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5.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6.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xml" ContentType="application/vnd.openxmlformats-officedocument.presentationml.tags+xml"/>
  <Override PartName="/ppt/notesSlides/notesSlide35.xml" ContentType="application/vnd.openxmlformats-officedocument.presentationml.notesSlide+xml"/>
  <Override PartName="/ppt/tags/tag2.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 id="2147484082" r:id="rId6"/>
    <p:sldMasterId id="2147484229" r:id="rId7"/>
    <p:sldMasterId id="2147484267" r:id="rId8"/>
    <p:sldMasterId id="2147484291" r:id="rId9"/>
    <p:sldMasterId id="2147484316" r:id="rId10"/>
    <p:sldMasterId id="2147484348" r:id="rId11"/>
  </p:sldMasterIdLst>
  <p:notesMasterIdLst>
    <p:notesMasterId r:id="rId98"/>
  </p:notesMasterIdLst>
  <p:handoutMasterIdLst>
    <p:handoutMasterId r:id="rId99"/>
  </p:handoutMasterIdLst>
  <p:sldIdLst>
    <p:sldId id="1339" r:id="rId12"/>
    <p:sldId id="1344" r:id="rId13"/>
    <p:sldId id="1340" r:id="rId14"/>
    <p:sldId id="1505" r:id="rId15"/>
    <p:sldId id="1506" r:id="rId16"/>
    <p:sldId id="1507" r:id="rId17"/>
    <p:sldId id="1508" r:id="rId18"/>
    <p:sldId id="1509" r:id="rId19"/>
    <p:sldId id="1510" r:id="rId20"/>
    <p:sldId id="1511" r:id="rId21"/>
    <p:sldId id="1515" r:id="rId22"/>
    <p:sldId id="1343" r:id="rId23"/>
    <p:sldId id="1477" r:id="rId24"/>
    <p:sldId id="1488" r:id="rId25"/>
    <p:sldId id="1489" r:id="rId26"/>
    <p:sldId id="1516" r:id="rId27"/>
    <p:sldId id="1517" r:id="rId28"/>
    <p:sldId id="1425" r:id="rId29"/>
    <p:sldId id="1518" r:id="rId30"/>
    <p:sldId id="1546" r:id="rId31"/>
    <p:sldId id="1520" r:id="rId32"/>
    <p:sldId id="1521" r:id="rId33"/>
    <p:sldId id="1522" r:id="rId34"/>
    <p:sldId id="1575" r:id="rId35"/>
    <p:sldId id="1547" r:id="rId36"/>
    <p:sldId id="1525" r:id="rId37"/>
    <p:sldId id="1526" r:id="rId38"/>
    <p:sldId id="1527" r:id="rId39"/>
    <p:sldId id="1548" r:id="rId40"/>
    <p:sldId id="1549" r:id="rId41"/>
    <p:sldId id="1550" r:id="rId42"/>
    <p:sldId id="1551" r:id="rId43"/>
    <p:sldId id="1552" r:id="rId44"/>
    <p:sldId id="1553" r:id="rId45"/>
    <p:sldId id="1528" r:id="rId46"/>
    <p:sldId id="1529" r:id="rId47"/>
    <p:sldId id="1530" r:id="rId48"/>
    <p:sldId id="1531" r:id="rId49"/>
    <p:sldId id="1532" r:id="rId50"/>
    <p:sldId id="1533" r:id="rId51"/>
    <p:sldId id="1574" r:id="rId52"/>
    <p:sldId id="1534" r:id="rId53"/>
    <p:sldId id="1535" r:id="rId54"/>
    <p:sldId id="1536" r:id="rId55"/>
    <p:sldId id="1537" r:id="rId56"/>
    <p:sldId id="1538" r:id="rId57"/>
    <p:sldId id="1539" r:id="rId58"/>
    <p:sldId id="1540" r:id="rId59"/>
    <p:sldId id="1541" r:id="rId60"/>
    <p:sldId id="1542" r:id="rId61"/>
    <p:sldId id="1543" r:id="rId62"/>
    <p:sldId id="1544" r:id="rId63"/>
    <p:sldId id="1545" r:id="rId64"/>
    <p:sldId id="1554" r:id="rId65"/>
    <p:sldId id="1555" r:id="rId66"/>
    <p:sldId id="1556" r:id="rId67"/>
    <p:sldId id="1557" r:id="rId68"/>
    <p:sldId id="1558" r:id="rId69"/>
    <p:sldId id="1559" r:id="rId70"/>
    <p:sldId id="1560" r:id="rId71"/>
    <p:sldId id="1561" r:id="rId72"/>
    <p:sldId id="1562" r:id="rId73"/>
    <p:sldId id="1563" r:id="rId74"/>
    <p:sldId id="1564" r:id="rId75"/>
    <p:sldId id="1577" r:id="rId76"/>
    <p:sldId id="1351" r:id="rId77"/>
    <p:sldId id="1498" r:id="rId78"/>
    <p:sldId id="1494" r:id="rId79"/>
    <p:sldId id="1495" r:id="rId80"/>
    <p:sldId id="1499" r:id="rId81"/>
    <p:sldId id="1501" r:id="rId82"/>
    <p:sldId id="1496" r:id="rId83"/>
    <p:sldId id="1500" r:id="rId84"/>
    <p:sldId id="1493" r:id="rId85"/>
    <p:sldId id="1576" r:id="rId86"/>
    <p:sldId id="1480" r:id="rId87"/>
    <p:sldId id="1512" r:id="rId88"/>
    <p:sldId id="1486" r:id="rId89"/>
    <p:sldId id="1572" r:id="rId90"/>
    <p:sldId id="1502" r:id="rId91"/>
    <p:sldId id="1570" r:id="rId92"/>
    <p:sldId id="1571" r:id="rId93"/>
    <p:sldId id="1503" r:id="rId94"/>
    <p:sldId id="1573" r:id="rId95"/>
    <p:sldId id="1424" r:id="rId96"/>
    <p:sldId id="1248" r:id="rId9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Adrián Hernandez Becerril" initials="AHB" lastIdx="5" clrIdx="4">
    <p:extLst>
      <p:ext uri="{19B8F6BF-5375-455C-9EA6-DF929625EA0E}">
        <p15:presenceInfo xmlns:p15="http://schemas.microsoft.com/office/powerpoint/2012/main" userId="S-1-5-21-124525095-708259637-1543119021-1183259" providerId="AD"/>
      </p:ext>
    </p:extLst>
  </p:cmAuthor>
  <p:cmAuthor id="5" name="Michal Morciniec" initials="MM" lastIdx="6" clrIdx="5">
    <p:extLst>
      <p:ext uri="{19B8F6BF-5375-455C-9EA6-DF929625EA0E}">
        <p15:presenceInfo xmlns:p15="http://schemas.microsoft.com/office/powerpoint/2012/main" userId="S-1-5-21-1721254763-462695806-1538882281-2567573" providerId="AD"/>
      </p:ext>
    </p:extLst>
  </p:cmAuthor>
  <p:cmAuthor id="6" name="Eumar Assis" initials="EA" lastIdx="9" clrIdx="6">
    <p:extLst>
      <p:ext uri="{19B8F6BF-5375-455C-9EA6-DF929625EA0E}">
        <p15:presenceInfo xmlns:p15="http://schemas.microsoft.com/office/powerpoint/2012/main" userId="S-1-5-21-124525095-708259637-1543119021-14955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BB"/>
    <a:srgbClr val="287EFF"/>
    <a:srgbClr val="DD5900"/>
    <a:srgbClr val="0A4D0A"/>
    <a:srgbClr val="024EBF"/>
    <a:srgbClr val="C89800"/>
    <a:srgbClr val="0078D7"/>
    <a:srgbClr val="107C10"/>
    <a:srgbClr val="00188F"/>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66045" autoAdjust="0"/>
  </p:normalViewPr>
  <p:slideViewPr>
    <p:cSldViewPr snapToGrid="0">
      <p:cViewPr varScale="1">
        <p:scale>
          <a:sx n="53" d="100"/>
          <a:sy n="53" d="100"/>
        </p:scale>
        <p:origin x="1598" y="3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84" Type="http://schemas.openxmlformats.org/officeDocument/2006/relationships/slide" Target="slides/slide73.xml"/><Relationship Id="rId89" Type="http://schemas.openxmlformats.org/officeDocument/2006/relationships/slide" Target="slides/slide78.xml"/><Relationship Id="rId7" Type="http://schemas.openxmlformats.org/officeDocument/2006/relationships/slideMaster" Target="slideMasters/slideMaster3.xml"/><Relationship Id="rId71" Type="http://schemas.openxmlformats.org/officeDocument/2006/relationships/slide" Target="slides/slide60.xml"/><Relationship Id="rId92" Type="http://schemas.openxmlformats.org/officeDocument/2006/relationships/slide" Target="slides/slide81.xml"/><Relationship Id="rId2" Type="http://schemas.openxmlformats.org/officeDocument/2006/relationships/customXml" Target="../customXml/item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7.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74" Type="http://schemas.openxmlformats.org/officeDocument/2006/relationships/slide" Target="slides/slide63.xml"/><Relationship Id="rId79" Type="http://schemas.openxmlformats.org/officeDocument/2006/relationships/slide" Target="slides/slide68.xml"/><Relationship Id="rId87" Type="http://schemas.openxmlformats.org/officeDocument/2006/relationships/slide" Target="slides/slide76.xml"/><Relationship Id="rId102" Type="http://schemas.openxmlformats.org/officeDocument/2006/relationships/viewProps" Target="viewProps.xml"/><Relationship Id="rId5" Type="http://schemas.openxmlformats.org/officeDocument/2006/relationships/slideMaster" Target="slideMasters/slideMaster1.xml"/><Relationship Id="rId61" Type="http://schemas.openxmlformats.org/officeDocument/2006/relationships/slide" Target="slides/slide50.xml"/><Relationship Id="rId82" Type="http://schemas.openxmlformats.org/officeDocument/2006/relationships/slide" Target="slides/slide71.xml"/><Relationship Id="rId90" Type="http://schemas.openxmlformats.org/officeDocument/2006/relationships/slide" Target="slides/slide79.xml"/><Relationship Id="rId95" Type="http://schemas.openxmlformats.org/officeDocument/2006/relationships/slide" Target="slides/slide84.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77" Type="http://schemas.openxmlformats.org/officeDocument/2006/relationships/slide" Target="slides/slide66.xml"/><Relationship Id="rId100" Type="http://schemas.openxmlformats.org/officeDocument/2006/relationships/commentAuthors" Target="commentAuthors.xml"/><Relationship Id="rId8" Type="http://schemas.openxmlformats.org/officeDocument/2006/relationships/slideMaster" Target="slideMasters/slideMaster4.xml"/><Relationship Id="rId51" Type="http://schemas.openxmlformats.org/officeDocument/2006/relationships/slide" Target="slides/slide40.xml"/><Relationship Id="rId72" Type="http://schemas.openxmlformats.org/officeDocument/2006/relationships/slide" Target="slides/slide61.xml"/><Relationship Id="rId80" Type="http://schemas.openxmlformats.org/officeDocument/2006/relationships/slide" Target="slides/slide69.xml"/><Relationship Id="rId85" Type="http://schemas.openxmlformats.org/officeDocument/2006/relationships/slide" Target="slides/slide74.xml"/><Relationship Id="rId93" Type="http://schemas.openxmlformats.org/officeDocument/2006/relationships/slide" Target="slides/slide82.xml"/><Relationship Id="rId98"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103" Type="http://schemas.openxmlformats.org/officeDocument/2006/relationships/theme" Target="theme/theme1.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slide" Target="slides/slide64.xml"/><Relationship Id="rId83" Type="http://schemas.openxmlformats.org/officeDocument/2006/relationships/slide" Target="slides/slide72.xml"/><Relationship Id="rId88" Type="http://schemas.openxmlformats.org/officeDocument/2006/relationships/slide" Target="slides/slide77.xml"/><Relationship Id="rId91" Type="http://schemas.openxmlformats.org/officeDocument/2006/relationships/slide" Target="slides/slide80.xml"/><Relationship Id="rId96" Type="http://schemas.openxmlformats.org/officeDocument/2006/relationships/slide" Target="slides/slide85.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6.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slide" Target="slides/slide67.xml"/><Relationship Id="rId81" Type="http://schemas.openxmlformats.org/officeDocument/2006/relationships/slide" Target="slides/slide70.xml"/><Relationship Id="rId86" Type="http://schemas.openxmlformats.org/officeDocument/2006/relationships/slide" Target="slides/slide75.xml"/><Relationship Id="rId94" Type="http://schemas.openxmlformats.org/officeDocument/2006/relationships/slide" Target="slides/slide83.xml"/><Relationship Id="rId99" Type="http://schemas.openxmlformats.org/officeDocument/2006/relationships/handoutMaster" Target="handoutMasters/handoutMaster1.xml"/><Relationship Id="rId10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slide" Target="slides/slide65.xml"/><Relationship Id="rId97" Type="http://schemas.openxmlformats.org/officeDocument/2006/relationships/slide" Target="slides/slide86.xml"/><Relationship Id="rId10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9B4E07-BFBC-46A1-A407-22383C650F07}"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4D00B6E4-7FD6-403D-8DD2-9440728475AF}">
      <dgm:prSet phldrT="[Text]"/>
      <dgm:spPr/>
      <dgm:t>
        <a:bodyPr/>
        <a:lstStyle/>
        <a:p>
          <a:r>
            <a:rPr lang="en-US"/>
            <a:t>Cluster and Node state</a:t>
          </a:r>
        </a:p>
      </dgm:t>
    </dgm:pt>
    <dgm:pt modelId="{7D326EE3-24A9-4F3F-8CB1-B702974084B2}" type="parTrans" cxnId="{FFF228F5-EEB0-4342-9906-E1FAD344FE56}">
      <dgm:prSet/>
      <dgm:spPr/>
      <dgm:t>
        <a:bodyPr/>
        <a:lstStyle/>
        <a:p>
          <a:endParaRPr lang="en-US"/>
        </a:p>
      </dgm:t>
    </dgm:pt>
    <dgm:pt modelId="{494E3DB7-FC12-4926-9D76-4B7DA893FB73}" type="sibTrans" cxnId="{FFF228F5-EEB0-4342-9906-E1FAD344FE56}">
      <dgm:prSet/>
      <dgm:spPr/>
      <dgm:t>
        <a:bodyPr/>
        <a:lstStyle/>
        <a:p>
          <a:endParaRPr lang="en-US"/>
        </a:p>
      </dgm:t>
    </dgm:pt>
    <dgm:pt modelId="{63C73CC5-20A1-43E1-9A49-8522E62217DF}">
      <dgm:prSet phldrT="[Text]"/>
      <dgm:spPr/>
      <dgm:t>
        <a:bodyPr/>
        <a:lstStyle/>
        <a:p>
          <a:r>
            <a:rPr lang="en-US"/>
            <a:t>Detect and diagnose hardware and infrastructure issues</a:t>
          </a:r>
        </a:p>
      </dgm:t>
    </dgm:pt>
    <dgm:pt modelId="{063A3FEE-4BDE-4993-9ABF-ECFCA4BB566F}" type="parTrans" cxnId="{E30E15AC-9289-4C8F-8889-0793BE150C06}">
      <dgm:prSet/>
      <dgm:spPr/>
      <dgm:t>
        <a:bodyPr/>
        <a:lstStyle/>
        <a:p>
          <a:endParaRPr lang="en-US"/>
        </a:p>
      </dgm:t>
    </dgm:pt>
    <dgm:pt modelId="{426CE8D2-0899-4210-923E-E839641590BD}" type="sibTrans" cxnId="{E30E15AC-9289-4C8F-8889-0793BE150C06}">
      <dgm:prSet/>
      <dgm:spPr/>
      <dgm:t>
        <a:bodyPr/>
        <a:lstStyle/>
        <a:p>
          <a:endParaRPr lang="en-US"/>
        </a:p>
      </dgm:t>
    </dgm:pt>
    <dgm:pt modelId="{EC57DFB9-BF51-4393-94F8-43EBE3072B76}">
      <dgm:prSet phldrT="[Text]"/>
      <dgm:spPr/>
      <dgm:t>
        <a:bodyPr/>
        <a:lstStyle/>
        <a:p>
          <a:r>
            <a:rPr lang="en-US"/>
            <a:t>Application and Service state</a:t>
          </a:r>
        </a:p>
      </dgm:t>
    </dgm:pt>
    <dgm:pt modelId="{F0C25084-B1A9-4D86-A1F3-F2BC50F3063B}" type="parTrans" cxnId="{B5D0B89B-799C-4344-8B66-7F7B89528537}">
      <dgm:prSet/>
      <dgm:spPr/>
      <dgm:t>
        <a:bodyPr/>
        <a:lstStyle/>
        <a:p>
          <a:endParaRPr lang="en-US"/>
        </a:p>
      </dgm:t>
    </dgm:pt>
    <dgm:pt modelId="{B5D75BCE-ECFE-4359-84C3-4415F0ACA3C8}" type="sibTrans" cxnId="{B5D0B89B-799C-4344-8B66-7F7B89528537}">
      <dgm:prSet/>
      <dgm:spPr/>
      <dgm:t>
        <a:bodyPr/>
        <a:lstStyle/>
        <a:p>
          <a:endParaRPr lang="en-US"/>
        </a:p>
      </dgm:t>
    </dgm:pt>
    <dgm:pt modelId="{5F37E0EF-F8CC-4B0C-BEE5-2657D27F282A}">
      <dgm:prSet phldrT="[Text]"/>
      <dgm:spPr/>
      <dgm:t>
        <a:bodyPr/>
        <a:lstStyle/>
        <a:p>
          <a:r>
            <a:rPr lang="en-US"/>
            <a:t>Upgrade status, number of services and replicas</a:t>
          </a:r>
        </a:p>
      </dgm:t>
    </dgm:pt>
    <dgm:pt modelId="{39DD45D0-4E54-4D50-BD2A-3E3CCA0466E4}" type="parTrans" cxnId="{BF6B730A-ADB6-4678-B21A-46F9B83FC678}">
      <dgm:prSet/>
      <dgm:spPr/>
      <dgm:t>
        <a:bodyPr/>
        <a:lstStyle/>
        <a:p>
          <a:endParaRPr lang="en-US"/>
        </a:p>
      </dgm:t>
    </dgm:pt>
    <dgm:pt modelId="{8F6075B6-CB8E-4147-8E53-BF4145E860FE}" type="sibTrans" cxnId="{BF6B730A-ADB6-4678-B21A-46F9B83FC678}">
      <dgm:prSet/>
      <dgm:spPr/>
      <dgm:t>
        <a:bodyPr/>
        <a:lstStyle/>
        <a:p>
          <a:endParaRPr lang="en-US"/>
        </a:p>
      </dgm:t>
    </dgm:pt>
    <dgm:pt modelId="{FF0E7957-EAA2-4361-8426-BB94357DF26B}">
      <dgm:prSet phldrT="[Text]"/>
      <dgm:spPr/>
      <dgm:t>
        <a:bodyPr/>
        <a:lstStyle/>
        <a:p>
          <a:r>
            <a:rPr lang="en-US"/>
            <a:t>Resource Usage</a:t>
          </a:r>
        </a:p>
      </dgm:t>
    </dgm:pt>
    <dgm:pt modelId="{C1AB01DF-CA40-49CF-AE88-BC1BE839CFE8}" type="parTrans" cxnId="{5DCBFB2C-AA8F-4D56-B999-EBC90602297E}">
      <dgm:prSet/>
      <dgm:spPr/>
      <dgm:t>
        <a:bodyPr/>
        <a:lstStyle/>
        <a:p>
          <a:endParaRPr lang="en-US"/>
        </a:p>
      </dgm:t>
    </dgm:pt>
    <dgm:pt modelId="{672CD641-3C92-4306-ADFC-E585A17F4F1C}" type="sibTrans" cxnId="{5DCBFB2C-AA8F-4D56-B999-EBC90602297E}">
      <dgm:prSet/>
      <dgm:spPr/>
      <dgm:t>
        <a:bodyPr/>
        <a:lstStyle/>
        <a:p>
          <a:endParaRPr lang="en-US"/>
        </a:p>
      </dgm:t>
    </dgm:pt>
    <dgm:pt modelId="{2B19FBD5-8397-4997-9EF6-C58D2158297D}">
      <dgm:prSet phldrT="[Text]"/>
      <dgm:spPr/>
      <dgm:t>
        <a:bodyPr/>
        <a:lstStyle/>
        <a:p>
          <a:r>
            <a:rPr lang="en-US"/>
            <a:t>Do all the nodes need to be up? What is the average CPU usage?</a:t>
          </a:r>
        </a:p>
      </dgm:t>
    </dgm:pt>
    <dgm:pt modelId="{508A1610-E484-4C00-B168-3CB53CA3C81E}" type="parTrans" cxnId="{9A2B1FDA-A538-4416-8FD8-165C3D2C2921}">
      <dgm:prSet/>
      <dgm:spPr/>
      <dgm:t>
        <a:bodyPr/>
        <a:lstStyle/>
        <a:p>
          <a:endParaRPr lang="en-US"/>
        </a:p>
      </dgm:t>
    </dgm:pt>
    <dgm:pt modelId="{8ECDEB45-9E82-4C8B-8912-2BD6689515C3}" type="sibTrans" cxnId="{9A2B1FDA-A538-4416-8FD8-165C3D2C2921}">
      <dgm:prSet/>
      <dgm:spPr/>
      <dgm:t>
        <a:bodyPr/>
        <a:lstStyle/>
        <a:p>
          <a:endParaRPr lang="en-US"/>
        </a:p>
      </dgm:t>
    </dgm:pt>
    <dgm:pt modelId="{E732E09D-EF36-48D4-A077-9E4CEAFB3005}">
      <dgm:prSet phldrT="[Text]"/>
      <dgm:spPr/>
      <dgm:t>
        <a:bodyPr/>
        <a:lstStyle/>
        <a:p>
          <a:r>
            <a:rPr lang="en-US"/>
            <a:t>Performance Tracking</a:t>
          </a:r>
        </a:p>
      </dgm:t>
    </dgm:pt>
    <dgm:pt modelId="{A034FEC7-81FB-48C9-B5E4-0AE9A2779BF7}" type="parTrans" cxnId="{58DF3797-ECFF-4BE5-8303-5DC7169999FB}">
      <dgm:prSet/>
      <dgm:spPr/>
      <dgm:t>
        <a:bodyPr/>
        <a:lstStyle/>
        <a:p>
          <a:endParaRPr lang="en-US"/>
        </a:p>
      </dgm:t>
    </dgm:pt>
    <dgm:pt modelId="{27C410B3-F45A-425F-BC5E-F7822FD073BD}" type="sibTrans" cxnId="{58DF3797-ECFF-4BE5-8303-5DC7169999FB}">
      <dgm:prSet/>
      <dgm:spPr/>
      <dgm:t>
        <a:bodyPr/>
        <a:lstStyle/>
        <a:p>
          <a:endParaRPr lang="en-US"/>
        </a:p>
      </dgm:t>
    </dgm:pt>
    <dgm:pt modelId="{940C77C5-1CD0-4251-9CC5-76522C877DCD}">
      <dgm:prSet phldrT="[Text]"/>
      <dgm:spPr/>
      <dgm:t>
        <a:bodyPr/>
        <a:lstStyle/>
        <a:p>
          <a:r>
            <a:rPr lang="en-US"/>
            <a:t>Is the cluster healthy? </a:t>
          </a:r>
          <a:br>
            <a:rPr lang="en-US"/>
          </a:br>
          <a:r>
            <a:rPr lang="en-US"/>
            <a:t>Are all the nodes up?</a:t>
          </a:r>
        </a:p>
      </dgm:t>
    </dgm:pt>
    <dgm:pt modelId="{49DDFCA5-2868-48DD-A49D-ADF745B53DD8}" type="parTrans" cxnId="{0F552D08-12E1-43A8-80B2-F92E159036D5}">
      <dgm:prSet/>
      <dgm:spPr/>
      <dgm:t>
        <a:bodyPr/>
        <a:lstStyle/>
        <a:p>
          <a:endParaRPr lang="en-US"/>
        </a:p>
      </dgm:t>
    </dgm:pt>
    <dgm:pt modelId="{ADBA241B-4752-40F7-AADB-779A49398A1D}" type="sibTrans" cxnId="{0F552D08-12E1-43A8-80B2-F92E159036D5}">
      <dgm:prSet/>
      <dgm:spPr/>
      <dgm:t>
        <a:bodyPr/>
        <a:lstStyle/>
        <a:p>
          <a:endParaRPr lang="en-US"/>
        </a:p>
      </dgm:t>
    </dgm:pt>
    <dgm:pt modelId="{4DE5375E-F57A-40E5-AE8B-4483CFA2F112}">
      <dgm:prSet phldrT="[Text]"/>
      <dgm:spPr/>
      <dgm:t>
        <a:bodyPr/>
        <a:lstStyle/>
        <a:p>
          <a:r>
            <a:rPr lang="en-US"/>
            <a:t>Detect software and app issues, reduce service downtime</a:t>
          </a:r>
        </a:p>
      </dgm:t>
    </dgm:pt>
    <dgm:pt modelId="{457223D8-9E47-4A2E-8A8F-B2E247A92179}" type="parTrans" cxnId="{E2B48867-C79A-416E-9645-D9E82DF85A72}">
      <dgm:prSet/>
      <dgm:spPr/>
      <dgm:t>
        <a:bodyPr/>
        <a:lstStyle/>
        <a:p>
          <a:endParaRPr lang="en-US"/>
        </a:p>
      </dgm:t>
    </dgm:pt>
    <dgm:pt modelId="{A03782DB-88D3-4FDC-BDF9-92664E6E176F}" type="sibTrans" cxnId="{E2B48867-C79A-416E-9645-D9E82DF85A72}">
      <dgm:prSet/>
      <dgm:spPr/>
      <dgm:t>
        <a:bodyPr/>
        <a:lstStyle/>
        <a:p>
          <a:endParaRPr lang="en-US"/>
        </a:p>
      </dgm:t>
    </dgm:pt>
    <dgm:pt modelId="{EC7186E6-8E81-4E19-9153-E0DC2145E66A}">
      <dgm:prSet phldrT="[Text]"/>
      <dgm:spPr/>
      <dgm:t>
        <a:bodyPr/>
        <a:lstStyle/>
        <a:p>
          <a:r>
            <a:rPr lang="en-US"/>
            <a:t>Understand resource consumption and drive better business decisions</a:t>
          </a:r>
        </a:p>
      </dgm:t>
    </dgm:pt>
    <dgm:pt modelId="{214A9648-4AC7-498B-BDFE-02F5BD49BB9A}" type="parTrans" cxnId="{5DEFE6B0-4253-43D7-81A8-DC546B7EEFC9}">
      <dgm:prSet/>
      <dgm:spPr/>
      <dgm:t>
        <a:bodyPr/>
        <a:lstStyle/>
        <a:p>
          <a:endParaRPr lang="en-US"/>
        </a:p>
      </dgm:t>
    </dgm:pt>
    <dgm:pt modelId="{26E256A7-9487-4771-A77C-4851B2775DEC}" type="sibTrans" cxnId="{5DEFE6B0-4253-43D7-81A8-DC546B7EEFC9}">
      <dgm:prSet/>
      <dgm:spPr/>
      <dgm:t>
        <a:bodyPr/>
        <a:lstStyle/>
        <a:p>
          <a:endParaRPr lang="en-US"/>
        </a:p>
      </dgm:t>
    </dgm:pt>
    <dgm:pt modelId="{EDAE0EEE-61C4-462E-964E-AEBBFAEABDBF}">
      <dgm:prSet phldrT="[Text]"/>
      <dgm:spPr/>
      <dgm:t>
        <a:bodyPr/>
        <a:lstStyle/>
        <a:p>
          <a:r>
            <a:rPr lang="en-US"/>
            <a:t>Is there any unexpected latency? Are the services responsive?</a:t>
          </a:r>
        </a:p>
      </dgm:t>
    </dgm:pt>
    <dgm:pt modelId="{1A1D5544-2CF6-4BD5-92DC-EBF0FCC9BC27}" type="parTrans" cxnId="{D449FC15-B1F8-4565-A998-A3E70CBA4D60}">
      <dgm:prSet/>
      <dgm:spPr/>
      <dgm:t>
        <a:bodyPr/>
        <a:lstStyle/>
        <a:p>
          <a:endParaRPr lang="en-US"/>
        </a:p>
      </dgm:t>
    </dgm:pt>
    <dgm:pt modelId="{635CD62E-0E47-4A96-B6D4-95E49C7F01D2}" type="sibTrans" cxnId="{D449FC15-B1F8-4565-A998-A3E70CBA4D60}">
      <dgm:prSet/>
      <dgm:spPr/>
      <dgm:t>
        <a:bodyPr/>
        <a:lstStyle/>
        <a:p>
          <a:endParaRPr lang="en-US"/>
        </a:p>
      </dgm:t>
    </dgm:pt>
    <dgm:pt modelId="{72D40E3E-72F4-42C4-98A7-EC84A94D98B0}">
      <dgm:prSet phldrT="[Text]"/>
      <dgm:spPr/>
      <dgm:t>
        <a:bodyPr/>
        <a:lstStyle/>
        <a:p>
          <a:r>
            <a:rPr lang="en-US"/>
            <a:t>Optimize application, service, and infrastructure performance</a:t>
          </a:r>
        </a:p>
      </dgm:t>
    </dgm:pt>
    <dgm:pt modelId="{8485F5AB-8403-474D-9DDD-05686BA98D51}" type="parTrans" cxnId="{2DF6314E-1C23-4E7B-863A-29C83BE1EE5F}">
      <dgm:prSet/>
      <dgm:spPr/>
      <dgm:t>
        <a:bodyPr/>
        <a:lstStyle/>
        <a:p>
          <a:endParaRPr lang="en-US"/>
        </a:p>
      </dgm:t>
    </dgm:pt>
    <dgm:pt modelId="{FAF555E1-121E-4A17-99A1-45BFE26792BE}" type="sibTrans" cxnId="{2DF6314E-1C23-4E7B-863A-29C83BE1EE5F}">
      <dgm:prSet/>
      <dgm:spPr/>
      <dgm:t>
        <a:bodyPr/>
        <a:lstStyle/>
        <a:p>
          <a:endParaRPr lang="en-US"/>
        </a:p>
      </dgm:t>
    </dgm:pt>
    <dgm:pt modelId="{04E9D296-541E-4B02-960B-3E7E6A0E0996}">
      <dgm:prSet phldrT="[Text]"/>
      <dgm:spPr/>
      <dgm:t>
        <a:bodyPr/>
        <a:lstStyle/>
        <a:p>
          <a:r>
            <a:rPr lang="en-US"/>
            <a:t>Custom Application Metrics</a:t>
          </a:r>
        </a:p>
      </dgm:t>
    </dgm:pt>
    <dgm:pt modelId="{B6B25DA6-6D26-45B2-9C1F-68EF27564ED3}" type="parTrans" cxnId="{9F37424D-B54B-47EB-8EDD-8D5CA997F9E1}">
      <dgm:prSet/>
      <dgm:spPr/>
      <dgm:t>
        <a:bodyPr/>
        <a:lstStyle/>
        <a:p>
          <a:endParaRPr lang="en-US"/>
        </a:p>
      </dgm:t>
    </dgm:pt>
    <dgm:pt modelId="{631B8886-D4A3-46D0-B4F3-E46FC3440A5A}" type="sibTrans" cxnId="{9F37424D-B54B-47EB-8EDD-8D5CA997F9E1}">
      <dgm:prSet/>
      <dgm:spPr/>
      <dgm:t>
        <a:bodyPr/>
        <a:lstStyle/>
        <a:p>
          <a:endParaRPr lang="en-US"/>
        </a:p>
      </dgm:t>
    </dgm:pt>
    <dgm:pt modelId="{608288A9-EA94-47BE-A951-411F6D110433}">
      <dgm:prSet phldrT="[Text]"/>
      <dgm:spPr/>
      <dgm:t>
        <a:bodyPr/>
        <a:lstStyle/>
        <a:p>
          <a:r>
            <a:rPr lang="en-US"/>
            <a:t>Is your app being used in the way that you expected? Is solution effective?</a:t>
          </a:r>
        </a:p>
      </dgm:t>
    </dgm:pt>
    <dgm:pt modelId="{CFF8194B-3338-4DEF-8E42-C98B87FA577C}" type="parTrans" cxnId="{DA0740F5-E7DE-4FE0-A262-4765B40E1B0F}">
      <dgm:prSet/>
      <dgm:spPr/>
      <dgm:t>
        <a:bodyPr/>
        <a:lstStyle/>
        <a:p>
          <a:endParaRPr lang="en-US"/>
        </a:p>
      </dgm:t>
    </dgm:pt>
    <dgm:pt modelId="{5676E8AE-A900-471B-BF8C-2B6816092D2F}" type="sibTrans" cxnId="{DA0740F5-E7DE-4FE0-A262-4765B40E1B0F}">
      <dgm:prSet/>
      <dgm:spPr/>
      <dgm:t>
        <a:bodyPr/>
        <a:lstStyle/>
        <a:p>
          <a:endParaRPr lang="en-US"/>
        </a:p>
      </dgm:t>
    </dgm:pt>
    <dgm:pt modelId="{265BC711-60A6-49D5-A481-65F8FA293291}">
      <dgm:prSet phldrT="[Text]"/>
      <dgm:spPr/>
      <dgm:t>
        <a:bodyPr/>
        <a:lstStyle/>
        <a:p>
          <a:r>
            <a:rPr lang="en-US"/>
            <a:t>Generate business insights and improvements</a:t>
          </a:r>
        </a:p>
      </dgm:t>
    </dgm:pt>
    <dgm:pt modelId="{1C44E153-EEB5-4E01-999D-FC50D59E29E9}" type="parTrans" cxnId="{A7FA51C3-81BB-4681-8841-2014EBE83374}">
      <dgm:prSet/>
      <dgm:spPr/>
      <dgm:t>
        <a:bodyPr/>
        <a:lstStyle/>
        <a:p>
          <a:endParaRPr lang="en-US"/>
        </a:p>
      </dgm:t>
    </dgm:pt>
    <dgm:pt modelId="{31D15FB0-F39F-469B-8581-9CE6C2A6D1A3}" type="sibTrans" cxnId="{A7FA51C3-81BB-4681-8841-2014EBE83374}">
      <dgm:prSet/>
      <dgm:spPr/>
      <dgm:t>
        <a:bodyPr/>
        <a:lstStyle/>
        <a:p>
          <a:endParaRPr lang="en-US"/>
        </a:p>
      </dgm:t>
    </dgm:pt>
    <dgm:pt modelId="{D8FDB510-2652-4F44-B10F-035CF6E131C6}" type="pres">
      <dgm:prSet presAssocID="{859B4E07-BFBC-46A1-A407-22383C650F07}" presName="Name0" presStyleCnt="0">
        <dgm:presLayoutVars>
          <dgm:chPref val="3"/>
          <dgm:dir/>
          <dgm:animLvl val="lvl"/>
          <dgm:resizeHandles/>
        </dgm:presLayoutVars>
      </dgm:prSet>
      <dgm:spPr/>
    </dgm:pt>
    <dgm:pt modelId="{7411EC83-D081-4009-B273-78560331238A}" type="pres">
      <dgm:prSet presAssocID="{4D00B6E4-7FD6-403D-8DD2-9440728475AF}" presName="horFlow" presStyleCnt="0"/>
      <dgm:spPr/>
    </dgm:pt>
    <dgm:pt modelId="{65E87025-5FD1-4C91-9E83-4848832F0835}" type="pres">
      <dgm:prSet presAssocID="{4D00B6E4-7FD6-403D-8DD2-9440728475AF}" presName="bigChev" presStyleLbl="node1" presStyleIdx="0" presStyleCnt="5" custScaleX="112115"/>
      <dgm:spPr/>
    </dgm:pt>
    <dgm:pt modelId="{CE5C0136-5B1C-4905-941A-25014A5FD4EB}" type="pres">
      <dgm:prSet presAssocID="{49DDFCA5-2868-48DD-A49D-ADF745B53DD8}" presName="parTrans" presStyleCnt="0"/>
      <dgm:spPr/>
    </dgm:pt>
    <dgm:pt modelId="{BC1950E1-007C-444E-9B4F-14E6CD6DFBFF}" type="pres">
      <dgm:prSet presAssocID="{940C77C5-1CD0-4251-9CC5-76522C877DCD}" presName="node" presStyleLbl="alignAccFollowNode1" presStyleIdx="0" presStyleCnt="10" custScaleX="187661">
        <dgm:presLayoutVars>
          <dgm:bulletEnabled val="1"/>
        </dgm:presLayoutVars>
      </dgm:prSet>
      <dgm:spPr/>
    </dgm:pt>
    <dgm:pt modelId="{3F531AE1-DE2D-4CC5-90D9-10CFBE6B1E32}" type="pres">
      <dgm:prSet presAssocID="{ADBA241B-4752-40F7-AADB-779A49398A1D}" presName="sibTrans" presStyleCnt="0"/>
      <dgm:spPr/>
    </dgm:pt>
    <dgm:pt modelId="{65EE6A46-1F7B-40E5-A1DF-FC3AB9F50680}" type="pres">
      <dgm:prSet presAssocID="{63C73CC5-20A1-43E1-9A49-8522E62217DF}" presName="node" presStyleLbl="alignAccFollowNode1" presStyleIdx="1" presStyleCnt="10" custScaleX="187661">
        <dgm:presLayoutVars>
          <dgm:bulletEnabled val="1"/>
        </dgm:presLayoutVars>
      </dgm:prSet>
      <dgm:spPr/>
    </dgm:pt>
    <dgm:pt modelId="{B9C6D8F7-E3F2-404F-B355-49AF8F5BAE82}" type="pres">
      <dgm:prSet presAssocID="{4D00B6E4-7FD6-403D-8DD2-9440728475AF}" presName="vSp" presStyleCnt="0"/>
      <dgm:spPr/>
    </dgm:pt>
    <dgm:pt modelId="{1093B13A-AAE3-4B19-BE1D-825FCF5D10AC}" type="pres">
      <dgm:prSet presAssocID="{EC57DFB9-BF51-4393-94F8-43EBE3072B76}" presName="horFlow" presStyleCnt="0"/>
      <dgm:spPr/>
    </dgm:pt>
    <dgm:pt modelId="{38186F92-C4D8-4C82-A77F-E8F1EBA159BE}" type="pres">
      <dgm:prSet presAssocID="{EC57DFB9-BF51-4393-94F8-43EBE3072B76}" presName="bigChev" presStyleLbl="node1" presStyleIdx="1" presStyleCnt="5" custScaleX="112115"/>
      <dgm:spPr/>
    </dgm:pt>
    <dgm:pt modelId="{147E242B-E3B4-4C4C-B8EB-FF92241D559B}" type="pres">
      <dgm:prSet presAssocID="{39DD45D0-4E54-4D50-BD2A-3E3CCA0466E4}" presName="parTrans" presStyleCnt="0"/>
      <dgm:spPr/>
    </dgm:pt>
    <dgm:pt modelId="{78043FEB-2D1F-4B78-88EA-19D6E7631DDA}" type="pres">
      <dgm:prSet presAssocID="{5F37E0EF-F8CC-4B0C-BEE5-2657D27F282A}" presName="node" presStyleLbl="alignAccFollowNode1" presStyleIdx="2" presStyleCnt="10" custScaleX="187661">
        <dgm:presLayoutVars>
          <dgm:bulletEnabled val="1"/>
        </dgm:presLayoutVars>
      </dgm:prSet>
      <dgm:spPr/>
    </dgm:pt>
    <dgm:pt modelId="{84C32F5D-6B2A-4698-88FA-0984F22BD3E5}" type="pres">
      <dgm:prSet presAssocID="{8F6075B6-CB8E-4147-8E53-BF4145E860FE}" presName="sibTrans" presStyleCnt="0"/>
      <dgm:spPr/>
    </dgm:pt>
    <dgm:pt modelId="{B2B312AF-1963-4D4B-88EF-5F9FBA2A6E97}" type="pres">
      <dgm:prSet presAssocID="{4DE5375E-F57A-40E5-AE8B-4483CFA2F112}" presName="node" presStyleLbl="alignAccFollowNode1" presStyleIdx="3" presStyleCnt="10" custScaleX="187661">
        <dgm:presLayoutVars>
          <dgm:bulletEnabled val="1"/>
        </dgm:presLayoutVars>
      </dgm:prSet>
      <dgm:spPr/>
    </dgm:pt>
    <dgm:pt modelId="{73F5F626-7240-4E0E-81A7-569158D334D2}" type="pres">
      <dgm:prSet presAssocID="{EC57DFB9-BF51-4393-94F8-43EBE3072B76}" presName="vSp" presStyleCnt="0"/>
      <dgm:spPr/>
    </dgm:pt>
    <dgm:pt modelId="{2E0C4238-E19A-4E24-8394-FD0C6539A009}" type="pres">
      <dgm:prSet presAssocID="{FF0E7957-EAA2-4361-8426-BB94357DF26B}" presName="horFlow" presStyleCnt="0"/>
      <dgm:spPr/>
    </dgm:pt>
    <dgm:pt modelId="{19D2DA6F-0D4B-47B3-B293-0962B85986B8}" type="pres">
      <dgm:prSet presAssocID="{FF0E7957-EAA2-4361-8426-BB94357DF26B}" presName="bigChev" presStyleLbl="node1" presStyleIdx="2" presStyleCnt="5" custScaleX="112115"/>
      <dgm:spPr/>
    </dgm:pt>
    <dgm:pt modelId="{8346E6CF-EA29-4D0E-8016-B275C8E0669B}" type="pres">
      <dgm:prSet presAssocID="{508A1610-E484-4C00-B168-3CB53CA3C81E}" presName="parTrans" presStyleCnt="0"/>
      <dgm:spPr/>
    </dgm:pt>
    <dgm:pt modelId="{1A6EB09C-D3D7-467F-8099-9C6EAB7D60D9}" type="pres">
      <dgm:prSet presAssocID="{2B19FBD5-8397-4997-9EF6-C58D2158297D}" presName="node" presStyleLbl="alignAccFollowNode1" presStyleIdx="4" presStyleCnt="10" custScaleX="187661">
        <dgm:presLayoutVars>
          <dgm:bulletEnabled val="1"/>
        </dgm:presLayoutVars>
      </dgm:prSet>
      <dgm:spPr/>
    </dgm:pt>
    <dgm:pt modelId="{226FE548-50D5-4FB4-BE06-EC2F19500689}" type="pres">
      <dgm:prSet presAssocID="{8ECDEB45-9E82-4C8B-8912-2BD6689515C3}" presName="sibTrans" presStyleCnt="0"/>
      <dgm:spPr/>
    </dgm:pt>
    <dgm:pt modelId="{F2415D49-820D-426D-B7CB-2A5A6D20F425}" type="pres">
      <dgm:prSet presAssocID="{EC7186E6-8E81-4E19-9153-E0DC2145E66A}" presName="node" presStyleLbl="alignAccFollowNode1" presStyleIdx="5" presStyleCnt="10" custScaleX="187661">
        <dgm:presLayoutVars>
          <dgm:bulletEnabled val="1"/>
        </dgm:presLayoutVars>
      </dgm:prSet>
      <dgm:spPr/>
    </dgm:pt>
    <dgm:pt modelId="{DE3B5AB5-46C9-4D6A-9CAB-5CC002A70C39}" type="pres">
      <dgm:prSet presAssocID="{FF0E7957-EAA2-4361-8426-BB94357DF26B}" presName="vSp" presStyleCnt="0"/>
      <dgm:spPr/>
    </dgm:pt>
    <dgm:pt modelId="{5262A9F9-46ED-49B5-B393-1BD6A572AA6C}" type="pres">
      <dgm:prSet presAssocID="{E732E09D-EF36-48D4-A077-9E4CEAFB3005}" presName="horFlow" presStyleCnt="0"/>
      <dgm:spPr/>
    </dgm:pt>
    <dgm:pt modelId="{E607FFB8-3275-4543-BA3B-54E4A5C2C9D0}" type="pres">
      <dgm:prSet presAssocID="{E732E09D-EF36-48D4-A077-9E4CEAFB3005}" presName="bigChev" presStyleLbl="node1" presStyleIdx="3" presStyleCnt="5" custScaleX="112115"/>
      <dgm:spPr/>
    </dgm:pt>
    <dgm:pt modelId="{37AFFADC-DBAD-4CD5-A558-464C77C48DD4}" type="pres">
      <dgm:prSet presAssocID="{1A1D5544-2CF6-4BD5-92DC-EBF0FCC9BC27}" presName="parTrans" presStyleCnt="0"/>
      <dgm:spPr/>
    </dgm:pt>
    <dgm:pt modelId="{664A2BF2-82B2-47C7-B79C-76364F8FC2EC}" type="pres">
      <dgm:prSet presAssocID="{EDAE0EEE-61C4-462E-964E-AEBBFAEABDBF}" presName="node" presStyleLbl="alignAccFollowNode1" presStyleIdx="6" presStyleCnt="10" custScaleX="187661">
        <dgm:presLayoutVars>
          <dgm:bulletEnabled val="1"/>
        </dgm:presLayoutVars>
      </dgm:prSet>
      <dgm:spPr/>
    </dgm:pt>
    <dgm:pt modelId="{FB9F36EA-080A-419C-9D77-BACFB239E62D}" type="pres">
      <dgm:prSet presAssocID="{635CD62E-0E47-4A96-B6D4-95E49C7F01D2}" presName="sibTrans" presStyleCnt="0"/>
      <dgm:spPr/>
    </dgm:pt>
    <dgm:pt modelId="{C848E252-1C0A-418D-8A4A-796690A629E4}" type="pres">
      <dgm:prSet presAssocID="{72D40E3E-72F4-42C4-98A7-EC84A94D98B0}" presName="node" presStyleLbl="alignAccFollowNode1" presStyleIdx="7" presStyleCnt="10" custScaleX="187661">
        <dgm:presLayoutVars>
          <dgm:bulletEnabled val="1"/>
        </dgm:presLayoutVars>
      </dgm:prSet>
      <dgm:spPr/>
    </dgm:pt>
    <dgm:pt modelId="{43C03824-B740-4FDA-A9EF-547A0AC7484E}" type="pres">
      <dgm:prSet presAssocID="{E732E09D-EF36-48D4-A077-9E4CEAFB3005}" presName="vSp" presStyleCnt="0"/>
      <dgm:spPr/>
    </dgm:pt>
    <dgm:pt modelId="{35BE222A-0818-417B-AB57-09120069C121}" type="pres">
      <dgm:prSet presAssocID="{04E9D296-541E-4B02-960B-3E7E6A0E0996}" presName="horFlow" presStyleCnt="0"/>
      <dgm:spPr/>
    </dgm:pt>
    <dgm:pt modelId="{48E48762-91EA-4727-B546-D7986FC9D0E1}" type="pres">
      <dgm:prSet presAssocID="{04E9D296-541E-4B02-960B-3E7E6A0E0996}" presName="bigChev" presStyleLbl="node1" presStyleIdx="4" presStyleCnt="5" custScaleX="112146"/>
      <dgm:spPr/>
    </dgm:pt>
    <dgm:pt modelId="{356152BC-153B-4D78-9BB7-ACB9A259D952}" type="pres">
      <dgm:prSet presAssocID="{CFF8194B-3338-4DEF-8E42-C98B87FA577C}" presName="parTrans" presStyleCnt="0"/>
      <dgm:spPr/>
    </dgm:pt>
    <dgm:pt modelId="{91E05845-EDB2-434E-81A1-2F58B47220C3}" type="pres">
      <dgm:prSet presAssocID="{608288A9-EA94-47BE-A951-411F6D110433}" presName="node" presStyleLbl="alignAccFollowNode1" presStyleIdx="8" presStyleCnt="10" custScaleX="187661">
        <dgm:presLayoutVars>
          <dgm:bulletEnabled val="1"/>
        </dgm:presLayoutVars>
      </dgm:prSet>
      <dgm:spPr/>
    </dgm:pt>
    <dgm:pt modelId="{CF9E5B3A-ED4E-4E06-808D-C9377D81FE08}" type="pres">
      <dgm:prSet presAssocID="{5676E8AE-A900-471B-BF8C-2B6816092D2F}" presName="sibTrans" presStyleCnt="0"/>
      <dgm:spPr/>
    </dgm:pt>
    <dgm:pt modelId="{0CCAEEF1-84C6-45AD-B2FD-EFF668166B2D}" type="pres">
      <dgm:prSet presAssocID="{265BC711-60A6-49D5-A481-65F8FA293291}" presName="node" presStyleLbl="alignAccFollowNode1" presStyleIdx="9" presStyleCnt="10" custScaleX="187661">
        <dgm:presLayoutVars>
          <dgm:bulletEnabled val="1"/>
        </dgm:presLayoutVars>
      </dgm:prSet>
      <dgm:spPr/>
    </dgm:pt>
  </dgm:ptLst>
  <dgm:cxnLst>
    <dgm:cxn modelId="{DB8AB107-5D22-43D9-AFDC-C2683EDC5534}" type="presOf" srcId="{E732E09D-EF36-48D4-A077-9E4CEAFB3005}" destId="{E607FFB8-3275-4543-BA3B-54E4A5C2C9D0}" srcOrd="0" destOrd="0" presId="urn:microsoft.com/office/officeart/2005/8/layout/lProcess3"/>
    <dgm:cxn modelId="{0F552D08-12E1-43A8-80B2-F92E159036D5}" srcId="{4D00B6E4-7FD6-403D-8DD2-9440728475AF}" destId="{940C77C5-1CD0-4251-9CC5-76522C877DCD}" srcOrd="0" destOrd="0" parTransId="{49DDFCA5-2868-48DD-A49D-ADF745B53DD8}" sibTransId="{ADBA241B-4752-40F7-AADB-779A49398A1D}"/>
    <dgm:cxn modelId="{244FBE09-3483-4D42-972B-53FC0AF1B194}" type="presOf" srcId="{4DE5375E-F57A-40E5-AE8B-4483CFA2F112}" destId="{B2B312AF-1963-4D4B-88EF-5F9FBA2A6E97}" srcOrd="0" destOrd="0" presId="urn:microsoft.com/office/officeart/2005/8/layout/lProcess3"/>
    <dgm:cxn modelId="{BF6B730A-ADB6-4678-B21A-46F9B83FC678}" srcId="{EC57DFB9-BF51-4393-94F8-43EBE3072B76}" destId="{5F37E0EF-F8CC-4B0C-BEE5-2657D27F282A}" srcOrd="0" destOrd="0" parTransId="{39DD45D0-4E54-4D50-BD2A-3E3CCA0466E4}" sibTransId="{8F6075B6-CB8E-4147-8E53-BF4145E860FE}"/>
    <dgm:cxn modelId="{C16EE80B-BC4D-46A5-8103-0CE947D2B73F}" type="presOf" srcId="{04E9D296-541E-4B02-960B-3E7E6A0E0996}" destId="{48E48762-91EA-4727-B546-D7986FC9D0E1}" srcOrd="0" destOrd="0" presId="urn:microsoft.com/office/officeart/2005/8/layout/lProcess3"/>
    <dgm:cxn modelId="{D449FC15-B1F8-4565-A998-A3E70CBA4D60}" srcId="{E732E09D-EF36-48D4-A077-9E4CEAFB3005}" destId="{EDAE0EEE-61C4-462E-964E-AEBBFAEABDBF}" srcOrd="0" destOrd="0" parTransId="{1A1D5544-2CF6-4BD5-92DC-EBF0FCC9BC27}" sibTransId="{635CD62E-0E47-4A96-B6D4-95E49C7F01D2}"/>
    <dgm:cxn modelId="{850F491F-1DF8-4F77-B9B7-D7F885415433}" type="presOf" srcId="{2B19FBD5-8397-4997-9EF6-C58D2158297D}" destId="{1A6EB09C-D3D7-467F-8099-9C6EAB7D60D9}" srcOrd="0" destOrd="0" presId="urn:microsoft.com/office/officeart/2005/8/layout/lProcess3"/>
    <dgm:cxn modelId="{E8331C28-F161-4A15-A6AF-7CD7DD780456}" type="presOf" srcId="{859B4E07-BFBC-46A1-A407-22383C650F07}" destId="{D8FDB510-2652-4F44-B10F-035CF6E131C6}" srcOrd="0" destOrd="0" presId="urn:microsoft.com/office/officeart/2005/8/layout/lProcess3"/>
    <dgm:cxn modelId="{5DCBFB2C-AA8F-4D56-B999-EBC90602297E}" srcId="{859B4E07-BFBC-46A1-A407-22383C650F07}" destId="{FF0E7957-EAA2-4361-8426-BB94357DF26B}" srcOrd="2" destOrd="0" parTransId="{C1AB01DF-CA40-49CF-AE88-BC1BE839CFE8}" sibTransId="{672CD641-3C92-4306-ADFC-E585A17F4F1C}"/>
    <dgm:cxn modelId="{AD85AE43-842A-4777-A057-460B07C9AB86}" type="presOf" srcId="{940C77C5-1CD0-4251-9CC5-76522C877DCD}" destId="{BC1950E1-007C-444E-9B4F-14E6CD6DFBFF}" srcOrd="0" destOrd="0" presId="urn:microsoft.com/office/officeart/2005/8/layout/lProcess3"/>
    <dgm:cxn modelId="{E2B48867-C79A-416E-9645-D9E82DF85A72}" srcId="{EC57DFB9-BF51-4393-94F8-43EBE3072B76}" destId="{4DE5375E-F57A-40E5-AE8B-4483CFA2F112}" srcOrd="1" destOrd="0" parTransId="{457223D8-9E47-4A2E-8A8F-B2E247A92179}" sibTransId="{A03782DB-88D3-4FDC-BDF9-92664E6E176F}"/>
    <dgm:cxn modelId="{6B75B24C-7447-4ED4-8467-1DBC9F70B1D9}" type="presOf" srcId="{FF0E7957-EAA2-4361-8426-BB94357DF26B}" destId="{19D2DA6F-0D4B-47B3-B293-0962B85986B8}" srcOrd="0" destOrd="0" presId="urn:microsoft.com/office/officeart/2005/8/layout/lProcess3"/>
    <dgm:cxn modelId="{9F37424D-B54B-47EB-8EDD-8D5CA997F9E1}" srcId="{859B4E07-BFBC-46A1-A407-22383C650F07}" destId="{04E9D296-541E-4B02-960B-3E7E6A0E0996}" srcOrd="4" destOrd="0" parTransId="{B6B25DA6-6D26-45B2-9C1F-68EF27564ED3}" sibTransId="{631B8886-D4A3-46D0-B4F3-E46FC3440A5A}"/>
    <dgm:cxn modelId="{3A114C6D-249E-44F4-8E58-ECFA11227C07}" type="presOf" srcId="{72D40E3E-72F4-42C4-98A7-EC84A94D98B0}" destId="{C848E252-1C0A-418D-8A4A-796690A629E4}" srcOrd="0" destOrd="0" presId="urn:microsoft.com/office/officeart/2005/8/layout/lProcess3"/>
    <dgm:cxn modelId="{2DF6314E-1C23-4E7B-863A-29C83BE1EE5F}" srcId="{E732E09D-EF36-48D4-A077-9E4CEAFB3005}" destId="{72D40E3E-72F4-42C4-98A7-EC84A94D98B0}" srcOrd="1" destOrd="0" parTransId="{8485F5AB-8403-474D-9DDD-05686BA98D51}" sibTransId="{FAF555E1-121E-4A17-99A1-45BFE26792BE}"/>
    <dgm:cxn modelId="{E5DF5D71-6F20-4E7A-82D5-39E7F7934022}" type="presOf" srcId="{4D00B6E4-7FD6-403D-8DD2-9440728475AF}" destId="{65E87025-5FD1-4C91-9E83-4848832F0835}" srcOrd="0" destOrd="0" presId="urn:microsoft.com/office/officeart/2005/8/layout/lProcess3"/>
    <dgm:cxn modelId="{50C0E056-4CC9-45C1-BD02-479862D05B57}" type="presOf" srcId="{265BC711-60A6-49D5-A481-65F8FA293291}" destId="{0CCAEEF1-84C6-45AD-B2FD-EFF668166B2D}" srcOrd="0" destOrd="0" presId="urn:microsoft.com/office/officeart/2005/8/layout/lProcess3"/>
    <dgm:cxn modelId="{88299994-9227-4F67-86C7-5ADCF59263D7}" type="presOf" srcId="{608288A9-EA94-47BE-A951-411F6D110433}" destId="{91E05845-EDB2-434E-81A1-2F58B47220C3}" srcOrd="0" destOrd="0" presId="urn:microsoft.com/office/officeart/2005/8/layout/lProcess3"/>
    <dgm:cxn modelId="{58DF3797-ECFF-4BE5-8303-5DC7169999FB}" srcId="{859B4E07-BFBC-46A1-A407-22383C650F07}" destId="{E732E09D-EF36-48D4-A077-9E4CEAFB3005}" srcOrd="3" destOrd="0" parTransId="{A034FEC7-81FB-48C9-B5E4-0AE9A2779BF7}" sibTransId="{27C410B3-F45A-425F-BC5E-F7822FD073BD}"/>
    <dgm:cxn modelId="{B5D0B89B-799C-4344-8B66-7F7B89528537}" srcId="{859B4E07-BFBC-46A1-A407-22383C650F07}" destId="{EC57DFB9-BF51-4393-94F8-43EBE3072B76}" srcOrd="1" destOrd="0" parTransId="{F0C25084-B1A9-4D86-A1F3-F2BC50F3063B}" sibTransId="{B5D75BCE-ECFE-4359-84C3-4415F0ACA3C8}"/>
    <dgm:cxn modelId="{705D3CA0-8752-4ECB-8B78-B6440B347C36}" type="presOf" srcId="{5F37E0EF-F8CC-4B0C-BEE5-2657D27F282A}" destId="{78043FEB-2D1F-4B78-88EA-19D6E7631DDA}" srcOrd="0" destOrd="0" presId="urn:microsoft.com/office/officeart/2005/8/layout/lProcess3"/>
    <dgm:cxn modelId="{AA0BB0A9-2B72-478F-901C-F283B1028B2E}" type="presOf" srcId="{EDAE0EEE-61C4-462E-964E-AEBBFAEABDBF}" destId="{664A2BF2-82B2-47C7-B79C-76364F8FC2EC}" srcOrd="0" destOrd="0" presId="urn:microsoft.com/office/officeart/2005/8/layout/lProcess3"/>
    <dgm:cxn modelId="{E30E15AC-9289-4C8F-8889-0793BE150C06}" srcId="{4D00B6E4-7FD6-403D-8DD2-9440728475AF}" destId="{63C73CC5-20A1-43E1-9A49-8522E62217DF}" srcOrd="1" destOrd="0" parTransId="{063A3FEE-4BDE-4993-9ABF-ECFCA4BB566F}" sibTransId="{426CE8D2-0899-4210-923E-E839641590BD}"/>
    <dgm:cxn modelId="{5DEFE6B0-4253-43D7-81A8-DC546B7EEFC9}" srcId="{FF0E7957-EAA2-4361-8426-BB94357DF26B}" destId="{EC7186E6-8E81-4E19-9153-E0DC2145E66A}" srcOrd="1" destOrd="0" parTransId="{214A9648-4AC7-498B-BDFE-02F5BD49BB9A}" sibTransId="{26E256A7-9487-4771-A77C-4851B2775DEC}"/>
    <dgm:cxn modelId="{A7FA51C3-81BB-4681-8841-2014EBE83374}" srcId="{04E9D296-541E-4B02-960B-3E7E6A0E0996}" destId="{265BC711-60A6-49D5-A481-65F8FA293291}" srcOrd="1" destOrd="0" parTransId="{1C44E153-EEB5-4E01-999D-FC50D59E29E9}" sibTransId="{31D15FB0-F39F-469B-8581-9CE6C2A6D1A3}"/>
    <dgm:cxn modelId="{6FCEB6C7-C99E-4A38-B47C-A2279872E4BF}" type="presOf" srcId="{EC7186E6-8E81-4E19-9153-E0DC2145E66A}" destId="{F2415D49-820D-426D-B7CB-2A5A6D20F425}" srcOrd="0" destOrd="0" presId="urn:microsoft.com/office/officeart/2005/8/layout/lProcess3"/>
    <dgm:cxn modelId="{6F17EFCD-6CE0-4A7E-8AFE-E49FC555E071}" type="presOf" srcId="{EC57DFB9-BF51-4393-94F8-43EBE3072B76}" destId="{38186F92-C4D8-4C82-A77F-E8F1EBA159BE}" srcOrd="0" destOrd="0" presId="urn:microsoft.com/office/officeart/2005/8/layout/lProcess3"/>
    <dgm:cxn modelId="{9A2B1FDA-A538-4416-8FD8-165C3D2C2921}" srcId="{FF0E7957-EAA2-4361-8426-BB94357DF26B}" destId="{2B19FBD5-8397-4997-9EF6-C58D2158297D}" srcOrd="0" destOrd="0" parTransId="{508A1610-E484-4C00-B168-3CB53CA3C81E}" sibTransId="{8ECDEB45-9E82-4C8B-8912-2BD6689515C3}"/>
    <dgm:cxn modelId="{90E1FCE1-EB18-40CD-88D2-2413C2233389}" type="presOf" srcId="{63C73CC5-20A1-43E1-9A49-8522E62217DF}" destId="{65EE6A46-1F7B-40E5-A1DF-FC3AB9F50680}" srcOrd="0" destOrd="0" presId="urn:microsoft.com/office/officeart/2005/8/layout/lProcess3"/>
    <dgm:cxn modelId="{FFF228F5-EEB0-4342-9906-E1FAD344FE56}" srcId="{859B4E07-BFBC-46A1-A407-22383C650F07}" destId="{4D00B6E4-7FD6-403D-8DD2-9440728475AF}" srcOrd="0" destOrd="0" parTransId="{7D326EE3-24A9-4F3F-8CB1-B702974084B2}" sibTransId="{494E3DB7-FC12-4926-9D76-4B7DA893FB73}"/>
    <dgm:cxn modelId="{DA0740F5-E7DE-4FE0-A262-4765B40E1B0F}" srcId="{04E9D296-541E-4B02-960B-3E7E6A0E0996}" destId="{608288A9-EA94-47BE-A951-411F6D110433}" srcOrd="0" destOrd="0" parTransId="{CFF8194B-3338-4DEF-8E42-C98B87FA577C}" sibTransId="{5676E8AE-A900-471B-BF8C-2B6816092D2F}"/>
    <dgm:cxn modelId="{E245653F-9885-459E-8AA6-5B5D8A80E3B8}" type="presParOf" srcId="{D8FDB510-2652-4F44-B10F-035CF6E131C6}" destId="{7411EC83-D081-4009-B273-78560331238A}" srcOrd="0" destOrd="0" presId="urn:microsoft.com/office/officeart/2005/8/layout/lProcess3"/>
    <dgm:cxn modelId="{2979585F-56A4-44A9-A676-D268AA83E742}" type="presParOf" srcId="{7411EC83-D081-4009-B273-78560331238A}" destId="{65E87025-5FD1-4C91-9E83-4848832F0835}" srcOrd="0" destOrd="0" presId="urn:microsoft.com/office/officeart/2005/8/layout/lProcess3"/>
    <dgm:cxn modelId="{23DDC083-85B6-4406-A01F-40542F5BFF30}" type="presParOf" srcId="{7411EC83-D081-4009-B273-78560331238A}" destId="{CE5C0136-5B1C-4905-941A-25014A5FD4EB}" srcOrd="1" destOrd="0" presId="urn:microsoft.com/office/officeart/2005/8/layout/lProcess3"/>
    <dgm:cxn modelId="{7730BE09-D93D-4418-BC74-B5E011CFE4D4}" type="presParOf" srcId="{7411EC83-D081-4009-B273-78560331238A}" destId="{BC1950E1-007C-444E-9B4F-14E6CD6DFBFF}" srcOrd="2" destOrd="0" presId="urn:microsoft.com/office/officeart/2005/8/layout/lProcess3"/>
    <dgm:cxn modelId="{5EDCC128-7DD3-4ED1-BD5B-7458C4866AD1}" type="presParOf" srcId="{7411EC83-D081-4009-B273-78560331238A}" destId="{3F531AE1-DE2D-4CC5-90D9-10CFBE6B1E32}" srcOrd="3" destOrd="0" presId="urn:microsoft.com/office/officeart/2005/8/layout/lProcess3"/>
    <dgm:cxn modelId="{733F716C-9236-4EDD-9D08-5E4FD52275DE}" type="presParOf" srcId="{7411EC83-D081-4009-B273-78560331238A}" destId="{65EE6A46-1F7B-40E5-A1DF-FC3AB9F50680}" srcOrd="4" destOrd="0" presId="urn:microsoft.com/office/officeart/2005/8/layout/lProcess3"/>
    <dgm:cxn modelId="{7205D81F-E3E3-49DE-A1A7-5B60F2188D00}" type="presParOf" srcId="{D8FDB510-2652-4F44-B10F-035CF6E131C6}" destId="{B9C6D8F7-E3F2-404F-B355-49AF8F5BAE82}" srcOrd="1" destOrd="0" presId="urn:microsoft.com/office/officeart/2005/8/layout/lProcess3"/>
    <dgm:cxn modelId="{C43E56F4-FB50-4597-88AB-B7BE5C1E9006}" type="presParOf" srcId="{D8FDB510-2652-4F44-B10F-035CF6E131C6}" destId="{1093B13A-AAE3-4B19-BE1D-825FCF5D10AC}" srcOrd="2" destOrd="0" presId="urn:microsoft.com/office/officeart/2005/8/layout/lProcess3"/>
    <dgm:cxn modelId="{D4E50DE4-4F67-4F10-B99C-7A6B28A487A1}" type="presParOf" srcId="{1093B13A-AAE3-4B19-BE1D-825FCF5D10AC}" destId="{38186F92-C4D8-4C82-A77F-E8F1EBA159BE}" srcOrd="0" destOrd="0" presId="urn:microsoft.com/office/officeart/2005/8/layout/lProcess3"/>
    <dgm:cxn modelId="{3DB80CD1-1A02-4288-B623-757B38DA13B7}" type="presParOf" srcId="{1093B13A-AAE3-4B19-BE1D-825FCF5D10AC}" destId="{147E242B-E3B4-4C4C-B8EB-FF92241D559B}" srcOrd="1" destOrd="0" presId="urn:microsoft.com/office/officeart/2005/8/layout/lProcess3"/>
    <dgm:cxn modelId="{82E92454-8F56-44F7-89C1-240F12F75457}" type="presParOf" srcId="{1093B13A-AAE3-4B19-BE1D-825FCF5D10AC}" destId="{78043FEB-2D1F-4B78-88EA-19D6E7631DDA}" srcOrd="2" destOrd="0" presId="urn:microsoft.com/office/officeart/2005/8/layout/lProcess3"/>
    <dgm:cxn modelId="{58557160-68DE-47C8-BD7D-66115C1E6739}" type="presParOf" srcId="{1093B13A-AAE3-4B19-BE1D-825FCF5D10AC}" destId="{84C32F5D-6B2A-4698-88FA-0984F22BD3E5}" srcOrd="3" destOrd="0" presId="urn:microsoft.com/office/officeart/2005/8/layout/lProcess3"/>
    <dgm:cxn modelId="{ED1E22C9-42D4-4DD1-9141-DF59B1B8917E}" type="presParOf" srcId="{1093B13A-AAE3-4B19-BE1D-825FCF5D10AC}" destId="{B2B312AF-1963-4D4B-88EF-5F9FBA2A6E97}" srcOrd="4" destOrd="0" presId="urn:microsoft.com/office/officeart/2005/8/layout/lProcess3"/>
    <dgm:cxn modelId="{E3633BA2-F0E9-48E0-A9B7-7305C8C7A942}" type="presParOf" srcId="{D8FDB510-2652-4F44-B10F-035CF6E131C6}" destId="{73F5F626-7240-4E0E-81A7-569158D334D2}" srcOrd="3" destOrd="0" presId="urn:microsoft.com/office/officeart/2005/8/layout/lProcess3"/>
    <dgm:cxn modelId="{5D87B52E-29E5-42FB-A1EF-AC03AA33A173}" type="presParOf" srcId="{D8FDB510-2652-4F44-B10F-035CF6E131C6}" destId="{2E0C4238-E19A-4E24-8394-FD0C6539A009}" srcOrd="4" destOrd="0" presId="urn:microsoft.com/office/officeart/2005/8/layout/lProcess3"/>
    <dgm:cxn modelId="{197A1095-DCC3-4378-A615-8C6C06DB1977}" type="presParOf" srcId="{2E0C4238-E19A-4E24-8394-FD0C6539A009}" destId="{19D2DA6F-0D4B-47B3-B293-0962B85986B8}" srcOrd="0" destOrd="0" presId="urn:microsoft.com/office/officeart/2005/8/layout/lProcess3"/>
    <dgm:cxn modelId="{76FC35D3-96B4-4F73-8C51-64DBD148A12A}" type="presParOf" srcId="{2E0C4238-E19A-4E24-8394-FD0C6539A009}" destId="{8346E6CF-EA29-4D0E-8016-B275C8E0669B}" srcOrd="1" destOrd="0" presId="urn:microsoft.com/office/officeart/2005/8/layout/lProcess3"/>
    <dgm:cxn modelId="{D0C6E933-D805-4939-9949-CCA391BF855F}" type="presParOf" srcId="{2E0C4238-E19A-4E24-8394-FD0C6539A009}" destId="{1A6EB09C-D3D7-467F-8099-9C6EAB7D60D9}" srcOrd="2" destOrd="0" presId="urn:microsoft.com/office/officeart/2005/8/layout/lProcess3"/>
    <dgm:cxn modelId="{ADD4E981-1E05-435D-B1C1-FD5F53A2DD14}" type="presParOf" srcId="{2E0C4238-E19A-4E24-8394-FD0C6539A009}" destId="{226FE548-50D5-4FB4-BE06-EC2F19500689}" srcOrd="3" destOrd="0" presId="urn:microsoft.com/office/officeart/2005/8/layout/lProcess3"/>
    <dgm:cxn modelId="{83A26448-A974-4637-85E9-93B711658546}" type="presParOf" srcId="{2E0C4238-E19A-4E24-8394-FD0C6539A009}" destId="{F2415D49-820D-426D-B7CB-2A5A6D20F425}" srcOrd="4" destOrd="0" presId="urn:microsoft.com/office/officeart/2005/8/layout/lProcess3"/>
    <dgm:cxn modelId="{295C0986-6B7D-4F06-8C28-08CE9FAF1263}" type="presParOf" srcId="{D8FDB510-2652-4F44-B10F-035CF6E131C6}" destId="{DE3B5AB5-46C9-4D6A-9CAB-5CC002A70C39}" srcOrd="5" destOrd="0" presId="urn:microsoft.com/office/officeart/2005/8/layout/lProcess3"/>
    <dgm:cxn modelId="{18678106-DC31-40D9-84A6-C2C6E657F13F}" type="presParOf" srcId="{D8FDB510-2652-4F44-B10F-035CF6E131C6}" destId="{5262A9F9-46ED-49B5-B393-1BD6A572AA6C}" srcOrd="6" destOrd="0" presId="urn:microsoft.com/office/officeart/2005/8/layout/lProcess3"/>
    <dgm:cxn modelId="{AE5508BB-93C1-4F64-9302-7E240810025C}" type="presParOf" srcId="{5262A9F9-46ED-49B5-B393-1BD6A572AA6C}" destId="{E607FFB8-3275-4543-BA3B-54E4A5C2C9D0}" srcOrd="0" destOrd="0" presId="urn:microsoft.com/office/officeart/2005/8/layout/lProcess3"/>
    <dgm:cxn modelId="{1B55048E-7818-4033-828D-BFD5191A8DC7}" type="presParOf" srcId="{5262A9F9-46ED-49B5-B393-1BD6A572AA6C}" destId="{37AFFADC-DBAD-4CD5-A558-464C77C48DD4}" srcOrd="1" destOrd="0" presId="urn:microsoft.com/office/officeart/2005/8/layout/lProcess3"/>
    <dgm:cxn modelId="{1AF95348-6EAE-4CF3-BB4B-B2DB52A8A467}" type="presParOf" srcId="{5262A9F9-46ED-49B5-B393-1BD6A572AA6C}" destId="{664A2BF2-82B2-47C7-B79C-76364F8FC2EC}" srcOrd="2" destOrd="0" presId="urn:microsoft.com/office/officeart/2005/8/layout/lProcess3"/>
    <dgm:cxn modelId="{A31AD42E-171E-402A-8FD2-B99E3F3DD16F}" type="presParOf" srcId="{5262A9F9-46ED-49B5-B393-1BD6A572AA6C}" destId="{FB9F36EA-080A-419C-9D77-BACFB239E62D}" srcOrd="3" destOrd="0" presId="urn:microsoft.com/office/officeart/2005/8/layout/lProcess3"/>
    <dgm:cxn modelId="{B2334161-D15F-4389-86F6-23B3DDA733FA}" type="presParOf" srcId="{5262A9F9-46ED-49B5-B393-1BD6A572AA6C}" destId="{C848E252-1C0A-418D-8A4A-796690A629E4}" srcOrd="4" destOrd="0" presId="urn:microsoft.com/office/officeart/2005/8/layout/lProcess3"/>
    <dgm:cxn modelId="{59C322CE-F5F8-4FD3-887D-1BC74E98CC08}" type="presParOf" srcId="{D8FDB510-2652-4F44-B10F-035CF6E131C6}" destId="{43C03824-B740-4FDA-A9EF-547A0AC7484E}" srcOrd="7" destOrd="0" presId="urn:microsoft.com/office/officeart/2005/8/layout/lProcess3"/>
    <dgm:cxn modelId="{E63DE636-E8A4-4746-B3AD-4B23CFF2B698}" type="presParOf" srcId="{D8FDB510-2652-4F44-B10F-035CF6E131C6}" destId="{35BE222A-0818-417B-AB57-09120069C121}" srcOrd="8" destOrd="0" presId="urn:microsoft.com/office/officeart/2005/8/layout/lProcess3"/>
    <dgm:cxn modelId="{2671F588-872B-4C92-9824-D43593E7E7CF}" type="presParOf" srcId="{35BE222A-0818-417B-AB57-09120069C121}" destId="{48E48762-91EA-4727-B546-D7986FC9D0E1}" srcOrd="0" destOrd="0" presId="urn:microsoft.com/office/officeart/2005/8/layout/lProcess3"/>
    <dgm:cxn modelId="{D1EF7505-19E7-4796-992C-262C4C92B570}" type="presParOf" srcId="{35BE222A-0818-417B-AB57-09120069C121}" destId="{356152BC-153B-4D78-9BB7-ACB9A259D952}" srcOrd="1" destOrd="0" presId="urn:microsoft.com/office/officeart/2005/8/layout/lProcess3"/>
    <dgm:cxn modelId="{64F7D57C-3D7A-4F16-B26F-712F328EA9F3}" type="presParOf" srcId="{35BE222A-0818-417B-AB57-09120069C121}" destId="{91E05845-EDB2-434E-81A1-2F58B47220C3}" srcOrd="2" destOrd="0" presId="urn:microsoft.com/office/officeart/2005/8/layout/lProcess3"/>
    <dgm:cxn modelId="{00AA25F5-45D2-4A8C-9785-3096488347BB}" type="presParOf" srcId="{35BE222A-0818-417B-AB57-09120069C121}" destId="{CF9E5B3A-ED4E-4E06-808D-C9377D81FE08}" srcOrd="3" destOrd="0" presId="urn:microsoft.com/office/officeart/2005/8/layout/lProcess3"/>
    <dgm:cxn modelId="{08EBCBDD-AC8B-446C-BCDD-6B6D2B0A7766}" type="presParOf" srcId="{35BE222A-0818-417B-AB57-09120069C121}" destId="{0CCAEEF1-84C6-45AD-B2FD-EFF668166B2D}"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7E863D-C39A-C949-BC8C-4BD923448909}"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8B6B1EDE-45BD-874D-9606-E6800B7110CA}">
      <dgm:prSet phldrT="[Text]" custT="1"/>
      <dgm:spPr/>
      <dgm:t>
        <a:bodyPr/>
        <a:lstStyle/>
        <a:p>
          <a:r>
            <a:rPr lang="en-US" sz="3400"/>
            <a:t>Delivering same functionality to multiple deployment environments</a:t>
          </a:r>
        </a:p>
      </dgm:t>
    </dgm:pt>
    <dgm:pt modelId="{3C7EB903-9371-1E46-9977-080D39D9F185}" type="parTrans" cxnId="{38F22D94-38A4-DB4F-B9C8-D1E9165B49F3}">
      <dgm:prSet/>
      <dgm:spPr/>
      <dgm:t>
        <a:bodyPr/>
        <a:lstStyle/>
        <a:p>
          <a:endParaRPr lang="en-US"/>
        </a:p>
      </dgm:t>
    </dgm:pt>
    <dgm:pt modelId="{A2F41ED1-059E-F34C-B795-1D5510278E4D}" type="sibTrans" cxnId="{38F22D94-38A4-DB4F-B9C8-D1E9165B49F3}">
      <dgm:prSet/>
      <dgm:spPr/>
      <dgm:t>
        <a:bodyPr/>
        <a:lstStyle/>
        <a:p>
          <a:endParaRPr lang="en-US"/>
        </a:p>
      </dgm:t>
    </dgm:pt>
    <dgm:pt modelId="{F0A879F0-5F93-4343-A99E-2D29378EC7DF}">
      <dgm:prSet phldrT="[Text]" custT="1"/>
      <dgm:spPr/>
      <dgm:t>
        <a:bodyPr/>
        <a:lstStyle/>
        <a:p>
          <a:r>
            <a:rPr lang="en-US" sz="3400"/>
            <a:t>Ensuring consistency and avoiding dependency hell</a:t>
          </a:r>
        </a:p>
      </dgm:t>
    </dgm:pt>
    <dgm:pt modelId="{C432EBF3-7971-454F-92BC-12D887B63E88}" type="parTrans" cxnId="{D4C531A6-DDA0-014F-A771-68ED3E0B4C81}">
      <dgm:prSet/>
      <dgm:spPr/>
      <dgm:t>
        <a:bodyPr/>
        <a:lstStyle/>
        <a:p>
          <a:endParaRPr lang="en-US"/>
        </a:p>
      </dgm:t>
    </dgm:pt>
    <dgm:pt modelId="{4557E425-01AF-7049-A1D9-C361A1395EC1}" type="sibTrans" cxnId="{D4C531A6-DDA0-014F-A771-68ED3E0B4C81}">
      <dgm:prSet/>
      <dgm:spPr/>
      <dgm:t>
        <a:bodyPr/>
        <a:lstStyle/>
        <a:p>
          <a:endParaRPr lang="en-US"/>
        </a:p>
      </dgm:t>
    </dgm:pt>
    <dgm:pt modelId="{9AD17BDA-EEC9-B24A-B1C5-B1BAA9EA87D1}">
      <dgm:prSet phldrT="[Text]" custT="1"/>
      <dgm:spPr/>
      <dgm:t>
        <a:bodyPr/>
        <a:lstStyle/>
        <a:p>
          <a:r>
            <a:rPr lang="en-US" sz="3400"/>
            <a:t>Unable to migrate and scale apps while maintaining compatibility</a:t>
          </a:r>
        </a:p>
      </dgm:t>
    </dgm:pt>
    <dgm:pt modelId="{5EF387E9-6FA6-FA47-BAD0-EC218AB2E989}" type="parTrans" cxnId="{1D197CB7-2DC3-F041-9075-AC3C8C2D9B57}">
      <dgm:prSet/>
      <dgm:spPr/>
      <dgm:t>
        <a:bodyPr/>
        <a:lstStyle/>
        <a:p>
          <a:endParaRPr lang="en-US"/>
        </a:p>
      </dgm:t>
    </dgm:pt>
    <dgm:pt modelId="{396B5878-7780-8E46-A6F8-68930CC99046}" type="sibTrans" cxnId="{1D197CB7-2DC3-F041-9075-AC3C8C2D9B57}">
      <dgm:prSet/>
      <dgm:spPr/>
      <dgm:t>
        <a:bodyPr/>
        <a:lstStyle/>
        <a:p>
          <a:endParaRPr lang="en-US"/>
        </a:p>
      </dgm:t>
    </dgm:pt>
    <dgm:pt modelId="{F6353E97-F4E7-9F41-91AA-9CE8C8FD44B0}" type="pres">
      <dgm:prSet presAssocID="{957E863D-C39A-C949-BC8C-4BD923448909}" presName="Name0" presStyleCnt="0">
        <dgm:presLayoutVars>
          <dgm:chMax val="7"/>
          <dgm:chPref val="7"/>
          <dgm:dir/>
        </dgm:presLayoutVars>
      </dgm:prSet>
      <dgm:spPr/>
    </dgm:pt>
    <dgm:pt modelId="{B7B1A5B9-3B56-004F-9F07-77BB2BB79183}" type="pres">
      <dgm:prSet presAssocID="{957E863D-C39A-C949-BC8C-4BD923448909}" presName="Name1" presStyleCnt="0"/>
      <dgm:spPr/>
    </dgm:pt>
    <dgm:pt modelId="{60676460-F4FF-DC4D-B25C-22C5EAF63777}" type="pres">
      <dgm:prSet presAssocID="{957E863D-C39A-C949-BC8C-4BD923448909}" presName="cycle" presStyleCnt="0"/>
      <dgm:spPr/>
    </dgm:pt>
    <dgm:pt modelId="{D488B61A-9703-1741-9F1A-61867C903E08}" type="pres">
      <dgm:prSet presAssocID="{957E863D-C39A-C949-BC8C-4BD923448909}" presName="srcNode" presStyleLbl="node1" presStyleIdx="0" presStyleCnt="3"/>
      <dgm:spPr/>
    </dgm:pt>
    <dgm:pt modelId="{3E033D78-15D5-3941-815F-4A20D919A964}" type="pres">
      <dgm:prSet presAssocID="{957E863D-C39A-C949-BC8C-4BD923448909}" presName="conn" presStyleLbl="parChTrans1D2" presStyleIdx="0" presStyleCnt="1"/>
      <dgm:spPr/>
    </dgm:pt>
    <dgm:pt modelId="{BFAA23D4-7AF1-3A42-A249-FFC96D8CEEE1}" type="pres">
      <dgm:prSet presAssocID="{957E863D-C39A-C949-BC8C-4BD923448909}" presName="extraNode" presStyleLbl="node1" presStyleIdx="0" presStyleCnt="3"/>
      <dgm:spPr/>
    </dgm:pt>
    <dgm:pt modelId="{F2646CFB-9481-684A-9139-69330FABD3D9}" type="pres">
      <dgm:prSet presAssocID="{957E863D-C39A-C949-BC8C-4BD923448909}" presName="dstNode" presStyleLbl="node1" presStyleIdx="0" presStyleCnt="3"/>
      <dgm:spPr/>
    </dgm:pt>
    <dgm:pt modelId="{BC28053F-A8AC-514B-AA9C-CC01CF1280D6}" type="pres">
      <dgm:prSet presAssocID="{8B6B1EDE-45BD-874D-9606-E6800B7110CA}" presName="text_1" presStyleLbl="node1" presStyleIdx="0" presStyleCnt="3">
        <dgm:presLayoutVars>
          <dgm:bulletEnabled val="1"/>
        </dgm:presLayoutVars>
      </dgm:prSet>
      <dgm:spPr/>
    </dgm:pt>
    <dgm:pt modelId="{C5286FF7-3EA7-CC4D-A9DD-23DCFDEAC553}" type="pres">
      <dgm:prSet presAssocID="{8B6B1EDE-45BD-874D-9606-E6800B7110CA}" presName="accent_1" presStyleCnt="0"/>
      <dgm:spPr/>
    </dgm:pt>
    <dgm:pt modelId="{B0A269CC-2828-694B-9966-C59A4D922CAA}" type="pres">
      <dgm:prSet presAssocID="{8B6B1EDE-45BD-874D-9606-E6800B7110CA}" presName="accentRepeatNode" presStyleLbl="solidFgAcc1" presStyleIdx="0" presStyleCnt="3"/>
      <dgm:spPr/>
    </dgm:pt>
    <dgm:pt modelId="{884160FF-5BDC-6B42-8288-7819A155141B}" type="pres">
      <dgm:prSet presAssocID="{F0A879F0-5F93-4343-A99E-2D29378EC7DF}" presName="text_2" presStyleLbl="node1" presStyleIdx="1" presStyleCnt="3">
        <dgm:presLayoutVars>
          <dgm:bulletEnabled val="1"/>
        </dgm:presLayoutVars>
      </dgm:prSet>
      <dgm:spPr/>
    </dgm:pt>
    <dgm:pt modelId="{76D9001C-8671-F947-A494-B05A742AF3E8}" type="pres">
      <dgm:prSet presAssocID="{F0A879F0-5F93-4343-A99E-2D29378EC7DF}" presName="accent_2" presStyleCnt="0"/>
      <dgm:spPr/>
    </dgm:pt>
    <dgm:pt modelId="{08DB3915-B5EC-784F-8C6C-18EBCBBF68AE}" type="pres">
      <dgm:prSet presAssocID="{F0A879F0-5F93-4343-A99E-2D29378EC7DF}" presName="accentRepeatNode" presStyleLbl="solidFgAcc1" presStyleIdx="1" presStyleCnt="3"/>
      <dgm:spPr/>
    </dgm:pt>
    <dgm:pt modelId="{24C20123-8FE7-3A42-A85B-D88CF876E7D5}" type="pres">
      <dgm:prSet presAssocID="{9AD17BDA-EEC9-B24A-B1C5-B1BAA9EA87D1}" presName="text_3" presStyleLbl="node1" presStyleIdx="2" presStyleCnt="3">
        <dgm:presLayoutVars>
          <dgm:bulletEnabled val="1"/>
        </dgm:presLayoutVars>
      </dgm:prSet>
      <dgm:spPr/>
    </dgm:pt>
    <dgm:pt modelId="{59F423EF-A67E-934F-8EA5-75DB5A2D34D8}" type="pres">
      <dgm:prSet presAssocID="{9AD17BDA-EEC9-B24A-B1C5-B1BAA9EA87D1}" presName="accent_3" presStyleCnt="0"/>
      <dgm:spPr/>
    </dgm:pt>
    <dgm:pt modelId="{4789AA69-1F6B-3B46-91D8-73CEB1BC46CA}" type="pres">
      <dgm:prSet presAssocID="{9AD17BDA-EEC9-B24A-B1C5-B1BAA9EA87D1}" presName="accentRepeatNode" presStyleLbl="solidFgAcc1" presStyleIdx="2" presStyleCnt="3"/>
      <dgm:spPr/>
    </dgm:pt>
  </dgm:ptLst>
  <dgm:cxnLst>
    <dgm:cxn modelId="{C9DDEA5F-BA5D-C542-9532-41353402CC91}" type="presOf" srcId="{8B6B1EDE-45BD-874D-9606-E6800B7110CA}" destId="{BC28053F-A8AC-514B-AA9C-CC01CF1280D6}" srcOrd="0" destOrd="0" presId="urn:microsoft.com/office/officeart/2008/layout/VerticalCurvedList"/>
    <dgm:cxn modelId="{45213875-40C3-694D-9954-4115EE60EA71}" type="presOf" srcId="{F0A879F0-5F93-4343-A99E-2D29378EC7DF}" destId="{884160FF-5BDC-6B42-8288-7819A155141B}" srcOrd="0" destOrd="0" presId="urn:microsoft.com/office/officeart/2008/layout/VerticalCurvedList"/>
    <dgm:cxn modelId="{38F22D94-38A4-DB4F-B9C8-D1E9165B49F3}" srcId="{957E863D-C39A-C949-BC8C-4BD923448909}" destId="{8B6B1EDE-45BD-874D-9606-E6800B7110CA}" srcOrd="0" destOrd="0" parTransId="{3C7EB903-9371-1E46-9977-080D39D9F185}" sibTransId="{A2F41ED1-059E-F34C-B795-1D5510278E4D}"/>
    <dgm:cxn modelId="{D4C531A6-DDA0-014F-A771-68ED3E0B4C81}" srcId="{957E863D-C39A-C949-BC8C-4BD923448909}" destId="{F0A879F0-5F93-4343-A99E-2D29378EC7DF}" srcOrd="1" destOrd="0" parTransId="{C432EBF3-7971-454F-92BC-12D887B63E88}" sibTransId="{4557E425-01AF-7049-A1D9-C361A1395EC1}"/>
    <dgm:cxn modelId="{1D197CB7-2DC3-F041-9075-AC3C8C2D9B57}" srcId="{957E863D-C39A-C949-BC8C-4BD923448909}" destId="{9AD17BDA-EEC9-B24A-B1C5-B1BAA9EA87D1}" srcOrd="2" destOrd="0" parTransId="{5EF387E9-6FA6-FA47-BAD0-EC218AB2E989}" sibTransId="{396B5878-7780-8E46-A6F8-68930CC99046}"/>
    <dgm:cxn modelId="{8C2AD7BB-724D-C641-8115-DF821C04B5D7}" type="presOf" srcId="{A2F41ED1-059E-F34C-B795-1D5510278E4D}" destId="{3E033D78-15D5-3941-815F-4A20D919A964}" srcOrd="0" destOrd="0" presId="urn:microsoft.com/office/officeart/2008/layout/VerticalCurvedList"/>
    <dgm:cxn modelId="{D21D7BDC-FF2B-7F47-B8DA-CFFAE1A69D08}" type="presOf" srcId="{957E863D-C39A-C949-BC8C-4BD923448909}" destId="{F6353E97-F4E7-9F41-91AA-9CE8C8FD44B0}" srcOrd="0" destOrd="0" presId="urn:microsoft.com/office/officeart/2008/layout/VerticalCurvedList"/>
    <dgm:cxn modelId="{7837FBEE-C15C-2442-BFF5-BE8010F2B0BD}" type="presOf" srcId="{9AD17BDA-EEC9-B24A-B1C5-B1BAA9EA87D1}" destId="{24C20123-8FE7-3A42-A85B-D88CF876E7D5}" srcOrd="0" destOrd="0" presId="urn:microsoft.com/office/officeart/2008/layout/VerticalCurvedList"/>
    <dgm:cxn modelId="{6126A326-9465-984E-93D1-E1AC11022E3F}" type="presParOf" srcId="{F6353E97-F4E7-9F41-91AA-9CE8C8FD44B0}" destId="{B7B1A5B9-3B56-004F-9F07-77BB2BB79183}" srcOrd="0" destOrd="0" presId="urn:microsoft.com/office/officeart/2008/layout/VerticalCurvedList"/>
    <dgm:cxn modelId="{5844B6B0-CF4B-0048-A940-7C6A815C79B9}" type="presParOf" srcId="{B7B1A5B9-3B56-004F-9F07-77BB2BB79183}" destId="{60676460-F4FF-DC4D-B25C-22C5EAF63777}" srcOrd="0" destOrd="0" presId="urn:microsoft.com/office/officeart/2008/layout/VerticalCurvedList"/>
    <dgm:cxn modelId="{DA43038E-3422-1046-920D-F6FDD72EF677}" type="presParOf" srcId="{60676460-F4FF-DC4D-B25C-22C5EAF63777}" destId="{D488B61A-9703-1741-9F1A-61867C903E08}" srcOrd="0" destOrd="0" presId="urn:microsoft.com/office/officeart/2008/layout/VerticalCurvedList"/>
    <dgm:cxn modelId="{6620F6C6-8361-6C48-9AA8-EB5CF471A4D4}" type="presParOf" srcId="{60676460-F4FF-DC4D-B25C-22C5EAF63777}" destId="{3E033D78-15D5-3941-815F-4A20D919A964}" srcOrd="1" destOrd="0" presId="urn:microsoft.com/office/officeart/2008/layout/VerticalCurvedList"/>
    <dgm:cxn modelId="{8E4FB6E7-B258-4E49-9177-BA0C03795971}" type="presParOf" srcId="{60676460-F4FF-DC4D-B25C-22C5EAF63777}" destId="{BFAA23D4-7AF1-3A42-A249-FFC96D8CEEE1}" srcOrd="2" destOrd="0" presId="urn:microsoft.com/office/officeart/2008/layout/VerticalCurvedList"/>
    <dgm:cxn modelId="{DC0D4C50-DF23-CE41-9911-C97013FBD6E0}" type="presParOf" srcId="{60676460-F4FF-DC4D-B25C-22C5EAF63777}" destId="{F2646CFB-9481-684A-9139-69330FABD3D9}" srcOrd="3" destOrd="0" presId="urn:microsoft.com/office/officeart/2008/layout/VerticalCurvedList"/>
    <dgm:cxn modelId="{D6D86257-13CA-B64C-BAA4-AFBCB425850A}" type="presParOf" srcId="{B7B1A5B9-3B56-004F-9F07-77BB2BB79183}" destId="{BC28053F-A8AC-514B-AA9C-CC01CF1280D6}" srcOrd="1" destOrd="0" presId="urn:microsoft.com/office/officeart/2008/layout/VerticalCurvedList"/>
    <dgm:cxn modelId="{F5ED3682-C3EC-7A4A-9AA5-A5A56321D26B}" type="presParOf" srcId="{B7B1A5B9-3B56-004F-9F07-77BB2BB79183}" destId="{C5286FF7-3EA7-CC4D-A9DD-23DCFDEAC553}" srcOrd="2" destOrd="0" presId="urn:microsoft.com/office/officeart/2008/layout/VerticalCurvedList"/>
    <dgm:cxn modelId="{F152E444-F2CA-9B4A-B0A5-912FFEBB8547}" type="presParOf" srcId="{C5286FF7-3EA7-CC4D-A9DD-23DCFDEAC553}" destId="{B0A269CC-2828-694B-9966-C59A4D922CAA}" srcOrd="0" destOrd="0" presId="urn:microsoft.com/office/officeart/2008/layout/VerticalCurvedList"/>
    <dgm:cxn modelId="{161287D6-915B-674B-8F8E-80E5B5299E4F}" type="presParOf" srcId="{B7B1A5B9-3B56-004F-9F07-77BB2BB79183}" destId="{884160FF-5BDC-6B42-8288-7819A155141B}" srcOrd="3" destOrd="0" presId="urn:microsoft.com/office/officeart/2008/layout/VerticalCurvedList"/>
    <dgm:cxn modelId="{4D39FFE7-2293-AA46-944F-7539136A07B5}" type="presParOf" srcId="{B7B1A5B9-3B56-004F-9F07-77BB2BB79183}" destId="{76D9001C-8671-F947-A494-B05A742AF3E8}" srcOrd="4" destOrd="0" presId="urn:microsoft.com/office/officeart/2008/layout/VerticalCurvedList"/>
    <dgm:cxn modelId="{DE6E3960-D9B2-B34A-ADE6-9EA6D876ED9A}" type="presParOf" srcId="{76D9001C-8671-F947-A494-B05A742AF3E8}" destId="{08DB3915-B5EC-784F-8C6C-18EBCBBF68AE}" srcOrd="0" destOrd="0" presId="urn:microsoft.com/office/officeart/2008/layout/VerticalCurvedList"/>
    <dgm:cxn modelId="{4FA411F7-58FD-A04C-A81F-85CC0DE7E105}" type="presParOf" srcId="{B7B1A5B9-3B56-004F-9F07-77BB2BB79183}" destId="{24C20123-8FE7-3A42-A85B-D88CF876E7D5}" srcOrd="5" destOrd="0" presId="urn:microsoft.com/office/officeart/2008/layout/VerticalCurvedList"/>
    <dgm:cxn modelId="{5E7464DA-F072-514F-AF7E-9BC0D140FE18}" type="presParOf" srcId="{B7B1A5B9-3B56-004F-9F07-77BB2BB79183}" destId="{59F423EF-A67E-934F-8EA5-75DB5A2D34D8}" srcOrd="6" destOrd="0" presId="urn:microsoft.com/office/officeart/2008/layout/VerticalCurvedList"/>
    <dgm:cxn modelId="{844E602A-24DD-9148-A5C5-8C282B9D246E}" type="presParOf" srcId="{59F423EF-A67E-934F-8EA5-75DB5A2D34D8}" destId="{4789AA69-1F6B-3B46-91D8-73CEB1BC46C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87025-5FD1-4C91-9E83-4848832F0835}">
      <dsp:nvSpPr>
        <dsp:cNvPr id="0" name=""/>
        <dsp:cNvSpPr/>
      </dsp:nvSpPr>
      <dsp:spPr>
        <a:xfrm>
          <a:off x="1042007" y="1849"/>
          <a:ext cx="2839934" cy="101322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a:t>Cluster and Node state</a:t>
          </a:r>
        </a:p>
      </dsp:txBody>
      <dsp:txXfrm>
        <a:off x="1548618" y="1849"/>
        <a:ext cx="1826713" cy="1013221"/>
      </dsp:txXfrm>
    </dsp:sp>
    <dsp:sp modelId="{BC1950E1-007C-444E-9B4F-14E6CD6DFBFF}">
      <dsp:nvSpPr>
        <dsp:cNvPr id="0" name=""/>
        <dsp:cNvSpPr/>
      </dsp:nvSpPr>
      <dsp:spPr>
        <a:xfrm>
          <a:off x="3552645" y="87973"/>
          <a:ext cx="3945451" cy="840974"/>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a:t>Is the cluster healthy? </a:t>
          </a:r>
          <a:br>
            <a:rPr lang="en-US" sz="1700" kern="1200"/>
          </a:br>
          <a:r>
            <a:rPr lang="en-US" sz="1700" kern="1200"/>
            <a:t>Are all the nodes up?</a:t>
          </a:r>
        </a:p>
      </dsp:txBody>
      <dsp:txXfrm>
        <a:off x="3973132" y="87973"/>
        <a:ext cx="3104477" cy="840974"/>
      </dsp:txXfrm>
    </dsp:sp>
    <dsp:sp modelId="{65EE6A46-1F7B-40E5-A1DF-FC3AB9F50680}">
      <dsp:nvSpPr>
        <dsp:cNvPr id="0" name=""/>
        <dsp:cNvSpPr/>
      </dsp:nvSpPr>
      <dsp:spPr>
        <a:xfrm>
          <a:off x="7203755" y="87973"/>
          <a:ext cx="3945451" cy="840974"/>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a:t>Detect and diagnose hardware and infrastructure issues</a:t>
          </a:r>
        </a:p>
      </dsp:txBody>
      <dsp:txXfrm>
        <a:off x="7624242" y="87973"/>
        <a:ext cx="3104477" cy="840974"/>
      </dsp:txXfrm>
    </dsp:sp>
    <dsp:sp modelId="{38186F92-C4D8-4C82-A77F-E8F1EBA159BE}">
      <dsp:nvSpPr>
        <dsp:cNvPr id="0" name=""/>
        <dsp:cNvSpPr/>
      </dsp:nvSpPr>
      <dsp:spPr>
        <a:xfrm>
          <a:off x="1042007" y="1156922"/>
          <a:ext cx="2839934" cy="101322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a:t>Application and Service state</a:t>
          </a:r>
        </a:p>
      </dsp:txBody>
      <dsp:txXfrm>
        <a:off x="1548618" y="1156922"/>
        <a:ext cx="1826713" cy="1013221"/>
      </dsp:txXfrm>
    </dsp:sp>
    <dsp:sp modelId="{78043FEB-2D1F-4B78-88EA-19D6E7631DDA}">
      <dsp:nvSpPr>
        <dsp:cNvPr id="0" name=""/>
        <dsp:cNvSpPr/>
      </dsp:nvSpPr>
      <dsp:spPr>
        <a:xfrm>
          <a:off x="3552645" y="1243046"/>
          <a:ext cx="3945451" cy="840974"/>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a:t>Upgrade status, number of services and replicas</a:t>
          </a:r>
        </a:p>
      </dsp:txBody>
      <dsp:txXfrm>
        <a:off x="3973132" y="1243046"/>
        <a:ext cx="3104477" cy="840974"/>
      </dsp:txXfrm>
    </dsp:sp>
    <dsp:sp modelId="{B2B312AF-1963-4D4B-88EF-5F9FBA2A6E97}">
      <dsp:nvSpPr>
        <dsp:cNvPr id="0" name=""/>
        <dsp:cNvSpPr/>
      </dsp:nvSpPr>
      <dsp:spPr>
        <a:xfrm>
          <a:off x="7203755" y="1243046"/>
          <a:ext cx="3945451" cy="840974"/>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a:t>Detect software and app issues, reduce service downtime</a:t>
          </a:r>
        </a:p>
      </dsp:txBody>
      <dsp:txXfrm>
        <a:off x="7624242" y="1243046"/>
        <a:ext cx="3104477" cy="840974"/>
      </dsp:txXfrm>
    </dsp:sp>
    <dsp:sp modelId="{19D2DA6F-0D4B-47B3-B293-0962B85986B8}">
      <dsp:nvSpPr>
        <dsp:cNvPr id="0" name=""/>
        <dsp:cNvSpPr/>
      </dsp:nvSpPr>
      <dsp:spPr>
        <a:xfrm>
          <a:off x="1042007" y="2311995"/>
          <a:ext cx="2839934" cy="101322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a:t>Resource Usage</a:t>
          </a:r>
        </a:p>
      </dsp:txBody>
      <dsp:txXfrm>
        <a:off x="1548618" y="2311995"/>
        <a:ext cx="1826713" cy="1013221"/>
      </dsp:txXfrm>
    </dsp:sp>
    <dsp:sp modelId="{1A6EB09C-D3D7-467F-8099-9C6EAB7D60D9}">
      <dsp:nvSpPr>
        <dsp:cNvPr id="0" name=""/>
        <dsp:cNvSpPr/>
      </dsp:nvSpPr>
      <dsp:spPr>
        <a:xfrm>
          <a:off x="3552645" y="2398119"/>
          <a:ext cx="3945451" cy="840974"/>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a:t>Do all the nodes need to be up? What is the average CPU usage?</a:t>
          </a:r>
        </a:p>
      </dsp:txBody>
      <dsp:txXfrm>
        <a:off x="3973132" y="2398119"/>
        <a:ext cx="3104477" cy="840974"/>
      </dsp:txXfrm>
    </dsp:sp>
    <dsp:sp modelId="{F2415D49-820D-426D-B7CB-2A5A6D20F425}">
      <dsp:nvSpPr>
        <dsp:cNvPr id="0" name=""/>
        <dsp:cNvSpPr/>
      </dsp:nvSpPr>
      <dsp:spPr>
        <a:xfrm>
          <a:off x="7203755" y="2398119"/>
          <a:ext cx="3945451" cy="840974"/>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a:t>Understand resource consumption and drive better business decisions</a:t>
          </a:r>
        </a:p>
      </dsp:txBody>
      <dsp:txXfrm>
        <a:off x="7624242" y="2398119"/>
        <a:ext cx="3104477" cy="840974"/>
      </dsp:txXfrm>
    </dsp:sp>
    <dsp:sp modelId="{E607FFB8-3275-4543-BA3B-54E4A5C2C9D0}">
      <dsp:nvSpPr>
        <dsp:cNvPr id="0" name=""/>
        <dsp:cNvSpPr/>
      </dsp:nvSpPr>
      <dsp:spPr>
        <a:xfrm>
          <a:off x="1042007" y="3467068"/>
          <a:ext cx="2839934" cy="101322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a:t>Performance Tracking</a:t>
          </a:r>
        </a:p>
      </dsp:txBody>
      <dsp:txXfrm>
        <a:off x="1548618" y="3467068"/>
        <a:ext cx="1826713" cy="1013221"/>
      </dsp:txXfrm>
    </dsp:sp>
    <dsp:sp modelId="{664A2BF2-82B2-47C7-B79C-76364F8FC2EC}">
      <dsp:nvSpPr>
        <dsp:cNvPr id="0" name=""/>
        <dsp:cNvSpPr/>
      </dsp:nvSpPr>
      <dsp:spPr>
        <a:xfrm>
          <a:off x="3552645" y="3553192"/>
          <a:ext cx="3945451" cy="840974"/>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a:t>Is there any unexpected latency? Are the services responsive?</a:t>
          </a:r>
        </a:p>
      </dsp:txBody>
      <dsp:txXfrm>
        <a:off x="3973132" y="3553192"/>
        <a:ext cx="3104477" cy="840974"/>
      </dsp:txXfrm>
    </dsp:sp>
    <dsp:sp modelId="{C848E252-1C0A-418D-8A4A-796690A629E4}">
      <dsp:nvSpPr>
        <dsp:cNvPr id="0" name=""/>
        <dsp:cNvSpPr/>
      </dsp:nvSpPr>
      <dsp:spPr>
        <a:xfrm>
          <a:off x="7203755" y="3553192"/>
          <a:ext cx="3945451" cy="840974"/>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a:t>Optimize application, service, and infrastructure performance</a:t>
          </a:r>
        </a:p>
      </dsp:txBody>
      <dsp:txXfrm>
        <a:off x="7624242" y="3553192"/>
        <a:ext cx="3104477" cy="840974"/>
      </dsp:txXfrm>
    </dsp:sp>
    <dsp:sp modelId="{48E48762-91EA-4727-B546-D7986FC9D0E1}">
      <dsp:nvSpPr>
        <dsp:cNvPr id="0" name=""/>
        <dsp:cNvSpPr/>
      </dsp:nvSpPr>
      <dsp:spPr>
        <a:xfrm>
          <a:off x="1042007" y="4622141"/>
          <a:ext cx="2840719" cy="101322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a:t>Custom Application Metrics</a:t>
          </a:r>
        </a:p>
      </dsp:txBody>
      <dsp:txXfrm>
        <a:off x="1548618" y="4622141"/>
        <a:ext cx="1827498" cy="1013221"/>
      </dsp:txXfrm>
    </dsp:sp>
    <dsp:sp modelId="{91E05845-EDB2-434E-81A1-2F58B47220C3}">
      <dsp:nvSpPr>
        <dsp:cNvPr id="0" name=""/>
        <dsp:cNvSpPr/>
      </dsp:nvSpPr>
      <dsp:spPr>
        <a:xfrm>
          <a:off x="3553430" y="4708265"/>
          <a:ext cx="3945451" cy="840974"/>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a:t>Is your app being used in the way that you expected? Is solution effective?</a:t>
          </a:r>
        </a:p>
      </dsp:txBody>
      <dsp:txXfrm>
        <a:off x="3973917" y="4708265"/>
        <a:ext cx="3104477" cy="840974"/>
      </dsp:txXfrm>
    </dsp:sp>
    <dsp:sp modelId="{0CCAEEF1-84C6-45AD-B2FD-EFF668166B2D}">
      <dsp:nvSpPr>
        <dsp:cNvPr id="0" name=""/>
        <dsp:cNvSpPr/>
      </dsp:nvSpPr>
      <dsp:spPr>
        <a:xfrm>
          <a:off x="7204540" y="4708265"/>
          <a:ext cx="3945451" cy="840974"/>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a:t>Generate business insights and improvements</a:t>
          </a:r>
        </a:p>
      </dsp:txBody>
      <dsp:txXfrm>
        <a:off x="7625027" y="4708265"/>
        <a:ext cx="3104477" cy="8409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33D78-15D5-3941-815F-4A20D919A964}">
      <dsp:nvSpPr>
        <dsp:cNvPr id="0" name=""/>
        <dsp:cNvSpPr/>
      </dsp:nvSpPr>
      <dsp:spPr>
        <a:xfrm>
          <a:off x="-6373792" y="-975273"/>
          <a:ext cx="7589347" cy="7589347"/>
        </a:xfrm>
        <a:prstGeom prst="blockArc">
          <a:avLst>
            <a:gd name="adj1" fmla="val 18900000"/>
            <a:gd name="adj2" fmla="val 2700000"/>
            <a:gd name="adj3" fmla="val 285"/>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C28053F-A8AC-514B-AA9C-CC01CF1280D6}">
      <dsp:nvSpPr>
        <dsp:cNvPr id="0" name=""/>
        <dsp:cNvSpPr/>
      </dsp:nvSpPr>
      <dsp:spPr>
        <a:xfrm>
          <a:off x="782665" y="563880"/>
          <a:ext cx="11102917" cy="1127760"/>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95160" tIns="86360" rIns="86360" bIns="86360" numCol="1" spcCol="1270" anchor="ctr" anchorCtr="0">
          <a:noAutofit/>
        </a:bodyPr>
        <a:lstStyle/>
        <a:p>
          <a:pPr marL="0" lvl="0" indent="0" algn="l" defTabSz="1511300">
            <a:lnSpc>
              <a:spcPct val="90000"/>
            </a:lnSpc>
            <a:spcBef>
              <a:spcPct val="0"/>
            </a:spcBef>
            <a:spcAft>
              <a:spcPct val="35000"/>
            </a:spcAft>
            <a:buNone/>
          </a:pPr>
          <a:r>
            <a:rPr lang="en-US" sz="3400" kern="1200"/>
            <a:t>Delivering same functionality to multiple deployment environments</a:t>
          </a:r>
        </a:p>
      </dsp:txBody>
      <dsp:txXfrm>
        <a:off x="782665" y="563880"/>
        <a:ext cx="11102917" cy="1127760"/>
      </dsp:txXfrm>
    </dsp:sp>
    <dsp:sp modelId="{B0A269CC-2828-694B-9966-C59A4D922CAA}">
      <dsp:nvSpPr>
        <dsp:cNvPr id="0" name=""/>
        <dsp:cNvSpPr/>
      </dsp:nvSpPr>
      <dsp:spPr>
        <a:xfrm>
          <a:off x="77815" y="422910"/>
          <a:ext cx="1409700" cy="1409700"/>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84160FF-5BDC-6B42-8288-7819A155141B}">
      <dsp:nvSpPr>
        <dsp:cNvPr id="0" name=""/>
        <dsp:cNvSpPr/>
      </dsp:nvSpPr>
      <dsp:spPr>
        <a:xfrm>
          <a:off x="1192606" y="2255520"/>
          <a:ext cx="10692976" cy="1127760"/>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95160" tIns="86360" rIns="86360" bIns="86360" numCol="1" spcCol="1270" anchor="ctr" anchorCtr="0">
          <a:noAutofit/>
        </a:bodyPr>
        <a:lstStyle/>
        <a:p>
          <a:pPr marL="0" lvl="0" indent="0" algn="l" defTabSz="1511300">
            <a:lnSpc>
              <a:spcPct val="90000"/>
            </a:lnSpc>
            <a:spcBef>
              <a:spcPct val="0"/>
            </a:spcBef>
            <a:spcAft>
              <a:spcPct val="35000"/>
            </a:spcAft>
            <a:buNone/>
          </a:pPr>
          <a:r>
            <a:rPr lang="en-US" sz="3400" kern="1200"/>
            <a:t>Ensuring consistency and avoiding dependency hell</a:t>
          </a:r>
        </a:p>
      </dsp:txBody>
      <dsp:txXfrm>
        <a:off x="1192606" y="2255520"/>
        <a:ext cx="10692976" cy="1127760"/>
      </dsp:txXfrm>
    </dsp:sp>
    <dsp:sp modelId="{08DB3915-B5EC-784F-8C6C-18EBCBBF68AE}">
      <dsp:nvSpPr>
        <dsp:cNvPr id="0" name=""/>
        <dsp:cNvSpPr/>
      </dsp:nvSpPr>
      <dsp:spPr>
        <a:xfrm>
          <a:off x="487756" y="2114550"/>
          <a:ext cx="1409700" cy="1409700"/>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4C20123-8FE7-3A42-A85B-D88CF876E7D5}">
      <dsp:nvSpPr>
        <dsp:cNvPr id="0" name=""/>
        <dsp:cNvSpPr/>
      </dsp:nvSpPr>
      <dsp:spPr>
        <a:xfrm>
          <a:off x="782665" y="3947160"/>
          <a:ext cx="11102917" cy="1127760"/>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95160" tIns="86360" rIns="86360" bIns="86360" numCol="1" spcCol="1270" anchor="ctr" anchorCtr="0">
          <a:noAutofit/>
        </a:bodyPr>
        <a:lstStyle/>
        <a:p>
          <a:pPr marL="0" lvl="0" indent="0" algn="l" defTabSz="1511300">
            <a:lnSpc>
              <a:spcPct val="90000"/>
            </a:lnSpc>
            <a:spcBef>
              <a:spcPct val="0"/>
            </a:spcBef>
            <a:spcAft>
              <a:spcPct val="35000"/>
            </a:spcAft>
            <a:buNone/>
          </a:pPr>
          <a:r>
            <a:rPr lang="en-US" sz="3400" kern="1200"/>
            <a:t>Unable to migrate and scale apps while maintaining compatibility</a:t>
          </a:r>
        </a:p>
      </dsp:txBody>
      <dsp:txXfrm>
        <a:off x="782665" y="3947160"/>
        <a:ext cx="11102917" cy="1127760"/>
      </dsp:txXfrm>
    </dsp:sp>
    <dsp:sp modelId="{4789AA69-1F6B-3B46-91D8-73CEB1BC46CA}">
      <dsp:nvSpPr>
        <dsp:cNvPr id="0" name=""/>
        <dsp:cNvSpPr/>
      </dsp:nvSpPr>
      <dsp:spPr>
        <a:xfrm>
          <a:off x="77815" y="3806190"/>
          <a:ext cx="1409700" cy="1409700"/>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1/12/2018 6:58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1/12/2018 6:58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dwmkerr.com/the-death-of-microservice-madness-in-2018/#fn:3"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www.dwmkerr.com/the-death-of-microservice-madness-in-2018/#fn:6" TargetMode="External"/><Relationship Id="rId4" Type="http://schemas.openxmlformats.org/officeDocument/2006/relationships/hyperlink" Target="http://www.dwmkerr.com/the-death-of-microservice-madness-in-2018/#fn:5"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service-fabric/service-fabric-overview"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azure/service-fabric/service-fabric-cli"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azure/service-fabric/service-fabric-cluster-capacity"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s://docs.microsoft.com/en-us/azure/service-fabric/service-fabric-diagnostics-overview"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158501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653CDF6-FFED-4E16-9D3B-9195DAE6DB50}"/>
              </a:ext>
            </a:extLst>
          </p:cNvPr>
          <p:cNvSpPr>
            <a:spLocks noGrp="1"/>
          </p:cNvSpPr>
          <p:nvPr>
            <p:ph type="body" idx="1"/>
          </p:nvPr>
        </p:nvSpPr>
        <p:spPr/>
        <p:txBody>
          <a:bodyPr/>
          <a:lstStyle/>
          <a:p>
            <a:r>
              <a:rPr lang="tr-TR" b="1" err="1"/>
              <a:t>Speaker</a:t>
            </a:r>
            <a:r>
              <a:rPr lang="tr-TR" b="1"/>
              <a:t> </a:t>
            </a:r>
            <a:r>
              <a:rPr lang="tr-TR" b="1" err="1"/>
              <a:t>Notes</a:t>
            </a:r>
            <a:r>
              <a:rPr lang="tr-TR" b="1"/>
              <a:t>:</a:t>
            </a:r>
            <a:endParaRPr lang="en-US" b="1">
              <a:cs typeface="Segoe UI Light"/>
            </a:endParaRPr>
          </a:p>
          <a:p>
            <a:pPr>
              <a:spcAft>
                <a:spcPts val="300"/>
              </a:spcAft>
            </a:pPr>
            <a:endParaRPr lang="tr-TR"/>
          </a:p>
          <a:p>
            <a:pPr>
              <a:spcAft>
                <a:spcPts val="300"/>
              </a:spcAft>
            </a:pPr>
            <a:r>
              <a:rPr lang="tr-TR"/>
              <a:t>Modernize </a:t>
            </a:r>
            <a:r>
              <a:rPr lang="tr-TR" err="1"/>
              <a:t>your</a:t>
            </a:r>
            <a:r>
              <a:rPr lang="tr-TR"/>
              <a:t> </a:t>
            </a:r>
            <a:r>
              <a:rPr lang="tr-TR" err="1"/>
              <a:t>applications</a:t>
            </a:r>
            <a:r>
              <a:rPr lang="tr-TR"/>
              <a:t> </a:t>
            </a:r>
            <a:r>
              <a:rPr lang="tr-TR" err="1"/>
              <a:t>by</a:t>
            </a:r>
            <a:r>
              <a:rPr lang="tr-TR"/>
              <a:t> </a:t>
            </a:r>
            <a:r>
              <a:rPr lang="tr-TR" err="1"/>
              <a:t>transforming</a:t>
            </a:r>
            <a:r>
              <a:rPr lang="tr-TR"/>
              <a:t> </a:t>
            </a:r>
            <a:r>
              <a:rPr lang="tr-TR" err="1"/>
              <a:t>to</a:t>
            </a:r>
            <a:r>
              <a:rPr lang="tr-TR"/>
              <a:t> </a:t>
            </a:r>
            <a:r>
              <a:rPr lang="tr-TR" err="1"/>
              <a:t>microservices</a:t>
            </a:r>
            <a:r>
              <a:rPr lang="tr-TR"/>
              <a:t>.</a:t>
            </a:r>
            <a:endParaRPr lang="en-US">
              <a:cs typeface="Segoe UI Light"/>
            </a:endParaRPr>
          </a:p>
          <a:p>
            <a:pPr>
              <a:spcAft>
                <a:spcPts val="300"/>
              </a:spcAft>
            </a:pPr>
            <a:endParaRPr lang="tr-TR">
              <a:cs typeface="Segoe UI Light"/>
            </a:endParaRPr>
          </a:p>
          <a:p>
            <a:r>
              <a:rPr lang="tr-TR" err="1"/>
              <a:t>There</a:t>
            </a:r>
            <a:r>
              <a:rPr lang="tr-TR"/>
              <a:t> </a:t>
            </a:r>
            <a:r>
              <a:rPr lang="tr-TR" err="1"/>
              <a:t>are</a:t>
            </a:r>
            <a:r>
              <a:rPr lang="tr-TR"/>
              <a:t> </a:t>
            </a:r>
            <a:r>
              <a:rPr lang="tr-TR" err="1"/>
              <a:t>five</a:t>
            </a:r>
            <a:r>
              <a:rPr lang="tr-TR"/>
              <a:t> </a:t>
            </a:r>
            <a:r>
              <a:rPr lang="tr-TR" err="1"/>
              <a:t>stages</a:t>
            </a:r>
            <a:r>
              <a:rPr lang="tr-TR"/>
              <a:t> </a:t>
            </a:r>
            <a:r>
              <a:rPr lang="tr-TR" err="1"/>
              <a:t>to</a:t>
            </a:r>
            <a:r>
              <a:rPr lang="tr-TR"/>
              <a:t> </a:t>
            </a:r>
            <a:r>
              <a:rPr lang="tr-TR" err="1"/>
              <a:t>application</a:t>
            </a:r>
            <a:r>
              <a:rPr lang="tr-TR"/>
              <a:t> </a:t>
            </a:r>
            <a:r>
              <a:rPr lang="tr-TR" err="1"/>
              <a:t>modernization</a:t>
            </a:r>
            <a:r>
              <a:rPr lang="tr-TR"/>
              <a:t>, </a:t>
            </a:r>
            <a:r>
              <a:rPr lang="tr-TR" err="1"/>
              <a:t>and</a:t>
            </a:r>
            <a:r>
              <a:rPr lang="tr-TR"/>
              <a:t> </a:t>
            </a:r>
            <a:r>
              <a:rPr lang="tr-TR" err="1"/>
              <a:t>you</a:t>
            </a:r>
            <a:r>
              <a:rPr lang="tr-TR"/>
              <a:t> can start </a:t>
            </a:r>
            <a:r>
              <a:rPr lang="tr-TR" err="1"/>
              <a:t>and</a:t>
            </a:r>
            <a:r>
              <a:rPr lang="tr-TR"/>
              <a:t> stop at </a:t>
            </a:r>
            <a:r>
              <a:rPr lang="tr-TR" err="1"/>
              <a:t>any</a:t>
            </a:r>
            <a:r>
              <a:rPr lang="tr-TR"/>
              <a:t> of </a:t>
            </a:r>
            <a:r>
              <a:rPr lang="tr-TR" err="1"/>
              <a:t>the</a:t>
            </a:r>
            <a:r>
              <a:rPr lang="tr-TR"/>
              <a:t> </a:t>
            </a:r>
            <a:r>
              <a:rPr lang="tr-TR" err="1"/>
              <a:t>stages</a:t>
            </a:r>
            <a:r>
              <a:rPr lang="tr-TR"/>
              <a:t>. </a:t>
            </a:r>
            <a:r>
              <a:rPr lang="tr-TR" err="1"/>
              <a:t>These</a:t>
            </a:r>
            <a:r>
              <a:rPr lang="tr-TR"/>
              <a:t> </a:t>
            </a:r>
            <a:r>
              <a:rPr lang="tr-TR" err="1"/>
              <a:t>are</a:t>
            </a:r>
            <a:r>
              <a:rPr lang="tr-TR"/>
              <a:t>;+ </a:t>
            </a:r>
          </a:p>
          <a:p>
            <a:r>
              <a:rPr lang="tr-TR"/>
              <a:t>1) </a:t>
            </a:r>
            <a:r>
              <a:rPr lang="tr-TR" err="1"/>
              <a:t>Take</a:t>
            </a:r>
            <a:r>
              <a:rPr lang="tr-TR"/>
              <a:t> a </a:t>
            </a:r>
            <a:r>
              <a:rPr lang="tr-TR" err="1"/>
              <a:t>traditional</a:t>
            </a:r>
            <a:r>
              <a:rPr lang="tr-TR"/>
              <a:t> </a:t>
            </a:r>
            <a:r>
              <a:rPr lang="tr-TR" err="1"/>
              <a:t>monolithic</a:t>
            </a:r>
            <a:r>
              <a:rPr lang="tr-TR"/>
              <a:t> </a:t>
            </a:r>
            <a:r>
              <a:rPr lang="tr-TR" err="1"/>
              <a:t>application</a:t>
            </a:r>
            <a:br>
              <a:rPr lang="en-US"/>
            </a:br>
            <a:r>
              <a:rPr lang="tr-TR"/>
              <a:t>2) Lift </a:t>
            </a:r>
            <a:r>
              <a:rPr lang="tr-TR" err="1"/>
              <a:t>and</a:t>
            </a:r>
            <a:r>
              <a:rPr lang="tr-TR"/>
              <a:t> </a:t>
            </a:r>
            <a:r>
              <a:rPr lang="tr-TR" err="1"/>
              <a:t>Shift</a:t>
            </a:r>
            <a:r>
              <a:rPr lang="tr-TR"/>
              <a:t> - </a:t>
            </a:r>
            <a:r>
              <a:rPr lang="tr-TR" err="1"/>
              <a:t>Use</a:t>
            </a:r>
            <a:r>
              <a:rPr lang="tr-TR"/>
              <a:t> </a:t>
            </a:r>
            <a:r>
              <a:rPr lang="tr-TR" err="1"/>
              <a:t>containers</a:t>
            </a:r>
            <a:r>
              <a:rPr lang="tr-TR"/>
              <a:t> </a:t>
            </a:r>
            <a:r>
              <a:rPr lang="tr-TR" err="1"/>
              <a:t>or</a:t>
            </a:r>
            <a:r>
              <a:rPr lang="tr-TR"/>
              <a:t> </a:t>
            </a:r>
            <a:r>
              <a:rPr lang="tr-TR" err="1"/>
              <a:t>guest</a:t>
            </a:r>
            <a:r>
              <a:rPr lang="tr-TR"/>
              <a:t> </a:t>
            </a:r>
            <a:r>
              <a:rPr lang="tr-TR" err="1"/>
              <a:t>executables</a:t>
            </a:r>
            <a:r>
              <a:rPr lang="tr-TR"/>
              <a:t> </a:t>
            </a:r>
            <a:r>
              <a:rPr lang="tr-TR" err="1"/>
              <a:t>to</a:t>
            </a:r>
            <a:r>
              <a:rPr lang="tr-TR"/>
              <a:t> </a:t>
            </a:r>
            <a:r>
              <a:rPr lang="tr-TR" err="1"/>
              <a:t>host</a:t>
            </a:r>
            <a:r>
              <a:rPr lang="tr-TR"/>
              <a:t> </a:t>
            </a:r>
            <a:r>
              <a:rPr lang="tr-TR" err="1"/>
              <a:t>existing</a:t>
            </a:r>
            <a:r>
              <a:rPr lang="tr-TR"/>
              <a:t> </a:t>
            </a:r>
            <a:r>
              <a:rPr lang="tr-TR" err="1"/>
              <a:t>code</a:t>
            </a:r>
            <a:r>
              <a:rPr lang="tr-TR"/>
              <a:t> in Service </a:t>
            </a:r>
            <a:r>
              <a:rPr lang="tr-TR" err="1"/>
              <a:t>Fabric</a:t>
            </a:r>
            <a:r>
              <a:rPr lang="tr-TR"/>
              <a:t>.</a:t>
            </a:r>
            <a:br>
              <a:rPr lang="en-US"/>
            </a:br>
            <a:r>
              <a:rPr lang="tr-TR"/>
              <a:t>3) </a:t>
            </a:r>
            <a:r>
              <a:rPr lang="tr-TR" err="1"/>
              <a:t>Modernization</a:t>
            </a:r>
            <a:r>
              <a:rPr lang="tr-TR"/>
              <a:t> - New </a:t>
            </a:r>
            <a:r>
              <a:rPr lang="tr-TR" err="1"/>
              <a:t>microservices</a:t>
            </a:r>
            <a:r>
              <a:rPr lang="tr-TR"/>
              <a:t> </a:t>
            </a:r>
            <a:r>
              <a:rPr lang="tr-TR" err="1"/>
              <a:t>added</a:t>
            </a:r>
            <a:r>
              <a:rPr lang="tr-TR"/>
              <a:t> </a:t>
            </a:r>
            <a:r>
              <a:rPr lang="tr-TR" err="1"/>
              <a:t>alongside</a:t>
            </a:r>
            <a:r>
              <a:rPr lang="tr-TR"/>
              <a:t> </a:t>
            </a:r>
            <a:r>
              <a:rPr lang="tr-TR" err="1"/>
              <a:t>existing</a:t>
            </a:r>
            <a:r>
              <a:rPr lang="tr-TR"/>
              <a:t> </a:t>
            </a:r>
            <a:r>
              <a:rPr lang="tr-TR" err="1"/>
              <a:t>containerized</a:t>
            </a:r>
            <a:r>
              <a:rPr lang="tr-TR"/>
              <a:t> </a:t>
            </a:r>
            <a:r>
              <a:rPr lang="tr-TR" err="1"/>
              <a:t>code</a:t>
            </a:r>
            <a:r>
              <a:rPr lang="tr-TR"/>
              <a:t>.</a:t>
            </a:r>
            <a:br>
              <a:rPr lang="en-US"/>
            </a:br>
            <a:r>
              <a:rPr lang="tr-TR"/>
              <a:t>4) </a:t>
            </a:r>
            <a:r>
              <a:rPr lang="tr-TR" err="1"/>
              <a:t>Innovate</a:t>
            </a:r>
            <a:r>
              <a:rPr lang="tr-TR"/>
              <a:t> - Break </a:t>
            </a:r>
            <a:r>
              <a:rPr lang="tr-TR" err="1"/>
              <a:t>the</a:t>
            </a:r>
            <a:r>
              <a:rPr lang="tr-TR"/>
              <a:t> </a:t>
            </a:r>
            <a:r>
              <a:rPr lang="tr-TR" err="1"/>
              <a:t>monolithic</a:t>
            </a:r>
            <a:r>
              <a:rPr lang="tr-TR"/>
              <a:t> </a:t>
            </a:r>
            <a:r>
              <a:rPr lang="tr-TR" err="1"/>
              <a:t>into</a:t>
            </a:r>
            <a:r>
              <a:rPr lang="tr-TR"/>
              <a:t> </a:t>
            </a:r>
            <a:r>
              <a:rPr lang="tr-TR" err="1"/>
              <a:t>microservices</a:t>
            </a:r>
            <a:r>
              <a:rPr lang="tr-TR"/>
              <a:t> </a:t>
            </a:r>
            <a:r>
              <a:rPr lang="tr-TR" err="1"/>
              <a:t>purely</a:t>
            </a:r>
            <a:r>
              <a:rPr lang="tr-TR"/>
              <a:t> </a:t>
            </a:r>
            <a:r>
              <a:rPr lang="tr-TR" err="1"/>
              <a:t>based</a:t>
            </a:r>
            <a:r>
              <a:rPr lang="tr-TR"/>
              <a:t> on </a:t>
            </a:r>
            <a:r>
              <a:rPr lang="tr-TR" err="1"/>
              <a:t>need</a:t>
            </a:r>
            <a:r>
              <a:rPr lang="tr-TR"/>
              <a:t>.</a:t>
            </a:r>
            <a:br>
              <a:rPr lang="en-US"/>
            </a:br>
            <a:r>
              <a:rPr lang="tr-TR"/>
              <a:t>5) </a:t>
            </a:r>
            <a:r>
              <a:rPr lang="tr-TR" err="1"/>
              <a:t>Transformed</a:t>
            </a:r>
            <a:r>
              <a:rPr lang="tr-TR"/>
              <a:t> </a:t>
            </a:r>
            <a:r>
              <a:rPr lang="tr-TR" err="1"/>
              <a:t>into</a:t>
            </a:r>
            <a:r>
              <a:rPr lang="tr-TR"/>
              <a:t> </a:t>
            </a:r>
            <a:r>
              <a:rPr lang="tr-TR" err="1"/>
              <a:t>microservices</a:t>
            </a:r>
            <a:r>
              <a:rPr lang="tr-TR"/>
              <a:t> - </a:t>
            </a:r>
            <a:r>
              <a:rPr lang="tr-TR" err="1"/>
              <a:t>the</a:t>
            </a:r>
            <a:r>
              <a:rPr lang="tr-TR"/>
              <a:t> </a:t>
            </a:r>
            <a:r>
              <a:rPr lang="tr-TR" err="1"/>
              <a:t>transformation</a:t>
            </a:r>
            <a:r>
              <a:rPr lang="tr-TR"/>
              <a:t> of </a:t>
            </a:r>
            <a:r>
              <a:rPr lang="tr-TR" err="1"/>
              <a:t>existing</a:t>
            </a:r>
            <a:r>
              <a:rPr lang="tr-TR"/>
              <a:t> </a:t>
            </a:r>
            <a:r>
              <a:rPr lang="tr-TR" err="1"/>
              <a:t>monolithic</a:t>
            </a:r>
            <a:r>
              <a:rPr lang="tr-TR"/>
              <a:t> </a:t>
            </a:r>
            <a:r>
              <a:rPr lang="tr-TR" err="1"/>
              <a:t>applications</a:t>
            </a:r>
            <a:r>
              <a:rPr lang="tr-TR"/>
              <a:t> </a:t>
            </a:r>
            <a:r>
              <a:rPr lang="tr-TR" err="1"/>
              <a:t>or</a:t>
            </a:r>
            <a:r>
              <a:rPr lang="tr-TR"/>
              <a:t> </a:t>
            </a:r>
            <a:r>
              <a:rPr lang="tr-TR" err="1"/>
              <a:t>building</a:t>
            </a:r>
            <a:r>
              <a:rPr lang="tr-TR"/>
              <a:t> </a:t>
            </a:r>
            <a:r>
              <a:rPr lang="tr-TR" err="1"/>
              <a:t>new</a:t>
            </a:r>
            <a:r>
              <a:rPr lang="tr-TR"/>
              <a:t> </a:t>
            </a:r>
            <a:r>
              <a:rPr lang="tr-TR" err="1"/>
              <a:t>greenfield</a:t>
            </a:r>
            <a:r>
              <a:rPr lang="tr-TR"/>
              <a:t> </a:t>
            </a:r>
            <a:r>
              <a:rPr lang="tr-TR" err="1"/>
              <a:t>applications</a:t>
            </a:r>
            <a:r>
              <a:rPr lang="tr-TR"/>
              <a:t>.</a:t>
            </a:r>
          </a:p>
          <a:p>
            <a:pPr>
              <a:spcAft>
                <a:spcPts val="300"/>
              </a:spcAft>
            </a:pPr>
            <a:endParaRPr lang="tr-TR">
              <a:cs typeface="Segoe UI Light"/>
            </a:endParaRPr>
          </a:p>
        </p:txBody>
      </p:sp>
    </p:spTree>
    <p:extLst>
      <p:ext uri="{BB962C8B-B14F-4D97-AF65-F5344CB8AC3E}">
        <p14:creationId xmlns:p14="http://schemas.microsoft.com/office/powerpoint/2010/main" val="468055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Segoe UI Light"/>
              </a:rPr>
              <a:t>Talking Points: </a:t>
            </a:r>
            <a:r>
              <a:rPr lang="en-US" dirty="0">
                <a:cs typeface="Segoe UI Light"/>
              </a:rPr>
              <a:t>Explain the slide notes.</a:t>
            </a:r>
          </a:p>
          <a:p>
            <a:endParaRPr lang="en-US" baseline="0" dirty="0">
              <a:cs typeface="Segoe UI Light"/>
            </a:endParaRPr>
          </a:p>
          <a:p>
            <a:r>
              <a:rPr lang="en-US" sz="900" b="1" i="0" kern="1200" dirty="0">
                <a:solidFill>
                  <a:schemeClr val="tx1"/>
                </a:solidFill>
                <a:effectLst/>
                <a:latin typeface="Segoe UI Light" pitchFamily="34" charset="0"/>
                <a:ea typeface="+mn-ea"/>
                <a:cs typeface="+mn-cs"/>
              </a:rPr>
              <a:t>Independent Development</a:t>
            </a:r>
            <a:r>
              <a:rPr lang="en-US" sz="900" b="0" i="0" kern="1200" dirty="0">
                <a:solidFill>
                  <a:schemeClr val="tx1"/>
                </a:solidFill>
                <a:effectLst/>
                <a:latin typeface="Segoe UI Light" pitchFamily="34" charset="0"/>
                <a:ea typeface="+mn-ea"/>
                <a:cs typeface="+mn-cs"/>
              </a:rPr>
              <a:t>: Small, independent components can be built by small, independent teams. A group can work on a change to the 'Upload' service without interfering with the 'Transcode' service, or even knowing about it. The amount of time to learn about a component is greatly reduced, and it is easier to develop new features.</a:t>
            </a:r>
          </a:p>
          <a:p>
            <a:r>
              <a:rPr lang="en-US" sz="900" b="1" i="0" kern="1200" dirty="0">
                <a:solidFill>
                  <a:schemeClr val="tx1"/>
                </a:solidFill>
                <a:effectLst/>
                <a:latin typeface="Segoe UI Light" pitchFamily="34" charset="0"/>
                <a:ea typeface="+mn-ea"/>
                <a:cs typeface="+mn-cs"/>
              </a:rPr>
              <a:t>Independent Deployment</a:t>
            </a:r>
            <a:r>
              <a:rPr lang="en-US" sz="900" b="0" i="0" kern="1200" dirty="0">
                <a:solidFill>
                  <a:schemeClr val="tx1"/>
                </a:solidFill>
                <a:effectLst/>
                <a:latin typeface="Segoe UI Light" pitchFamily="34" charset="0"/>
                <a:ea typeface="+mn-ea"/>
                <a:cs typeface="+mn-cs"/>
              </a:rPr>
              <a:t>: Each individual component can be deployed independently. This allows new features to be released with greater velocity and less risk. Fixes or features for the 'Streaming' component can be deployed without requiring other components to be deployed.</a:t>
            </a:r>
          </a:p>
          <a:p>
            <a:r>
              <a:rPr lang="en-US" sz="900" b="1" i="0" kern="1200" dirty="0">
                <a:solidFill>
                  <a:schemeClr val="tx1"/>
                </a:solidFill>
                <a:effectLst/>
                <a:latin typeface="Segoe UI Light" pitchFamily="34" charset="0"/>
                <a:ea typeface="+mn-ea"/>
                <a:cs typeface="+mn-cs"/>
              </a:rPr>
              <a:t>Independent Scalability</a:t>
            </a:r>
            <a:r>
              <a:rPr lang="en-US" sz="900" b="0" i="0" kern="1200" dirty="0">
                <a:solidFill>
                  <a:schemeClr val="tx1"/>
                </a:solidFill>
                <a:effectLst/>
                <a:latin typeface="Segoe UI Light" pitchFamily="34" charset="0"/>
                <a:ea typeface="+mn-ea"/>
                <a:cs typeface="+mn-cs"/>
              </a:rPr>
              <a:t>: Each component can be scaled independently of each other. During busy periods when new shows are released, the 'Download' component can be scaled up to handle the increased load, without having to scale up every component, which makes elastic scaling more feasible and reduces costs.</a:t>
            </a:r>
          </a:p>
          <a:p>
            <a:r>
              <a:rPr lang="en-US" sz="900" b="1" i="0" kern="1200" dirty="0">
                <a:solidFill>
                  <a:schemeClr val="tx1"/>
                </a:solidFill>
                <a:effectLst/>
                <a:latin typeface="Segoe UI Light" pitchFamily="34" charset="0"/>
                <a:ea typeface="+mn-ea"/>
                <a:cs typeface="+mn-cs"/>
              </a:rPr>
              <a:t>Reusability</a:t>
            </a:r>
            <a:r>
              <a:rPr lang="en-US" sz="900" b="0" i="0" kern="1200" dirty="0">
                <a:solidFill>
                  <a:schemeClr val="tx1"/>
                </a:solidFill>
                <a:effectLst/>
                <a:latin typeface="Segoe UI Light" pitchFamily="34" charset="0"/>
                <a:ea typeface="+mn-ea"/>
                <a:cs typeface="+mn-cs"/>
              </a:rPr>
              <a:t>: Components fulfil a small, specific function. This means that they can more easily be adapted for use in other systems, services or products. The 'Transcode' component could be used by other business units, or even turned into a new business, perhaps offering transcoding services for other groups.</a:t>
            </a:r>
          </a:p>
          <a:p>
            <a:r>
              <a:rPr lang="en-US" sz="900" b="0" i="0" kern="1200" dirty="0">
                <a:solidFill>
                  <a:schemeClr val="tx1"/>
                </a:solidFill>
                <a:effectLst/>
                <a:latin typeface="Segoe UI Light" pitchFamily="34" charset="0"/>
                <a:ea typeface="+mn-ea"/>
                <a:cs typeface="+mn-cs"/>
              </a:rPr>
              <a:t>At this level of detail, the benefits of a microservice model over a monolithic model seem obvious. So if that's the case - why is this pattern only recently in vogue? Where has it been all my life?</a:t>
            </a:r>
          </a:p>
          <a:p>
            <a:endParaRPr lang="en-US" baseline="0"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1/15/2018 8:16 AM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93205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Kopfzeilenplatzhalter 3"/>
          <p:cNvSpPr>
            <a:spLocks noGrp="1"/>
          </p:cNvSpPr>
          <p:nvPr>
            <p:ph type="hdr" sz="quarter" idx="10"/>
          </p:nvPr>
        </p:nvSpPr>
        <p:spPr/>
        <p:txBody>
          <a:bodyPr/>
          <a:lstStyle/>
          <a:p>
            <a:endParaRPr lang="en-US"/>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umsplatzhalter 5"/>
          <p:cNvSpPr>
            <a:spLocks noGrp="1"/>
          </p:cNvSpPr>
          <p:nvPr>
            <p:ph type="dt" idx="12"/>
          </p:nvPr>
        </p:nvSpPr>
        <p:spPr/>
        <p:txBody>
          <a:bodyPr/>
          <a:lstStyle/>
          <a:p>
            <a:fld id="{38EEC551-8CDA-4EB6-89BB-2A86C9F091C8}" type="datetime8">
              <a:rPr lang="en-US" smtClean="0"/>
              <a:t>1/12/2018 6:58 PM</a:t>
            </a:fld>
            <a:endParaRPr lang="en-US"/>
          </a:p>
        </p:txBody>
      </p:sp>
      <p:sp>
        <p:nvSpPr>
          <p:cNvPr id="7" name="Foliennummernplatzhalt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25530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a:t>In general we have two variants of microservices supported on Azure. These are „Container based“ microservices and microservices using the „Azure Service Fabric Programming Model“.  </a:t>
            </a:r>
          </a:p>
        </p:txBody>
      </p:sp>
      <p:sp>
        <p:nvSpPr>
          <p:cNvPr id="4" name="Kopfzeilenplatzhalter 3"/>
          <p:cNvSpPr>
            <a:spLocks noGrp="1"/>
          </p:cNvSpPr>
          <p:nvPr>
            <p:ph type="hdr" sz="quarter" idx="10"/>
          </p:nvPr>
        </p:nvSpPr>
        <p:spPr/>
        <p:txBody>
          <a:bodyPr/>
          <a:lstStyle/>
          <a:p>
            <a:endParaRPr lang="en-US"/>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umsplatzhalter 5"/>
          <p:cNvSpPr>
            <a:spLocks noGrp="1"/>
          </p:cNvSpPr>
          <p:nvPr>
            <p:ph type="dt" idx="12"/>
          </p:nvPr>
        </p:nvSpPr>
        <p:spPr/>
        <p:txBody>
          <a:bodyPr/>
          <a:lstStyle/>
          <a:p>
            <a:fld id="{38EEC551-8CDA-4EB6-89BB-2A86C9F091C8}" type="datetime8">
              <a:rPr lang="en-US" smtClean="0"/>
              <a:t>1/12/2018 6:58 PM</a:t>
            </a:fld>
            <a:endParaRPr lang="en-US"/>
          </a:p>
        </p:txBody>
      </p:sp>
      <p:sp>
        <p:nvSpPr>
          <p:cNvPr id="7" name="Foliennummernplatzhalt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164873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a:t>If we talk about container in this context, we talk about Docker container. These are containers created using the Docker tools chain. This is available for Windows and Linux operating systems. Also the resulting containers can run on Linux and Windows operating systems</a:t>
            </a:r>
          </a:p>
          <a:p>
            <a:endParaRPr lang="en-US" noProof="0"/>
          </a:p>
          <a:p>
            <a:endParaRPr lang="en-US" noProof="0"/>
          </a:p>
          <a:p>
            <a:r>
              <a:rPr lang="en-US" noProof="0"/>
              <a:t>On Azure we have a few services where docker containers can run as a unit of execution. But today we talk about applications composed of microservices and for this purpose we have two services in Azure where docker container can be used. These are Azure Container Service and Azure Service Fabric.</a:t>
            </a:r>
          </a:p>
          <a:p>
            <a:endParaRPr lang="en-US" noProof="0"/>
          </a:p>
          <a:p>
            <a:r>
              <a:rPr lang="en-US"/>
              <a:t>Azure Container Service makes it simple to create, configure, and manage a cluster of virtual machines that are preconfigured to run containerized applications. You can choose to use Kubernetes, DC/OS-Mesos and Docker Swarm to orchestrate your cluster. In my eyes Azure Container Service is the right choice for you if your experience is more within the Linux based, Open Source software world and you have a lot of experience with these open source orchestrators.</a:t>
            </a:r>
          </a:p>
          <a:p>
            <a:endParaRPr lang="en-US"/>
          </a:p>
          <a:p>
            <a:r>
              <a:rPr lang="en-US"/>
              <a:t>Azure Service Fabric provides Linux and Windows based cluster, has it’s own integrated orchestrator and a programming model that helps developer to build reliable services with strong support for </a:t>
            </a:r>
            <a:r>
              <a:rPr lang="en-US" err="1"/>
              <a:t>statefull</a:t>
            </a:r>
            <a:r>
              <a:rPr lang="en-US"/>
              <a:t> services and so called reliable actors following the actor programming model. </a:t>
            </a:r>
          </a:p>
          <a:p>
            <a:r>
              <a:rPr lang="en-US" noProof="0"/>
              <a:t>Today we want to focus on Azure Service Fabric</a:t>
            </a:r>
          </a:p>
          <a:p>
            <a:endParaRPr lang="en-US" noProof="0"/>
          </a:p>
        </p:txBody>
      </p:sp>
      <p:sp>
        <p:nvSpPr>
          <p:cNvPr id="4" name="Kopfzeilenplatzhalter 3"/>
          <p:cNvSpPr>
            <a:spLocks noGrp="1"/>
          </p:cNvSpPr>
          <p:nvPr>
            <p:ph type="hdr" sz="quarter" idx="10"/>
          </p:nvPr>
        </p:nvSpPr>
        <p:spPr/>
        <p:txBody>
          <a:bodyPr/>
          <a:lstStyle/>
          <a:p>
            <a:endParaRPr lang="en-US"/>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umsplatzhalter 5"/>
          <p:cNvSpPr>
            <a:spLocks noGrp="1"/>
          </p:cNvSpPr>
          <p:nvPr>
            <p:ph type="dt" idx="12"/>
          </p:nvPr>
        </p:nvSpPr>
        <p:spPr/>
        <p:txBody>
          <a:bodyPr/>
          <a:lstStyle/>
          <a:p>
            <a:fld id="{38EEC551-8CDA-4EB6-89BB-2A86C9F091C8}" type="datetime8">
              <a:rPr lang="en-US" smtClean="0"/>
              <a:t>1/12/2018 6:58 PM</a:t>
            </a:fld>
            <a:endParaRPr lang="en-US"/>
          </a:p>
        </p:txBody>
      </p:sp>
      <p:sp>
        <p:nvSpPr>
          <p:cNvPr id="7" name="Foliennummernplatzhalt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78721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We saw already that you can use containers in Azure Service Fabric service. Additionally Azure Service Fabric has it’s </a:t>
            </a:r>
            <a:r>
              <a:rPr lang="tr-TR" dirty="0"/>
              <a:t>ow</a:t>
            </a:r>
            <a:r>
              <a:rPr lang="en-US" dirty="0"/>
              <a:t>n programming model. With the Service Fabric APIs you can take the full advantage of the platform's features and application frameworks. Using this model you can write stateless and </a:t>
            </a:r>
            <a:r>
              <a:rPr lang="en-US" dirty="0" err="1"/>
              <a:t>stateful</a:t>
            </a:r>
            <a:r>
              <a:rPr lang="en-US" dirty="0"/>
              <a:t> services using the reliable services API or so called “Reliable Actors” following the actors pattern.</a:t>
            </a:r>
          </a:p>
          <a:p>
            <a:r>
              <a:rPr lang="en-US" dirty="0"/>
              <a:t>Services can also be any compiled executable program written in any language.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noProof="0" dirty="0"/>
              <a:t>It is very important to understand that you can mix these general options to build microservices applications.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noProof="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noProof="0" dirty="0"/>
              <a:t>Now it is time to have a deeper look to Azure Service Fabric.</a:t>
            </a:r>
          </a:p>
          <a:p>
            <a:endParaRPr lang="de-DE" dirty="0"/>
          </a:p>
        </p:txBody>
      </p:sp>
      <p:sp>
        <p:nvSpPr>
          <p:cNvPr id="4" name="Kopfzeilenplatzhalter 3"/>
          <p:cNvSpPr>
            <a:spLocks noGrp="1"/>
          </p:cNvSpPr>
          <p:nvPr>
            <p:ph type="hdr" sz="quarter" idx="10"/>
          </p:nvPr>
        </p:nvSpPr>
        <p:spPr/>
        <p:txBody>
          <a:bodyPr/>
          <a:lstStyle/>
          <a:p>
            <a:endParaRPr lang="en-US"/>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umsplatzhalter 5"/>
          <p:cNvSpPr>
            <a:spLocks noGrp="1"/>
          </p:cNvSpPr>
          <p:nvPr>
            <p:ph type="dt" idx="12"/>
          </p:nvPr>
        </p:nvSpPr>
        <p:spPr/>
        <p:txBody>
          <a:bodyPr/>
          <a:lstStyle/>
          <a:p>
            <a:fld id="{38EEC551-8CDA-4EB6-89BB-2A86C9F091C8}" type="datetime8">
              <a:rPr lang="en-US" smtClean="0"/>
              <a:t>1/12/2018 6:58 PM</a:t>
            </a:fld>
            <a:endParaRPr lang="en-US"/>
          </a:p>
        </p:txBody>
      </p:sp>
      <p:sp>
        <p:nvSpPr>
          <p:cNvPr id="7" name="Foliennummernplatzhalt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051313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Segoe UI Light"/>
              </a:rPr>
              <a:t>Developers need to take care of additional things now</a:t>
            </a:r>
          </a:p>
          <a:p>
            <a:endParaRPr lang="en-US" dirty="0">
              <a:cs typeface="Segoe UI Light"/>
            </a:endParaRPr>
          </a:p>
          <a:p>
            <a:r>
              <a:rPr lang="en-US" sz="900" b="1" i="0" kern="1200" dirty="0">
                <a:solidFill>
                  <a:schemeClr val="tx1"/>
                </a:solidFill>
                <a:effectLst/>
                <a:latin typeface="Segoe UI Light" pitchFamily="34" charset="0"/>
                <a:ea typeface="+mn-ea"/>
                <a:cs typeface="+mn-cs"/>
              </a:rPr>
              <a:t>What's the problem with microservices?</a:t>
            </a:r>
          </a:p>
          <a:p>
            <a:r>
              <a:rPr lang="en-US" sz="900" b="0" i="0" kern="1200" dirty="0">
                <a:solidFill>
                  <a:schemeClr val="tx1"/>
                </a:solidFill>
                <a:effectLst/>
                <a:latin typeface="Segoe UI Light" pitchFamily="34" charset="0"/>
                <a:ea typeface="+mn-ea"/>
                <a:cs typeface="+mn-cs"/>
              </a:rPr>
              <a:t>If microservices are so great, what's the big deal? Here are some of the biggest issues I've seen.</a:t>
            </a:r>
          </a:p>
          <a:p>
            <a:r>
              <a:rPr lang="en-US" sz="900" b="1" i="0" kern="1200" dirty="0">
                <a:solidFill>
                  <a:schemeClr val="tx1"/>
                </a:solidFill>
                <a:effectLst/>
                <a:latin typeface="Segoe UI Light" pitchFamily="34" charset="0"/>
                <a:ea typeface="+mn-ea"/>
                <a:cs typeface="+mn-cs"/>
              </a:rPr>
              <a:t>Increased complexity for developers</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Things </a:t>
            </a:r>
            <a:r>
              <a:rPr lang="en-US" sz="900" b="0" i="1" kern="1200" dirty="0">
                <a:solidFill>
                  <a:schemeClr val="tx1"/>
                </a:solidFill>
                <a:effectLst/>
                <a:latin typeface="Segoe UI Light" pitchFamily="34" charset="0"/>
                <a:ea typeface="+mn-ea"/>
                <a:cs typeface="+mn-cs"/>
              </a:rPr>
              <a:t>can</a:t>
            </a:r>
            <a:r>
              <a:rPr lang="en-US" sz="900" b="0" i="0" kern="1200" dirty="0">
                <a:solidFill>
                  <a:schemeClr val="tx1"/>
                </a:solidFill>
                <a:effectLst/>
                <a:latin typeface="Segoe UI Light" pitchFamily="34" charset="0"/>
                <a:ea typeface="+mn-ea"/>
                <a:cs typeface="+mn-cs"/>
              </a:rPr>
              <a:t> get a lot harder for developers. In the case where a developer wants to work on a </a:t>
            </a:r>
            <a:r>
              <a:rPr lang="en-US" sz="900" b="0" i="1" kern="1200" dirty="0">
                <a:solidFill>
                  <a:schemeClr val="tx1"/>
                </a:solidFill>
                <a:effectLst/>
                <a:latin typeface="Segoe UI Light" pitchFamily="34" charset="0"/>
                <a:ea typeface="+mn-ea"/>
                <a:cs typeface="+mn-cs"/>
              </a:rPr>
              <a:t>journey</a:t>
            </a:r>
            <a:r>
              <a:rPr lang="en-US" sz="900" b="0" i="0" kern="1200" dirty="0">
                <a:solidFill>
                  <a:schemeClr val="tx1"/>
                </a:solidFill>
                <a:effectLst/>
                <a:latin typeface="Segoe UI Light" pitchFamily="34" charset="0"/>
                <a:ea typeface="+mn-ea"/>
                <a:cs typeface="+mn-cs"/>
              </a:rPr>
              <a:t>, or feature which might span many services, that developer has to run them all on their machine, or connect to them. This is often more complex than simply running a single program.</a:t>
            </a:r>
          </a:p>
          <a:p>
            <a:r>
              <a:rPr lang="en-US" sz="900" b="0" i="0" kern="1200" dirty="0">
                <a:solidFill>
                  <a:schemeClr val="tx1"/>
                </a:solidFill>
                <a:effectLst/>
                <a:latin typeface="Segoe UI Light" pitchFamily="34" charset="0"/>
                <a:ea typeface="+mn-ea"/>
                <a:cs typeface="+mn-cs"/>
              </a:rPr>
              <a:t>This challenge can be partially mitigated with tooling</a:t>
            </a:r>
            <a:r>
              <a:rPr lang="en-US" sz="900" b="0" i="0" kern="1200" baseline="30000" dirty="0">
                <a:solidFill>
                  <a:schemeClr val="tx1"/>
                </a:solidFill>
                <a:effectLst/>
                <a:latin typeface="Segoe UI Light" pitchFamily="34" charset="0"/>
                <a:ea typeface="+mn-ea"/>
                <a:cs typeface="+mn-cs"/>
                <a:hlinkClick r:id="rId3"/>
              </a:rPr>
              <a:t>3</a:t>
            </a:r>
            <a:r>
              <a:rPr lang="en-US" sz="900" b="0" i="0" kern="1200" dirty="0">
                <a:solidFill>
                  <a:schemeClr val="tx1"/>
                </a:solidFill>
                <a:effectLst/>
                <a:latin typeface="Segoe UI Light" pitchFamily="34" charset="0"/>
                <a:ea typeface="+mn-ea"/>
                <a:cs typeface="+mn-cs"/>
              </a:rPr>
              <a:t>, but as the number of services which makes up a system increases, the more challenges developers will face when running the system as a whole.</a:t>
            </a:r>
          </a:p>
          <a:p>
            <a:r>
              <a:rPr lang="en-US" sz="900" b="1" i="0" kern="1200" dirty="0">
                <a:solidFill>
                  <a:schemeClr val="tx1"/>
                </a:solidFill>
                <a:effectLst/>
                <a:latin typeface="Segoe UI Light" pitchFamily="34" charset="0"/>
                <a:ea typeface="+mn-ea"/>
                <a:cs typeface="+mn-cs"/>
              </a:rPr>
              <a:t>Increased complexity for operators</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 teams who don't develop services, but maintain them, there is an explosion in potential complexity. Instead of perhaps managing a few running services, they are managing dozens, hundreds or thousands of running services. There are more services, more communication paths, and more areas of potential failure.</a:t>
            </a:r>
          </a:p>
          <a:p>
            <a:r>
              <a:rPr lang="en-US" sz="900" b="1" i="0" kern="1200" dirty="0">
                <a:solidFill>
                  <a:schemeClr val="tx1"/>
                </a:solidFill>
                <a:effectLst/>
                <a:latin typeface="Segoe UI Light" pitchFamily="34" charset="0"/>
                <a:ea typeface="+mn-ea"/>
                <a:cs typeface="+mn-cs"/>
              </a:rPr>
              <a:t>Increased complexity for </a:t>
            </a:r>
            <a:r>
              <a:rPr lang="en-US" sz="900" b="1" i="0" kern="1200" dirty="0" err="1">
                <a:solidFill>
                  <a:schemeClr val="tx1"/>
                </a:solidFill>
                <a:effectLst/>
                <a:latin typeface="Segoe UI Light" pitchFamily="34" charset="0"/>
                <a:ea typeface="+mn-ea"/>
                <a:cs typeface="+mn-cs"/>
              </a:rPr>
              <a:t>devops</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Reading the two points above, it may grate that operations and development are treated separately, especially given the popularity of </a:t>
            </a:r>
            <a:r>
              <a:rPr lang="en-US" sz="900" b="0" i="0" kern="1200" dirty="0" err="1">
                <a:solidFill>
                  <a:schemeClr val="tx1"/>
                </a:solidFill>
                <a:effectLst/>
                <a:latin typeface="Segoe UI Light" pitchFamily="34" charset="0"/>
                <a:ea typeface="+mn-ea"/>
                <a:cs typeface="+mn-cs"/>
              </a:rPr>
              <a:t>devops</a:t>
            </a:r>
            <a:r>
              <a:rPr lang="en-US" sz="900" b="0" i="0" kern="1200" dirty="0">
                <a:solidFill>
                  <a:schemeClr val="tx1"/>
                </a:solidFill>
                <a:effectLst/>
                <a:latin typeface="Segoe UI Light" pitchFamily="34" charset="0"/>
                <a:ea typeface="+mn-ea"/>
                <a:cs typeface="+mn-cs"/>
              </a:rPr>
              <a:t> as a practice (which I am a big proponent of). Doesn't </a:t>
            </a:r>
            <a:r>
              <a:rPr lang="en-US" sz="900" b="0" i="0" kern="1200" dirty="0" err="1">
                <a:solidFill>
                  <a:schemeClr val="tx1"/>
                </a:solidFill>
                <a:effectLst/>
                <a:latin typeface="Segoe UI Light" pitchFamily="34" charset="0"/>
                <a:ea typeface="+mn-ea"/>
                <a:cs typeface="+mn-cs"/>
              </a:rPr>
              <a:t>devops</a:t>
            </a:r>
            <a:r>
              <a:rPr lang="en-US" sz="900" b="0" i="0" kern="1200" dirty="0">
                <a:solidFill>
                  <a:schemeClr val="tx1"/>
                </a:solidFill>
                <a:effectLst/>
                <a:latin typeface="Segoe UI Light" pitchFamily="34" charset="0"/>
                <a:ea typeface="+mn-ea"/>
                <a:cs typeface="+mn-cs"/>
              </a:rPr>
              <a:t> mitigate this?</a:t>
            </a:r>
          </a:p>
          <a:p>
            <a:r>
              <a:rPr lang="en-US" sz="900" b="0" i="0" kern="1200" dirty="0">
                <a:solidFill>
                  <a:schemeClr val="tx1"/>
                </a:solidFill>
                <a:effectLst/>
                <a:latin typeface="Segoe UI Light" pitchFamily="34" charset="0"/>
                <a:ea typeface="+mn-ea"/>
                <a:cs typeface="+mn-cs"/>
              </a:rPr>
              <a:t>The challenge is that many </a:t>
            </a:r>
            <a:r>
              <a:rPr lang="en-US" sz="900" b="0" i="0" kern="1200" dirty="0" err="1">
                <a:solidFill>
                  <a:schemeClr val="tx1"/>
                </a:solidFill>
                <a:effectLst/>
                <a:latin typeface="Segoe UI Light" pitchFamily="34" charset="0"/>
                <a:ea typeface="+mn-ea"/>
                <a:cs typeface="+mn-cs"/>
              </a:rPr>
              <a:t>organisations</a:t>
            </a:r>
            <a:r>
              <a:rPr lang="en-US" sz="900" b="0" i="0" kern="1200" dirty="0">
                <a:solidFill>
                  <a:schemeClr val="tx1"/>
                </a:solidFill>
                <a:effectLst/>
                <a:latin typeface="Segoe UI Light" pitchFamily="34" charset="0"/>
                <a:ea typeface="+mn-ea"/>
                <a:cs typeface="+mn-cs"/>
              </a:rPr>
              <a:t> still run with separated development and operations teams - and a </a:t>
            </a:r>
            <a:r>
              <a:rPr lang="en-US" sz="900" b="0" i="0" kern="1200" dirty="0" err="1">
                <a:solidFill>
                  <a:schemeClr val="tx1"/>
                </a:solidFill>
                <a:effectLst/>
                <a:latin typeface="Segoe UI Light" pitchFamily="34" charset="0"/>
                <a:ea typeface="+mn-ea"/>
                <a:cs typeface="+mn-cs"/>
              </a:rPr>
              <a:t>organisation</a:t>
            </a:r>
            <a:r>
              <a:rPr lang="en-US" sz="900" b="0" i="0" kern="1200" dirty="0">
                <a:solidFill>
                  <a:schemeClr val="tx1"/>
                </a:solidFill>
                <a:effectLst/>
                <a:latin typeface="Segoe UI Light" pitchFamily="34" charset="0"/>
                <a:ea typeface="+mn-ea"/>
                <a:cs typeface="+mn-cs"/>
              </a:rPr>
              <a:t> that does is much more likely to struggle with adoption of microservices.</a:t>
            </a:r>
          </a:p>
          <a:p>
            <a:r>
              <a:rPr lang="en-US" sz="900" b="0" i="0" kern="1200" dirty="0">
                <a:solidFill>
                  <a:schemeClr val="tx1"/>
                </a:solidFill>
                <a:effectLst/>
                <a:latin typeface="Segoe UI Light" pitchFamily="34" charset="0"/>
                <a:ea typeface="+mn-ea"/>
                <a:cs typeface="+mn-cs"/>
              </a:rPr>
              <a:t>For </a:t>
            </a:r>
            <a:r>
              <a:rPr lang="en-US" sz="900" b="0" i="0" kern="1200" dirty="0" err="1">
                <a:solidFill>
                  <a:schemeClr val="tx1"/>
                </a:solidFill>
                <a:effectLst/>
                <a:latin typeface="Segoe UI Light" pitchFamily="34" charset="0"/>
                <a:ea typeface="+mn-ea"/>
                <a:cs typeface="+mn-cs"/>
              </a:rPr>
              <a:t>organisations</a:t>
            </a:r>
            <a:r>
              <a:rPr lang="en-US" sz="900" b="0" i="0" kern="1200" dirty="0">
                <a:solidFill>
                  <a:schemeClr val="tx1"/>
                </a:solidFill>
                <a:effectLst/>
                <a:latin typeface="Segoe UI Light" pitchFamily="34" charset="0"/>
                <a:ea typeface="+mn-ea"/>
                <a:cs typeface="+mn-cs"/>
              </a:rPr>
              <a:t> which have adopted </a:t>
            </a:r>
            <a:r>
              <a:rPr lang="en-US" sz="900" b="0" i="0" kern="1200" dirty="0" err="1">
                <a:solidFill>
                  <a:schemeClr val="tx1"/>
                </a:solidFill>
                <a:effectLst/>
                <a:latin typeface="Segoe UI Light" pitchFamily="34" charset="0"/>
                <a:ea typeface="+mn-ea"/>
                <a:cs typeface="+mn-cs"/>
              </a:rPr>
              <a:t>devops</a:t>
            </a:r>
            <a:r>
              <a:rPr lang="en-US" sz="900" b="0" i="0" kern="1200" dirty="0">
                <a:solidFill>
                  <a:schemeClr val="tx1"/>
                </a:solidFill>
                <a:effectLst/>
                <a:latin typeface="Segoe UI Light" pitchFamily="34" charset="0"/>
                <a:ea typeface="+mn-ea"/>
                <a:cs typeface="+mn-cs"/>
              </a:rPr>
              <a:t>, it's still hard. Being both a developer and an operator is already tough (but critical to build good software), but having to also understand the nuances of container orchestration systems, particularly systems which are evolving at a rapid pace, is very hard. Which brings me onto the next point.</a:t>
            </a:r>
          </a:p>
          <a:p>
            <a:r>
              <a:rPr lang="en-US" sz="900" b="1" i="0" kern="1200" dirty="0">
                <a:solidFill>
                  <a:schemeClr val="tx1"/>
                </a:solidFill>
                <a:effectLst/>
                <a:latin typeface="Segoe UI Light" pitchFamily="34" charset="0"/>
                <a:ea typeface="+mn-ea"/>
                <a:cs typeface="+mn-cs"/>
              </a:rPr>
              <a:t>It requires serious expertise</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When done by experts, the results can be wonderful. But imagine an </a:t>
            </a:r>
            <a:r>
              <a:rPr lang="en-US" sz="900" b="0" i="0" kern="1200" dirty="0" err="1">
                <a:solidFill>
                  <a:schemeClr val="tx1"/>
                </a:solidFill>
                <a:effectLst/>
                <a:latin typeface="Segoe UI Light" pitchFamily="34" charset="0"/>
                <a:ea typeface="+mn-ea"/>
                <a:cs typeface="+mn-cs"/>
              </a:rPr>
              <a:t>organisation</a:t>
            </a:r>
            <a:r>
              <a:rPr lang="en-US" sz="900" b="0" i="0" kern="1200" dirty="0">
                <a:solidFill>
                  <a:schemeClr val="tx1"/>
                </a:solidFill>
                <a:effectLst/>
                <a:latin typeface="Segoe UI Light" pitchFamily="34" charset="0"/>
                <a:ea typeface="+mn-ea"/>
                <a:cs typeface="+mn-cs"/>
              </a:rPr>
              <a:t> where perhaps things are not running smoothly with a single monolithic system. What possible reason would there be that things would be any better by increasing the number of systems, which increases the operational complexity?</a:t>
            </a:r>
          </a:p>
          <a:p>
            <a:r>
              <a:rPr lang="en-US" sz="900" b="0" i="0" kern="1200" dirty="0">
                <a:solidFill>
                  <a:schemeClr val="tx1"/>
                </a:solidFill>
                <a:effectLst/>
                <a:latin typeface="Segoe UI Light" pitchFamily="34" charset="0"/>
                <a:ea typeface="+mn-ea"/>
                <a:cs typeface="+mn-cs"/>
              </a:rPr>
              <a:t>Yes, with effective automation, monitoring, orchestration and so on, this is all possible. But the challenge is rarely the technology - the challenge is finding people who can use it effectively. These skillsets are currently in very high demand, and may be difficult to find.</a:t>
            </a:r>
          </a:p>
          <a:p>
            <a:r>
              <a:rPr lang="en-US" sz="900" b="1" i="0" kern="1200" dirty="0">
                <a:solidFill>
                  <a:schemeClr val="tx1"/>
                </a:solidFill>
                <a:effectLst/>
                <a:latin typeface="Segoe UI Light" pitchFamily="34" charset="0"/>
                <a:ea typeface="+mn-ea"/>
                <a:cs typeface="+mn-cs"/>
              </a:rPr>
              <a:t>Real world systems often have poorly defined boundaries</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all of the examples we used to describe the benefits of microservices, we spoke about </a:t>
            </a:r>
            <a:r>
              <a:rPr lang="en-US" sz="900" b="0" i="1" kern="1200" dirty="0">
                <a:solidFill>
                  <a:schemeClr val="tx1"/>
                </a:solidFill>
                <a:effectLst/>
                <a:latin typeface="Segoe UI Light" pitchFamily="34" charset="0"/>
                <a:ea typeface="+mn-ea"/>
                <a:cs typeface="+mn-cs"/>
              </a:rPr>
              <a:t>independent</a:t>
            </a:r>
            <a:r>
              <a:rPr lang="en-US" sz="900" b="0" i="0" kern="1200" dirty="0">
                <a:solidFill>
                  <a:schemeClr val="tx1"/>
                </a:solidFill>
                <a:effectLst/>
                <a:latin typeface="Segoe UI Light" pitchFamily="34" charset="0"/>
                <a:ea typeface="+mn-ea"/>
                <a:cs typeface="+mn-cs"/>
              </a:rPr>
              <a:t> components. However in many cases components are simply not independent. On paper, certain domains may look bounded, but as you get into the muddy details, you may find that they are more challenging to model than you anticipated.</a:t>
            </a:r>
          </a:p>
          <a:p>
            <a:r>
              <a:rPr lang="en-US" sz="900" b="0" i="0" kern="1200" dirty="0">
                <a:solidFill>
                  <a:schemeClr val="tx1"/>
                </a:solidFill>
                <a:effectLst/>
                <a:latin typeface="Segoe UI Light" pitchFamily="34" charset="0"/>
                <a:ea typeface="+mn-ea"/>
                <a:cs typeface="+mn-cs"/>
              </a:rPr>
              <a:t>This is where things can get </a:t>
            </a:r>
            <a:r>
              <a:rPr lang="en-US" sz="900" b="0" i="1" kern="1200" dirty="0">
                <a:solidFill>
                  <a:schemeClr val="tx1"/>
                </a:solidFill>
                <a:effectLst/>
                <a:latin typeface="Segoe UI Light" pitchFamily="34" charset="0"/>
                <a:ea typeface="+mn-ea"/>
                <a:cs typeface="+mn-cs"/>
              </a:rPr>
              <a:t>extremely</a:t>
            </a:r>
            <a:r>
              <a:rPr lang="en-US" sz="900" b="0" i="0" kern="1200" dirty="0">
                <a:solidFill>
                  <a:schemeClr val="tx1"/>
                </a:solidFill>
                <a:effectLst/>
                <a:latin typeface="Segoe UI Light" pitchFamily="34" charset="0"/>
                <a:ea typeface="+mn-ea"/>
                <a:cs typeface="+mn-cs"/>
              </a:rPr>
              <a:t> complex. If your boundaries are actually not well defined, then what happens is that even though </a:t>
            </a:r>
            <a:r>
              <a:rPr lang="en-US" sz="900" b="0" i="1" kern="1200" dirty="0">
                <a:solidFill>
                  <a:schemeClr val="tx1"/>
                </a:solidFill>
                <a:effectLst/>
                <a:latin typeface="Segoe UI Light" pitchFamily="34" charset="0"/>
                <a:ea typeface="+mn-ea"/>
                <a:cs typeface="+mn-cs"/>
              </a:rPr>
              <a:t>theoretically</a:t>
            </a:r>
            <a:r>
              <a:rPr lang="en-US" sz="900" b="0" i="0" kern="1200" dirty="0">
                <a:solidFill>
                  <a:schemeClr val="tx1"/>
                </a:solidFill>
                <a:effectLst/>
                <a:latin typeface="Segoe UI Light" pitchFamily="34" charset="0"/>
                <a:ea typeface="+mn-ea"/>
                <a:cs typeface="+mn-cs"/>
              </a:rPr>
              <a:t> services can be deployed in isolation, you find that due to the inter-dependencies between services, you have to deploy </a:t>
            </a:r>
            <a:r>
              <a:rPr lang="en-US" sz="900" b="0" i="1" kern="1200" dirty="0">
                <a:solidFill>
                  <a:schemeClr val="tx1"/>
                </a:solidFill>
                <a:effectLst/>
                <a:latin typeface="Segoe UI Light" pitchFamily="34" charset="0"/>
                <a:ea typeface="+mn-ea"/>
                <a:cs typeface="+mn-cs"/>
              </a:rPr>
              <a:t>sets</a:t>
            </a:r>
            <a:r>
              <a:rPr lang="en-US" sz="900" b="0" i="0" kern="1200" dirty="0">
                <a:solidFill>
                  <a:schemeClr val="tx1"/>
                </a:solidFill>
                <a:effectLst/>
                <a:latin typeface="Segoe UI Light" pitchFamily="34" charset="0"/>
                <a:ea typeface="+mn-ea"/>
                <a:cs typeface="+mn-cs"/>
              </a:rPr>
              <a:t> of services as a group.</a:t>
            </a:r>
          </a:p>
          <a:p>
            <a:r>
              <a:rPr lang="en-US" sz="900" b="0" i="0" kern="1200" dirty="0">
                <a:solidFill>
                  <a:schemeClr val="tx1"/>
                </a:solidFill>
                <a:effectLst/>
                <a:latin typeface="Segoe UI Light" pitchFamily="34" charset="0"/>
                <a:ea typeface="+mn-ea"/>
                <a:cs typeface="+mn-cs"/>
              </a:rPr>
              <a:t>This then means that you need to manage coherent versions of services which are proven and tested when working together, you don't actually have an independently deployable system, because to deploy a new feature, you need to carefully orchestrate the simultaneous deployment of many services.</a:t>
            </a:r>
          </a:p>
          <a:p>
            <a:r>
              <a:rPr lang="en-US" sz="900" b="1" i="0" kern="1200" dirty="0">
                <a:solidFill>
                  <a:schemeClr val="tx1"/>
                </a:solidFill>
                <a:effectLst/>
                <a:latin typeface="Segoe UI Light" pitchFamily="34" charset="0"/>
                <a:ea typeface="+mn-ea"/>
                <a:cs typeface="+mn-cs"/>
              </a:rPr>
              <a:t>The complexities of state are often ignored</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the previous example, I mentioned that a feature deployment may require the simultaneous rollout of many versions of many services in tandem. It is tempting to assume that sensible deployment techniques will mitigate this, for example blue/green deployments (which most service orchestration platforms handle with little effort), or multiple versions of a service being run in parallel, with consuming channels deciding which version to use.</a:t>
            </a:r>
          </a:p>
          <a:p>
            <a:r>
              <a:rPr lang="en-US" sz="900" b="0" i="0" kern="1200" dirty="0">
                <a:solidFill>
                  <a:schemeClr val="tx1"/>
                </a:solidFill>
                <a:effectLst/>
                <a:latin typeface="Segoe UI Light" pitchFamily="34" charset="0"/>
                <a:ea typeface="+mn-ea"/>
                <a:cs typeface="+mn-cs"/>
              </a:rPr>
              <a:t>These techniques mitigate a large number of the challenges </a:t>
            </a:r>
            <a:r>
              <a:rPr lang="en-US" sz="900" b="0" i="1" kern="1200" dirty="0">
                <a:solidFill>
                  <a:schemeClr val="tx1"/>
                </a:solidFill>
                <a:effectLst/>
                <a:latin typeface="Segoe UI Light" pitchFamily="34" charset="0"/>
                <a:ea typeface="+mn-ea"/>
                <a:cs typeface="+mn-cs"/>
              </a:rPr>
              <a:t>if the services are stateless</a:t>
            </a:r>
            <a:r>
              <a:rPr lang="en-US" sz="900" b="0" i="0" kern="1200" dirty="0">
                <a:solidFill>
                  <a:schemeClr val="tx1"/>
                </a:solidFill>
                <a:effectLst/>
                <a:latin typeface="Segoe UI Light" pitchFamily="34" charset="0"/>
                <a:ea typeface="+mn-ea"/>
                <a:cs typeface="+mn-cs"/>
              </a:rPr>
              <a:t>. But stateless services are quite frankly, easy to deal with. In fact, if you have stateless services, then I'd be inclined to consider skipping microservices altogether and consider using a </a:t>
            </a:r>
            <a:r>
              <a:rPr lang="en-US" sz="900" b="0" i="0" kern="1200" dirty="0" err="1">
                <a:solidFill>
                  <a:schemeClr val="tx1"/>
                </a:solidFill>
                <a:effectLst/>
                <a:latin typeface="Segoe UI Light" pitchFamily="34" charset="0"/>
                <a:ea typeface="+mn-ea"/>
                <a:cs typeface="+mn-cs"/>
              </a:rPr>
              <a:t>serverless</a:t>
            </a:r>
            <a:r>
              <a:rPr lang="en-US" sz="900" b="0" i="0" kern="1200" dirty="0">
                <a:solidFill>
                  <a:schemeClr val="tx1"/>
                </a:solidFill>
                <a:effectLst/>
                <a:latin typeface="Segoe UI Light" pitchFamily="34" charset="0"/>
                <a:ea typeface="+mn-ea"/>
                <a:cs typeface="+mn-cs"/>
              </a:rPr>
              <a:t> model.</a:t>
            </a:r>
          </a:p>
          <a:p>
            <a:r>
              <a:rPr lang="en-US" sz="900" b="0" i="0" kern="1200" dirty="0">
                <a:solidFill>
                  <a:schemeClr val="tx1"/>
                </a:solidFill>
                <a:effectLst/>
                <a:latin typeface="Segoe UI Light" pitchFamily="34" charset="0"/>
                <a:ea typeface="+mn-ea"/>
                <a:cs typeface="+mn-cs"/>
              </a:rPr>
              <a:t>In reality, many services require state. An example from our video sharing platform might be the subscription service. A new version of the subscriptions service may store data in the subscriptions database in a different shape. If you are running both services in parallel, you are running the system with two schemas at once. If you do a blue green deployment, and other services depend on data in the new shape, then they must be updated </a:t>
            </a:r>
            <a:r>
              <a:rPr lang="en-US" sz="900" b="0" i="1" kern="1200" dirty="0">
                <a:solidFill>
                  <a:schemeClr val="tx1"/>
                </a:solidFill>
                <a:effectLst/>
                <a:latin typeface="Segoe UI Light" pitchFamily="34" charset="0"/>
                <a:ea typeface="+mn-ea"/>
                <a:cs typeface="+mn-cs"/>
              </a:rPr>
              <a:t>at the same time</a:t>
            </a:r>
            <a:r>
              <a:rPr lang="en-US" sz="900" b="0" i="0" kern="1200" dirty="0">
                <a:solidFill>
                  <a:schemeClr val="tx1"/>
                </a:solidFill>
                <a:effectLst/>
                <a:latin typeface="Segoe UI Light" pitchFamily="34" charset="0"/>
                <a:ea typeface="+mn-ea"/>
                <a:cs typeface="+mn-cs"/>
              </a:rPr>
              <a:t>, and if the subscription service deployment fails and rolls back, they might need to roll back too, with cascading consequences.</a:t>
            </a:r>
          </a:p>
          <a:p>
            <a:r>
              <a:rPr lang="en-US" sz="900" b="0" i="0" kern="1200" dirty="0">
                <a:solidFill>
                  <a:schemeClr val="tx1"/>
                </a:solidFill>
                <a:effectLst/>
                <a:latin typeface="Segoe UI Light" pitchFamily="34" charset="0"/>
                <a:ea typeface="+mn-ea"/>
                <a:cs typeface="+mn-cs"/>
              </a:rPr>
              <a:t>Again, it might be tempting to think that with NoSQL databases these issues of schema go away, but they don't. Databases which don't enforce schema do not lead to </a:t>
            </a:r>
            <a:r>
              <a:rPr lang="en-US" sz="900" b="0" i="0" kern="1200" dirty="0" err="1">
                <a:solidFill>
                  <a:schemeClr val="tx1"/>
                </a:solidFill>
                <a:effectLst/>
                <a:latin typeface="Segoe UI Light" pitchFamily="34" charset="0"/>
                <a:ea typeface="+mn-ea"/>
                <a:cs typeface="+mn-cs"/>
              </a:rPr>
              <a:t>schemaless</a:t>
            </a:r>
            <a:r>
              <a:rPr lang="en-US" sz="900" b="0" i="0" kern="1200" dirty="0">
                <a:solidFill>
                  <a:schemeClr val="tx1"/>
                </a:solidFill>
                <a:effectLst/>
                <a:latin typeface="Segoe UI Light" pitchFamily="34" charset="0"/>
                <a:ea typeface="+mn-ea"/>
                <a:cs typeface="+mn-cs"/>
              </a:rPr>
              <a:t> systems - they just mean that schema tends to be managed at the application level, rather than the database level. The fundamental challenge of understanding the shape of your data, and how it evolves, cannot be eliminated.</a:t>
            </a:r>
          </a:p>
          <a:p>
            <a:r>
              <a:rPr lang="en-US" sz="900" b="1" i="0" kern="1200" dirty="0">
                <a:solidFill>
                  <a:schemeClr val="tx1"/>
                </a:solidFill>
                <a:effectLst/>
                <a:latin typeface="Segoe UI Light" pitchFamily="34" charset="0"/>
                <a:ea typeface="+mn-ea"/>
                <a:cs typeface="+mn-cs"/>
              </a:rPr>
              <a:t>The </a:t>
            </a:r>
            <a:r>
              <a:rPr lang="en-US" sz="900" b="1" i="0" kern="1200" dirty="0" err="1">
                <a:solidFill>
                  <a:schemeClr val="tx1"/>
                </a:solidFill>
                <a:effectLst/>
                <a:latin typeface="Segoe UI Light" pitchFamily="34" charset="0"/>
                <a:ea typeface="+mn-ea"/>
                <a:cs typeface="+mn-cs"/>
              </a:rPr>
              <a:t>complexitities</a:t>
            </a:r>
            <a:r>
              <a:rPr lang="en-US" sz="900" b="1" i="0" kern="1200" dirty="0">
                <a:solidFill>
                  <a:schemeClr val="tx1"/>
                </a:solidFill>
                <a:effectLst/>
                <a:latin typeface="Segoe UI Light" pitchFamily="34" charset="0"/>
                <a:ea typeface="+mn-ea"/>
                <a:cs typeface="+mn-cs"/>
              </a:rPr>
              <a:t> of communication are often ignored</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As you build a large network of services which depend on each other, the </a:t>
            </a:r>
            <a:r>
              <a:rPr lang="en-US" sz="900" b="0" i="0" kern="1200" dirty="0" err="1">
                <a:solidFill>
                  <a:schemeClr val="tx1"/>
                </a:solidFill>
                <a:effectLst/>
                <a:latin typeface="Segoe UI Light" pitchFamily="34" charset="0"/>
                <a:ea typeface="+mn-ea"/>
                <a:cs typeface="+mn-cs"/>
              </a:rPr>
              <a:t>liklihood</a:t>
            </a:r>
            <a:r>
              <a:rPr lang="en-US" sz="900" b="0" i="0" kern="1200" dirty="0">
                <a:solidFill>
                  <a:schemeClr val="tx1"/>
                </a:solidFill>
                <a:effectLst/>
                <a:latin typeface="Segoe UI Light" pitchFamily="34" charset="0"/>
                <a:ea typeface="+mn-ea"/>
                <a:cs typeface="+mn-cs"/>
              </a:rPr>
              <a:t> is that there will be a lot of inter-service communication. This leads to a few challenges. Firstly, there are a lot more points at which things can fail. We must expect that network calls will fail, which means when one service calls another, it should expect to have to retry a number of times at the least. Now when a service has to potentially call many services, we end up in a complicated situation.</a:t>
            </a:r>
          </a:p>
          <a:p>
            <a:r>
              <a:rPr lang="en-US" sz="900" b="0" i="0" kern="1200" dirty="0">
                <a:solidFill>
                  <a:schemeClr val="tx1"/>
                </a:solidFill>
                <a:effectLst/>
                <a:latin typeface="Segoe UI Light" pitchFamily="34" charset="0"/>
                <a:ea typeface="+mn-ea"/>
                <a:cs typeface="+mn-cs"/>
              </a:rPr>
              <a:t>Image a user uploads a video in the video sharing service. We might need to run the upload service, pass data to the transcode service, update subscriptions, update recommendations and so on. All of these calls require a degree of orchestration, if things fail we need to retry.</a:t>
            </a:r>
          </a:p>
          <a:p>
            <a:r>
              <a:rPr lang="en-US" sz="900" b="0" i="0" kern="1200" dirty="0">
                <a:solidFill>
                  <a:schemeClr val="tx1"/>
                </a:solidFill>
                <a:effectLst/>
                <a:latin typeface="Segoe UI Light" pitchFamily="34" charset="0"/>
                <a:ea typeface="+mn-ea"/>
                <a:cs typeface="+mn-cs"/>
              </a:rPr>
              <a:t>This retry logic can get hard to manage. Trying to do things synchronously often ends up being untenable, there are too many points of failure. In this case, a more reliable solution is to use asynchronous patterns to handle communication. The challenge here is that asynchronous patterns inherently make a system </a:t>
            </a:r>
            <a:r>
              <a:rPr lang="en-US" sz="900" b="0" i="0" kern="1200" dirty="0" err="1">
                <a:solidFill>
                  <a:schemeClr val="tx1"/>
                </a:solidFill>
                <a:effectLst/>
                <a:latin typeface="Segoe UI Light" pitchFamily="34" charset="0"/>
                <a:ea typeface="+mn-ea"/>
                <a:cs typeface="+mn-cs"/>
              </a:rPr>
              <a:t>stateful</a:t>
            </a:r>
            <a:r>
              <a:rPr lang="en-US" sz="900" b="0" i="0" kern="1200" dirty="0">
                <a:solidFill>
                  <a:schemeClr val="tx1"/>
                </a:solidFill>
                <a:effectLst/>
                <a:latin typeface="Segoe UI Light" pitchFamily="34" charset="0"/>
                <a:ea typeface="+mn-ea"/>
                <a:cs typeface="+mn-cs"/>
              </a:rPr>
              <a:t>. As mentioned in the previous point, </a:t>
            </a:r>
            <a:r>
              <a:rPr lang="en-US" sz="900" b="0" i="0" kern="1200" dirty="0" err="1">
                <a:solidFill>
                  <a:schemeClr val="tx1"/>
                </a:solidFill>
                <a:effectLst/>
                <a:latin typeface="Segoe UI Light" pitchFamily="34" charset="0"/>
                <a:ea typeface="+mn-ea"/>
                <a:cs typeface="+mn-cs"/>
              </a:rPr>
              <a:t>stateful</a:t>
            </a:r>
            <a:r>
              <a:rPr lang="en-US" sz="900" b="0" i="0" kern="1200" dirty="0">
                <a:solidFill>
                  <a:schemeClr val="tx1"/>
                </a:solidFill>
                <a:effectLst/>
                <a:latin typeface="Segoe UI Light" pitchFamily="34" charset="0"/>
                <a:ea typeface="+mn-ea"/>
                <a:cs typeface="+mn-cs"/>
              </a:rPr>
              <a:t> systems and systems with distributed state are very hard to handle.</a:t>
            </a:r>
          </a:p>
          <a:p>
            <a:r>
              <a:rPr lang="en-US" sz="900" b="0" i="0" kern="1200" dirty="0">
                <a:solidFill>
                  <a:schemeClr val="tx1"/>
                </a:solidFill>
                <a:effectLst/>
                <a:latin typeface="Segoe UI Light" pitchFamily="34" charset="0"/>
                <a:ea typeface="+mn-ea"/>
                <a:cs typeface="+mn-cs"/>
              </a:rPr>
              <a:t>When a microservice system uses messaging or queues for intra-service communication, you essentially have a large database (the message queue or broker) </a:t>
            </a:r>
            <a:r>
              <a:rPr lang="en-US" sz="900" b="0" i="0" kern="1200" dirty="0" err="1">
                <a:solidFill>
                  <a:schemeClr val="tx1"/>
                </a:solidFill>
                <a:effectLst/>
                <a:latin typeface="Segoe UI Light" pitchFamily="34" charset="0"/>
                <a:ea typeface="+mn-ea"/>
                <a:cs typeface="+mn-cs"/>
              </a:rPr>
              <a:t>glueing</a:t>
            </a:r>
            <a:r>
              <a:rPr lang="en-US" sz="900" b="0" i="0" kern="1200" dirty="0">
                <a:solidFill>
                  <a:schemeClr val="tx1"/>
                </a:solidFill>
                <a:effectLst/>
                <a:latin typeface="Segoe UI Light" pitchFamily="34" charset="0"/>
                <a:ea typeface="+mn-ea"/>
                <a:cs typeface="+mn-cs"/>
              </a:rPr>
              <a:t> the services together. Again, although it might not seem like a challenge at first, schema will come back to bite you. A service at version X might write a message with a certain format, services which depend on this message will also need to be updated when the sending service changes the details of the message it sends.</a:t>
            </a:r>
          </a:p>
          <a:p>
            <a:r>
              <a:rPr lang="en-US" sz="900" b="0" i="0" kern="1200" dirty="0">
                <a:solidFill>
                  <a:schemeClr val="tx1"/>
                </a:solidFill>
                <a:effectLst/>
                <a:latin typeface="Segoe UI Light" pitchFamily="34" charset="0"/>
                <a:ea typeface="+mn-ea"/>
                <a:cs typeface="+mn-cs"/>
              </a:rPr>
              <a:t>It is possible to have services which can handle messages in many different formats, but this is hard to manage. Now when deploying new versions of services, you will have times where two different versions of a service may be trying to process messages from the same queue, perhaps even messages sent by different versions of a sending service. This can lead to complicated edge cases. To avoid these edge cases, it may be easier to only allow certain versions of messages to exist, meaning that you need to deploy a set of versions of a set of services as a coherent whole, ensuring messages of older versions are drained appropriately first.</a:t>
            </a:r>
          </a:p>
          <a:p>
            <a:r>
              <a:rPr lang="en-US" sz="900" b="0" i="0" kern="1200" dirty="0">
                <a:solidFill>
                  <a:schemeClr val="tx1"/>
                </a:solidFill>
                <a:effectLst/>
                <a:latin typeface="Segoe UI Light" pitchFamily="34" charset="0"/>
                <a:ea typeface="+mn-ea"/>
                <a:cs typeface="+mn-cs"/>
              </a:rPr>
              <a:t>This highlights again that the idea of independent deployments may not hold as expected when you get into the details.</a:t>
            </a:r>
          </a:p>
          <a:p>
            <a:r>
              <a:rPr lang="en-US" sz="900" b="1" i="0" kern="1200" dirty="0">
                <a:solidFill>
                  <a:schemeClr val="tx1"/>
                </a:solidFill>
                <a:effectLst/>
                <a:latin typeface="Segoe UI Light" pitchFamily="34" charset="0"/>
                <a:ea typeface="+mn-ea"/>
                <a:cs typeface="+mn-cs"/>
              </a:rPr>
              <a:t>Versioning can be hard</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To mitigate the challenges mentioned previously, versioning needs to be very carefully managed. Again, there can be a tendency to assume that following a standard such as </a:t>
            </a:r>
            <a:r>
              <a:rPr lang="en-US" sz="900" b="0" i="0" kern="1200" dirty="0" err="1">
                <a:solidFill>
                  <a:schemeClr val="tx1"/>
                </a:solidFill>
                <a:effectLst/>
                <a:latin typeface="Segoe UI Light" pitchFamily="34" charset="0"/>
                <a:ea typeface="+mn-ea"/>
                <a:cs typeface="+mn-cs"/>
              </a:rPr>
              <a:t>semver</a:t>
            </a:r>
            <a:r>
              <a:rPr lang="en-US" sz="900" b="0" i="0" kern="1200" dirty="0">
                <a:solidFill>
                  <a:schemeClr val="tx1"/>
                </a:solidFill>
                <a:effectLst/>
                <a:latin typeface="Segoe UI Light" pitchFamily="34" charset="0"/>
                <a:ea typeface="+mn-ea"/>
                <a:cs typeface="+mn-cs"/>
              </a:rPr>
              <a:t>[4] will solve the problem. It doesn't. </a:t>
            </a:r>
            <a:r>
              <a:rPr lang="en-US" sz="900" b="0" i="0" kern="1200" dirty="0" err="1">
                <a:solidFill>
                  <a:schemeClr val="tx1"/>
                </a:solidFill>
                <a:effectLst/>
                <a:latin typeface="Segoe UI Light" pitchFamily="34" charset="0"/>
                <a:ea typeface="+mn-ea"/>
                <a:cs typeface="+mn-cs"/>
              </a:rPr>
              <a:t>Semver</a:t>
            </a:r>
            <a:r>
              <a:rPr lang="en-US" sz="900" b="0" i="0" kern="1200" dirty="0">
                <a:solidFill>
                  <a:schemeClr val="tx1"/>
                </a:solidFill>
                <a:effectLst/>
                <a:latin typeface="Segoe UI Light" pitchFamily="34" charset="0"/>
                <a:ea typeface="+mn-ea"/>
                <a:cs typeface="+mn-cs"/>
              </a:rPr>
              <a:t> is a sensible convention to use, but you will still have to track the versions of services and APIs which can work together.</a:t>
            </a:r>
          </a:p>
          <a:p>
            <a:r>
              <a:rPr lang="en-US" sz="900" b="0" i="0" kern="1200" dirty="0">
                <a:solidFill>
                  <a:schemeClr val="tx1"/>
                </a:solidFill>
                <a:effectLst/>
                <a:latin typeface="Segoe UI Light" pitchFamily="34" charset="0"/>
                <a:ea typeface="+mn-ea"/>
                <a:cs typeface="+mn-cs"/>
              </a:rPr>
              <a:t>This can get very challenging very quickly, and may get to the point where you don't know which versions of services will actually work properly together.</a:t>
            </a:r>
          </a:p>
          <a:p>
            <a:r>
              <a:rPr lang="en-US" sz="900" b="0" i="0" kern="1200" dirty="0">
                <a:solidFill>
                  <a:schemeClr val="tx1"/>
                </a:solidFill>
                <a:effectLst/>
                <a:latin typeface="Segoe UI Light" pitchFamily="34" charset="0"/>
                <a:ea typeface="+mn-ea"/>
                <a:cs typeface="+mn-cs"/>
              </a:rPr>
              <a:t>Managing dependencies in software systems is notoriously hard, whether it is node modules, Java modules, C libraries or whatever. The challenges of </a:t>
            </a:r>
            <a:r>
              <a:rPr lang="en-US" sz="900" b="0" i="1" kern="1200" dirty="0">
                <a:solidFill>
                  <a:schemeClr val="tx1"/>
                </a:solidFill>
                <a:effectLst/>
                <a:latin typeface="Segoe UI Light" pitchFamily="34" charset="0"/>
                <a:ea typeface="+mn-ea"/>
                <a:cs typeface="+mn-cs"/>
              </a:rPr>
              <a:t>conflicts between independent components</a:t>
            </a:r>
            <a:r>
              <a:rPr lang="en-US" sz="900" b="0" i="0" kern="1200" dirty="0">
                <a:solidFill>
                  <a:schemeClr val="tx1"/>
                </a:solidFill>
                <a:effectLst/>
                <a:latin typeface="Segoe UI Light" pitchFamily="34" charset="0"/>
                <a:ea typeface="+mn-ea"/>
                <a:cs typeface="+mn-cs"/>
              </a:rPr>
              <a:t> when consumed by a single entity are very hard to deal with.</a:t>
            </a:r>
          </a:p>
          <a:p>
            <a:r>
              <a:rPr lang="en-US" sz="900" b="0" i="0" kern="1200" dirty="0">
                <a:solidFill>
                  <a:schemeClr val="tx1"/>
                </a:solidFill>
                <a:effectLst/>
                <a:latin typeface="Segoe UI Light" pitchFamily="34" charset="0"/>
                <a:ea typeface="+mn-ea"/>
                <a:cs typeface="+mn-cs"/>
              </a:rPr>
              <a:t>These challenges are hard to deal with when the dependencies are static, and can be patched, updated, edited and so on, but if the dependencies are themselves </a:t>
            </a:r>
            <a:r>
              <a:rPr lang="en-US" sz="900" b="0" i="1" kern="1200" dirty="0">
                <a:solidFill>
                  <a:schemeClr val="tx1"/>
                </a:solidFill>
                <a:effectLst/>
                <a:latin typeface="Segoe UI Light" pitchFamily="34" charset="0"/>
                <a:ea typeface="+mn-ea"/>
                <a:cs typeface="+mn-cs"/>
              </a:rPr>
              <a:t>live services</a:t>
            </a:r>
            <a:r>
              <a:rPr lang="en-US" sz="900" b="0" i="0" kern="1200" dirty="0">
                <a:solidFill>
                  <a:schemeClr val="tx1"/>
                </a:solidFill>
                <a:effectLst/>
                <a:latin typeface="Segoe UI Light" pitchFamily="34" charset="0"/>
                <a:ea typeface="+mn-ea"/>
                <a:cs typeface="+mn-cs"/>
              </a:rPr>
              <a:t>, then you may not be able to just update them - you may have to run many versions (with the challenges already described) or bring down the system until it is fixed holistically.</a:t>
            </a:r>
          </a:p>
          <a:p>
            <a:r>
              <a:rPr lang="en-US" sz="900" b="1" i="0" kern="1200" dirty="0">
                <a:solidFill>
                  <a:schemeClr val="tx1"/>
                </a:solidFill>
                <a:effectLst/>
                <a:latin typeface="Segoe UI Light" pitchFamily="34" charset="0"/>
                <a:ea typeface="+mn-ea"/>
                <a:cs typeface="+mn-cs"/>
              </a:rPr>
              <a:t>Distributed Transactions</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situations where you need transaction integrity across an operation, microservices can be very painful. Distributed state is hard to deal with, many small units which can fail make orchestrating transactions very hard.</a:t>
            </a:r>
          </a:p>
          <a:p>
            <a:r>
              <a:rPr lang="en-US" sz="900" b="0" i="0" kern="1200" dirty="0">
                <a:solidFill>
                  <a:schemeClr val="tx1"/>
                </a:solidFill>
                <a:effectLst/>
                <a:latin typeface="Segoe UI Light" pitchFamily="34" charset="0"/>
                <a:ea typeface="+mn-ea"/>
                <a:cs typeface="+mn-cs"/>
              </a:rPr>
              <a:t>It may be tempting to attempt to avoid the problem by making operations idempotent, offering retry mechanisms and so on, and in many cases this might work. But you may have scenarios where you simply need a transaction to fail or succeed, and never be in an intermediate state. The effort involved in working around this or implementing it in a microservice model may be very high.</a:t>
            </a:r>
          </a:p>
          <a:p>
            <a:r>
              <a:rPr lang="en-US" sz="900" b="1" i="0" kern="1200" dirty="0">
                <a:solidFill>
                  <a:schemeClr val="tx1"/>
                </a:solidFill>
                <a:effectLst/>
                <a:latin typeface="Segoe UI Light" pitchFamily="34" charset="0"/>
                <a:ea typeface="+mn-ea"/>
                <a:cs typeface="+mn-cs"/>
              </a:rPr>
              <a:t>Microservices can be monoliths in disguise</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Yes, individual services and components </a:t>
            </a:r>
            <a:r>
              <a:rPr lang="en-US" sz="900" b="0" i="1" kern="1200" dirty="0">
                <a:solidFill>
                  <a:schemeClr val="tx1"/>
                </a:solidFill>
                <a:effectLst/>
                <a:latin typeface="Segoe UI Light" pitchFamily="34" charset="0"/>
                <a:ea typeface="+mn-ea"/>
                <a:cs typeface="+mn-cs"/>
              </a:rPr>
              <a:t>may</a:t>
            </a:r>
            <a:r>
              <a:rPr lang="en-US" sz="900" b="0" i="0" kern="1200" dirty="0">
                <a:solidFill>
                  <a:schemeClr val="tx1"/>
                </a:solidFill>
                <a:effectLst/>
                <a:latin typeface="Segoe UI Light" pitchFamily="34" charset="0"/>
                <a:ea typeface="+mn-ea"/>
                <a:cs typeface="+mn-cs"/>
              </a:rPr>
              <a:t> be deployed in isolation, however in most cases you are going to have to be running some kind of orchestration platform, such as Kubernetes. If you are using a managed service, such as Google's GKE</a:t>
            </a:r>
            <a:r>
              <a:rPr lang="en-US" sz="900" b="0" i="0" kern="1200" baseline="30000" dirty="0">
                <a:solidFill>
                  <a:schemeClr val="tx1"/>
                </a:solidFill>
                <a:effectLst/>
                <a:latin typeface="Segoe UI Light" pitchFamily="34" charset="0"/>
                <a:ea typeface="+mn-ea"/>
                <a:cs typeface="+mn-cs"/>
                <a:hlinkClick r:id="rId4"/>
              </a:rPr>
              <a:t>5</a:t>
            </a:r>
            <a:r>
              <a:rPr lang="en-US" sz="900" b="0" i="0" kern="1200" dirty="0">
                <a:solidFill>
                  <a:schemeClr val="tx1"/>
                </a:solidFill>
                <a:effectLst/>
                <a:latin typeface="Segoe UI Light" pitchFamily="34" charset="0"/>
                <a:ea typeface="+mn-ea"/>
                <a:cs typeface="+mn-cs"/>
              </a:rPr>
              <a:t> or Amazon's EKS</a:t>
            </a:r>
            <a:r>
              <a:rPr lang="en-US" sz="900" b="0" i="0" kern="1200" baseline="30000" dirty="0">
                <a:solidFill>
                  <a:schemeClr val="tx1"/>
                </a:solidFill>
                <a:effectLst/>
                <a:latin typeface="Segoe UI Light" pitchFamily="34" charset="0"/>
                <a:ea typeface="+mn-ea"/>
                <a:cs typeface="+mn-cs"/>
                <a:hlinkClick r:id="rId5"/>
              </a:rPr>
              <a:t>6</a:t>
            </a:r>
            <a:r>
              <a:rPr lang="en-US" sz="900" b="0" i="0" kern="1200" dirty="0">
                <a:solidFill>
                  <a:schemeClr val="tx1"/>
                </a:solidFill>
                <a:effectLst/>
                <a:latin typeface="Segoe UI Light" pitchFamily="34" charset="0"/>
                <a:ea typeface="+mn-ea"/>
                <a:cs typeface="+mn-cs"/>
              </a:rPr>
              <a:t>, then a large amount of the complexity of managing the cluster is handled for you.</a:t>
            </a:r>
          </a:p>
          <a:p>
            <a:r>
              <a:rPr lang="en-US" sz="900" b="0" i="0" kern="1200" dirty="0">
                <a:solidFill>
                  <a:schemeClr val="tx1"/>
                </a:solidFill>
                <a:effectLst/>
                <a:latin typeface="Segoe UI Light" pitchFamily="34" charset="0"/>
                <a:ea typeface="+mn-ea"/>
                <a:cs typeface="+mn-cs"/>
              </a:rPr>
              <a:t>However, if you are managing the cluster yourself, you are managing a large, complicated, mission critical system. Although the individual services may have all of the benefits described earlier, you need to very carefully manage your cluster. Deployments of this system can be hard, updates can be hard, failover can be hard and so on.</a:t>
            </a:r>
          </a:p>
          <a:p>
            <a:endParaRPr lang="en-US" dirty="0"/>
          </a:p>
        </p:txBody>
      </p:sp>
      <p:sp>
        <p:nvSpPr>
          <p:cNvPr id="4" name="Slide Number Placeholder 3"/>
          <p:cNvSpPr>
            <a:spLocks noGrp="1"/>
          </p:cNvSpPr>
          <p:nvPr>
            <p:ph type="sldNum" sz="quarter" idx="10"/>
          </p:nvPr>
        </p:nvSpPr>
        <p:spPr/>
        <p:txBody>
          <a:bodyPr/>
          <a:lstStyle/>
          <a:p>
            <a:fld id="{EA97E41B-26B5-4CE9-8456-86005FB64D14}" type="slidenum">
              <a:rPr lang="en-US" smtClean="0"/>
              <a:t>16</a:t>
            </a:fld>
            <a:endParaRPr lang="en-US"/>
          </a:p>
        </p:txBody>
      </p:sp>
    </p:spTree>
    <p:extLst>
      <p:ext uri="{BB962C8B-B14F-4D97-AF65-F5344CB8AC3E}">
        <p14:creationId xmlns:p14="http://schemas.microsoft.com/office/powerpoint/2010/main" val="1161479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Segoe UI Light"/>
              </a:rPr>
              <a:t>Talk through the points</a:t>
            </a:r>
            <a:endParaRPr lang="en-US"/>
          </a:p>
        </p:txBody>
      </p:sp>
      <p:sp>
        <p:nvSpPr>
          <p:cNvPr id="4" name="Slide Number Placeholder 3"/>
          <p:cNvSpPr>
            <a:spLocks noGrp="1"/>
          </p:cNvSpPr>
          <p:nvPr>
            <p:ph type="sldNum" sz="quarter" idx="10"/>
          </p:nvPr>
        </p:nvSpPr>
        <p:spPr/>
        <p:txBody>
          <a:bodyPr/>
          <a:lstStyle/>
          <a:p>
            <a:fld id="{EA97E41B-26B5-4CE9-8456-86005FB64D14}" type="slidenum">
              <a:rPr lang="en-US" smtClean="0"/>
              <a:t>17</a:t>
            </a:fld>
            <a:endParaRPr lang="en-US"/>
          </a:p>
        </p:txBody>
      </p:sp>
    </p:spTree>
    <p:extLst>
      <p:ext uri="{BB962C8B-B14F-4D97-AF65-F5344CB8AC3E}">
        <p14:creationId xmlns:p14="http://schemas.microsoft.com/office/powerpoint/2010/main" val="1935861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Kopfzeilenplatzhalter 3"/>
          <p:cNvSpPr>
            <a:spLocks noGrp="1"/>
          </p:cNvSpPr>
          <p:nvPr>
            <p:ph type="hdr" sz="quarter" idx="10"/>
          </p:nvPr>
        </p:nvSpPr>
        <p:spPr/>
        <p:txBody>
          <a:bodyPr/>
          <a:lstStyle/>
          <a:p>
            <a:endParaRPr lang="en-US"/>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umsplatzhalter 5"/>
          <p:cNvSpPr>
            <a:spLocks noGrp="1"/>
          </p:cNvSpPr>
          <p:nvPr>
            <p:ph type="dt" idx="12"/>
          </p:nvPr>
        </p:nvSpPr>
        <p:spPr/>
        <p:txBody>
          <a:bodyPr/>
          <a:lstStyle/>
          <a:p>
            <a:fld id="{38EEC551-8CDA-4EB6-89BB-2A86C9F091C8}" type="datetime8">
              <a:rPr lang="en-US" smtClean="0"/>
              <a:t>1/12/2018 6:58 PM</a:t>
            </a:fld>
            <a:endParaRPr lang="en-US"/>
          </a:p>
        </p:txBody>
      </p:sp>
      <p:sp>
        <p:nvSpPr>
          <p:cNvPr id="7" name="Foliennummernplatzhalt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746715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Segoe UI Light"/>
              </a:rPr>
              <a:t>Features which are available in SF out of the box. Refer this </a:t>
            </a:r>
            <a:r>
              <a:rPr lang="en-US">
                <a:cs typeface="Segoe UI Light"/>
                <a:hlinkClick r:id="rId3"/>
              </a:rPr>
              <a:t>link</a:t>
            </a:r>
            <a:r>
              <a:rPr lang="en-US">
                <a:cs typeface="Segoe UI Light"/>
              </a:rPr>
              <a:t> to know more </a:t>
            </a:r>
            <a:endParaRPr lang="en-US"/>
          </a:p>
        </p:txBody>
      </p:sp>
      <p:sp>
        <p:nvSpPr>
          <p:cNvPr id="4" name="Slide Number Placeholder 3"/>
          <p:cNvSpPr>
            <a:spLocks noGrp="1"/>
          </p:cNvSpPr>
          <p:nvPr>
            <p:ph type="sldNum" sz="quarter" idx="10"/>
          </p:nvPr>
        </p:nvSpPr>
        <p:spPr/>
        <p:txBody>
          <a:bodyPr/>
          <a:lstStyle/>
          <a:p>
            <a:fld id="{3FDD16B8-DE3E-4D31-AAA7-8D20470AAF8E}" type="slidenum">
              <a:rPr lang="en-US" smtClean="0"/>
              <a:t>19</a:t>
            </a:fld>
            <a:endParaRPr lang="en-US"/>
          </a:p>
        </p:txBody>
      </p:sp>
    </p:spTree>
    <p:extLst>
      <p:ext uri="{BB962C8B-B14F-4D97-AF65-F5344CB8AC3E}">
        <p14:creationId xmlns:p14="http://schemas.microsoft.com/office/powerpoint/2010/main" val="3039290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622608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Segoe UI Light"/>
              </a:rPr>
              <a:t>Service Fabric Supported on Any OS(As of today we support two operating systems one on Linux its Ubuntu and the other one is Windows ) and Any Cloud.</a:t>
            </a:r>
          </a:p>
          <a:p>
            <a:pPr>
              <a:spcAft>
                <a:spcPts val="300"/>
              </a:spcAft>
            </a:pPr>
            <a:endParaRPr lang="en-US">
              <a:cs typeface="Segoe UI Light"/>
            </a:endParaRPr>
          </a:p>
          <a:p>
            <a:pPr>
              <a:spcAft>
                <a:spcPts val="300"/>
              </a:spcAft>
            </a:pPr>
            <a:r>
              <a:rPr lang="en-US">
                <a:cs typeface="Segoe UI Light"/>
              </a:rPr>
              <a:t>Talk briefly on the Individual Capabilities</a:t>
            </a:r>
          </a:p>
          <a:p>
            <a:pPr>
              <a:spcAft>
                <a:spcPts val="300"/>
              </a:spcAft>
            </a:pPr>
            <a:r>
              <a:rPr lang="en-US">
                <a:cs typeface="Segoe UI Light"/>
              </a:rPr>
              <a:t>Lifecycle Management</a:t>
            </a:r>
          </a:p>
          <a:p>
            <a:pPr>
              <a:spcAft>
                <a:spcPts val="300"/>
              </a:spcAft>
            </a:pPr>
            <a:r>
              <a:rPr lang="en-US">
                <a:cs typeface="Segoe UI Light"/>
              </a:rPr>
              <a:t>Always On Availability</a:t>
            </a:r>
          </a:p>
          <a:p>
            <a:pPr>
              <a:spcAft>
                <a:spcPts val="300"/>
              </a:spcAft>
            </a:pPr>
            <a:r>
              <a:rPr lang="en-US">
                <a:cs typeface="Segoe UI Light"/>
              </a:rPr>
              <a:t>Orchestration</a:t>
            </a:r>
          </a:p>
          <a:p>
            <a:pPr>
              <a:spcAft>
                <a:spcPts val="300"/>
              </a:spcAft>
            </a:pPr>
            <a:r>
              <a:rPr lang="en-US">
                <a:cs typeface="Segoe UI Light"/>
              </a:rPr>
              <a:t>Monitoring, Scaling and DevOps</a:t>
            </a:r>
          </a:p>
          <a:p>
            <a:pPr>
              <a:spcAft>
                <a:spcPts val="300"/>
              </a:spcAft>
            </a:pPr>
            <a:endParaRPr lang="en-US">
              <a:cs typeface="Segoe UI Light"/>
            </a:endParaRPr>
          </a:p>
          <a:p>
            <a:pPr>
              <a:spcAft>
                <a:spcPts val="300"/>
              </a:spcAft>
            </a:pPr>
            <a:r>
              <a:rPr lang="en-US" err="1">
                <a:cs typeface="Segoe UI Light"/>
              </a:rPr>
              <a:t>Its</a:t>
            </a:r>
            <a:r>
              <a:rPr lang="en-US">
                <a:cs typeface="Segoe UI Light"/>
              </a:rPr>
              <a:t> also available everywhere </a:t>
            </a:r>
          </a:p>
          <a:p>
            <a:pPr>
              <a:spcAft>
                <a:spcPts val="300"/>
              </a:spcAft>
            </a:pPr>
            <a:r>
              <a:rPr lang="en-US">
                <a:cs typeface="Segoe UI Light"/>
              </a:rPr>
              <a:t>1. with the </a:t>
            </a:r>
            <a:r>
              <a:rPr lang="en-US" err="1">
                <a:cs typeface="Segoe UI Light"/>
              </a:rPr>
              <a:t>devbox</a:t>
            </a:r>
            <a:r>
              <a:rPr lang="en-US">
                <a:cs typeface="Segoe UI Light"/>
              </a:rPr>
              <a:t> available through SDK for Windows and Linux</a:t>
            </a:r>
          </a:p>
          <a:p>
            <a:pPr>
              <a:spcAft>
                <a:spcPts val="300"/>
              </a:spcAft>
            </a:pPr>
            <a:r>
              <a:rPr lang="en-US">
                <a:cs typeface="Segoe UI Light"/>
              </a:rPr>
              <a:t>2. In Azure as Managed Service supporting both Windows and Linux(You can talk about the latest version of the Windows and Linux server its supported)</a:t>
            </a:r>
          </a:p>
          <a:p>
            <a:pPr>
              <a:spcAft>
                <a:spcPts val="300"/>
              </a:spcAft>
            </a:pPr>
            <a:r>
              <a:rPr lang="en-US">
                <a:cs typeface="Segoe UI Light"/>
              </a:rPr>
              <a:t>3 You can also take the package and deploy it in your on premise cluster or any other cloud platform. Currently Windows is supported but pretty soon we going to give support for Linux as well.</a:t>
            </a:r>
          </a:p>
          <a:p>
            <a:pPr>
              <a:spcAft>
                <a:spcPts val="300"/>
              </a:spcAft>
            </a:pPr>
            <a:endParaRPr lang="en-US">
              <a:cs typeface="Segoe UI Light"/>
            </a:endParaRPr>
          </a:p>
          <a:p>
            <a:pPr marL="342900" indent="-171450">
              <a:buChar char="•"/>
            </a:pPr>
            <a:endParaRPr lang="en-US">
              <a:cs typeface="Segoe UI Light"/>
            </a:endParaRPr>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533577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Service fabric offerings allowing you to write hybrid applications once, and deploying it </a:t>
            </a:r>
          </a:p>
        </p:txBody>
      </p:sp>
      <p:sp>
        <p:nvSpPr>
          <p:cNvPr id="4" name="Slide Number Placeholder 3"/>
          <p:cNvSpPr>
            <a:spLocks noGrp="1"/>
          </p:cNvSpPr>
          <p:nvPr>
            <p:ph type="sldNum" sz="quarter" idx="10"/>
          </p:nvPr>
        </p:nvSpPr>
        <p:spPr/>
        <p:txBody>
          <a:bodyPr/>
          <a:lstStyle/>
          <a:p>
            <a:fld id="{EA97E41B-26B5-4CE9-8456-86005FB64D14}" type="slidenum">
              <a:rPr lang="en-US" smtClean="0"/>
              <a:t>21</a:t>
            </a:fld>
            <a:endParaRPr lang="en-US"/>
          </a:p>
        </p:txBody>
      </p:sp>
    </p:spTree>
    <p:extLst>
      <p:ext uri="{BB962C8B-B14F-4D97-AF65-F5344CB8AC3E}">
        <p14:creationId xmlns:p14="http://schemas.microsoft.com/office/powerpoint/2010/main" val="1883910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Web apps – use ASP.NET</a:t>
            </a:r>
            <a:r>
              <a:rPr lang="en-US" baseline="0"/>
              <a:t> Core or OWIN.</a:t>
            </a:r>
            <a:endParaRPr lang="en-US"/>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230093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SF Cluster</a:t>
            </a:r>
            <a:r>
              <a:rPr lang="en-US"/>
              <a:t>: A network-connected set of virtual or physical machines into which your microservices are deployed and managed. Clusters can scale to thousands of machines.</a:t>
            </a:r>
          </a:p>
          <a:p>
            <a:r>
              <a:rPr lang="en-US" b="1"/>
              <a:t>Node</a:t>
            </a:r>
            <a:r>
              <a:rPr lang="en-US"/>
              <a:t>: A machine or VM that's part of a cluster is called a </a:t>
            </a:r>
            <a:r>
              <a:rPr lang="en-US" i="1"/>
              <a:t>node</a:t>
            </a:r>
            <a:r>
              <a:rPr lang="en-US"/>
              <a:t>. Each node is assigned a node name (a string). </a:t>
            </a:r>
            <a:endParaRPr lang="en-US">
              <a:cs typeface="Segoe UI Light"/>
            </a:endParaRPr>
          </a:p>
          <a:p>
            <a:pPr>
              <a:spcAft>
                <a:spcPts val="300"/>
              </a:spcAft>
            </a:pPr>
            <a:r>
              <a:rPr lang="en-US">
                <a:cs typeface="Segoe UI Light"/>
              </a:rPr>
              <a:t>Nodes are deployed across FD's and UD's which limits the impact of HW failures.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2A4DF7B-079A-45E1-B428-6C12F26BFBF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1/12/2018 6:58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20105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34664" lvl="2" indent="0">
              <a:buNone/>
            </a:pPr>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6712127-E0DE-4100-88D1-03796CCA043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1/12/2018 6:58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071567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Segoe UI Light"/>
              </a:rPr>
              <a:t>Talk about the new </a:t>
            </a:r>
            <a:r>
              <a:rPr lang="en-US" err="1">
                <a:cs typeface="Segoe UI Light"/>
              </a:rPr>
              <a:t>az</a:t>
            </a:r>
            <a:r>
              <a:rPr lang="en-US">
                <a:cs typeface="Segoe UI Light"/>
              </a:rPr>
              <a:t> sf cli module and what all things it can do.</a:t>
            </a:r>
          </a:p>
          <a:p>
            <a:r>
              <a:rPr lang="en-US">
                <a:hlinkClick r:id="rId3"/>
              </a:rPr>
              <a:t>Service Fabric CLI</a:t>
            </a:r>
            <a:r>
              <a:rPr lang="en-US"/>
              <a:t> is used to directly connect to the Service Fabric cluster (regardless of where it's hosted) and manage the cluster, applications, and services. </a:t>
            </a:r>
            <a:endParaRPr lang="en-US">
              <a:cs typeface="Segoe UI Light"/>
            </a:endParaRPr>
          </a:p>
          <a:p>
            <a:pPr>
              <a:spcAft>
                <a:spcPts val="300"/>
              </a:spcAft>
            </a:pPr>
            <a:r>
              <a:rPr lang="en-US">
                <a:cs typeface="Segoe UI Light"/>
              </a:rPr>
              <a:t>Preview means the commands are in preview not the runtime</a:t>
            </a:r>
          </a:p>
          <a:p>
            <a:pPr>
              <a:spcAft>
                <a:spcPts val="300"/>
              </a:spcAft>
            </a:pPr>
            <a:r>
              <a:rPr lang="en-US">
                <a:cs typeface="Segoe UI Light"/>
              </a:rPr>
              <a:t>Check here to know more: </a:t>
            </a:r>
            <a:r>
              <a:rPr lang="en-US">
                <a:hlinkClick r:id="rId3"/>
              </a:rPr>
              <a:t>https://docs.microsoft.com/en-us/azure/service-fabric/service-fabric-cli</a:t>
            </a:r>
          </a:p>
          <a:p>
            <a:pPr>
              <a:spcAft>
                <a:spcPts val="300"/>
              </a:spcAft>
            </a:pPr>
            <a:endParaRPr lang="en-US">
              <a:solidFill>
                <a:srgbClr val="FFFFFF"/>
              </a:solidFill>
            </a:endParaRPr>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2BB562B-ACC9-4B97-91DF-FDBC86949A26}"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55603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Code </a:t>
            </a:r>
            <a:r>
              <a:rPr lang="en-US">
                <a:cs typeface="Segoe UI Light"/>
              </a:rPr>
              <a:t>to create a new Sf Cluster</a:t>
            </a:r>
            <a:endParaRPr lang="en-US"/>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915210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Two ways to scale your cluster – Add Nodes or Add </a:t>
            </a:r>
            <a:r>
              <a:rPr lang="en-US" err="1"/>
              <a:t>NodeType</a:t>
            </a:r>
            <a:r>
              <a:rPr lang="en-US"/>
              <a:t>…</a:t>
            </a:r>
          </a:p>
        </p:txBody>
      </p:sp>
      <p:sp>
        <p:nvSpPr>
          <p:cNvPr id="4" name="Header Placeholder 3"/>
          <p:cNvSpPr>
            <a:spLocks noGrp="1"/>
          </p:cNvSpPr>
          <p:nvPr>
            <p:ph type="hdr" sz="quarter" idx="10"/>
          </p:nvPr>
        </p:nvSpPr>
        <p:spPr/>
        <p:txBody>
          <a:bodyPr/>
          <a:lstStyle/>
          <a:p>
            <a:r>
              <a:rPr lang="en-US"/>
              <a:t>Microsoft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4263906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901278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Segoe UI Light"/>
              </a:rPr>
              <a:t>Discuss on the importance of cluster planning</a:t>
            </a:r>
          </a:p>
          <a:p>
            <a:pPr>
              <a:spcAft>
                <a:spcPts val="300"/>
              </a:spcAft>
            </a:pPr>
            <a:r>
              <a:rPr lang="en-US">
                <a:cs typeface="Segoe UI Light"/>
              </a:rPr>
              <a:t>Customers should consider in what scenario  the cluster will be used do not use multipurpose cluster, the node types and also security compliances</a:t>
            </a:r>
          </a:p>
          <a:p>
            <a:pPr>
              <a:spcAft>
                <a:spcPts val="300"/>
              </a:spcAft>
            </a:pPr>
            <a:endParaRPr lang="en-US">
              <a:cs typeface="Segoe UI Light"/>
            </a:endParaRPr>
          </a:p>
          <a:p>
            <a:pPr>
              <a:spcAft>
                <a:spcPts val="300"/>
              </a:spcAft>
            </a:pPr>
            <a:r>
              <a:rPr lang="en-US">
                <a:cs typeface="Segoe UI Light"/>
              </a:rPr>
              <a:t>Go through this link to know more: </a:t>
            </a:r>
            <a:r>
              <a:rPr lang="en-US">
                <a:hlinkClick r:id="rId3"/>
              </a:rPr>
              <a:t>https://docs.microsoft.com/en-us/azure/service-fabric/service-fabric-cluster-capacity</a:t>
            </a:r>
          </a:p>
          <a:p>
            <a:pPr>
              <a:spcAft>
                <a:spcPts val="300"/>
              </a:spcAft>
            </a:pPr>
            <a:endParaRPr lang="en-US">
              <a:solidFill>
                <a:srgbClr val="FFFFFF"/>
              </a:solidFill>
            </a:endParaRPr>
          </a:p>
        </p:txBody>
      </p:sp>
      <p:sp>
        <p:nvSpPr>
          <p:cNvPr id="4" name="Header Placeholder 3"/>
          <p:cNvSpPr>
            <a:spLocks noGrp="1"/>
          </p:cNvSpPr>
          <p:nvPr>
            <p:ph type="hdr" sz="quarter" idx="10"/>
          </p:nvPr>
        </p:nvSpPr>
        <p:spPr/>
        <p:txBody>
          <a:bodyPr/>
          <a:lstStyle/>
          <a:p>
            <a:r>
              <a:rPr lang="en-US"/>
              <a:t>Microsoft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E984597-5B3E-4E90-90BB-0D9CAC831D70}"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665317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243638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Segoe UI Light"/>
              </a:rPr>
              <a:t>Discuss where the cluster is hosted if it's on-premise the customer needs to take care of it </a:t>
            </a:r>
          </a:p>
          <a:p>
            <a:r>
              <a:rPr lang="en-US"/>
              <a:t>Talk about importance of Fault Domain and Update Domain.</a:t>
            </a:r>
            <a:endParaRPr lang="en-US">
              <a:cs typeface="Segoe UI Light"/>
            </a:endParaRPr>
          </a:p>
          <a:p>
            <a:pPr>
              <a:spcAft>
                <a:spcPts val="300"/>
              </a:spcAft>
            </a:pPr>
            <a:r>
              <a:rPr lang="en-US"/>
              <a:t>Discuss why we go for a 5 node cluster in Azure </a:t>
            </a:r>
            <a:r>
              <a:rPr lang="en-US">
                <a:cs typeface="Segoe UI Light"/>
              </a:rPr>
              <a:t>for Production Machines running </a:t>
            </a:r>
            <a:r>
              <a:rPr lang="en-US" err="1">
                <a:cs typeface="Segoe UI Light"/>
              </a:rPr>
              <a:t>Stateful</a:t>
            </a:r>
            <a:r>
              <a:rPr lang="en-US">
                <a:cs typeface="Segoe UI Light"/>
              </a:rPr>
              <a:t> applications </a:t>
            </a:r>
          </a:p>
          <a:p>
            <a:pPr>
              <a:spcAft>
                <a:spcPts val="300"/>
              </a:spcAft>
            </a:pPr>
            <a:r>
              <a:rPr lang="en-US">
                <a:cs typeface="Segoe UI Light"/>
              </a:rPr>
              <a:t>.</a:t>
            </a:r>
          </a:p>
          <a:p>
            <a:pPr>
              <a:spcAft>
                <a:spcPts val="300"/>
              </a:spcAft>
            </a:pPr>
            <a:r>
              <a:rPr lang="en-US">
                <a:cs typeface="Segoe UI Light"/>
              </a:rPr>
              <a:t>Probability of losing two machines across two different racks is far lesser than losing one and in that case if it’s a </a:t>
            </a:r>
            <a:r>
              <a:rPr lang="en-US" err="1">
                <a:cs typeface="Segoe UI Light"/>
              </a:rPr>
              <a:t>stateful</a:t>
            </a:r>
            <a:r>
              <a:rPr lang="en-US">
                <a:cs typeface="Segoe UI Light"/>
              </a:rPr>
              <a:t> application than you lose quorum.</a:t>
            </a:r>
          </a:p>
          <a:p>
            <a:pPr>
              <a:spcAft>
                <a:spcPts val="300"/>
              </a:spcAft>
            </a:pPr>
            <a:endParaRPr lang="en-US">
              <a:cs typeface="Segoe UI Light"/>
            </a:endParaRPr>
          </a:p>
        </p:txBody>
      </p:sp>
      <p:sp>
        <p:nvSpPr>
          <p:cNvPr id="4" name="Header Placeholder 3"/>
          <p:cNvSpPr>
            <a:spLocks noGrp="1"/>
          </p:cNvSpPr>
          <p:nvPr>
            <p:ph type="hdr" sz="quarter" idx="10"/>
          </p:nvPr>
        </p:nvSpPr>
        <p:spPr/>
        <p:txBody>
          <a:bodyPr/>
          <a:lstStyle/>
          <a:p>
            <a:r>
              <a:rPr lang="en-US"/>
              <a:t>Microsoft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83A21D5-0B94-4188-8916-076D1D417A22}"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3467545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reliability tier is used to set the number of replicas of the system services that you want to run in this cluster on the primary node type. The more the number of replicas, the more reliable the system services are in your cluster. </a:t>
            </a:r>
            <a:endParaRPr lang="en-US">
              <a:solidFill>
                <a:srgbClr val="FFFFFF"/>
              </a:solidFill>
            </a:endParaRPr>
          </a:p>
          <a:p>
            <a:pPr>
              <a:spcAft>
                <a:spcPts val="300"/>
              </a:spcAft>
            </a:pPr>
            <a:endParaRPr lang="en-US">
              <a:cs typeface="Segoe UI Light"/>
            </a:endParaRPr>
          </a:p>
          <a:p>
            <a:pPr>
              <a:spcAft>
                <a:spcPts val="300"/>
              </a:spcAft>
            </a:pPr>
            <a:endParaRPr lang="en-US">
              <a:cs typeface="Segoe UI Light"/>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3EFC9DC-98F1-41EC-A628-8343E36A2B8C}"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0954886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5E1FFB0-EEDB-4A5B-9DF0-69C733B23B98}"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
        <p:nvSpPr>
          <p:cNvPr id="3" name="Notes Placeholder 2">
            <a:extLst>
              <a:ext uri="{FF2B5EF4-FFF2-40B4-BE49-F238E27FC236}">
                <a16:creationId xmlns:a16="http://schemas.microsoft.com/office/drawing/2014/main" id="{9EEB283B-A485-4B3B-BECD-F58AA143B2CC}"/>
              </a:ext>
            </a:extLst>
          </p:cNvPr>
          <p:cNvSpPr>
            <a:spLocks noGrp="1"/>
          </p:cNvSpPr>
          <p:nvPr>
            <p:ph type="body" idx="1"/>
          </p:nvPr>
        </p:nvSpPr>
        <p:spPr/>
        <p:txBody>
          <a:bodyPr/>
          <a:lstStyle/>
          <a:p>
            <a:r>
              <a:rPr lang="en-US">
                <a:latin typeface="Calibri"/>
              </a:rPr>
              <a:t>Talk through the points</a:t>
            </a:r>
          </a:p>
        </p:txBody>
      </p:sp>
    </p:spTree>
    <p:extLst>
      <p:ext uri="{BB962C8B-B14F-4D97-AF65-F5344CB8AC3E}">
        <p14:creationId xmlns:p14="http://schemas.microsoft.com/office/powerpoint/2010/main" val="2887999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Segoe UI Light"/>
              </a:rPr>
              <a:t>This feature is available only in azure </a:t>
            </a:r>
          </a:p>
          <a:p>
            <a:pPr>
              <a:spcAft>
                <a:spcPts val="300"/>
              </a:spcAft>
            </a:pPr>
            <a:r>
              <a:rPr lang="en-US">
                <a:cs typeface="Segoe UI Light"/>
              </a:rPr>
              <a:t>Talk through the points </a:t>
            </a:r>
          </a:p>
          <a:p>
            <a:pPr>
              <a:spcAft>
                <a:spcPts val="300"/>
              </a:spcAft>
            </a:pPr>
            <a:r>
              <a:rPr lang="en-US">
                <a:cs typeface="Segoe UI Light"/>
              </a:rPr>
              <a:t>Bronze your services do not get time to gracefully shutdown properly. As and when update comes it reboots the </a:t>
            </a:r>
            <a:r>
              <a:rPr lang="en-US" err="1">
                <a:cs typeface="Segoe UI Light"/>
              </a:rPr>
              <a:t>vm</a:t>
            </a:r>
            <a:r>
              <a:rPr lang="en-US">
                <a:cs typeface="Segoe UI Light"/>
              </a:rPr>
              <a:t> and just goes away. Try out bronze only if your application is a stateless service or you are trying out your state full services and you are not taking care of your all the lifecycle events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4BB692C-3316-49BD-A643-342518AB8E5E}"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41511127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Segoe UI Light"/>
              </a:rPr>
              <a:t> If customer is adopting is going with the Durability tier of  Silver and Gold they have to be very careful about what is the health of the cluster and application. So keep it healthy all the time.</a:t>
            </a:r>
          </a:p>
          <a:p>
            <a:pPr>
              <a:spcAft>
                <a:spcPts val="300"/>
              </a:spcAft>
            </a:pPr>
            <a:endParaRPr lang="en-US">
              <a:cs typeface="Segoe UI Light"/>
            </a:endParaRPr>
          </a:p>
          <a:p>
            <a:pPr>
              <a:spcAft>
                <a:spcPts val="300"/>
              </a:spcAft>
            </a:pPr>
            <a:r>
              <a:rPr lang="en-US">
                <a:cs typeface="Segoe UI Light"/>
              </a:rPr>
              <a:t>Respond to all the lifecycle events which the failover manager sends to you.</a:t>
            </a:r>
          </a:p>
          <a:p>
            <a:pPr>
              <a:spcAft>
                <a:spcPts val="300"/>
              </a:spcAft>
            </a:pPr>
            <a:endParaRPr lang="en-US">
              <a:cs typeface="Segoe UI Light"/>
            </a:endParaRPr>
          </a:p>
          <a:p>
            <a:pPr>
              <a:spcAft>
                <a:spcPts val="300"/>
              </a:spcAft>
            </a:pPr>
            <a:r>
              <a:rPr lang="en-US">
                <a:cs typeface="Segoe UI Light"/>
              </a:rPr>
              <a:t>Talk through the other points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A00C051-F903-4A20-A16A-D04B12826C9A}"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4148486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Segoe UI Light"/>
              </a:rPr>
              <a:t>Describe the Traditional Application design and focus on the many moving parts which needs to be managed separately</a:t>
            </a:r>
            <a:endParaRPr lang="en-US"/>
          </a:p>
        </p:txBody>
      </p:sp>
      <p:sp>
        <p:nvSpPr>
          <p:cNvPr id="4" name="Header Placeholder 3"/>
          <p:cNvSpPr>
            <a:spLocks noGrp="1"/>
          </p:cNvSpPr>
          <p:nvPr>
            <p:ph type="hdr" sz="quarter" idx="10"/>
          </p:nvPr>
        </p:nvSpPr>
        <p:spPr/>
        <p:txBody>
          <a:bodyPr/>
          <a:lstStyle/>
          <a:p>
            <a:r>
              <a:rPr lang="en-US">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1/12/2018 6:58 PM</a:t>
            </a:fld>
            <a:endParaRPr lang="en-US">
              <a:solidFill>
                <a:prstClr val="black"/>
              </a:solidFill>
            </a:endParaRPr>
          </a:p>
        </p:txBody>
      </p:sp>
    </p:spTree>
    <p:extLst>
      <p:ext uri="{BB962C8B-B14F-4D97-AF65-F5344CB8AC3E}">
        <p14:creationId xmlns:p14="http://schemas.microsoft.com/office/powerpoint/2010/main" val="2336222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the </a:t>
            </a:r>
            <a:r>
              <a:rPr lang="en-US">
                <a:cs typeface="Segoe UI Light"/>
              </a:rPr>
              <a:t>design can be changed using Service Fabric Stateless and </a:t>
            </a:r>
            <a:r>
              <a:rPr lang="en-US" err="1">
                <a:cs typeface="Segoe UI Light"/>
              </a:rPr>
              <a:t>stateful</a:t>
            </a:r>
            <a:r>
              <a:rPr lang="en-US">
                <a:cs typeface="Segoe UI Light"/>
              </a:rPr>
              <a:t> services</a:t>
            </a:r>
          </a:p>
        </p:txBody>
      </p:sp>
      <p:sp>
        <p:nvSpPr>
          <p:cNvPr id="4" name="Header Placeholder 3"/>
          <p:cNvSpPr>
            <a:spLocks noGrp="1"/>
          </p:cNvSpPr>
          <p:nvPr>
            <p:ph type="hdr" sz="quarter" idx="10"/>
          </p:nvPr>
        </p:nvSpPr>
        <p:spPr/>
        <p:txBody>
          <a:bodyPr/>
          <a:lstStyle/>
          <a:p>
            <a:r>
              <a:rPr lang="en-US">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1/12/2018 6:58 PM</a:t>
            </a:fld>
            <a:endParaRPr lang="en-US">
              <a:solidFill>
                <a:prstClr val="black"/>
              </a:solidFill>
            </a:endParaRPr>
          </a:p>
        </p:txBody>
      </p:sp>
    </p:spTree>
    <p:extLst>
      <p:ext uri="{BB962C8B-B14F-4D97-AF65-F5344CB8AC3E}">
        <p14:creationId xmlns:p14="http://schemas.microsoft.com/office/powerpoint/2010/main" val="975715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Segoe UI Light"/>
              </a:rPr>
              <a:t>Talk in brief about the different programming models on Windows</a:t>
            </a:r>
            <a:endParaRPr lang="en-US"/>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3188623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FFFFFF"/>
                </a:solidFill>
              </a:rPr>
              <a:t>Talk in brief about the different programming models on Linux</a:t>
            </a:r>
            <a:endParaRPr lang="en-US"/>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27322142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With that background, let talk about what and how you can build applications with Service Fabric</a:t>
            </a:r>
          </a:p>
          <a:p>
            <a:endParaRPr lang="en-US" baseline="0"/>
          </a:p>
          <a:p>
            <a:r>
              <a:rPr lang="en-US" baseline="0"/>
              <a:t>First stateless applications are no different from the web and worker roles that you build today, in that the state is retained in an externalized store such as SQL Azure or Azure storage. This is a fine approach for certain application designs and of course you still need to handle scaling out each tier. Service Fabric brings benefits to the stateless approach with its microservices architecture by enabling fast deployment time (applications are now deployed in seconds) as well as much, much higher density. You can package 1000s of microservices on a VM, where are with Cloud Service today you are forced to have only one service per VM, underutilizing the resources</a:t>
            </a:r>
          </a:p>
          <a:p>
            <a:endParaRPr lang="en-US" baseline="0"/>
          </a:p>
          <a:p>
            <a:r>
              <a:rPr lang="en-US" baseline="0"/>
              <a:t>Stateless services are where you let Service Fabric take care of the application state through replication and local persistence. This is really the democratization of high availability. Everyone, not just databases and high ends stores, can now have HA in your applications through simple programming models with full data consistency.  Think about this. Your apps do not need to do lots of data manipulation to write data to another store. </a:t>
            </a:r>
          </a:p>
          <a:p>
            <a:endParaRPr lang="en-US" baseline="0"/>
          </a:p>
          <a:p>
            <a:r>
              <a:rPr lang="en-US" baseline="0"/>
              <a:t>Stateful services are recognition that there are limitation with just a pure stateless service design to address two issues.  Reduces latency of your applications and makes it more responsive to users, since data is locally stored. Reduces complexity of you application since you no longer need to have additional caches (which only deal with read latency) and additional queues in order to make your services reliable. You literally remove these extra services from your design, making the overall service simple and have a SINGLE approach to management.</a:t>
            </a:r>
          </a:p>
          <a:p>
            <a:endParaRPr lang="en-US" baseline="0"/>
          </a:p>
          <a:p>
            <a:r>
              <a:rPr lang="en-US" baseline="0"/>
              <a:t>Finally although Service Fabric provides a runtime for you to build applications, this does not prevent you from using other runtime in you applications. So you may have a service that has a node.js front end that communicate with backend stateless and </a:t>
            </a:r>
            <a:r>
              <a:rPr lang="en-US" baseline="0" err="1"/>
              <a:t>stateful</a:t>
            </a:r>
            <a:r>
              <a:rPr lang="en-US" baseline="0"/>
              <a:t> services. Or you may deploy application that run in Java VM or simply deploy some EXE that you have that need to be used by your service. Service Fabric will makes these other runtime reliable, if needed, but ensuring that the specified number of instances is always running.  You will get the full benefits of the deep resource balancing of the Service Fabric microservices built with the Service Fabric runtime and ALM capabilities; you can reuse existing code and have the benefit of a SINGLE approach to management. Not bad!</a:t>
            </a:r>
          </a:p>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1/12/2018 6:58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7267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Segoe UI Light"/>
              </a:rPr>
              <a:t>Speaker Notes:</a:t>
            </a:r>
            <a:endParaRPr lang="en-US" b="1"/>
          </a:p>
          <a:p>
            <a:pPr>
              <a:spcAft>
                <a:spcPts val="300"/>
              </a:spcAft>
            </a:pPr>
            <a:r>
              <a:rPr lang="en-US"/>
              <a:t>Purpose: Explain why the microservices approach came into existence and what problems it solves</a:t>
            </a:r>
          </a:p>
          <a:p>
            <a:endParaRPr lang="en-US">
              <a:solidFill>
                <a:srgbClr val="000000"/>
              </a:solidFill>
            </a:endParaRPr>
          </a:p>
          <a:p>
            <a:pPr>
              <a:spcAft>
                <a:spcPts val="300"/>
              </a:spcAft>
            </a:pPr>
            <a:r>
              <a:rPr lang="en-US"/>
              <a:t>As software developers, there is nothing new in how we think about factoring an application into component parts. It is the central paradigm of object orientation, software abstractions, and componentization. Today, this factorization tends to take the form of classes and interfaces between shared libraries and technology layers. Typically, a tiered approach is taken with a back-end store, middle-tier business logic, and a front-end user interface (UI). What </a:t>
            </a:r>
            <a:r>
              <a:rPr lang="en-US" i="1"/>
              <a:t>has</a:t>
            </a:r>
            <a:r>
              <a:rPr lang="en-US"/>
              <a:t> changed over the last few years is that we, as developers, are building distributed applications that are for the cloud and driven by the business.+ </a:t>
            </a:r>
            <a:endParaRPr lang="en-US">
              <a:cs typeface="Segoe UI Light"/>
            </a:endParaRPr>
          </a:p>
          <a:p>
            <a:r>
              <a:rPr lang="en-US"/>
              <a:t>The changing business needs are:+ </a:t>
            </a:r>
            <a:endParaRPr lang="en-US">
              <a:cs typeface="Segoe UI Light"/>
            </a:endParaRPr>
          </a:p>
          <a:p>
            <a:r>
              <a:rPr lang="en-US"/>
              <a:t>A service that's built and operates at scale to reach customers in new geographical regions (for example).</a:t>
            </a:r>
          </a:p>
          <a:p>
            <a:pPr marL="171450" indent="-171450">
              <a:buChar char="•"/>
            </a:pPr>
            <a:r>
              <a:rPr lang="en-US"/>
              <a:t>Faster delivery of features and capabilities to be able to respond to customer demands in an agile way.</a:t>
            </a:r>
          </a:p>
          <a:p>
            <a:pPr marL="171450" indent="-171450">
              <a:buChar char="•"/>
            </a:pPr>
            <a:r>
              <a:rPr lang="en-US"/>
              <a:t>Improved resource utilization to reduce costs.</a:t>
            </a:r>
          </a:p>
          <a:p>
            <a:r>
              <a:rPr lang="en-US"/>
              <a:t>+ </a:t>
            </a:r>
          </a:p>
          <a:p>
            <a:r>
              <a:rPr lang="en-US"/>
              <a:t>These business needs are affecting </a:t>
            </a:r>
            <a:r>
              <a:rPr lang="en-US" i="1"/>
              <a:t>how</a:t>
            </a:r>
            <a:r>
              <a:rPr lang="en-US"/>
              <a:t> we build applications.</a:t>
            </a:r>
          </a:p>
          <a:p>
            <a:pPr>
              <a:spcAft>
                <a:spcPts val="300"/>
              </a:spcAft>
            </a:pPr>
            <a:endParaRPr lang="en-US">
              <a:cs typeface="Segoe UI Light"/>
            </a:endParaRPr>
          </a:p>
          <a:p>
            <a:r>
              <a:rPr lang="en-US"/>
              <a:t>Read</a:t>
            </a:r>
            <a:r>
              <a:rPr lang="en-US" baseline="0"/>
              <a:t> the following </a:t>
            </a:r>
            <a:r>
              <a:rPr lang="en-US"/>
              <a:t>overview</a:t>
            </a:r>
          </a:p>
          <a:p>
            <a:pPr>
              <a:spcAft>
                <a:spcPts val="300"/>
              </a:spcAft>
            </a:pPr>
            <a:r>
              <a:rPr lang="en-US"/>
              <a:t>https</a:t>
            </a:r>
            <a:r>
              <a:rPr lang="en-US" kern="1200"/>
              <a:t>://</a:t>
            </a:r>
            <a:r>
              <a:rPr lang="en-US"/>
              <a:t>docs</a:t>
            </a:r>
            <a:r>
              <a:rPr lang="en-US" kern="1200"/>
              <a:t>.microsoft.com/en-us/</a:t>
            </a:r>
            <a:r>
              <a:rPr lang="en-US"/>
              <a:t>azure</a:t>
            </a:r>
            <a:r>
              <a:rPr lang="en-US" kern="1200"/>
              <a:t>/</a:t>
            </a:r>
            <a:r>
              <a:rPr lang="en-US"/>
              <a:t>service-fabric</a:t>
            </a:r>
            <a:r>
              <a:rPr lang="en-US" kern="1200"/>
              <a:t>/service-fabric-overview-microservices</a:t>
            </a:r>
            <a:endParaRPr lang="en-US"/>
          </a:p>
          <a:p>
            <a:pPr marL="0" indent="0">
              <a:buNone/>
            </a:pPr>
            <a:endParaRPr lang="en-US"/>
          </a:p>
          <a:p>
            <a:endParaRPr lang="en-US"/>
          </a:p>
          <a:p>
            <a:r>
              <a:rPr lang="en-US"/>
              <a:t>Gartner Definition</a:t>
            </a:r>
            <a:r>
              <a:rPr lang="en-US" baseline="0"/>
              <a:t> of </a:t>
            </a:r>
            <a:r>
              <a:rPr lang="en-US"/>
              <a:t>Cloud-Native Applications </a:t>
            </a:r>
            <a:endParaRPr lang="en-US">
              <a:cs typeface="Segoe UI Light"/>
            </a:endParaRPr>
          </a:p>
          <a:p>
            <a:r>
              <a:rPr lang="en-US"/>
              <a:t>This use case includes applications at any scale, which have been written with the strengths and weaknesses of public cloud IaaS in mind. Cloud-native applications assume that resilience must reside in the application and not in the infrastructure (low "compute resilience" weighting), that the application can run well in a variety of underlying infrastructure configurations (low "architecture flexibility" weighting), that the customer's IT organization will attend to security concerns (low "security and compliance" weighting), and that there are only minimal integrations with existing on-premises infrastructure and applications (low "enterprise integration" weighting). Automation, API capabilities and scale-out capabilities are, however, extremely important. Because many such applications have big data aspects, the big data enablement capability also receives a high weighting in this use case</a:t>
            </a:r>
            <a:endParaRPr lang="en-US">
              <a:cs typeface="Segoe UI Light"/>
            </a:endParaRP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endPar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8443469-77C9-4C80-A5AC-FF04A05E7E6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1/12/2018 6:58 PM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9119870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800">
                <a:solidFill>
                  <a:prstClr val="black"/>
                </a:solidFill>
              </a:rPr>
              <a:t>The actor API allows you to build objects with virtual actor programming model. The actors are just like objects, you write your services in a natural object-oriented way. It is suitable for applications with multiple independent units of state and compute.  The framework provides automatic state management and simple turn based concurrency model that eliminates the needs to write synchronization code. Let’s go ahead and build a reliable actor using the APIs.</a:t>
            </a:r>
          </a:p>
          <a:p>
            <a:endParaRPr lang="en-US"/>
          </a:p>
        </p:txBody>
      </p:sp>
      <p:sp>
        <p:nvSpPr>
          <p:cNvPr id="4" name="Slide Number Placeholder 3"/>
          <p:cNvSpPr>
            <a:spLocks noGrp="1"/>
          </p:cNvSpPr>
          <p:nvPr>
            <p:ph type="sldNum" sz="quarter" idx="10"/>
          </p:nvPr>
        </p:nvSpPr>
        <p:spPr/>
        <p:txBody>
          <a:bodyPr/>
          <a:lstStyle/>
          <a:p>
            <a:fld id="{EA97E41B-26B5-4CE9-8456-86005FB64D14}" type="slidenum">
              <a:rPr lang="en-US" smtClean="0"/>
              <a:t>40</a:t>
            </a:fld>
            <a:endParaRPr lang="en-US"/>
          </a:p>
        </p:txBody>
      </p:sp>
    </p:spTree>
    <p:extLst>
      <p:ext uri="{BB962C8B-B14F-4D97-AF65-F5344CB8AC3E}">
        <p14:creationId xmlns:p14="http://schemas.microsoft.com/office/powerpoint/2010/main" val="5079346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34664" lvl="2" indent="0">
              <a:buNone/>
            </a:pPr>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6712127-E0DE-4100-88D1-03796CCA043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1/12/2018 6:58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804534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Now let us switch gears again and look at the mgmt. and orchestration capabilities of the platform.</a:t>
            </a:r>
          </a:p>
          <a:p>
            <a:pPr marL="0" indent="0">
              <a:buFont typeface="Arial" panose="020B0604020202020204" pitchFamily="34" charset="0"/>
              <a:buNone/>
            </a:pPr>
            <a:r>
              <a:rPr lang="en-US"/>
              <a:t>Let us start with some conceptual slides*</a:t>
            </a:r>
          </a:p>
        </p:txBody>
      </p:sp>
      <p:sp>
        <p:nvSpPr>
          <p:cNvPr id="4" name="Header Placeholder 3"/>
          <p:cNvSpPr>
            <a:spLocks noGrp="1"/>
          </p:cNvSpPr>
          <p:nvPr>
            <p:ph type="hdr" sz="quarter" idx="10"/>
          </p:nvPr>
        </p:nvSpPr>
        <p:spPr/>
        <p:txBody>
          <a:bodyPr/>
          <a:lstStyle/>
          <a:p>
            <a:r>
              <a:rPr lang="en-US">
                <a:latin typeface="Segoe UI" pitchFamily="34" charset="0"/>
              </a:rPr>
              <a:t>Build 2015</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33934282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Segoe UI Light"/>
              </a:rPr>
              <a:t>Talk through the Deployment model in Service Fabric where Apps are broken down into Microservices and deployed independently</a:t>
            </a:r>
            <a:endParaRPr lang="en-US"/>
          </a:p>
        </p:txBody>
      </p:sp>
      <p:sp>
        <p:nvSpPr>
          <p:cNvPr id="4" name="Slide Number Placeholder 3"/>
          <p:cNvSpPr>
            <a:spLocks noGrp="1"/>
          </p:cNvSpPr>
          <p:nvPr>
            <p:ph type="sldNum" sz="quarter" idx="10"/>
          </p:nvPr>
        </p:nvSpPr>
        <p:spPr/>
        <p:txBody>
          <a:bodyPr/>
          <a:lstStyle/>
          <a:p>
            <a:fld id="{EA97E41B-26B5-4CE9-8456-86005FB64D14}" type="slidenum">
              <a:rPr lang="en-US" smtClean="0"/>
              <a:t>43</a:t>
            </a:fld>
            <a:endParaRPr lang="en-US"/>
          </a:p>
        </p:txBody>
      </p:sp>
    </p:spTree>
    <p:extLst>
      <p:ext uri="{BB962C8B-B14F-4D97-AF65-F5344CB8AC3E}">
        <p14:creationId xmlns:p14="http://schemas.microsoft.com/office/powerpoint/2010/main" val="26558379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Talk through the Fail Over Management model in Service Fabric where </a:t>
            </a:r>
            <a:r>
              <a:rPr lang="en-US">
                <a:cs typeface="Segoe UI Light"/>
              </a:rPr>
              <a:t>whenever node crashes the Service Fabric Runtime routes traffic to the secondary and brings up the services which were running in the node which failed</a:t>
            </a:r>
            <a:endParaRPr lang="en-US"/>
          </a:p>
        </p:txBody>
      </p:sp>
      <p:sp>
        <p:nvSpPr>
          <p:cNvPr id="4" name="Slide Number Placeholder 3"/>
          <p:cNvSpPr>
            <a:spLocks noGrp="1"/>
          </p:cNvSpPr>
          <p:nvPr>
            <p:ph type="sldNum" sz="quarter" idx="10"/>
          </p:nvPr>
        </p:nvSpPr>
        <p:spPr/>
        <p:txBody>
          <a:bodyPr/>
          <a:lstStyle/>
          <a:p>
            <a:fld id="{EA97E41B-26B5-4CE9-8456-86005FB64D14}" type="slidenum">
              <a:rPr lang="en-US" smtClean="0"/>
              <a:t>44</a:t>
            </a:fld>
            <a:endParaRPr lang="en-US"/>
          </a:p>
        </p:txBody>
      </p:sp>
    </p:spTree>
    <p:extLst>
      <p:ext uri="{BB962C8B-B14F-4D97-AF65-F5344CB8AC3E}">
        <p14:creationId xmlns:p14="http://schemas.microsoft.com/office/powerpoint/2010/main" val="27179288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97E41B-26B5-4CE9-8456-86005FB64D14}" type="slidenum">
              <a:rPr lang="en-US" smtClean="0"/>
              <a:t>45</a:t>
            </a:fld>
            <a:endParaRPr lang="en-US"/>
          </a:p>
        </p:txBody>
      </p:sp>
    </p:spTree>
    <p:extLst>
      <p:ext uri="{BB962C8B-B14F-4D97-AF65-F5344CB8AC3E}">
        <p14:creationId xmlns:p14="http://schemas.microsoft.com/office/powerpoint/2010/main" val="16986571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97E41B-26B5-4CE9-8456-86005FB64D14}" type="slidenum">
              <a:rPr lang="en-US" smtClean="0"/>
              <a:t>46</a:t>
            </a:fld>
            <a:endParaRPr lang="en-US"/>
          </a:p>
        </p:txBody>
      </p:sp>
    </p:spTree>
    <p:extLst>
      <p:ext uri="{BB962C8B-B14F-4D97-AF65-F5344CB8AC3E}">
        <p14:creationId xmlns:p14="http://schemas.microsoft.com/office/powerpoint/2010/main" val="34726395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97E41B-26B5-4CE9-8456-86005FB64D14}" type="slidenum">
              <a:rPr lang="en-US" smtClean="0"/>
              <a:t>47</a:t>
            </a:fld>
            <a:endParaRPr lang="en-US"/>
          </a:p>
        </p:txBody>
      </p:sp>
    </p:spTree>
    <p:extLst>
      <p:ext uri="{BB962C8B-B14F-4D97-AF65-F5344CB8AC3E}">
        <p14:creationId xmlns:p14="http://schemas.microsoft.com/office/powerpoint/2010/main" val="109766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97E41B-26B5-4CE9-8456-86005FB64D14}" type="slidenum">
              <a:rPr lang="en-US" smtClean="0"/>
              <a:t>48</a:t>
            </a:fld>
            <a:endParaRPr lang="en-US"/>
          </a:p>
        </p:txBody>
      </p:sp>
    </p:spTree>
    <p:extLst>
      <p:ext uri="{BB962C8B-B14F-4D97-AF65-F5344CB8AC3E}">
        <p14:creationId xmlns:p14="http://schemas.microsoft.com/office/powerpoint/2010/main" val="39109455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97E41B-26B5-4CE9-8456-86005FB64D14}" type="slidenum">
              <a:rPr lang="en-US" smtClean="0"/>
              <a:t>49</a:t>
            </a:fld>
            <a:endParaRPr lang="en-US"/>
          </a:p>
        </p:txBody>
      </p:sp>
    </p:spTree>
    <p:extLst>
      <p:ext uri="{BB962C8B-B14F-4D97-AF65-F5344CB8AC3E}">
        <p14:creationId xmlns:p14="http://schemas.microsoft.com/office/powerpoint/2010/main" val="2786344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cs typeface="Segoe UI Light"/>
              </a:rPr>
              <a:t>Speaker Notes:</a:t>
            </a:r>
            <a:endParaRPr lang="en-US" b="1" noProof="0"/>
          </a:p>
          <a:p>
            <a:endParaRPr lang="en-US" noProof="0"/>
          </a:p>
          <a:p>
            <a:r>
              <a:rPr lang="en-US" noProof="0"/>
              <a:t>Purpose: Differentiate the microservices approach with the monolithic approach.</a:t>
            </a:r>
            <a:endParaRPr lang="en-US" noProof="0">
              <a:cs typeface="Segoe UI Light"/>
            </a:endParaRPr>
          </a:p>
          <a:p>
            <a:endParaRPr lang="en-US" noProof="0"/>
          </a:p>
          <a:p>
            <a:r>
              <a:rPr lang="en-US" noProof="0"/>
              <a:t>The monolithic approach typically consists of an application that is typically 3-tiered. Even though we have split the single application into 3 tiers, updating or changing any one of the tier is going to affect the entire system. The 3-tiered approach and splitting the application into different components with well defined interfaces only helped in management, but not in seamless business continuity and agility.</a:t>
            </a:r>
            <a:endParaRPr lang="en-US" noProof="0">
              <a:cs typeface="Segoe UI Light"/>
            </a:endParaRPr>
          </a:p>
          <a:p>
            <a:r>
              <a:rPr lang="en-US" noProof="0"/>
              <a:t>For one, handling patching and upgrading involved bringing down the application for a considerable amount of time.</a:t>
            </a:r>
            <a:endParaRPr lang="en-US" noProof="0">
              <a:cs typeface="Segoe UI Light"/>
            </a:endParaRPr>
          </a:p>
          <a:p>
            <a:endParaRPr lang="en-US" noProof="0"/>
          </a:p>
          <a:p>
            <a:r>
              <a:rPr lang="en-US" noProof="0"/>
              <a:t>Microservices on the other hand, splits up each component that can be independent into a separate service and allows for independent scaling, load balancing and seamless upgradation.</a:t>
            </a:r>
            <a:endParaRPr lang="en-US" noProof="0">
              <a:cs typeface="Segoe UI Light"/>
            </a:endParaRPr>
          </a:p>
          <a:p>
            <a:pPr>
              <a:spcAft>
                <a:spcPts val="300"/>
              </a:spcAft>
            </a:pPr>
            <a:endParaRPr lang="en-US" noProof="0">
              <a:cs typeface="Segoe UI Light"/>
            </a:endParaRPr>
          </a:p>
          <a:p>
            <a:r>
              <a:rPr lang="en-US" noProof="0"/>
              <a:t>1) A monolithic app contains domain-specific functionality and is normally divided by functional layers, such as web, business, and data.+ </a:t>
            </a:r>
            <a:endParaRPr lang="en-US" noProof="0">
              <a:cs typeface="Segoe UI Light"/>
            </a:endParaRPr>
          </a:p>
          <a:p>
            <a:r>
              <a:rPr lang="en-US" noProof="0"/>
              <a:t>2) You scale a monolithic app by cloning it on multiple servers/virtual machines/containers.+ </a:t>
            </a:r>
          </a:p>
          <a:p>
            <a:r>
              <a:rPr lang="en-US" noProof="0"/>
              <a:t>3) A microservice application separates functionality into separate smaller services.+ </a:t>
            </a:r>
          </a:p>
          <a:p>
            <a:r>
              <a:rPr lang="en-US" noProof="0"/>
              <a:t>4) The microservices approach scales out by deploying each service independently, creating instances of these services across servers/virtual machines/containers.</a:t>
            </a:r>
          </a:p>
          <a:p>
            <a:pPr>
              <a:spcAft>
                <a:spcPts val="300"/>
              </a:spcAft>
            </a:pPr>
            <a:endParaRPr lang="en-US">
              <a:cs typeface="Segoe UI Light"/>
            </a:endParaRP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endPar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2F40B69-2AC5-4937-9EE6-A04B6E0B76C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1/12/2018 6:58 PM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0903767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Zero downtime upgrades. </a:t>
            </a:r>
          </a:p>
          <a:p>
            <a:endParaRPr lang="en-US"/>
          </a:p>
          <a:p>
            <a:r>
              <a:rPr lang="en-US"/>
              <a:t>I have made a  code change to </a:t>
            </a:r>
            <a:r>
              <a:rPr lang="en-US" baseline="0"/>
              <a:t>app2 /Service package Blue is now Red.*</a:t>
            </a:r>
          </a:p>
          <a:p>
            <a:r>
              <a:rPr lang="en-US" baseline="0"/>
              <a:t>The upgrade can be kicked off using the PS, or using the APIs that service fabric provides </a:t>
            </a:r>
          </a:p>
          <a:p>
            <a:r>
              <a:rPr lang="en-US" baseline="0"/>
              <a:t>The upgrades progress one UD at a time, the UD sequence is chosen by Service Fabric.*</a:t>
            </a:r>
          </a:p>
          <a:p>
            <a:r>
              <a:rPr lang="en-US" baseline="0"/>
              <a:t>Health checks are performed at the beginning of the upgrade and  at the end of each UD. If the health policies are not met the upgrade is either rolled back automatically or is paused, so that the developer can debug the issue. </a:t>
            </a:r>
          </a:p>
          <a:p>
            <a:r>
              <a:rPr lang="en-US" baseline="0"/>
              <a:t>The developer can then can then either restart the upgrade and/or tell the system to proceed forward or rollback.*</a:t>
            </a:r>
          </a:p>
          <a:p>
            <a:r>
              <a:rPr lang="en-US" baseline="0"/>
              <a:t>At no point is the service availability lost.*</a:t>
            </a:r>
          </a:p>
          <a:p>
            <a:endParaRPr lang="en-US" baseline="0"/>
          </a:p>
          <a:p>
            <a:r>
              <a:rPr lang="en-US" baseline="0"/>
              <a:t>The health policies are defined at a cluster level to act as a global policy for all applications and Nodes in the cluster. Each application can override its health policy at the time of upgrade.</a:t>
            </a:r>
          </a:p>
          <a:p>
            <a:r>
              <a:rPr lang="en-US" baseline="0"/>
              <a:t>Let me now show you this in action. *</a:t>
            </a:r>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2A4DF7B-079A-45E1-B428-6C12F26BFBF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1/12/2018 6:58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504362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Segoe UI Light"/>
              </a:rPr>
              <a:t>Talk about how service Fabric is used to power some of the internal services</a:t>
            </a:r>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1/12/2018 6:58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623173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set your cluster to receive automatic fabric upgrades, when Microsoft releases a new version or choose to select a supported fabric version you want your cluster to be on.</a:t>
            </a:r>
          </a:p>
          <a:p>
            <a:r>
              <a:rPr lang="en-US"/>
              <a:t>You do this by setting the "</a:t>
            </a:r>
            <a:r>
              <a:rPr lang="en-US" err="1"/>
              <a:t>upgradeMode</a:t>
            </a:r>
            <a:r>
              <a:rPr lang="en-US"/>
              <a:t>" cluster configuration on the portal or using Resource Manager at the time of creation or later on a live cluster</a:t>
            </a:r>
          </a:p>
          <a:p>
            <a:endParaRPr lang="en-US"/>
          </a:p>
          <a:p>
            <a:pPr marL="228600" marR="0" lvl="0" indent="-228600" algn="l" defTabSz="932742" rtl="0" eaLnBrk="1" fontAlgn="auto" latinLnBrk="0" hangingPunct="1">
              <a:lnSpc>
                <a:spcPct val="90000"/>
              </a:lnSpc>
              <a:spcBef>
                <a:spcPts val="0"/>
              </a:spcBef>
              <a:spcAft>
                <a:spcPts val="340"/>
              </a:spcAft>
              <a:buClrTx/>
              <a:buSzTx/>
              <a:buFontTx/>
              <a:buAutoNum type="arabicParenR"/>
              <a:tabLst/>
              <a:defRPr/>
            </a:pPr>
            <a:r>
              <a:rPr lang="en-US" baseline="0"/>
              <a:t>Talk about the supported version and  version expiry - 14 days prior to expiry, the warning comes into play.</a:t>
            </a:r>
          </a:p>
          <a:p>
            <a:pPr marL="228600" indent="-228600">
              <a:buAutoNum type="arabicParenR"/>
            </a:pPr>
            <a:r>
              <a:rPr lang="en-US"/>
              <a:t>How to the customers</a:t>
            </a:r>
            <a:r>
              <a:rPr lang="en-US" baseline="0"/>
              <a:t> know that a new version is available</a:t>
            </a:r>
          </a:p>
          <a:p>
            <a:pPr marL="445862" lvl="1" indent="-228600">
              <a:buAutoNum type="arabicParenR"/>
            </a:pPr>
            <a:r>
              <a:rPr lang="en-US" baseline="0"/>
              <a:t>Portal</a:t>
            </a:r>
          </a:p>
          <a:p>
            <a:pPr marL="445862" lvl="1" indent="-228600">
              <a:buAutoNum type="arabicParenR"/>
            </a:pPr>
            <a:r>
              <a:rPr lang="en-US" baseline="0"/>
              <a:t>API – available versions is a part of the cluster resource (REST call).</a:t>
            </a:r>
          </a:p>
          <a:p>
            <a:pPr marL="445862" lvl="1" indent="-228600">
              <a:buAutoNum type="arabicParenR"/>
            </a:pPr>
            <a:r>
              <a:rPr lang="en-US" baseline="0"/>
              <a:t>Email</a:t>
            </a:r>
          </a:p>
          <a:p>
            <a:pPr marL="445862" lvl="1" indent="-228600">
              <a:buAutoNum type="arabicParenR"/>
            </a:pPr>
            <a:endParaRPr lang="en-US"/>
          </a:p>
        </p:txBody>
      </p:sp>
      <p:sp>
        <p:nvSpPr>
          <p:cNvPr id="4" name="Header Placeholder 3"/>
          <p:cNvSpPr>
            <a:spLocks noGrp="1"/>
          </p:cNvSpPr>
          <p:nvPr>
            <p:ph type="hdr" sz="quarter" idx="10"/>
          </p:nvPr>
        </p:nvSpPr>
        <p:spPr/>
        <p:txBody>
          <a:bodyPr/>
          <a:lstStyle/>
          <a:p>
            <a:r>
              <a:rPr lang="en-US"/>
              <a:t>Microsoft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12031497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50FFD4-9EFB-4F04-97CC-6B7FFC7DEEE0}" type="slidenum">
              <a:rPr lang="en-US" smtClean="0"/>
              <a:t>53</a:t>
            </a:fld>
            <a:endParaRPr lang="en-US"/>
          </a:p>
        </p:txBody>
      </p:sp>
    </p:spTree>
    <p:extLst>
      <p:ext uri="{BB962C8B-B14F-4D97-AF65-F5344CB8AC3E}">
        <p14:creationId xmlns:p14="http://schemas.microsoft.com/office/powerpoint/2010/main" val="36390142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Segoe UI Light"/>
              </a:rPr>
              <a:t>Talk about why should customers plan for BCP, RPO and RTO</a:t>
            </a:r>
          </a:p>
          <a:p>
            <a:pPr>
              <a:spcAft>
                <a:spcPts val="300"/>
              </a:spcAft>
            </a:pPr>
            <a:endParaRPr lang="en-US">
              <a:cs typeface="Segoe UI Light"/>
            </a:endParaRPr>
          </a:p>
          <a:p>
            <a:pPr>
              <a:spcAft>
                <a:spcPts val="300"/>
              </a:spcAft>
            </a:pPr>
            <a:r>
              <a:rPr lang="en-US">
                <a:cs typeface="Segoe UI Light"/>
              </a:rPr>
              <a:t>What are the options </a:t>
            </a:r>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5758DD9-6C57-4D9A-8939-6E5B2BEB29D1}"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8475770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Segoe UI Light"/>
              </a:rPr>
              <a:t>Talk about Availability Zone in Azure </a:t>
            </a:r>
            <a:endParaRPr lang="en-US"/>
          </a:p>
        </p:txBody>
      </p:sp>
      <p:sp>
        <p:nvSpPr>
          <p:cNvPr id="4" name="Slide Number Placeholder 3"/>
          <p:cNvSpPr>
            <a:spLocks noGrp="1"/>
          </p:cNvSpPr>
          <p:nvPr>
            <p:ph type="sldNum" sz="quarter" idx="10"/>
          </p:nvPr>
        </p:nvSpPr>
        <p:spPr/>
        <p:txBody>
          <a:bodyPr/>
          <a:lstStyle/>
          <a:p>
            <a:fld id="{7C06E8FB-E839-4B00-B1CF-F010D7D3C392}" type="slidenum">
              <a:rPr lang="en-US" smtClean="0"/>
              <a:t>55</a:t>
            </a:fld>
            <a:endParaRPr lang="en-US"/>
          </a:p>
        </p:txBody>
      </p:sp>
    </p:spTree>
    <p:extLst>
      <p:ext uri="{BB962C8B-B14F-4D97-AF65-F5344CB8AC3E}">
        <p14:creationId xmlns:p14="http://schemas.microsoft.com/office/powerpoint/2010/main" val="27861779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Segoe UI Light"/>
              </a:rPr>
              <a:t>One sf cluster deployed within a single VNET. The VM's come from three different scale sets each defined in different zones. You can also use a VIP instead of a traffic manager</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2045536-86E3-4C5E-BBD4-CEE0E545960C}"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a:p>
        </p:txBody>
      </p:sp>
    </p:spTree>
    <p:extLst>
      <p:ext uri="{BB962C8B-B14F-4D97-AF65-F5344CB8AC3E}">
        <p14:creationId xmlns:p14="http://schemas.microsoft.com/office/powerpoint/2010/main" val="36268427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Segoe UI Light"/>
              </a:rPr>
              <a:t>Talk through the points</a:t>
            </a:r>
            <a:endParaRPr lang="en-US"/>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070417C-1EE7-4234-B225-D47C6221BB1D}"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a:p>
        </p:txBody>
      </p:sp>
    </p:spTree>
    <p:extLst>
      <p:ext uri="{BB962C8B-B14F-4D97-AF65-F5344CB8AC3E}">
        <p14:creationId xmlns:p14="http://schemas.microsoft.com/office/powerpoint/2010/main" val="27760458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Segoe UI Light"/>
              </a:rPr>
              <a:t>The presenter should check the current number of Azure Region at the time of delivering the presentation</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2045536-86E3-4C5E-BBD4-CEE0E545960C}"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a:p>
        </p:txBody>
      </p:sp>
    </p:spTree>
    <p:extLst>
      <p:ext uri="{BB962C8B-B14F-4D97-AF65-F5344CB8AC3E}">
        <p14:creationId xmlns:p14="http://schemas.microsoft.com/office/powerpoint/2010/main" val="16973954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Segoe UI Light"/>
              </a:rPr>
              <a:t>Talk about the points focus on the write latency </a:t>
            </a:r>
            <a:endParaRPr lang="en-US"/>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5F06BFD-50BF-4D87-AC38-E645BDAE641E}"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a:p>
        </p:txBody>
      </p:sp>
    </p:spTree>
    <p:extLst>
      <p:ext uri="{BB962C8B-B14F-4D97-AF65-F5344CB8AC3E}">
        <p14:creationId xmlns:p14="http://schemas.microsoft.com/office/powerpoint/2010/main" val="1601417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b="1" err="1"/>
              <a:t>Speaker</a:t>
            </a:r>
            <a:r>
              <a:rPr lang="tr-TR" b="1"/>
              <a:t> </a:t>
            </a:r>
            <a:r>
              <a:rPr lang="tr-TR" b="1" err="1">
                <a:cs typeface="Segoe UI Light"/>
              </a:rPr>
              <a:t>Notes</a:t>
            </a:r>
            <a:r>
              <a:rPr lang="tr-TR" b="1">
                <a:cs typeface="Segoe UI Light"/>
              </a:rPr>
              <a:t>:</a:t>
            </a:r>
            <a:endParaRPr lang="en-US"/>
          </a:p>
          <a:p>
            <a:pPr>
              <a:spcAft>
                <a:spcPts val="300"/>
              </a:spcAft>
            </a:pPr>
            <a:endParaRPr lang="tr-TR" b="1"/>
          </a:p>
          <a:p>
            <a:r>
              <a:rPr lang="en-US"/>
              <a:t>Purpose: Explain how state is handled in Monolithic approach and the different ways of managing state in Microservices approach</a:t>
            </a:r>
            <a:endParaRPr lang="en-US">
              <a:cs typeface="Segoe UI Light"/>
            </a:endParaRPr>
          </a:p>
          <a:p>
            <a:endParaRPr lang="en-US"/>
          </a:p>
          <a:p>
            <a:r>
              <a:rPr lang="en-US"/>
              <a:t>State in a monolithic application can only be stored within the application, when there is no scale-out scenario. And in all other cases, the state has to be externalized.</a:t>
            </a:r>
            <a:endParaRPr lang="en-US">
              <a:cs typeface="Segoe UI Light"/>
            </a:endParaRPr>
          </a:p>
          <a:p>
            <a:r>
              <a:rPr lang="en-US"/>
              <a:t>Accessing the state from these external sources adds on to the performance time and latency of the overall application</a:t>
            </a:r>
            <a:endParaRPr lang="en-US">
              <a:cs typeface="Segoe UI Light"/>
            </a:endParaRPr>
          </a:p>
          <a:p>
            <a:endParaRPr lang="en-US"/>
          </a:p>
          <a:p>
            <a:r>
              <a:rPr lang="en-US"/>
              <a:t>Microservices approach provides multiple ways of dealing with this.</a:t>
            </a:r>
            <a:endParaRPr lang="en-US">
              <a:cs typeface="Segoe UI Light"/>
            </a:endParaRPr>
          </a:p>
          <a:p>
            <a:r>
              <a:rPr lang="en-US"/>
              <a:t>We have the same default approach of externalizing the state.</a:t>
            </a:r>
            <a:endParaRPr lang="en-US">
              <a:cs typeface="Segoe UI Light"/>
            </a:endParaRPr>
          </a:p>
          <a:p>
            <a:r>
              <a:rPr lang="en-US"/>
              <a:t>We also have </a:t>
            </a:r>
            <a:r>
              <a:rPr lang="en-US" err="1"/>
              <a:t>stateful</a:t>
            </a:r>
            <a:r>
              <a:rPr lang="en-US"/>
              <a:t> microservices wherein the state is stored within the process, and even in scale-out scenarios the state is replicated across all the instances automatically. </a:t>
            </a:r>
            <a:endParaRPr lang="en-US">
              <a:cs typeface="Segoe UI Light"/>
            </a:endParaRPr>
          </a:p>
          <a:p>
            <a:endParaRPr lang="en-US"/>
          </a:p>
          <a:p>
            <a:r>
              <a:rPr lang="en-US" b="1" i="1"/>
              <a:t>The monolithic approach on the left has a single database and tiers of specific technologies.</a:t>
            </a:r>
            <a:r>
              <a:rPr lang="en-US"/>
              <a:t>+ </a:t>
            </a:r>
          </a:p>
          <a:p>
            <a:r>
              <a:rPr lang="en-US" b="1" i="1"/>
              <a:t>The microservices approach on the right has a graph of interconnected microservices where state is typically scoped to the microservice and various technologies are used.</a:t>
            </a:r>
            <a:endParaRPr lang="en-US"/>
          </a:p>
          <a:p>
            <a:pPr>
              <a:spcAft>
                <a:spcPts val="300"/>
              </a:spcAft>
            </a:pPr>
            <a:endParaRPr lang="en-US">
              <a:cs typeface="Segoe UI Light"/>
            </a:endParaRPr>
          </a:p>
          <a:p>
            <a:r>
              <a:rPr lang="en-US"/>
              <a:t>Talk about reliable collections here - https://docs.microsoft.com/en-us/azure/service-fabric/service-fabric-reliable-services-reliable-collections</a:t>
            </a:r>
            <a:endParaRPr lang="en-US">
              <a:cs typeface="Segoe UI Light"/>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7648307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34664" lvl="2" indent="0">
              <a:buNone/>
            </a:pPr>
            <a:endParaRPr lang="en-US"/>
          </a:p>
        </p:txBody>
      </p:sp>
      <p:sp>
        <p:nvSpPr>
          <p:cNvPr id="4" name="Header Placeholder 3"/>
          <p:cNvSpPr>
            <a:spLocks noGrp="1"/>
          </p:cNvSpPr>
          <p:nvPr>
            <p:ph type="hdr" sz="quarter" idx="10"/>
          </p:nvPr>
        </p:nvSpPr>
        <p:spPr/>
        <p:txBody>
          <a:bodyPr/>
          <a:lstStyle/>
          <a:p>
            <a:r>
              <a:rPr lang="en-US"/>
              <a:t>Microsoft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6712127-E0DE-4100-88D1-03796CCA0430}"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a:p>
        </p:txBody>
      </p:sp>
    </p:spTree>
    <p:extLst>
      <p:ext uri="{BB962C8B-B14F-4D97-AF65-F5344CB8AC3E}">
        <p14:creationId xmlns:p14="http://schemas.microsoft.com/office/powerpoint/2010/main" val="40829174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C0A265B-3DBE-4DA4-AF05-0913FD3AA2E6}"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61</a:t>
            </a:fld>
            <a:endParaRPr lang="en-US"/>
          </a:p>
        </p:txBody>
      </p:sp>
    </p:spTree>
    <p:extLst>
      <p:ext uri="{BB962C8B-B14F-4D97-AF65-F5344CB8AC3E}">
        <p14:creationId xmlns:p14="http://schemas.microsoft.com/office/powerpoint/2010/main" val="33210750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Segoe UI Light"/>
              </a:rPr>
              <a:t>Talk through the points</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D24BDFE-E0CF-4D21-8F60-728CDB67B781}"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a:p>
        </p:txBody>
      </p:sp>
    </p:spTree>
    <p:extLst>
      <p:ext uri="{BB962C8B-B14F-4D97-AF65-F5344CB8AC3E}">
        <p14:creationId xmlns:p14="http://schemas.microsoft.com/office/powerpoint/2010/main" val="11911633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911C8F8-92BF-47C0-A6B0-BD4BEBA3BBCF}"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63</a:t>
            </a:fld>
            <a:endParaRPr lang="en-US"/>
          </a:p>
        </p:txBody>
      </p:sp>
    </p:spTree>
    <p:extLst>
      <p:ext uri="{BB962C8B-B14F-4D97-AF65-F5344CB8AC3E}">
        <p14:creationId xmlns:p14="http://schemas.microsoft.com/office/powerpoint/2010/main" val="24942547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a:t>Microsoft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1314A2B-F7BE-495B-B796-645CC8DDF783}"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64</a:t>
            </a:fld>
            <a:endParaRPr lang="en-US"/>
          </a:p>
        </p:txBody>
      </p:sp>
      <p:sp>
        <p:nvSpPr>
          <p:cNvPr id="3" name="Notes Placeholder 2">
            <a:extLst>
              <a:ext uri="{FF2B5EF4-FFF2-40B4-BE49-F238E27FC236}">
                <a16:creationId xmlns:a16="http://schemas.microsoft.com/office/drawing/2014/main" id="{44C1A278-90D5-47CE-984F-9D0A693ABC4F}"/>
              </a:ext>
            </a:extLst>
          </p:cNvPr>
          <p:cNvSpPr>
            <a:spLocks noGrp="1"/>
          </p:cNvSpPr>
          <p:nvPr>
            <p:ph type="body" idx="1"/>
          </p:nvPr>
        </p:nvSpPr>
        <p:spPr/>
        <p:txBody>
          <a:bodyPr/>
          <a:lstStyle/>
          <a:p>
            <a:r>
              <a:rPr lang="en-US">
                <a:latin typeface="Calibri"/>
              </a:rPr>
              <a:t>Talk through the points Refer this link to learn more </a:t>
            </a:r>
            <a:r>
              <a:rPr lang="en-US">
                <a:hlinkClick r:id="rId3"/>
              </a:rPr>
              <a:t>https://docs.microsoft.com/en-us/azure/service-fabric/service-fabric-diagnostics-overview</a:t>
            </a:r>
            <a:endParaRPr lang="en-US">
              <a:latin typeface="Calibri"/>
              <a:hlinkClick r:id="rId3"/>
            </a:endParaRPr>
          </a:p>
          <a:p>
            <a:pPr>
              <a:spcAft>
                <a:spcPts val="300"/>
              </a:spcAft>
            </a:pPr>
            <a:endParaRPr lang="en-US">
              <a:latin typeface="Segoe UI Light"/>
              <a:cs typeface="Segoe UI Light"/>
            </a:endParaRPr>
          </a:p>
        </p:txBody>
      </p:sp>
    </p:spTree>
    <p:extLst>
      <p:ext uri="{BB962C8B-B14F-4D97-AF65-F5344CB8AC3E}">
        <p14:creationId xmlns:p14="http://schemas.microsoft.com/office/powerpoint/2010/main" val="35592962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Segoe UI Light"/>
              </a:rPr>
              <a:t>Tal through the points</a:t>
            </a:r>
            <a:endParaRPr lang="en-US"/>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538F754-C6C9-47FD-A90A-B880767673A6}"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65</a:t>
            </a:fld>
            <a:endParaRPr lang="en-US"/>
          </a:p>
        </p:txBody>
      </p:sp>
    </p:spTree>
    <p:extLst>
      <p:ext uri="{BB962C8B-B14F-4D97-AF65-F5344CB8AC3E}">
        <p14:creationId xmlns:p14="http://schemas.microsoft.com/office/powerpoint/2010/main" val="9729342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Kopfzeilenplatzhalter 3"/>
          <p:cNvSpPr>
            <a:spLocks noGrp="1"/>
          </p:cNvSpPr>
          <p:nvPr>
            <p:ph type="hdr" sz="quarter" idx="10"/>
          </p:nvPr>
        </p:nvSpPr>
        <p:spPr/>
        <p:txBody>
          <a:bodyPr/>
          <a:lstStyle/>
          <a:p>
            <a:endParaRPr lang="en-US"/>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umsplatzhalter 5"/>
          <p:cNvSpPr>
            <a:spLocks noGrp="1"/>
          </p:cNvSpPr>
          <p:nvPr>
            <p:ph type="dt" idx="12"/>
          </p:nvPr>
        </p:nvSpPr>
        <p:spPr/>
        <p:txBody>
          <a:bodyPr/>
          <a:lstStyle/>
          <a:p>
            <a:fld id="{38EEC551-8CDA-4EB6-89BB-2A86C9F091C8}" type="datetime8">
              <a:rPr lang="en-US" smtClean="0"/>
              <a:t>1/12/2018 6:58 PM</a:t>
            </a:fld>
            <a:endParaRPr lang="en-US"/>
          </a:p>
        </p:txBody>
      </p:sp>
      <p:sp>
        <p:nvSpPr>
          <p:cNvPr id="7" name="Foliennummernplatzhalter 6"/>
          <p:cNvSpPr>
            <a:spLocks noGrp="1"/>
          </p:cNvSpPr>
          <p:nvPr>
            <p:ph type="sldNum" sz="quarter" idx="13"/>
          </p:nvPr>
        </p:nvSpPr>
        <p:spPr/>
        <p:txBody>
          <a:bodyPr/>
          <a:lstStyle/>
          <a:p>
            <a:fld id="{B4008EB6-D09E-4580-8CD6-DDB14511944F}" type="slidenum">
              <a:rPr lang="en-US" smtClean="0"/>
              <a:pPr/>
              <a:t>66</a:t>
            </a:fld>
            <a:endParaRPr lang="en-US"/>
          </a:p>
        </p:txBody>
      </p:sp>
    </p:spTree>
    <p:extLst>
      <p:ext uri="{BB962C8B-B14F-4D97-AF65-F5344CB8AC3E}">
        <p14:creationId xmlns:p14="http://schemas.microsoft.com/office/powerpoint/2010/main" val="13638772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Problem statement: Lets say you're going to test your app using Python 2.7 in development, and then it's going to run on Python 3 in production and something weird will happen. </a:t>
            </a:r>
            <a:endParaRPr lang="de-DE"/>
          </a:p>
          <a:p>
            <a:r>
              <a:rPr lang="en-US"/>
              <a:t>Or you'll rely on the behavior of a certain version of an SSL library and another one will be installed. You'll run your tests on Debian and production is on Red Hat and all sorts of weird things happen.</a:t>
            </a:r>
          </a:p>
          <a:p>
            <a:endParaRPr lang="de-DE"/>
          </a:p>
          <a:p>
            <a:r>
              <a:rPr lang="en-US"/>
              <a:t>And it's not just different software that can make a difference, The network topology might be different, or the security policies and storage might be different but the software has to run on it.</a:t>
            </a:r>
            <a:endParaRPr lang="de-DE"/>
          </a:p>
          <a:p>
            <a:endParaRPr lang="en-US"/>
          </a:p>
          <a:p>
            <a:r>
              <a:rPr lang="en-US"/>
              <a:t>Customers need a way of bundling an entire runtime environment: </a:t>
            </a:r>
          </a:p>
          <a:p>
            <a:pPr marL="171450" indent="-171450">
              <a:buFontTx/>
              <a:buChar char="-"/>
            </a:pPr>
            <a:r>
              <a:rPr lang="en-US"/>
              <a:t>an application</a:t>
            </a:r>
          </a:p>
          <a:p>
            <a:pPr marL="171450" indent="-171450">
              <a:buFontTx/>
              <a:buChar char="-"/>
            </a:pPr>
            <a:r>
              <a:rPr lang="en-US"/>
              <a:t>plus all its dependencies, libraries </a:t>
            </a:r>
          </a:p>
          <a:p>
            <a:pPr marL="171450" indent="-171450">
              <a:buFontTx/>
              <a:buChar char="-"/>
            </a:pPr>
            <a:r>
              <a:rPr lang="en-US"/>
              <a:t>configuration files </a:t>
            </a:r>
          </a:p>
          <a:p>
            <a:pPr marL="171450" indent="-171450">
              <a:buFontTx/>
              <a:buChar char="-"/>
            </a:pPr>
            <a:r>
              <a:rPr lang="en-US"/>
              <a:t>…</a:t>
            </a:r>
          </a:p>
          <a:p>
            <a:pPr marL="0" indent="0">
              <a:buFontTx/>
              <a:buNone/>
            </a:pPr>
            <a:r>
              <a:rPr lang="en-US"/>
              <a:t>needed to run it so that differences in OS distributions and underlying infrastructure are abstracted away.</a:t>
            </a:r>
          </a:p>
          <a:p>
            <a:pPr marL="0" indent="0">
              <a:buFontTx/>
              <a:buNone/>
            </a:pPr>
            <a:endParaRPr lang="en-US"/>
          </a:p>
          <a:p>
            <a:r>
              <a:rPr lang="en-US"/>
              <a:t>This way developers can spend more time writing their apps than worry about underlying infrastructure and migration.</a:t>
            </a:r>
          </a:p>
          <a:p>
            <a:endParaRPr lang="en-US"/>
          </a:p>
          <a:p>
            <a:r>
              <a:rPr lang="en-US"/>
              <a:t>Containers are supposed to be the solution to this.</a:t>
            </a:r>
            <a:endParaRPr lang="de-DE"/>
          </a:p>
          <a:p>
            <a:endParaRPr lang="en-US">
              <a:latin typeface="Calibri"/>
            </a:endParaRPr>
          </a:p>
        </p:txBody>
      </p:sp>
      <p:sp>
        <p:nvSpPr>
          <p:cNvPr id="4" name="Kopfzeilenplatzhalter 3"/>
          <p:cNvSpPr>
            <a:spLocks noGrp="1"/>
          </p:cNvSpPr>
          <p:nvPr>
            <p:ph type="hdr" sz="quarter" idx="10"/>
          </p:nvPr>
        </p:nvSpPr>
        <p:spPr/>
        <p:txBody>
          <a:bodyPr/>
          <a:lstStyle/>
          <a:p>
            <a:endParaRPr lang="en-US"/>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umsplatzhalter 5"/>
          <p:cNvSpPr>
            <a:spLocks noGrp="1"/>
          </p:cNvSpPr>
          <p:nvPr>
            <p:ph type="dt" idx="12"/>
          </p:nvPr>
        </p:nvSpPr>
        <p:spPr/>
        <p:txBody>
          <a:bodyPr/>
          <a:lstStyle/>
          <a:p>
            <a:fld id="{38EEC551-8CDA-4EB6-89BB-2A86C9F091C8}" type="datetime8">
              <a:rPr lang="en-US" smtClean="0"/>
              <a:t>1/12/2018 6:58 PM</a:t>
            </a:fld>
            <a:endParaRPr lang="en-US"/>
          </a:p>
        </p:txBody>
      </p:sp>
      <p:sp>
        <p:nvSpPr>
          <p:cNvPr id="7" name="Foliennummernplatzhalter 6"/>
          <p:cNvSpPr>
            <a:spLocks noGrp="1"/>
          </p:cNvSpPr>
          <p:nvPr>
            <p:ph type="sldNum" sz="quarter" idx="13"/>
          </p:nvPr>
        </p:nvSpPr>
        <p:spPr/>
        <p:txBody>
          <a:bodyPr/>
          <a:lstStyle/>
          <a:p>
            <a:fld id="{B4008EB6-D09E-4580-8CD6-DDB14511944F}" type="slidenum">
              <a:rPr lang="en-US" smtClean="0"/>
              <a:pPr/>
              <a:t>67</a:t>
            </a:fld>
            <a:endParaRPr lang="en-US"/>
          </a:p>
        </p:txBody>
      </p:sp>
    </p:spTree>
    <p:extLst>
      <p:ext uri="{BB962C8B-B14F-4D97-AF65-F5344CB8AC3E}">
        <p14:creationId xmlns:p14="http://schemas.microsoft.com/office/powerpoint/2010/main" val="34984746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Segoe UI Light"/>
              </a:rPr>
              <a:t>Typically you run one app or service per container. </a:t>
            </a:r>
            <a:endParaRPr lang="en-US">
              <a:latin typeface="Segoe UI Light"/>
              <a:cs typeface="Segoe UI Light"/>
            </a:endParaRPr>
          </a:p>
          <a:p>
            <a:pPr>
              <a:spcAft>
                <a:spcPts val="300"/>
              </a:spcAft>
              <a:defRPr/>
            </a:pPr>
            <a:r>
              <a:rPr lang="en-US">
                <a:latin typeface="Segoe UI Light"/>
                <a:cs typeface="Segoe UI Light"/>
              </a:rPr>
              <a:t>The container is an isolation boundary for a service. Within the container you get a file system, a network interface. For the service running within a container it feels like it is the only app running on the system. It can have its own set of dependencies.</a:t>
            </a:r>
          </a:p>
          <a:p>
            <a:pPr>
              <a:spcAft>
                <a:spcPts val="300"/>
              </a:spcAft>
              <a:defRPr/>
            </a:pPr>
            <a:r>
              <a:rPr lang="en-US">
                <a:latin typeface="Segoe UI Light"/>
                <a:cs typeface="Segoe UI Light"/>
              </a:rPr>
              <a:t>Having this kind of encapsulation gives us the option to have multiple containers running on one VM/PC</a:t>
            </a:r>
            <a:r>
              <a:rPr lang="en-US">
                <a:cs typeface="Segoe UI Light"/>
              </a:rPr>
              <a:t>.</a:t>
            </a:r>
          </a:p>
          <a:p>
            <a:pPr>
              <a:spcAft>
                <a:spcPts val="300"/>
              </a:spcAft>
            </a:pPr>
            <a:r>
              <a:rPr lang="en-US">
                <a:cs typeface="Segoe UI Light"/>
              </a:rPr>
              <a:t>Let's have a look, how this isolation level compares to other technologies</a:t>
            </a:r>
          </a:p>
          <a:p>
            <a:endParaRPr lang="en-US">
              <a:cs typeface="Segoe UI Light"/>
            </a:endParaRPr>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1/12/2018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009043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563">
              <a:spcBef>
                <a:spcPct val="20000"/>
              </a:spcBef>
              <a:buClr>
                <a:srgbClr val="FFFFFF"/>
              </a:buClr>
              <a:buSzPct val="90000"/>
            </a:pPr>
            <a:r>
              <a:rPr lang="en-US">
                <a:latin typeface="+mn-lt"/>
              </a:rPr>
              <a:t>Containers Continue:    </a:t>
            </a:r>
            <a:endParaRPr lang="en-US"/>
          </a:p>
          <a:p>
            <a:pPr defTabSz="932563">
              <a:spcBef>
                <a:spcPct val="20000"/>
              </a:spcBef>
              <a:spcAft>
                <a:spcPts val="300"/>
              </a:spcAft>
              <a:buClr>
                <a:srgbClr val="FFFFFF"/>
              </a:buClr>
              <a:buSzPct val="90000"/>
            </a:pPr>
            <a:r>
              <a:rPr lang="en-US">
                <a:latin typeface="+mn-lt"/>
              </a:rPr>
              <a:t>We</a:t>
            </a:r>
            <a:r>
              <a:rPr lang="en-US" kern="1200">
                <a:effectLst/>
                <a:latin typeface="+mn-lt"/>
                <a:ea typeface="+mn-ea"/>
                <a:cs typeface="+mn-cs"/>
              </a:rPr>
              <a:t> have a correlation between isolation and efficiency.</a:t>
            </a:r>
            <a:endParaRPr lang="en-US">
              <a:ea typeface="+mn-ea"/>
              <a:cs typeface="+mn-cs"/>
            </a:endParaRPr>
          </a:p>
          <a:p>
            <a:pPr defTabSz="932563">
              <a:spcBef>
                <a:spcPct val="20000"/>
              </a:spcBef>
              <a:buClr>
                <a:srgbClr val="FFFFFF"/>
              </a:buClr>
              <a:buSzPct val="90000"/>
            </a:pPr>
            <a:r>
              <a:rPr lang="en-US" kern="1200">
                <a:effectLst/>
                <a:latin typeface="+mn-lt"/>
                <a:ea typeface="+mn-ea"/>
                <a:cs typeface="+mn-cs"/>
              </a:rPr>
              <a:t>The base thought here is that the more components are shared the more efficient are components used.</a:t>
            </a:r>
            <a:r>
              <a:rPr lang="en-US">
                <a:latin typeface="+mn-lt"/>
              </a:rPr>
              <a:t> </a:t>
            </a:r>
          </a:p>
          <a:p>
            <a:pPr defTabSz="932563">
              <a:lnSpc>
                <a:spcPct val="90000"/>
              </a:lnSpc>
              <a:spcBef>
                <a:spcPct val="20000"/>
              </a:spcBef>
              <a:buClr>
                <a:srgbClr val="FFFFFF"/>
              </a:buClr>
              <a:buSzPct val="90000"/>
            </a:pPr>
            <a:endParaRPr lang="en-US" sz="1200" kern="1200">
              <a:solidFill>
                <a:schemeClr val="tx1"/>
              </a:solidFill>
              <a:effectLst/>
              <a:latin typeface="+mn-lt"/>
              <a:ea typeface="+mn-ea"/>
              <a:cs typeface="+mn-cs"/>
            </a:endParaRPr>
          </a:p>
          <a:p>
            <a:pPr defTabSz="932563">
              <a:spcBef>
                <a:spcPct val="20000"/>
              </a:spcBef>
              <a:buClr>
                <a:srgbClr val="FFFFFF"/>
              </a:buClr>
              <a:buSzPct val="90000"/>
            </a:pPr>
            <a:r>
              <a:rPr lang="en-US" kern="1200">
                <a:effectLst/>
                <a:latin typeface="+mn-lt"/>
                <a:ea typeface="+mn-ea"/>
                <a:cs typeface="+mn-cs"/>
              </a:rPr>
              <a:t>If we use PCs we have nothing shared. Running a service just on this PC would be not very efficient but we would have a very isolated environment</a:t>
            </a:r>
            <a:r>
              <a:rPr lang="en-US">
                <a:latin typeface="+mn-lt"/>
              </a:rPr>
              <a:t> </a:t>
            </a:r>
          </a:p>
          <a:p>
            <a:pPr defTabSz="932563">
              <a:lnSpc>
                <a:spcPct val="90000"/>
              </a:lnSpc>
              <a:spcBef>
                <a:spcPct val="20000"/>
              </a:spcBef>
              <a:buClr>
                <a:srgbClr val="FFFFFF"/>
              </a:buClr>
              <a:buSzPct val="90000"/>
            </a:pPr>
            <a:r>
              <a:rPr lang="en-US" kern="1200">
                <a:effectLst/>
                <a:latin typeface="+mn-lt"/>
                <a:ea typeface="+mn-ea"/>
                <a:cs typeface="+mn-cs"/>
              </a:rPr>
              <a:t>For VMs at least the hardware is shared, so this is a step forward in getting more efficient.</a:t>
            </a:r>
            <a:endParaRPr lang="en-US">
              <a:latin typeface="+mn-lt"/>
            </a:endParaRPr>
          </a:p>
          <a:p>
            <a:pPr defTabSz="932563">
              <a:spcBef>
                <a:spcPct val="20000"/>
              </a:spcBef>
              <a:buClr>
                <a:srgbClr val="FFFFFF"/>
              </a:buClr>
              <a:buSzPct val="90000"/>
            </a:pPr>
            <a:r>
              <a:rPr lang="en-US" kern="1200">
                <a:latin typeface="Segoe UI Light" pitchFamily="34" charset="0"/>
                <a:ea typeface="+mn-ea"/>
                <a:cs typeface="+mn-cs"/>
              </a:rPr>
              <a:t>Downside </a:t>
            </a:r>
            <a:r>
              <a:rPr lang="en-US" kern="1200">
                <a:effectLst/>
                <a:latin typeface="Segoe UI Light" pitchFamily="34" charset="0"/>
                <a:ea typeface="+mn-ea"/>
                <a:cs typeface="+mn-cs"/>
              </a:rPr>
              <a:t>with processes is that they are not well isolated from the rest of the environment and can quickly result in noisy neighbor situations, potentially compromising the entire virtual machine if the code was not written well.</a:t>
            </a:r>
            <a:r>
              <a:rPr lang="en-US"/>
              <a:t> </a:t>
            </a:r>
            <a:endParaRPr lang="en-US">
              <a:cs typeface="Segoe UI Light"/>
            </a:endParaRPr>
          </a:p>
          <a:p>
            <a:pPr defTabSz="932563">
              <a:lnSpc>
                <a:spcPct val="90000"/>
              </a:lnSpc>
              <a:spcBef>
                <a:spcPct val="20000"/>
              </a:spcBef>
              <a:buClr>
                <a:srgbClr val="FFFFFF"/>
              </a:buClr>
              <a:buSzPct val="90000"/>
            </a:pPr>
            <a:endParaRPr lang="en-US" sz="1200" kern="1200">
              <a:solidFill>
                <a:schemeClr val="tx1"/>
              </a:solidFill>
              <a:effectLst/>
              <a:latin typeface="+mn-lt"/>
              <a:ea typeface="+mn-ea"/>
              <a:cs typeface="+mn-cs"/>
            </a:endParaRPr>
          </a:p>
          <a:p>
            <a:pPr defTabSz="932563">
              <a:lnSpc>
                <a:spcPct val="90000"/>
              </a:lnSpc>
              <a:spcBef>
                <a:spcPct val="20000"/>
              </a:spcBef>
              <a:buClr>
                <a:srgbClr val="FFFFFF"/>
              </a:buClr>
              <a:buSzPct val="90000"/>
            </a:pPr>
            <a:r>
              <a:rPr lang="en-US" kern="1200">
                <a:effectLst/>
                <a:latin typeface="+mn-lt"/>
                <a:ea typeface="+mn-ea"/>
                <a:cs typeface="+mn-cs"/>
              </a:rPr>
              <a:t>The right compromise thinking about isolation and efficiency are containers. But they solve also further pains.</a:t>
            </a:r>
            <a:endParaRPr lang="en-US">
              <a:latin typeface="+mn-lt"/>
            </a:endParaRPr>
          </a:p>
          <a:p>
            <a:pPr defTabSz="932563">
              <a:lnSpc>
                <a:spcPct val="90000"/>
              </a:lnSpc>
              <a:spcBef>
                <a:spcPct val="20000"/>
              </a:spcBef>
              <a:buClr>
                <a:srgbClr val="FFFFFF"/>
              </a:buClr>
              <a:buSzPct val="90000"/>
            </a:pPr>
            <a:endParaRPr lang="en-US" sz="1200" kern="1200">
              <a:solidFill>
                <a:schemeClr val="tx1"/>
              </a:solidFill>
              <a:effectLst/>
              <a:latin typeface="+mn-lt"/>
              <a:ea typeface="+mn-ea"/>
              <a:cs typeface="+mn-cs"/>
            </a:endParaRPr>
          </a:p>
          <a:p>
            <a:pPr defTabSz="932563">
              <a:lnSpc>
                <a:spcPct val="90000"/>
              </a:lnSpc>
              <a:spcBef>
                <a:spcPct val="20000"/>
              </a:spcBef>
              <a:buClr>
                <a:srgbClr val="FFFFFF"/>
              </a:buClr>
              <a:buSzPct val="90000"/>
            </a:pPr>
            <a:endParaRPr lang="en-US" sz="1200">
              <a:solidFill>
                <a:schemeClr val="tx1"/>
              </a:solidFill>
              <a:latin typeface="+mn-lt"/>
            </a:endParaRPr>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1/12/2018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95307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EE28238-7417-45D8-A80B-1DF7CAF07DB7}"/>
              </a:ext>
            </a:extLst>
          </p:cNvPr>
          <p:cNvSpPr>
            <a:spLocks noGrp="1"/>
          </p:cNvSpPr>
          <p:nvPr>
            <p:ph type="body" idx="1"/>
          </p:nvPr>
        </p:nvSpPr>
        <p:spPr/>
        <p:txBody>
          <a:bodyPr/>
          <a:lstStyle/>
          <a:p>
            <a:r>
              <a:rPr lang="en-US" b="1"/>
              <a:t>Speaker Notes:</a:t>
            </a:r>
            <a:endParaRPr lang="en-US" b="1">
              <a:cs typeface="Segoe UI Light"/>
            </a:endParaRPr>
          </a:p>
          <a:p>
            <a:pPr>
              <a:spcAft>
                <a:spcPts val="300"/>
              </a:spcAft>
            </a:pPr>
            <a:r>
              <a:rPr lang="en-US"/>
              <a:t>Microservice approach is to compose your application of many small services. The services run in containers that are deployed across a cluster of machines. Smaller teams develop a service that focuses on a scenario and independently test, version, deploy, and scale each service so that the entire application can evolve.</a:t>
            </a:r>
            <a:endParaRPr lang="en-US">
              <a:cs typeface="Segoe UI Light"/>
            </a:endParaRPr>
          </a:p>
        </p:txBody>
      </p:sp>
    </p:spTree>
    <p:extLst>
      <p:ext uri="{BB962C8B-B14F-4D97-AF65-F5344CB8AC3E}">
        <p14:creationId xmlns:p14="http://schemas.microsoft.com/office/powerpoint/2010/main" val="24695353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Let‘s have a more detailed view how container can help us to use different libraries and runtimes</a:t>
            </a:r>
          </a:p>
          <a:p>
            <a:endParaRPr lang="en-US" noProof="0" dirty="0"/>
          </a:p>
          <a:p>
            <a:pPr marL="228600" indent="-228600">
              <a:buFontTx/>
              <a:buAutoNum type="arabicPeriod"/>
            </a:pPr>
            <a:r>
              <a:rPr lang="en-US" noProof="0" dirty="0"/>
              <a:t>A development is normally started by creating an image. The first step is selecting and adding a base image sometimes also called a parent image. Then additional libraries or runtimes are </a:t>
            </a:r>
            <a:r>
              <a:rPr lang="en-US" dirty="0"/>
              <a:t>added, then</a:t>
            </a:r>
            <a:r>
              <a:rPr lang="en-US" noProof="0" dirty="0"/>
              <a:t> your service is added. </a:t>
            </a:r>
            <a:br>
              <a:rPr lang="en-US" dirty="0"/>
            </a:br>
            <a:r>
              <a:rPr lang="en-US" noProof="0" dirty="0"/>
              <a:t>Then the image is used to be run as a container. So now the service runs</a:t>
            </a:r>
            <a:r>
              <a:rPr lang="en-US" dirty="0"/>
              <a:t> within a container</a:t>
            </a:r>
            <a:r>
              <a:rPr lang="en-US" noProof="0" dirty="0"/>
              <a:t>. So you can of course use the same image to run another instance of this image. Each time the image is used you get the same running, isolated service. In real live you will add the image to a Docker image Registry.</a:t>
            </a:r>
            <a:endParaRPr lang="en-US" noProof="0" dirty="0">
              <a:cs typeface="Segoe UI Light"/>
            </a:endParaRPr>
          </a:p>
          <a:p>
            <a:r>
              <a:rPr lang="en-US" noProof="0" dirty="0">
                <a:sym typeface="Wingdings" panose="05000000000000000000" pitchFamily="2" charset="2"/>
              </a:rPr>
              <a:t></a:t>
            </a:r>
            <a:r>
              <a:rPr lang="en-US" dirty="0">
                <a:sym typeface="Wingdings" panose="05000000000000000000" pitchFamily="2" charset="2"/>
              </a:rPr>
              <a:t> </a:t>
            </a:r>
            <a:endParaRPr lang="en-US" dirty="0">
              <a:cs typeface="Segoe UI Light"/>
            </a:endParaRPr>
          </a:p>
          <a:p>
            <a:pPr marL="0" indent="0">
              <a:buFontTx/>
              <a:buNone/>
            </a:pPr>
            <a:r>
              <a:rPr lang="en-US" noProof="0" dirty="0"/>
              <a:t>2. Because of this isolation I can also have another image using other frameworks, libraries, programming languages for a second container. This might be completely different.</a:t>
            </a:r>
            <a:endParaRPr lang="en-US" noProof="0" dirty="0">
              <a:cs typeface="Segoe UI Light"/>
            </a:endParaRPr>
          </a:p>
          <a:p>
            <a:pPr marL="0" indent="0">
              <a:buNone/>
            </a:pPr>
            <a:r>
              <a:rPr lang="en-US" noProof="0" dirty="0">
                <a:sym typeface="Wingdings" panose="05000000000000000000" pitchFamily="2" charset="2"/>
              </a:rPr>
              <a:t></a:t>
            </a:r>
            <a:endParaRPr lang="en-US" noProof="0" dirty="0">
              <a:latin typeface="Wingdings"/>
              <a:sym typeface="Wingdings"/>
            </a:endParaRPr>
          </a:p>
          <a:p>
            <a:pPr marL="0" indent="0">
              <a:buNone/>
            </a:pPr>
            <a:r>
              <a:rPr lang="en-US" noProof="0" dirty="0">
                <a:sym typeface="Wingdings" panose="05000000000000000000" pitchFamily="2" charset="2"/>
              </a:rPr>
              <a:t>3. It is of course also possible to have a second version of that image with updated libraries and runtime.</a:t>
            </a:r>
            <a:endParaRPr lang="en-US" noProof="0" dirty="0">
              <a:cs typeface="Segoe UI Light"/>
            </a:endParaRPr>
          </a:p>
          <a:p>
            <a:r>
              <a:rPr lang="en-US" noProof="0" dirty="0">
                <a:sym typeface="Wingdings" panose="05000000000000000000" pitchFamily="2" charset="2"/>
              </a:rPr>
              <a:t></a:t>
            </a:r>
            <a:r>
              <a:rPr lang="en-US" dirty="0">
                <a:sym typeface="Wingdings" panose="05000000000000000000" pitchFamily="2" charset="2"/>
              </a:rPr>
              <a:t> </a:t>
            </a:r>
            <a:endParaRPr lang="en-US" noProof="0" dirty="0">
              <a:cs typeface="Segoe UI Light"/>
            </a:endParaRPr>
          </a:p>
          <a:p>
            <a:pPr marL="0" indent="0">
              <a:buNone/>
            </a:pPr>
            <a:r>
              <a:rPr lang="en-US" noProof="0" dirty="0">
                <a:sym typeface="Wingdings" panose="05000000000000000000" pitchFamily="2" charset="2"/>
              </a:rPr>
              <a:t>4. They can run side by side on the same PC or VM</a:t>
            </a:r>
            <a:endParaRPr lang="en-US" noProof="0" dirty="0">
              <a:cs typeface="Segoe UI Light"/>
            </a:endParaRPr>
          </a:p>
          <a:p>
            <a:pPr marL="0" indent="0">
              <a:buNone/>
            </a:pPr>
            <a:endParaRPr lang="en-US" noProof="0" dirty="0">
              <a:sym typeface="Wingdings" panose="05000000000000000000" pitchFamily="2" charset="2"/>
            </a:endParaRPr>
          </a:p>
          <a:p>
            <a:pPr marL="0" indent="0">
              <a:buNone/>
            </a:pPr>
            <a:r>
              <a:rPr lang="en-US" noProof="0" dirty="0">
                <a:sym typeface="Wingdings" panose="05000000000000000000" pitchFamily="2" charset="2"/>
              </a:rPr>
              <a:t>This means of course also that these containers start very fast and give us the possibility to get a higher density on the target PC or VM.</a:t>
            </a:r>
            <a:endParaRPr lang="en-US" noProof="0" dirty="0">
              <a:cs typeface="Segoe UI Light"/>
            </a:endParaRPr>
          </a:p>
          <a:p>
            <a:pPr marL="0" indent="0">
              <a:buNone/>
            </a:pPr>
            <a:endParaRPr lang="en-US" noProof="0" dirty="0"/>
          </a:p>
        </p:txBody>
      </p:sp>
      <p:sp>
        <p:nvSpPr>
          <p:cNvPr id="4" name="Kopfzeilenplatzhalter 3"/>
          <p:cNvSpPr>
            <a:spLocks noGrp="1"/>
          </p:cNvSpPr>
          <p:nvPr>
            <p:ph type="hdr" sz="quarter" idx="10"/>
          </p:nvPr>
        </p:nvSpPr>
        <p:spPr/>
        <p:txBody>
          <a:bodyPr/>
          <a:lstStyle/>
          <a:p>
            <a:endParaRPr lang="en-US"/>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umsplatzhalter 5"/>
          <p:cNvSpPr>
            <a:spLocks noGrp="1"/>
          </p:cNvSpPr>
          <p:nvPr>
            <p:ph type="dt" idx="12"/>
          </p:nvPr>
        </p:nvSpPr>
        <p:spPr/>
        <p:txBody>
          <a:bodyPr/>
          <a:lstStyle/>
          <a:p>
            <a:fld id="{38EEC551-8CDA-4EB6-89BB-2A86C9F091C8}" type="datetime8">
              <a:rPr lang="en-US" smtClean="0"/>
              <a:t>1/12/2018 6:58 PM</a:t>
            </a:fld>
            <a:endParaRPr lang="en-US"/>
          </a:p>
        </p:txBody>
      </p:sp>
      <p:sp>
        <p:nvSpPr>
          <p:cNvPr id="7" name="Foliennummernplatzhalter 6"/>
          <p:cNvSpPr>
            <a:spLocks noGrp="1"/>
          </p:cNvSpPr>
          <p:nvPr>
            <p:ph type="sldNum" sz="quarter" idx="13"/>
          </p:nvPr>
        </p:nvSpPr>
        <p:spPr/>
        <p:txBody>
          <a:bodyPr/>
          <a:lstStyle/>
          <a:p>
            <a:fld id="{B4008EB6-D09E-4580-8CD6-DDB14511944F}" type="slidenum">
              <a:rPr lang="en-US" smtClean="0"/>
              <a:pPr/>
              <a:t>70</a:t>
            </a:fld>
            <a:endParaRPr lang="en-US"/>
          </a:p>
        </p:txBody>
      </p:sp>
    </p:spTree>
    <p:extLst>
      <p:ext uri="{BB962C8B-B14F-4D97-AF65-F5344CB8AC3E}">
        <p14:creationId xmlns:p14="http://schemas.microsoft.com/office/powerpoint/2010/main" val="4272641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a:t>We have three large components to understand:</a:t>
            </a:r>
          </a:p>
          <a:p>
            <a:endParaRPr lang="en-US" noProof="0"/>
          </a:p>
          <a:p>
            <a:r>
              <a:rPr lang="en-US" noProof="0"/>
              <a:t>We have the docker client, which is command line interface type of application, which can be used to execute commands, like “docker run”</a:t>
            </a:r>
          </a:p>
          <a:p>
            <a:r>
              <a:rPr lang="en-US" noProof="0">
                <a:sym typeface="Wingdings" panose="05000000000000000000" pitchFamily="2" charset="2"/>
              </a:rPr>
              <a:t> </a:t>
            </a:r>
          </a:p>
          <a:p>
            <a:r>
              <a:rPr lang="en-US" noProof="0">
                <a:sym typeface="Wingdings" panose="05000000000000000000" pitchFamily="2" charset="2"/>
              </a:rPr>
              <a:t>“docker run” connects to the docker daemon. This typically runs on a virtual machine. This machine is called the docker host</a:t>
            </a:r>
          </a:p>
          <a:p>
            <a:r>
              <a:rPr lang="en-US" noProof="0">
                <a:sym typeface="Wingdings" panose="05000000000000000000" pitchFamily="2" charset="2"/>
              </a:rPr>
              <a:t>The docker client can either run in the same machine or externally to the docker host.</a:t>
            </a:r>
          </a:p>
          <a:p>
            <a:r>
              <a:rPr lang="en-US" noProof="0">
                <a:sym typeface="Wingdings" panose="05000000000000000000" pitchFamily="2" charset="2"/>
              </a:rPr>
              <a:t>In this example “docker run App-A:V1” is called. So the docker daemon has to look for the image “App-A:V1”. In docker we have a local cache sometimes called a local repository or the local registry. Docker images are cached there. So the docker daemon first looks at the local cache.</a:t>
            </a:r>
          </a:p>
          <a:p>
            <a:r>
              <a:rPr lang="en-US" noProof="0">
                <a:sym typeface="Wingdings" panose="05000000000000000000" pitchFamily="2" charset="2"/>
              </a:rPr>
              <a:t></a:t>
            </a:r>
          </a:p>
          <a:p>
            <a:r>
              <a:rPr lang="en-US" noProof="0">
                <a:sym typeface="Wingdings" panose="05000000000000000000" pitchFamily="2" charset="2"/>
              </a:rPr>
              <a:t>If the docker image has never been used on this system, docker will look in the public repository and download the image to the local cache. There are different docker registries. For example docker hub is a well known public docker registry. This is accessible by everyone. But there are also “private” docker registries like Azure Docker Registry. </a:t>
            </a:r>
          </a:p>
          <a:p>
            <a:r>
              <a:rPr lang="en-US" noProof="0">
                <a:sym typeface="Wingdings" panose="05000000000000000000" pitchFamily="2" charset="2"/>
              </a:rPr>
              <a:t>So if the docker daemon finds the image it will download the image.</a:t>
            </a:r>
          </a:p>
          <a:p>
            <a:r>
              <a:rPr lang="en-US" noProof="0">
                <a:sym typeface="Wingdings" panose="05000000000000000000" pitchFamily="2" charset="2"/>
              </a:rPr>
              <a:t> </a:t>
            </a:r>
          </a:p>
          <a:p>
            <a:r>
              <a:rPr lang="en-US" noProof="0">
                <a:sym typeface="Wingdings" panose="05000000000000000000" pitchFamily="2" charset="2"/>
              </a:rPr>
              <a:t>Now the image is available and can be launched as a container.</a:t>
            </a:r>
            <a:endParaRPr lang="en-US" noProof="0"/>
          </a:p>
        </p:txBody>
      </p:sp>
      <p:sp>
        <p:nvSpPr>
          <p:cNvPr id="4" name="Kopfzeilenplatzhalter 3"/>
          <p:cNvSpPr>
            <a:spLocks noGrp="1"/>
          </p:cNvSpPr>
          <p:nvPr>
            <p:ph type="hdr" sz="quarter" idx="10"/>
          </p:nvPr>
        </p:nvSpPr>
        <p:spPr/>
        <p:txBody>
          <a:bodyPr/>
          <a:lstStyle/>
          <a:p>
            <a:endParaRPr lang="en-US"/>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umsplatzhalter 5"/>
          <p:cNvSpPr>
            <a:spLocks noGrp="1"/>
          </p:cNvSpPr>
          <p:nvPr>
            <p:ph type="dt" idx="12"/>
          </p:nvPr>
        </p:nvSpPr>
        <p:spPr/>
        <p:txBody>
          <a:bodyPr/>
          <a:lstStyle/>
          <a:p>
            <a:fld id="{38EEC551-8CDA-4EB6-89BB-2A86C9F091C8}" type="datetime8">
              <a:rPr lang="en-US" smtClean="0"/>
              <a:t>1/12/2018 6:58 PM</a:t>
            </a:fld>
            <a:endParaRPr lang="en-US"/>
          </a:p>
        </p:txBody>
      </p:sp>
      <p:sp>
        <p:nvSpPr>
          <p:cNvPr id="7" name="Foliennummernplatzhalter 6"/>
          <p:cNvSpPr>
            <a:spLocks noGrp="1"/>
          </p:cNvSpPr>
          <p:nvPr>
            <p:ph type="sldNum" sz="quarter" idx="13"/>
          </p:nvPr>
        </p:nvSpPr>
        <p:spPr/>
        <p:txBody>
          <a:bodyPr/>
          <a:lstStyle/>
          <a:p>
            <a:fld id="{B4008EB6-D09E-4580-8CD6-DDB14511944F}" type="slidenum">
              <a:rPr lang="en-US" smtClean="0"/>
              <a:pPr/>
              <a:t>71</a:t>
            </a:fld>
            <a:endParaRPr lang="en-US"/>
          </a:p>
        </p:txBody>
      </p:sp>
    </p:spTree>
    <p:extLst>
      <p:ext uri="{BB962C8B-B14F-4D97-AF65-F5344CB8AC3E}">
        <p14:creationId xmlns:p14="http://schemas.microsoft.com/office/powerpoint/2010/main" val="402566837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a:t>If you run two processes on a system you may have „Noisy neighbors“ using all resources. With containers you have a way around this as you ca use resource constraints. So in this case you say container 1 is not allowed to use more than 50 % of the CPU.</a:t>
            </a:r>
          </a:p>
          <a:p>
            <a:endParaRPr lang="en-US" noProof="0"/>
          </a:p>
          <a:p>
            <a:r>
              <a:rPr lang="en-US" noProof="0"/>
              <a:t>Often developers have the situation that it works on </a:t>
            </a:r>
            <a:r>
              <a:rPr lang="en-US"/>
              <a:t>their</a:t>
            </a:r>
            <a:r>
              <a:rPr lang="en-US" noProof="0"/>
              <a:t> dev machines but not on the production machine . Or it works not the same way as a different library is deployed in production environment. With containers you ship the image and these situation are reduced</a:t>
            </a:r>
            <a:endParaRPr lang="en-US" noProof="0">
              <a:cs typeface="Segoe UI Light"/>
            </a:endParaRPr>
          </a:p>
          <a:p>
            <a:endParaRPr lang="en-US" noProof="0"/>
          </a:p>
          <a:p>
            <a:r>
              <a:rPr lang="en-US" noProof="0"/>
              <a:t>There are a lot of applications running occupying complete VMs. So you can use containers to move these to the cloud, each one with </a:t>
            </a:r>
            <a:r>
              <a:rPr lang="en-US" noProof="0" err="1"/>
              <a:t>it’s</a:t>
            </a:r>
            <a:r>
              <a:rPr lang="en-US" noProof="0"/>
              <a:t> own set of runtime environment and libraries They can run side by side and this will result in a higher density.</a:t>
            </a:r>
            <a:endParaRPr lang="en-US" noProof="0">
              <a:cs typeface="Segoe UI Light"/>
            </a:endParaRPr>
          </a:p>
          <a:p>
            <a:endParaRPr lang="en-US" noProof="0"/>
          </a:p>
          <a:p>
            <a:r>
              <a:rPr lang="en-US" noProof="0"/>
              <a:t>So if your customer has already running containers somewhere, you can use these images and run them on azure.</a:t>
            </a:r>
            <a:endParaRPr lang="en-US" noProof="0">
              <a:cs typeface="Segoe UI Light"/>
            </a:endParaRPr>
          </a:p>
          <a:p>
            <a:endParaRPr lang="en-US" noProof="0"/>
          </a:p>
          <a:p>
            <a:r>
              <a:rPr lang="en-US" noProof="0"/>
              <a:t>So this is the advantage of portability, but will also get agility and avoid lock-in</a:t>
            </a:r>
            <a:endParaRPr lang="en-US" noProof="0">
              <a:cs typeface="Segoe UI Light"/>
            </a:endParaRPr>
          </a:p>
          <a:p>
            <a:endParaRPr lang="en-US" noProof="0"/>
          </a:p>
        </p:txBody>
      </p:sp>
      <p:sp>
        <p:nvSpPr>
          <p:cNvPr id="4" name="Kopfzeilenplatzhalter 3"/>
          <p:cNvSpPr>
            <a:spLocks noGrp="1"/>
          </p:cNvSpPr>
          <p:nvPr>
            <p:ph type="hdr" sz="quarter" idx="10"/>
          </p:nvPr>
        </p:nvSpPr>
        <p:spPr/>
        <p:txBody>
          <a:bodyPr/>
          <a:lstStyle/>
          <a:p>
            <a:endParaRPr lang="en-US"/>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umsplatzhalter 5"/>
          <p:cNvSpPr>
            <a:spLocks noGrp="1"/>
          </p:cNvSpPr>
          <p:nvPr>
            <p:ph type="dt" idx="12"/>
          </p:nvPr>
        </p:nvSpPr>
        <p:spPr/>
        <p:txBody>
          <a:bodyPr/>
          <a:lstStyle/>
          <a:p>
            <a:fld id="{38EEC551-8CDA-4EB6-89BB-2A86C9F091C8}" type="datetime8">
              <a:rPr lang="en-US" smtClean="0"/>
              <a:t>1/12/2018 6:58 PM</a:t>
            </a:fld>
            <a:endParaRPr lang="en-US"/>
          </a:p>
        </p:txBody>
      </p:sp>
      <p:sp>
        <p:nvSpPr>
          <p:cNvPr id="7" name="Foliennummernplatzhalter 6"/>
          <p:cNvSpPr>
            <a:spLocks noGrp="1"/>
          </p:cNvSpPr>
          <p:nvPr>
            <p:ph type="sldNum" sz="quarter" idx="13"/>
          </p:nvPr>
        </p:nvSpPr>
        <p:spPr/>
        <p:txBody>
          <a:bodyPr/>
          <a:lstStyle/>
          <a:p>
            <a:fld id="{B4008EB6-D09E-4580-8CD6-DDB14511944F}" type="slidenum">
              <a:rPr lang="en-US" smtClean="0"/>
              <a:pPr/>
              <a:t>72</a:t>
            </a:fld>
            <a:endParaRPr lang="en-US"/>
          </a:p>
        </p:txBody>
      </p:sp>
    </p:spTree>
    <p:extLst>
      <p:ext uri="{BB962C8B-B14F-4D97-AF65-F5344CB8AC3E}">
        <p14:creationId xmlns:p14="http://schemas.microsoft.com/office/powerpoint/2010/main" val="28818725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a:t>As soon as these services run independently from each other they can be moved around in a cluster and of course the service has to be found by his clients in order to be used.</a:t>
            </a:r>
          </a:p>
          <a:p>
            <a:endParaRPr lang="en-US" noProof="0"/>
          </a:p>
          <a:p>
            <a:r>
              <a:rPr lang="en-US" noProof="0"/>
              <a:t>So what happens in the case of software or hardware faults. The container needs to be started again within the cluster</a:t>
            </a:r>
          </a:p>
          <a:p>
            <a:endParaRPr lang="en-US" noProof="0"/>
          </a:p>
          <a:p>
            <a:r>
              <a:rPr lang="en-US" noProof="0"/>
              <a:t>There are situations where different services need to be placed together on a machine or vice versa. This also needs to be configurable. An example is if some machines in the cluster should not have connection to the internet but other must have. So you will have to place your backend and frontend appropriately.</a:t>
            </a:r>
          </a:p>
          <a:p>
            <a:endParaRPr lang="en-US" noProof="0"/>
          </a:p>
          <a:p>
            <a:r>
              <a:rPr lang="en-US" noProof="0"/>
              <a:t>Scale in/out if requested by demand</a:t>
            </a:r>
          </a:p>
          <a:p>
            <a:endParaRPr lang="en-US" noProof="0"/>
          </a:p>
          <a:p>
            <a:r>
              <a:rPr lang="en-US" noProof="0"/>
              <a:t>And of course rolling updates, so that zero downtime is really possible.</a:t>
            </a:r>
          </a:p>
          <a:p>
            <a:r>
              <a:rPr lang="en-US" noProof="0">
                <a:sym typeface="Wingdings" panose="05000000000000000000" pitchFamily="2" charset="2"/>
              </a:rPr>
              <a:t></a:t>
            </a:r>
          </a:p>
          <a:p>
            <a:r>
              <a:rPr lang="en-US" noProof="0">
                <a:sym typeface="Wingdings" panose="05000000000000000000" pitchFamily="2" charset="2"/>
              </a:rPr>
              <a:t>All this is solved using Azure Service Fabric</a:t>
            </a:r>
            <a:r>
              <a:rPr lang="en-US" noProof="0"/>
              <a:t> </a:t>
            </a:r>
          </a:p>
          <a:p>
            <a:endParaRPr lang="en-US" noProof="0"/>
          </a:p>
          <a:p>
            <a:endParaRPr lang="en-US" noProof="0"/>
          </a:p>
          <a:p>
            <a:endParaRPr lang="en-US" noProof="0"/>
          </a:p>
          <a:p>
            <a:endParaRPr lang="en-US" noProof="0"/>
          </a:p>
        </p:txBody>
      </p:sp>
      <p:sp>
        <p:nvSpPr>
          <p:cNvPr id="4" name="Kopfzeilenplatzhalter 3"/>
          <p:cNvSpPr>
            <a:spLocks noGrp="1"/>
          </p:cNvSpPr>
          <p:nvPr>
            <p:ph type="hdr" sz="quarter" idx="10"/>
          </p:nvPr>
        </p:nvSpPr>
        <p:spPr/>
        <p:txBody>
          <a:bodyPr/>
          <a:lstStyle/>
          <a:p>
            <a:endParaRPr lang="en-US"/>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umsplatzhalter 5"/>
          <p:cNvSpPr>
            <a:spLocks noGrp="1"/>
          </p:cNvSpPr>
          <p:nvPr>
            <p:ph type="dt" idx="12"/>
          </p:nvPr>
        </p:nvSpPr>
        <p:spPr/>
        <p:txBody>
          <a:bodyPr/>
          <a:lstStyle/>
          <a:p>
            <a:fld id="{38EEC551-8CDA-4EB6-89BB-2A86C9F091C8}" type="datetime8">
              <a:rPr lang="en-US" smtClean="0"/>
              <a:t>1/12/2018 6:58 PM</a:t>
            </a:fld>
            <a:endParaRPr lang="en-US"/>
          </a:p>
        </p:txBody>
      </p:sp>
      <p:sp>
        <p:nvSpPr>
          <p:cNvPr id="7" name="Foliennummernplatzhalter 6"/>
          <p:cNvSpPr>
            <a:spLocks noGrp="1"/>
          </p:cNvSpPr>
          <p:nvPr>
            <p:ph type="sldNum" sz="quarter" idx="13"/>
          </p:nvPr>
        </p:nvSpPr>
        <p:spPr/>
        <p:txBody>
          <a:bodyPr/>
          <a:lstStyle/>
          <a:p>
            <a:fld id="{B4008EB6-D09E-4580-8CD6-DDB14511944F}" type="slidenum">
              <a:rPr lang="en-US" smtClean="0"/>
              <a:pPr/>
              <a:t>73</a:t>
            </a:fld>
            <a:endParaRPr lang="en-US"/>
          </a:p>
        </p:txBody>
      </p:sp>
    </p:spTree>
    <p:extLst>
      <p:ext uri="{BB962C8B-B14F-4D97-AF65-F5344CB8AC3E}">
        <p14:creationId xmlns:p14="http://schemas.microsoft.com/office/powerpoint/2010/main" val="227730957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67"/>
            <a:r>
              <a:rPr lang="en-US" sz="1200">
                <a:solidFill>
                  <a:srgbClr val="FFFFFF"/>
                </a:solidFill>
                <a:latin typeface="Segoe UI"/>
              </a:rPr>
              <a:t>Microservices and container are not the same.</a:t>
            </a:r>
          </a:p>
          <a:p>
            <a:pPr defTabSz="914367"/>
            <a:endParaRPr lang="en-US" sz="1200">
              <a:solidFill>
                <a:srgbClr val="FFFFFF"/>
              </a:solidFill>
              <a:latin typeface="Segoe UI"/>
            </a:endParaRPr>
          </a:p>
          <a:p>
            <a:pPr defTabSz="914367"/>
            <a:r>
              <a:rPr lang="en-US" sz="1200">
                <a:solidFill>
                  <a:srgbClr val="FFFFFF"/>
                </a:solidFill>
                <a:latin typeface="Segoe UI"/>
              </a:rPr>
              <a:t>The biggest example I can put on this is you can put a large monolithic application inside a container.</a:t>
            </a:r>
          </a:p>
          <a:p>
            <a:pPr defTabSz="914367"/>
            <a:endParaRPr lang="en-US" sz="1200">
              <a:solidFill>
                <a:srgbClr val="FFFFFF"/>
              </a:solidFill>
              <a:latin typeface="Segoe UI"/>
            </a:endParaRPr>
          </a:p>
          <a:p>
            <a:pPr defTabSz="914367"/>
            <a:endParaRPr lang="en-US" sz="1200">
              <a:solidFill>
                <a:srgbClr val="FFFFFF"/>
              </a:solidFill>
              <a:latin typeface="Segoe UI"/>
            </a:endParaRPr>
          </a:p>
          <a:p>
            <a:pPr defTabSz="914367"/>
            <a:r>
              <a:rPr lang="en-US">
                <a:latin typeface="Segoe UI"/>
              </a:rPr>
              <a:t>Microservices are an application design pattern:</a:t>
            </a:r>
          </a:p>
          <a:p>
            <a:pPr defTabSz="914367"/>
            <a:r>
              <a:rPr lang="en-US" sz="1200">
                <a:solidFill>
                  <a:srgbClr val="FFFFFF"/>
                </a:solidFill>
                <a:latin typeface="Segoe UI"/>
              </a:rPr>
              <a:t>You break your application in tiny individual parts, give them all different duties, define there communication, write them in different languages and scale them independently.</a:t>
            </a:r>
          </a:p>
        </p:txBody>
      </p:sp>
      <p:sp>
        <p:nvSpPr>
          <p:cNvPr id="4" name="Slide Number Placeholder 3"/>
          <p:cNvSpPr>
            <a:spLocks noGrp="1"/>
          </p:cNvSpPr>
          <p:nvPr>
            <p:ph type="sldNum" sz="quarter" idx="10"/>
          </p:nvPr>
        </p:nvSpPr>
        <p:spPr/>
        <p:txBody>
          <a:bodyPr/>
          <a:lstStyle/>
          <a:p>
            <a:fld id="{AD441D04-6EB5-4EE1-8963-198F057C5D08}" type="slidenum">
              <a:rPr lang="en-US" smtClean="0"/>
              <a:t>74</a:t>
            </a:fld>
            <a:endParaRPr lang="en-US"/>
          </a:p>
        </p:txBody>
      </p:sp>
    </p:spTree>
    <p:extLst>
      <p:ext uri="{BB962C8B-B14F-4D97-AF65-F5344CB8AC3E}">
        <p14:creationId xmlns:p14="http://schemas.microsoft.com/office/powerpoint/2010/main" val="1415938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34664" lvl="2" indent="0">
              <a:buNone/>
            </a:pPr>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6712127-E0DE-4100-88D1-03796CCA043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1/12/2018 6:58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350124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Kopfzeilenplatzhalter 3"/>
          <p:cNvSpPr>
            <a:spLocks noGrp="1"/>
          </p:cNvSpPr>
          <p:nvPr>
            <p:ph type="hdr" sz="quarter" idx="10"/>
          </p:nvPr>
        </p:nvSpPr>
        <p:spPr/>
        <p:txBody>
          <a:bodyPr/>
          <a:lstStyle/>
          <a:p>
            <a:endParaRPr lang="en-US"/>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umsplatzhalter 5"/>
          <p:cNvSpPr>
            <a:spLocks noGrp="1"/>
          </p:cNvSpPr>
          <p:nvPr>
            <p:ph type="dt" idx="12"/>
          </p:nvPr>
        </p:nvSpPr>
        <p:spPr/>
        <p:txBody>
          <a:bodyPr/>
          <a:lstStyle/>
          <a:p>
            <a:fld id="{38EEC551-8CDA-4EB6-89BB-2A86C9F091C8}" type="datetime8">
              <a:rPr lang="en-US" smtClean="0"/>
              <a:t>1/12/2018 6:58 PM</a:t>
            </a:fld>
            <a:endParaRPr lang="en-US"/>
          </a:p>
        </p:txBody>
      </p:sp>
      <p:sp>
        <p:nvSpPr>
          <p:cNvPr id="7" name="Foliennummernplatzhalter 6"/>
          <p:cNvSpPr>
            <a:spLocks noGrp="1"/>
          </p:cNvSpPr>
          <p:nvPr>
            <p:ph type="sldNum" sz="quarter" idx="13"/>
          </p:nvPr>
        </p:nvSpPr>
        <p:spPr/>
        <p:txBody>
          <a:bodyPr/>
          <a:lstStyle/>
          <a:p>
            <a:fld id="{B4008EB6-D09E-4580-8CD6-DDB14511944F}" type="slidenum">
              <a:rPr lang="en-US" smtClean="0"/>
              <a:pPr/>
              <a:t>76</a:t>
            </a:fld>
            <a:endParaRPr lang="en-US"/>
          </a:p>
        </p:txBody>
      </p:sp>
    </p:spTree>
    <p:extLst>
      <p:ext uri="{BB962C8B-B14F-4D97-AF65-F5344CB8AC3E}">
        <p14:creationId xmlns:p14="http://schemas.microsoft.com/office/powerpoint/2010/main" val="21592676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Segoe UI Light"/>
              </a:rPr>
              <a:t>Let's talk about communication from external clients.</a:t>
            </a:r>
            <a:br>
              <a:rPr lang="en-US"/>
            </a:br>
            <a:r>
              <a:rPr lang="en-US">
                <a:cs typeface="Segoe UI Light"/>
              </a:rPr>
              <a:t>A Service Fabric Cluster in Azure consists of a set VM Scale sets. Therefore if we think about load balancing and external traffic, it is nothing special. We have an Azure Load Balancer in front of our nodes running our 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77</a:t>
            </a:fld>
            <a:endParaRPr lang="en-US"/>
          </a:p>
        </p:txBody>
      </p:sp>
    </p:spTree>
    <p:extLst>
      <p:ext uri="{BB962C8B-B14F-4D97-AF65-F5344CB8AC3E}">
        <p14:creationId xmlns:p14="http://schemas.microsoft.com/office/powerpoint/2010/main" val="135326244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a:cs typeface="Segoe UI Light"/>
              </a:rPr>
              <a:t>There is nothing special but there are a few points we need to know.</a:t>
            </a:r>
          </a:p>
          <a:p>
            <a:pPr>
              <a:spcAft>
                <a:spcPts val="300"/>
              </a:spcAft>
            </a:pPr>
            <a:r>
              <a:rPr lang="en-US" noProof="0">
                <a:cs typeface="Segoe UI Light"/>
              </a:rPr>
              <a:t>As Azure Load balancer does not know about services within nodes it can only forward incoming calls to nodes which has the requested port open. Azure Load Balancer will forward traffic to nodes which has the port open. So, don't forget to configure rules for ports you want to have traffic.</a:t>
            </a:r>
          </a:p>
        </p:txBody>
      </p:sp>
      <p:sp>
        <p:nvSpPr>
          <p:cNvPr id="4" name="Kopfzeilenplatzhalter 3"/>
          <p:cNvSpPr>
            <a:spLocks noGrp="1"/>
          </p:cNvSpPr>
          <p:nvPr>
            <p:ph type="hdr" sz="quarter" idx="10"/>
          </p:nvPr>
        </p:nvSpPr>
        <p:spPr/>
        <p:txBody>
          <a:bodyPr/>
          <a:lstStyle/>
          <a:p>
            <a:endParaRPr lang="en-US"/>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umsplatzhalter 5"/>
          <p:cNvSpPr>
            <a:spLocks noGrp="1"/>
          </p:cNvSpPr>
          <p:nvPr>
            <p:ph type="dt" idx="12"/>
          </p:nvPr>
        </p:nvSpPr>
        <p:spPr/>
        <p:txBody>
          <a:bodyPr/>
          <a:lstStyle/>
          <a:p>
            <a:fld id="{38EEC551-8CDA-4EB6-89BB-2A86C9F091C8}" type="datetime8">
              <a:rPr lang="en-US" smtClean="0"/>
              <a:t>1/12/2018 6:58 PM</a:t>
            </a:fld>
            <a:endParaRPr lang="en-US"/>
          </a:p>
        </p:txBody>
      </p:sp>
      <p:sp>
        <p:nvSpPr>
          <p:cNvPr id="7" name="Foliennummernplatzhalter 6"/>
          <p:cNvSpPr>
            <a:spLocks noGrp="1"/>
          </p:cNvSpPr>
          <p:nvPr>
            <p:ph type="sldNum" sz="quarter" idx="13"/>
          </p:nvPr>
        </p:nvSpPr>
        <p:spPr/>
        <p:txBody>
          <a:bodyPr/>
          <a:lstStyle/>
          <a:p>
            <a:fld id="{B4008EB6-D09E-4580-8CD6-DDB14511944F}" type="slidenum">
              <a:rPr lang="en-US" smtClean="0"/>
              <a:pPr/>
              <a:t>78</a:t>
            </a:fld>
            <a:endParaRPr lang="en-US"/>
          </a:p>
        </p:txBody>
      </p:sp>
    </p:spTree>
    <p:extLst>
      <p:ext uri="{BB962C8B-B14F-4D97-AF65-F5344CB8AC3E}">
        <p14:creationId xmlns:p14="http://schemas.microsoft.com/office/powerpoint/2010/main" val="89574758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Services need to communicate with each other. For this task one service needs to know how to contact another service. As services may move form node to node, service discovery functionality is needed.</a:t>
            </a:r>
          </a:p>
          <a:p>
            <a:r>
              <a:rPr lang="en-US"/>
              <a:t>Service Fabric provides a discovery and resolution service called the Naming Service. The Naming Service maintains a table that maps named service instances to the endpoint addresses they listen on. All named service instances in Service Fabric have unique names represented as URIs</a:t>
            </a:r>
            <a:r>
              <a:rPr lang="en-US">
                <a:cs typeface="Segoe UI Light"/>
              </a:rPr>
              <a:t>. You can query the naming service by API or by REST.</a:t>
            </a:r>
          </a:p>
          <a:p>
            <a:pPr>
              <a:spcAft>
                <a:spcPts val="300"/>
              </a:spcAft>
            </a:pPr>
            <a:r>
              <a:rPr lang="en-US">
                <a:cs typeface="Segoe UI Light"/>
              </a:rPr>
              <a:t>For stateless services we have also a DNS service which can be enabled. This is very useful for containerized services</a:t>
            </a:r>
          </a:p>
          <a:p>
            <a:pPr>
              <a:spcAft>
                <a:spcPts val="300"/>
              </a:spcAft>
            </a:pPr>
            <a:r>
              <a:rPr lang="en-US">
                <a:cs typeface="Segoe UI Light"/>
              </a:rPr>
              <a:t>Last but not least we have also Reverse proxy service, which can be enabled. Using this service you can use a specialized URI to talk to dedicated services.</a:t>
            </a:r>
          </a:p>
          <a:p>
            <a:pPr>
              <a:spcAft>
                <a:spcPts val="300"/>
              </a:spcAft>
            </a:pPr>
            <a:endParaRPr lang="en-US">
              <a:cs typeface="Segoe UI Light"/>
            </a:endParaRPr>
          </a:p>
          <a:p>
            <a:pPr>
              <a:spcAft>
                <a:spcPts val="300"/>
              </a:spcAft>
            </a:pPr>
            <a:endParaRPr lang="en-US">
              <a:cs typeface="Segoe UI Light"/>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79</a:t>
            </a:fld>
            <a:endParaRPr lang="en-US"/>
          </a:p>
        </p:txBody>
      </p:sp>
    </p:spTree>
    <p:extLst>
      <p:ext uri="{BB962C8B-B14F-4D97-AF65-F5344CB8AC3E}">
        <p14:creationId xmlns:p14="http://schemas.microsoft.com/office/powerpoint/2010/main" val="3133019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51D8325-407B-4A7A-8554-6C33CD20DB42}"/>
              </a:ext>
            </a:extLst>
          </p:cNvPr>
          <p:cNvSpPr>
            <a:spLocks noGrp="1"/>
          </p:cNvSpPr>
          <p:nvPr>
            <p:ph type="body" idx="1"/>
          </p:nvPr>
        </p:nvSpPr>
        <p:spPr/>
        <p:txBody>
          <a:bodyPr/>
          <a:lstStyle/>
          <a:p>
            <a:r>
              <a:rPr lang="en-US" b="1"/>
              <a:t>Speaker Notes: </a:t>
            </a:r>
            <a:endParaRPr lang="en-US" b="1">
              <a:cs typeface="Segoe UI Light"/>
            </a:endParaRPr>
          </a:p>
          <a:p>
            <a:pPr>
              <a:spcAft>
                <a:spcPts val="300"/>
              </a:spcAft>
            </a:pPr>
            <a:r>
              <a:rPr lang="en-US"/>
              <a:t>There are different definitions of microservices. If you search the Internet, you'll find many useful resources that provide their own viewpoints and definitions. However, most of the following characteristics of microservices are widely agreed upon:+ </a:t>
            </a:r>
            <a:endParaRPr lang="en-US">
              <a:cs typeface="Segoe UI Light"/>
            </a:endParaRPr>
          </a:p>
          <a:p>
            <a:pPr marL="285750" indent="-285750">
              <a:buChar char="•"/>
            </a:pPr>
            <a:r>
              <a:rPr lang="en-US">
                <a:solidFill>
                  <a:srgbClr val="FFFFFF"/>
                </a:solidFill>
              </a:rPr>
              <a:t>Encapsulate a customer or business scenario. What is the problem you are solving?</a:t>
            </a:r>
            <a:endParaRPr lang="en-US"/>
          </a:p>
          <a:p>
            <a:pPr marL="285750" indent="-285750">
              <a:buChar char="•"/>
            </a:pPr>
            <a:r>
              <a:rPr lang="en-US">
                <a:solidFill>
                  <a:srgbClr val="FFFFFF"/>
                </a:solidFill>
              </a:rPr>
              <a:t>Developed by a small engineering team.</a:t>
            </a:r>
            <a:endParaRPr lang="en-US"/>
          </a:p>
          <a:p>
            <a:pPr marL="285750" indent="-285750">
              <a:buChar char="•"/>
            </a:pPr>
            <a:r>
              <a:rPr lang="en-US">
                <a:solidFill>
                  <a:srgbClr val="FFFFFF"/>
                </a:solidFill>
              </a:rPr>
              <a:t>Written in any programming language and use any framework.</a:t>
            </a:r>
            <a:endParaRPr lang="en-US"/>
          </a:p>
          <a:p>
            <a:pPr marL="285750" indent="-285750">
              <a:buChar char="•"/>
            </a:pPr>
            <a:r>
              <a:rPr lang="en-US">
                <a:solidFill>
                  <a:srgbClr val="FFFFFF"/>
                </a:solidFill>
              </a:rPr>
              <a:t>Consist of code and (optionally) state, both of which are independently versioned, deployed, and scaled.</a:t>
            </a:r>
            <a:endParaRPr lang="en-US"/>
          </a:p>
          <a:p>
            <a:pPr marL="285750" indent="-285750">
              <a:buChar char="•"/>
            </a:pPr>
            <a:r>
              <a:rPr lang="en-US">
                <a:solidFill>
                  <a:srgbClr val="FFFFFF"/>
                </a:solidFill>
              </a:rPr>
              <a:t>Interact with other microservices over well-defined interfaces and protocols.</a:t>
            </a:r>
            <a:endParaRPr lang="en-US"/>
          </a:p>
          <a:p>
            <a:pPr marL="285750" indent="-285750">
              <a:buChar char="•"/>
            </a:pPr>
            <a:r>
              <a:rPr lang="en-US">
                <a:solidFill>
                  <a:srgbClr val="FFFFFF"/>
                </a:solidFill>
              </a:rPr>
              <a:t>Have unique names (URLs) used to resolve their location.</a:t>
            </a:r>
            <a:endParaRPr lang="en-US"/>
          </a:p>
          <a:p>
            <a:pPr marL="285750" indent="-285750">
              <a:buChar char="•"/>
            </a:pPr>
            <a:r>
              <a:rPr lang="en-US">
                <a:solidFill>
                  <a:srgbClr val="FFFFFF"/>
                </a:solidFill>
              </a:rPr>
              <a:t>Remain consistent and available in the presence of failures.</a:t>
            </a:r>
            <a:endParaRPr lang="en-US"/>
          </a:p>
          <a:p>
            <a:r>
              <a:rPr lang="en-US"/>
              <a:t>+ </a:t>
            </a:r>
            <a:endParaRPr lang="en-US">
              <a:cs typeface="Segoe UI Light"/>
            </a:endParaRPr>
          </a:p>
          <a:p>
            <a:r>
              <a:rPr lang="en-US"/>
              <a:t>You can summarize these characteristics into:+ </a:t>
            </a:r>
          </a:p>
          <a:p>
            <a:r>
              <a:rPr lang="en-US" b="1" i="1">
                <a:solidFill>
                  <a:srgbClr val="FFFFFF"/>
                </a:solidFill>
              </a:rPr>
              <a:t>Microservice applications are composed of small, independently versioned, and scalable customer-focused services that communicate with each other over standard protocols with well-defined interfaces.</a:t>
            </a:r>
            <a:endParaRPr lang="en-US"/>
          </a:p>
          <a:p>
            <a:endParaRPr lang="en-US">
              <a:latin typeface="Calibri"/>
            </a:endParaRPr>
          </a:p>
        </p:txBody>
      </p:sp>
    </p:spTree>
    <p:extLst>
      <p:ext uri="{BB962C8B-B14F-4D97-AF65-F5344CB8AC3E}">
        <p14:creationId xmlns:p14="http://schemas.microsoft.com/office/powerpoint/2010/main" val="5169879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a:cs typeface="Segoe UI Light"/>
              </a:rPr>
              <a:t>The DNS service can be enabled for the cluster and it is especially useful for containerized services as they may have a unique URL name. You have to set the DNS name by either using applicationManifest.xml file or by PowerShell. There is one thing to note. The DNS service can only be used by stateless services,</a:t>
            </a:r>
            <a:endParaRPr lang="en-US" noProof="0"/>
          </a:p>
        </p:txBody>
      </p:sp>
      <p:sp>
        <p:nvSpPr>
          <p:cNvPr id="4" name="Kopfzeilenplatzhalter 3"/>
          <p:cNvSpPr>
            <a:spLocks noGrp="1"/>
          </p:cNvSpPr>
          <p:nvPr>
            <p:ph type="hdr" sz="quarter" idx="10"/>
          </p:nvPr>
        </p:nvSpPr>
        <p:spPr/>
        <p:txBody>
          <a:bodyPr/>
          <a:lstStyle/>
          <a:p>
            <a:endParaRPr lang="en-US"/>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umsplatzhalter 5"/>
          <p:cNvSpPr>
            <a:spLocks noGrp="1"/>
          </p:cNvSpPr>
          <p:nvPr>
            <p:ph type="dt" idx="12"/>
          </p:nvPr>
        </p:nvSpPr>
        <p:spPr/>
        <p:txBody>
          <a:bodyPr/>
          <a:lstStyle/>
          <a:p>
            <a:fld id="{38EEC551-8CDA-4EB6-89BB-2A86C9F091C8}" type="datetime8">
              <a:rPr lang="en-US" smtClean="0"/>
              <a:t>1/12/2018 6:58 PM</a:t>
            </a:fld>
            <a:endParaRPr lang="en-US"/>
          </a:p>
        </p:txBody>
      </p:sp>
      <p:sp>
        <p:nvSpPr>
          <p:cNvPr id="7" name="Foliennummernplatzhalter 6"/>
          <p:cNvSpPr>
            <a:spLocks noGrp="1"/>
          </p:cNvSpPr>
          <p:nvPr>
            <p:ph type="sldNum" sz="quarter" idx="13"/>
          </p:nvPr>
        </p:nvSpPr>
        <p:spPr/>
        <p:txBody>
          <a:bodyPr/>
          <a:lstStyle/>
          <a:p>
            <a:fld id="{B4008EB6-D09E-4580-8CD6-DDB14511944F}" type="slidenum">
              <a:rPr lang="en-US" smtClean="0"/>
              <a:pPr/>
              <a:t>80</a:t>
            </a:fld>
            <a:endParaRPr lang="en-US"/>
          </a:p>
        </p:txBody>
      </p:sp>
    </p:spTree>
    <p:extLst>
      <p:ext uri="{BB962C8B-B14F-4D97-AF65-F5344CB8AC3E}">
        <p14:creationId xmlns:p14="http://schemas.microsoft.com/office/powerpoint/2010/main" val="7316559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These are the two ways to define a DNS name by using PowerShell or ApplicationManifest.xml</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81</a:t>
            </a:fld>
            <a:endParaRPr lang="en-US"/>
          </a:p>
        </p:txBody>
      </p:sp>
    </p:spTree>
    <p:extLst>
      <p:ext uri="{BB962C8B-B14F-4D97-AF65-F5344CB8AC3E}">
        <p14:creationId xmlns:p14="http://schemas.microsoft.com/office/powerpoint/2010/main" val="73432159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After the DNS name is defined you can use HTTP endpoints. The DNS service will resolve the address.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82</a:t>
            </a:fld>
            <a:endParaRPr lang="en-US"/>
          </a:p>
        </p:txBody>
      </p:sp>
    </p:spTree>
    <p:extLst>
      <p:ext uri="{BB962C8B-B14F-4D97-AF65-F5344CB8AC3E}">
        <p14:creationId xmlns:p14="http://schemas.microsoft.com/office/powerpoint/2010/main" val="380621347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Reverse </a:t>
            </a:r>
            <a:r>
              <a:rPr lang="de-DE" err="1"/>
              <a:t>proxy</a:t>
            </a:r>
            <a:r>
              <a:rPr lang="de-DE"/>
              <a:t> </a:t>
            </a:r>
            <a:r>
              <a:rPr lang="de-DE" err="1"/>
              <a:t>built</a:t>
            </a:r>
            <a:r>
              <a:rPr lang="de-DE"/>
              <a:t> </a:t>
            </a:r>
            <a:r>
              <a:rPr lang="de-DE" err="1"/>
              <a:t>into</a:t>
            </a:r>
            <a:r>
              <a:rPr lang="de-DE"/>
              <a:t> Azure Service </a:t>
            </a:r>
            <a:r>
              <a:rPr lang="de-DE" err="1"/>
              <a:t>Fabric</a:t>
            </a:r>
            <a:r>
              <a:rPr lang="de-DE"/>
              <a:t> </a:t>
            </a:r>
            <a:r>
              <a:rPr lang="de-DE" err="1"/>
              <a:t>helps</a:t>
            </a:r>
            <a:r>
              <a:rPr lang="de-DE"/>
              <a:t> </a:t>
            </a:r>
            <a:r>
              <a:rPr lang="de-DE" err="1"/>
              <a:t>microservices</a:t>
            </a:r>
            <a:r>
              <a:rPr lang="de-DE"/>
              <a:t> </a:t>
            </a:r>
            <a:r>
              <a:rPr lang="de-DE" err="1"/>
              <a:t>running</a:t>
            </a:r>
            <a:r>
              <a:rPr lang="de-DE"/>
              <a:t> in a Service </a:t>
            </a:r>
            <a:r>
              <a:rPr lang="de-DE" err="1"/>
              <a:t>Fabric</a:t>
            </a:r>
            <a:r>
              <a:rPr lang="de-DE"/>
              <a:t> </a:t>
            </a:r>
            <a:r>
              <a:rPr lang="de-DE" err="1"/>
              <a:t>cluster</a:t>
            </a:r>
            <a:r>
              <a:rPr lang="de-DE"/>
              <a:t> </a:t>
            </a:r>
            <a:r>
              <a:rPr lang="de-DE" err="1"/>
              <a:t>discover</a:t>
            </a:r>
            <a:r>
              <a:rPr lang="de-DE"/>
              <a:t> and </a:t>
            </a:r>
            <a:r>
              <a:rPr lang="de-DE" err="1"/>
              <a:t>communicate</a:t>
            </a:r>
            <a:r>
              <a:rPr lang="de-DE"/>
              <a:t> </a:t>
            </a:r>
            <a:r>
              <a:rPr lang="de-DE" err="1"/>
              <a:t>with</a:t>
            </a:r>
            <a:r>
              <a:rPr lang="de-DE"/>
              <a:t> </a:t>
            </a:r>
            <a:r>
              <a:rPr lang="de-DE" err="1"/>
              <a:t>other</a:t>
            </a:r>
            <a:r>
              <a:rPr lang="de-DE"/>
              <a:t> </a:t>
            </a:r>
            <a:r>
              <a:rPr lang="de-DE" err="1"/>
              <a:t>services</a:t>
            </a:r>
            <a:r>
              <a:rPr lang="de-DE"/>
              <a:t> </a:t>
            </a:r>
            <a:r>
              <a:rPr lang="de-DE" err="1"/>
              <a:t>that</a:t>
            </a:r>
            <a:r>
              <a:rPr lang="de-DE"/>
              <a:t> </a:t>
            </a:r>
            <a:r>
              <a:rPr lang="de-DE" err="1"/>
              <a:t>have</a:t>
            </a:r>
            <a:r>
              <a:rPr lang="de-DE"/>
              <a:t> http </a:t>
            </a:r>
            <a:r>
              <a:rPr lang="de-DE" err="1"/>
              <a:t>endpoints</a:t>
            </a:r>
            <a:r>
              <a:rPr lang="de-DE">
                <a:cs typeface="Segoe UI Light"/>
              </a:rPr>
              <a:t>.</a:t>
            </a:r>
          </a:p>
          <a:p>
            <a:r>
              <a:rPr lang="de-DE"/>
              <a:t>Reverse </a:t>
            </a:r>
            <a:r>
              <a:rPr lang="de-DE" err="1"/>
              <a:t>proxy</a:t>
            </a:r>
            <a:r>
              <a:rPr lang="de-DE"/>
              <a:t> </a:t>
            </a:r>
            <a:r>
              <a:rPr lang="de-DE" err="1"/>
              <a:t>is</a:t>
            </a:r>
            <a:r>
              <a:rPr lang="de-DE"/>
              <a:t> a </a:t>
            </a:r>
            <a:r>
              <a:rPr lang="de-DE" err="1"/>
              <a:t>service</a:t>
            </a:r>
            <a:r>
              <a:rPr lang="de-DE"/>
              <a:t> </a:t>
            </a:r>
            <a:r>
              <a:rPr lang="de-DE" err="1"/>
              <a:t>that</a:t>
            </a:r>
            <a:r>
              <a:rPr lang="de-DE"/>
              <a:t> </a:t>
            </a:r>
            <a:r>
              <a:rPr lang="de-DE" err="1"/>
              <a:t>runs</a:t>
            </a:r>
            <a:r>
              <a:rPr lang="de-DE"/>
              <a:t> on </a:t>
            </a:r>
            <a:r>
              <a:rPr lang="de-DE" err="1"/>
              <a:t>every</a:t>
            </a:r>
            <a:r>
              <a:rPr lang="de-DE"/>
              <a:t> </a:t>
            </a:r>
            <a:r>
              <a:rPr lang="de-DE" err="1"/>
              <a:t>node</a:t>
            </a:r>
            <a:r>
              <a:rPr lang="de-DE"/>
              <a:t> and </a:t>
            </a:r>
            <a:r>
              <a:rPr lang="de-DE" err="1"/>
              <a:t>handles</a:t>
            </a:r>
            <a:r>
              <a:rPr lang="de-DE"/>
              <a:t> </a:t>
            </a:r>
            <a:r>
              <a:rPr lang="de-DE" err="1"/>
              <a:t>endpoint</a:t>
            </a:r>
            <a:r>
              <a:rPr lang="de-DE"/>
              <a:t> </a:t>
            </a:r>
            <a:r>
              <a:rPr lang="de-DE" err="1"/>
              <a:t>resolution</a:t>
            </a:r>
            <a:r>
              <a:rPr lang="de-DE"/>
              <a:t>, </a:t>
            </a:r>
            <a:r>
              <a:rPr lang="de-DE" err="1"/>
              <a:t>automatic</a:t>
            </a:r>
            <a:r>
              <a:rPr lang="de-DE"/>
              <a:t> </a:t>
            </a:r>
            <a:r>
              <a:rPr lang="de-DE" err="1"/>
              <a:t>retry</a:t>
            </a:r>
            <a:r>
              <a:rPr lang="de-DE"/>
              <a:t>, and </a:t>
            </a:r>
            <a:r>
              <a:rPr lang="de-DE" err="1"/>
              <a:t>other</a:t>
            </a:r>
            <a:r>
              <a:rPr lang="de-DE"/>
              <a:t> </a:t>
            </a:r>
            <a:r>
              <a:rPr lang="de-DE" err="1"/>
              <a:t>connection</a:t>
            </a:r>
            <a:r>
              <a:rPr lang="de-DE"/>
              <a:t> </a:t>
            </a:r>
            <a:r>
              <a:rPr lang="de-DE" err="1"/>
              <a:t>failures</a:t>
            </a:r>
            <a:r>
              <a:rPr lang="de-DE"/>
              <a:t> on behalf </a:t>
            </a:r>
            <a:r>
              <a:rPr lang="de-DE" err="1"/>
              <a:t>of</a:t>
            </a:r>
            <a:r>
              <a:rPr lang="de-DE"/>
              <a:t> </a:t>
            </a:r>
            <a:r>
              <a:rPr lang="de-DE" err="1"/>
              <a:t>client</a:t>
            </a:r>
            <a:r>
              <a:rPr lang="de-DE"/>
              <a:t> </a:t>
            </a:r>
            <a:r>
              <a:rPr lang="de-DE" err="1"/>
              <a:t>services</a:t>
            </a:r>
            <a:r>
              <a:rPr lang="de-DE"/>
              <a:t>. </a:t>
            </a:r>
            <a:endParaRPr lang="de-DE">
              <a:cs typeface="Segoe UI Light"/>
            </a:endParaRPr>
          </a:p>
          <a:p>
            <a:r>
              <a:rPr lang="de-DE" err="1"/>
              <a:t>Using</a:t>
            </a:r>
            <a:r>
              <a:rPr lang="de-DE"/>
              <a:t> a </a:t>
            </a:r>
            <a:r>
              <a:rPr lang="de-DE" err="1"/>
              <a:t>reverse</a:t>
            </a:r>
            <a:r>
              <a:rPr lang="de-DE"/>
              <a:t> </a:t>
            </a:r>
            <a:r>
              <a:rPr lang="de-DE" err="1"/>
              <a:t>proxy</a:t>
            </a:r>
            <a:r>
              <a:rPr lang="de-DE"/>
              <a:t> </a:t>
            </a:r>
            <a:r>
              <a:rPr lang="de-DE" err="1"/>
              <a:t>allows</a:t>
            </a:r>
            <a:r>
              <a:rPr lang="de-DE"/>
              <a:t> </a:t>
            </a:r>
            <a:r>
              <a:rPr lang="de-DE" err="1"/>
              <a:t>the</a:t>
            </a:r>
            <a:r>
              <a:rPr lang="de-DE"/>
              <a:t> </a:t>
            </a:r>
            <a:r>
              <a:rPr lang="de-DE" err="1"/>
              <a:t>client</a:t>
            </a:r>
            <a:r>
              <a:rPr lang="de-DE"/>
              <a:t> </a:t>
            </a:r>
            <a:r>
              <a:rPr lang="de-DE" err="1"/>
              <a:t>service</a:t>
            </a:r>
            <a:r>
              <a:rPr lang="de-DE"/>
              <a:t> </a:t>
            </a:r>
            <a:r>
              <a:rPr lang="de-DE" err="1"/>
              <a:t>to</a:t>
            </a:r>
            <a:r>
              <a:rPr lang="de-DE"/>
              <a:t> </a:t>
            </a:r>
            <a:r>
              <a:rPr lang="de-DE" err="1"/>
              <a:t>use</a:t>
            </a:r>
            <a:r>
              <a:rPr lang="de-DE"/>
              <a:t> </a:t>
            </a:r>
            <a:r>
              <a:rPr lang="de-DE" err="1"/>
              <a:t>any</a:t>
            </a:r>
            <a:r>
              <a:rPr lang="de-DE"/>
              <a:t> client-</a:t>
            </a:r>
            <a:r>
              <a:rPr lang="de-DE" err="1"/>
              <a:t>side</a:t>
            </a:r>
            <a:r>
              <a:rPr lang="de-DE"/>
              <a:t> HTTP </a:t>
            </a:r>
            <a:r>
              <a:rPr lang="de-DE" err="1"/>
              <a:t>communication</a:t>
            </a:r>
            <a:r>
              <a:rPr lang="de-DE"/>
              <a:t> </a:t>
            </a:r>
            <a:r>
              <a:rPr lang="de-DE" err="1"/>
              <a:t>libraries</a:t>
            </a:r>
            <a:r>
              <a:rPr lang="de-DE"/>
              <a:t> and </a:t>
            </a:r>
            <a:r>
              <a:rPr lang="de-DE" err="1"/>
              <a:t>does</a:t>
            </a:r>
            <a:r>
              <a:rPr lang="de-DE"/>
              <a:t> not </a:t>
            </a:r>
            <a:r>
              <a:rPr lang="de-DE" err="1"/>
              <a:t>require</a:t>
            </a:r>
            <a:r>
              <a:rPr lang="de-DE"/>
              <a:t> </a:t>
            </a:r>
            <a:r>
              <a:rPr lang="de-DE" err="1"/>
              <a:t>special</a:t>
            </a:r>
            <a:r>
              <a:rPr lang="de-DE"/>
              <a:t> </a:t>
            </a:r>
            <a:r>
              <a:rPr lang="de-DE" err="1"/>
              <a:t>resolution</a:t>
            </a:r>
            <a:r>
              <a:rPr lang="de-DE"/>
              <a:t> and </a:t>
            </a:r>
            <a:r>
              <a:rPr lang="de-DE" err="1"/>
              <a:t>retry</a:t>
            </a:r>
            <a:r>
              <a:rPr lang="de-DE"/>
              <a:t> </a:t>
            </a:r>
            <a:r>
              <a:rPr lang="de-DE" err="1"/>
              <a:t>logic</a:t>
            </a:r>
            <a:r>
              <a:rPr lang="de-DE"/>
              <a:t> in </a:t>
            </a:r>
            <a:r>
              <a:rPr lang="de-DE" err="1"/>
              <a:t>the</a:t>
            </a:r>
            <a:r>
              <a:rPr lang="de-DE"/>
              <a:t> </a:t>
            </a:r>
            <a:r>
              <a:rPr lang="de-DE" err="1"/>
              <a:t>service</a:t>
            </a:r>
            <a:r>
              <a:rPr lang="de-DE"/>
              <a:t>. </a:t>
            </a:r>
          </a:p>
          <a:p>
            <a:r>
              <a:rPr lang="de-DE"/>
              <a:t>The </a:t>
            </a:r>
            <a:r>
              <a:rPr lang="de-DE" err="1"/>
              <a:t>reverse</a:t>
            </a:r>
            <a:r>
              <a:rPr lang="de-DE"/>
              <a:t> </a:t>
            </a:r>
            <a:r>
              <a:rPr lang="de-DE" err="1"/>
              <a:t>proxy</a:t>
            </a:r>
            <a:r>
              <a:rPr lang="de-DE"/>
              <a:t> </a:t>
            </a:r>
            <a:r>
              <a:rPr lang="de-DE" err="1"/>
              <a:t>uses</a:t>
            </a:r>
            <a:r>
              <a:rPr lang="de-DE"/>
              <a:t> a </a:t>
            </a:r>
            <a:r>
              <a:rPr lang="de-DE" err="1"/>
              <a:t>specific</a:t>
            </a:r>
            <a:r>
              <a:rPr lang="de-DE"/>
              <a:t> uniform </a:t>
            </a:r>
            <a:r>
              <a:rPr lang="de-DE" err="1"/>
              <a:t>resource</a:t>
            </a:r>
            <a:r>
              <a:rPr lang="de-DE"/>
              <a:t> </a:t>
            </a:r>
            <a:r>
              <a:rPr lang="de-DE" err="1"/>
              <a:t>identifier</a:t>
            </a:r>
            <a:r>
              <a:rPr lang="de-DE"/>
              <a:t> (URI) </a:t>
            </a:r>
            <a:r>
              <a:rPr lang="de-DE" err="1"/>
              <a:t>format</a:t>
            </a:r>
            <a:r>
              <a:rPr lang="de-DE"/>
              <a:t> </a:t>
            </a:r>
            <a:r>
              <a:rPr lang="de-DE" err="1"/>
              <a:t>to</a:t>
            </a:r>
            <a:r>
              <a:rPr lang="de-DE"/>
              <a:t> </a:t>
            </a:r>
            <a:r>
              <a:rPr lang="de-DE" err="1"/>
              <a:t>identify</a:t>
            </a:r>
            <a:r>
              <a:rPr lang="de-DE"/>
              <a:t> </a:t>
            </a:r>
            <a:r>
              <a:rPr lang="de-DE" err="1"/>
              <a:t>the</a:t>
            </a:r>
            <a:r>
              <a:rPr lang="de-DE"/>
              <a:t> </a:t>
            </a:r>
            <a:r>
              <a:rPr lang="de-DE" err="1"/>
              <a:t>service</a:t>
            </a:r>
            <a:r>
              <a:rPr lang="de-DE"/>
              <a:t> </a:t>
            </a:r>
            <a:r>
              <a:rPr lang="de-DE" err="1"/>
              <a:t>partition</a:t>
            </a:r>
            <a:r>
              <a:rPr lang="de-DE"/>
              <a:t> </a:t>
            </a:r>
            <a:r>
              <a:rPr lang="de-DE" err="1"/>
              <a:t>to</a:t>
            </a:r>
            <a:r>
              <a:rPr lang="de-DE"/>
              <a:t> </a:t>
            </a:r>
            <a:r>
              <a:rPr lang="de-DE" err="1"/>
              <a:t>which</a:t>
            </a:r>
            <a:r>
              <a:rPr lang="de-DE"/>
              <a:t> </a:t>
            </a:r>
            <a:r>
              <a:rPr lang="de-DE" err="1"/>
              <a:t>the</a:t>
            </a:r>
            <a:r>
              <a:rPr lang="de-DE"/>
              <a:t> </a:t>
            </a:r>
            <a:r>
              <a:rPr lang="de-DE" err="1"/>
              <a:t>incoming</a:t>
            </a:r>
            <a:r>
              <a:rPr lang="de-DE"/>
              <a:t> </a:t>
            </a:r>
            <a:r>
              <a:rPr lang="de-DE" err="1"/>
              <a:t>request</a:t>
            </a:r>
            <a:r>
              <a:rPr lang="de-DE"/>
              <a:t> </a:t>
            </a:r>
            <a:r>
              <a:rPr lang="de-DE" err="1"/>
              <a:t>should</a:t>
            </a:r>
            <a:r>
              <a:rPr lang="de-DE"/>
              <a:t> </a:t>
            </a:r>
            <a:r>
              <a:rPr lang="de-DE" err="1"/>
              <a:t>be</a:t>
            </a:r>
            <a:r>
              <a:rPr lang="de-DE"/>
              <a:t> </a:t>
            </a:r>
            <a:r>
              <a:rPr lang="de-DE" err="1"/>
              <a:t>forwarded</a:t>
            </a:r>
            <a:r>
              <a:rPr lang="de-DE">
                <a:cs typeface="Segoe UI Light"/>
              </a:rPr>
              <a:t>. </a:t>
            </a:r>
          </a:p>
          <a:p>
            <a:pPr>
              <a:spcAft>
                <a:spcPts val="300"/>
              </a:spcAft>
            </a:pPr>
            <a:r>
              <a:rPr lang="de-DE">
                <a:cs typeface="Segoe UI Light"/>
              </a:rPr>
              <a:t>This </a:t>
            </a:r>
            <a:r>
              <a:rPr lang="de-DE" err="1">
                <a:cs typeface="Segoe UI Light"/>
              </a:rPr>
              <a:t>is</a:t>
            </a:r>
            <a:r>
              <a:rPr lang="de-DE">
                <a:cs typeface="Segoe UI Light"/>
              </a:rPr>
              <a:t> </a:t>
            </a:r>
            <a:r>
              <a:rPr lang="de-DE" err="1">
                <a:cs typeface="Segoe UI Light"/>
              </a:rPr>
              <a:t>especially</a:t>
            </a:r>
            <a:r>
              <a:rPr lang="de-DE">
                <a:cs typeface="Segoe UI Light"/>
              </a:rPr>
              <a:t> </a:t>
            </a:r>
            <a:r>
              <a:rPr lang="de-DE" err="1">
                <a:cs typeface="Segoe UI Light"/>
              </a:rPr>
              <a:t>usefull</a:t>
            </a:r>
            <a:r>
              <a:rPr lang="de-DE">
                <a:cs typeface="Segoe UI Light"/>
              </a:rPr>
              <a:t> </a:t>
            </a:r>
            <a:r>
              <a:rPr lang="de-DE" err="1">
                <a:cs typeface="Segoe UI Light"/>
              </a:rPr>
              <a:t>for</a:t>
            </a:r>
            <a:r>
              <a:rPr lang="de-DE">
                <a:cs typeface="Segoe UI Light"/>
              </a:rPr>
              <a:t> </a:t>
            </a:r>
            <a:r>
              <a:rPr lang="de-DE" err="1">
                <a:cs typeface="Segoe UI Light"/>
              </a:rPr>
              <a:t>statefull</a:t>
            </a:r>
            <a:r>
              <a:rPr lang="de-DE">
                <a:cs typeface="Segoe UI Light"/>
              </a:rPr>
              <a:t> </a:t>
            </a:r>
            <a:r>
              <a:rPr lang="de-DE" err="1">
                <a:cs typeface="Segoe UI Light"/>
              </a:rPr>
              <a:t>services</a:t>
            </a:r>
          </a:p>
          <a:p>
            <a:endParaRPr lang="de-DE">
              <a:solidFill>
                <a:srgbClr val="FFFFFF"/>
              </a:solidFill>
              <a:cs typeface="Segoe UI Light"/>
            </a:endParaRPr>
          </a:p>
          <a:p>
            <a:pPr>
              <a:spcAft>
                <a:spcPts val="300"/>
              </a:spcAft>
            </a:pPr>
            <a:endParaRPr lang="de-DE">
              <a:cs typeface="Segoe UI Light"/>
            </a:endParaRPr>
          </a:p>
        </p:txBody>
      </p:sp>
      <p:sp>
        <p:nvSpPr>
          <p:cNvPr id="4" name="Kopfzeilenplatzhalter 3"/>
          <p:cNvSpPr>
            <a:spLocks noGrp="1"/>
          </p:cNvSpPr>
          <p:nvPr>
            <p:ph type="hdr" sz="quarter" idx="10"/>
          </p:nvPr>
        </p:nvSpPr>
        <p:spPr/>
        <p:txBody>
          <a:bodyPr/>
          <a:lstStyle/>
          <a:p>
            <a:endParaRPr lang="en-US"/>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umsplatzhalter 5"/>
          <p:cNvSpPr>
            <a:spLocks noGrp="1"/>
          </p:cNvSpPr>
          <p:nvPr>
            <p:ph type="dt" idx="12"/>
          </p:nvPr>
        </p:nvSpPr>
        <p:spPr/>
        <p:txBody>
          <a:bodyPr/>
          <a:lstStyle/>
          <a:p>
            <a:fld id="{38EEC551-8CDA-4EB6-89BB-2A86C9F091C8}" type="datetime8">
              <a:rPr lang="en-US" smtClean="0"/>
              <a:t>1/12/2018 6:58 PM</a:t>
            </a:fld>
            <a:endParaRPr lang="en-US"/>
          </a:p>
        </p:txBody>
      </p:sp>
      <p:sp>
        <p:nvSpPr>
          <p:cNvPr id="7" name="Foliennummernplatzhalter 6"/>
          <p:cNvSpPr>
            <a:spLocks noGrp="1"/>
          </p:cNvSpPr>
          <p:nvPr>
            <p:ph type="sldNum" sz="quarter" idx="13"/>
          </p:nvPr>
        </p:nvSpPr>
        <p:spPr/>
        <p:txBody>
          <a:bodyPr/>
          <a:lstStyle/>
          <a:p>
            <a:fld id="{B4008EB6-D09E-4580-8CD6-DDB14511944F}" type="slidenum">
              <a:rPr lang="en-US" smtClean="0"/>
              <a:pPr/>
              <a:t>83</a:t>
            </a:fld>
            <a:endParaRPr lang="en-US"/>
          </a:p>
        </p:txBody>
      </p:sp>
    </p:spTree>
    <p:extLst>
      <p:ext uri="{BB962C8B-B14F-4D97-AF65-F5344CB8AC3E}">
        <p14:creationId xmlns:p14="http://schemas.microsoft.com/office/powerpoint/2010/main" val="412733276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The URI format depends on the client. If the client is external to the cluster it must use the domain name. If the service client is running on a node within the cluster "localhost" can be used as the reverse proxy service is running on each node. The reverse proxy has defined a dedicated port which can be configured by node type when the cluster is created. Further parts of the URI contain the service name and other parts like the partition key to reach out to a dedicate service handling this partition.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1/12/2018 6:58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84</a:t>
            </a:fld>
            <a:endParaRPr lang="en-US"/>
          </a:p>
        </p:txBody>
      </p:sp>
    </p:spTree>
    <p:extLst>
      <p:ext uri="{BB962C8B-B14F-4D97-AF65-F5344CB8AC3E}">
        <p14:creationId xmlns:p14="http://schemas.microsoft.com/office/powerpoint/2010/main" val="352743992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Kopfzeilenplatzhalter 3"/>
          <p:cNvSpPr>
            <a:spLocks noGrp="1"/>
          </p:cNvSpPr>
          <p:nvPr>
            <p:ph type="hdr" sz="quarter" idx="10"/>
          </p:nvPr>
        </p:nvSpPr>
        <p:spPr/>
        <p:txBody>
          <a:bodyPr/>
          <a:lstStyle/>
          <a:p>
            <a:endParaRPr lang="en-US"/>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umsplatzhalter 5"/>
          <p:cNvSpPr>
            <a:spLocks noGrp="1"/>
          </p:cNvSpPr>
          <p:nvPr>
            <p:ph type="dt" idx="12"/>
          </p:nvPr>
        </p:nvSpPr>
        <p:spPr/>
        <p:txBody>
          <a:bodyPr/>
          <a:lstStyle/>
          <a:p>
            <a:fld id="{38EEC551-8CDA-4EB6-89BB-2A86C9F091C8}" type="datetime8">
              <a:rPr lang="en-US" smtClean="0"/>
              <a:t>1/12/2018 6:58 PM</a:t>
            </a:fld>
            <a:endParaRPr lang="en-US"/>
          </a:p>
        </p:txBody>
      </p:sp>
      <p:sp>
        <p:nvSpPr>
          <p:cNvPr id="7" name="Foliennummernplatzhalter 6"/>
          <p:cNvSpPr>
            <a:spLocks noGrp="1"/>
          </p:cNvSpPr>
          <p:nvPr>
            <p:ph type="sldNum" sz="quarter" idx="13"/>
          </p:nvPr>
        </p:nvSpPr>
        <p:spPr/>
        <p:txBody>
          <a:bodyPr/>
          <a:lstStyle/>
          <a:p>
            <a:fld id="{B4008EB6-D09E-4580-8CD6-DDB14511944F}" type="slidenum">
              <a:rPr lang="en-US" smtClean="0"/>
              <a:pPr/>
              <a:t>85</a:t>
            </a:fld>
            <a:endParaRPr lang="en-US"/>
          </a:p>
        </p:txBody>
      </p:sp>
    </p:spTree>
    <p:extLst>
      <p:ext uri="{BB962C8B-B14F-4D97-AF65-F5344CB8AC3E}">
        <p14:creationId xmlns:p14="http://schemas.microsoft.com/office/powerpoint/2010/main" val="401970559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1/12/2018 6:58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86</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093999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0EE9A75-992B-4352-8E0D-49F14066BEB8}"/>
              </a:ext>
            </a:extLst>
          </p:cNvPr>
          <p:cNvSpPr>
            <a:spLocks noGrp="1"/>
          </p:cNvSpPr>
          <p:nvPr>
            <p:ph type="body" idx="1"/>
          </p:nvPr>
        </p:nvSpPr>
        <p:spPr/>
        <p:txBody>
          <a:bodyPr/>
          <a:lstStyle/>
          <a:p>
            <a:r>
              <a:rPr lang="en-US" b="1" dirty="0">
                <a:cs typeface="Segoe UI Light"/>
              </a:rPr>
              <a:t>Speaker Notes:</a:t>
            </a:r>
            <a:endParaRPr lang="en-US" b="1" dirty="0"/>
          </a:p>
          <a:p>
            <a:pPr>
              <a:spcAft>
                <a:spcPts val="300"/>
              </a:spcAft>
            </a:pPr>
            <a:endParaRPr lang="en-US" b="1" dirty="0"/>
          </a:p>
          <a:p>
            <a:pPr>
              <a:spcAft>
                <a:spcPts val="300"/>
              </a:spcAft>
            </a:pPr>
            <a:r>
              <a:rPr lang="en-US" b="1" dirty="0"/>
              <a:t>Written in any programming language and use any framework</a:t>
            </a:r>
            <a:endParaRPr lang="en-US" b="1" dirty="0">
              <a:cs typeface="Segoe UI Light"/>
            </a:endParaRPr>
          </a:p>
          <a:p>
            <a:r>
              <a:rPr lang="en-US" dirty="0"/>
              <a:t>As developers, we should be free to choose a language or framework that we want, depending on our skills or the needs of the service. In some services, you might value the performance benefits of C++ above all else. In other services, the ease of managed development in C# or Java might be most important. In some cases, you may need to use a specific partner library, data storage technology, or means of exposing the service to clients.+ </a:t>
            </a:r>
          </a:p>
          <a:p>
            <a:r>
              <a:rPr lang="en-US" dirty="0"/>
              <a:t>After you have chosen a technology, you come to the operational or lifecycle management and scaling of the service.+ </a:t>
            </a:r>
          </a:p>
          <a:p>
            <a:r>
              <a:rPr lang="en-US" b="1" dirty="0"/>
              <a:t>Allows code and state to be independently versioned, deployed, and scaled</a:t>
            </a:r>
            <a:endParaRPr lang="en-US" b="1" dirty="0">
              <a:cs typeface="Segoe UI Light"/>
            </a:endParaRPr>
          </a:p>
          <a:p>
            <a:r>
              <a:rPr lang="en-US" dirty="0"/>
              <a:t>However you choose to write your microservices, the code and optionally the state should independently deploy, upgrade, and scale. This is actually one of the harder problems to solve, because it comes down to your choice of technologies. For scaling, understanding how to partition (or shard) both the code and state is challenging. When the code and state use separate technologies, which is common today, the deployment scripts for your microservice need to be able to cope with scaling them both. This is also about agility and flexibility, so you can upgrade some of the microservices without having to upgrade all of them at once.+ </a:t>
            </a:r>
          </a:p>
          <a:p>
            <a:endParaRPr lang="en-US" dirty="0">
              <a:latin typeface="Calibri"/>
            </a:endParaRPr>
          </a:p>
        </p:txBody>
      </p:sp>
    </p:spTree>
    <p:extLst>
      <p:ext uri="{BB962C8B-B14F-4D97-AF65-F5344CB8AC3E}">
        <p14:creationId xmlns:p14="http://schemas.microsoft.com/office/powerpoint/2010/main" val="402545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6.xml"/><Relationship Id="rId5" Type="http://schemas.openxmlformats.org/officeDocument/2006/relationships/image" Target="../media/image15.png"/><Relationship Id="rId4" Type="http://schemas.microsoft.com/office/2007/relationships/hdphoto" Target="../media/hdphoto1.wdp"/></Relationships>
</file>

<file path=ppt/slideLayouts/_rels/slideLayout10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8A67-131C-4318-AFF0-8D2CD90836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PT"/>
          </a:p>
        </p:txBody>
      </p:sp>
      <p:sp>
        <p:nvSpPr>
          <p:cNvPr id="3" name="Subtitle 2">
            <a:extLst>
              <a:ext uri="{FF2B5EF4-FFF2-40B4-BE49-F238E27FC236}">
                <a16:creationId xmlns:a16="http://schemas.microsoft.com/office/drawing/2014/main" id="{2261A7FC-AFDD-400A-A040-743C6E4CB2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PT"/>
          </a:p>
        </p:txBody>
      </p:sp>
      <p:sp>
        <p:nvSpPr>
          <p:cNvPr id="4" name="Date Placeholder 3">
            <a:extLst>
              <a:ext uri="{FF2B5EF4-FFF2-40B4-BE49-F238E27FC236}">
                <a16:creationId xmlns:a16="http://schemas.microsoft.com/office/drawing/2014/main" id="{5DEBB852-C643-49EA-A24D-83BC935315A7}"/>
              </a:ext>
            </a:extLst>
          </p:cNvPr>
          <p:cNvSpPr>
            <a:spLocks noGrp="1"/>
          </p:cNvSpPr>
          <p:nvPr>
            <p:ph type="dt" sz="half" idx="10"/>
          </p:nvPr>
        </p:nvSpPr>
        <p:spPr/>
        <p:txBody>
          <a:bodyPr/>
          <a:lstStyle/>
          <a:p>
            <a:fld id="{ABABE703-6057-42C1-8EB7-06DD7C77BEE8}" type="datetimeFigureOut">
              <a:rPr lang="pt-PT" smtClean="0"/>
              <a:t>12/01/2018</a:t>
            </a:fld>
            <a:endParaRPr lang="pt-PT"/>
          </a:p>
        </p:txBody>
      </p:sp>
      <p:sp>
        <p:nvSpPr>
          <p:cNvPr id="5" name="Footer Placeholder 4">
            <a:extLst>
              <a:ext uri="{FF2B5EF4-FFF2-40B4-BE49-F238E27FC236}">
                <a16:creationId xmlns:a16="http://schemas.microsoft.com/office/drawing/2014/main" id="{8A519CFD-0CF2-4DD6-8E8E-7D1048B04A80}"/>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155BB92C-25FF-49F4-BDFB-B2E942DF2F03}"/>
              </a:ext>
            </a:extLst>
          </p:cNvPr>
          <p:cNvSpPr>
            <a:spLocks noGrp="1"/>
          </p:cNvSpPr>
          <p:nvPr>
            <p:ph type="sldNum" sz="quarter" idx="12"/>
          </p:nvPr>
        </p:nvSpPr>
        <p:spPr/>
        <p:txBody>
          <a:bodyPr/>
          <a:lstStyle/>
          <a:p>
            <a:fld id="{F0F69011-8AFC-43C6-8297-42A8261B6E46}" type="slidenum">
              <a:rPr lang="pt-PT" smtClean="0"/>
              <a:t>‹#›</a:t>
            </a:fld>
            <a:endParaRPr lang="pt-PT"/>
          </a:p>
        </p:txBody>
      </p:sp>
    </p:spTree>
    <p:extLst>
      <p:ext uri="{BB962C8B-B14F-4D97-AF65-F5344CB8AC3E}">
        <p14:creationId xmlns:p14="http://schemas.microsoft.com/office/powerpoint/2010/main" val="2650396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6809A-9412-476B-9F5C-C4BD533AACB4}"/>
              </a:ext>
            </a:extLst>
          </p:cNvPr>
          <p:cNvSpPr>
            <a:spLocks noGrp="1"/>
          </p:cNvSpPr>
          <p:nvPr>
            <p:ph type="title"/>
          </p:nvPr>
        </p:nvSpPr>
        <p:spPr/>
        <p:txBody>
          <a:bodyPr/>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0A4198D5-C1D5-433B-B46F-5EEEE4CA2B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5E80BBF3-8C78-480A-9324-896ACFB977D0}"/>
              </a:ext>
            </a:extLst>
          </p:cNvPr>
          <p:cNvSpPr>
            <a:spLocks noGrp="1"/>
          </p:cNvSpPr>
          <p:nvPr>
            <p:ph type="dt" sz="half" idx="10"/>
          </p:nvPr>
        </p:nvSpPr>
        <p:spPr/>
        <p:txBody>
          <a:bodyPr/>
          <a:lstStyle/>
          <a:p>
            <a:fld id="{ABABE703-6057-42C1-8EB7-06DD7C77BEE8}" type="datetimeFigureOut">
              <a:rPr lang="pt-PT" smtClean="0"/>
              <a:t>12/01/2018</a:t>
            </a:fld>
            <a:endParaRPr lang="pt-PT"/>
          </a:p>
        </p:txBody>
      </p:sp>
      <p:sp>
        <p:nvSpPr>
          <p:cNvPr id="5" name="Footer Placeholder 4">
            <a:extLst>
              <a:ext uri="{FF2B5EF4-FFF2-40B4-BE49-F238E27FC236}">
                <a16:creationId xmlns:a16="http://schemas.microsoft.com/office/drawing/2014/main" id="{87DF6150-8730-4D6F-AAD1-5EFBB341F639}"/>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5A260EAD-4EC4-45BC-AA9A-FA3F0C758CC8}"/>
              </a:ext>
            </a:extLst>
          </p:cNvPr>
          <p:cNvSpPr>
            <a:spLocks noGrp="1"/>
          </p:cNvSpPr>
          <p:nvPr>
            <p:ph type="sldNum" sz="quarter" idx="12"/>
          </p:nvPr>
        </p:nvSpPr>
        <p:spPr/>
        <p:txBody>
          <a:bodyPr/>
          <a:lstStyle/>
          <a:p>
            <a:fld id="{F0F69011-8AFC-43C6-8297-42A8261B6E46}" type="slidenum">
              <a:rPr lang="pt-PT" smtClean="0"/>
              <a:t>‹#›</a:t>
            </a:fld>
            <a:endParaRPr lang="pt-PT"/>
          </a:p>
        </p:txBody>
      </p:sp>
    </p:spTree>
    <p:extLst>
      <p:ext uri="{BB962C8B-B14F-4D97-AF65-F5344CB8AC3E}">
        <p14:creationId xmlns:p14="http://schemas.microsoft.com/office/powerpoint/2010/main" val="40548107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81783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1287"/>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9324488"/>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59394979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0_Title Slide 2_Option 2">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6583608" cy="2011665"/>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2" y="3680140"/>
            <a:ext cx="4846268" cy="1009740"/>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97367" y="2308555"/>
            <a:ext cx="8837591" cy="4397754"/>
          </a:xfrm>
          <a:prstGeom prst="rect">
            <a:avLst/>
          </a:prstGeom>
        </p:spPr>
      </p:pic>
    </p:spTree>
    <p:extLst>
      <p:ext uri="{BB962C8B-B14F-4D97-AF65-F5344CB8AC3E}">
        <p14:creationId xmlns:p14="http://schemas.microsoft.com/office/powerpoint/2010/main" val="2319479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Title - Light">
    <p:bg>
      <p:bgRef idx="1001">
        <a:schemeClr val="bg1"/>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406422" y="280106"/>
            <a:ext cx="11623632" cy="1165754"/>
          </a:xfrm>
          <a:prstGeom prst="rect">
            <a:avLst/>
          </a:prstGeom>
        </p:spPr>
        <p:txBody>
          <a:bodyPr/>
          <a:lstStyle>
            <a:lvl1pPr>
              <a:defRPr b="1">
                <a:solidFill>
                  <a:srgbClr val="253746"/>
                </a:solidFill>
                <a:latin typeface="+mj-lt"/>
                <a:cs typeface="Core Sans NR 35 Light"/>
              </a:defRPr>
            </a:lvl1pPr>
          </a:lstStyle>
          <a:p>
            <a:r>
              <a:rPr lang="en-US"/>
              <a:t>Click to edit Master title style</a:t>
            </a:r>
          </a:p>
        </p:txBody>
      </p:sp>
    </p:spTree>
    <p:extLst>
      <p:ext uri="{BB962C8B-B14F-4D97-AF65-F5344CB8AC3E}">
        <p14:creationId xmlns:p14="http://schemas.microsoft.com/office/powerpoint/2010/main" val="3676708176"/>
      </p:ext>
    </p:extLst>
  </p:cSld>
  <p:clrMapOvr>
    <a:overrideClrMapping bg1="lt1" tx1="dk1" bg2="lt2" tx2="dk2" accent1="accent1" accent2="accent2" accent3="accent3" accent4="accent4" accent5="accent5" accent6="accent6" hlink="hlink" folHlink="folHlink"/>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426344" y="6182440"/>
            <a:ext cx="1552931" cy="332660"/>
          </a:xfrm>
          <a:prstGeom prst="rect">
            <a:avLst/>
          </a:prstGeom>
        </p:spPr>
      </p:pic>
      <p:pic>
        <p:nvPicPr>
          <p:cNvPr id="5" name="Picture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9280" y="493939"/>
            <a:ext cx="7142451" cy="1371600"/>
          </a:xfrm>
          <a:prstGeom prst="rect">
            <a:avLst/>
          </a:prstGeom>
        </p:spPr>
      </p:pic>
    </p:spTree>
    <p:extLst>
      <p:ext uri="{BB962C8B-B14F-4D97-AF65-F5344CB8AC3E}">
        <p14:creationId xmlns:p14="http://schemas.microsoft.com/office/powerpoint/2010/main" val="2152388997"/>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
        <p:nvSpPr>
          <p:cNvPr id="15"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Yammer hashtag</a:t>
            </a:r>
          </a:p>
        </p:txBody>
      </p:sp>
    </p:spTree>
    <p:extLst>
      <p:ext uri="{BB962C8B-B14F-4D97-AF65-F5344CB8AC3E}">
        <p14:creationId xmlns:p14="http://schemas.microsoft.com/office/powerpoint/2010/main" val="4199897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1.34362E-6 L -3.90605E-7 -1.34362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15"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
        <p:nvSpPr>
          <p:cNvPr id="10"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Yammer hashtag</a:t>
            </a:r>
          </a:p>
        </p:txBody>
      </p:sp>
    </p:spTree>
    <p:extLst>
      <p:ext uri="{BB962C8B-B14F-4D97-AF65-F5344CB8AC3E}">
        <p14:creationId xmlns:p14="http://schemas.microsoft.com/office/powerpoint/2010/main" val="290289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1230932590"/>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757448" y="304193"/>
            <a:ext cx="4409440" cy="6400800"/>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sp>
        <p:nvSpPr>
          <p:cNvPr id="7"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128530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2A82E6-A193-492C-AC6A-CB3E820D51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96245F3A-E9C0-47D6-8FDD-D6BF40C553E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BC623485-FB01-4CC6-B892-BC5708E4554D}"/>
              </a:ext>
            </a:extLst>
          </p:cNvPr>
          <p:cNvSpPr>
            <a:spLocks noGrp="1"/>
          </p:cNvSpPr>
          <p:nvPr>
            <p:ph type="dt" sz="half" idx="10"/>
          </p:nvPr>
        </p:nvSpPr>
        <p:spPr/>
        <p:txBody>
          <a:bodyPr/>
          <a:lstStyle/>
          <a:p>
            <a:fld id="{ABABE703-6057-42C1-8EB7-06DD7C77BEE8}" type="datetimeFigureOut">
              <a:rPr lang="pt-PT" smtClean="0"/>
              <a:t>12/01/2018</a:t>
            </a:fld>
            <a:endParaRPr lang="pt-PT"/>
          </a:p>
        </p:txBody>
      </p:sp>
      <p:sp>
        <p:nvSpPr>
          <p:cNvPr id="5" name="Footer Placeholder 4">
            <a:extLst>
              <a:ext uri="{FF2B5EF4-FFF2-40B4-BE49-F238E27FC236}">
                <a16:creationId xmlns:a16="http://schemas.microsoft.com/office/drawing/2014/main" id="{B4181D2D-A128-475D-B348-A836B9A449D7}"/>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437D824C-13FA-4B27-913D-48BEE87160EE}"/>
              </a:ext>
            </a:extLst>
          </p:cNvPr>
          <p:cNvSpPr>
            <a:spLocks noGrp="1"/>
          </p:cNvSpPr>
          <p:nvPr>
            <p:ph type="sldNum" sz="quarter" idx="12"/>
          </p:nvPr>
        </p:nvSpPr>
        <p:spPr/>
        <p:txBody>
          <a:bodyPr/>
          <a:lstStyle/>
          <a:p>
            <a:fld id="{F0F69011-8AFC-43C6-8297-42A8261B6E46}" type="slidenum">
              <a:rPr lang="pt-PT" smtClean="0"/>
              <a:t>‹#›</a:t>
            </a:fld>
            <a:endParaRPr lang="pt-PT"/>
          </a:p>
        </p:txBody>
      </p:sp>
    </p:spTree>
    <p:extLst>
      <p:ext uri="{BB962C8B-B14F-4D97-AF65-F5344CB8AC3E}">
        <p14:creationId xmlns:p14="http://schemas.microsoft.com/office/powerpoint/2010/main" val="31687618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9143999" cy="2751698"/>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a:t>Video title</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pic>
        <p:nvPicPr>
          <p:cNvPr id="11" name="Picture 10"/>
          <p:cNvPicPr>
            <a:picLocks noChangeAspect="1"/>
          </p:cNvPicPr>
          <p:nvPr userDrawn="1"/>
        </p:nvPicPr>
        <p:blipFill>
          <a:blip r:embed="rId2"/>
          <a:stretch>
            <a:fillRect/>
          </a:stretch>
        </p:blipFill>
        <p:spPr>
          <a:xfrm>
            <a:off x="-222" y="3075628"/>
            <a:ext cx="12436918" cy="3292125"/>
          </a:xfrm>
          <a:prstGeom prst="rect">
            <a:avLst/>
          </a:prstGeom>
        </p:spPr>
      </p:pic>
    </p:spTree>
    <p:extLst>
      <p:ext uri="{BB962C8B-B14F-4D97-AF65-F5344CB8AC3E}">
        <p14:creationId xmlns:p14="http://schemas.microsoft.com/office/powerpoint/2010/main" val="178177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980927421"/>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167630598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505050">
                        <a:alpha val="50000"/>
                      </a:srgbClr>
                    </a:gs>
                    <a:gs pos="86000">
                      <a:srgbClr val="505050">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26211758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2955252458"/>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1474896405"/>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1748720746"/>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1074352087"/>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2433360685"/>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9623722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3296326866"/>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1842102956"/>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a:t>Author Name</a:t>
            </a:r>
          </a:p>
          <a:p>
            <a:pPr lvl="0"/>
            <a:r>
              <a:rPr lang="en-US"/>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2758631097"/>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a:t>Author’s Name</a:t>
            </a:r>
          </a:p>
          <a:p>
            <a:pPr lvl="0"/>
            <a:r>
              <a:rPr lang="en-US"/>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2781750973"/>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3194705956"/>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260775595"/>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240937805"/>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707265759"/>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3938134736"/>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505050">
                        <a:alpha val="50000"/>
                      </a:srgbClr>
                    </a:gs>
                    <a:gs pos="86000">
                      <a:srgbClr val="505050">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28507526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41014087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a:t>Click to edit master title style</a:t>
            </a:r>
          </a:p>
        </p:txBody>
      </p:sp>
    </p:spTree>
    <p:extLst>
      <p:ext uri="{BB962C8B-B14F-4D97-AF65-F5344CB8AC3E}">
        <p14:creationId xmlns:p14="http://schemas.microsoft.com/office/powerpoint/2010/main" val="26678729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p>
        </p:txBody>
      </p:sp>
    </p:spTree>
    <p:extLst>
      <p:ext uri="{BB962C8B-B14F-4D97-AF65-F5344CB8AC3E}">
        <p14:creationId xmlns:p14="http://schemas.microsoft.com/office/powerpoint/2010/main" val="2968884271"/>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4056835752"/>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1"/>
                    </a:gs>
                    <a:gs pos="100000">
                      <a:schemeClr val="tx1"/>
                    </a:gs>
                  </a:gsLst>
                  <a:lin ang="5400000" scaled="0"/>
                </a:gradFill>
              </a:defRPr>
            </a:lvl1pPr>
          </a:lstStyle>
          <a:p>
            <a:r>
              <a:rPr lang="en-US"/>
              <a:t>Click to edit Master title style</a:t>
            </a:r>
          </a:p>
        </p:txBody>
      </p:sp>
      <p:sp>
        <p:nvSpPr>
          <p:cNvPr id="3" name="Rectangle 2"/>
          <p:cNvSpPr/>
          <p:nvPr userDrawn="1"/>
        </p:nvSpPr>
        <p:spPr>
          <a:xfrm>
            <a:off x="8196408" y="95509"/>
            <a:ext cx="4083764" cy="307777"/>
          </a:xfrm>
          <a:prstGeom prst="rect">
            <a:avLst/>
          </a:prstGeom>
        </p:spPr>
        <p:txBody>
          <a:bodyPr wrap="square">
            <a:spAutoFit/>
          </a:bodyPr>
          <a:lstStyle/>
          <a:p>
            <a:pPr marL="0" marR="0" lvl="0" indent="0" algn="r" defTabSz="932597" rtl="0" eaLnBrk="1" fontAlgn="base" latinLnBrk="0" hangingPunct="1">
              <a:lnSpc>
                <a:spcPct val="100000"/>
              </a:lnSpc>
              <a:spcBef>
                <a:spcPts val="0"/>
              </a:spcBef>
              <a:spcAft>
                <a:spcPts val="1200"/>
              </a:spcAft>
              <a:buClrTx/>
              <a:buSzPts val="1400"/>
              <a:buFontTx/>
              <a:buNone/>
              <a:tabLst/>
              <a:defRPr/>
            </a:pPr>
            <a:r>
              <a:rPr kumimoji="0" lang="en-US" sz="1400" b="0" i="0" u="none" strike="noStrike" kern="1200" cap="none" spc="0" normalizeH="0" baseline="0" noProof="0">
                <a:ln>
                  <a:noFill/>
                </a:ln>
                <a:gradFill>
                  <a:gsLst>
                    <a:gs pos="19444">
                      <a:srgbClr val="FFFFFF">
                        <a:lumMod val="50000"/>
                      </a:srgbClr>
                    </a:gs>
                    <a:gs pos="100000">
                      <a:srgbClr val="FFFFFF">
                        <a:lumMod val="50000"/>
                      </a:srgbClr>
                    </a:gs>
                  </a:gsLst>
                  <a:lin ang="0" scaled="0"/>
                </a:gradFill>
                <a:effectLst/>
                <a:uLnTx/>
                <a:uFillTx/>
                <a:latin typeface="Segoe UI Semilight" panose="020B0402040204020203" pitchFamily="34" charset="0"/>
                <a:ea typeface="+mn-ea"/>
                <a:cs typeface="Segoe UI Semilight" panose="020B0402040204020203" pitchFamily="34" charset="0"/>
              </a:rPr>
              <a:t>Developer and app platform</a:t>
            </a:r>
          </a:p>
        </p:txBody>
      </p:sp>
    </p:spTree>
    <p:extLst>
      <p:ext uri="{BB962C8B-B14F-4D97-AF65-F5344CB8AC3E}">
        <p14:creationId xmlns:p14="http://schemas.microsoft.com/office/powerpoint/2010/main" val="1078732935"/>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2782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2782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55008" y="6482889"/>
            <a:ext cx="2798207" cy="372394"/>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 name="Footer Placeholder 5"/>
          <p:cNvSpPr>
            <a:spLocks noGrp="1"/>
          </p:cNvSpPr>
          <p:nvPr>
            <p:ph type="ftr" sz="quarter" idx="11"/>
          </p:nvPr>
        </p:nvSpPr>
        <p:spPr>
          <a:xfrm>
            <a:off x="4119583" y="6482889"/>
            <a:ext cx="4197310" cy="372394"/>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8783260" y="6482889"/>
            <a:ext cx="2798207" cy="372394"/>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A96C389C-0192-4AE2-8ADE-E01FEE1F73B0}" type="slidenum">
              <a:rPr kumimoji="0" lang="en-US" sz="1800" b="0" i="0" u="none" strike="noStrike" kern="1200" cap="none" spc="0" normalizeH="0" baseline="0" noProof="0" smtClean="0">
                <a:ln>
                  <a:noFill/>
                </a:ln>
                <a:solidFill>
                  <a:srgbClr val="FFFFFF"/>
                </a:solidFill>
                <a:effectLst/>
                <a:uLnTx/>
                <a:uFillTx/>
                <a:latin typeface="Segoe U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70638821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6" name="Rectangle 5"/>
          <p:cNvSpPr>
            <a:spLocks noChangeArrowheads="1"/>
          </p:cNvSpPr>
          <p:nvPr userDrawn="1"/>
        </p:nvSpPr>
        <p:spPr bwMode="auto">
          <a:xfrm>
            <a:off x="3175" y="4395788"/>
            <a:ext cx="12433300" cy="2601912"/>
          </a:xfrm>
          <a:prstGeom prst="rect">
            <a:avLst/>
          </a:prstGeom>
          <a:solidFill>
            <a:srgbClr val="4DA0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31863"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Segoe UI" panose="020B0502040204020203" pitchFamily="34" charset="0"/>
              <a:ea typeface="MS PGothic"/>
            </a:endParaRPr>
          </a:p>
        </p:txBody>
      </p:sp>
      <p:sp>
        <p:nvSpPr>
          <p:cNvPr id="7" name="Rectangle 7"/>
          <p:cNvSpPr>
            <a:spLocks noChangeArrowheads="1"/>
          </p:cNvSpPr>
          <p:nvPr userDrawn="1"/>
        </p:nvSpPr>
        <p:spPr bwMode="auto">
          <a:xfrm>
            <a:off x="0" y="5843588"/>
            <a:ext cx="12433300" cy="1154112"/>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31863"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Segoe UI" panose="020B0502040204020203" pitchFamily="34" charset="0"/>
              <a:ea typeface="MS PGothic"/>
            </a:endParaRPr>
          </a:p>
        </p:txBody>
      </p:sp>
      <p:sp>
        <p:nvSpPr>
          <p:cNvPr id="8" name="Rectangle 8"/>
          <p:cNvSpPr>
            <a:spLocks noChangeArrowheads="1"/>
          </p:cNvSpPr>
          <p:nvPr userDrawn="1"/>
        </p:nvSpPr>
        <p:spPr bwMode="auto">
          <a:xfrm>
            <a:off x="3175" y="3409950"/>
            <a:ext cx="12430125"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31863"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Segoe UI" panose="020B0502040204020203" pitchFamily="34" charset="0"/>
              <a:ea typeface="MS PGothic"/>
            </a:endParaRPr>
          </a:p>
        </p:txBody>
      </p:sp>
      <p:sp>
        <p:nvSpPr>
          <p:cNvPr id="10" name="Rectangle 9"/>
          <p:cNvSpPr/>
          <p:nvPr userDrawn="1"/>
        </p:nvSpPr>
        <p:spPr bwMode="white">
          <a:xfrm>
            <a:off x="0" y="0"/>
            <a:ext cx="12436475" cy="69945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black">
          <a:xfrm>
            <a:off x="458788" y="6181725"/>
            <a:ext cx="155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6"/>
          <p:cNvSpPr>
            <a:spLocks noChangeArrowheads="1"/>
          </p:cNvSpPr>
          <p:nvPr userDrawn="1"/>
        </p:nvSpPr>
        <p:spPr bwMode="auto">
          <a:xfrm>
            <a:off x="3175" y="4395788"/>
            <a:ext cx="12433300" cy="26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31863"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Segoe UI" panose="020B0502040204020203" pitchFamily="34" charset="0"/>
              <a:ea typeface="MS PGothic"/>
            </a:endParaRPr>
          </a:p>
        </p:txBody>
      </p:sp>
      <p:sp>
        <p:nvSpPr>
          <p:cNvPr id="13" name="TextBox 7"/>
          <p:cNvSpPr txBox="1"/>
          <p:nvPr userDrawn="1"/>
        </p:nvSpPr>
        <p:spPr bwMode="white">
          <a:xfrm>
            <a:off x="4418866" y="6697627"/>
            <a:ext cx="3598742"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5" name="Text Placeholder 4"/>
          <p:cNvSpPr>
            <a:spLocks noGrp="1"/>
          </p:cNvSpPr>
          <p:nvPr>
            <p:ph type="body" sz="quarter" idx="12"/>
          </p:nvPr>
        </p:nvSpPr>
        <p:spPr>
          <a:xfrm>
            <a:off x="276540" y="3954457"/>
            <a:ext cx="6399213" cy="1830388"/>
          </a:xfrm>
          <a:noFill/>
        </p:spPr>
        <p:txBody>
          <a:bodyPr tIns="109728"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Click to edit Master text styles</a:t>
            </a:r>
          </a:p>
        </p:txBody>
      </p:sp>
      <p:sp>
        <p:nvSpPr>
          <p:cNvPr id="9" name="Title 1"/>
          <p:cNvSpPr>
            <a:spLocks noGrp="1"/>
          </p:cNvSpPr>
          <p:nvPr>
            <p:ph type="title"/>
          </p:nvPr>
        </p:nvSpPr>
        <p:spPr>
          <a:xfrm>
            <a:off x="274703" y="2117165"/>
            <a:ext cx="10058336" cy="1837298"/>
          </a:xfrm>
          <a:noFill/>
        </p:spPr>
        <p:txBody>
          <a:bodyPr anchorCtr="0"/>
          <a:lstStyle>
            <a:lvl1pPr>
              <a:defRPr sz="6000" spc="-100" baseline="0">
                <a:gradFill>
                  <a:gsLst>
                    <a:gs pos="3333">
                      <a:schemeClr val="tx1"/>
                    </a:gs>
                    <a:gs pos="39000">
                      <a:schemeClr val="tx1"/>
                    </a:gs>
                  </a:gsLst>
                  <a:lin ang="5400000" scaled="0"/>
                </a:gradFill>
              </a:defRPr>
            </a:lvl1pPr>
          </a:lstStyle>
          <a:p>
            <a:r>
              <a:rPr lang="en-US"/>
              <a:t>Click to edit Master title style</a:t>
            </a:r>
          </a:p>
        </p:txBody>
      </p:sp>
      <p:sp>
        <p:nvSpPr>
          <p:cNvPr id="17" name="Text Placeholder 16"/>
          <p:cNvSpPr>
            <a:spLocks noGrp="1"/>
          </p:cNvSpPr>
          <p:nvPr>
            <p:ph type="body" sz="quarter" idx="13"/>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Click to edit Master text styles</a:t>
            </a:r>
          </a:p>
        </p:txBody>
      </p:sp>
      <p:sp>
        <p:nvSpPr>
          <p:cNvPr id="15" name="Text Placeholder 16"/>
          <p:cNvSpPr>
            <a:spLocks noGrp="1"/>
          </p:cNvSpPr>
          <p:nvPr>
            <p:ph type="body" sz="quarter" idx="14"/>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Click to edit Master text styles</a:t>
            </a:r>
          </a:p>
        </p:txBody>
      </p:sp>
    </p:spTree>
    <p:extLst>
      <p:ext uri="{BB962C8B-B14F-4D97-AF65-F5344CB8AC3E}">
        <p14:creationId xmlns:p14="http://schemas.microsoft.com/office/powerpoint/2010/main" val="295188840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8"/>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6"/>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7"/>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0"/>
                                        </p:tgtEl>
                                        <p:attrNameLst>
                                          <p:attrName>style.visibility</p:attrName>
                                        </p:attrNameLst>
                                      </p:cBhvr>
                                      <p:to>
                                        <p:strVal val="visible"/>
                                      </p:to>
                                    </p:set>
                                  </p:childTnLst>
                                </p:cTn>
                              </p:par>
                              <p:par>
                                <p:cTn id="13" presetID="10" presetClass="entr" presetSubtype="0" fill="hold" nodeType="withEffect">
                                  <p:stCondLst>
                                    <p:cond delay="90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950"/>
                                        <p:tgtEl>
                                          <p:spTgt spid="11"/>
                                        </p:tgtEl>
                                      </p:cBhvr>
                                    </p:animEffect>
                                  </p:childTnLst>
                                </p:cTn>
                              </p:par>
                              <p:par>
                                <p:cTn id="16" presetID="63" presetClass="path" presetSubtype="0" decel="100000" fill="hold" nodeType="withEffect">
                                  <p:stCondLst>
                                    <p:cond delay="900"/>
                                  </p:stCondLst>
                                  <p:childTnLst>
                                    <p:animMotion origin="layout" path="M -0.01455 -1.34362E-6 L -3.90605E-7 -1.34362E-6 " pathEditMode="relative" rAng="0" ptsTypes="AA">
                                      <p:cBhvr>
                                        <p:cTn id="17" dur="950" fill="hold"/>
                                        <p:tgtEl>
                                          <p:spTgt spid="11"/>
                                        </p:tgtEl>
                                        <p:attrNameLst>
                                          <p:attrName>ppt_x</p:attrName>
                                          <p:attrName>ppt_y</p:attrName>
                                        </p:attrNameLst>
                                      </p:cBhvr>
                                      <p:rCtr x="728" y="0"/>
                                    </p:animMotion>
                                  </p:childTnLst>
                                </p:cTn>
                              </p:par>
                              <p:par>
                                <p:cTn id="18" presetID="6" presetClass="emph" presetSubtype="0" accel="100000" autoRev="1" fill="hold" nodeType="withEffect">
                                  <p:stCondLst>
                                    <p:cond delay="200"/>
                                  </p:stCondLst>
                                  <p:childTnLst>
                                    <p:animScale>
                                      <p:cBhvr>
                                        <p:cTn id="19" dur="500" fill="hold"/>
                                        <p:tgtEl>
                                          <p:spTgt spid="11"/>
                                        </p:tgtEl>
                                      </p:cBhvr>
                                      <p:by x="95000" y="95000"/>
                                    </p:animScale>
                                  </p:childTnLst>
                                </p:cTn>
                              </p:par>
                              <p:par>
                                <p:cTn id="20" presetID="10" presetClass="entr" presetSubtype="0" fill="hold" nodeType="withEffect">
                                  <p:stCondLst>
                                    <p:cond delay="100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950"/>
                                        <p:tgtEl>
                                          <p:spTgt spid="13"/>
                                        </p:tgtEl>
                                      </p:cBhvr>
                                    </p:animEffect>
                                  </p:childTnLst>
                                </p:cTn>
                              </p:par>
                              <p:par>
                                <p:cTn id="23" presetID="63" presetClass="path" presetSubtype="0" decel="100000" fill="hold" nodeType="withEffect">
                                  <p:stCondLst>
                                    <p:cond delay="1000"/>
                                  </p:stCondLst>
                                  <p:childTnLst>
                                    <p:animMotion origin="layout" path="M -0.01455 -1.34362E-6 L -3.90605E-7 -1.34362E-6 " pathEditMode="relative" rAng="0" ptsTypes="AA">
                                      <p:cBhvr>
                                        <p:cTn id="24" dur="950" fill="hold"/>
                                        <p:tgtEl>
                                          <p:spTgt spid="13"/>
                                        </p:tgtEl>
                                        <p:attrNameLst>
                                          <p:attrName>ppt_x</p:attrName>
                                          <p:attrName>ppt_y</p:attrName>
                                        </p:attrNameLst>
                                      </p:cBhvr>
                                      <p:rCtr x="728" y="0"/>
                                    </p:animMotion>
                                  </p:childTnLst>
                                </p:cTn>
                              </p:par>
                              <p:par>
                                <p:cTn id="25" presetID="6" presetClass="emph" presetSubtype="0" accel="100000" autoRev="1" fill="hold" nodeType="withEffect">
                                  <p:stCondLst>
                                    <p:cond delay="300"/>
                                  </p:stCondLst>
                                  <p:childTnLst>
                                    <p:animScale>
                                      <p:cBhvr>
                                        <p:cTn id="26" dur="500" fill="hold"/>
                                        <p:tgtEl>
                                          <p:spTgt spid="13"/>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black">
          <a:xfrm>
            <a:off x="458788" y="6181725"/>
            <a:ext cx="155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3175" y="4395788"/>
            <a:ext cx="12433300" cy="26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31863"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Segoe UI" panose="020B0502040204020203" pitchFamily="34" charset="0"/>
              <a:ea typeface="MS PGothic"/>
            </a:endParaRPr>
          </a:p>
        </p:txBody>
      </p:sp>
      <p:sp>
        <p:nvSpPr>
          <p:cNvPr id="8" name="TextBox 7"/>
          <p:cNvSpPr txBox="1"/>
          <p:nvPr userDrawn="1"/>
        </p:nvSpPr>
        <p:spPr bwMode="white">
          <a:xfrm>
            <a:off x="4454934" y="6697627"/>
            <a:ext cx="3526606"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5" name="Text Placeholder 4"/>
          <p:cNvSpPr>
            <a:spLocks noGrp="1"/>
          </p:cNvSpPr>
          <p:nvPr>
            <p:ph type="body" sz="quarter" idx="12"/>
          </p:nvPr>
        </p:nvSpPr>
        <p:spPr>
          <a:xfrm>
            <a:off x="276540" y="3954457"/>
            <a:ext cx="6399213" cy="1830388"/>
          </a:xfrm>
          <a:noFill/>
        </p:spPr>
        <p:txBody>
          <a:bodyPr tIns="109728"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Click to edit Master text styles</a:t>
            </a:r>
          </a:p>
        </p:txBody>
      </p:sp>
      <p:sp>
        <p:nvSpPr>
          <p:cNvPr id="9" name="Title 1"/>
          <p:cNvSpPr>
            <a:spLocks noGrp="1"/>
          </p:cNvSpPr>
          <p:nvPr>
            <p:ph type="title"/>
          </p:nvPr>
        </p:nvSpPr>
        <p:spPr>
          <a:xfrm>
            <a:off x="274703" y="2117165"/>
            <a:ext cx="10058336" cy="1837298"/>
          </a:xfrm>
          <a:noFill/>
        </p:spPr>
        <p:txBody>
          <a:bodyPr anchorCtr="0"/>
          <a:lstStyle>
            <a:lvl1pPr>
              <a:defRPr sz="6000" spc="-100" baseline="0">
                <a:gradFill>
                  <a:gsLst>
                    <a:gs pos="3333">
                      <a:schemeClr val="tx1"/>
                    </a:gs>
                    <a:gs pos="39000">
                      <a:schemeClr val="tx1"/>
                    </a:gs>
                  </a:gsLst>
                  <a:lin ang="5400000" scaled="0"/>
                </a:gradFill>
              </a:defRPr>
            </a:lvl1pPr>
          </a:lstStyle>
          <a:p>
            <a:r>
              <a:rPr lang="en-US"/>
              <a:t>Click to edit Master title style</a:t>
            </a:r>
          </a:p>
        </p:txBody>
      </p:sp>
      <p:sp>
        <p:nvSpPr>
          <p:cNvPr id="15" name="Text Placeholder 16"/>
          <p:cNvSpPr>
            <a:spLocks noGrp="1"/>
          </p:cNvSpPr>
          <p:nvPr>
            <p:ph type="body" sz="quarter" idx="13"/>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Click to edit Master text styles</a:t>
            </a:r>
          </a:p>
        </p:txBody>
      </p:sp>
      <p:sp>
        <p:nvSpPr>
          <p:cNvPr id="10" name="Text Placeholder 16"/>
          <p:cNvSpPr>
            <a:spLocks noGrp="1"/>
          </p:cNvSpPr>
          <p:nvPr>
            <p:ph type="body" sz="quarter" idx="14"/>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Click to edit Master text styles</a:t>
            </a:r>
          </a:p>
        </p:txBody>
      </p:sp>
    </p:spTree>
    <p:extLst>
      <p:ext uri="{BB962C8B-B14F-4D97-AF65-F5344CB8AC3E}">
        <p14:creationId xmlns:p14="http://schemas.microsoft.com/office/powerpoint/2010/main" val="500707725"/>
      </p:ext>
    </p:extLst>
  </p:cSld>
  <p:clrMapOvr>
    <a:masterClrMapping/>
  </p:clrMapOvr>
  <p:transition spd="med">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Box 7"/>
          <p:cNvSpPr txBox="1"/>
          <p:nvPr userDrawn="1"/>
        </p:nvSpPr>
        <p:spPr bwMode="white">
          <a:xfrm>
            <a:off x="4454934" y="6697627"/>
            <a:ext cx="3526606"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6750745"/>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Box 7"/>
          <p:cNvSpPr txBox="1"/>
          <p:nvPr userDrawn="1"/>
        </p:nvSpPr>
        <p:spPr bwMode="white">
          <a:xfrm>
            <a:off x="4454934" y="6697627"/>
            <a:ext cx="3526606"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4" name="Text Placeholder 3"/>
          <p:cNvSpPr>
            <a:spLocks noGrp="1"/>
          </p:cNvSpPr>
          <p:nvPr>
            <p:ph type="body" sz="quarter" idx="10"/>
          </p:nvPr>
        </p:nvSpPr>
        <p:spPr>
          <a:xfrm>
            <a:off x="274638" y="1212850"/>
            <a:ext cx="11887200" cy="2228302"/>
          </a:xfrm>
        </p:spPr>
        <p:txBody>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27483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6" name="TextBox 7"/>
          <p:cNvSpPr txBox="1"/>
          <p:nvPr userDrawn="1"/>
        </p:nvSpPr>
        <p:spPr bwMode="white">
          <a:xfrm>
            <a:off x="4454934" y="6697627"/>
            <a:ext cx="3526606"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3540668"/>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6" name="TextBox 7"/>
          <p:cNvSpPr txBox="1"/>
          <p:nvPr userDrawn="1"/>
        </p:nvSpPr>
        <p:spPr bwMode="white">
          <a:xfrm>
            <a:off x="4454934" y="6697627"/>
            <a:ext cx="3526606"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1049270"/>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7"/>
          <p:cNvSpPr txBox="1"/>
          <p:nvPr userDrawn="1"/>
        </p:nvSpPr>
        <p:spPr bwMode="white">
          <a:xfrm>
            <a:off x="4454934" y="6697627"/>
            <a:ext cx="3526606"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171718"/>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3" name="TextBox 7"/>
          <p:cNvSpPr txBox="1"/>
          <p:nvPr userDrawn="1"/>
        </p:nvSpPr>
        <p:spPr bwMode="white">
          <a:xfrm>
            <a:off x="4454934" y="6697627"/>
            <a:ext cx="3526606"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p>
        </p:txBody>
      </p:sp>
    </p:spTree>
    <p:extLst>
      <p:ext uri="{BB962C8B-B14F-4D97-AF65-F5344CB8AC3E}">
        <p14:creationId xmlns:p14="http://schemas.microsoft.com/office/powerpoint/2010/main" val="60215055"/>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3" name="TextBox 7"/>
          <p:cNvSpPr txBox="1"/>
          <p:nvPr userDrawn="1"/>
        </p:nvSpPr>
        <p:spPr bwMode="white">
          <a:xfrm>
            <a:off x="4454934" y="6697627"/>
            <a:ext cx="3526606"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p>
        </p:txBody>
      </p:sp>
    </p:spTree>
    <p:extLst>
      <p:ext uri="{BB962C8B-B14F-4D97-AF65-F5344CB8AC3E}">
        <p14:creationId xmlns:p14="http://schemas.microsoft.com/office/powerpoint/2010/main" val="769716523"/>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4454934" y="6697627"/>
            <a:ext cx="3526606"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p>
        </p:txBody>
      </p:sp>
    </p:spTree>
    <p:extLst>
      <p:ext uri="{BB962C8B-B14F-4D97-AF65-F5344CB8AC3E}">
        <p14:creationId xmlns:p14="http://schemas.microsoft.com/office/powerpoint/2010/main" val="1876562196"/>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5" name="TextBox 7"/>
          <p:cNvSpPr txBox="1"/>
          <p:nvPr userDrawn="1"/>
        </p:nvSpPr>
        <p:spPr bwMode="white">
          <a:xfrm>
            <a:off x="4418866" y="6697627"/>
            <a:ext cx="3598742"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3" name="Title 1"/>
          <p:cNvSpPr>
            <a:spLocks noGrp="1"/>
          </p:cNvSpPr>
          <p:nvPr>
            <p:ph type="title"/>
          </p:nvPr>
        </p:nvSpPr>
        <p:spPr>
          <a:xfrm>
            <a:off x="1189038" y="1201806"/>
            <a:ext cx="10058399" cy="917575"/>
          </a:xfrm>
        </p:spPr>
        <p:txBody>
          <a:bodyPr/>
          <a:lstStyle>
            <a:lvl1pPr marL="233363" indent="-233363">
              <a:defRPr sz="6000" baseline="0"/>
            </a:lvl1pPr>
          </a:lstStyle>
          <a:p>
            <a:r>
              <a:rPr lang="en-US"/>
              <a:t>Click to edit Master title style</a:t>
            </a:r>
          </a:p>
        </p:txBody>
      </p:sp>
      <p:sp>
        <p:nvSpPr>
          <p:cNvPr id="4" name="Text Placeholder 3"/>
          <p:cNvSpPr>
            <a:spLocks noGrp="1"/>
          </p:cNvSpPr>
          <p:nvPr>
            <p:ph type="body" sz="quarter" idx="10"/>
          </p:nvPr>
        </p:nvSpPr>
        <p:spPr>
          <a:xfrm>
            <a:off x="5761038" y="5126038"/>
            <a:ext cx="5486400" cy="1071062"/>
          </a:xfrm>
        </p:spPr>
        <p:txBody>
          <a:bodyPr/>
          <a:lstStyle>
            <a:lvl1pPr marL="0" indent="0">
              <a:spcBef>
                <a:spcPts val="0"/>
              </a:spcBef>
              <a:buNone/>
              <a:defRPr sz="3200" baseline="0">
                <a:latin typeface="+mj-lt"/>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97339641"/>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5" name="TextBox 7"/>
          <p:cNvSpPr txBox="1"/>
          <p:nvPr userDrawn="1"/>
        </p:nvSpPr>
        <p:spPr bwMode="white">
          <a:xfrm>
            <a:off x="4418866" y="6697627"/>
            <a:ext cx="3598742"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3" name="Title 1"/>
          <p:cNvSpPr>
            <a:spLocks noGrp="1"/>
          </p:cNvSpPr>
          <p:nvPr>
            <p:ph type="title"/>
          </p:nvPr>
        </p:nvSpPr>
        <p:spPr>
          <a:xfrm>
            <a:off x="1189038" y="2125663"/>
            <a:ext cx="10058399" cy="917575"/>
          </a:xfrm>
        </p:spPr>
        <p:txBody>
          <a:bodyPr/>
          <a:lstStyle>
            <a:lvl1pPr marL="282575" indent="-282575">
              <a:tabLst>
                <a:tab pos="282575" algn="l"/>
              </a:tabLst>
              <a:defRPr sz="6000" baseline="0"/>
            </a:lvl1pPr>
          </a:lstStyle>
          <a:p>
            <a:r>
              <a:rPr lang="en-US"/>
              <a:t>Click to edit Master title style</a:t>
            </a:r>
          </a:p>
        </p:txBody>
      </p:sp>
      <p:sp>
        <p:nvSpPr>
          <p:cNvPr id="4" name="Text Placeholder 3"/>
          <p:cNvSpPr>
            <a:spLocks noGrp="1"/>
          </p:cNvSpPr>
          <p:nvPr>
            <p:ph type="body" sz="quarter" idx="10"/>
          </p:nvPr>
        </p:nvSpPr>
        <p:spPr>
          <a:xfrm>
            <a:off x="5761038" y="4868847"/>
            <a:ext cx="5486400" cy="1071062"/>
          </a:xfrm>
        </p:spPr>
        <p:txBody>
          <a:bodyPr/>
          <a:lstStyle>
            <a:lvl1pPr marL="0" indent="0">
              <a:spcBef>
                <a:spcPts val="0"/>
              </a:spcBef>
              <a:buNone/>
              <a:defRPr sz="3200" baseline="0">
                <a:latin typeface="+mj-lt"/>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73696741"/>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5" name="TextBox 7"/>
          <p:cNvSpPr txBox="1"/>
          <p:nvPr userDrawn="1"/>
        </p:nvSpPr>
        <p:spPr bwMode="white">
          <a:xfrm>
            <a:off x="4418866" y="6697627"/>
            <a:ext cx="3598742"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593584077"/>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lvl="0"/>
            <a:r>
              <a:rPr lang="en-US"/>
              <a:t>Click to edit Master text styles</a:t>
            </a:r>
          </a:p>
        </p:txBody>
      </p:sp>
      <p:sp>
        <p:nvSpPr>
          <p:cNvPr id="15" name="Title 1"/>
          <p:cNvSpPr>
            <a:spLocks noGrp="1"/>
          </p:cNvSpPr>
          <p:nvPr>
            <p:ph type="ctrTitle"/>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lIns="182880" tIns="146304" rIns="182880" bIns="146304" numCol="1" anchor="ctr" anchorCtr="0" compatLnSpc="1">
            <a:prstTxWarp prst="textNoShape">
              <a:avLst/>
            </a:prstTxWarp>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lvl="0"/>
            <a:r>
              <a:rPr lang="en-US"/>
              <a:t>Click to edit Master title style</a:t>
            </a:r>
          </a:p>
        </p:txBody>
      </p:sp>
    </p:spTree>
    <p:extLst>
      <p:ext uri="{BB962C8B-B14F-4D97-AF65-F5344CB8AC3E}">
        <p14:creationId xmlns:p14="http://schemas.microsoft.com/office/powerpoint/2010/main" val="223354207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p>
        </p:txBody>
      </p:sp>
    </p:spTree>
    <p:extLst>
      <p:ext uri="{BB962C8B-B14F-4D97-AF65-F5344CB8AC3E}">
        <p14:creationId xmlns:p14="http://schemas.microsoft.com/office/powerpoint/2010/main" val="545082382"/>
      </p:ext>
    </p:extLst>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lvl="0"/>
            <a:r>
              <a:rPr lang="en-US"/>
              <a:t>Click to edit Master text styles</a:t>
            </a:r>
          </a:p>
        </p:txBody>
      </p:sp>
    </p:spTree>
    <p:extLst>
      <p:ext uri="{BB962C8B-B14F-4D97-AF65-F5344CB8AC3E}">
        <p14:creationId xmlns:p14="http://schemas.microsoft.com/office/powerpoint/2010/main" val="1434505904"/>
      </p:ext>
    </p:extLst>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3" name="Rectangle 2"/>
          <p:cNvSpPr/>
          <p:nvPr userDrawn="1"/>
        </p:nvSpPr>
        <p:spPr>
          <a:xfrm>
            <a:off x="8196408" y="95509"/>
            <a:ext cx="4083764" cy="307777"/>
          </a:xfrm>
          <a:prstGeom prst="rect">
            <a:avLst/>
          </a:prstGeom>
        </p:spPr>
        <p:txBody>
          <a:bodyPr>
            <a:spAutoFit/>
          </a:bodyPr>
          <a:lstStyle/>
          <a:p>
            <a:pPr marL="0" marR="0" lvl="0" indent="0" algn="r" defTabSz="932597" rtl="0" eaLnBrk="1" fontAlgn="base" latinLnBrk="0" hangingPunct="1">
              <a:lnSpc>
                <a:spcPct val="100000"/>
              </a:lnSpc>
              <a:spcBef>
                <a:spcPts val="0"/>
              </a:spcBef>
              <a:spcAft>
                <a:spcPts val="1200"/>
              </a:spcAft>
              <a:buClrTx/>
              <a:buSzPts val="1400"/>
              <a:buFontTx/>
              <a:buNone/>
              <a:tabLst/>
              <a:defRPr/>
            </a:pPr>
            <a:r>
              <a:rPr kumimoji="0" lang="en-US" sz="1400" b="0" i="0" u="none" strike="noStrike" kern="1200" cap="none" spc="0" normalizeH="0" baseline="0" noProof="0">
                <a:ln>
                  <a:noFill/>
                </a:ln>
                <a:gradFill>
                  <a:gsLst>
                    <a:gs pos="19444">
                      <a:srgbClr val="FFFFFF">
                        <a:lumMod val="50000"/>
                      </a:srgbClr>
                    </a:gs>
                    <a:gs pos="100000">
                      <a:srgbClr val="FFFFFF">
                        <a:lumMod val="50000"/>
                      </a:srgbClr>
                    </a:gs>
                  </a:gsLst>
                  <a:lin ang="0" scaled="0"/>
                </a:gradFill>
                <a:effectLst/>
                <a:uLnTx/>
                <a:uFillTx/>
                <a:latin typeface="Segoe UI Semilight" panose="020B0402040204020203" pitchFamily="34" charset="0"/>
                <a:ea typeface="MS PGothic"/>
                <a:cs typeface="Segoe UI Semilight" panose="020B0402040204020203" pitchFamily="34" charset="0"/>
              </a:rPr>
              <a:t>Developer and app platform</a:t>
            </a:r>
          </a:p>
        </p:txBody>
      </p:sp>
      <p:sp>
        <p:nvSpPr>
          <p:cNvPr id="2" name="Title 1"/>
          <p:cNvSpPr>
            <a:spLocks noGrp="1"/>
          </p:cNvSpPr>
          <p:nvPr>
            <p:ph type="title"/>
          </p:nvPr>
        </p:nvSpPr>
        <p:spPr/>
        <p:txBody>
          <a:bodyPr/>
          <a:lstStyle>
            <a:lvl1pPr>
              <a:defRPr>
                <a:gradFill>
                  <a:gsLst>
                    <a:gs pos="1250">
                      <a:schemeClr val="tx1"/>
                    </a:gs>
                    <a:gs pos="100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226668499"/>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2782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2782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55663" y="6483350"/>
            <a:ext cx="2797175" cy="371475"/>
          </a:xfrm>
          <a:prstGeom prst="rect">
            <a:avLst/>
          </a:prstGeom>
        </p:spPr>
        <p:txBody>
          <a:bodyPr/>
          <a:lstStyle>
            <a:lvl1pPr defTabSz="932742" eaLnBrk="1" fontAlgn="auto" hangingPunct="1">
              <a:spcBef>
                <a:spcPts val="0"/>
              </a:spcBef>
              <a:spcAft>
                <a:spcPts val="0"/>
              </a:spcAft>
              <a:defRPr>
                <a:solidFill>
                  <a:srgbClr val="FFFFFF"/>
                </a:solidFill>
                <a:latin typeface="Segoe UI"/>
                <a:ea typeface="+mn-ea"/>
                <a:cs typeface="+mn-cs"/>
              </a:defRPr>
            </a:lvl1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 name="Footer Placeholder 5"/>
          <p:cNvSpPr>
            <a:spLocks noGrp="1"/>
          </p:cNvSpPr>
          <p:nvPr>
            <p:ph type="ftr" sz="quarter" idx="11"/>
          </p:nvPr>
        </p:nvSpPr>
        <p:spPr>
          <a:xfrm>
            <a:off x="4119563" y="6483350"/>
            <a:ext cx="4197350" cy="371475"/>
          </a:xfrm>
          <a:prstGeom prst="rect">
            <a:avLst/>
          </a:prstGeom>
        </p:spPr>
        <p:txBody>
          <a:bodyPr/>
          <a:lstStyle>
            <a:lvl1pPr defTabSz="932742" eaLnBrk="1" fontAlgn="auto" hangingPunct="1">
              <a:spcBef>
                <a:spcPts val="0"/>
              </a:spcBef>
              <a:spcAft>
                <a:spcPts val="0"/>
              </a:spcAft>
              <a:defRPr>
                <a:solidFill>
                  <a:srgbClr val="FFFFFF"/>
                </a:solidFill>
                <a:latin typeface="Segoe UI"/>
                <a:ea typeface="+mn-ea"/>
                <a:cs typeface="+mn-cs"/>
              </a:defRPr>
            </a:lvl1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8783638" y="6483350"/>
            <a:ext cx="2797175" cy="371475"/>
          </a:xfrm>
          <a:prstGeom prst="rect">
            <a:avLst/>
          </a:prstGeom>
        </p:spPr>
        <p:txBody>
          <a:bodyPr/>
          <a:lstStyle>
            <a:lvl1pPr defTabSz="932742" eaLnBrk="1" fontAlgn="auto" hangingPunct="1">
              <a:spcBef>
                <a:spcPts val="0"/>
              </a:spcBef>
              <a:spcAft>
                <a:spcPts val="0"/>
              </a:spcAft>
              <a:defRPr>
                <a:solidFill>
                  <a:srgbClr val="FFFFFF"/>
                </a:solidFill>
                <a:latin typeface="Segoe UI"/>
                <a:ea typeface="+mn-ea"/>
                <a:cs typeface="+mn-cs"/>
              </a:defRPr>
            </a:lvl1pPr>
          </a:lstStyle>
          <a:p>
            <a:pPr marL="0" marR="0" lvl="0" indent="0" algn="l" defTabSz="932742" rtl="0" eaLnBrk="1" fontAlgn="auto" latinLnBrk="0" hangingPunct="1">
              <a:lnSpc>
                <a:spcPct val="100000"/>
              </a:lnSpc>
              <a:spcBef>
                <a:spcPts val="0"/>
              </a:spcBef>
              <a:spcAft>
                <a:spcPts val="0"/>
              </a:spcAft>
              <a:buClrTx/>
              <a:buSzTx/>
              <a:buFontTx/>
              <a:buNone/>
              <a:tabLst/>
              <a:defRPr/>
            </a:pPr>
            <a:fld id="{5586B516-D321-458B-AB19-D3A7112E8BB7}" type="slidenum">
              <a:rPr kumimoji="0" lang="en-US" sz="1800" b="0" i="0" u="none" strike="noStrike" kern="1200" cap="none" spc="0" normalizeH="0" baseline="0" noProof="0">
                <a:ln>
                  <a:noFill/>
                </a:ln>
                <a:solidFill>
                  <a:srgbClr val="FFFFFF"/>
                </a:solidFill>
                <a:effectLst/>
                <a:uLnTx/>
                <a:uFillTx/>
                <a:latin typeface="Segoe U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133026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6283-C011-4126-BA57-01BDCAA3FCFC}"/>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E3227FC6-AEBC-4B98-AA80-1DAFB144BA5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21DF6C08-5379-4959-A29D-6C4C581A9F76}"/>
              </a:ext>
            </a:extLst>
          </p:cNvPr>
          <p:cNvSpPr>
            <a:spLocks noGrp="1"/>
          </p:cNvSpPr>
          <p:nvPr>
            <p:ph type="dt" sz="half" idx="10"/>
          </p:nvPr>
        </p:nvSpPr>
        <p:spPr/>
        <p:txBody>
          <a:bodyPr/>
          <a:lstStyle/>
          <a:p>
            <a:fld id="{ABABE703-6057-42C1-8EB7-06DD7C77BEE8}" type="datetimeFigureOut">
              <a:rPr lang="pt-PT" smtClean="0"/>
              <a:t>12/01/2018</a:t>
            </a:fld>
            <a:endParaRPr lang="pt-PT"/>
          </a:p>
        </p:txBody>
      </p:sp>
      <p:sp>
        <p:nvSpPr>
          <p:cNvPr id="5" name="Footer Placeholder 4">
            <a:extLst>
              <a:ext uri="{FF2B5EF4-FFF2-40B4-BE49-F238E27FC236}">
                <a16:creationId xmlns:a16="http://schemas.microsoft.com/office/drawing/2014/main" id="{0DEC0F2D-FFC5-4D54-B587-DFC35A4B1B2C}"/>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09AAF13F-D3E0-4F53-8C80-152BD353CE8D}"/>
              </a:ext>
            </a:extLst>
          </p:cNvPr>
          <p:cNvSpPr>
            <a:spLocks noGrp="1"/>
          </p:cNvSpPr>
          <p:nvPr>
            <p:ph type="sldNum" sz="quarter" idx="12"/>
          </p:nvPr>
        </p:nvSpPr>
        <p:spPr/>
        <p:txBody>
          <a:bodyPr/>
          <a:lstStyle/>
          <a:p>
            <a:fld id="{F0F69011-8AFC-43C6-8297-42A8261B6E46}" type="slidenum">
              <a:rPr lang="pt-PT" smtClean="0"/>
              <a:t>‹#›</a:t>
            </a:fld>
            <a:endParaRPr lang="pt-PT"/>
          </a:p>
        </p:txBody>
      </p:sp>
    </p:spTree>
    <p:extLst>
      <p:ext uri="{BB962C8B-B14F-4D97-AF65-F5344CB8AC3E}">
        <p14:creationId xmlns:p14="http://schemas.microsoft.com/office/powerpoint/2010/main" val="37992387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63EB-6BA0-4AFA-B3F0-D55204A21A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PT"/>
          </a:p>
        </p:txBody>
      </p:sp>
      <p:sp>
        <p:nvSpPr>
          <p:cNvPr id="3" name="Text Placeholder 2">
            <a:extLst>
              <a:ext uri="{FF2B5EF4-FFF2-40B4-BE49-F238E27FC236}">
                <a16:creationId xmlns:a16="http://schemas.microsoft.com/office/drawing/2014/main" id="{2FB70B33-9592-4E05-A7E7-6E960481D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F5010A2-69DB-4695-BB52-2485A5B87611}"/>
              </a:ext>
            </a:extLst>
          </p:cNvPr>
          <p:cNvSpPr>
            <a:spLocks noGrp="1"/>
          </p:cNvSpPr>
          <p:nvPr>
            <p:ph type="dt" sz="half" idx="10"/>
          </p:nvPr>
        </p:nvSpPr>
        <p:spPr/>
        <p:txBody>
          <a:bodyPr/>
          <a:lstStyle/>
          <a:p>
            <a:fld id="{ABABE703-6057-42C1-8EB7-06DD7C77BEE8}" type="datetimeFigureOut">
              <a:rPr lang="pt-PT" smtClean="0"/>
              <a:t>12/01/2018</a:t>
            </a:fld>
            <a:endParaRPr lang="pt-PT"/>
          </a:p>
        </p:txBody>
      </p:sp>
      <p:sp>
        <p:nvSpPr>
          <p:cNvPr id="5" name="Footer Placeholder 4">
            <a:extLst>
              <a:ext uri="{FF2B5EF4-FFF2-40B4-BE49-F238E27FC236}">
                <a16:creationId xmlns:a16="http://schemas.microsoft.com/office/drawing/2014/main" id="{2D03E35C-C27E-4BEF-BB82-06089DC4D4C3}"/>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1EC80594-4F4D-4AF0-B6C0-21143810945A}"/>
              </a:ext>
            </a:extLst>
          </p:cNvPr>
          <p:cNvSpPr>
            <a:spLocks noGrp="1"/>
          </p:cNvSpPr>
          <p:nvPr>
            <p:ph type="sldNum" sz="quarter" idx="12"/>
          </p:nvPr>
        </p:nvSpPr>
        <p:spPr/>
        <p:txBody>
          <a:bodyPr/>
          <a:lstStyle/>
          <a:p>
            <a:fld id="{F0F69011-8AFC-43C6-8297-42A8261B6E46}" type="slidenum">
              <a:rPr lang="pt-PT" smtClean="0"/>
              <a:t>‹#›</a:t>
            </a:fld>
            <a:endParaRPr lang="pt-PT"/>
          </a:p>
        </p:txBody>
      </p:sp>
    </p:spTree>
    <p:extLst>
      <p:ext uri="{BB962C8B-B14F-4D97-AF65-F5344CB8AC3E}">
        <p14:creationId xmlns:p14="http://schemas.microsoft.com/office/powerpoint/2010/main" val="37986266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88"/>
            </a:lvl1pPr>
          </a:lstStyle>
          <a:p>
            <a:r>
              <a:rPr lang="en-US"/>
              <a:t>Click to edit Master title style</a:t>
            </a:r>
          </a:p>
        </p:txBody>
      </p:sp>
    </p:spTree>
    <p:extLst>
      <p:ext uri="{BB962C8B-B14F-4D97-AF65-F5344CB8AC3E}">
        <p14:creationId xmlns:p14="http://schemas.microsoft.com/office/powerpoint/2010/main" val="405270192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7" name="Text Placeholder 6"/>
          <p:cNvSpPr>
            <a:spLocks noGrp="1"/>
          </p:cNvSpPr>
          <p:nvPr>
            <p:ph type="body" sz="quarter" idx="12" hasCustomPrompt="1"/>
          </p:nvPr>
        </p:nvSpPr>
        <p:spPr>
          <a:xfrm>
            <a:off x="272048" y="1151364"/>
            <a:ext cx="11892379" cy="2092881"/>
          </a:xfrm>
        </p:spPr>
        <p:txBody>
          <a:bodyPr/>
          <a:lstStyle>
            <a:lvl1pPr>
              <a:defRPr>
                <a:solidFill>
                  <a:srgbClr val="32145A"/>
                </a:solidFill>
              </a:defRPr>
            </a:lvl1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hasCustomPrompt="1"/>
          </p:nvPr>
        </p:nvSpPr>
        <p:spPr>
          <a:xfrm>
            <a:off x="272048" y="96933"/>
            <a:ext cx="11892379" cy="932603"/>
          </a:xfrm>
        </p:spPr>
        <p:txBody>
          <a:bodyPr/>
          <a:lstStyle>
            <a:lvl1pPr>
              <a:defRPr sz="4896">
                <a:solidFill>
                  <a:srgbClr val="32145A"/>
                </a:solidFill>
              </a:defRPr>
            </a:lvl1pPr>
          </a:lstStyle>
          <a:p>
            <a:r>
              <a:rPr lang="en-US"/>
              <a:t>Click to edit title</a:t>
            </a:r>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838" y="6303714"/>
            <a:ext cx="1865471" cy="686104"/>
          </a:xfrm>
          <a:prstGeom prst="rect">
            <a:avLst/>
          </a:prstGeom>
        </p:spPr>
      </p:pic>
    </p:spTree>
    <p:extLst>
      <p:ext uri="{BB962C8B-B14F-4D97-AF65-F5344CB8AC3E}">
        <p14:creationId xmlns:p14="http://schemas.microsoft.com/office/powerpoint/2010/main" val="123993045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AAAB-4ACE-4CF3-A15A-85471582DEFB}"/>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AF83E5FA-BCBF-411B-BC36-C0F7C5873B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a:extLst>
              <a:ext uri="{FF2B5EF4-FFF2-40B4-BE49-F238E27FC236}">
                <a16:creationId xmlns:a16="http://schemas.microsoft.com/office/drawing/2014/main" id="{FF95BBE6-F868-4998-A7E7-EF3C028CCCC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Date Placeholder 4">
            <a:extLst>
              <a:ext uri="{FF2B5EF4-FFF2-40B4-BE49-F238E27FC236}">
                <a16:creationId xmlns:a16="http://schemas.microsoft.com/office/drawing/2014/main" id="{3328D9D4-5474-4D88-B164-E51A2876074E}"/>
              </a:ext>
            </a:extLst>
          </p:cNvPr>
          <p:cNvSpPr>
            <a:spLocks noGrp="1"/>
          </p:cNvSpPr>
          <p:nvPr>
            <p:ph type="dt" sz="half" idx="10"/>
          </p:nvPr>
        </p:nvSpPr>
        <p:spPr/>
        <p:txBody>
          <a:bodyPr/>
          <a:lstStyle/>
          <a:p>
            <a:fld id="{ABABE703-6057-42C1-8EB7-06DD7C77BEE8}" type="datetimeFigureOut">
              <a:rPr lang="pt-PT" smtClean="0"/>
              <a:t>12/01/2018</a:t>
            </a:fld>
            <a:endParaRPr lang="pt-PT"/>
          </a:p>
        </p:txBody>
      </p:sp>
      <p:sp>
        <p:nvSpPr>
          <p:cNvPr id="6" name="Footer Placeholder 5">
            <a:extLst>
              <a:ext uri="{FF2B5EF4-FFF2-40B4-BE49-F238E27FC236}">
                <a16:creationId xmlns:a16="http://schemas.microsoft.com/office/drawing/2014/main" id="{F0BFD02B-8609-42B5-B264-DDA4EE0CE2A0}"/>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D1EFB6C3-4652-4E3F-8CD1-62ADCEA07FC9}"/>
              </a:ext>
            </a:extLst>
          </p:cNvPr>
          <p:cNvSpPr>
            <a:spLocks noGrp="1"/>
          </p:cNvSpPr>
          <p:nvPr>
            <p:ph type="sldNum" sz="quarter" idx="12"/>
          </p:nvPr>
        </p:nvSpPr>
        <p:spPr/>
        <p:txBody>
          <a:bodyPr/>
          <a:lstStyle/>
          <a:p>
            <a:fld id="{F0F69011-8AFC-43C6-8297-42A8261B6E46}" type="slidenum">
              <a:rPr lang="pt-PT" smtClean="0"/>
              <a:t>‹#›</a:t>
            </a:fld>
            <a:endParaRPr lang="pt-PT"/>
          </a:p>
        </p:txBody>
      </p:sp>
    </p:spTree>
    <p:extLst>
      <p:ext uri="{BB962C8B-B14F-4D97-AF65-F5344CB8AC3E}">
        <p14:creationId xmlns:p14="http://schemas.microsoft.com/office/powerpoint/2010/main" val="32666982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A47F-430E-4C2C-93C0-7F0630B71EF3}"/>
              </a:ext>
            </a:extLst>
          </p:cNvPr>
          <p:cNvSpPr>
            <a:spLocks noGrp="1"/>
          </p:cNvSpPr>
          <p:nvPr>
            <p:ph type="title"/>
          </p:nvPr>
        </p:nvSpPr>
        <p:spPr>
          <a:xfrm>
            <a:off x="839788" y="365125"/>
            <a:ext cx="10515600" cy="1325563"/>
          </a:xfrm>
        </p:spPr>
        <p:txBody>
          <a:bodyPr/>
          <a:lstStyle/>
          <a:p>
            <a:r>
              <a:rPr lang="en-US"/>
              <a:t>Click to edit Master title style</a:t>
            </a:r>
            <a:endParaRPr lang="pt-PT"/>
          </a:p>
        </p:txBody>
      </p:sp>
      <p:sp>
        <p:nvSpPr>
          <p:cNvPr id="3" name="Text Placeholder 2">
            <a:extLst>
              <a:ext uri="{FF2B5EF4-FFF2-40B4-BE49-F238E27FC236}">
                <a16:creationId xmlns:a16="http://schemas.microsoft.com/office/drawing/2014/main" id="{50C80C99-0644-438B-B773-954F20C084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00FF67-A35F-4133-AB8D-2B32A0F5107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a:extLst>
              <a:ext uri="{FF2B5EF4-FFF2-40B4-BE49-F238E27FC236}">
                <a16:creationId xmlns:a16="http://schemas.microsoft.com/office/drawing/2014/main" id="{CDA354B5-8098-47B5-A3D4-645B74F7D9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A11F6D-88E7-4136-9328-E0B5EC9C2EC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Date Placeholder 6">
            <a:extLst>
              <a:ext uri="{FF2B5EF4-FFF2-40B4-BE49-F238E27FC236}">
                <a16:creationId xmlns:a16="http://schemas.microsoft.com/office/drawing/2014/main" id="{C0BC5834-95F7-4862-9663-B3D9967BD81C}"/>
              </a:ext>
            </a:extLst>
          </p:cNvPr>
          <p:cNvSpPr>
            <a:spLocks noGrp="1"/>
          </p:cNvSpPr>
          <p:nvPr>
            <p:ph type="dt" sz="half" idx="10"/>
          </p:nvPr>
        </p:nvSpPr>
        <p:spPr/>
        <p:txBody>
          <a:bodyPr/>
          <a:lstStyle/>
          <a:p>
            <a:fld id="{ABABE703-6057-42C1-8EB7-06DD7C77BEE8}" type="datetimeFigureOut">
              <a:rPr lang="pt-PT" smtClean="0"/>
              <a:t>12/01/2018</a:t>
            </a:fld>
            <a:endParaRPr lang="pt-PT"/>
          </a:p>
        </p:txBody>
      </p:sp>
      <p:sp>
        <p:nvSpPr>
          <p:cNvPr id="8" name="Footer Placeholder 7">
            <a:extLst>
              <a:ext uri="{FF2B5EF4-FFF2-40B4-BE49-F238E27FC236}">
                <a16:creationId xmlns:a16="http://schemas.microsoft.com/office/drawing/2014/main" id="{0DF83618-FF0C-4662-8947-D01031171E38}"/>
              </a:ext>
            </a:extLst>
          </p:cNvPr>
          <p:cNvSpPr>
            <a:spLocks noGrp="1"/>
          </p:cNvSpPr>
          <p:nvPr>
            <p:ph type="ftr" sz="quarter" idx="11"/>
          </p:nvPr>
        </p:nvSpPr>
        <p:spPr/>
        <p:txBody>
          <a:bodyPr/>
          <a:lstStyle/>
          <a:p>
            <a:endParaRPr lang="pt-PT"/>
          </a:p>
        </p:txBody>
      </p:sp>
      <p:sp>
        <p:nvSpPr>
          <p:cNvPr id="9" name="Slide Number Placeholder 8">
            <a:extLst>
              <a:ext uri="{FF2B5EF4-FFF2-40B4-BE49-F238E27FC236}">
                <a16:creationId xmlns:a16="http://schemas.microsoft.com/office/drawing/2014/main" id="{2F22E64C-EB17-4D52-B590-A7CD90FF48B8}"/>
              </a:ext>
            </a:extLst>
          </p:cNvPr>
          <p:cNvSpPr>
            <a:spLocks noGrp="1"/>
          </p:cNvSpPr>
          <p:nvPr>
            <p:ph type="sldNum" sz="quarter" idx="12"/>
          </p:nvPr>
        </p:nvSpPr>
        <p:spPr/>
        <p:txBody>
          <a:bodyPr/>
          <a:lstStyle/>
          <a:p>
            <a:fld id="{F0F69011-8AFC-43C6-8297-42A8261B6E46}" type="slidenum">
              <a:rPr lang="pt-PT" smtClean="0"/>
              <a:t>‹#›</a:t>
            </a:fld>
            <a:endParaRPr lang="pt-PT"/>
          </a:p>
        </p:txBody>
      </p:sp>
    </p:spTree>
    <p:extLst>
      <p:ext uri="{BB962C8B-B14F-4D97-AF65-F5344CB8AC3E}">
        <p14:creationId xmlns:p14="http://schemas.microsoft.com/office/powerpoint/2010/main" val="26388728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tart screen">
    <p:bg>
      <p:bgPr>
        <a:solidFill>
          <a:srgbClr val="0078D7"/>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2480" y="6030461"/>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2985" y="662653"/>
            <a:ext cx="10461592" cy="5205888"/>
          </a:xfrm>
          <a:prstGeom prst="rect">
            <a:avLst/>
          </a:prstGeom>
        </p:spPr>
      </p:pic>
    </p:spTree>
    <p:extLst>
      <p:ext uri="{BB962C8B-B14F-4D97-AF65-F5344CB8AC3E}">
        <p14:creationId xmlns:p14="http://schemas.microsoft.com/office/powerpoint/2010/main" val="32028584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angalore title">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5943535" cy="2011665"/>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2" y="3680140"/>
            <a:ext cx="4846268" cy="1009740"/>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6071" y="1394165"/>
            <a:ext cx="7376710" cy="3670791"/>
          </a:xfrm>
          <a:prstGeom prst="rect">
            <a:avLst/>
          </a:prstGeom>
        </p:spPr>
      </p:pic>
    </p:spTree>
    <p:extLst>
      <p:ext uri="{BB962C8B-B14F-4D97-AF65-F5344CB8AC3E}">
        <p14:creationId xmlns:p14="http://schemas.microsoft.com/office/powerpoint/2010/main" val="23391829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09D3-09C6-4C61-8933-FB34308DBA54}"/>
              </a:ext>
            </a:extLst>
          </p:cNvPr>
          <p:cNvSpPr>
            <a:spLocks noGrp="1"/>
          </p:cNvSpPr>
          <p:nvPr>
            <p:ph type="title"/>
          </p:nvPr>
        </p:nvSpPr>
        <p:spPr/>
        <p:txBody>
          <a:bodyPr/>
          <a:lstStyle/>
          <a:p>
            <a:r>
              <a:rPr lang="en-US"/>
              <a:t>Click to edit Master title style</a:t>
            </a:r>
            <a:endParaRPr lang="pt-PT"/>
          </a:p>
        </p:txBody>
      </p:sp>
      <p:sp>
        <p:nvSpPr>
          <p:cNvPr id="3" name="Date Placeholder 2">
            <a:extLst>
              <a:ext uri="{FF2B5EF4-FFF2-40B4-BE49-F238E27FC236}">
                <a16:creationId xmlns:a16="http://schemas.microsoft.com/office/drawing/2014/main" id="{3ECD7953-D34F-4E37-B385-2FFB513B2632}"/>
              </a:ext>
            </a:extLst>
          </p:cNvPr>
          <p:cNvSpPr>
            <a:spLocks noGrp="1"/>
          </p:cNvSpPr>
          <p:nvPr>
            <p:ph type="dt" sz="half" idx="10"/>
          </p:nvPr>
        </p:nvSpPr>
        <p:spPr/>
        <p:txBody>
          <a:bodyPr/>
          <a:lstStyle/>
          <a:p>
            <a:fld id="{ABABE703-6057-42C1-8EB7-06DD7C77BEE8}" type="datetimeFigureOut">
              <a:rPr lang="pt-PT" smtClean="0"/>
              <a:t>12/01/2018</a:t>
            </a:fld>
            <a:endParaRPr lang="pt-PT"/>
          </a:p>
        </p:txBody>
      </p:sp>
      <p:sp>
        <p:nvSpPr>
          <p:cNvPr id="4" name="Footer Placeholder 3">
            <a:extLst>
              <a:ext uri="{FF2B5EF4-FFF2-40B4-BE49-F238E27FC236}">
                <a16:creationId xmlns:a16="http://schemas.microsoft.com/office/drawing/2014/main" id="{285066E1-3D92-4C70-944E-20C529245894}"/>
              </a:ext>
            </a:extLst>
          </p:cNvPr>
          <p:cNvSpPr>
            <a:spLocks noGrp="1"/>
          </p:cNvSpPr>
          <p:nvPr>
            <p:ph type="ftr" sz="quarter" idx="11"/>
          </p:nvPr>
        </p:nvSpPr>
        <p:spPr/>
        <p:txBody>
          <a:bodyPr/>
          <a:lstStyle/>
          <a:p>
            <a:endParaRPr lang="pt-PT"/>
          </a:p>
        </p:txBody>
      </p:sp>
      <p:sp>
        <p:nvSpPr>
          <p:cNvPr id="5" name="Slide Number Placeholder 4">
            <a:extLst>
              <a:ext uri="{FF2B5EF4-FFF2-40B4-BE49-F238E27FC236}">
                <a16:creationId xmlns:a16="http://schemas.microsoft.com/office/drawing/2014/main" id="{78DE3F89-2259-4D67-B7BB-A987E4A051DE}"/>
              </a:ext>
            </a:extLst>
          </p:cNvPr>
          <p:cNvSpPr>
            <a:spLocks noGrp="1"/>
          </p:cNvSpPr>
          <p:nvPr>
            <p:ph type="sldNum" sz="quarter" idx="12"/>
          </p:nvPr>
        </p:nvSpPr>
        <p:spPr/>
        <p:txBody>
          <a:bodyPr/>
          <a:lstStyle/>
          <a:p>
            <a:fld id="{F0F69011-8AFC-43C6-8297-42A8261B6E46}" type="slidenum">
              <a:rPr lang="pt-PT" smtClean="0"/>
              <a:t>‹#›</a:t>
            </a:fld>
            <a:endParaRPr lang="pt-PT"/>
          </a:p>
        </p:txBody>
      </p:sp>
    </p:spTree>
    <p:extLst>
      <p:ext uri="{BB962C8B-B14F-4D97-AF65-F5344CB8AC3E}">
        <p14:creationId xmlns:p14="http://schemas.microsoft.com/office/powerpoint/2010/main" val="20530134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28461752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749" y="1079500"/>
            <a:ext cx="5715000" cy="5915025"/>
          </a:xfrm>
          <a:prstGeom prst="rect">
            <a:avLst/>
          </a:prstGeom>
        </p:spPr>
      </p:pic>
    </p:spTree>
    <p:extLst>
      <p:ext uri="{BB962C8B-B14F-4D97-AF65-F5344CB8AC3E}">
        <p14:creationId xmlns:p14="http://schemas.microsoft.com/office/powerpoint/2010/main" val="31938520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a:t>Lorem ipsum</a:t>
            </a:r>
          </a:p>
        </p:txBody>
      </p:sp>
    </p:spTree>
    <p:extLst>
      <p:ext uri="{BB962C8B-B14F-4D97-AF65-F5344CB8AC3E}">
        <p14:creationId xmlns:p14="http://schemas.microsoft.com/office/powerpoint/2010/main" val="21222223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058458"/>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8781505"/>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6424273"/>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906661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a:t>Lorem ipsum</a:t>
            </a:r>
          </a:p>
        </p:txBody>
      </p:sp>
    </p:spTree>
    <p:extLst>
      <p:ext uri="{BB962C8B-B14F-4D97-AF65-F5344CB8AC3E}">
        <p14:creationId xmlns:p14="http://schemas.microsoft.com/office/powerpoint/2010/main" val="421173934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863066"/>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153943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EA06C7-CC51-410D-90C0-FDEB1E1BB20C}"/>
              </a:ext>
            </a:extLst>
          </p:cNvPr>
          <p:cNvSpPr>
            <a:spLocks noGrp="1"/>
          </p:cNvSpPr>
          <p:nvPr>
            <p:ph type="dt" sz="half" idx="10"/>
          </p:nvPr>
        </p:nvSpPr>
        <p:spPr/>
        <p:txBody>
          <a:bodyPr/>
          <a:lstStyle/>
          <a:p>
            <a:fld id="{ABABE703-6057-42C1-8EB7-06DD7C77BEE8}" type="datetimeFigureOut">
              <a:rPr lang="pt-PT" smtClean="0"/>
              <a:t>12/01/2018</a:t>
            </a:fld>
            <a:endParaRPr lang="pt-PT"/>
          </a:p>
        </p:txBody>
      </p:sp>
      <p:sp>
        <p:nvSpPr>
          <p:cNvPr id="3" name="Footer Placeholder 2">
            <a:extLst>
              <a:ext uri="{FF2B5EF4-FFF2-40B4-BE49-F238E27FC236}">
                <a16:creationId xmlns:a16="http://schemas.microsoft.com/office/drawing/2014/main" id="{B5A1BFF8-33D7-45A3-83F7-6DF545C2179A}"/>
              </a:ext>
            </a:extLst>
          </p:cNvPr>
          <p:cNvSpPr>
            <a:spLocks noGrp="1"/>
          </p:cNvSpPr>
          <p:nvPr>
            <p:ph type="ftr" sz="quarter" idx="11"/>
          </p:nvPr>
        </p:nvSpPr>
        <p:spPr/>
        <p:txBody>
          <a:bodyPr/>
          <a:lstStyle/>
          <a:p>
            <a:endParaRPr lang="pt-PT"/>
          </a:p>
        </p:txBody>
      </p:sp>
      <p:sp>
        <p:nvSpPr>
          <p:cNvPr id="4" name="Slide Number Placeholder 3">
            <a:extLst>
              <a:ext uri="{FF2B5EF4-FFF2-40B4-BE49-F238E27FC236}">
                <a16:creationId xmlns:a16="http://schemas.microsoft.com/office/drawing/2014/main" id="{AFABA45E-FB3B-4F31-A2AE-9AB190F756F0}"/>
              </a:ext>
            </a:extLst>
          </p:cNvPr>
          <p:cNvSpPr>
            <a:spLocks noGrp="1"/>
          </p:cNvSpPr>
          <p:nvPr>
            <p:ph type="sldNum" sz="quarter" idx="12"/>
          </p:nvPr>
        </p:nvSpPr>
        <p:spPr/>
        <p:txBody>
          <a:bodyPr/>
          <a:lstStyle/>
          <a:p>
            <a:fld id="{F0F69011-8AFC-43C6-8297-42A8261B6E46}" type="slidenum">
              <a:rPr lang="pt-PT" smtClean="0"/>
              <a:t>‹#›</a:t>
            </a:fld>
            <a:endParaRPr lang="pt-PT"/>
          </a:p>
        </p:txBody>
      </p:sp>
    </p:spTree>
    <p:extLst>
      <p:ext uri="{BB962C8B-B14F-4D97-AF65-F5344CB8AC3E}">
        <p14:creationId xmlns:p14="http://schemas.microsoft.com/office/powerpoint/2010/main" val="308288435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28607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15953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29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81422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85687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778561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wo Column Bullet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253814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01022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1287"/>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9143804"/>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92459433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A1FF-AF0B-48F8-B710-43A67ECF38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Content Placeholder 2">
            <a:extLst>
              <a:ext uri="{FF2B5EF4-FFF2-40B4-BE49-F238E27FC236}">
                <a16:creationId xmlns:a16="http://schemas.microsoft.com/office/drawing/2014/main" id="{E846CC28-9249-4AFD-942B-85544BA61A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a:extLst>
              <a:ext uri="{FF2B5EF4-FFF2-40B4-BE49-F238E27FC236}">
                <a16:creationId xmlns:a16="http://schemas.microsoft.com/office/drawing/2014/main" id="{89705615-11A7-4B79-AE83-10C3E9CAE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41E85D-B1F8-482B-AE88-164F21832693}"/>
              </a:ext>
            </a:extLst>
          </p:cNvPr>
          <p:cNvSpPr>
            <a:spLocks noGrp="1"/>
          </p:cNvSpPr>
          <p:nvPr>
            <p:ph type="dt" sz="half" idx="10"/>
          </p:nvPr>
        </p:nvSpPr>
        <p:spPr/>
        <p:txBody>
          <a:bodyPr/>
          <a:lstStyle/>
          <a:p>
            <a:fld id="{ABABE703-6057-42C1-8EB7-06DD7C77BEE8}" type="datetimeFigureOut">
              <a:rPr lang="pt-PT" smtClean="0"/>
              <a:t>12/01/2018</a:t>
            </a:fld>
            <a:endParaRPr lang="pt-PT"/>
          </a:p>
        </p:txBody>
      </p:sp>
      <p:sp>
        <p:nvSpPr>
          <p:cNvPr id="6" name="Footer Placeholder 5">
            <a:extLst>
              <a:ext uri="{FF2B5EF4-FFF2-40B4-BE49-F238E27FC236}">
                <a16:creationId xmlns:a16="http://schemas.microsoft.com/office/drawing/2014/main" id="{2EAE9A45-3656-4222-A1E1-545C83D74CC8}"/>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6B9A3320-A906-43B2-951C-46EEE34F167B}"/>
              </a:ext>
            </a:extLst>
          </p:cNvPr>
          <p:cNvSpPr>
            <a:spLocks noGrp="1"/>
          </p:cNvSpPr>
          <p:nvPr>
            <p:ph type="sldNum" sz="quarter" idx="12"/>
          </p:nvPr>
        </p:nvSpPr>
        <p:spPr/>
        <p:txBody>
          <a:bodyPr/>
          <a:lstStyle/>
          <a:p>
            <a:fld id="{F0F69011-8AFC-43C6-8297-42A8261B6E46}" type="slidenum">
              <a:rPr lang="pt-PT" smtClean="0"/>
              <a:t>‹#›</a:t>
            </a:fld>
            <a:endParaRPr lang="pt-PT"/>
          </a:p>
        </p:txBody>
      </p:sp>
    </p:spTree>
    <p:extLst>
      <p:ext uri="{BB962C8B-B14F-4D97-AF65-F5344CB8AC3E}">
        <p14:creationId xmlns:p14="http://schemas.microsoft.com/office/powerpoint/2010/main" val="34308240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398533"/>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tart screen">
    <p:bg>
      <p:bgPr>
        <a:solidFill>
          <a:srgbClr val="0078D7"/>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2480" y="6030461"/>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2985" y="662653"/>
            <a:ext cx="10461592" cy="5205888"/>
          </a:xfrm>
          <a:prstGeom prst="rect">
            <a:avLst/>
          </a:prstGeom>
        </p:spPr>
      </p:pic>
    </p:spTree>
    <p:extLst>
      <p:ext uri="{BB962C8B-B14F-4D97-AF65-F5344CB8AC3E}">
        <p14:creationId xmlns:p14="http://schemas.microsoft.com/office/powerpoint/2010/main" val="7254384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angalore title">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5943535" cy="2011665"/>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2" y="3680140"/>
            <a:ext cx="4846268" cy="1009740"/>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6071" y="1394165"/>
            <a:ext cx="7376710" cy="3670791"/>
          </a:xfrm>
          <a:prstGeom prst="rect">
            <a:avLst/>
          </a:prstGeom>
        </p:spPr>
      </p:pic>
    </p:spTree>
    <p:extLst>
      <p:ext uri="{BB962C8B-B14F-4D97-AF65-F5344CB8AC3E}">
        <p14:creationId xmlns:p14="http://schemas.microsoft.com/office/powerpoint/2010/main" val="7096539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42570874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749" y="1079500"/>
            <a:ext cx="5715000" cy="5915025"/>
          </a:xfrm>
          <a:prstGeom prst="rect">
            <a:avLst/>
          </a:prstGeom>
        </p:spPr>
      </p:pic>
    </p:spTree>
    <p:extLst>
      <p:ext uri="{BB962C8B-B14F-4D97-AF65-F5344CB8AC3E}">
        <p14:creationId xmlns:p14="http://schemas.microsoft.com/office/powerpoint/2010/main" val="8587449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a:t>Lorem ipsum</a:t>
            </a:r>
          </a:p>
        </p:txBody>
      </p:sp>
    </p:spTree>
    <p:extLst>
      <p:ext uri="{BB962C8B-B14F-4D97-AF65-F5344CB8AC3E}">
        <p14:creationId xmlns:p14="http://schemas.microsoft.com/office/powerpoint/2010/main" val="321886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4795963"/>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1714148"/>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104001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211629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A27F-503B-4F6F-B461-86ADF0C399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Picture Placeholder 2">
            <a:extLst>
              <a:ext uri="{FF2B5EF4-FFF2-40B4-BE49-F238E27FC236}">
                <a16:creationId xmlns:a16="http://schemas.microsoft.com/office/drawing/2014/main" id="{8481EFFD-383F-44B4-A168-257B959F48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a:extLst>
              <a:ext uri="{FF2B5EF4-FFF2-40B4-BE49-F238E27FC236}">
                <a16:creationId xmlns:a16="http://schemas.microsoft.com/office/drawing/2014/main" id="{FC6C9B06-B8E2-494E-9D76-53EC0CFD6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889845-81F4-4753-9C05-0062792EFE98}"/>
              </a:ext>
            </a:extLst>
          </p:cNvPr>
          <p:cNvSpPr>
            <a:spLocks noGrp="1"/>
          </p:cNvSpPr>
          <p:nvPr>
            <p:ph type="dt" sz="half" idx="10"/>
          </p:nvPr>
        </p:nvSpPr>
        <p:spPr/>
        <p:txBody>
          <a:bodyPr/>
          <a:lstStyle/>
          <a:p>
            <a:fld id="{ABABE703-6057-42C1-8EB7-06DD7C77BEE8}" type="datetimeFigureOut">
              <a:rPr lang="pt-PT" smtClean="0"/>
              <a:t>12/01/2018</a:t>
            </a:fld>
            <a:endParaRPr lang="pt-PT"/>
          </a:p>
        </p:txBody>
      </p:sp>
      <p:sp>
        <p:nvSpPr>
          <p:cNvPr id="6" name="Footer Placeholder 5">
            <a:extLst>
              <a:ext uri="{FF2B5EF4-FFF2-40B4-BE49-F238E27FC236}">
                <a16:creationId xmlns:a16="http://schemas.microsoft.com/office/drawing/2014/main" id="{C756F6CB-79DB-4F0C-B7DA-0139DFC8A884}"/>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807F800F-DA67-452C-9DF3-72B10D881C98}"/>
              </a:ext>
            </a:extLst>
          </p:cNvPr>
          <p:cNvSpPr>
            <a:spLocks noGrp="1"/>
          </p:cNvSpPr>
          <p:nvPr>
            <p:ph type="sldNum" sz="quarter" idx="12"/>
          </p:nvPr>
        </p:nvSpPr>
        <p:spPr/>
        <p:txBody>
          <a:bodyPr/>
          <a:lstStyle/>
          <a:p>
            <a:fld id="{F0F69011-8AFC-43C6-8297-42A8261B6E46}" type="slidenum">
              <a:rPr lang="pt-PT" smtClean="0"/>
              <a:t>‹#›</a:t>
            </a:fld>
            <a:endParaRPr lang="pt-PT"/>
          </a:p>
        </p:txBody>
      </p:sp>
    </p:spTree>
    <p:extLst>
      <p:ext uri="{BB962C8B-B14F-4D97-AF65-F5344CB8AC3E}">
        <p14:creationId xmlns:p14="http://schemas.microsoft.com/office/powerpoint/2010/main" val="403549580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a:t>Lorem ipsum</a:t>
            </a:r>
          </a:p>
        </p:txBody>
      </p:sp>
    </p:spTree>
    <p:extLst>
      <p:ext uri="{BB962C8B-B14F-4D97-AF65-F5344CB8AC3E}">
        <p14:creationId xmlns:p14="http://schemas.microsoft.com/office/powerpoint/2010/main" val="149249775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625935"/>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71756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13183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26469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596225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80034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64434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32894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wo Column Bullet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3184154"/>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image" Target="../media/image1.png"/><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image" Target="../media/image1.png"/><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theme" Target="../theme/theme4.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image" Target="../media/image1.png"/><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theme" Target="../theme/theme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26" Type="http://schemas.openxmlformats.org/officeDocument/2006/relationships/slideLayout" Target="../slideLayouts/slideLayout130.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slideLayout" Target="../slideLayouts/slideLayout129.xml"/><Relationship Id="rId33" Type="http://schemas.openxmlformats.org/officeDocument/2006/relationships/image" Target="../media/image1.png"/><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29" Type="http://schemas.openxmlformats.org/officeDocument/2006/relationships/slideLayout" Target="../slideLayouts/slideLayout133.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32" Type="http://schemas.openxmlformats.org/officeDocument/2006/relationships/theme" Target="../theme/theme6.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28" Type="http://schemas.openxmlformats.org/officeDocument/2006/relationships/slideLayout" Target="../slideLayouts/slideLayout132.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31" Type="http://schemas.openxmlformats.org/officeDocument/2006/relationships/slideLayout" Target="../slideLayouts/slideLayout135.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 Id="rId27" Type="http://schemas.openxmlformats.org/officeDocument/2006/relationships/slideLayout" Target="../slideLayouts/slideLayout131.xml"/><Relationship Id="rId30" Type="http://schemas.openxmlformats.org/officeDocument/2006/relationships/slideLayout" Target="../slideLayouts/slideLayout13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slideLayout" Target="../slideLayouts/slideLayout148.xml"/><Relationship Id="rId18" Type="http://schemas.openxmlformats.org/officeDocument/2006/relationships/slideLayout" Target="../slideLayouts/slideLayout153.xml"/><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slideLayout" Target="../slideLayouts/slideLayout147.xml"/><Relationship Id="rId17" Type="http://schemas.openxmlformats.org/officeDocument/2006/relationships/slideLayout" Target="../slideLayouts/slideLayout152.xml"/><Relationship Id="rId2" Type="http://schemas.openxmlformats.org/officeDocument/2006/relationships/slideLayout" Target="../slideLayouts/slideLayout137.xml"/><Relationship Id="rId16" Type="http://schemas.openxmlformats.org/officeDocument/2006/relationships/slideLayout" Target="../slideLayouts/slideLayout151.xml"/><Relationship Id="rId20" Type="http://schemas.openxmlformats.org/officeDocument/2006/relationships/image" Target="../media/image19.png"/><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5" Type="http://schemas.openxmlformats.org/officeDocument/2006/relationships/slideLayout" Target="../slideLayouts/slideLayout150.xml"/><Relationship Id="rId10" Type="http://schemas.openxmlformats.org/officeDocument/2006/relationships/slideLayout" Target="../slideLayouts/slideLayout145.xml"/><Relationship Id="rId19" Type="http://schemas.openxmlformats.org/officeDocument/2006/relationships/theme" Target="../theme/theme7.xml"/><Relationship Id="rId4" Type="http://schemas.openxmlformats.org/officeDocument/2006/relationships/slideLayout" Target="../slideLayouts/slideLayout139.xml"/><Relationship Id="rId9" Type="http://schemas.openxmlformats.org/officeDocument/2006/relationships/slideLayout" Target="../slideLayouts/slideLayout144.xml"/><Relationship Id="rId14" Type="http://schemas.openxmlformats.org/officeDocument/2006/relationships/slideLayout" Target="../slideLayouts/slideLayout1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3FD58B-9B8F-4A70-983D-802CC8340E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PT"/>
          </a:p>
        </p:txBody>
      </p:sp>
      <p:sp>
        <p:nvSpPr>
          <p:cNvPr id="3" name="Text Placeholder 2">
            <a:extLst>
              <a:ext uri="{FF2B5EF4-FFF2-40B4-BE49-F238E27FC236}">
                <a16:creationId xmlns:a16="http://schemas.microsoft.com/office/drawing/2014/main" id="{707029BA-CC35-43B9-A272-4DED999938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A3C8A7EB-4435-4F9B-8F03-88FDF3EF1B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BE703-6057-42C1-8EB7-06DD7C77BEE8}" type="datetimeFigureOut">
              <a:rPr lang="pt-PT" smtClean="0"/>
              <a:t>12/01/2018</a:t>
            </a:fld>
            <a:endParaRPr lang="pt-PT"/>
          </a:p>
        </p:txBody>
      </p:sp>
      <p:sp>
        <p:nvSpPr>
          <p:cNvPr id="5" name="Footer Placeholder 4">
            <a:extLst>
              <a:ext uri="{FF2B5EF4-FFF2-40B4-BE49-F238E27FC236}">
                <a16:creationId xmlns:a16="http://schemas.microsoft.com/office/drawing/2014/main" id="{0EDB0C95-8ED9-4785-B383-D60D413419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a:extLst>
              <a:ext uri="{FF2B5EF4-FFF2-40B4-BE49-F238E27FC236}">
                <a16:creationId xmlns:a16="http://schemas.microsoft.com/office/drawing/2014/main" id="{9E111082-DB14-4059-A91E-A0BBEF7EFE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F69011-8AFC-43C6-8297-42A8261B6E46}" type="slidenum">
              <a:rPr lang="pt-PT" smtClean="0"/>
              <a:t>‹#›</a:t>
            </a:fld>
            <a:endParaRPr lang="pt-PT"/>
          </a:p>
        </p:txBody>
      </p:sp>
    </p:spTree>
    <p:extLst>
      <p:ext uri="{BB962C8B-B14F-4D97-AF65-F5344CB8AC3E}">
        <p14:creationId xmlns:p14="http://schemas.microsoft.com/office/powerpoint/2010/main" val="2157757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 id="2147484367" r:id="rId24"/>
    <p:sldLayoutId id="2147484368"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174085090"/>
      </p:ext>
    </p:extLst>
  </p:cSld>
  <p:clrMap bg1="dk1" tx1="lt1" bg2="dk2" tx2="lt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Lst>
  <p:transition>
    <p:fade/>
  </p:transition>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2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487687309"/>
      </p:ext>
    </p:extLst>
  </p:cSld>
  <p:clrMap bg1="dk1" tx1="lt1" bg2="dk2" tx2="lt2" accent1="accent1" accent2="accent2" accent3="accent3" accent4="accent4" accent5="accent5" accent6="accent6" hlink="hlink" folHlink="folHlink"/>
  <p:sldLayoutIdLst>
    <p:sldLayoutId id="2147484292" r:id="rId1"/>
    <p:sldLayoutId id="2147484293" r:id="rId2"/>
    <p:sldLayoutId id="2147484294" r:id="rId3"/>
    <p:sldLayoutId id="2147484295" r:id="rId4"/>
    <p:sldLayoutId id="2147484296" r:id="rId5"/>
    <p:sldLayoutId id="2147484297" r:id="rId6"/>
    <p:sldLayoutId id="2147484298" r:id="rId7"/>
    <p:sldLayoutId id="2147484299" r:id="rId8"/>
    <p:sldLayoutId id="2147484300" r:id="rId9"/>
    <p:sldLayoutId id="2147484301" r:id="rId10"/>
    <p:sldLayoutId id="2147484302" r:id="rId11"/>
    <p:sldLayoutId id="2147484303" r:id="rId12"/>
    <p:sldLayoutId id="2147484304" r:id="rId13"/>
    <p:sldLayoutId id="2147484305" r:id="rId14"/>
    <p:sldLayoutId id="2147484306" r:id="rId15"/>
    <p:sldLayoutId id="2147484307" r:id="rId16"/>
    <p:sldLayoutId id="2147484308" r:id="rId17"/>
    <p:sldLayoutId id="2147484309" r:id="rId18"/>
    <p:sldLayoutId id="2147484310" r:id="rId19"/>
    <p:sldLayoutId id="2147484311" r:id="rId20"/>
    <p:sldLayoutId id="2147484312" r:id="rId21"/>
    <p:sldLayoutId id="2147484313" r:id="rId22"/>
    <p:sldLayoutId id="2147484314" r:id="rId23"/>
    <p:sldLayoutId id="2147484315"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p:cNvPicPr>
            <a:picLocks noChangeAspect="1"/>
          </p:cNvPicPr>
          <p:nvPr userDrawn="1"/>
        </p:nvPicPr>
        <p:blipFill>
          <a:blip r:embed="rId33"/>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1477634367"/>
      </p:ext>
    </p:extLst>
  </p:cSld>
  <p:clrMap bg1="dk1" tx1="lt1" bg2="dk2" tx2="lt2" accent1="accent1" accent2="accent2" accent3="accent3" accent4="accent4" accent5="accent5" accent6="accent6" hlink="hlink" folHlink="folHlink"/>
  <p:sldLayoutIdLst>
    <p:sldLayoutId id="2147484317" r:id="rId1"/>
    <p:sldLayoutId id="2147484318" r:id="rId2"/>
    <p:sldLayoutId id="2147484319" r:id="rId3"/>
    <p:sldLayoutId id="2147484320" r:id="rId4"/>
    <p:sldLayoutId id="2147484321" r:id="rId5"/>
    <p:sldLayoutId id="2147484322" r:id="rId6"/>
    <p:sldLayoutId id="2147484323" r:id="rId7"/>
    <p:sldLayoutId id="2147484324" r:id="rId8"/>
    <p:sldLayoutId id="2147484325" r:id="rId9"/>
    <p:sldLayoutId id="2147484326" r:id="rId10"/>
    <p:sldLayoutId id="2147484327" r:id="rId11"/>
    <p:sldLayoutId id="2147484328" r:id="rId12"/>
    <p:sldLayoutId id="2147484329" r:id="rId13"/>
    <p:sldLayoutId id="2147484330" r:id="rId14"/>
    <p:sldLayoutId id="2147484331" r:id="rId15"/>
    <p:sldLayoutId id="2147484332" r:id="rId16"/>
    <p:sldLayoutId id="2147484333" r:id="rId17"/>
    <p:sldLayoutId id="2147484334" r:id="rId18"/>
    <p:sldLayoutId id="2147484335" r:id="rId19"/>
    <p:sldLayoutId id="2147484336" r:id="rId20"/>
    <p:sldLayoutId id="2147484337" r:id="rId21"/>
    <p:sldLayoutId id="2147484338" r:id="rId22"/>
    <p:sldLayoutId id="2147484339" r:id="rId23"/>
    <p:sldLayoutId id="2147484340" r:id="rId24"/>
    <p:sldLayoutId id="2147484341" r:id="rId25"/>
    <p:sldLayoutId id="2147484342" r:id="rId26"/>
    <p:sldLayoutId id="2147484343" r:id="rId27"/>
    <p:sldLayoutId id="2147484344" r:id="rId28"/>
    <p:sldLayoutId id="2147484345" r:id="rId29"/>
    <p:sldLayoutId id="2147484346" r:id="rId30"/>
    <p:sldLayoutId id="2147484347" r:id="rId31"/>
  </p:sldLayoutIdLst>
  <p:transition>
    <p:fade/>
  </p:transition>
  <p:hf sldNum="0"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38" y="1212850"/>
            <a:ext cx="11887200" cy="222885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196" name="Picture 5"/>
          <p:cNvPicPr>
            <a:picLocks noChangeAspect="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12539663" y="0"/>
            <a:ext cx="893762"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9082245"/>
      </p:ext>
    </p:extLst>
  </p:cSld>
  <p:clrMap bg1="dk1" tx1="lt1" bg2="dk2" tx2="lt2" accent1="accent1" accent2="accent2" accent3="accent3" accent4="accent4" accent5="accent5" accent6="accent6" hlink="hlink" folHlink="folHlink"/>
  <p:sldLayoutIdLst>
    <p:sldLayoutId id="2147484349" r:id="rId1"/>
    <p:sldLayoutId id="2147484350" r:id="rId2"/>
    <p:sldLayoutId id="2147484351" r:id="rId3"/>
    <p:sldLayoutId id="2147484352" r:id="rId4"/>
    <p:sldLayoutId id="2147484353" r:id="rId5"/>
    <p:sldLayoutId id="2147484354" r:id="rId6"/>
    <p:sldLayoutId id="2147484355" r:id="rId7"/>
    <p:sldLayoutId id="2147484356" r:id="rId8"/>
    <p:sldLayoutId id="2147484357" r:id="rId9"/>
    <p:sldLayoutId id="2147484358" r:id="rId10"/>
    <p:sldLayoutId id="2147484359" r:id="rId11"/>
    <p:sldLayoutId id="2147484360" r:id="rId12"/>
    <p:sldLayoutId id="2147484361" r:id="rId13"/>
    <p:sldLayoutId id="2147484362" r:id="rId14"/>
    <p:sldLayoutId id="2147484363" r:id="rId15"/>
    <p:sldLayoutId id="2147484364" r:id="rId16"/>
    <p:sldLayoutId id="2147484365" r:id="rId17"/>
    <p:sldLayoutId id="2147484366" r:id="rId18"/>
  </p:sldLayoutIdLst>
  <p:transition>
    <p:fade/>
  </p:transition>
  <p:hf sldNum="0" hdr="0" dt="0"/>
  <p:txStyles>
    <p:titleStyle>
      <a:lvl1pPr algn="l" defTabSz="931863" rtl="0" fontAlgn="base">
        <a:lnSpc>
          <a:spcPct val="90000"/>
        </a:lnSpc>
        <a:spcBef>
          <a:spcPct val="0"/>
        </a:spcBef>
        <a:spcAft>
          <a:spcPct val="0"/>
        </a:spcAft>
        <a:defRPr lang="en-US" sz="5400" kern="1200" spc="-102" dirty="0">
          <a:ln w="3175">
            <a:noFill/>
          </a:ln>
          <a:gradFill>
            <a:gsLst>
              <a:gs pos="1250">
                <a:schemeClr val="tx1"/>
              </a:gs>
              <a:gs pos="100000">
                <a:schemeClr val="tx1"/>
              </a:gs>
            </a:gsLst>
            <a:lin ang="5400000" scaled="0"/>
          </a:gradFill>
          <a:latin typeface="+mj-lt"/>
          <a:ea typeface="+mn-ea"/>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anose="020B0502040204020203" pitchFamily="34" charset="0"/>
          <a:cs typeface="Segoe UI" panose="020B0502040204020203" pitchFamily="34" charset="0"/>
        </a:defRPr>
      </a:lvl2pPr>
      <a:lvl3pPr algn="l" defTabSz="931863" rtl="0" fontAlgn="base">
        <a:lnSpc>
          <a:spcPct val="90000"/>
        </a:lnSpc>
        <a:spcBef>
          <a:spcPct val="0"/>
        </a:spcBef>
        <a:spcAft>
          <a:spcPct val="0"/>
        </a:spcAft>
        <a:defRPr sz="5400">
          <a:solidFill>
            <a:schemeClr val="tx1"/>
          </a:solidFill>
          <a:latin typeface="Segoe UI Light" panose="020B0502040204020203" pitchFamily="34" charset="0"/>
          <a:cs typeface="Segoe UI" panose="020B0502040204020203" pitchFamily="34" charset="0"/>
        </a:defRPr>
      </a:lvl3pPr>
      <a:lvl4pPr algn="l" defTabSz="931863" rtl="0" fontAlgn="base">
        <a:lnSpc>
          <a:spcPct val="90000"/>
        </a:lnSpc>
        <a:spcBef>
          <a:spcPct val="0"/>
        </a:spcBef>
        <a:spcAft>
          <a:spcPct val="0"/>
        </a:spcAft>
        <a:defRPr sz="5400">
          <a:solidFill>
            <a:schemeClr val="tx1"/>
          </a:solidFill>
          <a:latin typeface="Segoe UI Light" panose="020B0502040204020203" pitchFamily="34" charset="0"/>
          <a:cs typeface="Segoe UI" panose="020B0502040204020203" pitchFamily="34" charset="0"/>
        </a:defRPr>
      </a:lvl4pPr>
      <a:lvl5pPr algn="l" defTabSz="931863" rtl="0" fontAlgn="base">
        <a:lnSpc>
          <a:spcPct val="90000"/>
        </a:lnSpc>
        <a:spcBef>
          <a:spcPct val="0"/>
        </a:spcBef>
        <a:spcAft>
          <a:spcPct val="0"/>
        </a:spcAft>
        <a:defRPr sz="5400">
          <a:solidFill>
            <a:schemeClr val="tx1"/>
          </a:solidFill>
          <a:latin typeface="Segoe UI Light" panose="020B0502040204020203" pitchFamily="34" charset="0"/>
          <a:cs typeface="Segoe UI" panose="020B0502040204020203" pitchFamily="34" charset="0"/>
        </a:defRPr>
      </a:lvl5pPr>
      <a:lvl6pPr marL="457200" algn="l" defTabSz="931863" rtl="0" fontAlgn="base">
        <a:lnSpc>
          <a:spcPct val="90000"/>
        </a:lnSpc>
        <a:spcBef>
          <a:spcPct val="0"/>
        </a:spcBef>
        <a:spcAft>
          <a:spcPct val="0"/>
        </a:spcAft>
        <a:defRPr sz="5400">
          <a:solidFill>
            <a:schemeClr val="tx1"/>
          </a:solidFill>
          <a:latin typeface="Segoe UI Light" panose="020B0502040204020203" pitchFamily="34" charset="0"/>
          <a:cs typeface="Segoe UI" panose="020B0502040204020203" pitchFamily="34" charset="0"/>
        </a:defRPr>
      </a:lvl6pPr>
      <a:lvl7pPr marL="914400" algn="l" defTabSz="931863" rtl="0" fontAlgn="base">
        <a:lnSpc>
          <a:spcPct val="90000"/>
        </a:lnSpc>
        <a:spcBef>
          <a:spcPct val="0"/>
        </a:spcBef>
        <a:spcAft>
          <a:spcPct val="0"/>
        </a:spcAft>
        <a:defRPr sz="5400">
          <a:solidFill>
            <a:schemeClr val="tx1"/>
          </a:solidFill>
          <a:latin typeface="Segoe UI Light" panose="020B0502040204020203" pitchFamily="34" charset="0"/>
          <a:cs typeface="Segoe UI" panose="020B0502040204020203" pitchFamily="34" charset="0"/>
        </a:defRPr>
      </a:lvl7pPr>
      <a:lvl8pPr marL="1371600" algn="l" defTabSz="931863" rtl="0" fontAlgn="base">
        <a:lnSpc>
          <a:spcPct val="90000"/>
        </a:lnSpc>
        <a:spcBef>
          <a:spcPct val="0"/>
        </a:spcBef>
        <a:spcAft>
          <a:spcPct val="0"/>
        </a:spcAft>
        <a:defRPr sz="5400">
          <a:solidFill>
            <a:schemeClr val="tx1"/>
          </a:solidFill>
          <a:latin typeface="Segoe UI Light" panose="020B0502040204020203" pitchFamily="34" charset="0"/>
          <a:cs typeface="Segoe UI" panose="020B0502040204020203" pitchFamily="34" charset="0"/>
        </a:defRPr>
      </a:lvl8pPr>
      <a:lvl9pPr marL="1828800" algn="l" defTabSz="931863" rtl="0" fontAlgn="base">
        <a:lnSpc>
          <a:spcPct val="90000"/>
        </a:lnSpc>
        <a:spcBef>
          <a:spcPct val="0"/>
        </a:spcBef>
        <a:spcAft>
          <a:spcPct val="0"/>
        </a:spcAft>
        <a:defRPr sz="5400">
          <a:solidFill>
            <a:schemeClr val="tx1"/>
          </a:solidFill>
          <a:latin typeface="Segoe UI Light" panose="020B0502040204020203" pitchFamily="34" charset="0"/>
          <a:cs typeface="Segoe UI" panose="020B0502040204020203" pitchFamily="34" charset="0"/>
        </a:defRPr>
      </a:lvl9pPr>
    </p:titleStyle>
    <p:bodyStyle>
      <a:lvl1pPr marL="342900" indent="-342900" algn="l" defTabSz="931863" rtl="0" fontAlgn="base">
        <a:lnSpc>
          <a:spcPct val="90000"/>
        </a:lnSpc>
        <a:spcBef>
          <a:spcPct val="20000"/>
        </a:spcBef>
        <a:spcAft>
          <a:spcPct val="0"/>
        </a:spcAft>
        <a:buClr>
          <a:schemeClr val="tx1"/>
        </a:buClr>
        <a:buSzPct val="90000"/>
        <a:buFont typeface="Wingdings" panose="05000000000000000000" pitchFamily="2" charset="2"/>
        <a:buChar char="§"/>
        <a:defRPr sz="4000" kern="1200">
          <a:gradFill>
            <a:gsLst>
              <a:gs pos="1250">
                <a:schemeClr val="tx1"/>
              </a:gs>
              <a:gs pos="100000">
                <a:schemeClr val="tx1"/>
              </a:gs>
            </a:gsLst>
            <a:lin ang="5400000" scaled="0"/>
          </a:gradFill>
          <a:latin typeface="+mj-lt"/>
          <a:ea typeface="+mn-ea"/>
          <a:cs typeface="+mn-cs"/>
        </a:defRPr>
      </a:lvl1pPr>
      <a:lvl2pPr marL="584200" indent="-241300" algn="l" defTabSz="931863" rtl="0" fontAlgn="base">
        <a:lnSpc>
          <a:spcPct val="90000"/>
        </a:lnSpc>
        <a:spcBef>
          <a:spcPct val="20000"/>
        </a:spcBef>
        <a:spcAft>
          <a:spcPct val="0"/>
        </a:spcAft>
        <a:buClr>
          <a:schemeClr val="tx1"/>
        </a:buClr>
        <a:buSzPct val="90000"/>
        <a:buFont typeface="Wingdings" panose="05000000000000000000" pitchFamily="2" charset="2"/>
        <a:buChar char="§"/>
        <a:defRPr sz="2400" kern="1200">
          <a:gradFill>
            <a:gsLst>
              <a:gs pos="1250">
                <a:schemeClr val="tx1"/>
              </a:gs>
              <a:gs pos="100000">
                <a:schemeClr val="tx1"/>
              </a:gs>
            </a:gsLst>
            <a:lin ang="5400000" scaled="0"/>
          </a:gradFill>
          <a:latin typeface="+mn-lt"/>
          <a:ea typeface="+mn-ea"/>
          <a:cs typeface="+mn-cs"/>
        </a:defRPr>
      </a:lvl2pPr>
      <a:lvl3pPr marL="800100" indent="-228600" algn="l" defTabSz="931863" rtl="0" fontAlgn="base">
        <a:lnSpc>
          <a:spcPct val="90000"/>
        </a:lnSpc>
        <a:spcBef>
          <a:spcPct val="20000"/>
        </a:spcBef>
        <a:spcAft>
          <a:spcPct val="0"/>
        </a:spcAft>
        <a:buClr>
          <a:schemeClr val="tx1"/>
        </a:buClr>
        <a:buSzPct val="90000"/>
        <a:buFont typeface="Wingdings" panose="05000000000000000000" pitchFamily="2" charset="2"/>
        <a:buChar char="§"/>
        <a:defRPr sz="2400" kern="1200">
          <a:gradFill>
            <a:gsLst>
              <a:gs pos="1250">
                <a:schemeClr val="tx1"/>
              </a:gs>
              <a:gs pos="100000">
                <a:schemeClr val="tx1"/>
              </a:gs>
            </a:gsLst>
            <a:lin ang="5400000" scaled="0"/>
          </a:gradFill>
          <a:latin typeface="+mn-lt"/>
          <a:ea typeface="+mn-ea"/>
          <a:cs typeface="+mn-cs"/>
        </a:defRPr>
      </a:lvl3pPr>
      <a:lvl4pPr marL="1028700" indent="-228600" algn="l" defTabSz="931863" rtl="0" fontAlgn="base">
        <a:lnSpc>
          <a:spcPct val="90000"/>
        </a:lnSpc>
        <a:spcBef>
          <a:spcPct val="20000"/>
        </a:spcBef>
        <a:spcAft>
          <a:spcPct val="0"/>
        </a:spcAft>
        <a:buClr>
          <a:schemeClr val="tx1"/>
        </a:buClr>
        <a:buSzPct val="90000"/>
        <a:buFont typeface="Wingdings" panose="05000000000000000000" pitchFamily="2" charset="2"/>
        <a:buChar char="§"/>
        <a:defRPr sz="2000" kern="1200">
          <a:gradFill>
            <a:gsLst>
              <a:gs pos="1250">
                <a:schemeClr val="tx1"/>
              </a:gs>
              <a:gs pos="100000">
                <a:schemeClr val="tx1"/>
              </a:gs>
            </a:gsLst>
            <a:lin ang="5400000" scaled="0"/>
          </a:gradFill>
          <a:latin typeface="+mn-lt"/>
          <a:ea typeface="+mn-ea"/>
          <a:cs typeface="+mn-cs"/>
        </a:defRPr>
      </a:lvl4pPr>
      <a:lvl5pPr marL="1257300" indent="-228600" algn="l" defTabSz="931863" rtl="0" fontAlgn="base">
        <a:lnSpc>
          <a:spcPct val="90000"/>
        </a:lnSpc>
        <a:spcBef>
          <a:spcPct val="20000"/>
        </a:spcBef>
        <a:spcAft>
          <a:spcPct val="0"/>
        </a:spcAft>
        <a:buClr>
          <a:schemeClr val="tx1"/>
        </a:buClr>
        <a:buSzPct val="90000"/>
        <a:buFont typeface="Wingdings" panose="05000000000000000000" pitchFamily="2" charset="2"/>
        <a:buChar char="§"/>
        <a:defRPr sz="2000" kern="120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35.png"/><Relationship Id="rId5" Type="http://schemas.openxmlformats.org/officeDocument/2006/relationships/image" Target="../media/image34.png"/><Relationship Id="rId10" Type="http://schemas.microsoft.com/office/2007/relationships/hdphoto" Target="../media/hdphoto3.wdp"/><Relationship Id="rId4" Type="http://schemas.openxmlformats.org/officeDocument/2006/relationships/image" Target="../media/image33.png"/><Relationship Id="rId9" Type="http://schemas.openxmlformats.org/officeDocument/2006/relationships/image" Target="../media/image3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40.png"/><Relationship Id="rId7"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microsoft.com/office/2007/relationships/hdphoto" Target="../media/hdphoto5.wdp"/><Relationship Id="rId5" Type="http://schemas.openxmlformats.org/officeDocument/2006/relationships/image" Target="../media/image41.png"/><Relationship Id="rId4" Type="http://schemas.microsoft.com/office/2007/relationships/hdphoto" Target="../media/hdphoto4.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45.jpg"/><Relationship Id="rId5" Type="http://schemas.openxmlformats.org/officeDocument/2006/relationships/image" Target="../media/image44.png"/><Relationship Id="rId4" Type="http://schemas.microsoft.com/office/2007/relationships/hdphoto" Target="../media/hdphoto7.wdp"/><Relationship Id="rId9"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en-us/azure/service-fabric/service-fabric-reliable-services-advanced-usage#stateful-service-replica-lifecycle" TargetMode="External"/><Relationship Id="rId2" Type="http://schemas.openxmlformats.org/officeDocument/2006/relationships/notesSlide" Target="../notesSlides/notesSlide34.xml"/><Relationship Id="rId1" Type="http://schemas.openxmlformats.org/officeDocument/2006/relationships/slideLayout" Target="../slideLayouts/slideLayout15.xml"/><Relationship Id="rId4" Type="http://schemas.openxmlformats.org/officeDocument/2006/relationships/hyperlink" Target="https://docs.microsoft.com/en-us/azure/service-fabric/service-fabric-cluster-capacity" TargetMode="External"/></Relationships>
</file>

<file path=ppt/slides/_rels/slide3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notesSlide" Target="../notesSlides/notesSlide35.xml"/><Relationship Id="rId7" Type="http://schemas.openxmlformats.org/officeDocument/2006/relationships/image" Target="../media/image53.png"/><Relationship Id="rId2" Type="http://schemas.openxmlformats.org/officeDocument/2006/relationships/slideLayout" Target="../slideLayouts/slideLayout17.xml"/><Relationship Id="rId1" Type="http://schemas.openxmlformats.org/officeDocument/2006/relationships/tags" Target="../tags/tag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56.png"/><Relationship Id="rId2" Type="http://schemas.openxmlformats.org/officeDocument/2006/relationships/slideLayout" Target="../slideLayouts/slideLayout17.xml"/><Relationship Id="rId1" Type="http://schemas.openxmlformats.org/officeDocument/2006/relationships/tags" Target="../tags/tag2.xml"/><Relationship Id="rId6" Type="http://schemas.openxmlformats.org/officeDocument/2006/relationships/image" Target="../media/image54.png"/><Relationship Id="rId5" Type="http://schemas.openxmlformats.org/officeDocument/2006/relationships/image" Target="../media/image52.pn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7.xml"/><Relationship Id="rId1" Type="http://schemas.openxmlformats.org/officeDocument/2006/relationships/slideLayout" Target="../slideLayouts/slideLayout17.xml"/><Relationship Id="rId4" Type="http://schemas.microsoft.com/office/2007/relationships/hdphoto" Target="../media/hdphoto6.wdp"/></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8.xml"/><Relationship Id="rId1" Type="http://schemas.openxmlformats.org/officeDocument/2006/relationships/slideLayout" Target="../slideLayouts/slideLayout17.xml"/><Relationship Id="rId4" Type="http://schemas.microsoft.com/office/2007/relationships/hdphoto" Target="../media/hdphoto5.wdp"/></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8.xml"/><Relationship Id="rId6" Type="http://schemas.openxmlformats.org/officeDocument/2006/relationships/image" Target="../media/image26.png"/><Relationship Id="rId5" Type="http://schemas.openxmlformats.org/officeDocument/2006/relationships/image" Target="../media/image25.png"/><Relationship Id="rId4" Type="http://schemas.microsoft.com/office/2007/relationships/hdphoto" Target="../media/hdphoto2.wdp"/></Relationships>
</file>

<file path=ppt/slides/_rels/slide50.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50.xml"/><Relationship Id="rId1" Type="http://schemas.openxmlformats.org/officeDocument/2006/relationships/slideLayout" Target="../slideLayouts/slideLayout2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s>
</file>

<file path=ppt/slides/_rels/slide51.xml.rels><?xml version="1.0" encoding="UTF-8" standalone="yes"?>
<Relationships xmlns="http://schemas.openxmlformats.org/package/2006/relationships"><Relationship Id="rId8" Type="http://schemas.openxmlformats.org/officeDocument/2006/relationships/image" Target="../media/image72.jp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notesSlide" Target="../notesSlides/notesSlide51.xml"/><Relationship Id="rId1" Type="http://schemas.openxmlformats.org/officeDocument/2006/relationships/slideLayout" Target="../slideLayouts/slideLayout17.xml"/><Relationship Id="rId6" Type="http://schemas.openxmlformats.org/officeDocument/2006/relationships/image" Target="../media/image70.png"/><Relationship Id="rId11" Type="http://schemas.openxmlformats.org/officeDocument/2006/relationships/image" Target="../media/image75.jpg"/><Relationship Id="rId5" Type="http://schemas.openxmlformats.org/officeDocument/2006/relationships/image" Target="../media/image69.png"/><Relationship Id="rId10" Type="http://schemas.openxmlformats.org/officeDocument/2006/relationships/image" Target="../media/image74.jpg"/><Relationship Id="rId4" Type="http://schemas.openxmlformats.org/officeDocument/2006/relationships/image" Target="../media/image68.png"/><Relationship Id="rId9" Type="http://schemas.openxmlformats.org/officeDocument/2006/relationships/image" Target="../media/image73.jpg"/></Relationships>
</file>

<file path=ppt/slides/_rels/slide52.xml.rels><?xml version="1.0" encoding="UTF-8" standalone="yes"?>
<Relationships xmlns="http://schemas.openxmlformats.org/package/2006/relationships"><Relationship Id="rId3" Type="http://schemas.openxmlformats.org/officeDocument/2006/relationships/hyperlink" Target="https://azure.microsoft.com/en-us/documentation/articles/service-fabric-cluster-upgrade/" TargetMode="External"/><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emf"/><Relationship Id="rId7" Type="http://schemas.openxmlformats.org/officeDocument/2006/relationships/image" Target="../media/image80.png"/><Relationship Id="rId2" Type="http://schemas.openxmlformats.org/officeDocument/2006/relationships/notesSlide" Target="../notesSlides/notesSlide53.xml"/><Relationship Id="rId1" Type="http://schemas.openxmlformats.org/officeDocument/2006/relationships/slideLayout" Target="../slideLayouts/slideLayout17.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emf"/><Relationship Id="rId9" Type="http://schemas.openxmlformats.org/officeDocument/2006/relationships/image" Target="../media/image82.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8.xml"/><Relationship Id="rId5" Type="http://schemas.openxmlformats.org/officeDocument/2006/relationships/image" Target="../media/image31.emf"/><Relationship Id="rId4" Type="http://schemas.openxmlformats.org/officeDocument/2006/relationships/image" Target="../media/image30.e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3" Type="http://schemas.openxmlformats.org/officeDocument/2006/relationships/hyperlink" Target="https://docs.microsoft.com/en-us/azure/service-fabric/service-fabric-diagnostics-overview" TargetMode="External"/><Relationship Id="rId2" Type="http://schemas.openxmlformats.org/officeDocument/2006/relationships/notesSlide" Target="../notesSlides/notesSlide64.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5.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7.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hyperlink" Target="http://aka.ms/servicefabricdocs"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hyperlink" Target="https://aka.ms/microservicesebook"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33.png"/><Relationship Id="rId2" Type="http://schemas.openxmlformats.org/officeDocument/2006/relationships/notesSlide" Target="../notesSlides/notesSlide77.xml"/><Relationship Id="rId1" Type="http://schemas.openxmlformats.org/officeDocument/2006/relationships/slideLayout" Target="../slideLayouts/slideLayout35.xml"/><Relationship Id="rId6" Type="http://schemas.openxmlformats.org/officeDocument/2006/relationships/image" Target="../media/image88.png"/><Relationship Id="rId5" Type="http://schemas.openxmlformats.org/officeDocument/2006/relationships/image" Target="../media/image87.svg"/><Relationship Id="rId4" Type="http://schemas.openxmlformats.org/officeDocument/2006/relationships/image" Target="../media/image86.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hyperlink" Target="NULL" TargetMode="External"/><Relationship Id="rId7" Type="http://schemas.openxmlformats.org/officeDocument/2006/relationships/hyperlink" Target="https://mycluster.eastus.cloudapp.azure.com:19008/app1/service3/my/api?PartitionKey=A&amp;PartitionKind=Named" TargetMode="External"/><Relationship Id="rId2" Type="http://schemas.openxmlformats.org/officeDocument/2006/relationships/notesSlide" Target="../notesSlides/notesSlide84.xml"/><Relationship Id="rId1" Type="http://schemas.openxmlformats.org/officeDocument/2006/relationships/slideLayout" Target="../slideLayouts/slideLayout14.xml"/><Relationship Id="rId6" Type="http://schemas.openxmlformats.org/officeDocument/2006/relationships/hyperlink" Target="NULL" TargetMode="External"/><Relationship Id="rId5" Type="http://schemas.openxmlformats.org/officeDocument/2006/relationships/hyperlink" Target="NULL" TargetMode="External"/><Relationship Id="rId4" Type="http://schemas.openxmlformats.org/officeDocument/2006/relationships/hyperlink" Target="http://mycluster.eastus.cloudapp.azure.com" TargetMode="Externa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2119178"/>
            <a:ext cx="6402388" cy="2292474"/>
          </a:xfrm>
        </p:spPr>
        <p:txBody>
          <a:bodyPr/>
          <a:lstStyle/>
          <a:p>
            <a:r>
              <a:rPr lang="en-US" sz="4000"/>
              <a:t>Technical Deep Dive: Creating Apps for the Intelligent Cloud </a:t>
            </a:r>
            <a:br>
              <a:rPr lang="en-US" sz="4000"/>
            </a:br>
            <a:r>
              <a:rPr lang="en-US" sz="4000"/>
              <a:t>Module 2 – Micro Services &amp; Service Fabric Deep Dive</a:t>
            </a:r>
          </a:p>
        </p:txBody>
      </p:sp>
      <p:sp>
        <p:nvSpPr>
          <p:cNvPr id="5" name="Text Placeholder 4"/>
          <p:cNvSpPr>
            <a:spLocks noGrp="1"/>
          </p:cNvSpPr>
          <p:nvPr>
            <p:ph type="body" sz="quarter" idx="14"/>
          </p:nvPr>
        </p:nvSpPr>
        <p:spPr>
          <a:xfrm>
            <a:off x="274702" y="4228774"/>
            <a:ext cx="6402388" cy="1828800"/>
          </a:xfrm>
        </p:spPr>
        <p:txBody>
          <a:bodyPr vert="horz" wrap="square" lIns="146304" tIns="109728" rIns="146304" bIns="109728" rtlCol="0" anchor="t">
            <a:noAutofit/>
          </a:bodyPr>
          <a:lstStyle/>
          <a:p>
            <a:endParaRPr lang="en-US" dirty="0"/>
          </a:p>
          <a:p>
            <a:endParaRPr lang="en-US" dirty="0"/>
          </a:p>
          <a:p>
            <a:r>
              <a:rPr lang="en-US" sz="2800" dirty="0"/>
              <a:t>Henrique </a:t>
            </a:r>
            <a:r>
              <a:rPr lang="en-US" sz="2800" dirty="0" err="1"/>
              <a:t>Graça</a:t>
            </a:r>
            <a:endParaRPr lang="en-US" sz="2800" dirty="0"/>
          </a:p>
        </p:txBody>
      </p:sp>
    </p:spTree>
    <p:extLst>
      <p:ext uri="{BB962C8B-B14F-4D97-AF65-F5344CB8AC3E}">
        <p14:creationId xmlns:p14="http://schemas.microsoft.com/office/powerpoint/2010/main" val="84027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316982" y="2340841"/>
            <a:ext cx="760105" cy="876618"/>
          </a:xfrm>
          <a:prstGeom prst="rect">
            <a:avLst/>
          </a:prstGeom>
        </p:spPr>
      </p:pic>
      <p:grpSp>
        <p:nvGrpSpPr>
          <p:cNvPr id="12" name="Group 11"/>
          <p:cNvGrpSpPr/>
          <p:nvPr/>
        </p:nvGrpSpPr>
        <p:grpSpPr>
          <a:xfrm>
            <a:off x="1925254" y="2249173"/>
            <a:ext cx="1517357" cy="995721"/>
            <a:chOff x="1799201" y="2089133"/>
            <a:chExt cx="1517572" cy="995863"/>
          </a:xfrm>
        </p:grpSpPr>
        <p:pic>
          <p:nvPicPr>
            <p:cNvPr id="18" name="Picture 1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320910" y="2089133"/>
              <a:ext cx="995863" cy="995863"/>
            </a:xfrm>
            <a:prstGeom prst="rect">
              <a:avLst/>
            </a:prstGeom>
          </p:spPr>
        </p:pic>
        <p:pic>
          <p:nvPicPr>
            <p:cNvPr id="19" name="Picture 1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799201" y="2131685"/>
              <a:ext cx="760213" cy="876742"/>
            </a:xfrm>
            <a:prstGeom prst="rect">
              <a:avLst/>
            </a:prstGeom>
          </p:spPr>
        </p:pic>
      </p:grpSp>
      <p:grpSp>
        <p:nvGrpSpPr>
          <p:cNvPr id="15" name="Group 14"/>
          <p:cNvGrpSpPr/>
          <p:nvPr/>
        </p:nvGrpSpPr>
        <p:grpSpPr>
          <a:xfrm>
            <a:off x="3852647" y="2004687"/>
            <a:ext cx="2636501" cy="1484691"/>
            <a:chOff x="3579361" y="1840611"/>
            <a:chExt cx="2636875" cy="1484902"/>
          </a:xfrm>
        </p:grpSpPr>
        <p:pic>
          <p:nvPicPr>
            <p:cNvPr id="24" name="Picture 2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220373" y="2098584"/>
              <a:ext cx="995863" cy="995863"/>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4608766" y="2131685"/>
              <a:ext cx="760213" cy="876742"/>
            </a:xfrm>
            <a:prstGeom prst="rect">
              <a:avLst/>
            </a:prstGeom>
          </p:spPr>
        </p:pic>
        <p:pic>
          <p:nvPicPr>
            <p:cNvPr id="9" name="Picture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793925" y="1840611"/>
              <a:ext cx="275780" cy="319653"/>
            </a:xfrm>
            <a:prstGeom prst="rect">
              <a:avLst/>
            </a:prstGeom>
          </p:spPr>
        </p:pic>
        <p:pic>
          <p:nvPicPr>
            <p:cNvPr id="10" name="Picture 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579361" y="2996300"/>
              <a:ext cx="288061" cy="329213"/>
            </a:xfrm>
            <a:prstGeom prst="rect">
              <a:avLst/>
            </a:prstGeom>
          </p:spPr>
        </p:pic>
        <p:cxnSp>
          <p:nvCxnSpPr>
            <p:cNvPr id="14" name="Straight Arrow Connector 13"/>
            <p:cNvCxnSpPr/>
            <p:nvPr/>
          </p:nvCxnSpPr>
          <p:spPr>
            <a:xfrm flipV="1">
              <a:off x="3975155" y="2796721"/>
              <a:ext cx="516930" cy="297726"/>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100684" y="2066672"/>
              <a:ext cx="477103" cy="325182"/>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10228796" y="1911066"/>
            <a:ext cx="1671935" cy="1671935"/>
            <a:chOff x="10042446" y="1555767"/>
            <a:chExt cx="1672172" cy="1672172"/>
          </a:xfrm>
        </p:grpSpPr>
        <p:pic>
          <p:nvPicPr>
            <p:cNvPr id="61" name="Picture 6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42446" y="1555767"/>
              <a:ext cx="1672172" cy="1672172"/>
            </a:xfrm>
            <a:prstGeom prst="rect">
              <a:avLst/>
            </a:prstGeom>
          </p:spPr>
        </p:pic>
        <p:pic>
          <p:nvPicPr>
            <p:cNvPr id="27" name="Picture 2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441050" y="1925758"/>
              <a:ext cx="882901" cy="1076520"/>
            </a:xfrm>
            <a:prstGeom prst="rect">
              <a:avLst/>
            </a:prstGeom>
          </p:spPr>
        </p:pic>
      </p:grpSp>
      <p:sp>
        <p:nvSpPr>
          <p:cNvPr id="63" name="Title 1"/>
          <p:cNvSpPr>
            <a:spLocks noGrp="1"/>
          </p:cNvSpPr>
          <p:nvPr>
            <p:ph type="title"/>
          </p:nvPr>
        </p:nvSpPr>
        <p:spPr>
          <a:xfrm>
            <a:off x="883" y="295730"/>
            <a:ext cx="12541058" cy="917444"/>
          </a:xfrm>
        </p:spPr>
        <p:txBody>
          <a:bodyPr/>
          <a:lstStyle/>
          <a:p>
            <a:r>
              <a:rPr lang="en-US" sz="4488"/>
              <a:t>Modernize Applications</a:t>
            </a:r>
            <a:endParaRPr lang="en-US" sz="4488">
              <a:solidFill>
                <a:schemeClr val="tx1"/>
              </a:solidFill>
            </a:endParaRPr>
          </a:p>
        </p:txBody>
      </p:sp>
      <p:sp>
        <p:nvSpPr>
          <p:cNvPr id="11" name="Arrow: Right 10"/>
          <p:cNvSpPr/>
          <p:nvPr/>
        </p:nvSpPr>
        <p:spPr bwMode="auto">
          <a:xfrm>
            <a:off x="1260521" y="2595953"/>
            <a:ext cx="474360" cy="438309"/>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41" name="Arrow: Right 40"/>
          <p:cNvSpPr/>
          <p:nvPr/>
        </p:nvSpPr>
        <p:spPr bwMode="auto">
          <a:xfrm>
            <a:off x="3668004" y="2580077"/>
            <a:ext cx="474360" cy="438309"/>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44" name="Arrow: Right 43"/>
          <p:cNvSpPr/>
          <p:nvPr/>
        </p:nvSpPr>
        <p:spPr bwMode="auto">
          <a:xfrm>
            <a:off x="6779254" y="2594531"/>
            <a:ext cx="474360" cy="438309"/>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grpSp>
        <p:nvGrpSpPr>
          <p:cNvPr id="2" name="Group 1"/>
          <p:cNvGrpSpPr/>
          <p:nvPr/>
        </p:nvGrpSpPr>
        <p:grpSpPr>
          <a:xfrm>
            <a:off x="7047542" y="1777471"/>
            <a:ext cx="2727964" cy="1939125"/>
            <a:chOff x="7047659" y="1777226"/>
            <a:chExt cx="2728351" cy="1939401"/>
          </a:xfrm>
        </p:grpSpPr>
        <p:pic>
          <p:nvPicPr>
            <p:cNvPr id="30" name="Picture 2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366422" y="2177536"/>
              <a:ext cx="995863" cy="995863"/>
            </a:xfrm>
            <a:prstGeom prst="rect">
              <a:avLst/>
            </a:prstGeom>
          </p:spPr>
        </p:pic>
        <p:pic>
          <p:nvPicPr>
            <p:cNvPr id="32" name="Picture 3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139826" y="2191450"/>
              <a:ext cx="275780" cy="319653"/>
            </a:xfrm>
            <a:prstGeom prst="rect">
              <a:avLst/>
            </a:prstGeom>
          </p:spPr>
        </p:pic>
        <p:pic>
          <p:nvPicPr>
            <p:cNvPr id="33" name="Picture 3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047659" y="3159298"/>
              <a:ext cx="288061" cy="329213"/>
            </a:xfrm>
            <a:prstGeom prst="rect">
              <a:avLst/>
            </a:prstGeom>
          </p:spPr>
        </p:pic>
        <p:cxnSp>
          <p:nvCxnSpPr>
            <p:cNvPr id="34" name="Straight Arrow Connector 33"/>
            <p:cNvCxnSpPr/>
            <p:nvPr/>
          </p:nvCxnSpPr>
          <p:spPr>
            <a:xfrm flipV="1">
              <a:off x="7443453" y="2959719"/>
              <a:ext cx="516930" cy="297726"/>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499342" y="2459260"/>
              <a:ext cx="591612" cy="118299"/>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090709" y="3399060"/>
              <a:ext cx="273980" cy="317567"/>
            </a:xfrm>
            <a:prstGeom prst="rect">
              <a:avLst/>
            </a:prstGeom>
          </p:spPr>
        </p:pic>
        <p:cxnSp>
          <p:nvCxnSpPr>
            <p:cNvPr id="38" name="Straight Arrow Connector 37"/>
            <p:cNvCxnSpPr/>
            <p:nvPr/>
          </p:nvCxnSpPr>
          <p:spPr>
            <a:xfrm>
              <a:off x="7541971" y="3343290"/>
              <a:ext cx="1383104" cy="153143"/>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263558" y="3103494"/>
              <a:ext cx="273980" cy="317567"/>
            </a:xfrm>
            <a:prstGeom prst="rect">
              <a:avLst/>
            </a:prstGeom>
          </p:spPr>
        </p:pic>
        <p:cxnSp>
          <p:nvCxnSpPr>
            <p:cNvPr id="43" name="Straight Arrow Connector 42"/>
            <p:cNvCxnSpPr/>
            <p:nvPr/>
          </p:nvCxnSpPr>
          <p:spPr>
            <a:xfrm>
              <a:off x="8829060" y="2912005"/>
              <a:ext cx="349766" cy="381876"/>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502030" y="3376436"/>
              <a:ext cx="273980" cy="317567"/>
            </a:xfrm>
            <a:prstGeom prst="rect">
              <a:avLst/>
            </a:prstGeom>
          </p:spPr>
        </p:pic>
        <p:pic>
          <p:nvPicPr>
            <p:cNvPr id="47" name="Picture 4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469443" y="1777226"/>
              <a:ext cx="275780" cy="319653"/>
            </a:xfrm>
            <a:prstGeom prst="rect">
              <a:avLst/>
            </a:prstGeom>
          </p:spPr>
        </p:pic>
        <p:cxnSp>
          <p:nvCxnSpPr>
            <p:cNvPr id="48" name="Straight Arrow Connector 47"/>
            <p:cNvCxnSpPr/>
            <p:nvPr/>
          </p:nvCxnSpPr>
          <p:spPr>
            <a:xfrm>
              <a:off x="7858340" y="2053475"/>
              <a:ext cx="481621" cy="334243"/>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37895" y1="78899" x2="37895" y2="78899"/>
                          <a14:foregroundMark x1="45263" y1="83486" x2="45263" y2="83486"/>
                          <a14:foregroundMark x1="57895" y1="79817" x2="57895" y2="79817"/>
                          <a14:foregroundMark x1="72632" y1="73394" x2="72632" y2="73394"/>
                          <a14:foregroundMark x1="83158" y1="72477" x2="83158" y2="72477"/>
                          <a14:foregroundMark x1="20000" y1="73394" x2="20000" y2="73394"/>
                          <a14:foregroundMark x1="15789" y1="65138" x2="15789" y2="65138"/>
                          <a14:foregroundMark x1="22105" y1="68807" x2="22105" y2="68807"/>
                          <a14:foregroundMark x1="13684" y1="74312" x2="13684" y2="74312"/>
                          <a14:foregroundMark x1="63158" y1="80734" x2="63158" y2="80734"/>
                          <a14:foregroundMark x1="15789" y1="75229" x2="15789" y2="75229"/>
                          <a14:foregroundMark x1="17895" y1="77982" x2="17895" y2="77982"/>
                          <a14:foregroundMark x1="20000" y1="78899" x2="20000" y2="78899"/>
                          <a14:foregroundMark x1="23158" y1="79817" x2="23158" y2="79817"/>
                          <a14:foregroundMark x1="25263" y1="81651" x2="25263" y2="81651"/>
                          <a14:backgroundMark x1="24211" y1="14679" x2="24211" y2="14679"/>
                          <a14:backgroundMark x1="28421" y1="3670" x2="28421" y2="3670"/>
                          <a14:backgroundMark x1="80000" y1="18349" x2="80000" y2="18349"/>
                          <a14:backgroundMark x1="78947" y1="3670" x2="78947" y2="3670"/>
                          <a14:backgroundMark x1="76842" y1="96330" x2="76842" y2="96330"/>
                          <a14:backgroundMark x1="81053" y1="87156" x2="81053" y2="87156"/>
                          <a14:backgroundMark x1="96842" y1="82569" x2="96842" y2="82569"/>
                          <a14:backgroundMark x1="96842" y1="47706" x2="96842" y2="47706"/>
                          <a14:backgroundMark x1="95789" y1="13761" x2="95789" y2="13761"/>
                          <a14:backgroundMark x1="21053" y1="96330" x2="21053" y2="96330"/>
                          <a14:backgroundMark x1="4211" y1="94495" x2="4211" y2="94495"/>
                          <a14:backgroundMark x1="4211" y1="25688" x2="4211" y2="25688"/>
                          <a14:backgroundMark x1="4211" y1="5505" x2="4211" y2="5505"/>
                        </a14:backgroundRemoval>
                      </a14:imgEffect>
                    </a14:imgLayer>
                  </a14:imgProps>
                </a:ext>
              </a:extLst>
            </a:blip>
            <a:stretch>
              <a:fillRect/>
            </a:stretch>
          </p:blipFill>
          <p:spPr>
            <a:xfrm>
              <a:off x="7987036" y="2285679"/>
              <a:ext cx="904875" cy="1038225"/>
            </a:xfrm>
            <a:prstGeom prst="rect">
              <a:avLst/>
            </a:prstGeom>
          </p:spPr>
        </p:pic>
      </p:grpSp>
      <p:sp>
        <p:nvSpPr>
          <p:cNvPr id="45" name="Arrow: Right 44"/>
          <p:cNvSpPr/>
          <p:nvPr/>
        </p:nvSpPr>
        <p:spPr bwMode="auto">
          <a:xfrm>
            <a:off x="9712423" y="2595953"/>
            <a:ext cx="474360" cy="438309"/>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25" name="Rectangle 24"/>
          <p:cNvSpPr/>
          <p:nvPr/>
        </p:nvSpPr>
        <p:spPr>
          <a:xfrm>
            <a:off x="500619" y="3955551"/>
            <a:ext cx="11661218" cy="2246769"/>
          </a:xfrm>
          <a:prstGeom prst="rect">
            <a:avLst/>
          </a:prstGeom>
        </p:spPr>
        <p:txBody>
          <a:bodyPr wrap="square">
            <a:spAutoFit/>
          </a:bodyPr>
          <a:lstStyle/>
          <a:p>
            <a:pPr marL="342834" indent="-342834" defTabSz="672031">
              <a:buAutoNum type="arabicParenR"/>
            </a:pPr>
            <a:r>
              <a:rPr lang="en-US" sz="2800" kern="0">
                <a:latin typeface="Segoe UI Light" panose="020B0502040204020203" pitchFamily="34" charset="0"/>
                <a:cs typeface="Segoe UI Light" panose="020B0502040204020203" pitchFamily="34" charset="0"/>
              </a:rPr>
              <a:t>Traditional application</a:t>
            </a:r>
          </a:p>
          <a:p>
            <a:pPr marL="342834" indent="-342834" defTabSz="672031">
              <a:buFontTx/>
              <a:buAutoNum type="arabicParenR"/>
            </a:pPr>
            <a:r>
              <a:rPr lang="en-US" sz="2800" kern="0">
                <a:latin typeface="Segoe UI Light" panose="020B0502040204020203" pitchFamily="34" charset="0"/>
                <a:cs typeface="Segoe UI Light" panose="020B0502040204020203" pitchFamily="34" charset="0"/>
              </a:rPr>
              <a:t>Hosted as guest executables or containers in Service Fabric</a:t>
            </a:r>
          </a:p>
          <a:p>
            <a:pPr marL="342834" indent="-342834" defTabSz="672031">
              <a:buFontTx/>
              <a:buAutoNum type="arabicParenR"/>
            </a:pPr>
            <a:r>
              <a:rPr lang="en-US" sz="2800" kern="0">
                <a:latin typeface="Segoe UI Light" panose="020B0502040204020203" pitchFamily="34" charset="0"/>
                <a:cs typeface="Segoe UI Light" panose="020B0502040204020203" pitchFamily="34" charset="0"/>
              </a:rPr>
              <a:t>Modernization by adding new microservices</a:t>
            </a:r>
          </a:p>
          <a:p>
            <a:pPr marL="342834" indent="-342834" defTabSz="672031">
              <a:buFontTx/>
              <a:buAutoNum type="arabicParenR"/>
            </a:pPr>
            <a:r>
              <a:rPr lang="en-US" sz="2800" kern="0">
                <a:latin typeface="Segoe UI Light" panose="020B0502040204020203" pitchFamily="34" charset="0"/>
                <a:cs typeface="Segoe UI Light" panose="020B0502040204020203" pitchFamily="34" charset="0"/>
              </a:rPr>
              <a:t>Innovate by decomposing application into microservices</a:t>
            </a:r>
          </a:p>
          <a:p>
            <a:pPr marL="342834" indent="-342834" defTabSz="672031">
              <a:buFontTx/>
              <a:buAutoNum type="arabicParenR"/>
            </a:pPr>
            <a:r>
              <a:rPr lang="en-US" sz="2800" kern="0">
                <a:latin typeface="Segoe UI Light" panose="020B0502040204020203" pitchFamily="34" charset="0"/>
                <a:cs typeface="Segoe UI Light" panose="020B0502040204020203" pitchFamily="34" charset="0"/>
              </a:rPr>
              <a:t>Transformed into microservices or new greenfield application</a:t>
            </a:r>
          </a:p>
        </p:txBody>
      </p:sp>
      <p:sp>
        <p:nvSpPr>
          <p:cNvPr id="29" name="TextBox 28"/>
          <p:cNvSpPr txBox="1"/>
          <p:nvPr/>
        </p:nvSpPr>
        <p:spPr>
          <a:xfrm>
            <a:off x="7960137" y="6197432"/>
            <a:ext cx="4310522" cy="627822"/>
          </a:xfrm>
          <a:prstGeom prst="rect">
            <a:avLst/>
          </a:prstGeom>
          <a:noFill/>
        </p:spPr>
        <p:txBody>
          <a:bodyPr wrap="square" lIns="182854" tIns="146283" rIns="182854" bIns="146283" rtlCol="0">
            <a:spAutoFit/>
          </a:bodyPr>
          <a:lstStyle/>
          <a:p>
            <a:pPr>
              <a:lnSpc>
                <a:spcPct val="90000"/>
              </a:lnSpc>
              <a:spcAft>
                <a:spcPts val="600"/>
              </a:spcAft>
            </a:pPr>
            <a:r>
              <a:rPr lang="en-US" sz="240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…You can stop at any stage</a:t>
            </a:r>
          </a:p>
        </p:txBody>
      </p:sp>
      <p:sp>
        <p:nvSpPr>
          <p:cNvPr id="5" name="TextBox 4"/>
          <p:cNvSpPr txBox="1"/>
          <p:nvPr/>
        </p:nvSpPr>
        <p:spPr>
          <a:xfrm>
            <a:off x="4424697" y="1194674"/>
            <a:ext cx="2434627" cy="634440"/>
          </a:xfrm>
          <a:prstGeom prst="rect">
            <a:avLst/>
          </a:prstGeom>
          <a:noFill/>
        </p:spPr>
        <p:txBody>
          <a:bodyPr wrap="square" lIns="182854" tIns="146283" rIns="182854" bIns="146283" rtlCol="0">
            <a:spAutoFit/>
          </a:bodyPr>
          <a:lstStyle/>
          <a:p>
            <a:pPr>
              <a:lnSpc>
                <a:spcPct val="90000"/>
              </a:lnSpc>
              <a:spcAft>
                <a:spcPts val="600"/>
              </a:spcAft>
            </a:pPr>
            <a:r>
              <a:rPr lang="en-US" sz="240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Modernize</a:t>
            </a:r>
          </a:p>
        </p:txBody>
      </p:sp>
      <p:sp>
        <p:nvSpPr>
          <p:cNvPr id="53" name="TextBox 52"/>
          <p:cNvSpPr txBox="1"/>
          <p:nvPr/>
        </p:nvSpPr>
        <p:spPr>
          <a:xfrm>
            <a:off x="7344191" y="1212935"/>
            <a:ext cx="2434627" cy="634440"/>
          </a:xfrm>
          <a:prstGeom prst="rect">
            <a:avLst/>
          </a:prstGeom>
          <a:noFill/>
        </p:spPr>
        <p:txBody>
          <a:bodyPr wrap="square" lIns="182854" tIns="146283" rIns="182854" bIns="146283" rtlCol="0">
            <a:spAutoFit/>
          </a:bodyPr>
          <a:lstStyle/>
          <a:p>
            <a:pPr>
              <a:lnSpc>
                <a:spcPct val="90000"/>
              </a:lnSpc>
              <a:spcAft>
                <a:spcPts val="600"/>
              </a:spcAft>
            </a:pPr>
            <a:r>
              <a:rPr lang="en-US" sz="240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Decompose</a:t>
            </a:r>
          </a:p>
        </p:txBody>
      </p:sp>
      <p:sp>
        <p:nvSpPr>
          <p:cNvPr id="54" name="TextBox 53"/>
          <p:cNvSpPr txBox="1"/>
          <p:nvPr/>
        </p:nvSpPr>
        <p:spPr>
          <a:xfrm>
            <a:off x="10263685" y="1230578"/>
            <a:ext cx="2434627" cy="634440"/>
          </a:xfrm>
          <a:prstGeom prst="rect">
            <a:avLst/>
          </a:prstGeom>
          <a:noFill/>
        </p:spPr>
        <p:txBody>
          <a:bodyPr wrap="square" lIns="182854" tIns="146283" rIns="182854" bIns="146283" rtlCol="0">
            <a:spAutoFit/>
          </a:bodyPr>
          <a:lstStyle/>
          <a:p>
            <a:pPr>
              <a:lnSpc>
                <a:spcPct val="90000"/>
              </a:lnSpc>
              <a:spcAft>
                <a:spcPts val="600"/>
              </a:spcAft>
            </a:pPr>
            <a:r>
              <a:rPr lang="en-US" sz="2400">
                <a:gradFill>
                  <a:gsLst>
                    <a:gs pos="2917">
                      <a:schemeClr val="tx1"/>
                    </a:gs>
                    <a:gs pos="30000">
                      <a:schemeClr val="tx1"/>
                    </a:gs>
                  </a:gsLst>
                  <a:lin ang="5400000" scaled="0"/>
                </a:gradFill>
              </a:rPr>
              <a:t>Transformed</a:t>
            </a:r>
          </a:p>
        </p:txBody>
      </p:sp>
      <p:sp>
        <p:nvSpPr>
          <p:cNvPr id="55" name="TextBox 54"/>
          <p:cNvSpPr txBox="1"/>
          <p:nvPr/>
        </p:nvSpPr>
        <p:spPr>
          <a:xfrm>
            <a:off x="1755295" y="1230578"/>
            <a:ext cx="2434627" cy="634440"/>
          </a:xfrm>
          <a:prstGeom prst="rect">
            <a:avLst/>
          </a:prstGeom>
          <a:noFill/>
        </p:spPr>
        <p:txBody>
          <a:bodyPr wrap="square" lIns="182854" tIns="146283" rIns="182854" bIns="146283" rtlCol="0">
            <a:spAutoFit/>
          </a:bodyPr>
          <a:lstStyle/>
          <a:p>
            <a:pPr>
              <a:lnSpc>
                <a:spcPct val="90000"/>
              </a:lnSpc>
              <a:spcAft>
                <a:spcPts val="600"/>
              </a:spcAft>
            </a:pPr>
            <a:r>
              <a:rPr lang="en-US" sz="240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Containerize</a:t>
            </a:r>
          </a:p>
        </p:txBody>
      </p:sp>
    </p:spTree>
    <p:extLst>
      <p:ext uri="{BB962C8B-B14F-4D97-AF65-F5344CB8AC3E}">
        <p14:creationId xmlns:p14="http://schemas.microsoft.com/office/powerpoint/2010/main" val="1548730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1" grpId="0" animBg="1"/>
      <p:bldP spid="44" grpId="0" animBg="1"/>
      <p:bldP spid="45" grpId="0" animBg="1"/>
      <p:bldP spid="29" grpId="0"/>
      <p:bldP spid="5" grpId="0"/>
      <p:bldP spid="53" grpId="0"/>
      <p:bldP spid="54" grpId="0"/>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5481" y="1213174"/>
            <a:ext cx="11885514" cy="5472267"/>
          </a:xfrm>
        </p:spPr>
        <p:txBody>
          <a:bodyPr/>
          <a:lstStyle/>
          <a:p>
            <a:r>
              <a:rPr lang="en-US">
                <a:latin typeface="Segoe UI Light" panose="020B0502040204020203" pitchFamily="34" charset="0"/>
                <a:cs typeface="Segoe UI Light" panose="020B0502040204020203" pitchFamily="34" charset="0"/>
              </a:rPr>
              <a:t>Increase agility through componentization</a:t>
            </a:r>
          </a:p>
          <a:p>
            <a:endParaRPr lang="en-US" sz="2000">
              <a:latin typeface="Segoe UI Light" panose="020B0502040204020203" pitchFamily="34" charset="0"/>
              <a:cs typeface="Segoe UI Light" panose="020B0502040204020203" pitchFamily="34" charset="0"/>
            </a:endParaRPr>
          </a:p>
          <a:p>
            <a:r>
              <a:rPr lang="en-US">
                <a:latin typeface="Segoe UI Light" panose="020B0502040204020203" pitchFamily="34" charset="0"/>
                <a:cs typeface="Segoe UI Light" panose="020B0502040204020203" pitchFamily="34" charset="0"/>
              </a:rPr>
              <a:t>Simplify upgrades through independent versioning</a:t>
            </a:r>
          </a:p>
          <a:p>
            <a:endParaRPr lang="en-US" sz="2000">
              <a:latin typeface="Segoe UI Light" panose="020B0502040204020203" pitchFamily="34" charset="0"/>
              <a:cs typeface="Segoe UI Light" panose="020B0502040204020203" pitchFamily="34" charset="0"/>
            </a:endParaRPr>
          </a:p>
          <a:p>
            <a:r>
              <a:rPr lang="en-US">
                <a:latin typeface="Segoe UI Light" panose="020B0502040204020203" pitchFamily="34" charset="0"/>
                <a:cs typeface="Segoe UI Light" panose="020B0502040204020203" pitchFamily="34" charset="0"/>
              </a:rPr>
              <a:t>Maximize productivity through heterogeneous technologies</a:t>
            </a:r>
          </a:p>
          <a:p>
            <a:endParaRPr lang="en-US" sz="2000">
              <a:latin typeface="Segoe UI Light" panose="020B0502040204020203" pitchFamily="34" charset="0"/>
              <a:cs typeface="Segoe UI Light" panose="020B0502040204020203" pitchFamily="34" charset="0"/>
            </a:endParaRPr>
          </a:p>
          <a:p>
            <a:r>
              <a:rPr lang="en-US">
                <a:latin typeface="Segoe UI Light" panose="020B0502040204020203" pitchFamily="34" charset="0"/>
                <a:cs typeface="Segoe UI Light" panose="020B0502040204020203" pitchFamily="34" charset="0"/>
              </a:rPr>
              <a:t>Improve hardware utilization through granular resource balancing</a:t>
            </a:r>
          </a:p>
          <a:p>
            <a:endParaRPr lang="en-US" sz="2000">
              <a:latin typeface="Segoe UI Light" panose="020B0502040204020203" pitchFamily="34" charset="0"/>
              <a:cs typeface="Segoe UI Light" panose="020B0502040204020203" pitchFamily="34" charset="0"/>
            </a:endParaRPr>
          </a:p>
          <a:p>
            <a:r>
              <a:rPr lang="en-US">
                <a:latin typeface="Segoe UI Light" panose="020B0502040204020203" pitchFamily="34" charset="0"/>
                <a:cs typeface="Segoe UI Light" panose="020B0502040204020203" pitchFamily="34" charset="0"/>
              </a:rPr>
              <a:t>Limit the impact of failures through isolation</a:t>
            </a:r>
          </a:p>
        </p:txBody>
      </p:sp>
      <p:sp>
        <p:nvSpPr>
          <p:cNvPr id="2" name="Title 1"/>
          <p:cNvSpPr>
            <a:spLocks noGrp="1"/>
          </p:cNvSpPr>
          <p:nvPr>
            <p:ph type="title"/>
          </p:nvPr>
        </p:nvSpPr>
        <p:spPr/>
        <p:txBody>
          <a:bodyPr/>
          <a:lstStyle/>
          <a:p>
            <a:r>
              <a:rPr lang="en-US"/>
              <a:t>Benefits enabled by microservices</a:t>
            </a:r>
            <a:r>
              <a:rPr lang="is-IS"/>
              <a:t>…</a:t>
            </a:r>
            <a:endParaRPr lang="en-US"/>
          </a:p>
        </p:txBody>
      </p:sp>
    </p:spTree>
    <p:extLst>
      <p:ext uri="{BB962C8B-B14F-4D97-AF65-F5344CB8AC3E}">
        <p14:creationId xmlns:p14="http://schemas.microsoft.com/office/powerpoint/2010/main" val="38744759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1181862"/>
          </a:xfrm>
        </p:spPr>
        <p:txBody>
          <a:bodyPr/>
          <a:lstStyle/>
          <a:p>
            <a:r>
              <a:rPr lang="en-US"/>
              <a:t>Variants of microservices</a:t>
            </a:r>
          </a:p>
        </p:txBody>
      </p:sp>
    </p:spTree>
    <p:extLst>
      <p:ext uri="{BB962C8B-B14F-4D97-AF65-F5344CB8AC3E}">
        <p14:creationId xmlns:p14="http://schemas.microsoft.com/office/powerpoint/2010/main" val="39584190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0FEB645-D189-4E3D-BDB1-6B0E09C4D67C}"/>
              </a:ext>
            </a:extLst>
          </p:cNvPr>
          <p:cNvSpPr>
            <a:spLocks noGrp="1"/>
          </p:cNvSpPr>
          <p:nvPr>
            <p:ph type="title"/>
          </p:nvPr>
        </p:nvSpPr>
        <p:spPr/>
        <p:txBody>
          <a:bodyPr/>
          <a:lstStyle/>
          <a:p>
            <a:r>
              <a:rPr lang="en-US"/>
              <a:t>Variants of microservices</a:t>
            </a:r>
          </a:p>
        </p:txBody>
      </p:sp>
      <p:sp>
        <p:nvSpPr>
          <p:cNvPr id="4" name="Textplatzhalter 3">
            <a:extLst>
              <a:ext uri="{FF2B5EF4-FFF2-40B4-BE49-F238E27FC236}">
                <a16:creationId xmlns:a16="http://schemas.microsoft.com/office/drawing/2014/main" id="{54324F51-A443-471F-A93D-9A5E231F1005}"/>
              </a:ext>
            </a:extLst>
          </p:cNvPr>
          <p:cNvSpPr>
            <a:spLocks noGrp="1"/>
          </p:cNvSpPr>
          <p:nvPr>
            <p:ph type="body" sz="quarter" idx="10"/>
          </p:nvPr>
        </p:nvSpPr>
        <p:spPr>
          <a:xfrm>
            <a:off x="274637" y="1604736"/>
            <a:ext cx="11887200" cy="1631216"/>
          </a:xfrm>
        </p:spPr>
        <p:txBody>
          <a:bodyPr vert="horz" wrap="square" lIns="146304" tIns="91440" rIns="146304" bIns="91440" rtlCol="0" anchor="t">
            <a:spAutoFit/>
          </a:bodyPr>
          <a:lstStyle/>
          <a:p>
            <a:pPr marL="571500" indent="-571500">
              <a:buFont typeface="Arial" panose="020B0604020202020204" pitchFamily="34" charset="0"/>
              <a:buChar char="•"/>
            </a:pPr>
            <a:r>
              <a:rPr lang="en-US" sz="3600">
                <a:solidFill>
                  <a:schemeClr val="tx1"/>
                </a:solidFill>
                <a:latin typeface="Segoe UI Light" panose="020B0502040204020203" pitchFamily="34" charset="0"/>
                <a:cs typeface="Segoe UI Light" panose="020B0502040204020203" pitchFamily="34" charset="0"/>
              </a:rPr>
              <a:t>"Container" based</a:t>
            </a:r>
          </a:p>
          <a:p>
            <a:endParaRPr lang="en-US" sz="2000">
              <a:solidFill>
                <a:schemeClr val="tx1"/>
              </a:solidFill>
              <a:latin typeface="Segoe UI Light" panose="020B0502040204020203" pitchFamily="34" charset="0"/>
              <a:cs typeface="Segoe UI Light" panose="020B0502040204020203" pitchFamily="34" charset="0"/>
            </a:endParaRPr>
          </a:p>
          <a:p>
            <a:pPr marL="571500" indent="-571500">
              <a:buChar char="•"/>
            </a:pPr>
            <a:r>
              <a:rPr lang="en-US" sz="3600">
                <a:solidFill>
                  <a:schemeClr val="tx1"/>
                </a:solidFill>
                <a:latin typeface="Segoe UI Light" panose="020B0502040204020203" pitchFamily="34" charset="0"/>
                <a:cs typeface="Segoe UI Light" panose="020B0502040204020203" pitchFamily="34" charset="0"/>
              </a:rPr>
              <a:t>"Azure Service Fabric Programming Model" based</a:t>
            </a:r>
          </a:p>
        </p:txBody>
      </p:sp>
    </p:spTree>
    <p:extLst>
      <p:ext uri="{BB962C8B-B14F-4D97-AF65-F5344CB8AC3E}">
        <p14:creationId xmlns:p14="http://schemas.microsoft.com/office/powerpoint/2010/main" val="8760577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0FEB645-D189-4E3D-BDB1-6B0E09C4D67C}"/>
              </a:ext>
            </a:extLst>
          </p:cNvPr>
          <p:cNvSpPr>
            <a:spLocks noGrp="1"/>
          </p:cNvSpPr>
          <p:nvPr>
            <p:ph type="title"/>
          </p:nvPr>
        </p:nvSpPr>
        <p:spPr/>
        <p:txBody>
          <a:bodyPr/>
          <a:lstStyle/>
          <a:p>
            <a:r>
              <a:rPr lang="en-US"/>
              <a:t>"Container" based microservices</a:t>
            </a:r>
          </a:p>
        </p:txBody>
      </p:sp>
      <p:sp>
        <p:nvSpPr>
          <p:cNvPr id="4" name="Textplatzhalter 3">
            <a:extLst>
              <a:ext uri="{FF2B5EF4-FFF2-40B4-BE49-F238E27FC236}">
                <a16:creationId xmlns:a16="http://schemas.microsoft.com/office/drawing/2014/main" id="{54324F51-A443-471F-A93D-9A5E231F1005}"/>
              </a:ext>
            </a:extLst>
          </p:cNvPr>
          <p:cNvSpPr>
            <a:spLocks noGrp="1"/>
          </p:cNvSpPr>
          <p:nvPr>
            <p:ph type="body" sz="quarter" idx="10"/>
          </p:nvPr>
        </p:nvSpPr>
        <p:spPr>
          <a:xfrm>
            <a:off x="274638" y="1212850"/>
            <a:ext cx="11887200" cy="5626156"/>
          </a:xfrm>
        </p:spPr>
        <p:txBody>
          <a:bodyPr vert="horz" wrap="square" lIns="146304" tIns="91440" rIns="146304" bIns="91440" rtlCol="0" anchor="t">
            <a:spAutoFit/>
          </a:bodyPr>
          <a:lstStyle/>
          <a:p>
            <a:pPr marL="571500" indent="-285750">
              <a:buChar char="•"/>
            </a:pPr>
            <a:r>
              <a:rPr lang="en-US" sz="3600">
                <a:solidFill>
                  <a:schemeClr val="tx1"/>
                </a:solidFill>
                <a:latin typeface="Segoe UI Light" panose="020B0502040204020203" pitchFamily="34" charset="0"/>
                <a:cs typeface="Segoe UI Light" panose="020B0502040204020203" pitchFamily="34" charset="0"/>
              </a:rPr>
              <a:t>Docker Container</a:t>
            </a:r>
          </a:p>
          <a:p>
            <a:pPr marL="800100" lvl="3" indent="-285750">
              <a:buChar char="•"/>
            </a:pPr>
            <a:r>
              <a:rPr lang="en-US" sz="2800">
                <a:solidFill>
                  <a:schemeClr val="tx1"/>
                </a:solidFill>
                <a:latin typeface="Segoe UI Light" panose="020B0502040204020203" pitchFamily="34" charset="0"/>
                <a:cs typeface="Segoe UI Light" panose="020B0502040204020203" pitchFamily="34" charset="0"/>
              </a:rPr>
              <a:t>Windows based</a:t>
            </a:r>
          </a:p>
          <a:p>
            <a:pPr marL="800100" lvl="3" indent="-285750">
              <a:buChar char="•"/>
            </a:pPr>
            <a:r>
              <a:rPr lang="en-US" sz="2800">
                <a:solidFill>
                  <a:schemeClr val="tx1"/>
                </a:solidFill>
                <a:latin typeface="Segoe UI Light" panose="020B0502040204020203" pitchFamily="34" charset="0"/>
                <a:cs typeface="Segoe UI Light" panose="020B0502040204020203" pitchFamily="34" charset="0"/>
              </a:rPr>
              <a:t>Linux based</a:t>
            </a:r>
          </a:p>
          <a:p>
            <a:pPr lvl="2"/>
            <a:endParaRPr lang="en-US" sz="3600">
              <a:solidFill>
                <a:schemeClr val="tx1"/>
              </a:solidFill>
              <a:latin typeface="Segoe UI Light" panose="020B0502040204020203" pitchFamily="34" charset="0"/>
              <a:cs typeface="Segoe UI Light" panose="020B0502040204020203" pitchFamily="34" charset="0"/>
            </a:endParaRPr>
          </a:p>
          <a:p>
            <a:pPr lvl="2"/>
            <a:endParaRPr lang="en-US" sz="3600">
              <a:solidFill>
                <a:schemeClr val="tx1"/>
              </a:solidFill>
              <a:latin typeface="Segoe UI Light" panose="020B0502040204020203" pitchFamily="34" charset="0"/>
              <a:cs typeface="Segoe UI Light" panose="020B0502040204020203" pitchFamily="34" charset="0"/>
            </a:endParaRPr>
          </a:p>
          <a:p>
            <a:pPr marL="571500" indent="-285750">
              <a:buChar char="•"/>
            </a:pPr>
            <a:r>
              <a:rPr lang="en-US" sz="3600">
                <a:solidFill>
                  <a:schemeClr val="tx1"/>
                </a:solidFill>
                <a:latin typeface="Segoe UI Light" panose="020B0502040204020203" pitchFamily="34" charset="0"/>
                <a:cs typeface="Segoe UI Light" panose="020B0502040204020203" pitchFamily="34" charset="0"/>
              </a:rPr>
              <a:t>Azure Services:</a:t>
            </a:r>
          </a:p>
          <a:p>
            <a:pPr marL="800100" lvl="2" indent="-285750">
              <a:buChar char="•"/>
            </a:pPr>
            <a:r>
              <a:rPr lang="en-US" sz="2800">
                <a:solidFill>
                  <a:schemeClr val="tx1"/>
                </a:solidFill>
                <a:latin typeface="Segoe UI Light" panose="020B0502040204020203" pitchFamily="34" charset="0"/>
                <a:cs typeface="Segoe UI Light" panose="020B0502040204020203" pitchFamily="34" charset="0"/>
              </a:rPr>
              <a:t>Azure Container Service</a:t>
            </a:r>
          </a:p>
          <a:p>
            <a:pPr marL="800100" lvl="2" indent="-285750">
              <a:buChar char="•"/>
            </a:pPr>
            <a:r>
              <a:rPr lang="en-US" sz="2800">
                <a:solidFill>
                  <a:schemeClr val="tx1"/>
                </a:solidFill>
                <a:latin typeface="Segoe UI Light" panose="020B0502040204020203" pitchFamily="34" charset="0"/>
                <a:cs typeface="Segoe UI Light" panose="020B0502040204020203" pitchFamily="34" charset="0"/>
              </a:rPr>
              <a:t>Azure Service Fabric</a:t>
            </a:r>
          </a:p>
          <a:p>
            <a:pPr lvl="2"/>
            <a:endParaRPr lang="en-US" sz="3600">
              <a:solidFill>
                <a:schemeClr val="tx1"/>
              </a:solidFill>
              <a:latin typeface="Segoe UI Light" panose="020B0502040204020203" pitchFamily="34" charset="0"/>
              <a:cs typeface="Segoe UI Light" panose="020B0502040204020203" pitchFamily="34" charset="0"/>
            </a:endParaRPr>
          </a:p>
          <a:p>
            <a:endParaRPr lang="en-US" sz="360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779426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0FEB645-D189-4E3D-BDB1-6B0E09C4D67C}"/>
              </a:ext>
            </a:extLst>
          </p:cNvPr>
          <p:cNvSpPr>
            <a:spLocks noGrp="1"/>
          </p:cNvSpPr>
          <p:nvPr>
            <p:ph type="title"/>
          </p:nvPr>
        </p:nvSpPr>
        <p:spPr/>
        <p:txBody>
          <a:bodyPr/>
          <a:lstStyle/>
          <a:p>
            <a:r>
              <a:rPr lang="en-US"/>
              <a:t>"Azure Service Fabric API" microservices</a:t>
            </a:r>
          </a:p>
        </p:txBody>
      </p:sp>
      <p:sp>
        <p:nvSpPr>
          <p:cNvPr id="4" name="Textplatzhalter 3">
            <a:extLst>
              <a:ext uri="{FF2B5EF4-FFF2-40B4-BE49-F238E27FC236}">
                <a16:creationId xmlns:a16="http://schemas.microsoft.com/office/drawing/2014/main" id="{54324F51-A443-471F-A93D-9A5E231F1005}"/>
              </a:ext>
            </a:extLst>
          </p:cNvPr>
          <p:cNvSpPr>
            <a:spLocks noGrp="1"/>
          </p:cNvSpPr>
          <p:nvPr>
            <p:ph type="body" sz="quarter" idx="10"/>
          </p:nvPr>
        </p:nvSpPr>
        <p:spPr>
          <a:xfrm>
            <a:off x="274638" y="1212850"/>
            <a:ext cx="11887200" cy="3594830"/>
          </a:xfrm>
        </p:spPr>
        <p:txBody>
          <a:bodyPr vert="horz" wrap="square" lIns="146304" tIns="91440" rIns="146304" bIns="91440" rtlCol="0" anchor="t">
            <a:spAutoFit/>
          </a:bodyPr>
          <a:lstStyle/>
          <a:p>
            <a:pPr marL="571500" indent="-571500">
              <a:buFont typeface="Arial" panose="020B0604020202020204" pitchFamily="34" charset="0"/>
              <a:buChar char="•"/>
            </a:pPr>
            <a:r>
              <a:rPr lang="en-US" sz="3600">
                <a:solidFill>
                  <a:schemeClr val="tx1"/>
                </a:solidFill>
                <a:latin typeface="Segoe UI Light" panose="020B0502040204020203" pitchFamily="34" charset="0"/>
                <a:cs typeface="Segoe UI Light" panose="020B0502040204020203" pitchFamily="34" charset="0"/>
              </a:rPr>
              <a:t>Services</a:t>
            </a:r>
          </a:p>
          <a:p>
            <a:pPr marL="571500" indent="-571500">
              <a:buFont typeface="Arial" panose="020B0604020202020204" pitchFamily="34" charset="0"/>
              <a:buChar char="•"/>
            </a:pPr>
            <a:r>
              <a:rPr lang="en-US" sz="3600">
                <a:solidFill>
                  <a:schemeClr val="tx1"/>
                </a:solidFill>
                <a:latin typeface="Segoe UI Light" panose="020B0502040204020203" pitchFamily="34" charset="0"/>
                <a:cs typeface="Segoe UI Light" panose="020B0502040204020203" pitchFamily="34" charset="0"/>
              </a:rPr>
              <a:t>Executables</a:t>
            </a:r>
          </a:p>
          <a:p>
            <a:pPr marL="571500" indent="-571500">
              <a:buFont typeface="Arial" panose="020B0604020202020204" pitchFamily="34" charset="0"/>
              <a:buChar char="•"/>
            </a:pPr>
            <a:endParaRPr lang="en-US" sz="3600">
              <a:solidFill>
                <a:schemeClr val="tx1"/>
              </a:solidFill>
              <a:latin typeface="Segoe UI Light" panose="020B0502040204020203" pitchFamily="34" charset="0"/>
              <a:cs typeface="Segoe UI Light" panose="020B0502040204020203" pitchFamily="34" charset="0"/>
            </a:endParaRPr>
          </a:p>
          <a:p>
            <a:pPr marL="571500" indent="-571500">
              <a:buChar char="•"/>
            </a:pPr>
            <a:r>
              <a:rPr lang="en-US" sz="3600">
                <a:solidFill>
                  <a:schemeClr val="tx1"/>
                </a:solidFill>
                <a:latin typeface="Segoe UI Light" panose="020B0502040204020203" pitchFamily="34" charset="0"/>
                <a:cs typeface="Segoe UI Light" panose="020B0502040204020203" pitchFamily="34" charset="0"/>
              </a:rPr>
              <a:t>Azure Services:</a:t>
            </a:r>
          </a:p>
          <a:p>
            <a:pPr marL="571500" lvl="1" indent="-285750">
              <a:buChar char="•"/>
            </a:pPr>
            <a:r>
              <a:rPr lang="en-US" sz="2800">
                <a:solidFill>
                  <a:schemeClr val="tx1"/>
                </a:solidFill>
                <a:latin typeface="Segoe UI Light" panose="020B0502040204020203" pitchFamily="34" charset="0"/>
                <a:cs typeface="Segoe UI Light" panose="020B0502040204020203" pitchFamily="34" charset="0"/>
              </a:rPr>
              <a:t>Azure Service Fabric</a:t>
            </a:r>
          </a:p>
          <a:p>
            <a:endParaRPr lang="en-US" sz="360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0097117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1" y="1213175"/>
            <a:ext cx="11885514" cy="4949047"/>
          </a:xfrm>
        </p:spPr>
        <p:txBody>
          <a:bodyPr/>
          <a:lstStyle/>
          <a:p>
            <a:r>
              <a:rPr lang="en-US">
                <a:latin typeface="Segoe UI Light" panose="020B0502040204020203" pitchFamily="34" charset="0"/>
                <a:cs typeface="Segoe UI Light" panose="020B0502040204020203" pitchFamily="34" charset="0"/>
              </a:rPr>
              <a:t>Service discovery</a:t>
            </a:r>
          </a:p>
          <a:p>
            <a:r>
              <a:rPr lang="en-US">
                <a:latin typeface="Segoe UI Light" panose="020B0502040204020203" pitchFamily="34" charset="0"/>
                <a:cs typeface="Segoe UI Light" panose="020B0502040204020203" pitchFamily="34" charset="0"/>
              </a:rPr>
              <a:t>State management</a:t>
            </a:r>
          </a:p>
          <a:p>
            <a:r>
              <a:rPr lang="en-US">
                <a:latin typeface="Segoe UI Light" panose="020B0502040204020203" pitchFamily="34" charset="0"/>
                <a:cs typeface="Segoe UI Light" panose="020B0502040204020203" pitchFamily="34" charset="0"/>
              </a:rPr>
              <a:t>Service lifecycle management</a:t>
            </a:r>
          </a:p>
          <a:p>
            <a:r>
              <a:rPr lang="en-US">
                <a:latin typeface="Segoe UI Light" panose="020B0502040204020203" pitchFamily="34" charset="0"/>
                <a:cs typeface="Segoe UI Light" panose="020B0502040204020203" pitchFamily="34" charset="0"/>
              </a:rPr>
              <a:t>Health &amp; resource usage reporting</a:t>
            </a:r>
          </a:p>
          <a:p>
            <a:r>
              <a:rPr lang="en-US">
                <a:latin typeface="Segoe UI Light" panose="020B0502040204020203" pitchFamily="34" charset="0"/>
                <a:cs typeface="Segoe UI Light" panose="020B0502040204020203" pitchFamily="34" charset="0"/>
              </a:rPr>
              <a:t>Placement of services</a:t>
            </a:r>
          </a:p>
          <a:p>
            <a:r>
              <a:rPr lang="en-US">
                <a:latin typeface="Segoe UI Light" panose="020B0502040204020203" pitchFamily="34" charset="0"/>
                <a:cs typeface="Segoe UI Light" panose="020B0502040204020203" pitchFamily="34" charset="0"/>
              </a:rPr>
              <a:t>Scaling in/out on demand</a:t>
            </a:r>
          </a:p>
          <a:p>
            <a:r>
              <a:rPr lang="en-US">
                <a:latin typeface="Segoe UI Light" panose="020B0502040204020203" pitchFamily="34" charset="0"/>
                <a:cs typeface="Segoe UI Light" panose="020B0502040204020203" pitchFamily="34" charset="0"/>
              </a:rPr>
              <a:t>Failure resiliency</a:t>
            </a:r>
          </a:p>
          <a:p>
            <a:endParaRPr lang="en-US">
              <a:latin typeface="Segoe UI Light" panose="020B0502040204020203" pitchFamily="34" charset="0"/>
              <a:cs typeface="Segoe UI Light" panose="020B0502040204020203" pitchFamily="34" charset="0"/>
            </a:endParaRPr>
          </a:p>
        </p:txBody>
      </p:sp>
      <p:sp>
        <p:nvSpPr>
          <p:cNvPr id="3" name="Title 2"/>
          <p:cNvSpPr>
            <a:spLocks noGrp="1"/>
          </p:cNvSpPr>
          <p:nvPr>
            <p:ph type="title"/>
          </p:nvPr>
        </p:nvSpPr>
        <p:spPr/>
        <p:txBody>
          <a:bodyPr/>
          <a:lstStyle/>
          <a:p>
            <a:r>
              <a:rPr lang="en-US" b="1">
                <a:solidFill>
                  <a:schemeClr val="tx1"/>
                </a:solidFill>
              </a:rPr>
              <a:t>However</a:t>
            </a:r>
            <a:r>
              <a:rPr lang="en-US">
                <a:solidFill>
                  <a:schemeClr val="tx1"/>
                </a:solidFill>
              </a:rPr>
              <a:t>, </a:t>
            </a:r>
            <a:r>
              <a:rPr lang="en-US" err="1">
                <a:solidFill>
                  <a:schemeClr val="tx1"/>
                </a:solidFill>
              </a:rPr>
              <a:t>devs</a:t>
            </a:r>
            <a:r>
              <a:rPr lang="en-US">
                <a:solidFill>
                  <a:schemeClr val="tx1"/>
                </a:solidFill>
              </a:rPr>
              <a:t> now need to code for</a:t>
            </a:r>
            <a:r>
              <a:rPr lang="is-IS">
                <a:solidFill>
                  <a:schemeClr val="tx1"/>
                </a:solidFill>
              </a:rPr>
              <a:t>…</a:t>
            </a:r>
            <a:endParaRPr lang="en-US">
              <a:solidFill>
                <a:schemeClr val="tx1"/>
              </a:solidFill>
            </a:endParaRPr>
          </a:p>
        </p:txBody>
      </p:sp>
    </p:spTree>
    <p:extLst>
      <p:ext uri="{BB962C8B-B14F-4D97-AF65-F5344CB8AC3E}">
        <p14:creationId xmlns:p14="http://schemas.microsoft.com/office/powerpoint/2010/main" val="9531953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0381" y="1327775"/>
            <a:ext cx="12018078" cy="4949047"/>
          </a:xfrm>
        </p:spPr>
        <p:txBody>
          <a:bodyPr/>
          <a:lstStyle/>
          <a:p>
            <a:r>
              <a:rPr lang="en-US">
                <a:latin typeface="Segoe UI Light" panose="020B0502040204020203" pitchFamily="34" charset="0"/>
                <a:cs typeface="Segoe UI Light" panose="020B0502040204020203" pitchFamily="34" charset="0"/>
              </a:rPr>
              <a:t>Containers need to </a:t>
            </a:r>
            <a:r>
              <a:rPr lang="en-US" b="1">
                <a:solidFill>
                  <a:srgbClr val="000000"/>
                </a:solidFill>
                <a:latin typeface="Segoe UI Light" panose="020B0502040204020203" pitchFamily="34" charset="0"/>
                <a:cs typeface="Segoe UI Light" panose="020B0502040204020203" pitchFamily="34" charset="0"/>
              </a:rPr>
              <a:t>discover</a:t>
            </a:r>
            <a:r>
              <a:rPr lang="en-US">
                <a:latin typeface="Segoe UI Light" panose="020B0502040204020203" pitchFamily="34" charset="0"/>
                <a:cs typeface="Segoe UI Light" panose="020B0502040204020203" pitchFamily="34" charset="0"/>
              </a:rPr>
              <a:t> and </a:t>
            </a:r>
            <a:r>
              <a:rPr lang="en-US" b="1">
                <a:solidFill>
                  <a:schemeClr val="tx2"/>
                </a:solidFill>
                <a:latin typeface="Segoe UI Light" panose="020B0502040204020203" pitchFamily="34" charset="0"/>
                <a:cs typeface="Segoe UI Light" panose="020B0502040204020203" pitchFamily="34" charset="0"/>
              </a:rPr>
              <a:t>talk</a:t>
            </a:r>
            <a:r>
              <a:rPr lang="en-US">
                <a:latin typeface="Segoe UI Light" panose="020B0502040204020203" pitchFamily="34" charset="0"/>
                <a:cs typeface="Segoe UI Light" panose="020B0502040204020203" pitchFamily="34" charset="0"/>
              </a:rPr>
              <a:t> to each other</a:t>
            </a:r>
          </a:p>
          <a:p>
            <a:r>
              <a:rPr lang="en-US">
                <a:latin typeface="Segoe UI Light" panose="020B0502040204020203" pitchFamily="34" charset="0"/>
                <a:cs typeface="Segoe UI Light" panose="020B0502040204020203" pitchFamily="34" charset="0"/>
              </a:rPr>
              <a:t>Containers need to </a:t>
            </a:r>
            <a:r>
              <a:rPr lang="en-US" b="1">
                <a:solidFill>
                  <a:schemeClr val="tx2"/>
                </a:solidFill>
                <a:latin typeface="Segoe UI Light" panose="020B0502040204020203" pitchFamily="34" charset="0"/>
                <a:cs typeface="Segoe UI Light" panose="020B0502040204020203" pitchFamily="34" charset="0"/>
              </a:rPr>
              <a:t>manage state</a:t>
            </a:r>
          </a:p>
          <a:p>
            <a:r>
              <a:rPr lang="en-US">
                <a:latin typeface="Segoe UI Light" panose="020B0502040204020203" pitchFamily="34" charset="0"/>
                <a:cs typeface="Segoe UI Light" panose="020B0502040204020203" pitchFamily="34" charset="0"/>
              </a:rPr>
              <a:t>Containers need to be </a:t>
            </a:r>
            <a:r>
              <a:rPr lang="en-US" b="1">
                <a:solidFill>
                  <a:schemeClr val="tx2"/>
                </a:solidFill>
                <a:latin typeface="Segoe UI Light" panose="020B0502040204020203" pitchFamily="34" charset="0"/>
                <a:cs typeface="Segoe UI Light" panose="020B0502040204020203" pitchFamily="34" charset="0"/>
              </a:rPr>
              <a:t>upgraded</a:t>
            </a:r>
            <a:r>
              <a:rPr lang="en-US">
                <a:latin typeface="Segoe UI Light" panose="020B0502040204020203" pitchFamily="34" charset="0"/>
                <a:cs typeface="Segoe UI Light" panose="020B0502040204020203" pitchFamily="34" charset="0"/>
              </a:rPr>
              <a:t> with zero downtime</a:t>
            </a:r>
          </a:p>
          <a:p>
            <a:r>
              <a:rPr lang="en-US">
                <a:latin typeface="Segoe UI Light" panose="020B0502040204020203" pitchFamily="34" charset="0"/>
                <a:cs typeface="Segoe UI Light" panose="020B0502040204020203" pitchFamily="34" charset="0"/>
              </a:rPr>
              <a:t>Containers need to </a:t>
            </a:r>
            <a:r>
              <a:rPr lang="en-US" b="1">
                <a:solidFill>
                  <a:schemeClr val="tx2"/>
                </a:solidFill>
                <a:latin typeface="Segoe UI Light" panose="020B0502040204020203" pitchFamily="34" charset="0"/>
                <a:cs typeface="Segoe UI Light" panose="020B0502040204020203" pitchFamily="34" charset="0"/>
              </a:rPr>
              <a:t>report health &amp; resource</a:t>
            </a:r>
            <a:r>
              <a:rPr lang="en-US">
                <a:latin typeface="Segoe UI Light" panose="020B0502040204020203" pitchFamily="34" charset="0"/>
                <a:cs typeface="Segoe UI Light" panose="020B0502040204020203" pitchFamily="34" charset="0"/>
              </a:rPr>
              <a:t> usage</a:t>
            </a:r>
          </a:p>
          <a:p>
            <a:r>
              <a:rPr lang="en-US">
                <a:latin typeface="Segoe UI Light" panose="020B0502040204020203" pitchFamily="34" charset="0"/>
                <a:cs typeface="Segoe UI Light" panose="020B0502040204020203" pitchFamily="34" charset="0"/>
              </a:rPr>
              <a:t>Containers need to be </a:t>
            </a:r>
            <a:r>
              <a:rPr lang="en-US" b="1">
                <a:solidFill>
                  <a:schemeClr val="tx2"/>
                </a:solidFill>
                <a:latin typeface="Segoe UI Light" panose="020B0502040204020203" pitchFamily="34" charset="0"/>
                <a:cs typeface="Segoe UI Light" panose="020B0502040204020203" pitchFamily="34" charset="0"/>
              </a:rPr>
              <a:t>placed</a:t>
            </a:r>
            <a:r>
              <a:rPr lang="en-US">
                <a:solidFill>
                  <a:schemeClr val="tx2"/>
                </a:solidFill>
                <a:latin typeface="Segoe UI Light" panose="020B0502040204020203" pitchFamily="34" charset="0"/>
                <a:cs typeface="Segoe UI Light" panose="020B0502040204020203" pitchFamily="34" charset="0"/>
              </a:rPr>
              <a:t> </a:t>
            </a:r>
            <a:r>
              <a:rPr lang="en-US">
                <a:latin typeface="Segoe UI Light" panose="020B0502040204020203" pitchFamily="34" charset="0"/>
                <a:cs typeface="Segoe UI Light" panose="020B0502040204020203" pitchFamily="34" charset="0"/>
              </a:rPr>
              <a:t>appropriately</a:t>
            </a:r>
          </a:p>
          <a:p>
            <a:r>
              <a:rPr lang="en-US">
                <a:latin typeface="Segoe UI Light" panose="020B0502040204020203" pitchFamily="34" charset="0"/>
                <a:cs typeface="Segoe UI Light" panose="020B0502040204020203" pitchFamily="34" charset="0"/>
              </a:rPr>
              <a:t>Containers need to be </a:t>
            </a:r>
            <a:r>
              <a:rPr lang="en-US" b="1">
                <a:solidFill>
                  <a:schemeClr val="tx2"/>
                </a:solidFill>
                <a:latin typeface="Segoe UI Light" panose="020B0502040204020203" pitchFamily="34" charset="0"/>
                <a:cs typeface="Segoe UI Light" panose="020B0502040204020203" pitchFamily="34" charset="0"/>
              </a:rPr>
              <a:t>scaled in/out </a:t>
            </a:r>
            <a:r>
              <a:rPr lang="en-US">
                <a:latin typeface="Segoe UI Light" panose="020B0502040204020203" pitchFamily="34" charset="0"/>
                <a:cs typeface="Segoe UI Light" panose="020B0502040204020203" pitchFamily="34" charset="0"/>
              </a:rPr>
              <a:t>on demand</a:t>
            </a:r>
          </a:p>
          <a:p>
            <a:r>
              <a:rPr lang="en-US">
                <a:latin typeface="Segoe UI Light" panose="020B0502040204020203" pitchFamily="34" charset="0"/>
                <a:cs typeface="Segoe UI Light" panose="020B0502040204020203" pitchFamily="34" charset="0"/>
              </a:rPr>
              <a:t>Containers need to be </a:t>
            </a:r>
            <a:r>
              <a:rPr lang="en-US" b="1">
                <a:solidFill>
                  <a:schemeClr val="tx2"/>
                </a:solidFill>
                <a:latin typeface="Segoe UI Light" panose="020B0502040204020203" pitchFamily="34" charset="0"/>
                <a:cs typeface="Segoe UI Light" panose="020B0502040204020203" pitchFamily="34" charset="0"/>
              </a:rPr>
              <a:t>resilient to HW and SW faults</a:t>
            </a:r>
          </a:p>
          <a:p>
            <a:endParaRPr lang="en-US">
              <a:latin typeface="Segoe UI Light" panose="020B0502040204020203" pitchFamily="34" charset="0"/>
              <a:cs typeface="Segoe UI Light" panose="020B0502040204020203" pitchFamily="34" charset="0"/>
            </a:endParaRPr>
          </a:p>
        </p:txBody>
      </p:sp>
      <p:sp>
        <p:nvSpPr>
          <p:cNvPr id="3" name="Title 2"/>
          <p:cNvSpPr>
            <a:spLocks noGrp="1"/>
          </p:cNvSpPr>
          <p:nvPr>
            <p:ph type="title"/>
          </p:nvPr>
        </p:nvSpPr>
        <p:spPr/>
        <p:txBody>
          <a:bodyPr/>
          <a:lstStyle/>
          <a:p>
            <a:r>
              <a:rPr lang="en-US"/>
              <a:t>Containers have similar issues….</a:t>
            </a:r>
          </a:p>
        </p:txBody>
      </p:sp>
    </p:spTree>
    <p:extLst>
      <p:ext uri="{BB962C8B-B14F-4D97-AF65-F5344CB8AC3E}">
        <p14:creationId xmlns:p14="http://schemas.microsoft.com/office/powerpoint/2010/main" val="342782129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1181862"/>
          </a:xfrm>
        </p:spPr>
        <p:txBody>
          <a:bodyPr/>
          <a:lstStyle/>
          <a:p>
            <a:r>
              <a:rPr lang="en-US"/>
              <a:t>Azure Service Fabric</a:t>
            </a:r>
          </a:p>
        </p:txBody>
      </p:sp>
    </p:spTree>
    <p:extLst>
      <p:ext uri="{BB962C8B-B14F-4D97-AF65-F5344CB8AC3E}">
        <p14:creationId xmlns:p14="http://schemas.microsoft.com/office/powerpoint/2010/main" val="167510091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Battle-tested Service Fabric makes it easy</a:t>
            </a:r>
          </a:p>
        </p:txBody>
      </p:sp>
      <p:sp>
        <p:nvSpPr>
          <p:cNvPr id="4" name="Text Placeholder 3"/>
          <p:cNvSpPr>
            <a:spLocks noGrp="1"/>
          </p:cNvSpPr>
          <p:nvPr>
            <p:ph type="body" sz="quarter" idx="10"/>
          </p:nvPr>
        </p:nvSpPr>
        <p:spPr>
          <a:xfrm>
            <a:off x="276327" y="1213172"/>
            <a:ext cx="5484843" cy="5923622"/>
          </a:xfrm>
        </p:spPr>
        <p:txBody>
          <a:bodyPr/>
          <a:lstStyle/>
          <a:p>
            <a:r>
              <a:rPr lang="en-US" sz="3060">
                <a:solidFill>
                  <a:schemeClr val="tx1"/>
                </a:solidFill>
                <a:latin typeface="Segoe UI Light" panose="020B0502040204020203" pitchFamily="34" charset="0"/>
                <a:cs typeface="Segoe UI Light" panose="020B0502040204020203" pitchFamily="34" charset="0"/>
              </a:rPr>
              <a:t>Rolling Upgrades</a:t>
            </a:r>
          </a:p>
          <a:p>
            <a:r>
              <a:rPr lang="en-US" sz="3060">
                <a:solidFill>
                  <a:schemeClr val="tx1"/>
                </a:solidFill>
                <a:latin typeface="Segoe UI Light" panose="020B0502040204020203" pitchFamily="34" charset="0"/>
                <a:cs typeface="Segoe UI Light" panose="020B0502040204020203" pitchFamily="34" charset="0"/>
              </a:rPr>
              <a:t>Availability Guarantees</a:t>
            </a:r>
          </a:p>
          <a:p>
            <a:r>
              <a:rPr lang="en-US" sz="3060">
                <a:solidFill>
                  <a:schemeClr val="tx1"/>
                </a:solidFill>
                <a:latin typeface="Segoe UI Light" panose="020B0502040204020203" pitchFamily="34" charset="0"/>
                <a:cs typeface="Segoe UI Light" panose="020B0502040204020203" pitchFamily="34" charset="0"/>
              </a:rPr>
              <a:t>Scale Out Architecture</a:t>
            </a:r>
          </a:p>
          <a:p>
            <a:r>
              <a:rPr lang="en-US" sz="3060">
                <a:solidFill>
                  <a:schemeClr val="tx1"/>
                </a:solidFill>
                <a:latin typeface="Segoe UI Light" panose="020B0502040204020203" pitchFamily="34" charset="0"/>
                <a:cs typeface="Segoe UI Light" panose="020B0502040204020203" pitchFamily="34" charset="0"/>
              </a:rPr>
              <a:t>Resource Governance</a:t>
            </a:r>
          </a:p>
          <a:p>
            <a:r>
              <a:rPr lang="en-US" sz="3060">
                <a:solidFill>
                  <a:schemeClr val="tx1"/>
                </a:solidFill>
                <a:latin typeface="Segoe UI Light" panose="020B0502040204020203" pitchFamily="34" charset="0"/>
                <a:cs typeface="Segoe UI Light" panose="020B0502040204020203" pitchFamily="34" charset="0"/>
              </a:rPr>
              <a:t>Density</a:t>
            </a:r>
          </a:p>
          <a:p>
            <a:r>
              <a:rPr lang="en-US" sz="3060">
                <a:solidFill>
                  <a:schemeClr val="tx1"/>
                </a:solidFill>
                <a:latin typeface="Segoe UI Light" panose="020B0502040204020203" pitchFamily="34" charset="0"/>
                <a:cs typeface="Segoe UI Light" panose="020B0502040204020203" pitchFamily="34" charset="0"/>
              </a:rPr>
              <a:t>Packaging &amp; Deployment</a:t>
            </a:r>
          </a:p>
          <a:p>
            <a:r>
              <a:rPr lang="en-US" sz="3060">
                <a:solidFill>
                  <a:schemeClr val="tx1"/>
                </a:solidFill>
                <a:latin typeface="Segoe UI Light" panose="020B0502040204020203" pitchFamily="34" charset="0"/>
                <a:cs typeface="Segoe UI Light" panose="020B0502040204020203" pitchFamily="34" charset="0"/>
              </a:rPr>
              <a:t>Policy Enforcement</a:t>
            </a:r>
          </a:p>
          <a:p>
            <a:r>
              <a:rPr lang="en-US" sz="3060">
                <a:solidFill>
                  <a:schemeClr val="tx1"/>
                </a:solidFill>
                <a:latin typeface="Segoe UI Light" panose="020B0502040204020203" pitchFamily="34" charset="0"/>
                <a:cs typeface="Segoe UI Light" panose="020B0502040204020203" pitchFamily="34" charset="0"/>
              </a:rPr>
              <a:t>Granular Versioning</a:t>
            </a:r>
          </a:p>
          <a:p>
            <a:r>
              <a:rPr lang="en-US" sz="3060">
                <a:solidFill>
                  <a:schemeClr val="tx1"/>
                </a:solidFill>
                <a:latin typeface="Segoe UI Light" panose="020B0502040204020203" pitchFamily="34" charset="0"/>
                <a:cs typeface="Segoe UI Light" panose="020B0502040204020203" pitchFamily="34" charset="0"/>
              </a:rPr>
              <a:t>Statefull Workloads</a:t>
            </a:r>
          </a:p>
          <a:p>
            <a:r>
              <a:rPr lang="en-US" sz="3060">
                <a:solidFill>
                  <a:schemeClr val="tx1"/>
                </a:solidFill>
                <a:latin typeface="Segoe UI Light" panose="020B0502040204020203" pitchFamily="34" charset="0"/>
                <a:cs typeface="Segoe UI Light" panose="020B0502040204020203" pitchFamily="34" charset="0"/>
              </a:rPr>
              <a:t>Leader Election</a:t>
            </a:r>
          </a:p>
        </p:txBody>
      </p:sp>
      <p:sp>
        <p:nvSpPr>
          <p:cNvPr id="6" name="Right Arrow 5"/>
          <p:cNvSpPr/>
          <p:nvPr/>
        </p:nvSpPr>
        <p:spPr bwMode="auto">
          <a:xfrm>
            <a:off x="4881119" y="3407503"/>
            <a:ext cx="2074089" cy="952926"/>
          </a:xfrm>
          <a:prstGeom prst="rightArrow">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pPr>
            <a:endParaRPr lang="en-US" sz="2040">
              <a:gradFill>
                <a:gsLst>
                  <a:gs pos="16814">
                    <a:srgbClr val="FFFFFF"/>
                  </a:gs>
                  <a:gs pos="46000">
                    <a:srgbClr val="FFFFFF"/>
                  </a:gs>
                </a:gsLst>
                <a:lin ang="5400000" scaled="0"/>
              </a:gradFill>
            </a:endParaRPr>
          </a:p>
        </p:txBody>
      </p:sp>
      <p:sp>
        <p:nvSpPr>
          <p:cNvPr id="24" name="Text Placeholder 4"/>
          <p:cNvSpPr txBox="1">
            <a:spLocks/>
          </p:cNvSpPr>
          <p:nvPr/>
        </p:nvSpPr>
        <p:spPr>
          <a:xfrm>
            <a:off x="7100781" y="1542717"/>
            <a:ext cx="5208008" cy="2898673"/>
          </a:xfrm>
          <a:prstGeom prst="rect">
            <a:avLst/>
          </a:prstGeom>
        </p:spPr>
        <p:txBody>
          <a:bodyPr vert="horz" wrap="square" lIns="149196" tIns="93247" rIns="149196" bIns="93247" rtlCol="0">
            <a:spAutoFit/>
          </a:bodyPr>
          <a:lstStyle>
            <a:lvl1pPr marL="0" marR="0" indent="0" algn="l" defTabSz="914293" rtl="0" eaLnBrk="1" fontAlgn="auto" latinLnBrk="0" hangingPunct="1">
              <a:lnSpc>
                <a:spcPct val="90000"/>
              </a:lnSpc>
              <a:spcBef>
                <a:spcPts val="1200"/>
              </a:spcBef>
              <a:spcAft>
                <a:spcPts val="0"/>
              </a:spcAft>
              <a:buClr>
                <a:schemeClr val="tx1"/>
              </a:buClr>
              <a:buSzPct val="90000"/>
              <a:buFont typeface="Wingdings" pitchFamily="2" charset="2"/>
              <a:buNone/>
              <a:tabLst/>
              <a:defRPr sz="3137" kern="1200" spc="0" baseline="0">
                <a:gradFill>
                  <a:gsLst>
                    <a:gs pos="12389">
                      <a:schemeClr val="tx2"/>
                    </a:gs>
                    <a:gs pos="31000">
                      <a:schemeClr val="tx2"/>
                    </a:gs>
                  </a:gsLst>
                  <a:lin ang="5400000" scaled="0"/>
                </a:gradFill>
                <a:latin typeface="+mj-lt"/>
                <a:ea typeface="+mn-ea"/>
                <a:cs typeface="+mn-cs"/>
              </a:defRPr>
            </a:lvl1pPr>
            <a:lvl2pPr marL="0"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2pPr>
            <a:lvl3pPr marL="227191"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3pPr>
            <a:lvl4pPr marL="451269"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4pPr>
            <a:lvl5pPr marL="672236"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5pPr>
            <a:lvl6pPr marL="2514307"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56"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602"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750"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endParaRPr lang="en-US" sz="11727">
              <a:latin typeface="Segoe UI Light" panose="020B0502040204020203" pitchFamily="34" charset="0"/>
              <a:cs typeface="Segoe UI Light" panose="020B0502040204020203" pitchFamily="34" charset="0"/>
            </a:endParaRPr>
          </a:p>
          <a:p>
            <a:r>
              <a:rPr lang="en-US" sz="6731">
                <a:latin typeface="Segoe UI Light" panose="020B0502040204020203" pitchFamily="34" charset="0"/>
                <a:cs typeface="Segoe UI Light" panose="020B0502040204020203" pitchFamily="34" charset="0"/>
              </a:rPr>
              <a:t>Service Fabric</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7161" y="1444454"/>
            <a:ext cx="1755248" cy="1731442"/>
          </a:xfrm>
          <a:prstGeom prst="rect">
            <a:avLst/>
          </a:prstGeom>
        </p:spPr>
      </p:pic>
    </p:spTree>
    <p:extLst>
      <p:ext uri="{BB962C8B-B14F-4D97-AF65-F5344CB8AC3E}">
        <p14:creationId xmlns:p14="http://schemas.microsoft.com/office/powerpoint/2010/main" val="3400151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Agenda</a:t>
            </a:r>
          </a:p>
        </p:txBody>
      </p:sp>
      <p:sp>
        <p:nvSpPr>
          <p:cNvPr id="3" name="Text Placeholder 2"/>
          <p:cNvSpPr>
            <a:spLocks noGrp="1"/>
          </p:cNvSpPr>
          <p:nvPr>
            <p:ph type="body" sz="quarter" idx="10"/>
          </p:nvPr>
        </p:nvSpPr>
        <p:spPr>
          <a:xfrm>
            <a:off x="274638" y="1212850"/>
            <a:ext cx="11887200" cy="5749266"/>
          </a:xfrm>
        </p:spPr>
        <p:txBody>
          <a:bodyPr vert="horz" wrap="square" lIns="146304" tIns="91440" rIns="146304" bIns="91440" rtlCol="0" anchor="t">
            <a:spAutoFit/>
          </a:bodyPr>
          <a:lstStyle/>
          <a:p>
            <a:r>
              <a:rPr lang="en-US" dirty="0"/>
              <a:t>The microservices approach, concepts and benefits</a:t>
            </a:r>
          </a:p>
          <a:p>
            <a:r>
              <a:rPr lang="en-US" dirty="0"/>
              <a:t>Variants of microservices</a:t>
            </a:r>
            <a:endParaRPr lang="en-US" dirty="0">
              <a:cs typeface="Segoe UI Light"/>
            </a:endParaRPr>
          </a:p>
          <a:p>
            <a:r>
              <a:rPr lang="en-US" dirty="0"/>
              <a:t>Azure Service Fabric</a:t>
            </a:r>
            <a:endParaRPr lang="en-US" dirty="0">
              <a:cs typeface="Segoe UI Light"/>
            </a:endParaRPr>
          </a:p>
          <a:p>
            <a:r>
              <a:rPr lang="en-US" dirty="0"/>
              <a:t>Containers and microservices</a:t>
            </a:r>
            <a:endParaRPr lang="en-US" dirty="0">
              <a:cs typeface="Segoe UI Light"/>
            </a:endParaRPr>
          </a:p>
          <a:p>
            <a:r>
              <a:rPr lang="en-US" dirty="0"/>
              <a:t>Common Scenarios</a:t>
            </a:r>
            <a:endParaRPr lang="en-US" dirty="0">
              <a:cs typeface="Segoe UI Light"/>
            </a:endParaRPr>
          </a:p>
          <a:p>
            <a:pPr marL="400050" lvl="2" indent="-171450">
              <a:buChar char="•"/>
            </a:pPr>
            <a:r>
              <a:rPr lang="en-US" sz="2400" dirty="0"/>
              <a:t>.NET Core</a:t>
            </a:r>
            <a:r>
              <a:rPr lang="en-US" sz="2400" dirty="0">
                <a:cs typeface="Segoe UI"/>
              </a:rPr>
              <a:t> + </a:t>
            </a:r>
            <a:r>
              <a:rPr lang="en-US" sz="2400" dirty="0"/>
              <a:t>Linux Servers</a:t>
            </a:r>
          </a:p>
          <a:p>
            <a:pPr marL="400050" lvl="2" indent="-171450">
              <a:buChar char="•"/>
            </a:pPr>
            <a:r>
              <a:rPr lang="en-US" sz="2400" dirty="0"/>
              <a:t>Load</a:t>
            </a:r>
            <a:r>
              <a:rPr lang="en-US" sz="2400" dirty="0">
                <a:gradFill>
                  <a:gsLst>
                    <a:gs pos="1250">
                      <a:schemeClr val="tx1"/>
                    </a:gs>
                    <a:gs pos="100000">
                      <a:schemeClr val="tx1"/>
                    </a:gs>
                  </a:gsLst>
                  <a:lin ang="5400000" scaled="0"/>
                </a:gradFill>
                <a:latin typeface="+mn-lt"/>
              </a:rPr>
              <a:t> </a:t>
            </a:r>
            <a:r>
              <a:rPr lang="en-US" sz="2400" dirty="0"/>
              <a:t>balancing</a:t>
            </a:r>
          </a:p>
          <a:p>
            <a:pPr marL="400050" lvl="2" indent="-171450">
              <a:buChar char="•"/>
            </a:pPr>
            <a:r>
              <a:rPr lang="en-US" sz="2400" dirty="0"/>
              <a:t>DNS</a:t>
            </a:r>
            <a:r>
              <a:rPr lang="en-US" sz="2400" dirty="0">
                <a:gradFill>
                  <a:gsLst>
                    <a:gs pos="1250">
                      <a:schemeClr val="tx1"/>
                    </a:gs>
                    <a:gs pos="100000">
                      <a:schemeClr val="tx1"/>
                    </a:gs>
                  </a:gsLst>
                  <a:lin ang="5400000" scaled="0"/>
                </a:gradFill>
                <a:latin typeface="+mn-lt"/>
              </a:rPr>
              <a:t> &amp; Reverse Lookup in Microservices</a:t>
            </a:r>
          </a:p>
          <a:p>
            <a:pPr marL="400050" lvl="2" indent="-171450">
              <a:buChar char="•"/>
            </a:pPr>
            <a:r>
              <a:rPr lang="en-US" sz="2400" dirty="0">
                <a:gradFill>
                  <a:gsLst>
                    <a:gs pos="1250">
                      <a:schemeClr val="tx1"/>
                    </a:gs>
                    <a:gs pos="100000">
                      <a:schemeClr val="tx1"/>
                    </a:gs>
                  </a:gsLst>
                  <a:lin ang="5400000" scaled="0"/>
                </a:gradFill>
                <a:latin typeface="+mn-lt"/>
                <a:cs typeface="Segoe UI"/>
              </a:rPr>
              <a:t>Kubernetes (AKS)</a:t>
            </a:r>
          </a:p>
          <a:p>
            <a:pPr marL="571500" indent="-571500">
              <a:buChar char="•"/>
            </a:pPr>
            <a:endParaRPr lang="en-US" dirty="0">
              <a:cs typeface="Segoe UI Light"/>
            </a:endParaRPr>
          </a:p>
        </p:txBody>
      </p:sp>
    </p:spTree>
    <p:extLst>
      <p:ext uri="{BB962C8B-B14F-4D97-AF65-F5344CB8AC3E}">
        <p14:creationId xmlns:p14="http://schemas.microsoft.com/office/powerpoint/2010/main" val="345322842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43" y="-122286"/>
            <a:ext cx="10724938" cy="1351952"/>
          </a:xfrm>
        </p:spPr>
        <p:txBody>
          <a:bodyPr/>
          <a:lstStyle/>
          <a:p>
            <a:r>
              <a:rPr lang="en-US"/>
              <a:t>Azure Service Fabric</a:t>
            </a:r>
          </a:p>
        </p:txBody>
      </p:sp>
      <p:pic>
        <p:nvPicPr>
          <p:cNvPr id="172" name="Picture 171"/>
          <p:cNvPicPr>
            <a:picLocks noChangeAspect="1"/>
          </p:cNvPicPr>
          <p:nvPr/>
        </p:nvPicPr>
        <p:blipFill>
          <a:blip r:embed="rId3">
            <a:extLst>
              <a:ext uri="{BEBA8EAE-BF5A-486C-A8C5-ECC9F3942E4B}">
                <a14:imgProps xmlns:a14="http://schemas.microsoft.com/office/drawing/2010/main">
                  <a14:imgLayer r:embed="rId4">
                    <a14:imgEffect>
                      <a14:backgroundRemoval t="2326" b="89535" l="0" r="95122"/>
                    </a14:imgEffect>
                  </a14:imgLayer>
                </a14:imgProps>
              </a:ext>
            </a:extLst>
          </a:blip>
          <a:stretch>
            <a:fillRect/>
          </a:stretch>
        </p:blipFill>
        <p:spPr>
          <a:xfrm>
            <a:off x="1152320" y="5240529"/>
            <a:ext cx="1384658" cy="968135"/>
          </a:xfrm>
          <a:prstGeom prst="rect">
            <a:avLst/>
          </a:prstGeom>
        </p:spPr>
      </p:pic>
      <p:sp>
        <p:nvSpPr>
          <p:cNvPr id="83" name="Pentagon 82"/>
          <p:cNvSpPr/>
          <p:nvPr/>
        </p:nvSpPr>
        <p:spPr bwMode="auto">
          <a:xfrm rot="5400000">
            <a:off x="10035376" y="3580554"/>
            <a:ext cx="1112212" cy="1565098"/>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84" name="Hexagon 83"/>
          <p:cNvSpPr>
            <a:spLocks noChangeAspect="1"/>
          </p:cNvSpPr>
          <p:nvPr/>
        </p:nvSpPr>
        <p:spPr bwMode="auto">
          <a:xfrm>
            <a:off x="1434441" y="2921363"/>
            <a:ext cx="652716" cy="56460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85" name="Hexagon 84"/>
          <p:cNvSpPr>
            <a:spLocks noChangeAspect="1"/>
          </p:cNvSpPr>
          <p:nvPr/>
        </p:nvSpPr>
        <p:spPr bwMode="auto">
          <a:xfrm>
            <a:off x="2547563" y="2921363"/>
            <a:ext cx="652716" cy="56460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86" name="Hexagon 85"/>
          <p:cNvSpPr>
            <a:spLocks noChangeAspect="1"/>
          </p:cNvSpPr>
          <p:nvPr/>
        </p:nvSpPr>
        <p:spPr bwMode="auto">
          <a:xfrm>
            <a:off x="3620110" y="2921363"/>
            <a:ext cx="652716" cy="56460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87" name="Hexagon 86"/>
          <p:cNvSpPr>
            <a:spLocks noChangeAspect="1"/>
          </p:cNvSpPr>
          <p:nvPr/>
        </p:nvSpPr>
        <p:spPr bwMode="auto">
          <a:xfrm>
            <a:off x="4721478" y="2921363"/>
            <a:ext cx="652716" cy="56460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88" name="Hexagon 87"/>
          <p:cNvSpPr>
            <a:spLocks noChangeAspect="1"/>
          </p:cNvSpPr>
          <p:nvPr/>
        </p:nvSpPr>
        <p:spPr bwMode="auto">
          <a:xfrm>
            <a:off x="5822847" y="2921363"/>
            <a:ext cx="652716" cy="56460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89" name="Hexagon 88"/>
          <p:cNvSpPr>
            <a:spLocks noChangeAspect="1"/>
          </p:cNvSpPr>
          <p:nvPr/>
        </p:nvSpPr>
        <p:spPr bwMode="auto">
          <a:xfrm>
            <a:off x="6905116" y="2921363"/>
            <a:ext cx="652716" cy="56460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90" name="Hexagon 89"/>
          <p:cNvSpPr>
            <a:spLocks noChangeAspect="1"/>
          </p:cNvSpPr>
          <p:nvPr/>
        </p:nvSpPr>
        <p:spPr bwMode="auto">
          <a:xfrm>
            <a:off x="7989525" y="2921363"/>
            <a:ext cx="652716" cy="56460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91" name="Hexagon 90"/>
          <p:cNvSpPr>
            <a:spLocks noChangeAspect="1"/>
          </p:cNvSpPr>
          <p:nvPr/>
        </p:nvSpPr>
        <p:spPr bwMode="auto">
          <a:xfrm>
            <a:off x="9087515" y="2921363"/>
            <a:ext cx="652716" cy="56460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92" name="Hexagon 91"/>
          <p:cNvSpPr>
            <a:spLocks noChangeAspect="1"/>
          </p:cNvSpPr>
          <p:nvPr/>
        </p:nvSpPr>
        <p:spPr bwMode="auto">
          <a:xfrm>
            <a:off x="10155950" y="2921363"/>
            <a:ext cx="652716" cy="56460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93" name="Pentagon 92"/>
          <p:cNvSpPr/>
          <p:nvPr/>
        </p:nvSpPr>
        <p:spPr bwMode="auto">
          <a:xfrm rot="5400000">
            <a:off x="1120074" y="3625409"/>
            <a:ext cx="1112212" cy="1565098"/>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94" name="Pentagon 93"/>
          <p:cNvSpPr/>
          <p:nvPr/>
        </p:nvSpPr>
        <p:spPr bwMode="auto">
          <a:xfrm rot="5400000">
            <a:off x="7016038" y="3625409"/>
            <a:ext cx="1112212" cy="1565098"/>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95" name="Pentagon 94"/>
          <p:cNvSpPr/>
          <p:nvPr/>
        </p:nvSpPr>
        <p:spPr bwMode="auto">
          <a:xfrm rot="5400000">
            <a:off x="4094090" y="3613356"/>
            <a:ext cx="1112212" cy="1565098"/>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96" name="Rectangle 95"/>
          <p:cNvSpPr/>
          <p:nvPr/>
        </p:nvSpPr>
        <p:spPr bwMode="auto">
          <a:xfrm>
            <a:off x="892470" y="3196452"/>
            <a:ext cx="10481561" cy="931412"/>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nvGrpSpPr>
          <p:cNvPr id="97" name="Group 96"/>
          <p:cNvGrpSpPr/>
          <p:nvPr/>
        </p:nvGrpSpPr>
        <p:grpSpPr>
          <a:xfrm>
            <a:off x="892468" y="1659452"/>
            <a:ext cx="10481573" cy="1480966"/>
            <a:chOff x="880533" y="1857930"/>
            <a:chExt cx="10706923" cy="1512807"/>
          </a:xfrm>
        </p:grpSpPr>
        <p:sp>
          <p:nvSpPr>
            <p:cNvPr id="98" name="Hexagon 97"/>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99" name="Hexagon 98"/>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0" name="Hexagon 99"/>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1" name="Hexagon 100"/>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2" name="Hexagon 101"/>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3" name="Hexagon 102"/>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4" name="Hexagon 103"/>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5" name="Hexagon 104"/>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6" name="Hexagon 105"/>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7" name="Hexagon 106"/>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8" name="Hexagon 107"/>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9" name="Hexagon 108"/>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0" name="Hexagon 109"/>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1" name="Hexagon 110"/>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2" name="Hexagon 111"/>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3" name="Hexagon 112"/>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4" name="Hexagon 113"/>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5" name="Hexagon 114"/>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6" name="Hexagon 115"/>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7" name="Hexagon 116"/>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8" name="Hexagon 117"/>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9" name="Hexagon 118"/>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0" name="Hexagon 119"/>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1" name="Hexagon 120"/>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2" name="Hexagon 121"/>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3" name="Hexagon 122"/>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4" name="Hexagon 123"/>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5" name="Hexagon 124"/>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6" name="Hexagon 125"/>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7" name="Hexagon 126"/>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8" name="Hexagon 127"/>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9" name="Hexagon 128"/>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0" name="Hexagon 129"/>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1" name="Hexagon 130"/>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2" name="Hexagon 131"/>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3" name="Hexagon 132"/>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4" name="Hexagon 133"/>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5" name="Hexagon 134"/>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sz="2350"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36" name="TextBox 135"/>
          <p:cNvSpPr txBox="1"/>
          <p:nvPr/>
        </p:nvSpPr>
        <p:spPr>
          <a:xfrm>
            <a:off x="4066730" y="6138793"/>
            <a:ext cx="1166934" cy="600012"/>
          </a:xfrm>
          <a:prstGeom prst="rect">
            <a:avLst/>
          </a:prstGeom>
          <a:noFill/>
        </p:spPr>
        <p:txBody>
          <a:bodyPr wrap="square" lIns="179031" tIns="143225" rIns="179031" bIns="143225" rtlCol="0">
            <a:spAutoFit/>
          </a:bodyPr>
          <a:lstStyle/>
          <a:p>
            <a:pPr algn="ctr" defTabSz="913030">
              <a:lnSpc>
                <a:spcPct val="90000"/>
              </a:lnSpc>
              <a:spcAft>
                <a:spcPts val="586"/>
              </a:spcAft>
              <a:defRPr/>
            </a:pPr>
            <a:r>
              <a:rPr lang="en-US" sz="2200" kern="0">
                <a:solidFill>
                  <a:sysClr val="windowText" lastClr="000000"/>
                </a:solidFill>
                <a:latin typeface="Segoe UI Light" panose="020B0502040204020203" pitchFamily="34" charset="0"/>
                <a:ea typeface="MS PGothic" panose="020B0600070205080204" pitchFamily="34" charset="-128"/>
                <a:cs typeface="Segoe UI Light" panose="020B0502040204020203" pitchFamily="34" charset="0"/>
              </a:rPr>
              <a:t>Azure</a:t>
            </a:r>
          </a:p>
        </p:txBody>
      </p:sp>
      <p:sp>
        <p:nvSpPr>
          <p:cNvPr id="137" name="Freeform 136"/>
          <p:cNvSpPr>
            <a:spLocks/>
          </p:cNvSpPr>
          <p:nvPr/>
        </p:nvSpPr>
        <p:spPr bwMode="auto">
          <a:xfrm>
            <a:off x="3774157" y="5220885"/>
            <a:ext cx="1755374" cy="971657"/>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89515" tIns="44757" rIns="89515" bIns="44757" numCol="1" anchor="t" anchorCtr="0" compatLnSpc="1">
            <a:prstTxWarp prst="textNoShape">
              <a:avLst/>
            </a:prstTxWarp>
          </a:bodyPr>
          <a:lstStyle/>
          <a:p>
            <a:pPr defTabSz="913030">
              <a:defRPr/>
            </a:pPr>
            <a:endParaRPr lang="en-US" sz="1762" kern="0">
              <a:solidFill>
                <a:srgbClr val="505050"/>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138" name="TextBox 137"/>
          <p:cNvSpPr txBox="1"/>
          <p:nvPr/>
        </p:nvSpPr>
        <p:spPr>
          <a:xfrm>
            <a:off x="9118902" y="6138794"/>
            <a:ext cx="2840738" cy="600012"/>
          </a:xfrm>
          <a:prstGeom prst="rect">
            <a:avLst/>
          </a:prstGeom>
          <a:noFill/>
        </p:spPr>
        <p:txBody>
          <a:bodyPr wrap="square" lIns="179031" tIns="143225" rIns="179031" bIns="143225" rtlCol="0">
            <a:spAutoFit/>
          </a:bodyPr>
          <a:lstStyle/>
          <a:p>
            <a:pPr algn="ctr" defTabSz="913030">
              <a:lnSpc>
                <a:spcPct val="90000"/>
              </a:lnSpc>
              <a:spcAft>
                <a:spcPts val="586"/>
              </a:spcAft>
              <a:defRPr/>
            </a:pPr>
            <a:r>
              <a:rPr lang="en-US" sz="2200" kern="0">
                <a:solidFill>
                  <a:sysClr val="windowText" lastClr="000000"/>
                </a:solidFill>
                <a:latin typeface="Segoe UI Light" panose="020B0502040204020203" pitchFamily="34" charset="0"/>
                <a:ea typeface="MS PGothic" panose="020B0600070205080204" pitchFamily="34" charset="-128"/>
                <a:cs typeface="Segoe UI Light" panose="020B0502040204020203" pitchFamily="34" charset="0"/>
              </a:rPr>
              <a:t>Other Clouds</a:t>
            </a:r>
          </a:p>
        </p:txBody>
      </p:sp>
      <p:sp>
        <p:nvSpPr>
          <p:cNvPr id="139" name="Freeform 138"/>
          <p:cNvSpPr>
            <a:spLocks/>
          </p:cNvSpPr>
          <p:nvPr/>
        </p:nvSpPr>
        <p:spPr bwMode="auto">
          <a:xfrm>
            <a:off x="9681787" y="5221816"/>
            <a:ext cx="1755374" cy="971657"/>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89515" tIns="44757" rIns="89515" bIns="44757" numCol="1" anchor="t" anchorCtr="0" compatLnSpc="1">
            <a:prstTxWarp prst="textNoShape">
              <a:avLst/>
            </a:prstTxWarp>
          </a:bodyPr>
          <a:lstStyle/>
          <a:p>
            <a:pPr defTabSz="913030">
              <a:defRPr/>
            </a:pPr>
            <a:endParaRPr lang="en-US" sz="1762" kern="0">
              <a:solidFill>
                <a:srgbClr val="505050"/>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140" name="TextBox 139"/>
          <p:cNvSpPr txBox="1"/>
          <p:nvPr/>
        </p:nvSpPr>
        <p:spPr>
          <a:xfrm>
            <a:off x="5957486" y="6138795"/>
            <a:ext cx="3389285" cy="593946"/>
          </a:xfrm>
          <a:prstGeom prst="rect">
            <a:avLst/>
          </a:prstGeom>
          <a:noFill/>
        </p:spPr>
        <p:txBody>
          <a:bodyPr wrap="square" lIns="179031" tIns="143225" rIns="179031" bIns="143225" rtlCol="0">
            <a:spAutoFit/>
          </a:bodyPr>
          <a:lstStyle/>
          <a:p>
            <a:pPr algn="ctr" defTabSz="913030">
              <a:lnSpc>
                <a:spcPct val="90000"/>
              </a:lnSpc>
              <a:spcAft>
                <a:spcPts val="586"/>
              </a:spcAft>
              <a:defRPr/>
            </a:pPr>
            <a:r>
              <a:rPr lang="en-US" sz="2200" kern="0">
                <a:solidFill>
                  <a:sysClr val="windowText" lastClr="000000"/>
                </a:solidFill>
                <a:latin typeface="Segoe UI Light" panose="020B0502040204020203" pitchFamily="34" charset="0"/>
                <a:ea typeface="MS PGothic" panose="020B0600070205080204" pitchFamily="34" charset="-128"/>
                <a:cs typeface="Segoe UI Light" panose="020B0502040204020203" pitchFamily="34" charset="0"/>
              </a:rPr>
              <a:t>On-Premise Data centers</a:t>
            </a:r>
          </a:p>
        </p:txBody>
      </p:sp>
      <p:grpSp>
        <p:nvGrpSpPr>
          <p:cNvPr id="141" name="Group 8"/>
          <p:cNvGrpSpPr>
            <a:grpSpLocks noChangeAspect="1"/>
          </p:cNvGrpSpPr>
          <p:nvPr/>
        </p:nvGrpSpPr>
        <p:grpSpPr bwMode="auto">
          <a:xfrm>
            <a:off x="6686478" y="4790680"/>
            <a:ext cx="1771331" cy="1770234"/>
            <a:chOff x="4385" y="3099"/>
            <a:chExt cx="1613" cy="1612"/>
          </a:xfrm>
        </p:grpSpPr>
        <p:sp>
          <p:nvSpPr>
            <p:cNvPr id="142"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762" b="1" kern="0">
                <a:solidFill>
                  <a:srgbClr val="505050"/>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143"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762" b="1" kern="0">
                <a:solidFill>
                  <a:srgbClr val="505050"/>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144"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762" b="1" kern="0">
                <a:solidFill>
                  <a:srgbClr val="505050"/>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145"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762" b="1" kern="0">
                <a:solidFill>
                  <a:srgbClr val="505050"/>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146" name="Rectangle 145"/>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762" b="1" kern="0">
                <a:solidFill>
                  <a:srgbClr val="505050"/>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147"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762" b="1" kern="0">
                <a:solidFill>
                  <a:srgbClr val="505050"/>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148"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762" b="1" kern="0">
                <a:solidFill>
                  <a:srgbClr val="505050"/>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149"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762" b="1" kern="0">
                <a:solidFill>
                  <a:srgbClr val="505050"/>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150"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762" b="1" kern="0">
                <a:solidFill>
                  <a:srgbClr val="505050"/>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151"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762" b="1" kern="0">
                <a:solidFill>
                  <a:srgbClr val="505050"/>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152"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762" b="1" kern="0">
                <a:solidFill>
                  <a:srgbClr val="505050"/>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153"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762" b="1" kern="0">
                <a:solidFill>
                  <a:srgbClr val="505050"/>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154"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762" b="1" kern="0">
                <a:solidFill>
                  <a:srgbClr val="505050"/>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155"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762" b="1" kern="0">
                <a:solidFill>
                  <a:srgbClr val="505050"/>
                </a:solidFill>
                <a:latin typeface="Segoe UI Light" panose="020B0502040204020203" pitchFamily="34" charset="0"/>
                <a:ea typeface="MS PGothic" panose="020B0600070205080204" pitchFamily="34" charset="-128"/>
                <a:cs typeface="Segoe UI Light" panose="020B0502040204020203" pitchFamily="34" charset="0"/>
              </a:endParaRPr>
            </a:p>
          </p:txBody>
        </p:sp>
      </p:grpSp>
      <p:sp>
        <p:nvSpPr>
          <p:cNvPr id="156" name="TextBox 155"/>
          <p:cNvSpPr txBox="1"/>
          <p:nvPr/>
        </p:nvSpPr>
        <p:spPr>
          <a:xfrm>
            <a:off x="783208" y="3207685"/>
            <a:ext cx="1881207" cy="921501"/>
          </a:xfrm>
          <a:prstGeom prst="rect">
            <a:avLst/>
          </a:prstGeom>
          <a:noFill/>
        </p:spPr>
        <p:txBody>
          <a:bodyPr wrap="square" lIns="179031" tIns="143225" rIns="179031" bIns="143225" rtlCol="0">
            <a:spAutoFit/>
          </a:bodyPr>
          <a:lstStyle/>
          <a:p>
            <a:pPr algn="ctr" defTabSz="913030">
              <a:lnSpc>
                <a:spcPct val="90000"/>
              </a:lnSpc>
              <a:spcAft>
                <a:spcPts val="586"/>
              </a:spcAft>
              <a:defRPr/>
            </a:pPr>
            <a:r>
              <a:rPr lang="en-US" sz="1960" kern="0">
                <a:gradFill>
                  <a:gsLst>
                    <a:gs pos="12097">
                      <a:srgbClr val="FFFFFF"/>
                    </a:gs>
                    <a:gs pos="34000">
                      <a:srgbClr val="FFFFFF"/>
                    </a:gs>
                  </a:gsLst>
                  <a:lin ang="5400000" scaled="0"/>
                </a:gradFill>
                <a:latin typeface="Segoe UI Light" panose="020B0502040204020203" pitchFamily="34" charset="0"/>
                <a:ea typeface="MS PGothic" panose="020B0600070205080204" pitchFamily="34" charset="-128"/>
                <a:cs typeface="Segoe UI Light" panose="020B0502040204020203" pitchFamily="34" charset="0"/>
              </a:rPr>
              <a:t>Lifecycle</a:t>
            </a:r>
          </a:p>
          <a:p>
            <a:pPr algn="ctr" defTabSz="913030">
              <a:lnSpc>
                <a:spcPct val="90000"/>
              </a:lnSpc>
              <a:spcAft>
                <a:spcPts val="586"/>
              </a:spcAft>
              <a:defRPr/>
            </a:pPr>
            <a:r>
              <a:rPr lang="en-US" sz="1960" kern="0">
                <a:gradFill>
                  <a:gsLst>
                    <a:gs pos="12097">
                      <a:srgbClr val="FFFFFF"/>
                    </a:gs>
                    <a:gs pos="34000">
                      <a:srgbClr val="FFFFFF"/>
                    </a:gs>
                  </a:gsLst>
                  <a:lin ang="5400000" scaled="0"/>
                </a:gradFill>
                <a:latin typeface="Segoe UI Light" panose="020B0502040204020203" pitchFamily="34" charset="0"/>
                <a:ea typeface="MS PGothic" panose="020B0600070205080204" pitchFamily="34" charset="-128"/>
                <a:cs typeface="Segoe UI Light" panose="020B0502040204020203" pitchFamily="34" charset="0"/>
              </a:rPr>
              <a:t>Management</a:t>
            </a:r>
          </a:p>
        </p:txBody>
      </p:sp>
      <p:sp>
        <p:nvSpPr>
          <p:cNvPr id="157" name="TextBox 156"/>
          <p:cNvSpPr txBox="1"/>
          <p:nvPr/>
        </p:nvSpPr>
        <p:spPr>
          <a:xfrm>
            <a:off x="3887482" y="3372337"/>
            <a:ext cx="1915663" cy="560757"/>
          </a:xfrm>
          <a:prstGeom prst="rect">
            <a:avLst/>
          </a:prstGeom>
          <a:noFill/>
        </p:spPr>
        <p:txBody>
          <a:bodyPr wrap="square" lIns="179031" tIns="143225" rIns="179031" bIns="143225" rtlCol="0">
            <a:spAutoFit/>
          </a:bodyPr>
          <a:lstStyle/>
          <a:p>
            <a:pPr algn="ctr" defTabSz="913030">
              <a:lnSpc>
                <a:spcPct val="90000"/>
              </a:lnSpc>
              <a:spcAft>
                <a:spcPts val="586"/>
              </a:spcAft>
              <a:defRPr/>
            </a:pPr>
            <a:r>
              <a:rPr lang="en-US" sz="1960" kern="0">
                <a:gradFill>
                  <a:gsLst>
                    <a:gs pos="12097">
                      <a:srgbClr val="FFFFFF"/>
                    </a:gs>
                    <a:gs pos="34000">
                      <a:srgbClr val="FFFFFF"/>
                    </a:gs>
                  </a:gsLst>
                  <a:lin ang="5400000" scaled="0"/>
                </a:gradFill>
                <a:latin typeface="Segoe UI Light" panose="020B0502040204020203" pitchFamily="34" charset="0"/>
                <a:ea typeface="MS PGothic" panose="020B0600070205080204" pitchFamily="34" charset="-128"/>
                <a:cs typeface="Segoe UI Light" panose="020B0502040204020203" pitchFamily="34" charset="0"/>
              </a:rPr>
              <a:t>Orchestration</a:t>
            </a:r>
          </a:p>
        </p:txBody>
      </p:sp>
      <p:sp>
        <p:nvSpPr>
          <p:cNvPr id="158" name="TextBox 157"/>
          <p:cNvSpPr txBox="1"/>
          <p:nvPr/>
        </p:nvSpPr>
        <p:spPr>
          <a:xfrm>
            <a:off x="9788137" y="3215756"/>
            <a:ext cx="1915663" cy="921501"/>
          </a:xfrm>
          <a:prstGeom prst="rect">
            <a:avLst/>
          </a:prstGeom>
          <a:noFill/>
        </p:spPr>
        <p:txBody>
          <a:bodyPr wrap="square" lIns="179031" tIns="143225" rIns="179031" bIns="143225" rtlCol="0">
            <a:spAutoFit/>
          </a:bodyPr>
          <a:lstStyle/>
          <a:p>
            <a:pPr algn="ctr" defTabSz="913030">
              <a:lnSpc>
                <a:spcPct val="90000"/>
              </a:lnSpc>
              <a:spcAft>
                <a:spcPts val="586"/>
              </a:spcAft>
              <a:defRPr/>
            </a:pPr>
            <a:r>
              <a:rPr lang="en-US" sz="1960" kern="0">
                <a:gradFill>
                  <a:gsLst>
                    <a:gs pos="12097">
                      <a:srgbClr val="FFFFFF"/>
                    </a:gs>
                    <a:gs pos="34000">
                      <a:srgbClr val="FFFFFF"/>
                    </a:gs>
                  </a:gsLst>
                  <a:lin ang="5400000" scaled="0"/>
                </a:gradFill>
                <a:latin typeface="Segoe UI Light" panose="020B0502040204020203" pitchFamily="34" charset="0"/>
                <a:ea typeface="MS PGothic" panose="020B0600070205080204" pitchFamily="34" charset="-128"/>
                <a:cs typeface="Segoe UI Light" panose="020B0502040204020203" pitchFamily="34" charset="0"/>
              </a:rPr>
              <a:t>Auto</a:t>
            </a:r>
          </a:p>
          <a:p>
            <a:pPr algn="ctr" defTabSz="913030">
              <a:lnSpc>
                <a:spcPct val="90000"/>
              </a:lnSpc>
              <a:spcAft>
                <a:spcPts val="586"/>
              </a:spcAft>
              <a:defRPr/>
            </a:pPr>
            <a:r>
              <a:rPr lang="en-US" sz="1960" kern="0">
                <a:gradFill>
                  <a:gsLst>
                    <a:gs pos="12097">
                      <a:srgbClr val="FFFFFF"/>
                    </a:gs>
                    <a:gs pos="34000">
                      <a:srgbClr val="FFFFFF"/>
                    </a:gs>
                  </a:gsLst>
                  <a:lin ang="5400000" scaled="0"/>
                </a:gradFill>
                <a:latin typeface="Segoe UI Light" panose="020B0502040204020203" pitchFamily="34" charset="0"/>
                <a:ea typeface="MS PGothic" panose="020B0600070205080204" pitchFamily="34" charset="-128"/>
                <a:cs typeface="Segoe UI Light" panose="020B0502040204020203" pitchFamily="34" charset="0"/>
              </a:rPr>
              <a:t>scaling</a:t>
            </a:r>
          </a:p>
        </p:txBody>
      </p:sp>
      <p:sp>
        <p:nvSpPr>
          <p:cNvPr id="159" name="TextBox 158"/>
          <p:cNvSpPr txBox="1"/>
          <p:nvPr/>
        </p:nvSpPr>
        <p:spPr>
          <a:xfrm>
            <a:off x="2431099" y="3231425"/>
            <a:ext cx="1623363" cy="842583"/>
          </a:xfrm>
          <a:prstGeom prst="rect">
            <a:avLst/>
          </a:prstGeom>
          <a:noFill/>
        </p:spPr>
        <p:txBody>
          <a:bodyPr wrap="square" lIns="179031" tIns="143225" rIns="179031" bIns="143225" rtlCol="0">
            <a:spAutoFit/>
          </a:bodyPr>
          <a:lstStyle/>
          <a:p>
            <a:pPr algn="ctr" defTabSz="913030">
              <a:lnSpc>
                <a:spcPct val="90000"/>
              </a:lnSpc>
              <a:spcAft>
                <a:spcPts val="586"/>
              </a:spcAft>
              <a:defRPr/>
            </a:pPr>
            <a:r>
              <a:rPr lang="en-US" sz="1960" kern="0">
                <a:gradFill>
                  <a:gsLst>
                    <a:gs pos="12097">
                      <a:srgbClr val="FFFFFF"/>
                    </a:gs>
                    <a:gs pos="34000">
                      <a:srgbClr val="FFFFFF"/>
                    </a:gs>
                  </a:gsLst>
                  <a:lin ang="5400000" scaled="0"/>
                </a:gradFill>
                <a:latin typeface="Segoe UI Light" panose="020B0502040204020203" pitchFamily="34" charset="0"/>
                <a:ea typeface="MS PGothic" panose="020B0600070205080204" pitchFamily="34" charset="-128"/>
                <a:cs typeface="Segoe UI Light" panose="020B0502040204020203" pitchFamily="34" charset="0"/>
              </a:rPr>
              <a:t>Always On</a:t>
            </a:r>
            <a:br>
              <a:rPr lang="en-US" sz="1960" kern="0">
                <a:gradFill>
                  <a:gsLst>
                    <a:gs pos="12097">
                      <a:srgbClr val="FFFFFF"/>
                    </a:gs>
                    <a:gs pos="34000">
                      <a:srgbClr val="FFFFFF"/>
                    </a:gs>
                  </a:gsLst>
                  <a:lin ang="5400000" scaled="0"/>
                </a:gradFill>
                <a:latin typeface="Segoe UI Light" panose="020B0502040204020203" pitchFamily="34" charset="0"/>
                <a:ea typeface="MS PGothic" panose="020B0600070205080204" pitchFamily="34" charset="-128"/>
                <a:cs typeface="Segoe UI Light" panose="020B0502040204020203" pitchFamily="34" charset="0"/>
              </a:rPr>
            </a:br>
            <a:r>
              <a:rPr lang="en-US" sz="1960" kern="0">
                <a:gradFill>
                  <a:gsLst>
                    <a:gs pos="12097">
                      <a:srgbClr val="FFFFFF"/>
                    </a:gs>
                    <a:gs pos="34000">
                      <a:srgbClr val="FFFFFF"/>
                    </a:gs>
                  </a:gsLst>
                  <a:lin ang="5400000" scaled="0"/>
                </a:gradFill>
                <a:latin typeface="Segoe UI Light" panose="020B0502040204020203" pitchFamily="34" charset="0"/>
                <a:ea typeface="MS PGothic" panose="020B0600070205080204" pitchFamily="34" charset="-128"/>
                <a:cs typeface="Segoe UI Light" panose="020B0502040204020203" pitchFamily="34" charset="0"/>
              </a:rPr>
              <a:t>Availability</a:t>
            </a:r>
          </a:p>
        </p:txBody>
      </p:sp>
      <p:sp>
        <p:nvSpPr>
          <p:cNvPr id="160" name="TextBox 159"/>
          <p:cNvSpPr txBox="1"/>
          <p:nvPr/>
        </p:nvSpPr>
        <p:spPr>
          <a:xfrm>
            <a:off x="8523702" y="3228839"/>
            <a:ext cx="2035771" cy="843025"/>
          </a:xfrm>
          <a:prstGeom prst="rect">
            <a:avLst/>
          </a:prstGeom>
          <a:noFill/>
        </p:spPr>
        <p:txBody>
          <a:bodyPr wrap="square" lIns="179031" tIns="143225" rIns="179031" bIns="143225" rtlCol="0">
            <a:spAutoFit/>
          </a:bodyPr>
          <a:lstStyle/>
          <a:p>
            <a:pPr algn="ctr" defTabSz="913030">
              <a:lnSpc>
                <a:spcPct val="90000"/>
              </a:lnSpc>
              <a:spcAft>
                <a:spcPts val="586"/>
              </a:spcAft>
              <a:defRPr/>
            </a:pPr>
            <a:r>
              <a:rPr lang="en-US" sz="1960" kern="0">
                <a:gradFill>
                  <a:gsLst>
                    <a:gs pos="12097">
                      <a:srgbClr val="FFFFFF"/>
                    </a:gs>
                    <a:gs pos="34000">
                      <a:srgbClr val="FFFFFF"/>
                    </a:gs>
                  </a:gsLst>
                  <a:lin ang="5400000" scaled="0"/>
                </a:gradFill>
                <a:latin typeface="Segoe UI Light" panose="020B0502040204020203" pitchFamily="34" charset="0"/>
                <a:ea typeface="MS PGothic" panose="020B0600070205080204" pitchFamily="34" charset="-128"/>
                <a:cs typeface="Segoe UI Light" panose="020B0502040204020203" pitchFamily="34" charset="0"/>
              </a:rPr>
              <a:t>Dev &amp; Ops Tooling</a:t>
            </a:r>
          </a:p>
        </p:txBody>
      </p:sp>
      <p:sp>
        <p:nvSpPr>
          <p:cNvPr id="161" name="TextBox 160"/>
          <p:cNvSpPr txBox="1"/>
          <p:nvPr/>
        </p:nvSpPr>
        <p:spPr>
          <a:xfrm>
            <a:off x="5509857" y="3225954"/>
            <a:ext cx="1886318" cy="843025"/>
          </a:xfrm>
          <a:prstGeom prst="rect">
            <a:avLst/>
          </a:prstGeom>
          <a:noFill/>
        </p:spPr>
        <p:txBody>
          <a:bodyPr wrap="square" lIns="179031" tIns="143225" rIns="179031" bIns="143225" rtlCol="0">
            <a:spAutoFit/>
          </a:bodyPr>
          <a:lstStyle/>
          <a:p>
            <a:pPr algn="ctr" defTabSz="913030">
              <a:lnSpc>
                <a:spcPct val="90000"/>
              </a:lnSpc>
              <a:spcAft>
                <a:spcPts val="586"/>
              </a:spcAft>
              <a:defRPr/>
            </a:pPr>
            <a:r>
              <a:rPr lang="en-US" sz="1960" kern="0">
                <a:gradFill>
                  <a:gsLst>
                    <a:gs pos="12097">
                      <a:srgbClr val="FFFFFF"/>
                    </a:gs>
                    <a:gs pos="34000">
                      <a:srgbClr val="FFFFFF"/>
                    </a:gs>
                  </a:gsLst>
                  <a:lin ang="5400000" scaled="0"/>
                </a:gradFill>
                <a:latin typeface="Segoe UI Light" panose="020B0502040204020203" pitchFamily="34" charset="0"/>
                <a:ea typeface="MS PGothic" panose="020B0600070205080204" pitchFamily="34" charset="-128"/>
                <a:cs typeface="Segoe UI Light" panose="020B0502040204020203" pitchFamily="34" charset="0"/>
              </a:rPr>
              <a:t>Programming Models</a:t>
            </a:r>
          </a:p>
        </p:txBody>
      </p:sp>
      <p:sp>
        <p:nvSpPr>
          <p:cNvPr id="164" name="TextBox 163"/>
          <p:cNvSpPr txBox="1"/>
          <p:nvPr/>
        </p:nvSpPr>
        <p:spPr>
          <a:xfrm>
            <a:off x="711222" y="6130056"/>
            <a:ext cx="2125887" cy="602642"/>
          </a:xfrm>
          <a:prstGeom prst="rect">
            <a:avLst/>
          </a:prstGeom>
          <a:noFill/>
        </p:spPr>
        <p:txBody>
          <a:bodyPr wrap="square" lIns="175512" tIns="140409" rIns="175512" bIns="140409" rtlCol="0">
            <a:spAutoFit/>
          </a:bodyPr>
          <a:lstStyle/>
          <a:p>
            <a:pPr algn="ctr" defTabSz="895043">
              <a:lnSpc>
                <a:spcPct val="90000"/>
              </a:lnSpc>
              <a:spcAft>
                <a:spcPts val="575"/>
              </a:spcAft>
              <a:defRPr/>
            </a:pPr>
            <a:r>
              <a:rPr lang="en-US" sz="2200" kern="0">
                <a:solidFill>
                  <a:sysClr val="windowText" lastClr="000000"/>
                </a:solidFill>
                <a:latin typeface="Segoe UI Light" panose="020B0502040204020203" pitchFamily="34" charset="0"/>
                <a:ea typeface="MS PGothic" panose="020B0600070205080204" pitchFamily="34" charset="-128"/>
                <a:cs typeface="Segoe UI Light" panose="020B0502040204020203" pitchFamily="34" charset="0"/>
              </a:rPr>
              <a:t>Dev Box</a:t>
            </a:r>
          </a:p>
        </p:txBody>
      </p:sp>
      <p:sp>
        <p:nvSpPr>
          <p:cNvPr id="228" name="TextBox 227"/>
          <p:cNvSpPr txBox="1"/>
          <p:nvPr/>
        </p:nvSpPr>
        <p:spPr>
          <a:xfrm>
            <a:off x="7056754" y="3243377"/>
            <a:ext cx="1915663" cy="843025"/>
          </a:xfrm>
          <a:prstGeom prst="rect">
            <a:avLst/>
          </a:prstGeom>
          <a:noFill/>
        </p:spPr>
        <p:txBody>
          <a:bodyPr wrap="square" lIns="179031" tIns="143225" rIns="179031" bIns="143225" rtlCol="0">
            <a:spAutoFit/>
          </a:bodyPr>
          <a:lstStyle/>
          <a:p>
            <a:pPr algn="ctr" defTabSz="913030">
              <a:lnSpc>
                <a:spcPct val="90000"/>
              </a:lnSpc>
              <a:spcAft>
                <a:spcPts val="586"/>
              </a:spcAft>
              <a:defRPr/>
            </a:pPr>
            <a:r>
              <a:rPr lang="en-US" sz="1960" kern="0">
                <a:gradFill>
                  <a:gsLst>
                    <a:gs pos="12097">
                      <a:srgbClr val="FFFFFF"/>
                    </a:gs>
                    <a:gs pos="34000">
                      <a:srgbClr val="FFFFFF"/>
                    </a:gs>
                  </a:gsLst>
                  <a:lin ang="5400000" scaled="0"/>
                </a:gradFill>
                <a:latin typeface="Segoe UI Light" panose="020B0502040204020203" pitchFamily="34" charset="0"/>
                <a:ea typeface="MS PGothic" panose="020B0600070205080204" pitchFamily="34" charset="-128"/>
                <a:cs typeface="Segoe UI Light" panose="020B0502040204020203" pitchFamily="34" charset="0"/>
              </a:rPr>
              <a:t>Health &amp; Monitoring</a:t>
            </a:r>
          </a:p>
        </p:txBody>
      </p:sp>
      <p:sp>
        <p:nvSpPr>
          <p:cNvPr id="3" name="Text Placeholder 2"/>
          <p:cNvSpPr>
            <a:spLocks noGrp="1"/>
          </p:cNvSpPr>
          <p:nvPr>
            <p:ph type="body" sz="quarter" idx="10"/>
          </p:nvPr>
        </p:nvSpPr>
        <p:spPr>
          <a:xfrm>
            <a:off x="275482" y="1004695"/>
            <a:ext cx="11885514" cy="527358"/>
          </a:xfrm>
        </p:spPr>
        <p:txBody>
          <a:bodyPr/>
          <a:lstStyle/>
          <a:p>
            <a:r>
              <a:rPr lang="en-US" sz="2400">
                <a:latin typeface="Segoe UI Light" panose="020B0502040204020203" pitchFamily="34" charset="0"/>
                <a:cs typeface="Segoe UI Light" panose="020B0502040204020203" pitchFamily="34" charset="0"/>
              </a:rPr>
              <a:t>Any OS, Any Cloud</a:t>
            </a:r>
          </a:p>
        </p:txBody>
      </p:sp>
      <p:grpSp>
        <p:nvGrpSpPr>
          <p:cNvPr id="4" name="Group 3">
            <a:extLst>
              <a:ext uri="{FF2B5EF4-FFF2-40B4-BE49-F238E27FC236}">
                <a16:creationId xmlns:a16="http://schemas.microsoft.com/office/drawing/2014/main" id="{999C192E-5083-4475-A158-87F231F6695F}"/>
              </a:ext>
            </a:extLst>
          </p:cNvPr>
          <p:cNvGrpSpPr/>
          <p:nvPr/>
        </p:nvGrpSpPr>
        <p:grpSpPr>
          <a:xfrm>
            <a:off x="627761" y="4969239"/>
            <a:ext cx="2450328" cy="1689548"/>
            <a:chOff x="614644" y="4872246"/>
            <a:chExt cx="2402500" cy="1656570"/>
          </a:xfrm>
        </p:grpSpPr>
        <p:sp>
          <p:nvSpPr>
            <p:cNvPr id="162" name="Rectangle 161">
              <a:extLst>
                <a:ext uri="{FF2B5EF4-FFF2-40B4-BE49-F238E27FC236}">
                  <a16:creationId xmlns:a16="http://schemas.microsoft.com/office/drawing/2014/main" id="{CBB03896-17AB-457E-8D28-CB9D8AAC443D}"/>
                </a:ext>
              </a:extLst>
            </p:cNvPr>
            <p:cNvSpPr/>
            <p:nvPr/>
          </p:nvSpPr>
          <p:spPr>
            <a:xfrm>
              <a:off x="867640" y="4872246"/>
              <a:ext cx="1844488" cy="374846"/>
            </a:xfrm>
            <a:prstGeom prst="rect">
              <a:avLst/>
            </a:prstGeom>
          </p:spPr>
          <p:txBody>
            <a:bodyPr wrap="square">
              <a:spAutoFit/>
            </a:bodyPr>
            <a:lstStyle/>
            <a:p>
              <a:pPr algn="ctr" defTabSz="932293" fontAlgn="base">
                <a:spcBef>
                  <a:spcPct val="0"/>
                </a:spcBef>
                <a:spcAft>
                  <a:spcPct val="0"/>
                </a:spcAft>
                <a:defRPr/>
              </a:pPr>
              <a:r>
                <a:rPr lang="en-US" sz="1836" kern="0">
                  <a:solidFill>
                    <a:srgbClr val="00B050"/>
                  </a:solidFill>
                  <a:latin typeface="Segoe UI Light" panose="020B0502040204020203" pitchFamily="34" charset="0"/>
                  <a:cs typeface="Segoe UI Light" panose="020B0502040204020203" pitchFamily="34" charset="0"/>
                </a:rPr>
                <a:t>SDK Available</a:t>
              </a:r>
            </a:p>
          </p:txBody>
        </p:sp>
        <p:pic>
          <p:nvPicPr>
            <p:cNvPr id="163" name="Picture 162">
              <a:extLst>
                <a:ext uri="{FF2B5EF4-FFF2-40B4-BE49-F238E27FC236}">
                  <a16:creationId xmlns:a16="http://schemas.microsoft.com/office/drawing/2014/main" id="{C6CAF870-A608-4CEE-9E6B-2406E910B274}"/>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0" b="100000" l="0" r="94667"/>
                      </a14:imgEffect>
                    </a14:imgLayer>
                  </a14:imgProps>
                </a:ext>
              </a:extLst>
            </a:blip>
            <a:stretch>
              <a:fillRect/>
            </a:stretch>
          </p:blipFill>
          <p:spPr>
            <a:xfrm>
              <a:off x="1210000" y="5521950"/>
              <a:ext cx="435887" cy="609176"/>
            </a:xfrm>
            <a:prstGeom prst="rect">
              <a:avLst/>
            </a:prstGeom>
          </p:spPr>
        </p:pic>
        <p:pic>
          <p:nvPicPr>
            <p:cNvPr id="165" name="Picture 164">
              <a:extLst>
                <a:ext uri="{FF2B5EF4-FFF2-40B4-BE49-F238E27FC236}">
                  <a16:creationId xmlns:a16="http://schemas.microsoft.com/office/drawing/2014/main" id="{81CD51D8-D653-406E-BD33-7BE7E827FBBF}"/>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0" b="100000" l="0" r="100000">
                          <a14:foregroundMark x1="83871" y1="9357" x2="83871" y2="9357"/>
                          <a14:foregroundMark x1="52903" y1="35673" x2="83871" y2="24561"/>
                          <a14:foregroundMark x1="92903" y1="17544" x2="77419" y2="9357"/>
                          <a14:foregroundMark x1="63871" y1="31579" x2="92903" y2="20468"/>
                          <a14:foregroundMark x1="16129" y1="30409" x2="17419" y2="23392"/>
                          <a14:foregroundMark x1="21935" y1="62573" x2="25161" y2="73684"/>
                        </a14:backgroundRemoval>
                      </a14:imgEffect>
                    </a14:imgLayer>
                  </a14:imgProps>
                </a:ext>
              </a:extLst>
            </a:blip>
            <a:stretch>
              <a:fillRect/>
            </a:stretch>
          </p:blipFill>
          <p:spPr>
            <a:xfrm>
              <a:off x="1688914" y="5539984"/>
              <a:ext cx="430007" cy="555583"/>
            </a:xfrm>
            <a:prstGeom prst="rect">
              <a:avLst/>
            </a:prstGeom>
          </p:spPr>
        </p:pic>
        <p:sp>
          <p:nvSpPr>
            <p:cNvPr id="166" name="Rectangle 165">
              <a:extLst>
                <a:ext uri="{FF2B5EF4-FFF2-40B4-BE49-F238E27FC236}">
                  <a16:creationId xmlns:a16="http://schemas.microsoft.com/office/drawing/2014/main" id="{06DBA1F6-3BA0-4B71-B615-32DF92DCE694}"/>
                </a:ext>
              </a:extLst>
            </p:cNvPr>
            <p:cNvSpPr/>
            <p:nvPr/>
          </p:nvSpPr>
          <p:spPr>
            <a:xfrm>
              <a:off x="614644" y="4872246"/>
              <a:ext cx="2402500" cy="1656570"/>
            </a:xfrm>
            <a:prstGeom prst="rect">
              <a:avLst/>
            </a:prstGeom>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latin typeface="Segoe UI Light" panose="020B0502040204020203" pitchFamily="34" charset="0"/>
                <a:cs typeface="Segoe UI Light" panose="020B0502040204020203" pitchFamily="34" charset="0"/>
              </a:endParaRPr>
            </a:p>
          </p:txBody>
        </p:sp>
      </p:grpSp>
      <p:grpSp>
        <p:nvGrpSpPr>
          <p:cNvPr id="167" name="Group 166">
            <a:extLst>
              <a:ext uri="{FF2B5EF4-FFF2-40B4-BE49-F238E27FC236}">
                <a16:creationId xmlns:a16="http://schemas.microsoft.com/office/drawing/2014/main" id="{3F96C9AC-E677-459C-BF0B-F0229CA813B7}"/>
              </a:ext>
            </a:extLst>
          </p:cNvPr>
          <p:cNvGrpSpPr/>
          <p:nvPr/>
        </p:nvGrpSpPr>
        <p:grpSpPr>
          <a:xfrm>
            <a:off x="3356567" y="4976130"/>
            <a:ext cx="2450328" cy="1689548"/>
            <a:chOff x="614644" y="4872246"/>
            <a:chExt cx="2402500" cy="1656570"/>
          </a:xfrm>
        </p:grpSpPr>
        <p:sp>
          <p:nvSpPr>
            <p:cNvPr id="168" name="Rectangle 167">
              <a:extLst>
                <a:ext uri="{FF2B5EF4-FFF2-40B4-BE49-F238E27FC236}">
                  <a16:creationId xmlns:a16="http://schemas.microsoft.com/office/drawing/2014/main" id="{11A2DBD9-3932-4475-AEB0-86D9AB35A04A}"/>
                </a:ext>
              </a:extLst>
            </p:cNvPr>
            <p:cNvSpPr/>
            <p:nvPr/>
          </p:nvSpPr>
          <p:spPr>
            <a:xfrm>
              <a:off x="642418" y="4872246"/>
              <a:ext cx="2371048" cy="374846"/>
            </a:xfrm>
            <a:prstGeom prst="rect">
              <a:avLst/>
            </a:prstGeom>
          </p:spPr>
          <p:txBody>
            <a:bodyPr wrap="square">
              <a:spAutoFit/>
            </a:bodyPr>
            <a:lstStyle/>
            <a:p>
              <a:pPr algn="ctr" defTabSz="932293" fontAlgn="base">
                <a:spcBef>
                  <a:spcPct val="0"/>
                </a:spcBef>
                <a:spcAft>
                  <a:spcPct val="0"/>
                </a:spcAft>
                <a:defRPr/>
              </a:pPr>
              <a:r>
                <a:rPr lang="en-US" sz="1836" kern="0">
                  <a:solidFill>
                    <a:srgbClr val="00B050"/>
                  </a:solidFill>
                  <a:latin typeface="Segoe UI Light" panose="020B0502040204020203" pitchFamily="34" charset="0"/>
                  <a:cs typeface="Segoe UI Light" panose="020B0502040204020203" pitchFamily="34" charset="0"/>
                </a:rPr>
                <a:t>Managed Service</a:t>
              </a:r>
            </a:p>
          </p:txBody>
        </p:sp>
        <p:pic>
          <p:nvPicPr>
            <p:cNvPr id="169" name="Picture 168">
              <a:extLst>
                <a:ext uri="{FF2B5EF4-FFF2-40B4-BE49-F238E27FC236}">
                  <a16:creationId xmlns:a16="http://schemas.microsoft.com/office/drawing/2014/main" id="{8D32B193-7C7A-40CB-AF9F-3B7129144598}"/>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0" b="100000" l="0" r="94667"/>
                      </a14:imgEffect>
                    </a14:imgLayer>
                  </a14:imgProps>
                </a:ext>
              </a:extLst>
            </a:blip>
            <a:stretch>
              <a:fillRect/>
            </a:stretch>
          </p:blipFill>
          <p:spPr>
            <a:xfrm>
              <a:off x="1210000" y="5521950"/>
              <a:ext cx="435887" cy="609176"/>
            </a:xfrm>
            <a:prstGeom prst="rect">
              <a:avLst/>
            </a:prstGeom>
          </p:spPr>
        </p:pic>
        <p:pic>
          <p:nvPicPr>
            <p:cNvPr id="170" name="Picture 169">
              <a:extLst>
                <a:ext uri="{FF2B5EF4-FFF2-40B4-BE49-F238E27FC236}">
                  <a16:creationId xmlns:a16="http://schemas.microsoft.com/office/drawing/2014/main" id="{F3614FC6-8223-465B-8484-7110C67D8455}"/>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0" b="100000" l="0" r="100000">
                          <a14:foregroundMark x1="83871" y1="9357" x2="83871" y2="9357"/>
                          <a14:foregroundMark x1="52903" y1="35673" x2="83871" y2="24561"/>
                          <a14:foregroundMark x1="92903" y1="17544" x2="77419" y2="9357"/>
                          <a14:foregroundMark x1="63871" y1="31579" x2="92903" y2="20468"/>
                          <a14:foregroundMark x1="16129" y1="30409" x2="17419" y2="23392"/>
                          <a14:foregroundMark x1="21935" y1="62573" x2="25161" y2="73684"/>
                        </a14:backgroundRemoval>
                      </a14:imgEffect>
                    </a14:imgLayer>
                  </a14:imgProps>
                </a:ext>
              </a:extLst>
            </a:blip>
            <a:stretch>
              <a:fillRect/>
            </a:stretch>
          </p:blipFill>
          <p:spPr>
            <a:xfrm>
              <a:off x="1688914" y="5539984"/>
              <a:ext cx="430007" cy="555583"/>
            </a:xfrm>
            <a:prstGeom prst="rect">
              <a:avLst/>
            </a:prstGeom>
          </p:spPr>
        </p:pic>
        <p:sp>
          <p:nvSpPr>
            <p:cNvPr id="171" name="Rectangle 170">
              <a:extLst>
                <a:ext uri="{FF2B5EF4-FFF2-40B4-BE49-F238E27FC236}">
                  <a16:creationId xmlns:a16="http://schemas.microsoft.com/office/drawing/2014/main" id="{BF5405E1-8BEE-4181-B089-3B5AE31D06FF}"/>
                </a:ext>
              </a:extLst>
            </p:cNvPr>
            <p:cNvSpPr/>
            <p:nvPr/>
          </p:nvSpPr>
          <p:spPr>
            <a:xfrm>
              <a:off x="614644" y="4872246"/>
              <a:ext cx="2402500" cy="1656570"/>
            </a:xfrm>
            <a:prstGeom prst="rect">
              <a:avLst/>
            </a:prstGeom>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latin typeface="Segoe UI Light" panose="020B0502040204020203" pitchFamily="34" charset="0"/>
                <a:cs typeface="Segoe UI Light" panose="020B0502040204020203" pitchFamily="34" charset="0"/>
              </a:endParaRPr>
            </a:p>
          </p:txBody>
        </p:sp>
      </p:grpSp>
      <p:grpSp>
        <p:nvGrpSpPr>
          <p:cNvPr id="6" name="Group 5">
            <a:extLst>
              <a:ext uri="{FF2B5EF4-FFF2-40B4-BE49-F238E27FC236}">
                <a16:creationId xmlns:a16="http://schemas.microsoft.com/office/drawing/2014/main" id="{CBB91AC4-1781-4E89-86B6-53AFCAC3C5B6}"/>
              </a:ext>
            </a:extLst>
          </p:cNvPr>
          <p:cNvGrpSpPr/>
          <p:nvPr/>
        </p:nvGrpSpPr>
        <p:grpSpPr>
          <a:xfrm>
            <a:off x="9422498" y="4927662"/>
            <a:ext cx="2450329" cy="1689548"/>
            <a:chOff x="6217145" y="4867171"/>
            <a:chExt cx="2402501" cy="1656570"/>
          </a:xfrm>
        </p:grpSpPr>
        <p:grpSp>
          <p:nvGrpSpPr>
            <p:cNvPr id="173" name="Group 172">
              <a:extLst>
                <a:ext uri="{FF2B5EF4-FFF2-40B4-BE49-F238E27FC236}">
                  <a16:creationId xmlns:a16="http://schemas.microsoft.com/office/drawing/2014/main" id="{6EDA7775-E551-4847-AA7C-A1999FAC723C}"/>
                </a:ext>
              </a:extLst>
            </p:cNvPr>
            <p:cNvGrpSpPr/>
            <p:nvPr/>
          </p:nvGrpSpPr>
          <p:grpSpPr>
            <a:xfrm>
              <a:off x="6217145" y="4867171"/>
              <a:ext cx="2402501" cy="1656570"/>
              <a:chOff x="614643" y="4872246"/>
              <a:chExt cx="2402501" cy="1656570"/>
            </a:xfrm>
          </p:grpSpPr>
          <p:sp>
            <p:nvSpPr>
              <p:cNvPr id="174" name="Rectangle 173">
                <a:extLst>
                  <a:ext uri="{FF2B5EF4-FFF2-40B4-BE49-F238E27FC236}">
                    <a16:creationId xmlns:a16="http://schemas.microsoft.com/office/drawing/2014/main" id="{1C13F8C7-F502-44EA-826F-64AF7F8234D6}"/>
                  </a:ext>
                </a:extLst>
              </p:cNvPr>
              <p:cNvSpPr/>
              <p:nvPr/>
            </p:nvSpPr>
            <p:spPr>
              <a:xfrm>
                <a:off x="614643" y="4872246"/>
                <a:ext cx="2402501" cy="374846"/>
              </a:xfrm>
              <a:prstGeom prst="rect">
                <a:avLst/>
              </a:prstGeom>
            </p:spPr>
            <p:txBody>
              <a:bodyPr wrap="square">
                <a:spAutoFit/>
              </a:bodyPr>
              <a:lstStyle/>
              <a:p>
                <a:pPr algn="ctr" defTabSz="932293" fontAlgn="base">
                  <a:spcBef>
                    <a:spcPct val="0"/>
                  </a:spcBef>
                  <a:spcAft>
                    <a:spcPct val="0"/>
                  </a:spcAft>
                  <a:defRPr/>
                </a:pPr>
                <a:r>
                  <a:rPr lang="en-US" sz="1836" kern="0">
                    <a:solidFill>
                      <a:srgbClr val="00B050"/>
                    </a:solidFill>
                    <a:latin typeface="Segoe UI Light" panose="020B0502040204020203" pitchFamily="34" charset="0"/>
                    <a:cs typeface="Segoe UI Light" panose="020B0502040204020203" pitchFamily="34" charset="0"/>
                  </a:rPr>
                  <a:t>Deployment Packages</a:t>
                </a:r>
              </a:p>
            </p:txBody>
          </p:sp>
          <p:pic>
            <p:nvPicPr>
              <p:cNvPr id="175" name="Picture 174">
                <a:extLst>
                  <a:ext uri="{FF2B5EF4-FFF2-40B4-BE49-F238E27FC236}">
                    <a16:creationId xmlns:a16="http://schemas.microsoft.com/office/drawing/2014/main" id="{3C05612B-614C-41C7-B312-DE1D8A439A43}"/>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0" b="100000" l="0" r="94667"/>
                        </a14:imgEffect>
                      </a14:imgLayer>
                    </a14:imgProps>
                  </a:ext>
                </a:extLst>
              </a:blip>
              <a:stretch>
                <a:fillRect/>
              </a:stretch>
            </p:blipFill>
            <p:spPr>
              <a:xfrm>
                <a:off x="1039059" y="5532883"/>
                <a:ext cx="435887" cy="609176"/>
              </a:xfrm>
              <a:prstGeom prst="rect">
                <a:avLst/>
              </a:prstGeom>
            </p:spPr>
          </p:pic>
          <p:pic>
            <p:nvPicPr>
              <p:cNvPr id="176" name="Picture 175">
                <a:extLst>
                  <a:ext uri="{FF2B5EF4-FFF2-40B4-BE49-F238E27FC236}">
                    <a16:creationId xmlns:a16="http://schemas.microsoft.com/office/drawing/2014/main" id="{003A7326-7232-41AB-8289-3EAB9F5B80AD}"/>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0" b="100000" l="0" r="100000">
                            <a14:foregroundMark x1="83871" y1="9357" x2="83871" y2="9357"/>
                            <a14:foregroundMark x1="52903" y1="35673" x2="83871" y2="24561"/>
                            <a14:foregroundMark x1="92903" y1="17544" x2="77419" y2="9357"/>
                            <a14:foregroundMark x1="63871" y1="31579" x2="92903" y2="20468"/>
                            <a14:foregroundMark x1="16129" y1="30409" x2="17419" y2="23392"/>
                            <a14:foregroundMark x1="21935" y1="62573" x2="25161" y2="73684"/>
                          </a14:backgroundRemoval>
                        </a14:imgEffect>
                      </a14:imgLayer>
                    </a14:imgProps>
                  </a:ext>
                </a:extLst>
              </a:blip>
              <a:stretch>
                <a:fillRect/>
              </a:stretch>
            </p:blipFill>
            <p:spPr>
              <a:xfrm>
                <a:off x="2036543" y="5550065"/>
                <a:ext cx="430007" cy="555583"/>
              </a:xfrm>
              <a:prstGeom prst="rect">
                <a:avLst/>
              </a:prstGeom>
            </p:spPr>
          </p:pic>
          <p:sp>
            <p:nvSpPr>
              <p:cNvPr id="177" name="Rectangle 176">
                <a:extLst>
                  <a:ext uri="{FF2B5EF4-FFF2-40B4-BE49-F238E27FC236}">
                    <a16:creationId xmlns:a16="http://schemas.microsoft.com/office/drawing/2014/main" id="{BBDC8656-7D1E-4C34-98ED-687F1AB6C2A0}"/>
                  </a:ext>
                </a:extLst>
              </p:cNvPr>
              <p:cNvSpPr/>
              <p:nvPr/>
            </p:nvSpPr>
            <p:spPr>
              <a:xfrm>
                <a:off x="614644" y="4872246"/>
                <a:ext cx="2402500" cy="1656570"/>
              </a:xfrm>
              <a:prstGeom prst="rect">
                <a:avLst/>
              </a:prstGeom>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latin typeface="Segoe UI Light" panose="020B0502040204020203" pitchFamily="34" charset="0"/>
                  <a:cs typeface="Segoe UI Light" panose="020B0502040204020203" pitchFamily="34" charset="0"/>
                </a:endParaRPr>
              </a:p>
            </p:txBody>
          </p:sp>
        </p:grpSp>
        <p:sp>
          <p:nvSpPr>
            <p:cNvPr id="5" name="TextBox 4">
              <a:extLst>
                <a:ext uri="{FF2B5EF4-FFF2-40B4-BE49-F238E27FC236}">
                  <a16:creationId xmlns:a16="http://schemas.microsoft.com/office/drawing/2014/main" id="{FA210CD9-8465-4354-B9DC-243E6EB3D024}"/>
                </a:ext>
              </a:extLst>
            </p:cNvPr>
            <p:cNvSpPr txBox="1"/>
            <p:nvPr/>
          </p:nvSpPr>
          <p:spPr>
            <a:xfrm rot="20666850">
              <a:off x="6351351" y="5767625"/>
              <a:ext cx="1011815" cy="265009"/>
            </a:xfrm>
            <a:prstGeom prst="rect">
              <a:avLst/>
            </a:prstGeom>
            <a:noFill/>
          </p:spPr>
          <p:txBody>
            <a:bodyPr wrap="none" rtlCol="0">
              <a:spAutoFit/>
            </a:bodyPr>
            <a:lstStyle/>
            <a:p>
              <a:r>
                <a:rPr lang="en-US" sz="1122">
                  <a:solidFill>
                    <a:srgbClr val="FF0000"/>
                  </a:solidFill>
                  <a:latin typeface="Segoe UI Light" panose="020B0502040204020203" pitchFamily="34" charset="0"/>
                  <a:cs typeface="Segoe UI Light" panose="020B0502040204020203" pitchFamily="34" charset="0"/>
                </a:rPr>
                <a:t>Coming soon</a:t>
              </a:r>
            </a:p>
          </p:txBody>
        </p:sp>
      </p:grpSp>
      <p:grpSp>
        <p:nvGrpSpPr>
          <p:cNvPr id="178" name="Group 177">
            <a:extLst>
              <a:ext uri="{FF2B5EF4-FFF2-40B4-BE49-F238E27FC236}">
                <a16:creationId xmlns:a16="http://schemas.microsoft.com/office/drawing/2014/main" id="{192153F2-4141-40C0-B3CE-0FCFE330C976}"/>
              </a:ext>
            </a:extLst>
          </p:cNvPr>
          <p:cNvGrpSpPr/>
          <p:nvPr/>
        </p:nvGrpSpPr>
        <p:grpSpPr>
          <a:xfrm>
            <a:off x="6102308" y="4964010"/>
            <a:ext cx="3081937" cy="1689548"/>
            <a:chOff x="6217146" y="4867171"/>
            <a:chExt cx="2402500" cy="1656570"/>
          </a:xfrm>
        </p:grpSpPr>
        <p:grpSp>
          <p:nvGrpSpPr>
            <p:cNvPr id="179" name="Group 178">
              <a:extLst>
                <a:ext uri="{FF2B5EF4-FFF2-40B4-BE49-F238E27FC236}">
                  <a16:creationId xmlns:a16="http://schemas.microsoft.com/office/drawing/2014/main" id="{3F410405-9C06-40D5-A82B-2B62B0E51AC9}"/>
                </a:ext>
              </a:extLst>
            </p:cNvPr>
            <p:cNvGrpSpPr/>
            <p:nvPr/>
          </p:nvGrpSpPr>
          <p:grpSpPr>
            <a:xfrm>
              <a:off x="6217146" y="4867171"/>
              <a:ext cx="2402500" cy="1656570"/>
              <a:chOff x="614644" y="4872246"/>
              <a:chExt cx="2402500" cy="1656570"/>
            </a:xfrm>
          </p:grpSpPr>
          <p:sp>
            <p:nvSpPr>
              <p:cNvPr id="181" name="Rectangle 180">
                <a:extLst>
                  <a:ext uri="{FF2B5EF4-FFF2-40B4-BE49-F238E27FC236}">
                    <a16:creationId xmlns:a16="http://schemas.microsoft.com/office/drawing/2014/main" id="{A0E86B19-228F-4A41-B389-7C362B95177A}"/>
                  </a:ext>
                </a:extLst>
              </p:cNvPr>
              <p:cNvSpPr/>
              <p:nvPr/>
            </p:nvSpPr>
            <p:spPr>
              <a:xfrm>
                <a:off x="637782" y="4872246"/>
                <a:ext cx="2379361" cy="374846"/>
              </a:xfrm>
              <a:prstGeom prst="rect">
                <a:avLst/>
              </a:prstGeom>
            </p:spPr>
            <p:txBody>
              <a:bodyPr wrap="square">
                <a:spAutoFit/>
              </a:bodyPr>
              <a:lstStyle/>
              <a:p>
                <a:pPr algn="ctr" defTabSz="932293" fontAlgn="base">
                  <a:spcBef>
                    <a:spcPct val="0"/>
                  </a:spcBef>
                  <a:spcAft>
                    <a:spcPct val="0"/>
                  </a:spcAft>
                  <a:defRPr/>
                </a:pPr>
                <a:r>
                  <a:rPr lang="en-US" sz="1836" kern="0">
                    <a:solidFill>
                      <a:srgbClr val="00B050"/>
                    </a:solidFill>
                    <a:latin typeface="Segoe UI Light" panose="020B0502040204020203" pitchFamily="34" charset="0"/>
                    <a:cs typeface="Segoe UI Light" panose="020B0502040204020203" pitchFamily="34" charset="0"/>
                  </a:rPr>
                  <a:t>Deployment Packages</a:t>
                </a:r>
              </a:p>
            </p:txBody>
          </p:sp>
          <p:pic>
            <p:nvPicPr>
              <p:cNvPr id="182" name="Picture 181">
                <a:extLst>
                  <a:ext uri="{FF2B5EF4-FFF2-40B4-BE49-F238E27FC236}">
                    <a16:creationId xmlns:a16="http://schemas.microsoft.com/office/drawing/2014/main" id="{C258DA0C-33EB-49C3-B10B-91ED2688AF0F}"/>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0" b="100000" l="0" r="94667"/>
                        </a14:imgEffect>
                      </a14:imgLayer>
                    </a14:imgProps>
                  </a:ext>
                </a:extLst>
              </a:blip>
              <a:stretch>
                <a:fillRect/>
              </a:stretch>
            </p:blipFill>
            <p:spPr>
              <a:xfrm>
                <a:off x="1039059" y="5532883"/>
                <a:ext cx="435887" cy="609176"/>
              </a:xfrm>
              <a:prstGeom prst="rect">
                <a:avLst/>
              </a:prstGeom>
            </p:spPr>
          </p:pic>
          <p:pic>
            <p:nvPicPr>
              <p:cNvPr id="183" name="Picture 182">
                <a:extLst>
                  <a:ext uri="{FF2B5EF4-FFF2-40B4-BE49-F238E27FC236}">
                    <a16:creationId xmlns:a16="http://schemas.microsoft.com/office/drawing/2014/main" id="{88570A1B-428F-4794-B824-D8ADE7EF157A}"/>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0" b="100000" l="0" r="100000">
                            <a14:foregroundMark x1="83871" y1="9357" x2="83871" y2="9357"/>
                            <a14:foregroundMark x1="52903" y1="35673" x2="83871" y2="24561"/>
                            <a14:foregroundMark x1="92903" y1="17544" x2="77419" y2="9357"/>
                            <a14:foregroundMark x1="63871" y1="31579" x2="92903" y2="20468"/>
                            <a14:foregroundMark x1="16129" y1="30409" x2="17419" y2="23392"/>
                            <a14:foregroundMark x1="21935" y1="62573" x2="25161" y2="73684"/>
                          </a14:backgroundRemoval>
                        </a14:imgEffect>
                      </a14:imgLayer>
                    </a14:imgProps>
                  </a:ext>
                </a:extLst>
              </a:blip>
              <a:stretch>
                <a:fillRect/>
              </a:stretch>
            </p:blipFill>
            <p:spPr>
              <a:xfrm>
                <a:off x="2036543" y="5550065"/>
                <a:ext cx="430007" cy="555583"/>
              </a:xfrm>
              <a:prstGeom prst="rect">
                <a:avLst/>
              </a:prstGeom>
            </p:spPr>
          </p:pic>
          <p:sp>
            <p:nvSpPr>
              <p:cNvPr id="184" name="Rectangle 183">
                <a:extLst>
                  <a:ext uri="{FF2B5EF4-FFF2-40B4-BE49-F238E27FC236}">
                    <a16:creationId xmlns:a16="http://schemas.microsoft.com/office/drawing/2014/main" id="{0FA2AE4F-3A80-4A34-8CDC-6B78E9006A1D}"/>
                  </a:ext>
                </a:extLst>
              </p:cNvPr>
              <p:cNvSpPr/>
              <p:nvPr/>
            </p:nvSpPr>
            <p:spPr>
              <a:xfrm>
                <a:off x="614644" y="4872246"/>
                <a:ext cx="2402500" cy="1656570"/>
              </a:xfrm>
              <a:prstGeom prst="rect">
                <a:avLst/>
              </a:prstGeom>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latin typeface="Segoe UI Light" panose="020B0502040204020203" pitchFamily="34" charset="0"/>
                  <a:cs typeface="Segoe UI Light" panose="020B0502040204020203" pitchFamily="34" charset="0"/>
                </a:endParaRPr>
              </a:p>
            </p:txBody>
          </p:sp>
        </p:grpSp>
        <p:sp>
          <p:nvSpPr>
            <p:cNvPr id="180" name="TextBox 179">
              <a:extLst>
                <a:ext uri="{FF2B5EF4-FFF2-40B4-BE49-F238E27FC236}">
                  <a16:creationId xmlns:a16="http://schemas.microsoft.com/office/drawing/2014/main" id="{BC8A8F15-C25D-4BB9-A16C-9F58C8363A9A}"/>
                </a:ext>
              </a:extLst>
            </p:cNvPr>
            <p:cNvSpPr txBox="1"/>
            <p:nvPr/>
          </p:nvSpPr>
          <p:spPr>
            <a:xfrm rot="20666850">
              <a:off x="6455031" y="5767625"/>
              <a:ext cx="804455" cy="265009"/>
            </a:xfrm>
            <a:prstGeom prst="rect">
              <a:avLst/>
            </a:prstGeom>
            <a:noFill/>
          </p:spPr>
          <p:txBody>
            <a:bodyPr wrap="none" rtlCol="0">
              <a:spAutoFit/>
            </a:bodyPr>
            <a:lstStyle/>
            <a:p>
              <a:r>
                <a:rPr lang="en-US" sz="1122">
                  <a:solidFill>
                    <a:srgbClr val="FF0000"/>
                  </a:solidFill>
                  <a:latin typeface="Segoe UI Light" panose="020B0502040204020203" pitchFamily="34" charset="0"/>
                  <a:cs typeface="Segoe UI Light" panose="020B0502040204020203" pitchFamily="34" charset="0"/>
                </a:rPr>
                <a:t>Coming soon</a:t>
              </a:r>
            </a:p>
          </p:txBody>
        </p:sp>
      </p:grpSp>
      <p:grpSp>
        <p:nvGrpSpPr>
          <p:cNvPr id="9" name="Group 8">
            <a:extLst>
              <a:ext uri="{FF2B5EF4-FFF2-40B4-BE49-F238E27FC236}">
                <a16:creationId xmlns:a16="http://schemas.microsoft.com/office/drawing/2014/main" id="{3299509C-1BAB-4350-883E-13DBAA88A765}"/>
              </a:ext>
            </a:extLst>
          </p:cNvPr>
          <p:cNvGrpSpPr/>
          <p:nvPr/>
        </p:nvGrpSpPr>
        <p:grpSpPr>
          <a:xfrm>
            <a:off x="6864284" y="6567964"/>
            <a:ext cx="1449450" cy="452018"/>
            <a:chOff x="6729437" y="6472816"/>
            <a:chExt cx="1421158" cy="443195"/>
          </a:xfrm>
        </p:grpSpPr>
        <p:sp>
          <p:nvSpPr>
            <p:cNvPr id="8" name="TextBox 7">
              <a:extLst>
                <a:ext uri="{FF2B5EF4-FFF2-40B4-BE49-F238E27FC236}">
                  <a16:creationId xmlns:a16="http://schemas.microsoft.com/office/drawing/2014/main" id="{D3694A7C-4E05-4B4C-8A34-BED311B0C5EB}"/>
                </a:ext>
              </a:extLst>
            </p:cNvPr>
            <p:cNvSpPr txBox="1"/>
            <p:nvPr/>
          </p:nvSpPr>
          <p:spPr>
            <a:xfrm>
              <a:off x="6729437" y="6472816"/>
              <a:ext cx="1421158" cy="374846"/>
            </a:xfrm>
            <a:prstGeom prst="rect">
              <a:avLst/>
            </a:prstGeom>
            <a:solidFill>
              <a:srgbClr val="F8F8F8"/>
            </a:solidFill>
            <a:ln>
              <a:solidFill>
                <a:schemeClr val="accent2"/>
              </a:solidFill>
            </a:ln>
          </p:spPr>
          <p:txBody>
            <a:bodyPr wrap="none" rtlCol="0">
              <a:spAutoFit/>
            </a:bodyPr>
            <a:lstStyle/>
            <a:p>
              <a:r>
                <a:rPr lang="en-US" sz="1836"/>
                <a:t>Azure Stack </a:t>
              </a:r>
            </a:p>
          </p:txBody>
        </p:sp>
        <p:sp>
          <p:nvSpPr>
            <p:cNvPr id="185" name="TextBox 184">
              <a:extLst>
                <a:ext uri="{FF2B5EF4-FFF2-40B4-BE49-F238E27FC236}">
                  <a16:creationId xmlns:a16="http://schemas.microsoft.com/office/drawing/2014/main" id="{56553F04-D83D-4C37-A0E8-F9A6696C0236}"/>
                </a:ext>
              </a:extLst>
            </p:cNvPr>
            <p:cNvSpPr txBox="1"/>
            <p:nvPr/>
          </p:nvSpPr>
          <p:spPr>
            <a:xfrm>
              <a:off x="6828469" y="6651002"/>
              <a:ext cx="1011815" cy="265009"/>
            </a:xfrm>
            <a:prstGeom prst="rect">
              <a:avLst/>
            </a:prstGeom>
            <a:noFill/>
          </p:spPr>
          <p:txBody>
            <a:bodyPr wrap="none" rtlCol="0">
              <a:spAutoFit/>
            </a:bodyPr>
            <a:lstStyle/>
            <a:p>
              <a:r>
                <a:rPr lang="en-US" sz="1122">
                  <a:solidFill>
                    <a:srgbClr val="FF0000"/>
                  </a:solidFill>
                </a:rPr>
                <a:t>Coming soon</a:t>
              </a:r>
            </a:p>
          </p:txBody>
        </p:sp>
      </p:grpSp>
    </p:spTree>
    <p:extLst>
      <p:ext uri="{BB962C8B-B14F-4D97-AF65-F5344CB8AC3E}">
        <p14:creationId xmlns:p14="http://schemas.microsoft.com/office/powerpoint/2010/main" val="1392913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1" y="1213175"/>
            <a:ext cx="11885514" cy="3856175"/>
          </a:xfrm>
        </p:spPr>
        <p:txBody>
          <a:bodyPr/>
          <a:lstStyle/>
          <a:p>
            <a:r>
              <a:rPr lang="en-US"/>
              <a:t>On Premise or other Clouds</a:t>
            </a:r>
          </a:p>
          <a:p>
            <a:pPr lvl="1"/>
            <a:r>
              <a:rPr lang="en-US"/>
              <a:t>Service Fabric for Windows Server</a:t>
            </a:r>
          </a:p>
          <a:p>
            <a:pPr lvl="1"/>
            <a:r>
              <a:rPr lang="en-US"/>
              <a:t>Active Directory or Certificates</a:t>
            </a:r>
          </a:p>
          <a:p>
            <a:pPr lvl="1"/>
            <a:r>
              <a:rPr lang="en-US"/>
              <a:t>SQL Server </a:t>
            </a:r>
          </a:p>
          <a:p>
            <a:r>
              <a:rPr lang="en-US"/>
              <a:t>In Azure</a:t>
            </a:r>
          </a:p>
          <a:p>
            <a:pPr lvl="1"/>
            <a:r>
              <a:rPr lang="en-US"/>
              <a:t>Service Fabric service</a:t>
            </a:r>
          </a:p>
          <a:p>
            <a:pPr lvl="1"/>
            <a:r>
              <a:rPr lang="en-US"/>
              <a:t>Azure Active Directory and Certificates</a:t>
            </a:r>
          </a:p>
          <a:p>
            <a:pPr lvl="1"/>
            <a:r>
              <a:rPr lang="en-US"/>
              <a:t>Azure SQL Database</a:t>
            </a:r>
          </a:p>
        </p:txBody>
      </p:sp>
      <p:sp>
        <p:nvSpPr>
          <p:cNvPr id="3" name="Title 2"/>
          <p:cNvSpPr>
            <a:spLocks noGrp="1"/>
          </p:cNvSpPr>
          <p:nvPr>
            <p:ph type="title"/>
          </p:nvPr>
        </p:nvSpPr>
        <p:spPr/>
        <p:txBody>
          <a:bodyPr/>
          <a:lstStyle/>
          <a:p>
            <a:r>
              <a:rPr lang="en-US" sz="4896"/>
              <a:t>Service Fabric supports Hybrid Applications</a:t>
            </a:r>
          </a:p>
        </p:txBody>
      </p:sp>
      <p:grpSp>
        <p:nvGrpSpPr>
          <p:cNvPr id="7" name="Group 6"/>
          <p:cNvGrpSpPr/>
          <p:nvPr/>
        </p:nvGrpSpPr>
        <p:grpSpPr>
          <a:xfrm>
            <a:off x="273116" y="5069349"/>
            <a:ext cx="11986565" cy="1822972"/>
            <a:chOff x="266920" y="4970402"/>
            <a:chExt cx="11752601" cy="1787390"/>
          </a:xfrm>
        </p:grpSpPr>
        <p:sp>
          <p:nvSpPr>
            <p:cNvPr id="5" name="Rectangle 4"/>
            <p:cNvSpPr/>
            <p:nvPr/>
          </p:nvSpPr>
          <p:spPr>
            <a:xfrm>
              <a:off x="266920" y="4970402"/>
              <a:ext cx="9915047" cy="1724768"/>
            </a:xfrm>
            <a:prstGeom prst="rect">
              <a:avLst/>
            </a:prstGeom>
          </p:spPr>
          <p:txBody>
            <a:bodyPr wrap="square">
              <a:spAutoFit/>
            </a:bodyPr>
            <a:lstStyle/>
            <a:p>
              <a:pPr marL="466298" indent="-466298">
                <a:buFont typeface="Arial" panose="020B0604020202020204" pitchFamily="34" charset="0"/>
                <a:buChar char="•"/>
              </a:pPr>
              <a:r>
                <a:rPr lang="en-US" sz="3264">
                  <a:latin typeface="+mj-lt"/>
                </a:rPr>
                <a:t>Azure Stack GA with Service Fabric</a:t>
              </a:r>
            </a:p>
            <a:p>
              <a:pPr marL="932597" lvl="1" indent="-466298">
                <a:buFont typeface="Arial" panose="020B0604020202020204" pitchFamily="34" charset="0"/>
                <a:buChar char="•"/>
              </a:pPr>
              <a:r>
                <a:rPr lang="en-US" sz="2448"/>
                <a:t>Service Fabric service</a:t>
              </a:r>
            </a:p>
            <a:p>
              <a:pPr marL="932597" lvl="1" indent="-466298">
                <a:buFont typeface="Arial" panose="020B0604020202020204" pitchFamily="34" charset="0"/>
                <a:buChar char="•"/>
              </a:pPr>
              <a:r>
                <a:rPr lang="en-US" sz="2448"/>
                <a:t>Azure Active Directory and Certificates</a:t>
              </a:r>
            </a:p>
            <a:p>
              <a:pPr marL="932597" lvl="1" indent="-466298">
                <a:buFont typeface="Arial" panose="020B0604020202020204" pitchFamily="34" charset="0"/>
                <a:buChar char="•"/>
              </a:pPr>
              <a:r>
                <a:rPr lang="en-US" sz="2448"/>
                <a:t>Azure SQL Database</a:t>
              </a:r>
            </a:p>
          </p:txBody>
        </p:sp>
        <p:sp>
          <p:nvSpPr>
            <p:cNvPr id="6" name="Explosion: 14 Points 5"/>
            <p:cNvSpPr/>
            <p:nvPr/>
          </p:nvSpPr>
          <p:spPr bwMode="auto">
            <a:xfrm>
              <a:off x="9085821" y="5071867"/>
              <a:ext cx="2933700" cy="1685925"/>
            </a:xfrm>
            <a:prstGeom prst="irregularSeal2">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en-US" sz="2448" b="1">
                  <a:gradFill>
                    <a:gsLst>
                      <a:gs pos="0">
                        <a:srgbClr val="FFFFFF"/>
                      </a:gs>
                      <a:gs pos="100000">
                        <a:srgbClr val="FFFFFF"/>
                      </a:gs>
                    </a:gsLst>
                    <a:lin ang="5400000" scaled="0"/>
                  </a:gradFill>
                  <a:latin typeface="Segoe UI Semilight"/>
                </a:rPr>
                <a:t>Coming Soon!</a:t>
              </a:r>
            </a:p>
          </p:txBody>
        </p:sp>
      </p:grpSp>
    </p:spTree>
    <p:extLst>
      <p:ext uri="{BB962C8B-B14F-4D97-AF65-F5344CB8AC3E}">
        <p14:creationId xmlns:p14="http://schemas.microsoft.com/office/powerpoint/2010/main" val="25172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2"/>
          <p:cNvSpPr txBox="1">
            <a:spLocks/>
          </p:cNvSpPr>
          <p:nvPr/>
        </p:nvSpPr>
        <p:spPr>
          <a:xfrm>
            <a:off x="342893" y="275829"/>
            <a:ext cx="11654187" cy="899409"/>
          </a:xfrm>
          <a:prstGeom prst="rect">
            <a:avLst/>
          </a:prstGeom>
        </p:spPr>
        <p:txBody>
          <a:bodyPr vert="horz" wrap="square" lIns="143408" tIns="89629" rIns="143408" bIns="89629"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704">
                <a:solidFill>
                  <a:srgbClr val="353535"/>
                </a:solidFill>
                <a:latin typeface="Segoe UI Light"/>
              </a:rPr>
              <a:t>Service Fabric Programming Models &amp; CI/CD</a:t>
            </a:r>
          </a:p>
        </p:txBody>
      </p:sp>
      <p:sp>
        <p:nvSpPr>
          <p:cNvPr id="138" name="TextBox 137"/>
          <p:cNvSpPr txBox="1"/>
          <p:nvPr/>
        </p:nvSpPr>
        <p:spPr>
          <a:xfrm>
            <a:off x="9348430" y="5757265"/>
            <a:ext cx="2454088" cy="543509"/>
          </a:xfrm>
          <a:prstGeom prst="rect">
            <a:avLst/>
          </a:prstGeom>
          <a:noFill/>
        </p:spPr>
        <p:txBody>
          <a:bodyPr wrap="square" lIns="179031" tIns="143225" rIns="179031" bIns="143225" rtlCol="0">
            <a:spAutoFit/>
          </a:bodyPr>
          <a:lstStyle/>
          <a:p>
            <a:pPr defTabSz="913030">
              <a:lnSpc>
                <a:spcPct val="90000"/>
              </a:lnSpc>
              <a:spcAft>
                <a:spcPts val="586"/>
              </a:spcAft>
              <a:defRPr/>
            </a:pPr>
            <a:r>
              <a:rPr lang="en-US" kern="0">
                <a:solidFill>
                  <a:sysClr val="windowText" lastClr="000000"/>
                </a:solidFill>
                <a:latin typeface="Segoe UI Semilight"/>
                <a:ea typeface="MS PGothic" panose="020B0600070205080204" pitchFamily="34" charset="-128"/>
              </a:rPr>
              <a:t>Other Clouds</a:t>
            </a:r>
          </a:p>
        </p:txBody>
      </p:sp>
      <p:sp>
        <p:nvSpPr>
          <p:cNvPr id="175" name="TextBox 174"/>
          <p:cNvSpPr txBox="1"/>
          <p:nvPr/>
        </p:nvSpPr>
        <p:spPr>
          <a:xfrm>
            <a:off x="1544435" y="3312860"/>
            <a:ext cx="1625158" cy="819482"/>
          </a:xfrm>
          <a:prstGeom prst="rect">
            <a:avLst/>
          </a:prstGeom>
          <a:noFill/>
        </p:spPr>
        <p:txBody>
          <a:bodyPr wrap="square" lIns="179031" tIns="143225" rIns="179031" bIns="143225" rtlCol="0">
            <a:spAutoFit/>
          </a:bodyPr>
          <a:lstStyle/>
          <a:p>
            <a:pPr algn="ctr" defTabSz="913030">
              <a:lnSpc>
                <a:spcPct val="90000"/>
              </a:lnSpc>
              <a:spcAft>
                <a:spcPts val="586"/>
              </a:spcAft>
              <a:defRPr/>
            </a:pPr>
            <a:r>
              <a:rPr lang="en-US" sz="1599"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913030">
              <a:lnSpc>
                <a:spcPct val="90000"/>
              </a:lnSpc>
              <a:spcAft>
                <a:spcPts val="586"/>
              </a:spcAft>
              <a:defRPr/>
            </a:pPr>
            <a:r>
              <a:rPr lang="en-US" sz="1599"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77" name="TextBox 176"/>
          <p:cNvSpPr txBox="1"/>
          <p:nvPr/>
        </p:nvSpPr>
        <p:spPr>
          <a:xfrm>
            <a:off x="9323713" y="3319436"/>
            <a:ext cx="1654923" cy="819482"/>
          </a:xfrm>
          <a:prstGeom prst="rect">
            <a:avLst/>
          </a:prstGeom>
          <a:noFill/>
        </p:spPr>
        <p:txBody>
          <a:bodyPr wrap="square" lIns="179031" tIns="143225" rIns="179031" bIns="143225" rtlCol="0">
            <a:spAutoFit/>
          </a:bodyPr>
          <a:lstStyle/>
          <a:p>
            <a:pPr algn="ctr" defTabSz="913030">
              <a:lnSpc>
                <a:spcPct val="90000"/>
              </a:lnSpc>
              <a:spcAft>
                <a:spcPts val="586"/>
              </a:spcAft>
              <a:defRPr/>
            </a:pPr>
            <a:r>
              <a:rPr lang="en-US" sz="1599"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913030">
              <a:lnSpc>
                <a:spcPct val="90000"/>
              </a:lnSpc>
              <a:spcAft>
                <a:spcPts val="586"/>
              </a:spcAft>
              <a:defRPr/>
            </a:pPr>
            <a:r>
              <a:rPr lang="en-US" sz="1599"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
        <p:nvSpPr>
          <p:cNvPr id="3" name="Rectangle 2"/>
          <p:cNvSpPr/>
          <p:nvPr/>
        </p:nvSpPr>
        <p:spPr bwMode="auto">
          <a:xfrm>
            <a:off x="198012" y="1873075"/>
            <a:ext cx="1375358" cy="2972343"/>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n-US">
                <a:gradFill>
                  <a:gsLst>
                    <a:gs pos="0">
                      <a:srgbClr val="FFFFFF"/>
                    </a:gs>
                    <a:gs pos="100000">
                      <a:srgbClr val="FFFFFF"/>
                    </a:gs>
                  </a:gsLst>
                  <a:lin ang="5400000" scaled="0"/>
                </a:gradFill>
                <a:latin typeface="Segoe UI Semilight"/>
                <a:ea typeface="Segoe UI" pitchFamily="34" charset="0"/>
                <a:cs typeface="Segoe UI" pitchFamily="34" charset="0"/>
              </a:rPr>
              <a:t>Visual</a:t>
            </a:r>
          </a:p>
          <a:p>
            <a:pPr algn="ctr" defTabSz="932293" fontAlgn="base">
              <a:lnSpc>
                <a:spcPct val="90000"/>
              </a:lnSpc>
              <a:spcBef>
                <a:spcPct val="0"/>
              </a:spcBef>
              <a:spcAft>
                <a:spcPct val="0"/>
              </a:spcAft>
              <a:defRPr/>
            </a:pPr>
            <a:r>
              <a:rPr lang="en-US">
                <a:gradFill>
                  <a:gsLst>
                    <a:gs pos="0">
                      <a:srgbClr val="FFFFFF"/>
                    </a:gs>
                    <a:gs pos="100000">
                      <a:srgbClr val="FFFFFF"/>
                    </a:gs>
                  </a:gsLst>
                  <a:lin ang="5400000" scaled="0"/>
                </a:gradFill>
                <a:latin typeface="Segoe UI Semilight"/>
                <a:ea typeface="Segoe UI" pitchFamily="34" charset="0"/>
                <a:cs typeface="Segoe UI" pitchFamily="34" charset="0"/>
              </a:rPr>
              <a:t>Studio</a:t>
            </a:r>
          </a:p>
          <a:p>
            <a:pPr algn="ctr" defTabSz="932293" fontAlgn="base">
              <a:lnSpc>
                <a:spcPct val="90000"/>
              </a:lnSpc>
              <a:spcBef>
                <a:spcPct val="0"/>
              </a:spcBef>
              <a:spcAft>
                <a:spcPct val="0"/>
              </a:spcAft>
              <a:defRPr/>
            </a:pPr>
            <a:r>
              <a:rPr lang="en-US">
                <a:gradFill>
                  <a:gsLst>
                    <a:gs pos="0">
                      <a:srgbClr val="FFFFFF"/>
                    </a:gs>
                    <a:gs pos="100000">
                      <a:srgbClr val="FFFFFF"/>
                    </a:gs>
                  </a:gsLst>
                  <a:lin ang="5400000" scaled="0"/>
                </a:gradFill>
                <a:latin typeface="Segoe UI Semilight"/>
                <a:ea typeface="Segoe UI" pitchFamily="34" charset="0"/>
                <a:cs typeface="Segoe UI" pitchFamily="34" charset="0"/>
              </a:rPr>
              <a:t>&amp;</a:t>
            </a:r>
          </a:p>
          <a:p>
            <a:pPr algn="ctr" defTabSz="932293" fontAlgn="base">
              <a:lnSpc>
                <a:spcPct val="90000"/>
              </a:lnSpc>
              <a:spcBef>
                <a:spcPct val="0"/>
              </a:spcBef>
              <a:spcAft>
                <a:spcPct val="0"/>
              </a:spcAft>
              <a:defRPr/>
            </a:pPr>
            <a:r>
              <a:rPr lang="en-US">
                <a:gradFill>
                  <a:gsLst>
                    <a:gs pos="0">
                      <a:srgbClr val="FFFFFF"/>
                    </a:gs>
                    <a:gs pos="100000">
                      <a:srgbClr val="FFFFFF"/>
                    </a:gs>
                  </a:gsLst>
                  <a:lin ang="5400000" scaled="0"/>
                </a:gradFill>
                <a:latin typeface="Segoe UI Semilight"/>
                <a:ea typeface="Segoe UI" pitchFamily="34" charset="0"/>
                <a:cs typeface="Segoe UI" pitchFamily="34" charset="0"/>
              </a:rPr>
              <a:t>VSTS</a:t>
            </a:r>
          </a:p>
          <a:p>
            <a:pPr algn="ctr" defTabSz="932293" fontAlgn="base">
              <a:lnSpc>
                <a:spcPct val="90000"/>
              </a:lnSpc>
              <a:spcBef>
                <a:spcPct val="0"/>
              </a:spcBef>
              <a:spcAft>
                <a:spcPct val="0"/>
              </a:spcAft>
              <a:defRPr/>
            </a:pPr>
            <a:endParaRPr lang="en-US">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32293" fontAlgn="base">
              <a:lnSpc>
                <a:spcPct val="90000"/>
              </a:lnSpc>
              <a:spcBef>
                <a:spcPct val="0"/>
              </a:spcBef>
              <a:spcAft>
                <a:spcPct val="0"/>
              </a:spcAft>
              <a:defRPr/>
            </a:pPr>
            <a:endParaRPr lang="en-US">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32293" fontAlgn="base">
              <a:lnSpc>
                <a:spcPct val="90000"/>
              </a:lnSpc>
              <a:spcBef>
                <a:spcPct val="0"/>
              </a:spcBef>
              <a:spcAft>
                <a:spcPct val="0"/>
              </a:spcAft>
              <a:defRPr/>
            </a:pPr>
            <a:endParaRPr lang="en-US">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32293" fontAlgn="base">
              <a:lnSpc>
                <a:spcPct val="90000"/>
              </a:lnSpc>
              <a:spcBef>
                <a:spcPct val="0"/>
              </a:spcBef>
              <a:spcAft>
                <a:spcPct val="0"/>
              </a:spcAft>
              <a:defRPr/>
            </a:pPr>
            <a:endParaRPr lang="en-US">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32293" fontAlgn="base">
              <a:lnSpc>
                <a:spcPct val="90000"/>
              </a:lnSpc>
              <a:spcBef>
                <a:spcPct val="0"/>
              </a:spcBef>
              <a:spcAft>
                <a:spcPct val="0"/>
              </a:spcAft>
              <a:defRPr/>
            </a:pPr>
            <a:r>
              <a:rPr lang="en-US">
                <a:gradFill>
                  <a:gsLst>
                    <a:gs pos="0">
                      <a:srgbClr val="FFFFFF"/>
                    </a:gs>
                    <a:gs pos="100000">
                      <a:srgbClr val="FFFFFF"/>
                    </a:gs>
                  </a:gsLst>
                  <a:lin ang="5400000" scaled="0"/>
                </a:gradFill>
                <a:latin typeface="Segoe UI Semilight"/>
                <a:ea typeface="Segoe UI" pitchFamily="34" charset="0"/>
                <a:cs typeface="Segoe UI" pitchFamily="34" charset="0"/>
              </a:rPr>
              <a:t>Jenkins</a:t>
            </a:r>
          </a:p>
          <a:p>
            <a:pPr algn="ctr" defTabSz="932293" fontAlgn="base">
              <a:lnSpc>
                <a:spcPct val="90000"/>
              </a:lnSpc>
              <a:spcBef>
                <a:spcPct val="0"/>
              </a:spcBef>
              <a:spcAft>
                <a:spcPct val="0"/>
              </a:spcAft>
              <a:defRPr/>
            </a:pPr>
            <a:r>
              <a:rPr lang="en-US">
                <a:gradFill>
                  <a:gsLst>
                    <a:gs pos="0">
                      <a:srgbClr val="FFFFFF"/>
                    </a:gs>
                    <a:gs pos="100000">
                      <a:srgbClr val="FFFFFF"/>
                    </a:gs>
                  </a:gsLst>
                  <a:lin ang="5400000" scaled="0"/>
                </a:gradFill>
                <a:latin typeface="Segoe UI Semilight"/>
                <a:ea typeface="Segoe UI" pitchFamily="34" charset="0"/>
                <a:cs typeface="Segoe UI" pitchFamily="34" charset="0"/>
              </a:rPr>
              <a:t>&amp;</a:t>
            </a:r>
          </a:p>
          <a:p>
            <a:pPr algn="ctr" defTabSz="932293" fontAlgn="base">
              <a:lnSpc>
                <a:spcPct val="90000"/>
              </a:lnSpc>
              <a:spcBef>
                <a:spcPct val="0"/>
              </a:spcBef>
              <a:spcAft>
                <a:spcPct val="0"/>
              </a:spcAft>
              <a:defRPr/>
            </a:pPr>
            <a:r>
              <a:rPr lang="en-US">
                <a:gradFill>
                  <a:gsLst>
                    <a:gs pos="0">
                      <a:srgbClr val="FFFFFF"/>
                    </a:gs>
                    <a:gs pos="100000">
                      <a:srgbClr val="FFFFFF"/>
                    </a:gs>
                  </a:gsLst>
                  <a:lin ang="5400000" scaled="0"/>
                </a:gradFill>
                <a:latin typeface="Segoe UI Semilight"/>
                <a:ea typeface="Segoe UI" pitchFamily="34" charset="0"/>
                <a:cs typeface="Segoe UI" pitchFamily="34" charset="0"/>
              </a:rPr>
              <a:t>Eclipse</a:t>
            </a:r>
          </a:p>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0" name="Rectangle 139"/>
          <p:cNvSpPr/>
          <p:nvPr/>
        </p:nvSpPr>
        <p:spPr bwMode="auto">
          <a:xfrm>
            <a:off x="10782663" y="1851593"/>
            <a:ext cx="1454521" cy="2972343"/>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n-US" sz="1399">
                <a:gradFill>
                  <a:gsLst>
                    <a:gs pos="0">
                      <a:srgbClr val="FFFFFF"/>
                    </a:gs>
                    <a:gs pos="100000">
                      <a:srgbClr val="FFFFFF"/>
                    </a:gs>
                  </a:gsLst>
                  <a:lin ang="5400000" scaled="0"/>
                </a:gradFill>
                <a:latin typeface="Segoe UI Semilight"/>
                <a:ea typeface="Segoe UI" pitchFamily="34" charset="0"/>
                <a:cs typeface="Segoe UI" pitchFamily="34" charset="0"/>
              </a:rPr>
              <a:t>Diagnostics &amp; Monitoring</a:t>
            </a:r>
          </a:p>
          <a:p>
            <a:pPr algn="ctr" defTabSz="932293" fontAlgn="base">
              <a:lnSpc>
                <a:spcPct val="90000"/>
              </a:lnSpc>
              <a:spcBef>
                <a:spcPct val="0"/>
              </a:spcBef>
              <a:spcAft>
                <a:spcPct val="0"/>
              </a:spcAft>
              <a:defRPr/>
            </a:pPr>
            <a:endParaRPr lang="en-US" sz="1399">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32293" fontAlgn="base">
              <a:lnSpc>
                <a:spcPct val="90000"/>
              </a:lnSpc>
              <a:spcBef>
                <a:spcPct val="0"/>
              </a:spcBef>
              <a:spcAft>
                <a:spcPct val="0"/>
              </a:spcAft>
              <a:defRPr/>
            </a:pPr>
            <a:r>
              <a:rPr lang="en-US" sz="1599" err="1">
                <a:gradFill>
                  <a:gsLst>
                    <a:gs pos="0">
                      <a:srgbClr val="FFFFFF"/>
                    </a:gs>
                    <a:gs pos="100000">
                      <a:srgbClr val="FFFFFF"/>
                    </a:gs>
                  </a:gsLst>
                  <a:lin ang="5400000" scaled="0"/>
                </a:gradFill>
                <a:ea typeface="Segoe UI" pitchFamily="34" charset="0"/>
                <a:cs typeface="Segoe UI" pitchFamily="34" charset="0"/>
              </a:rPr>
              <a:t>AppInsights</a:t>
            </a:r>
            <a:r>
              <a:rPr lang="en-US" sz="1599">
                <a:gradFill>
                  <a:gsLst>
                    <a:gs pos="0">
                      <a:srgbClr val="FFFFFF"/>
                    </a:gs>
                    <a:gs pos="100000">
                      <a:srgbClr val="FFFFFF"/>
                    </a:gs>
                  </a:gsLst>
                  <a:lin ang="5400000" scaled="0"/>
                </a:gradFill>
                <a:ea typeface="Segoe UI" pitchFamily="34" charset="0"/>
                <a:cs typeface="Segoe UI" pitchFamily="34" charset="0"/>
              </a:rPr>
              <a:t> </a:t>
            </a:r>
          </a:p>
          <a:p>
            <a:pPr algn="ctr" defTabSz="932293" fontAlgn="base">
              <a:lnSpc>
                <a:spcPct val="90000"/>
              </a:lnSpc>
              <a:spcBef>
                <a:spcPct val="0"/>
              </a:spcBef>
              <a:spcAft>
                <a:spcPct val="0"/>
              </a:spcAft>
              <a:defRPr/>
            </a:pPr>
            <a:r>
              <a:rPr lang="en-US" sz="1599">
                <a:gradFill>
                  <a:gsLst>
                    <a:gs pos="0">
                      <a:srgbClr val="FFFFFF"/>
                    </a:gs>
                    <a:gs pos="100000">
                      <a:srgbClr val="FFFFFF"/>
                    </a:gs>
                  </a:gsLst>
                  <a:lin ang="5400000" scaled="0"/>
                </a:gradFill>
                <a:ea typeface="Segoe UI" pitchFamily="34" charset="0"/>
                <a:cs typeface="Segoe UI" pitchFamily="34" charset="0"/>
              </a:rPr>
              <a:t>OMS</a:t>
            </a:r>
          </a:p>
          <a:p>
            <a:pPr algn="ctr" defTabSz="932293" fontAlgn="base">
              <a:lnSpc>
                <a:spcPct val="90000"/>
              </a:lnSpc>
              <a:spcBef>
                <a:spcPct val="0"/>
              </a:spcBef>
              <a:spcAft>
                <a:spcPct val="0"/>
              </a:spcAft>
              <a:defRPr/>
            </a:pPr>
            <a:r>
              <a:rPr lang="en-US" sz="1599">
                <a:gradFill>
                  <a:gsLst>
                    <a:gs pos="0">
                      <a:srgbClr val="FFFFFF"/>
                    </a:gs>
                    <a:gs pos="100000">
                      <a:srgbClr val="FFFFFF"/>
                    </a:gs>
                  </a:gsLst>
                  <a:lin ang="5400000" scaled="0"/>
                </a:gradFill>
                <a:ea typeface="Segoe UI" pitchFamily="34" charset="0"/>
                <a:cs typeface="Segoe UI" pitchFamily="34" charset="0"/>
              </a:rPr>
              <a:t>ELK </a:t>
            </a:r>
            <a:endParaRPr lang="en-US" sz="1599">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32293" fontAlgn="base">
              <a:lnSpc>
                <a:spcPct val="90000"/>
              </a:lnSpc>
              <a:spcBef>
                <a:spcPct val="0"/>
              </a:spcBef>
              <a:spcAft>
                <a:spcPct val="0"/>
              </a:spcAft>
              <a:defRPr/>
            </a:pPr>
            <a:endParaRPr lang="en-US" sz="1599">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32293" fontAlgn="base">
              <a:lnSpc>
                <a:spcPct val="90000"/>
              </a:lnSpc>
              <a:spcBef>
                <a:spcPct val="0"/>
              </a:spcBef>
              <a:spcAft>
                <a:spcPct val="0"/>
              </a:spcAft>
              <a:defRPr/>
            </a:pPr>
            <a:endParaRPr lang="en-US" sz="1599">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32293" fontAlgn="base">
              <a:lnSpc>
                <a:spcPct val="90000"/>
              </a:lnSpc>
              <a:spcBef>
                <a:spcPct val="0"/>
              </a:spcBef>
              <a:spcAft>
                <a:spcPct val="0"/>
              </a:spcAft>
              <a:defRPr/>
            </a:pPr>
            <a:endParaRPr lang="en-US" sz="1399">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32293" fontAlgn="base">
              <a:lnSpc>
                <a:spcPct val="90000"/>
              </a:lnSpc>
              <a:spcBef>
                <a:spcPct val="0"/>
              </a:spcBef>
              <a:spcAft>
                <a:spcPct val="0"/>
              </a:spcAft>
              <a:defRPr/>
            </a:pPr>
            <a:endParaRPr lang="en-US" sz="1399">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32293" fontAlgn="base">
              <a:lnSpc>
                <a:spcPct val="90000"/>
              </a:lnSpc>
              <a:spcBef>
                <a:spcPct val="0"/>
              </a:spcBef>
              <a:spcAft>
                <a:spcPct val="0"/>
              </a:spcAft>
              <a:defRPr/>
            </a:pPr>
            <a:endParaRPr lang="en-US" sz="1399">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6" name="Picture 5"/>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513469" y="3837694"/>
            <a:ext cx="664228" cy="664228"/>
          </a:xfrm>
          <a:prstGeom prst="rect">
            <a:avLst/>
          </a:prstGeom>
        </p:spPr>
      </p:pic>
      <p:pic>
        <p:nvPicPr>
          <p:cNvPr id="7" name="Picture 6"/>
          <p:cNvPicPr>
            <a:picLocks noChangeAspect="1"/>
          </p:cNvPicPr>
          <p:nvPr/>
        </p:nvPicPr>
        <p:blipFill>
          <a:blip r:embed="rId5">
            <a:duotone>
              <a:schemeClr val="accent2">
                <a:shade val="45000"/>
                <a:satMod val="135000"/>
              </a:schemeClr>
              <a:prstClr val="white"/>
            </a:duotone>
          </a:blip>
          <a:stretch>
            <a:fillRect/>
          </a:stretch>
        </p:blipFill>
        <p:spPr>
          <a:xfrm>
            <a:off x="10700505" y="3741045"/>
            <a:ext cx="780179" cy="780179"/>
          </a:xfrm>
          <a:prstGeom prst="rect">
            <a:avLst/>
          </a:prstGeom>
        </p:spPr>
      </p:pic>
      <p:sp>
        <p:nvSpPr>
          <p:cNvPr id="83" name="Pentagon 82"/>
          <p:cNvSpPr/>
          <p:nvPr/>
        </p:nvSpPr>
        <p:spPr bwMode="auto">
          <a:xfrm rot="5400000">
            <a:off x="9571380" y="3597250"/>
            <a:ext cx="906175" cy="1352074"/>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Hexagon 83"/>
          <p:cNvSpPr>
            <a:spLocks noChangeAspect="1"/>
          </p:cNvSpPr>
          <p:nvPr/>
        </p:nvSpPr>
        <p:spPr bwMode="auto">
          <a:xfrm>
            <a:off x="2107029" y="3079580"/>
            <a:ext cx="563876" cy="460008"/>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Hexagon 84"/>
          <p:cNvSpPr>
            <a:spLocks noChangeAspect="1"/>
          </p:cNvSpPr>
          <p:nvPr/>
        </p:nvSpPr>
        <p:spPr bwMode="auto">
          <a:xfrm>
            <a:off x="3068645" y="3079580"/>
            <a:ext cx="563876" cy="460008"/>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6" name="Hexagon 85"/>
          <p:cNvSpPr>
            <a:spLocks noChangeAspect="1"/>
          </p:cNvSpPr>
          <p:nvPr/>
        </p:nvSpPr>
        <p:spPr bwMode="auto">
          <a:xfrm>
            <a:off x="3995208" y="3079580"/>
            <a:ext cx="563876" cy="460008"/>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Hexagon 86"/>
          <p:cNvSpPr>
            <a:spLocks noChangeAspect="1"/>
          </p:cNvSpPr>
          <p:nvPr/>
        </p:nvSpPr>
        <p:spPr bwMode="auto">
          <a:xfrm>
            <a:off x="4946671" y="3079580"/>
            <a:ext cx="563876" cy="460008"/>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Hexagon 87"/>
          <p:cNvSpPr>
            <a:spLocks noChangeAspect="1"/>
          </p:cNvSpPr>
          <p:nvPr/>
        </p:nvSpPr>
        <p:spPr bwMode="auto">
          <a:xfrm>
            <a:off x="5898133" y="3079580"/>
            <a:ext cx="563876" cy="460008"/>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Hexagon 88"/>
          <p:cNvSpPr>
            <a:spLocks noChangeAspect="1"/>
          </p:cNvSpPr>
          <p:nvPr/>
        </p:nvSpPr>
        <p:spPr bwMode="auto">
          <a:xfrm>
            <a:off x="6833096" y="3079580"/>
            <a:ext cx="563876" cy="460008"/>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Hexagon 89"/>
          <p:cNvSpPr>
            <a:spLocks noChangeAspect="1"/>
          </p:cNvSpPr>
          <p:nvPr/>
        </p:nvSpPr>
        <p:spPr bwMode="auto">
          <a:xfrm>
            <a:off x="7769907" y="3079580"/>
            <a:ext cx="563876" cy="460008"/>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Hexagon 90"/>
          <p:cNvSpPr>
            <a:spLocks noChangeAspect="1"/>
          </p:cNvSpPr>
          <p:nvPr/>
        </p:nvSpPr>
        <p:spPr bwMode="auto">
          <a:xfrm>
            <a:off x="8718451" y="3079580"/>
            <a:ext cx="563876" cy="460008"/>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2" name="Hexagon 91"/>
          <p:cNvSpPr>
            <a:spLocks noChangeAspect="1"/>
          </p:cNvSpPr>
          <p:nvPr/>
        </p:nvSpPr>
        <p:spPr bwMode="auto">
          <a:xfrm>
            <a:off x="9641464" y="3079580"/>
            <a:ext cx="563876" cy="460008"/>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Pentagon 92"/>
          <p:cNvSpPr/>
          <p:nvPr/>
        </p:nvSpPr>
        <p:spPr bwMode="auto">
          <a:xfrm rot="5400000">
            <a:off x="1862778" y="3614745"/>
            <a:ext cx="906175" cy="1352074"/>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Pentagon 93"/>
          <p:cNvSpPr/>
          <p:nvPr/>
        </p:nvSpPr>
        <p:spPr bwMode="auto">
          <a:xfrm rot="5400000">
            <a:off x="6956247" y="3614745"/>
            <a:ext cx="906175" cy="1352074"/>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Pentagon 94"/>
          <p:cNvSpPr/>
          <p:nvPr/>
        </p:nvSpPr>
        <p:spPr bwMode="auto">
          <a:xfrm rot="5400000">
            <a:off x="4428163" y="3614745"/>
            <a:ext cx="906175" cy="1352074"/>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Rectangle 95"/>
          <p:cNvSpPr/>
          <p:nvPr/>
        </p:nvSpPr>
        <p:spPr bwMode="auto">
          <a:xfrm>
            <a:off x="1638824" y="3303707"/>
            <a:ext cx="9054928" cy="758868"/>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7" name="Group 96"/>
          <p:cNvGrpSpPr/>
          <p:nvPr/>
        </p:nvGrpSpPr>
        <p:grpSpPr>
          <a:xfrm>
            <a:off x="1638823" y="2051435"/>
            <a:ext cx="9054938" cy="1206618"/>
            <a:chOff x="880533" y="1857930"/>
            <a:chExt cx="10706923" cy="1512807"/>
          </a:xfrm>
        </p:grpSpPr>
        <p:sp>
          <p:nvSpPr>
            <p:cNvPr id="98" name="Hexagon 97"/>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9" name="Hexagon 98"/>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Hexagon 99"/>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Hexagon 100"/>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Hexagon 101"/>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Hexagon 102"/>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Hexagon 103"/>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Hexagon 104"/>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Hexagon 105"/>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Hexagon 106"/>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Hexagon 107"/>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Hexagon 108"/>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Hexagon 109"/>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Hexagon 110"/>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Hexagon 111"/>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Hexagon 112"/>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Hexagon 113"/>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Hexagon 114"/>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Hexagon 115"/>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Hexagon 116"/>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Hexagon 117"/>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Hexagon 118"/>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Hexagon 119"/>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Hexagon 120"/>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Hexagon 121"/>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Hexagon 122"/>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4" name="Hexagon 123"/>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Hexagon 124"/>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Hexagon 125"/>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7" name="Hexagon 126"/>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8" name="Hexagon 127"/>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Hexagon 128"/>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0" name="Hexagon 129"/>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1" name="Hexagon 130"/>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Hexagon 131"/>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Hexagon 132"/>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Hexagon 133"/>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5" name="Hexagon 134"/>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36" name="TextBox 135"/>
          <p:cNvSpPr txBox="1"/>
          <p:nvPr/>
        </p:nvSpPr>
        <p:spPr>
          <a:xfrm>
            <a:off x="4367094" y="5741166"/>
            <a:ext cx="1008104" cy="543509"/>
          </a:xfrm>
          <a:prstGeom prst="rect">
            <a:avLst/>
          </a:prstGeom>
          <a:noFill/>
        </p:spPr>
        <p:txBody>
          <a:bodyPr wrap="square" lIns="179031" tIns="143225" rIns="179031" bIns="143225" rtlCol="0">
            <a:spAutoFit/>
          </a:bodyPr>
          <a:lstStyle/>
          <a:p>
            <a:pPr defTabSz="913030">
              <a:lnSpc>
                <a:spcPct val="90000"/>
              </a:lnSpc>
              <a:spcAft>
                <a:spcPts val="586"/>
              </a:spcAft>
              <a:defRPr/>
            </a:pPr>
            <a:r>
              <a:rPr lang="en-US" kern="0">
                <a:solidFill>
                  <a:sysClr val="windowText" lastClr="000000"/>
                </a:solidFill>
                <a:latin typeface="Segoe UI Semilight"/>
                <a:ea typeface="MS PGothic" panose="020B0600070205080204" pitchFamily="34" charset="-128"/>
              </a:rPr>
              <a:t>Azure</a:t>
            </a:r>
          </a:p>
        </p:txBody>
      </p:sp>
      <p:sp>
        <p:nvSpPr>
          <p:cNvPr id="137" name="Freeform 136"/>
          <p:cNvSpPr>
            <a:spLocks/>
          </p:cNvSpPr>
          <p:nvPr/>
        </p:nvSpPr>
        <p:spPr bwMode="auto">
          <a:xfrm>
            <a:off x="4160262" y="4882977"/>
            <a:ext cx="1516452" cy="791657"/>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89515" tIns="44757" rIns="89515" bIns="44757" numCol="1" anchor="t" anchorCtr="0" compatLnSpc="1">
            <a:prstTxWarp prst="textNoShape">
              <a:avLst/>
            </a:prstTxWarp>
          </a:bodyPr>
          <a:lstStyle/>
          <a:p>
            <a:pPr defTabSz="913030">
              <a:defRPr/>
            </a:pPr>
            <a:endParaRPr lang="en-US" sz="1399" kern="0">
              <a:solidFill>
                <a:srgbClr val="505050"/>
              </a:solidFill>
              <a:latin typeface="Segoe UI Semilight"/>
              <a:ea typeface="MS PGothic" panose="020B0600070205080204" pitchFamily="34" charset="-128"/>
            </a:endParaRPr>
          </a:p>
        </p:txBody>
      </p:sp>
      <p:sp>
        <p:nvSpPr>
          <p:cNvPr id="139" name="Freeform 138"/>
          <p:cNvSpPr>
            <a:spLocks/>
          </p:cNvSpPr>
          <p:nvPr/>
        </p:nvSpPr>
        <p:spPr bwMode="auto">
          <a:xfrm>
            <a:off x="9235843" y="4866292"/>
            <a:ext cx="1516452" cy="791657"/>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89515" tIns="44757" rIns="89515" bIns="44757" numCol="1" anchor="t" anchorCtr="0" compatLnSpc="1">
            <a:prstTxWarp prst="textNoShape">
              <a:avLst/>
            </a:prstTxWarp>
          </a:bodyPr>
          <a:lstStyle/>
          <a:p>
            <a:pPr defTabSz="913030">
              <a:defRPr/>
            </a:pPr>
            <a:endParaRPr lang="en-US" sz="1399" kern="0">
              <a:solidFill>
                <a:srgbClr val="505050"/>
              </a:solidFill>
              <a:latin typeface="Segoe UI Semilight"/>
              <a:ea typeface="MS PGothic" panose="020B0600070205080204" pitchFamily="34" charset="-128"/>
            </a:endParaRPr>
          </a:p>
        </p:txBody>
      </p:sp>
      <p:grpSp>
        <p:nvGrpSpPr>
          <p:cNvPr id="141" name="Group 8"/>
          <p:cNvGrpSpPr>
            <a:grpSpLocks noChangeAspect="1"/>
          </p:cNvGrpSpPr>
          <p:nvPr/>
        </p:nvGrpSpPr>
        <p:grpSpPr bwMode="auto">
          <a:xfrm>
            <a:off x="6673115" y="4551753"/>
            <a:ext cx="1530237" cy="1442299"/>
            <a:chOff x="4385" y="3099"/>
            <a:chExt cx="1613" cy="1612"/>
          </a:xfrm>
        </p:grpSpPr>
        <p:sp>
          <p:nvSpPr>
            <p:cNvPr id="142"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399" b="1" kern="0">
                <a:solidFill>
                  <a:srgbClr val="505050"/>
                </a:solidFill>
                <a:latin typeface="Segoe UI Semilight"/>
                <a:ea typeface="MS PGothic" panose="020B0600070205080204" pitchFamily="34" charset="-128"/>
              </a:endParaRPr>
            </a:p>
          </p:txBody>
        </p:sp>
        <p:sp>
          <p:nvSpPr>
            <p:cNvPr id="143"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399" b="1" kern="0">
                <a:solidFill>
                  <a:srgbClr val="505050"/>
                </a:solidFill>
                <a:latin typeface="Segoe UI Semilight"/>
                <a:ea typeface="MS PGothic" panose="020B0600070205080204" pitchFamily="34" charset="-128"/>
              </a:endParaRPr>
            </a:p>
          </p:txBody>
        </p:sp>
        <p:sp>
          <p:nvSpPr>
            <p:cNvPr id="144"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399" b="1" kern="0">
                <a:solidFill>
                  <a:srgbClr val="505050"/>
                </a:solidFill>
                <a:latin typeface="Segoe UI Semilight"/>
                <a:ea typeface="MS PGothic" panose="020B0600070205080204" pitchFamily="34" charset="-128"/>
              </a:endParaRPr>
            </a:p>
          </p:txBody>
        </p:sp>
        <p:sp>
          <p:nvSpPr>
            <p:cNvPr id="145"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399" b="1" kern="0">
                <a:solidFill>
                  <a:srgbClr val="505050"/>
                </a:solidFill>
                <a:latin typeface="Segoe UI Semilight"/>
                <a:ea typeface="MS PGothic" panose="020B0600070205080204" pitchFamily="34" charset="-128"/>
              </a:endParaRPr>
            </a:p>
          </p:txBody>
        </p:sp>
        <p:sp>
          <p:nvSpPr>
            <p:cNvPr id="146" name="Rectangle 145"/>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399" b="1" kern="0">
                <a:solidFill>
                  <a:srgbClr val="505050"/>
                </a:solidFill>
                <a:latin typeface="Segoe UI Semilight"/>
                <a:ea typeface="MS PGothic" panose="020B0600070205080204" pitchFamily="34" charset="-128"/>
              </a:endParaRPr>
            </a:p>
          </p:txBody>
        </p:sp>
        <p:sp>
          <p:nvSpPr>
            <p:cNvPr id="147"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399" b="1" kern="0">
                <a:solidFill>
                  <a:srgbClr val="505050"/>
                </a:solidFill>
                <a:latin typeface="Segoe UI Semilight"/>
                <a:ea typeface="MS PGothic" panose="020B0600070205080204" pitchFamily="34" charset="-128"/>
              </a:endParaRPr>
            </a:p>
          </p:txBody>
        </p:sp>
        <p:sp>
          <p:nvSpPr>
            <p:cNvPr id="148"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399" b="1" kern="0">
                <a:solidFill>
                  <a:srgbClr val="505050"/>
                </a:solidFill>
                <a:latin typeface="Segoe UI Semilight"/>
                <a:ea typeface="MS PGothic" panose="020B0600070205080204" pitchFamily="34" charset="-128"/>
              </a:endParaRPr>
            </a:p>
          </p:txBody>
        </p:sp>
        <p:sp>
          <p:nvSpPr>
            <p:cNvPr id="149"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399" b="1" kern="0">
                <a:solidFill>
                  <a:srgbClr val="505050"/>
                </a:solidFill>
                <a:latin typeface="Segoe UI Semilight"/>
                <a:ea typeface="MS PGothic" panose="020B0600070205080204" pitchFamily="34" charset="-128"/>
              </a:endParaRPr>
            </a:p>
          </p:txBody>
        </p:sp>
        <p:sp>
          <p:nvSpPr>
            <p:cNvPr id="150"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399" b="1" kern="0">
                <a:solidFill>
                  <a:srgbClr val="505050"/>
                </a:solidFill>
                <a:latin typeface="Segoe UI Semilight"/>
                <a:ea typeface="MS PGothic" panose="020B0600070205080204" pitchFamily="34" charset="-128"/>
              </a:endParaRPr>
            </a:p>
          </p:txBody>
        </p:sp>
        <p:sp>
          <p:nvSpPr>
            <p:cNvPr id="151"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399" b="1" kern="0">
                <a:solidFill>
                  <a:srgbClr val="505050"/>
                </a:solidFill>
                <a:latin typeface="Segoe UI Semilight"/>
                <a:ea typeface="MS PGothic" panose="020B0600070205080204" pitchFamily="34" charset="-128"/>
              </a:endParaRPr>
            </a:p>
          </p:txBody>
        </p:sp>
        <p:sp>
          <p:nvSpPr>
            <p:cNvPr id="152"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399" b="1" kern="0">
                <a:solidFill>
                  <a:srgbClr val="505050"/>
                </a:solidFill>
                <a:latin typeface="Segoe UI Semilight"/>
                <a:ea typeface="MS PGothic" panose="020B0600070205080204" pitchFamily="34" charset="-128"/>
              </a:endParaRPr>
            </a:p>
          </p:txBody>
        </p:sp>
        <p:sp>
          <p:nvSpPr>
            <p:cNvPr id="153"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399" b="1" kern="0">
                <a:solidFill>
                  <a:srgbClr val="505050"/>
                </a:solidFill>
                <a:latin typeface="Segoe UI Semilight"/>
                <a:ea typeface="MS PGothic" panose="020B0600070205080204" pitchFamily="34" charset="-128"/>
              </a:endParaRPr>
            </a:p>
          </p:txBody>
        </p:sp>
        <p:sp>
          <p:nvSpPr>
            <p:cNvPr id="154"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399" b="1" kern="0">
                <a:solidFill>
                  <a:srgbClr val="505050"/>
                </a:solidFill>
                <a:latin typeface="Segoe UI Semilight"/>
                <a:ea typeface="MS PGothic" panose="020B0600070205080204" pitchFamily="34" charset="-128"/>
              </a:endParaRPr>
            </a:p>
          </p:txBody>
        </p:sp>
        <p:sp>
          <p:nvSpPr>
            <p:cNvPr id="155"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15" tIns="44757" rIns="89515" bIns="44757" numCol="1" anchor="t" anchorCtr="0" compatLnSpc="1">
              <a:prstTxWarp prst="textNoShape">
                <a:avLst/>
              </a:prstTxWarp>
            </a:bodyPr>
            <a:lstStyle/>
            <a:p>
              <a:pPr defTabSz="913030">
                <a:defRPr/>
              </a:pPr>
              <a:endParaRPr lang="en-US" sz="1399" b="1" kern="0">
                <a:solidFill>
                  <a:srgbClr val="505050"/>
                </a:solidFill>
                <a:latin typeface="Segoe UI Semilight"/>
                <a:ea typeface="MS PGothic" panose="020B0600070205080204" pitchFamily="34" charset="-128"/>
              </a:endParaRPr>
            </a:p>
          </p:txBody>
        </p:sp>
      </p:grpSp>
      <p:pic>
        <p:nvPicPr>
          <p:cNvPr id="224" name="Picture 223"/>
          <p:cNvPicPr>
            <a:picLocks noChangeAspect="1"/>
          </p:cNvPicPr>
          <p:nvPr/>
        </p:nvPicPr>
        <p:blipFill>
          <a:blip r:embed="rId6"/>
          <a:stretch>
            <a:fillRect/>
          </a:stretch>
        </p:blipFill>
        <p:spPr>
          <a:xfrm>
            <a:off x="8497956" y="4120061"/>
            <a:ext cx="555871" cy="578368"/>
          </a:xfrm>
          <a:prstGeom prst="rect">
            <a:avLst/>
          </a:prstGeom>
        </p:spPr>
      </p:pic>
      <p:sp>
        <p:nvSpPr>
          <p:cNvPr id="178" name="TextBox 177"/>
          <p:cNvSpPr txBox="1"/>
          <p:nvPr/>
        </p:nvSpPr>
        <p:spPr>
          <a:xfrm>
            <a:off x="2968033" y="3332202"/>
            <a:ext cx="1402409" cy="741007"/>
          </a:xfrm>
          <a:prstGeom prst="rect">
            <a:avLst/>
          </a:prstGeom>
          <a:noFill/>
        </p:spPr>
        <p:txBody>
          <a:bodyPr wrap="square" lIns="179031" tIns="143225" rIns="179031" bIns="143225" rtlCol="0">
            <a:spAutoFit/>
          </a:bodyPr>
          <a:lstStyle/>
          <a:p>
            <a:pPr algn="ctr" defTabSz="913030">
              <a:lnSpc>
                <a:spcPct val="90000"/>
              </a:lnSpc>
              <a:spcAft>
                <a:spcPts val="586"/>
              </a:spcAft>
              <a:defRPr/>
            </a:pPr>
            <a:r>
              <a:rPr lang="en-US" sz="1599" kern="0">
                <a:gradFill>
                  <a:gsLst>
                    <a:gs pos="12097">
                      <a:srgbClr val="FFFFFF"/>
                    </a:gs>
                    <a:gs pos="34000">
                      <a:srgbClr val="FFFFFF"/>
                    </a:gs>
                  </a:gsLst>
                  <a:lin ang="5400000" scaled="0"/>
                </a:gradFill>
                <a:latin typeface="Segoe UI Semilight"/>
                <a:ea typeface="MS PGothic" panose="020B0600070205080204" pitchFamily="34" charset="-128"/>
              </a:rPr>
              <a:t>Always On</a:t>
            </a:r>
            <a:br>
              <a:rPr lang="en-US" sz="1599" kern="0">
                <a:gradFill>
                  <a:gsLst>
                    <a:gs pos="12097">
                      <a:srgbClr val="FFFFFF"/>
                    </a:gs>
                    <a:gs pos="34000">
                      <a:srgbClr val="FFFFFF"/>
                    </a:gs>
                  </a:gsLst>
                  <a:lin ang="5400000" scaled="0"/>
                </a:gradFill>
                <a:latin typeface="Segoe UI Semilight"/>
                <a:ea typeface="MS PGothic" panose="020B0600070205080204" pitchFamily="34" charset="-128"/>
              </a:rPr>
            </a:br>
            <a:r>
              <a:rPr lang="en-US" sz="1599" kern="0">
                <a:gradFill>
                  <a:gsLst>
                    <a:gs pos="12097">
                      <a:srgbClr val="FFFFFF"/>
                    </a:gs>
                    <a:gs pos="34000">
                      <a:srgbClr val="FFFFFF"/>
                    </a:gs>
                  </a:gsLst>
                  <a:lin ang="5400000" scaled="0"/>
                </a:gradFill>
                <a:latin typeface="Segoe UI Semilight"/>
                <a:ea typeface="MS PGothic" panose="020B0600070205080204" pitchFamily="34" charset="-128"/>
              </a:rPr>
              <a:t>Availability</a:t>
            </a:r>
          </a:p>
        </p:txBody>
      </p:sp>
      <p:sp>
        <p:nvSpPr>
          <p:cNvPr id="179" name="TextBox 178"/>
          <p:cNvSpPr txBox="1"/>
          <p:nvPr/>
        </p:nvSpPr>
        <p:spPr>
          <a:xfrm>
            <a:off x="8231379" y="3330094"/>
            <a:ext cx="1758684" cy="741007"/>
          </a:xfrm>
          <a:prstGeom prst="rect">
            <a:avLst/>
          </a:prstGeom>
          <a:noFill/>
        </p:spPr>
        <p:txBody>
          <a:bodyPr wrap="square" lIns="179031" tIns="143225" rIns="179031" bIns="143225" rtlCol="0">
            <a:spAutoFit/>
          </a:bodyPr>
          <a:lstStyle/>
          <a:p>
            <a:pPr algn="ctr" defTabSz="913030">
              <a:lnSpc>
                <a:spcPct val="90000"/>
              </a:lnSpc>
              <a:spcAft>
                <a:spcPts val="586"/>
              </a:spcAft>
              <a:defRPr/>
            </a:pPr>
            <a:r>
              <a:rPr lang="en-US" sz="1599" kern="0">
                <a:gradFill>
                  <a:gsLst>
                    <a:gs pos="12097">
                      <a:srgbClr val="FFFFFF"/>
                    </a:gs>
                    <a:gs pos="34000">
                      <a:srgbClr val="FFFFFF"/>
                    </a:gs>
                  </a:gsLst>
                  <a:lin ang="5400000" scaled="0"/>
                </a:gradFill>
                <a:latin typeface="Segoe UI Semilight"/>
                <a:ea typeface="MS PGothic" panose="020B0600070205080204" pitchFamily="34" charset="-128"/>
              </a:rPr>
              <a:t>Dev &amp; Ops Tooling</a:t>
            </a:r>
          </a:p>
        </p:txBody>
      </p:sp>
      <p:sp>
        <p:nvSpPr>
          <p:cNvPr id="180" name="TextBox 179"/>
          <p:cNvSpPr txBox="1"/>
          <p:nvPr/>
        </p:nvSpPr>
        <p:spPr>
          <a:xfrm>
            <a:off x="5627745" y="3327745"/>
            <a:ext cx="1629572" cy="741007"/>
          </a:xfrm>
          <a:prstGeom prst="rect">
            <a:avLst/>
          </a:prstGeom>
          <a:noFill/>
        </p:spPr>
        <p:txBody>
          <a:bodyPr wrap="square" lIns="179031" tIns="143225" rIns="179031" bIns="143225" rtlCol="0">
            <a:spAutoFit/>
          </a:bodyPr>
          <a:lstStyle/>
          <a:p>
            <a:pPr algn="ctr" defTabSz="913030">
              <a:lnSpc>
                <a:spcPct val="90000"/>
              </a:lnSpc>
              <a:spcAft>
                <a:spcPts val="586"/>
              </a:spcAft>
              <a:defRPr/>
            </a:pPr>
            <a:r>
              <a:rPr lang="en-US" sz="1599" kern="0">
                <a:gradFill>
                  <a:gsLst>
                    <a:gs pos="12097">
                      <a:srgbClr val="FFFFFF"/>
                    </a:gs>
                    <a:gs pos="34000">
                      <a:srgbClr val="FFFFFF"/>
                    </a:gs>
                  </a:gsLst>
                  <a:lin ang="5400000" scaled="0"/>
                </a:gradFill>
                <a:latin typeface="Segoe UI Semilight"/>
                <a:ea typeface="MS PGothic" panose="020B0600070205080204" pitchFamily="34" charset="-128"/>
              </a:rPr>
              <a:t>Programming Models</a:t>
            </a:r>
          </a:p>
        </p:txBody>
      </p:sp>
      <p:sp>
        <p:nvSpPr>
          <p:cNvPr id="181" name="TextBox 180"/>
          <p:cNvSpPr txBox="1"/>
          <p:nvPr/>
        </p:nvSpPr>
        <p:spPr>
          <a:xfrm>
            <a:off x="6964096" y="3341941"/>
            <a:ext cx="1654923" cy="741007"/>
          </a:xfrm>
          <a:prstGeom prst="rect">
            <a:avLst/>
          </a:prstGeom>
          <a:noFill/>
        </p:spPr>
        <p:txBody>
          <a:bodyPr wrap="square" lIns="179031" tIns="143225" rIns="179031" bIns="143225" rtlCol="0">
            <a:spAutoFit/>
          </a:bodyPr>
          <a:lstStyle/>
          <a:p>
            <a:pPr algn="ctr" defTabSz="913030">
              <a:lnSpc>
                <a:spcPct val="90000"/>
              </a:lnSpc>
              <a:spcAft>
                <a:spcPts val="586"/>
              </a:spcAft>
              <a:defRPr/>
            </a:pPr>
            <a:r>
              <a:rPr lang="en-US" sz="1599" kern="0">
                <a:gradFill>
                  <a:gsLst>
                    <a:gs pos="12097">
                      <a:srgbClr val="FFFFFF"/>
                    </a:gs>
                    <a:gs pos="34000">
                      <a:srgbClr val="FFFFFF"/>
                    </a:gs>
                  </a:gsLst>
                  <a:lin ang="5400000" scaled="0"/>
                </a:gradFill>
                <a:latin typeface="Segoe UI Semilight"/>
                <a:ea typeface="MS PGothic" panose="020B0600070205080204" pitchFamily="34" charset="-128"/>
              </a:rPr>
              <a:t>Health &amp; Monitoring</a:t>
            </a:r>
          </a:p>
        </p:txBody>
      </p:sp>
      <p:sp>
        <p:nvSpPr>
          <p:cNvPr id="182" name="TextBox 181"/>
          <p:cNvSpPr txBox="1"/>
          <p:nvPr/>
        </p:nvSpPr>
        <p:spPr>
          <a:xfrm>
            <a:off x="1936901" y="5733176"/>
            <a:ext cx="1836534" cy="537822"/>
          </a:xfrm>
          <a:prstGeom prst="rect">
            <a:avLst/>
          </a:prstGeom>
          <a:noFill/>
        </p:spPr>
        <p:txBody>
          <a:bodyPr wrap="square" lIns="175512" tIns="140409" rIns="175512" bIns="140409" rtlCol="0">
            <a:spAutoFit/>
          </a:bodyPr>
          <a:lstStyle/>
          <a:p>
            <a:pPr defTabSz="895043">
              <a:lnSpc>
                <a:spcPct val="90000"/>
              </a:lnSpc>
              <a:spcAft>
                <a:spcPts val="575"/>
              </a:spcAft>
              <a:defRPr/>
            </a:pPr>
            <a:r>
              <a:rPr lang="en-US" kern="0">
                <a:solidFill>
                  <a:sysClr val="windowText" lastClr="000000"/>
                </a:solidFill>
                <a:latin typeface="Segoe UI Semilight"/>
                <a:ea typeface="MS PGothic" panose="020B0600070205080204" pitchFamily="34" charset="-128"/>
              </a:rPr>
              <a:t>Dev Box</a:t>
            </a:r>
          </a:p>
        </p:txBody>
      </p:sp>
      <p:sp>
        <p:nvSpPr>
          <p:cNvPr id="183" name="TextBox 182"/>
          <p:cNvSpPr txBox="1"/>
          <p:nvPr/>
        </p:nvSpPr>
        <p:spPr>
          <a:xfrm>
            <a:off x="4226190" y="3447009"/>
            <a:ext cx="1654923" cy="515127"/>
          </a:xfrm>
          <a:prstGeom prst="rect">
            <a:avLst/>
          </a:prstGeom>
          <a:noFill/>
        </p:spPr>
        <p:txBody>
          <a:bodyPr wrap="square" lIns="179031" tIns="143225" rIns="179031" bIns="143225" rtlCol="0">
            <a:spAutoFit/>
          </a:bodyPr>
          <a:lstStyle/>
          <a:p>
            <a:pPr algn="ctr" defTabSz="913030">
              <a:lnSpc>
                <a:spcPct val="90000"/>
              </a:lnSpc>
              <a:spcAft>
                <a:spcPts val="586"/>
              </a:spcAft>
              <a:defRPr/>
            </a:pPr>
            <a:r>
              <a:rPr lang="en-US" sz="1599" kern="0">
                <a:gradFill>
                  <a:gsLst>
                    <a:gs pos="12097">
                      <a:srgbClr val="FFFFFF"/>
                    </a:gs>
                    <a:gs pos="34000">
                      <a:srgbClr val="FFFFFF"/>
                    </a:gs>
                  </a:gsLst>
                  <a:lin ang="5400000" scaled="0"/>
                </a:gradFill>
                <a:latin typeface="Segoe UI Semilight"/>
                <a:ea typeface="MS PGothic" panose="020B0600070205080204" pitchFamily="34" charset="-128"/>
              </a:rPr>
              <a:t>Orchestration</a:t>
            </a:r>
          </a:p>
        </p:txBody>
      </p:sp>
      <p:sp>
        <p:nvSpPr>
          <p:cNvPr id="156" name="TextBox 155"/>
          <p:cNvSpPr txBox="1"/>
          <p:nvPr/>
        </p:nvSpPr>
        <p:spPr>
          <a:xfrm>
            <a:off x="6442532" y="5773348"/>
            <a:ext cx="2169093" cy="538511"/>
          </a:xfrm>
          <a:prstGeom prst="rect">
            <a:avLst/>
          </a:prstGeom>
          <a:noFill/>
        </p:spPr>
        <p:txBody>
          <a:bodyPr wrap="square" lIns="179031" tIns="143225" rIns="179031" bIns="143225" rtlCol="0">
            <a:spAutoFit/>
          </a:bodyPr>
          <a:lstStyle/>
          <a:p>
            <a:pPr algn="ctr" defTabSz="913030">
              <a:lnSpc>
                <a:spcPct val="90000"/>
              </a:lnSpc>
              <a:spcAft>
                <a:spcPts val="586"/>
              </a:spcAft>
              <a:defRPr/>
            </a:pPr>
            <a:r>
              <a:rPr lang="en-US" kern="0">
                <a:solidFill>
                  <a:sysClr val="windowText" lastClr="000000"/>
                </a:solidFill>
                <a:latin typeface="Segoe UI Semilight"/>
                <a:ea typeface="MS PGothic" panose="020B0600070205080204" pitchFamily="34" charset="-128"/>
              </a:rPr>
              <a:t>On Premise</a:t>
            </a:r>
          </a:p>
        </p:txBody>
      </p:sp>
      <p:pic>
        <p:nvPicPr>
          <p:cNvPr id="4" name="Picture 3"/>
          <p:cNvPicPr>
            <a:picLocks noChangeAspect="1"/>
          </p:cNvPicPr>
          <p:nvPr/>
        </p:nvPicPr>
        <p:blipFill>
          <a:blip r:embed="rId7"/>
          <a:stretch>
            <a:fillRect/>
          </a:stretch>
        </p:blipFill>
        <p:spPr>
          <a:xfrm>
            <a:off x="1889579" y="4884193"/>
            <a:ext cx="1261611" cy="882102"/>
          </a:xfrm>
          <a:prstGeom prst="rect">
            <a:avLst/>
          </a:prstGeom>
        </p:spPr>
      </p:pic>
      <p:pic>
        <p:nvPicPr>
          <p:cNvPr id="9" name="Picture 8"/>
          <p:cNvPicPr>
            <a:picLocks noChangeAspect="1"/>
          </p:cNvPicPr>
          <p:nvPr/>
        </p:nvPicPr>
        <p:blipFill>
          <a:blip r:embed="rId8"/>
          <a:stretch>
            <a:fillRect/>
          </a:stretch>
        </p:blipFill>
        <p:spPr>
          <a:xfrm>
            <a:off x="530442" y="3116276"/>
            <a:ext cx="666330" cy="661465"/>
          </a:xfrm>
          <a:prstGeom prst="rect">
            <a:avLst/>
          </a:prstGeom>
        </p:spPr>
      </p:pic>
      <p:sp>
        <p:nvSpPr>
          <p:cNvPr id="157" name="Rectangle 156"/>
          <p:cNvSpPr/>
          <p:nvPr/>
        </p:nvSpPr>
        <p:spPr bwMode="auto">
          <a:xfrm>
            <a:off x="6263016" y="2596087"/>
            <a:ext cx="2115852" cy="602254"/>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9629" rIns="33615" bIns="33615" anchor="ctr"/>
          <a:lstStyle/>
          <a:p>
            <a:pPr algn="ctr" defTabSz="913862">
              <a:defRPr/>
            </a:pPr>
            <a:r>
              <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rPr>
              <a:t>Guest Executables</a:t>
            </a:r>
          </a:p>
        </p:txBody>
      </p:sp>
      <p:sp>
        <p:nvSpPr>
          <p:cNvPr id="158" name="Rectangle 157"/>
          <p:cNvSpPr/>
          <p:nvPr/>
        </p:nvSpPr>
        <p:spPr bwMode="auto">
          <a:xfrm>
            <a:off x="1691664" y="2596087"/>
            <a:ext cx="4526267" cy="602254"/>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9629" rIns="33615" bIns="33615" anchor="ctr"/>
          <a:lstStyle/>
          <a:p>
            <a:pPr algn="ctr" defTabSz="913862">
              <a:defRPr/>
            </a:pPr>
            <a:r>
              <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Services</a:t>
            </a:r>
          </a:p>
        </p:txBody>
      </p:sp>
      <p:sp>
        <p:nvSpPr>
          <p:cNvPr id="159" name="Rectangle 158"/>
          <p:cNvSpPr/>
          <p:nvPr/>
        </p:nvSpPr>
        <p:spPr bwMode="auto">
          <a:xfrm>
            <a:off x="2845754" y="1877605"/>
            <a:ext cx="1989242" cy="602254"/>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9629" rIns="33615" bIns="33615" anchor="ctr"/>
          <a:lstStyle/>
          <a:p>
            <a:pPr algn="ctr" defTabSz="913862">
              <a:defRPr/>
            </a:pPr>
            <a:r>
              <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Actors</a:t>
            </a:r>
          </a:p>
        </p:txBody>
      </p:sp>
      <p:sp>
        <p:nvSpPr>
          <p:cNvPr id="160" name="Rectangle 159"/>
          <p:cNvSpPr/>
          <p:nvPr/>
        </p:nvSpPr>
        <p:spPr bwMode="auto">
          <a:xfrm>
            <a:off x="1691663" y="1877604"/>
            <a:ext cx="1101252" cy="598388"/>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9629" rIns="33615" bIns="33615" anchor="ctr"/>
          <a:lstStyle/>
          <a:p>
            <a:pPr algn="ctr" defTabSz="913862">
              <a:defRPr/>
            </a:pPr>
            <a:r>
              <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rPr>
              <a:t>  </a:t>
            </a:r>
          </a:p>
          <a:p>
            <a:pPr algn="ctr" defTabSz="913862">
              <a:defRPr/>
            </a:pPr>
            <a:endPar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a:p>
            <a:pPr algn="ctr" defTabSz="913862">
              <a:defRPr/>
            </a:pPr>
            <a:r>
              <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rPr>
              <a:t>ASP.NET Core</a:t>
            </a:r>
          </a:p>
          <a:p>
            <a:pPr defTabSz="913862">
              <a:defRPr/>
            </a:pPr>
            <a:r>
              <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rPr>
              <a:t>    </a:t>
            </a:r>
          </a:p>
          <a:p>
            <a:pPr algn="ctr" defTabSz="913862">
              <a:defRPr/>
            </a:pPr>
            <a:endPar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161" name="Rectangle 160"/>
          <p:cNvSpPr/>
          <p:nvPr/>
        </p:nvSpPr>
        <p:spPr bwMode="auto">
          <a:xfrm>
            <a:off x="8521359" y="2593360"/>
            <a:ext cx="2115852" cy="604982"/>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9629" rIns="33615" bIns="33615" anchor="ctr"/>
          <a:lstStyle/>
          <a:p>
            <a:pPr algn="ctr" defTabSz="913862">
              <a:defRPr/>
            </a:pPr>
            <a:r>
              <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rPr>
              <a:t>Containers</a:t>
            </a:r>
          </a:p>
        </p:txBody>
      </p:sp>
      <p:pic>
        <p:nvPicPr>
          <p:cNvPr id="163" name="Picture 162"/>
          <p:cNvPicPr>
            <a:picLocks noChangeAspect="1"/>
          </p:cNvPicPr>
          <p:nvPr/>
        </p:nvPicPr>
        <p:blipFill>
          <a:blip r:embed="rId9"/>
          <a:stretch>
            <a:fillRect/>
          </a:stretch>
        </p:blipFill>
        <p:spPr>
          <a:xfrm>
            <a:off x="3215090" y="4077941"/>
            <a:ext cx="814794" cy="977753"/>
          </a:xfrm>
          <a:prstGeom prst="rect">
            <a:avLst/>
          </a:prstGeom>
        </p:spPr>
      </p:pic>
      <p:sp>
        <p:nvSpPr>
          <p:cNvPr id="164" name="TextBox 163"/>
          <p:cNvSpPr txBox="1"/>
          <p:nvPr/>
        </p:nvSpPr>
        <p:spPr>
          <a:xfrm>
            <a:off x="1570697" y="3268695"/>
            <a:ext cx="1627373" cy="819482"/>
          </a:xfrm>
          <a:prstGeom prst="rect">
            <a:avLst/>
          </a:prstGeom>
          <a:noFill/>
        </p:spPr>
        <p:txBody>
          <a:bodyPr wrap="square" lIns="179031" tIns="143225" rIns="179031" bIns="143225" rtlCol="0">
            <a:spAutoFit/>
          </a:bodyPr>
          <a:lstStyle/>
          <a:p>
            <a:pPr algn="ctr" defTabSz="913030">
              <a:lnSpc>
                <a:spcPct val="90000"/>
              </a:lnSpc>
              <a:spcAft>
                <a:spcPts val="586"/>
              </a:spcAft>
              <a:defRPr/>
            </a:pPr>
            <a:r>
              <a:rPr lang="en-US" sz="1599"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913030">
              <a:lnSpc>
                <a:spcPct val="90000"/>
              </a:lnSpc>
              <a:spcAft>
                <a:spcPts val="586"/>
              </a:spcAft>
              <a:defRPr/>
            </a:pPr>
            <a:r>
              <a:rPr lang="en-US" sz="1599"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65" name="TextBox 164"/>
          <p:cNvSpPr txBox="1"/>
          <p:nvPr/>
        </p:nvSpPr>
        <p:spPr>
          <a:xfrm>
            <a:off x="9215507" y="3261549"/>
            <a:ext cx="1915663" cy="819482"/>
          </a:xfrm>
          <a:prstGeom prst="rect">
            <a:avLst/>
          </a:prstGeom>
          <a:noFill/>
        </p:spPr>
        <p:txBody>
          <a:bodyPr wrap="square" lIns="179031" tIns="143225" rIns="179031" bIns="143225" rtlCol="0">
            <a:spAutoFit/>
          </a:bodyPr>
          <a:lstStyle/>
          <a:p>
            <a:pPr algn="ctr" defTabSz="913030">
              <a:lnSpc>
                <a:spcPct val="90000"/>
              </a:lnSpc>
              <a:spcAft>
                <a:spcPts val="586"/>
              </a:spcAft>
              <a:defRPr/>
            </a:pPr>
            <a:r>
              <a:rPr lang="en-US" sz="1599"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913030">
              <a:lnSpc>
                <a:spcPct val="90000"/>
              </a:lnSpc>
              <a:spcAft>
                <a:spcPts val="586"/>
              </a:spcAft>
              <a:defRPr/>
            </a:pPr>
            <a:r>
              <a:rPr lang="en-US" sz="1599"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Tree>
    <p:extLst>
      <p:ext uri="{BB962C8B-B14F-4D97-AF65-F5344CB8AC3E}">
        <p14:creationId xmlns:p14="http://schemas.microsoft.com/office/powerpoint/2010/main" val="205470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5"/>
          <p:cNvSpPr txBox="1">
            <a:spLocks/>
          </p:cNvSpPr>
          <p:nvPr/>
        </p:nvSpPr>
        <p:spPr>
          <a:xfrm>
            <a:off x="271841" y="1716788"/>
            <a:ext cx="5961895" cy="2720824"/>
          </a:xfrm>
          <a:prstGeom prst="rect">
            <a:avLst/>
          </a:prstGeom>
        </p:spPr>
        <p:txBody>
          <a:bodyPr vert="horz" wrap="square" lIns="146262" tIns="91414" rIns="146262" bIns="91414"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811" indent="-342811" defTabSz="932502">
              <a:defRPr/>
            </a:pPr>
            <a:r>
              <a:rPr lang="en-US" sz="2800">
                <a:latin typeface="Segoe UI Light" panose="020B0502040204020203" pitchFamily="34" charset="0"/>
                <a:cs typeface="Segoe UI Light" panose="020B0502040204020203" pitchFamily="34" charset="0"/>
              </a:rPr>
              <a:t>Machines stitched together</a:t>
            </a:r>
          </a:p>
          <a:p>
            <a:pPr marL="342811" indent="-342811" defTabSz="932502">
              <a:defRPr/>
            </a:pPr>
            <a:r>
              <a:rPr lang="en-US" sz="2800">
                <a:latin typeface="Segoe UI Light" panose="020B0502040204020203" pitchFamily="34" charset="0"/>
                <a:cs typeface="Segoe UI Light" panose="020B0502040204020203" pitchFamily="34" charset="0"/>
              </a:rPr>
              <a:t>Scales to 1000+ machines</a:t>
            </a:r>
          </a:p>
          <a:p>
            <a:pPr marL="342811" indent="-342811" defTabSz="932502">
              <a:defRPr/>
            </a:pPr>
            <a:r>
              <a:rPr lang="en-US" sz="2800">
                <a:latin typeface="Segoe UI Light" panose="020B0502040204020203" pitchFamily="34" charset="0"/>
                <a:cs typeface="Segoe UI Light" panose="020B0502040204020203" pitchFamily="34" charset="0"/>
              </a:rPr>
              <a:t>Single management endpoint</a:t>
            </a:r>
          </a:p>
          <a:p>
            <a:pPr marL="342811" indent="-342811" defTabSz="932502">
              <a:defRPr/>
            </a:pPr>
            <a:r>
              <a:rPr lang="en-US" sz="2800">
                <a:latin typeface="Segoe UI Light" panose="020B0502040204020203" pitchFamily="34" charset="0"/>
                <a:cs typeface="Segoe UI Light" panose="020B0502040204020203" pitchFamily="34" charset="0"/>
              </a:rPr>
              <a:t>Layout limits impact of HW failures</a:t>
            </a:r>
          </a:p>
          <a:p>
            <a:pPr marL="0" indent="0" defTabSz="932502">
              <a:buNone/>
              <a:defRPr/>
            </a:pPr>
            <a:endParaRPr lang="en-US" sz="3999">
              <a:latin typeface="Segoe UI Light" panose="020B0502040204020203" pitchFamily="34" charset="0"/>
              <a:cs typeface="Segoe UI Light" panose="020B0502040204020203" pitchFamily="34" charset="0"/>
            </a:endParaRPr>
          </a:p>
        </p:txBody>
      </p:sp>
      <p:sp>
        <p:nvSpPr>
          <p:cNvPr id="33" name="Title 4"/>
          <p:cNvSpPr>
            <a:spLocks noGrp="1"/>
          </p:cNvSpPr>
          <p:nvPr>
            <p:ph type="title"/>
          </p:nvPr>
        </p:nvSpPr>
        <p:spPr/>
        <p:txBody>
          <a:bodyPr/>
          <a:lstStyle/>
          <a:p>
            <a:r>
              <a:rPr lang="en-US"/>
              <a:t>Service Fabric Cluster</a:t>
            </a:r>
          </a:p>
        </p:txBody>
      </p:sp>
      <p:grpSp>
        <p:nvGrpSpPr>
          <p:cNvPr id="86" name="Group 85"/>
          <p:cNvGrpSpPr/>
          <p:nvPr/>
        </p:nvGrpSpPr>
        <p:grpSpPr>
          <a:xfrm>
            <a:off x="5609158" y="114980"/>
            <a:ext cx="6530806" cy="6719387"/>
            <a:chOff x="3567753" y="-39210"/>
            <a:chExt cx="8612373" cy="7620001"/>
          </a:xfrm>
        </p:grpSpPr>
        <p:grpSp>
          <p:nvGrpSpPr>
            <p:cNvPr id="87" name="Group 86"/>
            <p:cNvGrpSpPr/>
            <p:nvPr/>
          </p:nvGrpSpPr>
          <p:grpSpPr>
            <a:xfrm>
              <a:off x="4008437" y="-39210"/>
              <a:ext cx="8171689" cy="7620001"/>
              <a:chOff x="3877883" y="203692"/>
              <a:chExt cx="8171689" cy="7620001"/>
            </a:xfrm>
          </p:grpSpPr>
          <p:grpSp>
            <p:nvGrpSpPr>
              <p:cNvPr id="91" name="Group 90"/>
              <p:cNvGrpSpPr/>
              <p:nvPr/>
            </p:nvGrpSpPr>
            <p:grpSpPr>
              <a:xfrm>
                <a:off x="3877883" y="203692"/>
                <a:ext cx="8171689" cy="7620001"/>
                <a:chOff x="2880909" y="-554108"/>
                <a:chExt cx="9539338" cy="8775770"/>
              </a:xfrm>
            </p:grpSpPr>
            <p:grpSp>
              <p:nvGrpSpPr>
                <p:cNvPr id="104" name="Group 103"/>
                <p:cNvGrpSpPr/>
                <p:nvPr/>
              </p:nvGrpSpPr>
              <p:grpSpPr>
                <a:xfrm>
                  <a:off x="2880909" y="1058863"/>
                  <a:ext cx="9539338" cy="5549828"/>
                  <a:chOff x="2880909" y="1058863"/>
                  <a:chExt cx="9539338" cy="5549828"/>
                </a:xfrm>
              </p:grpSpPr>
              <p:sp>
                <p:nvSpPr>
                  <p:cNvPr id="107" name="Oval 106"/>
                  <p:cNvSpPr/>
                  <p:nvPr/>
                </p:nvSpPr>
                <p:spPr bwMode="auto">
                  <a:xfrm>
                    <a:off x="3756544" y="1477963"/>
                    <a:ext cx="7162800" cy="4800599"/>
                  </a:xfrm>
                  <a:prstGeom prst="ellipse">
                    <a:avLst/>
                  </a:prstGeom>
                  <a:noFill/>
                  <a:ln w="38100" cap="flat" cmpd="sng" algn="ctr">
                    <a:solidFill>
                      <a:srgbClr val="00BCF2"/>
                    </a:solidFill>
                    <a:prstDash val="solid"/>
                    <a:headEnd type="none" w="med" len="med"/>
                    <a:tailEnd type="none" w="med" len="med"/>
                  </a:ln>
                  <a:effectLst/>
                </p:spPr>
                <p:txBody>
                  <a:bodyPr rot="0" spcFirstLastPara="0" vert="horz" wrap="square" lIns="182828" tIns="146262" rIns="182828" bIns="146262"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defTabSz="932232" fontAlgn="base">
                      <a:lnSpc>
                        <a:spcPct val="90000"/>
                      </a:lnSpc>
                      <a:spcBef>
                        <a:spcPct val="0"/>
                      </a:spcBef>
                      <a:spcAft>
                        <a:spcPct val="0"/>
                      </a:spcAft>
                      <a:defRPr/>
                    </a:pPr>
                    <a:endParaRPr lang="en-US" sz="1198" b="1"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108" name="Picture 107"/>
                  <p:cNvPicPr>
                    <a:picLocks noChangeAspect="1"/>
                  </p:cNvPicPr>
                  <p:nvPr/>
                </p:nvPicPr>
                <p:blipFill>
                  <a:blip r:embed="rId3">
                    <a:duotone>
                      <a:srgbClr val="00BCF2">
                        <a:shade val="45000"/>
                        <a:satMod val="135000"/>
                      </a:srgb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9" name="Picture 108"/>
                  <p:cNvPicPr>
                    <a:picLocks noChangeAspect="1"/>
                  </p:cNvPicPr>
                  <p:nvPr/>
                </p:nvPicPr>
                <p:blipFill>
                  <a:blip r:embed="rId3">
                    <a:duotone>
                      <a:srgbClr val="00BCF2">
                        <a:shade val="45000"/>
                        <a:satMod val="135000"/>
                      </a:srgb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10" name="Picture 109"/>
                  <p:cNvPicPr>
                    <a:picLocks noChangeAspect="1"/>
                  </p:cNvPicPr>
                  <p:nvPr/>
                </p:nvPicPr>
                <p:blipFill>
                  <a:blip r:embed="rId3">
                    <a:duotone>
                      <a:srgbClr val="00BCF2">
                        <a:shade val="45000"/>
                        <a:satMod val="135000"/>
                      </a:srgb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11" name="Picture 110"/>
                  <p:cNvPicPr>
                    <a:picLocks noChangeAspect="1"/>
                  </p:cNvPicPr>
                  <p:nvPr/>
                </p:nvPicPr>
                <p:blipFill>
                  <a:blip r:embed="rId3">
                    <a:duotone>
                      <a:srgbClr val="00BCF2">
                        <a:shade val="45000"/>
                        <a:satMod val="135000"/>
                      </a:srgbClr>
                      <a:prstClr val="white"/>
                    </a:duotone>
                    <a:extLst>
                      <a:ext uri="{28A0092B-C50C-407E-A947-70E740481C1C}">
                        <a14:useLocalDpi xmlns:a14="http://schemas.microsoft.com/office/drawing/2010/main" val="0"/>
                      </a:ext>
                    </a:extLst>
                  </a:blip>
                  <a:stretch>
                    <a:fillRect/>
                  </a:stretch>
                </p:blipFill>
                <p:spPr>
                  <a:xfrm>
                    <a:off x="9094035" y="3103491"/>
                    <a:ext cx="3326212" cy="3505200"/>
                  </a:xfrm>
                  <a:prstGeom prst="rect">
                    <a:avLst/>
                  </a:prstGeom>
                </p:spPr>
              </p:pic>
            </p:grpSp>
            <p:pic>
              <p:nvPicPr>
                <p:cNvPr id="105" name="Picture 104"/>
                <p:cNvPicPr>
                  <a:picLocks noChangeAspect="1"/>
                </p:cNvPicPr>
                <p:nvPr/>
              </p:nvPicPr>
              <p:blipFill>
                <a:blip r:embed="rId3">
                  <a:duotone>
                    <a:srgbClr val="00BCF2">
                      <a:shade val="45000"/>
                      <a:satMod val="135000"/>
                    </a:srgb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106" name="Picture 105"/>
                <p:cNvPicPr>
                  <a:picLocks noChangeAspect="1"/>
                </p:cNvPicPr>
                <p:nvPr/>
              </p:nvPicPr>
              <p:blipFill>
                <a:blip r:embed="rId3">
                  <a:duotone>
                    <a:srgbClr val="00BCF2">
                      <a:shade val="45000"/>
                      <a:satMod val="135000"/>
                    </a:srgb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grpSp>
          <p:sp>
            <p:nvSpPr>
              <p:cNvPr id="92" name="Oval 91"/>
              <p:cNvSpPr/>
              <p:nvPr/>
            </p:nvSpPr>
            <p:spPr>
              <a:xfrm>
                <a:off x="7412958" y="6019341"/>
                <a:ext cx="863522" cy="532910"/>
              </a:xfrm>
              <a:prstGeom prst="ellipse">
                <a:avLst/>
              </a:prstGeom>
              <a:solidFill>
                <a:srgbClr val="00BCF2"/>
              </a:solidFill>
              <a:ln w="10795" cap="flat" cmpd="sng" algn="ctr">
                <a:solidFill>
                  <a:srgbClr val="0070C0"/>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02">
                  <a:defRPr/>
                </a:pPr>
                <a:r>
                  <a:rPr lang="en-US" sz="816" b="1">
                    <a:solidFill>
                      <a:srgbClr val="FFFFFF"/>
                    </a:solidFill>
                    <a:latin typeface="Segoe UI Light" panose="020B0502040204020203" pitchFamily="34" charset="0"/>
                    <a:cs typeface="Segoe UI Light" panose="020B0502040204020203" pitchFamily="34" charset="0"/>
                  </a:rPr>
                  <a:t>Node</a:t>
                </a:r>
              </a:p>
            </p:txBody>
          </p:sp>
          <p:sp>
            <p:nvSpPr>
              <p:cNvPr id="93" name="Oval 92"/>
              <p:cNvSpPr/>
              <p:nvPr/>
            </p:nvSpPr>
            <p:spPr>
              <a:xfrm>
                <a:off x="10024059" y="4664770"/>
                <a:ext cx="863522" cy="532910"/>
              </a:xfrm>
              <a:prstGeom prst="ellipse">
                <a:avLst/>
              </a:prstGeom>
              <a:solidFill>
                <a:srgbClr val="00BCF2"/>
              </a:solidFill>
              <a:ln w="10795" cap="flat" cmpd="sng" algn="ctr">
                <a:solidFill>
                  <a:srgbClr val="0070C0"/>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02">
                  <a:defRPr/>
                </a:pPr>
                <a:r>
                  <a:rPr lang="en-US" sz="816" b="1">
                    <a:solidFill>
                      <a:srgbClr val="FFFFFF"/>
                    </a:solidFill>
                    <a:latin typeface="Segoe UI Light" panose="020B0502040204020203" pitchFamily="34" charset="0"/>
                    <a:cs typeface="Segoe UI Light" panose="020B0502040204020203" pitchFamily="34" charset="0"/>
                  </a:rPr>
                  <a:t>Node</a:t>
                </a:r>
              </a:p>
            </p:txBody>
          </p:sp>
          <p:sp>
            <p:nvSpPr>
              <p:cNvPr id="94" name="Oval 93"/>
              <p:cNvSpPr/>
              <p:nvPr/>
            </p:nvSpPr>
            <p:spPr>
              <a:xfrm>
                <a:off x="9889919" y="2863645"/>
                <a:ext cx="863522" cy="532910"/>
              </a:xfrm>
              <a:prstGeom prst="ellipse">
                <a:avLst/>
              </a:prstGeom>
              <a:solidFill>
                <a:srgbClr val="00BCF2"/>
              </a:solidFill>
              <a:ln w="10795" cap="flat" cmpd="sng" algn="ctr">
                <a:solidFill>
                  <a:srgbClr val="0070C0"/>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02">
                  <a:defRPr/>
                </a:pPr>
                <a:r>
                  <a:rPr lang="en-US" sz="816" b="1">
                    <a:solidFill>
                      <a:srgbClr val="FFFFFF"/>
                    </a:solidFill>
                    <a:latin typeface="Segoe UI Light" panose="020B0502040204020203" pitchFamily="34" charset="0"/>
                    <a:cs typeface="Segoe UI Light" panose="020B0502040204020203" pitchFamily="34" charset="0"/>
                  </a:rPr>
                  <a:t>Node</a:t>
                </a:r>
              </a:p>
            </p:txBody>
          </p:sp>
          <p:sp>
            <p:nvSpPr>
              <p:cNvPr id="95" name="Oval 94"/>
              <p:cNvSpPr/>
              <p:nvPr/>
            </p:nvSpPr>
            <p:spPr>
              <a:xfrm>
                <a:off x="4618622" y="2803015"/>
                <a:ext cx="863522" cy="532910"/>
              </a:xfrm>
              <a:prstGeom prst="ellipse">
                <a:avLst/>
              </a:prstGeom>
              <a:solidFill>
                <a:srgbClr val="00BCF2"/>
              </a:solidFill>
              <a:ln w="10795" cap="flat" cmpd="sng" algn="ctr">
                <a:solidFill>
                  <a:srgbClr val="0070C0"/>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02">
                  <a:defRPr/>
                </a:pPr>
                <a:r>
                  <a:rPr lang="en-US" sz="816" b="1">
                    <a:solidFill>
                      <a:srgbClr val="FFFFFF"/>
                    </a:solidFill>
                    <a:latin typeface="Segoe UI Light" panose="020B0502040204020203" pitchFamily="34" charset="0"/>
                    <a:cs typeface="Segoe UI Light" panose="020B0502040204020203" pitchFamily="34" charset="0"/>
                  </a:rPr>
                  <a:t>Node</a:t>
                </a:r>
              </a:p>
            </p:txBody>
          </p:sp>
          <p:sp>
            <p:nvSpPr>
              <p:cNvPr id="96" name="Oval 95"/>
              <p:cNvSpPr/>
              <p:nvPr/>
            </p:nvSpPr>
            <p:spPr>
              <a:xfrm>
                <a:off x="4445582" y="4479883"/>
                <a:ext cx="863522" cy="532910"/>
              </a:xfrm>
              <a:prstGeom prst="ellipse">
                <a:avLst/>
              </a:prstGeom>
              <a:solidFill>
                <a:srgbClr val="00BCF2"/>
              </a:solidFill>
              <a:ln w="10795" cap="flat" cmpd="sng" algn="ctr">
                <a:solidFill>
                  <a:srgbClr val="0070C0"/>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02">
                  <a:defRPr/>
                </a:pPr>
                <a:r>
                  <a:rPr lang="en-US" sz="816" b="1">
                    <a:solidFill>
                      <a:srgbClr val="FFFFFF"/>
                    </a:solidFill>
                    <a:latin typeface="Segoe UI Light" panose="020B0502040204020203" pitchFamily="34" charset="0"/>
                    <a:cs typeface="Segoe UI Light" panose="020B0502040204020203" pitchFamily="34" charset="0"/>
                  </a:rPr>
                  <a:t>Node</a:t>
                </a:r>
              </a:p>
            </p:txBody>
          </p:sp>
          <p:sp>
            <p:nvSpPr>
              <p:cNvPr id="97" name="Oval 96"/>
              <p:cNvSpPr/>
              <p:nvPr/>
            </p:nvSpPr>
            <p:spPr>
              <a:xfrm>
                <a:off x="7338888" y="1572798"/>
                <a:ext cx="863522" cy="532910"/>
              </a:xfrm>
              <a:prstGeom prst="ellipse">
                <a:avLst/>
              </a:prstGeom>
              <a:solidFill>
                <a:srgbClr val="00BCF2"/>
              </a:solidFill>
              <a:ln w="10795" cap="flat" cmpd="sng" algn="ctr">
                <a:solidFill>
                  <a:srgbClr val="0070C0"/>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02">
                  <a:defRPr/>
                </a:pPr>
                <a:r>
                  <a:rPr lang="en-US" sz="816" b="1">
                    <a:solidFill>
                      <a:srgbClr val="FFFFFF"/>
                    </a:solidFill>
                    <a:latin typeface="Segoe UI Light" panose="020B0502040204020203" pitchFamily="34" charset="0"/>
                    <a:cs typeface="Segoe UI Light" panose="020B0502040204020203" pitchFamily="34" charset="0"/>
                  </a:rPr>
                  <a:t>Node</a:t>
                </a:r>
              </a:p>
            </p:txBody>
          </p:sp>
          <p:sp>
            <p:nvSpPr>
              <p:cNvPr id="98" name="TextBox 64"/>
              <p:cNvSpPr txBox="1"/>
              <p:nvPr/>
            </p:nvSpPr>
            <p:spPr>
              <a:xfrm>
                <a:off x="5403633" y="2583654"/>
                <a:ext cx="1171824" cy="499742"/>
              </a:xfrm>
              <a:prstGeom prst="rect">
                <a:avLst/>
              </a:prstGeom>
              <a:noFill/>
            </p:spPr>
            <p:txBody>
              <a:bodyPr wrap="none" lIns="182828" tIns="146262" rIns="182828" bIns="146262"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02">
                  <a:lnSpc>
                    <a:spcPct val="90000"/>
                  </a:lnSpc>
                  <a:spcAft>
                    <a:spcPts val="600"/>
                  </a:spcAft>
                  <a:defRPr/>
                </a:pPr>
                <a:r>
                  <a:rPr lang="en-US" sz="1049" b="1">
                    <a:gradFill>
                      <a:gsLst>
                        <a:gs pos="2917">
                          <a:srgbClr val="FFFFFF"/>
                        </a:gs>
                        <a:gs pos="30000">
                          <a:srgbClr val="FFFFFF"/>
                        </a:gs>
                      </a:gsLst>
                      <a:lin ang="5400000" scaled="0"/>
                    </a:gradFill>
                    <a:latin typeface="Segoe UI Light" panose="020B0502040204020203" pitchFamily="34" charset="0"/>
                    <a:cs typeface="Segoe UI Light" panose="020B0502040204020203" pitchFamily="34" charset="0"/>
                  </a:rPr>
                  <a:t>FD0/UD0</a:t>
                </a:r>
              </a:p>
            </p:txBody>
          </p:sp>
          <p:sp>
            <p:nvSpPr>
              <p:cNvPr id="99" name="TextBox 65"/>
              <p:cNvSpPr txBox="1"/>
              <p:nvPr/>
            </p:nvSpPr>
            <p:spPr>
              <a:xfrm>
                <a:off x="5512072" y="4246362"/>
                <a:ext cx="1157026" cy="499742"/>
              </a:xfrm>
              <a:prstGeom prst="rect">
                <a:avLst/>
              </a:prstGeom>
              <a:noFill/>
            </p:spPr>
            <p:txBody>
              <a:bodyPr wrap="none" lIns="182828" tIns="146262" rIns="182828" bIns="146262"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02">
                  <a:lnSpc>
                    <a:spcPct val="90000"/>
                  </a:lnSpc>
                  <a:spcAft>
                    <a:spcPts val="600"/>
                  </a:spcAft>
                  <a:defRPr/>
                </a:pPr>
                <a:r>
                  <a:rPr lang="en-US" sz="1049" b="1">
                    <a:gradFill>
                      <a:gsLst>
                        <a:gs pos="2917">
                          <a:srgbClr val="FFFFFF"/>
                        </a:gs>
                        <a:gs pos="30000">
                          <a:srgbClr val="FFFFFF"/>
                        </a:gs>
                      </a:gsLst>
                      <a:lin ang="5400000" scaled="0"/>
                    </a:gradFill>
                    <a:latin typeface="Segoe UI Light" panose="020B0502040204020203" pitchFamily="34" charset="0"/>
                    <a:cs typeface="Segoe UI Light" panose="020B0502040204020203" pitchFamily="34" charset="0"/>
                  </a:rPr>
                  <a:t>FD0/UD1</a:t>
                </a:r>
              </a:p>
            </p:txBody>
          </p:sp>
          <p:sp>
            <p:nvSpPr>
              <p:cNvPr id="100" name="TextBox 66"/>
              <p:cNvSpPr txBox="1"/>
              <p:nvPr/>
            </p:nvSpPr>
            <p:spPr>
              <a:xfrm>
                <a:off x="8114752" y="5783262"/>
                <a:ext cx="1171824" cy="499742"/>
              </a:xfrm>
              <a:prstGeom prst="rect">
                <a:avLst/>
              </a:prstGeom>
              <a:noFill/>
            </p:spPr>
            <p:txBody>
              <a:bodyPr wrap="none" lIns="182828" tIns="146262" rIns="182828" bIns="146262"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02">
                  <a:lnSpc>
                    <a:spcPct val="90000"/>
                  </a:lnSpc>
                  <a:spcAft>
                    <a:spcPts val="600"/>
                  </a:spcAft>
                  <a:defRPr/>
                </a:pPr>
                <a:r>
                  <a:rPr lang="en-US" sz="1049" b="1">
                    <a:gradFill>
                      <a:gsLst>
                        <a:gs pos="2917">
                          <a:srgbClr val="FFFFFF"/>
                        </a:gs>
                        <a:gs pos="30000">
                          <a:srgbClr val="FFFFFF"/>
                        </a:gs>
                      </a:gsLst>
                      <a:lin ang="5400000" scaled="0"/>
                    </a:gradFill>
                    <a:latin typeface="Segoe UI Light" panose="020B0502040204020203" pitchFamily="34" charset="0"/>
                    <a:cs typeface="Segoe UI Light" panose="020B0502040204020203" pitchFamily="34" charset="0"/>
                  </a:rPr>
                  <a:t>FD2/UD3</a:t>
                </a:r>
              </a:p>
            </p:txBody>
          </p:sp>
          <p:sp>
            <p:nvSpPr>
              <p:cNvPr id="101" name="TextBox 67"/>
              <p:cNvSpPr txBox="1"/>
              <p:nvPr/>
            </p:nvSpPr>
            <p:spPr>
              <a:xfrm>
                <a:off x="8003622" y="1136723"/>
                <a:ext cx="1144343" cy="499742"/>
              </a:xfrm>
              <a:prstGeom prst="rect">
                <a:avLst/>
              </a:prstGeom>
              <a:noFill/>
            </p:spPr>
            <p:txBody>
              <a:bodyPr wrap="none" lIns="182828" tIns="146262" rIns="182828" bIns="146262"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02">
                  <a:lnSpc>
                    <a:spcPct val="90000"/>
                  </a:lnSpc>
                  <a:spcAft>
                    <a:spcPts val="600"/>
                  </a:spcAft>
                  <a:defRPr/>
                </a:pPr>
                <a:r>
                  <a:rPr lang="en-US" sz="1049" b="1">
                    <a:gradFill>
                      <a:gsLst>
                        <a:gs pos="2917">
                          <a:srgbClr val="FFFFFF"/>
                        </a:gs>
                        <a:gs pos="30000">
                          <a:srgbClr val="FFFFFF"/>
                        </a:gs>
                      </a:gsLst>
                      <a:lin ang="5400000" scaled="0"/>
                    </a:gradFill>
                    <a:latin typeface="Segoe UI Light" panose="020B0502040204020203" pitchFamily="34" charset="0"/>
                    <a:cs typeface="Segoe UI Light" panose="020B0502040204020203" pitchFamily="34" charset="0"/>
                  </a:rPr>
                  <a:t>FD1/UD6</a:t>
                </a:r>
              </a:p>
            </p:txBody>
          </p:sp>
          <p:sp>
            <p:nvSpPr>
              <p:cNvPr id="102" name="TextBox 68"/>
              <p:cNvSpPr txBox="1"/>
              <p:nvPr/>
            </p:nvSpPr>
            <p:spPr>
              <a:xfrm>
                <a:off x="10634306" y="2596925"/>
                <a:ext cx="1144343" cy="499742"/>
              </a:xfrm>
              <a:prstGeom prst="rect">
                <a:avLst/>
              </a:prstGeom>
              <a:noFill/>
            </p:spPr>
            <p:txBody>
              <a:bodyPr wrap="none" lIns="182828" tIns="146262" rIns="182828" bIns="146262"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02">
                  <a:lnSpc>
                    <a:spcPct val="90000"/>
                  </a:lnSpc>
                  <a:spcAft>
                    <a:spcPts val="600"/>
                  </a:spcAft>
                  <a:defRPr/>
                </a:pPr>
                <a:r>
                  <a:rPr lang="en-US" sz="1049" b="1">
                    <a:gradFill>
                      <a:gsLst>
                        <a:gs pos="2917">
                          <a:srgbClr val="FFFFFF"/>
                        </a:gs>
                        <a:gs pos="30000">
                          <a:srgbClr val="FFFFFF"/>
                        </a:gs>
                      </a:gsLst>
                      <a:lin ang="5400000" scaled="0"/>
                    </a:gradFill>
                    <a:latin typeface="Segoe UI Light" panose="020B0502040204020203" pitchFamily="34" charset="0"/>
                    <a:cs typeface="Segoe UI Light" panose="020B0502040204020203" pitchFamily="34" charset="0"/>
                  </a:rPr>
                  <a:t>FD1/UD5</a:t>
                </a:r>
              </a:p>
            </p:txBody>
          </p:sp>
          <p:sp>
            <p:nvSpPr>
              <p:cNvPr id="103" name="TextBox 69"/>
              <p:cNvSpPr txBox="1"/>
              <p:nvPr/>
            </p:nvSpPr>
            <p:spPr>
              <a:xfrm>
                <a:off x="10714038" y="4335463"/>
                <a:ext cx="1219953" cy="503021"/>
              </a:xfrm>
              <a:prstGeom prst="rect">
                <a:avLst/>
              </a:prstGeom>
              <a:noFill/>
            </p:spPr>
            <p:txBody>
              <a:bodyPr wrap="none" lIns="182828" tIns="146262" rIns="182828" bIns="146262"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02">
                  <a:lnSpc>
                    <a:spcPct val="90000"/>
                  </a:lnSpc>
                  <a:spcAft>
                    <a:spcPts val="600"/>
                  </a:spcAft>
                  <a:defRPr/>
                </a:pPr>
                <a:r>
                  <a:rPr lang="en-US" sz="1049" b="1">
                    <a:gradFill>
                      <a:gsLst>
                        <a:gs pos="2917">
                          <a:srgbClr val="FFFFFF"/>
                        </a:gs>
                        <a:gs pos="30000">
                          <a:srgbClr val="FFFFFF"/>
                        </a:gs>
                      </a:gsLst>
                      <a:lin ang="5400000" scaled="0"/>
                    </a:gradFill>
                    <a:latin typeface="Segoe UI Light" panose="020B0502040204020203" pitchFamily="34" charset="0"/>
                    <a:cs typeface="Segoe UI Light" panose="020B0502040204020203" pitchFamily="34" charset="0"/>
                  </a:rPr>
                  <a:t>FD2/UD4</a:t>
                </a:r>
              </a:p>
            </p:txBody>
          </p:sp>
        </p:grpSp>
        <p:sp>
          <p:nvSpPr>
            <p:cNvPr id="88" name="Arc 87"/>
            <p:cNvSpPr/>
            <p:nvPr/>
          </p:nvSpPr>
          <p:spPr>
            <a:xfrm rot="6714129">
              <a:off x="7904271" y="-1044346"/>
              <a:ext cx="2046251" cy="6476287"/>
            </a:xfrm>
            <a:prstGeom prst="arc">
              <a:avLst>
                <a:gd name="adj1" fmla="val 16630267"/>
                <a:gd name="adj2" fmla="val 5066703"/>
              </a:avLst>
            </a:prstGeom>
            <a:noFill/>
            <a:ln w="22225" cap="flat" cmpd="sng" algn="ctr">
              <a:solidFill>
                <a:srgbClr val="B4A0FF"/>
              </a:solidFill>
              <a:prstDash val="sysDash"/>
            </a:ln>
            <a:effectLst/>
          </p:spPr>
          <p:txBody>
            <a:bodyPr rtlCol="0" anchor="ctr"/>
            <a:lstStyle/>
            <a:p>
              <a:pPr algn="ctr" defTabSz="932502"/>
              <a:endParaRPr lang="en-US" sz="1049" b="1" kern="0">
                <a:solidFill>
                  <a:srgbClr val="FFFFFF"/>
                </a:solidFill>
                <a:latin typeface="Segoe UI Light" panose="020B0502040204020203" pitchFamily="34" charset="0"/>
                <a:cs typeface="Segoe UI Light" panose="020B0502040204020203" pitchFamily="34" charset="0"/>
              </a:endParaRPr>
            </a:p>
          </p:txBody>
        </p:sp>
        <p:sp>
          <p:nvSpPr>
            <p:cNvPr id="89" name="Arc 88"/>
            <p:cNvSpPr/>
            <p:nvPr/>
          </p:nvSpPr>
          <p:spPr>
            <a:xfrm rot="14597496">
              <a:off x="7494774" y="2360794"/>
              <a:ext cx="2272326" cy="6476287"/>
            </a:xfrm>
            <a:prstGeom prst="arc">
              <a:avLst>
                <a:gd name="adj1" fmla="val 16630267"/>
                <a:gd name="adj2" fmla="val 5066703"/>
              </a:avLst>
            </a:prstGeom>
            <a:noFill/>
            <a:ln w="22225" cap="flat" cmpd="sng" algn="ctr">
              <a:solidFill>
                <a:srgbClr val="B4A0FF"/>
              </a:solidFill>
              <a:prstDash val="sysDash"/>
            </a:ln>
            <a:effectLst/>
          </p:spPr>
          <p:txBody>
            <a:bodyPr rtlCol="0" anchor="ctr"/>
            <a:lstStyle/>
            <a:p>
              <a:pPr algn="ctr" defTabSz="932502"/>
              <a:endParaRPr lang="en-US" sz="1049" b="1" kern="0">
                <a:solidFill>
                  <a:srgbClr val="FFFFFF"/>
                </a:solidFill>
                <a:latin typeface="Segoe UI Light" panose="020B0502040204020203" pitchFamily="34" charset="0"/>
                <a:cs typeface="Segoe UI Light" panose="020B0502040204020203" pitchFamily="34" charset="0"/>
              </a:endParaRPr>
            </a:p>
          </p:txBody>
        </p:sp>
        <p:sp>
          <p:nvSpPr>
            <p:cNvPr id="90" name="Arc 89"/>
            <p:cNvSpPr/>
            <p:nvPr/>
          </p:nvSpPr>
          <p:spPr>
            <a:xfrm rot="2128995">
              <a:off x="3567753" y="2017122"/>
              <a:ext cx="3847871" cy="3931729"/>
            </a:xfrm>
            <a:prstGeom prst="arc">
              <a:avLst>
                <a:gd name="adj1" fmla="val 13615535"/>
                <a:gd name="adj2" fmla="val 3790941"/>
              </a:avLst>
            </a:prstGeom>
            <a:noFill/>
            <a:ln w="22225" cap="flat" cmpd="sng" algn="ctr">
              <a:solidFill>
                <a:srgbClr val="B4A0FF"/>
              </a:solidFill>
              <a:prstDash val="sysDash"/>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502">
                <a:defRPr/>
              </a:pPr>
              <a:endParaRPr lang="en-US" sz="1049" b="1">
                <a:solidFill>
                  <a:srgbClr val="FFFFFF"/>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326028751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63DC8CF-5D6D-4968-8BF9-2671CD479D8F}"/>
              </a:ext>
            </a:extLst>
          </p:cNvPr>
          <p:cNvSpPr>
            <a:spLocks noGrp="1"/>
          </p:cNvSpPr>
          <p:nvPr>
            <p:ph type="title"/>
          </p:nvPr>
        </p:nvSpPr>
        <p:spPr>
          <a:xfrm>
            <a:off x="274702" y="2125678"/>
            <a:ext cx="9143936" cy="1036622"/>
          </a:xfrm>
        </p:spPr>
        <p:txBody>
          <a:bodyPr/>
          <a:lstStyle/>
          <a:p>
            <a:r>
              <a:rPr lang="de-DE"/>
              <a:t>Demo:</a:t>
            </a:r>
          </a:p>
        </p:txBody>
      </p:sp>
      <p:sp>
        <p:nvSpPr>
          <p:cNvPr id="6" name="Textplatzhalter 5">
            <a:extLst>
              <a:ext uri="{FF2B5EF4-FFF2-40B4-BE49-F238E27FC236}">
                <a16:creationId xmlns:a16="http://schemas.microsoft.com/office/drawing/2014/main" id="{91889533-77D2-4C1F-B85D-F3AC193E0208}"/>
              </a:ext>
            </a:extLst>
          </p:cNvPr>
          <p:cNvSpPr>
            <a:spLocks noGrp="1"/>
          </p:cNvSpPr>
          <p:nvPr>
            <p:ph type="body" sz="quarter" idx="12"/>
          </p:nvPr>
        </p:nvSpPr>
        <p:spPr>
          <a:xfrm>
            <a:off x="274702" y="3164401"/>
            <a:ext cx="11828399" cy="1828007"/>
          </a:xfrm>
        </p:spPr>
        <p:txBody>
          <a:bodyPr vert="horz" wrap="square" lIns="146304" tIns="109728" rIns="146304" bIns="109728" rtlCol="0" anchor="t">
            <a:noAutofit/>
          </a:bodyPr>
          <a:lstStyle/>
          <a:p>
            <a:r>
              <a:rPr lang="en-US"/>
              <a:t>Service Fabric Portal</a:t>
            </a:r>
            <a:endParaRPr lang="de-DE"/>
          </a:p>
        </p:txBody>
      </p:sp>
    </p:spTree>
    <p:extLst>
      <p:ext uri="{BB962C8B-B14F-4D97-AF65-F5344CB8AC3E}">
        <p14:creationId xmlns:p14="http://schemas.microsoft.com/office/powerpoint/2010/main" val="2943156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49B1-DC76-48B4-82FE-946D7A3AF42C}"/>
              </a:ext>
            </a:extLst>
          </p:cNvPr>
          <p:cNvSpPr>
            <a:spLocks noGrp="1"/>
          </p:cNvSpPr>
          <p:nvPr>
            <p:ph type="title"/>
          </p:nvPr>
        </p:nvSpPr>
        <p:spPr/>
        <p:txBody>
          <a:bodyPr/>
          <a:lstStyle/>
          <a:p>
            <a:r>
              <a:rPr lang="en-US"/>
              <a:t>Service Fabric Client Modules</a:t>
            </a:r>
            <a:br>
              <a:rPr lang="en-US"/>
            </a:br>
            <a:endParaRPr lang="en-US"/>
          </a:p>
        </p:txBody>
      </p:sp>
      <p:sp>
        <p:nvSpPr>
          <p:cNvPr id="4" name="Text Placeholder 3">
            <a:extLst>
              <a:ext uri="{FF2B5EF4-FFF2-40B4-BE49-F238E27FC236}">
                <a16:creationId xmlns:a16="http://schemas.microsoft.com/office/drawing/2014/main" id="{ABE10786-2F72-425A-ADB5-763A6062849F}"/>
              </a:ext>
            </a:extLst>
          </p:cNvPr>
          <p:cNvSpPr>
            <a:spLocks noGrp="1"/>
          </p:cNvSpPr>
          <p:nvPr>
            <p:ph type="body" sz="quarter" idx="10"/>
          </p:nvPr>
        </p:nvSpPr>
        <p:spPr>
          <a:xfrm>
            <a:off x="275733" y="1135062"/>
            <a:ext cx="11888787" cy="5773888"/>
          </a:xfrm>
        </p:spPr>
        <p:txBody>
          <a:bodyPr/>
          <a:lstStyle/>
          <a:p>
            <a:pPr marL="571500" indent="-571500">
              <a:buFont typeface="Arial" panose="020B0604020202020204" pitchFamily="34" charset="0"/>
              <a:buChar char="•"/>
            </a:pPr>
            <a:r>
              <a:rPr lang="en-US" sz="3200" err="1">
                <a:solidFill>
                  <a:schemeClr val="tx1"/>
                </a:solidFill>
                <a:latin typeface="Segoe UI Light" panose="020B0502040204020203" pitchFamily="34" charset="0"/>
                <a:cs typeface="Segoe UI Light" panose="020B0502040204020203" pitchFamily="34" charset="0"/>
              </a:rPr>
              <a:t>AzureRM.ServiceFabric</a:t>
            </a:r>
            <a:r>
              <a:rPr lang="en-US" sz="3200">
                <a:solidFill>
                  <a:schemeClr val="tx1"/>
                </a:solidFill>
                <a:latin typeface="Segoe UI Light" panose="020B0502040204020203" pitchFamily="34" charset="0"/>
                <a:cs typeface="Segoe UI Light" panose="020B0502040204020203" pitchFamily="34" charset="0"/>
              </a:rPr>
              <a:t>  PowerShell module</a:t>
            </a:r>
          </a:p>
          <a:p>
            <a:pPr marL="571500" indent="-571500">
              <a:buFont typeface="Arial" panose="020B0604020202020204" pitchFamily="34" charset="0"/>
              <a:buChar char="•"/>
            </a:pPr>
            <a:r>
              <a:rPr lang="en-US" sz="3200">
                <a:solidFill>
                  <a:schemeClr val="tx1"/>
                </a:solidFill>
                <a:latin typeface="Segoe UI Light" panose="020B0502040204020203" pitchFamily="34" charset="0"/>
                <a:cs typeface="Segoe UI Light" panose="020B0502040204020203" pitchFamily="34" charset="0"/>
              </a:rPr>
              <a:t>Azure Service Fabric CLI module</a:t>
            </a:r>
          </a:p>
          <a:p>
            <a:pPr marL="571500" indent="-571500">
              <a:buFont typeface="Arial" panose="020B0604020202020204" pitchFamily="34" charset="0"/>
              <a:buChar char="•"/>
            </a:pPr>
            <a:r>
              <a:rPr lang="en-US" sz="3200">
                <a:solidFill>
                  <a:schemeClr val="tx1"/>
                </a:solidFill>
                <a:latin typeface="Segoe UI Light" panose="020B0502040204020203" pitchFamily="34" charset="0"/>
                <a:cs typeface="Segoe UI Light" panose="020B0502040204020203" pitchFamily="34" charset="0"/>
              </a:rPr>
              <a:t>Automates many E2E scenarios</a:t>
            </a:r>
          </a:p>
          <a:p>
            <a:pPr marL="1028700" lvl="3" indent="-571500">
              <a:buFont typeface="Arial" panose="020B0604020202020204" pitchFamily="34" charset="0"/>
              <a:buChar char="•"/>
            </a:pPr>
            <a:r>
              <a:rPr lang="en-US" sz="2000">
                <a:solidFill>
                  <a:schemeClr val="tx1"/>
                </a:solidFill>
                <a:latin typeface="Segoe UI Light" panose="020B0502040204020203" pitchFamily="34" charset="0"/>
                <a:cs typeface="Segoe UI Light" panose="020B0502040204020203" pitchFamily="34" charset="0"/>
              </a:rPr>
              <a:t>Creating a secure cluster</a:t>
            </a:r>
          </a:p>
          <a:p>
            <a:pPr marL="1028700" lvl="3" indent="-571500">
              <a:buFont typeface="Arial" panose="020B0604020202020204" pitchFamily="34" charset="0"/>
              <a:buChar char="•"/>
            </a:pPr>
            <a:r>
              <a:rPr lang="en-US" sz="2000">
                <a:solidFill>
                  <a:schemeClr val="tx1"/>
                </a:solidFill>
                <a:latin typeface="Segoe UI Light" panose="020B0502040204020203" pitchFamily="34" charset="0"/>
                <a:cs typeface="Segoe UI Light" panose="020B0502040204020203" pitchFamily="34" charset="0"/>
              </a:rPr>
              <a:t>Adding or removing nodes from a cluster</a:t>
            </a:r>
          </a:p>
          <a:p>
            <a:pPr marL="1028700" lvl="3" indent="-571500">
              <a:buFont typeface="Arial" panose="020B0604020202020204" pitchFamily="34" charset="0"/>
              <a:buChar char="•"/>
            </a:pPr>
            <a:r>
              <a:rPr lang="en-US" sz="2000">
                <a:solidFill>
                  <a:schemeClr val="tx1"/>
                </a:solidFill>
                <a:latin typeface="Segoe UI Light" panose="020B0502040204020203" pitchFamily="34" charset="0"/>
                <a:cs typeface="Segoe UI Light" panose="020B0502040204020203" pitchFamily="34" charset="0"/>
              </a:rPr>
              <a:t>Adding or removing </a:t>
            </a:r>
            <a:r>
              <a:rPr lang="en-US" sz="2000" err="1">
                <a:solidFill>
                  <a:schemeClr val="tx1"/>
                </a:solidFill>
                <a:latin typeface="Segoe UI Light" panose="020B0502040204020203" pitchFamily="34" charset="0"/>
                <a:cs typeface="Segoe UI Light" panose="020B0502040204020203" pitchFamily="34" charset="0"/>
              </a:rPr>
              <a:t>NodeTypes</a:t>
            </a:r>
            <a:r>
              <a:rPr lang="en-US" sz="2000">
                <a:solidFill>
                  <a:schemeClr val="tx1"/>
                </a:solidFill>
                <a:latin typeface="Segoe UI Light" panose="020B0502040204020203" pitchFamily="34" charset="0"/>
                <a:cs typeface="Segoe UI Light" panose="020B0502040204020203" pitchFamily="34" charset="0"/>
              </a:rPr>
              <a:t> from a cluster</a:t>
            </a:r>
          </a:p>
          <a:p>
            <a:pPr marL="1028700" lvl="3" indent="-571500">
              <a:buFont typeface="Arial" panose="020B0604020202020204" pitchFamily="34" charset="0"/>
              <a:buChar char="•"/>
            </a:pPr>
            <a:r>
              <a:rPr lang="en-US" sz="2000">
                <a:solidFill>
                  <a:schemeClr val="tx1"/>
                </a:solidFill>
                <a:latin typeface="Segoe UI Light" panose="020B0502040204020203" pitchFamily="34" charset="0"/>
                <a:cs typeface="Segoe UI Light" panose="020B0502040204020203" pitchFamily="34" charset="0"/>
              </a:rPr>
              <a:t>Adding new cluster and client certificates to a cluster</a:t>
            </a:r>
          </a:p>
          <a:p>
            <a:pPr marL="1028700" lvl="3" indent="-571500">
              <a:buFont typeface="Arial" panose="020B0604020202020204" pitchFamily="34" charset="0"/>
              <a:buChar char="•"/>
            </a:pPr>
            <a:r>
              <a:rPr lang="en-US" sz="2000">
                <a:solidFill>
                  <a:schemeClr val="tx1"/>
                </a:solidFill>
                <a:latin typeface="Segoe UI Light" panose="020B0502040204020203" pitchFamily="34" charset="0"/>
                <a:cs typeface="Segoe UI Light" panose="020B0502040204020203" pitchFamily="34" charset="0"/>
              </a:rPr>
              <a:t>Switching the cluster upgrade mode from Automatic to Manual or vice-versa</a:t>
            </a:r>
          </a:p>
          <a:p>
            <a:pPr marL="1028700" lvl="3" indent="-571500">
              <a:buFont typeface="Arial" panose="020B0604020202020204" pitchFamily="34" charset="0"/>
              <a:buChar char="•"/>
            </a:pPr>
            <a:r>
              <a:rPr lang="en-US" sz="2000">
                <a:solidFill>
                  <a:schemeClr val="tx1"/>
                </a:solidFill>
                <a:latin typeface="Segoe UI Light" panose="020B0502040204020203" pitchFamily="34" charset="0"/>
                <a:cs typeface="Segoe UI Light" panose="020B0502040204020203" pitchFamily="34" charset="0"/>
              </a:rPr>
              <a:t>Updating service fabric settings</a:t>
            </a:r>
          </a:p>
          <a:p>
            <a:pPr marL="571500" indent="-571500">
              <a:buFont typeface="Arial" panose="020B0604020202020204" pitchFamily="34" charset="0"/>
              <a:buChar char="•"/>
            </a:pPr>
            <a:r>
              <a:rPr lang="en-US" sz="3200">
                <a:solidFill>
                  <a:schemeClr val="tx1"/>
                </a:solidFill>
                <a:latin typeface="Segoe UI Light" panose="020B0502040204020203" pitchFamily="34" charset="0"/>
                <a:cs typeface="Segoe UI Light" panose="020B0502040204020203" pitchFamily="34" charset="0"/>
              </a:rPr>
              <a:t>Ships as a part of Azure PowerShell and CLI respectively</a:t>
            </a:r>
          </a:p>
          <a:p>
            <a:pPr marL="571500" indent="-571500">
              <a:buFont typeface="Arial" panose="020B0604020202020204" pitchFamily="34" charset="0"/>
              <a:buChar char="•"/>
            </a:pPr>
            <a:r>
              <a:rPr lang="en-US" sz="3200">
                <a:solidFill>
                  <a:schemeClr val="tx1"/>
                </a:solidFill>
                <a:latin typeface="Segoe UI Light" panose="020B0502040204020203" pitchFamily="34" charset="0"/>
                <a:cs typeface="Segoe UI Light" panose="020B0502040204020203" pitchFamily="34" charset="0"/>
              </a:rPr>
              <a:t>Both modules are supported in cloud shell</a:t>
            </a:r>
          </a:p>
          <a:p>
            <a:pPr marL="571500" indent="-571500">
              <a:buFont typeface="Arial" panose="020B0604020202020204" pitchFamily="34" charset="0"/>
              <a:buChar char="•"/>
            </a:pPr>
            <a:r>
              <a:rPr lang="en-US" sz="3200">
                <a:solidFill>
                  <a:schemeClr val="tx1"/>
                </a:solidFill>
                <a:latin typeface="Segoe UI Light" panose="020B0502040204020203" pitchFamily="34" charset="0"/>
                <a:cs typeface="Segoe UI Light" panose="020B0502040204020203" pitchFamily="34" charset="0"/>
              </a:rPr>
              <a:t>In preview for now, so feedback is appreciated</a:t>
            </a:r>
          </a:p>
          <a:p>
            <a:pPr marL="228600" lvl="2" indent="0">
              <a:buNone/>
            </a:pPr>
            <a:endParaRPr lang="en-US">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47081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49B1-DC76-48B4-82FE-946D7A3AF42C}"/>
              </a:ext>
            </a:extLst>
          </p:cNvPr>
          <p:cNvSpPr>
            <a:spLocks noGrp="1"/>
          </p:cNvSpPr>
          <p:nvPr>
            <p:ph type="title"/>
          </p:nvPr>
        </p:nvSpPr>
        <p:spPr/>
        <p:txBody>
          <a:bodyPr/>
          <a:lstStyle/>
          <a:p>
            <a:r>
              <a:rPr lang="en-US"/>
              <a:t>New-</a:t>
            </a:r>
            <a:r>
              <a:rPr lang="en-US" err="1"/>
              <a:t>AzureRmServiceFabricCluster</a:t>
            </a:r>
            <a:r>
              <a:rPr lang="en-US"/>
              <a:t> </a:t>
            </a:r>
            <a:br>
              <a:rPr lang="en-US"/>
            </a:br>
            <a:br>
              <a:rPr lang="en-US"/>
            </a:br>
            <a:endParaRPr lang="en-US"/>
          </a:p>
        </p:txBody>
      </p:sp>
      <p:sp>
        <p:nvSpPr>
          <p:cNvPr id="4" name="Text Placeholder 3">
            <a:extLst>
              <a:ext uri="{FF2B5EF4-FFF2-40B4-BE49-F238E27FC236}">
                <a16:creationId xmlns:a16="http://schemas.microsoft.com/office/drawing/2014/main" id="{ABE10786-2F72-425A-ADB5-763A6062849F}"/>
              </a:ext>
            </a:extLst>
          </p:cNvPr>
          <p:cNvSpPr>
            <a:spLocks noGrp="1"/>
          </p:cNvSpPr>
          <p:nvPr>
            <p:ph type="body" sz="quarter" idx="10"/>
          </p:nvPr>
        </p:nvSpPr>
        <p:spPr>
          <a:xfrm>
            <a:off x="275482" y="1213175"/>
            <a:ext cx="11656551" cy="4240707"/>
          </a:xfrm>
        </p:spPr>
        <p:txBody>
          <a:bodyPr/>
          <a:lstStyle/>
          <a:p>
            <a:r>
              <a:rPr lang="en-US">
                <a:solidFill>
                  <a:schemeClr val="tx1"/>
                </a:solidFill>
              </a:rPr>
              <a:t>Ships with four parameter sets</a:t>
            </a:r>
          </a:p>
          <a:p>
            <a:pPr marL="685669" lvl="2" indent="-457112">
              <a:buFont typeface="Arial" panose="020B0604020202020204" pitchFamily="34" charset="0"/>
              <a:buChar char="•"/>
            </a:pPr>
            <a:r>
              <a:rPr lang="en-US" sz="2800">
                <a:solidFill>
                  <a:schemeClr val="tx1"/>
                </a:solidFill>
              </a:rPr>
              <a:t>Supports majority of ‘create new service fabric cluster’ scenarios</a:t>
            </a:r>
          </a:p>
          <a:p>
            <a:pPr marL="685669" lvl="2" indent="-457112">
              <a:buFont typeface="Arial" panose="020B0604020202020204" pitchFamily="34" charset="0"/>
              <a:buChar char="•"/>
            </a:pPr>
            <a:r>
              <a:rPr lang="en-US" sz="2800">
                <a:solidFill>
                  <a:schemeClr val="tx1"/>
                </a:solidFill>
              </a:rPr>
              <a:t>Example with minimum set of parameters - create a secure cluster with a self signed cert, and optionally downloading it locally:</a:t>
            </a:r>
          </a:p>
          <a:p>
            <a:pPr lvl="2"/>
            <a:endParaRPr lang="en-US" sz="1599">
              <a:solidFill>
                <a:srgbClr val="8B0000"/>
              </a:solidFill>
              <a:latin typeface="Lucida Console" panose="020B0609040504020204" pitchFamily="49" charset="0"/>
            </a:endParaRPr>
          </a:p>
          <a:p>
            <a:pPr lvl="2"/>
            <a:r>
              <a:rPr lang="en-US">
                <a:solidFill>
                  <a:srgbClr val="0000FF"/>
                </a:solidFill>
                <a:latin typeface="Lucida Console" panose="020B0609040504020204" pitchFamily="49" charset="0"/>
              </a:rPr>
              <a:t>New-</a:t>
            </a:r>
            <a:r>
              <a:rPr lang="en-US" err="1">
                <a:solidFill>
                  <a:srgbClr val="0000FF"/>
                </a:solidFill>
                <a:latin typeface="Lucida Console" panose="020B0609040504020204" pitchFamily="49" charset="0"/>
              </a:rPr>
              <a:t>AzureRmServiceFabricCluster</a:t>
            </a:r>
            <a:r>
              <a:rPr lang="en-US">
                <a:solidFill>
                  <a:prstClr val="black"/>
                </a:solidFill>
                <a:latin typeface="Lucida Console" panose="020B0609040504020204" pitchFamily="49" charset="0"/>
              </a:rPr>
              <a:t> </a:t>
            </a:r>
            <a:r>
              <a:rPr lang="en-US">
                <a:solidFill>
                  <a:srgbClr val="000080"/>
                </a:solidFill>
                <a:latin typeface="Lucida Console" panose="020B0609040504020204" pitchFamily="49" charset="0"/>
              </a:rPr>
              <a:t>-</a:t>
            </a:r>
            <a:r>
              <a:rPr lang="en-US" err="1">
                <a:solidFill>
                  <a:srgbClr val="000080"/>
                </a:solidFill>
                <a:latin typeface="Lucida Console" panose="020B0609040504020204" pitchFamily="49" charset="0"/>
              </a:rPr>
              <a:t>ResourceGroupName</a:t>
            </a:r>
            <a:r>
              <a:rPr lang="en-US">
                <a:solidFill>
                  <a:prstClr val="black"/>
                </a:solidFill>
                <a:latin typeface="Lucida Console" panose="020B0609040504020204" pitchFamily="49" charset="0"/>
              </a:rPr>
              <a:t> </a:t>
            </a:r>
            <a:r>
              <a:rPr lang="en-US">
                <a:solidFill>
                  <a:srgbClr val="FF4500"/>
                </a:solidFill>
                <a:latin typeface="Lucida Console" panose="020B0609040504020204" pitchFamily="49" charset="0"/>
              </a:rPr>
              <a:t>$</a:t>
            </a:r>
            <a:r>
              <a:rPr lang="en-US" err="1">
                <a:solidFill>
                  <a:srgbClr val="FF4500"/>
                </a:solidFill>
                <a:latin typeface="Lucida Console" panose="020B0609040504020204" pitchFamily="49" charset="0"/>
              </a:rPr>
              <a:t>RGname</a:t>
            </a:r>
            <a:r>
              <a:rPr lang="en-US">
                <a:solidFill>
                  <a:prstClr val="black"/>
                </a:solidFill>
                <a:latin typeface="Lucida Console" panose="020B0609040504020204" pitchFamily="49" charset="0"/>
              </a:rPr>
              <a:t> </a:t>
            </a:r>
            <a:r>
              <a:rPr lang="en-US">
                <a:solidFill>
                  <a:srgbClr val="000080"/>
                </a:solidFill>
                <a:latin typeface="Lucida Console" panose="020B0609040504020204" pitchFamily="49" charset="0"/>
              </a:rPr>
              <a:t>-Location</a:t>
            </a:r>
            <a:r>
              <a:rPr lang="en-US">
                <a:solidFill>
                  <a:prstClr val="black"/>
                </a:solidFill>
                <a:latin typeface="Lucida Console" panose="020B0609040504020204" pitchFamily="49" charset="0"/>
              </a:rPr>
              <a:t> </a:t>
            </a:r>
            <a:r>
              <a:rPr lang="en-US">
                <a:solidFill>
                  <a:srgbClr val="FF4500"/>
                </a:solidFill>
                <a:latin typeface="Lucida Console" panose="020B0609040504020204" pitchFamily="49" charset="0"/>
              </a:rPr>
              <a:t>$</a:t>
            </a:r>
            <a:r>
              <a:rPr lang="en-US" err="1">
                <a:solidFill>
                  <a:srgbClr val="FF4500"/>
                </a:solidFill>
                <a:latin typeface="Lucida Console" panose="020B0609040504020204" pitchFamily="49" charset="0"/>
              </a:rPr>
              <a:t>clusterloc</a:t>
            </a:r>
            <a:r>
              <a:rPr lang="en-US">
                <a:solidFill>
                  <a:prstClr val="black"/>
                </a:solidFill>
                <a:latin typeface="Lucida Console" panose="020B0609040504020204" pitchFamily="49" charset="0"/>
              </a:rPr>
              <a:t> </a:t>
            </a:r>
            <a:r>
              <a:rPr lang="en-US">
                <a:solidFill>
                  <a:srgbClr val="000080"/>
                </a:solidFill>
                <a:latin typeface="Lucida Console" panose="020B0609040504020204" pitchFamily="49" charset="0"/>
              </a:rPr>
              <a:t>-</a:t>
            </a:r>
            <a:r>
              <a:rPr lang="en-US" err="1">
                <a:solidFill>
                  <a:srgbClr val="000080"/>
                </a:solidFill>
                <a:latin typeface="Lucida Console" panose="020B0609040504020204" pitchFamily="49" charset="0"/>
              </a:rPr>
              <a:t>ClusterSize</a:t>
            </a:r>
            <a:r>
              <a:rPr lang="en-US">
                <a:solidFill>
                  <a:prstClr val="black"/>
                </a:solidFill>
                <a:latin typeface="Lucida Console" panose="020B0609040504020204" pitchFamily="49" charset="0"/>
              </a:rPr>
              <a:t> </a:t>
            </a:r>
            <a:r>
              <a:rPr lang="en-US">
                <a:solidFill>
                  <a:srgbClr val="FF4500"/>
                </a:solidFill>
                <a:latin typeface="Lucida Console" panose="020B0609040504020204" pitchFamily="49" charset="0"/>
              </a:rPr>
              <a:t>$</a:t>
            </a:r>
            <a:r>
              <a:rPr lang="en-US" err="1">
                <a:solidFill>
                  <a:srgbClr val="FF4500"/>
                </a:solidFill>
                <a:latin typeface="Lucida Console" panose="020B0609040504020204" pitchFamily="49" charset="0"/>
              </a:rPr>
              <a:t>numNodes</a:t>
            </a:r>
            <a:r>
              <a:rPr lang="en-US">
                <a:solidFill>
                  <a:prstClr val="black"/>
                </a:solidFill>
                <a:latin typeface="Lucida Console" panose="020B0609040504020204" pitchFamily="49" charset="0"/>
              </a:rPr>
              <a:t>   </a:t>
            </a:r>
            <a:r>
              <a:rPr lang="en-US">
                <a:solidFill>
                  <a:srgbClr val="000080"/>
                </a:solidFill>
                <a:latin typeface="Lucida Console" panose="020B0609040504020204" pitchFamily="49" charset="0"/>
              </a:rPr>
              <a:t>-</a:t>
            </a:r>
            <a:r>
              <a:rPr lang="en-US" err="1">
                <a:solidFill>
                  <a:srgbClr val="000080"/>
                </a:solidFill>
                <a:latin typeface="Lucida Console" panose="020B0609040504020204" pitchFamily="49" charset="0"/>
              </a:rPr>
              <a:t>VmPassword</a:t>
            </a:r>
            <a:r>
              <a:rPr lang="en-US">
                <a:solidFill>
                  <a:prstClr val="black"/>
                </a:solidFill>
                <a:latin typeface="Lucida Console" panose="020B0609040504020204" pitchFamily="49" charset="0"/>
              </a:rPr>
              <a:t> </a:t>
            </a:r>
            <a:r>
              <a:rPr lang="en-US">
                <a:solidFill>
                  <a:srgbClr val="FF4500"/>
                </a:solidFill>
                <a:latin typeface="Lucida Console" panose="020B0609040504020204" pitchFamily="49" charset="0"/>
              </a:rPr>
              <a:t>$</a:t>
            </a:r>
            <a:r>
              <a:rPr lang="en-US" err="1">
                <a:solidFill>
                  <a:srgbClr val="FF4500"/>
                </a:solidFill>
                <a:latin typeface="Lucida Console" panose="020B0609040504020204" pitchFamily="49" charset="0"/>
              </a:rPr>
              <a:t>pwd</a:t>
            </a:r>
            <a:r>
              <a:rPr lang="en-US">
                <a:solidFill>
                  <a:prstClr val="black"/>
                </a:solidFill>
                <a:latin typeface="Lucida Console" panose="020B0609040504020204" pitchFamily="49" charset="0"/>
              </a:rPr>
              <a:t> </a:t>
            </a:r>
            <a:r>
              <a:rPr lang="en-US">
                <a:solidFill>
                  <a:srgbClr val="000080"/>
                </a:solidFill>
                <a:latin typeface="Lucida Console" panose="020B0609040504020204" pitchFamily="49" charset="0"/>
              </a:rPr>
              <a:t>-</a:t>
            </a:r>
            <a:r>
              <a:rPr lang="en-US" err="1">
                <a:solidFill>
                  <a:srgbClr val="000080"/>
                </a:solidFill>
                <a:latin typeface="Lucida Console" panose="020B0609040504020204" pitchFamily="49" charset="0"/>
              </a:rPr>
              <a:t>CertificateSubjectName</a:t>
            </a:r>
            <a:r>
              <a:rPr lang="en-US">
                <a:solidFill>
                  <a:prstClr val="black"/>
                </a:solidFill>
                <a:latin typeface="Lucida Console" panose="020B0609040504020204" pitchFamily="49" charset="0"/>
              </a:rPr>
              <a:t> </a:t>
            </a:r>
            <a:r>
              <a:rPr lang="en-US">
                <a:solidFill>
                  <a:srgbClr val="FF4500"/>
                </a:solidFill>
                <a:latin typeface="Lucida Console" panose="020B0609040504020204" pitchFamily="49" charset="0"/>
              </a:rPr>
              <a:t>$</a:t>
            </a:r>
            <a:r>
              <a:rPr lang="en-US" err="1">
                <a:solidFill>
                  <a:srgbClr val="FF4500"/>
                </a:solidFill>
                <a:latin typeface="Lucida Console" panose="020B0609040504020204" pitchFamily="49" charset="0"/>
              </a:rPr>
              <a:t>subname</a:t>
            </a:r>
            <a:r>
              <a:rPr lang="en-US">
                <a:solidFill>
                  <a:prstClr val="black"/>
                </a:solidFill>
                <a:latin typeface="Lucida Console" panose="020B0609040504020204" pitchFamily="49" charset="0"/>
              </a:rPr>
              <a:t> </a:t>
            </a:r>
            <a:br>
              <a:rPr lang="en-US">
                <a:solidFill>
                  <a:prstClr val="black"/>
                </a:solidFill>
                <a:latin typeface="Lucida Console" panose="020B0609040504020204" pitchFamily="49" charset="0"/>
              </a:rPr>
            </a:br>
            <a:r>
              <a:rPr lang="en-US">
                <a:solidFill>
                  <a:srgbClr val="000080"/>
                </a:solidFill>
                <a:latin typeface="Lucida Console" panose="020B0609040504020204" pitchFamily="49" charset="0"/>
              </a:rPr>
              <a:t>-</a:t>
            </a:r>
            <a:r>
              <a:rPr lang="en-US" err="1">
                <a:solidFill>
                  <a:srgbClr val="000080"/>
                </a:solidFill>
                <a:latin typeface="Lucida Console" panose="020B0609040504020204" pitchFamily="49" charset="0"/>
              </a:rPr>
              <a:t>CertificatePassword</a:t>
            </a:r>
            <a:r>
              <a:rPr lang="en-US">
                <a:solidFill>
                  <a:prstClr val="black"/>
                </a:solidFill>
                <a:latin typeface="Lucida Console" panose="020B0609040504020204" pitchFamily="49" charset="0"/>
              </a:rPr>
              <a:t> </a:t>
            </a:r>
            <a:r>
              <a:rPr lang="en-US">
                <a:solidFill>
                  <a:srgbClr val="FF4500"/>
                </a:solidFill>
                <a:latin typeface="Lucida Console" panose="020B0609040504020204" pitchFamily="49" charset="0"/>
              </a:rPr>
              <a:t>$</a:t>
            </a:r>
            <a:r>
              <a:rPr lang="en-US" err="1">
                <a:solidFill>
                  <a:srgbClr val="FF4500"/>
                </a:solidFill>
                <a:latin typeface="Lucida Console" panose="020B0609040504020204" pitchFamily="49" charset="0"/>
              </a:rPr>
              <a:t>pwd</a:t>
            </a:r>
            <a:r>
              <a:rPr lang="en-US">
                <a:solidFill>
                  <a:prstClr val="black"/>
                </a:solidFill>
                <a:latin typeface="Lucida Console" panose="020B0609040504020204" pitchFamily="49" charset="0"/>
              </a:rPr>
              <a:t> </a:t>
            </a:r>
            <a:r>
              <a:rPr lang="en-US">
                <a:solidFill>
                  <a:srgbClr val="000080"/>
                </a:solidFill>
                <a:latin typeface="Lucida Console" panose="020B0609040504020204" pitchFamily="49" charset="0"/>
              </a:rPr>
              <a:t>-</a:t>
            </a:r>
            <a:r>
              <a:rPr lang="en-US" err="1">
                <a:solidFill>
                  <a:srgbClr val="000080"/>
                </a:solidFill>
                <a:latin typeface="Lucida Console" panose="020B0609040504020204" pitchFamily="49" charset="0"/>
              </a:rPr>
              <a:t>CertificateOutputFolder</a:t>
            </a:r>
            <a:r>
              <a:rPr lang="en-US">
                <a:solidFill>
                  <a:prstClr val="black"/>
                </a:solidFill>
                <a:latin typeface="Lucida Console" panose="020B0609040504020204" pitchFamily="49" charset="0"/>
              </a:rPr>
              <a:t> </a:t>
            </a:r>
            <a:r>
              <a:rPr lang="en-US">
                <a:solidFill>
                  <a:srgbClr val="FF4500"/>
                </a:solidFill>
                <a:latin typeface="Lucida Console" panose="020B0609040504020204" pitchFamily="49" charset="0"/>
              </a:rPr>
              <a:t>$</a:t>
            </a:r>
            <a:r>
              <a:rPr lang="en-US" err="1">
                <a:solidFill>
                  <a:srgbClr val="FF4500"/>
                </a:solidFill>
                <a:latin typeface="Lucida Console" panose="020B0609040504020204" pitchFamily="49" charset="0"/>
              </a:rPr>
              <a:t>pfxfolder</a:t>
            </a:r>
            <a:r>
              <a:rPr lang="en-US">
                <a:solidFill>
                  <a:srgbClr val="FF4500"/>
                </a:solidFill>
                <a:latin typeface="Lucida Console" panose="020B0609040504020204" pitchFamily="49" charset="0"/>
              </a:rPr>
              <a:t> </a:t>
            </a:r>
          </a:p>
          <a:p>
            <a:endParaRPr lang="en-US" sz="1800">
              <a:solidFill>
                <a:srgbClr val="8B0000"/>
              </a:solidFill>
              <a:latin typeface="Lucida Console" panose="020B0609040504020204" pitchFamily="49" charset="0"/>
            </a:endParaRPr>
          </a:p>
          <a:p>
            <a:pPr lvl="2"/>
            <a:endParaRPr lang="en-US"/>
          </a:p>
        </p:txBody>
      </p:sp>
    </p:spTree>
    <p:extLst>
      <p:ext uri="{BB962C8B-B14F-4D97-AF65-F5344CB8AC3E}">
        <p14:creationId xmlns:p14="http://schemas.microsoft.com/office/powerpoint/2010/main" val="15442781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Scaling an Azure cluster in or out</a:t>
            </a:r>
          </a:p>
        </p:txBody>
      </p:sp>
      <p:sp>
        <p:nvSpPr>
          <p:cNvPr id="3" name="Content Placeholder 2"/>
          <p:cNvSpPr>
            <a:spLocks noGrp="1"/>
          </p:cNvSpPr>
          <p:nvPr>
            <p:ph type="body" sz="quarter" idx="10"/>
          </p:nvPr>
        </p:nvSpPr>
        <p:spPr>
          <a:xfrm>
            <a:off x="275481" y="1213175"/>
            <a:ext cx="11885514" cy="4678204"/>
          </a:xfrm>
        </p:spPr>
        <p:txBody>
          <a:bodyPr/>
          <a:lstStyle/>
          <a:p>
            <a:r>
              <a:rPr lang="en-US" b="1" u="sng">
                <a:solidFill>
                  <a:schemeClr val="tx1"/>
                </a:solidFill>
                <a:latin typeface="Segoe UI Light" panose="020B0502040204020203" pitchFamily="34" charset="0"/>
                <a:cs typeface="Segoe UI Light" panose="020B0502040204020203" pitchFamily="34" charset="0"/>
              </a:rPr>
              <a:t>Safest option: </a:t>
            </a:r>
          </a:p>
          <a:p>
            <a:r>
              <a:rPr lang="en-US">
                <a:solidFill>
                  <a:schemeClr val="tx1"/>
                </a:solidFill>
                <a:latin typeface="Segoe UI Light" panose="020B0502040204020203" pitchFamily="34" charset="0"/>
                <a:cs typeface="Segoe UI Light" panose="020B0502040204020203" pitchFamily="34" charset="0"/>
              </a:rPr>
              <a:t>Use the Azure PS to perform this operation</a:t>
            </a:r>
          </a:p>
          <a:p>
            <a:endParaRPr lang="en-US" sz="2000">
              <a:latin typeface="Segoe UI Light" panose="020B0502040204020203" pitchFamily="34" charset="0"/>
              <a:cs typeface="Segoe UI Light" panose="020B0502040204020203" pitchFamily="34" charset="0"/>
            </a:endParaRPr>
          </a:p>
          <a:p>
            <a:r>
              <a:rPr lang="en-US">
                <a:solidFill>
                  <a:schemeClr val="tx1"/>
                </a:solidFill>
                <a:latin typeface="Segoe UI Light" panose="020B0502040204020203" pitchFamily="34" charset="0"/>
                <a:cs typeface="Segoe UI Light" panose="020B0502040204020203" pitchFamily="34" charset="0"/>
              </a:rPr>
              <a:t>Add nodes </a:t>
            </a:r>
          </a:p>
          <a:p>
            <a:r>
              <a:rPr lang="en-US" sz="2000">
                <a:solidFill>
                  <a:srgbClr val="0000FF"/>
                </a:solidFill>
                <a:latin typeface="Lucida Console" panose="020B0609040504020204" pitchFamily="49" charset="0"/>
              </a:rPr>
              <a:t>Add-</a:t>
            </a:r>
            <a:r>
              <a:rPr lang="en-US" sz="2000" err="1">
                <a:solidFill>
                  <a:srgbClr val="0000FF"/>
                </a:solidFill>
                <a:latin typeface="Lucida Console" panose="020B0609040504020204" pitchFamily="49" charset="0"/>
              </a:rPr>
              <a:t>AzureRmServiceFabricNode</a:t>
            </a:r>
            <a:r>
              <a:rPr lang="en-US" sz="2000">
                <a:solidFill>
                  <a:prstClr val="black"/>
                </a:solidFill>
                <a:latin typeface="Lucida Console" panose="020B0609040504020204" pitchFamily="49" charset="0"/>
              </a:rPr>
              <a:t> </a:t>
            </a:r>
            <a:r>
              <a:rPr lang="en-US" sz="2000">
                <a:solidFill>
                  <a:srgbClr val="000080"/>
                </a:solidFill>
                <a:latin typeface="Lucida Console" panose="020B0609040504020204" pitchFamily="49" charset="0"/>
              </a:rPr>
              <a:t>-</a:t>
            </a:r>
            <a:r>
              <a:rPr lang="en-US" sz="2000" err="1">
                <a:solidFill>
                  <a:srgbClr val="000080"/>
                </a:solidFill>
                <a:latin typeface="Lucida Console" panose="020B0609040504020204" pitchFamily="49" charset="0"/>
              </a:rPr>
              <a:t>ResourceGroupName</a:t>
            </a:r>
            <a:r>
              <a:rPr lang="en-US" sz="2000">
                <a:solidFill>
                  <a:prstClr val="black"/>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RGname</a:t>
            </a:r>
            <a:r>
              <a:rPr lang="en-US" sz="2000">
                <a:solidFill>
                  <a:prstClr val="black"/>
                </a:solidFill>
                <a:latin typeface="Lucida Console" panose="020B0609040504020204" pitchFamily="49" charset="0"/>
              </a:rPr>
              <a:t> </a:t>
            </a:r>
            <a:r>
              <a:rPr lang="en-US" sz="2000">
                <a:solidFill>
                  <a:srgbClr val="000080"/>
                </a:solidFill>
                <a:latin typeface="Lucida Console" panose="020B0609040504020204" pitchFamily="49" charset="0"/>
              </a:rPr>
              <a:t>-Name</a:t>
            </a:r>
            <a:r>
              <a:rPr lang="en-US" sz="2000">
                <a:solidFill>
                  <a:prstClr val="black"/>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clusterName</a:t>
            </a:r>
            <a:r>
              <a:rPr lang="en-US" sz="2000">
                <a:solidFill>
                  <a:prstClr val="black"/>
                </a:solidFill>
                <a:latin typeface="Lucida Console" panose="020B0609040504020204" pitchFamily="49" charset="0"/>
              </a:rPr>
              <a:t> </a:t>
            </a:r>
            <a:r>
              <a:rPr lang="en-US" sz="2000">
                <a:solidFill>
                  <a:srgbClr val="000080"/>
                </a:solidFill>
                <a:latin typeface="Lucida Console" panose="020B0609040504020204" pitchFamily="49" charset="0"/>
              </a:rPr>
              <a:t>-</a:t>
            </a:r>
            <a:r>
              <a:rPr lang="en-US" sz="2000" err="1">
                <a:solidFill>
                  <a:srgbClr val="000080"/>
                </a:solidFill>
                <a:latin typeface="Lucida Console" panose="020B0609040504020204" pitchFamily="49" charset="0"/>
              </a:rPr>
              <a:t>NodeType</a:t>
            </a:r>
            <a:r>
              <a:rPr lang="en-US" sz="2000">
                <a:solidFill>
                  <a:prstClr val="black"/>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nodeType</a:t>
            </a:r>
            <a:r>
              <a:rPr lang="en-US" sz="2000">
                <a:solidFill>
                  <a:prstClr val="black"/>
                </a:solidFill>
                <a:latin typeface="Lucida Console" panose="020B0609040504020204" pitchFamily="49" charset="0"/>
              </a:rPr>
              <a:t> </a:t>
            </a:r>
            <a:r>
              <a:rPr lang="en-US" sz="2000">
                <a:solidFill>
                  <a:srgbClr val="000080"/>
                </a:solidFill>
                <a:latin typeface="Lucida Console" panose="020B0609040504020204" pitchFamily="49" charset="0"/>
              </a:rPr>
              <a:t>-Number</a:t>
            </a:r>
            <a:r>
              <a:rPr lang="en-US" sz="2000">
                <a:solidFill>
                  <a:prstClr val="black"/>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addNumNodes</a:t>
            </a:r>
            <a:r>
              <a:rPr lang="en-US" sz="2000">
                <a:solidFill>
                  <a:srgbClr val="FF4500"/>
                </a:solidFill>
                <a:latin typeface="Lucida Console" panose="020B0609040504020204" pitchFamily="49" charset="0"/>
              </a:rPr>
              <a:t> </a:t>
            </a:r>
          </a:p>
          <a:p>
            <a:endParaRPr lang="en-US" sz="2000"/>
          </a:p>
          <a:p>
            <a:pPr lvl="0"/>
            <a:r>
              <a:rPr lang="en-US">
                <a:solidFill>
                  <a:schemeClr val="tx1"/>
                </a:solidFill>
                <a:latin typeface="Segoe UI Light" panose="020B0502040204020203" pitchFamily="34" charset="0"/>
                <a:cs typeface="Segoe UI Light" panose="020B0502040204020203" pitchFamily="34" charset="0"/>
              </a:rPr>
              <a:t>Remove nodes </a:t>
            </a:r>
          </a:p>
          <a:p>
            <a:pPr lvl="0"/>
            <a:r>
              <a:rPr lang="en-US" sz="2000">
                <a:solidFill>
                  <a:srgbClr val="0000FF"/>
                </a:solidFill>
                <a:latin typeface="Lucida Console" panose="020B0609040504020204" pitchFamily="49" charset="0"/>
              </a:rPr>
              <a:t>Remove-</a:t>
            </a:r>
            <a:r>
              <a:rPr lang="en-US" sz="2000" err="1">
                <a:solidFill>
                  <a:srgbClr val="0000FF"/>
                </a:solidFill>
                <a:latin typeface="Lucida Console" panose="020B0609040504020204" pitchFamily="49" charset="0"/>
              </a:rPr>
              <a:t>AzureRmServiceFabricNode</a:t>
            </a:r>
            <a:r>
              <a:rPr lang="en-US" sz="2000">
                <a:solidFill>
                  <a:prstClr val="black"/>
                </a:solidFill>
                <a:latin typeface="Lucida Console" panose="020B0609040504020204" pitchFamily="49" charset="0"/>
              </a:rPr>
              <a:t> </a:t>
            </a:r>
            <a:r>
              <a:rPr lang="en-US" sz="2000">
                <a:solidFill>
                  <a:srgbClr val="000080"/>
                </a:solidFill>
                <a:latin typeface="Lucida Console" panose="020B0609040504020204" pitchFamily="49" charset="0"/>
              </a:rPr>
              <a:t>-</a:t>
            </a:r>
            <a:r>
              <a:rPr lang="en-US" sz="2000" err="1">
                <a:solidFill>
                  <a:srgbClr val="000080"/>
                </a:solidFill>
                <a:latin typeface="Lucida Console" panose="020B0609040504020204" pitchFamily="49" charset="0"/>
              </a:rPr>
              <a:t>ResourceGroupName</a:t>
            </a:r>
            <a:r>
              <a:rPr lang="en-US" sz="2000">
                <a:solidFill>
                  <a:prstClr val="black"/>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RGname</a:t>
            </a:r>
            <a:r>
              <a:rPr lang="en-US" sz="2000">
                <a:solidFill>
                  <a:prstClr val="black"/>
                </a:solidFill>
                <a:latin typeface="Lucida Console" panose="020B0609040504020204" pitchFamily="49" charset="0"/>
              </a:rPr>
              <a:t> </a:t>
            </a:r>
            <a:r>
              <a:rPr lang="en-US" sz="2000">
                <a:solidFill>
                  <a:srgbClr val="000080"/>
                </a:solidFill>
                <a:latin typeface="Lucida Console" panose="020B0609040504020204" pitchFamily="49" charset="0"/>
              </a:rPr>
              <a:t>-Name</a:t>
            </a:r>
            <a:r>
              <a:rPr lang="en-US" sz="2000">
                <a:solidFill>
                  <a:prstClr val="black"/>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clusterName</a:t>
            </a:r>
            <a:r>
              <a:rPr lang="en-US" sz="2000">
                <a:solidFill>
                  <a:prstClr val="black"/>
                </a:solidFill>
                <a:latin typeface="Lucida Console" panose="020B0609040504020204" pitchFamily="49" charset="0"/>
              </a:rPr>
              <a:t> </a:t>
            </a:r>
            <a:r>
              <a:rPr lang="en-US" sz="2000">
                <a:solidFill>
                  <a:srgbClr val="000080"/>
                </a:solidFill>
                <a:latin typeface="Lucida Console" panose="020B0609040504020204" pitchFamily="49" charset="0"/>
              </a:rPr>
              <a:t>-</a:t>
            </a:r>
            <a:r>
              <a:rPr lang="en-US" sz="2000" err="1">
                <a:solidFill>
                  <a:srgbClr val="000080"/>
                </a:solidFill>
                <a:latin typeface="Lucida Console" panose="020B0609040504020204" pitchFamily="49" charset="0"/>
              </a:rPr>
              <a:t>NodeType</a:t>
            </a:r>
            <a:r>
              <a:rPr lang="en-US" sz="2000">
                <a:solidFill>
                  <a:prstClr val="black"/>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nodeType</a:t>
            </a:r>
            <a:r>
              <a:rPr lang="en-US" sz="2000">
                <a:solidFill>
                  <a:prstClr val="black"/>
                </a:solidFill>
                <a:latin typeface="Lucida Console" panose="020B0609040504020204" pitchFamily="49" charset="0"/>
              </a:rPr>
              <a:t> </a:t>
            </a:r>
            <a:r>
              <a:rPr lang="en-US" sz="2000">
                <a:solidFill>
                  <a:srgbClr val="000080"/>
                </a:solidFill>
                <a:latin typeface="Lucida Console" panose="020B0609040504020204" pitchFamily="49" charset="0"/>
              </a:rPr>
              <a:t>-Number</a:t>
            </a:r>
            <a:r>
              <a:rPr lang="en-US" sz="2000">
                <a:solidFill>
                  <a:prstClr val="black"/>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addNumNodes</a:t>
            </a:r>
            <a:r>
              <a:rPr lang="en-US" sz="2000">
                <a:solidFill>
                  <a:srgbClr val="FF4500"/>
                </a:solidFill>
                <a:latin typeface="Lucida Console" panose="020B0609040504020204" pitchFamily="49" charset="0"/>
              </a:rPr>
              <a:t> </a:t>
            </a:r>
          </a:p>
        </p:txBody>
      </p:sp>
    </p:spTree>
    <p:extLst>
      <p:ext uri="{BB962C8B-B14F-4D97-AF65-F5344CB8AC3E}">
        <p14:creationId xmlns:p14="http://schemas.microsoft.com/office/powerpoint/2010/main" val="426855452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Scaling an Azure cluster in or out</a:t>
            </a:r>
          </a:p>
        </p:txBody>
      </p:sp>
      <p:sp>
        <p:nvSpPr>
          <p:cNvPr id="3" name="Content Placeholder 2"/>
          <p:cNvSpPr>
            <a:spLocks noGrp="1"/>
          </p:cNvSpPr>
          <p:nvPr>
            <p:ph type="body" sz="quarter" idx="10"/>
          </p:nvPr>
        </p:nvSpPr>
        <p:spPr>
          <a:xfrm>
            <a:off x="275481" y="1213175"/>
            <a:ext cx="11885514" cy="4678204"/>
          </a:xfrm>
        </p:spPr>
        <p:txBody>
          <a:bodyPr/>
          <a:lstStyle/>
          <a:p>
            <a:r>
              <a:rPr lang="en-US" b="1" u="sng"/>
              <a:t>Safest option:</a:t>
            </a:r>
          </a:p>
          <a:p>
            <a:r>
              <a:rPr lang="en-US">
                <a:solidFill>
                  <a:schemeClr val="tx1"/>
                </a:solidFill>
                <a:latin typeface="Segoe UI Light" panose="020B0502040204020203" pitchFamily="34" charset="0"/>
                <a:cs typeface="Segoe UI Light" panose="020B0502040204020203" pitchFamily="34" charset="0"/>
              </a:rPr>
              <a:t>Use the Azure PS to perform this operation</a:t>
            </a:r>
          </a:p>
          <a:p>
            <a:endParaRPr lang="en-US" sz="2000"/>
          </a:p>
          <a:p>
            <a:r>
              <a:rPr lang="en-US">
                <a:solidFill>
                  <a:schemeClr val="tx1"/>
                </a:solidFill>
                <a:latin typeface="Segoe UI Light" panose="020B0502040204020203" pitchFamily="34" charset="0"/>
                <a:cs typeface="Segoe UI Light" panose="020B0502040204020203" pitchFamily="34" charset="0"/>
              </a:rPr>
              <a:t>Add a new </a:t>
            </a:r>
            <a:r>
              <a:rPr lang="en-US" err="1">
                <a:solidFill>
                  <a:schemeClr val="tx1"/>
                </a:solidFill>
                <a:latin typeface="Segoe UI Light" panose="020B0502040204020203" pitchFamily="34" charset="0"/>
                <a:cs typeface="Segoe UI Light" panose="020B0502040204020203" pitchFamily="34" charset="0"/>
              </a:rPr>
              <a:t>NodeType</a:t>
            </a:r>
            <a:endParaRPr lang="en-US">
              <a:solidFill>
                <a:schemeClr val="tx1"/>
              </a:solidFill>
              <a:latin typeface="Segoe UI Light" panose="020B0502040204020203" pitchFamily="34" charset="0"/>
              <a:cs typeface="Segoe UI Light" panose="020B0502040204020203" pitchFamily="34" charset="0"/>
            </a:endParaRPr>
          </a:p>
          <a:p>
            <a:r>
              <a:rPr lang="en-US" sz="2000">
                <a:solidFill>
                  <a:srgbClr val="0000FF"/>
                </a:solidFill>
                <a:latin typeface="Lucida Console" panose="020B0609040504020204" pitchFamily="49" charset="0"/>
              </a:rPr>
              <a:t>Add-</a:t>
            </a:r>
            <a:r>
              <a:rPr lang="en-US" sz="2000" err="1">
                <a:solidFill>
                  <a:srgbClr val="0000FF"/>
                </a:solidFill>
                <a:latin typeface="Lucida Console" panose="020B0609040504020204" pitchFamily="49" charset="0"/>
              </a:rPr>
              <a:t>AzureRmServiceFabricNodetype</a:t>
            </a:r>
            <a:r>
              <a:rPr lang="en-US" sz="2000">
                <a:solidFill>
                  <a:prstClr val="black"/>
                </a:solidFill>
                <a:latin typeface="Lucida Console" panose="020B0609040504020204" pitchFamily="49" charset="0"/>
              </a:rPr>
              <a:t> </a:t>
            </a:r>
            <a:r>
              <a:rPr lang="en-US" sz="2000">
                <a:solidFill>
                  <a:srgbClr val="000080"/>
                </a:solidFill>
                <a:latin typeface="Lucida Console" panose="020B0609040504020204" pitchFamily="49" charset="0"/>
              </a:rPr>
              <a:t>-</a:t>
            </a:r>
            <a:r>
              <a:rPr lang="en-US" sz="2000" err="1">
                <a:solidFill>
                  <a:srgbClr val="000080"/>
                </a:solidFill>
                <a:latin typeface="Lucida Console" panose="020B0609040504020204" pitchFamily="49" charset="0"/>
              </a:rPr>
              <a:t>ResourceGroupName</a:t>
            </a:r>
            <a:r>
              <a:rPr lang="en-US" sz="2000">
                <a:solidFill>
                  <a:prstClr val="black"/>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RGname</a:t>
            </a:r>
            <a:r>
              <a:rPr lang="en-US" sz="2000">
                <a:solidFill>
                  <a:prstClr val="black"/>
                </a:solidFill>
                <a:latin typeface="Lucida Console" panose="020B0609040504020204" pitchFamily="49" charset="0"/>
              </a:rPr>
              <a:t> </a:t>
            </a:r>
            <a:r>
              <a:rPr lang="en-US" sz="2000">
                <a:solidFill>
                  <a:srgbClr val="000080"/>
                </a:solidFill>
                <a:latin typeface="Lucida Console" panose="020B0609040504020204" pitchFamily="49" charset="0"/>
              </a:rPr>
              <a:t>-Name</a:t>
            </a:r>
            <a:r>
              <a:rPr lang="en-US" sz="2000">
                <a:solidFill>
                  <a:prstClr val="black"/>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clusterName</a:t>
            </a:r>
            <a:r>
              <a:rPr lang="en-US" sz="2000">
                <a:solidFill>
                  <a:prstClr val="black"/>
                </a:solidFill>
                <a:latin typeface="Lucida Console" panose="020B0609040504020204" pitchFamily="49" charset="0"/>
              </a:rPr>
              <a:t> </a:t>
            </a:r>
            <a:r>
              <a:rPr lang="en-US" sz="2000">
                <a:solidFill>
                  <a:srgbClr val="000080"/>
                </a:solidFill>
                <a:latin typeface="Lucida Console" panose="020B0609040504020204" pitchFamily="49" charset="0"/>
              </a:rPr>
              <a:t>-</a:t>
            </a:r>
            <a:r>
              <a:rPr lang="en-US" sz="2000" err="1">
                <a:solidFill>
                  <a:srgbClr val="000080"/>
                </a:solidFill>
                <a:latin typeface="Lucida Console" panose="020B0609040504020204" pitchFamily="49" charset="0"/>
              </a:rPr>
              <a:t>NodeType</a:t>
            </a:r>
            <a:r>
              <a:rPr lang="en-US" sz="2000">
                <a:solidFill>
                  <a:prstClr val="black"/>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nodeType</a:t>
            </a:r>
            <a:r>
              <a:rPr lang="en-US" sz="2000">
                <a:solidFill>
                  <a:prstClr val="black"/>
                </a:solidFill>
                <a:latin typeface="Lucida Console" panose="020B0609040504020204" pitchFamily="49" charset="0"/>
              </a:rPr>
              <a:t> </a:t>
            </a:r>
            <a:r>
              <a:rPr lang="en-US" sz="2000">
                <a:solidFill>
                  <a:srgbClr val="000080"/>
                </a:solidFill>
                <a:latin typeface="Lucida Console" panose="020B0609040504020204" pitchFamily="49" charset="0"/>
              </a:rPr>
              <a:t>……</a:t>
            </a:r>
            <a:endParaRPr lang="en-US" sz="2000">
              <a:solidFill>
                <a:srgbClr val="FF4500"/>
              </a:solidFill>
              <a:latin typeface="Lucida Console" panose="020B0609040504020204" pitchFamily="49" charset="0"/>
            </a:endParaRPr>
          </a:p>
          <a:p>
            <a:endParaRPr lang="en-US" sz="2000"/>
          </a:p>
          <a:p>
            <a:pPr lvl="0"/>
            <a:r>
              <a:rPr lang="en-US">
                <a:solidFill>
                  <a:schemeClr val="tx1"/>
                </a:solidFill>
                <a:latin typeface="Segoe UI Light" panose="020B0502040204020203" pitchFamily="34" charset="0"/>
                <a:cs typeface="Segoe UI Light" panose="020B0502040204020203" pitchFamily="34" charset="0"/>
              </a:rPr>
              <a:t>Remove a new </a:t>
            </a:r>
            <a:r>
              <a:rPr lang="en-US" err="1">
                <a:solidFill>
                  <a:schemeClr val="tx1"/>
                </a:solidFill>
                <a:latin typeface="Segoe UI Light" panose="020B0502040204020203" pitchFamily="34" charset="0"/>
                <a:cs typeface="Segoe UI Light" panose="020B0502040204020203" pitchFamily="34" charset="0"/>
              </a:rPr>
              <a:t>NodeType</a:t>
            </a:r>
            <a:endParaRPr lang="en-US">
              <a:solidFill>
                <a:schemeClr val="tx1"/>
              </a:solidFill>
              <a:latin typeface="Segoe UI Light" panose="020B0502040204020203" pitchFamily="34" charset="0"/>
              <a:cs typeface="Segoe UI Light" panose="020B0502040204020203" pitchFamily="34" charset="0"/>
            </a:endParaRPr>
          </a:p>
          <a:p>
            <a:pPr lvl="0"/>
            <a:r>
              <a:rPr lang="en-US" sz="2000">
                <a:solidFill>
                  <a:srgbClr val="0000FF"/>
                </a:solidFill>
                <a:latin typeface="Lucida Console" panose="020B0609040504020204" pitchFamily="49" charset="0"/>
              </a:rPr>
              <a:t>Remove-</a:t>
            </a:r>
            <a:r>
              <a:rPr lang="en-US" sz="2000" err="1">
                <a:solidFill>
                  <a:srgbClr val="0000FF"/>
                </a:solidFill>
                <a:latin typeface="Lucida Console" panose="020B0609040504020204" pitchFamily="49" charset="0"/>
              </a:rPr>
              <a:t>AzureRmServiceFabricNodeType</a:t>
            </a:r>
            <a:r>
              <a:rPr lang="en-US" sz="2000">
                <a:solidFill>
                  <a:prstClr val="black"/>
                </a:solidFill>
                <a:latin typeface="Lucida Console" panose="020B0609040504020204" pitchFamily="49" charset="0"/>
              </a:rPr>
              <a:t> </a:t>
            </a:r>
            <a:r>
              <a:rPr lang="en-US" sz="2000">
                <a:solidFill>
                  <a:srgbClr val="000080"/>
                </a:solidFill>
                <a:latin typeface="Lucida Console" panose="020B0609040504020204" pitchFamily="49" charset="0"/>
              </a:rPr>
              <a:t>-</a:t>
            </a:r>
            <a:r>
              <a:rPr lang="en-US" sz="2000" err="1">
                <a:solidFill>
                  <a:srgbClr val="000080"/>
                </a:solidFill>
                <a:latin typeface="Lucida Console" panose="020B0609040504020204" pitchFamily="49" charset="0"/>
              </a:rPr>
              <a:t>ResourceGroupName</a:t>
            </a:r>
            <a:r>
              <a:rPr lang="en-US" sz="2000">
                <a:solidFill>
                  <a:prstClr val="black"/>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RGname</a:t>
            </a:r>
            <a:r>
              <a:rPr lang="en-US" sz="2000">
                <a:solidFill>
                  <a:prstClr val="black"/>
                </a:solidFill>
                <a:latin typeface="Lucida Console" panose="020B0609040504020204" pitchFamily="49" charset="0"/>
              </a:rPr>
              <a:t> </a:t>
            </a:r>
            <a:r>
              <a:rPr lang="en-US" sz="2000">
                <a:solidFill>
                  <a:srgbClr val="000080"/>
                </a:solidFill>
                <a:latin typeface="Lucida Console" panose="020B0609040504020204" pitchFamily="49" charset="0"/>
              </a:rPr>
              <a:t>-Name</a:t>
            </a:r>
            <a:r>
              <a:rPr lang="en-US" sz="2000">
                <a:solidFill>
                  <a:prstClr val="black"/>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clusterName</a:t>
            </a:r>
            <a:r>
              <a:rPr lang="en-US" sz="2000">
                <a:solidFill>
                  <a:prstClr val="black"/>
                </a:solidFill>
                <a:latin typeface="Lucida Console" panose="020B0609040504020204" pitchFamily="49" charset="0"/>
              </a:rPr>
              <a:t> </a:t>
            </a:r>
            <a:r>
              <a:rPr lang="en-US" sz="2000">
                <a:solidFill>
                  <a:srgbClr val="000080"/>
                </a:solidFill>
                <a:latin typeface="Lucida Console" panose="020B0609040504020204" pitchFamily="49" charset="0"/>
              </a:rPr>
              <a:t>-</a:t>
            </a:r>
            <a:r>
              <a:rPr lang="en-US" sz="2000" err="1">
                <a:solidFill>
                  <a:srgbClr val="000080"/>
                </a:solidFill>
                <a:latin typeface="Lucida Console" panose="020B0609040504020204" pitchFamily="49" charset="0"/>
              </a:rPr>
              <a:t>NodeType</a:t>
            </a:r>
            <a:r>
              <a:rPr lang="en-US" sz="2000">
                <a:solidFill>
                  <a:prstClr val="black"/>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nodeType</a:t>
            </a:r>
            <a:r>
              <a:rPr lang="en-US" sz="2000">
                <a:solidFill>
                  <a:srgbClr val="FF4500"/>
                </a:solidFill>
                <a:latin typeface="Lucida Console" panose="020B0609040504020204" pitchFamily="49" charset="0"/>
              </a:rPr>
              <a:t> ….. </a:t>
            </a:r>
          </a:p>
        </p:txBody>
      </p:sp>
    </p:spTree>
    <p:extLst>
      <p:ext uri="{BB962C8B-B14F-4D97-AF65-F5344CB8AC3E}">
        <p14:creationId xmlns:p14="http://schemas.microsoft.com/office/powerpoint/2010/main" val="139142758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Fabric Cluster Planning </a:t>
            </a:r>
          </a:p>
        </p:txBody>
      </p:sp>
      <p:sp>
        <p:nvSpPr>
          <p:cNvPr id="3" name="Text Placeholder 2"/>
          <p:cNvSpPr>
            <a:spLocks noGrp="1"/>
          </p:cNvSpPr>
          <p:nvPr>
            <p:ph type="body" sz="quarter" idx="10"/>
          </p:nvPr>
        </p:nvSpPr>
        <p:spPr>
          <a:xfrm>
            <a:off x="274702" y="1211287"/>
            <a:ext cx="11888787" cy="5287601"/>
          </a:xfrm>
        </p:spPr>
        <p:txBody>
          <a:bodyPr/>
          <a:lstStyle/>
          <a:p>
            <a:pPr marL="0" indent="0">
              <a:buNone/>
            </a:pPr>
            <a:r>
              <a:rPr lang="en-US">
                <a:solidFill>
                  <a:schemeClr val="tx1"/>
                </a:solidFill>
                <a:latin typeface="Segoe UI Light" panose="020B0502040204020203" pitchFamily="34" charset="0"/>
                <a:cs typeface="Segoe UI Light" panose="020B0502040204020203" pitchFamily="34" charset="0"/>
              </a:rPr>
              <a:t>Define what the cluster will be used for</a:t>
            </a:r>
          </a:p>
          <a:p>
            <a:pPr marL="571500" lvl="2" indent="-342900">
              <a:buFont typeface="Arial" panose="020B0604020202020204" pitchFamily="34" charset="0"/>
              <a:buChar char="•"/>
            </a:pPr>
            <a:r>
              <a:rPr lang="en-US" sz="2800">
                <a:solidFill>
                  <a:schemeClr val="tx1"/>
                </a:solidFill>
                <a:latin typeface="Segoe UI Light" panose="020B0502040204020203" pitchFamily="34" charset="0"/>
                <a:cs typeface="Segoe UI Light" panose="020B0502040204020203" pitchFamily="34" charset="0"/>
              </a:rPr>
              <a:t>Is this to be used for Test?</a:t>
            </a:r>
          </a:p>
          <a:p>
            <a:pPr marL="571500" lvl="2" indent="-342900">
              <a:buFont typeface="Arial" panose="020B0604020202020204" pitchFamily="34" charset="0"/>
              <a:buChar char="•"/>
            </a:pPr>
            <a:r>
              <a:rPr lang="en-US" sz="2800">
                <a:solidFill>
                  <a:schemeClr val="tx1"/>
                </a:solidFill>
                <a:latin typeface="Segoe UI Light" panose="020B0502040204020203" pitchFamily="34" charset="0"/>
                <a:cs typeface="Segoe UI Light" panose="020B0502040204020203" pitchFamily="34" charset="0"/>
              </a:rPr>
              <a:t>Is this a part of the CI/CD pipeline?</a:t>
            </a:r>
          </a:p>
          <a:p>
            <a:pPr marL="571500" lvl="2" indent="-342900">
              <a:buFont typeface="Arial" panose="020B0604020202020204" pitchFamily="34" charset="0"/>
              <a:buChar char="•"/>
            </a:pPr>
            <a:r>
              <a:rPr lang="en-US" sz="2800">
                <a:solidFill>
                  <a:schemeClr val="tx1"/>
                </a:solidFill>
                <a:latin typeface="Segoe UI Light" panose="020B0502040204020203" pitchFamily="34" charset="0"/>
                <a:cs typeface="Segoe UI Light" panose="020B0502040204020203" pitchFamily="34" charset="0"/>
              </a:rPr>
              <a:t>Is this for Production use?</a:t>
            </a:r>
          </a:p>
          <a:p>
            <a:pPr marL="228600" lvl="2" indent="0">
              <a:buNone/>
            </a:pPr>
            <a:endParaRPr lang="en-US">
              <a:solidFill>
                <a:schemeClr val="tx1"/>
              </a:solidFill>
              <a:latin typeface="Segoe UI Light" panose="020B0502040204020203" pitchFamily="34" charset="0"/>
              <a:cs typeface="Segoe UI Light" panose="020B0502040204020203" pitchFamily="34" charset="0"/>
            </a:endParaRPr>
          </a:p>
          <a:p>
            <a:pPr marL="0" indent="0">
              <a:buNone/>
            </a:pPr>
            <a:r>
              <a:rPr lang="en-US">
                <a:solidFill>
                  <a:schemeClr val="tx1"/>
                </a:solidFill>
                <a:latin typeface="Segoe UI Light" panose="020B0502040204020203" pitchFamily="34" charset="0"/>
                <a:cs typeface="Segoe UI Light" panose="020B0502040204020203" pitchFamily="34" charset="0"/>
              </a:rPr>
              <a:t>Determine the node types and sizes </a:t>
            </a:r>
          </a:p>
          <a:p>
            <a:pPr marL="685800" lvl="2" indent="-457200">
              <a:buFont typeface="Arial" panose="020B0604020202020204" pitchFamily="34" charset="0"/>
              <a:buChar char="•"/>
            </a:pPr>
            <a:r>
              <a:rPr lang="en-US" sz="2800">
                <a:solidFill>
                  <a:schemeClr val="tx1"/>
                </a:solidFill>
                <a:latin typeface="Segoe UI Light" panose="020B0502040204020203" pitchFamily="34" charset="0"/>
                <a:cs typeface="Segoe UI Light" panose="020B0502040204020203" pitchFamily="34" charset="0"/>
              </a:rPr>
              <a:t>For each application planned to be deployed – do a sizing exercise</a:t>
            </a:r>
          </a:p>
          <a:p>
            <a:pPr marL="571500" lvl="2" indent="-342900">
              <a:buFont typeface="Arial" panose="020B0604020202020204" pitchFamily="34" charset="0"/>
              <a:buChar char="•"/>
            </a:pPr>
            <a:r>
              <a:rPr lang="en-US">
                <a:solidFill>
                  <a:schemeClr val="tx1"/>
                </a:solidFill>
                <a:latin typeface="Segoe UI Light" panose="020B0502040204020203" pitchFamily="34" charset="0"/>
                <a:cs typeface="Segoe UI Light" panose="020B0502040204020203" pitchFamily="34" charset="0"/>
              </a:rPr>
              <a:t>Ports to be opened etc.</a:t>
            </a:r>
          </a:p>
          <a:p>
            <a:pPr marL="0" indent="0">
              <a:buNone/>
            </a:pPr>
            <a:endParaRPr lang="en-US" sz="2000">
              <a:solidFill>
                <a:schemeClr val="tx1"/>
              </a:solidFill>
              <a:latin typeface="Segoe UI Light" panose="020B0502040204020203" pitchFamily="34" charset="0"/>
              <a:cs typeface="Segoe UI Light" panose="020B0502040204020203" pitchFamily="34" charset="0"/>
            </a:endParaRPr>
          </a:p>
          <a:p>
            <a:pPr marL="0" indent="0">
              <a:buNone/>
            </a:pPr>
            <a:r>
              <a:rPr lang="en-US">
                <a:solidFill>
                  <a:schemeClr val="tx1"/>
                </a:solidFill>
                <a:latin typeface="Segoe UI Light" panose="020B0502040204020203" pitchFamily="34" charset="0"/>
                <a:cs typeface="Segoe UI Light" panose="020B0502040204020203" pitchFamily="34" charset="0"/>
              </a:rPr>
              <a:t>Are there any unique compliance or security requirements?</a:t>
            </a:r>
            <a:endParaRPr lang="en-US" sz="2800">
              <a:solidFill>
                <a:schemeClr val="tx1"/>
              </a:solidFill>
              <a:latin typeface="Segoe UI Light" panose="020B0502040204020203" pitchFamily="34" charset="0"/>
              <a:cs typeface="Segoe UI Light" panose="020B0502040204020203" pitchFamily="34" charset="0"/>
            </a:endParaRPr>
          </a:p>
          <a:p>
            <a:pPr marL="685800" lvl="2" indent="-457200">
              <a:buFont typeface="Arial" panose="020B0604020202020204" pitchFamily="34" charset="0"/>
              <a:buChar char="•"/>
            </a:pPr>
            <a:r>
              <a:rPr lang="en-US" sz="2800">
                <a:solidFill>
                  <a:schemeClr val="tx1"/>
                </a:solidFill>
                <a:latin typeface="Segoe UI Light" panose="020B0502040204020203" pitchFamily="34" charset="0"/>
                <a:cs typeface="Segoe UI Light" panose="020B0502040204020203" pitchFamily="34" charset="0"/>
              </a:rPr>
              <a:t>Compliance expectations from infrastructure and applications</a:t>
            </a:r>
          </a:p>
        </p:txBody>
      </p:sp>
    </p:spTree>
    <p:extLst>
      <p:ext uri="{BB962C8B-B14F-4D97-AF65-F5344CB8AC3E}">
        <p14:creationId xmlns:p14="http://schemas.microsoft.com/office/powerpoint/2010/main" val="387685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2179058"/>
          </a:xfrm>
        </p:spPr>
        <p:txBody>
          <a:bodyPr/>
          <a:lstStyle/>
          <a:p>
            <a:r>
              <a:rPr lang="en-US"/>
              <a:t>The microservices approach, concepts and benefits</a:t>
            </a:r>
          </a:p>
        </p:txBody>
      </p:sp>
    </p:spTree>
    <p:extLst>
      <p:ext uri="{BB962C8B-B14F-4D97-AF65-F5344CB8AC3E}">
        <p14:creationId xmlns:p14="http://schemas.microsoft.com/office/powerpoint/2010/main" val="161191874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Fabric Cluster Planning</a:t>
            </a:r>
          </a:p>
        </p:txBody>
      </p:sp>
      <p:sp>
        <p:nvSpPr>
          <p:cNvPr id="3" name="Content Placeholder 2"/>
          <p:cNvSpPr>
            <a:spLocks noGrp="1"/>
          </p:cNvSpPr>
          <p:nvPr>
            <p:ph type="body" sz="quarter" idx="10"/>
          </p:nvPr>
        </p:nvSpPr>
        <p:spPr>
          <a:xfrm>
            <a:off x="274638" y="1212850"/>
            <a:ext cx="11887200" cy="4949047"/>
          </a:xfrm>
        </p:spPr>
        <p:txBody>
          <a:bodyPr/>
          <a:lstStyle/>
          <a:p>
            <a:r>
              <a:rPr lang="en-US">
                <a:latin typeface="Segoe UI Light" panose="020B0502040204020203" pitchFamily="34" charset="0"/>
                <a:cs typeface="Segoe UI Light" panose="020B0502040204020203" pitchFamily="34" charset="0"/>
              </a:rPr>
              <a:t>Where do you want this cluster hosted?</a:t>
            </a:r>
          </a:p>
          <a:p>
            <a:pPr marL="571500" lvl="2" indent="-342900">
              <a:buFont typeface="Arial" panose="020B0604020202020204" pitchFamily="34" charset="0"/>
              <a:buChar char="•"/>
            </a:pPr>
            <a:r>
              <a:rPr lang="en-US" sz="2800">
                <a:latin typeface="Segoe UI Light" panose="020B0502040204020203" pitchFamily="34" charset="0"/>
                <a:cs typeface="Segoe UI Light" panose="020B0502040204020203" pitchFamily="34" charset="0"/>
              </a:rPr>
              <a:t>On Azure?</a:t>
            </a:r>
          </a:p>
          <a:p>
            <a:pPr marL="571500" lvl="2" indent="-342900">
              <a:buFont typeface="Arial" panose="020B0604020202020204" pitchFamily="34" charset="0"/>
              <a:buChar char="•"/>
            </a:pPr>
            <a:r>
              <a:rPr lang="en-US" sz="2800">
                <a:latin typeface="Segoe UI Light" panose="020B0502040204020203" pitchFamily="34" charset="0"/>
                <a:cs typeface="Segoe UI Light" panose="020B0502040204020203" pitchFamily="34" charset="0"/>
              </a:rPr>
              <a:t>On-Premise, in your data center?</a:t>
            </a:r>
          </a:p>
          <a:p>
            <a:pPr marL="571500" lvl="2" indent="-342900">
              <a:buFont typeface="Arial" panose="020B0604020202020204" pitchFamily="34" charset="0"/>
              <a:buChar char="•"/>
            </a:pPr>
            <a:r>
              <a:rPr lang="en-US" sz="2800">
                <a:latin typeface="Segoe UI Light" panose="020B0502040204020203" pitchFamily="34" charset="0"/>
                <a:cs typeface="Segoe UI Light" panose="020B0502040204020203" pitchFamily="34" charset="0"/>
              </a:rPr>
              <a:t>On some other cloud provider?</a:t>
            </a:r>
          </a:p>
          <a:p>
            <a:endParaRPr lang="en-US" sz="2000">
              <a:latin typeface="Segoe UI Light" panose="020B0502040204020203" pitchFamily="34" charset="0"/>
              <a:cs typeface="Segoe UI Light" panose="020B0502040204020203" pitchFamily="34" charset="0"/>
            </a:endParaRPr>
          </a:p>
          <a:p>
            <a:r>
              <a:rPr lang="en-US">
                <a:latin typeface="Segoe UI Light" panose="020B0502040204020203" pitchFamily="34" charset="0"/>
                <a:cs typeface="Segoe UI Light" panose="020B0502040204020203" pitchFamily="34" charset="0"/>
              </a:rPr>
              <a:t>Choose the # of Fault Domains (FDs)</a:t>
            </a:r>
          </a:p>
          <a:p>
            <a:pPr marL="571500" lvl="2" indent="-342900">
              <a:buFont typeface="Arial" panose="020B0604020202020204" pitchFamily="34" charset="0"/>
              <a:buChar char="•"/>
            </a:pPr>
            <a:r>
              <a:rPr lang="en-US" sz="2800">
                <a:latin typeface="Segoe UI Light" panose="020B0502040204020203" pitchFamily="34" charset="0"/>
                <a:cs typeface="Segoe UI Light" panose="020B0502040204020203" pitchFamily="34" charset="0"/>
              </a:rPr>
              <a:t>This determines the headroom needed in case of unplanned failures</a:t>
            </a:r>
          </a:p>
          <a:p>
            <a:endParaRPr lang="en-US" sz="2000">
              <a:latin typeface="Segoe UI Light" panose="020B0502040204020203" pitchFamily="34" charset="0"/>
              <a:cs typeface="Segoe UI Light" panose="020B0502040204020203" pitchFamily="34" charset="0"/>
            </a:endParaRPr>
          </a:p>
          <a:p>
            <a:r>
              <a:rPr lang="en-US">
                <a:latin typeface="Segoe UI Light" panose="020B0502040204020203" pitchFamily="34" charset="0"/>
                <a:cs typeface="Segoe UI Light" panose="020B0502040204020203" pitchFamily="34" charset="0"/>
              </a:rPr>
              <a:t>Choose the # of Upgrade Domains (UDs)</a:t>
            </a:r>
          </a:p>
          <a:p>
            <a:pPr marL="571500" lvl="2" indent="-342900">
              <a:buFont typeface="Arial" panose="020B0604020202020204" pitchFamily="34" charset="0"/>
              <a:buChar char="•"/>
            </a:pPr>
            <a:r>
              <a:rPr lang="en-US" sz="2800">
                <a:latin typeface="Segoe UI Light" panose="020B0502040204020203" pitchFamily="34" charset="0"/>
                <a:cs typeface="Segoe UI Light" panose="020B0502040204020203" pitchFamily="34" charset="0"/>
              </a:rPr>
              <a:t>This determines the headroom needed in case of planned failures</a:t>
            </a:r>
          </a:p>
        </p:txBody>
      </p:sp>
    </p:spTree>
    <p:extLst>
      <p:ext uri="{BB962C8B-B14F-4D97-AF65-F5344CB8AC3E}">
        <p14:creationId xmlns:p14="http://schemas.microsoft.com/office/powerpoint/2010/main" val="354340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2EF9B-8A8A-4584-B0CB-5A3942E6DBFC}"/>
              </a:ext>
            </a:extLst>
          </p:cNvPr>
          <p:cNvSpPr>
            <a:spLocks noGrp="1"/>
          </p:cNvSpPr>
          <p:nvPr>
            <p:ph type="title"/>
          </p:nvPr>
        </p:nvSpPr>
        <p:spPr/>
        <p:txBody>
          <a:bodyPr/>
          <a:lstStyle/>
          <a:p>
            <a:r>
              <a:rPr lang="en-US"/>
              <a:t>Reliability tier</a:t>
            </a:r>
          </a:p>
        </p:txBody>
      </p:sp>
      <p:sp>
        <p:nvSpPr>
          <p:cNvPr id="3" name="Text Placeholder 2">
            <a:extLst>
              <a:ext uri="{FF2B5EF4-FFF2-40B4-BE49-F238E27FC236}">
                <a16:creationId xmlns:a16="http://schemas.microsoft.com/office/drawing/2014/main" id="{9911951E-CDD4-4734-9B99-F2DEBC2F1FAB}"/>
              </a:ext>
            </a:extLst>
          </p:cNvPr>
          <p:cNvSpPr>
            <a:spLocks noGrp="1"/>
          </p:cNvSpPr>
          <p:nvPr>
            <p:ph type="body" sz="quarter" idx="10"/>
          </p:nvPr>
        </p:nvSpPr>
        <p:spPr>
          <a:xfrm>
            <a:off x="274638" y="1212850"/>
            <a:ext cx="11887200" cy="3120854"/>
          </a:xfrm>
        </p:spPr>
        <p:txBody>
          <a:bodyPr/>
          <a:lstStyle/>
          <a:p>
            <a:pPr marL="342900" lvl="1" indent="-342900">
              <a:buFont typeface="Arial" panose="020B0604020202020204" pitchFamily="34" charset="0"/>
              <a:buChar char="•"/>
            </a:pPr>
            <a:r>
              <a:rPr lang="en-US" sz="3600">
                <a:gradFill>
                  <a:gsLst>
                    <a:gs pos="1250">
                      <a:srgbClr val="353535"/>
                    </a:gs>
                    <a:gs pos="100000">
                      <a:srgbClr val="353535"/>
                    </a:gs>
                  </a:gsLst>
                  <a:lin ang="5400000" scaled="0"/>
                </a:gradFill>
                <a:latin typeface="Segoe UI Light" panose="020B0502040204020203" pitchFamily="34" charset="0"/>
                <a:cs typeface="Segoe UI Light" panose="020B0502040204020203" pitchFamily="34" charset="0"/>
              </a:rPr>
              <a:t>Sets the number of system services replicas.</a:t>
            </a:r>
          </a:p>
          <a:p>
            <a:pPr marL="342900" lvl="1" indent="-342900">
              <a:buFont typeface="Arial" panose="020B0604020202020204" pitchFamily="34" charset="0"/>
              <a:buChar char="•"/>
            </a:pPr>
            <a:r>
              <a:rPr lang="en-US" sz="3600">
                <a:gradFill>
                  <a:gsLst>
                    <a:gs pos="1250">
                      <a:srgbClr val="353535"/>
                    </a:gs>
                    <a:gs pos="100000">
                      <a:srgbClr val="353535"/>
                    </a:gs>
                  </a:gsLst>
                  <a:lin ang="5400000" scaled="0"/>
                </a:gradFill>
                <a:latin typeface="Segoe UI Light" panose="020B0502040204020203" pitchFamily="34" charset="0"/>
                <a:cs typeface="Segoe UI Light" panose="020B0502040204020203" pitchFamily="34" charset="0"/>
              </a:rPr>
              <a:t>Determines how reliable your entire cluster is.</a:t>
            </a:r>
          </a:p>
          <a:p>
            <a:pPr marL="342900" lvl="1" indent="-342900">
              <a:buFont typeface="Arial" panose="020B0604020202020204" pitchFamily="34" charset="0"/>
              <a:buChar char="•"/>
            </a:pPr>
            <a:r>
              <a:rPr lang="en-US" sz="3600">
                <a:gradFill>
                  <a:gsLst>
                    <a:gs pos="1250">
                      <a:srgbClr val="353535"/>
                    </a:gs>
                    <a:gs pos="100000">
                      <a:srgbClr val="353535"/>
                    </a:gs>
                  </a:gsLst>
                  <a:lin ang="5400000" scaled="0"/>
                </a:gradFill>
                <a:latin typeface="Segoe UI Light" panose="020B0502040204020203" pitchFamily="34" charset="0"/>
                <a:cs typeface="Segoe UI Light" panose="020B0502040204020203" pitchFamily="34" charset="0"/>
              </a:rPr>
              <a:t>Determines what the primary </a:t>
            </a:r>
            <a:r>
              <a:rPr lang="en-US" sz="3600" err="1">
                <a:gradFill>
                  <a:gsLst>
                    <a:gs pos="1250">
                      <a:srgbClr val="353535"/>
                    </a:gs>
                    <a:gs pos="100000">
                      <a:srgbClr val="353535"/>
                    </a:gs>
                  </a:gsLst>
                  <a:lin ang="5400000" scaled="0"/>
                </a:gradFill>
                <a:latin typeface="Segoe UI Light" panose="020B0502040204020203" pitchFamily="34" charset="0"/>
                <a:cs typeface="Segoe UI Light" panose="020B0502040204020203" pitchFamily="34" charset="0"/>
              </a:rPr>
              <a:t>NodeType</a:t>
            </a:r>
            <a:r>
              <a:rPr lang="en-US" sz="3600">
                <a:gradFill>
                  <a:gsLst>
                    <a:gs pos="1250">
                      <a:srgbClr val="353535"/>
                    </a:gs>
                    <a:gs pos="100000">
                      <a:srgbClr val="353535"/>
                    </a:gs>
                  </a:gsLst>
                  <a:lin ang="5400000" scaled="0"/>
                </a:gradFill>
                <a:latin typeface="Segoe UI Light" panose="020B0502040204020203" pitchFamily="34" charset="0"/>
                <a:cs typeface="Segoe UI Light" panose="020B0502040204020203" pitchFamily="34" charset="0"/>
              </a:rPr>
              <a:t> size is</a:t>
            </a:r>
          </a:p>
          <a:p>
            <a:pPr marL="342900" lvl="1" indent="-342900">
              <a:buFont typeface="Arial" panose="020B0604020202020204" pitchFamily="34" charset="0"/>
              <a:buChar char="•"/>
            </a:pPr>
            <a:r>
              <a:rPr lang="en-US" sz="3600">
                <a:gradFill>
                  <a:gsLst>
                    <a:gs pos="1250">
                      <a:srgbClr val="353535"/>
                    </a:gs>
                    <a:gs pos="100000">
                      <a:srgbClr val="353535"/>
                    </a:gs>
                  </a:gsLst>
                  <a:lin ang="5400000" scaled="0"/>
                </a:gradFill>
                <a:latin typeface="Segoe UI Light" panose="020B0502040204020203" pitchFamily="34" charset="0"/>
                <a:cs typeface="Segoe UI Light" panose="020B0502040204020203" pitchFamily="34" charset="0"/>
              </a:rPr>
              <a:t>The node SKU/Size has no bearing on reliability tier</a:t>
            </a:r>
          </a:p>
          <a:p>
            <a:pPr marL="342900" lvl="1" indent="-342900">
              <a:buFont typeface="Arial" panose="020B0604020202020204" pitchFamily="34" charset="0"/>
              <a:buChar char="•"/>
            </a:pPr>
            <a:endParaRPr lang="en-US" sz="3600">
              <a:gradFill>
                <a:gsLst>
                  <a:gs pos="1250">
                    <a:srgbClr val="353535"/>
                  </a:gs>
                  <a:gs pos="100000">
                    <a:srgbClr val="353535"/>
                  </a:gs>
                </a:gsLst>
                <a:lin ang="5400000" scaled="0"/>
              </a:gradFill>
              <a:latin typeface="Segoe UI Light" panose="020B0502040204020203" pitchFamily="34" charset="0"/>
              <a:cs typeface="Segoe UI Light" panose="020B0502040204020203" pitchFamily="34" charset="0"/>
            </a:endParaRPr>
          </a:p>
        </p:txBody>
      </p:sp>
      <p:graphicFrame>
        <p:nvGraphicFramePr>
          <p:cNvPr id="4" name="Table 3">
            <a:extLst>
              <a:ext uri="{FF2B5EF4-FFF2-40B4-BE49-F238E27FC236}">
                <a16:creationId xmlns:a16="http://schemas.microsoft.com/office/drawing/2014/main" id="{78957C68-8F54-40D6-8A44-A29EA2B0A2A4}"/>
              </a:ext>
            </a:extLst>
          </p:cNvPr>
          <p:cNvGraphicFramePr>
            <a:graphicFrameLocks noGrp="1"/>
          </p:cNvGraphicFramePr>
          <p:nvPr>
            <p:extLst/>
          </p:nvPr>
        </p:nvGraphicFramePr>
        <p:xfrm>
          <a:off x="808037" y="4276037"/>
          <a:ext cx="7377779" cy="2286000"/>
        </p:xfrm>
        <a:graphic>
          <a:graphicData uri="http://schemas.openxmlformats.org/drawingml/2006/table">
            <a:tbl>
              <a:tblPr firstRow="1" bandRow="1">
                <a:tableStyleId>{5C22544A-7EE6-4342-B048-85BDC9FD1C3A}</a:tableStyleId>
              </a:tblPr>
              <a:tblGrid>
                <a:gridCol w="2459260">
                  <a:extLst>
                    <a:ext uri="{9D8B030D-6E8A-4147-A177-3AD203B41FA5}">
                      <a16:colId xmlns:a16="http://schemas.microsoft.com/office/drawing/2014/main" val="3748687338"/>
                    </a:ext>
                  </a:extLst>
                </a:gridCol>
                <a:gridCol w="4918519">
                  <a:extLst>
                    <a:ext uri="{9D8B030D-6E8A-4147-A177-3AD203B41FA5}">
                      <a16:colId xmlns:a16="http://schemas.microsoft.com/office/drawing/2014/main" val="243512900"/>
                    </a:ext>
                  </a:extLst>
                </a:gridCol>
              </a:tblGrid>
              <a:tr h="370840">
                <a:tc>
                  <a:txBody>
                    <a:bodyPr/>
                    <a:lstStyle/>
                    <a:p>
                      <a:pPr algn="ctr"/>
                      <a:r>
                        <a:rPr lang="en-US" sz="2400"/>
                        <a:t>Reliability Tier</a:t>
                      </a:r>
                    </a:p>
                  </a:txBody>
                  <a:tcPr/>
                </a:tc>
                <a:tc>
                  <a:txBody>
                    <a:bodyPr/>
                    <a:lstStyle/>
                    <a:p>
                      <a:pPr algn="ctr"/>
                      <a:r>
                        <a:rPr lang="en-US" sz="2400"/>
                        <a:t> System service replica set size</a:t>
                      </a:r>
                    </a:p>
                  </a:txBody>
                  <a:tcPr/>
                </a:tc>
                <a:extLst>
                  <a:ext uri="{0D108BD9-81ED-4DB2-BD59-A6C34878D82A}">
                    <a16:rowId xmlns:a16="http://schemas.microsoft.com/office/drawing/2014/main" val="2675688608"/>
                  </a:ext>
                </a:extLst>
              </a:tr>
              <a:tr h="370840">
                <a:tc>
                  <a:txBody>
                    <a:bodyPr/>
                    <a:lstStyle/>
                    <a:p>
                      <a:pPr algn="ctr"/>
                      <a:r>
                        <a:rPr lang="en-US" sz="2400"/>
                        <a:t>Bronze</a:t>
                      </a:r>
                    </a:p>
                  </a:txBody>
                  <a:tcPr/>
                </a:tc>
                <a:tc>
                  <a:txBody>
                    <a:bodyPr/>
                    <a:lstStyle/>
                    <a:p>
                      <a:pPr algn="ctr"/>
                      <a:r>
                        <a:rPr lang="en-US" sz="2400"/>
                        <a:t>3</a:t>
                      </a:r>
                    </a:p>
                  </a:txBody>
                  <a:tcPr/>
                </a:tc>
                <a:extLst>
                  <a:ext uri="{0D108BD9-81ED-4DB2-BD59-A6C34878D82A}">
                    <a16:rowId xmlns:a16="http://schemas.microsoft.com/office/drawing/2014/main" val="1357464144"/>
                  </a:ext>
                </a:extLst>
              </a:tr>
              <a:tr h="370840">
                <a:tc>
                  <a:txBody>
                    <a:bodyPr/>
                    <a:lstStyle/>
                    <a:p>
                      <a:pPr algn="ctr"/>
                      <a:r>
                        <a:rPr lang="en-US" sz="2400"/>
                        <a:t>Silver</a:t>
                      </a:r>
                    </a:p>
                  </a:txBody>
                  <a:tcPr/>
                </a:tc>
                <a:tc>
                  <a:txBody>
                    <a:bodyPr/>
                    <a:lstStyle/>
                    <a:p>
                      <a:pPr algn="ctr"/>
                      <a:r>
                        <a:rPr lang="en-US" sz="2400"/>
                        <a:t>5</a:t>
                      </a:r>
                    </a:p>
                  </a:txBody>
                  <a:tcPr/>
                </a:tc>
                <a:extLst>
                  <a:ext uri="{0D108BD9-81ED-4DB2-BD59-A6C34878D82A}">
                    <a16:rowId xmlns:a16="http://schemas.microsoft.com/office/drawing/2014/main" val="1038099784"/>
                  </a:ext>
                </a:extLst>
              </a:tr>
              <a:tr h="370840">
                <a:tc>
                  <a:txBody>
                    <a:bodyPr/>
                    <a:lstStyle/>
                    <a:p>
                      <a:pPr algn="ctr"/>
                      <a:r>
                        <a:rPr lang="en-US" sz="2400"/>
                        <a:t>Gold</a:t>
                      </a:r>
                    </a:p>
                  </a:txBody>
                  <a:tcPr/>
                </a:tc>
                <a:tc>
                  <a:txBody>
                    <a:bodyPr/>
                    <a:lstStyle/>
                    <a:p>
                      <a:pPr algn="ctr"/>
                      <a:r>
                        <a:rPr lang="en-US" sz="2400"/>
                        <a:t>7</a:t>
                      </a:r>
                    </a:p>
                  </a:txBody>
                  <a:tcPr/>
                </a:tc>
                <a:extLst>
                  <a:ext uri="{0D108BD9-81ED-4DB2-BD59-A6C34878D82A}">
                    <a16:rowId xmlns:a16="http://schemas.microsoft.com/office/drawing/2014/main" val="2521344613"/>
                  </a:ext>
                </a:extLst>
              </a:tr>
              <a:tr h="116841">
                <a:tc>
                  <a:txBody>
                    <a:bodyPr/>
                    <a:lstStyle/>
                    <a:p>
                      <a:pPr algn="ctr"/>
                      <a:r>
                        <a:rPr lang="en-US" sz="2400"/>
                        <a:t>Platinum</a:t>
                      </a:r>
                    </a:p>
                  </a:txBody>
                  <a:tcPr/>
                </a:tc>
                <a:tc>
                  <a:txBody>
                    <a:bodyPr/>
                    <a:lstStyle/>
                    <a:p>
                      <a:pPr algn="ctr"/>
                      <a:r>
                        <a:rPr lang="en-US" sz="2400"/>
                        <a:t>9</a:t>
                      </a:r>
                    </a:p>
                  </a:txBody>
                  <a:tcPr/>
                </a:tc>
                <a:extLst>
                  <a:ext uri="{0D108BD9-81ED-4DB2-BD59-A6C34878D82A}">
                    <a16:rowId xmlns:a16="http://schemas.microsoft.com/office/drawing/2014/main" val="3731354677"/>
                  </a:ext>
                </a:extLst>
              </a:tr>
            </a:tbl>
          </a:graphicData>
        </a:graphic>
      </p:graphicFrame>
      <p:pic>
        <p:nvPicPr>
          <p:cNvPr id="7" name="Picture 6">
            <a:extLst>
              <a:ext uri="{FF2B5EF4-FFF2-40B4-BE49-F238E27FC236}">
                <a16:creationId xmlns:a16="http://schemas.microsoft.com/office/drawing/2014/main" id="{919A0CC4-87A7-475A-A030-06F4A6C3277B}"/>
              </a:ext>
            </a:extLst>
          </p:cNvPr>
          <p:cNvPicPr>
            <a:picLocks noChangeAspect="1"/>
          </p:cNvPicPr>
          <p:nvPr/>
        </p:nvPicPr>
        <p:blipFill>
          <a:blip r:embed="rId3"/>
          <a:stretch>
            <a:fillRect/>
          </a:stretch>
        </p:blipFill>
        <p:spPr>
          <a:xfrm>
            <a:off x="8754302" y="3792872"/>
            <a:ext cx="2581275" cy="3124200"/>
          </a:xfrm>
          <a:prstGeom prst="rect">
            <a:avLst/>
          </a:prstGeom>
        </p:spPr>
      </p:pic>
    </p:spTree>
    <p:extLst>
      <p:ext uri="{BB962C8B-B14F-4D97-AF65-F5344CB8AC3E}">
        <p14:creationId xmlns:p14="http://schemas.microsoft.com/office/powerpoint/2010/main" val="428147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2EF9B-8A8A-4584-B0CB-5A3942E6DBFC}"/>
              </a:ext>
            </a:extLst>
          </p:cNvPr>
          <p:cNvSpPr>
            <a:spLocks noGrp="1"/>
          </p:cNvSpPr>
          <p:nvPr>
            <p:ph type="title"/>
          </p:nvPr>
        </p:nvSpPr>
        <p:spPr/>
        <p:txBody>
          <a:bodyPr/>
          <a:lstStyle/>
          <a:p>
            <a:r>
              <a:rPr lang="en-US"/>
              <a:t>Best Practices : Reliability tier</a:t>
            </a:r>
          </a:p>
        </p:txBody>
      </p:sp>
      <p:sp>
        <p:nvSpPr>
          <p:cNvPr id="3" name="Text Placeholder 2">
            <a:extLst>
              <a:ext uri="{FF2B5EF4-FFF2-40B4-BE49-F238E27FC236}">
                <a16:creationId xmlns:a16="http://schemas.microsoft.com/office/drawing/2014/main" id="{9911951E-CDD4-4734-9B99-F2DEBC2F1FAB}"/>
              </a:ext>
            </a:extLst>
          </p:cNvPr>
          <p:cNvSpPr>
            <a:spLocks noGrp="1"/>
          </p:cNvSpPr>
          <p:nvPr>
            <p:ph type="body" sz="quarter" idx="10"/>
          </p:nvPr>
        </p:nvSpPr>
        <p:spPr>
          <a:xfrm>
            <a:off x="274638" y="1212850"/>
            <a:ext cx="11888787" cy="2806922"/>
          </a:xfrm>
        </p:spPr>
        <p:txBody>
          <a:bodyPr/>
          <a:lstStyle/>
          <a:p>
            <a:pPr marL="342900" lvl="1" indent="-342900">
              <a:buFont typeface="Arial" panose="020B0604020202020204" pitchFamily="34" charset="0"/>
              <a:buChar char="•"/>
            </a:pPr>
            <a:r>
              <a:rPr lang="en-US" sz="2800">
                <a:solidFill>
                  <a:schemeClr val="tx1"/>
                </a:solidFill>
                <a:latin typeface="Segoe UI Light" panose="020B0502040204020203" pitchFamily="34" charset="0"/>
                <a:cs typeface="Segoe UI Light" panose="020B0502040204020203" pitchFamily="34" charset="0"/>
              </a:rPr>
              <a:t>Run production workloads in Azure at Silver or higher</a:t>
            </a:r>
          </a:p>
          <a:p>
            <a:pPr marL="342900" lvl="1" indent="-342900">
              <a:buFont typeface="Arial" panose="020B0604020202020204" pitchFamily="34" charset="0"/>
              <a:buChar char="•"/>
            </a:pPr>
            <a:r>
              <a:rPr lang="en-US" sz="2800">
                <a:solidFill>
                  <a:schemeClr val="tx1"/>
                </a:solidFill>
                <a:latin typeface="Segoe UI Light" panose="020B0502040204020203" pitchFamily="34" charset="0"/>
                <a:cs typeface="Segoe UI Light" panose="020B0502040204020203" pitchFamily="34" charset="0"/>
              </a:rPr>
              <a:t>Choose the highest tier you can afford</a:t>
            </a:r>
          </a:p>
          <a:p>
            <a:pPr marL="342900" lvl="1" indent="-342900">
              <a:buFont typeface="Arial" panose="020B0604020202020204" pitchFamily="34" charset="0"/>
              <a:buChar char="•"/>
            </a:pPr>
            <a:r>
              <a:rPr lang="en-US" sz="2800">
                <a:solidFill>
                  <a:schemeClr val="tx1"/>
                </a:solidFill>
                <a:latin typeface="Segoe UI Light" panose="020B0502040204020203" pitchFamily="34" charset="0"/>
                <a:cs typeface="Segoe UI Light" panose="020B0502040204020203" pitchFamily="34" charset="0"/>
              </a:rPr>
              <a:t>Adjust the reliability tier on scale out or in </a:t>
            </a:r>
          </a:p>
          <a:p>
            <a:pPr marL="342900" lvl="1" indent="-342900">
              <a:buFont typeface="Arial" panose="020B0604020202020204" pitchFamily="34" charset="0"/>
              <a:buChar char="•"/>
            </a:pPr>
            <a:r>
              <a:rPr lang="en-US" sz="2800">
                <a:solidFill>
                  <a:schemeClr val="tx1"/>
                </a:solidFill>
                <a:latin typeface="Segoe UI Light" panose="020B0502040204020203" pitchFamily="34" charset="0"/>
                <a:cs typeface="Segoe UI Light" panose="020B0502040204020203" pitchFamily="34" charset="0"/>
              </a:rPr>
              <a:t>For a </a:t>
            </a:r>
            <a:r>
              <a:rPr lang="en-US" sz="2800" u="sng">
                <a:solidFill>
                  <a:schemeClr val="tx1"/>
                </a:solidFill>
                <a:latin typeface="Segoe UI Light" panose="020B0502040204020203" pitchFamily="34" charset="0"/>
                <a:cs typeface="Segoe UI Light" panose="020B0502040204020203" pitchFamily="34" charset="0"/>
              </a:rPr>
              <a:t>one node test cluster, do not specify the reliability tier</a:t>
            </a:r>
          </a:p>
          <a:p>
            <a:pPr marL="342900" lvl="1" indent="-342900">
              <a:buFont typeface="Arial" panose="020B0604020202020204" pitchFamily="34" charset="0"/>
              <a:buChar char="•"/>
            </a:pPr>
            <a:r>
              <a:rPr lang="en-US" sz="2800">
                <a:solidFill>
                  <a:schemeClr val="tx1"/>
                </a:solidFill>
                <a:latin typeface="Segoe UI Light" panose="020B0502040204020203" pitchFamily="34" charset="0"/>
                <a:cs typeface="Segoe UI Light" panose="020B0502040204020203" pitchFamily="34" charset="0"/>
              </a:rPr>
              <a:t>Use the same guidance for your </a:t>
            </a:r>
            <a:r>
              <a:rPr lang="en-US" sz="2800" err="1">
                <a:solidFill>
                  <a:schemeClr val="tx1"/>
                </a:solidFill>
                <a:latin typeface="Segoe UI Light" panose="020B0502040204020203" pitchFamily="34" charset="0"/>
                <a:cs typeface="Segoe UI Light" panose="020B0502040204020203" pitchFamily="34" charset="0"/>
              </a:rPr>
              <a:t>stateful</a:t>
            </a:r>
            <a:r>
              <a:rPr lang="en-US" sz="2800">
                <a:solidFill>
                  <a:schemeClr val="tx1"/>
                </a:solidFill>
                <a:latin typeface="Segoe UI Light" panose="020B0502040204020203" pitchFamily="34" charset="0"/>
                <a:cs typeface="Segoe UI Light" panose="020B0502040204020203" pitchFamily="34" charset="0"/>
              </a:rPr>
              <a:t> services as well</a:t>
            </a:r>
          </a:p>
          <a:p>
            <a:pPr marL="342900" lvl="1" indent="-342900">
              <a:buFont typeface="Arial" panose="020B0604020202020204" pitchFamily="34" charset="0"/>
              <a:buChar char="•"/>
            </a:pPr>
            <a:endParaRPr lang="en-US">
              <a:gradFill>
                <a:gsLst>
                  <a:gs pos="1250">
                    <a:srgbClr val="353535"/>
                  </a:gs>
                  <a:gs pos="100000">
                    <a:srgbClr val="353535"/>
                  </a:gs>
                </a:gsLst>
                <a:lin ang="5400000" scaled="0"/>
              </a:gradFill>
              <a:latin typeface="Segoe UI Light" panose="020B0502040204020203" pitchFamily="34" charset="0"/>
              <a:cs typeface="Segoe UI Light" panose="020B0502040204020203" pitchFamily="34" charset="0"/>
            </a:endParaRPr>
          </a:p>
        </p:txBody>
      </p:sp>
      <p:graphicFrame>
        <p:nvGraphicFramePr>
          <p:cNvPr id="4" name="Table 3">
            <a:extLst>
              <a:ext uri="{FF2B5EF4-FFF2-40B4-BE49-F238E27FC236}">
                <a16:creationId xmlns:a16="http://schemas.microsoft.com/office/drawing/2014/main" id="{78957C68-8F54-40D6-8A44-A29EA2B0A2A4}"/>
              </a:ext>
            </a:extLst>
          </p:cNvPr>
          <p:cNvGraphicFramePr>
            <a:graphicFrameLocks noGrp="1"/>
          </p:cNvGraphicFramePr>
          <p:nvPr>
            <p:extLst/>
          </p:nvPr>
        </p:nvGraphicFramePr>
        <p:xfrm>
          <a:off x="427037" y="3954462"/>
          <a:ext cx="10896600" cy="265176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3748687338"/>
                    </a:ext>
                  </a:extLst>
                </a:gridCol>
                <a:gridCol w="3810000">
                  <a:extLst>
                    <a:ext uri="{9D8B030D-6E8A-4147-A177-3AD203B41FA5}">
                      <a16:colId xmlns:a16="http://schemas.microsoft.com/office/drawing/2014/main" val="243512900"/>
                    </a:ext>
                  </a:extLst>
                </a:gridCol>
                <a:gridCol w="5181600">
                  <a:extLst>
                    <a:ext uri="{9D8B030D-6E8A-4147-A177-3AD203B41FA5}">
                      <a16:colId xmlns:a16="http://schemas.microsoft.com/office/drawing/2014/main" val="659630651"/>
                    </a:ext>
                  </a:extLst>
                </a:gridCol>
              </a:tblGrid>
              <a:tr h="370840">
                <a:tc>
                  <a:txBody>
                    <a:bodyPr/>
                    <a:lstStyle/>
                    <a:p>
                      <a:r>
                        <a:rPr lang="en-US" sz="2400"/>
                        <a:t>Reliability Tier</a:t>
                      </a:r>
                    </a:p>
                  </a:txBody>
                  <a:tcPr/>
                </a:tc>
                <a:tc>
                  <a:txBody>
                    <a:bodyPr/>
                    <a:lstStyle/>
                    <a:p>
                      <a:r>
                        <a:rPr lang="en-US" sz="2400"/>
                        <a:t> System service replica set size</a:t>
                      </a:r>
                    </a:p>
                  </a:txBody>
                  <a:tcPr/>
                </a:tc>
                <a:tc>
                  <a:txBody>
                    <a:bodyPr/>
                    <a:lstStyle/>
                    <a:p>
                      <a:r>
                        <a:rPr lang="en-US" sz="2400"/>
                        <a:t>Recommended for Cluster Size of</a:t>
                      </a:r>
                    </a:p>
                  </a:txBody>
                  <a:tcPr/>
                </a:tc>
                <a:extLst>
                  <a:ext uri="{0D108BD9-81ED-4DB2-BD59-A6C34878D82A}">
                    <a16:rowId xmlns:a16="http://schemas.microsoft.com/office/drawing/2014/main" val="2675688608"/>
                  </a:ext>
                </a:extLst>
              </a:tr>
              <a:tr h="370840">
                <a:tc>
                  <a:txBody>
                    <a:bodyPr/>
                    <a:lstStyle/>
                    <a:p>
                      <a:r>
                        <a:rPr lang="en-US" sz="2400"/>
                        <a:t>Bronze</a:t>
                      </a:r>
                    </a:p>
                  </a:txBody>
                  <a:tcPr/>
                </a:tc>
                <a:tc>
                  <a:txBody>
                    <a:bodyPr/>
                    <a:lstStyle/>
                    <a:p>
                      <a:pPr algn="ctr"/>
                      <a:r>
                        <a:rPr lang="en-US" sz="2400"/>
                        <a:t>3</a:t>
                      </a:r>
                    </a:p>
                  </a:txBody>
                  <a:tcPr/>
                </a:tc>
                <a:tc>
                  <a:txBody>
                    <a:bodyPr/>
                    <a:lstStyle/>
                    <a:p>
                      <a:pPr algn="ctr"/>
                      <a:r>
                        <a:rPr lang="en-US" sz="2400"/>
                        <a:t>3</a:t>
                      </a:r>
                    </a:p>
                  </a:txBody>
                  <a:tcPr/>
                </a:tc>
                <a:extLst>
                  <a:ext uri="{0D108BD9-81ED-4DB2-BD59-A6C34878D82A}">
                    <a16:rowId xmlns:a16="http://schemas.microsoft.com/office/drawing/2014/main" val="1357464144"/>
                  </a:ext>
                </a:extLst>
              </a:tr>
              <a:tr h="370840">
                <a:tc>
                  <a:txBody>
                    <a:bodyPr/>
                    <a:lstStyle/>
                    <a:p>
                      <a:r>
                        <a:rPr lang="en-US" sz="2400"/>
                        <a:t>Silver</a:t>
                      </a:r>
                    </a:p>
                  </a:txBody>
                  <a:tcPr/>
                </a:tc>
                <a:tc>
                  <a:txBody>
                    <a:bodyPr/>
                    <a:lstStyle/>
                    <a:p>
                      <a:pPr algn="ctr"/>
                      <a:r>
                        <a:rPr lang="en-US" sz="2400"/>
                        <a:t>5</a:t>
                      </a:r>
                    </a:p>
                  </a:txBody>
                  <a:tcPr/>
                </a:tc>
                <a:tc>
                  <a:txBody>
                    <a:bodyPr/>
                    <a:lstStyle/>
                    <a:p>
                      <a:pPr algn="ctr"/>
                      <a:r>
                        <a:rPr lang="en-US" sz="2400"/>
                        <a:t>5 or 6</a:t>
                      </a:r>
                    </a:p>
                  </a:txBody>
                  <a:tcPr/>
                </a:tc>
                <a:extLst>
                  <a:ext uri="{0D108BD9-81ED-4DB2-BD59-A6C34878D82A}">
                    <a16:rowId xmlns:a16="http://schemas.microsoft.com/office/drawing/2014/main" val="1038099784"/>
                  </a:ext>
                </a:extLst>
              </a:tr>
              <a:tr h="370840">
                <a:tc>
                  <a:txBody>
                    <a:bodyPr/>
                    <a:lstStyle/>
                    <a:p>
                      <a:r>
                        <a:rPr lang="en-US" sz="2400"/>
                        <a:t>Gold</a:t>
                      </a:r>
                    </a:p>
                  </a:txBody>
                  <a:tcPr/>
                </a:tc>
                <a:tc>
                  <a:txBody>
                    <a:bodyPr/>
                    <a:lstStyle/>
                    <a:p>
                      <a:pPr algn="ctr"/>
                      <a:r>
                        <a:rPr lang="en-US" sz="2400"/>
                        <a:t>7</a:t>
                      </a:r>
                    </a:p>
                  </a:txBody>
                  <a:tcPr/>
                </a:tc>
                <a:tc>
                  <a:txBody>
                    <a:bodyPr/>
                    <a:lstStyle/>
                    <a:p>
                      <a:pPr algn="ctr"/>
                      <a:r>
                        <a:rPr lang="en-US" sz="2400"/>
                        <a:t>7 or 8</a:t>
                      </a:r>
                    </a:p>
                  </a:txBody>
                  <a:tcPr/>
                </a:tc>
                <a:extLst>
                  <a:ext uri="{0D108BD9-81ED-4DB2-BD59-A6C34878D82A}">
                    <a16:rowId xmlns:a16="http://schemas.microsoft.com/office/drawing/2014/main" val="2521344613"/>
                  </a:ext>
                </a:extLst>
              </a:tr>
              <a:tr h="370840">
                <a:tc>
                  <a:txBody>
                    <a:bodyPr/>
                    <a:lstStyle/>
                    <a:p>
                      <a:r>
                        <a:rPr lang="en-US" sz="2400"/>
                        <a:t>Platinum</a:t>
                      </a:r>
                    </a:p>
                  </a:txBody>
                  <a:tcPr/>
                </a:tc>
                <a:tc>
                  <a:txBody>
                    <a:bodyPr/>
                    <a:lstStyle/>
                    <a:p>
                      <a:pPr algn="ctr"/>
                      <a:r>
                        <a:rPr lang="en-US" sz="2400"/>
                        <a:t>9</a:t>
                      </a:r>
                    </a:p>
                  </a:txBody>
                  <a:tcPr/>
                </a:tc>
                <a:tc>
                  <a:txBody>
                    <a:bodyPr/>
                    <a:lstStyle/>
                    <a:p>
                      <a:pPr algn="ctr"/>
                      <a:r>
                        <a:rPr lang="en-US" sz="2400"/>
                        <a:t>9 and up; Cross AZ or Cross Region</a:t>
                      </a:r>
                    </a:p>
                  </a:txBody>
                  <a:tcPr/>
                </a:tc>
                <a:extLst>
                  <a:ext uri="{0D108BD9-81ED-4DB2-BD59-A6C34878D82A}">
                    <a16:rowId xmlns:a16="http://schemas.microsoft.com/office/drawing/2014/main" val="3731354677"/>
                  </a:ext>
                </a:extLst>
              </a:tr>
            </a:tbl>
          </a:graphicData>
        </a:graphic>
      </p:graphicFrame>
    </p:spTree>
    <p:extLst>
      <p:ext uri="{BB962C8B-B14F-4D97-AF65-F5344CB8AC3E}">
        <p14:creationId xmlns:p14="http://schemas.microsoft.com/office/powerpoint/2010/main" val="130518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2EF9B-8A8A-4584-B0CB-5A3942E6DBFC}"/>
              </a:ext>
            </a:extLst>
          </p:cNvPr>
          <p:cNvSpPr>
            <a:spLocks noGrp="1"/>
          </p:cNvSpPr>
          <p:nvPr>
            <p:ph type="title"/>
          </p:nvPr>
        </p:nvSpPr>
        <p:spPr/>
        <p:txBody>
          <a:bodyPr/>
          <a:lstStyle/>
          <a:p>
            <a:r>
              <a:rPr lang="en-US"/>
              <a:t>Durability tier</a:t>
            </a:r>
          </a:p>
        </p:txBody>
      </p:sp>
      <p:sp>
        <p:nvSpPr>
          <p:cNvPr id="3" name="Text Placeholder 2">
            <a:extLst>
              <a:ext uri="{FF2B5EF4-FFF2-40B4-BE49-F238E27FC236}">
                <a16:creationId xmlns:a16="http://schemas.microsoft.com/office/drawing/2014/main" id="{9911951E-CDD4-4734-9B99-F2DEBC2F1FAB}"/>
              </a:ext>
            </a:extLst>
          </p:cNvPr>
          <p:cNvSpPr>
            <a:spLocks noGrp="1"/>
          </p:cNvSpPr>
          <p:nvPr>
            <p:ph type="body" sz="quarter" idx="10"/>
          </p:nvPr>
        </p:nvSpPr>
        <p:spPr>
          <a:xfrm>
            <a:off x="274638" y="1212850"/>
            <a:ext cx="11888787" cy="4278094"/>
          </a:xfrm>
        </p:spPr>
        <p:txBody>
          <a:bodyPr/>
          <a:lstStyle/>
          <a:p>
            <a:pPr marL="571500" indent="-571500">
              <a:buFont typeface="Arial" panose="020B0604020202020204" pitchFamily="34" charset="0"/>
              <a:buChar char="•"/>
            </a:pPr>
            <a:r>
              <a:rPr lang="en-US" sz="2800">
                <a:latin typeface="Segoe UI Light" panose="020B0502040204020203" pitchFamily="34" charset="0"/>
                <a:cs typeface="Segoe UI Light" panose="020B0502040204020203" pitchFamily="34" charset="0"/>
              </a:rPr>
              <a:t>Indicates to the system the privileges that your VMs have with the underlying Azure infrastructure</a:t>
            </a:r>
          </a:p>
          <a:p>
            <a:pPr marL="571500" indent="-571500">
              <a:buFont typeface="Arial" panose="020B0604020202020204" pitchFamily="34" charset="0"/>
              <a:buChar char="•"/>
            </a:pPr>
            <a:r>
              <a:rPr lang="en-US" sz="2800">
                <a:latin typeface="Segoe UI Light" panose="020B0502040204020203" pitchFamily="34" charset="0"/>
                <a:cs typeface="Segoe UI Light" panose="020B0502040204020203" pitchFamily="34" charset="0"/>
              </a:rPr>
              <a:t>Indicates to the system to favor data safety over operational speed</a:t>
            </a:r>
          </a:p>
          <a:p>
            <a:pPr marL="571500" indent="-571500">
              <a:buFont typeface="Arial" panose="020B0604020202020204" pitchFamily="34" charset="0"/>
              <a:buChar char="•"/>
            </a:pPr>
            <a:r>
              <a:rPr lang="en-US" sz="2800">
                <a:latin typeface="Segoe UI Light" panose="020B0502040204020203" pitchFamily="34" charset="0"/>
                <a:cs typeface="Segoe UI Light" panose="020B0502040204020203" pitchFamily="34" charset="0"/>
              </a:rPr>
              <a:t>Will delay all infrastructure operations</a:t>
            </a:r>
          </a:p>
          <a:p>
            <a:pPr marL="571500" indent="-571500">
              <a:buFont typeface="Arial" panose="020B0604020202020204" pitchFamily="34" charset="0"/>
              <a:buChar char="•"/>
            </a:pPr>
            <a:r>
              <a:rPr lang="en-US" sz="2800">
                <a:latin typeface="Segoe UI Light" panose="020B0502040204020203" pitchFamily="34" charset="0"/>
                <a:cs typeface="Segoe UI Light" panose="020B0502040204020203" pitchFamily="34" charset="0"/>
              </a:rPr>
              <a:t>Scale out and in operations become easier</a:t>
            </a:r>
          </a:p>
          <a:p>
            <a:pPr marL="571500" indent="-571500">
              <a:buFont typeface="Arial" panose="020B0604020202020204" pitchFamily="34" charset="0"/>
              <a:buChar char="•"/>
            </a:pPr>
            <a:r>
              <a:rPr lang="en-US" sz="2800">
                <a:latin typeface="Segoe UI Light" panose="020B0502040204020203" pitchFamily="34" charset="0"/>
                <a:cs typeface="Segoe UI Light" panose="020B0502040204020203" pitchFamily="34" charset="0"/>
              </a:rPr>
              <a:t>Does not apply to the on premise clusters</a:t>
            </a:r>
          </a:p>
          <a:p>
            <a:pPr marL="571500" indent="-571500">
              <a:buFont typeface="Arial" panose="020B0604020202020204" pitchFamily="34" charset="0"/>
              <a:buChar char="•"/>
            </a:pPr>
            <a:endParaRPr lang="en-US" sz="2800">
              <a:latin typeface="Segoe UI Light" panose="020B0502040204020203" pitchFamily="34" charset="0"/>
              <a:cs typeface="Segoe UI Light" panose="020B0502040204020203" pitchFamily="34" charset="0"/>
            </a:endParaRPr>
          </a:p>
          <a:p>
            <a:pPr marL="571500" indent="-571500">
              <a:buFont typeface="Arial" panose="020B0604020202020204" pitchFamily="34" charset="0"/>
              <a:buChar char="•"/>
            </a:pPr>
            <a:endParaRPr lang="en-US" sz="2800">
              <a:latin typeface="Segoe UI Light" panose="020B0502040204020203" pitchFamily="34" charset="0"/>
              <a:cs typeface="Segoe UI Light" panose="020B0502040204020203" pitchFamily="34" charset="0"/>
            </a:endParaRPr>
          </a:p>
          <a:p>
            <a:endParaRPr lang="en-US" sz="2800">
              <a:latin typeface="Segoe UI Light" panose="020B0502040204020203" pitchFamily="34" charset="0"/>
              <a:cs typeface="Segoe UI Light" panose="020B0502040204020203" pitchFamily="34" charset="0"/>
            </a:endParaRPr>
          </a:p>
        </p:txBody>
      </p:sp>
      <p:graphicFrame>
        <p:nvGraphicFramePr>
          <p:cNvPr id="5" name="Table 4">
            <a:extLst>
              <a:ext uri="{FF2B5EF4-FFF2-40B4-BE49-F238E27FC236}">
                <a16:creationId xmlns:a16="http://schemas.microsoft.com/office/drawing/2014/main" id="{896AAD15-7225-4833-A00D-0E759AD22A80}"/>
              </a:ext>
            </a:extLst>
          </p:cNvPr>
          <p:cNvGraphicFramePr>
            <a:graphicFrameLocks noGrp="1"/>
          </p:cNvGraphicFramePr>
          <p:nvPr>
            <p:extLst/>
          </p:nvPr>
        </p:nvGraphicFramePr>
        <p:xfrm>
          <a:off x="273860" y="4832302"/>
          <a:ext cx="10896600" cy="148336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3748687338"/>
                    </a:ext>
                  </a:extLst>
                </a:gridCol>
                <a:gridCol w="3810000">
                  <a:extLst>
                    <a:ext uri="{9D8B030D-6E8A-4147-A177-3AD203B41FA5}">
                      <a16:colId xmlns:a16="http://schemas.microsoft.com/office/drawing/2014/main" val="243512900"/>
                    </a:ext>
                  </a:extLst>
                </a:gridCol>
                <a:gridCol w="5181600">
                  <a:extLst>
                    <a:ext uri="{9D8B030D-6E8A-4147-A177-3AD203B41FA5}">
                      <a16:colId xmlns:a16="http://schemas.microsoft.com/office/drawing/2014/main" val="659630651"/>
                    </a:ext>
                  </a:extLst>
                </a:gridCol>
              </a:tblGrid>
              <a:tr h="370840">
                <a:tc>
                  <a:txBody>
                    <a:bodyPr/>
                    <a:lstStyle/>
                    <a:p>
                      <a:r>
                        <a:rPr lang="en-US"/>
                        <a:t>Durability Tier</a:t>
                      </a:r>
                    </a:p>
                  </a:txBody>
                  <a:tcPr/>
                </a:tc>
                <a:tc>
                  <a:txBody>
                    <a:bodyPr/>
                    <a:lstStyle/>
                    <a:p>
                      <a:r>
                        <a:rPr lang="en-US"/>
                        <a:t> Infra privilege time out</a:t>
                      </a:r>
                    </a:p>
                  </a:txBody>
                  <a:tcPr/>
                </a:tc>
                <a:tc>
                  <a:txBody>
                    <a:bodyPr/>
                    <a:lstStyle/>
                    <a:p>
                      <a:r>
                        <a:rPr lang="en-US"/>
                        <a:t>Available on VMs SKUs</a:t>
                      </a:r>
                    </a:p>
                  </a:txBody>
                  <a:tcPr/>
                </a:tc>
                <a:extLst>
                  <a:ext uri="{0D108BD9-81ED-4DB2-BD59-A6C34878D82A}">
                    <a16:rowId xmlns:a16="http://schemas.microsoft.com/office/drawing/2014/main" val="2675688608"/>
                  </a:ext>
                </a:extLst>
              </a:tr>
              <a:tr h="370840">
                <a:tc>
                  <a:txBody>
                    <a:bodyPr/>
                    <a:lstStyle/>
                    <a:p>
                      <a:r>
                        <a:rPr lang="en-US"/>
                        <a:t>Bronze</a:t>
                      </a:r>
                    </a:p>
                  </a:txBody>
                  <a:tcPr/>
                </a:tc>
                <a:tc>
                  <a:txBody>
                    <a:bodyPr/>
                    <a:lstStyle/>
                    <a:p>
                      <a:pPr algn="ctr"/>
                      <a:r>
                        <a:rPr lang="en-US"/>
                        <a:t>0 mins</a:t>
                      </a:r>
                    </a:p>
                  </a:txBody>
                  <a:tcPr/>
                </a:tc>
                <a:tc>
                  <a:txBody>
                    <a:bodyPr/>
                    <a:lstStyle/>
                    <a:p>
                      <a:pPr algn="ctr"/>
                      <a:r>
                        <a:rPr lang="en-US"/>
                        <a:t>All supported VM SKUs</a:t>
                      </a:r>
                    </a:p>
                  </a:txBody>
                  <a:tcPr/>
                </a:tc>
                <a:extLst>
                  <a:ext uri="{0D108BD9-81ED-4DB2-BD59-A6C34878D82A}">
                    <a16:rowId xmlns:a16="http://schemas.microsoft.com/office/drawing/2014/main" val="1357464144"/>
                  </a:ext>
                </a:extLst>
              </a:tr>
              <a:tr h="370840">
                <a:tc>
                  <a:txBody>
                    <a:bodyPr/>
                    <a:lstStyle/>
                    <a:p>
                      <a:r>
                        <a:rPr lang="en-US"/>
                        <a:t>Silver</a:t>
                      </a:r>
                    </a:p>
                  </a:txBody>
                  <a:tcPr/>
                </a:tc>
                <a:tc>
                  <a:txBody>
                    <a:bodyPr/>
                    <a:lstStyle/>
                    <a:p>
                      <a:pPr algn="ctr"/>
                      <a:r>
                        <a:rPr lang="en-US"/>
                        <a:t>10 mins</a:t>
                      </a:r>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a:t>All supported VM SKUs</a:t>
                      </a:r>
                    </a:p>
                  </a:txBody>
                  <a:tcPr/>
                </a:tc>
                <a:extLst>
                  <a:ext uri="{0D108BD9-81ED-4DB2-BD59-A6C34878D82A}">
                    <a16:rowId xmlns:a16="http://schemas.microsoft.com/office/drawing/2014/main" val="1038099784"/>
                  </a:ext>
                </a:extLst>
              </a:tr>
              <a:tr h="370840">
                <a:tc>
                  <a:txBody>
                    <a:bodyPr/>
                    <a:lstStyle/>
                    <a:p>
                      <a:r>
                        <a:rPr lang="en-US"/>
                        <a:t>Gold</a:t>
                      </a:r>
                    </a:p>
                  </a:txBody>
                  <a:tcPr/>
                </a:tc>
                <a:tc>
                  <a:txBody>
                    <a:bodyPr/>
                    <a:lstStyle/>
                    <a:p>
                      <a:pPr algn="ctr"/>
                      <a:r>
                        <a:rPr lang="en-US"/>
                        <a:t>120 mins</a:t>
                      </a:r>
                    </a:p>
                  </a:txBody>
                  <a:tcPr/>
                </a:tc>
                <a:tc>
                  <a:txBody>
                    <a:bodyPr/>
                    <a:lstStyle/>
                    <a:p>
                      <a:pPr algn="ctr"/>
                      <a:r>
                        <a:rPr lang="en-US"/>
                        <a:t>Full node SKUs like D15_V2, G5</a:t>
                      </a:r>
                    </a:p>
                  </a:txBody>
                  <a:tcPr/>
                </a:tc>
                <a:extLst>
                  <a:ext uri="{0D108BD9-81ED-4DB2-BD59-A6C34878D82A}">
                    <a16:rowId xmlns:a16="http://schemas.microsoft.com/office/drawing/2014/main" val="2521344613"/>
                  </a:ext>
                </a:extLst>
              </a:tr>
            </a:tbl>
          </a:graphicData>
        </a:graphic>
      </p:graphicFrame>
    </p:spTree>
    <p:extLst>
      <p:ext uri="{BB962C8B-B14F-4D97-AF65-F5344CB8AC3E}">
        <p14:creationId xmlns:p14="http://schemas.microsoft.com/office/powerpoint/2010/main" val="3338262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2EF9B-8A8A-4584-B0CB-5A3942E6DBFC}"/>
              </a:ext>
            </a:extLst>
          </p:cNvPr>
          <p:cNvSpPr>
            <a:spLocks noGrp="1"/>
          </p:cNvSpPr>
          <p:nvPr>
            <p:ph type="title"/>
          </p:nvPr>
        </p:nvSpPr>
        <p:spPr/>
        <p:txBody>
          <a:bodyPr/>
          <a:lstStyle/>
          <a:p>
            <a:r>
              <a:rPr lang="en-US"/>
              <a:t>Best Practices : Durability tier</a:t>
            </a:r>
          </a:p>
        </p:txBody>
      </p:sp>
      <p:sp>
        <p:nvSpPr>
          <p:cNvPr id="3" name="Text Placeholder 2">
            <a:extLst>
              <a:ext uri="{FF2B5EF4-FFF2-40B4-BE49-F238E27FC236}">
                <a16:creationId xmlns:a16="http://schemas.microsoft.com/office/drawing/2014/main" id="{9911951E-CDD4-4734-9B99-F2DEBC2F1FAB}"/>
              </a:ext>
            </a:extLst>
          </p:cNvPr>
          <p:cNvSpPr>
            <a:spLocks noGrp="1"/>
          </p:cNvSpPr>
          <p:nvPr>
            <p:ph type="body" sz="quarter" idx="10"/>
          </p:nvPr>
        </p:nvSpPr>
        <p:spPr>
          <a:xfrm>
            <a:off x="274638" y="1212850"/>
            <a:ext cx="11888787" cy="1994392"/>
          </a:xfrm>
        </p:spPr>
        <p:txBody>
          <a:bodyPr/>
          <a:lstStyle/>
          <a:p>
            <a:pPr marL="342900" lvl="1" indent="-342900">
              <a:buFont typeface="Arial" panose="020B0604020202020204" pitchFamily="34" charset="0"/>
              <a:buChar char="•"/>
            </a:pPr>
            <a:r>
              <a:rPr lang="en-US" sz="2800">
                <a:latin typeface="Segoe UI Light" panose="020B0502040204020203" pitchFamily="34" charset="0"/>
                <a:cs typeface="Segoe UI Light" panose="020B0502040204020203" pitchFamily="34" charset="0"/>
              </a:rPr>
              <a:t>Keep your cluster and applications healthy at all times</a:t>
            </a:r>
          </a:p>
          <a:p>
            <a:pPr marL="342900" lvl="1" indent="-342900">
              <a:buFont typeface="Arial" panose="020B0604020202020204" pitchFamily="34" charset="0"/>
              <a:buChar char="•"/>
            </a:pPr>
            <a:r>
              <a:rPr lang="en-US" sz="2800">
                <a:latin typeface="Segoe UI Light" panose="020B0502040204020203" pitchFamily="34" charset="0"/>
                <a:cs typeface="Segoe UI Light" panose="020B0502040204020203" pitchFamily="34" charset="0"/>
              </a:rPr>
              <a:t>Respond to all </a:t>
            </a:r>
            <a:r>
              <a:rPr lang="en-US" sz="2800">
                <a:latin typeface="Segoe UI Light" panose="020B0502040204020203" pitchFamily="34" charset="0"/>
                <a:cs typeface="Segoe UI Light" panose="020B0502040204020203" pitchFamily="34" charset="0"/>
                <a:hlinkClick r:id="rId3"/>
              </a:rPr>
              <a:t>Service replica lifecycle events</a:t>
            </a:r>
            <a:r>
              <a:rPr lang="en-US" sz="2800">
                <a:latin typeface="Segoe UI Light" panose="020B0502040204020203" pitchFamily="34" charset="0"/>
                <a:cs typeface="Segoe UI Light" panose="020B0502040204020203" pitchFamily="34" charset="0"/>
              </a:rPr>
              <a:t> timely</a:t>
            </a:r>
          </a:p>
          <a:p>
            <a:pPr marL="342900" lvl="1" indent="-342900">
              <a:buFont typeface="Arial" panose="020B0604020202020204" pitchFamily="34" charset="0"/>
              <a:buChar char="•"/>
            </a:pPr>
            <a:r>
              <a:rPr lang="en-US" sz="2800">
                <a:latin typeface="Segoe UI Light" panose="020B0502040204020203" pitchFamily="34" charset="0"/>
                <a:cs typeface="Segoe UI Light" panose="020B0502040204020203" pitchFamily="34" charset="0"/>
              </a:rPr>
              <a:t>Adopt safer ways to make a VM SKU change (Scale up/down)</a:t>
            </a:r>
          </a:p>
          <a:p>
            <a:pPr marL="342900" lvl="1" indent="-342900">
              <a:buFont typeface="Arial" panose="020B0604020202020204" pitchFamily="34" charset="0"/>
              <a:buChar char="•"/>
            </a:pPr>
            <a:r>
              <a:rPr lang="en-US" sz="2800">
                <a:gradFill>
                  <a:gsLst>
                    <a:gs pos="1250">
                      <a:srgbClr val="353535"/>
                    </a:gs>
                    <a:gs pos="100000">
                      <a:srgbClr val="353535"/>
                    </a:gs>
                  </a:gsLst>
                  <a:lin ang="5400000" scaled="0"/>
                </a:gradFill>
                <a:latin typeface="Segoe UI Light" panose="020B0502040204020203" pitchFamily="34" charset="0"/>
                <a:cs typeface="Segoe UI Light" panose="020B0502040204020203" pitchFamily="34" charset="0"/>
              </a:rPr>
              <a:t>Set expectation :The cluster level and infra operations will slow down </a:t>
            </a:r>
          </a:p>
        </p:txBody>
      </p:sp>
      <p:graphicFrame>
        <p:nvGraphicFramePr>
          <p:cNvPr id="6" name="Table 5">
            <a:extLst>
              <a:ext uri="{FF2B5EF4-FFF2-40B4-BE49-F238E27FC236}">
                <a16:creationId xmlns:a16="http://schemas.microsoft.com/office/drawing/2014/main" id="{168CBF4F-252C-4747-AF20-E0853269C7E0}"/>
              </a:ext>
            </a:extLst>
          </p:cNvPr>
          <p:cNvGraphicFramePr>
            <a:graphicFrameLocks noGrp="1"/>
          </p:cNvGraphicFramePr>
          <p:nvPr>
            <p:extLst/>
          </p:nvPr>
        </p:nvGraphicFramePr>
        <p:xfrm>
          <a:off x="427037" y="3667316"/>
          <a:ext cx="10896600" cy="219456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3748687338"/>
                    </a:ext>
                  </a:extLst>
                </a:gridCol>
                <a:gridCol w="3810000">
                  <a:extLst>
                    <a:ext uri="{9D8B030D-6E8A-4147-A177-3AD203B41FA5}">
                      <a16:colId xmlns:a16="http://schemas.microsoft.com/office/drawing/2014/main" val="243512900"/>
                    </a:ext>
                  </a:extLst>
                </a:gridCol>
                <a:gridCol w="5181600">
                  <a:extLst>
                    <a:ext uri="{9D8B030D-6E8A-4147-A177-3AD203B41FA5}">
                      <a16:colId xmlns:a16="http://schemas.microsoft.com/office/drawing/2014/main" val="659630651"/>
                    </a:ext>
                  </a:extLst>
                </a:gridCol>
              </a:tblGrid>
              <a:tr h="370840">
                <a:tc>
                  <a:txBody>
                    <a:bodyPr/>
                    <a:lstStyle/>
                    <a:p>
                      <a:r>
                        <a:rPr lang="en-US" sz="2400"/>
                        <a:t>Durability Tier</a:t>
                      </a:r>
                    </a:p>
                  </a:txBody>
                  <a:tcPr/>
                </a:tc>
                <a:tc>
                  <a:txBody>
                    <a:bodyPr/>
                    <a:lstStyle/>
                    <a:p>
                      <a:r>
                        <a:rPr lang="en-US" sz="2400"/>
                        <a:t> Infra privilege time out</a:t>
                      </a:r>
                    </a:p>
                  </a:txBody>
                  <a:tcPr/>
                </a:tc>
                <a:tc>
                  <a:txBody>
                    <a:bodyPr/>
                    <a:lstStyle/>
                    <a:p>
                      <a:r>
                        <a:rPr lang="en-US" sz="2400"/>
                        <a:t>Available on VMs SKUs</a:t>
                      </a:r>
                    </a:p>
                  </a:txBody>
                  <a:tcPr/>
                </a:tc>
                <a:extLst>
                  <a:ext uri="{0D108BD9-81ED-4DB2-BD59-A6C34878D82A}">
                    <a16:rowId xmlns:a16="http://schemas.microsoft.com/office/drawing/2014/main" val="2675688608"/>
                  </a:ext>
                </a:extLst>
              </a:tr>
              <a:tr h="370840">
                <a:tc>
                  <a:txBody>
                    <a:bodyPr/>
                    <a:lstStyle/>
                    <a:p>
                      <a:r>
                        <a:rPr lang="en-US" sz="2400"/>
                        <a:t>Bronze</a:t>
                      </a:r>
                    </a:p>
                  </a:txBody>
                  <a:tcPr/>
                </a:tc>
                <a:tc>
                  <a:txBody>
                    <a:bodyPr/>
                    <a:lstStyle/>
                    <a:p>
                      <a:pPr algn="ctr"/>
                      <a:r>
                        <a:rPr lang="en-US" sz="2400"/>
                        <a:t>0 mins</a:t>
                      </a:r>
                    </a:p>
                  </a:txBody>
                  <a:tcPr/>
                </a:tc>
                <a:tc>
                  <a:txBody>
                    <a:bodyPr/>
                    <a:lstStyle/>
                    <a:p>
                      <a:pPr algn="ctr"/>
                      <a:r>
                        <a:rPr lang="en-US" sz="2400"/>
                        <a:t>All supported VM SKUs</a:t>
                      </a:r>
                    </a:p>
                  </a:txBody>
                  <a:tcPr/>
                </a:tc>
                <a:extLst>
                  <a:ext uri="{0D108BD9-81ED-4DB2-BD59-A6C34878D82A}">
                    <a16:rowId xmlns:a16="http://schemas.microsoft.com/office/drawing/2014/main" val="1357464144"/>
                  </a:ext>
                </a:extLst>
              </a:tr>
              <a:tr h="370840">
                <a:tc>
                  <a:txBody>
                    <a:bodyPr/>
                    <a:lstStyle/>
                    <a:p>
                      <a:r>
                        <a:rPr lang="en-US" sz="2400"/>
                        <a:t>Silver</a:t>
                      </a:r>
                    </a:p>
                  </a:txBody>
                  <a:tcPr/>
                </a:tc>
                <a:tc>
                  <a:txBody>
                    <a:bodyPr/>
                    <a:lstStyle/>
                    <a:p>
                      <a:pPr algn="ctr"/>
                      <a:r>
                        <a:rPr lang="en-US" sz="2400"/>
                        <a:t>10 mins</a:t>
                      </a:r>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400"/>
                        <a:t>All supported VM SKUs</a:t>
                      </a:r>
                    </a:p>
                  </a:txBody>
                  <a:tcPr/>
                </a:tc>
                <a:extLst>
                  <a:ext uri="{0D108BD9-81ED-4DB2-BD59-A6C34878D82A}">
                    <a16:rowId xmlns:a16="http://schemas.microsoft.com/office/drawing/2014/main" val="1038099784"/>
                  </a:ext>
                </a:extLst>
              </a:tr>
              <a:tr h="370840">
                <a:tc>
                  <a:txBody>
                    <a:bodyPr/>
                    <a:lstStyle/>
                    <a:p>
                      <a:r>
                        <a:rPr lang="en-US" sz="2400"/>
                        <a:t>Gold</a:t>
                      </a:r>
                    </a:p>
                  </a:txBody>
                  <a:tcPr/>
                </a:tc>
                <a:tc>
                  <a:txBody>
                    <a:bodyPr/>
                    <a:lstStyle/>
                    <a:p>
                      <a:pPr algn="ctr"/>
                      <a:r>
                        <a:rPr lang="en-US" sz="2400"/>
                        <a:t>120 mins</a:t>
                      </a:r>
                    </a:p>
                  </a:txBody>
                  <a:tcPr/>
                </a:tc>
                <a:tc>
                  <a:txBody>
                    <a:bodyPr/>
                    <a:lstStyle/>
                    <a:p>
                      <a:pPr algn="ctr"/>
                      <a:r>
                        <a:rPr lang="en-US" sz="2400"/>
                        <a:t>Full node SKUs like D15_V2, G5</a:t>
                      </a:r>
                    </a:p>
                  </a:txBody>
                  <a:tcPr/>
                </a:tc>
                <a:extLst>
                  <a:ext uri="{0D108BD9-81ED-4DB2-BD59-A6C34878D82A}">
                    <a16:rowId xmlns:a16="http://schemas.microsoft.com/office/drawing/2014/main" val="2521344613"/>
                  </a:ext>
                </a:extLst>
              </a:tr>
            </a:tbl>
          </a:graphicData>
        </a:graphic>
      </p:graphicFrame>
      <p:sp>
        <p:nvSpPr>
          <p:cNvPr id="4" name="Rectangle 3">
            <a:extLst>
              <a:ext uri="{FF2B5EF4-FFF2-40B4-BE49-F238E27FC236}">
                <a16:creationId xmlns:a16="http://schemas.microsoft.com/office/drawing/2014/main" id="{8C6F6ABB-3E68-439D-8B06-3DE914B04655}"/>
              </a:ext>
            </a:extLst>
          </p:cNvPr>
          <p:cNvSpPr/>
          <p:nvPr/>
        </p:nvSpPr>
        <p:spPr>
          <a:xfrm>
            <a:off x="427037" y="6164262"/>
            <a:ext cx="10896600" cy="646331"/>
          </a:xfrm>
          <a:prstGeom prst="rect">
            <a:avLst/>
          </a:prstGeom>
        </p:spPr>
        <p:txBody>
          <a:bodyPr wrap="square">
            <a:spAutoFit/>
          </a:bodyPr>
          <a:lstStyle/>
          <a:p>
            <a:endParaRPr lang="en-US">
              <a:latin typeface="Segoe UI Light" panose="020B0502040204020203" pitchFamily="34" charset="0"/>
              <a:cs typeface="Segoe UI Light" panose="020B0502040204020203" pitchFamily="34" charset="0"/>
            </a:endParaRPr>
          </a:p>
          <a:p>
            <a:r>
              <a:rPr lang="en-US">
                <a:latin typeface="Segoe UI Light" panose="020B0502040204020203" pitchFamily="34" charset="0"/>
                <a:cs typeface="Segoe UI Light" panose="020B0502040204020203" pitchFamily="34" charset="0"/>
              </a:rPr>
              <a:t>Read this carefully : </a:t>
            </a:r>
            <a:r>
              <a:rPr lang="en-US">
                <a:latin typeface="Segoe UI Light" panose="020B0502040204020203" pitchFamily="34" charset="0"/>
                <a:cs typeface="Segoe UI Light" panose="020B0502040204020203" pitchFamily="34" charset="0"/>
                <a:hlinkClick r:id="rId4"/>
              </a:rPr>
              <a:t>https://docs.microsoft.com/en-us/azure/service-fabric/service-fabric-cluster-capacity</a:t>
            </a:r>
            <a:endParaRPr lang="en-US">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01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5608724" y="5577694"/>
            <a:ext cx="5853571" cy="87598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9" tIns="34965" rIns="34965" bIns="69929" numCol="1" spcCol="0" rtlCol="0" fromWordArt="0" anchor="ctr" anchorCtr="0" forceAA="0" compatLnSpc="1">
            <a:prstTxWarp prst="textNoShape">
              <a:avLst/>
            </a:prstTxWarp>
            <a:noAutofit/>
          </a:bodyPr>
          <a:lstStyle/>
          <a:p>
            <a:pPr defTabSz="698989" fontAlgn="base">
              <a:spcBef>
                <a:spcPct val="0"/>
              </a:spcBef>
              <a:spcAft>
                <a:spcPct val="0"/>
              </a:spcAft>
            </a:pPr>
            <a:r>
              <a:rPr lang="en-US" sz="1377" b="1" spc="-38">
                <a:solidFill>
                  <a:srgbClr val="404040"/>
                </a:solidFill>
                <a:latin typeface="Segoe UI Light" panose="020B0502040204020203" pitchFamily="34" charset="0"/>
                <a:ea typeface="Segoe UI" pitchFamily="34" charset="0"/>
                <a:cs typeface="Segoe UI Light" panose="020B0502040204020203" pitchFamily="34" charset="0"/>
              </a:rPr>
              <a:t>Queues                                                Storage</a:t>
            </a:r>
          </a:p>
        </p:txBody>
      </p:sp>
      <p:sp>
        <p:nvSpPr>
          <p:cNvPr id="3" name="Title 2"/>
          <p:cNvSpPr>
            <a:spLocks noGrp="1"/>
          </p:cNvSpPr>
          <p:nvPr>
            <p:ph type="title"/>
          </p:nvPr>
        </p:nvSpPr>
        <p:spPr/>
        <p:txBody>
          <a:bodyPr/>
          <a:lstStyle/>
          <a:p>
            <a:r>
              <a:rPr lang="en-US">
                <a:solidFill>
                  <a:schemeClr val="tx1"/>
                </a:solidFill>
              </a:rPr>
              <a:t>Traditional Service Pattern</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6244" y="5632093"/>
            <a:ext cx="780179" cy="78017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9157" y="815678"/>
            <a:ext cx="840566" cy="840566"/>
          </a:xfrm>
          <a:prstGeom prst="rect">
            <a:avLst/>
          </a:prstGeom>
        </p:spPr>
      </p:pic>
      <p:grpSp>
        <p:nvGrpSpPr>
          <p:cNvPr id="8" name="Group 7"/>
          <p:cNvGrpSpPr/>
          <p:nvPr/>
        </p:nvGrpSpPr>
        <p:grpSpPr>
          <a:xfrm>
            <a:off x="5608724" y="1940250"/>
            <a:ext cx="5853571" cy="875984"/>
            <a:chOff x="3246437" y="2183594"/>
            <a:chExt cx="5854401" cy="876108"/>
          </a:xfrm>
        </p:grpSpPr>
        <p:sp>
          <p:nvSpPr>
            <p:cNvPr id="11" name="Rectangle 10"/>
            <p:cNvSpPr/>
            <p:nvPr/>
          </p:nvSpPr>
          <p:spPr bwMode="auto">
            <a:xfrm>
              <a:off x="3246437" y="218359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9" tIns="34965" rIns="34965" bIns="69929" numCol="1" spcCol="0" rtlCol="0" fromWordArt="0" anchor="ctr" anchorCtr="0" forceAA="0" compatLnSpc="1">
              <a:prstTxWarp prst="textNoShape">
                <a:avLst/>
              </a:prstTxWarp>
              <a:noAutofit/>
            </a:bodyPr>
            <a:lstStyle/>
            <a:p>
              <a:pPr defTabSz="698989" fontAlgn="base">
                <a:spcBef>
                  <a:spcPct val="0"/>
                </a:spcBef>
                <a:spcAft>
                  <a:spcPct val="0"/>
                </a:spcAft>
              </a:pPr>
              <a:r>
                <a:rPr lang="en-US" sz="1377" b="1" spc="-38">
                  <a:solidFill>
                    <a:srgbClr val="404040"/>
                  </a:solidFill>
                  <a:latin typeface="Segoe UI Light" panose="020B0502040204020203" pitchFamily="34" charset="0"/>
                  <a:ea typeface="Segoe UI" pitchFamily="34" charset="0"/>
                  <a:cs typeface="Segoe UI Light" panose="020B0502040204020203" pitchFamily="34" charset="0"/>
                </a:rPr>
                <a:t>Front End</a:t>
              </a:r>
            </a:p>
            <a:p>
              <a:pPr defTabSz="698989" fontAlgn="base">
                <a:spcBef>
                  <a:spcPct val="0"/>
                </a:spcBef>
                <a:spcAft>
                  <a:spcPct val="0"/>
                </a:spcAft>
              </a:pPr>
              <a:r>
                <a:rPr lang="en-US" sz="1377" b="1" spc="-38">
                  <a:solidFill>
                    <a:srgbClr val="404040"/>
                  </a:solidFill>
                  <a:latin typeface="Segoe UI Light" panose="020B0502040204020203" pitchFamily="34" charset="0"/>
                  <a:ea typeface="Segoe UI" pitchFamily="34" charset="0"/>
                  <a:cs typeface="Segoe UI Light" panose="020B0502040204020203" pitchFamily="34" charset="0"/>
                </a:rPr>
                <a:t>(Stateless</a:t>
              </a:r>
            </a:p>
            <a:p>
              <a:pPr defTabSz="698989" fontAlgn="base">
                <a:spcBef>
                  <a:spcPct val="0"/>
                </a:spcBef>
                <a:spcAft>
                  <a:spcPct val="0"/>
                </a:spcAft>
              </a:pPr>
              <a:r>
                <a:rPr lang="en-US" sz="1377" b="1" spc="-38">
                  <a:solidFill>
                    <a:srgbClr val="404040"/>
                  </a:solidFill>
                  <a:latin typeface="Segoe UI Light" panose="020B0502040204020203" pitchFamily="34" charset="0"/>
                  <a:ea typeface="Segoe UI" pitchFamily="34" charset="0"/>
                  <a:cs typeface="Segoe UI Light" panose="020B0502040204020203" pitchFamily="34" charset="0"/>
                </a:rPr>
                <a:t>Web)</a:t>
              </a: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3381" y="2221625"/>
              <a:ext cx="780290" cy="78029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85584" y="2221625"/>
              <a:ext cx="780290" cy="78029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90547" y="2221625"/>
              <a:ext cx="780290" cy="780290"/>
            </a:xfrm>
            <a:prstGeom prst="rect">
              <a:avLst/>
            </a:prstGeom>
          </p:spPr>
        </p:pic>
      </p:grpSp>
      <p:cxnSp>
        <p:nvCxnSpPr>
          <p:cNvPr id="14" name="Straight Arrow Connector 13"/>
          <p:cNvCxnSpPr>
            <a:endCxn id="5" idx="0"/>
          </p:cNvCxnSpPr>
          <p:nvPr/>
        </p:nvCxnSpPr>
        <p:spPr>
          <a:xfrm flipH="1">
            <a:off x="7225584" y="1656177"/>
            <a:ext cx="1226770" cy="322099"/>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2092" y="5653675"/>
            <a:ext cx="780179" cy="780179"/>
          </a:xfrm>
          <a:prstGeom prst="rect">
            <a:avLst/>
          </a:prstGeom>
        </p:spPr>
      </p:pic>
      <p:grpSp>
        <p:nvGrpSpPr>
          <p:cNvPr id="9" name="Group 8"/>
          <p:cNvGrpSpPr/>
          <p:nvPr/>
        </p:nvGrpSpPr>
        <p:grpSpPr>
          <a:xfrm>
            <a:off x="5608724" y="3626076"/>
            <a:ext cx="5853571" cy="875984"/>
            <a:chOff x="3246437" y="3869660"/>
            <a:chExt cx="5854401" cy="876108"/>
          </a:xfrm>
        </p:grpSpPr>
        <p:sp>
          <p:nvSpPr>
            <p:cNvPr id="19" name="Rectangle 18"/>
            <p:cNvSpPr/>
            <p:nvPr/>
          </p:nvSpPr>
          <p:spPr bwMode="auto">
            <a:xfrm>
              <a:off x="3246437" y="3869660"/>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9" tIns="34965" rIns="34965" bIns="69929" numCol="1" spcCol="0" rtlCol="0" fromWordArt="0" anchor="ctr" anchorCtr="0" forceAA="0" compatLnSpc="1">
              <a:prstTxWarp prst="textNoShape">
                <a:avLst/>
              </a:prstTxWarp>
              <a:noAutofit/>
            </a:bodyPr>
            <a:lstStyle/>
            <a:p>
              <a:pPr defTabSz="698989" fontAlgn="base">
                <a:spcBef>
                  <a:spcPct val="0"/>
                </a:spcBef>
                <a:spcAft>
                  <a:spcPct val="0"/>
                </a:spcAft>
              </a:pPr>
              <a:r>
                <a:rPr lang="en-US" sz="1377" b="1" spc="-38">
                  <a:solidFill>
                    <a:srgbClr val="404040"/>
                  </a:solidFill>
                  <a:latin typeface="Segoe UI Light" panose="020B0502040204020203" pitchFamily="34" charset="0"/>
                  <a:ea typeface="Segoe UI" pitchFamily="34" charset="0"/>
                  <a:cs typeface="Segoe UI Light" panose="020B0502040204020203" pitchFamily="34" charset="0"/>
                </a:rPr>
                <a:t>Stateless</a:t>
              </a:r>
            </a:p>
            <a:p>
              <a:pPr defTabSz="698989" fontAlgn="base">
                <a:spcBef>
                  <a:spcPct val="0"/>
                </a:spcBef>
                <a:spcAft>
                  <a:spcPct val="0"/>
                </a:spcAft>
              </a:pPr>
              <a:r>
                <a:rPr lang="en-US" sz="1377" b="1" spc="-38">
                  <a:solidFill>
                    <a:srgbClr val="404040"/>
                  </a:solidFill>
                  <a:latin typeface="Segoe UI Light" panose="020B0502040204020203" pitchFamily="34" charset="0"/>
                  <a:ea typeface="Segoe UI" pitchFamily="34" charset="0"/>
                  <a:cs typeface="Segoe UI Light" panose="020B0502040204020203" pitchFamily="34" charset="0"/>
                </a:rPr>
                <a:t>Middle-tier</a:t>
              </a:r>
            </a:p>
            <a:p>
              <a:pPr defTabSz="698989" fontAlgn="base">
                <a:spcBef>
                  <a:spcPct val="0"/>
                </a:spcBef>
                <a:spcAft>
                  <a:spcPct val="0"/>
                </a:spcAft>
              </a:pPr>
              <a:r>
                <a:rPr lang="en-US" sz="1377" b="1" spc="-38">
                  <a:solidFill>
                    <a:srgbClr val="404040"/>
                  </a:solidFill>
                  <a:latin typeface="Segoe UI Light" panose="020B0502040204020203" pitchFamily="34" charset="0"/>
                  <a:ea typeface="Segoe UI" pitchFamily="34" charset="0"/>
                  <a:cs typeface="Segoe UI Light" panose="020B0502040204020203" pitchFamily="34" charset="0"/>
                </a:rPr>
                <a:t>Compute</a:t>
              </a: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0268" y="3917569"/>
              <a:ext cx="780290" cy="780290"/>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3492" y="3917569"/>
              <a:ext cx="780290" cy="780290"/>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90547" y="3917569"/>
              <a:ext cx="780290" cy="780290"/>
            </a:xfrm>
            <a:prstGeom prst="rect">
              <a:avLst/>
            </a:prstGeom>
          </p:spPr>
        </p:pic>
      </p:grpSp>
      <p:cxnSp>
        <p:nvCxnSpPr>
          <p:cNvPr id="28" name="Straight Arrow Connector 27"/>
          <p:cNvCxnSpPr>
            <a:endCxn id="13" idx="0"/>
          </p:cNvCxnSpPr>
          <p:nvPr/>
        </p:nvCxnSpPr>
        <p:spPr>
          <a:xfrm>
            <a:off x="8842444" y="1656177"/>
            <a:ext cx="1099921" cy="322099"/>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8578629" y="1672324"/>
            <a:ext cx="5313" cy="350044"/>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7208697" y="2720408"/>
            <a:ext cx="2742810" cy="991341"/>
            <a:chOff x="4846637" y="2963862"/>
            <a:chExt cx="2743200" cy="991481"/>
          </a:xfrm>
        </p:grpSpPr>
        <p:cxnSp>
          <p:nvCxnSpPr>
            <p:cNvPr id="35" name="Straight Arrow Connector 34"/>
            <p:cNvCxnSpPr/>
            <p:nvPr/>
          </p:nvCxnSpPr>
          <p:spPr>
            <a:xfrm>
              <a:off x="6173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46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5898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3" name="Curved Connector 52"/>
          <p:cNvCxnSpPr/>
          <p:nvPr/>
        </p:nvCxnSpPr>
        <p:spPr>
          <a:xfrm rot="16200000" flipH="1">
            <a:off x="6932867" y="4849046"/>
            <a:ext cx="1199517" cy="409742"/>
          </a:xfrm>
          <a:prstGeom prst="curvedConnector3">
            <a:avLst>
              <a:gd name="adj1" fmla="val 50000"/>
            </a:avLst>
          </a:prstGeom>
          <a:ln w="50800">
            <a:solidFill>
              <a:srgbClr val="00B0F0"/>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54" name="Curved Connector 53"/>
          <p:cNvCxnSpPr/>
          <p:nvPr/>
        </p:nvCxnSpPr>
        <p:spPr>
          <a:xfrm rot="5400000" flipH="1" flipV="1">
            <a:off x="7223842" y="4758374"/>
            <a:ext cx="1589606" cy="200997"/>
          </a:xfrm>
          <a:prstGeom prst="curvedConnector2">
            <a:avLst/>
          </a:prstGeom>
          <a:ln w="50800">
            <a:solidFill>
              <a:srgbClr val="00B0F0"/>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55" name="Curved Connector 54"/>
          <p:cNvCxnSpPr>
            <a:stCxn id="5" idx="1"/>
            <a:endCxn id="7" idx="1"/>
          </p:cNvCxnSpPr>
          <p:nvPr/>
        </p:nvCxnSpPr>
        <p:spPr>
          <a:xfrm rot="10800000" flipV="1">
            <a:off x="6376243" y="2368365"/>
            <a:ext cx="459251" cy="3653816"/>
          </a:xfrm>
          <a:prstGeom prst="curvedConnector3">
            <a:avLst>
              <a:gd name="adj1" fmla="val 292393"/>
            </a:avLst>
          </a:prstGeom>
          <a:ln w="50800">
            <a:solidFill>
              <a:srgbClr val="00B0F0"/>
            </a:solidFill>
            <a:headEnd type="none"/>
            <a:tailEnd type="triangle"/>
          </a:ln>
        </p:spPr>
        <p:style>
          <a:lnRef idx="1">
            <a:schemeClr val="accent6"/>
          </a:lnRef>
          <a:fillRef idx="0">
            <a:schemeClr val="accent6"/>
          </a:fillRef>
          <a:effectRef idx="0">
            <a:schemeClr val="accent6"/>
          </a:effectRef>
          <a:fontRef idx="minor">
            <a:schemeClr val="tx1"/>
          </a:fontRef>
        </p:style>
      </p:cxnSp>
      <p:cxnSp>
        <p:nvCxnSpPr>
          <p:cNvPr id="56" name="Curved Connector 55"/>
          <p:cNvCxnSpPr>
            <a:stCxn id="7" idx="0"/>
          </p:cNvCxnSpPr>
          <p:nvPr/>
        </p:nvCxnSpPr>
        <p:spPr>
          <a:xfrm rot="5400000" flipH="1" flipV="1">
            <a:off x="6317486" y="4862656"/>
            <a:ext cx="1218283" cy="320592"/>
          </a:xfrm>
          <a:prstGeom prst="curvedConnector3">
            <a:avLst>
              <a:gd name="adj1" fmla="val 49999"/>
            </a:avLst>
          </a:prstGeom>
          <a:ln w="50800">
            <a:solidFill>
              <a:srgbClr val="00B0F0"/>
            </a:solidFill>
            <a:headEnd type="none"/>
            <a:tailEnd type="triangle"/>
          </a:ln>
        </p:spPr>
        <p:style>
          <a:lnRef idx="1">
            <a:schemeClr val="accent6"/>
          </a:lnRef>
          <a:fillRef idx="0">
            <a:schemeClr val="accent6"/>
          </a:fillRef>
          <a:effectRef idx="0">
            <a:schemeClr val="accent6"/>
          </a:effectRef>
          <a:fontRef idx="minor">
            <a:schemeClr val="tx1"/>
          </a:fontRef>
        </p:style>
      </p:cxnSp>
      <p:pic>
        <p:nvPicPr>
          <p:cNvPr id="76" name="Picture 7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866572" y="5653675"/>
            <a:ext cx="780179" cy="780179"/>
          </a:xfrm>
          <a:prstGeom prst="rect">
            <a:avLst/>
          </a:prstGeom>
        </p:spPr>
      </p:pic>
      <p:pic>
        <p:nvPicPr>
          <p:cNvPr id="77" name="Picture 76"/>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789986" y="5653675"/>
            <a:ext cx="780179" cy="780179"/>
          </a:xfrm>
          <a:prstGeom prst="rect">
            <a:avLst/>
          </a:prstGeom>
        </p:spPr>
      </p:pic>
      <p:pic>
        <p:nvPicPr>
          <p:cNvPr id="78" name="Picture 77"/>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674588" y="5647114"/>
            <a:ext cx="780179" cy="780179"/>
          </a:xfrm>
          <a:prstGeom prst="rect">
            <a:avLst/>
          </a:prstGeom>
        </p:spPr>
      </p:pic>
      <p:cxnSp>
        <p:nvCxnSpPr>
          <p:cNvPr id="79" name="Straight Arrow Connector 78"/>
          <p:cNvCxnSpPr/>
          <p:nvPr/>
        </p:nvCxnSpPr>
        <p:spPr>
          <a:xfrm>
            <a:off x="7582566" y="4363202"/>
            <a:ext cx="1457157" cy="1290474"/>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627132" y="4417977"/>
            <a:ext cx="1357097" cy="1229138"/>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0561022" y="4601885"/>
            <a:ext cx="1447594" cy="875984"/>
            <a:chOff x="8439044" y="4841586"/>
            <a:chExt cx="1447800" cy="876108"/>
          </a:xfrm>
        </p:grpSpPr>
        <p:sp>
          <p:nvSpPr>
            <p:cNvPr id="97" name="Rectangle 96"/>
            <p:cNvSpPr/>
            <p:nvPr/>
          </p:nvSpPr>
          <p:spPr bwMode="auto">
            <a:xfrm>
              <a:off x="8439044" y="4841586"/>
              <a:ext cx="1447800"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9" tIns="34965" rIns="34965" bIns="69929" numCol="1" spcCol="0" rtlCol="0" fromWordArt="0" anchor="ctr" anchorCtr="0" forceAA="0" compatLnSpc="1">
              <a:prstTxWarp prst="textNoShape">
                <a:avLst/>
              </a:prstTxWarp>
              <a:noAutofit/>
            </a:bodyPr>
            <a:lstStyle/>
            <a:p>
              <a:pPr defTabSz="698989" fontAlgn="base">
                <a:spcBef>
                  <a:spcPct val="0"/>
                </a:spcBef>
                <a:spcAft>
                  <a:spcPct val="0"/>
                </a:spcAft>
              </a:pPr>
              <a:r>
                <a:rPr lang="en-US" sz="1377" b="1" spc="-38">
                  <a:solidFill>
                    <a:srgbClr val="404040"/>
                  </a:solidFill>
                  <a:latin typeface="Segoe UI Light" panose="020B0502040204020203" pitchFamily="34" charset="0"/>
                  <a:ea typeface="Segoe UI" pitchFamily="34" charset="0"/>
                  <a:cs typeface="Segoe UI Light" panose="020B0502040204020203" pitchFamily="34" charset="0"/>
                </a:rPr>
                <a:t>Cache</a:t>
              </a:r>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30353" y="4889495"/>
              <a:ext cx="780290" cy="780290"/>
            </a:xfrm>
            <a:prstGeom prst="rect">
              <a:avLst/>
            </a:prstGeom>
          </p:spPr>
        </p:pic>
      </p:grpSp>
      <p:sp>
        <p:nvSpPr>
          <p:cNvPr id="118" name="Content Placeholder 6"/>
          <p:cNvSpPr txBox="1">
            <a:spLocks/>
          </p:cNvSpPr>
          <p:nvPr/>
        </p:nvSpPr>
        <p:spPr>
          <a:xfrm>
            <a:off x="351671" y="1629249"/>
            <a:ext cx="4998553" cy="499177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latin typeface="Segoe UI Light" panose="020B0502040204020203" pitchFamily="34" charset="0"/>
                <a:cs typeface="Segoe UI Light" panose="020B0502040204020203" pitchFamily="34" charset="0"/>
              </a:rPr>
              <a:t>Scale: Partition storage</a:t>
            </a:r>
          </a:p>
          <a:p>
            <a:endParaRPr lang="en-US" sz="2000">
              <a:latin typeface="Segoe UI Light" panose="020B0502040204020203" pitchFamily="34" charset="0"/>
              <a:cs typeface="Segoe UI Light" panose="020B0502040204020203" pitchFamily="34" charset="0"/>
            </a:endParaRPr>
          </a:p>
          <a:p>
            <a:r>
              <a:rPr lang="en-US" sz="2800">
                <a:latin typeface="Segoe UI Light" panose="020B0502040204020203" pitchFamily="34" charset="0"/>
                <a:cs typeface="Segoe UI Light" panose="020B0502040204020203" pitchFamily="34" charset="0"/>
              </a:rPr>
              <a:t>Reliability: Use queues</a:t>
            </a:r>
          </a:p>
          <a:p>
            <a:endParaRPr lang="en-US" sz="2000">
              <a:latin typeface="Segoe UI Light" panose="020B0502040204020203" pitchFamily="34" charset="0"/>
              <a:cs typeface="Segoe UI Light" panose="020B0502040204020203" pitchFamily="34" charset="0"/>
            </a:endParaRPr>
          </a:p>
          <a:p>
            <a:r>
              <a:rPr lang="en-US" sz="2800">
                <a:latin typeface="Segoe UI Light" panose="020B0502040204020203" pitchFamily="34" charset="0"/>
                <a:cs typeface="Segoe UI Light" panose="020B0502040204020203" pitchFamily="34" charset="0"/>
              </a:rPr>
              <a:t>Latency: Use caches</a:t>
            </a:r>
          </a:p>
          <a:p>
            <a:endParaRPr lang="en-US" sz="2000">
              <a:latin typeface="Segoe UI Light" panose="020B0502040204020203" pitchFamily="34" charset="0"/>
              <a:cs typeface="Segoe UI Light" panose="020B0502040204020203" pitchFamily="34" charset="0"/>
            </a:endParaRPr>
          </a:p>
          <a:p>
            <a:r>
              <a:rPr lang="en-US" sz="2800">
                <a:latin typeface="Segoe UI Light" panose="020B0502040204020203" pitchFamily="34" charset="0"/>
                <a:cs typeface="Segoe UI Light" panose="020B0502040204020203" pitchFamily="34" charset="0"/>
              </a:rPr>
              <a:t>State consistency: Manage transactions</a:t>
            </a:r>
          </a:p>
          <a:p>
            <a:endParaRPr lang="en-US" sz="2000">
              <a:latin typeface="Segoe UI Light" panose="020B0502040204020203" pitchFamily="34" charset="0"/>
              <a:cs typeface="Segoe UI Light" panose="020B0502040204020203" pitchFamily="34" charset="0"/>
            </a:endParaRPr>
          </a:p>
        </p:txBody>
      </p:sp>
      <p:cxnSp>
        <p:nvCxnSpPr>
          <p:cNvPr id="48" name="Straight Arrow Connector 47"/>
          <p:cNvCxnSpPr/>
          <p:nvPr/>
        </p:nvCxnSpPr>
        <p:spPr>
          <a:xfrm>
            <a:off x="9723544" y="4413809"/>
            <a:ext cx="1282893" cy="120692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165447" y="1509691"/>
            <a:ext cx="874275" cy="253325"/>
          </a:xfrm>
          <a:prstGeom prst="rect">
            <a:avLst/>
          </a:prstGeom>
          <a:noFill/>
          <a:ln>
            <a:noFill/>
          </a:ln>
        </p:spPr>
        <p:txBody>
          <a:bodyPr wrap="none" lIns="0" tIns="27428" rIns="0" bIns="0" rtlCol="0">
            <a:noAutofit/>
          </a:bodyPr>
          <a:lstStyle/>
          <a:p>
            <a:pPr algn="ctr">
              <a:lnSpc>
                <a:spcPts val="800"/>
              </a:lnSpc>
            </a:pPr>
            <a:r>
              <a:rPr lang="en-US" sz="1000" b="1">
                <a:solidFill>
                  <a:srgbClr val="FFFFFF"/>
                </a:solidFill>
                <a:latin typeface="Segoe UI Light" panose="020B0502040204020203" pitchFamily="34" charset="0"/>
                <a:ea typeface="Arial Unicode MS" panose="020B0604020202020204" pitchFamily="34" charset="-128"/>
                <a:cs typeface="Segoe UI Light" panose="020B0502040204020203" pitchFamily="34" charset="0"/>
              </a:rPr>
              <a:t>Load Balancer</a:t>
            </a:r>
          </a:p>
        </p:txBody>
      </p:sp>
      <p:sp>
        <p:nvSpPr>
          <p:cNvPr id="39" name="Rectangle 38"/>
          <p:cNvSpPr/>
          <p:nvPr/>
        </p:nvSpPr>
        <p:spPr>
          <a:xfrm>
            <a:off x="430635" y="5303210"/>
            <a:ext cx="4855072" cy="1098401"/>
          </a:xfrm>
          <a:prstGeom prst="rect">
            <a:avLst/>
          </a:prstGeom>
        </p:spPr>
        <p:txBody>
          <a:bodyPr wrap="square">
            <a:spAutoFit/>
          </a:bodyPr>
          <a:lstStyle/>
          <a:p>
            <a:r>
              <a:rPr lang="en-US" sz="3199">
                <a:solidFill>
                  <a:srgbClr val="002060"/>
                </a:solidFill>
              </a:rPr>
              <a:t>Many moving parts managed differently</a:t>
            </a:r>
          </a:p>
        </p:txBody>
      </p:sp>
    </p:spTree>
    <p:custDataLst>
      <p:tags r:id="rId1"/>
    </p:custDataLst>
    <p:extLst>
      <p:ext uri="{BB962C8B-B14F-4D97-AF65-F5344CB8AC3E}">
        <p14:creationId xmlns:p14="http://schemas.microsoft.com/office/powerpoint/2010/main" val="20341489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8">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8">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6006380" y="3887872"/>
            <a:ext cx="5853571" cy="1012919"/>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9" tIns="34965" rIns="34965" bIns="69929" numCol="1" spcCol="0" rtlCol="0" fromWordArt="0" anchor="ctr" anchorCtr="0" forceAA="0" compatLnSpc="1">
            <a:prstTxWarp prst="textNoShape">
              <a:avLst/>
            </a:prstTxWarp>
            <a:noAutofit/>
          </a:bodyPr>
          <a:lstStyle/>
          <a:p>
            <a:pPr defTabSz="698989" fontAlgn="base">
              <a:spcBef>
                <a:spcPct val="0"/>
              </a:spcBef>
              <a:spcAft>
                <a:spcPct val="0"/>
              </a:spcAft>
            </a:pPr>
            <a:r>
              <a:rPr lang="en-US" sz="1377" b="1" spc="-38">
                <a:solidFill>
                  <a:srgbClr val="404040"/>
                </a:solidFill>
                <a:latin typeface="Segoe UI Light" panose="020B0502040204020203" pitchFamily="34" charset="0"/>
                <a:ea typeface="Segoe UI" pitchFamily="34" charset="0"/>
                <a:cs typeface="Segoe UI Light" panose="020B0502040204020203" pitchFamily="34" charset="0"/>
              </a:rPr>
              <a:t>Stateful</a:t>
            </a:r>
          </a:p>
          <a:p>
            <a:pPr defTabSz="698989" fontAlgn="base">
              <a:spcBef>
                <a:spcPct val="0"/>
              </a:spcBef>
              <a:spcAft>
                <a:spcPct val="0"/>
              </a:spcAft>
            </a:pPr>
            <a:r>
              <a:rPr lang="en-US" sz="1377" b="1" spc="-38">
                <a:solidFill>
                  <a:srgbClr val="404040"/>
                </a:solidFill>
                <a:latin typeface="Segoe UI Light" panose="020B0502040204020203" pitchFamily="34" charset="0"/>
                <a:ea typeface="Segoe UI" pitchFamily="34" charset="0"/>
                <a:cs typeface="Segoe UI Light" panose="020B0502040204020203" pitchFamily="34" charset="0"/>
              </a:rPr>
              <a:t>Middle-tier</a:t>
            </a:r>
          </a:p>
          <a:p>
            <a:pPr defTabSz="698989" fontAlgn="base">
              <a:spcBef>
                <a:spcPct val="0"/>
              </a:spcBef>
              <a:spcAft>
                <a:spcPct val="0"/>
              </a:spcAft>
            </a:pPr>
            <a:r>
              <a:rPr lang="en-US" sz="1377" b="1" spc="-38">
                <a:solidFill>
                  <a:srgbClr val="404040"/>
                </a:solidFill>
                <a:latin typeface="Segoe UI Light" panose="020B0502040204020203" pitchFamily="34" charset="0"/>
                <a:ea typeface="Segoe UI" pitchFamily="34" charset="0"/>
                <a:cs typeface="Segoe UI Light" panose="020B0502040204020203" pitchFamily="34" charset="0"/>
              </a:rPr>
              <a:t>Compute</a:t>
            </a:r>
          </a:p>
        </p:txBody>
      </p:sp>
      <p:sp>
        <p:nvSpPr>
          <p:cNvPr id="3" name="Title 2"/>
          <p:cNvSpPr>
            <a:spLocks noGrp="1"/>
          </p:cNvSpPr>
          <p:nvPr>
            <p:ph type="title"/>
          </p:nvPr>
        </p:nvSpPr>
        <p:spPr/>
        <p:txBody>
          <a:bodyPr/>
          <a:lstStyle/>
          <a:p>
            <a:r>
              <a:rPr lang="en-US">
                <a:solidFill>
                  <a:schemeClr val="tx1"/>
                </a:solidFill>
              </a:rPr>
              <a:t>An Alternative Approach: Stateful services</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6812" y="1077474"/>
            <a:ext cx="840566" cy="840566"/>
          </a:xfrm>
          <a:prstGeom prst="rect">
            <a:avLst/>
          </a:prstGeom>
        </p:spPr>
      </p:pic>
      <p:grpSp>
        <p:nvGrpSpPr>
          <p:cNvPr id="8" name="Group 7"/>
          <p:cNvGrpSpPr/>
          <p:nvPr/>
        </p:nvGrpSpPr>
        <p:grpSpPr>
          <a:xfrm>
            <a:off x="6006380" y="2202046"/>
            <a:ext cx="5853571" cy="875984"/>
            <a:chOff x="3246437" y="2183594"/>
            <a:chExt cx="5854401" cy="876108"/>
          </a:xfrm>
        </p:grpSpPr>
        <p:sp>
          <p:nvSpPr>
            <p:cNvPr id="11" name="Rectangle 10"/>
            <p:cNvSpPr/>
            <p:nvPr/>
          </p:nvSpPr>
          <p:spPr bwMode="auto">
            <a:xfrm>
              <a:off x="3246437" y="218359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9" tIns="34965" rIns="34965" bIns="69929" numCol="1" spcCol="0" rtlCol="0" fromWordArt="0" anchor="ctr" anchorCtr="0" forceAA="0" compatLnSpc="1">
              <a:prstTxWarp prst="textNoShape">
                <a:avLst/>
              </a:prstTxWarp>
              <a:noAutofit/>
            </a:bodyPr>
            <a:lstStyle/>
            <a:p>
              <a:pPr defTabSz="698989" fontAlgn="base">
                <a:spcBef>
                  <a:spcPct val="0"/>
                </a:spcBef>
                <a:spcAft>
                  <a:spcPct val="0"/>
                </a:spcAft>
              </a:pPr>
              <a:r>
                <a:rPr lang="en-US" sz="1377" b="1" spc="-38">
                  <a:solidFill>
                    <a:srgbClr val="404040"/>
                  </a:solidFill>
                  <a:latin typeface="Segoe UI Light" panose="020B0502040204020203" pitchFamily="34" charset="0"/>
                  <a:ea typeface="Segoe UI" pitchFamily="34" charset="0"/>
                  <a:cs typeface="Segoe UI Light" panose="020B0502040204020203" pitchFamily="34" charset="0"/>
                </a:rPr>
                <a:t>Front End</a:t>
              </a:r>
            </a:p>
            <a:p>
              <a:pPr defTabSz="698989" fontAlgn="base">
                <a:spcBef>
                  <a:spcPct val="0"/>
                </a:spcBef>
                <a:spcAft>
                  <a:spcPct val="0"/>
                </a:spcAft>
              </a:pPr>
              <a:r>
                <a:rPr lang="en-US" sz="1377" b="1" spc="-38">
                  <a:solidFill>
                    <a:srgbClr val="404040"/>
                  </a:solidFill>
                  <a:latin typeface="Segoe UI Light" panose="020B0502040204020203" pitchFamily="34" charset="0"/>
                  <a:ea typeface="Segoe UI" pitchFamily="34" charset="0"/>
                  <a:cs typeface="Segoe UI Light" panose="020B0502040204020203" pitchFamily="34" charset="0"/>
                </a:rPr>
                <a:t>(Stateless</a:t>
              </a:r>
            </a:p>
            <a:p>
              <a:pPr defTabSz="698989" fontAlgn="base">
                <a:spcBef>
                  <a:spcPct val="0"/>
                </a:spcBef>
                <a:spcAft>
                  <a:spcPct val="0"/>
                </a:spcAft>
              </a:pPr>
              <a:r>
                <a:rPr lang="en-US" sz="1377" b="1" spc="-38">
                  <a:solidFill>
                    <a:srgbClr val="404040"/>
                  </a:solidFill>
                  <a:latin typeface="Segoe UI Light" panose="020B0502040204020203" pitchFamily="34" charset="0"/>
                  <a:ea typeface="Segoe UI" pitchFamily="34" charset="0"/>
                  <a:cs typeface="Segoe UI Light" panose="020B0502040204020203" pitchFamily="34" charset="0"/>
                </a:rPr>
                <a:t>Web)</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3381" y="2221625"/>
              <a:ext cx="780290" cy="78029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5584" y="2221625"/>
              <a:ext cx="780290" cy="78029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0547" y="2221625"/>
              <a:ext cx="780290" cy="780290"/>
            </a:xfrm>
            <a:prstGeom prst="rect">
              <a:avLst/>
            </a:prstGeom>
          </p:spPr>
        </p:pic>
      </p:grpSp>
      <p:cxnSp>
        <p:nvCxnSpPr>
          <p:cNvPr id="14" name="Straight Arrow Connector 13"/>
          <p:cNvCxnSpPr>
            <a:endCxn id="5" idx="0"/>
          </p:cNvCxnSpPr>
          <p:nvPr/>
        </p:nvCxnSpPr>
        <p:spPr>
          <a:xfrm flipH="1">
            <a:off x="7623240" y="1917973"/>
            <a:ext cx="1226770" cy="322099"/>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3" idx="0"/>
          </p:cNvCxnSpPr>
          <p:nvPr/>
        </p:nvCxnSpPr>
        <p:spPr>
          <a:xfrm>
            <a:off x="9240099" y="1917973"/>
            <a:ext cx="1099921" cy="322099"/>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8976285" y="1934120"/>
            <a:ext cx="5313" cy="350044"/>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933164" y="2982204"/>
            <a:ext cx="0" cy="99134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606352" y="2982204"/>
            <a:ext cx="0" cy="99134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0349163" y="2982204"/>
            <a:ext cx="0" cy="99134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77" name="Picture 76"/>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180141" y="6087674"/>
            <a:ext cx="654108" cy="654108"/>
          </a:xfrm>
          <a:prstGeom prst="rect">
            <a:avLst/>
          </a:prstGeom>
        </p:spPr>
      </p:pic>
      <p:pic>
        <p:nvPicPr>
          <p:cNvPr id="78" name="Picture 77"/>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43474" y="6087674"/>
            <a:ext cx="654108" cy="654108"/>
          </a:xfrm>
          <a:prstGeom prst="rect">
            <a:avLst/>
          </a:prstGeom>
        </p:spPr>
      </p:pic>
      <p:sp>
        <p:nvSpPr>
          <p:cNvPr id="41" name="Right Arrow 40"/>
          <p:cNvSpPr/>
          <p:nvPr/>
        </p:nvSpPr>
        <p:spPr>
          <a:xfrm rot="5400000">
            <a:off x="8665663" y="4997524"/>
            <a:ext cx="535003" cy="54069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82"/>
            <a:endParaRPr lang="en-US" sz="1377" b="1">
              <a:solidFill>
                <a:srgbClr val="FFFFFF"/>
              </a:solidFill>
              <a:latin typeface="Segoe UI Light" panose="020B0502040204020203" pitchFamily="34" charset="0"/>
              <a:cs typeface="Segoe UI Light" panose="020B0502040204020203" pitchFamily="34" charset="0"/>
            </a:endParaRPr>
          </a:p>
        </p:txBody>
      </p:sp>
      <p:sp>
        <p:nvSpPr>
          <p:cNvPr id="2" name="TextBox 1"/>
          <p:cNvSpPr txBox="1"/>
          <p:nvPr/>
        </p:nvSpPr>
        <p:spPr>
          <a:xfrm>
            <a:off x="5871408" y="5515290"/>
            <a:ext cx="6291373" cy="549685"/>
          </a:xfrm>
          <a:prstGeom prst="rect">
            <a:avLst/>
          </a:prstGeom>
          <a:noFill/>
        </p:spPr>
        <p:txBody>
          <a:bodyPr wrap="square" lIns="182854" tIns="146283" rIns="182854" bIns="146283" rtlCol="0">
            <a:spAutoFit/>
          </a:bodyPr>
          <a:lstStyle/>
          <a:p>
            <a:pPr>
              <a:lnSpc>
                <a:spcPct val="90000"/>
              </a:lnSpc>
              <a:spcAft>
                <a:spcPts val="600"/>
              </a:spcAft>
            </a:pPr>
            <a:r>
              <a:rPr lang="en-US" sz="1836" b="1">
                <a:latin typeface="Segoe UI Light" panose="020B0502040204020203" pitchFamily="34" charset="0"/>
                <a:cs typeface="Segoe UI Light" panose="020B0502040204020203" pitchFamily="34" charset="0"/>
              </a:rPr>
              <a:t>data stores used for analytics and disaster recovery</a:t>
            </a:r>
          </a:p>
        </p:txBody>
      </p:sp>
      <p:sp>
        <p:nvSpPr>
          <p:cNvPr id="44" name="Content Placeholder 6"/>
          <p:cNvSpPr txBox="1">
            <a:spLocks/>
          </p:cNvSpPr>
          <p:nvPr/>
        </p:nvSpPr>
        <p:spPr>
          <a:xfrm>
            <a:off x="146262" y="1380841"/>
            <a:ext cx="5627076" cy="518086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Latency: App state is in the compute tier</a:t>
            </a:r>
          </a:p>
          <a:p>
            <a:endParaRPr lang="en-US" sz="2000"/>
          </a:p>
          <a:p>
            <a:r>
              <a:rPr lang="en-US" sz="2800"/>
              <a:t>Scale: First class partition support</a:t>
            </a:r>
          </a:p>
          <a:p>
            <a:endParaRPr lang="en-US" sz="2000"/>
          </a:p>
          <a:p>
            <a:r>
              <a:rPr lang="en-US" sz="2800"/>
              <a:t>Reliability: Inbuilt in platform</a:t>
            </a:r>
          </a:p>
          <a:p>
            <a:endParaRPr lang="en-US" sz="2000"/>
          </a:p>
          <a:p>
            <a:r>
              <a:rPr lang="en-US" sz="2800"/>
              <a:t>State consistency: Built in transactions</a:t>
            </a:r>
            <a:endParaRPr lang="en-US" sz="2448"/>
          </a:p>
        </p:txBody>
      </p:sp>
      <p:sp>
        <p:nvSpPr>
          <p:cNvPr id="42" name="TextBox 41"/>
          <p:cNvSpPr txBox="1"/>
          <p:nvPr/>
        </p:nvSpPr>
        <p:spPr>
          <a:xfrm>
            <a:off x="8563103" y="1771487"/>
            <a:ext cx="874275" cy="253325"/>
          </a:xfrm>
          <a:prstGeom prst="rect">
            <a:avLst/>
          </a:prstGeom>
          <a:noFill/>
          <a:ln>
            <a:noFill/>
          </a:ln>
        </p:spPr>
        <p:txBody>
          <a:bodyPr wrap="none" lIns="0" tIns="27428" rIns="0" bIns="0" rtlCol="0">
            <a:noAutofit/>
          </a:bodyPr>
          <a:lstStyle/>
          <a:p>
            <a:pPr algn="ctr">
              <a:lnSpc>
                <a:spcPts val="800"/>
              </a:lnSpc>
            </a:pPr>
            <a:r>
              <a:rPr lang="en-US" sz="1000" b="1">
                <a:solidFill>
                  <a:srgbClr val="FFFFFF"/>
                </a:solidFill>
                <a:latin typeface="Segoe UI Light" panose="020B0502040204020203" pitchFamily="34" charset="0"/>
                <a:ea typeface="Arial Unicode MS" panose="020B0604020202020204" pitchFamily="34" charset="-128"/>
                <a:cs typeface="Segoe UI Light" panose="020B0502040204020203" pitchFamily="34" charset="0"/>
              </a:rPr>
              <a:t>Load Balancer</a:t>
            </a:r>
          </a:p>
        </p:txBody>
      </p:sp>
      <p:pic>
        <p:nvPicPr>
          <p:cNvPr id="16" name="Picture 15"/>
          <p:cNvPicPr>
            <a:picLocks noChangeAspect="1"/>
          </p:cNvPicPr>
          <p:nvPr/>
        </p:nvPicPr>
        <p:blipFill>
          <a:blip r:embed="rId7"/>
          <a:stretch>
            <a:fillRect/>
          </a:stretch>
        </p:blipFill>
        <p:spPr>
          <a:xfrm>
            <a:off x="7120886" y="3971273"/>
            <a:ext cx="883513" cy="715224"/>
          </a:xfrm>
          <a:prstGeom prst="rect">
            <a:avLst/>
          </a:prstGeom>
        </p:spPr>
      </p:pic>
      <p:pic>
        <p:nvPicPr>
          <p:cNvPr id="43" name="Picture 42"/>
          <p:cNvPicPr>
            <a:picLocks noChangeAspect="1"/>
          </p:cNvPicPr>
          <p:nvPr/>
        </p:nvPicPr>
        <p:blipFill>
          <a:blip r:embed="rId7"/>
          <a:stretch>
            <a:fillRect/>
          </a:stretch>
        </p:blipFill>
        <p:spPr>
          <a:xfrm>
            <a:off x="7258256" y="4048637"/>
            <a:ext cx="883513" cy="715224"/>
          </a:xfrm>
          <a:prstGeom prst="rect">
            <a:avLst/>
          </a:prstGeom>
        </p:spPr>
      </p:pic>
      <p:pic>
        <p:nvPicPr>
          <p:cNvPr id="45" name="Picture 44"/>
          <p:cNvPicPr>
            <a:picLocks noChangeAspect="1"/>
          </p:cNvPicPr>
          <p:nvPr/>
        </p:nvPicPr>
        <p:blipFill>
          <a:blip r:embed="rId7"/>
          <a:stretch>
            <a:fillRect/>
          </a:stretch>
        </p:blipFill>
        <p:spPr>
          <a:xfrm>
            <a:off x="7395626" y="4123730"/>
            <a:ext cx="883513" cy="715224"/>
          </a:xfrm>
          <a:prstGeom prst="rect">
            <a:avLst/>
          </a:prstGeom>
        </p:spPr>
      </p:pic>
      <p:pic>
        <p:nvPicPr>
          <p:cNvPr id="46" name="Picture 45"/>
          <p:cNvPicPr>
            <a:picLocks noChangeAspect="1"/>
          </p:cNvPicPr>
          <p:nvPr/>
        </p:nvPicPr>
        <p:blipFill>
          <a:blip r:embed="rId7"/>
          <a:stretch>
            <a:fillRect/>
          </a:stretch>
        </p:blipFill>
        <p:spPr>
          <a:xfrm>
            <a:off x="8487015" y="3972662"/>
            <a:ext cx="883513" cy="715224"/>
          </a:xfrm>
          <a:prstGeom prst="rect">
            <a:avLst/>
          </a:prstGeom>
        </p:spPr>
      </p:pic>
      <p:pic>
        <p:nvPicPr>
          <p:cNvPr id="47" name="Picture 46"/>
          <p:cNvPicPr>
            <a:picLocks noChangeAspect="1"/>
          </p:cNvPicPr>
          <p:nvPr/>
        </p:nvPicPr>
        <p:blipFill>
          <a:blip r:embed="rId7"/>
          <a:stretch>
            <a:fillRect/>
          </a:stretch>
        </p:blipFill>
        <p:spPr>
          <a:xfrm>
            <a:off x="8624385" y="4050026"/>
            <a:ext cx="883513" cy="715224"/>
          </a:xfrm>
          <a:prstGeom prst="rect">
            <a:avLst/>
          </a:prstGeom>
        </p:spPr>
      </p:pic>
      <p:pic>
        <p:nvPicPr>
          <p:cNvPr id="48" name="Picture 47"/>
          <p:cNvPicPr>
            <a:picLocks noChangeAspect="1"/>
          </p:cNvPicPr>
          <p:nvPr/>
        </p:nvPicPr>
        <p:blipFill>
          <a:blip r:embed="rId7"/>
          <a:stretch>
            <a:fillRect/>
          </a:stretch>
        </p:blipFill>
        <p:spPr>
          <a:xfrm>
            <a:off x="8761756" y="4125120"/>
            <a:ext cx="883513" cy="715224"/>
          </a:xfrm>
          <a:prstGeom prst="rect">
            <a:avLst/>
          </a:prstGeom>
        </p:spPr>
      </p:pic>
      <p:pic>
        <p:nvPicPr>
          <p:cNvPr id="49" name="Picture 48"/>
          <p:cNvPicPr>
            <a:picLocks noChangeAspect="1"/>
          </p:cNvPicPr>
          <p:nvPr/>
        </p:nvPicPr>
        <p:blipFill>
          <a:blip r:embed="rId7"/>
          <a:stretch>
            <a:fillRect/>
          </a:stretch>
        </p:blipFill>
        <p:spPr>
          <a:xfrm>
            <a:off x="9853144" y="3972662"/>
            <a:ext cx="883513" cy="715224"/>
          </a:xfrm>
          <a:prstGeom prst="rect">
            <a:avLst/>
          </a:prstGeom>
        </p:spPr>
      </p:pic>
      <p:pic>
        <p:nvPicPr>
          <p:cNvPr id="50" name="Picture 49"/>
          <p:cNvPicPr>
            <a:picLocks noChangeAspect="1"/>
          </p:cNvPicPr>
          <p:nvPr/>
        </p:nvPicPr>
        <p:blipFill>
          <a:blip r:embed="rId7"/>
          <a:stretch>
            <a:fillRect/>
          </a:stretch>
        </p:blipFill>
        <p:spPr>
          <a:xfrm>
            <a:off x="9990515" y="4050026"/>
            <a:ext cx="883513" cy="715224"/>
          </a:xfrm>
          <a:prstGeom prst="rect">
            <a:avLst/>
          </a:prstGeom>
        </p:spPr>
      </p:pic>
      <p:pic>
        <p:nvPicPr>
          <p:cNvPr id="51" name="Picture 50"/>
          <p:cNvPicPr>
            <a:picLocks noChangeAspect="1"/>
          </p:cNvPicPr>
          <p:nvPr/>
        </p:nvPicPr>
        <p:blipFill>
          <a:blip r:embed="rId7"/>
          <a:stretch>
            <a:fillRect/>
          </a:stretch>
        </p:blipFill>
        <p:spPr>
          <a:xfrm>
            <a:off x="10127885" y="4125120"/>
            <a:ext cx="883513" cy="715224"/>
          </a:xfrm>
          <a:prstGeom prst="rect">
            <a:avLst/>
          </a:prstGeom>
        </p:spPr>
      </p:pic>
      <p:sp>
        <p:nvSpPr>
          <p:cNvPr id="33" name="Rectangle 32"/>
          <p:cNvSpPr/>
          <p:nvPr/>
        </p:nvSpPr>
        <p:spPr>
          <a:xfrm>
            <a:off x="439445" y="5360200"/>
            <a:ext cx="4945388" cy="1098401"/>
          </a:xfrm>
          <a:prstGeom prst="rect">
            <a:avLst/>
          </a:prstGeom>
        </p:spPr>
        <p:txBody>
          <a:bodyPr wrap="square">
            <a:spAutoFit/>
          </a:bodyPr>
          <a:lstStyle/>
          <a:p>
            <a:r>
              <a:rPr lang="en-US" sz="3199">
                <a:solidFill>
                  <a:srgbClr val="002060"/>
                </a:solidFill>
              </a:rPr>
              <a:t>Simplify design, reduce complexity &amp; errors</a:t>
            </a:r>
          </a:p>
        </p:txBody>
      </p:sp>
    </p:spTree>
    <p:custDataLst>
      <p:tags r:id="rId1"/>
    </p:custDataLst>
    <p:extLst>
      <p:ext uri="{BB962C8B-B14F-4D97-AF65-F5344CB8AC3E}">
        <p14:creationId xmlns:p14="http://schemas.microsoft.com/office/powerpoint/2010/main" val="41657916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par>
                                <p:cTn id="7" presetID="2" presetClass="entr" presetSubtype="4"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anim calcmode="lin" valueType="num">
                                      <p:cBhvr additive="base">
                                        <p:cTn id="9" dur="500" fill="hold"/>
                                        <p:tgtEl>
                                          <p:spTgt spid="19"/>
                                        </p:tgtEl>
                                        <p:attrNameLst>
                                          <p:attrName>ppt_x</p:attrName>
                                        </p:attrNameLst>
                                      </p:cBhvr>
                                      <p:tavLst>
                                        <p:tav tm="0">
                                          <p:val>
                                            <p:strVal val="#ppt_x"/>
                                          </p:val>
                                        </p:tav>
                                        <p:tav tm="100000">
                                          <p:val>
                                            <p:strVal val="#ppt_x"/>
                                          </p:val>
                                        </p:tav>
                                      </p:tavLst>
                                    </p:anim>
                                    <p:anim calcmode="lin" valueType="num">
                                      <p:cBhvr additive="base">
                                        <p:cTn id="10" dur="500" fill="hold"/>
                                        <p:tgtEl>
                                          <p:spTgt spid="19"/>
                                        </p:tgtEl>
                                        <p:attrNameLst>
                                          <p:attrName>ppt_y</p:attrName>
                                        </p:attrNameLst>
                                      </p:cBhvr>
                                      <p:tavLst>
                                        <p:tav tm="0">
                                          <p:val>
                                            <p:strVal val="1+#ppt_h/2"/>
                                          </p:val>
                                        </p:tav>
                                        <p:tav tm="100000">
                                          <p:val>
                                            <p:strVal val="#ppt_y"/>
                                          </p:val>
                                        </p:tav>
                                      </p:tavLst>
                                    </p:anim>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4">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1" grpId="0" animBg="1"/>
      <p:bldP spid="2" grpId="0"/>
      <p:bldP spid="3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Programming models - Windows</a:t>
            </a:r>
          </a:p>
        </p:txBody>
      </p:sp>
      <p:sp>
        <p:nvSpPr>
          <p:cNvPr id="9" name="Rectangle 8"/>
          <p:cNvSpPr/>
          <p:nvPr/>
        </p:nvSpPr>
        <p:spPr bwMode="auto">
          <a:xfrm>
            <a:off x="6294428" y="4110642"/>
            <a:ext cx="2115852" cy="598388"/>
          </a:xfrm>
          <a:prstGeom prst="rect">
            <a:avLst/>
          </a:prstGeom>
          <a:solidFill>
            <a:schemeClr val="tx2"/>
          </a:solidFill>
          <a:ln w="6350" cap="flat" cmpd="sng" algn="ctr">
            <a:noFill/>
            <a:prstDash val="solid"/>
            <a:miter lim="800000"/>
            <a:headEnd type="none" w="med" len="med"/>
            <a:tailEnd type="none" w="med" len="med"/>
          </a:ln>
          <a:effectLst/>
        </p:spPr>
        <p:txBody>
          <a:bodyPr tIns="89629" rIns="33615" bIns="33615" anchor="ctr"/>
          <a:lstStyle/>
          <a:p>
            <a:pPr algn="ctr" defTabSz="913862">
              <a:defRPr/>
            </a:pPr>
            <a:r>
              <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rPr>
              <a:t>Guest Executables</a:t>
            </a:r>
          </a:p>
        </p:txBody>
      </p:sp>
      <p:sp>
        <p:nvSpPr>
          <p:cNvPr id="10" name="Rectangle 9"/>
          <p:cNvSpPr/>
          <p:nvPr/>
        </p:nvSpPr>
        <p:spPr bwMode="auto">
          <a:xfrm>
            <a:off x="1723075" y="4106777"/>
            <a:ext cx="4402713" cy="602254"/>
          </a:xfrm>
          <a:prstGeom prst="rect">
            <a:avLst/>
          </a:prstGeom>
          <a:solidFill>
            <a:schemeClr val="tx2"/>
          </a:solidFill>
          <a:ln w="6350" cap="flat" cmpd="sng" algn="ctr">
            <a:noFill/>
            <a:prstDash val="solid"/>
            <a:miter lim="800000"/>
            <a:headEnd type="none" w="med" len="med"/>
            <a:tailEnd type="none" w="med" len="med"/>
          </a:ln>
          <a:effectLst/>
        </p:spPr>
        <p:txBody>
          <a:bodyPr tIns="89629" rIns="33615" bIns="33615" anchor="ctr"/>
          <a:lstStyle/>
          <a:p>
            <a:pPr algn="ctr" defTabSz="913862">
              <a:defRPr/>
            </a:pPr>
            <a:r>
              <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Services</a:t>
            </a:r>
          </a:p>
        </p:txBody>
      </p:sp>
      <p:sp>
        <p:nvSpPr>
          <p:cNvPr id="11" name="Rectangle 10"/>
          <p:cNvSpPr/>
          <p:nvPr/>
        </p:nvSpPr>
        <p:spPr bwMode="auto">
          <a:xfrm>
            <a:off x="4009934" y="3388295"/>
            <a:ext cx="2115853" cy="602254"/>
          </a:xfrm>
          <a:prstGeom prst="rect">
            <a:avLst/>
          </a:prstGeom>
          <a:solidFill>
            <a:schemeClr val="tx2"/>
          </a:solidFill>
          <a:ln w="6350" cap="flat" cmpd="sng" algn="ctr">
            <a:noFill/>
            <a:prstDash val="solid"/>
            <a:miter lim="800000"/>
            <a:headEnd type="none" w="med" len="med"/>
            <a:tailEnd type="none" w="med" len="med"/>
          </a:ln>
          <a:effectLst/>
        </p:spPr>
        <p:txBody>
          <a:bodyPr tIns="89629" rIns="33615" bIns="33615" anchor="ctr"/>
          <a:lstStyle/>
          <a:p>
            <a:pPr algn="ctr" defTabSz="913862">
              <a:defRPr/>
            </a:pPr>
            <a:r>
              <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Actors</a:t>
            </a:r>
          </a:p>
        </p:txBody>
      </p:sp>
      <p:sp>
        <p:nvSpPr>
          <p:cNvPr id="12" name="Rectangle 11"/>
          <p:cNvSpPr/>
          <p:nvPr/>
        </p:nvSpPr>
        <p:spPr bwMode="auto">
          <a:xfrm>
            <a:off x="1723075" y="3388294"/>
            <a:ext cx="2115853" cy="598388"/>
          </a:xfrm>
          <a:prstGeom prst="rect">
            <a:avLst/>
          </a:prstGeom>
          <a:solidFill>
            <a:schemeClr val="tx2"/>
          </a:solidFill>
          <a:ln w="6350" cap="flat" cmpd="sng" algn="ctr">
            <a:noFill/>
            <a:prstDash val="solid"/>
            <a:miter lim="800000"/>
            <a:headEnd type="none" w="med" len="med"/>
            <a:tailEnd type="none" w="med" len="med"/>
          </a:ln>
          <a:effectLst/>
        </p:spPr>
        <p:txBody>
          <a:bodyPr tIns="89629" rIns="33615" bIns="33615" anchor="ctr"/>
          <a:lstStyle/>
          <a:p>
            <a:pPr algn="ctr" defTabSz="913862">
              <a:defRPr/>
            </a:pPr>
            <a:r>
              <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rPr>
              <a:t>  </a:t>
            </a:r>
          </a:p>
          <a:p>
            <a:pPr algn="ctr" defTabSz="913862">
              <a:defRPr/>
            </a:pPr>
            <a:endPar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a:p>
            <a:pPr algn="ctr" defTabSz="913862">
              <a:defRPr/>
            </a:pPr>
            <a:r>
              <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rPr>
              <a:t>ASP.NET Core</a:t>
            </a:r>
          </a:p>
          <a:p>
            <a:pPr defTabSz="913862">
              <a:defRPr/>
            </a:pPr>
            <a:r>
              <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rPr>
              <a:t>    </a:t>
            </a:r>
          </a:p>
          <a:p>
            <a:pPr algn="ctr" defTabSz="913862">
              <a:defRPr/>
            </a:pPr>
            <a:endPar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13" name="Rectangle 12"/>
          <p:cNvSpPr/>
          <p:nvPr/>
        </p:nvSpPr>
        <p:spPr bwMode="auto">
          <a:xfrm>
            <a:off x="8552771" y="4109826"/>
            <a:ext cx="2115852" cy="599204"/>
          </a:xfrm>
          <a:prstGeom prst="rect">
            <a:avLst/>
          </a:prstGeom>
          <a:solidFill>
            <a:schemeClr val="tx2"/>
          </a:solidFill>
          <a:ln w="6350" cap="flat" cmpd="sng" algn="ctr">
            <a:noFill/>
            <a:prstDash val="solid"/>
            <a:miter lim="800000"/>
            <a:headEnd type="none" w="med" len="med"/>
            <a:tailEnd type="none" w="med" len="med"/>
          </a:ln>
          <a:effectLst/>
        </p:spPr>
        <p:txBody>
          <a:bodyPr tIns="89629" rIns="33615" bIns="33615" anchor="ctr"/>
          <a:lstStyle/>
          <a:p>
            <a:pPr algn="ctr" defTabSz="913862">
              <a:defRPr/>
            </a:pPr>
            <a:r>
              <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rPr>
              <a:t>Containers</a:t>
            </a:r>
          </a:p>
        </p:txBody>
      </p:sp>
      <p:sp>
        <p:nvSpPr>
          <p:cNvPr id="14" name="Rectangle 13"/>
          <p:cNvSpPr/>
          <p:nvPr/>
        </p:nvSpPr>
        <p:spPr bwMode="auto">
          <a:xfrm>
            <a:off x="1723075" y="2354425"/>
            <a:ext cx="4402713" cy="914270"/>
          </a:xfrm>
          <a:prstGeom prst="rect">
            <a:avLst/>
          </a:prstGeom>
          <a:noFill/>
          <a:ln w="127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a:solidFill>
                  <a:schemeClr val="tx2"/>
                </a:solidFill>
                <a:ea typeface="Segoe UI" pitchFamily="34" charset="0"/>
                <a:cs typeface="Segoe UI" pitchFamily="34" charset="0"/>
              </a:rPr>
              <a:t>Your service</a:t>
            </a:r>
          </a:p>
          <a:p>
            <a:pPr algn="ctr" defTabSz="932293" fontAlgn="base">
              <a:lnSpc>
                <a:spcPct val="90000"/>
              </a:lnSpc>
              <a:spcBef>
                <a:spcPct val="0"/>
              </a:spcBef>
              <a:spcAft>
                <a:spcPct val="0"/>
              </a:spcAft>
            </a:pPr>
            <a:r>
              <a:rPr lang="en-US" sz="2400">
                <a:solidFill>
                  <a:schemeClr val="tx2"/>
                </a:solidFill>
                <a:ea typeface="Segoe UI" pitchFamily="34" charset="0"/>
                <a:cs typeface="Segoe UI" pitchFamily="34" charset="0"/>
              </a:rPr>
              <a:t>Full .NET Framework</a:t>
            </a:r>
          </a:p>
        </p:txBody>
      </p:sp>
      <p:sp>
        <p:nvSpPr>
          <p:cNvPr id="15" name="Rectangle 14"/>
          <p:cNvSpPr/>
          <p:nvPr/>
        </p:nvSpPr>
        <p:spPr bwMode="auto">
          <a:xfrm>
            <a:off x="6294429" y="2354425"/>
            <a:ext cx="4459699" cy="914270"/>
          </a:xfrm>
          <a:prstGeom prst="rect">
            <a:avLst/>
          </a:prstGeom>
          <a:noFill/>
          <a:ln w="127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a:solidFill>
                  <a:schemeClr val="tx2"/>
                </a:solidFill>
                <a:ea typeface="Segoe UI" pitchFamily="34" charset="0"/>
                <a:cs typeface="Segoe UI" pitchFamily="34" charset="0"/>
              </a:rPr>
              <a:t>Your service</a:t>
            </a:r>
          </a:p>
          <a:p>
            <a:pPr algn="ctr" defTabSz="932293" fontAlgn="base">
              <a:lnSpc>
                <a:spcPct val="90000"/>
              </a:lnSpc>
              <a:spcBef>
                <a:spcPct val="0"/>
              </a:spcBef>
              <a:spcAft>
                <a:spcPct val="0"/>
              </a:spcAft>
            </a:pPr>
            <a:r>
              <a:rPr lang="en-US" sz="2400">
                <a:solidFill>
                  <a:schemeClr val="tx2"/>
                </a:solidFill>
                <a:ea typeface="Segoe UI" pitchFamily="34" charset="0"/>
                <a:cs typeface="Segoe UI" pitchFamily="34" charset="0"/>
              </a:rPr>
              <a:t>Any language</a:t>
            </a:r>
          </a:p>
        </p:txBody>
      </p:sp>
      <p:pic>
        <p:nvPicPr>
          <p:cNvPr id="18" name="Picture 17"/>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5941486" y="5173424"/>
            <a:ext cx="555871" cy="578368"/>
          </a:xfrm>
          <a:prstGeom prst="rect">
            <a:avLst/>
          </a:prstGeom>
        </p:spPr>
      </p:pic>
    </p:spTree>
    <p:extLst>
      <p:ext uri="{BB962C8B-B14F-4D97-AF65-F5344CB8AC3E}">
        <p14:creationId xmlns:p14="http://schemas.microsoft.com/office/powerpoint/2010/main" val="269795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Programming models – Linux (preview)</a:t>
            </a:r>
          </a:p>
        </p:txBody>
      </p:sp>
      <p:sp>
        <p:nvSpPr>
          <p:cNvPr id="9" name="Rectangle 8"/>
          <p:cNvSpPr/>
          <p:nvPr/>
        </p:nvSpPr>
        <p:spPr bwMode="auto">
          <a:xfrm>
            <a:off x="6294428" y="4110642"/>
            <a:ext cx="2115852" cy="598388"/>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9629" rIns="33615" bIns="33615" anchor="ctr"/>
          <a:lstStyle/>
          <a:p>
            <a:pPr algn="ctr" defTabSz="913862">
              <a:defRPr/>
            </a:pPr>
            <a:r>
              <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rPr>
              <a:t>Guest Executables</a:t>
            </a:r>
          </a:p>
        </p:txBody>
      </p:sp>
      <p:sp>
        <p:nvSpPr>
          <p:cNvPr id="10" name="Rectangle 9"/>
          <p:cNvSpPr/>
          <p:nvPr/>
        </p:nvSpPr>
        <p:spPr bwMode="auto">
          <a:xfrm>
            <a:off x="1723075" y="4106777"/>
            <a:ext cx="4402713" cy="602254"/>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9629" rIns="33615" bIns="33615" anchor="ctr"/>
          <a:lstStyle/>
          <a:p>
            <a:pPr algn="ctr" defTabSz="913862">
              <a:defRPr/>
            </a:pPr>
            <a:r>
              <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Services (stateless only)</a:t>
            </a:r>
          </a:p>
        </p:txBody>
      </p:sp>
      <p:sp>
        <p:nvSpPr>
          <p:cNvPr id="11" name="Rectangle 10"/>
          <p:cNvSpPr/>
          <p:nvPr/>
        </p:nvSpPr>
        <p:spPr bwMode="auto">
          <a:xfrm>
            <a:off x="4009934" y="3388295"/>
            <a:ext cx="2115853" cy="602254"/>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9629" rIns="33615" bIns="33615" anchor="ctr"/>
          <a:lstStyle/>
          <a:p>
            <a:pPr algn="ctr" defTabSz="913862">
              <a:defRPr/>
            </a:pPr>
            <a:r>
              <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Actors</a:t>
            </a:r>
          </a:p>
          <a:p>
            <a:pPr algn="ctr" defTabSz="913862">
              <a:defRPr/>
            </a:pPr>
            <a:r>
              <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rPr>
              <a:t>(stateful)</a:t>
            </a:r>
          </a:p>
        </p:txBody>
      </p:sp>
      <p:sp>
        <p:nvSpPr>
          <p:cNvPr id="13" name="Rectangle 12"/>
          <p:cNvSpPr/>
          <p:nvPr/>
        </p:nvSpPr>
        <p:spPr bwMode="auto">
          <a:xfrm>
            <a:off x="8552771" y="4109826"/>
            <a:ext cx="2115852" cy="599204"/>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9629" rIns="33615" bIns="33615" anchor="ctr"/>
          <a:lstStyle/>
          <a:p>
            <a:pPr algn="ctr" defTabSz="913862">
              <a:defRPr/>
            </a:pPr>
            <a:r>
              <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rPr>
              <a:t>Containers</a:t>
            </a:r>
          </a:p>
        </p:txBody>
      </p:sp>
      <p:sp>
        <p:nvSpPr>
          <p:cNvPr id="14" name="Rectangle 13"/>
          <p:cNvSpPr/>
          <p:nvPr/>
        </p:nvSpPr>
        <p:spPr bwMode="auto">
          <a:xfrm>
            <a:off x="1723075" y="2354425"/>
            <a:ext cx="4402713" cy="914270"/>
          </a:xfrm>
          <a:prstGeom prst="rect">
            <a:avLst/>
          </a:prstGeom>
          <a:noFill/>
          <a:ln w="12700">
            <a:solidFill>
              <a:schemeClr val="accent5">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a:solidFill>
                  <a:schemeClr val="accent5">
                    <a:lumMod val="75000"/>
                  </a:schemeClr>
                </a:solidFill>
                <a:ea typeface="Segoe UI" pitchFamily="34" charset="0"/>
                <a:cs typeface="Segoe UI" pitchFamily="34" charset="0"/>
              </a:rPr>
              <a:t>Your service</a:t>
            </a:r>
          </a:p>
          <a:p>
            <a:pPr algn="ctr" defTabSz="932293" fontAlgn="base">
              <a:lnSpc>
                <a:spcPct val="90000"/>
              </a:lnSpc>
              <a:spcBef>
                <a:spcPct val="0"/>
              </a:spcBef>
              <a:spcAft>
                <a:spcPct val="0"/>
              </a:spcAft>
            </a:pPr>
            <a:r>
              <a:rPr lang="en-US" sz="2400">
                <a:solidFill>
                  <a:schemeClr val="accent5">
                    <a:lumMod val="75000"/>
                  </a:schemeClr>
                </a:solidFill>
                <a:ea typeface="Segoe UI" pitchFamily="34" charset="0"/>
                <a:cs typeface="Segoe UI" pitchFamily="34" charset="0"/>
              </a:rPr>
              <a:t>Java, .NET Core</a:t>
            </a:r>
          </a:p>
        </p:txBody>
      </p:sp>
      <p:sp>
        <p:nvSpPr>
          <p:cNvPr id="15" name="Rectangle 14"/>
          <p:cNvSpPr/>
          <p:nvPr/>
        </p:nvSpPr>
        <p:spPr bwMode="auto">
          <a:xfrm>
            <a:off x="6294429" y="2354425"/>
            <a:ext cx="4459699" cy="914270"/>
          </a:xfrm>
          <a:prstGeom prst="rect">
            <a:avLst/>
          </a:prstGeom>
          <a:noFill/>
          <a:ln w="12700">
            <a:solidFill>
              <a:schemeClr val="accent5">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a:solidFill>
                  <a:schemeClr val="accent5">
                    <a:lumMod val="75000"/>
                  </a:schemeClr>
                </a:solidFill>
                <a:ea typeface="Segoe UI" pitchFamily="34" charset="0"/>
                <a:cs typeface="Segoe UI" pitchFamily="34" charset="0"/>
              </a:rPr>
              <a:t>Your service</a:t>
            </a:r>
          </a:p>
          <a:p>
            <a:pPr algn="ctr" defTabSz="932293" fontAlgn="base">
              <a:lnSpc>
                <a:spcPct val="90000"/>
              </a:lnSpc>
              <a:spcBef>
                <a:spcPct val="0"/>
              </a:spcBef>
              <a:spcAft>
                <a:spcPct val="0"/>
              </a:spcAft>
            </a:pPr>
            <a:r>
              <a:rPr lang="en-US" sz="2400">
                <a:solidFill>
                  <a:schemeClr val="accent5">
                    <a:lumMod val="75000"/>
                  </a:schemeClr>
                </a:solidFill>
                <a:ea typeface="Segoe UI" pitchFamily="34" charset="0"/>
                <a:cs typeface="Segoe UI" pitchFamily="34" charset="0"/>
              </a:rPr>
              <a:t>Any language</a:t>
            </a:r>
          </a:p>
        </p:txBody>
      </p:sp>
      <p:sp>
        <p:nvSpPr>
          <p:cNvPr id="16" name="Rectangle 15"/>
          <p:cNvSpPr/>
          <p:nvPr/>
        </p:nvSpPr>
        <p:spPr bwMode="auto">
          <a:xfrm>
            <a:off x="1723075" y="3388294"/>
            <a:ext cx="2115853" cy="598388"/>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9629" rIns="33615" bIns="33615" anchor="ctr"/>
          <a:lstStyle/>
          <a:p>
            <a:pPr algn="ctr" defTabSz="913862">
              <a:defRPr/>
            </a:pPr>
            <a:r>
              <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rPr>
              <a:t>  </a:t>
            </a:r>
          </a:p>
          <a:p>
            <a:pPr algn="ctr" defTabSz="913862">
              <a:defRPr/>
            </a:pPr>
            <a:endPar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a:p>
            <a:pPr algn="ctr" defTabSz="913862">
              <a:defRPr/>
            </a:pPr>
            <a:r>
              <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rPr>
              <a:t>ASP.NET Core</a:t>
            </a:r>
          </a:p>
          <a:p>
            <a:pPr defTabSz="913862">
              <a:defRPr/>
            </a:pPr>
            <a:r>
              <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rPr>
              <a:t>    </a:t>
            </a:r>
          </a:p>
          <a:p>
            <a:pPr algn="ctr" defTabSz="913862">
              <a:defRPr/>
            </a:pPr>
            <a:endParaRPr lang="en-US" kern="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pic>
        <p:nvPicPr>
          <p:cNvPr id="17" name="Picture 16"/>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5891772" y="5178358"/>
            <a:ext cx="655299" cy="737508"/>
          </a:xfrm>
          <a:prstGeom prst="rect">
            <a:avLst/>
          </a:prstGeom>
        </p:spPr>
      </p:pic>
    </p:spTree>
    <p:extLst>
      <p:ext uri="{BB962C8B-B14F-4D97-AF65-F5344CB8AC3E}">
        <p14:creationId xmlns:p14="http://schemas.microsoft.com/office/powerpoint/2010/main" val="356473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0"/>
          </p:nvPr>
        </p:nvSpPr>
        <p:spPr>
          <a:xfrm>
            <a:off x="274638" y="1212850"/>
            <a:ext cx="11887200" cy="5287217"/>
          </a:xfrm>
        </p:spPr>
        <p:txBody>
          <a:bodyPr/>
          <a:lstStyle/>
          <a:p>
            <a:r>
              <a:rPr lang="en-US" sz="3599">
                <a:solidFill>
                  <a:schemeClr val="tx1"/>
                </a:solidFill>
                <a:latin typeface="Segoe UI Light" panose="020B0502040204020203" pitchFamily="34" charset="0"/>
                <a:cs typeface="Segoe UI Light" panose="020B0502040204020203" pitchFamily="34" charset="0"/>
              </a:rPr>
              <a:t>Guest executables and guest containers</a:t>
            </a:r>
          </a:p>
          <a:p>
            <a:pPr lvl="1"/>
            <a:r>
              <a:rPr lang="en-US" sz="2000">
                <a:solidFill>
                  <a:schemeClr val="tx1"/>
                </a:solidFill>
                <a:latin typeface="Segoe UI Light" panose="020B0502040204020203" pitchFamily="34" charset="0"/>
                <a:cs typeface="Segoe UI Light" panose="020B0502040204020203" pitchFamily="34" charset="0"/>
              </a:rPr>
              <a:t>Deploy and manage arbitrary services written in any framework</a:t>
            </a:r>
          </a:p>
          <a:p>
            <a:pPr lvl="1"/>
            <a:r>
              <a:rPr lang="en-US" sz="2000">
                <a:solidFill>
                  <a:schemeClr val="tx1"/>
                </a:solidFill>
                <a:latin typeface="Segoe UI Light" panose="020B0502040204020203" pitchFamily="34" charset="0"/>
                <a:cs typeface="Segoe UI Light" panose="020B0502040204020203" pitchFamily="34" charset="0"/>
              </a:rPr>
              <a:t>Service Fabric was there before orchestration was cool</a:t>
            </a:r>
            <a:endParaRPr lang="en-US" sz="3599">
              <a:solidFill>
                <a:schemeClr val="tx1"/>
              </a:solidFill>
              <a:latin typeface="Segoe UI Light" panose="020B0502040204020203" pitchFamily="34" charset="0"/>
              <a:cs typeface="Segoe UI Light" panose="020B0502040204020203" pitchFamily="34" charset="0"/>
            </a:endParaRPr>
          </a:p>
          <a:p>
            <a:endParaRPr lang="en-US" sz="2000">
              <a:solidFill>
                <a:schemeClr val="tx1"/>
              </a:solidFill>
              <a:latin typeface="Segoe UI Light" panose="020B0502040204020203" pitchFamily="34" charset="0"/>
              <a:cs typeface="Segoe UI Light" panose="020B0502040204020203" pitchFamily="34" charset="0"/>
            </a:endParaRPr>
          </a:p>
          <a:p>
            <a:r>
              <a:rPr lang="en-US" sz="3599">
                <a:solidFill>
                  <a:schemeClr val="tx1"/>
                </a:solidFill>
                <a:latin typeface="Segoe UI Light" panose="020B0502040204020203" pitchFamily="34" charset="0"/>
                <a:cs typeface="Segoe UI Light" panose="020B0502040204020203" pitchFamily="34" charset="0"/>
              </a:rPr>
              <a:t>Stateless Services</a:t>
            </a:r>
          </a:p>
          <a:p>
            <a:pPr lvl="1"/>
            <a:r>
              <a:rPr lang="en-US">
                <a:solidFill>
                  <a:schemeClr val="tx1"/>
                </a:solidFill>
                <a:latin typeface="Segoe UI Light" panose="020B0502040204020203" pitchFamily="34" charset="0"/>
                <a:cs typeface="Segoe UI Light" panose="020B0502040204020203" pitchFamily="34" charset="0"/>
              </a:rPr>
              <a:t>State persisted to external storage, such as Azure DBs </a:t>
            </a:r>
          </a:p>
          <a:p>
            <a:pPr lvl="1"/>
            <a:r>
              <a:rPr lang="en-US">
                <a:solidFill>
                  <a:schemeClr val="tx1"/>
                </a:solidFill>
                <a:latin typeface="Segoe UI Light" panose="020B0502040204020203" pitchFamily="34" charset="0"/>
                <a:cs typeface="Segoe UI Light" panose="020B0502040204020203" pitchFamily="34" charset="0"/>
              </a:rPr>
              <a:t>Existing web and worker role applications</a:t>
            </a:r>
          </a:p>
          <a:p>
            <a:endParaRPr lang="en-US" sz="2000">
              <a:solidFill>
                <a:schemeClr val="tx1"/>
              </a:solidFill>
              <a:latin typeface="Segoe UI Light" panose="020B0502040204020203" pitchFamily="34" charset="0"/>
              <a:cs typeface="Segoe UI Light" panose="020B0502040204020203" pitchFamily="34" charset="0"/>
            </a:endParaRPr>
          </a:p>
          <a:p>
            <a:r>
              <a:rPr lang="en-US" sz="3599">
                <a:solidFill>
                  <a:schemeClr val="tx1"/>
                </a:solidFill>
                <a:latin typeface="Segoe UI Light" panose="020B0502040204020203" pitchFamily="34" charset="0"/>
                <a:cs typeface="Segoe UI Light" panose="020B0502040204020203" pitchFamily="34" charset="0"/>
              </a:rPr>
              <a:t>Statefull Services</a:t>
            </a:r>
          </a:p>
          <a:p>
            <a:pPr lvl="1"/>
            <a:r>
              <a:rPr lang="en-US">
                <a:solidFill>
                  <a:schemeClr val="tx1"/>
                </a:solidFill>
                <a:latin typeface="Segoe UI Light" panose="020B0502040204020203" pitchFamily="34" charset="0"/>
                <a:cs typeface="Segoe UI Light" panose="020B0502040204020203" pitchFamily="34" charset="0"/>
              </a:rPr>
              <a:t>Reliability of state through replication and local persistence</a:t>
            </a:r>
          </a:p>
          <a:p>
            <a:pPr lvl="1"/>
            <a:r>
              <a:rPr lang="en-US">
                <a:solidFill>
                  <a:schemeClr val="tx1"/>
                </a:solidFill>
                <a:latin typeface="Segoe UI Light" panose="020B0502040204020203" pitchFamily="34" charset="0"/>
                <a:cs typeface="Segoe UI Light" panose="020B0502040204020203" pitchFamily="34" charset="0"/>
              </a:rPr>
              <a:t>Lowers latency &amp; reduces complexity in traditional three tier architectures</a:t>
            </a:r>
            <a:r>
              <a:rPr lang="en-US" sz="2800">
                <a:solidFill>
                  <a:schemeClr val="tx1"/>
                </a:solidFill>
                <a:latin typeface="Segoe UI Light" panose="020B0502040204020203" pitchFamily="34" charset="0"/>
                <a:cs typeface="Segoe UI Light" panose="020B0502040204020203" pitchFamily="34" charset="0"/>
              </a:rPr>
              <a:t> </a:t>
            </a:r>
            <a:endParaRPr lang="en-US" sz="3599">
              <a:solidFill>
                <a:schemeClr val="tx1"/>
              </a:solidFill>
              <a:latin typeface="Segoe UI Light" panose="020B0502040204020203" pitchFamily="34" charset="0"/>
              <a:cs typeface="Segoe UI Light" panose="020B0502040204020203" pitchFamily="34" charset="0"/>
            </a:endParaRPr>
          </a:p>
          <a:p>
            <a:endParaRPr lang="en-US" sz="2000">
              <a:solidFill>
                <a:schemeClr val="tx1"/>
              </a:solidFill>
              <a:latin typeface="Segoe UI Light" panose="020B0502040204020203" pitchFamily="34" charset="0"/>
              <a:cs typeface="Segoe UI Light" panose="020B0502040204020203" pitchFamily="34" charset="0"/>
            </a:endParaRPr>
          </a:p>
        </p:txBody>
      </p:sp>
      <p:sp>
        <p:nvSpPr>
          <p:cNvPr id="4" name="Title 2"/>
          <p:cNvSpPr>
            <a:spLocks noGrp="1"/>
          </p:cNvSpPr>
          <p:nvPr>
            <p:ph type="title"/>
          </p:nvPr>
        </p:nvSpPr>
        <p:spPr/>
        <p:txBody>
          <a:bodyPr/>
          <a:lstStyle/>
          <a:p>
            <a:r>
              <a:rPr lang="en-US" b="0"/>
              <a:t>Programming model categories</a:t>
            </a:r>
          </a:p>
        </p:txBody>
      </p:sp>
    </p:spTree>
    <p:extLst>
      <p:ext uri="{BB962C8B-B14F-4D97-AF65-F5344CB8AC3E}">
        <p14:creationId xmlns:p14="http://schemas.microsoft.com/office/powerpoint/2010/main" val="15109017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545" y="494310"/>
            <a:ext cx="11887878" cy="917444"/>
          </a:xfrm>
        </p:spPr>
        <p:txBody>
          <a:bodyPr/>
          <a:lstStyle/>
          <a:p>
            <a:r>
              <a:rPr lang="en-US"/>
              <a:t>Why a microservices approach?</a:t>
            </a:r>
            <a:br>
              <a:rPr lang="tr-TR"/>
            </a:br>
            <a:br>
              <a:rPr lang="tr-TR"/>
            </a:br>
            <a:endParaRPr lang="en-US"/>
          </a:p>
        </p:txBody>
      </p:sp>
      <p:sp>
        <p:nvSpPr>
          <p:cNvPr id="4" name="Text Placeholder 3"/>
          <p:cNvSpPr>
            <a:spLocks noGrp="1"/>
          </p:cNvSpPr>
          <p:nvPr>
            <p:ph type="body" sz="quarter" idx="10"/>
          </p:nvPr>
        </p:nvSpPr>
        <p:spPr>
          <a:xfrm>
            <a:off x="275546" y="1577317"/>
            <a:ext cx="11885514" cy="7275838"/>
          </a:xfrm>
        </p:spPr>
        <p:txBody>
          <a:bodyPr/>
          <a:lstStyle/>
          <a:p>
            <a:endParaRPr lang="tr-TR" sz="3600" i="1"/>
          </a:p>
          <a:p>
            <a:r>
              <a:rPr lang="tr-TR" sz="3600" i="1"/>
              <a:t>Changing business needs:</a:t>
            </a:r>
          </a:p>
          <a:p>
            <a:endParaRPr lang="tr-TR" sz="3600" i="1"/>
          </a:p>
          <a:p>
            <a:pPr marL="571390" indent="-571390">
              <a:buFont typeface="Arial" panose="020B0604020202020204" pitchFamily="34" charset="0"/>
              <a:buChar char="•"/>
            </a:pPr>
            <a:r>
              <a:rPr lang="en-US" sz="3600"/>
              <a:t>Continually evolving applications</a:t>
            </a:r>
          </a:p>
          <a:p>
            <a:pPr marL="571390" indent="-571390">
              <a:buFont typeface="Arial" panose="020B0604020202020204" pitchFamily="34" charset="0"/>
              <a:buChar char="•"/>
            </a:pPr>
            <a:r>
              <a:rPr lang="en-US" sz="3600"/>
              <a:t>Faster delivery of features to respond to customer </a:t>
            </a:r>
            <a:r>
              <a:rPr lang="tr-TR" sz="3600"/>
              <a:t>needs</a:t>
            </a:r>
            <a:endParaRPr lang="en-US" sz="3600"/>
          </a:p>
          <a:p>
            <a:pPr marL="571390" indent="-571390">
              <a:buFont typeface="Arial" panose="020B0604020202020204" pitchFamily="34" charset="0"/>
              <a:buChar char="•"/>
            </a:pPr>
            <a:r>
              <a:rPr lang="en-US" sz="3600"/>
              <a:t>Build and operate a service at scale</a:t>
            </a:r>
            <a:endParaRPr lang="tr-TR" sz="3600"/>
          </a:p>
          <a:p>
            <a:pPr marL="571390" indent="-571390">
              <a:buFont typeface="Arial" panose="020B0604020202020204" pitchFamily="34" charset="0"/>
              <a:buChar char="•"/>
            </a:pPr>
            <a:r>
              <a:rPr lang="tr-TR" sz="3600"/>
              <a:t>Improved resource utilization/cost reduction</a:t>
            </a:r>
            <a:endParaRPr lang="en-US" sz="3600"/>
          </a:p>
          <a:p>
            <a:pPr marL="571390" indent="-571390">
              <a:buFont typeface="Arial" panose="020B0604020202020204" pitchFamily="34" charset="0"/>
              <a:buChar char="•"/>
            </a:pPr>
            <a:endParaRPr lang="en-US"/>
          </a:p>
          <a:p>
            <a:endParaRPr lang="en-US"/>
          </a:p>
          <a:p>
            <a:r>
              <a:rPr lang="en-US" sz="2800"/>
              <a:t>	</a:t>
            </a:r>
            <a:br>
              <a:rPr lang="en-US"/>
            </a:br>
            <a:br>
              <a:rPr lang="en-US"/>
            </a:br>
            <a:endParaRPr lang="en-US"/>
          </a:p>
        </p:txBody>
      </p:sp>
      <p:grpSp>
        <p:nvGrpSpPr>
          <p:cNvPr id="5" name="Group 4"/>
          <p:cNvGrpSpPr/>
          <p:nvPr/>
        </p:nvGrpSpPr>
        <p:grpSpPr>
          <a:xfrm>
            <a:off x="7784538" y="1268621"/>
            <a:ext cx="4376522" cy="2209742"/>
            <a:chOff x="602089" y="1248245"/>
            <a:chExt cx="10697282" cy="511357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6300" y="2709936"/>
              <a:ext cx="1717500" cy="15527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892" y="2730500"/>
              <a:ext cx="1772163" cy="160947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7154" y="3677327"/>
              <a:ext cx="248694" cy="204640"/>
            </a:xfrm>
            <a:prstGeom prst="rect">
              <a:avLst/>
            </a:prstGeom>
          </p:spPr>
        </p:pic>
        <p:pic>
          <p:nvPicPr>
            <p:cNvPr id="9" name="Picture 8"/>
            <p:cNvPicPr>
              <a:picLocks noChangeAspect="1"/>
            </p:cNvPicPr>
            <p:nvPr/>
          </p:nvPicPr>
          <p:blipFill>
            <a:blip r:embed="rId6">
              <a:duotone>
                <a:srgbClr val="FFFFFF">
                  <a:shade val="45000"/>
                  <a:satMod val="135000"/>
                </a:srgbClr>
                <a:prstClr val="white"/>
              </a:duotone>
              <a:extLst>
                <a:ext uri="{28A0092B-C50C-407E-A947-70E740481C1C}">
                  <a14:useLocalDpi xmlns:a14="http://schemas.microsoft.com/office/drawing/2010/main" val="0"/>
                </a:ext>
              </a:extLst>
            </a:blip>
            <a:stretch>
              <a:fillRect/>
            </a:stretch>
          </p:blipFill>
          <p:spPr>
            <a:xfrm>
              <a:off x="3844108" y="1405778"/>
              <a:ext cx="4449971" cy="4450143"/>
            </a:xfrm>
            <a:prstGeom prst="rect">
              <a:avLst/>
            </a:prstGeom>
          </p:spPr>
        </p:pic>
        <p:sp>
          <p:nvSpPr>
            <p:cNvPr id="10" name="TextBox 9"/>
            <p:cNvSpPr txBox="1"/>
            <p:nvPr/>
          </p:nvSpPr>
          <p:spPr>
            <a:xfrm>
              <a:off x="2139997" y="1603567"/>
              <a:ext cx="1071803" cy="587290"/>
            </a:xfrm>
            <a:prstGeom prst="rect">
              <a:avLst/>
            </a:prstGeom>
            <a:noFill/>
          </p:spPr>
          <p:txBody>
            <a:bodyPr wrap="square" rtlCol="0">
              <a:spAutoFit/>
            </a:bodyPr>
            <a:lstStyle/>
            <a:p>
              <a:pPr defTabSz="914224">
                <a:defRPr/>
              </a:pPr>
              <a:r>
                <a:rPr lang="en-US" sz="1049" kern="0">
                  <a:solidFill>
                    <a:sysClr val="windowText" lastClr="000000"/>
                  </a:solidFill>
                  <a:latin typeface="Segoe UI Light"/>
                  <a:cs typeface="Arial" pitchFamily="34" charset="0"/>
                </a:rPr>
                <a:t>Plan</a:t>
              </a:r>
            </a:p>
          </p:txBody>
        </p:sp>
        <p:sp>
          <p:nvSpPr>
            <p:cNvPr id="11" name="TextBox 10"/>
            <p:cNvSpPr txBox="1"/>
            <p:nvPr/>
          </p:nvSpPr>
          <p:spPr>
            <a:xfrm>
              <a:off x="1617487" y="1341956"/>
              <a:ext cx="769204" cy="1043621"/>
            </a:xfrm>
            <a:prstGeom prst="rect">
              <a:avLst/>
            </a:prstGeom>
            <a:noFill/>
          </p:spPr>
          <p:txBody>
            <a:bodyPr wrap="none" rtlCol="0">
              <a:spAutoFit/>
            </a:bodyPr>
            <a:lstStyle/>
            <a:p>
              <a:pPr defTabSz="914224">
                <a:defRPr/>
              </a:pPr>
              <a:r>
                <a:rPr lang="en-US" sz="2800" kern="0">
                  <a:solidFill>
                    <a:sysClr val="windowText" lastClr="000000"/>
                  </a:solidFill>
                  <a:latin typeface="Arial" pitchFamily="34" charset="0"/>
                  <a:cs typeface="Arial" pitchFamily="34" charset="0"/>
                </a:rPr>
                <a:t>1</a:t>
              </a:r>
            </a:p>
          </p:txBody>
        </p:sp>
        <p:sp>
          <p:nvSpPr>
            <p:cNvPr id="12" name="TextBox 11"/>
            <p:cNvSpPr txBox="1"/>
            <p:nvPr/>
          </p:nvSpPr>
          <p:spPr>
            <a:xfrm>
              <a:off x="8926278" y="1509856"/>
              <a:ext cx="2373093" cy="506207"/>
            </a:xfrm>
            <a:prstGeom prst="rect">
              <a:avLst/>
            </a:prstGeom>
            <a:noFill/>
          </p:spPr>
          <p:txBody>
            <a:bodyPr wrap="square" rtlCol="0">
              <a:spAutoFit/>
            </a:bodyPr>
            <a:lstStyle/>
            <a:p>
              <a:pPr defTabSz="914224">
                <a:defRPr/>
              </a:pPr>
              <a:r>
                <a:rPr lang="en-US" sz="1049" kern="0">
                  <a:solidFill>
                    <a:sysClr val="windowText" lastClr="000000"/>
                  </a:solidFill>
                  <a:latin typeface="Segoe UI Light"/>
                  <a:cs typeface="Arial" pitchFamily="34" charset="0"/>
                </a:rPr>
                <a:t>Monitor + Learn</a:t>
              </a:r>
            </a:p>
          </p:txBody>
        </p:sp>
        <p:sp>
          <p:nvSpPr>
            <p:cNvPr id="13" name="TextBox 12"/>
            <p:cNvSpPr txBox="1"/>
            <p:nvPr/>
          </p:nvSpPr>
          <p:spPr>
            <a:xfrm>
              <a:off x="9069970" y="5518253"/>
              <a:ext cx="1732015" cy="587290"/>
            </a:xfrm>
            <a:prstGeom prst="rect">
              <a:avLst/>
            </a:prstGeom>
            <a:noFill/>
          </p:spPr>
          <p:txBody>
            <a:bodyPr wrap="square" rtlCol="0">
              <a:spAutoFit/>
            </a:bodyPr>
            <a:lstStyle/>
            <a:p>
              <a:pPr defTabSz="914224">
                <a:defRPr/>
              </a:pPr>
              <a:r>
                <a:rPr lang="en-US" sz="1049" kern="0">
                  <a:solidFill>
                    <a:sysClr val="windowText" lastClr="000000"/>
                  </a:solidFill>
                  <a:latin typeface="Segoe UI Light"/>
                  <a:cs typeface="Arial" pitchFamily="34" charset="0"/>
                </a:rPr>
                <a:t>Release</a:t>
              </a:r>
            </a:p>
          </p:txBody>
        </p:sp>
        <p:sp>
          <p:nvSpPr>
            <p:cNvPr id="14" name="TextBox 13"/>
            <p:cNvSpPr txBox="1"/>
            <p:nvPr/>
          </p:nvSpPr>
          <p:spPr>
            <a:xfrm>
              <a:off x="2392335" y="5579812"/>
              <a:ext cx="2140477" cy="506207"/>
            </a:xfrm>
            <a:prstGeom prst="rect">
              <a:avLst/>
            </a:prstGeom>
            <a:noFill/>
          </p:spPr>
          <p:txBody>
            <a:bodyPr wrap="square" rtlCol="0">
              <a:spAutoFit/>
            </a:bodyPr>
            <a:lstStyle/>
            <a:p>
              <a:pPr defTabSz="914224">
                <a:defRPr/>
              </a:pPr>
              <a:r>
                <a:rPr lang="en-US" sz="1049" kern="0">
                  <a:solidFill>
                    <a:sysClr val="windowText" lastClr="000000"/>
                  </a:solidFill>
                  <a:latin typeface="Segoe UI Light"/>
                  <a:cs typeface="Arial" pitchFamily="34" charset="0"/>
                </a:rPr>
                <a:t>Develop + Test</a:t>
              </a:r>
            </a:p>
          </p:txBody>
        </p:sp>
        <p:sp>
          <p:nvSpPr>
            <p:cNvPr id="15" name="TextBox 14"/>
            <p:cNvSpPr txBox="1"/>
            <p:nvPr/>
          </p:nvSpPr>
          <p:spPr>
            <a:xfrm>
              <a:off x="1797779" y="5318200"/>
              <a:ext cx="769204" cy="1043621"/>
            </a:xfrm>
            <a:prstGeom prst="rect">
              <a:avLst/>
            </a:prstGeom>
            <a:noFill/>
          </p:spPr>
          <p:txBody>
            <a:bodyPr wrap="none" rtlCol="0">
              <a:spAutoFit/>
            </a:bodyPr>
            <a:lstStyle/>
            <a:p>
              <a:pPr defTabSz="914224">
                <a:defRPr/>
              </a:pPr>
              <a:r>
                <a:rPr lang="en-US" sz="2800" kern="0">
                  <a:solidFill>
                    <a:sysClr val="windowText" lastClr="000000"/>
                  </a:solidFill>
                  <a:latin typeface="Arial" pitchFamily="34" charset="0"/>
                  <a:cs typeface="Arial" pitchFamily="34" charset="0"/>
                </a:rPr>
                <a:t>2</a:t>
              </a:r>
            </a:p>
          </p:txBody>
        </p:sp>
        <p:sp>
          <p:nvSpPr>
            <p:cNvPr id="16" name="TextBox 15"/>
            <p:cNvSpPr txBox="1"/>
            <p:nvPr/>
          </p:nvSpPr>
          <p:spPr>
            <a:xfrm>
              <a:off x="602089" y="3418924"/>
              <a:ext cx="2533552" cy="331247"/>
            </a:xfrm>
            <a:prstGeom prst="rect">
              <a:avLst/>
            </a:prstGeom>
            <a:noFill/>
          </p:spPr>
          <p:txBody>
            <a:bodyPr wrap="square" lIns="0" tIns="0" rIns="0" bIns="0" rtlCol="0">
              <a:spAutoFit/>
            </a:bodyPr>
            <a:lstStyle/>
            <a:p>
              <a:pPr algn="r" defTabSz="1267656">
                <a:lnSpc>
                  <a:spcPct val="90000"/>
                </a:lnSpc>
                <a:defRPr/>
              </a:pPr>
              <a:r>
                <a:rPr lang="en-US" sz="1199" kern="0">
                  <a:solidFill>
                    <a:sysClr val="windowText" lastClr="000000"/>
                  </a:solidFill>
                  <a:latin typeface="Segoe UI Semilight" panose="020B0402040204020203" pitchFamily="34" charset="0"/>
                  <a:cs typeface="Segoe UI Semilight" panose="020B0402040204020203" pitchFamily="34" charset="0"/>
                </a:rPr>
                <a:t>Development</a:t>
              </a:r>
            </a:p>
          </p:txBody>
        </p:sp>
        <p:sp>
          <p:nvSpPr>
            <p:cNvPr id="17" name="TextBox 16"/>
            <p:cNvSpPr txBox="1"/>
            <p:nvPr/>
          </p:nvSpPr>
          <p:spPr>
            <a:xfrm>
              <a:off x="9040949" y="3418924"/>
              <a:ext cx="2092574" cy="331247"/>
            </a:xfrm>
            <a:prstGeom prst="rect">
              <a:avLst/>
            </a:prstGeom>
            <a:noFill/>
          </p:spPr>
          <p:txBody>
            <a:bodyPr wrap="square" lIns="0" tIns="0" rIns="0" bIns="0" rtlCol="0">
              <a:spAutoFit/>
            </a:bodyPr>
            <a:lstStyle/>
            <a:p>
              <a:pPr defTabSz="1267656">
                <a:lnSpc>
                  <a:spcPct val="90000"/>
                </a:lnSpc>
                <a:defRPr/>
              </a:pPr>
              <a:r>
                <a:rPr lang="en-US" sz="1199" kern="0">
                  <a:solidFill>
                    <a:sysClr val="windowText" lastClr="000000"/>
                  </a:solidFill>
                  <a:latin typeface="Segoe UI Semilight" panose="020B0402040204020203" pitchFamily="34" charset="0"/>
                  <a:cs typeface="Segoe UI Semilight" panose="020B0402040204020203" pitchFamily="34" charset="0"/>
                </a:rPr>
                <a:t>Production</a:t>
              </a:r>
            </a:p>
          </p:txBody>
        </p:sp>
        <p:sp>
          <p:nvSpPr>
            <p:cNvPr id="18" name="TextBox 17"/>
            <p:cNvSpPr txBox="1"/>
            <p:nvPr/>
          </p:nvSpPr>
          <p:spPr>
            <a:xfrm>
              <a:off x="8314054" y="1248245"/>
              <a:ext cx="769204" cy="1043621"/>
            </a:xfrm>
            <a:prstGeom prst="rect">
              <a:avLst/>
            </a:prstGeom>
            <a:noFill/>
          </p:spPr>
          <p:txBody>
            <a:bodyPr wrap="none" rtlCol="0">
              <a:spAutoFit/>
            </a:bodyPr>
            <a:lstStyle/>
            <a:p>
              <a:pPr defTabSz="914224">
                <a:defRPr/>
              </a:pPr>
              <a:r>
                <a:rPr lang="en-US" sz="2800" kern="0">
                  <a:solidFill>
                    <a:sysClr val="windowText" lastClr="000000"/>
                  </a:solidFill>
                  <a:latin typeface="Arial" pitchFamily="34" charset="0"/>
                  <a:cs typeface="Arial" pitchFamily="34" charset="0"/>
                </a:rPr>
                <a:t>4</a:t>
              </a:r>
            </a:p>
          </p:txBody>
        </p:sp>
        <p:sp>
          <p:nvSpPr>
            <p:cNvPr id="19" name="TextBox 18"/>
            <p:cNvSpPr txBox="1"/>
            <p:nvPr/>
          </p:nvSpPr>
          <p:spPr>
            <a:xfrm>
              <a:off x="8496935" y="5250616"/>
              <a:ext cx="769204" cy="1043621"/>
            </a:xfrm>
            <a:prstGeom prst="rect">
              <a:avLst/>
            </a:prstGeom>
            <a:noFill/>
          </p:spPr>
          <p:txBody>
            <a:bodyPr wrap="none" rtlCol="0">
              <a:spAutoFit/>
            </a:bodyPr>
            <a:lstStyle/>
            <a:p>
              <a:pPr defTabSz="914224">
                <a:defRPr/>
              </a:pPr>
              <a:r>
                <a:rPr lang="en-US" sz="2800" kern="0">
                  <a:solidFill>
                    <a:sysClr val="windowText" lastClr="000000"/>
                  </a:solidFill>
                  <a:latin typeface="Arial" pitchFamily="34" charset="0"/>
                  <a:cs typeface="Arial" pitchFamily="34" charset="0"/>
                </a:rPr>
                <a:t>3</a:t>
              </a:r>
            </a:p>
          </p:txBody>
        </p:sp>
        <p:sp>
          <p:nvSpPr>
            <p:cNvPr id="20" name="Freeform 8"/>
            <p:cNvSpPr>
              <a:spLocks/>
            </p:cNvSpPr>
            <p:nvPr/>
          </p:nvSpPr>
          <p:spPr bwMode="auto">
            <a:xfrm>
              <a:off x="3763989" y="1325427"/>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 name="T12" fmla="*/ 80 w 2679"/>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lnTo>
                    <a:pt x="80" y="2678"/>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defRPr/>
              </a:pPr>
              <a:endParaRPr lang="en-US" sz="900" kern="0">
                <a:solidFill>
                  <a:sysClr val="windowText" lastClr="000000"/>
                </a:solidFill>
              </a:endParaRPr>
            </a:p>
          </p:txBody>
        </p:sp>
        <p:sp>
          <p:nvSpPr>
            <p:cNvPr id="21" name="Freeform 10"/>
            <p:cNvSpPr>
              <a:spLocks/>
            </p:cNvSpPr>
            <p:nvPr/>
          </p:nvSpPr>
          <p:spPr bwMode="auto">
            <a:xfrm>
              <a:off x="3763989" y="3630477"/>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 name="T12" fmla="*/ 2679 w 2679"/>
                <a:gd name="T13" fmla="*/ 2679 h 2679"/>
              </a:gdLst>
              <a:ahLst/>
              <a:cxnLst>
                <a:cxn ang="0">
                  <a:pos x="T0" y="T1"/>
                </a:cxn>
                <a:cxn ang="0">
                  <a:pos x="T2" y="T3"/>
                </a:cxn>
                <a:cxn ang="0">
                  <a:pos x="T4" y="T5"/>
                </a:cxn>
                <a:cxn ang="0">
                  <a:pos x="T6" y="T7"/>
                </a:cxn>
                <a:cxn ang="0">
                  <a:pos x="T8" y="T9"/>
                </a:cxn>
                <a:cxn ang="0">
                  <a:pos x="T10" y="T11"/>
                </a:cxn>
                <a:cxn ang="0">
                  <a:pos x="T12" y="T13"/>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lnTo>
                    <a:pt x="2679" y="2679"/>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defRPr/>
              </a:pPr>
              <a:endParaRPr lang="en-US" sz="900" kern="0">
                <a:solidFill>
                  <a:sysClr val="windowText" lastClr="000000"/>
                </a:solidFill>
              </a:endParaRPr>
            </a:p>
          </p:txBody>
        </p:sp>
        <p:sp>
          <p:nvSpPr>
            <p:cNvPr id="22" name="Freeform 13"/>
            <p:cNvSpPr>
              <a:spLocks/>
            </p:cNvSpPr>
            <p:nvPr/>
          </p:nvSpPr>
          <p:spPr bwMode="auto">
            <a:xfrm>
              <a:off x="6069039" y="1325427"/>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Lst>
              <a:ahLst/>
              <a:cxnLst>
                <a:cxn ang="0">
                  <a:pos x="T0" y="T1"/>
                </a:cxn>
                <a:cxn ang="0">
                  <a:pos x="T2" y="T3"/>
                </a:cxn>
                <a:cxn ang="0">
                  <a:pos x="T4" y="T5"/>
                </a:cxn>
                <a:cxn ang="0">
                  <a:pos x="T6" y="T7"/>
                </a:cxn>
                <a:cxn ang="0">
                  <a:pos x="T8" y="T9"/>
                </a:cxn>
                <a:cxn ang="0">
                  <a:pos x="T10" y="T11"/>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6931A"/>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4">
                <a:defRPr/>
              </a:pPr>
              <a:endParaRPr lang="en-US" sz="900" kern="0">
                <a:solidFill>
                  <a:sysClr val="windowText" lastClr="000000"/>
                </a:solidFill>
              </a:endParaRPr>
            </a:p>
          </p:txBody>
        </p:sp>
        <p:sp>
          <p:nvSpPr>
            <p:cNvPr id="23" name="Freeform 7"/>
            <p:cNvSpPr>
              <a:spLocks/>
            </p:cNvSpPr>
            <p:nvPr/>
          </p:nvSpPr>
          <p:spPr bwMode="auto">
            <a:xfrm>
              <a:off x="3763989" y="1325427"/>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Lst>
              <a:ahLst/>
              <a:cxnLst>
                <a:cxn ang="0">
                  <a:pos x="T0" y="T1"/>
                </a:cxn>
                <a:cxn ang="0">
                  <a:pos x="T2" y="T3"/>
                </a:cxn>
                <a:cxn ang="0">
                  <a:pos x="T4" y="T5"/>
                </a:cxn>
                <a:cxn ang="0">
                  <a:pos x="T6" y="T7"/>
                </a:cxn>
                <a:cxn ang="0">
                  <a:pos x="T8" y="T9"/>
                </a:cxn>
                <a:cxn ang="0">
                  <a:pos x="T10" y="T11"/>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B92B9C"/>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4">
                <a:defRPr/>
              </a:pPr>
              <a:endParaRPr lang="en-US" sz="900" kern="0">
                <a:solidFill>
                  <a:sysClr val="windowText" lastClr="000000"/>
                </a:solidFill>
              </a:endParaRPr>
            </a:p>
          </p:txBody>
        </p:sp>
        <p:sp>
          <p:nvSpPr>
            <p:cNvPr id="24" name="Freeform 9"/>
            <p:cNvSpPr>
              <a:spLocks/>
            </p:cNvSpPr>
            <p:nvPr/>
          </p:nvSpPr>
          <p:spPr bwMode="auto">
            <a:xfrm>
              <a:off x="3763989" y="3630477"/>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Lst>
              <a:ahLst/>
              <a:cxnLst>
                <a:cxn ang="0">
                  <a:pos x="T0" y="T1"/>
                </a:cxn>
                <a:cxn ang="0">
                  <a:pos x="T2" y="T3"/>
                </a:cxn>
                <a:cxn ang="0">
                  <a:pos x="T4" y="T5"/>
                </a:cxn>
                <a:cxn ang="0">
                  <a:pos x="T6" y="T7"/>
                </a:cxn>
                <a:cxn ang="0">
                  <a:pos x="T8" y="T9"/>
                </a:cxn>
                <a:cxn ang="0">
                  <a:pos x="T10" y="T11"/>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C92424"/>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4">
                <a:defRPr/>
              </a:pPr>
              <a:endParaRPr lang="en-US" sz="900" kern="0">
                <a:solidFill>
                  <a:sysClr val="windowText" lastClr="000000"/>
                </a:solidFill>
              </a:endParaRPr>
            </a:p>
          </p:txBody>
        </p:sp>
        <p:sp>
          <p:nvSpPr>
            <p:cNvPr id="25" name="Freeform 11"/>
            <p:cNvSpPr>
              <a:spLocks/>
            </p:cNvSpPr>
            <p:nvPr/>
          </p:nvSpPr>
          <p:spPr bwMode="auto">
            <a:xfrm>
              <a:off x="6069039" y="3630477"/>
              <a:ext cx="2305050" cy="2306638"/>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0078D7">
                <a:lumMod val="60000"/>
                <a:lumOff val="40000"/>
              </a:srgbClr>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4">
                <a:defRPr/>
              </a:pPr>
              <a:endParaRPr lang="en-US" sz="900" kern="0">
                <a:solidFill>
                  <a:sysClr val="windowText" lastClr="000000"/>
                </a:solidFill>
              </a:endParaRPr>
            </a:p>
          </p:txBody>
        </p:sp>
        <p:sp>
          <p:nvSpPr>
            <p:cNvPr id="26" name="Freeform 14"/>
            <p:cNvSpPr>
              <a:spLocks/>
            </p:cNvSpPr>
            <p:nvPr/>
          </p:nvSpPr>
          <p:spPr bwMode="auto">
            <a:xfrm>
              <a:off x="6069039" y="1325427"/>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 name="T12" fmla="*/ 2678 w 2678"/>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lnTo>
                    <a:pt x="2678" y="2678"/>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defRPr/>
              </a:pPr>
              <a:endParaRPr lang="en-US" sz="900" kern="0">
                <a:solidFill>
                  <a:sysClr val="windowText" lastClr="000000"/>
                </a:solidFill>
              </a:endParaRPr>
            </a:p>
          </p:txBody>
        </p:sp>
      </p:grpSp>
    </p:spTree>
    <p:extLst>
      <p:ext uri="{BB962C8B-B14F-4D97-AF65-F5344CB8AC3E}">
        <p14:creationId xmlns:p14="http://schemas.microsoft.com/office/powerpoint/2010/main" val="320910551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1" y="1213174"/>
            <a:ext cx="11885514" cy="3508653"/>
          </a:xfrm>
        </p:spPr>
        <p:txBody>
          <a:bodyPr/>
          <a:lstStyle/>
          <a:p>
            <a:r>
              <a:rPr lang="en-US">
                <a:latin typeface="Segoe UI Light" panose="020B0502040204020203" pitchFamily="34" charset="0"/>
                <a:cs typeface="Segoe UI Light" panose="020B0502040204020203" pitchFamily="34" charset="0"/>
              </a:rPr>
              <a:t>Independent unit of state and compute (large number in parallel)</a:t>
            </a:r>
          </a:p>
          <a:p>
            <a:r>
              <a:rPr lang="en-US">
                <a:latin typeface="Segoe UI Light" panose="020B0502040204020203" pitchFamily="34" charset="0"/>
                <a:cs typeface="Segoe UI Light" panose="020B0502040204020203" pitchFamily="34" charset="0"/>
              </a:rPr>
              <a:t>Prescriptive communication model based on </a:t>
            </a:r>
            <a:r>
              <a:rPr lang="en-US" err="1">
                <a:latin typeface="Segoe UI Light" panose="020B0502040204020203" pitchFamily="34" charset="0"/>
                <a:cs typeface="Segoe UI Light" panose="020B0502040204020203" pitchFamily="34" charset="0"/>
              </a:rPr>
              <a:t>async</a:t>
            </a:r>
            <a:r>
              <a:rPr lang="en-US">
                <a:latin typeface="Segoe UI Light" panose="020B0502040204020203" pitchFamily="34" charset="0"/>
                <a:cs typeface="Segoe UI Light" panose="020B0502040204020203" pitchFamily="34" charset="0"/>
              </a:rPr>
              <a:t> messaging</a:t>
            </a:r>
          </a:p>
          <a:p>
            <a:r>
              <a:rPr lang="en-US">
                <a:latin typeface="Segoe UI Light" panose="020B0502040204020203" pitchFamily="34" charset="0"/>
                <a:cs typeface="Segoe UI Light" panose="020B0502040204020203" pitchFamily="34" charset="0"/>
              </a:rPr>
              <a:t>Automatic state management and turn based concurrency </a:t>
            </a:r>
          </a:p>
          <a:p>
            <a:endParaRPr lang="en-US">
              <a:latin typeface="Segoe UI Light" panose="020B0502040204020203" pitchFamily="34" charset="0"/>
              <a:cs typeface="Segoe UI Light" panose="020B0502040204020203" pitchFamily="34" charset="0"/>
            </a:endParaRPr>
          </a:p>
        </p:txBody>
      </p:sp>
      <p:sp>
        <p:nvSpPr>
          <p:cNvPr id="3" name="Title 2"/>
          <p:cNvSpPr>
            <a:spLocks noGrp="1"/>
          </p:cNvSpPr>
          <p:nvPr>
            <p:ph type="title"/>
          </p:nvPr>
        </p:nvSpPr>
        <p:spPr/>
        <p:txBody>
          <a:bodyPr/>
          <a:lstStyle/>
          <a:p>
            <a:r>
              <a:rPr lang="en-US"/>
              <a:t>Reliable Actors Framework</a:t>
            </a:r>
          </a:p>
        </p:txBody>
      </p:sp>
    </p:spTree>
    <p:extLst>
      <p:ext uri="{BB962C8B-B14F-4D97-AF65-F5344CB8AC3E}">
        <p14:creationId xmlns:p14="http://schemas.microsoft.com/office/powerpoint/2010/main" val="57523882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63DC8CF-5D6D-4968-8BF9-2671CD479D8F}"/>
              </a:ext>
            </a:extLst>
          </p:cNvPr>
          <p:cNvSpPr>
            <a:spLocks noGrp="1"/>
          </p:cNvSpPr>
          <p:nvPr>
            <p:ph type="title"/>
          </p:nvPr>
        </p:nvSpPr>
        <p:spPr>
          <a:xfrm>
            <a:off x="274702" y="2125678"/>
            <a:ext cx="9143936" cy="1036622"/>
          </a:xfrm>
        </p:spPr>
        <p:txBody>
          <a:bodyPr/>
          <a:lstStyle/>
          <a:p>
            <a:r>
              <a:rPr lang="de-DE"/>
              <a:t>Demo:</a:t>
            </a:r>
          </a:p>
        </p:txBody>
      </p:sp>
      <p:sp>
        <p:nvSpPr>
          <p:cNvPr id="6" name="Textplatzhalter 5">
            <a:extLst>
              <a:ext uri="{FF2B5EF4-FFF2-40B4-BE49-F238E27FC236}">
                <a16:creationId xmlns:a16="http://schemas.microsoft.com/office/drawing/2014/main" id="{91889533-77D2-4C1F-B85D-F3AC193E0208}"/>
              </a:ext>
            </a:extLst>
          </p:cNvPr>
          <p:cNvSpPr>
            <a:spLocks noGrp="1"/>
          </p:cNvSpPr>
          <p:nvPr>
            <p:ph type="body" sz="quarter" idx="12"/>
          </p:nvPr>
        </p:nvSpPr>
        <p:spPr>
          <a:xfrm>
            <a:off x="274702" y="3164401"/>
            <a:ext cx="11828399" cy="1828007"/>
          </a:xfrm>
        </p:spPr>
        <p:txBody>
          <a:bodyPr vert="horz" wrap="square" lIns="146304" tIns="109728" rIns="146304" bIns="109728" rtlCol="0" anchor="t">
            <a:noAutofit/>
          </a:bodyPr>
          <a:lstStyle/>
          <a:p>
            <a:r>
              <a:rPr lang="en-US"/>
              <a:t>Azure Service Fabric</a:t>
            </a:r>
            <a:r>
              <a:rPr lang="en-US">
                <a:cs typeface="Segoe UI Light"/>
              </a:rPr>
              <a:t> Deployment and Explorer</a:t>
            </a:r>
            <a:endParaRPr lang="de-DE"/>
          </a:p>
        </p:txBody>
      </p:sp>
    </p:spTree>
    <p:extLst>
      <p:ext uri="{BB962C8B-B14F-4D97-AF65-F5344CB8AC3E}">
        <p14:creationId xmlns:p14="http://schemas.microsoft.com/office/powerpoint/2010/main" val="4244137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987" y="2167978"/>
            <a:ext cx="12123843" cy="2262852"/>
          </a:xfrm>
        </p:spPr>
        <p:txBody>
          <a:bodyPr/>
          <a:lstStyle/>
          <a:p>
            <a:r>
              <a:rPr lang="en-US" sz="7343"/>
              <a:t>Management &amp; Orchestration</a:t>
            </a:r>
            <a:br>
              <a:rPr lang="en-US" sz="6731"/>
            </a:br>
            <a:endParaRPr lang="en-US" sz="7343"/>
          </a:p>
        </p:txBody>
      </p:sp>
    </p:spTree>
    <p:extLst>
      <p:ext uri="{BB962C8B-B14F-4D97-AF65-F5344CB8AC3E}">
        <p14:creationId xmlns:p14="http://schemas.microsoft.com/office/powerpoint/2010/main" val="191660944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726509" y="3173382"/>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5" name="Rectangle 4"/>
          <p:cNvSpPr/>
          <p:nvPr/>
        </p:nvSpPr>
        <p:spPr bwMode="auto">
          <a:xfrm>
            <a:off x="4726509" y="4536969"/>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6" name="Rectangle 5"/>
          <p:cNvSpPr/>
          <p:nvPr/>
        </p:nvSpPr>
        <p:spPr bwMode="auto">
          <a:xfrm>
            <a:off x="8250861" y="1796969"/>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7" name="Rectangle 6"/>
          <p:cNvSpPr/>
          <p:nvPr/>
        </p:nvSpPr>
        <p:spPr bwMode="auto">
          <a:xfrm>
            <a:off x="4726510" y="1809795"/>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8" name="Rectangle 7"/>
          <p:cNvSpPr/>
          <p:nvPr/>
        </p:nvSpPr>
        <p:spPr bwMode="auto">
          <a:xfrm>
            <a:off x="8250860" y="3174158"/>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9" name="Rectangle 8"/>
          <p:cNvSpPr/>
          <p:nvPr/>
        </p:nvSpPr>
        <p:spPr bwMode="auto">
          <a:xfrm>
            <a:off x="8250859" y="4536969"/>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10" name="Rectangle 9"/>
          <p:cNvSpPr/>
          <p:nvPr/>
        </p:nvSpPr>
        <p:spPr bwMode="auto">
          <a:xfrm>
            <a:off x="2424886" y="1809796"/>
            <a:ext cx="1030483" cy="224978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 name="Rectangle 10"/>
          <p:cNvSpPr/>
          <p:nvPr/>
        </p:nvSpPr>
        <p:spPr bwMode="auto">
          <a:xfrm>
            <a:off x="626605" y="1815370"/>
            <a:ext cx="1030483" cy="230426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 name="Hexagon 11"/>
          <p:cNvSpPr/>
          <p:nvPr/>
        </p:nvSpPr>
        <p:spPr bwMode="auto">
          <a:xfrm>
            <a:off x="950890" y="2058437"/>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 name="Hexagon 12"/>
          <p:cNvSpPr/>
          <p:nvPr/>
        </p:nvSpPr>
        <p:spPr bwMode="auto">
          <a:xfrm>
            <a:off x="948090" y="2058437"/>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4" name="Hexagon 13"/>
          <p:cNvSpPr/>
          <p:nvPr/>
        </p:nvSpPr>
        <p:spPr bwMode="auto">
          <a:xfrm>
            <a:off x="948090" y="2058437"/>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5" name="Hexagon 14"/>
          <p:cNvSpPr/>
          <p:nvPr/>
        </p:nvSpPr>
        <p:spPr bwMode="auto">
          <a:xfrm>
            <a:off x="950890" y="2801924"/>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6" name="Hexagon 15"/>
          <p:cNvSpPr/>
          <p:nvPr/>
        </p:nvSpPr>
        <p:spPr bwMode="auto">
          <a:xfrm>
            <a:off x="968853" y="2801924"/>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7" name="Hexagon 16"/>
          <p:cNvSpPr/>
          <p:nvPr/>
        </p:nvSpPr>
        <p:spPr bwMode="auto">
          <a:xfrm>
            <a:off x="968853" y="2804188"/>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8" name="Hexagon 17"/>
          <p:cNvSpPr/>
          <p:nvPr/>
        </p:nvSpPr>
        <p:spPr bwMode="auto">
          <a:xfrm>
            <a:off x="950890" y="3529245"/>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9" name="Hexagon 18"/>
          <p:cNvSpPr/>
          <p:nvPr/>
        </p:nvSpPr>
        <p:spPr bwMode="auto">
          <a:xfrm>
            <a:off x="968853" y="3529245"/>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0" name="Hexagon 19"/>
          <p:cNvSpPr/>
          <p:nvPr/>
        </p:nvSpPr>
        <p:spPr bwMode="auto">
          <a:xfrm>
            <a:off x="968853" y="3531509"/>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1" name="Hexagon 20"/>
          <p:cNvSpPr/>
          <p:nvPr/>
        </p:nvSpPr>
        <p:spPr bwMode="auto">
          <a:xfrm>
            <a:off x="2736252" y="2092998"/>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2" name="Hexagon 21"/>
          <p:cNvSpPr/>
          <p:nvPr/>
        </p:nvSpPr>
        <p:spPr bwMode="auto">
          <a:xfrm>
            <a:off x="2754217" y="2092998"/>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3" name="Hexagon 22"/>
          <p:cNvSpPr/>
          <p:nvPr/>
        </p:nvSpPr>
        <p:spPr bwMode="auto">
          <a:xfrm>
            <a:off x="2754217" y="2095261"/>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4" name="Hexagon 23"/>
          <p:cNvSpPr/>
          <p:nvPr/>
        </p:nvSpPr>
        <p:spPr bwMode="auto">
          <a:xfrm>
            <a:off x="2736252" y="2824846"/>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Hexagon 24"/>
          <p:cNvSpPr/>
          <p:nvPr/>
        </p:nvSpPr>
        <p:spPr bwMode="auto">
          <a:xfrm>
            <a:off x="2734979" y="2824846"/>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Hexagon 25"/>
          <p:cNvSpPr/>
          <p:nvPr/>
        </p:nvSpPr>
        <p:spPr bwMode="auto">
          <a:xfrm>
            <a:off x="2737509" y="2833529"/>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7" name="Hexagon 26"/>
          <p:cNvSpPr/>
          <p:nvPr/>
        </p:nvSpPr>
        <p:spPr bwMode="auto">
          <a:xfrm>
            <a:off x="2736252" y="3552167"/>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8" name="Hexagon 27"/>
          <p:cNvSpPr/>
          <p:nvPr/>
        </p:nvSpPr>
        <p:spPr bwMode="auto">
          <a:xfrm>
            <a:off x="2746684" y="3569533"/>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9" name="Hexagon 28"/>
          <p:cNvSpPr/>
          <p:nvPr/>
        </p:nvSpPr>
        <p:spPr bwMode="auto">
          <a:xfrm>
            <a:off x="2765612" y="3561049"/>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0" name="Hexagon 29"/>
          <p:cNvSpPr/>
          <p:nvPr/>
        </p:nvSpPr>
        <p:spPr bwMode="auto">
          <a:xfrm>
            <a:off x="950470" y="2058437"/>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1" name="Hexagon 30"/>
          <p:cNvSpPr/>
          <p:nvPr/>
        </p:nvSpPr>
        <p:spPr bwMode="auto">
          <a:xfrm>
            <a:off x="959872" y="2806862"/>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2" name="Hexagon 31"/>
          <p:cNvSpPr/>
          <p:nvPr/>
        </p:nvSpPr>
        <p:spPr bwMode="auto">
          <a:xfrm>
            <a:off x="967155" y="3529245"/>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3" name="TextBox 32"/>
          <p:cNvSpPr txBox="1"/>
          <p:nvPr/>
        </p:nvSpPr>
        <p:spPr>
          <a:xfrm>
            <a:off x="602781" y="4107341"/>
            <a:ext cx="1195063" cy="621963"/>
          </a:xfrm>
          <a:prstGeom prst="rect">
            <a:avLst/>
          </a:prstGeom>
          <a:noFill/>
        </p:spPr>
        <p:txBody>
          <a:bodyPr wrap="square" lIns="179260" tIns="143408" rIns="179260" bIns="143408" rtlCol="0">
            <a:spAutoFit/>
          </a:bodyPr>
          <a:lstStyle/>
          <a:p>
            <a:pPr defTabSz="914191">
              <a:lnSpc>
                <a:spcPct val="90000"/>
              </a:lnSpc>
              <a:spcAft>
                <a:spcPts val="587"/>
              </a:spcAft>
              <a:defRPr/>
            </a:pPr>
            <a:r>
              <a:rPr lang="en-US" sz="2353" kern="0">
                <a:solidFill>
                  <a:sysClr val="windowText" lastClr="000000"/>
                </a:solidFill>
                <a:latin typeface="Segoe UI Light" panose="020B0502040204020203" pitchFamily="34" charset="0"/>
                <a:cs typeface="Segoe UI Light" panose="020B0502040204020203" pitchFamily="34" charset="0"/>
              </a:rPr>
              <a:t>App1</a:t>
            </a:r>
          </a:p>
        </p:txBody>
      </p:sp>
      <p:sp>
        <p:nvSpPr>
          <p:cNvPr id="34" name="TextBox 33"/>
          <p:cNvSpPr txBox="1"/>
          <p:nvPr/>
        </p:nvSpPr>
        <p:spPr>
          <a:xfrm>
            <a:off x="2424887" y="4107341"/>
            <a:ext cx="1195063" cy="621963"/>
          </a:xfrm>
          <a:prstGeom prst="rect">
            <a:avLst/>
          </a:prstGeom>
          <a:noFill/>
        </p:spPr>
        <p:txBody>
          <a:bodyPr wrap="square" lIns="179260" tIns="143408" rIns="179260" bIns="143408" rtlCol="0">
            <a:spAutoFit/>
          </a:bodyPr>
          <a:lstStyle/>
          <a:p>
            <a:pPr defTabSz="914191">
              <a:lnSpc>
                <a:spcPct val="90000"/>
              </a:lnSpc>
              <a:spcAft>
                <a:spcPts val="587"/>
              </a:spcAft>
              <a:defRPr/>
            </a:pPr>
            <a:r>
              <a:rPr lang="en-US" sz="2353" kern="0">
                <a:solidFill>
                  <a:sysClr val="windowText" lastClr="000000"/>
                </a:solidFill>
                <a:latin typeface="Segoe UI Light" panose="020B0502040204020203" pitchFamily="34" charset="0"/>
                <a:cs typeface="Segoe UI Light" panose="020B0502040204020203" pitchFamily="34" charset="0"/>
              </a:rPr>
              <a:t>App2</a:t>
            </a:r>
          </a:p>
        </p:txBody>
      </p:sp>
      <p:sp>
        <p:nvSpPr>
          <p:cNvPr id="35" name="Hexagon 34"/>
          <p:cNvSpPr/>
          <p:nvPr/>
        </p:nvSpPr>
        <p:spPr bwMode="auto">
          <a:xfrm>
            <a:off x="2747420" y="2090735"/>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6" name="Hexagon 35"/>
          <p:cNvSpPr/>
          <p:nvPr/>
        </p:nvSpPr>
        <p:spPr bwMode="auto">
          <a:xfrm>
            <a:off x="2764113" y="2829003"/>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7" name="Hexagon 36"/>
          <p:cNvSpPr/>
          <p:nvPr/>
        </p:nvSpPr>
        <p:spPr bwMode="auto">
          <a:xfrm>
            <a:off x="2756147" y="3569748"/>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8" name="Title 2"/>
          <p:cNvSpPr>
            <a:spLocks noGrp="1"/>
          </p:cNvSpPr>
          <p:nvPr>
            <p:ph type="title"/>
          </p:nvPr>
        </p:nvSpPr>
        <p:spPr>
          <a:xfrm>
            <a:off x="272078" y="387310"/>
            <a:ext cx="11654187" cy="899409"/>
          </a:xfrm>
        </p:spPr>
        <p:txBody>
          <a:bodyPr/>
          <a:lstStyle/>
          <a:p>
            <a:r>
              <a:rPr lang="en-US" sz="4799">
                <a:solidFill>
                  <a:schemeClr val="tx1"/>
                </a:solidFill>
              </a:rPr>
              <a:t>Service Fabric - Deployment</a:t>
            </a:r>
          </a:p>
        </p:txBody>
      </p:sp>
      <p:cxnSp>
        <p:nvCxnSpPr>
          <p:cNvPr id="39" name="Straight Connector 38"/>
          <p:cNvCxnSpPr/>
          <p:nvPr/>
        </p:nvCxnSpPr>
        <p:spPr>
          <a:xfrm>
            <a:off x="4060677" y="1810487"/>
            <a:ext cx="0" cy="5047036"/>
          </a:xfrm>
          <a:prstGeom prst="line">
            <a:avLst/>
          </a:prstGeom>
          <a:ln w="12700">
            <a:solidFill>
              <a:schemeClr val="tx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2080" y="6030326"/>
            <a:ext cx="3601753" cy="634440"/>
          </a:xfrm>
          <a:prstGeom prst="rect">
            <a:avLst/>
          </a:prstGeom>
          <a:noFill/>
        </p:spPr>
        <p:txBody>
          <a:bodyPr wrap="square" lIns="182854" tIns="146283" rIns="182854" bIns="146283" rtlCol="0">
            <a:spAutoFit/>
          </a:bodyPr>
          <a:lstStyle/>
          <a:p>
            <a:pPr algn="ctr" defTabSz="914224">
              <a:lnSpc>
                <a:spcPct val="90000"/>
              </a:lnSpc>
              <a:spcAft>
                <a:spcPts val="600"/>
              </a:spcAft>
              <a:defRPr/>
            </a:pPr>
            <a:r>
              <a:rPr lang="en-US" sz="2400" kern="0">
                <a:solidFill>
                  <a:sysClr val="windowText" lastClr="000000"/>
                </a:solidFill>
                <a:latin typeface="Segoe UI Light" panose="020B0502040204020203" pitchFamily="34" charset="0"/>
                <a:cs typeface="Segoe UI Light" panose="020B0502040204020203" pitchFamily="34" charset="0"/>
              </a:rPr>
              <a:t>App Type Packages</a:t>
            </a:r>
          </a:p>
        </p:txBody>
      </p:sp>
      <p:sp>
        <p:nvSpPr>
          <p:cNvPr id="41" name="TextBox 40"/>
          <p:cNvSpPr txBox="1"/>
          <p:nvPr/>
        </p:nvSpPr>
        <p:spPr>
          <a:xfrm>
            <a:off x="4374199" y="6030326"/>
            <a:ext cx="7552067" cy="634440"/>
          </a:xfrm>
          <a:prstGeom prst="rect">
            <a:avLst/>
          </a:prstGeom>
          <a:noFill/>
        </p:spPr>
        <p:txBody>
          <a:bodyPr wrap="square" lIns="182854" tIns="146283" rIns="182854" bIns="146283" rtlCol="0">
            <a:spAutoFit/>
          </a:bodyPr>
          <a:lstStyle/>
          <a:p>
            <a:pPr algn="ctr" defTabSz="914224">
              <a:lnSpc>
                <a:spcPct val="90000"/>
              </a:lnSpc>
              <a:spcAft>
                <a:spcPts val="600"/>
              </a:spcAft>
              <a:defRPr/>
            </a:pPr>
            <a:r>
              <a:rPr lang="en-US" sz="2400" kern="0">
                <a:solidFill>
                  <a:sysClr val="windowText" lastClr="000000"/>
                </a:solidFill>
                <a:latin typeface="Segoe UI Light" panose="020B0502040204020203" pitchFamily="34" charset="0"/>
                <a:cs typeface="Segoe UI Light" panose="020B0502040204020203" pitchFamily="34" charset="0"/>
              </a:rPr>
              <a:t>Service Fabric Cluster VMs</a:t>
            </a:r>
          </a:p>
        </p:txBody>
      </p:sp>
    </p:spTree>
    <p:extLst>
      <p:ext uri="{BB962C8B-B14F-4D97-AF65-F5344CB8AC3E}">
        <p14:creationId xmlns:p14="http://schemas.microsoft.com/office/powerpoint/2010/main" val="2095472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0" nodeType="clickEffect">
                                  <p:stCondLst>
                                    <p:cond delay="0"/>
                                  </p:stCondLst>
                                  <p:childTnLst>
                                    <p:animMotion origin="layout" path="M 3.125E-6 2.22222E-6 L 0.49987 0.02315 " pathEditMode="relative" rAng="0" ptsTypes="AA">
                                      <p:cBhvr>
                                        <p:cTn id="60" dur="2000" fill="hold"/>
                                        <p:tgtEl>
                                          <p:spTgt spid="14"/>
                                        </p:tgtEl>
                                        <p:attrNameLst>
                                          <p:attrName>ppt_x</p:attrName>
                                          <p:attrName>ppt_y</p:attrName>
                                        </p:attrNameLst>
                                      </p:cBhvr>
                                      <p:rCtr x="24987" y="1157"/>
                                    </p:animMotion>
                                  </p:childTnLst>
                                </p:cTn>
                              </p:par>
                              <p:par>
                                <p:cTn id="61" presetID="42" presetClass="path" presetSubtype="0" accel="50000" decel="50000" fill="hold" grpId="0" nodeType="withEffect">
                                  <p:stCondLst>
                                    <p:cond delay="0"/>
                                  </p:stCondLst>
                                  <p:childTnLst>
                                    <p:animMotion origin="layout" path="M 2.08333E-6 0.00209 L 0.63984 0.42593 " pathEditMode="relative" rAng="0" ptsTypes="AA">
                                      <p:cBhvr>
                                        <p:cTn id="62" dur="2000" fill="hold"/>
                                        <p:tgtEl>
                                          <p:spTgt spid="13"/>
                                        </p:tgtEl>
                                        <p:attrNameLst>
                                          <p:attrName>ppt_x</p:attrName>
                                          <p:attrName>ppt_y</p:attrName>
                                        </p:attrNameLst>
                                      </p:cBhvr>
                                      <p:rCtr x="31992" y="21181"/>
                                    </p:animMotion>
                                  </p:childTnLst>
                                </p:cTn>
                              </p:par>
                              <p:par>
                                <p:cTn id="63" presetID="42" presetClass="path" presetSubtype="0" accel="50000" decel="50000" fill="hold" grpId="0" nodeType="withEffect">
                                  <p:stCondLst>
                                    <p:cond delay="0"/>
                                  </p:stCondLst>
                                  <p:childTnLst>
                                    <p:animMotion origin="layout" path="M 0.0151 0.00394 L 0.51562 0.42593 " pathEditMode="relative" rAng="0" ptsTypes="AA">
                                      <p:cBhvr>
                                        <p:cTn id="64" dur="2000" fill="hold"/>
                                        <p:tgtEl>
                                          <p:spTgt spid="12"/>
                                        </p:tgtEl>
                                        <p:attrNameLst>
                                          <p:attrName>ppt_x</p:attrName>
                                          <p:attrName>ppt_y</p:attrName>
                                        </p:attrNameLst>
                                      </p:cBhvr>
                                      <p:rCtr x="25026" y="21088"/>
                                    </p:animMotion>
                                  </p:childTnLst>
                                </p:cTn>
                              </p:par>
                              <p:par>
                                <p:cTn id="65" presetID="42" presetClass="path" presetSubtype="0" accel="50000" decel="50000" fill="hold" grpId="0" nodeType="withEffect">
                                  <p:stCondLst>
                                    <p:cond delay="0"/>
                                  </p:stCondLst>
                                  <p:childTnLst>
                                    <p:animMotion origin="layout" path="M -6.25E-7 1.48148E-6 L 0.78399 0.11204 " pathEditMode="relative" rAng="0" ptsTypes="AA">
                                      <p:cBhvr>
                                        <p:cTn id="66" dur="2000" fill="hold"/>
                                        <p:tgtEl>
                                          <p:spTgt spid="17"/>
                                        </p:tgtEl>
                                        <p:attrNameLst>
                                          <p:attrName>ppt_x</p:attrName>
                                          <p:attrName>ppt_y</p:attrName>
                                        </p:attrNameLst>
                                      </p:cBhvr>
                                      <p:rCtr x="39193" y="5602"/>
                                    </p:animMotion>
                                  </p:childTnLst>
                                </p:cTn>
                              </p:par>
                              <p:par>
                                <p:cTn id="67" presetID="42" presetClass="path" presetSubtype="0" accel="50000" decel="50000" fill="hold" grpId="0" nodeType="withEffect">
                                  <p:stCondLst>
                                    <p:cond delay="0"/>
                                  </p:stCondLst>
                                  <p:childTnLst>
                                    <p:animMotion origin="layout" path="M -6.25E-7 4.44444E-6 L 0.77565 0.31828 " pathEditMode="relative" rAng="0" ptsTypes="AA">
                                      <p:cBhvr>
                                        <p:cTn id="68" dur="2000" fill="hold"/>
                                        <p:tgtEl>
                                          <p:spTgt spid="16"/>
                                        </p:tgtEl>
                                        <p:attrNameLst>
                                          <p:attrName>ppt_x</p:attrName>
                                          <p:attrName>ppt_y</p:attrName>
                                        </p:attrNameLst>
                                      </p:cBhvr>
                                      <p:rCtr x="38776" y="15903"/>
                                    </p:animMotion>
                                  </p:childTnLst>
                                </p:cTn>
                              </p:par>
                              <p:par>
                                <p:cTn id="69" presetID="42" presetClass="path" presetSubtype="0" accel="50000" decel="50000" fill="hold" grpId="0" nodeType="withEffect">
                                  <p:stCondLst>
                                    <p:cond delay="0"/>
                                  </p:stCondLst>
                                  <p:childTnLst>
                                    <p:animMotion origin="layout" path="M 1.66667E-6 4.44444E-6 L 0.5 0.10463 " pathEditMode="relative" rAng="0" ptsTypes="AA">
                                      <p:cBhvr>
                                        <p:cTn id="70" dur="2000" fill="hold"/>
                                        <p:tgtEl>
                                          <p:spTgt spid="15"/>
                                        </p:tgtEl>
                                        <p:attrNameLst>
                                          <p:attrName>ppt_x</p:attrName>
                                          <p:attrName>ppt_y</p:attrName>
                                        </p:attrNameLst>
                                      </p:cBhvr>
                                      <p:rCtr x="25000" y="5231"/>
                                    </p:animMotion>
                                  </p:childTnLst>
                                </p:cTn>
                              </p:par>
                              <p:par>
                                <p:cTn id="71" presetID="42" presetClass="path" presetSubtype="0" accel="50000" decel="50000" fill="hold" grpId="0" nodeType="withEffect">
                                  <p:stCondLst>
                                    <p:cond delay="0"/>
                                  </p:stCondLst>
                                  <p:childTnLst>
                                    <p:animMotion origin="layout" path="M -6.25E-7 2.96296E-6 L 0.71315 -0.19121 " pathEditMode="relative" rAng="0" ptsTypes="AA">
                                      <p:cBhvr>
                                        <p:cTn id="72" dur="2000" fill="hold"/>
                                        <p:tgtEl>
                                          <p:spTgt spid="20"/>
                                        </p:tgtEl>
                                        <p:attrNameLst>
                                          <p:attrName>ppt_x</p:attrName>
                                          <p:attrName>ppt_y</p:attrName>
                                        </p:attrNameLst>
                                      </p:cBhvr>
                                      <p:rCtr x="35651" y="-9560"/>
                                    </p:animMotion>
                                  </p:childTnLst>
                                </p:cTn>
                              </p:par>
                              <p:par>
                                <p:cTn id="73" presetID="42" presetClass="path" presetSubtype="0" accel="50000" decel="50000" fill="hold" grpId="0" nodeType="withEffect">
                                  <p:stCondLst>
                                    <p:cond delay="0"/>
                                  </p:stCondLst>
                                  <p:childTnLst>
                                    <p:animMotion origin="layout" path="M -6.25E-7 0.01296 L 0.35703 0.2081 " pathEditMode="relative" rAng="0" ptsTypes="AA">
                                      <p:cBhvr>
                                        <p:cTn id="74" dur="2000" fill="hold"/>
                                        <p:tgtEl>
                                          <p:spTgt spid="19"/>
                                        </p:tgtEl>
                                        <p:attrNameLst>
                                          <p:attrName>ppt_x</p:attrName>
                                          <p:attrName>ppt_y</p:attrName>
                                        </p:attrNameLst>
                                      </p:cBhvr>
                                      <p:rCtr x="17852" y="9745"/>
                                    </p:animMotion>
                                  </p:childTnLst>
                                </p:cTn>
                              </p:par>
                              <p:par>
                                <p:cTn id="75" presetID="42" presetClass="path" presetSubtype="0" accel="50000" decel="50000" fill="hold" grpId="0" nodeType="withEffect">
                                  <p:stCondLst>
                                    <p:cond delay="0"/>
                                  </p:stCondLst>
                                  <p:childTnLst>
                                    <p:animMotion origin="layout" path="M 1.66667E-6 4.44444E-6 L 0.70104 0.21875 " pathEditMode="relative" rAng="0" ptsTypes="AA">
                                      <p:cBhvr>
                                        <p:cTn id="76" dur="2000" fill="hold"/>
                                        <p:tgtEl>
                                          <p:spTgt spid="18"/>
                                        </p:tgtEl>
                                        <p:attrNameLst>
                                          <p:attrName>ppt_x</p:attrName>
                                          <p:attrName>ppt_y</p:attrName>
                                        </p:attrNameLst>
                                      </p:cBhvr>
                                      <p:rCtr x="35052" y="10926"/>
                                    </p:animMotion>
                                  </p:childTnLst>
                                </p:cTn>
                              </p:par>
                              <p:par>
                                <p:cTn id="77" presetID="42" presetClass="path" presetSubtype="0" accel="50000" decel="50000" fill="hold" grpId="0" nodeType="withEffect">
                                  <p:stCondLst>
                                    <p:cond delay="0"/>
                                  </p:stCondLst>
                                  <p:childTnLst>
                                    <p:animMotion origin="layout" path="M 5E-6 2.22222E-6 L 0.49584 0.02245 " pathEditMode="relative" rAng="0" ptsTypes="AA">
                                      <p:cBhvr>
                                        <p:cTn id="78" dur="2000" fill="hold"/>
                                        <p:tgtEl>
                                          <p:spTgt spid="23"/>
                                        </p:tgtEl>
                                        <p:attrNameLst>
                                          <p:attrName>ppt_x</p:attrName>
                                          <p:attrName>ppt_y</p:attrName>
                                        </p:attrNameLst>
                                      </p:cBhvr>
                                      <p:rCtr x="24792" y="1111"/>
                                    </p:animMotion>
                                  </p:childTnLst>
                                </p:cTn>
                              </p:par>
                              <p:par>
                                <p:cTn id="79" presetID="42" presetClass="path" presetSubtype="0" accel="50000" decel="50000" fill="hold" grpId="0" nodeType="withEffect">
                                  <p:stCondLst>
                                    <p:cond delay="0"/>
                                  </p:stCondLst>
                                  <p:childTnLst>
                                    <p:animMotion origin="layout" path="M 5E-6 -4.81481E-6 L 0.49584 0.21575 " pathEditMode="relative" rAng="0" ptsTypes="AA">
                                      <p:cBhvr>
                                        <p:cTn id="80" dur="2000" fill="hold"/>
                                        <p:tgtEl>
                                          <p:spTgt spid="22"/>
                                        </p:tgtEl>
                                        <p:attrNameLst>
                                          <p:attrName>ppt_x</p:attrName>
                                          <p:attrName>ppt_y</p:attrName>
                                        </p:attrNameLst>
                                      </p:cBhvr>
                                      <p:rCtr x="24792" y="10787"/>
                                    </p:animMotion>
                                  </p:childTnLst>
                                </p:cTn>
                              </p:par>
                              <p:par>
                                <p:cTn id="81" presetID="42" presetClass="path" presetSubtype="0" accel="50000" decel="50000" fill="hold" grpId="0" nodeType="withEffect">
                                  <p:stCondLst>
                                    <p:cond delay="0"/>
                                  </p:stCondLst>
                                  <p:childTnLst>
                                    <p:animMotion origin="layout" path="M -0.00364 0.0095 L 0.20235 0.21274 " pathEditMode="relative" rAng="0" ptsTypes="AA">
                                      <p:cBhvr>
                                        <p:cTn id="82" dur="2000" fill="hold"/>
                                        <p:tgtEl>
                                          <p:spTgt spid="21"/>
                                        </p:tgtEl>
                                        <p:attrNameLst>
                                          <p:attrName>ppt_x</p:attrName>
                                          <p:attrName>ppt_y</p:attrName>
                                        </p:attrNameLst>
                                      </p:cBhvr>
                                      <p:rCtr x="10299" y="10162"/>
                                    </p:animMotion>
                                  </p:childTnLst>
                                </p:cTn>
                              </p:par>
                              <p:par>
                                <p:cTn id="83" presetID="42" presetClass="path" presetSubtype="0" accel="50000" decel="50000" fill="hold" grpId="0" nodeType="withEffect">
                                  <p:stCondLst>
                                    <p:cond delay="0"/>
                                  </p:stCondLst>
                                  <p:childTnLst>
                                    <p:animMotion origin="layout" path="M 0.00052 -0.10648 L 0.20052 -0.09167 " pathEditMode="relative" rAng="0" ptsTypes="AA">
                                      <p:cBhvr>
                                        <p:cTn id="84" dur="2000" fill="hold"/>
                                        <p:tgtEl>
                                          <p:spTgt spid="26"/>
                                        </p:tgtEl>
                                        <p:attrNameLst>
                                          <p:attrName>ppt_x</p:attrName>
                                          <p:attrName>ppt_y</p:attrName>
                                        </p:attrNameLst>
                                      </p:cBhvr>
                                      <p:rCtr x="10000" y="741"/>
                                    </p:animMotion>
                                  </p:childTnLst>
                                </p:cTn>
                              </p:par>
                              <p:par>
                                <p:cTn id="85" presetID="42" presetClass="path" presetSubtype="0" accel="50000" decel="50000" fill="hold" grpId="0" nodeType="withEffect">
                                  <p:stCondLst>
                                    <p:cond delay="0"/>
                                  </p:stCondLst>
                                  <p:childTnLst>
                                    <p:animMotion origin="layout" path="M -2.29167E-6 0.01111 L 0.2819 0.10903 " pathEditMode="relative" rAng="0" ptsTypes="AA">
                                      <p:cBhvr>
                                        <p:cTn id="86" dur="2000" fill="hold"/>
                                        <p:tgtEl>
                                          <p:spTgt spid="25"/>
                                        </p:tgtEl>
                                        <p:attrNameLst>
                                          <p:attrName>ppt_x</p:attrName>
                                          <p:attrName>ppt_y</p:attrName>
                                        </p:attrNameLst>
                                      </p:cBhvr>
                                      <p:rCtr x="14089" y="4884"/>
                                    </p:animMotion>
                                  </p:childTnLst>
                                </p:cTn>
                              </p:par>
                              <p:par>
                                <p:cTn id="87" presetID="42" presetClass="path" presetSubtype="0" accel="50000" decel="50000" fill="hold" grpId="0" nodeType="withEffect">
                                  <p:stCondLst>
                                    <p:cond delay="0"/>
                                  </p:stCondLst>
                                  <p:childTnLst>
                                    <p:animMotion origin="layout" path="M -1.66667E-6 3.7037E-7 L 0.28594 0.3125 " pathEditMode="relative" rAng="0" ptsTypes="AA">
                                      <p:cBhvr>
                                        <p:cTn id="88" dur="2000" fill="hold"/>
                                        <p:tgtEl>
                                          <p:spTgt spid="24"/>
                                        </p:tgtEl>
                                        <p:attrNameLst>
                                          <p:attrName>ppt_x</p:attrName>
                                          <p:attrName>ppt_y</p:attrName>
                                        </p:attrNameLst>
                                      </p:cBhvr>
                                      <p:rCtr x="14323" y="15208"/>
                                    </p:animMotion>
                                  </p:childTnLst>
                                </p:cTn>
                              </p:par>
                              <p:par>
                                <p:cTn id="89" presetID="42" presetClass="path" presetSubtype="0" accel="50000" decel="50000" fill="hold" grpId="0" nodeType="withEffect">
                                  <p:stCondLst>
                                    <p:cond delay="0"/>
                                  </p:stCondLst>
                                  <p:childTnLst>
                                    <p:animMotion origin="layout" path="M 3.54167E-6 4.81481E-6 L 0.64492 -0.19121 " pathEditMode="relative" rAng="0" ptsTypes="AA">
                                      <p:cBhvr>
                                        <p:cTn id="90" dur="2000" fill="hold"/>
                                        <p:tgtEl>
                                          <p:spTgt spid="29"/>
                                        </p:tgtEl>
                                        <p:attrNameLst>
                                          <p:attrName>ppt_x</p:attrName>
                                          <p:attrName>ppt_y</p:attrName>
                                        </p:attrNameLst>
                                      </p:cBhvr>
                                      <p:rCtr x="32240" y="-9560"/>
                                    </p:animMotion>
                                  </p:childTnLst>
                                </p:cTn>
                              </p:par>
                              <p:par>
                                <p:cTn id="91" presetID="42" presetClass="path" presetSubtype="0" accel="50000" decel="50000" fill="hold" grpId="0" nodeType="withEffect">
                                  <p:stCondLst>
                                    <p:cond delay="0"/>
                                  </p:stCondLst>
                                  <p:childTnLst>
                                    <p:animMotion origin="layout" path="M -3.95833E-6 -4.07407E-6 L 0.56941 0.00024 " pathEditMode="relative" rAng="0" ptsTypes="AA">
                                      <p:cBhvr>
                                        <p:cTn id="92" dur="2000" fill="hold"/>
                                        <p:tgtEl>
                                          <p:spTgt spid="28"/>
                                        </p:tgtEl>
                                        <p:attrNameLst>
                                          <p:attrName>ppt_x</p:attrName>
                                          <p:attrName>ppt_y</p:attrName>
                                        </p:attrNameLst>
                                      </p:cBhvr>
                                      <p:rCtr x="28464" y="0"/>
                                    </p:animMotion>
                                  </p:childTnLst>
                                </p:cTn>
                              </p:par>
                              <p:par>
                                <p:cTn id="93" presetID="42" presetClass="path" presetSubtype="0" accel="50000" decel="50000" fill="hold" grpId="0" nodeType="withEffect">
                                  <p:stCondLst>
                                    <p:cond delay="0"/>
                                  </p:stCondLst>
                                  <p:childTnLst>
                                    <p:animMotion origin="layout" path="M -2.5E-6 2.22222E-6 L 0.27761 -0.19653 " pathEditMode="relative" rAng="0" ptsTypes="AA">
                                      <p:cBhvr>
                                        <p:cTn id="94" dur="2000" fill="hold"/>
                                        <p:tgtEl>
                                          <p:spTgt spid="27"/>
                                        </p:tgtEl>
                                        <p:attrNameLst>
                                          <p:attrName>ppt_x</p:attrName>
                                          <p:attrName>ppt_y</p:attrName>
                                        </p:attrNameLst>
                                      </p:cBhvr>
                                      <p:rCtr x="13880" y="-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P spid="32" grpId="0" animBg="1"/>
      <p:bldP spid="33" grpId="0"/>
      <p:bldP spid="34" grpId="0"/>
      <p:bldP spid="35" grpId="0" animBg="1"/>
      <p:bldP spid="36" grpId="0" animBg="1"/>
      <p:bldP spid="3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728036" y="3171024"/>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5" name="Rectangle 4"/>
          <p:cNvSpPr/>
          <p:nvPr/>
        </p:nvSpPr>
        <p:spPr bwMode="auto">
          <a:xfrm>
            <a:off x="4726510" y="1809795"/>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6" name="Rectangle 5"/>
          <p:cNvSpPr/>
          <p:nvPr/>
        </p:nvSpPr>
        <p:spPr bwMode="auto">
          <a:xfrm>
            <a:off x="8250861" y="1796969"/>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7" name="Rectangle 6"/>
          <p:cNvSpPr/>
          <p:nvPr/>
        </p:nvSpPr>
        <p:spPr bwMode="auto">
          <a:xfrm>
            <a:off x="8250860" y="3174158"/>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8" name="Rectangle 7"/>
          <p:cNvSpPr/>
          <p:nvPr/>
        </p:nvSpPr>
        <p:spPr bwMode="auto">
          <a:xfrm>
            <a:off x="4726509" y="4536969"/>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9" name="Rectangle 8"/>
          <p:cNvSpPr/>
          <p:nvPr/>
        </p:nvSpPr>
        <p:spPr bwMode="auto">
          <a:xfrm>
            <a:off x="8250859" y="4536969"/>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10" name="Rectangle 9"/>
          <p:cNvSpPr/>
          <p:nvPr/>
        </p:nvSpPr>
        <p:spPr bwMode="auto">
          <a:xfrm>
            <a:off x="2424886" y="1809796"/>
            <a:ext cx="1030483" cy="224978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 name="Rectangle 10"/>
          <p:cNvSpPr/>
          <p:nvPr/>
        </p:nvSpPr>
        <p:spPr bwMode="auto">
          <a:xfrm>
            <a:off x="626605" y="1815370"/>
            <a:ext cx="1030483" cy="230426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 name="Hexagon 11"/>
          <p:cNvSpPr/>
          <p:nvPr/>
        </p:nvSpPr>
        <p:spPr bwMode="auto">
          <a:xfrm>
            <a:off x="950890" y="2058437"/>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 name="Hexagon 12"/>
          <p:cNvSpPr/>
          <p:nvPr/>
        </p:nvSpPr>
        <p:spPr bwMode="auto">
          <a:xfrm>
            <a:off x="8682824" y="5005058"/>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4" name="Hexagon 13"/>
          <p:cNvSpPr/>
          <p:nvPr/>
        </p:nvSpPr>
        <p:spPr bwMode="auto">
          <a:xfrm>
            <a:off x="7045888" y="2306694"/>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5" name="Hexagon 14"/>
          <p:cNvSpPr/>
          <p:nvPr/>
        </p:nvSpPr>
        <p:spPr bwMode="auto">
          <a:xfrm>
            <a:off x="950890" y="2801924"/>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6" name="Hexagon 15"/>
          <p:cNvSpPr/>
          <p:nvPr/>
        </p:nvSpPr>
        <p:spPr bwMode="auto">
          <a:xfrm>
            <a:off x="10676663" y="5001663"/>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7" name="Hexagon 16"/>
          <p:cNvSpPr/>
          <p:nvPr/>
        </p:nvSpPr>
        <p:spPr bwMode="auto">
          <a:xfrm>
            <a:off x="10713524" y="3585434"/>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8" name="Hexagon 17"/>
          <p:cNvSpPr/>
          <p:nvPr/>
        </p:nvSpPr>
        <p:spPr bwMode="auto">
          <a:xfrm>
            <a:off x="950890" y="3529245"/>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9" name="Hexagon 18"/>
          <p:cNvSpPr/>
          <p:nvPr/>
        </p:nvSpPr>
        <p:spPr bwMode="auto">
          <a:xfrm>
            <a:off x="5192266" y="4980182"/>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0" name="Hexagon 19"/>
          <p:cNvSpPr/>
          <p:nvPr/>
        </p:nvSpPr>
        <p:spPr bwMode="auto">
          <a:xfrm>
            <a:off x="9664759" y="2247258"/>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1" name="Hexagon 20"/>
          <p:cNvSpPr/>
          <p:nvPr/>
        </p:nvSpPr>
        <p:spPr bwMode="auto">
          <a:xfrm>
            <a:off x="2736252" y="2092998"/>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2" name="Hexagon 21"/>
          <p:cNvSpPr/>
          <p:nvPr/>
        </p:nvSpPr>
        <p:spPr bwMode="auto">
          <a:xfrm>
            <a:off x="5223670" y="3585433"/>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3" name="Hexagon 22"/>
          <p:cNvSpPr/>
          <p:nvPr/>
        </p:nvSpPr>
        <p:spPr bwMode="auto">
          <a:xfrm>
            <a:off x="6099172" y="2273976"/>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4" name="Hexagon 23"/>
          <p:cNvSpPr/>
          <p:nvPr/>
        </p:nvSpPr>
        <p:spPr bwMode="auto">
          <a:xfrm>
            <a:off x="2736252" y="2824846"/>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Hexagon 24"/>
          <p:cNvSpPr/>
          <p:nvPr/>
        </p:nvSpPr>
        <p:spPr bwMode="auto">
          <a:xfrm>
            <a:off x="5192267" y="2302328"/>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Hexagon 25"/>
          <p:cNvSpPr/>
          <p:nvPr/>
        </p:nvSpPr>
        <p:spPr bwMode="auto">
          <a:xfrm>
            <a:off x="6127928" y="5000702"/>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7" name="Hexagon 26"/>
          <p:cNvSpPr/>
          <p:nvPr/>
        </p:nvSpPr>
        <p:spPr bwMode="auto">
          <a:xfrm>
            <a:off x="2736252" y="3552167"/>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8" name="Hexagon 27"/>
          <p:cNvSpPr/>
          <p:nvPr/>
        </p:nvSpPr>
        <p:spPr bwMode="auto">
          <a:xfrm>
            <a:off x="9593111" y="3601539"/>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9" name="Hexagon 28"/>
          <p:cNvSpPr/>
          <p:nvPr/>
        </p:nvSpPr>
        <p:spPr bwMode="auto">
          <a:xfrm>
            <a:off x="10713525" y="2323341"/>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0" name="Hexagon 29"/>
          <p:cNvSpPr/>
          <p:nvPr/>
        </p:nvSpPr>
        <p:spPr bwMode="auto">
          <a:xfrm>
            <a:off x="7029080" y="5000703"/>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1" name="Hexagon 30"/>
          <p:cNvSpPr/>
          <p:nvPr/>
        </p:nvSpPr>
        <p:spPr bwMode="auto">
          <a:xfrm>
            <a:off x="7045888" y="3585434"/>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2" name="Hexagon 31"/>
          <p:cNvSpPr/>
          <p:nvPr/>
        </p:nvSpPr>
        <p:spPr bwMode="auto">
          <a:xfrm>
            <a:off x="9728261" y="5001663"/>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3" name="TextBox 32"/>
          <p:cNvSpPr txBox="1"/>
          <p:nvPr/>
        </p:nvSpPr>
        <p:spPr>
          <a:xfrm>
            <a:off x="602781" y="4107341"/>
            <a:ext cx="1195063" cy="621963"/>
          </a:xfrm>
          <a:prstGeom prst="rect">
            <a:avLst/>
          </a:prstGeom>
          <a:noFill/>
        </p:spPr>
        <p:txBody>
          <a:bodyPr wrap="square" lIns="179260" tIns="143408" rIns="179260" bIns="143408" rtlCol="0">
            <a:spAutoFit/>
          </a:bodyPr>
          <a:lstStyle/>
          <a:p>
            <a:pPr defTabSz="914191">
              <a:lnSpc>
                <a:spcPct val="90000"/>
              </a:lnSpc>
              <a:spcAft>
                <a:spcPts val="587"/>
              </a:spcAft>
              <a:defRPr/>
            </a:pPr>
            <a:r>
              <a:rPr lang="en-US" sz="2353" kern="0">
                <a:solidFill>
                  <a:sysClr val="windowText" lastClr="000000"/>
                </a:solidFill>
                <a:latin typeface="Segoe UI Light" panose="020B0502040204020203" pitchFamily="34" charset="0"/>
                <a:cs typeface="Segoe UI Light" panose="020B0502040204020203" pitchFamily="34" charset="0"/>
              </a:rPr>
              <a:t>App1</a:t>
            </a:r>
          </a:p>
        </p:txBody>
      </p:sp>
      <p:sp>
        <p:nvSpPr>
          <p:cNvPr id="34" name="TextBox 33"/>
          <p:cNvSpPr txBox="1"/>
          <p:nvPr/>
        </p:nvSpPr>
        <p:spPr>
          <a:xfrm>
            <a:off x="2424887" y="4107341"/>
            <a:ext cx="1195063" cy="621963"/>
          </a:xfrm>
          <a:prstGeom prst="rect">
            <a:avLst/>
          </a:prstGeom>
          <a:noFill/>
        </p:spPr>
        <p:txBody>
          <a:bodyPr wrap="square" lIns="179260" tIns="143408" rIns="179260" bIns="143408" rtlCol="0">
            <a:spAutoFit/>
          </a:bodyPr>
          <a:lstStyle/>
          <a:p>
            <a:pPr defTabSz="914191">
              <a:lnSpc>
                <a:spcPct val="90000"/>
              </a:lnSpc>
              <a:spcAft>
                <a:spcPts val="587"/>
              </a:spcAft>
              <a:defRPr/>
            </a:pPr>
            <a:r>
              <a:rPr lang="en-US" sz="2353" kern="0">
                <a:solidFill>
                  <a:sysClr val="windowText" lastClr="000000"/>
                </a:solidFill>
                <a:latin typeface="Segoe UI Light" panose="020B0502040204020203" pitchFamily="34" charset="0"/>
                <a:cs typeface="Segoe UI Light" panose="020B0502040204020203" pitchFamily="34" charset="0"/>
              </a:rPr>
              <a:t>App2</a:t>
            </a:r>
          </a:p>
        </p:txBody>
      </p:sp>
      <p:sp>
        <p:nvSpPr>
          <p:cNvPr id="35" name="Hexagon 34"/>
          <p:cNvSpPr/>
          <p:nvPr/>
        </p:nvSpPr>
        <p:spPr bwMode="auto">
          <a:xfrm>
            <a:off x="8676912" y="2302328"/>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6" name="Hexagon 35"/>
          <p:cNvSpPr/>
          <p:nvPr/>
        </p:nvSpPr>
        <p:spPr bwMode="auto">
          <a:xfrm>
            <a:off x="6105794" y="3576105"/>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7" name="Hexagon 36"/>
          <p:cNvSpPr/>
          <p:nvPr/>
        </p:nvSpPr>
        <p:spPr bwMode="auto">
          <a:xfrm>
            <a:off x="8674386" y="3569691"/>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8" name="Title 2"/>
          <p:cNvSpPr>
            <a:spLocks noGrp="1"/>
          </p:cNvSpPr>
          <p:nvPr>
            <p:ph type="title"/>
          </p:nvPr>
        </p:nvSpPr>
        <p:spPr>
          <a:xfrm>
            <a:off x="272078" y="387310"/>
            <a:ext cx="11654187" cy="899409"/>
          </a:xfrm>
        </p:spPr>
        <p:txBody>
          <a:bodyPr/>
          <a:lstStyle/>
          <a:p>
            <a:r>
              <a:rPr lang="en-US" sz="4799">
                <a:solidFill>
                  <a:schemeClr val="tx1"/>
                </a:solidFill>
              </a:rPr>
              <a:t>Handling machine failures</a:t>
            </a:r>
          </a:p>
        </p:txBody>
      </p:sp>
      <p:cxnSp>
        <p:nvCxnSpPr>
          <p:cNvPr id="39" name="Straight Connector 38"/>
          <p:cNvCxnSpPr/>
          <p:nvPr/>
        </p:nvCxnSpPr>
        <p:spPr>
          <a:xfrm>
            <a:off x="4060677" y="1810487"/>
            <a:ext cx="0" cy="5047036"/>
          </a:xfrm>
          <a:prstGeom prst="line">
            <a:avLst/>
          </a:prstGeom>
          <a:ln w="12700">
            <a:solidFill>
              <a:schemeClr val="tx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2080" y="6030326"/>
            <a:ext cx="3601753" cy="634440"/>
          </a:xfrm>
          <a:prstGeom prst="rect">
            <a:avLst/>
          </a:prstGeom>
          <a:noFill/>
        </p:spPr>
        <p:txBody>
          <a:bodyPr wrap="square" lIns="182854" tIns="146283" rIns="182854" bIns="146283" rtlCol="0">
            <a:spAutoFit/>
          </a:bodyPr>
          <a:lstStyle/>
          <a:p>
            <a:pPr algn="ctr" defTabSz="914224">
              <a:lnSpc>
                <a:spcPct val="90000"/>
              </a:lnSpc>
              <a:spcAft>
                <a:spcPts val="600"/>
              </a:spcAft>
              <a:defRPr/>
            </a:pPr>
            <a:r>
              <a:rPr lang="en-US" sz="2400" kern="0">
                <a:solidFill>
                  <a:sysClr val="windowText" lastClr="000000"/>
                </a:solidFill>
                <a:latin typeface="Segoe UI Light" panose="020B0502040204020203" pitchFamily="34" charset="0"/>
                <a:cs typeface="Segoe UI Light" panose="020B0502040204020203" pitchFamily="34" charset="0"/>
              </a:rPr>
              <a:t>App Type Packages</a:t>
            </a:r>
          </a:p>
        </p:txBody>
      </p:sp>
      <p:sp>
        <p:nvSpPr>
          <p:cNvPr id="41" name="TextBox 40"/>
          <p:cNvSpPr txBox="1"/>
          <p:nvPr/>
        </p:nvSpPr>
        <p:spPr>
          <a:xfrm>
            <a:off x="4374199" y="6030326"/>
            <a:ext cx="7552067" cy="634440"/>
          </a:xfrm>
          <a:prstGeom prst="rect">
            <a:avLst/>
          </a:prstGeom>
          <a:noFill/>
        </p:spPr>
        <p:txBody>
          <a:bodyPr wrap="square" lIns="182854" tIns="146283" rIns="182854" bIns="146283" rtlCol="0">
            <a:spAutoFit/>
          </a:bodyPr>
          <a:lstStyle/>
          <a:p>
            <a:pPr algn="ctr" defTabSz="914224">
              <a:lnSpc>
                <a:spcPct val="90000"/>
              </a:lnSpc>
              <a:spcAft>
                <a:spcPts val="600"/>
              </a:spcAft>
              <a:defRPr/>
            </a:pPr>
            <a:r>
              <a:rPr lang="en-US" sz="2400" kern="0">
                <a:solidFill>
                  <a:sysClr val="windowText" lastClr="000000"/>
                </a:solidFill>
                <a:latin typeface="Segoe UI Light" panose="020B0502040204020203" pitchFamily="34" charset="0"/>
                <a:cs typeface="Segoe UI Light" panose="020B0502040204020203" pitchFamily="34" charset="0"/>
              </a:rPr>
              <a:t>Service Fabric Cluster VMs</a:t>
            </a:r>
          </a:p>
        </p:txBody>
      </p:sp>
      <p:sp>
        <p:nvSpPr>
          <p:cNvPr id="42" name="Rectangle 41"/>
          <p:cNvSpPr/>
          <p:nvPr/>
        </p:nvSpPr>
        <p:spPr bwMode="auto">
          <a:xfrm>
            <a:off x="4735741" y="3182230"/>
            <a:ext cx="3260365" cy="1110186"/>
          </a:xfrm>
          <a:prstGeom prst="rect">
            <a:avLst/>
          </a:prstGeom>
          <a:solidFill>
            <a:srgbClr val="FF0000">
              <a:alpha val="85882"/>
            </a:srgb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43" name="TextBox 42"/>
          <p:cNvSpPr txBox="1"/>
          <p:nvPr/>
        </p:nvSpPr>
        <p:spPr>
          <a:xfrm>
            <a:off x="6577377" y="3658593"/>
            <a:ext cx="1716061" cy="803817"/>
          </a:xfrm>
          <a:prstGeom prst="rect">
            <a:avLst/>
          </a:prstGeom>
          <a:noFill/>
        </p:spPr>
        <p:txBody>
          <a:bodyPr wrap="square" lIns="182854" tIns="146283" rIns="182854" bIns="146283" rtlCol="0">
            <a:spAutoFit/>
          </a:bodyPr>
          <a:lstStyle/>
          <a:p>
            <a:pPr defTabSz="914224">
              <a:lnSpc>
                <a:spcPct val="90000"/>
              </a:lnSpc>
              <a:spcAft>
                <a:spcPts val="600"/>
              </a:spcAft>
              <a:defRPr/>
            </a:pPr>
            <a:r>
              <a:rPr lang="en-US" sz="3599" kern="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#FAIL</a:t>
            </a:r>
          </a:p>
        </p:txBody>
      </p:sp>
    </p:spTree>
    <p:extLst>
      <p:ext uri="{BB962C8B-B14F-4D97-AF65-F5344CB8AC3E}">
        <p14:creationId xmlns:p14="http://schemas.microsoft.com/office/powerpoint/2010/main" val="1164707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childTnLst>
                                </p:cTn>
                              </p:par>
                            </p:childTnLst>
                          </p:cTn>
                        </p:par>
                        <p:par>
                          <p:cTn id="10" fill="hold">
                            <p:stCondLst>
                              <p:cond delay="500"/>
                            </p:stCondLst>
                            <p:childTnLst>
                              <p:par>
                                <p:cTn id="11" presetID="14" presetClass="exit" presetSubtype="10" fill="hold" grpId="1" nodeType="afterEffect">
                                  <p:stCondLst>
                                    <p:cond delay="250"/>
                                  </p:stCondLst>
                                  <p:childTnLst>
                                    <p:animEffect transition="out" filter="randombar(horizontal)">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par>
                                <p:cTn id="17" presetID="42" presetClass="path" presetSubtype="0" accel="50000" decel="50000" fill="hold" grpId="0" nodeType="withEffect">
                                  <p:stCondLst>
                                    <p:cond delay="0"/>
                                  </p:stCondLst>
                                  <p:childTnLst>
                                    <p:animMotion origin="layout" path="M -4.79167E-6 0 L 0.25235 0.20579 " pathEditMode="relative" rAng="0" ptsTypes="AA">
                                      <p:cBhvr>
                                        <p:cTn id="18" dur="2000" fill="hold"/>
                                        <p:tgtEl>
                                          <p:spTgt spid="36"/>
                                        </p:tgtEl>
                                        <p:attrNameLst>
                                          <p:attrName>ppt_x</p:attrName>
                                          <p:attrName>ppt_y</p:attrName>
                                        </p:attrNameLst>
                                      </p:cBhvr>
                                      <p:rCtr x="12617" y="10278"/>
                                    </p:animMotion>
                                  </p:childTnLst>
                                </p:cTn>
                              </p:par>
                              <p:par>
                                <p:cTn id="19" presetID="42" presetClass="path" presetSubtype="0" accel="50000" decel="50000" fill="hold" grpId="0" nodeType="withEffect">
                                  <p:stCondLst>
                                    <p:cond delay="0"/>
                                  </p:stCondLst>
                                  <p:childTnLst>
                                    <p:animMotion origin="layout" path="M 1.875E-6 2.59259E-6 L 0.17265 -0.19537 " pathEditMode="relative" rAng="0" ptsTypes="AA">
                                      <p:cBhvr>
                                        <p:cTn id="20" dur="2000" fill="hold"/>
                                        <p:tgtEl>
                                          <p:spTgt spid="31"/>
                                        </p:tgtEl>
                                        <p:attrNameLst>
                                          <p:attrName>ppt_x</p:attrName>
                                          <p:attrName>ppt_y</p:attrName>
                                        </p:attrNameLst>
                                      </p:cBhvr>
                                      <p:rCtr x="8633" y="-9769"/>
                                    </p:animMotion>
                                  </p:childTnLst>
                                </p:cTn>
                              </p:par>
                              <p:par>
                                <p:cTn id="21" presetID="42" presetClass="path" presetSubtype="0" accel="50000" decel="50000" fill="hold" grpId="0" nodeType="withEffect">
                                  <p:stCondLst>
                                    <p:cond delay="0"/>
                                  </p:stCondLst>
                                  <p:childTnLst>
                                    <p:animMotion origin="layout" path="M 1.04167E-6 1.11111E-6 L 0.03607 0.2044 " pathEditMode="relative" rAng="0" ptsTypes="AA">
                                      <p:cBhvr>
                                        <p:cTn id="22" dur="2000" fill="hold"/>
                                        <p:tgtEl>
                                          <p:spTgt spid="22"/>
                                        </p:tgtEl>
                                        <p:attrNameLst>
                                          <p:attrName>ppt_x</p:attrName>
                                          <p:attrName>ppt_y</p:attrName>
                                        </p:attrNameLst>
                                      </p:cBhvr>
                                      <p:rCtr x="1797" y="10208"/>
                                    </p:animMotion>
                                  </p:childTnLst>
                                </p:cTn>
                              </p:par>
                              <p:par>
                                <p:cTn id="23" presetID="10" presetClass="exit" presetSubtype="0" fill="hold" grpId="1" nodeType="withEffect">
                                  <p:stCondLst>
                                    <p:cond delay="0"/>
                                  </p:stCondLst>
                                  <p:childTnLst>
                                    <p:animEffect transition="out" filter="fade">
                                      <p:cBhvr>
                                        <p:cTn id="24" dur="500"/>
                                        <p:tgtEl>
                                          <p:spTgt spid="43"/>
                                        </p:tgtEl>
                                      </p:cBhvr>
                                    </p:animEffect>
                                    <p:set>
                                      <p:cBhvr>
                                        <p:cTn id="25" dur="1" fill="hold">
                                          <p:stCondLst>
                                            <p:cond delay="499"/>
                                          </p:stCondLst>
                                        </p:cTn>
                                        <p:tgtEl>
                                          <p:spTgt spid="43"/>
                                        </p:tgtEl>
                                        <p:attrNameLst>
                                          <p:attrName>style.visibility</p:attrName>
                                        </p:attrNameLst>
                                      </p:cBhvr>
                                      <p:to>
                                        <p:strVal val="hidden"/>
                                      </p:to>
                                    </p:set>
                                  </p:childTnLst>
                                </p:cTn>
                              </p:par>
                            </p:childTnLst>
                          </p:cTn>
                        </p:par>
                        <p:par>
                          <p:cTn id="26" fill="hold">
                            <p:stCondLst>
                              <p:cond delay="2500"/>
                            </p:stCondLst>
                            <p:childTnLst>
                              <p:par>
                                <p:cTn id="27" presetID="26" presetClass="emph" presetSubtype="0" fill="hold" grpId="1" nodeType="afterEffect">
                                  <p:stCondLst>
                                    <p:cond delay="0"/>
                                  </p:stCondLst>
                                  <p:childTnLst>
                                    <p:animEffect transition="out" filter="fade">
                                      <p:cBhvr>
                                        <p:cTn id="28" dur="500" tmFilter="0, 0; .2, .5; .8, .5; 1, 0"/>
                                        <p:tgtEl>
                                          <p:spTgt spid="36"/>
                                        </p:tgtEl>
                                      </p:cBhvr>
                                    </p:animEffect>
                                    <p:animScale>
                                      <p:cBhvr>
                                        <p:cTn id="29" dur="250" autoRev="1" fill="hold"/>
                                        <p:tgtEl>
                                          <p:spTgt spid="36"/>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31"/>
                                        </p:tgtEl>
                                      </p:cBhvr>
                                    </p:animEffect>
                                    <p:animScale>
                                      <p:cBhvr>
                                        <p:cTn id="32" dur="250" autoRev="1" fill="hold"/>
                                        <p:tgtEl>
                                          <p:spTgt spid="31"/>
                                        </p:tgtEl>
                                      </p:cBhvr>
                                      <p:by x="105000" y="105000"/>
                                    </p:animScale>
                                  </p:childTnLst>
                                </p:cTn>
                              </p:par>
                              <p:par>
                                <p:cTn id="33" presetID="26" presetClass="emph" presetSubtype="0" fill="hold" grpId="1" nodeType="withEffect">
                                  <p:stCondLst>
                                    <p:cond delay="0"/>
                                  </p:stCondLst>
                                  <p:childTnLst>
                                    <p:animEffect transition="out" filter="fade">
                                      <p:cBhvr>
                                        <p:cTn id="34" dur="500" tmFilter="0, 0; .2, .5; .8, .5; 1, 0"/>
                                        <p:tgtEl>
                                          <p:spTgt spid="22"/>
                                        </p:tgtEl>
                                      </p:cBhvr>
                                    </p:animEffect>
                                    <p:animScale>
                                      <p:cBhvr>
                                        <p:cTn id="35"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2" grpId="1" animBg="1"/>
      <p:bldP spid="31" grpId="0" animBg="1"/>
      <p:bldP spid="31" grpId="1" animBg="1"/>
      <p:bldP spid="36" grpId="0" animBg="1"/>
      <p:bldP spid="36" grpId="1" animBg="1"/>
      <p:bldP spid="42" grpId="0" animBg="1"/>
      <p:bldP spid="42" grpId="1" animBg="1"/>
      <p:bldP spid="43" grpId="0"/>
      <p:bldP spid="43" grpId="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 name="Rectangle: Rounded Corners 43"/>
          <p:cNvSpPr/>
          <p:nvPr/>
        </p:nvSpPr>
        <p:spPr bwMode="auto">
          <a:xfrm>
            <a:off x="8135439" y="1286719"/>
            <a:ext cx="3568421" cy="4743608"/>
          </a:xfrm>
          <a:prstGeom prst="roundRect">
            <a:avLst/>
          </a:prstGeom>
          <a:solidFill>
            <a:schemeClr val="accent6">
              <a:lumMod val="75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0" rIns="0" bIns="46630" numCol="1" rtlCol="0" anchor="t" anchorCtr="0" compatLnSpc="1">
            <a:prstTxWarp prst="textNoShape">
              <a:avLst/>
            </a:prstTxWarp>
          </a:bodyPr>
          <a:lstStyle/>
          <a:p>
            <a:pPr algn="ctr" defTabSz="932293" fontAlgn="base">
              <a:spcBef>
                <a:spcPct val="0"/>
              </a:spcBef>
              <a:spcAft>
                <a:spcPct val="0"/>
              </a:spcAft>
              <a:defRPr/>
            </a:pPr>
            <a:r>
              <a:rPr lang="en-US" sz="2000" kern="0">
                <a:gradFill>
                  <a:gsLst>
                    <a:gs pos="5439">
                      <a:srgbClr val="F8F8F8"/>
                    </a:gs>
                    <a:gs pos="10000">
                      <a:srgbClr val="F8F8F8"/>
                    </a:gs>
                  </a:gsLst>
                  <a:lin ang="5400000" scaled="0"/>
                </a:gradFill>
                <a:latin typeface="Segoe UI Light" panose="020B0502040204020203" pitchFamily="34" charset="0"/>
                <a:cs typeface="Segoe UI Light" panose="020B0502040204020203" pitchFamily="34" charset="0"/>
              </a:rPr>
              <a:t>Purple Nodes</a:t>
            </a:r>
          </a:p>
        </p:txBody>
      </p:sp>
      <p:sp>
        <p:nvSpPr>
          <p:cNvPr id="2" name="Rectangle: Rounded Corners 1"/>
          <p:cNvSpPr/>
          <p:nvPr/>
        </p:nvSpPr>
        <p:spPr bwMode="auto">
          <a:xfrm>
            <a:off x="4549000" y="1286719"/>
            <a:ext cx="3579170" cy="4743608"/>
          </a:xfrm>
          <a:prstGeom prst="roundRect">
            <a:avLst/>
          </a:prstGeom>
          <a:solidFill>
            <a:srgbClr val="00B050"/>
          </a:solidFill>
          <a:ln>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0" rIns="0" bIns="46630" numCol="1" rtlCol="0" anchor="t" anchorCtr="0" compatLnSpc="1">
            <a:prstTxWarp prst="textNoShape">
              <a:avLst/>
            </a:prstTxWarp>
          </a:bodyPr>
          <a:lstStyle/>
          <a:p>
            <a:pPr algn="ctr" defTabSz="932293" fontAlgn="base">
              <a:spcBef>
                <a:spcPct val="0"/>
              </a:spcBef>
              <a:spcAft>
                <a:spcPct val="0"/>
              </a:spcAft>
              <a:defRPr/>
            </a:pPr>
            <a:r>
              <a:rPr lang="en-US" sz="2000" kern="0">
                <a:gradFill>
                  <a:gsLst>
                    <a:gs pos="5439">
                      <a:srgbClr val="F8F8F8"/>
                    </a:gs>
                    <a:gs pos="10000">
                      <a:srgbClr val="F8F8F8"/>
                    </a:gs>
                  </a:gsLst>
                  <a:lin ang="5400000" scaled="0"/>
                </a:gradFill>
                <a:latin typeface="Segoe UI Light" panose="020B0502040204020203" pitchFamily="34" charset="0"/>
                <a:cs typeface="Segoe UI Light" panose="020B0502040204020203" pitchFamily="34" charset="0"/>
              </a:rPr>
              <a:t>Green Nodes</a:t>
            </a:r>
          </a:p>
        </p:txBody>
      </p:sp>
      <p:sp>
        <p:nvSpPr>
          <p:cNvPr id="4" name="Rectangle 3"/>
          <p:cNvSpPr/>
          <p:nvPr/>
        </p:nvSpPr>
        <p:spPr bwMode="auto">
          <a:xfrm>
            <a:off x="4728036" y="3171024"/>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5" name="Rectangle 4"/>
          <p:cNvSpPr/>
          <p:nvPr/>
        </p:nvSpPr>
        <p:spPr bwMode="auto">
          <a:xfrm>
            <a:off x="4726510" y="1809795"/>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6" name="Rectangle 5"/>
          <p:cNvSpPr/>
          <p:nvPr/>
        </p:nvSpPr>
        <p:spPr bwMode="auto">
          <a:xfrm>
            <a:off x="8250861" y="1796969"/>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7" name="Rectangle 6"/>
          <p:cNvSpPr/>
          <p:nvPr/>
        </p:nvSpPr>
        <p:spPr bwMode="auto">
          <a:xfrm>
            <a:off x="8250860" y="3174158"/>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8" name="Rectangle 7"/>
          <p:cNvSpPr/>
          <p:nvPr/>
        </p:nvSpPr>
        <p:spPr bwMode="auto">
          <a:xfrm>
            <a:off x="4726509" y="4536969"/>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9" name="Rectangle 8"/>
          <p:cNvSpPr/>
          <p:nvPr/>
        </p:nvSpPr>
        <p:spPr bwMode="auto">
          <a:xfrm>
            <a:off x="8250859" y="4536969"/>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10" name="Rectangle 9"/>
          <p:cNvSpPr/>
          <p:nvPr/>
        </p:nvSpPr>
        <p:spPr bwMode="auto">
          <a:xfrm>
            <a:off x="2424886" y="1809796"/>
            <a:ext cx="1030483" cy="224978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 name="Rectangle 10"/>
          <p:cNvSpPr/>
          <p:nvPr/>
        </p:nvSpPr>
        <p:spPr bwMode="auto">
          <a:xfrm>
            <a:off x="626605" y="1815370"/>
            <a:ext cx="1030483" cy="230426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 name="Hexagon 11"/>
          <p:cNvSpPr/>
          <p:nvPr/>
        </p:nvSpPr>
        <p:spPr bwMode="auto">
          <a:xfrm>
            <a:off x="950890" y="2058437"/>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 name="Hexagon 12"/>
          <p:cNvSpPr/>
          <p:nvPr/>
        </p:nvSpPr>
        <p:spPr bwMode="auto">
          <a:xfrm>
            <a:off x="8682824" y="5005058"/>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4" name="Hexagon 13"/>
          <p:cNvSpPr/>
          <p:nvPr/>
        </p:nvSpPr>
        <p:spPr bwMode="auto">
          <a:xfrm>
            <a:off x="7045888" y="2306694"/>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5" name="Hexagon 14"/>
          <p:cNvSpPr/>
          <p:nvPr/>
        </p:nvSpPr>
        <p:spPr bwMode="auto">
          <a:xfrm>
            <a:off x="950890" y="2801924"/>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6" name="Hexagon 15"/>
          <p:cNvSpPr/>
          <p:nvPr/>
        </p:nvSpPr>
        <p:spPr bwMode="auto">
          <a:xfrm>
            <a:off x="10676663" y="5001663"/>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7" name="Hexagon 16"/>
          <p:cNvSpPr/>
          <p:nvPr/>
        </p:nvSpPr>
        <p:spPr bwMode="auto">
          <a:xfrm>
            <a:off x="10713524" y="3585434"/>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8" name="Hexagon 17"/>
          <p:cNvSpPr/>
          <p:nvPr/>
        </p:nvSpPr>
        <p:spPr bwMode="auto">
          <a:xfrm>
            <a:off x="950890" y="3529245"/>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9" name="Hexagon 18"/>
          <p:cNvSpPr/>
          <p:nvPr/>
        </p:nvSpPr>
        <p:spPr bwMode="auto">
          <a:xfrm>
            <a:off x="5192266" y="4980182"/>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0" name="Hexagon 19"/>
          <p:cNvSpPr/>
          <p:nvPr/>
        </p:nvSpPr>
        <p:spPr bwMode="auto">
          <a:xfrm>
            <a:off x="9413405" y="2314027"/>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1" name="Hexagon 20"/>
          <p:cNvSpPr/>
          <p:nvPr/>
        </p:nvSpPr>
        <p:spPr bwMode="auto">
          <a:xfrm>
            <a:off x="2736252" y="2092998"/>
            <a:ext cx="358519" cy="304741"/>
          </a:xfrm>
          <a:prstGeom prst="hexagon">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2" name="Hexagon 21"/>
          <p:cNvSpPr/>
          <p:nvPr/>
        </p:nvSpPr>
        <p:spPr bwMode="auto">
          <a:xfrm>
            <a:off x="5223670" y="3585433"/>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3" name="Hexagon 22"/>
          <p:cNvSpPr/>
          <p:nvPr/>
        </p:nvSpPr>
        <p:spPr bwMode="auto">
          <a:xfrm>
            <a:off x="6099172" y="2273976"/>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4" name="Hexagon 23"/>
          <p:cNvSpPr/>
          <p:nvPr/>
        </p:nvSpPr>
        <p:spPr bwMode="auto">
          <a:xfrm>
            <a:off x="2736252" y="2824846"/>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Hexagon 24"/>
          <p:cNvSpPr/>
          <p:nvPr/>
        </p:nvSpPr>
        <p:spPr bwMode="auto">
          <a:xfrm>
            <a:off x="5192267" y="2302328"/>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Hexagon 25"/>
          <p:cNvSpPr/>
          <p:nvPr/>
        </p:nvSpPr>
        <p:spPr bwMode="auto">
          <a:xfrm>
            <a:off x="6127928" y="5000702"/>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7" name="Hexagon 26"/>
          <p:cNvSpPr/>
          <p:nvPr/>
        </p:nvSpPr>
        <p:spPr bwMode="auto">
          <a:xfrm>
            <a:off x="2736252" y="3552167"/>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8" name="Hexagon 27"/>
          <p:cNvSpPr/>
          <p:nvPr/>
        </p:nvSpPr>
        <p:spPr bwMode="auto">
          <a:xfrm>
            <a:off x="9593111" y="3601539"/>
            <a:ext cx="358519" cy="304741"/>
          </a:xfrm>
          <a:prstGeom prst="hexagon">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9" name="Hexagon 28"/>
          <p:cNvSpPr/>
          <p:nvPr/>
        </p:nvSpPr>
        <p:spPr bwMode="auto">
          <a:xfrm>
            <a:off x="10713525" y="2323341"/>
            <a:ext cx="358519" cy="304741"/>
          </a:xfrm>
          <a:prstGeom prst="hexagon">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0" name="Hexagon 29"/>
          <p:cNvSpPr/>
          <p:nvPr/>
        </p:nvSpPr>
        <p:spPr bwMode="auto">
          <a:xfrm>
            <a:off x="7029080" y="5000703"/>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1" name="Hexagon 30"/>
          <p:cNvSpPr/>
          <p:nvPr/>
        </p:nvSpPr>
        <p:spPr bwMode="auto">
          <a:xfrm>
            <a:off x="7045888" y="3585434"/>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2" name="Hexagon 31"/>
          <p:cNvSpPr/>
          <p:nvPr/>
        </p:nvSpPr>
        <p:spPr bwMode="auto">
          <a:xfrm>
            <a:off x="9728261" y="5001663"/>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3" name="TextBox 32"/>
          <p:cNvSpPr txBox="1"/>
          <p:nvPr/>
        </p:nvSpPr>
        <p:spPr>
          <a:xfrm>
            <a:off x="602781" y="4107341"/>
            <a:ext cx="1195063" cy="621963"/>
          </a:xfrm>
          <a:prstGeom prst="rect">
            <a:avLst/>
          </a:prstGeom>
          <a:noFill/>
        </p:spPr>
        <p:txBody>
          <a:bodyPr wrap="square" lIns="179260" tIns="143408" rIns="179260" bIns="143408" rtlCol="0">
            <a:spAutoFit/>
          </a:bodyPr>
          <a:lstStyle/>
          <a:p>
            <a:pPr defTabSz="914191">
              <a:lnSpc>
                <a:spcPct val="90000"/>
              </a:lnSpc>
              <a:spcAft>
                <a:spcPts val="587"/>
              </a:spcAft>
              <a:defRPr/>
            </a:pPr>
            <a:r>
              <a:rPr lang="en-US" sz="2353" kern="0">
                <a:solidFill>
                  <a:sysClr val="windowText" lastClr="000000"/>
                </a:solidFill>
                <a:latin typeface="Segoe UI Light" panose="020B0502040204020203" pitchFamily="34" charset="0"/>
                <a:cs typeface="Segoe UI Light" panose="020B0502040204020203" pitchFamily="34" charset="0"/>
              </a:rPr>
              <a:t>App1</a:t>
            </a:r>
          </a:p>
        </p:txBody>
      </p:sp>
      <p:sp>
        <p:nvSpPr>
          <p:cNvPr id="34" name="TextBox 33"/>
          <p:cNvSpPr txBox="1"/>
          <p:nvPr/>
        </p:nvSpPr>
        <p:spPr>
          <a:xfrm>
            <a:off x="2424887" y="4107341"/>
            <a:ext cx="1195063" cy="621963"/>
          </a:xfrm>
          <a:prstGeom prst="rect">
            <a:avLst/>
          </a:prstGeom>
          <a:noFill/>
        </p:spPr>
        <p:txBody>
          <a:bodyPr wrap="square" lIns="179260" tIns="143408" rIns="179260" bIns="143408" rtlCol="0">
            <a:spAutoFit/>
          </a:bodyPr>
          <a:lstStyle/>
          <a:p>
            <a:pPr defTabSz="914191">
              <a:lnSpc>
                <a:spcPct val="90000"/>
              </a:lnSpc>
              <a:spcAft>
                <a:spcPts val="587"/>
              </a:spcAft>
              <a:defRPr/>
            </a:pPr>
            <a:r>
              <a:rPr lang="en-US" sz="2353" kern="0">
                <a:solidFill>
                  <a:sysClr val="windowText" lastClr="000000"/>
                </a:solidFill>
                <a:latin typeface="Segoe UI Light" panose="020B0502040204020203" pitchFamily="34" charset="0"/>
                <a:cs typeface="Segoe UI Light" panose="020B0502040204020203" pitchFamily="34" charset="0"/>
              </a:rPr>
              <a:t>App2</a:t>
            </a:r>
          </a:p>
        </p:txBody>
      </p:sp>
      <p:sp>
        <p:nvSpPr>
          <p:cNvPr id="35" name="Hexagon 34"/>
          <p:cNvSpPr/>
          <p:nvPr/>
        </p:nvSpPr>
        <p:spPr bwMode="auto">
          <a:xfrm>
            <a:off x="8676912" y="2302328"/>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6" name="Hexagon 35"/>
          <p:cNvSpPr/>
          <p:nvPr/>
        </p:nvSpPr>
        <p:spPr bwMode="auto">
          <a:xfrm>
            <a:off x="6105794" y="3576105"/>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7" name="Hexagon 36"/>
          <p:cNvSpPr/>
          <p:nvPr/>
        </p:nvSpPr>
        <p:spPr bwMode="auto">
          <a:xfrm>
            <a:off x="8674386" y="3569691"/>
            <a:ext cx="358519" cy="304741"/>
          </a:xfrm>
          <a:prstGeom prst="hexagon">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8" name="Title 2"/>
          <p:cNvSpPr>
            <a:spLocks noGrp="1"/>
          </p:cNvSpPr>
          <p:nvPr>
            <p:ph type="title"/>
          </p:nvPr>
        </p:nvSpPr>
        <p:spPr>
          <a:xfrm>
            <a:off x="272078" y="387310"/>
            <a:ext cx="11654187" cy="899409"/>
          </a:xfrm>
        </p:spPr>
        <p:txBody>
          <a:bodyPr/>
          <a:lstStyle/>
          <a:p>
            <a:r>
              <a:rPr lang="en-US" sz="4799">
                <a:solidFill>
                  <a:schemeClr val="tx1"/>
                </a:solidFill>
              </a:rPr>
              <a:t>Orchestration basics - Constraints</a:t>
            </a:r>
          </a:p>
        </p:txBody>
      </p:sp>
      <p:cxnSp>
        <p:nvCxnSpPr>
          <p:cNvPr id="39" name="Straight Connector 38"/>
          <p:cNvCxnSpPr/>
          <p:nvPr/>
        </p:nvCxnSpPr>
        <p:spPr>
          <a:xfrm>
            <a:off x="4060677" y="1810487"/>
            <a:ext cx="0" cy="5047036"/>
          </a:xfrm>
          <a:prstGeom prst="line">
            <a:avLst/>
          </a:prstGeom>
          <a:ln w="12700">
            <a:solidFill>
              <a:schemeClr val="tx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2080" y="6030326"/>
            <a:ext cx="3601753" cy="634440"/>
          </a:xfrm>
          <a:prstGeom prst="rect">
            <a:avLst/>
          </a:prstGeom>
          <a:noFill/>
        </p:spPr>
        <p:txBody>
          <a:bodyPr wrap="square" lIns="182854" tIns="146283" rIns="182854" bIns="146283" rtlCol="0">
            <a:spAutoFit/>
          </a:bodyPr>
          <a:lstStyle/>
          <a:p>
            <a:pPr algn="ctr" defTabSz="914224">
              <a:lnSpc>
                <a:spcPct val="90000"/>
              </a:lnSpc>
              <a:spcAft>
                <a:spcPts val="600"/>
              </a:spcAft>
              <a:defRPr/>
            </a:pPr>
            <a:r>
              <a:rPr lang="en-US" sz="2400" kern="0">
                <a:solidFill>
                  <a:sysClr val="windowText" lastClr="000000"/>
                </a:solidFill>
                <a:latin typeface="Segoe UI Light" panose="020B0502040204020203" pitchFamily="34" charset="0"/>
                <a:cs typeface="Segoe UI Light" panose="020B0502040204020203" pitchFamily="34" charset="0"/>
              </a:rPr>
              <a:t>App Type Packages</a:t>
            </a:r>
          </a:p>
        </p:txBody>
      </p:sp>
      <p:sp>
        <p:nvSpPr>
          <p:cNvPr id="41" name="TextBox 40"/>
          <p:cNvSpPr txBox="1"/>
          <p:nvPr/>
        </p:nvSpPr>
        <p:spPr>
          <a:xfrm>
            <a:off x="4374199" y="6030326"/>
            <a:ext cx="7552067" cy="634440"/>
          </a:xfrm>
          <a:prstGeom prst="rect">
            <a:avLst/>
          </a:prstGeom>
          <a:noFill/>
        </p:spPr>
        <p:txBody>
          <a:bodyPr wrap="square" lIns="182854" tIns="146283" rIns="182854" bIns="146283" rtlCol="0">
            <a:spAutoFit/>
          </a:bodyPr>
          <a:lstStyle/>
          <a:p>
            <a:pPr algn="ctr" defTabSz="914224">
              <a:lnSpc>
                <a:spcPct val="90000"/>
              </a:lnSpc>
              <a:spcAft>
                <a:spcPts val="600"/>
              </a:spcAft>
              <a:defRPr/>
            </a:pPr>
            <a:r>
              <a:rPr lang="en-US" sz="2400" kern="0">
                <a:solidFill>
                  <a:sysClr val="windowText" lastClr="000000"/>
                </a:solidFill>
                <a:latin typeface="Segoe UI Light" panose="020B0502040204020203" pitchFamily="34" charset="0"/>
                <a:cs typeface="Segoe UI Light" panose="020B0502040204020203" pitchFamily="34" charset="0"/>
              </a:rPr>
              <a:t>Service Fabric Cluster VMs</a:t>
            </a:r>
          </a:p>
        </p:txBody>
      </p:sp>
    </p:spTree>
    <p:extLst>
      <p:ext uri="{BB962C8B-B14F-4D97-AF65-F5344CB8AC3E}">
        <p14:creationId xmlns:p14="http://schemas.microsoft.com/office/powerpoint/2010/main" val="3441925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13000" decel="13000" fill="hold" grpId="0" nodeType="afterEffect">
                                  <p:stCondLst>
                                    <p:cond delay="0"/>
                                  </p:stCondLst>
                                  <p:childTnLst>
                                    <p:animMotion origin="layout" path="M 4.54685E-6 -1.44803E-6 L -0.44512 -0.19156 " pathEditMode="relative" rAng="0" ptsTypes="AA">
                                      <p:cBhvr>
                                        <p:cTn id="11" dur="1000" fill="hold"/>
                                        <p:tgtEl>
                                          <p:spTgt spid="17"/>
                                        </p:tgtEl>
                                        <p:attrNameLst>
                                          <p:attrName>ppt_x</p:attrName>
                                          <p:attrName>ppt_y</p:attrName>
                                        </p:attrNameLst>
                                      </p:cBhvr>
                                      <p:rCtr x="-22262" y="-9578"/>
                                    </p:animMotion>
                                  </p:childTnLst>
                                </p:cTn>
                              </p:par>
                              <p:par>
                                <p:cTn id="12" presetID="42" presetClass="path" presetSubtype="0" accel="13000" decel="13000" fill="hold" grpId="0" nodeType="withEffect">
                                  <p:stCondLst>
                                    <p:cond delay="0"/>
                                  </p:stCondLst>
                                  <p:childTnLst>
                                    <p:animMotion origin="layout" path="M 4.41154E-6 4.8434E-6 L 0.41179 0.19337 " pathEditMode="relative" rAng="0" ptsTypes="AA">
                                      <p:cBhvr>
                                        <p:cTn id="13" dur="1000" fill="hold"/>
                                        <p:tgtEl>
                                          <p:spTgt spid="25"/>
                                        </p:tgtEl>
                                        <p:attrNameLst>
                                          <p:attrName>ppt_x</p:attrName>
                                          <p:attrName>ppt_y</p:attrName>
                                        </p:attrNameLst>
                                      </p:cBhvr>
                                      <p:rCtr x="20590" y="9669"/>
                                    </p:animMotion>
                                  </p:childTnLst>
                                </p:cTn>
                              </p:par>
                              <p:par>
                                <p:cTn id="14" presetID="42" presetClass="path" presetSubtype="0" accel="13000" decel="13000" fill="hold" grpId="0" nodeType="withEffect">
                                  <p:stCondLst>
                                    <p:cond delay="0"/>
                                  </p:stCondLst>
                                  <p:childTnLst>
                                    <p:animMotion origin="layout" path="M 4.67194E-7 -2.65093E-6 L -0.36457 -0.00794 " pathEditMode="relative" rAng="0" ptsTypes="AA">
                                      <p:cBhvr>
                                        <p:cTn id="15" dur="1000" fill="hold"/>
                                        <p:tgtEl>
                                          <p:spTgt spid="16"/>
                                        </p:tgtEl>
                                        <p:attrNameLst>
                                          <p:attrName>ppt_x</p:attrName>
                                          <p:attrName>ppt_y</p:attrName>
                                        </p:attrNameLst>
                                      </p:cBhvr>
                                      <p:rCtr x="-18228" y="-409"/>
                                    </p:animMotion>
                                  </p:childTnLst>
                                </p:cTn>
                              </p:par>
                              <p:par>
                                <p:cTn id="16" presetID="42" presetClass="path" presetSubtype="0" accel="13000" decel="13000" fill="hold" grpId="0" nodeType="withEffect">
                                  <p:stCondLst>
                                    <p:cond delay="0"/>
                                  </p:stCondLst>
                                  <p:childTnLst>
                                    <p:animMotion origin="layout" path="M 1.6722E-6 -2.65093E-6 L 0.36585 2.01089E-6 " pathEditMode="relative" rAng="0" ptsTypes="AA">
                                      <p:cBhvr>
                                        <p:cTn id="17" dur="1000" fill="hold"/>
                                        <p:tgtEl>
                                          <p:spTgt spid="26"/>
                                        </p:tgtEl>
                                        <p:attrNameLst>
                                          <p:attrName>ppt_x</p:attrName>
                                          <p:attrName>ppt_y</p:attrName>
                                        </p:attrNameLst>
                                      </p:cBhvr>
                                      <p:rCtr x="18330" y="204"/>
                                    </p:animMotion>
                                  </p:childTnLst>
                                </p:cTn>
                              </p:par>
                              <p:par>
                                <p:cTn id="18" presetID="42" presetClass="path" presetSubtype="0" accel="13000" decel="13000" fill="hold" grpId="0" nodeType="withEffect">
                                  <p:stCondLst>
                                    <p:cond delay="0"/>
                                  </p:stCondLst>
                                  <p:childTnLst>
                                    <p:animMotion origin="layout" path="M -1.24585E-6 3.36813E-6 L 0.32078 -0.19043 " pathEditMode="relative" rAng="0" ptsTypes="AA">
                                      <p:cBhvr>
                                        <p:cTn id="19" dur="1000" fill="hold"/>
                                        <p:tgtEl>
                                          <p:spTgt spid="36"/>
                                        </p:tgtEl>
                                        <p:attrNameLst>
                                          <p:attrName>ppt_x</p:attrName>
                                          <p:attrName>ppt_y</p:attrName>
                                        </p:attrNameLst>
                                      </p:cBhvr>
                                      <p:rCtr x="16033" y="-9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2" grpId="0" animBg="1"/>
      <p:bldP spid="16" grpId="0" animBg="1"/>
      <p:bldP spid="17" grpId="0" animBg="1"/>
      <p:bldP spid="25" grpId="0" animBg="1"/>
      <p:bldP spid="26" grpId="0" animBg="1"/>
      <p:bldP spid="3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728036" y="3171024"/>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5" name="Rectangle 4"/>
          <p:cNvSpPr/>
          <p:nvPr/>
        </p:nvSpPr>
        <p:spPr bwMode="auto">
          <a:xfrm>
            <a:off x="4726510" y="1809795"/>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6" name="Rectangle 5"/>
          <p:cNvSpPr/>
          <p:nvPr/>
        </p:nvSpPr>
        <p:spPr bwMode="auto">
          <a:xfrm>
            <a:off x="8250861" y="1796969"/>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7" name="Rectangle 6"/>
          <p:cNvSpPr/>
          <p:nvPr/>
        </p:nvSpPr>
        <p:spPr bwMode="auto">
          <a:xfrm>
            <a:off x="8250860" y="3174158"/>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8" name="Rectangle 7"/>
          <p:cNvSpPr/>
          <p:nvPr/>
        </p:nvSpPr>
        <p:spPr bwMode="auto">
          <a:xfrm>
            <a:off x="4726509" y="4536969"/>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9" name="Rectangle 8"/>
          <p:cNvSpPr/>
          <p:nvPr/>
        </p:nvSpPr>
        <p:spPr bwMode="auto">
          <a:xfrm>
            <a:off x="8250859" y="4536969"/>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10" name="Rectangle 9"/>
          <p:cNvSpPr/>
          <p:nvPr/>
        </p:nvSpPr>
        <p:spPr bwMode="auto">
          <a:xfrm>
            <a:off x="2424886" y="1809796"/>
            <a:ext cx="1030483" cy="224978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 name="Rectangle 10"/>
          <p:cNvSpPr/>
          <p:nvPr/>
        </p:nvSpPr>
        <p:spPr bwMode="auto">
          <a:xfrm>
            <a:off x="626605" y="1815370"/>
            <a:ext cx="1030483" cy="230426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 name="Hexagon 11"/>
          <p:cNvSpPr/>
          <p:nvPr/>
        </p:nvSpPr>
        <p:spPr bwMode="auto">
          <a:xfrm>
            <a:off x="950890" y="2058437"/>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 name="Hexagon 12"/>
          <p:cNvSpPr/>
          <p:nvPr/>
        </p:nvSpPr>
        <p:spPr bwMode="auto">
          <a:xfrm>
            <a:off x="8682824" y="5005058"/>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4" name="Hexagon 13"/>
          <p:cNvSpPr/>
          <p:nvPr/>
        </p:nvSpPr>
        <p:spPr bwMode="auto">
          <a:xfrm>
            <a:off x="7045888" y="2306694"/>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5" name="Hexagon 14"/>
          <p:cNvSpPr/>
          <p:nvPr/>
        </p:nvSpPr>
        <p:spPr bwMode="auto">
          <a:xfrm>
            <a:off x="950890" y="2801924"/>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6" name="Hexagon 15"/>
          <p:cNvSpPr/>
          <p:nvPr/>
        </p:nvSpPr>
        <p:spPr bwMode="auto">
          <a:xfrm>
            <a:off x="10676663" y="5001663"/>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7" name="Hexagon 16"/>
          <p:cNvSpPr/>
          <p:nvPr/>
        </p:nvSpPr>
        <p:spPr bwMode="auto">
          <a:xfrm>
            <a:off x="10713524" y="3585434"/>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8" name="Hexagon 17"/>
          <p:cNvSpPr/>
          <p:nvPr/>
        </p:nvSpPr>
        <p:spPr bwMode="auto">
          <a:xfrm>
            <a:off x="950890" y="3529245"/>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9" name="Hexagon 18"/>
          <p:cNvSpPr/>
          <p:nvPr/>
        </p:nvSpPr>
        <p:spPr bwMode="auto">
          <a:xfrm>
            <a:off x="5192266" y="4980182"/>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0" name="Hexagon 19"/>
          <p:cNvSpPr/>
          <p:nvPr/>
        </p:nvSpPr>
        <p:spPr bwMode="auto">
          <a:xfrm>
            <a:off x="9664759" y="2247258"/>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1" name="Hexagon 20"/>
          <p:cNvSpPr/>
          <p:nvPr/>
        </p:nvSpPr>
        <p:spPr bwMode="auto">
          <a:xfrm>
            <a:off x="2736252" y="2092998"/>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2" name="Hexagon 21"/>
          <p:cNvSpPr/>
          <p:nvPr/>
        </p:nvSpPr>
        <p:spPr bwMode="auto">
          <a:xfrm>
            <a:off x="5223670" y="3585433"/>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3" name="Hexagon 22"/>
          <p:cNvSpPr/>
          <p:nvPr/>
        </p:nvSpPr>
        <p:spPr bwMode="auto">
          <a:xfrm>
            <a:off x="5948668" y="2323341"/>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4" name="Hexagon 23"/>
          <p:cNvSpPr/>
          <p:nvPr/>
        </p:nvSpPr>
        <p:spPr bwMode="auto">
          <a:xfrm>
            <a:off x="2736252" y="2824846"/>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Hexagon 24"/>
          <p:cNvSpPr/>
          <p:nvPr/>
        </p:nvSpPr>
        <p:spPr bwMode="auto">
          <a:xfrm>
            <a:off x="5192267" y="2302328"/>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Hexagon 25"/>
          <p:cNvSpPr/>
          <p:nvPr/>
        </p:nvSpPr>
        <p:spPr bwMode="auto">
          <a:xfrm>
            <a:off x="6127928" y="5000702"/>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7" name="Hexagon 26"/>
          <p:cNvSpPr/>
          <p:nvPr/>
        </p:nvSpPr>
        <p:spPr bwMode="auto">
          <a:xfrm>
            <a:off x="2736252" y="3552167"/>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8" name="Hexagon 27"/>
          <p:cNvSpPr/>
          <p:nvPr/>
        </p:nvSpPr>
        <p:spPr bwMode="auto">
          <a:xfrm>
            <a:off x="9593111" y="3601539"/>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9" name="Hexagon 28"/>
          <p:cNvSpPr/>
          <p:nvPr/>
        </p:nvSpPr>
        <p:spPr bwMode="auto">
          <a:xfrm>
            <a:off x="10713525" y="2323341"/>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0" name="Hexagon 29"/>
          <p:cNvSpPr/>
          <p:nvPr/>
        </p:nvSpPr>
        <p:spPr bwMode="auto">
          <a:xfrm>
            <a:off x="7029080" y="5000703"/>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1" name="Hexagon 30"/>
          <p:cNvSpPr/>
          <p:nvPr/>
        </p:nvSpPr>
        <p:spPr bwMode="auto">
          <a:xfrm>
            <a:off x="7045888" y="3585434"/>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2" name="Hexagon 31"/>
          <p:cNvSpPr/>
          <p:nvPr/>
        </p:nvSpPr>
        <p:spPr bwMode="auto">
          <a:xfrm>
            <a:off x="9728261" y="5001663"/>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3" name="TextBox 32"/>
          <p:cNvSpPr txBox="1"/>
          <p:nvPr/>
        </p:nvSpPr>
        <p:spPr>
          <a:xfrm>
            <a:off x="602781" y="4107341"/>
            <a:ext cx="1195063" cy="621963"/>
          </a:xfrm>
          <a:prstGeom prst="rect">
            <a:avLst/>
          </a:prstGeom>
          <a:noFill/>
        </p:spPr>
        <p:txBody>
          <a:bodyPr wrap="square" lIns="179260" tIns="143408" rIns="179260" bIns="143408" rtlCol="0">
            <a:spAutoFit/>
          </a:bodyPr>
          <a:lstStyle/>
          <a:p>
            <a:pPr defTabSz="914191">
              <a:lnSpc>
                <a:spcPct val="90000"/>
              </a:lnSpc>
              <a:spcAft>
                <a:spcPts val="587"/>
              </a:spcAft>
              <a:defRPr/>
            </a:pPr>
            <a:r>
              <a:rPr lang="en-US" sz="2353" kern="0">
                <a:solidFill>
                  <a:sysClr val="windowText" lastClr="000000"/>
                </a:solidFill>
                <a:latin typeface="Segoe UI Light" panose="020B0502040204020203" pitchFamily="34" charset="0"/>
                <a:cs typeface="Segoe UI Light" panose="020B0502040204020203" pitchFamily="34" charset="0"/>
              </a:rPr>
              <a:t>App1</a:t>
            </a:r>
          </a:p>
        </p:txBody>
      </p:sp>
      <p:sp>
        <p:nvSpPr>
          <p:cNvPr id="34" name="TextBox 33"/>
          <p:cNvSpPr txBox="1"/>
          <p:nvPr/>
        </p:nvSpPr>
        <p:spPr>
          <a:xfrm>
            <a:off x="2424887" y="4107341"/>
            <a:ext cx="1195063" cy="621963"/>
          </a:xfrm>
          <a:prstGeom prst="rect">
            <a:avLst/>
          </a:prstGeom>
          <a:noFill/>
        </p:spPr>
        <p:txBody>
          <a:bodyPr wrap="square" lIns="179260" tIns="143408" rIns="179260" bIns="143408" rtlCol="0">
            <a:spAutoFit/>
          </a:bodyPr>
          <a:lstStyle/>
          <a:p>
            <a:pPr defTabSz="914191">
              <a:lnSpc>
                <a:spcPct val="90000"/>
              </a:lnSpc>
              <a:spcAft>
                <a:spcPts val="587"/>
              </a:spcAft>
              <a:defRPr/>
            </a:pPr>
            <a:r>
              <a:rPr lang="en-US" sz="2353" kern="0">
                <a:solidFill>
                  <a:sysClr val="windowText" lastClr="000000"/>
                </a:solidFill>
                <a:latin typeface="Segoe UI Light" panose="020B0502040204020203" pitchFamily="34" charset="0"/>
                <a:cs typeface="Segoe UI Light" panose="020B0502040204020203" pitchFamily="34" charset="0"/>
              </a:rPr>
              <a:t>App2</a:t>
            </a:r>
          </a:p>
        </p:txBody>
      </p:sp>
      <p:sp>
        <p:nvSpPr>
          <p:cNvPr id="35" name="Hexagon 34"/>
          <p:cNvSpPr/>
          <p:nvPr/>
        </p:nvSpPr>
        <p:spPr bwMode="auto">
          <a:xfrm>
            <a:off x="8676912" y="2302328"/>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6" name="Hexagon 35"/>
          <p:cNvSpPr/>
          <p:nvPr/>
        </p:nvSpPr>
        <p:spPr bwMode="auto">
          <a:xfrm>
            <a:off x="6105794" y="3576105"/>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7" name="Hexagon 36"/>
          <p:cNvSpPr/>
          <p:nvPr/>
        </p:nvSpPr>
        <p:spPr bwMode="auto">
          <a:xfrm>
            <a:off x="8674386" y="3569691"/>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8" name="Title 2"/>
          <p:cNvSpPr>
            <a:spLocks noGrp="1"/>
          </p:cNvSpPr>
          <p:nvPr>
            <p:ph type="title"/>
          </p:nvPr>
        </p:nvSpPr>
        <p:spPr>
          <a:xfrm>
            <a:off x="272078" y="387310"/>
            <a:ext cx="11654187" cy="899409"/>
          </a:xfrm>
        </p:spPr>
        <p:txBody>
          <a:bodyPr/>
          <a:lstStyle/>
          <a:p>
            <a:r>
              <a:rPr lang="en-US" sz="4799">
                <a:solidFill>
                  <a:schemeClr val="tx1"/>
                </a:solidFill>
              </a:rPr>
              <a:t>Capacity</a:t>
            </a:r>
          </a:p>
        </p:txBody>
      </p:sp>
      <p:cxnSp>
        <p:nvCxnSpPr>
          <p:cNvPr id="39" name="Straight Connector 38"/>
          <p:cNvCxnSpPr/>
          <p:nvPr/>
        </p:nvCxnSpPr>
        <p:spPr>
          <a:xfrm>
            <a:off x="4060677" y="1810487"/>
            <a:ext cx="0" cy="5047036"/>
          </a:xfrm>
          <a:prstGeom prst="line">
            <a:avLst/>
          </a:prstGeom>
          <a:ln w="12700">
            <a:solidFill>
              <a:schemeClr val="tx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2080" y="6030326"/>
            <a:ext cx="3601753" cy="634440"/>
          </a:xfrm>
          <a:prstGeom prst="rect">
            <a:avLst/>
          </a:prstGeom>
          <a:noFill/>
        </p:spPr>
        <p:txBody>
          <a:bodyPr wrap="square" lIns="182854" tIns="146283" rIns="182854" bIns="146283" rtlCol="0">
            <a:spAutoFit/>
          </a:bodyPr>
          <a:lstStyle/>
          <a:p>
            <a:pPr algn="ctr" defTabSz="914224">
              <a:lnSpc>
                <a:spcPct val="90000"/>
              </a:lnSpc>
              <a:spcAft>
                <a:spcPts val="600"/>
              </a:spcAft>
              <a:defRPr/>
            </a:pPr>
            <a:r>
              <a:rPr lang="en-US" sz="2400" kern="0">
                <a:solidFill>
                  <a:sysClr val="windowText" lastClr="000000"/>
                </a:solidFill>
                <a:latin typeface="Segoe UI Light" panose="020B0502040204020203" pitchFamily="34" charset="0"/>
                <a:cs typeface="Segoe UI Light" panose="020B0502040204020203" pitchFamily="34" charset="0"/>
              </a:rPr>
              <a:t>App Type Packages</a:t>
            </a:r>
          </a:p>
        </p:txBody>
      </p:sp>
      <p:sp>
        <p:nvSpPr>
          <p:cNvPr id="41" name="TextBox 40"/>
          <p:cNvSpPr txBox="1"/>
          <p:nvPr/>
        </p:nvSpPr>
        <p:spPr>
          <a:xfrm>
            <a:off x="4374199" y="6030326"/>
            <a:ext cx="7552067" cy="634440"/>
          </a:xfrm>
          <a:prstGeom prst="rect">
            <a:avLst/>
          </a:prstGeom>
          <a:noFill/>
        </p:spPr>
        <p:txBody>
          <a:bodyPr wrap="square" lIns="182854" tIns="146283" rIns="182854" bIns="146283" rtlCol="0">
            <a:spAutoFit/>
          </a:bodyPr>
          <a:lstStyle/>
          <a:p>
            <a:pPr algn="ctr" defTabSz="914224">
              <a:lnSpc>
                <a:spcPct val="90000"/>
              </a:lnSpc>
              <a:spcAft>
                <a:spcPts val="600"/>
              </a:spcAft>
              <a:defRPr/>
            </a:pPr>
            <a:r>
              <a:rPr lang="en-US" sz="2400" kern="0">
                <a:solidFill>
                  <a:sysClr val="windowText" lastClr="000000"/>
                </a:solidFill>
                <a:latin typeface="Segoe UI Light" panose="020B0502040204020203" pitchFamily="34" charset="0"/>
                <a:cs typeface="Segoe UI Light" panose="020B0502040204020203" pitchFamily="34" charset="0"/>
              </a:rPr>
              <a:t>Service Fabric Cluster VMs</a:t>
            </a:r>
          </a:p>
        </p:txBody>
      </p:sp>
    </p:spTree>
    <p:extLst>
      <p:ext uri="{BB962C8B-B14F-4D97-AF65-F5344CB8AC3E}">
        <p14:creationId xmlns:p14="http://schemas.microsoft.com/office/powerpoint/2010/main" val="2341710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1"/>
                                        </p:tgtEl>
                                      </p:cBhvr>
                                      <p:by x="350000" y="350000"/>
                                    </p:animScale>
                                  </p:childTnLst>
                                </p:cTn>
                              </p:par>
                            </p:childTnLst>
                          </p:cTn>
                        </p:par>
                        <p:par>
                          <p:cTn id="7" fill="hold">
                            <p:stCondLst>
                              <p:cond delay="2000"/>
                            </p:stCondLst>
                            <p:childTnLst>
                              <p:par>
                                <p:cTn id="8" presetID="42" presetClass="path" presetSubtype="0" accel="50000" decel="50000" fill="hold" grpId="0" nodeType="afterEffect">
                                  <p:stCondLst>
                                    <p:cond delay="0"/>
                                  </p:stCondLst>
                                  <p:childTnLst>
                                    <p:animMotion origin="layout" path="M 1.43732E-6 1.58874E-6 L 0.03306 0.20517 " pathEditMode="relative" rAng="0" ptsTypes="AA">
                                      <p:cBhvr>
                                        <p:cTn id="9" dur="2000" fill="hold"/>
                                        <p:tgtEl>
                                          <p:spTgt spid="22"/>
                                        </p:tgtEl>
                                        <p:attrNameLst>
                                          <p:attrName>ppt_x</p:attrName>
                                          <p:attrName>ppt_y</p:attrName>
                                        </p:attrNameLst>
                                      </p:cBhvr>
                                      <p:rCtr x="1647" y="10259"/>
                                    </p:animMotion>
                                  </p:childTnLst>
                                </p:cTn>
                              </p:par>
                              <p:par>
                                <p:cTn id="10" presetID="42" presetClass="path" presetSubtype="0" accel="50000" decel="50000" fill="hold" grpId="0" nodeType="withEffect">
                                  <p:stCondLst>
                                    <p:cond delay="0"/>
                                  </p:stCondLst>
                                  <p:childTnLst>
                                    <p:animMotion origin="layout" path="M -1.24585E-6 3.36813E-6 L 0.03549 -0.19043 " pathEditMode="relative" rAng="0" ptsTypes="AA">
                                      <p:cBhvr>
                                        <p:cTn id="11" dur="2000" fill="hold"/>
                                        <p:tgtEl>
                                          <p:spTgt spid="36"/>
                                        </p:tgtEl>
                                        <p:attrNameLst>
                                          <p:attrName>ppt_x</p:attrName>
                                          <p:attrName>ppt_y</p:attrName>
                                        </p:attrNameLst>
                                      </p:cBhvr>
                                      <p:rCtr x="1774" y="-9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1" grpId="0" animBg="1"/>
      <p:bldP spid="3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728036" y="3171024"/>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5" name="Rectangle 4"/>
          <p:cNvSpPr/>
          <p:nvPr/>
        </p:nvSpPr>
        <p:spPr bwMode="auto">
          <a:xfrm>
            <a:off x="4726510" y="1809795"/>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6" name="Rectangle 5"/>
          <p:cNvSpPr/>
          <p:nvPr/>
        </p:nvSpPr>
        <p:spPr bwMode="auto">
          <a:xfrm>
            <a:off x="8250861" y="1796969"/>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7" name="Rectangle 6"/>
          <p:cNvSpPr/>
          <p:nvPr/>
        </p:nvSpPr>
        <p:spPr bwMode="auto">
          <a:xfrm>
            <a:off x="8250860" y="3174158"/>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8" name="Rectangle 7"/>
          <p:cNvSpPr/>
          <p:nvPr/>
        </p:nvSpPr>
        <p:spPr bwMode="auto">
          <a:xfrm>
            <a:off x="4726509" y="4536969"/>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9" name="Rectangle 8"/>
          <p:cNvSpPr/>
          <p:nvPr/>
        </p:nvSpPr>
        <p:spPr bwMode="auto">
          <a:xfrm>
            <a:off x="8250859" y="4536969"/>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10" name="Rectangle 9"/>
          <p:cNvSpPr/>
          <p:nvPr/>
        </p:nvSpPr>
        <p:spPr bwMode="auto">
          <a:xfrm>
            <a:off x="2424886" y="1809796"/>
            <a:ext cx="1030483" cy="224978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 name="Rectangle 10"/>
          <p:cNvSpPr/>
          <p:nvPr/>
        </p:nvSpPr>
        <p:spPr bwMode="auto">
          <a:xfrm>
            <a:off x="626605" y="1815370"/>
            <a:ext cx="1030483" cy="230426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 name="Hexagon 11"/>
          <p:cNvSpPr/>
          <p:nvPr/>
        </p:nvSpPr>
        <p:spPr bwMode="auto">
          <a:xfrm>
            <a:off x="950890" y="2058437"/>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 name="Hexagon 12"/>
          <p:cNvSpPr/>
          <p:nvPr/>
        </p:nvSpPr>
        <p:spPr bwMode="auto">
          <a:xfrm>
            <a:off x="8682824" y="5005058"/>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4" name="Hexagon 13"/>
          <p:cNvSpPr/>
          <p:nvPr/>
        </p:nvSpPr>
        <p:spPr bwMode="auto">
          <a:xfrm>
            <a:off x="7045888" y="2306694"/>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5" name="Hexagon 14"/>
          <p:cNvSpPr/>
          <p:nvPr/>
        </p:nvSpPr>
        <p:spPr bwMode="auto">
          <a:xfrm>
            <a:off x="950890" y="2801924"/>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6" name="Hexagon 15"/>
          <p:cNvSpPr/>
          <p:nvPr/>
        </p:nvSpPr>
        <p:spPr bwMode="auto">
          <a:xfrm>
            <a:off x="10676663" y="5001663"/>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7" name="Hexagon 16"/>
          <p:cNvSpPr/>
          <p:nvPr/>
        </p:nvSpPr>
        <p:spPr bwMode="auto">
          <a:xfrm>
            <a:off x="10713524" y="3585434"/>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8" name="Hexagon 17"/>
          <p:cNvSpPr/>
          <p:nvPr/>
        </p:nvSpPr>
        <p:spPr bwMode="auto">
          <a:xfrm>
            <a:off x="950890" y="3529245"/>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9" name="Hexagon 18"/>
          <p:cNvSpPr/>
          <p:nvPr/>
        </p:nvSpPr>
        <p:spPr bwMode="auto">
          <a:xfrm>
            <a:off x="5192266" y="4980182"/>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0" name="Hexagon 19"/>
          <p:cNvSpPr/>
          <p:nvPr/>
        </p:nvSpPr>
        <p:spPr bwMode="auto">
          <a:xfrm>
            <a:off x="9664759" y="2247258"/>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1" name="Hexagon 20"/>
          <p:cNvSpPr/>
          <p:nvPr/>
        </p:nvSpPr>
        <p:spPr bwMode="auto">
          <a:xfrm>
            <a:off x="2736252" y="2092998"/>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2" name="Hexagon 21"/>
          <p:cNvSpPr/>
          <p:nvPr/>
        </p:nvSpPr>
        <p:spPr bwMode="auto">
          <a:xfrm>
            <a:off x="5223670" y="3585433"/>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3" name="Hexagon 22"/>
          <p:cNvSpPr/>
          <p:nvPr/>
        </p:nvSpPr>
        <p:spPr bwMode="auto">
          <a:xfrm>
            <a:off x="6099172" y="2273976"/>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4" name="Hexagon 23"/>
          <p:cNvSpPr/>
          <p:nvPr/>
        </p:nvSpPr>
        <p:spPr bwMode="auto">
          <a:xfrm>
            <a:off x="2736252" y="2824846"/>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Hexagon 24"/>
          <p:cNvSpPr/>
          <p:nvPr/>
        </p:nvSpPr>
        <p:spPr bwMode="auto">
          <a:xfrm>
            <a:off x="5192267" y="2302328"/>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Hexagon 25"/>
          <p:cNvSpPr/>
          <p:nvPr/>
        </p:nvSpPr>
        <p:spPr bwMode="auto">
          <a:xfrm>
            <a:off x="9053568" y="3627296"/>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7" name="Hexagon 26"/>
          <p:cNvSpPr/>
          <p:nvPr/>
        </p:nvSpPr>
        <p:spPr bwMode="auto">
          <a:xfrm>
            <a:off x="2736252" y="3552167"/>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8" name="Hexagon 27"/>
          <p:cNvSpPr/>
          <p:nvPr/>
        </p:nvSpPr>
        <p:spPr bwMode="auto">
          <a:xfrm>
            <a:off x="9593111" y="3601539"/>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9" name="Hexagon 28"/>
          <p:cNvSpPr/>
          <p:nvPr/>
        </p:nvSpPr>
        <p:spPr bwMode="auto">
          <a:xfrm>
            <a:off x="10713525" y="2323341"/>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0" name="Hexagon 29"/>
          <p:cNvSpPr/>
          <p:nvPr/>
        </p:nvSpPr>
        <p:spPr bwMode="auto">
          <a:xfrm>
            <a:off x="7585936" y="3612056"/>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1" name="Hexagon 30"/>
          <p:cNvSpPr/>
          <p:nvPr/>
        </p:nvSpPr>
        <p:spPr bwMode="auto">
          <a:xfrm>
            <a:off x="7045888" y="3585434"/>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2" name="Hexagon 31"/>
          <p:cNvSpPr/>
          <p:nvPr/>
        </p:nvSpPr>
        <p:spPr bwMode="auto">
          <a:xfrm>
            <a:off x="10214090" y="3628257"/>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3" name="TextBox 32"/>
          <p:cNvSpPr txBox="1"/>
          <p:nvPr/>
        </p:nvSpPr>
        <p:spPr>
          <a:xfrm>
            <a:off x="602781" y="4107341"/>
            <a:ext cx="1195063" cy="621963"/>
          </a:xfrm>
          <a:prstGeom prst="rect">
            <a:avLst/>
          </a:prstGeom>
          <a:noFill/>
        </p:spPr>
        <p:txBody>
          <a:bodyPr wrap="square" lIns="179260" tIns="143408" rIns="179260" bIns="143408" rtlCol="0">
            <a:spAutoFit/>
          </a:bodyPr>
          <a:lstStyle/>
          <a:p>
            <a:pPr defTabSz="914191">
              <a:lnSpc>
                <a:spcPct val="90000"/>
              </a:lnSpc>
              <a:spcAft>
                <a:spcPts val="587"/>
              </a:spcAft>
              <a:defRPr/>
            </a:pPr>
            <a:r>
              <a:rPr lang="en-US" sz="2353" kern="0">
                <a:solidFill>
                  <a:sysClr val="windowText" lastClr="000000"/>
                </a:solidFill>
                <a:latin typeface="Segoe UI Light" panose="020B0502040204020203" pitchFamily="34" charset="0"/>
                <a:cs typeface="Segoe UI Light" panose="020B0502040204020203" pitchFamily="34" charset="0"/>
              </a:rPr>
              <a:t>App1</a:t>
            </a:r>
          </a:p>
        </p:txBody>
      </p:sp>
      <p:sp>
        <p:nvSpPr>
          <p:cNvPr id="34" name="TextBox 33"/>
          <p:cNvSpPr txBox="1"/>
          <p:nvPr/>
        </p:nvSpPr>
        <p:spPr>
          <a:xfrm>
            <a:off x="2424887" y="4107341"/>
            <a:ext cx="1195063" cy="621963"/>
          </a:xfrm>
          <a:prstGeom prst="rect">
            <a:avLst/>
          </a:prstGeom>
          <a:noFill/>
        </p:spPr>
        <p:txBody>
          <a:bodyPr wrap="square" lIns="179260" tIns="143408" rIns="179260" bIns="143408" rtlCol="0">
            <a:spAutoFit/>
          </a:bodyPr>
          <a:lstStyle/>
          <a:p>
            <a:pPr defTabSz="914191">
              <a:lnSpc>
                <a:spcPct val="90000"/>
              </a:lnSpc>
              <a:spcAft>
                <a:spcPts val="587"/>
              </a:spcAft>
              <a:defRPr/>
            </a:pPr>
            <a:r>
              <a:rPr lang="en-US" sz="2353" kern="0">
                <a:solidFill>
                  <a:sysClr val="windowText" lastClr="000000"/>
                </a:solidFill>
                <a:latin typeface="Segoe UI Light" panose="020B0502040204020203" pitchFamily="34" charset="0"/>
                <a:cs typeface="Segoe UI Light" panose="020B0502040204020203" pitchFamily="34" charset="0"/>
              </a:rPr>
              <a:t>App2</a:t>
            </a:r>
          </a:p>
        </p:txBody>
      </p:sp>
      <p:sp>
        <p:nvSpPr>
          <p:cNvPr id="35" name="Hexagon 34"/>
          <p:cNvSpPr/>
          <p:nvPr/>
        </p:nvSpPr>
        <p:spPr bwMode="auto">
          <a:xfrm>
            <a:off x="8676912" y="2302328"/>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6" name="Hexagon 35"/>
          <p:cNvSpPr/>
          <p:nvPr/>
        </p:nvSpPr>
        <p:spPr bwMode="auto">
          <a:xfrm>
            <a:off x="6105794" y="3576105"/>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7" name="Hexagon 36"/>
          <p:cNvSpPr/>
          <p:nvPr/>
        </p:nvSpPr>
        <p:spPr bwMode="auto">
          <a:xfrm>
            <a:off x="8472697" y="3595812"/>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8" name="Title 2"/>
          <p:cNvSpPr>
            <a:spLocks noGrp="1"/>
          </p:cNvSpPr>
          <p:nvPr>
            <p:ph type="title"/>
          </p:nvPr>
        </p:nvSpPr>
        <p:spPr>
          <a:xfrm>
            <a:off x="272078" y="387310"/>
            <a:ext cx="11654187" cy="899409"/>
          </a:xfrm>
        </p:spPr>
        <p:txBody>
          <a:bodyPr/>
          <a:lstStyle/>
          <a:p>
            <a:r>
              <a:rPr lang="en-US" sz="4799">
                <a:solidFill>
                  <a:schemeClr val="tx1"/>
                </a:solidFill>
              </a:rPr>
              <a:t>Resource Balancing</a:t>
            </a:r>
          </a:p>
        </p:txBody>
      </p:sp>
      <p:cxnSp>
        <p:nvCxnSpPr>
          <p:cNvPr id="39" name="Straight Connector 38"/>
          <p:cNvCxnSpPr/>
          <p:nvPr/>
        </p:nvCxnSpPr>
        <p:spPr>
          <a:xfrm>
            <a:off x="4060677" y="1810487"/>
            <a:ext cx="0" cy="5047036"/>
          </a:xfrm>
          <a:prstGeom prst="line">
            <a:avLst/>
          </a:prstGeom>
          <a:ln w="12700">
            <a:solidFill>
              <a:schemeClr val="tx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2080" y="6030326"/>
            <a:ext cx="3601753" cy="634440"/>
          </a:xfrm>
          <a:prstGeom prst="rect">
            <a:avLst/>
          </a:prstGeom>
          <a:noFill/>
        </p:spPr>
        <p:txBody>
          <a:bodyPr wrap="square" lIns="182854" tIns="146283" rIns="182854" bIns="146283" rtlCol="0">
            <a:spAutoFit/>
          </a:bodyPr>
          <a:lstStyle/>
          <a:p>
            <a:pPr algn="ctr" defTabSz="914224">
              <a:lnSpc>
                <a:spcPct val="90000"/>
              </a:lnSpc>
              <a:spcAft>
                <a:spcPts val="600"/>
              </a:spcAft>
              <a:defRPr/>
            </a:pPr>
            <a:r>
              <a:rPr lang="en-US" sz="2400" kern="0">
                <a:solidFill>
                  <a:sysClr val="windowText" lastClr="000000"/>
                </a:solidFill>
                <a:latin typeface="Segoe UI Light" panose="020B0502040204020203" pitchFamily="34" charset="0"/>
                <a:cs typeface="Segoe UI Light" panose="020B0502040204020203" pitchFamily="34" charset="0"/>
              </a:rPr>
              <a:t>App Type Packages</a:t>
            </a:r>
          </a:p>
        </p:txBody>
      </p:sp>
      <p:sp>
        <p:nvSpPr>
          <p:cNvPr id="41" name="TextBox 40"/>
          <p:cNvSpPr txBox="1"/>
          <p:nvPr/>
        </p:nvSpPr>
        <p:spPr>
          <a:xfrm>
            <a:off x="4374199" y="6030326"/>
            <a:ext cx="7552067" cy="634440"/>
          </a:xfrm>
          <a:prstGeom prst="rect">
            <a:avLst/>
          </a:prstGeom>
          <a:noFill/>
        </p:spPr>
        <p:txBody>
          <a:bodyPr wrap="square" lIns="182854" tIns="146283" rIns="182854" bIns="146283" rtlCol="0">
            <a:spAutoFit/>
          </a:bodyPr>
          <a:lstStyle/>
          <a:p>
            <a:pPr algn="ctr" defTabSz="914224">
              <a:lnSpc>
                <a:spcPct val="90000"/>
              </a:lnSpc>
              <a:spcAft>
                <a:spcPts val="600"/>
              </a:spcAft>
              <a:defRPr/>
            </a:pPr>
            <a:r>
              <a:rPr lang="en-US" sz="2400" kern="0">
                <a:solidFill>
                  <a:sysClr val="windowText" lastClr="000000"/>
                </a:solidFill>
                <a:latin typeface="Segoe UI Light" panose="020B0502040204020203" pitchFamily="34" charset="0"/>
                <a:cs typeface="Segoe UI Light" panose="020B0502040204020203" pitchFamily="34" charset="0"/>
              </a:rPr>
              <a:t>Service Fabric Cluster VMs</a:t>
            </a:r>
          </a:p>
        </p:txBody>
      </p:sp>
    </p:spTree>
    <p:extLst>
      <p:ext uri="{BB962C8B-B14F-4D97-AF65-F5344CB8AC3E}">
        <p14:creationId xmlns:p14="http://schemas.microsoft.com/office/powerpoint/2010/main" val="2687309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7.17386E-7 -1.44803E-6 L -0.09331 0.19451 " pathEditMode="relative" rAng="0" ptsTypes="AA">
                                      <p:cBhvr>
                                        <p:cTn id="6" dur="2000" fill="hold"/>
                                        <p:tgtEl>
                                          <p:spTgt spid="31"/>
                                        </p:tgtEl>
                                        <p:attrNameLst>
                                          <p:attrName>ppt_x</p:attrName>
                                          <p:attrName>ppt_y</p:attrName>
                                        </p:attrNameLst>
                                      </p:cBhvr>
                                      <p:rCtr x="-4672" y="9714"/>
                                    </p:animMotion>
                                  </p:childTnLst>
                                </p:cTn>
                              </p:par>
                              <p:par>
                                <p:cTn id="7" presetID="42" presetClass="path" presetSubtype="0" accel="50000" decel="50000" fill="hold" grpId="0" nodeType="withEffect">
                                  <p:stCondLst>
                                    <p:cond delay="0"/>
                                  </p:stCondLst>
                                  <p:childTnLst>
                                    <p:animMotion origin="layout" path="M 4.53664E-6 1.95642E-6 L -0.19033 0.2029 " pathEditMode="relative" rAng="0" ptsTypes="AA">
                                      <p:cBhvr>
                                        <p:cTn id="8" dur="2000" fill="hold"/>
                                        <p:tgtEl>
                                          <p:spTgt spid="28"/>
                                        </p:tgtEl>
                                        <p:attrNameLst>
                                          <p:attrName>ppt_x</p:attrName>
                                          <p:attrName>ppt_y</p:attrName>
                                        </p:attrNameLst>
                                      </p:cBhvr>
                                      <p:rCtr x="-9523" y="10145"/>
                                    </p:animMotion>
                                  </p:childTnLst>
                                </p:cTn>
                              </p:par>
                              <p:par>
                                <p:cTn id="9" presetID="42" presetClass="path" presetSubtype="0" accel="50000" decel="50000" fill="hold" grpId="0" nodeType="withEffect">
                                  <p:stCondLst>
                                    <p:cond delay="0"/>
                                  </p:stCondLst>
                                  <p:childTnLst>
                                    <p:animMotion origin="layout" path="M -4.90171E-6 5.44712E-7 L 0.05757 0.18838 " pathEditMode="relative" rAng="0" ptsTypes="AA">
                                      <p:cBhvr>
                                        <p:cTn id="10" dur="2000" fill="hold"/>
                                        <p:tgtEl>
                                          <p:spTgt spid="26"/>
                                        </p:tgtEl>
                                        <p:attrNameLst>
                                          <p:attrName>ppt_x</p:attrName>
                                          <p:attrName>ppt_y</p:attrName>
                                        </p:attrNameLst>
                                      </p:cBhvr>
                                      <p:rCtr x="2872" y="94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3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728036" y="3171024"/>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5" name="Rectangle 4"/>
          <p:cNvSpPr/>
          <p:nvPr/>
        </p:nvSpPr>
        <p:spPr bwMode="auto">
          <a:xfrm>
            <a:off x="4726510" y="1809795"/>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6" name="Rectangle 5"/>
          <p:cNvSpPr/>
          <p:nvPr/>
        </p:nvSpPr>
        <p:spPr bwMode="auto">
          <a:xfrm>
            <a:off x="8250861" y="1796969"/>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7" name="Rectangle 6"/>
          <p:cNvSpPr/>
          <p:nvPr/>
        </p:nvSpPr>
        <p:spPr bwMode="auto">
          <a:xfrm>
            <a:off x="8250860" y="3174158"/>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8" name="Rectangle 7"/>
          <p:cNvSpPr/>
          <p:nvPr/>
        </p:nvSpPr>
        <p:spPr bwMode="auto">
          <a:xfrm>
            <a:off x="4726509" y="4536969"/>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9" name="Rectangle 8"/>
          <p:cNvSpPr/>
          <p:nvPr/>
        </p:nvSpPr>
        <p:spPr bwMode="auto">
          <a:xfrm>
            <a:off x="8250859" y="4536969"/>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10" name="Rectangle 9"/>
          <p:cNvSpPr/>
          <p:nvPr/>
        </p:nvSpPr>
        <p:spPr bwMode="auto">
          <a:xfrm>
            <a:off x="2424886" y="1809796"/>
            <a:ext cx="1030483" cy="224978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 name="Rectangle 10"/>
          <p:cNvSpPr/>
          <p:nvPr/>
        </p:nvSpPr>
        <p:spPr bwMode="auto">
          <a:xfrm>
            <a:off x="626605" y="1815370"/>
            <a:ext cx="1030483" cy="230426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 name="Hexagon 11"/>
          <p:cNvSpPr/>
          <p:nvPr/>
        </p:nvSpPr>
        <p:spPr bwMode="auto">
          <a:xfrm>
            <a:off x="950890" y="2058437"/>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 name="Hexagon 12"/>
          <p:cNvSpPr/>
          <p:nvPr/>
        </p:nvSpPr>
        <p:spPr bwMode="auto">
          <a:xfrm>
            <a:off x="8682824" y="5005058"/>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4" name="Hexagon 13"/>
          <p:cNvSpPr/>
          <p:nvPr/>
        </p:nvSpPr>
        <p:spPr bwMode="auto">
          <a:xfrm>
            <a:off x="7045888" y="2306694"/>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5" name="Hexagon 14"/>
          <p:cNvSpPr/>
          <p:nvPr/>
        </p:nvSpPr>
        <p:spPr bwMode="auto">
          <a:xfrm>
            <a:off x="950890" y="2801924"/>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6" name="Hexagon 15"/>
          <p:cNvSpPr/>
          <p:nvPr/>
        </p:nvSpPr>
        <p:spPr bwMode="auto">
          <a:xfrm>
            <a:off x="10676663" y="5001663"/>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7" name="Hexagon 16"/>
          <p:cNvSpPr/>
          <p:nvPr/>
        </p:nvSpPr>
        <p:spPr bwMode="auto">
          <a:xfrm>
            <a:off x="10713524" y="3585434"/>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8" name="Hexagon 17"/>
          <p:cNvSpPr/>
          <p:nvPr/>
        </p:nvSpPr>
        <p:spPr bwMode="auto">
          <a:xfrm>
            <a:off x="950890" y="3529245"/>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9" name="Hexagon 18"/>
          <p:cNvSpPr/>
          <p:nvPr/>
        </p:nvSpPr>
        <p:spPr bwMode="auto">
          <a:xfrm>
            <a:off x="5192266" y="4980182"/>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0" name="Hexagon 19"/>
          <p:cNvSpPr/>
          <p:nvPr/>
        </p:nvSpPr>
        <p:spPr bwMode="auto">
          <a:xfrm>
            <a:off x="9664759" y="2247258"/>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1" name="Hexagon 20"/>
          <p:cNvSpPr/>
          <p:nvPr/>
        </p:nvSpPr>
        <p:spPr bwMode="auto">
          <a:xfrm>
            <a:off x="2736252" y="2092998"/>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2" name="Hexagon 21"/>
          <p:cNvSpPr/>
          <p:nvPr/>
        </p:nvSpPr>
        <p:spPr bwMode="auto">
          <a:xfrm>
            <a:off x="5223670" y="3585433"/>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3" name="Hexagon 22"/>
          <p:cNvSpPr/>
          <p:nvPr/>
        </p:nvSpPr>
        <p:spPr bwMode="auto">
          <a:xfrm>
            <a:off x="6099172" y="2273976"/>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4" name="Hexagon 23"/>
          <p:cNvSpPr/>
          <p:nvPr/>
        </p:nvSpPr>
        <p:spPr bwMode="auto">
          <a:xfrm>
            <a:off x="2736252" y="2824846"/>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Hexagon 24"/>
          <p:cNvSpPr/>
          <p:nvPr/>
        </p:nvSpPr>
        <p:spPr bwMode="auto">
          <a:xfrm>
            <a:off x="5192267" y="2302328"/>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Hexagon 25"/>
          <p:cNvSpPr/>
          <p:nvPr/>
        </p:nvSpPr>
        <p:spPr bwMode="auto">
          <a:xfrm>
            <a:off x="6127928" y="5000702"/>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7" name="Hexagon 26"/>
          <p:cNvSpPr/>
          <p:nvPr/>
        </p:nvSpPr>
        <p:spPr bwMode="auto">
          <a:xfrm>
            <a:off x="2736252" y="3552167"/>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8" name="Hexagon 27"/>
          <p:cNvSpPr/>
          <p:nvPr/>
        </p:nvSpPr>
        <p:spPr bwMode="auto">
          <a:xfrm>
            <a:off x="9593111" y="3601539"/>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9" name="Hexagon 28"/>
          <p:cNvSpPr/>
          <p:nvPr/>
        </p:nvSpPr>
        <p:spPr bwMode="auto">
          <a:xfrm>
            <a:off x="10713525" y="2323341"/>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0" name="Hexagon 29"/>
          <p:cNvSpPr/>
          <p:nvPr/>
        </p:nvSpPr>
        <p:spPr bwMode="auto">
          <a:xfrm>
            <a:off x="7029080" y="5000703"/>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1" name="Hexagon 30"/>
          <p:cNvSpPr/>
          <p:nvPr/>
        </p:nvSpPr>
        <p:spPr bwMode="auto">
          <a:xfrm>
            <a:off x="7045888" y="3585434"/>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2" name="Hexagon 31"/>
          <p:cNvSpPr/>
          <p:nvPr/>
        </p:nvSpPr>
        <p:spPr bwMode="auto">
          <a:xfrm>
            <a:off x="9728261" y="5001663"/>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3" name="TextBox 32"/>
          <p:cNvSpPr txBox="1"/>
          <p:nvPr/>
        </p:nvSpPr>
        <p:spPr>
          <a:xfrm>
            <a:off x="602781" y="4107341"/>
            <a:ext cx="1195063" cy="621963"/>
          </a:xfrm>
          <a:prstGeom prst="rect">
            <a:avLst/>
          </a:prstGeom>
          <a:noFill/>
        </p:spPr>
        <p:txBody>
          <a:bodyPr wrap="square" lIns="179260" tIns="143408" rIns="179260" bIns="143408" rtlCol="0">
            <a:spAutoFit/>
          </a:bodyPr>
          <a:lstStyle/>
          <a:p>
            <a:pPr defTabSz="914191">
              <a:lnSpc>
                <a:spcPct val="90000"/>
              </a:lnSpc>
              <a:spcAft>
                <a:spcPts val="587"/>
              </a:spcAft>
              <a:defRPr/>
            </a:pPr>
            <a:r>
              <a:rPr lang="en-US" sz="2353" kern="0">
                <a:solidFill>
                  <a:sysClr val="windowText" lastClr="000000"/>
                </a:solidFill>
                <a:latin typeface="Segoe UI Light" panose="020B0502040204020203" pitchFamily="34" charset="0"/>
                <a:cs typeface="Segoe UI Light" panose="020B0502040204020203" pitchFamily="34" charset="0"/>
              </a:rPr>
              <a:t>App1</a:t>
            </a:r>
          </a:p>
        </p:txBody>
      </p:sp>
      <p:sp>
        <p:nvSpPr>
          <p:cNvPr id="34" name="TextBox 33"/>
          <p:cNvSpPr txBox="1"/>
          <p:nvPr/>
        </p:nvSpPr>
        <p:spPr>
          <a:xfrm>
            <a:off x="2424887" y="4107341"/>
            <a:ext cx="1195063" cy="621963"/>
          </a:xfrm>
          <a:prstGeom prst="rect">
            <a:avLst/>
          </a:prstGeom>
          <a:noFill/>
        </p:spPr>
        <p:txBody>
          <a:bodyPr wrap="square" lIns="179260" tIns="143408" rIns="179260" bIns="143408" rtlCol="0">
            <a:spAutoFit/>
          </a:bodyPr>
          <a:lstStyle/>
          <a:p>
            <a:pPr defTabSz="914191">
              <a:lnSpc>
                <a:spcPct val="90000"/>
              </a:lnSpc>
              <a:spcAft>
                <a:spcPts val="587"/>
              </a:spcAft>
              <a:defRPr/>
            </a:pPr>
            <a:r>
              <a:rPr lang="en-US" sz="2353" kern="0">
                <a:solidFill>
                  <a:sysClr val="windowText" lastClr="000000"/>
                </a:solidFill>
                <a:latin typeface="Segoe UI Light" panose="020B0502040204020203" pitchFamily="34" charset="0"/>
                <a:cs typeface="Segoe UI Light" panose="020B0502040204020203" pitchFamily="34" charset="0"/>
              </a:rPr>
              <a:t>App2</a:t>
            </a:r>
          </a:p>
        </p:txBody>
      </p:sp>
      <p:sp>
        <p:nvSpPr>
          <p:cNvPr id="35" name="Hexagon 34"/>
          <p:cNvSpPr/>
          <p:nvPr/>
        </p:nvSpPr>
        <p:spPr bwMode="auto">
          <a:xfrm>
            <a:off x="8676912" y="2302328"/>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6" name="Hexagon 35"/>
          <p:cNvSpPr/>
          <p:nvPr/>
        </p:nvSpPr>
        <p:spPr bwMode="auto">
          <a:xfrm>
            <a:off x="6105794" y="3576105"/>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7" name="Hexagon 36"/>
          <p:cNvSpPr/>
          <p:nvPr/>
        </p:nvSpPr>
        <p:spPr bwMode="auto">
          <a:xfrm>
            <a:off x="8674386" y="3569691"/>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8" name="Title 2"/>
          <p:cNvSpPr>
            <a:spLocks noGrp="1"/>
          </p:cNvSpPr>
          <p:nvPr>
            <p:ph type="title"/>
          </p:nvPr>
        </p:nvSpPr>
        <p:spPr>
          <a:xfrm>
            <a:off x="272078" y="387310"/>
            <a:ext cx="11654187" cy="899409"/>
          </a:xfrm>
        </p:spPr>
        <p:txBody>
          <a:bodyPr/>
          <a:lstStyle/>
          <a:p>
            <a:r>
              <a:rPr lang="en-US" sz="4799" err="1">
                <a:solidFill>
                  <a:schemeClr val="tx1"/>
                </a:solidFill>
              </a:rPr>
              <a:t>Scaleout</a:t>
            </a:r>
            <a:r>
              <a:rPr lang="en-US" sz="4799">
                <a:solidFill>
                  <a:schemeClr val="tx1"/>
                </a:solidFill>
              </a:rPr>
              <a:t> services</a:t>
            </a:r>
          </a:p>
        </p:txBody>
      </p:sp>
      <p:cxnSp>
        <p:nvCxnSpPr>
          <p:cNvPr id="39" name="Straight Connector 38"/>
          <p:cNvCxnSpPr/>
          <p:nvPr/>
        </p:nvCxnSpPr>
        <p:spPr>
          <a:xfrm>
            <a:off x="4060677" y="1810487"/>
            <a:ext cx="0" cy="5047036"/>
          </a:xfrm>
          <a:prstGeom prst="line">
            <a:avLst/>
          </a:prstGeom>
          <a:ln w="12700">
            <a:solidFill>
              <a:schemeClr val="tx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2080" y="6030326"/>
            <a:ext cx="3601753" cy="634440"/>
          </a:xfrm>
          <a:prstGeom prst="rect">
            <a:avLst/>
          </a:prstGeom>
          <a:noFill/>
        </p:spPr>
        <p:txBody>
          <a:bodyPr wrap="square" lIns="182854" tIns="146283" rIns="182854" bIns="146283" rtlCol="0">
            <a:spAutoFit/>
          </a:bodyPr>
          <a:lstStyle/>
          <a:p>
            <a:pPr algn="ctr" defTabSz="914224">
              <a:lnSpc>
                <a:spcPct val="90000"/>
              </a:lnSpc>
              <a:spcAft>
                <a:spcPts val="600"/>
              </a:spcAft>
              <a:defRPr/>
            </a:pPr>
            <a:r>
              <a:rPr lang="en-US" sz="2400" kern="0">
                <a:solidFill>
                  <a:sysClr val="windowText" lastClr="000000"/>
                </a:solidFill>
                <a:latin typeface="Segoe UI Light" panose="020B0502040204020203" pitchFamily="34" charset="0"/>
                <a:cs typeface="Segoe UI Light" panose="020B0502040204020203" pitchFamily="34" charset="0"/>
              </a:rPr>
              <a:t>App Type Packages</a:t>
            </a:r>
          </a:p>
        </p:txBody>
      </p:sp>
      <p:sp>
        <p:nvSpPr>
          <p:cNvPr id="41" name="TextBox 40"/>
          <p:cNvSpPr txBox="1"/>
          <p:nvPr/>
        </p:nvSpPr>
        <p:spPr>
          <a:xfrm>
            <a:off x="4374199" y="6030326"/>
            <a:ext cx="7552067" cy="634440"/>
          </a:xfrm>
          <a:prstGeom prst="rect">
            <a:avLst/>
          </a:prstGeom>
          <a:noFill/>
        </p:spPr>
        <p:txBody>
          <a:bodyPr wrap="square" lIns="182854" tIns="146283" rIns="182854" bIns="146283" rtlCol="0">
            <a:spAutoFit/>
          </a:bodyPr>
          <a:lstStyle/>
          <a:p>
            <a:pPr algn="ctr" defTabSz="914224">
              <a:lnSpc>
                <a:spcPct val="90000"/>
              </a:lnSpc>
              <a:spcAft>
                <a:spcPts val="600"/>
              </a:spcAft>
              <a:defRPr/>
            </a:pPr>
            <a:r>
              <a:rPr lang="en-US" sz="2400" kern="0">
                <a:solidFill>
                  <a:sysClr val="windowText" lastClr="000000"/>
                </a:solidFill>
                <a:latin typeface="Segoe UI Light" panose="020B0502040204020203" pitchFamily="34" charset="0"/>
                <a:cs typeface="Segoe UI Light" panose="020B0502040204020203" pitchFamily="34" charset="0"/>
              </a:rPr>
              <a:t>Service Fabric Cluster VMs</a:t>
            </a:r>
          </a:p>
        </p:txBody>
      </p:sp>
      <p:sp>
        <p:nvSpPr>
          <p:cNvPr id="44" name="Hexagon 43"/>
          <p:cNvSpPr/>
          <p:nvPr/>
        </p:nvSpPr>
        <p:spPr bwMode="auto">
          <a:xfrm>
            <a:off x="9150945" y="3602019"/>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5" name="Hexagon 44"/>
          <p:cNvSpPr/>
          <p:nvPr/>
        </p:nvSpPr>
        <p:spPr bwMode="auto">
          <a:xfrm>
            <a:off x="6528426" y="3602019"/>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6" name="Hexagon 45"/>
          <p:cNvSpPr/>
          <p:nvPr/>
        </p:nvSpPr>
        <p:spPr bwMode="auto">
          <a:xfrm>
            <a:off x="9200402" y="2303289"/>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Tree>
    <p:extLst>
      <p:ext uri="{BB962C8B-B14F-4D97-AF65-F5344CB8AC3E}">
        <p14:creationId xmlns:p14="http://schemas.microsoft.com/office/powerpoint/2010/main" val="1937932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4726509" y="5293993"/>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45" name="Rectangle 44"/>
          <p:cNvSpPr/>
          <p:nvPr/>
        </p:nvSpPr>
        <p:spPr bwMode="auto">
          <a:xfrm>
            <a:off x="8250859" y="5293993"/>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4" name="Rectangle 3"/>
          <p:cNvSpPr/>
          <p:nvPr/>
        </p:nvSpPr>
        <p:spPr bwMode="auto">
          <a:xfrm>
            <a:off x="4728036" y="2585641"/>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5" name="Rectangle 4"/>
          <p:cNvSpPr/>
          <p:nvPr/>
        </p:nvSpPr>
        <p:spPr bwMode="auto">
          <a:xfrm>
            <a:off x="4726510" y="1224412"/>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6" name="Rectangle 5"/>
          <p:cNvSpPr/>
          <p:nvPr/>
        </p:nvSpPr>
        <p:spPr bwMode="auto">
          <a:xfrm>
            <a:off x="8250861" y="1211586"/>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7" name="Rectangle 6"/>
          <p:cNvSpPr/>
          <p:nvPr/>
        </p:nvSpPr>
        <p:spPr bwMode="auto">
          <a:xfrm>
            <a:off x="8250860" y="2588775"/>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8" name="Rectangle 7"/>
          <p:cNvSpPr/>
          <p:nvPr/>
        </p:nvSpPr>
        <p:spPr bwMode="auto">
          <a:xfrm>
            <a:off x="4726509" y="3951586"/>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9" name="Rectangle 8"/>
          <p:cNvSpPr/>
          <p:nvPr/>
        </p:nvSpPr>
        <p:spPr bwMode="auto">
          <a:xfrm>
            <a:off x="8250859" y="3951586"/>
            <a:ext cx="3260365" cy="11101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10" name="Rectangle 9"/>
          <p:cNvSpPr/>
          <p:nvPr/>
        </p:nvSpPr>
        <p:spPr bwMode="auto">
          <a:xfrm>
            <a:off x="2424886" y="1809796"/>
            <a:ext cx="1030483" cy="224978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 name="Rectangle 10"/>
          <p:cNvSpPr/>
          <p:nvPr/>
        </p:nvSpPr>
        <p:spPr bwMode="auto">
          <a:xfrm>
            <a:off x="626605" y="1815370"/>
            <a:ext cx="1030483" cy="230426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 name="Hexagon 11"/>
          <p:cNvSpPr/>
          <p:nvPr/>
        </p:nvSpPr>
        <p:spPr bwMode="auto">
          <a:xfrm>
            <a:off x="950890" y="2058437"/>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 name="Hexagon 12"/>
          <p:cNvSpPr/>
          <p:nvPr/>
        </p:nvSpPr>
        <p:spPr bwMode="auto">
          <a:xfrm>
            <a:off x="8682824" y="4419675"/>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4" name="Hexagon 13"/>
          <p:cNvSpPr/>
          <p:nvPr/>
        </p:nvSpPr>
        <p:spPr bwMode="auto">
          <a:xfrm>
            <a:off x="7045888" y="1721311"/>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5" name="Hexagon 14"/>
          <p:cNvSpPr/>
          <p:nvPr/>
        </p:nvSpPr>
        <p:spPr bwMode="auto">
          <a:xfrm>
            <a:off x="950890" y="2801924"/>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6" name="Hexagon 15"/>
          <p:cNvSpPr/>
          <p:nvPr/>
        </p:nvSpPr>
        <p:spPr bwMode="auto">
          <a:xfrm>
            <a:off x="10676663" y="4416280"/>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7" name="Hexagon 16"/>
          <p:cNvSpPr/>
          <p:nvPr/>
        </p:nvSpPr>
        <p:spPr bwMode="auto">
          <a:xfrm>
            <a:off x="10713524" y="3000051"/>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8" name="Hexagon 17"/>
          <p:cNvSpPr/>
          <p:nvPr/>
        </p:nvSpPr>
        <p:spPr bwMode="auto">
          <a:xfrm>
            <a:off x="950890" y="3529245"/>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9" name="Hexagon 18"/>
          <p:cNvSpPr/>
          <p:nvPr/>
        </p:nvSpPr>
        <p:spPr bwMode="auto">
          <a:xfrm>
            <a:off x="5192266" y="4394799"/>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0" name="Hexagon 19"/>
          <p:cNvSpPr/>
          <p:nvPr/>
        </p:nvSpPr>
        <p:spPr bwMode="auto">
          <a:xfrm>
            <a:off x="9664759" y="1661875"/>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1" name="Hexagon 20"/>
          <p:cNvSpPr/>
          <p:nvPr/>
        </p:nvSpPr>
        <p:spPr bwMode="auto">
          <a:xfrm>
            <a:off x="2736252" y="2092998"/>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2" name="Hexagon 21"/>
          <p:cNvSpPr/>
          <p:nvPr/>
        </p:nvSpPr>
        <p:spPr bwMode="auto">
          <a:xfrm>
            <a:off x="5223670" y="3000050"/>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3" name="Hexagon 22"/>
          <p:cNvSpPr/>
          <p:nvPr/>
        </p:nvSpPr>
        <p:spPr bwMode="auto">
          <a:xfrm>
            <a:off x="6099172" y="1688593"/>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4" name="Hexagon 23"/>
          <p:cNvSpPr/>
          <p:nvPr/>
        </p:nvSpPr>
        <p:spPr bwMode="auto">
          <a:xfrm>
            <a:off x="2736252" y="2824846"/>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Hexagon 24"/>
          <p:cNvSpPr/>
          <p:nvPr/>
        </p:nvSpPr>
        <p:spPr bwMode="auto">
          <a:xfrm>
            <a:off x="5192267" y="1716945"/>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Hexagon 25"/>
          <p:cNvSpPr/>
          <p:nvPr/>
        </p:nvSpPr>
        <p:spPr bwMode="auto">
          <a:xfrm>
            <a:off x="6127928" y="4415319"/>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7" name="Hexagon 26"/>
          <p:cNvSpPr/>
          <p:nvPr/>
        </p:nvSpPr>
        <p:spPr bwMode="auto">
          <a:xfrm>
            <a:off x="2736252" y="3552167"/>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8" name="Hexagon 27"/>
          <p:cNvSpPr/>
          <p:nvPr/>
        </p:nvSpPr>
        <p:spPr bwMode="auto">
          <a:xfrm>
            <a:off x="9593111" y="3016156"/>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9" name="Hexagon 28"/>
          <p:cNvSpPr/>
          <p:nvPr/>
        </p:nvSpPr>
        <p:spPr bwMode="auto">
          <a:xfrm>
            <a:off x="10713525" y="1737958"/>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0" name="Hexagon 29"/>
          <p:cNvSpPr/>
          <p:nvPr/>
        </p:nvSpPr>
        <p:spPr bwMode="auto">
          <a:xfrm>
            <a:off x="7029080" y="4415320"/>
            <a:ext cx="359411" cy="30378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1" name="Hexagon 30"/>
          <p:cNvSpPr/>
          <p:nvPr/>
        </p:nvSpPr>
        <p:spPr bwMode="auto">
          <a:xfrm>
            <a:off x="7045888" y="3000051"/>
            <a:ext cx="359411" cy="30378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2" name="Hexagon 31"/>
          <p:cNvSpPr/>
          <p:nvPr/>
        </p:nvSpPr>
        <p:spPr bwMode="auto">
          <a:xfrm>
            <a:off x="9728261" y="4416280"/>
            <a:ext cx="359411" cy="303780"/>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3" name="TextBox 32"/>
          <p:cNvSpPr txBox="1"/>
          <p:nvPr/>
        </p:nvSpPr>
        <p:spPr>
          <a:xfrm>
            <a:off x="602781" y="4107341"/>
            <a:ext cx="1195063" cy="621963"/>
          </a:xfrm>
          <a:prstGeom prst="rect">
            <a:avLst/>
          </a:prstGeom>
          <a:noFill/>
        </p:spPr>
        <p:txBody>
          <a:bodyPr wrap="square" lIns="179260" tIns="143408" rIns="179260" bIns="143408" rtlCol="0">
            <a:spAutoFit/>
          </a:bodyPr>
          <a:lstStyle/>
          <a:p>
            <a:pPr defTabSz="914191">
              <a:lnSpc>
                <a:spcPct val="90000"/>
              </a:lnSpc>
              <a:spcAft>
                <a:spcPts val="587"/>
              </a:spcAft>
              <a:defRPr/>
            </a:pPr>
            <a:r>
              <a:rPr lang="en-US" sz="2353" kern="0">
                <a:solidFill>
                  <a:sysClr val="windowText" lastClr="000000"/>
                </a:solidFill>
                <a:latin typeface="Segoe UI Light" panose="020B0502040204020203" pitchFamily="34" charset="0"/>
                <a:cs typeface="Segoe UI Light" panose="020B0502040204020203" pitchFamily="34" charset="0"/>
              </a:rPr>
              <a:t>App1</a:t>
            </a:r>
          </a:p>
        </p:txBody>
      </p:sp>
      <p:sp>
        <p:nvSpPr>
          <p:cNvPr id="34" name="TextBox 33"/>
          <p:cNvSpPr txBox="1"/>
          <p:nvPr/>
        </p:nvSpPr>
        <p:spPr>
          <a:xfrm>
            <a:off x="2424887" y="4107341"/>
            <a:ext cx="1195063" cy="621963"/>
          </a:xfrm>
          <a:prstGeom prst="rect">
            <a:avLst/>
          </a:prstGeom>
          <a:noFill/>
        </p:spPr>
        <p:txBody>
          <a:bodyPr wrap="square" lIns="179260" tIns="143408" rIns="179260" bIns="143408" rtlCol="0">
            <a:spAutoFit/>
          </a:bodyPr>
          <a:lstStyle/>
          <a:p>
            <a:pPr defTabSz="914191">
              <a:lnSpc>
                <a:spcPct val="90000"/>
              </a:lnSpc>
              <a:spcAft>
                <a:spcPts val="587"/>
              </a:spcAft>
              <a:defRPr/>
            </a:pPr>
            <a:r>
              <a:rPr lang="en-US" sz="2353" kern="0">
                <a:solidFill>
                  <a:sysClr val="windowText" lastClr="000000"/>
                </a:solidFill>
                <a:latin typeface="Segoe UI Light" panose="020B0502040204020203" pitchFamily="34" charset="0"/>
                <a:cs typeface="Segoe UI Light" panose="020B0502040204020203" pitchFamily="34" charset="0"/>
              </a:rPr>
              <a:t>App2</a:t>
            </a:r>
          </a:p>
        </p:txBody>
      </p:sp>
      <p:sp>
        <p:nvSpPr>
          <p:cNvPr id="35" name="Hexagon 34"/>
          <p:cNvSpPr/>
          <p:nvPr/>
        </p:nvSpPr>
        <p:spPr bwMode="auto">
          <a:xfrm>
            <a:off x="8676912" y="1716945"/>
            <a:ext cx="358519" cy="304741"/>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6" name="Hexagon 35"/>
          <p:cNvSpPr/>
          <p:nvPr/>
        </p:nvSpPr>
        <p:spPr bwMode="auto">
          <a:xfrm>
            <a:off x="6105794" y="2990722"/>
            <a:ext cx="358519" cy="304741"/>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7" name="Hexagon 36"/>
          <p:cNvSpPr/>
          <p:nvPr/>
        </p:nvSpPr>
        <p:spPr bwMode="auto">
          <a:xfrm>
            <a:off x="8674386" y="2984308"/>
            <a:ext cx="358519" cy="304741"/>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29" tIns="89629" rIns="33615" bIns="33615" rtlCol="0" anchor="b" anchorCtr="0"/>
          <a:lstStyle/>
          <a:p>
            <a:pPr algn="ctr" defTabSz="913862">
              <a:defRPr/>
            </a:pPr>
            <a:endParaRPr lang="en-US" sz="784" ker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8" name="Title 2"/>
          <p:cNvSpPr>
            <a:spLocks noGrp="1"/>
          </p:cNvSpPr>
          <p:nvPr>
            <p:ph type="title"/>
          </p:nvPr>
        </p:nvSpPr>
        <p:spPr>
          <a:xfrm>
            <a:off x="272078" y="387310"/>
            <a:ext cx="11654187" cy="899409"/>
          </a:xfrm>
        </p:spPr>
        <p:txBody>
          <a:bodyPr/>
          <a:lstStyle/>
          <a:p>
            <a:r>
              <a:rPr lang="en-US" sz="4799" err="1">
                <a:solidFill>
                  <a:schemeClr val="tx1"/>
                </a:solidFill>
              </a:rPr>
              <a:t>Scaleout</a:t>
            </a:r>
            <a:r>
              <a:rPr lang="en-US" sz="4799">
                <a:solidFill>
                  <a:schemeClr val="tx1"/>
                </a:solidFill>
              </a:rPr>
              <a:t> </a:t>
            </a:r>
            <a:r>
              <a:rPr lang="en-US">
                <a:solidFill>
                  <a:schemeClr val="tx1"/>
                </a:solidFill>
              </a:rPr>
              <a:t>c</a:t>
            </a:r>
            <a:r>
              <a:rPr lang="en-US" sz="4799">
                <a:solidFill>
                  <a:schemeClr val="tx1"/>
                </a:solidFill>
              </a:rPr>
              <a:t>luster</a:t>
            </a:r>
          </a:p>
        </p:txBody>
      </p:sp>
      <p:cxnSp>
        <p:nvCxnSpPr>
          <p:cNvPr id="39" name="Straight Connector 38"/>
          <p:cNvCxnSpPr/>
          <p:nvPr/>
        </p:nvCxnSpPr>
        <p:spPr>
          <a:xfrm>
            <a:off x="4060677" y="1810487"/>
            <a:ext cx="0" cy="5047036"/>
          </a:xfrm>
          <a:prstGeom prst="line">
            <a:avLst/>
          </a:prstGeom>
          <a:ln w="12700">
            <a:solidFill>
              <a:schemeClr val="tx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2080" y="6030326"/>
            <a:ext cx="3601753" cy="634440"/>
          </a:xfrm>
          <a:prstGeom prst="rect">
            <a:avLst/>
          </a:prstGeom>
          <a:noFill/>
        </p:spPr>
        <p:txBody>
          <a:bodyPr wrap="square" lIns="182854" tIns="146283" rIns="182854" bIns="146283" rtlCol="0">
            <a:spAutoFit/>
          </a:bodyPr>
          <a:lstStyle/>
          <a:p>
            <a:pPr algn="ctr" defTabSz="914224">
              <a:lnSpc>
                <a:spcPct val="90000"/>
              </a:lnSpc>
              <a:spcAft>
                <a:spcPts val="600"/>
              </a:spcAft>
              <a:defRPr/>
            </a:pPr>
            <a:r>
              <a:rPr lang="en-US" sz="2400" kern="0">
                <a:solidFill>
                  <a:sysClr val="windowText" lastClr="000000"/>
                </a:solidFill>
                <a:latin typeface="Segoe UI Light" panose="020B0502040204020203" pitchFamily="34" charset="0"/>
                <a:cs typeface="Segoe UI Light" panose="020B0502040204020203" pitchFamily="34" charset="0"/>
              </a:rPr>
              <a:t>App Type Packages</a:t>
            </a:r>
          </a:p>
        </p:txBody>
      </p:sp>
      <p:sp>
        <p:nvSpPr>
          <p:cNvPr id="41" name="TextBox 40"/>
          <p:cNvSpPr txBox="1"/>
          <p:nvPr/>
        </p:nvSpPr>
        <p:spPr>
          <a:xfrm>
            <a:off x="4374199" y="6240072"/>
            <a:ext cx="7552067" cy="634440"/>
          </a:xfrm>
          <a:prstGeom prst="rect">
            <a:avLst/>
          </a:prstGeom>
          <a:noFill/>
        </p:spPr>
        <p:txBody>
          <a:bodyPr wrap="square" lIns="182854" tIns="146283" rIns="182854" bIns="146283" rtlCol="0">
            <a:spAutoFit/>
          </a:bodyPr>
          <a:lstStyle/>
          <a:p>
            <a:pPr algn="ctr" defTabSz="914224">
              <a:lnSpc>
                <a:spcPct val="90000"/>
              </a:lnSpc>
              <a:spcAft>
                <a:spcPts val="600"/>
              </a:spcAft>
              <a:defRPr/>
            </a:pPr>
            <a:r>
              <a:rPr lang="en-US" sz="2400" kern="0">
                <a:solidFill>
                  <a:sysClr val="windowText" lastClr="000000"/>
                </a:solidFill>
                <a:latin typeface="Segoe UI Light" panose="020B0502040204020203" pitchFamily="34" charset="0"/>
                <a:cs typeface="Segoe UI Light" panose="020B0502040204020203" pitchFamily="34" charset="0"/>
              </a:rPr>
              <a:t>Service Fabric Cluster VMs</a:t>
            </a:r>
          </a:p>
        </p:txBody>
      </p:sp>
    </p:spTree>
    <p:extLst>
      <p:ext uri="{BB962C8B-B14F-4D97-AF65-F5344CB8AC3E}">
        <p14:creationId xmlns:p14="http://schemas.microsoft.com/office/powerpoint/2010/main" val="1097019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42" presetClass="path" presetSubtype="0" accel="50000" decel="50000" fill="hold" grpId="0" nodeType="withEffect">
                                  <p:stCondLst>
                                    <p:cond delay="0"/>
                                  </p:stCondLst>
                                  <p:childTnLst>
                                    <p:animMotion origin="layout" path="M 1.6722E-6 -3.21834E-6 L 0.3832 0.18521 " pathEditMode="relative" rAng="0" ptsTypes="AA">
                                      <p:cBhvr>
                                        <p:cTn id="10" dur="2000" fill="hold"/>
                                        <p:tgtEl>
                                          <p:spTgt spid="26"/>
                                        </p:tgtEl>
                                        <p:attrNameLst>
                                          <p:attrName>ppt_x</p:attrName>
                                          <p:attrName>ppt_y</p:attrName>
                                        </p:attrNameLst>
                                      </p:cBhvr>
                                      <p:rCtr x="19160" y="9260"/>
                                    </p:animMotion>
                                  </p:childTnLst>
                                </p:cTn>
                              </p:par>
                              <p:par>
                                <p:cTn id="11" presetID="42" presetClass="path" presetSubtype="0" accel="50000" decel="50000" fill="hold" grpId="0" nodeType="withEffect">
                                  <p:stCondLst>
                                    <p:cond delay="0"/>
                                  </p:stCondLst>
                                  <p:childTnLst>
                                    <p:animMotion origin="layout" path="M 4.53664E-6 1.38901E-6 L -0.37287 0.38516 " pathEditMode="relative" rAng="0" ptsTypes="AA">
                                      <p:cBhvr>
                                        <p:cTn id="12" dur="2000" fill="hold"/>
                                        <p:tgtEl>
                                          <p:spTgt spid="28"/>
                                        </p:tgtEl>
                                        <p:attrNameLst>
                                          <p:attrName>ppt_x</p:attrName>
                                          <p:attrName>ppt_y</p:attrName>
                                        </p:attrNameLst>
                                      </p:cBhvr>
                                      <p:rCtr x="-18649" y="19246"/>
                                    </p:animMotion>
                                  </p:childTnLst>
                                </p:cTn>
                              </p:par>
                              <p:par>
                                <p:cTn id="13" presetID="42" presetClass="path" presetSubtype="0" accel="50000" decel="50000" fill="hold" grpId="0" nodeType="withEffect">
                                  <p:stCondLst>
                                    <p:cond delay="0"/>
                                  </p:stCondLst>
                                  <p:childTnLst>
                                    <p:animMotion origin="layout" path="M 7.17386E-7 3.38629E-6 L -0.00421 0.58011 " pathEditMode="relative" rAng="0" ptsTypes="AA">
                                      <p:cBhvr>
                                        <p:cTn id="14" dur="2000" fill="hold"/>
                                        <p:tgtEl>
                                          <p:spTgt spid="14"/>
                                        </p:tgtEl>
                                        <p:attrNameLst>
                                          <p:attrName>ppt_x</p:attrName>
                                          <p:attrName>ppt_y</p:attrName>
                                        </p:attrNameLst>
                                      </p:cBhvr>
                                      <p:rCtr x="-217" y="29006"/>
                                    </p:animMotion>
                                  </p:childTnLst>
                                </p:cTn>
                              </p:par>
                              <p:par>
                                <p:cTn id="15" presetID="42" presetClass="path" presetSubtype="0" accel="50000" decel="50000" fill="hold" grpId="0" nodeType="withEffect">
                                  <p:stCondLst>
                                    <p:cond delay="0"/>
                                  </p:stCondLst>
                                  <p:childTnLst>
                                    <p:animMotion origin="layout" path="M 4.54685E-6 -3.20926E-6 L -0.12765 0.55561 " pathEditMode="relative" rAng="0" ptsTypes="AA">
                                      <p:cBhvr>
                                        <p:cTn id="16" dur="2000" fill="hold"/>
                                        <p:tgtEl>
                                          <p:spTgt spid="29"/>
                                        </p:tgtEl>
                                        <p:attrNameLst>
                                          <p:attrName>ppt_x</p:attrName>
                                          <p:attrName>ppt_y</p:attrName>
                                        </p:attrNameLst>
                                      </p:cBhvr>
                                      <p:rCtr x="-6382" y="277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14" grpId="0" animBg="1"/>
      <p:bldP spid="26" grpId="0" animBg="1"/>
      <p:bldP spid="28"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900"/>
                    </a14:imgEffect>
                    <a14:imgEffect>
                      <a14:saturation sat="66000"/>
                    </a14:imgEffect>
                  </a14:imgLayer>
                </a14:imgProps>
              </a:ext>
              <a:ext uri="{28A0092B-C50C-407E-A947-70E740481C1C}">
                <a14:useLocalDpi xmlns:a14="http://schemas.microsoft.com/office/drawing/2010/main" val="0"/>
              </a:ext>
            </a:extLst>
          </a:blip>
          <a:srcRect t="33955" b="34327"/>
          <a:stretch/>
        </p:blipFill>
        <p:spPr>
          <a:xfrm>
            <a:off x="1573467" y="3346148"/>
            <a:ext cx="2279097" cy="761784"/>
          </a:xfrm>
          <a:prstGeom prst="rect">
            <a:avLst/>
          </a:prstGeom>
        </p:spPr>
      </p:pic>
      <p:pic>
        <p:nvPicPr>
          <p:cNvPr id="57" name="Picture 56"/>
          <p:cNvPicPr>
            <a:picLocks noChangeAspect="1"/>
          </p:cNvPicPr>
          <p:nvPr/>
        </p:nvPicPr>
        <p:blipFill rotWithShape="1">
          <a:blip r:embed="rId5">
            <a:lum bright="70000" contrast="-70000"/>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t="33955" b="34327"/>
          <a:stretch/>
        </p:blipFill>
        <p:spPr>
          <a:xfrm>
            <a:off x="1573467" y="4188590"/>
            <a:ext cx="2279097" cy="761784"/>
          </a:xfrm>
          <a:prstGeom prst="rect">
            <a:avLst/>
          </a:prstGeom>
        </p:spPr>
      </p:pic>
      <p:pic>
        <p:nvPicPr>
          <p:cNvPr id="58" name="Picture 57"/>
          <p:cNvPicPr>
            <a:picLocks noChangeAspect="1"/>
          </p:cNvPicPr>
          <p:nvPr/>
        </p:nvPicPr>
        <p:blipFill rotWithShape="1">
          <a:blip r:embed="rId6">
            <a:lum bright="70000" contrast="-70000"/>
            <a:extLst>
              <a:ext uri="{28A0092B-C50C-407E-A947-70E740481C1C}">
                <a14:useLocalDpi xmlns:a14="http://schemas.microsoft.com/office/drawing/2010/main" val="0"/>
              </a:ext>
            </a:extLst>
          </a:blip>
          <a:srcRect t="33955" b="34327"/>
          <a:stretch/>
        </p:blipFill>
        <p:spPr>
          <a:xfrm>
            <a:off x="1573467" y="5031034"/>
            <a:ext cx="2288213" cy="761784"/>
          </a:xfrm>
          <a:prstGeom prst="rect">
            <a:avLst/>
          </a:prstGeom>
        </p:spPr>
      </p:pic>
      <p:sp>
        <p:nvSpPr>
          <p:cNvPr id="67" name="Rectangle 66"/>
          <p:cNvSpPr/>
          <p:nvPr/>
        </p:nvSpPr>
        <p:spPr>
          <a:xfrm>
            <a:off x="497284" y="2506044"/>
            <a:ext cx="3886433" cy="596071"/>
          </a:xfrm>
          <a:prstGeom prst="rect">
            <a:avLst/>
          </a:prstGeom>
        </p:spPr>
        <p:txBody>
          <a:bodyPr wrap="square">
            <a:spAutoFit/>
          </a:bodyPr>
          <a:lstStyle/>
          <a:p>
            <a:pPr marL="285695" indent="-285695" defTabSz="914049">
              <a:buFont typeface="Arial" panose="020B0604020202020204" pitchFamily="34" charset="0"/>
              <a:buChar char="•"/>
              <a:defRPr/>
            </a:pPr>
            <a:r>
              <a:rPr lang="en-US" sz="1598" kern="0">
                <a:solidFill>
                  <a:sysClr val="windowText" lastClr="000000"/>
                </a:solidFill>
                <a:latin typeface="Segoe UI Light" panose="020B0502040204020203" pitchFamily="34" charset="0"/>
                <a:cs typeface="Segoe UI Light" panose="020B0502040204020203" pitchFamily="34" charset="0"/>
              </a:rPr>
              <a:t>Scales by cloning the app on multiple servers/VMs/Containers</a:t>
            </a:r>
          </a:p>
        </p:txBody>
      </p:sp>
      <p:sp>
        <p:nvSpPr>
          <p:cNvPr id="71" name="Rectangle 70"/>
          <p:cNvSpPr/>
          <p:nvPr/>
        </p:nvSpPr>
        <p:spPr>
          <a:xfrm>
            <a:off x="783989" y="252917"/>
            <a:ext cx="5122515" cy="533636"/>
          </a:xfrm>
          <a:prstGeom prst="rect">
            <a:avLst/>
          </a:prstGeom>
        </p:spPr>
        <p:txBody>
          <a:bodyPr wrap="none">
            <a:spAutoFit/>
          </a:bodyPr>
          <a:lstStyle/>
          <a:p>
            <a:pPr defTabSz="914049">
              <a:defRPr/>
            </a:pPr>
            <a:r>
              <a:rPr lang="en-US" sz="2800" kern="0">
                <a:solidFill>
                  <a:sysClr val="windowText" lastClr="000000"/>
                </a:solidFill>
                <a:latin typeface="+mj-lt"/>
              </a:rPr>
              <a:t>Monolithic application approach</a:t>
            </a:r>
          </a:p>
        </p:txBody>
      </p:sp>
      <p:sp>
        <p:nvSpPr>
          <p:cNvPr id="72" name="Rectangle 71"/>
          <p:cNvSpPr/>
          <p:nvPr/>
        </p:nvSpPr>
        <p:spPr>
          <a:xfrm>
            <a:off x="6664082" y="269271"/>
            <a:ext cx="5563942" cy="533636"/>
          </a:xfrm>
          <a:prstGeom prst="rect">
            <a:avLst/>
          </a:prstGeom>
        </p:spPr>
        <p:txBody>
          <a:bodyPr wrap="none">
            <a:spAutoFit/>
          </a:bodyPr>
          <a:lstStyle/>
          <a:p>
            <a:pPr defTabSz="914049">
              <a:defRPr/>
            </a:pPr>
            <a:r>
              <a:rPr lang="en-US" sz="2800" kern="0">
                <a:solidFill>
                  <a:sysClr val="windowText" lastClr="000000"/>
                </a:solidFill>
                <a:latin typeface="+mj-lt"/>
              </a:rPr>
              <a:t>Microservices application approach</a:t>
            </a:r>
          </a:p>
        </p:txBody>
      </p:sp>
      <p:sp>
        <p:nvSpPr>
          <p:cNvPr id="73" name="Rectangle 72"/>
          <p:cNvSpPr/>
          <p:nvPr/>
        </p:nvSpPr>
        <p:spPr>
          <a:xfrm>
            <a:off x="6347255" y="1130310"/>
            <a:ext cx="5774614" cy="2431435"/>
          </a:xfrm>
          <a:prstGeom prst="rect">
            <a:avLst/>
          </a:prstGeom>
        </p:spPr>
        <p:txBody>
          <a:bodyPr wrap="square">
            <a:spAutoFit/>
          </a:bodyPr>
          <a:lstStyle/>
          <a:p>
            <a:pPr marL="285695" indent="-285695" defTabSz="914049">
              <a:buFont typeface="Arial" panose="020B0604020202020204" pitchFamily="34" charset="0"/>
              <a:buChar char="•"/>
              <a:defRPr/>
            </a:pPr>
            <a:r>
              <a:rPr lang="en-US" kern="0">
                <a:solidFill>
                  <a:sysClr val="windowText" lastClr="000000"/>
                </a:solidFill>
                <a:latin typeface="Segoe UI Light" panose="020B0502040204020203" pitchFamily="34" charset="0"/>
                <a:cs typeface="Segoe UI Light" panose="020B0502040204020203" pitchFamily="34" charset="0"/>
              </a:rPr>
              <a:t>Separates functionality into </a:t>
            </a:r>
          </a:p>
          <a:p>
            <a:pPr defTabSz="914049">
              <a:defRPr/>
            </a:pPr>
            <a:r>
              <a:rPr lang="en-US" kern="0">
                <a:solidFill>
                  <a:sysClr val="windowText" lastClr="000000"/>
                </a:solidFill>
                <a:latin typeface="Segoe UI Light" panose="020B0502040204020203" pitchFamily="34" charset="0"/>
                <a:cs typeface="Segoe UI Light" panose="020B0502040204020203" pitchFamily="34" charset="0"/>
              </a:rPr>
              <a:t>     separate </a:t>
            </a:r>
            <a:r>
              <a:rPr lang="en-US" b="1" kern="0">
                <a:solidFill>
                  <a:sysClr val="windowText" lastClr="000000"/>
                </a:solidFill>
                <a:latin typeface="Segoe UI Light" panose="020B0502040204020203" pitchFamily="34" charset="0"/>
                <a:cs typeface="Segoe UI Light" panose="020B0502040204020203" pitchFamily="34" charset="0"/>
              </a:rPr>
              <a:t>smaller services</a:t>
            </a:r>
            <a:r>
              <a:rPr lang="en-US" kern="0">
                <a:solidFill>
                  <a:sysClr val="windowText" lastClr="000000"/>
                </a:solidFill>
                <a:latin typeface="Segoe UI Light" panose="020B0502040204020203" pitchFamily="34" charset="0"/>
                <a:cs typeface="Segoe UI Light" panose="020B0502040204020203" pitchFamily="34" charset="0"/>
              </a:rPr>
              <a:t>.</a:t>
            </a:r>
          </a:p>
          <a:p>
            <a:pPr marL="285695" indent="-285695" defTabSz="914049">
              <a:buFont typeface="Arial" panose="020B0604020202020204" pitchFamily="34" charset="0"/>
              <a:buChar char="•"/>
              <a:defRPr/>
            </a:pPr>
            <a:endParaRPr lang="tr-TR" sz="1600" kern="0">
              <a:solidFill>
                <a:sysClr val="windowText" lastClr="000000"/>
              </a:solidFill>
              <a:latin typeface="+mj-lt"/>
            </a:endParaRPr>
          </a:p>
          <a:p>
            <a:pPr marL="285695" indent="-285695" defTabSz="914049">
              <a:buFont typeface="Arial" panose="020B0604020202020204" pitchFamily="34" charset="0"/>
              <a:buChar char="•"/>
              <a:defRPr/>
            </a:pPr>
            <a:endParaRPr lang="tr-TR" sz="2800" kern="0">
              <a:solidFill>
                <a:sysClr val="windowText" lastClr="000000"/>
              </a:solidFill>
              <a:latin typeface="+mj-lt"/>
            </a:endParaRPr>
          </a:p>
          <a:p>
            <a:pPr marL="285695" indent="-285695" defTabSz="914049">
              <a:buFont typeface="Arial" panose="020B0604020202020204" pitchFamily="34" charset="0"/>
              <a:buChar char="•"/>
              <a:defRPr/>
            </a:pPr>
            <a:r>
              <a:rPr lang="en-US" kern="0">
                <a:solidFill>
                  <a:sysClr val="windowText" lastClr="000000"/>
                </a:solidFill>
                <a:latin typeface="Segoe UI Light" panose="020B0502040204020203" pitchFamily="34" charset="0"/>
                <a:cs typeface="Segoe UI Light" panose="020B0502040204020203" pitchFamily="34" charset="0"/>
              </a:rPr>
              <a:t>Scales out by deploying each service independently creating instances of these services across servers/VMs/containers</a:t>
            </a:r>
          </a:p>
          <a:p>
            <a:pPr marL="285695" indent="-285695" defTabSz="914049">
              <a:buFont typeface="Arial" panose="020B0604020202020204" pitchFamily="34" charset="0"/>
              <a:buChar char="•"/>
              <a:defRPr/>
            </a:pPr>
            <a:endParaRPr lang="en-US" kern="0">
              <a:solidFill>
                <a:sysClr val="windowText" lastClr="000000"/>
              </a:solidFill>
              <a:latin typeface="+mj-lt"/>
            </a:endParaRPr>
          </a:p>
        </p:txBody>
      </p:sp>
      <p:grpSp>
        <p:nvGrpSpPr>
          <p:cNvPr id="124" name="Group 123"/>
          <p:cNvGrpSpPr/>
          <p:nvPr/>
        </p:nvGrpSpPr>
        <p:grpSpPr>
          <a:xfrm>
            <a:off x="6830855" y="2457496"/>
            <a:ext cx="4807414" cy="4136648"/>
            <a:chOff x="6851987" y="2430462"/>
            <a:chExt cx="4808779" cy="4137821"/>
          </a:xfrm>
        </p:grpSpPr>
        <p:pic>
          <p:nvPicPr>
            <p:cNvPr id="74" name="Picture 73"/>
            <p:cNvPicPr>
              <a:picLocks noChangeAspect="1"/>
            </p:cNvPicPr>
            <p:nvPr/>
          </p:nvPicPr>
          <p:blipFill>
            <a:blip r:embed="rId7">
              <a:duotone>
                <a:schemeClr val="accent4">
                  <a:shade val="45000"/>
                  <a:satMod val="135000"/>
                </a:schemeClr>
                <a:prstClr val="white"/>
              </a:duotone>
            </a:blip>
            <a:stretch>
              <a:fillRect/>
            </a:stretch>
          </p:blipFill>
          <p:spPr>
            <a:xfrm>
              <a:off x="6851987" y="3328326"/>
              <a:ext cx="4808779" cy="3239957"/>
            </a:xfrm>
            <a:prstGeom prst="rect">
              <a:avLst/>
            </a:prstGeom>
          </p:spPr>
        </p:pic>
        <p:sp>
          <p:nvSpPr>
            <p:cNvPr id="75" name="Rectangle 74"/>
            <p:cNvSpPr/>
            <p:nvPr/>
          </p:nvSpPr>
          <p:spPr>
            <a:xfrm>
              <a:off x="6858001" y="2430462"/>
              <a:ext cx="4715072" cy="369437"/>
            </a:xfrm>
            <a:prstGeom prst="rect">
              <a:avLst/>
            </a:prstGeom>
          </p:spPr>
          <p:txBody>
            <a:bodyPr wrap="square">
              <a:spAutoFit/>
            </a:bodyPr>
            <a:lstStyle/>
            <a:p>
              <a:pPr marL="285695" indent="-285695" defTabSz="914049">
                <a:buFont typeface="Arial" panose="020B0604020202020204" pitchFamily="34" charset="0"/>
                <a:buChar char="•"/>
                <a:defRPr/>
              </a:pPr>
              <a:endParaRPr lang="en-US" kern="0">
                <a:solidFill>
                  <a:sysClr val="windowText" lastClr="000000"/>
                </a:solidFill>
                <a:latin typeface="+mj-lt"/>
              </a:endParaRPr>
            </a:p>
          </p:txBody>
        </p:sp>
      </p:grpSp>
      <p:sp>
        <p:nvSpPr>
          <p:cNvPr id="76" name="Hexagon 75"/>
          <p:cNvSpPr/>
          <p:nvPr/>
        </p:nvSpPr>
        <p:spPr bwMode="auto">
          <a:xfrm>
            <a:off x="9950980" y="1409239"/>
            <a:ext cx="272773" cy="244031"/>
          </a:xfrm>
          <a:prstGeom prst="hexagon">
            <a:avLst/>
          </a:prstGeom>
          <a:solidFill>
            <a:srgbClr val="FF0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77" name="Hexagon 76"/>
          <p:cNvSpPr/>
          <p:nvPr/>
        </p:nvSpPr>
        <p:spPr bwMode="auto">
          <a:xfrm>
            <a:off x="11130658" y="1937092"/>
            <a:ext cx="272773" cy="244031"/>
          </a:xfrm>
          <a:prstGeom prst="hexagon">
            <a:avLst/>
          </a:prstGeom>
          <a:solidFill>
            <a:srgbClr val="FF8C00">
              <a:lumMod val="75000"/>
            </a:srgbClr>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78" name="Hexagon 77"/>
          <p:cNvSpPr/>
          <p:nvPr/>
        </p:nvSpPr>
        <p:spPr bwMode="auto">
          <a:xfrm>
            <a:off x="11563477" y="1694798"/>
            <a:ext cx="272773" cy="244031"/>
          </a:xfrm>
          <a:prstGeom prst="hexagon">
            <a:avLst/>
          </a:prstGeom>
          <a:solidFill>
            <a:srgbClr val="7030A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79" name="Hexagon 78"/>
          <p:cNvSpPr/>
          <p:nvPr/>
        </p:nvSpPr>
        <p:spPr bwMode="auto">
          <a:xfrm>
            <a:off x="9930001" y="1431512"/>
            <a:ext cx="272773" cy="244031"/>
          </a:xfrm>
          <a:prstGeom prst="hexagon">
            <a:avLst/>
          </a:prstGeom>
          <a:solidFill>
            <a:srgbClr val="FF0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80" name="Hexagon 79"/>
          <p:cNvSpPr/>
          <p:nvPr/>
        </p:nvSpPr>
        <p:spPr bwMode="auto">
          <a:xfrm>
            <a:off x="9955039" y="1384597"/>
            <a:ext cx="272773" cy="244031"/>
          </a:xfrm>
          <a:prstGeom prst="hexagon">
            <a:avLst/>
          </a:prstGeom>
          <a:solidFill>
            <a:srgbClr val="FF0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81" name="Hexagon 80"/>
          <p:cNvSpPr/>
          <p:nvPr/>
        </p:nvSpPr>
        <p:spPr bwMode="auto">
          <a:xfrm>
            <a:off x="9950567" y="1965054"/>
            <a:ext cx="272773" cy="244031"/>
          </a:xfrm>
          <a:prstGeom prst="hexagon">
            <a:avLst>
              <a:gd name="adj" fmla="val 55889"/>
              <a:gd name="vf" fmla="val 115470"/>
            </a:avLst>
          </a:prstGeom>
          <a:solidFill>
            <a:srgbClr val="FFC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82" name="Hexagon 81"/>
          <p:cNvSpPr/>
          <p:nvPr/>
        </p:nvSpPr>
        <p:spPr bwMode="auto">
          <a:xfrm>
            <a:off x="9919984" y="1937092"/>
            <a:ext cx="272773" cy="244031"/>
          </a:xfrm>
          <a:prstGeom prst="hexagon">
            <a:avLst/>
          </a:prstGeom>
          <a:solidFill>
            <a:srgbClr val="FFC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83" name="Hexagon 82"/>
          <p:cNvSpPr/>
          <p:nvPr/>
        </p:nvSpPr>
        <p:spPr bwMode="auto">
          <a:xfrm>
            <a:off x="9937206" y="1983411"/>
            <a:ext cx="272773" cy="244031"/>
          </a:xfrm>
          <a:prstGeom prst="hexagon">
            <a:avLst/>
          </a:prstGeom>
          <a:solidFill>
            <a:srgbClr val="FFC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84" name="Hexagon 83"/>
          <p:cNvSpPr/>
          <p:nvPr/>
        </p:nvSpPr>
        <p:spPr bwMode="auto">
          <a:xfrm>
            <a:off x="10350067" y="1727865"/>
            <a:ext cx="272773" cy="244031"/>
          </a:xfrm>
          <a:prstGeom prst="hexagon">
            <a:avLst/>
          </a:prstGeom>
          <a:solidFill>
            <a:srgbClr val="92D05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85" name="Hexagon 84"/>
          <p:cNvSpPr/>
          <p:nvPr/>
        </p:nvSpPr>
        <p:spPr bwMode="auto">
          <a:xfrm>
            <a:off x="10391377" y="1678822"/>
            <a:ext cx="272773" cy="244031"/>
          </a:xfrm>
          <a:prstGeom prst="hexagon">
            <a:avLst/>
          </a:prstGeom>
          <a:solidFill>
            <a:srgbClr val="92D05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86" name="Hexagon 85"/>
          <p:cNvSpPr/>
          <p:nvPr/>
        </p:nvSpPr>
        <p:spPr bwMode="auto">
          <a:xfrm>
            <a:off x="10348195" y="1693415"/>
            <a:ext cx="272773" cy="244031"/>
          </a:xfrm>
          <a:prstGeom prst="hexagon">
            <a:avLst/>
          </a:prstGeom>
          <a:solidFill>
            <a:srgbClr val="92D05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87" name="Hexagon 86"/>
          <p:cNvSpPr/>
          <p:nvPr/>
        </p:nvSpPr>
        <p:spPr bwMode="auto">
          <a:xfrm>
            <a:off x="11083788" y="1364021"/>
            <a:ext cx="366514" cy="309784"/>
          </a:xfrm>
          <a:prstGeom prst="hexagon">
            <a:avLst/>
          </a:prstGeom>
          <a:solidFill>
            <a:srgbClr val="00206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88" name="Hexagon 87"/>
          <p:cNvSpPr/>
          <p:nvPr/>
        </p:nvSpPr>
        <p:spPr bwMode="auto">
          <a:xfrm>
            <a:off x="11083788" y="1928125"/>
            <a:ext cx="366514" cy="309784"/>
          </a:xfrm>
          <a:prstGeom prst="hexagon">
            <a:avLst/>
          </a:prstGeom>
          <a:solidFill>
            <a:srgbClr val="FF8C00">
              <a:lumMod val="75000"/>
            </a:srgbClr>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89" name="Hexagon 88"/>
          <p:cNvSpPr/>
          <p:nvPr/>
        </p:nvSpPr>
        <p:spPr bwMode="auto">
          <a:xfrm>
            <a:off x="11501088" y="1652843"/>
            <a:ext cx="366514" cy="309784"/>
          </a:xfrm>
          <a:prstGeom prst="hexagon">
            <a:avLst/>
          </a:prstGeom>
          <a:solidFill>
            <a:srgbClr val="7030A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91" name="Rounded Rectangle 90"/>
          <p:cNvSpPr/>
          <p:nvPr/>
        </p:nvSpPr>
        <p:spPr bwMode="auto">
          <a:xfrm>
            <a:off x="10918353" y="1294324"/>
            <a:ext cx="1023270" cy="1019150"/>
          </a:xfrm>
          <a:prstGeom prst="roundRect">
            <a:avLst/>
          </a:prstGeom>
          <a:noFill/>
          <a:ln w="10795" cap="flat" cmpd="sng" algn="ctr">
            <a:solidFill>
              <a:srgbClr val="404040"/>
            </a:solidFill>
            <a:prstDash val="lgDash"/>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66" name="Rectangle 65"/>
          <p:cNvSpPr/>
          <p:nvPr/>
        </p:nvSpPr>
        <p:spPr>
          <a:xfrm>
            <a:off x="497284" y="976339"/>
            <a:ext cx="3455850" cy="1075936"/>
          </a:xfrm>
          <a:prstGeom prst="rect">
            <a:avLst/>
          </a:prstGeom>
        </p:spPr>
        <p:txBody>
          <a:bodyPr wrap="square">
            <a:spAutoFit/>
          </a:bodyPr>
          <a:lstStyle/>
          <a:p>
            <a:pPr marL="285695" indent="-285695" defTabSz="896214">
              <a:buFont typeface="Arial" panose="020B0604020202020204" pitchFamily="34" charset="0"/>
              <a:buChar char="•"/>
              <a:defRPr/>
            </a:pPr>
            <a:r>
              <a:rPr lang="en-US" sz="1598" kern="0">
                <a:solidFill>
                  <a:sysClr val="windowText" lastClr="000000"/>
                </a:solidFill>
                <a:latin typeface="Segoe UI Light" panose="020B0502040204020203" pitchFamily="34" charset="0"/>
                <a:cs typeface="Segoe UI Light" panose="020B0502040204020203" pitchFamily="34" charset="0"/>
              </a:rPr>
              <a:t>Contains domain specific functionality and is normally divided by functional layers:</a:t>
            </a:r>
          </a:p>
          <a:p>
            <a:pPr defTabSz="896214">
              <a:defRPr/>
            </a:pPr>
            <a:r>
              <a:rPr lang="en-US" sz="1598" kern="0">
                <a:solidFill>
                  <a:sysClr val="windowText" lastClr="000000"/>
                </a:solidFill>
                <a:latin typeface="Segoe UI Light" panose="020B0502040204020203" pitchFamily="34" charset="0"/>
                <a:cs typeface="Segoe UI Light" panose="020B0502040204020203" pitchFamily="34" charset="0"/>
              </a:rPr>
              <a:t>     </a:t>
            </a:r>
            <a:r>
              <a:rPr lang="en-US" sz="1598" b="1" kern="0">
                <a:solidFill>
                  <a:sysClr val="windowText" lastClr="000000"/>
                </a:solidFill>
                <a:latin typeface="Segoe UI Light" panose="020B0502040204020203" pitchFamily="34" charset="0"/>
                <a:cs typeface="Segoe UI Light" panose="020B0502040204020203" pitchFamily="34" charset="0"/>
              </a:rPr>
              <a:t>web, business </a:t>
            </a:r>
            <a:r>
              <a:rPr lang="en-US" sz="1598" kern="0">
                <a:solidFill>
                  <a:sysClr val="windowText" lastClr="000000"/>
                </a:solidFill>
                <a:latin typeface="Segoe UI Light" panose="020B0502040204020203" pitchFamily="34" charset="0"/>
                <a:cs typeface="Segoe UI Light" panose="020B0502040204020203" pitchFamily="34" charset="0"/>
              </a:rPr>
              <a:t>and</a:t>
            </a:r>
            <a:r>
              <a:rPr lang="en-US" sz="1598" b="1" kern="0">
                <a:solidFill>
                  <a:sysClr val="windowText" lastClr="000000"/>
                </a:solidFill>
                <a:latin typeface="Segoe UI Light" panose="020B0502040204020203" pitchFamily="34" charset="0"/>
                <a:cs typeface="Segoe UI Light" panose="020B0502040204020203" pitchFamily="34" charset="0"/>
              </a:rPr>
              <a:t> data</a:t>
            </a:r>
          </a:p>
        </p:txBody>
      </p:sp>
      <p:pic>
        <p:nvPicPr>
          <p:cNvPr id="68" name="Picture 67"/>
          <p:cNvPicPr>
            <a:picLocks noChangeAspect="1"/>
          </p:cNvPicPr>
          <p:nvPr/>
        </p:nvPicPr>
        <p:blipFill>
          <a:blip r:embed="rId8"/>
          <a:stretch>
            <a:fillRect/>
          </a:stretch>
        </p:blipFill>
        <p:spPr>
          <a:xfrm>
            <a:off x="4084260" y="1368023"/>
            <a:ext cx="605864" cy="602300"/>
          </a:xfrm>
          <a:prstGeom prst="rect">
            <a:avLst/>
          </a:prstGeom>
        </p:spPr>
      </p:pic>
      <p:pic>
        <p:nvPicPr>
          <p:cNvPr id="69" name="Picture 68"/>
          <p:cNvPicPr>
            <a:picLocks noChangeAspect="1"/>
          </p:cNvPicPr>
          <p:nvPr/>
        </p:nvPicPr>
        <p:blipFill>
          <a:blip r:embed="rId8"/>
          <a:stretch>
            <a:fillRect/>
          </a:stretch>
        </p:blipFill>
        <p:spPr>
          <a:xfrm>
            <a:off x="4382195" y="1423827"/>
            <a:ext cx="605864" cy="602300"/>
          </a:xfrm>
          <a:prstGeom prst="rect">
            <a:avLst/>
          </a:prstGeom>
        </p:spPr>
      </p:pic>
      <p:pic>
        <p:nvPicPr>
          <p:cNvPr id="70" name="Picture 69"/>
          <p:cNvPicPr>
            <a:picLocks noChangeAspect="1"/>
          </p:cNvPicPr>
          <p:nvPr/>
        </p:nvPicPr>
        <p:blipFill>
          <a:blip r:embed="rId8"/>
          <a:stretch>
            <a:fillRect/>
          </a:stretch>
        </p:blipFill>
        <p:spPr>
          <a:xfrm>
            <a:off x="4311651" y="1658568"/>
            <a:ext cx="605864" cy="602300"/>
          </a:xfrm>
          <a:prstGeom prst="rect">
            <a:avLst/>
          </a:prstGeom>
        </p:spPr>
      </p:pic>
      <p:grpSp>
        <p:nvGrpSpPr>
          <p:cNvPr id="122" name="Group 121"/>
          <p:cNvGrpSpPr/>
          <p:nvPr/>
        </p:nvGrpSpPr>
        <p:grpSpPr>
          <a:xfrm>
            <a:off x="9683625" y="946070"/>
            <a:ext cx="1023270" cy="1367402"/>
            <a:chOff x="9684608" y="945346"/>
            <a:chExt cx="1023560" cy="1367790"/>
          </a:xfrm>
        </p:grpSpPr>
        <p:sp>
          <p:nvSpPr>
            <p:cNvPr id="59" name="Hexagon 58"/>
            <p:cNvSpPr/>
            <p:nvPr/>
          </p:nvSpPr>
          <p:spPr bwMode="auto">
            <a:xfrm>
              <a:off x="9886641" y="1371114"/>
              <a:ext cx="366618" cy="309872"/>
            </a:xfrm>
            <a:prstGeom prst="hexagon">
              <a:avLst/>
            </a:prstGeom>
            <a:solidFill>
              <a:srgbClr val="FF0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60" name="Hexagon 59"/>
            <p:cNvSpPr/>
            <p:nvPr/>
          </p:nvSpPr>
          <p:spPr bwMode="auto">
            <a:xfrm>
              <a:off x="9886641" y="1935376"/>
              <a:ext cx="366618" cy="309872"/>
            </a:xfrm>
            <a:prstGeom prst="hexagon">
              <a:avLst/>
            </a:prstGeom>
            <a:solidFill>
              <a:srgbClr val="FFC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61" name="Hexagon 60"/>
            <p:cNvSpPr/>
            <p:nvPr/>
          </p:nvSpPr>
          <p:spPr bwMode="auto">
            <a:xfrm>
              <a:off x="10304059" y="1660017"/>
              <a:ext cx="366618" cy="309872"/>
            </a:xfrm>
            <a:prstGeom prst="hexagon">
              <a:avLst/>
            </a:prstGeom>
            <a:solidFill>
              <a:srgbClr val="92D05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90" name="Rounded Rectangle 89"/>
            <p:cNvSpPr/>
            <p:nvPr/>
          </p:nvSpPr>
          <p:spPr bwMode="auto">
            <a:xfrm>
              <a:off x="9684608" y="1293697"/>
              <a:ext cx="1023560" cy="1019439"/>
            </a:xfrm>
            <a:prstGeom prst="roundRect">
              <a:avLst/>
            </a:prstGeom>
            <a:noFill/>
            <a:ln w="10795" cap="flat" cmpd="sng" algn="ctr">
              <a:solidFill>
                <a:srgbClr val="404040"/>
              </a:solidFill>
              <a:prstDash val="lgDash"/>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93" name="Rectangle 92"/>
            <p:cNvSpPr/>
            <p:nvPr/>
          </p:nvSpPr>
          <p:spPr>
            <a:xfrm>
              <a:off x="9845620" y="945346"/>
              <a:ext cx="749330" cy="376791"/>
            </a:xfrm>
            <a:prstGeom prst="rect">
              <a:avLst/>
            </a:prstGeom>
          </p:spPr>
          <p:txBody>
            <a:bodyPr wrap="none">
              <a:spAutoFit/>
            </a:bodyPr>
            <a:lstStyle/>
            <a:p>
              <a:pPr defTabSz="914049">
                <a:defRPr/>
              </a:pPr>
              <a:r>
                <a:rPr lang="en-US" kern="0">
                  <a:solidFill>
                    <a:sysClr val="windowText" lastClr="000000"/>
                  </a:solidFill>
                  <a:latin typeface="Segoe UI Light" panose="020B0502040204020203" pitchFamily="34" charset="0"/>
                  <a:cs typeface="Segoe UI Light" panose="020B0502040204020203" pitchFamily="34" charset="0"/>
                </a:rPr>
                <a:t>App 1</a:t>
              </a:r>
            </a:p>
          </p:txBody>
        </p:sp>
      </p:grpSp>
      <p:sp>
        <p:nvSpPr>
          <p:cNvPr id="94" name="Rectangle 93"/>
          <p:cNvSpPr/>
          <p:nvPr/>
        </p:nvSpPr>
        <p:spPr>
          <a:xfrm>
            <a:off x="11064448" y="932876"/>
            <a:ext cx="786721" cy="376684"/>
          </a:xfrm>
          <a:prstGeom prst="rect">
            <a:avLst/>
          </a:prstGeom>
        </p:spPr>
        <p:txBody>
          <a:bodyPr wrap="none">
            <a:spAutoFit/>
          </a:bodyPr>
          <a:lstStyle/>
          <a:p>
            <a:pPr defTabSz="914049">
              <a:defRPr/>
            </a:pPr>
            <a:r>
              <a:rPr lang="en-US" kern="0">
                <a:solidFill>
                  <a:sysClr val="windowText" lastClr="000000"/>
                </a:solidFill>
                <a:latin typeface="Segoe UI Light" panose="020B0502040204020203" pitchFamily="34" charset="0"/>
                <a:cs typeface="Segoe UI Light" panose="020B0502040204020203" pitchFamily="34" charset="0"/>
              </a:rPr>
              <a:t>App 2</a:t>
            </a:r>
          </a:p>
        </p:txBody>
      </p:sp>
      <p:sp>
        <p:nvSpPr>
          <p:cNvPr id="95" name="Hexagon 94"/>
          <p:cNvSpPr/>
          <p:nvPr/>
        </p:nvSpPr>
        <p:spPr bwMode="auto">
          <a:xfrm>
            <a:off x="11124135" y="1418429"/>
            <a:ext cx="272773" cy="244031"/>
          </a:xfrm>
          <a:prstGeom prst="hexagon">
            <a:avLst/>
          </a:prstGeom>
          <a:solidFill>
            <a:srgbClr val="00206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96" name="Hexagon 95"/>
          <p:cNvSpPr/>
          <p:nvPr/>
        </p:nvSpPr>
        <p:spPr bwMode="auto">
          <a:xfrm>
            <a:off x="11124135" y="1409239"/>
            <a:ext cx="272773" cy="244031"/>
          </a:xfrm>
          <a:prstGeom prst="hexagon">
            <a:avLst/>
          </a:prstGeom>
          <a:solidFill>
            <a:srgbClr val="00206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97" name="Hexagon 96"/>
          <p:cNvSpPr/>
          <p:nvPr/>
        </p:nvSpPr>
        <p:spPr bwMode="auto">
          <a:xfrm>
            <a:off x="11139121" y="1366087"/>
            <a:ext cx="272773" cy="244031"/>
          </a:xfrm>
          <a:prstGeom prst="hexagon">
            <a:avLst/>
          </a:prstGeom>
          <a:solidFill>
            <a:srgbClr val="00206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98" name="Hexagon 97"/>
          <p:cNvSpPr/>
          <p:nvPr/>
        </p:nvSpPr>
        <p:spPr bwMode="auto">
          <a:xfrm>
            <a:off x="11084870" y="1950055"/>
            <a:ext cx="272773" cy="244031"/>
          </a:xfrm>
          <a:prstGeom prst="hexagon">
            <a:avLst/>
          </a:prstGeom>
          <a:solidFill>
            <a:srgbClr val="FF8C00">
              <a:lumMod val="75000"/>
            </a:srgbClr>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99" name="Hexagon 98"/>
          <p:cNvSpPr/>
          <p:nvPr/>
        </p:nvSpPr>
        <p:spPr bwMode="auto">
          <a:xfrm>
            <a:off x="11576715" y="1672136"/>
            <a:ext cx="272773" cy="244031"/>
          </a:xfrm>
          <a:prstGeom prst="hexagon">
            <a:avLst/>
          </a:prstGeom>
          <a:solidFill>
            <a:srgbClr val="7030A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100" name="Hexagon 99"/>
          <p:cNvSpPr/>
          <p:nvPr/>
        </p:nvSpPr>
        <p:spPr bwMode="auto">
          <a:xfrm>
            <a:off x="11539082" y="1669172"/>
            <a:ext cx="272773" cy="244031"/>
          </a:xfrm>
          <a:prstGeom prst="hexagon">
            <a:avLst/>
          </a:prstGeom>
          <a:solidFill>
            <a:srgbClr val="7030A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101" name="Hexagon 100"/>
          <p:cNvSpPr/>
          <p:nvPr/>
        </p:nvSpPr>
        <p:spPr bwMode="auto">
          <a:xfrm>
            <a:off x="11149962" y="1962758"/>
            <a:ext cx="272773" cy="244031"/>
          </a:xfrm>
          <a:prstGeom prst="hexagon">
            <a:avLst/>
          </a:prstGeom>
          <a:solidFill>
            <a:srgbClr val="FF8C00">
              <a:lumMod val="75000"/>
            </a:srgbClr>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cxnSp>
        <p:nvCxnSpPr>
          <p:cNvPr id="102" name="Straight Connector 101"/>
          <p:cNvCxnSpPr/>
          <p:nvPr/>
        </p:nvCxnSpPr>
        <p:spPr>
          <a:xfrm flipH="1">
            <a:off x="5986086" y="297771"/>
            <a:ext cx="3617" cy="6097078"/>
          </a:xfrm>
          <a:prstGeom prst="line">
            <a:avLst/>
          </a:prstGeom>
          <a:noFill/>
          <a:ln w="15875" cap="flat" cmpd="sng" algn="ctr">
            <a:solidFill>
              <a:sysClr val="windowText" lastClr="000000"/>
            </a:solidFill>
            <a:prstDash val="solid"/>
            <a:miter lim="800000"/>
          </a:ln>
          <a:effectLst/>
        </p:spPr>
      </p:cxnSp>
      <p:grpSp>
        <p:nvGrpSpPr>
          <p:cNvPr id="120" name="Group 119"/>
          <p:cNvGrpSpPr/>
          <p:nvPr/>
        </p:nvGrpSpPr>
        <p:grpSpPr>
          <a:xfrm>
            <a:off x="4005476" y="966623"/>
            <a:ext cx="1023270" cy="1340929"/>
            <a:chOff x="4004846" y="965905"/>
            <a:chExt cx="1023560" cy="1341310"/>
          </a:xfrm>
        </p:grpSpPr>
        <p:sp>
          <p:nvSpPr>
            <p:cNvPr id="62" name="Rounded Rectangle 61"/>
            <p:cNvSpPr/>
            <p:nvPr/>
          </p:nvSpPr>
          <p:spPr bwMode="auto">
            <a:xfrm>
              <a:off x="4004846" y="1287776"/>
              <a:ext cx="1023560" cy="1019439"/>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63" name="Rectangle 62"/>
            <p:cNvSpPr/>
            <p:nvPr/>
          </p:nvSpPr>
          <p:spPr>
            <a:xfrm>
              <a:off x="4096326" y="1489621"/>
              <a:ext cx="286870" cy="309872"/>
            </a:xfrm>
            <a:prstGeom prst="rect">
              <a:avLst/>
            </a:prstGeom>
            <a:solidFill>
              <a:srgbClr val="FF0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64" name="Rectangle 63"/>
            <p:cNvSpPr/>
            <p:nvPr/>
          </p:nvSpPr>
          <p:spPr>
            <a:xfrm>
              <a:off x="4383196" y="1884030"/>
              <a:ext cx="286870" cy="309872"/>
            </a:xfrm>
            <a:prstGeom prst="rect">
              <a:avLst/>
            </a:prstGeom>
            <a:solidFill>
              <a:srgbClr val="92D05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65" name="Rectangle 64"/>
            <p:cNvSpPr/>
            <p:nvPr/>
          </p:nvSpPr>
          <p:spPr>
            <a:xfrm>
              <a:off x="4670066" y="1489621"/>
              <a:ext cx="286870" cy="309872"/>
            </a:xfrm>
            <a:prstGeom prst="rect">
              <a:avLst/>
            </a:prstGeom>
            <a:solidFill>
              <a:srgbClr val="FFC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92" name="Rectangle 91"/>
            <p:cNvSpPr/>
            <p:nvPr/>
          </p:nvSpPr>
          <p:spPr>
            <a:xfrm>
              <a:off x="4160986" y="965905"/>
              <a:ext cx="749330" cy="376791"/>
            </a:xfrm>
            <a:prstGeom prst="rect">
              <a:avLst/>
            </a:prstGeom>
          </p:spPr>
          <p:txBody>
            <a:bodyPr wrap="none">
              <a:spAutoFit/>
            </a:bodyPr>
            <a:lstStyle/>
            <a:p>
              <a:pPr defTabSz="914049">
                <a:defRPr/>
              </a:pPr>
              <a:r>
                <a:rPr lang="en-US" kern="0">
                  <a:solidFill>
                    <a:sysClr val="windowText" lastClr="000000"/>
                  </a:solidFill>
                  <a:latin typeface="+mj-lt"/>
                </a:rPr>
                <a:t>App 1</a:t>
              </a:r>
            </a:p>
          </p:txBody>
        </p:sp>
      </p:grpSp>
      <p:sp>
        <p:nvSpPr>
          <p:cNvPr id="123" name="Hexagon 122"/>
          <p:cNvSpPr/>
          <p:nvPr/>
        </p:nvSpPr>
        <p:spPr bwMode="auto">
          <a:xfrm>
            <a:off x="9919402" y="1974442"/>
            <a:ext cx="272773" cy="244031"/>
          </a:xfrm>
          <a:prstGeom prst="hexagon">
            <a:avLst/>
          </a:prstGeom>
          <a:solidFill>
            <a:srgbClr val="FFC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125" name="Hexagon 124"/>
          <p:cNvSpPr/>
          <p:nvPr/>
        </p:nvSpPr>
        <p:spPr bwMode="auto">
          <a:xfrm>
            <a:off x="9902764" y="1962625"/>
            <a:ext cx="272773" cy="244031"/>
          </a:xfrm>
          <a:prstGeom prst="hexagon">
            <a:avLst/>
          </a:prstGeom>
          <a:solidFill>
            <a:srgbClr val="FFC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126" name="Hexagon 125"/>
          <p:cNvSpPr/>
          <p:nvPr/>
        </p:nvSpPr>
        <p:spPr bwMode="auto">
          <a:xfrm>
            <a:off x="11118429" y="1401737"/>
            <a:ext cx="272773" cy="244031"/>
          </a:xfrm>
          <a:prstGeom prst="hexagon">
            <a:avLst/>
          </a:prstGeom>
          <a:solidFill>
            <a:srgbClr val="00206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127" name="Hexagon 126"/>
          <p:cNvSpPr/>
          <p:nvPr/>
        </p:nvSpPr>
        <p:spPr bwMode="auto">
          <a:xfrm>
            <a:off x="11124182" y="1414569"/>
            <a:ext cx="272773" cy="244031"/>
          </a:xfrm>
          <a:prstGeom prst="hexagon">
            <a:avLst/>
          </a:prstGeom>
          <a:solidFill>
            <a:srgbClr val="00206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128" name="Hexagon 127"/>
          <p:cNvSpPr/>
          <p:nvPr/>
        </p:nvSpPr>
        <p:spPr bwMode="auto">
          <a:xfrm>
            <a:off x="11078036" y="1368175"/>
            <a:ext cx="272773" cy="244031"/>
          </a:xfrm>
          <a:prstGeom prst="hexagon">
            <a:avLst/>
          </a:prstGeom>
          <a:solidFill>
            <a:srgbClr val="00206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138" name="Hexagon 137"/>
          <p:cNvSpPr/>
          <p:nvPr/>
        </p:nvSpPr>
        <p:spPr bwMode="auto">
          <a:xfrm>
            <a:off x="10345448" y="1713645"/>
            <a:ext cx="272773" cy="244031"/>
          </a:xfrm>
          <a:prstGeom prst="hexagon">
            <a:avLst/>
          </a:prstGeom>
          <a:solidFill>
            <a:srgbClr val="92D05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
        <p:nvSpPr>
          <p:cNvPr id="140" name="Hexagon 139"/>
          <p:cNvSpPr/>
          <p:nvPr/>
        </p:nvSpPr>
        <p:spPr bwMode="auto">
          <a:xfrm>
            <a:off x="10366983" y="1709276"/>
            <a:ext cx="272773" cy="244031"/>
          </a:xfrm>
          <a:prstGeom prst="hexagon">
            <a:avLst/>
          </a:prstGeom>
          <a:solidFill>
            <a:srgbClr val="92D05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solidFill>
                <a:sysClr val="windowText" lastClr="000000"/>
              </a:solidFill>
              <a:latin typeface="+mj-lt"/>
              <a:ea typeface="Segoe UI" pitchFamily="34" charset="0"/>
              <a:cs typeface="Segoe UI" pitchFamily="34" charset="0"/>
            </a:endParaRPr>
          </a:p>
        </p:txBody>
      </p:sp>
    </p:spTree>
    <p:extLst>
      <p:ext uri="{BB962C8B-B14F-4D97-AF65-F5344CB8AC3E}">
        <p14:creationId xmlns:p14="http://schemas.microsoft.com/office/powerpoint/2010/main" val="23316990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10" presetClass="entr" presetSubtype="0" fill="hold"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500"/>
                                        <p:tgtEl>
                                          <p:spTgt spid="58"/>
                                        </p:tgtEl>
                                      </p:cBhvr>
                                    </p:animEffect>
                                  </p:childTnLst>
                                </p:cTn>
                              </p:par>
                              <p:par>
                                <p:cTn id="17" presetID="42" presetClass="path" presetSubtype="0" accel="50000" decel="50000" fill="hold" nodeType="withEffect">
                                  <p:stCondLst>
                                    <p:cond delay="0"/>
                                  </p:stCondLst>
                                  <p:childTnLst>
                                    <p:animMotion origin="layout" path="M -3.3878E-6 1.64321E-6 L -0.14488 0.29619 " pathEditMode="relative" rAng="0" ptsTypes="AA">
                                      <p:cBhvr>
                                        <p:cTn id="18" dur="2000" fill="hold"/>
                                        <p:tgtEl>
                                          <p:spTgt spid="68"/>
                                        </p:tgtEl>
                                        <p:attrNameLst>
                                          <p:attrName>ppt_x</p:attrName>
                                          <p:attrName>ppt_y</p:attrName>
                                        </p:attrNameLst>
                                      </p:cBhvr>
                                      <p:rCtr x="-7250" y="14798"/>
                                    </p:animMotion>
                                  </p:childTnLst>
                                </p:cTn>
                              </p:par>
                              <p:par>
                                <p:cTn id="19" presetID="42" presetClass="path" presetSubtype="0" accel="50000" decel="50000" fill="hold" nodeType="withEffect">
                                  <p:stCondLst>
                                    <p:cond delay="0"/>
                                  </p:stCondLst>
                                  <p:childTnLst>
                                    <p:animMotion origin="layout" path="M -1.34542E-6 -2.0699E-6 L -0.16888 0.41058 " pathEditMode="relative" rAng="0" ptsTypes="AA">
                                      <p:cBhvr>
                                        <p:cTn id="20" dur="2000" fill="hold"/>
                                        <p:tgtEl>
                                          <p:spTgt spid="69"/>
                                        </p:tgtEl>
                                        <p:attrNameLst>
                                          <p:attrName>ppt_x</p:attrName>
                                          <p:attrName>ppt_y</p:attrName>
                                        </p:attrNameLst>
                                      </p:cBhvr>
                                      <p:rCtr x="-8450" y="20517"/>
                                    </p:animMotion>
                                  </p:childTnLst>
                                </p:cTn>
                              </p:par>
                              <p:par>
                                <p:cTn id="21" presetID="42" presetClass="path" presetSubtype="0" accel="50000" decel="50000" fill="hold" nodeType="withEffect">
                                  <p:stCondLst>
                                    <p:cond delay="0"/>
                                  </p:stCondLst>
                                  <p:childTnLst>
                                    <p:animMotion origin="layout" path="M -4.80214E-6 -2.62823E-6 L -0.16517 0.49456 " pathEditMode="relative" rAng="0" ptsTypes="AA">
                                      <p:cBhvr>
                                        <p:cTn id="22" dur="2000" fill="hold"/>
                                        <p:tgtEl>
                                          <p:spTgt spid="70"/>
                                        </p:tgtEl>
                                        <p:attrNameLst>
                                          <p:attrName>ppt_x</p:attrName>
                                          <p:attrName>ppt_y</p:attrName>
                                        </p:attrNameLst>
                                      </p:cBhvr>
                                      <p:rCtr x="-8259" y="24716"/>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fade">
                                      <p:cBhvr>
                                        <p:cTn id="27" dur="500"/>
                                        <p:tgtEl>
                                          <p:spTgt spid="124"/>
                                        </p:tgtEl>
                                      </p:cBhvr>
                                    </p:animEffect>
                                  </p:childTnLst>
                                </p:cTn>
                              </p:par>
                            </p:childTnLst>
                          </p:cTn>
                        </p:par>
                        <p:par>
                          <p:cTn id="28" fill="hold">
                            <p:stCondLst>
                              <p:cond delay="500"/>
                            </p:stCondLst>
                            <p:childTnLst>
                              <p:par>
                                <p:cTn id="29" presetID="42" presetClass="path" presetSubtype="0" accel="50000" decel="50000" fill="hold" grpId="0" nodeType="afterEffect">
                                  <p:stCondLst>
                                    <p:cond delay="0"/>
                                  </p:stCondLst>
                                  <p:childTnLst>
                                    <p:animMotion origin="layout" path="M 2.4432E-6 -2.55561E-6 L -0.08936 0.28121 " pathEditMode="relative" rAng="0" ptsTypes="AA">
                                      <p:cBhvr>
                                        <p:cTn id="30" dur="2000" fill="hold"/>
                                        <p:tgtEl>
                                          <p:spTgt spid="76"/>
                                        </p:tgtEl>
                                        <p:attrNameLst>
                                          <p:attrName>ppt_x</p:attrName>
                                          <p:attrName>ppt_y</p:attrName>
                                        </p:attrNameLst>
                                      </p:cBhvr>
                                      <p:rCtr x="-4468" y="14049"/>
                                    </p:animMotion>
                                  </p:childTnLst>
                                </p:cTn>
                              </p:par>
                              <p:par>
                                <p:cTn id="31" presetID="42" presetClass="path" presetSubtype="0" accel="50000" decel="50000" fill="hold" grpId="0" nodeType="withEffect">
                                  <p:stCondLst>
                                    <p:cond delay="0"/>
                                  </p:stCondLst>
                                  <p:childTnLst>
                                    <p:animMotion origin="layout" path="M 1.87644E-6 -4.08534E-8 L -0.21764 0.39719 " pathEditMode="relative" rAng="0" ptsTypes="AA">
                                      <p:cBhvr>
                                        <p:cTn id="32" dur="2000" fill="hold"/>
                                        <p:tgtEl>
                                          <p:spTgt spid="79"/>
                                        </p:tgtEl>
                                        <p:attrNameLst>
                                          <p:attrName>ppt_x</p:attrName>
                                          <p:attrName>ppt_y</p:attrName>
                                        </p:attrNameLst>
                                      </p:cBhvr>
                                      <p:rCtr x="-10888" y="19859"/>
                                    </p:animMotion>
                                  </p:childTnLst>
                                </p:cTn>
                              </p:par>
                              <p:par>
                                <p:cTn id="33" presetID="42" presetClass="path" presetSubtype="0" accel="50000" decel="50000" fill="hold" grpId="0" nodeType="withEffect">
                                  <p:stCondLst>
                                    <p:cond delay="0"/>
                                  </p:stCondLst>
                                  <p:childTnLst>
                                    <p:animMotion origin="layout" path="M 4.59535E-8 -4.335E-6 L -0.1482 0.27985 " pathEditMode="relative" rAng="0" ptsTypes="AA">
                                      <p:cBhvr>
                                        <p:cTn id="34" dur="2000" fill="hold"/>
                                        <p:tgtEl>
                                          <p:spTgt spid="95"/>
                                        </p:tgtEl>
                                        <p:attrNameLst>
                                          <p:attrName>ppt_x</p:attrName>
                                          <p:attrName>ppt_y</p:attrName>
                                        </p:attrNameLst>
                                      </p:cBhvr>
                                      <p:rCtr x="-7416" y="13981"/>
                                    </p:animMotion>
                                  </p:childTnLst>
                                </p:cTn>
                              </p:par>
                              <p:par>
                                <p:cTn id="35" presetID="42" presetClass="path" presetSubtype="0" accel="50000" decel="50000" fill="hold" grpId="0" nodeType="withEffect">
                                  <p:stCondLst>
                                    <p:cond delay="0"/>
                                  </p:stCondLst>
                                  <p:childTnLst>
                                    <p:animMotion origin="layout" path="M 4.59535E-8 -2.55561E-6 L -0.04927 0.42284 " pathEditMode="relative" rAng="0" ptsTypes="AA">
                                      <p:cBhvr>
                                        <p:cTn id="36" dur="2000" fill="hold"/>
                                        <p:tgtEl>
                                          <p:spTgt spid="96"/>
                                        </p:tgtEl>
                                        <p:attrNameLst>
                                          <p:attrName>ppt_x</p:attrName>
                                          <p:attrName>ppt_y</p:attrName>
                                        </p:attrNameLst>
                                      </p:cBhvr>
                                      <p:rCtr x="-2464" y="21130"/>
                                    </p:animMotion>
                                  </p:childTnLst>
                                </p:cTn>
                              </p:par>
                              <p:par>
                                <p:cTn id="37" presetID="42" presetClass="path" presetSubtype="0" accel="50000" decel="50000" fill="hold" grpId="0" nodeType="withEffect">
                                  <p:stCondLst>
                                    <p:cond delay="0"/>
                                  </p:stCondLst>
                                  <p:childTnLst>
                                    <p:animMotion origin="layout" path="M 2.6168E-6 -2.16523E-6 L -0.00664 0.35475 " pathEditMode="relative" rAng="0" ptsTypes="AA">
                                      <p:cBhvr>
                                        <p:cTn id="38" dur="2000" fill="hold"/>
                                        <p:tgtEl>
                                          <p:spTgt spid="84"/>
                                        </p:tgtEl>
                                        <p:attrNameLst>
                                          <p:attrName>ppt_x</p:attrName>
                                          <p:attrName>ppt_y</p:attrName>
                                        </p:attrNameLst>
                                      </p:cBhvr>
                                      <p:rCtr x="-332" y="17726"/>
                                    </p:animMotion>
                                  </p:childTnLst>
                                </p:cTn>
                              </p:par>
                              <p:par>
                                <p:cTn id="39" presetID="42" presetClass="path" presetSubtype="0" accel="50000" decel="50000" fill="hold" grpId="0" nodeType="withEffect">
                                  <p:stCondLst>
                                    <p:cond delay="0"/>
                                  </p:stCondLst>
                                  <p:childTnLst>
                                    <p:animMotion origin="layout" path="M 1.26372E-6 2.9823E-6 L -0.02796 0.32297 " pathEditMode="relative" rAng="0" ptsTypes="AA">
                                      <p:cBhvr>
                                        <p:cTn id="40" dur="2000" fill="hold"/>
                                        <p:tgtEl>
                                          <p:spTgt spid="98"/>
                                        </p:tgtEl>
                                        <p:attrNameLst>
                                          <p:attrName>ppt_x</p:attrName>
                                          <p:attrName>ppt_y</p:attrName>
                                        </p:attrNameLst>
                                      </p:cBhvr>
                                      <p:rCtr x="-1404" y="16137"/>
                                    </p:animMotion>
                                  </p:childTnLst>
                                </p:cTn>
                              </p:par>
                              <p:par>
                                <p:cTn id="41" presetID="42" presetClass="path" presetSubtype="0" accel="50000" decel="50000" fill="hold" grpId="0" nodeType="withEffect">
                                  <p:stCondLst>
                                    <p:cond delay="0"/>
                                  </p:stCondLst>
                                  <p:childTnLst>
                                    <p:animMotion origin="layout" path="M -3.91626E-6 -4.52565E-6 L -0.05667 0.51635 " pathEditMode="relative" rAng="0" ptsTypes="AA">
                                      <p:cBhvr>
                                        <p:cTn id="42" dur="2000" fill="hold"/>
                                        <p:tgtEl>
                                          <p:spTgt spid="100"/>
                                        </p:tgtEl>
                                        <p:attrNameLst>
                                          <p:attrName>ppt_x</p:attrName>
                                          <p:attrName>ppt_y</p:attrName>
                                        </p:attrNameLst>
                                      </p:cBhvr>
                                      <p:rCtr x="-2834" y="25806"/>
                                    </p:animMotion>
                                  </p:childTnLst>
                                </p:cTn>
                              </p:par>
                              <p:par>
                                <p:cTn id="43" presetID="42" presetClass="path" presetSubtype="0" accel="50000" decel="50000" fill="hold" grpId="0" nodeType="withEffect">
                                  <p:stCondLst>
                                    <p:cond delay="0"/>
                                  </p:stCondLst>
                                  <p:childTnLst>
                                    <p:animMotion origin="layout" path="M 3.55885E-6 -4.54834E-6 L -0.34057 0.4065 " pathEditMode="relative" rAng="0" ptsTypes="AA">
                                      <p:cBhvr>
                                        <p:cTn id="44" dur="2000" fill="hold"/>
                                        <p:tgtEl>
                                          <p:spTgt spid="97"/>
                                        </p:tgtEl>
                                        <p:attrNameLst>
                                          <p:attrName>ppt_x</p:attrName>
                                          <p:attrName>ppt_y</p:attrName>
                                        </p:attrNameLst>
                                      </p:cBhvr>
                                      <p:rCtr x="-17028" y="20313"/>
                                    </p:animMotion>
                                  </p:childTnLst>
                                </p:cTn>
                              </p:par>
                              <p:par>
                                <p:cTn id="45" presetID="42" presetClass="path" presetSubtype="0" accel="50000" decel="50000" fill="hold" grpId="0" nodeType="withEffect">
                                  <p:stCondLst>
                                    <p:cond delay="0"/>
                                  </p:stCondLst>
                                  <p:childTnLst>
                                    <p:animMotion origin="layout" path="M -4.58259E-6 -1.31185E-6 L -0.06944 0.23831 " pathEditMode="relative" rAng="0" ptsTypes="AA">
                                      <p:cBhvr>
                                        <p:cTn id="46" dur="2000" fill="hold"/>
                                        <p:tgtEl>
                                          <p:spTgt spid="82"/>
                                        </p:tgtEl>
                                        <p:attrNameLst>
                                          <p:attrName>ppt_x</p:attrName>
                                          <p:attrName>ppt_y</p:attrName>
                                        </p:attrNameLst>
                                      </p:cBhvr>
                                      <p:rCtr x="-3472" y="11916"/>
                                    </p:animMotion>
                                  </p:childTnLst>
                                </p:cTn>
                              </p:par>
                              <p:par>
                                <p:cTn id="47" presetID="42" presetClass="path" presetSubtype="0" accel="50000" decel="50000" fill="hold" grpId="0" nodeType="withEffect">
                                  <p:stCondLst>
                                    <p:cond delay="0"/>
                                  </p:stCondLst>
                                  <p:childTnLst>
                                    <p:animMotion origin="layout" path="M -5.48889E-7 -1.31185E-6 L -0.15484 0.58602 " pathEditMode="relative" rAng="0" ptsTypes="AA">
                                      <p:cBhvr>
                                        <p:cTn id="48" dur="2000" fill="hold"/>
                                        <p:tgtEl>
                                          <p:spTgt spid="77"/>
                                        </p:tgtEl>
                                        <p:attrNameLst>
                                          <p:attrName>ppt_x</p:attrName>
                                          <p:attrName>ppt_y</p:attrName>
                                        </p:attrNameLst>
                                      </p:cBhvr>
                                      <p:rCtr x="-7748" y="29301"/>
                                    </p:animMotion>
                                  </p:childTnLst>
                                </p:cTn>
                              </p:par>
                              <p:par>
                                <p:cTn id="49" presetID="42" presetClass="path" presetSubtype="0" accel="50000" decel="50000" fill="hold" grpId="0" nodeType="withEffect">
                                  <p:stCondLst>
                                    <p:cond delay="0"/>
                                  </p:stCondLst>
                                  <p:childTnLst>
                                    <p:animMotion origin="layout" path="M 2.65509E-7 1.02587E-6 L -0.10391 0.65501 " pathEditMode="relative" rAng="0" ptsTypes="AA">
                                      <p:cBhvr>
                                        <p:cTn id="50" dur="2000" fill="hold"/>
                                        <p:tgtEl>
                                          <p:spTgt spid="86"/>
                                        </p:tgtEl>
                                        <p:attrNameLst>
                                          <p:attrName>ppt_x</p:attrName>
                                          <p:attrName>ppt_y</p:attrName>
                                        </p:attrNameLst>
                                      </p:cBhvr>
                                      <p:rCtr x="-5195" y="32751"/>
                                    </p:animMotion>
                                  </p:childTnLst>
                                </p:cTn>
                              </p:par>
                              <p:par>
                                <p:cTn id="51" presetID="42" presetClass="path" presetSubtype="0" accel="50000" decel="50000" fill="hold" grpId="0" nodeType="withEffect">
                                  <p:stCondLst>
                                    <p:cond delay="0"/>
                                  </p:stCondLst>
                                  <p:childTnLst>
                                    <p:animMotion origin="layout" path="M 1.28159E-6 -3.24557E-6 L -0.08948 0.57944 " pathEditMode="relative" rAng="0" ptsTypes="AA">
                                      <p:cBhvr>
                                        <p:cTn id="52" dur="2000" fill="hold"/>
                                        <p:tgtEl>
                                          <p:spTgt spid="83"/>
                                        </p:tgtEl>
                                        <p:attrNameLst>
                                          <p:attrName>ppt_x</p:attrName>
                                          <p:attrName>ppt_y</p:attrName>
                                        </p:attrNameLst>
                                      </p:cBhvr>
                                      <p:rCtr x="-4480" y="28961"/>
                                    </p:animMotion>
                                  </p:childTnLst>
                                </p:cTn>
                              </p:par>
                              <p:par>
                                <p:cTn id="53" presetID="42" presetClass="path" presetSubtype="0" accel="50000" decel="50000" fill="hold" grpId="0" nodeType="withEffect">
                                  <p:stCondLst>
                                    <p:cond delay="0"/>
                                  </p:stCondLst>
                                  <p:childTnLst>
                                    <p:animMotion origin="layout" path="M -2.33342E-6 -2.72356E-6 L -0.27891 0.46346 " pathEditMode="relative" rAng="0" ptsTypes="AA">
                                      <p:cBhvr>
                                        <p:cTn id="54" dur="2000" fill="hold"/>
                                        <p:tgtEl>
                                          <p:spTgt spid="101"/>
                                        </p:tgtEl>
                                        <p:attrNameLst>
                                          <p:attrName>ppt_x</p:attrName>
                                          <p:attrName>ppt_y</p:attrName>
                                        </p:attrNameLst>
                                      </p:cBhvr>
                                      <p:rCtr x="-13952" y="23173"/>
                                    </p:animMotion>
                                  </p:childTnLst>
                                </p:cTn>
                              </p:par>
                              <p:par>
                                <p:cTn id="55" presetID="42" presetClass="path" presetSubtype="0" accel="50000" decel="50000" fill="hold" grpId="0" nodeType="withEffect">
                                  <p:stCondLst>
                                    <p:cond delay="0"/>
                                  </p:stCondLst>
                                  <p:childTnLst>
                                    <p:animMotion origin="layout" path="M 1.35308E-6 4.06264E-6 L -0.32589 0.38198 " pathEditMode="relative" rAng="0" ptsTypes="AA">
                                      <p:cBhvr>
                                        <p:cTn id="56" dur="2000" fill="hold"/>
                                        <p:tgtEl>
                                          <p:spTgt spid="78"/>
                                        </p:tgtEl>
                                        <p:attrNameLst>
                                          <p:attrName>ppt_x</p:attrName>
                                          <p:attrName>ppt_y</p:attrName>
                                        </p:attrNameLst>
                                      </p:cBhvr>
                                      <p:rCtr x="-16301" y="19088"/>
                                    </p:animMotion>
                                  </p:childTnLst>
                                </p:cTn>
                              </p:par>
                              <p:par>
                                <p:cTn id="57" presetID="42" presetClass="path" presetSubtype="0" accel="50000" decel="50000" fill="hold" grpId="0" nodeType="withEffect">
                                  <p:stCondLst>
                                    <p:cond delay="0"/>
                                  </p:stCondLst>
                                  <p:childTnLst>
                                    <p:animMotion origin="layout" path="M 1.6339E-7 1.54789E-6 L -0.33138 0.52678 " pathEditMode="relative" rAng="0" ptsTypes="AA">
                                      <p:cBhvr>
                                        <p:cTn id="58" dur="2000" fill="hold"/>
                                        <p:tgtEl>
                                          <p:spTgt spid="99"/>
                                        </p:tgtEl>
                                        <p:attrNameLst>
                                          <p:attrName>ppt_x</p:attrName>
                                          <p:attrName>ppt_y</p:attrName>
                                        </p:attrNameLst>
                                      </p:cBhvr>
                                      <p:rCtr x="-16569" y="26328"/>
                                    </p:animMotion>
                                  </p:childTnLst>
                                </p:cTn>
                              </p:par>
                              <p:par>
                                <p:cTn id="59" presetID="42" presetClass="path" presetSubtype="0" accel="50000" decel="50000" fill="hold" grpId="0" nodeType="withEffect">
                                  <p:stCondLst>
                                    <p:cond delay="0"/>
                                  </p:stCondLst>
                                  <p:childTnLst>
                                    <p:animMotion origin="layout" path="M -2.85423E-6 1.89287E-6 L -0.21955 0.54607 " pathEditMode="relative" rAng="0" ptsTypes="AA">
                                      <p:cBhvr>
                                        <p:cTn id="60" dur="2000" fill="hold"/>
                                        <p:tgtEl>
                                          <p:spTgt spid="80"/>
                                        </p:tgtEl>
                                        <p:attrNameLst>
                                          <p:attrName>ppt_x</p:attrName>
                                          <p:attrName>ppt_y</p:attrName>
                                        </p:attrNameLst>
                                      </p:cBhvr>
                                      <p:rCtr x="-10978" y="27304"/>
                                    </p:animMotion>
                                  </p:childTnLst>
                                </p:cTn>
                              </p:par>
                              <p:par>
                                <p:cTn id="61" presetID="42" presetClass="path" presetSubtype="0" accel="50000" decel="50000" fill="hold" grpId="0" nodeType="withEffect">
                                  <p:stCondLst>
                                    <p:cond delay="0"/>
                                  </p:stCondLst>
                                  <p:childTnLst>
                                    <p:animMotion origin="layout" path="M 3.75032E-6 3.69496E-6 L -0.21177 0.36178 " pathEditMode="relative" rAng="0" ptsTypes="AA">
                                      <p:cBhvr>
                                        <p:cTn id="62" dur="2000" fill="hold"/>
                                        <p:tgtEl>
                                          <p:spTgt spid="85"/>
                                        </p:tgtEl>
                                        <p:attrNameLst>
                                          <p:attrName>ppt_x</p:attrName>
                                          <p:attrName>ppt_y</p:attrName>
                                        </p:attrNameLst>
                                      </p:cBhvr>
                                      <p:rCtr x="-10595" y="18089"/>
                                    </p:animMotion>
                                  </p:childTnLst>
                                </p:cTn>
                              </p:par>
                              <p:par>
                                <p:cTn id="63" presetID="42" presetClass="path" presetSubtype="0" accel="50000" decel="50000" fill="hold" grpId="0" nodeType="withEffect">
                                  <p:stCondLst>
                                    <p:cond delay="0"/>
                                  </p:stCondLst>
                                  <p:childTnLst>
                                    <p:animMotion origin="layout" path="M -4.4677E-7 -2.72356E-6 L -0.23768 0.46346 " pathEditMode="relative" rAng="0" ptsTypes="AA">
                                      <p:cBhvr>
                                        <p:cTn id="64" dur="2000" fill="hold"/>
                                        <p:tgtEl>
                                          <p:spTgt spid="125"/>
                                        </p:tgtEl>
                                        <p:attrNameLst>
                                          <p:attrName>ppt_x</p:attrName>
                                          <p:attrName>ppt_y</p:attrName>
                                        </p:attrNameLst>
                                      </p:cBhvr>
                                      <p:rCtr x="-11884" y="23173"/>
                                    </p:animMotion>
                                  </p:childTnLst>
                                </p:cTn>
                              </p:par>
                              <p:par>
                                <p:cTn id="65" presetID="42" presetClass="path" presetSubtype="0" accel="50000" decel="50000" fill="hold" grpId="0" nodeType="withEffect">
                                  <p:stCondLst>
                                    <p:cond delay="0"/>
                                  </p:stCondLst>
                                  <p:childTnLst>
                                    <p:animMotion origin="layout" path="M -0.00957 2.26055E-6 L -0.20896 0.66273 " pathEditMode="relative" rAng="0" ptsTypes="AA">
                                      <p:cBhvr>
                                        <p:cTn id="66" dur="2000" fill="hold"/>
                                        <p:tgtEl>
                                          <p:spTgt spid="126"/>
                                        </p:tgtEl>
                                        <p:attrNameLst>
                                          <p:attrName>ppt_x</p:attrName>
                                          <p:attrName>ppt_y</p:attrName>
                                        </p:attrNameLst>
                                      </p:cBhvr>
                                      <p:rCtr x="-9969" y="33137"/>
                                    </p:animMotion>
                                  </p:childTnLst>
                                </p:cTn>
                              </p:par>
                              <p:par>
                                <p:cTn id="67" presetID="42" presetClass="path" presetSubtype="0" accel="50000" decel="50000" fill="hold" grpId="0" nodeType="withEffect">
                                  <p:stCondLst>
                                    <p:cond delay="0"/>
                                  </p:stCondLst>
                                  <p:childTnLst>
                                    <p:animMotion origin="layout" path="M 1.85857E-6 -1.51158E-6 L -0.06115 0.55947 " pathEditMode="relative" rAng="0" ptsTypes="AA">
                                      <p:cBhvr>
                                        <p:cTn id="68" dur="2000" fill="hold"/>
                                        <p:tgtEl>
                                          <p:spTgt spid="128"/>
                                        </p:tgtEl>
                                        <p:attrNameLst>
                                          <p:attrName>ppt_x</p:attrName>
                                          <p:attrName>ppt_y</p:attrName>
                                        </p:attrNameLst>
                                      </p:cBhvr>
                                      <p:rCtr x="-3064" y="27962"/>
                                    </p:animMotion>
                                  </p:childTnLst>
                                </p:cTn>
                              </p:par>
                              <p:par>
                                <p:cTn id="69" presetID="42" presetClass="path" presetSubtype="0" accel="50000" decel="50000" fill="hold" grpId="0" nodeType="withEffect">
                                  <p:stCondLst>
                                    <p:cond delay="0"/>
                                  </p:stCondLst>
                                  <p:childTnLst>
                                    <p:animMotion origin="layout" path="M -4.43707E-6 5.03858E-7 L -0.14475 0.23763 " pathEditMode="relative" rAng="0" ptsTypes="AA">
                                      <p:cBhvr>
                                        <p:cTn id="70" dur="2000" fill="hold"/>
                                        <p:tgtEl>
                                          <p:spTgt spid="138"/>
                                        </p:tgtEl>
                                        <p:attrNameLst>
                                          <p:attrName>ppt_x</p:attrName>
                                          <p:attrName>ppt_y</p:attrName>
                                        </p:attrNameLst>
                                      </p:cBhvr>
                                      <p:rCtr x="-7238" y="11870"/>
                                    </p:animMotion>
                                  </p:childTnLst>
                                </p:cTn>
                              </p:par>
                              <p:par>
                                <p:cTn id="71" presetID="42" presetClass="path" presetSubtype="0" accel="50000" decel="50000" fill="hold" grpId="0" nodeType="withEffect">
                                  <p:stCondLst>
                                    <p:cond delay="0"/>
                                  </p:stCondLst>
                                  <p:childTnLst>
                                    <p:animMotion origin="layout" path="M -1.51902E-6 1.39355E-6 L 0.01711 0.53245 " pathEditMode="relative" rAng="0" ptsTypes="AA">
                                      <p:cBhvr>
                                        <p:cTn id="72" dur="2000" fill="hold"/>
                                        <p:tgtEl>
                                          <p:spTgt spid="140"/>
                                        </p:tgtEl>
                                        <p:attrNameLst>
                                          <p:attrName>ppt_x</p:attrName>
                                          <p:attrName>ppt_y</p:attrName>
                                        </p:attrNameLst>
                                      </p:cBhvr>
                                      <p:rCtr x="855" y="266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6" grpId="0" animBg="1"/>
      <p:bldP spid="77" grpId="0" animBg="1"/>
      <p:bldP spid="78" grpId="0" animBg="1"/>
      <p:bldP spid="79" grpId="0" animBg="1"/>
      <p:bldP spid="80" grpId="0" animBg="1"/>
      <p:bldP spid="82" grpId="0" animBg="1"/>
      <p:bldP spid="83" grpId="0" animBg="1"/>
      <p:bldP spid="84" grpId="0" animBg="1"/>
      <p:bldP spid="85" grpId="0" animBg="1"/>
      <p:bldP spid="86" grpId="0" animBg="1"/>
      <p:bldP spid="95" grpId="0" animBg="1"/>
      <p:bldP spid="96" grpId="0" animBg="1"/>
      <p:bldP spid="97" grpId="0" animBg="1"/>
      <p:bldP spid="98" grpId="0" animBg="1"/>
      <p:bldP spid="99" grpId="0" animBg="1"/>
      <p:bldP spid="100" grpId="0" animBg="1"/>
      <p:bldP spid="101" grpId="0" animBg="1"/>
      <p:bldP spid="125" grpId="0" animBg="1"/>
      <p:bldP spid="126" grpId="0" animBg="1"/>
      <p:bldP spid="128" grpId="0" animBg="1"/>
      <p:bldP spid="138" grpId="0" animBg="1"/>
      <p:bldP spid="1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Zero Downtime Upgrades</a:t>
            </a:r>
          </a:p>
        </p:txBody>
      </p:sp>
      <p:sp>
        <p:nvSpPr>
          <p:cNvPr id="92" name="Text Placeholder 91"/>
          <p:cNvSpPr>
            <a:spLocks noGrp="1"/>
          </p:cNvSpPr>
          <p:nvPr>
            <p:ph type="body" sz="quarter" idx="4294967295"/>
          </p:nvPr>
        </p:nvSpPr>
        <p:spPr>
          <a:xfrm>
            <a:off x="882" y="4973884"/>
            <a:ext cx="5414280" cy="1550684"/>
          </a:xfrm>
        </p:spPr>
        <p:txBody>
          <a:bodyPr/>
          <a:lstStyle/>
          <a:p>
            <a:r>
              <a:rPr lang="en-US" sz="2800">
                <a:latin typeface="Segoe UI Light" panose="020B0502040204020203" pitchFamily="34" charset="0"/>
                <a:cs typeface="Segoe UI Light" panose="020B0502040204020203" pitchFamily="34" charset="0"/>
              </a:rPr>
              <a:t>One UD at a time</a:t>
            </a:r>
          </a:p>
          <a:p>
            <a:r>
              <a:rPr lang="en-US" sz="2800">
                <a:latin typeface="Segoe UI Light" panose="020B0502040204020203" pitchFamily="34" charset="0"/>
                <a:cs typeface="Segoe UI Light" panose="020B0502040204020203" pitchFamily="34" charset="0"/>
              </a:rPr>
              <a:t>Change only modified service</a:t>
            </a:r>
          </a:p>
          <a:p>
            <a:r>
              <a:rPr lang="en-US" sz="2800">
                <a:latin typeface="Segoe UI Light" panose="020B0502040204020203" pitchFamily="34" charset="0"/>
                <a:cs typeface="Segoe UI Light" panose="020B0502040204020203" pitchFamily="34" charset="0"/>
              </a:rPr>
              <a:t>Automatic rollback</a:t>
            </a:r>
          </a:p>
        </p:txBody>
      </p:sp>
      <p:pic>
        <p:nvPicPr>
          <p:cNvPr id="93" name="Picture 9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4780" y="4950544"/>
            <a:ext cx="391007" cy="467885"/>
          </a:xfrm>
          <a:prstGeom prst="rect">
            <a:avLst/>
          </a:prstGeom>
        </p:spPr>
      </p:pic>
      <p:pic>
        <p:nvPicPr>
          <p:cNvPr id="94" name="Picture 9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0652" y="2045826"/>
            <a:ext cx="375026" cy="448761"/>
          </a:xfrm>
          <a:prstGeom prst="rect">
            <a:avLst/>
          </a:prstGeom>
        </p:spPr>
      </p:pic>
      <p:pic>
        <p:nvPicPr>
          <p:cNvPr id="95" name="Picture 94"/>
          <p:cNvPicPr>
            <a:picLocks noChangeAspect="1"/>
          </p:cNvPicPr>
          <p:nvPr/>
        </p:nvPicPr>
        <p:blipFill>
          <a:blip r:embed="rId5"/>
          <a:stretch>
            <a:fillRect/>
          </a:stretch>
        </p:blipFill>
        <p:spPr>
          <a:xfrm>
            <a:off x="7862198" y="2630933"/>
            <a:ext cx="391727" cy="462182"/>
          </a:xfrm>
          <a:prstGeom prst="rect">
            <a:avLst/>
          </a:prstGeom>
        </p:spPr>
      </p:pic>
      <p:pic>
        <p:nvPicPr>
          <p:cNvPr id="96" name="Picture 9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52575" y="4919168"/>
            <a:ext cx="372578" cy="445833"/>
          </a:xfrm>
          <a:prstGeom prst="rect">
            <a:avLst/>
          </a:prstGeom>
        </p:spPr>
      </p:pic>
      <p:pic>
        <p:nvPicPr>
          <p:cNvPr id="97" name="Picture 9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68496" y="2663233"/>
            <a:ext cx="372578" cy="445833"/>
          </a:xfrm>
          <a:prstGeom prst="rect">
            <a:avLst/>
          </a:prstGeom>
        </p:spPr>
      </p:pic>
      <p:pic>
        <p:nvPicPr>
          <p:cNvPr id="98" name="Picture 9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76315" y="2089079"/>
            <a:ext cx="372578" cy="445833"/>
          </a:xfrm>
          <a:prstGeom prst="rect">
            <a:avLst/>
          </a:prstGeom>
        </p:spPr>
      </p:pic>
      <p:pic>
        <p:nvPicPr>
          <p:cNvPr id="99" name="Picture 9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1500501" y="1510541"/>
            <a:ext cx="1125625" cy="1298798"/>
          </a:xfrm>
          <a:prstGeom prst="rect">
            <a:avLst/>
          </a:prstGeom>
        </p:spPr>
      </p:pic>
      <p:sp>
        <p:nvSpPr>
          <p:cNvPr id="100" name="Rectangle 99"/>
          <p:cNvSpPr/>
          <p:nvPr/>
        </p:nvSpPr>
        <p:spPr>
          <a:xfrm>
            <a:off x="751490" y="1384245"/>
            <a:ext cx="855387" cy="376684"/>
          </a:xfrm>
          <a:prstGeom prst="rect">
            <a:avLst/>
          </a:prstGeom>
        </p:spPr>
        <p:txBody>
          <a:bodyPr wrap="none">
            <a:spAutoFit/>
          </a:bodyPr>
          <a:lstStyle/>
          <a:p>
            <a:pPr defTabSz="914049"/>
            <a:r>
              <a:rPr lang="en-US" kern="0">
                <a:solidFill>
                  <a:sysClr val="windowText" lastClr="000000"/>
                </a:solidFill>
                <a:latin typeface="Segoe UI Light" panose="020B0502040204020203" pitchFamily="34" charset="0"/>
                <a:cs typeface="Segoe UI Light" panose="020B0502040204020203" pitchFamily="34" charset="0"/>
              </a:rPr>
              <a:t>App v1</a:t>
            </a:r>
          </a:p>
        </p:txBody>
      </p:sp>
      <p:pic>
        <p:nvPicPr>
          <p:cNvPr id="101" name="Picture 10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39814" y="2050266"/>
            <a:ext cx="372578" cy="445833"/>
          </a:xfrm>
          <a:prstGeom prst="rect">
            <a:avLst/>
          </a:prstGeom>
        </p:spPr>
      </p:pic>
      <p:pic>
        <p:nvPicPr>
          <p:cNvPr id="102" name="Picture 10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0761" y="4337566"/>
            <a:ext cx="375026" cy="448761"/>
          </a:xfrm>
          <a:prstGeom prst="rect">
            <a:avLst/>
          </a:prstGeom>
        </p:spPr>
      </p:pic>
      <p:pic>
        <p:nvPicPr>
          <p:cNvPr id="103" name="Picture 102"/>
          <p:cNvPicPr>
            <a:picLocks noChangeAspect="1"/>
          </p:cNvPicPr>
          <p:nvPr/>
        </p:nvPicPr>
        <p:blipFill>
          <a:blip r:embed="rId5"/>
          <a:stretch>
            <a:fillRect/>
          </a:stretch>
        </p:blipFill>
        <p:spPr>
          <a:xfrm>
            <a:off x="8933250" y="4351250"/>
            <a:ext cx="391727" cy="462182"/>
          </a:xfrm>
          <a:prstGeom prst="rect">
            <a:avLst/>
          </a:prstGeom>
        </p:spPr>
      </p:pic>
      <p:pic>
        <p:nvPicPr>
          <p:cNvPr id="104" name="Picture 10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6315" y="2683482"/>
            <a:ext cx="375026" cy="448761"/>
          </a:xfrm>
          <a:prstGeom prst="rect">
            <a:avLst/>
          </a:prstGeom>
        </p:spPr>
      </p:pic>
      <p:sp>
        <p:nvSpPr>
          <p:cNvPr id="106" name="Rectangle 105"/>
          <p:cNvSpPr/>
          <p:nvPr/>
        </p:nvSpPr>
        <p:spPr>
          <a:xfrm>
            <a:off x="713180" y="3327482"/>
            <a:ext cx="892991" cy="376684"/>
          </a:xfrm>
          <a:prstGeom prst="rect">
            <a:avLst/>
          </a:prstGeom>
        </p:spPr>
        <p:txBody>
          <a:bodyPr wrap="none">
            <a:spAutoFit/>
          </a:bodyPr>
          <a:lstStyle/>
          <a:p>
            <a:pPr defTabSz="914049"/>
            <a:r>
              <a:rPr lang="en-US" kern="0">
                <a:solidFill>
                  <a:sysClr val="windowText" lastClr="000000"/>
                </a:solidFill>
                <a:latin typeface="Segoe UI Light" panose="020B0502040204020203" pitchFamily="34" charset="0"/>
                <a:cs typeface="Segoe UI Light" panose="020B0502040204020203" pitchFamily="34" charset="0"/>
              </a:rPr>
              <a:t>App v2</a:t>
            </a:r>
          </a:p>
        </p:txBody>
      </p:sp>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32918" y="3492910"/>
            <a:ext cx="422586" cy="489817"/>
          </a:xfrm>
          <a:prstGeom prst="rect">
            <a:avLst/>
          </a:prstGeom>
        </p:spPr>
      </p:pic>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30395" y="1404519"/>
            <a:ext cx="894401" cy="1959026"/>
          </a:xfrm>
          <a:prstGeom prst="rect">
            <a:avLst/>
          </a:prstGeom>
        </p:spPr>
      </p:pic>
      <p:pic>
        <p:nvPicPr>
          <p:cNvPr id="72" name="Picture 7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40297" y="3776325"/>
            <a:ext cx="894401" cy="1959026"/>
          </a:xfrm>
          <a:prstGeom prst="rect">
            <a:avLst/>
          </a:prstGeom>
        </p:spPr>
      </p:pic>
      <p:pic>
        <p:nvPicPr>
          <p:cNvPr id="73" name="Picture 7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81914" y="3778193"/>
            <a:ext cx="894401" cy="1959026"/>
          </a:xfrm>
          <a:prstGeom prst="rect">
            <a:avLst/>
          </a:prstGeom>
        </p:spPr>
      </p:pic>
      <p:pic>
        <p:nvPicPr>
          <p:cNvPr id="74" name="Picture 7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78904" y="1410995"/>
            <a:ext cx="894401" cy="1959026"/>
          </a:xfrm>
          <a:prstGeom prst="rect">
            <a:avLst/>
          </a:prstGeom>
        </p:spPr>
      </p:pic>
      <p:pic>
        <p:nvPicPr>
          <p:cNvPr id="75" name="Picture 7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01594" y="1410995"/>
            <a:ext cx="894401" cy="1959026"/>
          </a:xfrm>
          <a:prstGeom prst="rect">
            <a:avLst/>
          </a:prstGeom>
        </p:spPr>
      </p:pic>
      <p:pic>
        <p:nvPicPr>
          <p:cNvPr id="107" name="Picture 10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88352" y="3648344"/>
            <a:ext cx="422586" cy="489817"/>
          </a:xfrm>
          <a:prstGeom prst="rect">
            <a:avLst/>
          </a:prstGeom>
        </p:spPr>
      </p:pic>
      <p:pic>
        <p:nvPicPr>
          <p:cNvPr id="108" name="Picture 10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13452" y="3570627"/>
            <a:ext cx="422586" cy="489817"/>
          </a:xfrm>
          <a:prstGeom prst="rect">
            <a:avLst/>
          </a:prstGeom>
        </p:spPr>
      </p:pic>
      <p:pic>
        <p:nvPicPr>
          <p:cNvPr id="109" name="Picture 10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03063" y="3628764"/>
            <a:ext cx="422586" cy="489817"/>
          </a:xfrm>
          <a:prstGeom prst="rect">
            <a:avLst/>
          </a:prstGeom>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80227" y="3161066"/>
            <a:ext cx="1066448" cy="1230517"/>
          </a:xfrm>
          <a:prstGeom prst="rect">
            <a:avLst/>
          </a:prstGeom>
        </p:spPr>
      </p:pic>
      <p:cxnSp>
        <p:nvCxnSpPr>
          <p:cNvPr id="17" name="Connector: Curved 16"/>
          <p:cNvCxnSpPr>
            <a:stCxn id="2" idx="1"/>
            <a:endCxn id="72" idx="1"/>
          </p:cNvCxnSpPr>
          <p:nvPr/>
        </p:nvCxnSpPr>
        <p:spPr>
          <a:xfrm rot="10800000" flipH="1" flipV="1">
            <a:off x="5930395" y="2384031"/>
            <a:ext cx="809902" cy="2371806"/>
          </a:xfrm>
          <a:prstGeom prst="curvedConnector3">
            <a:avLst>
              <a:gd name="adj1" fmla="val -25217"/>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Connector: Curved 35"/>
          <p:cNvCxnSpPr>
            <a:stCxn id="73" idx="3"/>
            <a:endCxn id="75" idx="3"/>
          </p:cNvCxnSpPr>
          <p:nvPr/>
        </p:nvCxnSpPr>
        <p:spPr>
          <a:xfrm flipV="1">
            <a:off x="9576315" y="2390509"/>
            <a:ext cx="619679" cy="2367198"/>
          </a:xfrm>
          <a:prstGeom prst="curvedConnector3">
            <a:avLst>
              <a:gd name="adj1" fmla="val 137624"/>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Connector: Curved 39"/>
          <p:cNvCxnSpPr/>
          <p:nvPr/>
        </p:nvCxnSpPr>
        <p:spPr>
          <a:xfrm>
            <a:off x="6806167" y="2384032"/>
            <a:ext cx="754108" cy="6476"/>
          </a:xfrm>
          <a:prstGeom prst="curvedConnector3">
            <a:avLst>
              <a:gd name="adj1" fmla="val 50000"/>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Connector: Curved 41"/>
          <p:cNvCxnSpPr>
            <a:stCxn id="74" idx="3"/>
          </p:cNvCxnSpPr>
          <p:nvPr/>
        </p:nvCxnSpPr>
        <p:spPr>
          <a:xfrm>
            <a:off x="8473305" y="2390508"/>
            <a:ext cx="838606" cy="12953"/>
          </a:xfrm>
          <a:prstGeom prst="curvedConnector3">
            <a:avLst>
              <a:gd name="adj1" fmla="val 50000"/>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5943098" y="1459352"/>
            <a:ext cx="1070077" cy="391075"/>
          </a:xfrm>
          <a:prstGeom prst="rect">
            <a:avLst/>
          </a:prstGeom>
          <a:noFill/>
        </p:spPr>
        <p:txBody>
          <a:bodyPr wrap="square" lIns="137141" tIns="109712" rIns="137141" bIns="109712" rtlCol="0">
            <a:spAutoFit/>
          </a:bodyPr>
          <a:lstStyle/>
          <a:p>
            <a:pPr defTabSz="699493">
              <a:lnSpc>
                <a:spcPct val="90000"/>
              </a:lnSpc>
              <a:spcAft>
                <a:spcPts val="450"/>
              </a:spcAft>
            </a:pPr>
            <a:r>
              <a:rPr lang="en-US" sz="1122">
                <a:latin typeface="Segoe UI Light" panose="020B0502040204020203" pitchFamily="34" charset="0"/>
                <a:cs typeface="Segoe UI Light" panose="020B0502040204020203" pitchFamily="34" charset="0"/>
              </a:rPr>
              <a:t>FD1/UD5</a:t>
            </a:r>
          </a:p>
        </p:txBody>
      </p:sp>
      <p:sp>
        <p:nvSpPr>
          <p:cNvPr id="122" name="TextBox 121"/>
          <p:cNvSpPr txBox="1"/>
          <p:nvPr/>
        </p:nvSpPr>
        <p:spPr>
          <a:xfrm>
            <a:off x="8711285" y="3840726"/>
            <a:ext cx="1070077" cy="391075"/>
          </a:xfrm>
          <a:prstGeom prst="rect">
            <a:avLst/>
          </a:prstGeom>
          <a:noFill/>
        </p:spPr>
        <p:txBody>
          <a:bodyPr wrap="square" lIns="137141" tIns="109712" rIns="137141" bIns="109712" rtlCol="0">
            <a:spAutoFit/>
          </a:bodyPr>
          <a:lstStyle/>
          <a:p>
            <a:pPr defTabSz="699493">
              <a:lnSpc>
                <a:spcPct val="90000"/>
              </a:lnSpc>
              <a:spcAft>
                <a:spcPts val="450"/>
              </a:spcAft>
            </a:pPr>
            <a:r>
              <a:rPr lang="en-US" sz="1122">
                <a:latin typeface="Segoe UI Light" panose="020B0502040204020203" pitchFamily="34" charset="0"/>
                <a:cs typeface="Segoe UI Light" panose="020B0502040204020203" pitchFamily="34" charset="0"/>
              </a:rPr>
              <a:t>FD3/UD2</a:t>
            </a:r>
          </a:p>
        </p:txBody>
      </p:sp>
      <p:sp>
        <p:nvSpPr>
          <p:cNvPr id="125" name="TextBox 124"/>
          <p:cNvSpPr txBox="1"/>
          <p:nvPr/>
        </p:nvSpPr>
        <p:spPr>
          <a:xfrm>
            <a:off x="7578903" y="1480009"/>
            <a:ext cx="1070077" cy="391075"/>
          </a:xfrm>
          <a:prstGeom prst="rect">
            <a:avLst/>
          </a:prstGeom>
          <a:noFill/>
        </p:spPr>
        <p:txBody>
          <a:bodyPr wrap="square" lIns="137141" tIns="109712" rIns="137141" bIns="109712" rtlCol="0">
            <a:spAutoFit/>
          </a:bodyPr>
          <a:lstStyle/>
          <a:p>
            <a:pPr defTabSz="699493">
              <a:lnSpc>
                <a:spcPct val="90000"/>
              </a:lnSpc>
              <a:spcAft>
                <a:spcPts val="450"/>
              </a:spcAft>
            </a:pPr>
            <a:r>
              <a:rPr lang="en-US" sz="1122">
                <a:latin typeface="Segoe UI Light" panose="020B0502040204020203" pitchFamily="34" charset="0"/>
                <a:cs typeface="Segoe UI Light" panose="020B0502040204020203" pitchFamily="34" charset="0"/>
              </a:rPr>
              <a:t>FD0/UD4</a:t>
            </a:r>
          </a:p>
        </p:txBody>
      </p:sp>
      <p:sp>
        <p:nvSpPr>
          <p:cNvPr id="126" name="TextBox 125"/>
          <p:cNvSpPr txBox="1"/>
          <p:nvPr/>
        </p:nvSpPr>
        <p:spPr>
          <a:xfrm>
            <a:off x="9311910" y="1475856"/>
            <a:ext cx="1070077" cy="391075"/>
          </a:xfrm>
          <a:prstGeom prst="rect">
            <a:avLst/>
          </a:prstGeom>
          <a:noFill/>
        </p:spPr>
        <p:txBody>
          <a:bodyPr wrap="square" lIns="137141" tIns="109712" rIns="137141" bIns="109712" rtlCol="0">
            <a:spAutoFit/>
          </a:bodyPr>
          <a:lstStyle/>
          <a:p>
            <a:pPr defTabSz="699493">
              <a:lnSpc>
                <a:spcPct val="90000"/>
              </a:lnSpc>
              <a:spcAft>
                <a:spcPts val="450"/>
              </a:spcAft>
            </a:pPr>
            <a:r>
              <a:rPr lang="en-US" sz="1122">
                <a:latin typeface="Segoe UI Light" panose="020B0502040204020203" pitchFamily="34" charset="0"/>
                <a:cs typeface="Segoe UI Light" panose="020B0502040204020203" pitchFamily="34" charset="0"/>
              </a:rPr>
              <a:t>FD1/UD3</a:t>
            </a:r>
          </a:p>
        </p:txBody>
      </p:sp>
      <p:sp>
        <p:nvSpPr>
          <p:cNvPr id="127" name="TextBox 126"/>
          <p:cNvSpPr txBox="1"/>
          <p:nvPr/>
        </p:nvSpPr>
        <p:spPr>
          <a:xfrm>
            <a:off x="6746808" y="3843841"/>
            <a:ext cx="1070077" cy="391075"/>
          </a:xfrm>
          <a:prstGeom prst="rect">
            <a:avLst/>
          </a:prstGeom>
          <a:noFill/>
        </p:spPr>
        <p:txBody>
          <a:bodyPr wrap="square" lIns="137141" tIns="109712" rIns="137141" bIns="109712" rtlCol="0">
            <a:spAutoFit/>
          </a:bodyPr>
          <a:lstStyle/>
          <a:p>
            <a:pPr defTabSz="699493">
              <a:lnSpc>
                <a:spcPct val="90000"/>
              </a:lnSpc>
              <a:spcAft>
                <a:spcPts val="450"/>
              </a:spcAft>
            </a:pPr>
            <a:r>
              <a:rPr lang="en-US" sz="1122">
                <a:latin typeface="Segoe UI Light" panose="020B0502040204020203" pitchFamily="34" charset="0"/>
                <a:cs typeface="Segoe UI Light" panose="020B0502040204020203" pitchFamily="34" charset="0"/>
              </a:rPr>
              <a:t>FD0/UD2</a:t>
            </a:r>
          </a:p>
        </p:txBody>
      </p:sp>
      <p:cxnSp>
        <p:nvCxnSpPr>
          <p:cNvPr id="149" name="Connector: Curved 148"/>
          <p:cNvCxnSpPr>
            <a:stCxn id="72" idx="3"/>
            <a:endCxn id="73" idx="1"/>
          </p:cNvCxnSpPr>
          <p:nvPr/>
        </p:nvCxnSpPr>
        <p:spPr>
          <a:xfrm>
            <a:off x="7634698" y="4755838"/>
            <a:ext cx="1047216" cy="1868"/>
          </a:xfrm>
          <a:prstGeom prst="curvedConnector3">
            <a:avLst>
              <a:gd name="adj1" fmla="val 50000"/>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9252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375E-6 7.40741E-7 L 0.34075 -0.12338 " pathEditMode="relative" rAng="0" ptsTypes="AA">
                                      <p:cBhvr>
                                        <p:cTn id="6" dur="2000" fill="hold"/>
                                        <p:tgtEl>
                                          <p:spTgt spid="12"/>
                                        </p:tgtEl>
                                        <p:attrNameLst>
                                          <p:attrName>ppt_x</p:attrName>
                                          <p:attrName>ppt_y</p:attrName>
                                        </p:attrNameLst>
                                      </p:cBhvr>
                                      <p:rCtr x="17031" y="-6181"/>
                                    </p:animMotion>
                                  </p:childTnLst>
                                </p:cTn>
                              </p:par>
                              <p:par>
                                <p:cTn id="7" presetID="1" presetClass="entr" presetSubtype="0" fill="hold" nodeType="withEffect">
                                  <p:stCondLst>
                                    <p:cond delay="0"/>
                                  </p:stCondLst>
                                  <p:childTnLst>
                                    <p:set>
                                      <p:cBhvr>
                                        <p:cTn id="8" dur="1" fill="hold">
                                          <p:stCondLst>
                                            <p:cond delay="0"/>
                                          </p:stCondLst>
                                        </p:cTn>
                                        <p:tgtEl>
                                          <p:spTgt spid="92">
                                            <p:txEl>
                                              <p:pRg st="0" end="0"/>
                                            </p:txEl>
                                          </p:spTgt>
                                        </p:tgtEl>
                                        <p:attrNameLst>
                                          <p:attrName>style.visibility</p:attrName>
                                        </p:attrNameLst>
                                      </p:cBhvr>
                                      <p:to>
                                        <p:strVal val="visible"/>
                                      </p:to>
                                    </p:set>
                                  </p:childTnLst>
                                </p:cTn>
                              </p:par>
                            </p:childTnLst>
                          </p:cTn>
                        </p:par>
                        <p:par>
                          <p:cTn id="9" fill="hold">
                            <p:stCondLst>
                              <p:cond delay="2000"/>
                            </p:stCondLst>
                            <p:childTnLst>
                              <p:par>
                                <p:cTn id="10" presetID="42" presetClass="path" presetSubtype="0" accel="50000" decel="50000" fill="hold" nodeType="afterEffect">
                                  <p:stCondLst>
                                    <p:cond delay="0"/>
                                  </p:stCondLst>
                                  <p:childTnLst>
                                    <p:animMotion origin="layout" path="M -0.00118 -1.48148E-6 L 0.46002 -0.22986 " pathEditMode="relative" rAng="0" ptsTypes="AA">
                                      <p:cBhvr>
                                        <p:cTn id="11" dur="2000" fill="hold"/>
                                        <p:tgtEl>
                                          <p:spTgt spid="107"/>
                                        </p:tgtEl>
                                        <p:attrNameLst>
                                          <p:attrName>ppt_x</p:attrName>
                                          <p:attrName>ppt_y</p:attrName>
                                        </p:attrNameLst>
                                      </p:cBhvr>
                                      <p:rCtr x="23060" y="-11505"/>
                                    </p:animMotion>
                                  </p:childTnLst>
                                </p:cTn>
                              </p:par>
                            </p:childTnLst>
                          </p:cTn>
                        </p:par>
                        <p:par>
                          <p:cTn id="12" fill="hold">
                            <p:stCondLst>
                              <p:cond delay="4000"/>
                            </p:stCondLst>
                            <p:childTnLst>
                              <p:par>
                                <p:cTn id="13" presetID="42" presetClass="path" presetSubtype="0" accel="50000" decel="50000" fill="hold" nodeType="afterEffect">
                                  <p:stCondLst>
                                    <p:cond delay="0"/>
                                  </p:stCondLst>
                                  <p:childTnLst>
                                    <p:animMotion origin="layout" path="M 1.04167E-6 -3.7037E-7 L 0.59857 -0.21574 " pathEditMode="relative" rAng="0" ptsTypes="AA">
                                      <p:cBhvr>
                                        <p:cTn id="14" dur="2000" fill="hold"/>
                                        <p:tgtEl>
                                          <p:spTgt spid="108"/>
                                        </p:tgtEl>
                                        <p:attrNameLst>
                                          <p:attrName>ppt_x</p:attrName>
                                          <p:attrName>ppt_y</p:attrName>
                                        </p:attrNameLst>
                                      </p:cBhvr>
                                      <p:rCtr x="29922" y="-10787"/>
                                    </p:animMotion>
                                  </p:childTnLst>
                                </p:cTn>
                              </p:par>
                            </p:childTnLst>
                          </p:cTn>
                        </p:par>
                        <p:par>
                          <p:cTn id="15" fill="hold">
                            <p:stCondLst>
                              <p:cond delay="6000"/>
                            </p:stCondLst>
                            <p:childTnLst>
                              <p:par>
                                <p:cTn id="16" presetID="42" presetClass="path" presetSubtype="0" accel="50000" decel="50000" fill="hold" nodeType="afterEffect">
                                  <p:stCondLst>
                                    <p:cond delay="0"/>
                                  </p:stCondLst>
                                  <p:childTnLst>
                                    <p:animMotion origin="layout" path="M 2.5E-6 -3.7037E-6 L 0.55013 0.18357 " pathEditMode="relative" rAng="0" ptsTypes="AA">
                                      <p:cBhvr>
                                        <p:cTn id="17" dur="2000" fill="hold"/>
                                        <p:tgtEl>
                                          <p:spTgt spid="109"/>
                                        </p:tgtEl>
                                        <p:attrNameLst>
                                          <p:attrName>ppt_x</p:attrName>
                                          <p:attrName>ppt_y</p:attrName>
                                        </p:attrNameLst>
                                      </p:cBhvr>
                                      <p:rCtr x="27500" y="9167"/>
                                    </p:animMotion>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289858"/>
          </a:xfrm>
        </p:spPr>
        <p:txBody>
          <a:bodyPr/>
          <a:lstStyle/>
          <a:p>
            <a:pPr marL="571390" indent="-571390" defTabSz="932384">
              <a:buFont typeface="Arial" panose="020B0604020202020204" pitchFamily="34" charset="0"/>
              <a:buChar char="•"/>
              <a:defRPr/>
            </a:pPr>
            <a:r>
              <a:rPr lang="en-US">
                <a:latin typeface="Segoe UI Light" panose="020B0502040204020203" pitchFamily="34" charset="0"/>
                <a:cs typeface="Segoe UI Light" panose="020B0502040204020203" pitchFamily="34" charset="0"/>
              </a:rPr>
              <a:t>Used by massive-scale services with years of optimizations and performance tuning</a:t>
            </a:r>
          </a:p>
          <a:p>
            <a:pPr marL="571390" indent="-571390" defTabSz="932384">
              <a:buFont typeface="Arial" panose="020B0604020202020204" pitchFamily="34" charset="0"/>
              <a:buChar char="•"/>
              <a:defRPr/>
            </a:pPr>
            <a:r>
              <a:rPr lang="en-US">
                <a:latin typeface="Segoe UI Light" panose="020B0502040204020203" pitchFamily="34" charset="0"/>
                <a:cs typeface="Segoe UI Light" panose="020B0502040204020203" pitchFamily="34" charset="0"/>
              </a:rPr>
              <a:t>30% of machine cores in Azure compute runs Service Fabric</a:t>
            </a:r>
          </a:p>
        </p:txBody>
      </p:sp>
      <p:sp>
        <p:nvSpPr>
          <p:cNvPr id="2" name="Titel 1">
            <a:extLst>
              <a:ext uri="{FF2B5EF4-FFF2-40B4-BE49-F238E27FC236}">
                <a16:creationId xmlns:a16="http://schemas.microsoft.com/office/drawing/2014/main" id="{1EA409F2-BD36-46EC-95F9-9126D7BC0C1C}"/>
              </a:ext>
            </a:extLst>
          </p:cNvPr>
          <p:cNvSpPr>
            <a:spLocks noGrp="1"/>
          </p:cNvSpPr>
          <p:nvPr>
            <p:ph type="title"/>
          </p:nvPr>
        </p:nvSpPr>
        <p:spPr/>
        <p:txBody>
          <a:bodyPr/>
          <a:lstStyle/>
          <a:p>
            <a:r>
              <a:rPr lang="en-US" sz="4799"/>
              <a:t>Service Fabric is Microsoft’s orchestrator </a:t>
            </a:r>
            <a:endParaRPr lang="de-DE"/>
          </a:p>
        </p:txBody>
      </p:sp>
      <p:grpSp>
        <p:nvGrpSpPr>
          <p:cNvPr id="5" name="Group 4"/>
          <p:cNvGrpSpPr/>
          <p:nvPr/>
        </p:nvGrpSpPr>
        <p:grpSpPr>
          <a:xfrm>
            <a:off x="6379388" y="3951827"/>
            <a:ext cx="5988108" cy="2836745"/>
            <a:chOff x="143864" y="1700142"/>
            <a:chExt cx="12243862" cy="4948223"/>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6579" y="1707422"/>
              <a:ext cx="1114993" cy="124081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52279" y="1700142"/>
              <a:ext cx="1097283" cy="109728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53402" y="4752818"/>
              <a:ext cx="874946" cy="874946"/>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07597" y="1712144"/>
              <a:ext cx="1005840" cy="100584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9138" y="1724133"/>
              <a:ext cx="988518" cy="988518"/>
            </a:xfrm>
            <a:prstGeom prst="rect">
              <a:avLst/>
            </a:prstGeom>
          </p:spPr>
        </p:pic>
        <p:pic>
          <p:nvPicPr>
            <p:cNvPr id="12" name="Picture 11"/>
            <p:cNvPicPr>
              <a:picLocks noChangeAspect="1"/>
            </p:cNvPicPr>
            <p:nvPr/>
          </p:nvPicPr>
          <p:blipFill>
            <a:blip r:embed="rId8"/>
            <a:stretch>
              <a:fillRect/>
            </a:stretch>
          </p:blipFill>
          <p:spPr>
            <a:xfrm>
              <a:off x="143864" y="4666978"/>
              <a:ext cx="2029423" cy="1217654"/>
            </a:xfrm>
            <a:prstGeom prst="rect">
              <a:avLst/>
            </a:prstGeom>
          </p:spPr>
        </p:pic>
        <p:pic>
          <p:nvPicPr>
            <p:cNvPr id="13" name="Picture 12"/>
            <p:cNvPicPr>
              <a:picLocks noChangeAspect="1"/>
            </p:cNvPicPr>
            <p:nvPr/>
          </p:nvPicPr>
          <p:blipFill>
            <a:blip r:embed="rId9"/>
            <a:stretch>
              <a:fillRect/>
            </a:stretch>
          </p:blipFill>
          <p:spPr>
            <a:xfrm>
              <a:off x="10656954" y="4465874"/>
              <a:ext cx="1317961" cy="1317961"/>
            </a:xfrm>
            <a:prstGeom prst="rect">
              <a:avLst/>
            </a:prstGeom>
          </p:spPr>
        </p:pic>
        <p:sp>
          <p:nvSpPr>
            <p:cNvPr id="14" name="TextBox 13"/>
            <p:cNvSpPr txBox="1"/>
            <p:nvPr/>
          </p:nvSpPr>
          <p:spPr>
            <a:xfrm>
              <a:off x="440322" y="2873280"/>
              <a:ext cx="2521720" cy="1181027"/>
            </a:xfrm>
            <a:prstGeom prst="rect">
              <a:avLst/>
            </a:prstGeom>
            <a:noFill/>
          </p:spPr>
          <p:txBody>
            <a:bodyPr wrap="none" lIns="182854" tIns="146283" rIns="182854" bIns="146283" rtlCol="0">
              <a:spAutoFit/>
            </a:bodyPr>
            <a:lstStyle/>
            <a:p>
              <a:pPr algn="ctr" defTabSz="914224">
                <a:lnSpc>
                  <a:spcPct val="90000"/>
                </a:lnSpc>
                <a:spcAft>
                  <a:spcPts val="600"/>
                </a:spcAft>
                <a:defRPr/>
              </a:pPr>
              <a:r>
                <a:rPr lang="en-US" sz="1100" b="1" kern="0">
                  <a:gradFill>
                    <a:gsLst>
                      <a:gs pos="2917">
                        <a:srgbClr val="353535"/>
                      </a:gs>
                      <a:gs pos="30000">
                        <a:srgbClr val="353535"/>
                      </a:gs>
                    </a:gsLst>
                    <a:lin ang="5400000" scaled="0"/>
                  </a:gradFill>
                  <a:latin typeface="Segoe UI Light" panose="020B0502040204020203" pitchFamily="34" charset="0"/>
                  <a:cs typeface="Segoe UI Light" panose="020B0502040204020203" pitchFamily="34" charset="0"/>
                </a:rPr>
                <a:t>SQL Database</a:t>
              </a:r>
            </a:p>
            <a:p>
              <a:pPr algn="ctr" defTabSz="914224">
                <a:lnSpc>
                  <a:spcPct val="90000"/>
                </a:lnSpc>
                <a:spcAft>
                  <a:spcPts val="600"/>
                </a:spcAft>
                <a:defRPr/>
              </a:pPr>
              <a:r>
                <a:rPr lang="en-US" sz="1100" b="1" kern="0">
                  <a:gradFill>
                    <a:gsLst>
                      <a:gs pos="2917">
                        <a:srgbClr val="353535"/>
                      </a:gs>
                      <a:gs pos="30000">
                        <a:srgbClr val="353535"/>
                      </a:gs>
                    </a:gsLst>
                    <a:lin ang="5400000" scaled="0"/>
                  </a:gradFill>
                  <a:latin typeface="Segoe UI Light" panose="020B0502040204020203" pitchFamily="34" charset="0"/>
                  <a:cs typeface="Segoe UI Light" panose="020B0502040204020203" pitchFamily="34" charset="0"/>
                </a:rPr>
                <a:t>2.0 million DBs</a:t>
              </a:r>
            </a:p>
          </p:txBody>
        </p:sp>
        <p:sp>
          <p:nvSpPr>
            <p:cNvPr id="15" name="TextBox 14"/>
            <p:cNvSpPr txBox="1"/>
            <p:nvPr/>
          </p:nvSpPr>
          <p:spPr>
            <a:xfrm>
              <a:off x="3110401" y="2796866"/>
              <a:ext cx="3626289" cy="1181027"/>
            </a:xfrm>
            <a:prstGeom prst="rect">
              <a:avLst/>
            </a:prstGeom>
            <a:noFill/>
          </p:spPr>
          <p:txBody>
            <a:bodyPr wrap="none" lIns="182854" tIns="146283" rIns="182854" bIns="146283" rtlCol="0">
              <a:spAutoFit/>
            </a:bodyPr>
            <a:lstStyle/>
            <a:p>
              <a:pPr algn="ctr" defTabSz="914224">
                <a:lnSpc>
                  <a:spcPct val="90000"/>
                </a:lnSpc>
                <a:spcAft>
                  <a:spcPts val="600"/>
                </a:spcAft>
                <a:defRPr/>
              </a:pPr>
              <a:r>
                <a:rPr lang="en-US" sz="1100" b="1" kern="0">
                  <a:gradFill>
                    <a:gsLst>
                      <a:gs pos="2917">
                        <a:srgbClr val="353535"/>
                      </a:gs>
                      <a:gs pos="30000">
                        <a:srgbClr val="353535"/>
                      </a:gs>
                    </a:gsLst>
                    <a:lin ang="5400000" scaled="0"/>
                  </a:gradFill>
                  <a:latin typeface="Segoe UI Light" panose="020B0502040204020203" pitchFamily="34" charset="0"/>
                  <a:cs typeface="Segoe UI Light" panose="020B0502040204020203" pitchFamily="34" charset="0"/>
                </a:rPr>
                <a:t>Document DB</a:t>
              </a:r>
            </a:p>
            <a:p>
              <a:pPr algn="ctr" defTabSz="914224">
                <a:lnSpc>
                  <a:spcPct val="90000"/>
                </a:lnSpc>
                <a:spcAft>
                  <a:spcPts val="600"/>
                </a:spcAft>
                <a:defRPr/>
              </a:pPr>
              <a:r>
                <a:rPr lang="en-US" sz="1100" b="1" kern="0">
                  <a:gradFill>
                    <a:gsLst>
                      <a:gs pos="2917">
                        <a:srgbClr val="353535"/>
                      </a:gs>
                      <a:gs pos="30000">
                        <a:srgbClr val="353535"/>
                      </a:gs>
                    </a:gsLst>
                    <a:lin ang="5400000" scaled="0"/>
                  </a:gradFill>
                  <a:latin typeface="Segoe UI Light" panose="020B0502040204020203" pitchFamily="34" charset="0"/>
                  <a:cs typeface="Segoe UI Light" panose="020B0502040204020203" pitchFamily="34" charset="0"/>
                </a:rPr>
                <a:t>Billions transactions/day</a:t>
              </a:r>
            </a:p>
          </p:txBody>
        </p:sp>
        <p:sp>
          <p:nvSpPr>
            <p:cNvPr id="16" name="TextBox 15"/>
            <p:cNvSpPr txBox="1"/>
            <p:nvPr/>
          </p:nvSpPr>
          <p:spPr>
            <a:xfrm>
              <a:off x="2405940" y="5769862"/>
              <a:ext cx="1718694" cy="781063"/>
            </a:xfrm>
            <a:prstGeom prst="rect">
              <a:avLst/>
            </a:prstGeom>
            <a:noFill/>
          </p:spPr>
          <p:txBody>
            <a:bodyPr wrap="none" lIns="182854" tIns="146283" rIns="182854" bIns="146283" rtlCol="0">
              <a:spAutoFit/>
            </a:bodyPr>
            <a:lstStyle/>
            <a:p>
              <a:pPr algn="ctr" defTabSz="914224">
                <a:lnSpc>
                  <a:spcPct val="90000"/>
                </a:lnSpc>
                <a:spcAft>
                  <a:spcPts val="600"/>
                </a:spcAft>
                <a:defRPr/>
              </a:pPr>
              <a:r>
                <a:rPr lang="en-US" sz="1100" b="1" kern="0">
                  <a:gradFill>
                    <a:gsLst>
                      <a:gs pos="2917">
                        <a:srgbClr val="353535"/>
                      </a:gs>
                      <a:gs pos="30000">
                        <a:srgbClr val="353535"/>
                      </a:gs>
                    </a:gsLst>
                    <a:lin ang="5400000" scaled="0"/>
                  </a:gradFill>
                  <a:latin typeface="Segoe UI Light" panose="020B0502040204020203" pitchFamily="34" charset="0"/>
                  <a:cs typeface="Segoe UI Light" panose="020B0502040204020203" pitchFamily="34" charset="0"/>
                </a:rPr>
                <a:t>Cortana</a:t>
              </a:r>
            </a:p>
          </p:txBody>
        </p:sp>
        <p:sp>
          <p:nvSpPr>
            <p:cNvPr id="18" name="TextBox 17"/>
            <p:cNvSpPr txBox="1"/>
            <p:nvPr/>
          </p:nvSpPr>
          <p:spPr>
            <a:xfrm>
              <a:off x="10362716" y="5832261"/>
              <a:ext cx="1810470" cy="781063"/>
            </a:xfrm>
            <a:prstGeom prst="rect">
              <a:avLst/>
            </a:prstGeom>
            <a:noFill/>
          </p:spPr>
          <p:txBody>
            <a:bodyPr wrap="none" lIns="182854" tIns="146283" rIns="182854" bIns="146283" rtlCol="0">
              <a:spAutoFit/>
            </a:bodyPr>
            <a:lstStyle/>
            <a:p>
              <a:pPr algn="ctr" defTabSz="914224">
                <a:lnSpc>
                  <a:spcPct val="90000"/>
                </a:lnSpc>
                <a:spcAft>
                  <a:spcPts val="600"/>
                </a:spcAft>
                <a:defRPr/>
              </a:pPr>
              <a:r>
                <a:rPr lang="en-US" sz="1100" b="1" kern="0">
                  <a:gradFill>
                    <a:gsLst>
                      <a:gs pos="2917">
                        <a:srgbClr val="353535"/>
                      </a:gs>
                      <a:gs pos="30000">
                        <a:srgbClr val="353535"/>
                      </a:gs>
                    </a:gsLst>
                    <a:lin ang="5400000" scaled="0"/>
                  </a:gradFill>
                  <a:latin typeface="Segoe UI Light" panose="020B0502040204020203" pitchFamily="34" charset="0"/>
                  <a:cs typeface="Segoe UI Light" panose="020B0502040204020203" pitchFamily="34" charset="0"/>
                </a:rPr>
                <a:t>Power BI</a:t>
              </a:r>
            </a:p>
          </p:txBody>
        </p:sp>
        <p:sp>
          <p:nvSpPr>
            <p:cNvPr id="19" name="TextBox 18"/>
            <p:cNvSpPr txBox="1"/>
            <p:nvPr/>
          </p:nvSpPr>
          <p:spPr>
            <a:xfrm>
              <a:off x="9633291" y="2699257"/>
              <a:ext cx="2754435" cy="1580992"/>
            </a:xfrm>
            <a:prstGeom prst="rect">
              <a:avLst/>
            </a:prstGeom>
            <a:noFill/>
          </p:spPr>
          <p:txBody>
            <a:bodyPr wrap="none" lIns="182854" tIns="146283" rIns="182854" bIns="146283" rtlCol="0">
              <a:spAutoFit/>
            </a:bodyPr>
            <a:lstStyle/>
            <a:p>
              <a:pPr algn="ctr" defTabSz="914224">
                <a:lnSpc>
                  <a:spcPct val="90000"/>
                </a:lnSpc>
                <a:spcAft>
                  <a:spcPts val="600"/>
                </a:spcAft>
                <a:defRPr/>
              </a:pPr>
              <a:r>
                <a:rPr lang="en-US" sz="1100" b="1" kern="0">
                  <a:gradFill>
                    <a:gsLst>
                      <a:gs pos="2917">
                        <a:srgbClr val="353535"/>
                      </a:gs>
                      <a:gs pos="30000">
                        <a:srgbClr val="353535"/>
                      </a:gs>
                    </a:gsLst>
                    <a:lin ang="5400000" scaled="0"/>
                  </a:gradFill>
                  <a:latin typeface="Segoe UI Light" panose="020B0502040204020203" pitchFamily="34" charset="0"/>
                  <a:cs typeface="Segoe UI Light" panose="020B0502040204020203" pitchFamily="34" charset="0"/>
                </a:rPr>
                <a:t>Event Hubs</a:t>
              </a:r>
              <a:endParaRPr lang="en-US" sz="1100" b="1" kern="0">
                <a:solidFill>
                  <a:sysClr val="windowText" lastClr="000000"/>
                </a:solidFill>
                <a:latin typeface="Segoe UI Light" panose="020B0502040204020203" pitchFamily="34" charset="0"/>
                <a:cs typeface="Segoe UI Light" panose="020B0502040204020203" pitchFamily="34" charset="0"/>
              </a:endParaRPr>
            </a:p>
            <a:p>
              <a:pPr algn="ctr" defTabSz="914224">
                <a:lnSpc>
                  <a:spcPct val="90000"/>
                </a:lnSpc>
                <a:spcAft>
                  <a:spcPts val="600"/>
                </a:spcAft>
                <a:defRPr/>
              </a:pPr>
              <a:r>
                <a:rPr lang="en-US" sz="1100" b="1" kern="0">
                  <a:solidFill>
                    <a:sysClr val="windowText" lastClr="000000"/>
                  </a:solidFill>
                  <a:latin typeface="Segoe UI Light" panose="020B0502040204020203" pitchFamily="34" charset="0"/>
                  <a:ea typeface="Segoe UI" pitchFamily="34" charset="0"/>
                  <a:cs typeface="Segoe UI Light" panose="020B0502040204020203" pitchFamily="34" charset="0"/>
                </a:rPr>
                <a:t>20bn events/day</a:t>
              </a:r>
            </a:p>
            <a:p>
              <a:pPr algn="ctr" defTabSz="914224">
                <a:lnSpc>
                  <a:spcPct val="90000"/>
                </a:lnSpc>
                <a:spcAft>
                  <a:spcPts val="600"/>
                </a:spcAft>
                <a:defRPr/>
              </a:pPr>
              <a:endParaRPr lang="en-US" sz="1100" b="1" kern="0">
                <a:gradFill>
                  <a:gsLst>
                    <a:gs pos="2917">
                      <a:srgbClr val="353535"/>
                    </a:gs>
                    <a:gs pos="30000">
                      <a:srgbClr val="353535"/>
                    </a:gs>
                  </a:gsLst>
                  <a:lin ang="5400000" scaled="0"/>
                </a:gradFill>
                <a:latin typeface="Segoe UI Light" panose="020B0502040204020203" pitchFamily="34" charset="0"/>
                <a:cs typeface="Segoe UI Light" panose="020B0502040204020203" pitchFamily="34" charset="0"/>
              </a:endParaRPr>
            </a:p>
          </p:txBody>
        </p:sp>
        <p:sp>
          <p:nvSpPr>
            <p:cNvPr id="20" name="TextBox 19"/>
            <p:cNvSpPr txBox="1"/>
            <p:nvPr/>
          </p:nvSpPr>
          <p:spPr>
            <a:xfrm>
              <a:off x="6535433" y="2753113"/>
              <a:ext cx="3213306" cy="1181027"/>
            </a:xfrm>
            <a:prstGeom prst="rect">
              <a:avLst/>
            </a:prstGeom>
            <a:noFill/>
          </p:spPr>
          <p:txBody>
            <a:bodyPr wrap="none" lIns="182854" tIns="146283" rIns="182854" bIns="146283" rtlCol="0">
              <a:spAutoFit/>
            </a:bodyPr>
            <a:lstStyle/>
            <a:p>
              <a:pPr algn="ctr" defTabSz="914224">
                <a:lnSpc>
                  <a:spcPct val="90000"/>
                </a:lnSpc>
                <a:spcAft>
                  <a:spcPts val="600"/>
                </a:spcAft>
                <a:defRPr/>
              </a:pPr>
              <a:r>
                <a:rPr lang="en-US" sz="1100" b="1" kern="0" err="1">
                  <a:gradFill>
                    <a:gsLst>
                      <a:gs pos="2917">
                        <a:srgbClr val="353535"/>
                      </a:gs>
                      <a:gs pos="30000">
                        <a:srgbClr val="353535"/>
                      </a:gs>
                    </a:gsLst>
                    <a:lin ang="5400000" scaled="0"/>
                  </a:gradFill>
                  <a:latin typeface="Segoe UI Light" panose="020B0502040204020203" pitchFamily="34" charset="0"/>
                  <a:cs typeface="Segoe UI Light" panose="020B0502040204020203" pitchFamily="34" charset="0"/>
                </a:rPr>
                <a:t>IoT</a:t>
              </a:r>
              <a:r>
                <a:rPr lang="en-US" sz="1100" b="1" kern="0">
                  <a:gradFill>
                    <a:gsLst>
                      <a:gs pos="2917">
                        <a:srgbClr val="353535"/>
                      </a:gs>
                      <a:gs pos="30000">
                        <a:srgbClr val="353535"/>
                      </a:gs>
                    </a:gsLst>
                    <a:lin ang="5400000" scaled="0"/>
                  </a:gradFill>
                  <a:latin typeface="Segoe UI Light" panose="020B0502040204020203" pitchFamily="34" charset="0"/>
                  <a:cs typeface="Segoe UI Light" panose="020B0502040204020203" pitchFamily="34" charset="0"/>
                </a:rPr>
                <a:t> Hub</a:t>
              </a:r>
            </a:p>
            <a:p>
              <a:pPr algn="ctr" defTabSz="914224">
                <a:lnSpc>
                  <a:spcPct val="90000"/>
                </a:lnSpc>
                <a:spcAft>
                  <a:spcPts val="600"/>
                </a:spcAft>
                <a:defRPr/>
              </a:pPr>
              <a:r>
                <a:rPr lang="en-US" sz="1100" b="1" kern="0">
                  <a:gradFill>
                    <a:gsLst>
                      <a:gs pos="2917">
                        <a:srgbClr val="353535"/>
                      </a:gs>
                      <a:gs pos="30000">
                        <a:srgbClr val="353535"/>
                      </a:gs>
                    </a:gsLst>
                    <a:lin ang="5400000" scaled="0"/>
                  </a:gradFill>
                  <a:latin typeface="Segoe UI Light" panose="020B0502040204020203" pitchFamily="34" charset="0"/>
                  <a:cs typeface="Segoe UI Light" panose="020B0502040204020203" pitchFamily="34" charset="0"/>
                </a:rPr>
                <a:t>millions of messages</a:t>
              </a:r>
            </a:p>
          </p:txBody>
        </p:sp>
        <p:pic>
          <p:nvPicPr>
            <p:cNvPr id="21" name="Picture 20"/>
            <p:cNvPicPr>
              <a:picLocks noChangeAspect="1"/>
            </p:cNvPicPr>
            <p:nvPr/>
          </p:nvPicPr>
          <p:blipFill>
            <a:blip r:embed="rId10"/>
            <a:stretch>
              <a:fillRect/>
            </a:stretch>
          </p:blipFill>
          <p:spPr>
            <a:xfrm>
              <a:off x="4685702" y="4678569"/>
              <a:ext cx="2042095" cy="1143573"/>
            </a:xfrm>
            <a:prstGeom prst="rect">
              <a:avLst/>
            </a:prstGeom>
          </p:spPr>
        </p:pic>
        <p:pic>
          <p:nvPicPr>
            <p:cNvPr id="22" name="Picture 21"/>
            <p:cNvPicPr>
              <a:picLocks noChangeAspect="1"/>
            </p:cNvPicPr>
            <p:nvPr/>
          </p:nvPicPr>
          <p:blipFill>
            <a:blip r:embed="rId11"/>
            <a:stretch>
              <a:fillRect/>
            </a:stretch>
          </p:blipFill>
          <p:spPr>
            <a:xfrm>
              <a:off x="7140155" y="4310553"/>
              <a:ext cx="3180042" cy="1780824"/>
            </a:xfrm>
            <a:prstGeom prst="rect">
              <a:avLst/>
            </a:prstGeom>
          </p:spPr>
        </p:pic>
        <p:sp>
          <p:nvSpPr>
            <p:cNvPr id="23" name="TextBox 22"/>
            <p:cNvSpPr txBox="1"/>
            <p:nvPr/>
          </p:nvSpPr>
          <p:spPr>
            <a:xfrm>
              <a:off x="427052" y="5746602"/>
              <a:ext cx="1463037" cy="781063"/>
            </a:xfrm>
            <a:prstGeom prst="rect">
              <a:avLst/>
            </a:prstGeom>
            <a:noFill/>
          </p:spPr>
          <p:txBody>
            <a:bodyPr wrap="none" lIns="182854" tIns="146283" rIns="182854" bIns="146283" rtlCol="0">
              <a:spAutoFit/>
            </a:bodyPr>
            <a:lstStyle/>
            <a:p>
              <a:pPr algn="ctr" defTabSz="914224">
                <a:lnSpc>
                  <a:spcPct val="90000"/>
                </a:lnSpc>
                <a:spcAft>
                  <a:spcPts val="600"/>
                </a:spcAft>
                <a:defRPr/>
              </a:pPr>
              <a:r>
                <a:rPr lang="en-US" sz="1100" b="1" kern="0">
                  <a:gradFill>
                    <a:gsLst>
                      <a:gs pos="2917">
                        <a:srgbClr val="353535"/>
                      </a:gs>
                      <a:gs pos="30000">
                        <a:srgbClr val="353535"/>
                      </a:gs>
                    </a:gsLst>
                    <a:lin ang="5400000" scaled="0"/>
                  </a:gradFill>
                  <a:latin typeface="Segoe UI Light" panose="020B0502040204020203" pitchFamily="34" charset="0"/>
                  <a:cs typeface="Segoe UI Light" panose="020B0502040204020203" pitchFamily="34" charset="0"/>
                </a:rPr>
                <a:t>Skype</a:t>
              </a:r>
            </a:p>
          </p:txBody>
        </p:sp>
        <p:sp>
          <p:nvSpPr>
            <p:cNvPr id="24" name="TextBox 23"/>
            <p:cNvSpPr txBox="1"/>
            <p:nvPr/>
          </p:nvSpPr>
          <p:spPr>
            <a:xfrm>
              <a:off x="4956335" y="5827914"/>
              <a:ext cx="1512204" cy="781063"/>
            </a:xfrm>
            <a:prstGeom prst="rect">
              <a:avLst/>
            </a:prstGeom>
            <a:noFill/>
          </p:spPr>
          <p:txBody>
            <a:bodyPr wrap="none" lIns="182854" tIns="146283" rIns="182854" bIns="146283" rtlCol="0">
              <a:spAutoFit/>
            </a:bodyPr>
            <a:lstStyle/>
            <a:p>
              <a:pPr algn="ctr" defTabSz="914224">
                <a:lnSpc>
                  <a:spcPct val="90000"/>
                </a:lnSpc>
                <a:spcAft>
                  <a:spcPts val="600"/>
                </a:spcAft>
                <a:defRPr/>
              </a:pPr>
              <a:r>
                <a:rPr lang="en-US" sz="1100" b="1" kern="0">
                  <a:gradFill>
                    <a:gsLst>
                      <a:gs pos="2917">
                        <a:srgbClr val="353535"/>
                      </a:gs>
                      <a:gs pos="30000">
                        <a:srgbClr val="353535"/>
                      </a:gs>
                    </a:gsLst>
                    <a:lin ang="5400000" scaled="0"/>
                  </a:gradFill>
                  <a:latin typeface="Segoe UI Light" panose="020B0502040204020203" pitchFamily="34" charset="0"/>
                  <a:cs typeface="Segoe UI Light" panose="020B0502040204020203" pitchFamily="34" charset="0"/>
                </a:rPr>
                <a:t>Intune</a:t>
              </a:r>
            </a:p>
          </p:txBody>
        </p:sp>
        <p:sp>
          <p:nvSpPr>
            <p:cNvPr id="25" name="TextBox 24"/>
            <p:cNvSpPr txBox="1"/>
            <p:nvPr/>
          </p:nvSpPr>
          <p:spPr>
            <a:xfrm>
              <a:off x="7672268" y="5867302"/>
              <a:ext cx="1912077" cy="781063"/>
            </a:xfrm>
            <a:prstGeom prst="rect">
              <a:avLst/>
            </a:prstGeom>
            <a:noFill/>
          </p:spPr>
          <p:txBody>
            <a:bodyPr wrap="none" lIns="182854" tIns="146283" rIns="182854" bIns="146283" rtlCol="0">
              <a:spAutoFit/>
            </a:bodyPr>
            <a:lstStyle/>
            <a:p>
              <a:pPr algn="ctr" defTabSz="914224">
                <a:lnSpc>
                  <a:spcPct val="90000"/>
                </a:lnSpc>
                <a:spcAft>
                  <a:spcPts val="600"/>
                </a:spcAft>
                <a:defRPr/>
              </a:pPr>
              <a:r>
                <a:rPr lang="en-US" sz="1100" b="1" kern="0">
                  <a:gradFill>
                    <a:gsLst>
                      <a:gs pos="2917">
                        <a:srgbClr val="353535"/>
                      </a:gs>
                      <a:gs pos="30000">
                        <a:srgbClr val="353535"/>
                      </a:gs>
                    </a:gsLst>
                    <a:lin ang="5400000" scaled="0"/>
                  </a:gradFill>
                  <a:latin typeface="Segoe UI Light" panose="020B0502040204020203" pitchFamily="34" charset="0"/>
                  <a:cs typeface="Segoe UI Light" panose="020B0502040204020203" pitchFamily="34" charset="0"/>
                </a:rPr>
                <a:t>Dynamics</a:t>
              </a:r>
            </a:p>
          </p:txBody>
        </p:sp>
      </p:grpSp>
    </p:spTree>
    <p:extLst>
      <p:ext uri="{BB962C8B-B14F-4D97-AF65-F5344CB8AC3E}">
        <p14:creationId xmlns:p14="http://schemas.microsoft.com/office/powerpoint/2010/main" val="276706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15587" y="1323213"/>
            <a:ext cx="10809300" cy="5593305"/>
          </a:xfrm>
        </p:spPr>
        <p:txBody>
          <a:bodyPr/>
          <a:lstStyle/>
          <a:p>
            <a:r>
              <a:rPr lang="en-US" sz="3672">
                <a:solidFill>
                  <a:schemeClr val="tx1"/>
                </a:solidFill>
                <a:latin typeface="Segoe UI Light" panose="020B0502040204020203" pitchFamily="34" charset="0"/>
                <a:cs typeface="Segoe UI Light" panose="020B0502040204020203" pitchFamily="34" charset="0"/>
              </a:rPr>
              <a:t>Ability to select a supported Fabric version</a:t>
            </a:r>
          </a:p>
          <a:p>
            <a:pPr lvl="1"/>
            <a:r>
              <a:rPr lang="en-US" sz="2040">
                <a:solidFill>
                  <a:schemeClr val="tx1"/>
                </a:solidFill>
                <a:latin typeface="Segoe UI Light" panose="020B0502040204020203" pitchFamily="34" charset="0"/>
                <a:cs typeface="Segoe UI Light" panose="020B0502040204020203" pitchFamily="34" charset="0"/>
              </a:rPr>
              <a:t>Set the upgrade mode to – Automatic or Manual</a:t>
            </a:r>
          </a:p>
          <a:p>
            <a:pPr lvl="1"/>
            <a:r>
              <a:rPr lang="en-US" sz="2040">
                <a:solidFill>
                  <a:schemeClr val="tx1"/>
                </a:solidFill>
                <a:latin typeface="Segoe UI Light" panose="020B0502040204020203" pitchFamily="34" charset="0"/>
                <a:cs typeface="Segoe UI Light" panose="020B0502040204020203" pitchFamily="34" charset="0"/>
              </a:rPr>
              <a:t>Select the specific fabric version Via APIs or Portal</a:t>
            </a:r>
          </a:p>
          <a:p>
            <a:r>
              <a:rPr lang="en-US" sz="3672">
                <a:solidFill>
                  <a:schemeClr val="tx1"/>
                </a:solidFill>
                <a:latin typeface="Segoe UI Light" panose="020B0502040204020203" pitchFamily="34" charset="0"/>
                <a:cs typeface="Segoe UI Light" panose="020B0502040204020203" pitchFamily="34" charset="0"/>
              </a:rPr>
              <a:t>You can switch between Automatic and Manual</a:t>
            </a:r>
          </a:p>
          <a:p>
            <a:r>
              <a:rPr lang="en-US" sz="3672">
                <a:solidFill>
                  <a:schemeClr val="tx1"/>
                </a:solidFill>
                <a:latin typeface="Segoe UI Light" panose="020B0502040204020203" pitchFamily="34" charset="0"/>
                <a:cs typeface="Segoe UI Light" panose="020B0502040204020203" pitchFamily="34" charset="0"/>
              </a:rPr>
              <a:t>You have 60 days to adopt the new version</a:t>
            </a:r>
          </a:p>
          <a:p>
            <a:r>
              <a:rPr lang="en-US" sz="3672">
                <a:solidFill>
                  <a:schemeClr val="tx1"/>
                </a:solidFill>
                <a:latin typeface="Segoe UI Light" panose="020B0502040204020203" pitchFamily="34" charset="0"/>
                <a:cs typeface="Segoe UI Light" panose="020B0502040204020203" pitchFamily="34" charset="0"/>
              </a:rPr>
              <a:t>A warning is generated 14 days prior to your cluster going out of support</a:t>
            </a:r>
          </a:p>
          <a:p>
            <a:r>
              <a:rPr lang="en-US" sz="3672">
                <a:solidFill>
                  <a:schemeClr val="tx1"/>
                </a:solidFill>
                <a:latin typeface="Segoe UI Light" panose="020B0502040204020203" pitchFamily="34" charset="0"/>
                <a:cs typeface="Segoe UI Light" panose="020B0502040204020203" pitchFamily="34" charset="0"/>
              </a:rPr>
              <a:t>New versions are announced on the team blog</a:t>
            </a:r>
          </a:p>
          <a:p>
            <a:endParaRPr lang="en-US" sz="3672">
              <a:solidFill>
                <a:schemeClr val="tx1"/>
              </a:solidFill>
              <a:latin typeface="Segoe UI Light" panose="020B0502040204020203" pitchFamily="34" charset="0"/>
              <a:cs typeface="Segoe UI Light" panose="020B0502040204020203" pitchFamily="34" charset="0"/>
            </a:endParaRPr>
          </a:p>
          <a:p>
            <a:r>
              <a:rPr lang="en-US" sz="2856">
                <a:solidFill>
                  <a:schemeClr val="tx1"/>
                </a:solidFill>
                <a:latin typeface="Segoe UI Light" panose="020B0502040204020203" pitchFamily="34" charset="0"/>
                <a:cs typeface="Segoe UI Light" panose="020B0502040204020203" pitchFamily="34" charset="0"/>
              </a:rPr>
              <a:t>For more details visit this </a:t>
            </a:r>
            <a:r>
              <a:rPr lang="en-US" sz="2856">
                <a:latin typeface="Segoe UI Light" panose="020B0502040204020203" pitchFamily="34" charset="0"/>
                <a:cs typeface="Segoe UI Light" panose="020B0502040204020203" pitchFamily="34" charset="0"/>
                <a:hlinkClick r:id="rId3"/>
              </a:rPr>
              <a:t>Manage your cluster version page</a:t>
            </a:r>
            <a:r>
              <a:rPr lang="en-US" sz="2856">
                <a:latin typeface="Segoe UI Light" panose="020B0502040204020203" pitchFamily="34" charset="0"/>
                <a:cs typeface="Segoe UI Light" panose="020B0502040204020203" pitchFamily="34" charset="0"/>
              </a:rPr>
              <a:t> </a:t>
            </a:r>
          </a:p>
        </p:txBody>
      </p:sp>
      <p:sp>
        <p:nvSpPr>
          <p:cNvPr id="3" name="Title 2"/>
          <p:cNvSpPr>
            <a:spLocks noGrp="1"/>
          </p:cNvSpPr>
          <p:nvPr>
            <p:ph type="title"/>
          </p:nvPr>
        </p:nvSpPr>
        <p:spPr>
          <a:xfrm>
            <a:off x="858528" y="260491"/>
            <a:ext cx="10723417" cy="891904"/>
          </a:xfrm>
        </p:spPr>
        <p:txBody>
          <a:bodyPr/>
          <a:lstStyle/>
          <a:p>
            <a:r>
              <a:rPr lang="en-US"/>
              <a:t>Manage you Cluster Version</a:t>
            </a:r>
          </a:p>
        </p:txBody>
      </p:sp>
    </p:spTree>
    <p:extLst>
      <p:ext uri="{BB962C8B-B14F-4D97-AF65-F5344CB8AC3E}">
        <p14:creationId xmlns:p14="http://schemas.microsoft.com/office/powerpoint/2010/main" val="378804224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 Fabric Upgrade</a:t>
            </a:r>
          </a:p>
        </p:txBody>
      </p:sp>
      <p:sp>
        <p:nvSpPr>
          <p:cNvPr id="3" name="Content Placeholder 2"/>
          <p:cNvSpPr>
            <a:spLocks noGrp="1"/>
          </p:cNvSpPr>
          <p:nvPr>
            <p:ph idx="1"/>
          </p:nvPr>
        </p:nvSpPr>
        <p:spPr>
          <a:xfrm>
            <a:off x="602717" y="2841165"/>
            <a:ext cx="10723417" cy="4437333"/>
          </a:xfrm>
        </p:spPr>
        <p:txBody>
          <a:bodyPr/>
          <a:lstStyle/>
          <a:p>
            <a:endParaRPr lang="en-US">
              <a:latin typeface="Segoe UI Light" panose="020B0502040204020203" pitchFamily="34" charset="0"/>
              <a:cs typeface="Segoe UI Light" panose="020B0502040204020203" pitchFamily="34" charset="0"/>
            </a:endParaRPr>
          </a:p>
          <a:p>
            <a:endParaRPr lang="en-US">
              <a:latin typeface="Segoe UI Light" panose="020B0502040204020203" pitchFamily="34" charset="0"/>
              <a:cs typeface="Segoe UI Light" panose="020B0502040204020203" pitchFamily="34" charset="0"/>
            </a:endParaRPr>
          </a:p>
          <a:p>
            <a:r>
              <a:rPr lang="en-US" sz="3264">
                <a:latin typeface="Segoe UI Light" panose="020B0502040204020203" pitchFamily="34" charset="0"/>
                <a:cs typeface="Segoe UI Light" panose="020B0502040204020203" pitchFamily="34" charset="0"/>
              </a:rPr>
              <a:t>Factors to consider when choosing the upgrade mode</a:t>
            </a:r>
          </a:p>
          <a:p>
            <a:pPr lvl="1"/>
            <a:r>
              <a:rPr lang="en-US">
                <a:latin typeface="Segoe UI Light" panose="020B0502040204020203" pitchFamily="34" charset="0"/>
                <a:cs typeface="Segoe UI Light" panose="020B0502040204020203" pitchFamily="34" charset="0"/>
              </a:rPr>
              <a:t>Availability of your service </a:t>
            </a:r>
          </a:p>
          <a:p>
            <a:pPr lvl="1"/>
            <a:r>
              <a:rPr lang="en-US">
                <a:latin typeface="Segoe UI Light" panose="020B0502040204020203" pitchFamily="34" charset="0"/>
                <a:cs typeface="Segoe UI Light" panose="020B0502040204020203" pitchFamily="34" charset="0"/>
              </a:rPr>
              <a:t>Need for predictability of performance</a:t>
            </a:r>
          </a:p>
          <a:p>
            <a:pPr lvl="1"/>
            <a:r>
              <a:rPr lang="en-US">
                <a:latin typeface="Segoe UI Light" panose="020B0502040204020203" pitchFamily="34" charset="0"/>
                <a:cs typeface="Segoe UI Light" panose="020B0502040204020203" pitchFamily="34" charset="0"/>
              </a:rPr>
              <a:t>Freedom of choice to select the velocity</a:t>
            </a:r>
          </a:p>
          <a:p>
            <a:pPr lvl="1"/>
            <a:r>
              <a:rPr lang="en-US">
                <a:latin typeface="Segoe UI Light" panose="020B0502040204020203" pitchFamily="34" charset="0"/>
                <a:cs typeface="Segoe UI Light" panose="020B0502040204020203" pitchFamily="34" charset="0"/>
              </a:rPr>
              <a:t>Support considerations </a:t>
            </a:r>
          </a:p>
          <a:p>
            <a:pPr lvl="1"/>
            <a:r>
              <a:rPr lang="en-US">
                <a:latin typeface="Segoe UI Light" panose="020B0502040204020203" pitchFamily="34" charset="0"/>
                <a:cs typeface="Segoe UI Light" panose="020B0502040204020203" pitchFamily="34" charset="0"/>
              </a:rPr>
              <a:t>Recommendation of upgrade mode for  – for dev, test, PPL, prod</a:t>
            </a:r>
          </a:p>
          <a:p>
            <a:endParaRPr lang="en-US">
              <a:latin typeface="Segoe UI Light" panose="020B0502040204020203" pitchFamily="34" charset="0"/>
              <a:cs typeface="Segoe UI Light" panose="020B0502040204020203" pitchFamily="34" charset="0"/>
            </a:endParaRPr>
          </a:p>
          <a:p>
            <a:endParaRPr lang="en-US">
              <a:latin typeface="Segoe UI Light" panose="020B0502040204020203" pitchFamily="34" charset="0"/>
              <a:cs typeface="Segoe UI Light" panose="020B0502040204020203" pitchFamily="34" charset="0"/>
            </a:endParaRPr>
          </a:p>
          <a:p>
            <a:pPr lvl="1"/>
            <a:endParaRPr lang="en-US">
              <a:latin typeface="Segoe UI Light" panose="020B0502040204020203" pitchFamily="34" charset="0"/>
              <a:cs typeface="Segoe UI Light" panose="020B0502040204020203" pitchFamily="34" charset="0"/>
            </a:endParaRPr>
          </a:p>
        </p:txBody>
      </p:sp>
      <p:grpSp>
        <p:nvGrpSpPr>
          <p:cNvPr id="4" name="Group 3"/>
          <p:cNvGrpSpPr/>
          <p:nvPr/>
        </p:nvGrpSpPr>
        <p:grpSpPr>
          <a:xfrm>
            <a:off x="4313509" y="1307703"/>
            <a:ext cx="6143203" cy="2755440"/>
            <a:chOff x="66518" y="1429103"/>
            <a:chExt cx="11609284" cy="5095790"/>
          </a:xfrm>
        </p:grpSpPr>
        <p:sp>
          <p:nvSpPr>
            <p:cNvPr id="5" name="Rounded Rectangle 121"/>
            <p:cNvSpPr/>
            <p:nvPr/>
          </p:nvSpPr>
          <p:spPr bwMode="auto">
            <a:xfrm>
              <a:off x="875468" y="1429103"/>
              <a:ext cx="2648020" cy="2072545"/>
            </a:xfrm>
            <a:prstGeom prst="roundRect">
              <a:avLst>
                <a:gd name="adj" fmla="val 517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76" tIns="146220" rIns="182776" bIns="146220" numCol="1" spcCol="0" rtlCol="0" fromWordArt="0" anchor="t" anchorCtr="0" forceAA="0" compatLnSpc="1">
              <a:prstTxWarp prst="textNoShape">
                <a:avLst/>
              </a:prstTxWarp>
              <a:noAutofit/>
            </a:bodyPr>
            <a:lstStyle/>
            <a:p>
              <a:pPr algn="ctr" defTabSz="931756">
                <a:lnSpc>
                  <a:spcPct val="90000"/>
                </a:lnSpc>
                <a:defRPr/>
              </a:pPr>
              <a:r>
                <a:rPr lang="en-US" sz="1020">
                  <a:gradFill>
                    <a:gsLst>
                      <a:gs pos="0">
                        <a:srgbClr val="FFFFFF"/>
                      </a:gs>
                      <a:gs pos="100000">
                        <a:srgbClr val="FFFFFF"/>
                      </a:gs>
                    </a:gsLst>
                    <a:lin ang="5400000" scaled="0"/>
                  </a:gradFill>
                  <a:latin typeface="Segoe UI"/>
                  <a:ea typeface="Segoe UI" pitchFamily="34" charset="0"/>
                  <a:cs typeface="Segoe UI" pitchFamily="34" charset="0"/>
                </a:rPr>
                <a:t>Source Control</a:t>
              </a:r>
            </a:p>
          </p:txBody>
        </p:sp>
        <p:sp>
          <p:nvSpPr>
            <p:cNvPr id="6" name="Rounded Rectangle 6"/>
            <p:cNvSpPr/>
            <p:nvPr/>
          </p:nvSpPr>
          <p:spPr bwMode="auto">
            <a:xfrm>
              <a:off x="6105535" y="1444561"/>
              <a:ext cx="2099013" cy="2072545"/>
            </a:xfrm>
            <a:prstGeom prst="roundRect">
              <a:avLst>
                <a:gd name="adj" fmla="val 517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756">
                <a:lnSpc>
                  <a:spcPct val="90000"/>
                </a:lnSpc>
                <a:defRPr/>
              </a:pPr>
              <a:r>
                <a:rPr lang="en-US" sz="918">
                  <a:gradFill>
                    <a:gsLst>
                      <a:gs pos="0">
                        <a:srgbClr val="FFFFFF"/>
                      </a:gs>
                      <a:gs pos="100000">
                        <a:srgbClr val="FFFFFF"/>
                      </a:gs>
                    </a:gsLst>
                    <a:lin ang="5400000" scaled="0"/>
                  </a:gradFill>
                  <a:latin typeface="Segoe UI"/>
                  <a:ea typeface="Segoe UI" pitchFamily="34" charset="0"/>
                  <a:cs typeface="Segoe UI" pitchFamily="34" charset="0"/>
                </a:rPr>
                <a:t>Build</a:t>
              </a:r>
            </a:p>
          </p:txBody>
        </p:sp>
        <p:cxnSp>
          <p:nvCxnSpPr>
            <p:cNvPr id="7" name="Straight Connector 6"/>
            <p:cNvCxnSpPr>
              <a:stCxn id="5" idx="2"/>
              <a:endCxn id="59" idx="0"/>
            </p:cNvCxnSpPr>
            <p:nvPr/>
          </p:nvCxnSpPr>
          <p:spPr>
            <a:xfrm flipH="1">
              <a:off x="2168817" y="3501649"/>
              <a:ext cx="30661" cy="1752570"/>
            </a:xfrm>
            <a:prstGeom prst="line">
              <a:avLst/>
            </a:prstGeom>
            <a:ln w="3810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04557" y="5190134"/>
              <a:ext cx="1901685" cy="1096897"/>
              <a:chOff x="940119" y="5293964"/>
              <a:chExt cx="1940093" cy="1119051"/>
            </a:xfrm>
          </p:grpSpPr>
          <p:sp>
            <p:nvSpPr>
              <p:cNvPr id="58" name="Rectangle 154"/>
              <p:cNvSpPr>
                <a:spLocks noChangeArrowheads="1"/>
              </p:cNvSpPr>
              <p:nvPr/>
            </p:nvSpPr>
            <p:spPr bwMode="auto">
              <a:xfrm>
                <a:off x="1171231" y="5293964"/>
                <a:ext cx="1505245" cy="1027824"/>
              </a:xfrm>
              <a:prstGeom prst="rect">
                <a:avLst/>
              </a:prstGeom>
              <a:solidFill>
                <a:schemeClr val="bg2">
                  <a:lumMod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sz="1020">
                  <a:solidFill>
                    <a:srgbClr val="FFFFFF"/>
                  </a:solidFill>
                  <a:latin typeface="Segoe UI"/>
                </a:endParaRPr>
              </a:p>
            </p:txBody>
          </p:sp>
          <p:sp>
            <p:nvSpPr>
              <p:cNvPr id="59" name="Rectangle 156"/>
              <p:cNvSpPr>
                <a:spLocks noChangeArrowheads="1"/>
              </p:cNvSpPr>
              <p:nvPr/>
            </p:nvSpPr>
            <p:spPr bwMode="auto">
              <a:xfrm>
                <a:off x="1224447" y="5359343"/>
                <a:ext cx="1398813" cy="897066"/>
              </a:xfrm>
              <a:prstGeom prst="rect">
                <a:avLst/>
              </a:prstGeom>
              <a:solidFill>
                <a:schemeClr val="tx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sz="1020">
                  <a:solidFill>
                    <a:srgbClr val="FFFFFF"/>
                  </a:solidFill>
                  <a:latin typeface="Segoe UI"/>
                </a:endParaRPr>
              </a:p>
            </p:txBody>
          </p:sp>
          <p:sp>
            <p:nvSpPr>
              <p:cNvPr id="60" name="Freeform 158"/>
              <p:cNvSpPr>
                <a:spLocks/>
              </p:cNvSpPr>
              <p:nvPr/>
            </p:nvSpPr>
            <p:spPr bwMode="auto">
              <a:xfrm>
                <a:off x="940119" y="6336991"/>
                <a:ext cx="1940093" cy="76024"/>
              </a:xfrm>
              <a:custGeom>
                <a:avLst/>
                <a:gdLst>
                  <a:gd name="T0" fmla="*/ 0 w 1454"/>
                  <a:gd name="T1" fmla="*/ 0 h 57"/>
                  <a:gd name="T2" fmla="*/ 0 w 1454"/>
                  <a:gd name="T3" fmla="*/ 4 h 57"/>
                  <a:gd name="T4" fmla="*/ 53 w 1454"/>
                  <a:gd name="T5" fmla="*/ 57 h 57"/>
                  <a:gd name="T6" fmla="*/ 1400 w 1454"/>
                  <a:gd name="T7" fmla="*/ 57 h 57"/>
                  <a:gd name="T8" fmla="*/ 1454 w 1454"/>
                  <a:gd name="T9" fmla="*/ 4 h 57"/>
                  <a:gd name="T10" fmla="*/ 1454 w 1454"/>
                  <a:gd name="T11" fmla="*/ 0 h 57"/>
                  <a:gd name="T12" fmla="*/ 0 w 1454"/>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454" h="57">
                    <a:moveTo>
                      <a:pt x="0" y="0"/>
                    </a:moveTo>
                    <a:cubicBezTo>
                      <a:pt x="0" y="4"/>
                      <a:pt x="0" y="4"/>
                      <a:pt x="0" y="4"/>
                    </a:cubicBezTo>
                    <a:cubicBezTo>
                      <a:pt x="0" y="33"/>
                      <a:pt x="24" y="57"/>
                      <a:pt x="53" y="57"/>
                    </a:cubicBezTo>
                    <a:cubicBezTo>
                      <a:pt x="1400" y="57"/>
                      <a:pt x="1400" y="57"/>
                      <a:pt x="1400" y="57"/>
                    </a:cubicBezTo>
                    <a:cubicBezTo>
                      <a:pt x="1430" y="57"/>
                      <a:pt x="1454" y="33"/>
                      <a:pt x="1454" y="4"/>
                    </a:cubicBezTo>
                    <a:cubicBezTo>
                      <a:pt x="1454" y="0"/>
                      <a:pt x="1454" y="0"/>
                      <a:pt x="1454" y="0"/>
                    </a:cubicBezTo>
                    <a:lnTo>
                      <a:pt x="0" y="0"/>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sz="1020">
                  <a:solidFill>
                    <a:srgbClr val="FFFFFF"/>
                  </a:solidFill>
                  <a:latin typeface="Segoe UI"/>
                </a:endParaRPr>
              </a:p>
            </p:txBody>
          </p:sp>
        </p:grpSp>
        <p:pic>
          <p:nvPicPr>
            <p:cNvPr id="9" name="Picture 28"/>
            <p:cNvPicPr>
              <a:picLocks noChangeAspect="1"/>
            </p:cNvPicPr>
            <p:nvPr/>
          </p:nvPicPr>
          <p:blipFill rotWithShape="1">
            <a:blip r:embed="rId3">
              <a:extLst>
                <a:ext uri="{28A0092B-C50C-407E-A947-70E740481C1C}">
                  <a14:useLocalDpi xmlns:a14="http://schemas.microsoft.com/office/drawing/2010/main" val="0"/>
                </a:ext>
              </a:extLst>
            </a:blip>
            <a:srcRect b="35075"/>
            <a:stretch/>
          </p:blipFill>
          <p:spPr bwMode="auto">
            <a:xfrm>
              <a:off x="6545644" y="2144615"/>
              <a:ext cx="1005130" cy="863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Accepted DEV"/>
            <p:cNvGrpSpPr/>
            <p:nvPr/>
          </p:nvGrpSpPr>
          <p:grpSpPr>
            <a:xfrm>
              <a:off x="6986530" y="2917060"/>
              <a:ext cx="447808" cy="447808"/>
              <a:chOff x="4084560" y="4337765"/>
              <a:chExt cx="456852" cy="456852"/>
            </a:xfrm>
          </p:grpSpPr>
          <p:sp>
            <p:nvSpPr>
              <p:cNvPr id="56" name="Accepted"/>
              <p:cNvSpPr/>
              <p:nvPr/>
            </p:nvSpPr>
            <p:spPr bwMode="auto">
              <a:xfrm>
                <a:off x="4084560" y="4337765"/>
                <a:ext cx="456852" cy="456852"/>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endParaRPr lang="en-US" sz="1224" b="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 name="Freeform 26"/>
              <p:cNvSpPr>
                <a:spLocks/>
              </p:cNvSpPr>
              <p:nvPr/>
            </p:nvSpPr>
            <p:spPr bwMode="auto">
              <a:xfrm>
                <a:off x="4222325" y="4528084"/>
                <a:ext cx="301100" cy="266531"/>
              </a:xfrm>
              <a:custGeom>
                <a:avLst/>
                <a:gdLst>
                  <a:gd name="T0" fmla="*/ 1202 w 1202"/>
                  <a:gd name="T1" fmla="*/ 175 h 1064"/>
                  <a:gd name="T2" fmla="*/ 975 w 1202"/>
                  <a:gd name="T3" fmla="*/ 0 h 1064"/>
                  <a:gd name="T4" fmla="*/ 458 w 1202"/>
                  <a:gd name="T5" fmla="*/ 676 h 1064"/>
                  <a:gd name="T6" fmla="*/ 163 w 1202"/>
                  <a:gd name="T7" fmla="*/ 449 h 1064"/>
                  <a:gd name="T8" fmla="*/ 0 w 1202"/>
                  <a:gd name="T9" fmla="*/ 662 h 1064"/>
                  <a:gd name="T10" fmla="*/ 522 w 1202"/>
                  <a:gd name="T11" fmla="*/ 1064 h 1064"/>
                  <a:gd name="T12" fmla="*/ 685 w 1202"/>
                  <a:gd name="T13" fmla="*/ 851 h 1064"/>
                  <a:gd name="T14" fmla="*/ 685 w 1202"/>
                  <a:gd name="T15" fmla="*/ 851 h 1064"/>
                  <a:gd name="T16" fmla="*/ 1202 w 1202"/>
                  <a:gd name="T17" fmla="*/ 175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2" h="1064">
                    <a:moveTo>
                      <a:pt x="1202" y="175"/>
                    </a:moveTo>
                    <a:lnTo>
                      <a:pt x="975" y="0"/>
                    </a:lnTo>
                    <a:lnTo>
                      <a:pt x="458" y="676"/>
                    </a:lnTo>
                    <a:lnTo>
                      <a:pt x="163" y="449"/>
                    </a:lnTo>
                    <a:lnTo>
                      <a:pt x="0" y="662"/>
                    </a:lnTo>
                    <a:lnTo>
                      <a:pt x="522" y="1064"/>
                    </a:lnTo>
                    <a:lnTo>
                      <a:pt x="685" y="851"/>
                    </a:lnTo>
                    <a:lnTo>
                      <a:pt x="685" y="851"/>
                    </a:lnTo>
                    <a:lnTo>
                      <a:pt x="1202" y="175"/>
                    </a:lnTo>
                    <a:close/>
                  </a:path>
                </a:pathLst>
              </a:custGeom>
              <a:solidFill>
                <a:schemeClr val="bg1">
                  <a:lumMod val="95000"/>
                </a:schemeClr>
              </a:solidFill>
              <a:ln>
                <a:noFill/>
              </a:ln>
            </p:spPr>
            <p:txBody>
              <a:bodyPr vert="horz" wrap="square" lIns="91401" tIns="45700" rIns="91401" bIns="45700" numCol="1" anchor="t" anchorCtr="0" compatLnSpc="1">
                <a:prstTxWarp prst="textNoShape">
                  <a:avLst/>
                </a:prstTxWarp>
              </a:bodyPr>
              <a:lstStyle/>
              <a:p>
                <a:pPr defTabSz="913657">
                  <a:defRPr/>
                </a:pPr>
                <a:endParaRPr lang="en-US" sz="1020">
                  <a:solidFill>
                    <a:srgbClr val="000000"/>
                  </a:solidFill>
                  <a:latin typeface="Segoe UI"/>
                </a:endParaRPr>
              </a:p>
            </p:txBody>
          </p:sp>
        </p:grpSp>
        <p:cxnSp>
          <p:nvCxnSpPr>
            <p:cNvPr id="11" name="Straight Arrow Connector 10"/>
            <p:cNvCxnSpPr>
              <a:stCxn id="5" idx="3"/>
              <a:endCxn id="6" idx="1"/>
            </p:cNvCxnSpPr>
            <p:nvPr/>
          </p:nvCxnSpPr>
          <p:spPr>
            <a:xfrm>
              <a:off x="3523489" y="2465376"/>
              <a:ext cx="2582046" cy="15458"/>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267007" y="3517107"/>
              <a:ext cx="11811" cy="533427"/>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6" idx="2"/>
            </p:cNvCxnSpPr>
            <p:nvPr/>
          </p:nvCxnSpPr>
          <p:spPr>
            <a:xfrm flipV="1">
              <a:off x="7155029" y="3517107"/>
              <a:ext cx="12" cy="491758"/>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2054598" y="5381082"/>
              <a:ext cx="425797" cy="441731"/>
              <a:chOff x="1707792" y="5550508"/>
              <a:chExt cx="434335" cy="450589"/>
            </a:xfrm>
          </p:grpSpPr>
          <p:grpSp>
            <p:nvGrpSpPr>
              <p:cNvPr id="51" name="Group 50"/>
              <p:cNvGrpSpPr/>
              <p:nvPr/>
            </p:nvGrpSpPr>
            <p:grpSpPr>
              <a:xfrm>
                <a:off x="1707792" y="5550508"/>
                <a:ext cx="433342" cy="450589"/>
                <a:chOff x="652595" y="2571201"/>
                <a:chExt cx="609169" cy="633414"/>
              </a:xfrm>
            </p:grpSpPr>
            <p:sp>
              <p:nvSpPr>
                <p:cNvPr id="53" name="Freeform 11"/>
                <p:cNvSpPr>
                  <a:spLocks/>
                </p:cNvSpPr>
                <p:nvPr/>
              </p:nvSpPr>
              <p:spPr bwMode="auto">
                <a:xfrm>
                  <a:off x="652595" y="2571201"/>
                  <a:ext cx="609169" cy="633414"/>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76" tIns="45688" rIns="91376" bIns="45688" numCol="1" anchor="t" anchorCtr="0" compatLnSpc="1">
                  <a:prstTxWarp prst="textNoShape">
                    <a:avLst/>
                  </a:prstTxWarp>
                </a:bodyPr>
                <a:lstStyle/>
                <a:p>
                  <a:pPr defTabSz="931847">
                    <a:defRPr/>
                  </a:pPr>
                  <a:endParaRPr lang="en-US" sz="1020">
                    <a:solidFill>
                      <a:srgbClr val="FFFFFF"/>
                    </a:solidFill>
                    <a:latin typeface="Segoe UI"/>
                  </a:endParaRPr>
                </a:p>
              </p:txBody>
            </p:sp>
            <p:sp>
              <p:nvSpPr>
                <p:cNvPr id="54" name="Freeform 6"/>
                <p:cNvSpPr>
                  <a:spLocks/>
                </p:cNvSpPr>
                <p:nvPr/>
              </p:nvSpPr>
              <p:spPr bwMode="auto">
                <a:xfrm>
                  <a:off x="828249" y="2734135"/>
                  <a:ext cx="107771" cy="333265"/>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376" tIns="45688" rIns="91376" bIns="45688" numCol="1" anchor="t" anchorCtr="0" compatLnSpc="1">
                  <a:prstTxWarp prst="textNoShape">
                    <a:avLst/>
                  </a:prstTxWarp>
                </a:bodyPr>
                <a:lstStyle/>
                <a:p>
                  <a:pPr defTabSz="931847">
                    <a:defRPr/>
                  </a:pPr>
                  <a:endParaRPr lang="en-US" sz="1020">
                    <a:solidFill>
                      <a:srgbClr val="FFFFFF"/>
                    </a:solidFill>
                    <a:latin typeface="Segoe UI"/>
                  </a:endParaRPr>
                </a:p>
              </p:txBody>
            </p:sp>
            <p:sp>
              <p:nvSpPr>
                <p:cNvPr id="55" name="Freeform 7"/>
                <p:cNvSpPr>
                  <a:spLocks/>
                </p:cNvSpPr>
                <p:nvPr/>
              </p:nvSpPr>
              <p:spPr bwMode="auto">
                <a:xfrm>
                  <a:off x="1000685" y="2734135"/>
                  <a:ext cx="107771" cy="333265"/>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376" tIns="45688" rIns="91376" bIns="45688" numCol="1" anchor="t" anchorCtr="0" compatLnSpc="1">
                  <a:prstTxWarp prst="textNoShape">
                    <a:avLst/>
                  </a:prstTxWarp>
                </a:bodyPr>
                <a:lstStyle/>
                <a:p>
                  <a:pPr defTabSz="931847">
                    <a:defRPr/>
                  </a:pPr>
                  <a:endParaRPr lang="en-US" sz="1020">
                    <a:solidFill>
                      <a:srgbClr val="FFFFFF"/>
                    </a:solidFill>
                    <a:latin typeface="Segoe UI"/>
                  </a:endParaRPr>
                </a:p>
              </p:txBody>
            </p:sp>
          </p:grpSp>
          <p:sp>
            <p:nvSpPr>
              <p:cNvPr id="52" name="Freeform 12"/>
              <p:cNvSpPr>
                <a:spLocks/>
              </p:cNvSpPr>
              <p:nvPr/>
            </p:nvSpPr>
            <p:spPr bwMode="auto">
              <a:xfrm>
                <a:off x="2052638" y="5550508"/>
                <a:ext cx="89489" cy="85748"/>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p:spPr>
            <p:txBody>
              <a:bodyPr vert="horz" wrap="square" lIns="91388" tIns="45694" rIns="91388" bIns="45694" numCol="1" anchor="t" anchorCtr="0" compatLnSpc="1">
                <a:prstTxWarp prst="textNoShape">
                  <a:avLst/>
                </a:prstTxWarp>
              </a:bodyPr>
              <a:lstStyle/>
              <a:p>
                <a:pPr defTabSz="932026">
                  <a:defRPr/>
                </a:pPr>
                <a:endParaRPr lang="en-US" sz="1020">
                  <a:solidFill>
                    <a:srgbClr val="FFFFFF"/>
                  </a:solidFill>
                  <a:latin typeface="Segoe UI"/>
                </a:endParaRPr>
              </a:p>
            </p:txBody>
          </p:sp>
        </p:grpSp>
        <p:grpSp>
          <p:nvGrpSpPr>
            <p:cNvPr id="15" name="Group 14"/>
            <p:cNvGrpSpPr/>
            <p:nvPr/>
          </p:nvGrpSpPr>
          <p:grpSpPr>
            <a:xfrm>
              <a:off x="3359552" y="4710410"/>
              <a:ext cx="321734" cy="111031"/>
              <a:chOff x="8334103" y="3143135"/>
              <a:chExt cx="582929" cy="201169"/>
            </a:xfrm>
          </p:grpSpPr>
          <p:pic>
            <p:nvPicPr>
              <p:cNvPr id="49" name="Picture 48"/>
              <p:cNvPicPr>
                <a:picLocks/>
              </p:cNvPicPr>
              <p:nvPr/>
            </p:nvPicPr>
            <p:blipFill>
              <a:blip r:embed="rId4"/>
              <a:stretch>
                <a:fillRect/>
              </a:stretch>
            </p:blipFill>
            <p:spPr>
              <a:xfrm>
                <a:off x="8334103" y="3143135"/>
                <a:ext cx="186403" cy="201169"/>
              </a:xfrm>
              <a:prstGeom prst="rect">
                <a:avLst/>
              </a:prstGeom>
            </p:spPr>
          </p:pic>
          <p:pic>
            <p:nvPicPr>
              <p:cNvPr id="50" name="Picture 49"/>
              <p:cNvPicPr>
                <a:picLocks/>
              </p:cNvPicPr>
              <p:nvPr/>
            </p:nvPicPr>
            <p:blipFill>
              <a:blip r:embed="rId4"/>
              <a:stretch>
                <a:fillRect/>
              </a:stretch>
            </p:blipFill>
            <p:spPr>
              <a:xfrm flipH="1">
                <a:off x="8734152" y="3143135"/>
                <a:ext cx="182880" cy="201169"/>
              </a:xfrm>
              <a:prstGeom prst="rect">
                <a:avLst/>
              </a:prstGeom>
            </p:spPr>
          </p:pic>
        </p:grpSp>
        <p:sp>
          <p:nvSpPr>
            <p:cNvPr id="16" name="TextBox 15"/>
            <p:cNvSpPr txBox="1"/>
            <p:nvPr/>
          </p:nvSpPr>
          <p:spPr>
            <a:xfrm>
              <a:off x="3360286" y="5085006"/>
              <a:ext cx="392383" cy="213100"/>
            </a:xfrm>
            <a:prstGeom prst="rect">
              <a:avLst/>
            </a:prstGeom>
            <a:noFill/>
          </p:spPr>
          <p:txBody>
            <a:bodyPr wrap="none" lIns="0" tIns="0" rIns="0" bIns="0" rtlCol="0">
              <a:spAutoFit/>
            </a:bodyPr>
            <a:lstStyle/>
            <a:p>
              <a:pPr defTabSz="932205">
                <a:lnSpc>
                  <a:spcPct val="90000"/>
                </a:lnSpc>
                <a:spcAft>
                  <a:spcPts val="600"/>
                </a:spcAft>
                <a:defRPr/>
              </a:pPr>
              <a:r>
                <a:rPr lang="en-US" sz="816" b="1">
                  <a:gradFill>
                    <a:gsLst>
                      <a:gs pos="2917">
                        <a:srgbClr val="FFFFFF"/>
                      </a:gs>
                      <a:gs pos="30000">
                        <a:srgbClr val="FFFFFF"/>
                      </a:gs>
                    </a:gsLst>
                    <a:lin ang="5400000" scaled="0"/>
                  </a:gradFill>
                  <a:latin typeface="Segoe UI"/>
                </a:rPr>
                <a:t>OPS</a:t>
              </a: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809" y="4373627"/>
              <a:ext cx="1074351" cy="2109052"/>
            </a:xfrm>
            <a:prstGeom prst="rect">
              <a:avLst/>
            </a:prstGeom>
          </p:spPr>
        </p:pic>
        <p:sp>
          <p:nvSpPr>
            <p:cNvPr id="18" name="TextBox 17"/>
            <p:cNvSpPr txBox="1"/>
            <p:nvPr/>
          </p:nvSpPr>
          <p:spPr>
            <a:xfrm>
              <a:off x="3186385" y="5132790"/>
              <a:ext cx="392383" cy="213100"/>
            </a:xfrm>
            <a:prstGeom prst="rect">
              <a:avLst/>
            </a:prstGeom>
            <a:noFill/>
          </p:spPr>
          <p:txBody>
            <a:bodyPr wrap="none" lIns="0" tIns="0" rIns="0" bIns="0" rtlCol="0">
              <a:spAutoFit/>
            </a:bodyPr>
            <a:lstStyle/>
            <a:p>
              <a:pPr defTabSz="932205">
                <a:lnSpc>
                  <a:spcPct val="90000"/>
                </a:lnSpc>
                <a:spcAft>
                  <a:spcPts val="600"/>
                </a:spcAft>
                <a:defRPr/>
              </a:pPr>
              <a:r>
                <a:rPr lang="en-US" sz="816" b="1">
                  <a:solidFill>
                    <a:schemeClr val="accent2">
                      <a:lumMod val="60000"/>
                      <a:lumOff val="40000"/>
                    </a:schemeClr>
                  </a:solidFill>
                  <a:latin typeface="Segoe UI"/>
                </a:rPr>
                <a:t>OPS</a:t>
              </a:r>
            </a:p>
          </p:txBody>
        </p:sp>
        <p:cxnSp>
          <p:nvCxnSpPr>
            <p:cNvPr id="19" name="Straight Arrow Connector 18"/>
            <p:cNvCxnSpPr>
              <a:cxnSpLocks/>
              <a:stCxn id="6" idx="3"/>
            </p:cNvCxnSpPr>
            <p:nvPr/>
          </p:nvCxnSpPr>
          <p:spPr>
            <a:xfrm flipV="1">
              <a:off x="8204548" y="2462528"/>
              <a:ext cx="1679613" cy="18306"/>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6" idx="3"/>
              <a:endCxn id="45" idx="1"/>
            </p:cNvCxnSpPr>
            <p:nvPr/>
          </p:nvCxnSpPr>
          <p:spPr>
            <a:xfrm>
              <a:off x="8204548" y="2480834"/>
              <a:ext cx="1331930" cy="2400889"/>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9884160" y="1615197"/>
              <a:ext cx="1694661" cy="1694661"/>
              <a:chOff x="9285108" y="1568259"/>
              <a:chExt cx="1728642" cy="1728642"/>
            </a:xfrm>
          </p:grpSpPr>
          <p:pic>
            <p:nvPicPr>
              <p:cNvPr id="47" name="Picture 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85108" y="1568259"/>
                <a:ext cx="1728642" cy="1728642"/>
              </a:xfrm>
              <a:prstGeom prst="rect">
                <a:avLst/>
              </a:prstGeom>
            </p:spPr>
          </p:pic>
          <p:sp>
            <p:nvSpPr>
              <p:cNvPr id="48" name="TextBox 47"/>
              <p:cNvSpPr txBox="1"/>
              <p:nvPr/>
            </p:nvSpPr>
            <p:spPr>
              <a:xfrm>
                <a:off x="9607869" y="2198501"/>
                <a:ext cx="1203324" cy="856217"/>
              </a:xfrm>
              <a:prstGeom prst="rect">
                <a:avLst/>
              </a:prstGeom>
              <a:noFill/>
            </p:spPr>
            <p:txBody>
              <a:bodyPr wrap="none" lIns="182828" tIns="146262" rIns="182828" bIns="146262" rtlCol="0">
                <a:spAutoFit/>
              </a:bodyPr>
              <a:lstStyle/>
              <a:p>
                <a:pPr>
                  <a:lnSpc>
                    <a:spcPct val="90000"/>
                  </a:lnSpc>
                  <a:spcAft>
                    <a:spcPts val="600"/>
                  </a:spcAft>
                </a:pPr>
                <a:r>
                  <a:rPr lang="en-US" sz="1122" b="1">
                    <a:gradFill>
                      <a:gsLst>
                        <a:gs pos="2917">
                          <a:schemeClr val="tx1"/>
                        </a:gs>
                        <a:gs pos="30000">
                          <a:schemeClr val="tx1"/>
                        </a:gs>
                      </a:gsLst>
                      <a:lin ang="5400000" scaled="0"/>
                    </a:gradFill>
                  </a:rPr>
                  <a:t>PPL</a:t>
                </a:r>
              </a:p>
            </p:txBody>
          </p:sp>
        </p:grpSp>
        <p:grpSp>
          <p:nvGrpSpPr>
            <p:cNvPr id="22" name="Group 21"/>
            <p:cNvGrpSpPr/>
            <p:nvPr/>
          </p:nvGrpSpPr>
          <p:grpSpPr>
            <a:xfrm>
              <a:off x="9536478" y="3812061"/>
              <a:ext cx="2139324" cy="2139324"/>
              <a:chOff x="8741267" y="3888004"/>
              <a:chExt cx="2182222" cy="2182222"/>
            </a:xfrm>
          </p:grpSpPr>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1267" y="3888004"/>
                <a:ext cx="2182222" cy="2182222"/>
              </a:xfrm>
              <a:prstGeom prst="rect">
                <a:avLst/>
              </a:prstGeom>
            </p:spPr>
          </p:pic>
          <p:sp>
            <p:nvSpPr>
              <p:cNvPr id="46" name="TextBox 45"/>
              <p:cNvSpPr txBox="1"/>
              <p:nvPr/>
            </p:nvSpPr>
            <p:spPr>
              <a:xfrm>
                <a:off x="9235724" y="4831874"/>
                <a:ext cx="1493228" cy="856218"/>
              </a:xfrm>
              <a:prstGeom prst="rect">
                <a:avLst/>
              </a:prstGeom>
              <a:noFill/>
            </p:spPr>
            <p:txBody>
              <a:bodyPr wrap="none" lIns="182828" tIns="146262" rIns="182828" bIns="146262" rtlCol="0">
                <a:spAutoFit/>
              </a:bodyPr>
              <a:lstStyle/>
              <a:p>
                <a:pPr>
                  <a:lnSpc>
                    <a:spcPct val="90000"/>
                  </a:lnSpc>
                  <a:spcAft>
                    <a:spcPts val="600"/>
                  </a:spcAft>
                </a:pPr>
                <a:r>
                  <a:rPr lang="en-US" sz="1122" b="1">
                    <a:gradFill>
                      <a:gsLst>
                        <a:gs pos="2917">
                          <a:schemeClr val="tx1"/>
                        </a:gs>
                        <a:gs pos="30000">
                          <a:schemeClr val="tx1"/>
                        </a:gs>
                      </a:gsLst>
                      <a:lin ang="5400000" scaled="0"/>
                    </a:gradFill>
                  </a:rPr>
                  <a:t>PROD</a:t>
                </a:r>
              </a:p>
            </p:txBody>
          </p:sp>
        </p:grpSp>
        <p:grpSp>
          <p:nvGrpSpPr>
            <p:cNvPr id="23" name="CODE 2" descr="Down:  Group 65"/>
            <p:cNvGrpSpPr/>
            <p:nvPr/>
          </p:nvGrpSpPr>
          <p:grpSpPr>
            <a:xfrm>
              <a:off x="1753739" y="2385248"/>
              <a:ext cx="527551" cy="549859"/>
              <a:chOff x="2328300" y="3506767"/>
              <a:chExt cx="551703" cy="575034"/>
            </a:xfrm>
          </p:grpSpPr>
          <p:sp>
            <p:nvSpPr>
              <p:cNvPr id="36"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t" anchorCtr="0" compatLnSpc="1">
                <a:prstTxWarp prst="textNoShape">
                  <a:avLst/>
                </a:prstTxWarp>
              </a:bodyPr>
              <a:lstStyle/>
              <a:p>
                <a:pPr defTabSz="932026">
                  <a:defRPr/>
                </a:pPr>
                <a:endParaRPr lang="en-US" sz="1020">
                  <a:solidFill>
                    <a:srgbClr val="FFFFFF"/>
                  </a:solidFill>
                  <a:latin typeface="Segoe UI"/>
                </a:endParaRPr>
              </a:p>
            </p:txBody>
          </p:sp>
          <p:grpSp>
            <p:nvGrpSpPr>
              <p:cNvPr id="37" name="Group 36"/>
              <p:cNvGrpSpPr/>
              <p:nvPr/>
            </p:nvGrpSpPr>
            <p:grpSpPr>
              <a:xfrm>
                <a:off x="2328300" y="3506767"/>
                <a:ext cx="551703" cy="575034"/>
                <a:chOff x="3937001" y="4448175"/>
                <a:chExt cx="638175" cy="665163"/>
              </a:xfrm>
            </p:grpSpPr>
            <p:grpSp>
              <p:nvGrpSpPr>
                <p:cNvPr id="38" name="Group 10"/>
                <p:cNvGrpSpPr>
                  <a:grpSpLocks noChangeAspect="1"/>
                </p:cNvGrpSpPr>
                <p:nvPr/>
              </p:nvGrpSpPr>
              <p:grpSpPr bwMode="auto">
                <a:xfrm>
                  <a:off x="3937001" y="4448175"/>
                  <a:ext cx="638175" cy="665163"/>
                  <a:chOff x="2480" y="2802"/>
                  <a:chExt cx="402" cy="419"/>
                </a:xfrm>
              </p:grpSpPr>
              <p:sp>
                <p:nvSpPr>
                  <p:cNvPr id="42"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t" anchorCtr="0" compatLnSpc="1">
                    <a:prstTxWarp prst="textNoShape">
                      <a:avLst/>
                    </a:prstTxWarp>
                  </a:bodyPr>
                  <a:lstStyle/>
                  <a:p>
                    <a:pPr defTabSz="932026">
                      <a:defRPr/>
                    </a:pPr>
                    <a:endParaRPr lang="en-US" sz="1020">
                      <a:solidFill>
                        <a:srgbClr val="FFFFFF"/>
                      </a:solidFill>
                      <a:latin typeface="Segoe UI"/>
                    </a:endParaRPr>
                  </a:p>
                </p:txBody>
              </p:sp>
              <p:sp>
                <p:nvSpPr>
                  <p:cNvPr id="43"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8" tIns="45694" rIns="91388" bIns="45694" numCol="1" anchor="t" anchorCtr="0" compatLnSpc="1">
                    <a:prstTxWarp prst="textNoShape">
                      <a:avLst/>
                    </a:prstTxWarp>
                  </a:bodyPr>
                  <a:lstStyle/>
                  <a:p>
                    <a:pPr defTabSz="932026">
                      <a:defRPr/>
                    </a:pPr>
                    <a:endParaRPr lang="en-US" sz="1020">
                      <a:solidFill>
                        <a:srgbClr val="FFFFFF"/>
                      </a:solidFill>
                      <a:latin typeface="Segoe UI"/>
                    </a:endParaRPr>
                  </a:p>
                </p:txBody>
              </p:sp>
              <p:sp>
                <p:nvSpPr>
                  <p:cNvPr id="44"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8" tIns="45694" rIns="91388" bIns="45694" numCol="1" anchor="t" anchorCtr="0" compatLnSpc="1">
                    <a:prstTxWarp prst="textNoShape">
                      <a:avLst/>
                    </a:prstTxWarp>
                  </a:bodyPr>
                  <a:lstStyle/>
                  <a:p>
                    <a:pPr defTabSz="932026">
                      <a:defRPr/>
                    </a:pPr>
                    <a:endParaRPr lang="en-US" sz="1020">
                      <a:solidFill>
                        <a:srgbClr val="FFFFFF"/>
                      </a:solidFill>
                      <a:latin typeface="Segoe UI"/>
                    </a:endParaRPr>
                  </a:p>
                </p:txBody>
              </p:sp>
            </p:grpSp>
            <p:grpSp>
              <p:nvGrpSpPr>
                <p:cNvPr id="39" name="Group 38"/>
                <p:cNvGrpSpPr/>
                <p:nvPr/>
              </p:nvGrpSpPr>
              <p:grpSpPr>
                <a:xfrm>
                  <a:off x="4120302" y="4618868"/>
                  <a:ext cx="293550" cy="349134"/>
                  <a:chOff x="4662074" y="4335997"/>
                  <a:chExt cx="234105" cy="278433"/>
                </a:xfrm>
              </p:grpSpPr>
              <p:sp>
                <p:nvSpPr>
                  <p:cNvPr id="40"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388" tIns="45694" rIns="91388" bIns="45694" numCol="1" anchor="t" anchorCtr="0" compatLnSpc="1">
                    <a:prstTxWarp prst="textNoShape">
                      <a:avLst/>
                    </a:prstTxWarp>
                  </a:bodyPr>
                  <a:lstStyle/>
                  <a:p>
                    <a:pPr defTabSz="932026">
                      <a:defRPr/>
                    </a:pPr>
                    <a:endParaRPr lang="en-US" sz="1020">
                      <a:solidFill>
                        <a:srgbClr val="FFFFFF"/>
                      </a:solidFill>
                      <a:latin typeface="Segoe UI"/>
                    </a:endParaRPr>
                  </a:p>
                </p:txBody>
              </p:sp>
              <p:sp>
                <p:nvSpPr>
                  <p:cNvPr id="41"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388" tIns="45694" rIns="91388" bIns="45694" numCol="1" anchor="t" anchorCtr="0" compatLnSpc="1">
                    <a:prstTxWarp prst="textNoShape">
                      <a:avLst/>
                    </a:prstTxWarp>
                  </a:bodyPr>
                  <a:lstStyle/>
                  <a:p>
                    <a:pPr defTabSz="932026">
                      <a:defRPr/>
                    </a:pPr>
                    <a:endParaRPr lang="en-US" sz="1020">
                      <a:solidFill>
                        <a:srgbClr val="FFFFFF"/>
                      </a:solidFill>
                      <a:latin typeface="Segoe UI"/>
                    </a:endParaRPr>
                  </a:p>
                </p:txBody>
              </p:sp>
            </p:grpSp>
          </p:grpSp>
        </p:grpSp>
        <p:cxnSp>
          <p:nvCxnSpPr>
            <p:cNvPr id="24" name="Straight Connector 23"/>
            <p:cNvCxnSpPr/>
            <p:nvPr/>
          </p:nvCxnSpPr>
          <p:spPr>
            <a:xfrm flipH="1" flipV="1">
              <a:off x="1174297" y="4075313"/>
              <a:ext cx="2189667" cy="10841"/>
            </a:xfrm>
            <a:prstGeom prst="line">
              <a:avLst/>
            </a:prstGeom>
            <a:ln w="19050">
              <a:solidFill>
                <a:schemeClr val="tx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flipH="1">
              <a:off x="1380622" y="3727583"/>
              <a:ext cx="1725618" cy="766177"/>
            </a:xfrm>
            <a:prstGeom prst="rect">
              <a:avLst/>
            </a:prstGeom>
            <a:noFill/>
          </p:spPr>
          <p:txBody>
            <a:bodyPr wrap="square" rtlCol="0">
              <a:spAutoFit/>
            </a:bodyPr>
            <a:lstStyle/>
            <a:p>
              <a:r>
                <a:rPr lang="en-US" sz="1020"/>
                <a:t>Inner Dev Loop</a:t>
              </a:r>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27116" y="2152611"/>
              <a:ext cx="650501" cy="672619"/>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11695" y="2144524"/>
              <a:ext cx="650501" cy="672619"/>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82458" y="3498800"/>
              <a:ext cx="650501" cy="672619"/>
            </a:xfrm>
            <a:prstGeom prst="rect">
              <a:avLst/>
            </a:prstGeom>
          </p:spPr>
        </p:pic>
        <p:grpSp>
          <p:nvGrpSpPr>
            <p:cNvPr id="29" name="Group 28"/>
            <p:cNvGrpSpPr/>
            <p:nvPr/>
          </p:nvGrpSpPr>
          <p:grpSpPr>
            <a:xfrm>
              <a:off x="6363125" y="4119486"/>
              <a:ext cx="1654809" cy="1559721"/>
              <a:chOff x="6363125" y="4119486"/>
              <a:chExt cx="1654809" cy="1559721"/>
            </a:xfrm>
          </p:grpSpPr>
          <p:pic>
            <p:nvPicPr>
              <p:cNvPr id="32" name="Test"/>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06515" y="4968655"/>
                <a:ext cx="368027" cy="375243"/>
              </a:xfrm>
              <a:prstGeom prst="rect">
                <a:avLst/>
              </a:prstGeom>
            </p:spPr>
          </p:pic>
          <p:grpSp>
            <p:nvGrpSpPr>
              <p:cNvPr id="33" name="Group 32"/>
              <p:cNvGrpSpPr/>
              <p:nvPr/>
            </p:nvGrpSpPr>
            <p:grpSpPr>
              <a:xfrm>
                <a:off x="6363125" y="4119486"/>
                <a:ext cx="1654809" cy="1559721"/>
                <a:chOff x="8884890" y="4054695"/>
                <a:chExt cx="2182222" cy="2182222"/>
              </a:xfrm>
            </p:grpSpPr>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4890" y="4054695"/>
                  <a:ext cx="2182222" cy="2182222"/>
                </a:xfrm>
                <a:prstGeom prst="rect">
                  <a:avLst/>
                </a:prstGeom>
              </p:spPr>
            </p:pic>
            <p:sp>
              <p:nvSpPr>
                <p:cNvPr id="35" name="TextBox 34"/>
                <p:cNvSpPr txBox="1"/>
                <p:nvPr/>
              </p:nvSpPr>
              <p:spPr>
                <a:xfrm>
                  <a:off x="9187552" y="4705313"/>
                  <a:ext cx="1637125" cy="1174394"/>
                </a:xfrm>
                <a:prstGeom prst="rect">
                  <a:avLst/>
                </a:prstGeom>
                <a:noFill/>
              </p:spPr>
              <p:txBody>
                <a:bodyPr wrap="none" lIns="182828" tIns="146262" rIns="182828" bIns="146262" rtlCol="0">
                  <a:spAutoFit/>
                </a:bodyPr>
                <a:lstStyle/>
                <a:p>
                  <a:pPr algn="ctr">
                    <a:lnSpc>
                      <a:spcPct val="90000"/>
                    </a:lnSpc>
                    <a:spcAft>
                      <a:spcPts val="600"/>
                    </a:spcAft>
                  </a:pPr>
                  <a:r>
                    <a:rPr lang="en-US" sz="1122" b="1">
                      <a:gradFill>
                        <a:gsLst>
                          <a:gs pos="2917">
                            <a:schemeClr val="tx1"/>
                          </a:gs>
                          <a:gs pos="30000">
                            <a:schemeClr val="tx1"/>
                          </a:gs>
                        </a:gsLst>
                        <a:lin ang="5400000" scaled="0"/>
                      </a:gradFill>
                    </a:rPr>
                    <a:t>Test</a:t>
                  </a:r>
                </a:p>
              </p:txBody>
            </p:sp>
          </p:grpSp>
        </p:grpSp>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518" y="4057588"/>
              <a:ext cx="1378494" cy="2467305"/>
            </a:xfrm>
            <a:prstGeom prst="rect">
              <a:avLst/>
            </a:prstGeom>
          </p:spPr>
        </p:pic>
        <p:sp>
          <p:nvSpPr>
            <p:cNvPr id="31" name="TextBox 30"/>
            <p:cNvSpPr txBox="1"/>
            <p:nvPr/>
          </p:nvSpPr>
          <p:spPr>
            <a:xfrm>
              <a:off x="873282" y="5085006"/>
              <a:ext cx="392383" cy="213100"/>
            </a:xfrm>
            <a:prstGeom prst="rect">
              <a:avLst/>
            </a:prstGeom>
            <a:noFill/>
          </p:spPr>
          <p:txBody>
            <a:bodyPr wrap="none" lIns="0" tIns="0" rIns="0" bIns="0" rtlCol="0">
              <a:spAutoFit/>
            </a:bodyPr>
            <a:lstStyle/>
            <a:p>
              <a:pPr defTabSz="932205">
                <a:lnSpc>
                  <a:spcPct val="90000"/>
                </a:lnSpc>
                <a:spcAft>
                  <a:spcPts val="600"/>
                </a:spcAft>
                <a:defRPr/>
              </a:pPr>
              <a:r>
                <a:rPr lang="en-US" sz="816" b="1">
                  <a:gradFill>
                    <a:gsLst>
                      <a:gs pos="2917">
                        <a:srgbClr val="505050">
                          <a:lumMod val="50000"/>
                        </a:srgbClr>
                      </a:gs>
                      <a:gs pos="74000">
                        <a:srgbClr val="505050">
                          <a:lumMod val="50000"/>
                        </a:srgbClr>
                      </a:gs>
                    </a:gsLst>
                    <a:lin ang="5400000" scaled="0"/>
                  </a:gradFill>
                  <a:latin typeface="Segoe UI"/>
                </a:rPr>
                <a:t>DEV</a:t>
              </a:r>
            </a:p>
          </p:txBody>
        </p:sp>
      </p:grpSp>
    </p:spTree>
    <p:extLst>
      <p:ext uri="{BB962C8B-B14F-4D97-AF65-F5344CB8AC3E}">
        <p14:creationId xmlns:p14="http://schemas.microsoft.com/office/powerpoint/2010/main" val="365275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75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79A1C-6A2C-4ADF-90B1-16D3B43D9FA6}"/>
              </a:ext>
            </a:extLst>
          </p:cNvPr>
          <p:cNvSpPr>
            <a:spLocks noGrp="1"/>
          </p:cNvSpPr>
          <p:nvPr>
            <p:ph type="title"/>
          </p:nvPr>
        </p:nvSpPr>
        <p:spPr/>
        <p:txBody>
          <a:bodyPr/>
          <a:lstStyle/>
          <a:p>
            <a:r>
              <a:rPr lang="en-US"/>
              <a:t>Business Continuity Planning</a:t>
            </a:r>
          </a:p>
        </p:txBody>
      </p:sp>
      <p:sp>
        <p:nvSpPr>
          <p:cNvPr id="3" name="Text Placeholder 2">
            <a:extLst>
              <a:ext uri="{FF2B5EF4-FFF2-40B4-BE49-F238E27FC236}">
                <a16:creationId xmlns:a16="http://schemas.microsoft.com/office/drawing/2014/main" id="{EAFF6E04-0BC4-456B-9683-7677901F1538}"/>
              </a:ext>
            </a:extLst>
          </p:cNvPr>
          <p:cNvSpPr>
            <a:spLocks noGrp="1"/>
          </p:cNvSpPr>
          <p:nvPr>
            <p:ph type="body" sz="quarter" idx="10"/>
          </p:nvPr>
        </p:nvSpPr>
        <p:spPr>
          <a:xfrm>
            <a:off x="274702" y="1211287"/>
            <a:ext cx="11888787" cy="4598182"/>
          </a:xfrm>
        </p:spPr>
        <p:txBody>
          <a:bodyPr/>
          <a:lstStyle/>
          <a:p>
            <a:r>
              <a:rPr lang="en-US">
                <a:solidFill>
                  <a:schemeClr val="tx1"/>
                </a:solidFill>
                <a:latin typeface="Segoe UI Light" panose="020B0502040204020203" pitchFamily="34" charset="0"/>
                <a:cs typeface="Segoe UI Light" panose="020B0502040204020203" pitchFamily="34" charset="0"/>
              </a:rPr>
              <a:t>Keep a written, updated, Business Continuity</a:t>
            </a:r>
          </a:p>
          <a:p>
            <a:r>
              <a:rPr lang="en-US">
                <a:solidFill>
                  <a:schemeClr val="tx1"/>
                </a:solidFill>
                <a:latin typeface="Segoe UI Light" panose="020B0502040204020203" pitchFamily="34" charset="0"/>
                <a:cs typeface="Segoe UI Light" panose="020B0502040204020203" pitchFamily="34" charset="0"/>
              </a:rPr>
              <a:t>Define what your RPO and RTO are</a:t>
            </a:r>
          </a:p>
          <a:p>
            <a:pPr marL="812800" lvl="1" indent="-571500"/>
            <a:r>
              <a:rPr lang="en-US">
                <a:solidFill>
                  <a:schemeClr val="tx1"/>
                </a:solidFill>
                <a:latin typeface="Segoe UI Light" panose="020B0502040204020203" pitchFamily="34" charset="0"/>
                <a:cs typeface="Segoe UI Light" panose="020B0502040204020203" pitchFamily="34" charset="0"/>
              </a:rPr>
              <a:t>RPO - The Recovery Point Objective (</a:t>
            </a:r>
            <a:r>
              <a:rPr lang="en-US" b="1">
                <a:solidFill>
                  <a:schemeClr val="tx1"/>
                </a:solidFill>
                <a:latin typeface="Segoe UI Light" panose="020B0502040204020203" pitchFamily="34" charset="0"/>
                <a:cs typeface="Segoe UI Light" panose="020B0502040204020203" pitchFamily="34" charset="0"/>
              </a:rPr>
              <a:t>RPO</a:t>
            </a:r>
            <a:r>
              <a:rPr lang="en-US">
                <a:solidFill>
                  <a:schemeClr val="tx1"/>
                </a:solidFill>
                <a:latin typeface="Segoe UI Light" panose="020B0502040204020203" pitchFamily="34" charset="0"/>
                <a:cs typeface="Segoe UI Light" panose="020B0502040204020203" pitchFamily="34" charset="0"/>
              </a:rPr>
              <a:t>) determines the amount of data you can afford to lose in a disaster</a:t>
            </a:r>
          </a:p>
          <a:p>
            <a:pPr marL="812800" lvl="1" indent="-571500"/>
            <a:r>
              <a:rPr lang="en-US">
                <a:solidFill>
                  <a:schemeClr val="tx1"/>
                </a:solidFill>
                <a:latin typeface="Segoe UI Light" panose="020B0502040204020203" pitchFamily="34" charset="0"/>
                <a:cs typeface="Segoe UI Light" panose="020B0502040204020203" pitchFamily="34" charset="0"/>
              </a:rPr>
              <a:t>RTO - The Recovery Time Objective (</a:t>
            </a:r>
            <a:r>
              <a:rPr lang="en-US" b="1">
                <a:solidFill>
                  <a:schemeClr val="tx1"/>
                </a:solidFill>
                <a:latin typeface="Segoe UI Light" panose="020B0502040204020203" pitchFamily="34" charset="0"/>
                <a:cs typeface="Segoe UI Light" panose="020B0502040204020203" pitchFamily="34" charset="0"/>
              </a:rPr>
              <a:t>RTO</a:t>
            </a:r>
            <a:r>
              <a:rPr lang="en-US">
                <a:solidFill>
                  <a:schemeClr val="tx1"/>
                </a:solidFill>
                <a:latin typeface="Segoe UI Light" panose="020B0502040204020203" pitchFamily="34" charset="0"/>
                <a:cs typeface="Segoe UI Light" panose="020B0502040204020203" pitchFamily="34" charset="0"/>
              </a:rPr>
              <a:t>) is the maximum tolerable length of time that your service can be down after a disaster occurs</a:t>
            </a:r>
          </a:p>
          <a:p>
            <a:r>
              <a:rPr lang="en-US">
                <a:solidFill>
                  <a:schemeClr val="tx1"/>
                </a:solidFill>
                <a:latin typeface="Segoe UI Light" panose="020B0502040204020203" pitchFamily="34" charset="0"/>
                <a:cs typeface="Segoe UI Light" panose="020B0502040204020203" pitchFamily="34" charset="0"/>
              </a:rPr>
              <a:t>Backup your application state to meet your RPO</a:t>
            </a:r>
          </a:p>
          <a:p>
            <a:r>
              <a:rPr lang="en-US">
                <a:solidFill>
                  <a:schemeClr val="tx1"/>
                </a:solidFill>
                <a:latin typeface="Segoe UI Light" panose="020B0502040204020203" pitchFamily="34" charset="0"/>
                <a:cs typeface="Segoe UI Light" panose="020B0502040204020203" pitchFamily="34" charset="0"/>
              </a:rPr>
              <a:t>Set up clusters across Availability Zones or Even Regions.</a:t>
            </a:r>
          </a:p>
          <a:p>
            <a:endParaRPr lang="en-US"/>
          </a:p>
        </p:txBody>
      </p:sp>
    </p:spTree>
    <p:extLst>
      <p:ext uri="{BB962C8B-B14F-4D97-AF65-F5344CB8AC3E}">
        <p14:creationId xmlns:p14="http://schemas.microsoft.com/office/powerpoint/2010/main" val="3066957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060" y="152885"/>
            <a:ext cx="10724938" cy="938894"/>
          </a:xfrm>
        </p:spPr>
        <p:txBody>
          <a:bodyPr>
            <a:normAutofit/>
          </a:bodyPr>
          <a:lstStyle/>
          <a:p>
            <a:r>
              <a:rPr lang="en-US" sz="4399">
                <a:gradFill>
                  <a:gsLst>
                    <a:gs pos="1250">
                      <a:srgbClr val="353535"/>
                    </a:gs>
                    <a:gs pos="100000">
                      <a:srgbClr val="353535"/>
                    </a:gs>
                  </a:gsLst>
                  <a:lin ang="5400000" scaled="0"/>
                </a:gradFill>
                <a:latin typeface="Segoe UI Light"/>
              </a:rPr>
              <a:t>What is an </a:t>
            </a:r>
            <a:r>
              <a:rPr lang="en-US" sz="4399" b="1">
                <a:gradFill>
                  <a:gsLst>
                    <a:gs pos="1250">
                      <a:srgbClr val="353535"/>
                    </a:gs>
                    <a:gs pos="100000">
                      <a:srgbClr val="353535"/>
                    </a:gs>
                  </a:gsLst>
                  <a:lin ang="5400000" scaled="0"/>
                </a:gradFill>
                <a:latin typeface="Segoe UI Light"/>
              </a:rPr>
              <a:t>“Availability Zones” (AZ)</a:t>
            </a:r>
          </a:p>
        </p:txBody>
      </p:sp>
      <p:sp>
        <p:nvSpPr>
          <p:cNvPr id="5" name="Rectangle 4"/>
          <p:cNvSpPr/>
          <p:nvPr/>
        </p:nvSpPr>
        <p:spPr>
          <a:xfrm>
            <a:off x="448955" y="1232927"/>
            <a:ext cx="6455082" cy="5914824"/>
          </a:xfrm>
          <a:prstGeom prst="rect">
            <a:avLst/>
          </a:prstGeom>
        </p:spPr>
        <p:txBody>
          <a:bodyPr wrap="square">
            <a:spAutoFit/>
          </a:bodyPr>
          <a:lstStyle/>
          <a:p>
            <a:r>
              <a:rPr lang="en-US" sz="2800">
                <a:latin typeface="Segoe UI Light" panose="020B0502040204020203" pitchFamily="34" charset="0"/>
                <a:cs typeface="Segoe UI Light" panose="020B0502040204020203" pitchFamily="34" charset="0"/>
              </a:rPr>
              <a:t>Availability Zones (AZ) are physically separated locations within an Azure region </a:t>
            </a:r>
          </a:p>
          <a:p>
            <a:endParaRPr lang="en-US" sz="2000" kern="800">
              <a:latin typeface="Segoe UI Light" panose="020B0502040204020203" pitchFamily="34" charset="0"/>
              <a:cs typeface="Segoe UI Light" panose="020B0502040204020203" pitchFamily="34" charset="0"/>
            </a:endParaRPr>
          </a:p>
          <a:p>
            <a:r>
              <a:rPr lang="en-US" sz="2800">
                <a:latin typeface="Segoe UI Light" panose="020B0502040204020203" pitchFamily="34" charset="0"/>
                <a:cs typeface="Segoe UI Light" panose="020B0502040204020203" pitchFamily="34" charset="0"/>
              </a:rPr>
              <a:t>3 zones in each AZ-enabled region</a:t>
            </a:r>
          </a:p>
          <a:p>
            <a:endParaRPr lang="en-US" sz="2000">
              <a:latin typeface="Segoe UI Light" panose="020B0502040204020203" pitchFamily="34" charset="0"/>
              <a:cs typeface="Segoe UI Light" panose="020B0502040204020203" pitchFamily="34" charset="0"/>
            </a:endParaRPr>
          </a:p>
          <a:p>
            <a:pPr fontAlgn="ctr"/>
            <a:r>
              <a:rPr lang="en-US" sz="2800">
                <a:latin typeface="Segoe UI Light" panose="020B0502040204020203" pitchFamily="34" charset="0"/>
                <a:cs typeface="Segoe UI Light" panose="020B0502040204020203" pitchFamily="34" charset="0"/>
              </a:rPr>
              <a:t>Each zone has independent power, network, and cooling. </a:t>
            </a:r>
          </a:p>
          <a:p>
            <a:endParaRPr lang="en-US" sz="2000">
              <a:latin typeface="Segoe UI Light" panose="020B0502040204020203" pitchFamily="34" charset="0"/>
              <a:cs typeface="Segoe UI Light" panose="020B0502040204020203" pitchFamily="34" charset="0"/>
            </a:endParaRPr>
          </a:p>
          <a:p>
            <a:r>
              <a:rPr lang="en-US" sz="2800">
                <a:latin typeface="Segoe UI Light" panose="020B0502040204020203" pitchFamily="34" charset="0"/>
                <a:cs typeface="Segoe UI Light" panose="020B0502040204020203" pitchFamily="34" charset="0"/>
              </a:rPr>
              <a:t>Each AZ has 1 to infinite # of DCs.  No DC shared by two zones.</a:t>
            </a:r>
          </a:p>
          <a:p>
            <a:endParaRPr lang="en-US" sz="2000">
              <a:latin typeface="Segoe UI Light" panose="020B0502040204020203" pitchFamily="34" charset="0"/>
              <a:cs typeface="Segoe UI Light" panose="020B0502040204020203" pitchFamily="34" charset="0"/>
            </a:endParaRPr>
          </a:p>
          <a:p>
            <a:r>
              <a:rPr lang="en-US" sz="2800">
                <a:latin typeface="Segoe UI Light" panose="020B0502040204020203" pitchFamily="34" charset="0"/>
                <a:cs typeface="Segoe UI Light" panose="020B0502040204020203" pitchFamily="34" charset="0"/>
              </a:rPr>
              <a:t>VM to VM network latency: </a:t>
            </a:r>
          </a:p>
          <a:p>
            <a:r>
              <a:rPr lang="en-US" sz="2800">
                <a:latin typeface="Segoe UI Light" panose="020B0502040204020203" pitchFamily="34" charset="0"/>
                <a:cs typeface="Segoe UI Light" panose="020B0502040204020203" pitchFamily="34" charset="0"/>
              </a:rPr>
              <a:t>Intra-AZ &lt; 1ms, inter-AZ &lt; 2ms</a:t>
            </a:r>
          </a:p>
          <a:p>
            <a:endParaRPr lang="en-US" sz="1836">
              <a:solidFill>
                <a:schemeClr val="tx1">
                  <a:lumMod val="65000"/>
                  <a:lumOff val="35000"/>
                </a:schemeClr>
              </a:solidFill>
            </a:endParaRPr>
          </a:p>
        </p:txBody>
      </p:sp>
      <p:pic>
        <p:nvPicPr>
          <p:cNvPr id="3" name="Picture 2">
            <a:extLst>
              <a:ext uri="{FF2B5EF4-FFF2-40B4-BE49-F238E27FC236}">
                <a16:creationId xmlns:a16="http://schemas.microsoft.com/office/drawing/2014/main" id="{FCCAF942-608A-4D42-8EFF-7A13EA0DB8E1}"/>
              </a:ext>
            </a:extLst>
          </p:cNvPr>
          <p:cNvPicPr>
            <a:picLocks noChangeAspect="1"/>
          </p:cNvPicPr>
          <p:nvPr/>
        </p:nvPicPr>
        <p:blipFill>
          <a:blip r:embed="rId3"/>
          <a:stretch>
            <a:fillRect/>
          </a:stretch>
        </p:blipFill>
        <p:spPr>
          <a:xfrm>
            <a:off x="7208837" y="1182687"/>
            <a:ext cx="4800600" cy="5347010"/>
          </a:xfrm>
          <a:prstGeom prst="rect">
            <a:avLst/>
          </a:prstGeom>
        </p:spPr>
      </p:pic>
    </p:spTree>
    <p:extLst>
      <p:ext uri="{BB962C8B-B14F-4D97-AF65-F5344CB8AC3E}">
        <p14:creationId xmlns:p14="http://schemas.microsoft.com/office/powerpoint/2010/main" val="2617681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3" name="Group 312">
            <a:extLst>
              <a:ext uri="{FF2B5EF4-FFF2-40B4-BE49-F238E27FC236}">
                <a16:creationId xmlns:a16="http://schemas.microsoft.com/office/drawing/2014/main" id="{4A412533-B4EE-473B-8462-2C365B5BFB0E}"/>
              </a:ext>
            </a:extLst>
          </p:cNvPr>
          <p:cNvGrpSpPr/>
          <p:nvPr/>
        </p:nvGrpSpPr>
        <p:grpSpPr>
          <a:xfrm>
            <a:off x="198437" y="982663"/>
            <a:ext cx="7569791" cy="5791199"/>
            <a:chOff x="198437" y="982663"/>
            <a:chExt cx="7569791" cy="5791199"/>
          </a:xfrm>
        </p:grpSpPr>
        <p:sp>
          <p:nvSpPr>
            <p:cNvPr id="294" name="Rectangle 293">
              <a:extLst>
                <a:ext uri="{FF2B5EF4-FFF2-40B4-BE49-F238E27FC236}">
                  <a16:creationId xmlns:a16="http://schemas.microsoft.com/office/drawing/2014/main" id="{112A8D77-5E7C-4506-BC06-0CAFBDFC2403}"/>
                </a:ext>
              </a:extLst>
            </p:cNvPr>
            <p:cNvSpPr/>
            <p:nvPr/>
          </p:nvSpPr>
          <p:spPr bwMode="auto">
            <a:xfrm>
              <a:off x="198437" y="1704781"/>
              <a:ext cx="7569791" cy="5069081"/>
            </a:xfrm>
            <a:prstGeom prst="rect">
              <a:avLst/>
            </a:prstGeom>
            <a:solidFill>
              <a:schemeClr val="accent1"/>
            </a:solidFill>
            <a:ln w="317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7" name="Rectangle 226">
              <a:extLst>
                <a:ext uri="{FF2B5EF4-FFF2-40B4-BE49-F238E27FC236}">
                  <a16:creationId xmlns:a16="http://schemas.microsoft.com/office/drawing/2014/main" id="{FD11AD23-C44F-43F2-9246-AADDC7706D52}"/>
                </a:ext>
              </a:extLst>
            </p:cNvPr>
            <p:cNvSpPr/>
            <p:nvPr/>
          </p:nvSpPr>
          <p:spPr bwMode="auto">
            <a:xfrm>
              <a:off x="300629" y="1910741"/>
              <a:ext cx="7315200" cy="3797249"/>
            </a:xfrm>
            <a:prstGeom prst="rect">
              <a:avLst/>
            </a:prstGeom>
            <a:solidFill>
              <a:schemeClr val="bg1"/>
            </a:solidFill>
            <a:ln w="25400" cap="rnd" cmpd="sng" algn="ctr">
              <a:noFill/>
              <a:prstDash val="sysDash"/>
              <a:roun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a:ln>
                  <a:noFill/>
                </a:ln>
                <a:solidFill>
                  <a:schemeClr val="accent1"/>
                </a:solidFill>
                <a:effectLst/>
                <a:uLnTx/>
                <a:uFillTx/>
                <a:latin typeface="Segoe UI Semilight"/>
                <a:ea typeface="Segoe UI" pitchFamily="34" charset="0"/>
                <a:cs typeface="Segoe UI" pitchFamily="34" charset="0"/>
              </a:endParaRPr>
            </a:p>
          </p:txBody>
        </p:sp>
        <p:sp>
          <p:nvSpPr>
            <p:cNvPr id="173" name="Rectangle: Rounded Corners 172">
              <a:extLst>
                <a:ext uri="{FF2B5EF4-FFF2-40B4-BE49-F238E27FC236}">
                  <a16:creationId xmlns:a16="http://schemas.microsoft.com/office/drawing/2014/main" id="{003617A3-23F1-4CC9-B8BA-F0158C92DDAA}"/>
                </a:ext>
              </a:extLst>
            </p:cNvPr>
            <p:cNvSpPr/>
            <p:nvPr/>
          </p:nvSpPr>
          <p:spPr bwMode="auto">
            <a:xfrm>
              <a:off x="459530" y="1990066"/>
              <a:ext cx="2003155" cy="3600467"/>
            </a:xfrm>
            <a:prstGeom prst="roundRect">
              <a:avLst/>
            </a:prstGeom>
            <a:solidFill>
              <a:schemeClr val="accent1"/>
            </a:solidFill>
            <a:ln w="9525" cap="flat" cmpd="sng" algn="ctr">
              <a:solidFill>
                <a:schemeClr val="tx2">
                  <a:lumMod val="50000"/>
                </a:schemeClr>
              </a:solidFill>
              <a:prstDash val="solid"/>
              <a:headEnd type="none" w="med" len="med"/>
              <a:tailEnd type="none" w="med" len="med"/>
            </a:ln>
            <a:effectLst/>
          </p:spPr>
          <p:txBody>
            <a:bodyPr rot="0" spcFirstLastPara="0" vertOverflow="overflow" horzOverflow="overflow" vert="horz" wrap="square" lIns="186521" tIns="149217" rIns="186521" bIns="0" numCol="1" spcCol="0" rtlCol="0" fromWordArt="0" anchor="b"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a:ln>
                  <a:solidFill>
                    <a:srgbClr val="FFFFFF"/>
                  </a:solidFill>
                </a:ln>
                <a:solidFill>
                  <a:schemeClr val="accent1"/>
                </a:solidFill>
                <a:effectLst/>
                <a:uLnTx/>
                <a:uFillTx/>
                <a:latin typeface="Segoe UI Semilight"/>
                <a:ea typeface="Segoe UI" pitchFamily="34" charset="0"/>
                <a:cs typeface="Segoe UI" pitchFamily="34" charset="0"/>
              </a:endParaRPr>
            </a:p>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a:ln>
                  <a:solidFill>
                    <a:srgbClr val="FFFFFF"/>
                  </a:solidFill>
                </a:ln>
                <a:solidFill>
                  <a:schemeClr val="accent1"/>
                </a:solidFill>
                <a:effectLst/>
                <a:uLnTx/>
                <a:uFillTx/>
                <a:latin typeface="Segoe UI Semilight"/>
                <a:ea typeface="Segoe UI" pitchFamily="34" charset="0"/>
                <a:cs typeface="Segoe UI" pitchFamily="34" charset="0"/>
              </a:endParaRPr>
            </a:p>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a:ln>
                  <a:solidFill>
                    <a:srgbClr val="FFFFFF"/>
                  </a:solidFill>
                </a:ln>
                <a:solidFill>
                  <a:schemeClr val="accent1"/>
                </a:solidFill>
                <a:effectLst/>
                <a:uLnTx/>
                <a:uFillTx/>
                <a:latin typeface="Segoe UI Semilight"/>
                <a:ea typeface="Segoe UI" pitchFamily="34" charset="0"/>
                <a:cs typeface="Segoe UI" pitchFamily="34" charset="0"/>
              </a:endParaRPr>
            </a:p>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a:ln>
                  <a:solidFill>
                    <a:srgbClr val="FFFFFF"/>
                  </a:solidFill>
                </a:ln>
                <a:solidFill>
                  <a:schemeClr val="accent1"/>
                </a:solidFill>
                <a:effectLst/>
                <a:uLnTx/>
                <a:uFillTx/>
                <a:latin typeface="Segoe UI Semilight"/>
                <a:ea typeface="Segoe UI" pitchFamily="34" charset="0"/>
                <a:cs typeface="Segoe UI" pitchFamily="34" charset="0"/>
              </a:endParaRPr>
            </a:p>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a:ln>
                  <a:solidFill>
                    <a:srgbClr val="FFFFFF"/>
                  </a:solidFill>
                </a:ln>
                <a:solidFill>
                  <a:schemeClr val="accent1"/>
                </a:solidFill>
                <a:effectLst/>
                <a:uLnTx/>
                <a:uFillTx/>
                <a:latin typeface="Segoe UI Semilight"/>
                <a:ea typeface="Segoe UI" pitchFamily="34" charset="0"/>
                <a:cs typeface="Segoe UI" pitchFamily="34" charset="0"/>
              </a:endParaRPr>
            </a:p>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1224" b="1" i="0" u="none" strike="noStrike" kern="0" cap="none" spc="0" normalizeH="0" baseline="0" noProof="0">
                <a:ln>
                  <a:solidFill>
                    <a:srgbClr val="FFFFFF"/>
                  </a:solidFill>
                </a:ln>
                <a:solidFill>
                  <a:schemeClr val="accent1"/>
                </a:solidFill>
                <a:effectLst/>
                <a:uLnTx/>
                <a:uFillTx/>
                <a:latin typeface="Segoe UI Semilight"/>
                <a:ea typeface="Segoe UI" pitchFamily="34" charset="0"/>
                <a:cs typeface="Segoe UI" pitchFamily="34" charset="0"/>
              </a:endParaRPr>
            </a:p>
          </p:txBody>
        </p:sp>
        <p:sp>
          <p:nvSpPr>
            <p:cNvPr id="174" name="TextBox 15">
              <a:extLst>
                <a:ext uri="{FF2B5EF4-FFF2-40B4-BE49-F238E27FC236}">
                  <a16:creationId xmlns:a16="http://schemas.microsoft.com/office/drawing/2014/main" id="{DB143C86-B64F-4D6C-878F-6A47942B909C}"/>
                </a:ext>
              </a:extLst>
            </p:cNvPr>
            <p:cNvSpPr txBox="1">
              <a:spLocks noChangeArrowheads="1"/>
            </p:cNvSpPr>
            <p:nvPr/>
          </p:nvSpPr>
          <p:spPr bwMode="auto">
            <a:xfrm>
              <a:off x="4333943" y="1095709"/>
              <a:ext cx="1800443" cy="31828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932597">
                <a:lnSpc>
                  <a:spcPct val="100000"/>
                </a:lnSpc>
                <a:spcBef>
                  <a:spcPct val="0"/>
                </a:spcBef>
                <a:buFont typeface="Arial" panose="020B0604020202020204" pitchFamily="34" charset="0"/>
                <a:buNone/>
                <a:defRPr/>
              </a:pPr>
              <a:r>
                <a:rPr lang="en-US" altLang="en-US" sz="1428" b="1">
                  <a:solidFill>
                    <a:schemeClr val="accent1"/>
                  </a:solidFill>
                  <a:latin typeface="Segoe UI" panose="020B0502040204020203" pitchFamily="34" charset="0"/>
                  <a:cs typeface="Segoe UI" panose="020B0502040204020203" pitchFamily="34" charset="0"/>
                </a:rPr>
                <a:t>Traffic Manager</a:t>
              </a:r>
            </a:p>
          </p:txBody>
        </p:sp>
        <p:grpSp>
          <p:nvGrpSpPr>
            <p:cNvPr id="175" name="Group 4">
              <a:extLst>
                <a:ext uri="{FF2B5EF4-FFF2-40B4-BE49-F238E27FC236}">
                  <a16:creationId xmlns:a16="http://schemas.microsoft.com/office/drawing/2014/main" id="{4AC8030D-33D8-4629-82FB-78818B93F0FA}"/>
                </a:ext>
              </a:extLst>
            </p:cNvPr>
            <p:cNvGrpSpPr>
              <a:grpSpLocks noChangeAspect="1"/>
            </p:cNvGrpSpPr>
            <p:nvPr/>
          </p:nvGrpSpPr>
          <p:grpSpPr bwMode="auto">
            <a:xfrm>
              <a:off x="3657327" y="982663"/>
              <a:ext cx="526209" cy="540780"/>
              <a:chOff x="3272" y="1022"/>
              <a:chExt cx="325" cy="334"/>
            </a:xfrm>
            <a:noFill/>
          </p:grpSpPr>
          <p:sp>
            <p:nvSpPr>
              <p:cNvPr id="176" name="Freeform 5">
                <a:extLst>
                  <a:ext uri="{FF2B5EF4-FFF2-40B4-BE49-F238E27FC236}">
                    <a16:creationId xmlns:a16="http://schemas.microsoft.com/office/drawing/2014/main" id="{28211DE5-3D48-4E9D-948B-6BECC684EFD1}"/>
                  </a:ext>
                </a:extLst>
              </p:cNvPr>
              <p:cNvSpPr>
                <a:spLocks/>
              </p:cNvSpPr>
              <p:nvPr/>
            </p:nvSpPr>
            <p:spPr bwMode="auto">
              <a:xfrm>
                <a:off x="3487" y="1262"/>
                <a:ext cx="85" cy="85"/>
              </a:xfrm>
              <a:custGeom>
                <a:avLst/>
                <a:gdLst>
                  <a:gd name="T0" fmla="*/ 0 w 85"/>
                  <a:gd name="T1" fmla="*/ 60 h 85"/>
                  <a:gd name="T2" fmla="*/ 25 w 85"/>
                  <a:gd name="T3" fmla="*/ 85 h 85"/>
                  <a:gd name="T4" fmla="*/ 85 w 85"/>
                  <a:gd name="T5" fmla="*/ 24 h 85"/>
                  <a:gd name="T6" fmla="*/ 63 w 85"/>
                  <a:gd name="T7" fmla="*/ 0 h 85"/>
                  <a:gd name="T8" fmla="*/ 2 w 85"/>
                  <a:gd name="T9" fmla="*/ 60 h 85"/>
                  <a:gd name="T10" fmla="*/ 0 w 85"/>
                  <a:gd name="T11" fmla="*/ 60 h 85"/>
                </a:gdLst>
                <a:ahLst/>
                <a:cxnLst>
                  <a:cxn ang="0">
                    <a:pos x="T0" y="T1"/>
                  </a:cxn>
                  <a:cxn ang="0">
                    <a:pos x="T2" y="T3"/>
                  </a:cxn>
                  <a:cxn ang="0">
                    <a:pos x="T4" y="T5"/>
                  </a:cxn>
                  <a:cxn ang="0">
                    <a:pos x="T6" y="T7"/>
                  </a:cxn>
                  <a:cxn ang="0">
                    <a:pos x="T8" y="T9"/>
                  </a:cxn>
                  <a:cxn ang="0">
                    <a:pos x="T10" y="T11"/>
                  </a:cxn>
                </a:cxnLst>
                <a:rect l="0" t="0" r="r" b="b"/>
                <a:pathLst>
                  <a:path w="85" h="85">
                    <a:moveTo>
                      <a:pt x="0" y="60"/>
                    </a:moveTo>
                    <a:lnTo>
                      <a:pt x="25" y="85"/>
                    </a:lnTo>
                    <a:lnTo>
                      <a:pt x="85" y="24"/>
                    </a:lnTo>
                    <a:lnTo>
                      <a:pt x="63" y="0"/>
                    </a:lnTo>
                    <a:lnTo>
                      <a:pt x="2" y="60"/>
                    </a:lnTo>
                    <a:lnTo>
                      <a:pt x="0" y="60"/>
                    </a:lnTo>
                    <a:close/>
                  </a:path>
                </a:pathLst>
              </a:custGeom>
              <a:grpFill/>
              <a:ln w="19050">
                <a:solidFill>
                  <a:schemeClr val="accent1"/>
                </a:solidFill>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sp>
            <p:nvSpPr>
              <p:cNvPr id="177" name="Freeform 6">
                <a:extLst>
                  <a:ext uri="{FF2B5EF4-FFF2-40B4-BE49-F238E27FC236}">
                    <a16:creationId xmlns:a16="http://schemas.microsoft.com/office/drawing/2014/main" id="{D43B26D0-8DA6-4C54-80B2-F07A6304FD55}"/>
                  </a:ext>
                </a:extLst>
              </p:cNvPr>
              <p:cNvSpPr>
                <a:spLocks/>
              </p:cNvSpPr>
              <p:nvPr/>
            </p:nvSpPr>
            <p:spPr bwMode="auto">
              <a:xfrm>
                <a:off x="3343" y="1022"/>
                <a:ext cx="254" cy="237"/>
              </a:xfrm>
              <a:custGeom>
                <a:avLst/>
                <a:gdLst>
                  <a:gd name="T0" fmla="*/ 146 w 254"/>
                  <a:gd name="T1" fmla="*/ 35 h 237"/>
                  <a:gd name="T2" fmla="*/ 225 w 254"/>
                  <a:gd name="T3" fmla="*/ 112 h 237"/>
                  <a:gd name="T4" fmla="*/ 225 w 254"/>
                  <a:gd name="T5" fmla="*/ 209 h 237"/>
                  <a:gd name="T6" fmla="*/ 254 w 254"/>
                  <a:gd name="T7" fmla="*/ 237 h 237"/>
                  <a:gd name="T8" fmla="*/ 254 w 254"/>
                  <a:gd name="T9" fmla="*/ 98 h 237"/>
                  <a:gd name="T10" fmla="*/ 159 w 254"/>
                  <a:gd name="T11" fmla="*/ 0 h 237"/>
                  <a:gd name="T12" fmla="*/ 24 w 254"/>
                  <a:gd name="T13" fmla="*/ 0 h 237"/>
                  <a:gd name="T14" fmla="*/ 0 w 254"/>
                  <a:gd name="T15" fmla="*/ 25 h 237"/>
                  <a:gd name="T16" fmla="*/ 22 w 254"/>
                  <a:gd name="T17" fmla="*/ 49 h 237"/>
                  <a:gd name="T18" fmla="*/ 36 w 254"/>
                  <a:gd name="T19" fmla="*/ 35 h 237"/>
                  <a:gd name="T20" fmla="*/ 146 w 254"/>
                  <a:gd name="T21" fmla="*/ 3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 h="237">
                    <a:moveTo>
                      <a:pt x="146" y="35"/>
                    </a:moveTo>
                    <a:lnTo>
                      <a:pt x="225" y="112"/>
                    </a:lnTo>
                    <a:lnTo>
                      <a:pt x="225" y="209"/>
                    </a:lnTo>
                    <a:lnTo>
                      <a:pt x="254" y="237"/>
                    </a:lnTo>
                    <a:lnTo>
                      <a:pt x="254" y="98"/>
                    </a:lnTo>
                    <a:lnTo>
                      <a:pt x="159" y="0"/>
                    </a:lnTo>
                    <a:lnTo>
                      <a:pt x="24" y="0"/>
                    </a:lnTo>
                    <a:lnTo>
                      <a:pt x="0" y="25"/>
                    </a:lnTo>
                    <a:lnTo>
                      <a:pt x="22" y="49"/>
                    </a:lnTo>
                    <a:lnTo>
                      <a:pt x="36" y="35"/>
                    </a:lnTo>
                    <a:lnTo>
                      <a:pt x="146" y="35"/>
                    </a:lnTo>
                    <a:close/>
                  </a:path>
                </a:pathLst>
              </a:custGeom>
              <a:grpFill/>
              <a:ln w="19050">
                <a:solidFill>
                  <a:schemeClr val="accent1"/>
                </a:solidFill>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sp>
            <p:nvSpPr>
              <p:cNvPr id="178" name="Freeform 7">
                <a:extLst>
                  <a:ext uri="{FF2B5EF4-FFF2-40B4-BE49-F238E27FC236}">
                    <a16:creationId xmlns:a16="http://schemas.microsoft.com/office/drawing/2014/main" id="{353D72C4-FB10-481B-B358-EF895827CFE6}"/>
                  </a:ext>
                </a:extLst>
              </p:cNvPr>
              <p:cNvSpPr>
                <a:spLocks/>
              </p:cNvSpPr>
              <p:nvPr/>
            </p:nvSpPr>
            <p:spPr bwMode="auto">
              <a:xfrm>
                <a:off x="3272" y="1087"/>
                <a:ext cx="213" cy="269"/>
              </a:xfrm>
              <a:custGeom>
                <a:avLst/>
                <a:gdLst>
                  <a:gd name="T0" fmla="*/ 29 w 213"/>
                  <a:gd name="T1" fmla="*/ 157 h 269"/>
                  <a:gd name="T2" fmla="*/ 29 w 213"/>
                  <a:gd name="T3" fmla="*/ 47 h 269"/>
                  <a:gd name="T4" fmla="*/ 55 w 213"/>
                  <a:gd name="T5" fmla="*/ 21 h 269"/>
                  <a:gd name="T6" fmla="*/ 35 w 213"/>
                  <a:gd name="T7" fmla="*/ 0 h 269"/>
                  <a:gd name="T8" fmla="*/ 0 w 213"/>
                  <a:gd name="T9" fmla="*/ 36 h 269"/>
                  <a:gd name="T10" fmla="*/ 0 w 213"/>
                  <a:gd name="T11" fmla="*/ 172 h 269"/>
                  <a:gd name="T12" fmla="*/ 95 w 213"/>
                  <a:gd name="T13" fmla="*/ 269 h 269"/>
                  <a:gd name="T14" fmla="*/ 213 w 213"/>
                  <a:gd name="T15" fmla="*/ 269 h 269"/>
                  <a:gd name="T16" fmla="*/ 178 w 213"/>
                  <a:gd name="T17" fmla="*/ 235 h 269"/>
                  <a:gd name="T18" fmla="*/ 107 w 213"/>
                  <a:gd name="T19" fmla="*/ 235 h 269"/>
                  <a:gd name="T20" fmla="*/ 29 w 213"/>
                  <a:gd name="T21" fmla="*/ 157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69">
                    <a:moveTo>
                      <a:pt x="29" y="157"/>
                    </a:moveTo>
                    <a:lnTo>
                      <a:pt x="29" y="47"/>
                    </a:lnTo>
                    <a:lnTo>
                      <a:pt x="55" y="21"/>
                    </a:lnTo>
                    <a:lnTo>
                      <a:pt x="35" y="0"/>
                    </a:lnTo>
                    <a:lnTo>
                      <a:pt x="0" y="36"/>
                    </a:lnTo>
                    <a:lnTo>
                      <a:pt x="0" y="172"/>
                    </a:lnTo>
                    <a:lnTo>
                      <a:pt x="95" y="269"/>
                    </a:lnTo>
                    <a:lnTo>
                      <a:pt x="213" y="269"/>
                    </a:lnTo>
                    <a:lnTo>
                      <a:pt x="178" y="235"/>
                    </a:lnTo>
                    <a:lnTo>
                      <a:pt x="107" y="235"/>
                    </a:lnTo>
                    <a:lnTo>
                      <a:pt x="29" y="157"/>
                    </a:lnTo>
                    <a:close/>
                  </a:path>
                </a:pathLst>
              </a:custGeom>
              <a:grpFill/>
              <a:ln w="19050">
                <a:solidFill>
                  <a:schemeClr val="accent1"/>
                </a:solidFill>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sp>
            <p:nvSpPr>
              <p:cNvPr id="179" name="Freeform 8">
                <a:extLst>
                  <a:ext uri="{FF2B5EF4-FFF2-40B4-BE49-F238E27FC236}">
                    <a16:creationId xmlns:a16="http://schemas.microsoft.com/office/drawing/2014/main" id="{E0FCF632-E21F-46CC-821D-17FE9E174AE3}"/>
                  </a:ext>
                </a:extLst>
              </p:cNvPr>
              <p:cNvSpPr>
                <a:spLocks/>
              </p:cNvSpPr>
              <p:nvPr/>
            </p:nvSpPr>
            <p:spPr bwMode="auto">
              <a:xfrm>
                <a:off x="3327" y="1071"/>
                <a:ext cx="126" cy="128"/>
              </a:xfrm>
              <a:custGeom>
                <a:avLst/>
                <a:gdLst>
                  <a:gd name="T0" fmla="*/ 22 w 126"/>
                  <a:gd name="T1" fmla="*/ 128 h 128"/>
                  <a:gd name="T2" fmla="*/ 126 w 126"/>
                  <a:gd name="T3" fmla="*/ 128 h 128"/>
                  <a:gd name="T4" fmla="*/ 126 w 126"/>
                  <a:gd name="T5" fmla="*/ 21 h 128"/>
                  <a:gd name="T6" fmla="*/ 93 w 126"/>
                  <a:gd name="T7" fmla="*/ 56 h 128"/>
                  <a:gd name="T8" fmla="*/ 38 w 126"/>
                  <a:gd name="T9" fmla="*/ 0 h 128"/>
                  <a:gd name="T10" fmla="*/ 0 w 126"/>
                  <a:gd name="T11" fmla="*/ 37 h 128"/>
                  <a:gd name="T12" fmla="*/ 55 w 126"/>
                  <a:gd name="T13" fmla="*/ 93 h 128"/>
                  <a:gd name="T14" fmla="*/ 22 w 126"/>
                  <a:gd name="T15" fmla="*/ 128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28">
                    <a:moveTo>
                      <a:pt x="22" y="128"/>
                    </a:moveTo>
                    <a:lnTo>
                      <a:pt x="126" y="128"/>
                    </a:lnTo>
                    <a:lnTo>
                      <a:pt x="126" y="21"/>
                    </a:lnTo>
                    <a:lnTo>
                      <a:pt x="93" y="56"/>
                    </a:lnTo>
                    <a:lnTo>
                      <a:pt x="38" y="0"/>
                    </a:lnTo>
                    <a:lnTo>
                      <a:pt x="0" y="37"/>
                    </a:lnTo>
                    <a:lnTo>
                      <a:pt x="55" y="93"/>
                    </a:lnTo>
                    <a:lnTo>
                      <a:pt x="22" y="128"/>
                    </a:lnTo>
                    <a:close/>
                  </a:path>
                </a:pathLst>
              </a:custGeom>
              <a:grpFill/>
              <a:ln w="19050">
                <a:solidFill>
                  <a:schemeClr val="accent1"/>
                </a:solidFill>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sp>
            <p:nvSpPr>
              <p:cNvPr id="180" name="Freeform 9">
                <a:extLst>
                  <a:ext uri="{FF2B5EF4-FFF2-40B4-BE49-F238E27FC236}">
                    <a16:creationId xmlns:a16="http://schemas.microsoft.com/office/drawing/2014/main" id="{A2F8E986-CEF8-4CC6-ACD7-603DE8531942}"/>
                  </a:ext>
                </a:extLst>
              </p:cNvPr>
              <p:cNvSpPr>
                <a:spLocks/>
              </p:cNvSpPr>
              <p:nvPr/>
            </p:nvSpPr>
            <p:spPr bwMode="auto">
              <a:xfrm>
                <a:off x="3482" y="1169"/>
                <a:ext cx="86" cy="93"/>
              </a:xfrm>
              <a:custGeom>
                <a:avLst/>
                <a:gdLst>
                  <a:gd name="T0" fmla="*/ 86 w 86"/>
                  <a:gd name="T1" fmla="*/ 62 h 93"/>
                  <a:gd name="T2" fmla="*/ 48 w 86"/>
                  <a:gd name="T3" fmla="*/ 25 h 93"/>
                  <a:gd name="T4" fmla="*/ 74 w 86"/>
                  <a:gd name="T5" fmla="*/ 0 h 93"/>
                  <a:gd name="T6" fmla="*/ 0 w 86"/>
                  <a:gd name="T7" fmla="*/ 0 h 93"/>
                  <a:gd name="T8" fmla="*/ 0 w 86"/>
                  <a:gd name="T9" fmla="*/ 72 h 93"/>
                  <a:gd name="T10" fmla="*/ 24 w 86"/>
                  <a:gd name="T11" fmla="*/ 47 h 93"/>
                  <a:gd name="T12" fmla="*/ 68 w 86"/>
                  <a:gd name="T13" fmla="*/ 93 h 93"/>
                  <a:gd name="T14" fmla="*/ 86 w 86"/>
                  <a:gd name="T15" fmla="*/ 75 h 93"/>
                  <a:gd name="T16" fmla="*/ 86 w 86"/>
                  <a:gd name="T17" fmla="*/ 6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93">
                    <a:moveTo>
                      <a:pt x="86" y="62"/>
                    </a:moveTo>
                    <a:lnTo>
                      <a:pt x="48" y="25"/>
                    </a:lnTo>
                    <a:lnTo>
                      <a:pt x="74" y="0"/>
                    </a:lnTo>
                    <a:lnTo>
                      <a:pt x="0" y="0"/>
                    </a:lnTo>
                    <a:lnTo>
                      <a:pt x="0" y="72"/>
                    </a:lnTo>
                    <a:lnTo>
                      <a:pt x="24" y="47"/>
                    </a:lnTo>
                    <a:lnTo>
                      <a:pt x="68" y="93"/>
                    </a:lnTo>
                    <a:lnTo>
                      <a:pt x="86" y="75"/>
                    </a:lnTo>
                    <a:lnTo>
                      <a:pt x="86" y="62"/>
                    </a:lnTo>
                    <a:close/>
                  </a:path>
                </a:pathLst>
              </a:custGeom>
              <a:grpFill/>
              <a:ln w="19050">
                <a:solidFill>
                  <a:schemeClr val="accent1"/>
                </a:solidFill>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sp>
            <p:nvSpPr>
              <p:cNvPr id="181" name="Freeform 10">
                <a:extLst>
                  <a:ext uri="{FF2B5EF4-FFF2-40B4-BE49-F238E27FC236}">
                    <a16:creationId xmlns:a16="http://schemas.microsoft.com/office/drawing/2014/main" id="{F22D0269-A1DB-4D65-AB7C-EBD517E9503E}"/>
                  </a:ext>
                </a:extLst>
              </p:cNvPr>
              <p:cNvSpPr>
                <a:spLocks/>
              </p:cNvSpPr>
              <p:nvPr/>
            </p:nvSpPr>
            <p:spPr bwMode="auto">
              <a:xfrm>
                <a:off x="3377" y="1228"/>
                <a:ext cx="110" cy="94"/>
              </a:xfrm>
              <a:custGeom>
                <a:avLst/>
                <a:gdLst>
                  <a:gd name="T0" fmla="*/ 53 w 110"/>
                  <a:gd name="T1" fmla="*/ 0 h 94"/>
                  <a:gd name="T2" fmla="*/ 0 w 110"/>
                  <a:gd name="T3" fmla="*/ 0 h 94"/>
                  <a:gd name="T4" fmla="*/ 0 w 110"/>
                  <a:gd name="T5" fmla="*/ 56 h 94"/>
                  <a:gd name="T6" fmla="*/ 17 w 110"/>
                  <a:gd name="T7" fmla="*/ 37 h 94"/>
                  <a:gd name="T8" fmla="*/ 73 w 110"/>
                  <a:gd name="T9" fmla="*/ 94 h 94"/>
                  <a:gd name="T10" fmla="*/ 110 w 110"/>
                  <a:gd name="T11" fmla="*/ 94 h 94"/>
                  <a:gd name="T12" fmla="*/ 38 w 110"/>
                  <a:gd name="T13" fmla="*/ 18 h 94"/>
                  <a:gd name="T14" fmla="*/ 53 w 11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94">
                    <a:moveTo>
                      <a:pt x="53" y="0"/>
                    </a:moveTo>
                    <a:lnTo>
                      <a:pt x="0" y="0"/>
                    </a:lnTo>
                    <a:lnTo>
                      <a:pt x="0" y="56"/>
                    </a:lnTo>
                    <a:lnTo>
                      <a:pt x="17" y="37"/>
                    </a:lnTo>
                    <a:lnTo>
                      <a:pt x="73" y="94"/>
                    </a:lnTo>
                    <a:lnTo>
                      <a:pt x="110" y="94"/>
                    </a:lnTo>
                    <a:lnTo>
                      <a:pt x="38" y="18"/>
                    </a:lnTo>
                    <a:lnTo>
                      <a:pt x="53" y="0"/>
                    </a:lnTo>
                    <a:close/>
                  </a:path>
                </a:pathLst>
              </a:custGeom>
              <a:grpFill/>
              <a:ln w="19050">
                <a:solidFill>
                  <a:schemeClr val="accent1"/>
                </a:solidFill>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grpSp>
        <p:sp>
          <p:nvSpPr>
            <p:cNvPr id="182" name="Freeform 14">
              <a:extLst>
                <a:ext uri="{FF2B5EF4-FFF2-40B4-BE49-F238E27FC236}">
                  <a16:creationId xmlns:a16="http://schemas.microsoft.com/office/drawing/2014/main" id="{773B35F7-382E-4EDD-B107-848DAFF6AB4D}"/>
                </a:ext>
              </a:extLst>
            </p:cNvPr>
            <p:cNvSpPr>
              <a:spLocks noEditPoints="1"/>
            </p:cNvSpPr>
            <p:nvPr/>
          </p:nvSpPr>
          <p:spPr bwMode="auto">
            <a:xfrm>
              <a:off x="1095869" y="2099354"/>
              <a:ext cx="760978" cy="505159"/>
            </a:xfrm>
            <a:custGeom>
              <a:avLst/>
              <a:gdLst>
                <a:gd name="T0" fmla="*/ 832 w 833"/>
                <a:gd name="T1" fmla="*/ 496 h 552"/>
                <a:gd name="T2" fmla="*/ 757 w 833"/>
                <a:gd name="T3" fmla="*/ 22 h 552"/>
                <a:gd name="T4" fmla="*/ 734 w 833"/>
                <a:gd name="T5" fmla="*/ 0 h 552"/>
                <a:gd name="T6" fmla="*/ 108 w 833"/>
                <a:gd name="T7" fmla="*/ 0 h 552"/>
                <a:gd name="T8" fmla="*/ 85 w 833"/>
                <a:gd name="T9" fmla="*/ 22 h 552"/>
                <a:gd name="T10" fmla="*/ 1 w 833"/>
                <a:gd name="T11" fmla="*/ 497 h 552"/>
                <a:gd name="T12" fmla="*/ 1 w 833"/>
                <a:gd name="T13" fmla="*/ 496 h 552"/>
                <a:gd name="T14" fmla="*/ 1 w 833"/>
                <a:gd name="T15" fmla="*/ 498 h 552"/>
                <a:gd name="T16" fmla="*/ 0 w 833"/>
                <a:gd name="T17" fmla="*/ 500 h 552"/>
                <a:gd name="T18" fmla="*/ 1 w 833"/>
                <a:gd name="T19" fmla="*/ 501 h 552"/>
                <a:gd name="T20" fmla="*/ 0 w 833"/>
                <a:gd name="T21" fmla="*/ 509 h 552"/>
                <a:gd name="T22" fmla="*/ 36 w 833"/>
                <a:gd name="T23" fmla="*/ 552 h 552"/>
                <a:gd name="T24" fmla="*/ 36 w 833"/>
                <a:gd name="T25" fmla="*/ 552 h 552"/>
                <a:gd name="T26" fmla="*/ 797 w 833"/>
                <a:gd name="T27" fmla="*/ 552 h 552"/>
                <a:gd name="T28" fmla="*/ 832 w 833"/>
                <a:gd name="T29" fmla="*/ 509 h 552"/>
                <a:gd name="T30" fmla="*/ 832 w 833"/>
                <a:gd name="T31" fmla="*/ 496 h 552"/>
                <a:gd name="T32" fmla="*/ 570 w 833"/>
                <a:gd name="T33" fmla="*/ 376 h 552"/>
                <a:gd name="T34" fmla="*/ 478 w 833"/>
                <a:gd name="T35" fmla="*/ 376 h 552"/>
                <a:gd name="T36" fmla="*/ 465 w 833"/>
                <a:gd name="T37" fmla="*/ 362 h 552"/>
                <a:gd name="T38" fmla="*/ 478 w 833"/>
                <a:gd name="T39" fmla="*/ 349 h 552"/>
                <a:gd name="T40" fmla="*/ 522 w 833"/>
                <a:gd name="T41" fmla="*/ 349 h 552"/>
                <a:gd name="T42" fmla="*/ 418 w 833"/>
                <a:gd name="T43" fmla="*/ 245 h 552"/>
                <a:gd name="T44" fmla="*/ 418 w 833"/>
                <a:gd name="T45" fmla="*/ 453 h 552"/>
                <a:gd name="T46" fmla="*/ 450 w 833"/>
                <a:gd name="T47" fmla="*/ 420 h 552"/>
                <a:gd name="T48" fmla="*/ 469 w 833"/>
                <a:gd name="T49" fmla="*/ 420 h 552"/>
                <a:gd name="T50" fmla="*/ 469 w 833"/>
                <a:gd name="T51" fmla="*/ 439 h 552"/>
                <a:gd name="T52" fmla="*/ 404 w 833"/>
                <a:gd name="T53" fmla="*/ 504 h 552"/>
                <a:gd name="T54" fmla="*/ 339 w 833"/>
                <a:gd name="T55" fmla="*/ 439 h 552"/>
                <a:gd name="T56" fmla="*/ 335 w 833"/>
                <a:gd name="T57" fmla="*/ 430 h 552"/>
                <a:gd name="T58" fmla="*/ 339 w 833"/>
                <a:gd name="T59" fmla="*/ 420 h 552"/>
                <a:gd name="T60" fmla="*/ 358 w 833"/>
                <a:gd name="T61" fmla="*/ 420 h 552"/>
                <a:gd name="T62" fmla="*/ 391 w 833"/>
                <a:gd name="T63" fmla="*/ 454 h 552"/>
                <a:gd name="T64" fmla="*/ 391 w 833"/>
                <a:gd name="T65" fmla="*/ 245 h 552"/>
                <a:gd name="T66" fmla="*/ 287 w 833"/>
                <a:gd name="T67" fmla="*/ 349 h 552"/>
                <a:gd name="T68" fmla="*/ 334 w 833"/>
                <a:gd name="T69" fmla="*/ 349 h 552"/>
                <a:gd name="T70" fmla="*/ 347 w 833"/>
                <a:gd name="T71" fmla="*/ 362 h 552"/>
                <a:gd name="T72" fmla="*/ 334 w 833"/>
                <a:gd name="T73" fmla="*/ 376 h 552"/>
                <a:gd name="T74" fmla="*/ 242 w 833"/>
                <a:gd name="T75" fmla="*/ 376 h 552"/>
                <a:gd name="T76" fmla="*/ 242 w 833"/>
                <a:gd name="T77" fmla="*/ 284 h 552"/>
                <a:gd name="T78" fmla="*/ 255 w 833"/>
                <a:gd name="T79" fmla="*/ 270 h 552"/>
                <a:gd name="T80" fmla="*/ 269 w 833"/>
                <a:gd name="T81" fmla="*/ 284 h 552"/>
                <a:gd name="T82" fmla="*/ 269 w 833"/>
                <a:gd name="T83" fmla="*/ 330 h 552"/>
                <a:gd name="T84" fmla="*/ 391 w 833"/>
                <a:gd name="T85" fmla="*/ 207 h 552"/>
                <a:gd name="T86" fmla="*/ 391 w 833"/>
                <a:gd name="T87" fmla="*/ 143 h 552"/>
                <a:gd name="T88" fmla="*/ 362 w 833"/>
                <a:gd name="T89" fmla="*/ 103 h 552"/>
                <a:gd name="T90" fmla="*/ 405 w 833"/>
                <a:gd name="T91" fmla="*/ 61 h 552"/>
                <a:gd name="T92" fmla="*/ 447 w 833"/>
                <a:gd name="T93" fmla="*/ 103 h 552"/>
                <a:gd name="T94" fmla="*/ 418 w 833"/>
                <a:gd name="T95" fmla="*/ 143 h 552"/>
                <a:gd name="T96" fmla="*/ 418 w 833"/>
                <a:gd name="T97" fmla="*/ 207 h 552"/>
                <a:gd name="T98" fmla="*/ 544 w 833"/>
                <a:gd name="T99" fmla="*/ 333 h 552"/>
                <a:gd name="T100" fmla="*/ 544 w 833"/>
                <a:gd name="T101" fmla="*/ 283 h 552"/>
                <a:gd name="T102" fmla="*/ 557 w 833"/>
                <a:gd name="T103" fmla="*/ 270 h 552"/>
                <a:gd name="T104" fmla="*/ 570 w 833"/>
                <a:gd name="T105" fmla="*/ 283 h 552"/>
                <a:gd name="T106" fmla="*/ 570 w 833"/>
                <a:gd name="T107" fmla="*/ 376 h 552"/>
                <a:gd name="T108" fmla="*/ 570 w 833"/>
                <a:gd name="T109" fmla="*/ 376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3" h="552">
                  <a:moveTo>
                    <a:pt x="832" y="496"/>
                  </a:moveTo>
                  <a:lnTo>
                    <a:pt x="757" y="22"/>
                  </a:lnTo>
                  <a:cubicBezTo>
                    <a:pt x="755" y="2"/>
                    <a:pt x="739" y="0"/>
                    <a:pt x="734" y="0"/>
                  </a:cubicBezTo>
                  <a:lnTo>
                    <a:pt x="108" y="0"/>
                  </a:lnTo>
                  <a:cubicBezTo>
                    <a:pt x="103" y="0"/>
                    <a:pt x="86" y="2"/>
                    <a:pt x="85" y="22"/>
                  </a:cubicBezTo>
                  <a:lnTo>
                    <a:pt x="1" y="497"/>
                  </a:lnTo>
                  <a:lnTo>
                    <a:pt x="1" y="496"/>
                  </a:lnTo>
                  <a:cubicBezTo>
                    <a:pt x="1" y="497"/>
                    <a:pt x="1" y="497"/>
                    <a:pt x="1" y="498"/>
                  </a:cubicBezTo>
                  <a:lnTo>
                    <a:pt x="0" y="500"/>
                  </a:lnTo>
                  <a:lnTo>
                    <a:pt x="1" y="501"/>
                  </a:lnTo>
                  <a:cubicBezTo>
                    <a:pt x="1" y="503"/>
                    <a:pt x="0" y="506"/>
                    <a:pt x="0" y="509"/>
                  </a:cubicBezTo>
                  <a:cubicBezTo>
                    <a:pt x="0" y="544"/>
                    <a:pt x="29" y="552"/>
                    <a:pt x="36" y="552"/>
                  </a:cubicBezTo>
                  <a:lnTo>
                    <a:pt x="36" y="552"/>
                  </a:lnTo>
                  <a:lnTo>
                    <a:pt x="797" y="552"/>
                  </a:lnTo>
                  <a:cubicBezTo>
                    <a:pt x="803" y="552"/>
                    <a:pt x="832" y="545"/>
                    <a:pt x="832" y="509"/>
                  </a:cubicBezTo>
                  <a:cubicBezTo>
                    <a:pt x="833" y="505"/>
                    <a:pt x="832" y="500"/>
                    <a:pt x="832" y="496"/>
                  </a:cubicBezTo>
                  <a:close/>
                  <a:moveTo>
                    <a:pt x="570" y="376"/>
                  </a:moveTo>
                  <a:lnTo>
                    <a:pt x="478" y="376"/>
                  </a:lnTo>
                  <a:cubicBezTo>
                    <a:pt x="471" y="376"/>
                    <a:pt x="465" y="370"/>
                    <a:pt x="465" y="362"/>
                  </a:cubicBezTo>
                  <a:cubicBezTo>
                    <a:pt x="465" y="355"/>
                    <a:pt x="471" y="349"/>
                    <a:pt x="478" y="349"/>
                  </a:cubicBezTo>
                  <a:lnTo>
                    <a:pt x="522" y="349"/>
                  </a:lnTo>
                  <a:lnTo>
                    <a:pt x="418" y="245"/>
                  </a:lnTo>
                  <a:lnTo>
                    <a:pt x="418" y="453"/>
                  </a:lnTo>
                  <a:lnTo>
                    <a:pt x="450" y="420"/>
                  </a:lnTo>
                  <a:cubicBezTo>
                    <a:pt x="456" y="415"/>
                    <a:pt x="464" y="415"/>
                    <a:pt x="469" y="420"/>
                  </a:cubicBezTo>
                  <a:cubicBezTo>
                    <a:pt x="474" y="425"/>
                    <a:pt x="474" y="434"/>
                    <a:pt x="469" y="439"/>
                  </a:cubicBezTo>
                  <a:lnTo>
                    <a:pt x="404" y="504"/>
                  </a:lnTo>
                  <a:lnTo>
                    <a:pt x="339" y="439"/>
                  </a:lnTo>
                  <a:cubicBezTo>
                    <a:pt x="336" y="436"/>
                    <a:pt x="335" y="433"/>
                    <a:pt x="335" y="430"/>
                  </a:cubicBezTo>
                  <a:cubicBezTo>
                    <a:pt x="335" y="426"/>
                    <a:pt x="336" y="423"/>
                    <a:pt x="339" y="420"/>
                  </a:cubicBezTo>
                  <a:cubicBezTo>
                    <a:pt x="344" y="415"/>
                    <a:pt x="353" y="415"/>
                    <a:pt x="358" y="420"/>
                  </a:cubicBezTo>
                  <a:lnTo>
                    <a:pt x="391" y="454"/>
                  </a:lnTo>
                  <a:lnTo>
                    <a:pt x="391" y="245"/>
                  </a:lnTo>
                  <a:lnTo>
                    <a:pt x="287" y="349"/>
                  </a:lnTo>
                  <a:lnTo>
                    <a:pt x="334" y="349"/>
                  </a:lnTo>
                  <a:cubicBezTo>
                    <a:pt x="341" y="349"/>
                    <a:pt x="347" y="355"/>
                    <a:pt x="347" y="362"/>
                  </a:cubicBezTo>
                  <a:cubicBezTo>
                    <a:pt x="347" y="370"/>
                    <a:pt x="341" y="376"/>
                    <a:pt x="334" y="376"/>
                  </a:cubicBezTo>
                  <a:lnTo>
                    <a:pt x="242" y="376"/>
                  </a:lnTo>
                  <a:lnTo>
                    <a:pt x="242" y="284"/>
                  </a:lnTo>
                  <a:cubicBezTo>
                    <a:pt x="242" y="276"/>
                    <a:pt x="248" y="270"/>
                    <a:pt x="255" y="270"/>
                  </a:cubicBezTo>
                  <a:cubicBezTo>
                    <a:pt x="263" y="270"/>
                    <a:pt x="269" y="276"/>
                    <a:pt x="269" y="284"/>
                  </a:cubicBezTo>
                  <a:lnTo>
                    <a:pt x="269" y="330"/>
                  </a:lnTo>
                  <a:lnTo>
                    <a:pt x="391" y="207"/>
                  </a:lnTo>
                  <a:lnTo>
                    <a:pt x="391" y="143"/>
                  </a:lnTo>
                  <a:cubicBezTo>
                    <a:pt x="375" y="137"/>
                    <a:pt x="362" y="121"/>
                    <a:pt x="362" y="103"/>
                  </a:cubicBezTo>
                  <a:cubicBezTo>
                    <a:pt x="362" y="79"/>
                    <a:pt x="381" y="61"/>
                    <a:pt x="405" y="61"/>
                  </a:cubicBezTo>
                  <a:cubicBezTo>
                    <a:pt x="428" y="61"/>
                    <a:pt x="447" y="79"/>
                    <a:pt x="447" y="103"/>
                  </a:cubicBezTo>
                  <a:cubicBezTo>
                    <a:pt x="447" y="121"/>
                    <a:pt x="435" y="137"/>
                    <a:pt x="418" y="143"/>
                  </a:cubicBezTo>
                  <a:lnTo>
                    <a:pt x="418" y="207"/>
                  </a:lnTo>
                  <a:lnTo>
                    <a:pt x="544" y="333"/>
                  </a:lnTo>
                  <a:lnTo>
                    <a:pt x="544" y="283"/>
                  </a:lnTo>
                  <a:cubicBezTo>
                    <a:pt x="544" y="276"/>
                    <a:pt x="550" y="270"/>
                    <a:pt x="557" y="270"/>
                  </a:cubicBezTo>
                  <a:cubicBezTo>
                    <a:pt x="564" y="270"/>
                    <a:pt x="570" y="276"/>
                    <a:pt x="570" y="283"/>
                  </a:cubicBezTo>
                  <a:lnTo>
                    <a:pt x="570" y="376"/>
                  </a:lnTo>
                  <a:lnTo>
                    <a:pt x="570" y="376"/>
                  </a:lnTo>
                  <a:close/>
                </a:path>
              </a:pathLst>
            </a:custGeom>
            <a:noFill/>
            <a:ln w="15875">
              <a:solidFill>
                <a:schemeClr val="bg1"/>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grpSp>
          <p:nvGrpSpPr>
            <p:cNvPr id="306" name="Group 305">
              <a:extLst>
                <a:ext uri="{FF2B5EF4-FFF2-40B4-BE49-F238E27FC236}">
                  <a16:creationId xmlns:a16="http://schemas.microsoft.com/office/drawing/2014/main" id="{67839F62-710A-40C2-958C-D503441DFEDF}"/>
                </a:ext>
              </a:extLst>
            </p:cNvPr>
            <p:cNvGrpSpPr/>
            <p:nvPr/>
          </p:nvGrpSpPr>
          <p:grpSpPr>
            <a:xfrm>
              <a:off x="992930" y="2963450"/>
              <a:ext cx="1066941" cy="974967"/>
              <a:chOff x="1500339" y="2506249"/>
              <a:chExt cx="1066941" cy="974967"/>
            </a:xfrm>
          </p:grpSpPr>
          <p:sp>
            <p:nvSpPr>
              <p:cNvPr id="171" name="Freeform 5">
                <a:extLst>
                  <a:ext uri="{FF2B5EF4-FFF2-40B4-BE49-F238E27FC236}">
                    <a16:creationId xmlns:a16="http://schemas.microsoft.com/office/drawing/2014/main" id="{99C0C86D-4B5A-405C-ACB7-49FD10E601E9}"/>
                  </a:ext>
                </a:extLst>
              </p:cNvPr>
              <p:cNvSpPr>
                <a:spLocks noEditPoints="1"/>
              </p:cNvSpPr>
              <p:nvPr/>
            </p:nvSpPr>
            <p:spPr bwMode="auto">
              <a:xfrm>
                <a:off x="1594603" y="2506249"/>
                <a:ext cx="972677" cy="892830"/>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FFFFFF"/>
              </a:solidFill>
              <a:ln w="22225">
                <a:solidFill>
                  <a:srgbClr val="00B0F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sp>
            <p:nvSpPr>
              <p:cNvPr id="172" name="Freeform 5">
                <a:extLst>
                  <a:ext uri="{FF2B5EF4-FFF2-40B4-BE49-F238E27FC236}">
                    <a16:creationId xmlns:a16="http://schemas.microsoft.com/office/drawing/2014/main" id="{4D6B2B76-AF5F-49E8-A0E4-DFDF1189413F}"/>
                  </a:ext>
                </a:extLst>
              </p:cNvPr>
              <p:cNvSpPr>
                <a:spLocks noEditPoints="1"/>
              </p:cNvSpPr>
              <p:nvPr/>
            </p:nvSpPr>
            <p:spPr bwMode="auto">
              <a:xfrm>
                <a:off x="1549536" y="2548646"/>
                <a:ext cx="972677" cy="892830"/>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FFFFFF"/>
              </a:solidFill>
              <a:ln w="22225">
                <a:solidFill>
                  <a:srgbClr val="00B0F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grpSp>
            <p:nvGrpSpPr>
              <p:cNvPr id="183" name="Group 4">
                <a:extLst>
                  <a:ext uri="{FF2B5EF4-FFF2-40B4-BE49-F238E27FC236}">
                    <a16:creationId xmlns:a16="http://schemas.microsoft.com/office/drawing/2014/main" id="{979B830D-856C-4836-ABFC-CE386A4613EB}"/>
                  </a:ext>
                </a:extLst>
              </p:cNvPr>
              <p:cNvGrpSpPr>
                <a:grpSpLocks noChangeAspect="1"/>
              </p:cNvGrpSpPr>
              <p:nvPr/>
            </p:nvGrpSpPr>
            <p:grpSpPr bwMode="auto">
              <a:xfrm>
                <a:off x="1500339" y="2588386"/>
                <a:ext cx="972677" cy="892830"/>
                <a:chOff x="2299" y="1462"/>
                <a:chExt cx="268" cy="246"/>
              </a:xfrm>
              <a:solidFill>
                <a:srgbClr val="FFFFFF"/>
              </a:solidFill>
            </p:grpSpPr>
            <p:sp>
              <p:nvSpPr>
                <p:cNvPr id="184" name="Freeform 5">
                  <a:extLst>
                    <a:ext uri="{FF2B5EF4-FFF2-40B4-BE49-F238E27FC236}">
                      <a16:creationId xmlns:a16="http://schemas.microsoft.com/office/drawing/2014/main" id="{0033DF25-9C51-490C-A8FC-F66F76E14635}"/>
                    </a:ext>
                  </a:extLst>
                </p:cNvPr>
                <p:cNvSpPr>
                  <a:spLocks noEditPoints="1"/>
                </p:cNvSpPr>
                <p:nvPr/>
              </p:nvSpPr>
              <p:spPr bwMode="auto">
                <a:xfrm>
                  <a:off x="2299" y="1462"/>
                  <a:ext cx="268" cy="246"/>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grpFill/>
                <a:ln w="22225">
                  <a:solidFill>
                    <a:srgbClr val="00B0F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sp>
              <p:nvSpPr>
                <p:cNvPr id="185" name="Freeform 6">
                  <a:extLst>
                    <a:ext uri="{FF2B5EF4-FFF2-40B4-BE49-F238E27FC236}">
                      <a16:creationId xmlns:a16="http://schemas.microsoft.com/office/drawing/2014/main" id="{770ECD89-728F-4B8C-8226-22B0D7B2B900}"/>
                    </a:ext>
                  </a:extLst>
                </p:cNvPr>
                <p:cNvSpPr>
                  <a:spLocks/>
                </p:cNvSpPr>
                <p:nvPr/>
              </p:nvSpPr>
              <p:spPr bwMode="auto">
                <a:xfrm>
                  <a:off x="2417" y="1499"/>
                  <a:ext cx="83" cy="48"/>
                </a:xfrm>
                <a:custGeom>
                  <a:avLst/>
                  <a:gdLst>
                    <a:gd name="T0" fmla="*/ 83 w 83"/>
                    <a:gd name="T1" fmla="*/ 24 h 48"/>
                    <a:gd name="T2" fmla="*/ 42 w 83"/>
                    <a:gd name="T3" fmla="*/ 0 h 48"/>
                    <a:gd name="T4" fmla="*/ 0 w 83"/>
                    <a:gd name="T5" fmla="*/ 24 h 48"/>
                    <a:gd name="T6" fmla="*/ 0 w 83"/>
                    <a:gd name="T7" fmla="*/ 24 h 48"/>
                    <a:gd name="T8" fmla="*/ 42 w 83"/>
                    <a:gd name="T9" fmla="*/ 48 h 48"/>
                    <a:gd name="T10" fmla="*/ 83 w 83"/>
                    <a:gd name="T11" fmla="*/ 24 h 48"/>
                    <a:gd name="T12" fmla="*/ 83 w 83"/>
                    <a:gd name="T13" fmla="*/ 24 h 48"/>
                  </a:gdLst>
                  <a:ahLst/>
                  <a:cxnLst>
                    <a:cxn ang="0">
                      <a:pos x="T0" y="T1"/>
                    </a:cxn>
                    <a:cxn ang="0">
                      <a:pos x="T2" y="T3"/>
                    </a:cxn>
                    <a:cxn ang="0">
                      <a:pos x="T4" y="T5"/>
                    </a:cxn>
                    <a:cxn ang="0">
                      <a:pos x="T6" y="T7"/>
                    </a:cxn>
                    <a:cxn ang="0">
                      <a:pos x="T8" y="T9"/>
                    </a:cxn>
                    <a:cxn ang="0">
                      <a:pos x="T10" y="T11"/>
                    </a:cxn>
                    <a:cxn ang="0">
                      <a:pos x="T12" y="T13"/>
                    </a:cxn>
                  </a:cxnLst>
                  <a:rect l="0" t="0" r="r" b="b"/>
                  <a:pathLst>
                    <a:path w="83" h="48">
                      <a:moveTo>
                        <a:pt x="83" y="24"/>
                      </a:moveTo>
                      <a:lnTo>
                        <a:pt x="42" y="0"/>
                      </a:lnTo>
                      <a:lnTo>
                        <a:pt x="0" y="24"/>
                      </a:lnTo>
                      <a:lnTo>
                        <a:pt x="0" y="24"/>
                      </a:lnTo>
                      <a:lnTo>
                        <a:pt x="42" y="48"/>
                      </a:lnTo>
                      <a:lnTo>
                        <a:pt x="83" y="24"/>
                      </a:lnTo>
                      <a:lnTo>
                        <a:pt x="83" y="24"/>
                      </a:lnTo>
                      <a:close/>
                    </a:path>
                  </a:pathLst>
                </a:custGeom>
                <a:grpFill/>
                <a:ln w="22225">
                  <a:solidFill>
                    <a:srgbClr val="00B0F0"/>
                  </a:solidFill>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sp>
              <p:nvSpPr>
                <p:cNvPr id="186" name="Freeform 7">
                  <a:extLst>
                    <a:ext uri="{FF2B5EF4-FFF2-40B4-BE49-F238E27FC236}">
                      <a16:creationId xmlns:a16="http://schemas.microsoft.com/office/drawing/2014/main" id="{7FE7056C-B6BA-44E2-BE23-176EDC1F10BC}"/>
                    </a:ext>
                  </a:extLst>
                </p:cNvPr>
                <p:cNvSpPr>
                  <a:spLocks/>
                </p:cNvSpPr>
                <p:nvPr/>
              </p:nvSpPr>
              <p:spPr bwMode="auto">
                <a:xfrm>
                  <a:off x="2463" y="1531"/>
                  <a:ext cx="41" cy="70"/>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22225">
                  <a:solidFill>
                    <a:srgbClr val="00B0F0"/>
                  </a:solidFill>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sp>
              <p:nvSpPr>
                <p:cNvPr id="187" name="Freeform 8">
                  <a:extLst>
                    <a:ext uri="{FF2B5EF4-FFF2-40B4-BE49-F238E27FC236}">
                      <a16:creationId xmlns:a16="http://schemas.microsoft.com/office/drawing/2014/main" id="{99CF32D6-4576-42ED-91A4-EBC26431EC65}"/>
                    </a:ext>
                  </a:extLst>
                </p:cNvPr>
                <p:cNvSpPr>
                  <a:spLocks/>
                </p:cNvSpPr>
                <p:nvPr/>
              </p:nvSpPr>
              <p:spPr bwMode="auto">
                <a:xfrm>
                  <a:off x="2413" y="1531"/>
                  <a:ext cx="41" cy="70"/>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22225">
                  <a:solidFill>
                    <a:srgbClr val="00B0F0"/>
                  </a:solidFill>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grpSp>
        </p:grpSp>
        <p:sp>
          <p:nvSpPr>
            <p:cNvPr id="197" name="TextBox 196">
              <a:extLst>
                <a:ext uri="{FF2B5EF4-FFF2-40B4-BE49-F238E27FC236}">
                  <a16:creationId xmlns:a16="http://schemas.microsoft.com/office/drawing/2014/main" id="{AF617AAE-CB55-4D4B-9DEB-DE0D7F8A060D}"/>
                </a:ext>
              </a:extLst>
            </p:cNvPr>
            <p:cNvSpPr txBox="1"/>
            <p:nvPr/>
          </p:nvSpPr>
          <p:spPr>
            <a:xfrm>
              <a:off x="522911" y="2793706"/>
              <a:ext cx="546219" cy="1044227"/>
            </a:xfrm>
            <a:prstGeom prst="rect">
              <a:avLst/>
            </a:prstGeom>
            <a:noFill/>
            <a:ln>
              <a:noFill/>
            </a:ln>
          </p:spPr>
          <p:txBody>
            <a:bodyPr vert="vert270" wrap="squar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224" b="1" i="0" u="none" strike="noStrike" kern="0" cap="none" spc="0" normalizeH="0" baseline="0" noProof="0">
                  <a:ln>
                    <a:noFill/>
                  </a:ln>
                  <a:solidFill>
                    <a:schemeClr val="bg1"/>
                  </a:solidFill>
                  <a:effectLst/>
                  <a:uLnTx/>
                  <a:uFillTx/>
                </a:rPr>
                <a:t>VMSS #1</a:t>
              </a:r>
            </a:p>
          </p:txBody>
        </p:sp>
        <p:sp>
          <p:nvSpPr>
            <p:cNvPr id="200" name="TextBox 199">
              <a:extLst>
                <a:ext uri="{FF2B5EF4-FFF2-40B4-BE49-F238E27FC236}">
                  <a16:creationId xmlns:a16="http://schemas.microsoft.com/office/drawing/2014/main" id="{BCDF4CCA-7788-4CEA-8506-CDCE70CFBAF4}"/>
                </a:ext>
              </a:extLst>
            </p:cNvPr>
            <p:cNvSpPr txBox="1"/>
            <p:nvPr/>
          </p:nvSpPr>
          <p:spPr>
            <a:xfrm rot="5400000">
              <a:off x="1202736" y="3642680"/>
              <a:ext cx="546219" cy="2200795"/>
            </a:xfrm>
            <a:prstGeom prst="rect">
              <a:avLst/>
            </a:prstGeom>
            <a:noFill/>
            <a:ln w="152400" cmpd="sng">
              <a:solidFill>
                <a:schemeClr val="bg1"/>
              </a:solidFill>
              <a:prstDash val="solid"/>
            </a:ln>
          </p:spPr>
          <p:txBody>
            <a:bodyPr vert="vert270" wrap="square" lIns="186521" tIns="149217" rIns="186521" bIns="149217" rtlCol="0">
              <a:spAutoFit/>
            </a:bodyPr>
            <a:lstStyle>
              <a:defPPr>
                <a:defRPr lang="en-US"/>
              </a:defPPr>
              <a:lvl1pPr marR="0" lvl="0" indent="0" algn="ctr" defTabSz="932597" fontAlgn="auto">
                <a:lnSpc>
                  <a:spcPct val="90000"/>
                </a:lnSpc>
                <a:spcBef>
                  <a:spcPts val="0"/>
                </a:spcBef>
                <a:spcAft>
                  <a:spcPts val="612"/>
                </a:spcAft>
                <a:buClrTx/>
                <a:buSzTx/>
                <a:buFontTx/>
                <a:buNone/>
                <a:tabLst/>
                <a:defRPr kumimoji="0" sz="1224" b="1" i="0" u="none" strike="noStrike" kern="0" cap="none" spc="0" normalizeH="0" baseline="0">
                  <a:ln>
                    <a:noFill/>
                  </a:ln>
                  <a:solidFill>
                    <a:schemeClr val="bg1"/>
                  </a:solidFill>
                  <a:effectLst/>
                  <a:uLnTx/>
                  <a:uFillTx/>
                </a:defRPr>
              </a:lvl1pPr>
            </a:lstStyle>
            <a:p>
              <a:r>
                <a:rPr lang="en-US"/>
                <a:t>Subnet #1 </a:t>
              </a:r>
            </a:p>
          </p:txBody>
        </p:sp>
        <p:cxnSp>
          <p:nvCxnSpPr>
            <p:cNvPr id="229" name="Straight Arrow Connector 228">
              <a:extLst>
                <a:ext uri="{FF2B5EF4-FFF2-40B4-BE49-F238E27FC236}">
                  <a16:creationId xmlns:a16="http://schemas.microsoft.com/office/drawing/2014/main" id="{2DC2E60E-5F4F-4901-BE5D-2454E6A2BAB7}"/>
                </a:ext>
              </a:extLst>
            </p:cNvPr>
            <p:cNvCxnSpPr>
              <a:cxnSpLocks/>
              <a:stCxn id="178" idx="7"/>
            </p:cNvCxnSpPr>
            <p:nvPr/>
          </p:nvCxnSpPr>
          <p:spPr>
            <a:xfrm flipH="1">
              <a:off x="1406681" y="1523443"/>
              <a:ext cx="2595515" cy="556719"/>
            </a:xfrm>
            <a:prstGeom prst="straightConnector1">
              <a:avLst/>
            </a:prstGeom>
            <a:noFill/>
            <a:ln w="31750" cap="flat" cmpd="sng" algn="ctr">
              <a:solidFill>
                <a:srgbClr val="DD5900"/>
              </a:solidFill>
              <a:prstDash val="solid"/>
              <a:headEnd type="none"/>
              <a:tailEnd type="triangle"/>
            </a:ln>
            <a:effectLst/>
          </p:spPr>
        </p:cxnSp>
        <p:cxnSp>
          <p:nvCxnSpPr>
            <p:cNvPr id="232" name="Straight Arrow Connector 231">
              <a:extLst>
                <a:ext uri="{FF2B5EF4-FFF2-40B4-BE49-F238E27FC236}">
                  <a16:creationId xmlns:a16="http://schemas.microsoft.com/office/drawing/2014/main" id="{CBFF124A-B34D-438D-AC5A-277EC825B00E}"/>
                </a:ext>
              </a:extLst>
            </p:cNvPr>
            <p:cNvCxnSpPr>
              <a:cxnSpLocks/>
            </p:cNvCxnSpPr>
            <p:nvPr/>
          </p:nvCxnSpPr>
          <p:spPr>
            <a:xfrm>
              <a:off x="1444108" y="3957484"/>
              <a:ext cx="0" cy="478026"/>
            </a:xfrm>
            <a:prstGeom prst="straightConnector1">
              <a:avLst/>
            </a:prstGeom>
            <a:noFill/>
            <a:ln w="31750" cap="flat" cmpd="sng" algn="ctr">
              <a:solidFill>
                <a:srgbClr val="DD5900"/>
              </a:solidFill>
              <a:prstDash val="solid"/>
              <a:headEnd type="triangle"/>
              <a:tailEnd type="triangle"/>
            </a:ln>
            <a:effectLst/>
          </p:spPr>
        </p:cxnSp>
        <p:cxnSp>
          <p:nvCxnSpPr>
            <p:cNvPr id="251" name="Straight Arrow Connector 250">
              <a:extLst>
                <a:ext uri="{FF2B5EF4-FFF2-40B4-BE49-F238E27FC236}">
                  <a16:creationId xmlns:a16="http://schemas.microsoft.com/office/drawing/2014/main" id="{0B46E732-2575-4B43-83BE-A295000023EA}"/>
                </a:ext>
              </a:extLst>
            </p:cNvPr>
            <p:cNvCxnSpPr>
              <a:cxnSpLocks/>
              <a:stCxn id="182" idx="26"/>
            </p:cNvCxnSpPr>
            <p:nvPr/>
          </p:nvCxnSpPr>
          <p:spPr>
            <a:xfrm flipH="1">
              <a:off x="1459816" y="2560586"/>
              <a:ext cx="5123" cy="365506"/>
            </a:xfrm>
            <a:prstGeom prst="straightConnector1">
              <a:avLst/>
            </a:prstGeom>
            <a:noFill/>
            <a:ln w="31750" cap="flat" cmpd="sng" algn="ctr">
              <a:solidFill>
                <a:srgbClr val="DD5900"/>
              </a:solidFill>
              <a:prstDash val="solid"/>
              <a:headEnd type="none"/>
              <a:tailEnd type="triangle"/>
            </a:ln>
            <a:effectLst/>
          </p:spPr>
        </p:cxnSp>
        <p:cxnSp>
          <p:nvCxnSpPr>
            <p:cNvPr id="256" name="Straight Arrow Connector 255">
              <a:extLst>
                <a:ext uri="{FF2B5EF4-FFF2-40B4-BE49-F238E27FC236}">
                  <a16:creationId xmlns:a16="http://schemas.microsoft.com/office/drawing/2014/main" id="{8523C711-CE78-4E55-857F-A4EF0EF92B09}"/>
                </a:ext>
              </a:extLst>
            </p:cNvPr>
            <p:cNvCxnSpPr>
              <a:cxnSpLocks/>
            </p:cNvCxnSpPr>
            <p:nvPr/>
          </p:nvCxnSpPr>
          <p:spPr>
            <a:xfrm flipV="1">
              <a:off x="4977285" y="4743078"/>
              <a:ext cx="477040" cy="1"/>
            </a:xfrm>
            <a:prstGeom prst="straightConnector1">
              <a:avLst/>
            </a:prstGeom>
            <a:noFill/>
            <a:ln w="31750" cap="flat" cmpd="sng" algn="ctr">
              <a:solidFill>
                <a:schemeClr val="accent4">
                  <a:lumMod val="50000"/>
                </a:schemeClr>
              </a:solidFill>
              <a:prstDash val="solid"/>
              <a:headEnd type="triangle"/>
              <a:tailEnd type="triangle"/>
            </a:ln>
            <a:effectLst/>
          </p:spPr>
        </p:cxnSp>
        <p:sp>
          <p:nvSpPr>
            <p:cNvPr id="264" name="Rectangle: Rounded Corners 263">
              <a:extLst>
                <a:ext uri="{FF2B5EF4-FFF2-40B4-BE49-F238E27FC236}">
                  <a16:creationId xmlns:a16="http://schemas.microsoft.com/office/drawing/2014/main" id="{A962DEE8-E12D-4140-B01B-7B09E9F4BEFB}"/>
                </a:ext>
              </a:extLst>
            </p:cNvPr>
            <p:cNvSpPr/>
            <p:nvPr/>
          </p:nvSpPr>
          <p:spPr bwMode="auto">
            <a:xfrm>
              <a:off x="2974130" y="2009133"/>
              <a:ext cx="2003155" cy="3600467"/>
            </a:xfrm>
            <a:prstGeom prst="roundRect">
              <a:avLst/>
            </a:prstGeom>
            <a:solidFill>
              <a:schemeClr val="accent1"/>
            </a:solidFill>
            <a:ln w="9525" cap="flat" cmpd="sng" algn="ctr">
              <a:solidFill>
                <a:schemeClr val="tx2">
                  <a:lumMod val="50000"/>
                </a:schemeClr>
              </a:solidFill>
              <a:prstDash val="solid"/>
              <a:headEnd type="none" w="med" len="med"/>
              <a:tailEnd type="none" w="med" len="med"/>
            </a:ln>
            <a:effectLst/>
          </p:spPr>
          <p:txBody>
            <a:bodyPr rot="0" spcFirstLastPara="0" vertOverflow="overflow" horzOverflow="overflow" vert="horz" wrap="square" lIns="186521" tIns="149217" rIns="186521" bIns="0" numCol="1" spcCol="0" rtlCol="0" fromWordArt="0" anchor="b"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a:ln>
                  <a:solidFill>
                    <a:srgbClr val="FFFFFF"/>
                  </a:solidFill>
                </a:ln>
                <a:solidFill>
                  <a:schemeClr val="accent1"/>
                </a:solidFill>
                <a:effectLst/>
                <a:uLnTx/>
                <a:uFillTx/>
                <a:latin typeface="Segoe UI Semilight"/>
                <a:ea typeface="Segoe UI" pitchFamily="34" charset="0"/>
                <a:cs typeface="Segoe UI" pitchFamily="34" charset="0"/>
              </a:endParaRPr>
            </a:p>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a:ln>
                  <a:solidFill>
                    <a:srgbClr val="FFFFFF"/>
                  </a:solidFill>
                </a:ln>
                <a:solidFill>
                  <a:schemeClr val="accent1"/>
                </a:solidFill>
                <a:effectLst/>
                <a:uLnTx/>
                <a:uFillTx/>
                <a:latin typeface="Segoe UI Semilight"/>
                <a:ea typeface="Segoe UI" pitchFamily="34" charset="0"/>
                <a:cs typeface="Segoe UI" pitchFamily="34" charset="0"/>
              </a:endParaRPr>
            </a:p>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a:ln>
                  <a:solidFill>
                    <a:srgbClr val="FFFFFF"/>
                  </a:solidFill>
                </a:ln>
                <a:solidFill>
                  <a:schemeClr val="accent1"/>
                </a:solidFill>
                <a:effectLst/>
                <a:uLnTx/>
                <a:uFillTx/>
                <a:latin typeface="Segoe UI Semilight"/>
                <a:ea typeface="Segoe UI" pitchFamily="34" charset="0"/>
                <a:cs typeface="Segoe UI" pitchFamily="34" charset="0"/>
              </a:endParaRPr>
            </a:p>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a:ln>
                  <a:solidFill>
                    <a:srgbClr val="FFFFFF"/>
                  </a:solidFill>
                </a:ln>
                <a:solidFill>
                  <a:schemeClr val="accent1"/>
                </a:solidFill>
                <a:effectLst/>
                <a:uLnTx/>
                <a:uFillTx/>
                <a:latin typeface="Segoe UI Semilight"/>
                <a:ea typeface="Segoe UI" pitchFamily="34" charset="0"/>
                <a:cs typeface="Segoe UI" pitchFamily="34" charset="0"/>
              </a:endParaRPr>
            </a:p>
          </p:txBody>
        </p:sp>
        <p:sp>
          <p:nvSpPr>
            <p:cNvPr id="265" name="Freeform 14">
              <a:extLst>
                <a:ext uri="{FF2B5EF4-FFF2-40B4-BE49-F238E27FC236}">
                  <a16:creationId xmlns:a16="http://schemas.microsoft.com/office/drawing/2014/main" id="{8E632C6D-F647-438D-8BBA-A0AE9EE68DE0}"/>
                </a:ext>
              </a:extLst>
            </p:cNvPr>
            <p:cNvSpPr>
              <a:spLocks noEditPoints="1"/>
            </p:cNvSpPr>
            <p:nvPr/>
          </p:nvSpPr>
          <p:spPr bwMode="auto">
            <a:xfrm>
              <a:off x="3610469" y="2118421"/>
              <a:ext cx="760978" cy="505159"/>
            </a:xfrm>
            <a:custGeom>
              <a:avLst/>
              <a:gdLst>
                <a:gd name="T0" fmla="*/ 832 w 833"/>
                <a:gd name="T1" fmla="*/ 496 h 552"/>
                <a:gd name="T2" fmla="*/ 757 w 833"/>
                <a:gd name="T3" fmla="*/ 22 h 552"/>
                <a:gd name="T4" fmla="*/ 734 w 833"/>
                <a:gd name="T5" fmla="*/ 0 h 552"/>
                <a:gd name="T6" fmla="*/ 108 w 833"/>
                <a:gd name="T7" fmla="*/ 0 h 552"/>
                <a:gd name="T8" fmla="*/ 85 w 833"/>
                <a:gd name="T9" fmla="*/ 22 h 552"/>
                <a:gd name="T10" fmla="*/ 1 w 833"/>
                <a:gd name="T11" fmla="*/ 497 h 552"/>
                <a:gd name="T12" fmla="*/ 1 w 833"/>
                <a:gd name="T13" fmla="*/ 496 h 552"/>
                <a:gd name="T14" fmla="*/ 1 w 833"/>
                <a:gd name="T15" fmla="*/ 498 h 552"/>
                <a:gd name="T16" fmla="*/ 0 w 833"/>
                <a:gd name="T17" fmla="*/ 500 h 552"/>
                <a:gd name="T18" fmla="*/ 1 w 833"/>
                <a:gd name="T19" fmla="*/ 501 h 552"/>
                <a:gd name="T20" fmla="*/ 0 w 833"/>
                <a:gd name="T21" fmla="*/ 509 h 552"/>
                <a:gd name="T22" fmla="*/ 36 w 833"/>
                <a:gd name="T23" fmla="*/ 552 h 552"/>
                <a:gd name="T24" fmla="*/ 36 w 833"/>
                <a:gd name="T25" fmla="*/ 552 h 552"/>
                <a:gd name="T26" fmla="*/ 797 w 833"/>
                <a:gd name="T27" fmla="*/ 552 h 552"/>
                <a:gd name="T28" fmla="*/ 832 w 833"/>
                <a:gd name="T29" fmla="*/ 509 h 552"/>
                <a:gd name="T30" fmla="*/ 832 w 833"/>
                <a:gd name="T31" fmla="*/ 496 h 552"/>
                <a:gd name="T32" fmla="*/ 570 w 833"/>
                <a:gd name="T33" fmla="*/ 376 h 552"/>
                <a:gd name="T34" fmla="*/ 478 w 833"/>
                <a:gd name="T35" fmla="*/ 376 h 552"/>
                <a:gd name="T36" fmla="*/ 465 w 833"/>
                <a:gd name="T37" fmla="*/ 362 h 552"/>
                <a:gd name="T38" fmla="*/ 478 w 833"/>
                <a:gd name="T39" fmla="*/ 349 h 552"/>
                <a:gd name="T40" fmla="*/ 522 w 833"/>
                <a:gd name="T41" fmla="*/ 349 h 552"/>
                <a:gd name="T42" fmla="*/ 418 w 833"/>
                <a:gd name="T43" fmla="*/ 245 h 552"/>
                <a:gd name="T44" fmla="*/ 418 w 833"/>
                <a:gd name="T45" fmla="*/ 453 h 552"/>
                <a:gd name="T46" fmla="*/ 450 w 833"/>
                <a:gd name="T47" fmla="*/ 420 h 552"/>
                <a:gd name="T48" fmla="*/ 469 w 833"/>
                <a:gd name="T49" fmla="*/ 420 h 552"/>
                <a:gd name="T50" fmla="*/ 469 w 833"/>
                <a:gd name="T51" fmla="*/ 439 h 552"/>
                <a:gd name="T52" fmla="*/ 404 w 833"/>
                <a:gd name="T53" fmla="*/ 504 h 552"/>
                <a:gd name="T54" fmla="*/ 339 w 833"/>
                <a:gd name="T55" fmla="*/ 439 h 552"/>
                <a:gd name="T56" fmla="*/ 335 w 833"/>
                <a:gd name="T57" fmla="*/ 430 h 552"/>
                <a:gd name="T58" fmla="*/ 339 w 833"/>
                <a:gd name="T59" fmla="*/ 420 h 552"/>
                <a:gd name="T60" fmla="*/ 358 w 833"/>
                <a:gd name="T61" fmla="*/ 420 h 552"/>
                <a:gd name="T62" fmla="*/ 391 w 833"/>
                <a:gd name="T63" fmla="*/ 454 h 552"/>
                <a:gd name="T64" fmla="*/ 391 w 833"/>
                <a:gd name="T65" fmla="*/ 245 h 552"/>
                <a:gd name="T66" fmla="*/ 287 w 833"/>
                <a:gd name="T67" fmla="*/ 349 h 552"/>
                <a:gd name="T68" fmla="*/ 334 w 833"/>
                <a:gd name="T69" fmla="*/ 349 h 552"/>
                <a:gd name="T70" fmla="*/ 347 w 833"/>
                <a:gd name="T71" fmla="*/ 362 h 552"/>
                <a:gd name="T72" fmla="*/ 334 w 833"/>
                <a:gd name="T73" fmla="*/ 376 h 552"/>
                <a:gd name="T74" fmla="*/ 242 w 833"/>
                <a:gd name="T75" fmla="*/ 376 h 552"/>
                <a:gd name="T76" fmla="*/ 242 w 833"/>
                <a:gd name="T77" fmla="*/ 284 h 552"/>
                <a:gd name="T78" fmla="*/ 255 w 833"/>
                <a:gd name="T79" fmla="*/ 270 h 552"/>
                <a:gd name="T80" fmla="*/ 269 w 833"/>
                <a:gd name="T81" fmla="*/ 284 h 552"/>
                <a:gd name="T82" fmla="*/ 269 w 833"/>
                <a:gd name="T83" fmla="*/ 330 h 552"/>
                <a:gd name="T84" fmla="*/ 391 w 833"/>
                <a:gd name="T85" fmla="*/ 207 h 552"/>
                <a:gd name="T86" fmla="*/ 391 w 833"/>
                <a:gd name="T87" fmla="*/ 143 h 552"/>
                <a:gd name="T88" fmla="*/ 362 w 833"/>
                <a:gd name="T89" fmla="*/ 103 h 552"/>
                <a:gd name="T90" fmla="*/ 405 w 833"/>
                <a:gd name="T91" fmla="*/ 61 h 552"/>
                <a:gd name="T92" fmla="*/ 447 w 833"/>
                <a:gd name="T93" fmla="*/ 103 h 552"/>
                <a:gd name="T94" fmla="*/ 418 w 833"/>
                <a:gd name="T95" fmla="*/ 143 h 552"/>
                <a:gd name="T96" fmla="*/ 418 w 833"/>
                <a:gd name="T97" fmla="*/ 207 h 552"/>
                <a:gd name="T98" fmla="*/ 544 w 833"/>
                <a:gd name="T99" fmla="*/ 333 h 552"/>
                <a:gd name="T100" fmla="*/ 544 w 833"/>
                <a:gd name="T101" fmla="*/ 283 h 552"/>
                <a:gd name="T102" fmla="*/ 557 w 833"/>
                <a:gd name="T103" fmla="*/ 270 h 552"/>
                <a:gd name="T104" fmla="*/ 570 w 833"/>
                <a:gd name="T105" fmla="*/ 283 h 552"/>
                <a:gd name="T106" fmla="*/ 570 w 833"/>
                <a:gd name="T107" fmla="*/ 376 h 552"/>
                <a:gd name="T108" fmla="*/ 570 w 833"/>
                <a:gd name="T109" fmla="*/ 376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3" h="552">
                  <a:moveTo>
                    <a:pt x="832" y="496"/>
                  </a:moveTo>
                  <a:lnTo>
                    <a:pt x="757" y="22"/>
                  </a:lnTo>
                  <a:cubicBezTo>
                    <a:pt x="755" y="2"/>
                    <a:pt x="739" y="0"/>
                    <a:pt x="734" y="0"/>
                  </a:cubicBezTo>
                  <a:lnTo>
                    <a:pt x="108" y="0"/>
                  </a:lnTo>
                  <a:cubicBezTo>
                    <a:pt x="103" y="0"/>
                    <a:pt x="86" y="2"/>
                    <a:pt x="85" y="22"/>
                  </a:cubicBezTo>
                  <a:lnTo>
                    <a:pt x="1" y="497"/>
                  </a:lnTo>
                  <a:lnTo>
                    <a:pt x="1" y="496"/>
                  </a:lnTo>
                  <a:cubicBezTo>
                    <a:pt x="1" y="497"/>
                    <a:pt x="1" y="497"/>
                    <a:pt x="1" y="498"/>
                  </a:cubicBezTo>
                  <a:lnTo>
                    <a:pt x="0" y="500"/>
                  </a:lnTo>
                  <a:lnTo>
                    <a:pt x="1" y="501"/>
                  </a:lnTo>
                  <a:cubicBezTo>
                    <a:pt x="1" y="503"/>
                    <a:pt x="0" y="506"/>
                    <a:pt x="0" y="509"/>
                  </a:cubicBezTo>
                  <a:cubicBezTo>
                    <a:pt x="0" y="544"/>
                    <a:pt x="29" y="552"/>
                    <a:pt x="36" y="552"/>
                  </a:cubicBezTo>
                  <a:lnTo>
                    <a:pt x="36" y="552"/>
                  </a:lnTo>
                  <a:lnTo>
                    <a:pt x="797" y="552"/>
                  </a:lnTo>
                  <a:cubicBezTo>
                    <a:pt x="803" y="552"/>
                    <a:pt x="832" y="545"/>
                    <a:pt x="832" y="509"/>
                  </a:cubicBezTo>
                  <a:cubicBezTo>
                    <a:pt x="833" y="505"/>
                    <a:pt x="832" y="500"/>
                    <a:pt x="832" y="496"/>
                  </a:cubicBezTo>
                  <a:close/>
                  <a:moveTo>
                    <a:pt x="570" y="376"/>
                  </a:moveTo>
                  <a:lnTo>
                    <a:pt x="478" y="376"/>
                  </a:lnTo>
                  <a:cubicBezTo>
                    <a:pt x="471" y="376"/>
                    <a:pt x="465" y="370"/>
                    <a:pt x="465" y="362"/>
                  </a:cubicBezTo>
                  <a:cubicBezTo>
                    <a:pt x="465" y="355"/>
                    <a:pt x="471" y="349"/>
                    <a:pt x="478" y="349"/>
                  </a:cubicBezTo>
                  <a:lnTo>
                    <a:pt x="522" y="349"/>
                  </a:lnTo>
                  <a:lnTo>
                    <a:pt x="418" y="245"/>
                  </a:lnTo>
                  <a:lnTo>
                    <a:pt x="418" y="453"/>
                  </a:lnTo>
                  <a:lnTo>
                    <a:pt x="450" y="420"/>
                  </a:lnTo>
                  <a:cubicBezTo>
                    <a:pt x="456" y="415"/>
                    <a:pt x="464" y="415"/>
                    <a:pt x="469" y="420"/>
                  </a:cubicBezTo>
                  <a:cubicBezTo>
                    <a:pt x="474" y="425"/>
                    <a:pt x="474" y="434"/>
                    <a:pt x="469" y="439"/>
                  </a:cubicBezTo>
                  <a:lnTo>
                    <a:pt x="404" y="504"/>
                  </a:lnTo>
                  <a:lnTo>
                    <a:pt x="339" y="439"/>
                  </a:lnTo>
                  <a:cubicBezTo>
                    <a:pt x="336" y="436"/>
                    <a:pt x="335" y="433"/>
                    <a:pt x="335" y="430"/>
                  </a:cubicBezTo>
                  <a:cubicBezTo>
                    <a:pt x="335" y="426"/>
                    <a:pt x="336" y="423"/>
                    <a:pt x="339" y="420"/>
                  </a:cubicBezTo>
                  <a:cubicBezTo>
                    <a:pt x="344" y="415"/>
                    <a:pt x="353" y="415"/>
                    <a:pt x="358" y="420"/>
                  </a:cubicBezTo>
                  <a:lnTo>
                    <a:pt x="391" y="454"/>
                  </a:lnTo>
                  <a:lnTo>
                    <a:pt x="391" y="245"/>
                  </a:lnTo>
                  <a:lnTo>
                    <a:pt x="287" y="349"/>
                  </a:lnTo>
                  <a:lnTo>
                    <a:pt x="334" y="349"/>
                  </a:lnTo>
                  <a:cubicBezTo>
                    <a:pt x="341" y="349"/>
                    <a:pt x="347" y="355"/>
                    <a:pt x="347" y="362"/>
                  </a:cubicBezTo>
                  <a:cubicBezTo>
                    <a:pt x="347" y="370"/>
                    <a:pt x="341" y="376"/>
                    <a:pt x="334" y="376"/>
                  </a:cubicBezTo>
                  <a:lnTo>
                    <a:pt x="242" y="376"/>
                  </a:lnTo>
                  <a:lnTo>
                    <a:pt x="242" y="284"/>
                  </a:lnTo>
                  <a:cubicBezTo>
                    <a:pt x="242" y="276"/>
                    <a:pt x="248" y="270"/>
                    <a:pt x="255" y="270"/>
                  </a:cubicBezTo>
                  <a:cubicBezTo>
                    <a:pt x="263" y="270"/>
                    <a:pt x="269" y="276"/>
                    <a:pt x="269" y="284"/>
                  </a:cubicBezTo>
                  <a:lnTo>
                    <a:pt x="269" y="330"/>
                  </a:lnTo>
                  <a:lnTo>
                    <a:pt x="391" y="207"/>
                  </a:lnTo>
                  <a:lnTo>
                    <a:pt x="391" y="143"/>
                  </a:lnTo>
                  <a:cubicBezTo>
                    <a:pt x="375" y="137"/>
                    <a:pt x="362" y="121"/>
                    <a:pt x="362" y="103"/>
                  </a:cubicBezTo>
                  <a:cubicBezTo>
                    <a:pt x="362" y="79"/>
                    <a:pt x="381" y="61"/>
                    <a:pt x="405" y="61"/>
                  </a:cubicBezTo>
                  <a:cubicBezTo>
                    <a:pt x="428" y="61"/>
                    <a:pt x="447" y="79"/>
                    <a:pt x="447" y="103"/>
                  </a:cubicBezTo>
                  <a:cubicBezTo>
                    <a:pt x="447" y="121"/>
                    <a:pt x="435" y="137"/>
                    <a:pt x="418" y="143"/>
                  </a:cubicBezTo>
                  <a:lnTo>
                    <a:pt x="418" y="207"/>
                  </a:lnTo>
                  <a:lnTo>
                    <a:pt x="544" y="333"/>
                  </a:lnTo>
                  <a:lnTo>
                    <a:pt x="544" y="283"/>
                  </a:lnTo>
                  <a:cubicBezTo>
                    <a:pt x="544" y="276"/>
                    <a:pt x="550" y="270"/>
                    <a:pt x="557" y="270"/>
                  </a:cubicBezTo>
                  <a:cubicBezTo>
                    <a:pt x="564" y="270"/>
                    <a:pt x="570" y="276"/>
                    <a:pt x="570" y="283"/>
                  </a:cubicBezTo>
                  <a:lnTo>
                    <a:pt x="570" y="376"/>
                  </a:lnTo>
                  <a:lnTo>
                    <a:pt x="570" y="376"/>
                  </a:lnTo>
                  <a:close/>
                </a:path>
              </a:pathLst>
            </a:custGeom>
            <a:noFill/>
            <a:ln w="15875">
              <a:solidFill>
                <a:schemeClr val="bg1"/>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bg1"/>
                </a:solidFill>
                <a:effectLst/>
                <a:uLnTx/>
                <a:uFillTx/>
              </a:endParaRPr>
            </a:p>
          </p:txBody>
        </p:sp>
        <p:grpSp>
          <p:nvGrpSpPr>
            <p:cNvPr id="305" name="Group 304">
              <a:extLst>
                <a:ext uri="{FF2B5EF4-FFF2-40B4-BE49-F238E27FC236}">
                  <a16:creationId xmlns:a16="http://schemas.microsoft.com/office/drawing/2014/main" id="{3D4D2474-DD65-47EF-903D-EBBACF5645F8}"/>
                </a:ext>
              </a:extLst>
            </p:cNvPr>
            <p:cNvGrpSpPr/>
            <p:nvPr/>
          </p:nvGrpSpPr>
          <p:grpSpPr>
            <a:xfrm>
              <a:off x="3507530" y="2982517"/>
              <a:ext cx="1066941" cy="974967"/>
              <a:chOff x="4014939" y="2525316"/>
              <a:chExt cx="1066941" cy="974967"/>
            </a:xfrm>
          </p:grpSpPr>
          <p:sp>
            <p:nvSpPr>
              <p:cNvPr id="262" name="Freeform 5">
                <a:extLst>
                  <a:ext uri="{FF2B5EF4-FFF2-40B4-BE49-F238E27FC236}">
                    <a16:creationId xmlns:a16="http://schemas.microsoft.com/office/drawing/2014/main" id="{0F08C6C9-1DD2-402A-8204-34922B994EE9}"/>
                  </a:ext>
                </a:extLst>
              </p:cNvPr>
              <p:cNvSpPr>
                <a:spLocks noEditPoints="1"/>
              </p:cNvSpPr>
              <p:nvPr/>
            </p:nvSpPr>
            <p:spPr bwMode="auto">
              <a:xfrm>
                <a:off x="4109203" y="2525316"/>
                <a:ext cx="972677" cy="892830"/>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FFFFFF"/>
              </a:solidFill>
              <a:ln w="22225">
                <a:solidFill>
                  <a:srgbClr val="00B0F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sp>
            <p:nvSpPr>
              <p:cNvPr id="263" name="Freeform 5">
                <a:extLst>
                  <a:ext uri="{FF2B5EF4-FFF2-40B4-BE49-F238E27FC236}">
                    <a16:creationId xmlns:a16="http://schemas.microsoft.com/office/drawing/2014/main" id="{403F5E81-4772-41D3-B4B0-C86FB9C709C3}"/>
                  </a:ext>
                </a:extLst>
              </p:cNvPr>
              <p:cNvSpPr>
                <a:spLocks noEditPoints="1"/>
              </p:cNvSpPr>
              <p:nvPr/>
            </p:nvSpPr>
            <p:spPr bwMode="auto">
              <a:xfrm>
                <a:off x="4059676" y="2567713"/>
                <a:ext cx="972677" cy="892830"/>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FFFFFF"/>
              </a:solidFill>
              <a:ln w="22225">
                <a:solidFill>
                  <a:srgbClr val="00B0F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grpSp>
            <p:nvGrpSpPr>
              <p:cNvPr id="266" name="Group 4">
                <a:extLst>
                  <a:ext uri="{FF2B5EF4-FFF2-40B4-BE49-F238E27FC236}">
                    <a16:creationId xmlns:a16="http://schemas.microsoft.com/office/drawing/2014/main" id="{81C83252-158F-4E1F-B807-E96949D0DCD3}"/>
                  </a:ext>
                </a:extLst>
              </p:cNvPr>
              <p:cNvGrpSpPr>
                <a:grpSpLocks noChangeAspect="1"/>
              </p:cNvGrpSpPr>
              <p:nvPr/>
            </p:nvGrpSpPr>
            <p:grpSpPr bwMode="auto">
              <a:xfrm>
                <a:off x="4014939" y="2607453"/>
                <a:ext cx="972677" cy="892830"/>
                <a:chOff x="2299" y="1462"/>
                <a:chExt cx="268" cy="246"/>
              </a:xfrm>
              <a:solidFill>
                <a:srgbClr val="FFFFFF"/>
              </a:solidFill>
            </p:grpSpPr>
            <p:sp>
              <p:nvSpPr>
                <p:cNvPr id="267" name="Freeform 5">
                  <a:extLst>
                    <a:ext uri="{FF2B5EF4-FFF2-40B4-BE49-F238E27FC236}">
                      <a16:creationId xmlns:a16="http://schemas.microsoft.com/office/drawing/2014/main" id="{D1605EE5-EC6A-4751-92AA-70516854E73B}"/>
                    </a:ext>
                  </a:extLst>
                </p:cNvPr>
                <p:cNvSpPr>
                  <a:spLocks noEditPoints="1"/>
                </p:cNvSpPr>
                <p:nvPr/>
              </p:nvSpPr>
              <p:spPr bwMode="auto">
                <a:xfrm>
                  <a:off x="2299" y="1462"/>
                  <a:ext cx="268" cy="246"/>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grpFill/>
                <a:ln w="22225">
                  <a:solidFill>
                    <a:srgbClr val="00B0F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sp>
              <p:nvSpPr>
                <p:cNvPr id="268" name="Freeform 6">
                  <a:extLst>
                    <a:ext uri="{FF2B5EF4-FFF2-40B4-BE49-F238E27FC236}">
                      <a16:creationId xmlns:a16="http://schemas.microsoft.com/office/drawing/2014/main" id="{DE91F363-CAB7-4743-A95D-A7B5B02066DC}"/>
                    </a:ext>
                  </a:extLst>
                </p:cNvPr>
                <p:cNvSpPr>
                  <a:spLocks/>
                </p:cNvSpPr>
                <p:nvPr/>
              </p:nvSpPr>
              <p:spPr bwMode="auto">
                <a:xfrm>
                  <a:off x="2417" y="1499"/>
                  <a:ext cx="83" cy="48"/>
                </a:xfrm>
                <a:custGeom>
                  <a:avLst/>
                  <a:gdLst>
                    <a:gd name="T0" fmla="*/ 83 w 83"/>
                    <a:gd name="T1" fmla="*/ 24 h 48"/>
                    <a:gd name="T2" fmla="*/ 42 w 83"/>
                    <a:gd name="T3" fmla="*/ 0 h 48"/>
                    <a:gd name="T4" fmla="*/ 0 w 83"/>
                    <a:gd name="T5" fmla="*/ 24 h 48"/>
                    <a:gd name="T6" fmla="*/ 0 w 83"/>
                    <a:gd name="T7" fmla="*/ 24 h 48"/>
                    <a:gd name="T8" fmla="*/ 42 w 83"/>
                    <a:gd name="T9" fmla="*/ 48 h 48"/>
                    <a:gd name="T10" fmla="*/ 83 w 83"/>
                    <a:gd name="T11" fmla="*/ 24 h 48"/>
                    <a:gd name="T12" fmla="*/ 83 w 83"/>
                    <a:gd name="T13" fmla="*/ 24 h 48"/>
                  </a:gdLst>
                  <a:ahLst/>
                  <a:cxnLst>
                    <a:cxn ang="0">
                      <a:pos x="T0" y="T1"/>
                    </a:cxn>
                    <a:cxn ang="0">
                      <a:pos x="T2" y="T3"/>
                    </a:cxn>
                    <a:cxn ang="0">
                      <a:pos x="T4" y="T5"/>
                    </a:cxn>
                    <a:cxn ang="0">
                      <a:pos x="T6" y="T7"/>
                    </a:cxn>
                    <a:cxn ang="0">
                      <a:pos x="T8" y="T9"/>
                    </a:cxn>
                    <a:cxn ang="0">
                      <a:pos x="T10" y="T11"/>
                    </a:cxn>
                    <a:cxn ang="0">
                      <a:pos x="T12" y="T13"/>
                    </a:cxn>
                  </a:cxnLst>
                  <a:rect l="0" t="0" r="r" b="b"/>
                  <a:pathLst>
                    <a:path w="83" h="48">
                      <a:moveTo>
                        <a:pt x="83" y="24"/>
                      </a:moveTo>
                      <a:lnTo>
                        <a:pt x="42" y="0"/>
                      </a:lnTo>
                      <a:lnTo>
                        <a:pt x="0" y="24"/>
                      </a:lnTo>
                      <a:lnTo>
                        <a:pt x="0" y="24"/>
                      </a:lnTo>
                      <a:lnTo>
                        <a:pt x="42" y="48"/>
                      </a:lnTo>
                      <a:lnTo>
                        <a:pt x="83" y="24"/>
                      </a:lnTo>
                      <a:lnTo>
                        <a:pt x="83" y="24"/>
                      </a:lnTo>
                      <a:close/>
                    </a:path>
                  </a:pathLst>
                </a:custGeom>
                <a:grpFill/>
                <a:ln w="22225">
                  <a:solidFill>
                    <a:srgbClr val="00B0F0"/>
                  </a:solidFill>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sp>
              <p:nvSpPr>
                <p:cNvPr id="269" name="Freeform 7">
                  <a:extLst>
                    <a:ext uri="{FF2B5EF4-FFF2-40B4-BE49-F238E27FC236}">
                      <a16:creationId xmlns:a16="http://schemas.microsoft.com/office/drawing/2014/main" id="{78D9B8F0-8D38-42D7-A51F-BDB4E7FDB38A}"/>
                    </a:ext>
                  </a:extLst>
                </p:cNvPr>
                <p:cNvSpPr>
                  <a:spLocks/>
                </p:cNvSpPr>
                <p:nvPr/>
              </p:nvSpPr>
              <p:spPr bwMode="auto">
                <a:xfrm>
                  <a:off x="2463" y="1531"/>
                  <a:ext cx="41" cy="70"/>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22225">
                  <a:solidFill>
                    <a:srgbClr val="00B0F0"/>
                  </a:solidFill>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sp>
              <p:nvSpPr>
                <p:cNvPr id="270" name="Freeform 8">
                  <a:extLst>
                    <a:ext uri="{FF2B5EF4-FFF2-40B4-BE49-F238E27FC236}">
                      <a16:creationId xmlns:a16="http://schemas.microsoft.com/office/drawing/2014/main" id="{9682B0F4-E38B-4AE2-893A-DC8E32ACC450}"/>
                    </a:ext>
                  </a:extLst>
                </p:cNvPr>
                <p:cNvSpPr>
                  <a:spLocks/>
                </p:cNvSpPr>
                <p:nvPr/>
              </p:nvSpPr>
              <p:spPr bwMode="auto">
                <a:xfrm>
                  <a:off x="2413" y="1531"/>
                  <a:ext cx="41" cy="70"/>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22225">
                  <a:solidFill>
                    <a:srgbClr val="00B0F0"/>
                  </a:solidFill>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grpSp>
        </p:grpSp>
        <p:sp>
          <p:nvSpPr>
            <p:cNvPr id="271" name="TextBox 270">
              <a:extLst>
                <a:ext uri="{FF2B5EF4-FFF2-40B4-BE49-F238E27FC236}">
                  <a16:creationId xmlns:a16="http://schemas.microsoft.com/office/drawing/2014/main" id="{92EA20AA-5154-4BA0-BC98-66338D4D149A}"/>
                </a:ext>
              </a:extLst>
            </p:cNvPr>
            <p:cNvSpPr txBox="1"/>
            <p:nvPr/>
          </p:nvSpPr>
          <p:spPr>
            <a:xfrm>
              <a:off x="3037511" y="2812773"/>
              <a:ext cx="546219" cy="1044227"/>
            </a:xfrm>
            <a:prstGeom prst="rect">
              <a:avLst/>
            </a:prstGeom>
            <a:noFill/>
            <a:ln>
              <a:noFill/>
            </a:ln>
          </p:spPr>
          <p:txBody>
            <a:bodyPr vert="vert270" wrap="squar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224" b="1" i="0" u="none" strike="noStrike" kern="0" cap="none" spc="0" normalizeH="0" baseline="0" noProof="0">
                  <a:ln>
                    <a:noFill/>
                  </a:ln>
                  <a:solidFill>
                    <a:schemeClr val="bg1"/>
                  </a:solidFill>
                  <a:effectLst/>
                  <a:uLnTx/>
                  <a:uFillTx/>
                </a:rPr>
                <a:t>VMSS #</a:t>
              </a:r>
              <a:r>
                <a:rPr lang="en-US" sz="1224" b="1" kern="0">
                  <a:solidFill>
                    <a:schemeClr val="bg1"/>
                  </a:solidFill>
                </a:rPr>
                <a:t>2</a:t>
              </a:r>
              <a:endParaRPr kumimoji="0" lang="en-US" sz="1224" b="1" i="0" u="none" strike="noStrike" kern="0" cap="none" spc="0" normalizeH="0" baseline="0" noProof="0">
                <a:ln>
                  <a:noFill/>
                </a:ln>
                <a:solidFill>
                  <a:schemeClr val="bg1"/>
                </a:solidFill>
                <a:effectLst/>
                <a:uLnTx/>
                <a:uFillTx/>
              </a:endParaRPr>
            </a:p>
          </p:txBody>
        </p:sp>
        <p:sp>
          <p:nvSpPr>
            <p:cNvPr id="272" name="TextBox 271">
              <a:extLst>
                <a:ext uri="{FF2B5EF4-FFF2-40B4-BE49-F238E27FC236}">
                  <a16:creationId xmlns:a16="http://schemas.microsoft.com/office/drawing/2014/main" id="{DD25C435-8449-4D10-AAB1-AFD75853A3FF}"/>
                </a:ext>
              </a:extLst>
            </p:cNvPr>
            <p:cNvSpPr txBox="1"/>
            <p:nvPr/>
          </p:nvSpPr>
          <p:spPr>
            <a:xfrm rot="5400000">
              <a:off x="3702004" y="3644603"/>
              <a:ext cx="546219" cy="2167011"/>
            </a:xfrm>
            <a:prstGeom prst="rect">
              <a:avLst/>
            </a:prstGeom>
            <a:noFill/>
            <a:ln w="152400" cmpd="sng">
              <a:solidFill>
                <a:schemeClr val="bg1"/>
              </a:solidFill>
              <a:prstDash val="solid"/>
            </a:ln>
          </p:spPr>
          <p:txBody>
            <a:bodyPr vert="vert270" wrap="square" lIns="186521" tIns="149217" rIns="186521" bIns="149217" rtlCol="0">
              <a:spAutoFit/>
            </a:bodyPr>
            <a:lstStyle>
              <a:defPPr>
                <a:defRPr lang="en-US"/>
              </a:defPPr>
              <a:lvl1pPr marR="0" lvl="0" indent="0" algn="ctr" defTabSz="932597" fontAlgn="auto">
                <a:lnSpc>
                  <a:spcPct val="90000"/>
                </a:lnSpc>
                <a:spcBef>
                  <a:spcPts val="0"/>
                </a:spcBef>
                <a:spcAft>
                  <a:spcPts val="612"/>
                </a:spcAft>
                <a:buClrTx/>
                <a:buSzTx/>
                <a:buFontTx/>
                <a:buNone/>
                <a:tabLst/>
                <a:defRPr kumimoji="0" sz="1224" b="1" i="0" u="none" strike="noStrike" kern="0" cap="none" spc="0" normalizeH="0" baseline="0">
                  <a:ln>
                    <a:noFill/>
                  </a:ln>
                  <a:solidFill>
                    <a:schemeClr val="bg1"/>
                  </a:solidFill>
                  <a:effectLst/>
                  <a:uLnTx/>
                  <a:uFillTx/>
                </a:defRPr>
              </a:lvl1pPr>
            </a:lstStyle>
            <a:p>
              <a:r>
                <a:rPr lang="en-US"/>
                <a:t>Subnet #2 </a:t>
              </a:r>
            </a:p>
          </p:txBody>
        </p:sp>
        <p:cxnSp>
          <p:nvCxnSpPr>
            <p:cNvPr id="273" name="Straight Arrow Connector 272">
              <a:extLst>
                <a:ext uri="{FF2B5EF4-FFF2-40B4-BE49-F238E27FC236}">
                  <a16:creationId xmlns:a16="http://schemas.microsoft.com/office/drawing/2014/main" id="{5404446F-0E35-43CF-97EF-8710E10F92B0}"/>
                </a:ext>
              </a:extLst>
            </p:cNvPr>
            <p:cNvCxnSpPr>
              <a:cxnSpLocks/>
            </p:cNvCxnSpPr>
            <p:nvPr/>
          </p:nvCxnSpPr>
          <p:spPr>
            <a:xfrm>
              <a:off x="3958708" y="3957484"/>
              <a:ext cx="0" cy="497093"/>
            </a:xfrm>
            <a:prstGeom prst="straightConnector1">
              <a:avLst/>
            </a:prstGeom>
            <a:noFill/>
            <a:ln w="31750" cap="flat" cmpd="sng" algn="ctr">
              <a:solidFill>
                <a:srgbClr val="DD5900"/>
              </a:solidFill>
              <a:prstDash val="solid"/>
              <a:headEnd type="triangle"/>
              <a:tailEnd type="triangle"/>
            </a:ln>
            <a:effectLst/>
          </p:spPr>
        </p:cxnSp>
        <p:cxnSp>
          <p:nvCxnSpPr>
            <p:cNvPr id="274" name="Straight Arrow Connector 273">
              <a:extLst>
                <a:ext uri="{FF2B5EF4-FFF2-40B4-BE49-F238E27FC236}">
                  <a16:creationId xmlns:a16="http://schemas.microsoft.com/office/drawing/2014/main" id="{17C048B6-A842-4BFF-A3EB-C0C1D0038920}"/>
                </a:ext>
              </a:extLst>
            </p:cNvPr>
            <p:cNvCxnSpPr>
              <a:cxnSpLocks/>
              <a:stCxn id="265" idx="26"/>
            </p:cNvCxnSpPr>
            <p:nvPr/>
          </p:nvCxnSpPr>
          <p:spPr>
            <a:xfrm flipH="1">
              <a:off x="3974416" y="2579653"/>
              <a:ext cx="5123" cy="365506"/>
            </a:xfrm>
            <a:prstGeom prst="straightConnector1">
              <a:avLst/>
            </a:prstGeom>
            <a:noFill/>
            <a:ln w="31750" cap="flat" cmpd="sng" algn="ctr">
              <a:solidFill>
                <a:srgbClr val="DD5900"/>
              </a:solidFill>
              <a:prstDash val="solid"/>
              <a:headEnd type="none"/>
              <a:tailEnd type="triangle"/>
            </a:ln>
            <a:effectLst/>
          </p:spPr>
        </p:cxnSp>
        <p:sp>
          <p:nvSpPr>
            <p:cNvPr id="275" name="TextBox 274">
              <a:extLst>
                <a:ext uri="{FF2B5EF4-FFF2-40B4-BE49-F238E27FC236}">
                  <a16:creationId xmlns:a16="http://schemas.microsoft.com/office/drawing/2014/main" id="{19B2E7C2-4747-4779-8CD8-55E617971FA1}"/>
                </a:ext>
              </a:extLst>
            </p:cNvPr>
            <p:cNvSpPr txBox="1"/>
            <p:nvPr/>
          </p:nvSpPr>
          <p:spPr>
            <a:xfrm rot="5400000">
              <a:off x="1193933" y="4297728"/>
              <a:ext cx="570584" cy="2039392"/>
            </a:xfrm>
            <a:prstGeom prst="rect">
              <a:avLst/>
            </a:prstGeom>
            <a:noFill/>
            <a:ln>
              <a:noFill/>
            </a:ln>
          </p:spPr>
          <p:txBody>
            <a:bodyPr vert="vert270" wrap="squar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400" b="1" i="0" u="none" strike="noStrike" kern="0" cap="none" spc="0" normalizeH="0" baseline="0" noProof="0">
                  <a:ln>
                    <a:noFill/>
                  </a:ln>
                  <a:solidFill>
                    <a:schemeClr val="bg1"/>
                  </a:solidFill>
                  <a:effectLst/>
                  <a:uLnTx/>
                  <a:uFillTx/>
                </a:rPr>
                <a:t>Availability Zone #1</a:t>
              </a:r>
            </a:p>
          </p:txBody>
        </p:sp>
        <p:sp>
          <p:nvSpPr>
            <p:cNvPr id="276" name="TextBox 275">
              <a:extLst>
                <a:ext uri="{FF2B5EF4-FFF2-40B4-BE49-F238E27FC236}">
                  <a16:creationId xmlns:a16="http://schemas.microsoft.com/office/drawing/2014/main" id="{70EDF677-615C-4307-B9C6-DE292BDA4213}"/>
                </a:ext>
              </a:extLst>
            </p:cNvPr>
            <p:cNvSpPr txBox="1"/>
            <p:nvPr/>
          </p:nvSpPr>
          <p:spPr>
            <a:xfrm rot="5400000">
              <a:off x="3667117" y="4220750"/>
              <a:ext cx="570584" cy="2090951"/>
            </a:xfrm>
            <a:prstGeom prst="rect">
              <a:avLst/>
            </a:prstGeom>
            <a:noFill/>
            <a:ln>
              <a:noFill/>
            </a:ln>
          </p:spPr>
          <p:txBody>
            <a:bodyPr vert="vert270" wrap="square" lIns="186521" tIns="149217" rIns="186521" bIns="149217" rtlCol="0">
              <a:spAutoFit/>
            </a:bodyPr>
            <a:lstStyle>
              <a:defPPr>
                <a:defRPr lang="en-US"/>
              </a:defPPr>
              <a:lvl1pPr marR="0" lvl="0" indent="0" defTabSz="932597" fontAlgn="auto">
                <a:lnSpc>
                  <a:spcPct val="90000"/>
                </a:lnSpc>
                <a:spcBef>
                  <a:spcPts val="0"/>
                </a:spcBef>
                <a:spcAft>
                  <a:spcPts val="612"/>
                </a:spcAft>
                <a:buClrTx/>
                <a:buSzTx/>
                <a:buFontTx/>
                <a:buNone/>
                <a:tabLst/>
                <a:defRPr kumimoji="0" sz="1400" b="1" i="0" u="none" strike="noStrike" kern="0" cap="none" spc="0" normalizeH="0" baseline="0">
                  <a:ln>
                    <a:noFill/>
                  </a:ln>
                  <a:solidFill>
                    <a:schemeClr val="bg1"/>
                  </a:solidFill>
                  <a:effectLst/>
                  <a:uLnTx/>
                  <a:uFillTx/>
                </a:defRPr>
              </a:lvl1pPr>
            </a:lstStyle>
            <a:p>
              <a:r>
                <a:rPr lang="en-US"/>
                <a:t>Availability Zone #2</a:t>
              </a:r>
            </a:p>
          </p:txBody>
        </p:sp>
        <p:sp>
          <p:nvSpPr>
            <p:cNvPr id="280" name="Rectangle: Rounded Corners 279">
              <a:extLst>
                <a:ext uri="{FF2B5EF4-FFF2-40B4-BE49-F238E27FC236}">
                  <a16:creationId xmlns:a16="http://schemas.microsoft.com/office/drawing/2014/main" id="{94628EE0-2895-4C1A-84D9-48AD14AFB6E5}"/>
                </a:ext>
              </a:extLst>
            </p:cNvPr>
            <p:cNvSpPr/>
            <p:nvPr/>
          </p:nvSpPr>
          <p:spPr bwMode="auto">
            <a:xfrm>
              <a:off x="5454325" y="2009133"/>
              <a:ext cx="2003155" cy="3600467"/>
            </a:xfrm>
            <a:prstGeom prst="roundRect">
              <a:avLst/>
            </a:prstGeom>
            <a:solidFill>
              <a:schemeClr val="accent1"/>
            </a:solidFill>
            <a:ln w="9525" cap="flat" cmpd="sng" algn="ctr">
              <a:solidFill>
                <a:schemeClr val="tx2">
                  <a:lumMod val="50000"/>
                </a:schemeClr>
              </a:solidFill>
              <a:prstDash val="solid"/>
              <a:headEnd type="none" w="med" len="med"/>
              <a:tailEnd type="none" w="med" len="med"/>
            </a:ln>
            <a:effectLst/>
          </p:spPr>
          <p:txBody>
            <a:bodyPr rot="0" spcFirstLastPara="0" vertOverflow="overflow" horzOverflow="overflow" vert="horz" wrap="square" lIns="186521" tIns="149217" rIns="186521" bIns="0" numCol="1" spcCol="0" rtlCol="0" fromWordArt="0" anchor="b"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a:ln>
                  <a:solidFill>
                    <a:srgbClr val="FFFFFF"/>
                  </a:solidFill>
                </a:ln>
                <a:solidFill>
                  <a:schemeClr val="accent1"/>
                </a:solidFill>
                <a:effectLst/>
                <a:uLnTx/>
                <a:uFillTx/>
                <a:latin typeface="Segoe UI Semilight"/>
                <a:ea typeface="Segoe UI" pitchFamily="34" charset="0"/>
                <a:cs typeface="Segoe UI" pitchFamily="34" charset="0"/>
              </a:endParaRPr>
            </a:p>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a:ln>
                  <a:solidFill>
                    <a:srgbClr val="FFFFFF"/>
                  </a:solidFill>
                </a:ln>
                <a:solidFill>
                  <a:schemeClr val="accent1"/>
                </a:solidFill>
                <a:effectLst/>
                <a:uLnTx/>
                <a:uFillTx/>
                <a:latin typeface="Segoe UI Semilight"/>
                <a:ea typeface="Segoe UI" pitchFamily="34" charset="0"/>
                <a:cs typeface="Segoe UI" pitchFamily="34" charset="0"/>
              </a:endParaRPr>
            </a:p>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a:ln>
                  <a:solidFill>
                    <a:srgbClr val="FFFFFF"/>
                  </a:solidFill>
                </a:ln>
                <a:solidFill>
                  <a:schemeClr val="accent1"/>
                </a:solidFill>
                <a:effectLst/>
                <a:uLnTx/>
                <a:uFillTx/>
                <a:latin typeface="Segoe UI Semilight"/>
                <a:ea typeface="Segoe UI" pitchFamily="34" charset="0"/>
                <a:cs typeface="Segoe UI" pitchFamily="34" charset="0"/>
              </a:endParaRPr>
            </a:p>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a:ln>
                  <a:solidFill>
                    <a:srgbClr val="FFFFFF"/>
                  </a:solidFill>
                </a:ln>
                <a:solidFill>
                  <a:schemeClr val="accent1"/>
                </a:solidFill>
                <a:effectLst/>
                <a:uLnTx/>
                <a:uFillTx/>
                <a:latin typeface="Segoe UI Semilight"/>
                <a:ea typeface="Segoe UI" pitchFamily="34" charset="0"/>
                <a:cs typeface="Segoe UI" pitchFamily="34" charset="0"/>
              </a:endParaRPr>
            </a:p>
          </p:txBody>
        </p:sp>
        <p:sp>
          <p:nvSpPr>
            <p:cNvPr id="281" name="Freeform 14">
              <a:extLst>
                <a:ext uri="{FF2B5EF4-FFF2-40B4-BE49-F238E27FC236}">
                  <a16:creationId xmlns:a16="http://schemas.microsoft.com/office/drawing/2014/main" id="{73706C46-B9BA-40F1-B57A-2769AC62690A}"/>
                </a:ext>
              </a:extLst>
            </p:cNvPr>
            <p:cNvSpPr>
              <a:spLocks noEditPoints="1"/>
            </p:cNvSpPr>
            <p:nvPr/>
          </p:nvSpPr>
          <p:spPr bwMode="auto">
            <a:xfrm>
              <a:off x="6090664" y="2118421"/>
              <a:ext cx="760978" cy="505159"/>
            </a:xfrm>
            <a:custGeom>
              <a:avLst/>
              <a:gdLst>
                <a:gd name="T0" fmla="*/ 832 w 833"/>
                <a:gd name="T1" fmla="*/ 496 h 552"/>
                <a:gd name="T2" fmla="*/ 757 w 833"/>
                <a:gd name="T3" fmla="*/ 22 h 552"/>
                <a:gd name="T4" fmla="*/ 734 w 833"/>
                <a:gd name="T5" fmla="*/ 0 h 552"/>
                <a:gd name="T6" fmla="*/ 108 w 833"/>
                <a:gd name="T7" fmla="*/ 0 h 552"/>
                <a:gd name="T8" fmla="*/ 85 w 833"/>
                <a:gd name="T9" fmla="*/ 22 h 552"/>
                <a:gd name="T10" fmla="*/ 1 w 833"/>
                <a:gd name="T11" fmla="*/ 497 h 552"/>
                <a:gd name="T12" fmla="*/ 1 w 833"/>
                <a:gd name="T13" fmla="*/ 496 h 552"/>
                <a:gd name="T14" fmla="*/ 1 w 833"/>
                <a:gd name="T15" fmla="*/ 498 h 552"/>
                <a:gd name="T16" fmla="*/ 0 w 833"/>
                <a:gd name="T17" fmla="*/ 500 h 552"/>
                <a:gd name="T18" fmla="*/ 1 w 833"/>
                <a:gd name="T19" fmla="*/ 501 h 552"/>
                <a:gd name="T20" fmla="*/ 0 w 833"/>
                <a:gd name="T21" fmla="*/ 509 h 552"/>
                <a:gd name="T22" fmla="*/ 36 w 833"/>
                <a:gd name="T23" fmla="*/ 552 h 552"/>
                <a:gd name="T24" fmla="*/ 36 w 833"/>
                <a:gd name="T25" fmla="*/ 552 h 552"/>
                <a:gd name="T26" fmla="*/ 797 w 833"/>
                <a:gd name="T27" fmla="*/ 552 h 552"/>
                <a:gd name="T28" fmla="*/ 832 w 833"/>
                <a:gd name="T29" fmla="*/ 509 h 552"/>
                <a:gd name="T30" fmla="*/ 832 w 833"/>
                <a:gd name="T31" fmla="*/ 496 h 552"/>
                <a:gd name="T32" fmla="*/ 570 w 833"/>
                <a:gd name="T33" fmla="*/ 376 h 552"/>
                <a:gd name="T34" fmla="*/ 478 w 833"/>
                <a:gd name="T35" fmla="*/ 376 h 552"/>
                <a:gd name="T36" fmla="*/ 465 w 833"/>
                <a:gd name="T37" fmla="*/ 362 h 552"/>
                <a:gd name="T38" fmla="*/ 478 w 833"/>
                <a:gd name="T39" fmla="*/ 349 h 552"/>
                <a:gd name="T40" fmla="*/ 522 w 833"/>
                <a:gd name="T41" fmla="*/ 349 h 552"/>
                <a:gd name="T42" fmla="*/ 418 w 833"/>
                <a:gd name="T43" fmla="*/ 245 h 552"/>
                <a:gd name="T44" fmla="*/ 418 w 833"/>
                <a:gd name="T45" fmla="*/ 453 h 552"/>
                <a:gd name="T46" fmla="*/ 450 w 833"/>
                <a:gd name="T47" fmla="*/ 420 h 552"/>
                <a:gd name="T48" fmla="*/ 469 w 833"/>
                <a:gd name="T49" fmla="*/ 420 h 552"/>
                <a:gd name="T50" fmla="*/ 469 w 833"/>
                <a:gd name="T51" fmla="*/ 439 h 552"/>
                <a:gd name="T52" fmla="*/ 404 w 833"/>
                <a:gd name="T53" fmla="*/ 504 h 552"/>
                <a:gd name="T54" fmla="*/ 339 w 833"/>
                <a:gd name="T55" fmla="*/ 439 h 552"/>
                <a:gd name="T56" fmla="*/ 335 w 833"/>
                <a:gd name="T57" fmla="*/ 430 h 552"/>
                <a:gd name="T58" fmla="*/ 339 w 833"/>
                <a:gd name="T59" fmla="*/ 420 h 552"/>
                <a:gd name="T60" fmla="*/ 358 w 833"/>
                <a:gd name="T61" fmla="*/ 420 h 552"/>
                <a:gd name="T62" fmla="*/ 391 w 833"/>
                <a:gd name="T63" fmla="*/ 454 h 552"/>
                <a:gd name="T64" fmla="*/ 391 w 833"/>
                <a:gd name="T65" fmla="*/ 245 h 552"/>
                <a:gd name="T66" fmla="*/ 287 w 833"/>
                <a:gd name="T67" fmla="*/ 349 h 552"/>
                <a:gd name="T68" fmla="*/ 334 w 833"/>
                <a:gd name="T69" fmla="*/ 349 h 552"/>
                <a:gd name="T70" fmla="*/ 347 w 833"/>
                <a:gd name="T71" fmla="*/ 362 h 552"/>
                <a:gd name="T72" fmla="*/ 334 w 833"/>
                <a:gd name="T73" fmla="*/ 376 h 552"/>
                <a:gd name="T74" fmla="*/ 242 w 833"/>
                <a:gd name="T75" fmla="*/ 376 h 552"/>
                <a:gd name="T76" fmla="*/ 242 w 833"/>
                <a:gd name="T77" fmla="*/ 284 h 552"/>
                <a:gd name="T78" fmla="*/ 255 w 833"/>
                <a:gd name="T79" fmla="*/ 270 h 552"/>
                <a:gd name="T80" fmla="*/ 269 w 833"/>
                <a:gd name="T81" fmla="*/ 284 h 552"/>
                <a:gd name="T82" fmla="*/ 269 w 833"/>
                <a:gd name="T83" fmla="*/ 330 h 552"/>
                <a:gd name="T84" fmla="*/ 391 w 833"/>
                <a:gd name="T85" fmla="*/ 207 h 552"/>
                <a:gd name="T86" fmla="*/ 391 w 833"/>
                <a:gd name="T87" fmla="*/ 143 h 552"/>
                <a:gd name="T88" fmla="*/ 362 w 833"/>
                <a:gd name="T89" fmla="*/ 103 h 552"/>
                <a:gd name="T90" fmla="*/ 405 w 833"/>
                <a:gd name="T91" fmla="*/ 61 h 552"/>
                <a:gd name="T92" fmla="*/ 447 w 833"/>
                <a:gd name="T93" fmla="*/ 103 h 552"/>
                <a:gd name="T94" fmla="*/ 418 w 833"/>
                <a:gd name="T95" fmla="*/ 143 h 552"/>
                <a:gd name="T96" fmla="*/ 418 w 833"/>
                <a:gd name="T97" fmla="*/ 207 h 552"/>
                <a:gd name="T98" fmla="*/ 544 w 833"/>
                <a:gd name="T99" fmla="*/ 333 h 552"/>
                <a:gd name="T100" fmla="*/ 544 w 833"/>
                <a:gd name="T101" fmla="*/ 283 h 552"/>
                <a:gd name="T102" fmla="*/ 557 w 833"/>
                <a:gd name="T103" fmla="*/ 270 h 552"/>
                <a:gd name="T104" fmla="*/ 570 w 833"/>
                <a:gd name="T105" fmla="*/ 283 h 552"/>
                <a:gd name="T106" fmla="*/ 570 w 833"/>
                <a:gd name="T107" fmla="*/ 376 h 552"/>
                <a:gd name="T108" fmla="*/ 570 w 833"/>
                <a:gd name="T109" fmla="*/ 376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3" h="552">
                  <a:moveTo>
                    <a:pt x="832" y="496"/>
                  </a:moveTo>
                  <a:lnTo>
                    <a:pt x="757" y="22"/>
                  </a:lnTo>
                  <a:cubicBezTo>
                    <a:pt x="755" y="2"/>
                    <a:pt x="739" y="0"/>
                    <a:pt x="734" y="0"/>
                  </a:cubicBezTo>
                  <a:lnTo>
                    <a:pt x="108" y="0"/>
                  </a:lnTo>
                  <a:cubicBezTo>
                    <a:pt x="103" y="0"/>
                    <a:pt x="86" y="2"/>
                    <a:pt x="85" y="22"/>
                  </a:cubicBezTo>
                  <a:lnTo>
                    <a:pt x="1" y="497"/>
                  </a:lnTo>
                  <a:lnTo>
                    <a:pt x="1" y="496"/>
                  </a:lnTo>
                  <a:cubicBezTo>
                    <a:pt x="1" y="497"/>
                    <a:pt x="1" y="497"/>
                    <a:pt x="1" y="498"/>
                  </a:cubicBezTo>
                  <a:lnTo>
                    <a:pt x="0" y="500"/>
                  </a:lnTo>
                  <a:lnTo>
                    <a:pt x="1" y="501"/>
                  </a:lnTo>
                  <a:cubicBezTo>
                    <a:pt x="1" y="503"/>
                    <a:pt x="0" y="506"/>
                    <a:pt x="0" y="509"/>
                  </a:cubicBezTo>
                  <a:cubicBezTo>
                    <a:pt x="0" y="544"/>
                    <a:pt x="29" y="552"/>
                    <a:pt x="36" y="552"/>
                  </a:cubicBezTo>
                  <a:lnTo>
                    <a:pt x="36" y="552"/>
                  </a:lnTo>
                  <a:lnTo>
                    <a:pt x="797" y="552"/>
                  </a:lnTo>
                  <a:cubicBezTo>
                    <a:pt x="803" y="552"/>
                    <a:pt x="832" y="545"/>
                    <a:pt x="832" y="509"/>
                  </a:cubicBezTo>
                  <a:cubicBezTo>
                    <a:pt x="833" y="505"/>
                    <a:pt x="832" y="500"/>
                    <a:pt x="832" y="496"/>
                  </a:cubicBezTo>
                  <a:close/>
                  <a:moveTo>
                    <a:pt x="570" y="376"/>
                  </a:moveTo>
                  <a:lnTo>
                    <a:pt x="478" y="376"/>
                  </a:lnTo>
                  <a:cubicBezTo>
                    <a:pt x="471" y="376"/>
                    <a:pt x="465" y="370"/>
                    <a:pt x="465" y="362"/>
                  </a:cubicBezTo>
                  <a:cubicBezTo>
                    <a:pt x="465" y="355"/>
                    <a:pt x="471" y="349"/>
                    <a:pt x="478" y="349"/>
                  </a:cubicBezTo>
                  <a:lnTo>
                    <a:pt x="522" y="349"/>
                  </a:lnTo>
                  <a:lnTo>
                    <a:pt x="418" y="245"/>
                  </a:lnTo>
                  <a:lnTo>
                    <a:pt x="418" y="453"/>
                  </a:lnTo>
                  <a:lnTo>
                    <a:pt x="450" y="420"/>
                  </a:lnTo>
                  <a:cubicBezTo>
                    <a:pt x="456" y="415"/>
                    <a:pt x="464" y="415"/>
                    <a:pt x="469" y="420"/>
                  </a:cubicBezTo>
                  <a:cubicBezTo>
                    <a:pt x="474" y="425"/>
                    <a:pt x="474" y="434"/>
                    <a:pt x="469" y="439"/>
                  </a:cubicBezTo>
                  <a:lnTo>
                    <a:pt x="404" y="504"/>
                  </a:lnTo>
                  <a:lnTo>
                    <a:pt x="339" y="439"/>
                  </a:lnTo>
                  <a:cubicBezTo>
                    <a:pt x="336" y="436"/>
                    <a:pt x="335" y="433"/>
                    <a:pt x="335" y="430"/>
                  </a:cubicBezTo>
                  <a:cubicBezTo>
                    <a:pt x="335" y="426"/>
                    <a:pt x="336" y="423"/>
                    <a:pt x="339" y="420"/>
                  </a:cubicBezTo>
                  <a:cubicBezTo>
                    <a:pt x="344" y="415"/>
                    <a:pt x="353" y="415"/>
                    <a:pt x="358" y="420"/>
                  </a:cubicBezTo>
                  <a:lnTo>
                    <a:pt x="391" y="454"/>
                  </a:lnTo>
                  <a:lnTo>
                    <a:pt x="391" y="245"/>
                  </a:lnTo>
                  <a:lnTo>
                    <a:pt x="287" y="349"/>
                  </a:lnTo>
                  <a:lnTo>
                    <a:pt x="334" y="349"/>
                  </a:lnTo>
                  <a:cubicBezTo>
                    <a:pt x="341" y="349"/>
                    <a:pt x="347" y="355"/>
                    <a:pt x="347" y="362"/>
                  </a:cubicBezTo>
                  <a:cubicBezTo>
                    <a:pt x="347" y="370"/>
                    <a:pt x="341" y="376"/>
                    <a:pt x="334" y="376"/>
                  </a:cubicBezTo>
                  <a:lnTo>
                    <a:pt x="242" y="376"/>
                  </a:lnTo>
                  <a:lnTo>
                    <a:pt x="242" y="284"/>
                  </a:lnTo>
                  <a:cubicBezTo>
                    <a:pt x="242" y="276"/>
                    <a:pt x="248" y="270"/>
                    <a:pt x="255" y="270"/>
                  </a:cubicBezTo>
                  <a:cubicBezTo>
                    <a:pt x="263" y="270"/>
                    <a:pt x="269" y="276"/>
                    <a:pt x="269" y="284"/>
                  </a:cubicBezTo>
                  <a:lnTo>
                    <a:pt x="269" y="330"/>
                  </a:lnTo>
                  <a:lnTo>
                    <a:pt x="391" y="207"/>
                  </a:lnTo>
                  <a:lnTo>
                    <a:pt x="391" y="143"/>
                  </a:lnTo>
                  <a:cubicBezTo>
                    <a:pt x="375" y="137"/>
                    <a:pt x="362" y="121"/>
                    <a:pt x="362" y="103"/>
                  </a:cubicBezTo>
                  <a:cubicBezTo>
                    <a:pt x="362" y="79"/>
                    <a:pt x="381" y="61"/>
                    <a:pt x="405" y="61"/>
                  </a:cubicBezTo>
                  <a:cubicBezTo>
                    <a:pt x="428" y="61"/>
                    <a:pt x="447" y="79"/>
                    <a:pt x="447" y="103"/>
                  </a:cubicBezTo>
                  <a:cubicBezTo>
                    <a:pt x="447" y="121"/>
                    <a:pt x="435" y="137"/>
                    <a:pt x="418" y="143"/>
                  </a:cubicBezTo>
                  <a:lnTo>
                    <a:pt x="418" y="207"/>
                  </a:lnTo>
                  <a:lnTo>
                    <a:pt x="544" y="333"/>
                  </a:lnTo>
                  <a:lnTo>
                    <a:pt x="544" y="283"/>
                  </a:lnTo>
                  <a:cubicBezTo>
                    <a:pt x="544" y="276"/>
                    <a:pt x="550" y="270"/>
                    <a:pt x="557" y="270"/>
                  </a:cubicBezTo>
                  <a:cubicBezTo>
                    <a:pt x="564" y="270"/>
                    <a:pt x="570" y="276"/>
                    <a:pt x="570" y="283"/>
                  </a:cubicBezTo>
                  <a:lnTo>
                    <a:pt x="570" y="376"/>
                  </a:lnTo>
                  <a:lnTo>
                    <a:pt x="570" y="376"/>
                  </a:lnTo>
                  <a:close/>
                </a:path>
              </a:pathLst>
            </a:custGeom>
            <a:noFill/>
            <a:ln w="15875">
              <a:solidFill>
                <a:schemeClr val="bg1"/>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bg1"/>
                </a:solidFill>
                <a:effectLst/>
                <a:uLnTx/>
                <a:uFillTx/>
              </a:endParaRPr>
            </a:p>
          </p:txBody>
        </p:sp>
        <p:sp>
          <p:nvSpPr>
            <p:cNvPr id="288" name="TextBox 287">
              <a:extLst>
                <a:ext uri="{FF2B5EF4-FFF2-40B4-BE49-F238E27FC236}">
                  <a16:creationId xmlns:a16="http://schemas.microsoft.com/office/drawing/2014/main" id="{A7C84BEA-6B6A-4B57-96AB-3DFA80C3EB10}"/>
                </a:ext>
              </a:extLst>
            </p:cNvPr>
            <p:cNvSpPr txBox="1"/>
            <p:nvPr/>
          </p:nvSpPr>
          <p:spPr>
            <a:xfrm rot="5400000">
              <a:off x="6212684" y="3604855"/>
              <a:ext cx="546219" cy="2200795"/>
            </a:xfrm>
            <a:prstGeom prst="rect">
              <a:avLst/>
            </a:prstGeom>
            <a:noFill/>
            <a:ln w="152400" cmpd="sng">
              <a:solidFill>
                <a:schemeClr val="bg1"/>
              </a:solidFill>
              <a:prstDash val="solid"/>
            </a:ln>
          </p:spPr>
          <p:txBody>
            <a:bodyPr vert="vert270" wrap="square" lIns="186521" tIns="149217" rIns="186521" bIns="149217" rtlCol="0">
              <a:spAutoFit/>
            </a:body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224" b="1" i="0" u="none" strike="noStrike" kern="0" cap="none" spc="0" normalizeH="0" baseline="0" noProof="0">
                  <a:ln>
                    <a:noFill/>
                  </a:ln>
                  <a:solidFill>
                    <a:schemeClr val="bg1"/>
                  </a:solidFill>
                  <a:effectLst/>
                  <a:uLnTx/>
                  <a:uFillTx/>
                </a:rPr>
                <a:t>Subnet #3 </a:t>
              </a:r>
            </a:p>
          </p:txBody>
        </p:sp>
        <p:cxnSp>
          <p:nvCxnSpPr>
            <p:cNvPr id="289" name="Straight Arrow Connector 288">
              <a:extLst>
                <a:ext uri="{FF2B5EF4-FFF2-40B4-BE49-F238E27FC236}">
                  <a16:creationId xmlns:a16="http://schemas.microsoft.com/office/drawing/2014/main" id="{AEB70501-AE1B-405B-BDCC-5084B9371C73}"/>
                </a:ext>
              </a:extLst>
            </p:cNvPr>
            <p:cNvCxnSpPr>
              <a:cxnSpLocks/>
            </p:cNvCxnSpPr>
            <p:nvPr/>
          </p:nvCxnSpPr>
          <p:spPr>
            <a:xfrm>
              <a:off x="6454778" y="3957484"/>
              <a:ext cx="0" cy="497093"/>
            </a:xfrm>
            <a:prstGeom prst="straightConnector1">
              <a:avLst/>
            </a:prstGeom>
            <a:noFill/>
            <a:ln w="31750" cap="flat" cmpd="sng" algn="ctr">
              <a:solidFill>
                <a:srgbClr val="DD5900"/>
              </a:solidFill>
              <a:prstDash val="solid"/>
              <a:headEnd type="triangle"/>
              <a:tailEnd type="triangle"/>
            </a:ln>
            <a:effectLst/>
          </p:spPr>
        </p:cxnSp>
        <p:cxnSp>
          <p:nvCxnSpPr>
            <p:cNvPr id="290" name="Straight Arrow Connector 289">
              <a:extLst>
                <a:ext uri="{FF2B5EF4-FFF2-40B4-BE49-F238E27FC236}">
                  <a16:creationId xmlns:a16="http://schemas.microsoft.com/office/drawing/2014/main" id="{16C84517-796C-47E2-A0A8-F3247981FBD2}"/>
                </a:ext>
              </a:extLst>
            </p:cNvPr>
            <p:cNvCxnSpPr>
              <a:cxnSpLocks/>
              <a:stCxn id="281" idx="26"/>
            </p:cNvCxnSpPr>
            <p:nvPr/>
          </p:nvCxnSpPr>
          <p:spPr>
            <a:xfrm flipH="1">
              <a:off x="6454611" y="2579653"/>
              <a:ext cx="5123" cy="365506"/>
            </a:xfrm>
            <a:prstGeom prst="straightConnector1">
              <a:avLst/>
            </a:prstGeom>
            <a:noFill/>
            <a:ln w="31750" cap="flat" cmpd="sng" algn="ctr">
              <a:solidFill>
                <a:srgbClr val="DD5900"/>
              </a:solidFill>
              <a:prstDash val="solid"/>
              <a:headEnd type="none"/>
              <a:tailEnd type="triangle"/>
            </a:ln>
            <a:effectLst/>
          </p:spPr>
        </p:cxnSp>
        <p:sp>
          <p:nvSpPr>
            <p:cNvPr id="291" name="TextBox 290">
              <a:extLst>
                <a:ext uri="{FF2B5EF4-FFF2-40B4-BE49-F238E27FC236}">
                  <a16:creationId xmlns:a16="http://schemas.microsoft.com/office/drawing/2014/main" id="{B500B956-8C82-4562-85FF-A124E63E5074}"/>
                </a:ext>
              </a:extLst>
            </p:cNvPr>
            <p:cNvSpPr txBox="1"/>
            <p:nvPr/>
          </p:nvSpPr>
          <p:spPr>
            <a:xfrm rot="5400000">
              <a:off x="6154263" y="4250035"/>
              <a:ext cx="570584" cy="2032382"/>
            </a:xfrm>
            <a:prstGeom prst="rect">
              <a:avLst/>
            </a:prstGeom>
            <a:noFill/>
            <a:ln>
              <a:noFill/>
            </a:ln>
          </p:spPr>
          <p:txBody>
            <a:bodyPr vert="vert270" wrap="squar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400" b="1" i="0" u="none" strike="noStrike" kern="0" cap="none" spc="0" normalizeH="0" baseline="0" noProof="0">
                  <a:ln>
                    <a:noFill/>
                  </a:ln>
                  <a:solidFill>
                    <a:schemeClr val="bg1"/>
                  </a:solidFill>
                  <a:effectLst/>
                  <a:uLnTx/>
                  <a:uFillTx/>
                </a:rPr>
                <a:t>Availability Zone #3</a:t>
              </a:r>
            </a:p>
          </p:txBody>
        </p:sp>
        <p:pic>
          <p:nvPicPr>
            <p:cNvPr id="295" name="Picture 294">
              <a:extLst>
                <a:ext uri="{FF2B5EF4-FFF2-40B4-BE49-F238E27FC236}">
                  <a16:creationId xmlns:a16="http://schemas.microsoft.com/office/drawing/2014/main" id="{297A98CB-9ADA-4593-A8D6-4B644FEEA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846" y="5938234"/>
              <a:ext cx="762001" cy="762001"/>
            </a:xfrm>
            <a:prstGeom prst="rect">
              <a:avLst/>
            </a:prstGeom>
          </p:spPr>
        </p:pic>
        <p:sp>
          <p:nvSpPr>
            <p:cNvPr id="296" name="TextBox 295">
              <a:extLst>
                <a:ext uri="{FF2B5EF4-FFF2-40B4-BE49-F238E27FC236}">
                  <a16:creationId xmlns:a16="http://schemas.microsoft.com/office/drawing/2014/main" id="{6E0840D6-C898-41AC-BE8E-D1778BBA32B2}"/>
                </a:ext>
              </a:extLst>
            </p:cNvPr>
            <p:cNvSpPr txBox="1"/>
            <p:nvPr/>
          </p:nvSpPr>
          <p:spPr>
            <a:xfrm>
              <a:off x="2205628" y="6069799"/>
              <a:ext cx="3251596" cy="627864"/>
            </a:xfrm>
            <a:prstGeom prst="rect">
              <a:avLst/>
            </a:prstGeom>
            <a:noFill/>
          </p:spPr>
          <p:txBody>
            <a:bodyPr wrap="none" lIns="182880" tIns="146304" rIns="182880" bIns="146304" rtlCol="0">
              <a:spAutoFit/>
            </a:bodyPr>
            <a:lstStyle/>
            <a:p>
              <a:pPr>
                <a:lnSpc>
                  <a:spcPct val="90000"/>
                </a:lnSpc>
                <a:spcAft>
                  <a:spcPts val="600"/>
                </a:spcAft>
              </a:pPr>
              <a:r>
                <a:rPr lang="en-US" sz="2400">
                  <a:solidFill>
                    <a:schemeClr val="bg1"/>
                  </a:solidFill>
                </a:rPr>
                <a:t>Service Fabric Cluster</a:t>
              </a:r>
            </a:p>
          </p:txBody>
        </p:sp>
        <p:grpSp>
          <p:nvGrpSpPr>
            <p:cNvPr id="304" name="Group 303">
              <a:extLst>
                <a:ext uri="{FF2B5EF4-FFF2-40B4-BE49-F238E27FC236}">
                  <a16:creationId xmlns:a16="http://schemas.microsoft.com/office/drawing/2014/main" id="{6A27C92C-A09C-49E9-83AF-DE15591B6FD0}"/>
                </a:ext>
              </a:extLst>
            </p:cNvPr>
            <p:cNvGrpSpPr/>
            <p:nvPr/>
          </p:nvGrpSpPr>
          <p:grpSpPr>
            <a:xfrm>
              <a:off x="5969605" y="2980314"/>
              <a:ext cx="1060174" cy="977170"/>
              <a:chOff x="6477014" y="2523113"/>
              <a:chExt cx="1060174" cy="977170"/>
            </a:xfrm>
          </p:grpSpPr>
          <p:sp>
            <p:nvSpPr>
              <p:cNvPr id="279" name="Freeform 5">
                <a:extLst>
                  <a:ext uri="{FF2B5EF4-FFF2-40B4-BE49-F238E27FC236}">
                    <a16:creationId xmlns:a16="http://schemas.microsoft.com/office/drawing/2014/main" id="{21521857-50CA-409B-910D-AAD63A0B57D0}"/>
                  </a:ext>
                </a:extLst>
              </p:cNvPr>
              <p:cNvSpPr>
                <a:spLocks noEditPoints="1"/>
              </p:cNvSpPr>
              <p:nvPr/>
            </p:nvSpPr>
            <p:spPr bwMode="auto">
              <a:xfrm>
                <a:off x="6564511" y="2523113"/>
                <a:ext cx="972677" cy="892830"/>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FFFFFF"/>
              </a:solidFill>
              <a:ln w="22225">
                <a:solidFill>
                  <a:srgbClr val="00B0F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sp>
            <p:nvSpPr>
              <p:cNvPr id="297" name="Freeform 5">
                <a:extLst>
                  <a:ext uri="{FF2B5EF4-FFF2-40B4-BE49-F238E27FC236}">
                    <a16:creationId xmlns:a16="http://schemas.microsoft.com/office/drawing/2014/main" id="{F0A643D0-3DE4-4AC5-A68E-EE9E6CF5BD01}"/>
                  </a:ext>
                </a:extLst>
              </p:cNvPr>
              <p:cNvSpPr>
                <a:spLocks noEditPoints="1"/>
              </p:cNvSpPr>
              <p:nvPr/>
            </p:nvSpPr>
            <p:spPr bwMode="auto">
              <a:xfrm>
                <a:off x="6515918" y="2565456"/>
                <a:ext cx="972677" cy="892830"/>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FFFFFF"/>
              </a:solidFill>
              <a:ln w="22225">
                <a:solidFill>
                  <a:srgbClr val="00B0F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grpSp>
            <p:nvGrpSpPr>
              <p:cNvPr id="298" name="Group 4">
                <a:extLst>
                  <a:ext uri="{FF2B5EF4-FFF2-40B4-BE49-F238E27FC236}">
                    <a16:creationId xmlns:a16="http://schemas.microsoft.com/office/drawing/2014/main" id="{07E955C8-C061-48A9-AF88-25C4E28C4318}"/>
                  </a:ext>
                </a:extLst>
              </p:cNvPr>
              <p:cNvGrpSpPr>
                <a:grpSpLocks noChangeAspect="1"/>
              </p:cNvGrpSpPr>
              <p:nvPr/>
            </p:nvGrpSpPr>
            <p:grpSpPr bwMode="auto">
              <a:xfrm>
                <a:off x="6477014" y="2607453"/>
                <a:ext cx="972677" cy="892830"/>
                <a:chOff x="2329" y="1462"/>
                <a:chExt cx="268" cy="246"/>
              </a:xfrm>
              <a:solidFill>
                <a:srgbClr val="FFFFFF"/>
              </a:solidFill>
            </p:grpSpPr>
            <p:sp>
              <p:nvSpPr>
                <p:cNvPr id="299" name="Freeform 5">
                  <a:extLst>
                    <a:ext uri="{FF2B5EF4-FFF2-40B4-BE49-F238E27FC236}">
                      <a16:creationId xmlns:a16="http://schemas.microsoft.com/office/drawing/2014/main" id="{DEB8BAD8-621F-43F6-9738-59CECECA5DF6}"/>
                    </a:ext>
                  </a:extLst>
                </p:cNvPr>
                <p:cNvSpPr>
                  <a:spLocks noEditPoints="1"/>
                </p:cNvSpPr>
                <p:nvPr/>
              </p:nvSpPr>
              <p:spPr bwMode="auto">
                <a:xfrm>
                  <a:off x="2329" y="1462"/>
                  <a:ext cx="268" cy="246"/>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grpFill/>
                <a:ln w="22225">
                  <a:solidFill>
                    <a:srgbClr val="00B0F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sp>
              <p:nvSpPr>
                <p:cNvPr id="300" name="Freeform 6">
                  <a:extLst>
                    <a:ext uri="{FF2B5EF4-FFF2-40B4-BE49-F238E27FC236}">
                      <a16:creationId xmlns:a16="http://schemas.microsoft.com/office/drawing/2014/main" id="{53DC2225-02AF-4112-B1C4-52E6F3163D85}"/>
                    </a:ext>
                  </a:extLst>
                </p:cNvPr>
                <p:cNvSpPr>
                  <a:spLocks/>
                </p:cNvSpPr>
                <p:nvPr/>
              </p:nvSpPr>
              <p:spPr bwMode="auto">
                <a:xfrm>
                  <a:off x="2417" y="1499"/>
                  <a:ext cx="83" cy="48"/>
                </a:xfrm>
                <a:custGeom>
                  <a:avLst/>
                  <a:gdLst>
                    <a:gd name="T0" fmla="*/ 83 w 83"/>
                    <a:gd name="T1" fmla="*/ 24 h 48"/>
                    <a:gd name="T2" fmla="*/ 42 w 83"/>
                    <a:gd name="T3" fmla="*/ 0 h 48"/>
                    <a:gd name="T4" fmla="*/ 0 w 83"/>
                    <a:gd name="T5" fmla="*/ 24 h 48"/>
                    <a:gd name="T6" fmla="*/ 0 w 83"/>
                    <a:gd name="T7" fmla="*/ 24 h 48"/>
                    <a:gd name="T8" fmla="*/ 42 w 83"/>
                    <a:gd name="T9" fmla="*/ 48 h 48"/>
                    <a:gd name="T10" fmla="*/ 83 w 83"/>
                    <a:gd name="T11" fmla="*/ 24 h 48"/>
                    <a:gd name="T12" fmla="*/ 83 w 83"/>
                    <a:gd name="T13" fmla="*/ 24 h 48"/>
                  </a:gdLst>
                  <a:ahLst/>
                  <a:cxnLst>
                    <a:cxn ang="0">
                      <a:pos x="T0" y="T1"/>
                    </a:cxn>
                    <a:cxn ang="0">
                      <a:pos x="T2" y="T3"/>
                    </a:cxn>
                    <a:cxn ang="0">
                      <a:pos x="T4" y="T5"/>
                    </a:cxn>
                    <a:cxn ang="0">
                      <a:pos x="T6" y="T7"/>
                    </a:cxn>
                    <a:cxn ang="0">
                      <a:pos x="T8" y="T9"/>
                    </a:cxn>
                    <a:cxn ang="0">
                      <a:pos x="T10" y="T11"/>
                    </a:cxn>
                    <a:cxn ang="0">
                      <a:pos x="T12" y="T13"/>
                    </a:cxn>
                  </a:cxnLst>
                  <a:rect l="0" t="0" r="r" b="b"/>
                  <a:pathLst>
                    <a:path w="83" h="48">
                      <a:moveTo>
                        <a:pt x="83" y="24"/>
                      </a:moveTo>
                      <a:lnTo>
                        <a:pt x="42" y="0"/>
                      </a:lnTo>
                      <a:lnTo>
                        <a:pt x="0" y="24"/>
                      </a:lnTo>
                      <a:lnTo>
                        <a:pt x="0" y="24"/>
                      </a:lnTo>
                      <a:lnTo>
                        <a:pt x="42" y="48"/>
                      </a:lnTo>
                      <a:lnTo>
                        <a:pt x="83" y="24"/>
                      </a:lnTo>
                      <a:lnTo>
                        <a:pt x="83" y="24"/>
                      </a:lnTo>
                      <a:close/>
                    </a:path>
                  </a:pathLst>
                </a:custGeom>
                <a:grpFill/>
                <a:ln w="22225">
                  <a:solidFill>
                    <a:srgbClr val="00B0F0"/>
                  </a:solidFill>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sp>
              <p:nvSpPr>
                <p:cNvPr id="301" name="Freeform 7">
                  <a:extLst>
                    <a:ext uri="{FF2B5EF4-FFF2-40B4-BE49-F238E27FC236}">
                      <a16:creationId xmlns:a16="http://schemas.microsoft.com/office/drawing/2014/main" id="{5B3B4FBE-3222-4710-988F-28060FA980A0}"/>
                    </a:ext>
                  </a:extLst>
                </p:cNvPr>
                <p:cNvSpPr>
                  <a:spLocks/>
                </p:cNvSpPr>
                <p:nvPr/>
              </p:nvSpPr>
              <p:spPr bwMode="auto">
                <a:xfrm>
                  <a:off x="2463" y="1531"/>
                  <a:ext cx="41" cy="70"/>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22225">
                  <a:solidFill>
                    <a:srgbClr val="00B0F0"/>
                  </a:solidFill>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sp>
              <p:nvSpPr>
                <p:cNvPr id="302" name="Freeform 8">
                  <a:extLst>
                    <a:ext uri="{FF2B5EF4-FFF2-40B4-BE49-F238E27FC236}">
                      <a16:creationId xmlns:a16="http://schemas.microsoft.com/office/drawing/2014/main" id="{CFB4CD39-CF47-4246-97AD-87BB02B3DF91}"/>
                    </a:ext>
                  </a:extLst>
                </p:cNvPr>
                <p:cNvSpPr>
                  <a:spLocks/>
                </p:cNvSpPr>
                <p:nvPr/>
              </p:nvSpPr>
              <p:spPr bwMode="auto">
                <a:xfrm>
                  <a:off x="2413" y="1531"/>
                  <a:ext cx="41" cy="70"/>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22225">
                  <a:solidFill>
                    <a:srgbClr val="00B0F0"/>
                  </a:solidFill>
                  <a:round/>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chemeClr val="accent1"/>
                    </a:solidFill>
                    <a:effectLst/>
                    <a:uLnTx/>
                    <a:uFillTx/>
                  </a:endParaRPr>
                </a:p>
              </p:txBody>
            </p:sp>
          </p:grpSp>
        </p:grpSp>
        <p:sp>
          <p:nvSpPr>
            <p:cNvPr id="303" name="TextBox 302">
              <a:extLst>
                <a:ext uri="{FF2B5EF4-FFF2-40B4-BE49-F238E27FC236}">
                  <a16:creationId xmlns:a16="http://schemas.microsoft.com/office/drawing/2014/main" id="{3860AC29-B0EE-43DA-AD75-7673FC30CE86}"/>
                </a:ext>
              </a:extLst>
            </p:cNvPr>
            <p:cNvSpPr txBox="1"/>
            <p:nvPr/>
          </p:nvSpPr>
          <p:spPr>
            <a:xfrm>
              <a:off x="5526694" y="2845229"/>
              <a:ext cx="546219" cy="1044227"/>
            </a:xfrm>
            <a:prstGeom prst="rect">
              <a:avLst/>
            </a:prstGeom>
            <a:noFill/>
            <a:ln>
              <a:noFill/>
            </a:ln>
          </p:spPr>
          <p:txBody>
            <a:bodyPr vert="vert270" wrap="squar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224" b="1" i="0" u="none" strike="noStrike" kern="0" cap="none" spc="0" normalizeH="0" baseline="0" noProof="0">
                  <a:ln>
                    <a:noFill/>
                  </a:ln>
                  <a:solidFill>
                    <a:schemeClr val="bg1"/>
                  </a:solidFill>
                  <a:effectLst/>
                  <a:uLnTx/>
                  <a:uFillTx/>
                </a:rPr>
                <a:t>VMSS #</a:t>
              </a:r>
              <a:r>
                <a:rPr lang="en-US" sz="1224" b="1" kern="0">
                  <a:solidFill>
                    <a:schemeClr val="bg1"/>
                  </a:solidFill>
                </a:rPr>
                <a:t>3</a:t>
              </a:r>
              <a:endParaRPr kumimoji="0" lang="en-US" sz="1224" b="1" i="0" u="none" strike="noStrike" kern="0" cap="none" spc="0" normalizeH="0" baseline="0" noProof="0">
                <a:ln>
                  <a:noFill/>
                </a:ln>
                <a:solidFill>
                  <a:schemeClr val="bg1"/>
                </a:solidFill>
                <a:effectLst/>
                <a:uLnTx/>
                <a:uFillTx/>
              </a:endParaRPr>
            </a:p>
          </p:txBody>
        </p:sp>
        <p:sp>
          <p:nvSpPr>
            <p:cNvPr id="228" name="TextBox 227">
              <a:extLst>
                <a:ext uri="{FF2B5EF4-FFF2-40B4-BE49-F238E27FC236}">
                  <a16:creationId xmlns:a16="http://schemas.microsoft.com/office/drawing/2014/main" id="{C7F324C2-2FB4-48AE-BE16-2EA3EF9755A2}"/>
                </a:ext>
              </a:extLst>
            </p:cNvPr>
            <p:cNvSpPr txBox="1"/>
            <p:nvPr/>
          </p:nvSpPr>
          <p:spPr>
            <a:xfrm rot="5400000">
              <a:off x="3844268" y="4788618"/>
              <a:ext cx="221599" cy="1835114"/>
            </a:xfrm>
            <a:prstGeom prst="rect">
              <a:avLst/>
            </a:prstGeom>
            <a:solidFill>
              <a:schemeClr val="bg1"/>
            </a:solidFill>
            <a:ln w="28575">
              <a:solidFill>
                <a:schemeClr val="accent1"/>
              </a:solidFill>
              <a:prstDash val="solid"/>
            </a:ln>
          </p:spPr>
          <p:txBody>
            <a:bodyPr vert="vert270" wrap="square" lIns="0" tIns="180000" rIns="0" bIns="180000" rtlCol="0">
              <a:spAutoFit/>
            </a:bodyPr>
            <a:lstStyle/>
            <a:p>
              <a:pPr marL="0" marR="0" lvl="0" indent="0" algn="ctr" defTabSz="932597" eaLnBrk="1" fontAlgn="auto" latinLnBrk="0" hangingPunct="1">
                <a:lnSpc>
                  <a:spcPct val="90000"/>
                </a:lnSpc>
                <a:spcBef>
                  <a:spcPts val="0"/>
                </a:spcBef>
                <a:spcAft>
                  <a:spcPts val="612"/>
                </a:spcAft>
                <a:buClrTx/>
                <a:buSzTx/>
                <a:buFontTx/>
                <a:buNone/>
                <a:tabLst/>
                <a:defRPr/>
              </a:pPr>
              <a:r>
                <a:rPr lang="en-US" sz="1600" b="1" kern="0"/>
                <a:t>Single VNET</a:t>
              </a:r>
              <a:endParaRPr kumimoji="0" lang="en-US" sz="1600" b="1" i="0" u="none" strike="noStrike" kern="0" cap="none" spc="0" normalizeH="0" baseline="0" noProof="0">
                <a:ln>
                  <a:noFill/>
                </a:ln>
                <a:effectLst/>
                <a:uLnTx/>
                <a:uFillTx/>
              </a:endParaRPr>
            </a:p>
          </p:txBody>
        </p:sp>
        <p:cxnSp>
          <p:nvCxnSpPr>
            <p:cNvPr id="231" name="Straight Arrow Connector 230">
              <a:extLst>
                <a:ext uri="{FF2B5EF4-FFF2-40B4-BE49-F238E27FC236}">
                  <a16:creationId xmlns:a16="http://schemas.microsoft.com/office/drawing/2014/main" id="{C7124318-FB9B-4C0A-B809-4E40297D0AC4}"/>
                </a:ext>
              </a:extLst>
            </p:cNvPr>
            <p:cNvCxnSpPr>
              <a:cxnSpLocks/>
              <a:stCxn id="178" idx="7"/>
            </p:cNvCxnSpPr>
            <p:nvPr/>
          </p:nvCxnSpPr>
          <p:spPr>
            <a:xfrm>
              <a:off x="4002196" y="1523443"/>
              <a:ext cx="2453707" cy="549190"/>
            </a:xfrm>
            <a:prstGeom prst="straightConnector1">
              <a:avLst/>
            </a:prstGeom>
            <a:noFill/>
            <a:ln w="31750" cap="flat" cmpd="sng" algn="ctr">
              <a:solidFill>
                <a:srgbClr val="DD5900"/>
              </a:solidFill>
              <a:prstDash val="solid"/>
              <a:headEnd type="none"/>
              <a:tailEnd type="triangle"/>
            </a:ln>
            <a:effectLst/>
          </p:spPr>
        </p:cxnSp>
        <p:cxnSp>
          <p:nvCxnSpPr>
            <p:cNvPr id="230" name="Straight Arrow Connector 229">
              <a:extLst>
                <a:ext uri="{FF2B5EF4-FFF2-40B4-BE49-F238E27FC236}">
                  <a16:creationId xmlns:a16="http://schemas.microsoft.com/office/drawing/2014/main" id="{4939D272-D0D1-44FD-98CE-94E9658AFA54}"/>
                </a:ext>
              </a:extLst>
            </p:cNvPr>
            <p:cNvCxnSpPr>
              <a:cxnSpLocks/>
              <a:stCxn id="178" idx="7"/>
            </p:cNvCxnSpPr>
            <p:nvPr/>
          </p:nvCxnSpPr>
          <p:spPr>
            <a:xfrm flipH="1">
              <a:off x="3986105" y="1523443"/>
              <a:ext cx="16091" cy="593883"/>
            </a:xfrm>
            <a:prstGeom prst="straightConnector1">
              <a:avLst/>
            </a:prstGeom>
            <a:noFill/>
            <a:ln w="31750" cap="flat" cmpd="sng" algn="ctr">
              <a:solidFill>
                <a:srgbClr val="DD5900"/>
              </a:solidFill>
              <a:prstDash val="solid"/>
              <a:headEnd type="none"/>
              <a:tailEnd type="triangle"/>
            </a:ln>
            <a:effectLst/>
          </p:spPr>
        </p:cxnSp>
      </p:grpSp>
      <p:sp>
        <p:nvSpPr>
          <p:cNvPr id="315" name="Title 314">
            <a:extLst>
              <a:ext uri="{FF2B5EF4-FFF2-40B4-BE49-F238E27FC236}">
                <a16:creationId xmlns:a16="http://schemas.microsoft.com/office/drawing/2014/main" id="{C4619196-7C22-4FA9-9382-0582EAFDFB5B}"/>
              </a:ext>
            </a:extLst>
          </p:cNvPr>
          <p:cNvSpPr>
            <a:spLocks noGrp="1"/>
          </p:cNvSpPr>
          <p:nvPr>
            <p:ph type="title"/>
          </p:nvPr>
        </p:nvSpPr>
        <p:spPr/>
        <p:txBody>
          <a:bodyPr/>
          <a:lstStyle/>
          <a:p>
            <a:r>
              <a:rPr lang="en-US"/>
              <a:t>Cluster across three Availability Zones.</a:t>
            </a:r>
          </a:p>
        </p:txBody>
      </p:sp>
      <p:sp>
        <p:nvSpPr>
          <p:cNvPr id="316" name="Text Placeholder 315">
            <a:extLst>
              <a:ext uri="{FF2B5EF4-FFF2-40B4-BE49-F238E27FC236}">
                <a16:creationId xmlns:a16="http://schemas.microsoft.com/office/drawing/2014/main" id="{5A747F6F-79D8-4EC5-8F40-05C27D4B4E6E}"/>
              </a:ext>
            </a:extLst>
          </p:cNvPr>
          <p:cNvSpPr>
            <a:spLocks noGrp="1"/>
          </p:cNvSpPr>
          <p:nvPr>
            <p:ph type="body" sz="quarter" idx="10"/>
          </p:nvPr>
        </p:nvSpPr>
        <p:spPr>
          <a:xfrm>
            <a:off x="7920628" y="1704781"/>
            <a:ext cx="4265530" cy="2862322"/>
          </a:xfrm>
        </p:spPr>
        <p:txBody>
          <a:bodyPr/>
          <a:lstStyle/>
          <a:p>
            <a:r>
              <a:rPr lang="en-US" sz="3200">
                <a:solidFill>
                  <a:schemeClr val="tx1"/>
                </a:solidFill>
                <a:latin typeface="Segoe UI Light" panose="020B0502040204020203" pitchFamily="34" charset="0"/>
                <a:cs typeface="Segoe UI Light" panose="020B0502040204020203" pitchFamily="34" charset="0"/>
              </a:rPr>
              <a:t>Single VNET</a:t>
            </a:r>
          </a:p>
          <a:p>
            <a:r>
              <a:rPr lang="en-US" sz="3200">
                <a:solidFill>
                  <a:schemeClr val="tx1"/>
                </a:solidFill>
                <a:latin typeface="Segoe UI Light" panose="020B0502040204020203" pitchFamily="34" charset="0"/>
                <a:cs typeface="Segoe UI Light" panose="020B0502040204020203" pitchFamily="34" charset="0"/>
              </a:rPr>
              <a:t>Three zonal VMSS</a:t>
            </a:r>
          </a:p>
          <a:p>
            <a:r>
              <a:rPr lang="en-US" sz="3200">
                <a:solidFill>
                  <a:schemeClr val="tx1"/>
                </a:solidFill>
                <a:latin typeface="Segoe UI Light" panose="020B0502040204020203" pitchFamily="34" charset="0"/>
                <a:cs typeface="Segoe UI Light" panose="020B0502040204020203" pitchFamily="34" charset="0"/>
              </a:rPr>
              <a:t>Three load balancers</a:t>
            </a:r>
          </a:p>
          <a:p>
            <a:r>
              <a:rPr lang="en-US" sz="3200">
                <a:solidFill>
                  <a:schemeClr val="tx1"/>
                </a:solidFill>
                <a:latin typeface="Segoe UI Light" panose="020B0502040204020203" pitchFamily="34" charset="0"/>
                <a:cs typeface="Segoe UI Light" panose="020B0502040204020203" pitchFamily="34" charset="0"/>
              </a:rPr>
              <a:t>One traffic manager</a:t>
            </a:r>
          </a:p>
          <a:p>
            <a:endParaRPr lang="en-US" sz="3200">
              <a:solidFill>
                <a:schemeClr val="tx1"/>
              </a:solidFill>
              <a:latin typeface="Segoe UI Light" panose="020B0502040204020203" pitchFamily="34" charset="0"/>
              <a:cs typeface="Segoe UI Light" panose="020B0502040204020203" pitchFamily="34" charset="0"/>
            </a:endParaRPr>
          </a:p>
        </p:txBody>
      </p:sp>
      <p:cxnSp>
        <p:nvCxnSpPr>
          <p:cNvPr id="83" name="Straight Arrow Connector 255">
            <a:extLst>
              <a:ext uri="{FF2B5EF4-FFF2-40B4-BE49-F238E27FC236}">
                <a16:creationId xmlns:a16="http://schemas.microsoft.com/office/drawing/2014/main" id="{1FF4DEA0-DCA6-4854-8C8B-E14A20268D41}"/>
              </a:ext>
            </a:extLst>
          </p:cNvPr>
          <p:cNvCxnSpPr>
            <a:cxnSpLocks/>
          </p:cNvCxnSpPr>
          <p:nvPr/>
        </p:nvCxnSpPr>
        <p:spPr>
          <a:xfrm flipV="1">
            <a:off x="2481610" y="4734966"/>
            <a:ext cx="477040" cy="1"/>
          </a:xfrm>
          <a:prstGeom prst="straightConnector1">
            <a:avLst/>
          </a:prstGeom>
          <a:noFill/>
          <a:ln w="31750" cap="flat" cmpd="sng" algn="ctr">
            <a:solidFill>
              <a:schemeClr val="accent4">
                <a:lumMod val="50000"/>
              </a:schemeClr>
            </a:solidFill>
            <a:prstDash val="solid"/>
            <a:headEnd type="triangle"/>
            <a:tailEnd type="triangle"/>
          </a:ln>
          <a:effectLst/>
        </p:spPr>
      </p:cxnSp>
    </p:spTree>
    <p:extLst>
      <p:ext uri="{BB962C8B-B14F-4D97-AF65-F5344CB8AC3E}">
        <p14:creationId xmlns:p14="http://schemas.microsoft.com/office/powerpoint/2010/main" val="3037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FF6E04-0BC4-456B-9683-7677901F1538}"/>
              </a:ext>
            </a:extLst>
          </p:cNvPr>
          <p:cNvSpPr>
            <a:spLocks noGrp="1"/>
          </p:cNvSpPr>
          <p:nvPr>
            <p:ph type="body" sz="quarter" idx="10"/>
          </p:nvPr>
        </p:nvSpPr>
        <p:spPr>
          <a:xfrm>
            <a:off x="274638" y="1212850"/>
            <a:ext cx="11887200" cy="5152180"/>
          </a:xfrm>
        </p:spPr>
        <p:txBody>
          <a:bodyPr/>
          <a:lstStyle/>
          <a:p>
            <a:r>
              <a:rPr lang="en-US">
                <a:solidFill>
                  <a:schemeClr val="accent1"/>
                </a:solidFill>
                <a:latin typeface="Segoe UI Light" panose="020B0502040204020203" pitchFamily="34" charset="0"/>
                <a:cs typeface="Segoe UI Light" panose="020B0502040204020203" pitchFamily="34" charset="0"/>
              </a:rPr>
              <a:t>Use a cross AZ cluster when</a:t>
            </a:r>
          </a:p>
          <a:p>
            <a:pPr marL="812800" lvl="1" indent="-571500"/>
            <a:r>
              <a:rPr lang="en-US">
                <a:solidFill>
                  <a:schemeClr val="accent1"/>
                </a:solidFill>
                <a:latin typeface="Segoe UI Light" panose="020B0502040204020203" pitchFamily="34" charset="0"/>
                <a:cs typeface="Segoe UI Light" panose="020B0502040204020203" pitchFamily="34" charset="0"/>
              </a:rPr>
              <a:t>Want to survive an azure zone going down</a:t>
            </a:r>
          </a:p>
          <a:p>
            <a:pPr marL="812800" lvl="1" indent="-571500"/>
            <a:r>
              <a:rPr lang="en-US">
                <a:solidFill>
                  <a:schemeClr val="accent1"/>
                </a:solidFill>
                <a:latin typeface="Segoe UI Light" panose="020B0502040204020203" pitchFamily="34" charset="0"/>
                <a:cs typeface="Segoe UI Light" panose="020B0502040204020203" pitchFamily="34" charset="0"/>
              </a:rPr>
              <a:t>RPO and RTO = 0</a:t>
            </a:r>
          </a:p>
          <a:p>
            <a:pPr marL="812800" lvl="1" indent="-571500"/>
            <a:r>
              <a:rPr lang="en-US">
                <a:solidFill>
                  <a:schemeClr val="accent1"/>
                </a:solidFill>
                <a:latin typeface="Segoe UI Light" panose="020B0502040204020203" pitchFamily="34" charset="0"/>
                <a:cs typeface="Segoe UI Light" panose="020B0502040204020203" pitchFamily="34" charset="0"/>
              </a:rPr>
              <a:t>Slightly higher write latency than a cluster in a single AZ</a:t>
            </a:r>
          </a:p>
          <a:p>
            <a:pPr marL="0" indent="0">
              <a:buNone/>
            </a:pPr>
            <a:endParaRPr lang="en-US" sz="2000">
              <a:solidFill>
                <a:schemeClr val="accent1"/>
              </a:solidFill>
              <a:latin typeface="Segoe UI Light" panose="020B0502040204020203" pitchFamily="34" charset="0"/>
              <a:cs typeface="Segoe UI Light" panose="020B0502040204020203" pitchFamily="34" charset="0"/>
            </a:endParaRPr>
          </a:p>
          <a:p>
            <a:r>
              <a:rPr lang="en-US">
                <a:solidFill>
                  <a:schemeClr val="accent1"/>
                </a:solidFill>
                <a:latin typeface="Segoe UI Light" panose="020B0502040204020203" pitchFamily="34" charset="0"/>
                <a:cs typeface="Segoe UI Light" panose="020B0502040204020203" pitchFamily="34" charset="0"/>
              </a:rPr>
              <a:t>Back up your application State irrespective</a:t>
            </a:r>
          </a:p>
          <a:p>
            <a:pPr lvl="1"/>
            <a:r>
              <a:rPr lang="en-US">
                <a:solidFill>
                  <a:schemeClr val="accent1"/>
                </a:solidFill>
                <a:latin typeface="Segoe UI Light" panose="020B0502040204020203" pitchFamily="34" charset="0"/>
                <a:cs typeface="Segoe UI Light" panose="020B0502040204020203" pitchFamily="34" charset="0"/>
              </a:rPr>
              <a:t>To be used for regional failures and OOPS recovery</a:t>
            </a:r>
          </a:p>
          <a:p>
            <a:pPr marL="0" indent="0">
              <a:buNone/>
            </a:pPr>
            <a:endParaRPr lang="en-US" sz="2000">
              <a:solidFill>
                <a:schemeClr val="accent1"/>
              </a:solidFill>
              <a:latin typeface="Segoe UI Light" panose="020B0502040204020203" pitchFamily="34" charset="0"/>
              <a:cs typeface="Segoe UI Light" panose="020B0502040204020203" pitchFamily="34" charset="0"/>
            </a:endParaRPr>
          </a:p>
          <a:p>
            <a:pPr marL="0" indent="0">
              <a:buNone/>
            </a:pPr>
            <a:r>
              <a:rPr lang="en-US">
                <a:solidFill>
                  <a:schemeClr val="accent1"/>
                </a:solidFill>
                <a:latin typeface="Segoe UI Light" panose="020B0502040204020203" pitchFamily="34" charset="0"/>
                <a:cs typeface="Segoe UI Light" panose="020B0502040204020203" pitchFamily="34" charset="0"/>
              </a:rPr>
              <a:t>Minimum Cluster size</a:t>
            </a:r>
          </a:p>
          <a:p>
            <a:pPr marL="812800" lvl="1" indent="-571500"/>
            <a:r>
              <a:rPr lang="en-US">
                <a:solidFill>
                  <a:schemeClr val="accent1"/>
                </a:solidFill>
                <a:latin typeface="Segoe UI Light" panose="020B0502040204020203" pitchFamily="34" charset="0"/>
                <a:cs typeface="Segoe UI Light" panose="020B0502040204020203" pitchFamily="34" charset="0"/>
              </a:rPr>
              <a:t>Has to be across 3 or more AZs</a:t>
            </a:r>
          </a:p>
          <a:p>
            <a:pPr marL="812800" lvl="1" indent="-571500"/>
            <a:r>
              <a:rPr lang="en-US">
                <a:solidFill>
                  <a:schemeClr val="accent1"/>
                </a:solidFill>
                <a:latin typeface="Segoe UI Light" panose="020B0502040204020203" pitchFamily="34" charset="0"/>
                <a:cs typeface="Segoe UI Light" panose="020B0502040204020203" pitchFamily="34" charset="0"/>
              </a:rPr>
              <a:t>Primary node type - 9 VMs minimum</a:t>
            </a:r>
          </a:p>
        </p:txBody>
      </p:sp>
      <p:sp>
        <p:nvSpPr>
          <p:cNvPr id="2" name="Title 1">
            <a:extLst>
              <a:ext uri="{FF2B5EF4-FFF2-40B4-BE49-F238E27FC236}">
                <a16:creationId xmlns:a16="http://schemas.microsoft.com/office/drawing/2014/main" id="{6F579A1C-6A2C-4ADF-90B1-16D3B43D9FA6}"/>
              </a:ext>
            </a:extLst>
          </p:cNvPr>
          <p:cNvSpPr>
            <a:spLocks noGrp="1"/>
          </p:cNvSpPr>
          <p:nvPr>
            <p:ph type="title"/>
          </p:nvPr>
        </p:nvSpPr>
        <p:spPr/>
        <p:txBody>
          <a:bodyPr/>
          <a:lstStyle/>
          <a:p>
            <a:r>
              <a:rPr lang="en-US"/>
              <a:t>Cross Availability Zones Service Fabric cluster</a:t>
            </a:r>
          </a:p>
        </p:txBody>
      </p:sp>
    </p:spTree>
    <p:extLst>
      <p:ext uri="{BB962C8B-B14F-4D97-AF65-F5344CB8AC3E}">
        <p14:creationId xmlns:p14="http://schemas.microsoft.com/office/powerpoint/2010/main" val="56774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98F2-030C-4402-B794-4E4E6D983EE5}"/>
              </a:ext>
            </a:extLst>
          </p:cNvPr>
          <p:cNvSpPr>
            <a:spLocks noGrp="1"/>
          </p:cNvSpPr>
          <p:nvPr>
            <p:ph type="title"/>
          </p:nvPr>
        </p:nvSpPr>
        <p:spPr/>
        <p:txBody>
          <a:bodyPr/>
          <a:lstStyle/>
          <a:p>
            <a:r>
              <a:rPr lang="en-US"/>
              <a:t> 36 Azure Regions</a:t>
            </a:r>
          </a:p>
        </p:txBody>
      </p:sp>
      <p:pic>
        <p:nvPicPr>
          <p:cNvPr id="3" name="Picture 2">
            <a:extLst>
              <a:ext uri="{FF2B5EF4-FFF2-40B4-BE49-F238E27FC236}">
                <a16:creationId xmlns:a16="http://schemas.microsoft.com/office/drawing/2014/main" id="{3EBB55DA-C391-4AE6-BAA2-D0D906BA08E0}"/>
              </a:ext>
            </a:extLst>
          </p:cNvPr>
          <p:cNvPicPr>
            <a:picLocks noChangeAspect="1"/>
          </p:cNvPicPr>
          <p:nvPr/>
        </p:nvPicPr>
        <p:blipFill>
          <a:blip r:embed="rId3"/>
          <a:stretch>
            <a:fillRect/>
          </a:stretch>
        </p:blipFill>
        <p:spPr>
          <a:xfrm>
            <a:off x="427037" y="1212849"/>
            <a:ext cx="11068050" cy="5562600"/>
          </a:xfrm>
          <a:prstGeom prst="rect">
            <a:avLst/>
          </a:prstGeom>
        </p:spPr>
      </p:pic>
    </p:spTree>
    <p:extLst>
      <p:ext uri="{BB962C8B-B14F-4D97-AF65-F5344CB8AC3E}">
        <p14:creationId xmlns:p14="http://schemas.microsoft.com/office/powerpoint/2010/main" val="289917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FF6E04-0BC4-456B-9683-7677901F1538}"/>
              </a:ext>
            </a:extLst>
          </p:cNvPr>
          <p:cNvSpPr>
            <a:spLocks noGrp="1"/>
          </p:cNvSpPr>
          <p:nvPr>
            <p:ph type="body" sz="quarter" idx="10"/>
          </p:nvPr>
        </p:nvSpPr>
        <p:spPr/>
        <p:txBody>
          <a:bodyPr/>
          <a:lstStyle/>
          <a:p>
            <a:r>
              <a:rPr lang="en-US">
                <a:solidFill>
                  <a:schemeClr val="accent1"/>
                </a:solidFill>
              </a:rPr>
              <a:t>Has to span at least 3 regions.	</a:t>
            </a:r>
          </a:p>
          <a:p>
            <a:r>
              <a:rPr lang="en-US">
                <a:solidFill>
                  <a:schemeClr val="accent1"/>
                </a:solidFill>
              </a:rPr>
              <a:t>Use it when you want</a:t>
            </a:r>
          </a:p>
          <a:p>
            <a:pPr marL="812800" lvl="1" indent="-571500"/>
            <a:r>
              <a:rPr lang="en-US">
                <a:solidFill>
                  <a:schemeClr val="accent1"/>
                </a:solidFill>
                <a:latin typeface="Segoe UI Light" pitchFamily="34" charset="0"/>
              </a:rPr>
              <a:t>to survive an azure region going down</a:t>
            </a:r>
          </a:p>
          <a:p>
            <a:pPr marL="812800" lvl="1" indent="-571500"/>
            <a:r>
              <a:rPr lang="en-US">
                <a:solidFill>
                  <a:schemeClr val="accent1"/>
                </a:solidFill>
                <a:latin typeface="Segoe UI Light" pitchFamily="34" charset="0"/>
              </a:rPr>
              <a:t>RPO and RTO = 0</a:t>
            </a:r>
          </a:p>
          <a:p>
            <a:pPr marL="812800" lvl="1" indent="-571500"/>
            <a:r>
              <a:rPr lang="en-US">
                <a:solidFill>
                  <a:schemeClr val="accent1"/>
                </a:solidFill>
                <a:latin typeface="Segoe UI Light" pitchFamily="34" charset="0"/>
              </a:rPr>
              <a:t>higher write latency than across AZ is acceptable</a:t>
            </a:r>
          </a:p>
          <a:p>
            <a:pPr marL="812800" lvl="1" indent="-571500"/>
            <a:endParaRPr lang="en-US" sz="2000">
              <a:solidFill>
                <a:schemeClr val="accent1"/>
              </a:solidFill>
              <a:latin typeface="Segoe UI Light" pitchFamily="34" charset="0"/>
            </a:endParaRPr>
          </a:p>
          <a:p>
            <a:r>
              <a:rPr lang="en-US" sz="2800">
                <a:solidFill>
                  <a:schemeClr val="accent1"/>
                </a:solidFill>
              </a:rPr>
              <a:t>Back up your application State</a:t>
            </a:r>
          </a:p>
          <a:p>
            <a:pPr marL="812800" lvl="1" indent="-571500"/>
            <a:r>
              <a:rPr lang="en-US">
                <a:solidFill>
                  <a:schemeClr val="accent1"/>
                </a:solidFill>
                <a:latin typeface="Segoe UI Light" pitchFamily="34" charset="0"/>
              </a:rPr>
              <a:t>To be used for OOPS recovery</a:t>
            </a:r>
          </a:p>
          <a:p>
            <a:pPr marL="571500" indent="-571500">
              <a:buFont typeface="Arial" panose="020B0604020202020204" pitchFamily="34" charset="0"/>
              <a:buChar char="•"/>
            </a:pPr>
            <a:endParaRPr lang="en-US" sz="2000">
              <a:solidFill>
                <a:schemeClr val="accent1"/>
              </a:solidFill>
              <a:latin typeface="Segoe UI Light" pitchFamily="34" charset="0"/>
            </a:endParaRPr>
          </a:p>
          <a:p>
            <a:r>
              <a:rPr lang="en-US" sz="2800">
                <a:solidFill>
                  <a:schemeClr val="accent1"/>
                </a:solidFill>
              </a:rPr>
              <a:t>Minimum Cluster size</a:t>
            </a:r>
          </a:p>
          <a:p>
            <a:pPr marL="812800" lvl="1" indent="-571500"/>
            <a:r>
              <a:rPr lang="en-US">
                <a:solidFill>
                  <a:schemeClr val="accent1"/>
                </a:solidFill>
                <a:latin typeface="Segoe UI Light" pitchFamily="34" charset="0"/>
              </a:rPr>
              <a:t>Has to be across 3 or more Regions</a:t>
            </a:r>
          </a:p>
          <a:p>
            <a:pPr marL="812800" lvl="1" indent="-571500"/>
            <a:r>
              <a:rPr lang="en-US">
                <a:solidFill>
                  <a:schemeClr val="accent1"/>
                </a:solidFill>
                <a:latin typeface="Segoe UI Light" pitchFamily="34" charset="0"/>
              </a:rPr>
              <a:t>Primary node type – 9 VMs minimum</a:t>
            </a:r>
          </a:p>
          <a:p>
            <a:pPr marL="0" indent="0">
              <a:buNone/>
            </a:pPr>
            <a:endParaRPr lang="en-US" sz="2800">
              <a:solidFill>
                <a:schemeClr val="accent1"/>
              </a:solidFill>
            </a:endParaRPr>
          </a:p>
        </p:txBody>
      </p:sp>
      <p:sp>
        <p:nvSpPr>
          <p:cNvPr id="2" name="Title 1">
            <a:extLst>
              <a:ext uri="{FF2B5EF4-FFF2-40B4-BE49-F238E27FC236}">
                <a16:creationId xmlns:a16="http://schemas.microsoft.com/office/drawing/2014/main" id="{6F579A1C-6A2C-4ADF-90B1-16D3B43D9FA6}"/>
              </a:ext>
            </a:extLst>
          </p:cNvPr>
          <p:cNvSpPr>
            <a:spLocks noGrp="1"/>
          </p:cNvSpPr>
          <p:nvPr>
            <p:ph type="title"/>
          </p:nvPr>
        </p:nvSpPr>
        <p:spPr/>
        <p:txBody>
          <a:bodyPr/>
          <a:lstStyle/>
          <a:p>
            <a:r>
              <a:rPr lang="en-US"/>
              <a:t>Cross regional  Service Fabric cluster</a:t>
            </a:r>
          </a:p>
        </p:txBody>
      </p:sp>
    </p:spTree>
    <p:extLst>
      <p:ext uri="{BB962C8B-B14F-4D97-AF65-F5344CB8AC3E}">
        <p14:creationId xmlns:p14="http://schemas.microsoft.com/office/powerpoint/2010/main" val="382627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Picture 2"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293" y="2072030"/>
            <a:ext cx="2008337" cy="124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4" name="Straight Connector 93"/>
          <p:cNvCxnSpPr/>
          <p:nvPr/>
        </p:nvCxnSpPr>
        <p:spPr>
          <a:xfrm flipH="1">
            <a:off x="5996551" y="1237671"/>
            <a:ext cx="3056" cy="5151332"/>
          </a:xfrm>
          <a:prstGeom prst="line">
            <a:avLst/>
          </a:prstGeom>
          <a:noFill/>
          <a:ln w="15875" cap="flat" cmpd="sng" algn="ctr">
            <a:solidFill>
              <a:sysClr val="windowText" lastClr="000000"/>
            </a:solidFill>
            <a:prstDash val="solid"/>
            <a:miter lim="800000"/>
          </a:ln>
          <a:effectLst/>
        </p:spPr>
      </p:cxnSp>
      <p:sp>
        <p:nvSpPr>
          <p:cNvPr id="15" name="Flowchart: Magnetic Disk 14"/>
          <p:cNvSpPr/>
          <p:nvPr/>
        </p:nvSpPr>
        <p:spPr>
          <a:xfrm>
            <a:off x="1646936" y="4237239"/>
            <a:ext cx="2126114" cy="1640148"/>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91401" tIns="91401" rIns="34279" bIns="34279" rtlCol="0" anchor="b" anchorCtr="0"/>
          <a:lstStyle/>
          <a:p>
            <a:pPr algn="ctr" defTabSz="931869">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p:cNvGrpSpPr/>
          <p:nvPr/>
        </p:nvGrpSpPr>
        <p:grpSpPr>
          <a:xfrm>
            <a:off x="1832252" y="4892431"/>
            <a:ext cx="269019" cy="329766"/>
            <a:chOff x="4818580" y="4212404"/>
            <a:chExt cx="441789" cy="544531"/>
          </a:xfrm>
        </p:grpSpPr>
        <p:sp>
          <p:nvSpPr>
            <p:cNvPr id="17" name="Rectangle 16"/>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18" name="Rectangle 17"/>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grpSp>
      <p:grpSp>
        <p:nvGrpSpPr>
          <p:cNvPr id="19" name="Group 18"/>
          <p:cNvGrpSpPr/>
          <p:nvPr/>
        </p:nvGrpSpPr>
        <p:grpSpPr>
          <a:xfrm>
            <a:off x="2274832" y="4892431"/>
            <a:ext cx="269019" cy="329766"/>
            <a:chOff x="4818580" y="4212404"/>
            <a:chExt cx="441789" cy="544531"/>
          </a:xfrm>
        </p:grpSpPr>
        <p:sp>
          <p:nvSpPr>
            <p:cNvPr id="20" name="Rectangle 1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21" name="Rectangle 2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grpSp>
      <p:grpSp>
        <p:nvGrpSpPr>
          <p:cNvPr id="22" name="Group 21"/>
          <p:cNvGrpSpPr/>
          <p:nvPr/>
        </p:nvGrpSpPr>
        <p:grpSpPr>
          <a:xfrm>
            <a:off x="2717412" y="4892431"/>
            <a:ext cx="269019" cy="329766"/>
            <a:chOff x="4818580" y="4212404"/>
            <a:chExt cx="441789" cy="544531"/>
          </a:xfrm>
        </p:grpSpPr>
        <p:sp>
          <p:nvSpPr>
            <p:cNvPr id="23" name="Rectangle 22"/>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24" name="Rectangle 23"/>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grpSp>
      <p:grpSp>
        <p:nvGrpSpPr>
          <p:cNvPr id="25" name="Group 24"/>
          <p:cNvGrpSpPr/>
          <p:nvPr/>
        </p:nvGrpSpPr>
        <p:grpSpPr>
          <a:xfrm>
            <a:off x="3159991" y="4892431"/>
            <a:ext cx="269019" cy="329766"/>
            <a:chOff x="4818580" y="4212404"/>
            <a:chExt cx="441789" cy="544531"/>
          </a:xfrm>
        </p:grpSpPr>
        <p:sp>
          <p:nvSpPr>
            <p:cNvPr id="26" name="Rectangle 25"/>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27" name="Rectangle 26"/>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grpSp>
      <p:grpSp>
        <p:nvGrpSpPr>
          <p:cNvPr id="28" name="Group 27"/>
          <p:cNvGrpSpPr/>
          <p:nvPr/>
        </p:nvGrpSpPr>
        <p:grpSpPr>
          <a:xfrm>
            <a:off x="1832252" y="5333564"/>
            <a:ext cx="269019" cy="329766"/>
            <a:chOff x="4818580" y="4212404"/>
            <a:chExt cx="441789" cy="544531"/>
          </a:xfrm>
        </p:grpSpPr>
        <p:sp>
          <p:nvSpPr>
            <p:cNvPr id="29" name="Rectangle 28"/>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30" name="Rectangle 29"/>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grpSp>
      <p:grpSp>
        <p:nvGrpSpPr>
          <p:cNvPr id="31" name="Group 30"/>
          <p:cNvGrpSpPr/>
          <p:nvPr/>
        </p:nvGrpSpPr>
        <p:grpSpPr>
          <a:xfrm>
            <a:off x="2274832" y="5333564"/>
            <a:ext cx="269019" cy="329766"/>
            <a:chOff x="4818580" y="4212404"/>
            <a:chExt cx="441789" cy="544531"/>
          </a:xfrm>
        </p:grpSpPr>
        <p:sp>
          <p:nvSpPr>
            <p:cNvPr id="32" name="Rectangle 31"/>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33" name="Rectangle 32"/>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grpSp>
      <p:grpSp>
        <p:nvGrpSpPr>
          <p:cNvPr id="34" name="Group 33"/>
          <p:cNvGrpSpPr/>
          <p:nvPr/>
        </p:nvGrpSpPr>
        <p:grpSpPr>
          <a:xfrm>
            <a:off x="2717412" y="5333564"/>
            <a:ext cx="269019" cy="329766"/>
            <a:chOff x="4818580" y="4212404"/>
            <a:chExt cx="441789" cy="544531"/>
          </a:xfrm>
        </p:grpSpPr>
        <p:sp>
          <p:nvSpPr>
            <p:cNvPr id="35" name="Rectangle 34"/>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36" name="Rectangle 35"/>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grpSp>
      <p:grpSp>
        <p:nvGrpSpPr>
          <p:cNvPr id="37" name="Group 36"/>
          <p:cNvGrpSpPr/>
          <p:nvPr/>
        </p:nvGrpSpPr>
        <p:grpSpPr>
          <a:xfrm>
            <a:off x="3159991" y="5333564"/>
            <a:ext cx="269019" cy="329766"/>
            <a:chOff x="4818580" y="4212404"/>
            <a:chExt cx="441789" cy="544531"/>
          </a:xfrm>
        </p:grpSpPr>
        <p:sp>
          <p:nvSpPr>
            <p:cNvPr id="38" name="Rectangle 37"/>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39" name="Rectangle 38"/>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grpSp>
      <p:sp>
        <p:nvSpPr>
          <p:cNvPr id="41" name="Rectangle 40"/>
          <p:cNvSpPr/>
          <p:nvPr/>
        </p:nvSpPr>
        <p:spPr>
          <a:xfrm>
            <a:off x="973709" y="1044356"/>
            <a:ext cx="3342093" cy="670445"/>
          </a:xfrm>
          <a:prstGeom prst="rect">
            <a:avLst/>
          </a:prstGeom>
        </p:spPr>
        <p:txBody>
          <a:bodyPr wrap="none">
            <a:spAutoFit/>
          </a:bodyPr>
          <a:lstStyle/>
          <a:p>
            <a:pPr marL="285640" indent="-285640" defTabSz="914049">
              <a:buFont typeface="Arial" panose="020B0604020202020204" pitchFamily="34" charset="0"/>
              <a:buChar char="•"/>
              <a:defRPr/>
            </a:pPr>
            <a:r>
              <a:rPr lang="en-US" kern="0">
                <a:solidFill>
                  <a:sysClr val="windowText" lastClr="000000"/>
                </a:solidFill>
                <a:latin typeface="Segoe UI Light" panose="020B0502040204020203" pitchFamily="34" charset="0"/>
                <a:cs typeface="Segoe UI Light" panose="020B0502040204020203" pitchFamily="34" charset="0"/>
              </a:rPr>
              <a:t>Single monolithic database</a:t>
            </a:r>
          </a:p>
          <a:p>
            <a:pPr marL="285640" indent="-285640" defTabSz="914049">
              <a:buFont typeface="Arial" panose="020B0604020202020204" pitchFamily="34" charset="0"/>
              <a:buChar char="•"/>
              <a:defRPr/>
            </a:pPr>
            <a:r>
              <a:rPr lang="en-US" kern="0">
                <a:solidFill>
                  <a:sysClr val="windowText" lastClr="000000"/>
                </a:solidFill>
                <a:latin typeface="Segoe UI Light" panose="020B0502040204020203" pitchFamily="34" charset="0"/>
                <a:cs typeface="Segoe UI Light" panose="020B0502040204020203" pitchFamily="34" charset="0"/>
              </a:rPr>
              <a:t>Tiers of specific technologies</a:t>
            </a:r>
          </a:p>
        </p:txBody>
      </p:sp>
      <p:cxnSp>
        <p:nvCxnSpPr>
          <p:cNvPr id="105" name="Straight Arrow Connector 104"/>
          <p:cNvCxnSpPr>
            <a:endCxn id="2" idx="2"/>
          </p:cNvCxnSpPr>
          <p:nvPr/>
        </p:nvCxnSpPr>
        <p:spPr>
          <a:xfrm flipH="1" flipV="1">
            <a:off x="2754282" y="2620267"/>
            <a:ext cx="2488" cy="480336"/>
          </a:xfrm>
          <a:prstGeom prst="straightConnector1">
            <a:avLst/>
          </a:prstGeom>
          <a:noFill/>
          <a:ln w="12700" cap="flat" cmpd="sng" algn="ctr">
            <a:solidFill>
              <a:schemeClr val="tx1"/>
            </a:solidFill>
            <a:prstDash val="solid"/>
            <a:miter lim="800000"/>
            <a:tailEnd type="triangle"/>
          </a:ln>
          <a:effectLst/>
        </p:spPr>
      </p:cxnSp>
      <p:sp>
        <p:nvSpPr>
          <p:cNvPr id="110" name="Rectangle 109"/>
          <p:cNvSpPr/>
          <p:nvPr/>
        </p:nvSpPr>
        <p:spPr>
          <a:xfrm>
            <a:off x="2399986" y="3118053"/>
            <a:ext cx="347812" cy="23299"/>
          </a:xfrm>
          <a:prstGeom prst="rect">
            <a:avLst/>
          </a:prstGeom>
          <a:solidFill>
            <a:sysClr val="window" lastClr="FFFFFF"/>
          </a:solidFill>
          <a:ln w="12700" cap="flat" cmpd="sng" algn="ctr">
            <a:no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117" name="Rectangle 116"/>
          <p:cNvSpPr/>
          <p:nvPr/>
        </p:nvSpPr>
        <p:spPr>
          <a:xfrm>
            <a:off x="2986787" y="3116188"/>
            <a:ext cx="347812" cy="23299"/>
          </a:xfrm>
          <a:prstGeom prst="rect">
            <a:avLst/>
          </a:prstGeom>
          <a:solidFill>
            <a:sysClr val="window" lastClr="FFFFFF"/>
          </a:solidFill>
          <a:ln w="12700" cap="flat" cmpd="sng" algn="ctr">
            <a:no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139" name="Rectangle 138"/>
          <p:cNvSpPr/>
          <p:nvPr/>
        </p:nvSpPr>
        <p:spPr>
          <a:xfrm>
            <a:off x="845843" y="243945"/>
            <a:ext cx="4589532" cy="533636"/>
          </a:xfrm>
          <a:prstGeom prst="rect">
            <a:avLst/>
          </a:prstGeom>
        </p:spPr>
        <p:txBody>
          <a:bodyPr wrap="none">
            <a:spAutoFit/>
          </a:bodyPr>
          <a:lstStyle/>
          <a:p>
            <a:pPr defTabSz="914049">
              <a:defRPr/>
            </a:pPr>
            <a:r>
              <a:rPr lang="en-US" sz="2800" kern="0">
                <a:solidFill>
                  <a:sysClr val="windowText" lastClr="000000"/>
                </a:solidFill>
                <a:latin typeface="+mj-lt"/>
              </a:rPr>
              <a:t>State in Monolithic approach</a:t>
            </a:r>
          </a:p>
        </p:txBody>
      </p:sp>
      <p:sp>
        <p:nvSpPr>
          <p:cNvPr id="140" name="Rectangle 139"/>
          <p:cNvSpPr/>
          <p:nvPr/>
        </p:nvSpPr>
        <p:spPr>
          <a:xfrm>
            <a:off x="6848400" y="279489"/>
            <a:ext cx="5030959" cy="533636"/>
          </a:xfrm>
          <a:prstGeom prst="rect">
            <a:avLst/>
          </a:prstGeom>
        </p:spPr>
        <p:txBody>
          <a:bodyPr wrap="none">
            <a:spAutoFit/>
          </a:bodyPr>
          <a:lstStyle/>
          <a:p>
            <a:pPr defTabSz="914049">
              <a:defRPr/>
            </a:pPr>
            <a:r>
              <a:rPr lang="en-US" sz="2800" kern="0">
                <a:solidFill>
                  <a:sysClr val="windowText" lastClr="000000"/>
                </a:solidFill>
                <a:latin typeface="+mj-lt"/>
              </a:rPr>
              <a:t>State in </a:t>
            </a:r>
            <a:r>
              <a:rPr lang="en-US" sz="2800" kern="0" err="1">
                <a:solidFill>
                  <a:sysClr val="windowText" lastClr="000000"/>
                </a:solidFill>
                <a:latin typeface="+mj-lt"/>
              </a:rPr>
              <a:t>Microservices</a:t>
            </a:r>
            <a:r>
              <a:rPr lang="en-US" sz="2800" kern="0">
                <a:solidFill>
                  <a:sysClr val="windowText" lastClr="000000"/>
                </a:solidFill>
                <a:latin typeface="+mj-lt"/>
              </a:rPr>
              <a:t> approach</a:t>
            </a:r>
          </a:p>
        </p:txBody>
      </p:sp>
      <p:sp>
        <p:nvSpPr>
          <p:cNvPr id="202" name="Rounded Rectangle 201"/>
          <p:cNvSpPr/>
          <p:nvPr/>
        </p:nvSpPr>
        <p:spPr bwMode="auto">
          <a:xfrm>
            <a:off x="1835929" y="3100602"/>
            <a:ext cx="1778552" cy="7093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01" tIns="91401" rIns="34279" bIns="34279" rtlCol="0" anchor="b" anchorCtr="0"/>
          <a:lstStyle/>
          <a:p>
            <a:pPr algn="ctr" defTabSz="931869">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pic>
        <p:nvPicPr>
          <p:cNvPr id="215"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936567" y="3265453"/>
            <a:ext cx="485123" cy="399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Rectangle 241"/>
          <p:cNvSpPr/>
          <p:nvPr/>
        </p:nvSpPr>
        <p:spPr>
          <a:xfrm>
            <a:off x="6412766" y="1112383"/>
            <a:ext cx="4605881" cy="958583"/>
          </a:xfrm>
          <a:prstGeom prst="rect">
            <a:avLst/>
          </a:prstGeom>
        </p:spPr>
        <p:txBody>
          <a:bodyPr wrap="none">
            <a:spAutoFit/>
          </a:bodyPr>
          <a:lstStyle/>
          <a:p>
            <a:pPr marL="285640" indent="-285640" defTabSz="914049">
              <a:buFont typeface="Arial" panose="020B0604020202020204" pitchFamily="34" charset="0"/>
              <a:buChar char="•"/>
              <a:defRPr/>
            </a:pPr>
            <a:r>
              <a:rPr lang="en-US" kern="0">
                <a:solidFill>
                  <a:sysClr val="windowText" lastClr="000000"/>
                </a:solidFill>
                <a:latin typeface="Segoe UI Light" panose="020B0502040204020203" pitchFamily="34" charset="0"/>
                <a:cs typeface="Segoe UI Light" panose="020B0502040204020203" pitchFamily="34" charset="0"/>
              </a:rPr>
              <a:t>Graph of interconnected microservices</a:t>
            </a:r>
          </a:p>
          <a:p>
            <a:pPr marL="285640" indent="-285640" defTabSz="914049">
              <a:buFont typeface="Arial" panose="020B0604020202020204" pitchFamily="34" charset="0"/>
              <a:buChar char="•"/>
              <a:defRPr/>
            </a:pPr>
            <a:r>
              <a:rPr lang="en-US" kern="0">
                <a:solidFill>
                  <a:sysClr val="windowText" lastClr="000000"/>
                </a:solidFill>
                <a:latin typeface="Segoe UI Light" panose="020B0502040204020203" pitchFamily="34" charset="0"/>
                <a:cs typeface="Segoe UI Light" panose="020B0502040204020203" pitchFamily="34" charset="0"/>
              </a:rPr>
              <a:t>State typically scoped to the microservice</a:t>
            </a:r>
          </a:p>
          <a:p>
            <a:pPr marL="285640" indent="-285640" defTabSz="914049">
              <a:buFont typeface="Arial" panose="020B0604020202020204" pitchFamily="34" charset="0"/>
              <a:buChar char="•"/>
              <a:defRPr/>
            </a:pPr>
            <a:r>
              <a:rPr lang="en-US" kern="0">
                <a:solidFill>
                  <a:sysClr val="windowText" lastClr="000000"/>
                </a:solidFill>
                <a:latin typeface="Segoe UI Light" panose="020B0502040204020203" pitchFamily="34" charset="0"/>
                <a:cs typeface="Segoe UI Light" panose="020B0502040204020203" pitchFamily="34" charset="0"/>
              </a:rPr>
              <a:t>Variety of technologies used </a:t>
            </a:r>
          </a:p>
        </p:txBody>
      </p:sp>
      <p:sp>
        <p:nvSpPr>
          <p:cNvPr id="248" name="Rectangle 247"/>
          <p:cNvSpPr/>
          <p:nvPr/>
        </p:nvSpPr>
        <p:spPr>
          <a:xfrm>
            <a:off x="8923474" y="3866782"/>
            <a:ext cx="1245239" cy="564685"/>
          </a:xfrm>
          <a:prstGeom prst="rect">
            <a:avLst/>
          </a:prstGeom>
        </p:spPr>
        <p:txBody>
          <a:bodyPr wrap="square">
            <a:spAutoFit/>
          </a:bodyPr>
          <a:lstStyle/>
          <a:p>
            <a:pPr defTabSz="914049">
              <a:defRPr/>
            </a:pPr>
            <a:r>
              <a:rPr lang="en-US" sz="1498" kern="0">
                <a:solidFill>
                  <a:prstClr val="black"/>
                </a:solidFill>
                <a:latin typeface="Calibri" panose="020F0502020204030204"/>
              </a:rPr>
              <a:t>stateless services</a:t>
            </a:r>
          </a:p>
        </p:txBody>
      </p:sp>
      <p:grpSp>
        <p:nvGrpSpPr>
          <p:cNvPr id="230" name="Group 229"/>
          <p:cNvGrpSpPr/>
          <p:nvPr/>
        </p:nvGrpSpPr>
        <p:grpSpPr>
          <a:xfrm>
            <a:off x="6560010" y="2103271"/>
            <a:ext cx="5224007" cy="4200840"/>
            <a:chOff x="6560058" y="2103073"/>
            <a:chExt cx="5224748" cy="4201435"/>
          </a:xfrm>
        </p:grpSpPr>
        <p:grpSp>
          <p:nvGrpSpPr>
            <p:cNvPr id="133" name="Group 132"/>
            <p:cNvGrpSpPr/>
            <p:nvPr/>
          </p:nvGrpSpPr>
          <p:grpSpPr>
            <a:xfrm>
              <a:off x="6560058" y="2103073"/>
              <a:ext cx="5014716" cy="4201435"/>
              <a:chOff x="6557711" y="1579470"/>
              <a:chExt cx="5015428" cy="4202031"/>
            </a:xfrm>
          </p:grpSpPr>
          <p:sp>
            <p:nvSpPr>
              <p:cNvPr id="57" name="Rounded Rectangle 56"/>
              <p:cNvSpPr/>
              <p:nvPr/>
            </p:nvSpPr>
            <p:spPr bwMode="auto">
              <a:xfrm>
                <a:off x="6753041" y="3791310"/>
                <a:ext cx="1278240" cy="1393591"/>
              </a:xfrm>
              <a:prstGeom prst="roundRect">
                <a:avLst/>
              </a:prstGeom>
              <a:noFill/>
              <a:ln w="10795" cap="flat" cmpd="sng" algn="ctr">
                <a:solidFill>
                  <a:srgbClr val="404040"/>
                </a:solidFill>
                <a:prstDash val="lgDash"/>
                <a:headEnd type="none" w="med" len="med"/>
                <a:tailEnd type="none" w="med" len="med"/>
              </a:ln>
              <a:effectLst/>
            </p:spPr>
            <p:txBody>
              <a:bodyPr lIns="91401" tIns="91401" rIns="34279" bIns="34279" rtlCol="0" anchor="b" anchorCtr="0"/>
              <a:lstStyle/>
              <a:p>
                <a:pPr algn="ctr" defTabSz="931869">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58" name="Flowchart: Magnetic Disk 57"/>
              <p:cNvSpPr/>
              <p:nvPr/>
            </p:nvSpPr>
            <p:spPr>
              <a:xfrm>
                <a:off x="7110127" y="4552710"/>
                <a:ext cx="571464" cy="573850"/>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91401" tIns="91401" rIns="34279" bIns="34279" rtlCol="0" anchor="b" anchorCtr="0"/>
              <a:lstStyle/>
              <a:p>
                <a:pPr algn="ctr" defTabSz="931869">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grpSp>
            <p:nvGrpSpPr>
              <p:cNvPr id="59" name="Group 58"/>
              <p:cNvGrpSpPr/>
              <p:nvPr/>
            </p:nvGrpSpPr>
            <p:grpSpPr>
              <a:xfrm>
                <a:off x="7203253" y="4823877"/>
                <a:ext cx="153877" cy="202604"/>
                <a:chOff x="4818580" y="4212404"/>
                <a:chExt cx="441789" cy="544531"/>
              </a:xfrm>
            </p:grpSpPr>
            <p:sp>
              <p:nvSpPr>
                <p:cNvPr id="60" name="Rectangle 5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61" name="Rectangle 6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grpSp>
          <p:grpSp>
            <p:nvGrpSpPr>
              <p:cNvPr id="62" name="Group 61"/>
              <p:cNvGrpSpPr/>
              <p:nvPr/>
            </p:nvGrpSpPr>
            <p:grpSpPr>
              <a:xfrm>
                <a:off x="7440507" y="4823877"/>
                <a:ext cx="153877" cy="202604"/>
                <a:chOff x="4818580" y="4212404"/>
                <a:chExt cx="441789" cy="544531"/>
              </a:xfrm>
            </p:grpSpPr>
            <p:sp>
              <p:nvSpPr>
                <p:cNvPr id="63" name="Rectangle 62"/>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64" name="Rectangle 63"/>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grpSp>
          <p:cxnSp>
            <p:nvCxnSpPr>
              <p:cNvPr id="65" name="Straight Arrow Connector 64"/>
              <p:cNvCxnSpPr>
                <a:stCxn id="58" idx="1"/>
              </p:cNvCxnSpPr>
              <p:nvPr/>
            </p:nvCxnSpPr>
            <p:spPr>
              <a:xfrm flipV="1">
                <a:off x="7395859" y="4403607"/>
                <a:ext cx="0" cy="149103"/>
              </a:xfrm>
              <a:prstGeom prst="straightConnector1">
                <a:avLst/>
              </a:prstGeom>
              <a:noFill/>
              <a:ln w="12700" cap="flat" cmpd="sng" algn="ctr">
                <a:solidFill>
                  <a:sysClr val="windowText" lastClr="000000"/>
                </a:solidFill>
                <a:prstDash val="solid"/>
                <a:miter lim="800000"/>
                <a:tailEnd type="triangle"/>
              </a:ln>
              <a:effectLst/>
            </p:spPr>
          </p:cxnSp>
          <p:sp>
            <p:nvSpPr>
              <p:cNvPr id="66" name="Hexagon 65"/>
              <p:cNvSpPr>
                <a:spLocks noChangeAspect="1"/>
              </p:cNvSpPr>
              <p:nvPr/>
            </p:nvSpPr>
            <p:spPr bwMode="auto">
              <a:xfrm>
                <a:off x="7106041" y="3862813"/>
                <a:ext cx="579637" cy="540794"/>
              </a:xfrm>
              <a:prstGeom prst="hexagon">
                <a:avLst/>
              </a:prstGeom>
              <a:solidFill>
                <a:srgbClr val="92D05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76" name="Hexagon 75"/>
              <p:cNvSpPr>
                <a:spLocks noChangeAspect="1"/>
              </p:cNvSpPr>
              <p:nvPr/>
            </p:nvSpPr>
            <p:spPr bwMode="auto">
              <a:xfrm>
                <a:off x="8477406" y="3862813"/>
                <a:ext cx="579637" cy="540794"/>
              </a:xfrm>
              <a:prstGeom prst="hexagon">
                <a:avLst/>
              </a:prstGeom>
              <a:solidFill>
                <a:srgbClr val="FF0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77" name="Hexagon 76"/>
              <p:cNvSpPr>
                <a:spLocks noChangeAspect="1"/>
              </p:cNvSpPr>
              <p:nvPr/>
            </p:nvSpPr>
            <p:spPr bwMode="auto">
              <a:xfrm>
                <a:off x="9661291" y="3855634"/>
                <a:ext cx="579637" cy="540794"/>
              </a:xfrm>
              <a:prstGeom prst="hexagon">
                <a:avLst/>
              </a:prstGeom>
              <a:solidFill>
                <a:srgbClr val="7030A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78" name="Flowchart: Magnetic Disk 77"/>
              <p:cNvSpPr/>
              <p:nvPr/>
            </p:nvSpPr>
            <p:spPr>
              <a:xfrm>
                <a:off x="9873262" y="4213559"/>
                <a:ext cx="157972" cy="140896"/>
              </a:xfrm>
              <a:prstGeom prst="flowChartMagneticDisk">
                <a:avLst/>
              </a:prstGeom>
              <a:solidFill>
                <a:sysClr val="window" lastClr="FFFFFF"/>
              </a:solidFill>
              <a:ln w="15875" cap="flat" cmpd="sng" algn="ctr">
                <a:solidFill>
                  <a:srgbClr val="7030A0"/>
                </a:solidFill>
                <a:prstDash val="solid"/>
                <a:headEnd type="none" w="med" len="med"/>
                <a:tailEnd type="none" w="med" len="med"/>
              </a:ln>
              <a:effectLst/>
            </p:spPr>
            <p:txBody>
              <a:bodyPr lIns="91401" tIns="91401" rIns="34279" bIns="34279" rtlCol="0" anchor="b" anchorCtr="0"/>
              <a:lstStyle/>
              <a:p>
                <a:pPr algn="ctr" defTabSz="931869">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79" name="Hexagon 78"/>
              <p:cNvSpPr>
                <a:spLocks noChangeAspect="1"/>
              </p:cNvSpPr>
              <p:nvPr/>
            </p:nvSpPr>
            <p:spPr bwMode="auto">
              <a:xfrm>
                <a:off x="9106249" y="4901133"/>
                <a:ext cx="579637" cy="540794"/>
              </a:xfrm>
              <a:prstGeom prst="hexagon">
                <a:avLst/>
              </a:prstGeom>
              <a:solidFill>
                <a:srgbClr val="00206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80" name="Flowchart: Magnetic Disk 79"/>
              <p:cNvSpPr/>
              <p:nvPr/>
            </p:nvSpPr>
            <p:spPr>
              <a:xfrm>
                <a:off x="9318220" y="5259058"/>
                <a:ext cx="157972" cy="140896"/>
              </a:xfrm>
              <a:prstGeom prst="flowChartMagneticDisk">
                <a:avLst/>
              </a:prstGeom>
              <a:solidFill>
                <a:sysClr val="window" lastClr="FFFFFF"/>
              </a:solidFill>
              <a:ln w="15875" cap="flat" cmpd="sng" algn="ctr">
                <a:solidFill>
                  <a:srgbClr val="002060"/>
                </a:solidFill>
                <a:prstDash val="solid"/>
                <a:headEnd type="none" w="med" len="med"/>
                <a:tailEnd type="none" w="med" len="med"/>
              </a:ln>
              <a:effectLst/>
            </p:spPr>
            <p:txBody>
              <a:bodyPr lIns="91401" tIns="91401" rIns="34279" bIns="34279" rtlCol="0" anchor="b" anchorCtr="0"/>
              <a:lstStyle/>
              <a:p>
                <a:pPr algn="ctr" defTabSz="931869">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cxnSp>
            <p:nvCxnSpPr>
              <p:cNvPr id="87" name="Straight Arrow Connector 86"/>
              <p:cNvCxnSpPr>
                <a:stCxn id="57" idx="0"/>
                <a:endCxn id="96" idx="4"/>
              </p:cNvCxnSpPr>
              <p:nvPr/>
            </p:nvCxnSpPr>
            <p:spPr>
              <a:xfrm flipV="1">
                <a:off x="7392161" y="2582878"/>
                <a:ext cx="1335803" cy="1208432"/>
              </a:xfrm>
              <a:prstGeom prst="straightConnector1">
                <a:avLst/>
              </a:prstGeom>
              <a:noFill/>
              <a:ln w="12700" cap="flat" cmpd="sng" algn="ctr">
                <a:solidFill>
                  <a:schemeClr val="tx1"/>
                </a:solidFill>
                <a:prstDash val="solid"/>
                <a:miter lim="800000"/>
                <a:tailEnd type="triangle"/>
              </a:ln>
              <a:effectLst/>
            </p:spPr>
          </p:cxnSp>
          <p:cxnSp>
            <p:nvCxnSpPr>
              <p:cNvPr id="88" name="Straight Arrow Connector 87"/>
              <p:cNvCxnSpPr>
                <a:endCxn id="96" idx="3"/>
              </p:cNvCxnSpPr>
              <p:nvPr/>
            </p:nvCxnSpPr>
            <p:spPr>
              <a:xfrm flipV="1">
                <a:off x="8787172" y="2724826"/>
                <a:ext cx="224690" cy="1137986"/>
              </a:xfrm>
              <a:prstGeom prst="straightConnector1">
                <a:avLst/>
              </a:prstGeom>
              <a:noFill/>
              <a:ln w="12700" cap="flat" cmpd="sng" algn="ctr">
                <a:solidFill>
                  <a:schemeClr val="tx1"/>
                </a:solidFill>
                <a:prstDash val="solid"/>
                <a:miter lim="800000"/>
                <a:tailEnd type="triangle"/>
              </a:ln>
              <a:effectLst/>
            </p:spPr>
          </p:cxnSp>
          <p:cxnSp>
            <p:nvCxnSpPr>
              <p:cNvPr id="89" name="Straight Arrow Connector 88"/>
              <p:cNvCxnSpPr>
                <a:stCxn id="77" idx="3"/>
                <a:endCxn id="76" idx="0"/>
              </p:cNvCxnSpPr>
              <p:nvPr/>
            </p:nvCxnSpPr>
            <p:spPr>
              <a:xfrm flipH="1">
                <a:off x="9057044" y="4126032"/>
                <a:ext cx="604247" cy="7178"/>
              </a:xfrm>
              <a:prstGeom prst="straightConnector1">
                <a:avLst/>
              </a:prstGeom>
              <a:noFill/>
              <a:ln w="12700" cap="flat" cmpd="sng" algn="ctr">
                <a:solidFill>
                  <a:schemeClr val="tx1"/>
                </a:solidFill>
                <a:prstDash val="solid"/>
                <a:miter lim="800000"/>
                <a:tailEnd type="triangle"/>
              </a:ln>
              <a:effectLst/>
            </p:spPr>
          </p:cxnSp>
          <p:cxnSp>
            <p:nvCxnSpPr>
              <p:cNvPr id="90" name="Straight Arrow Connector 89"/>
              <p:cNvCxnSpPr>
                <a:endCxn id="77" idx="0"/>
              </p:cNvCxnSpPr>
              <p:nvPr/>
            </p:nvCxnSpPr>
            <p:spPr>
              <a:xfrm flipH="1">
                <a:off x="10240928" y="4121892"/>
                <a:ext cx="604246" cy="4139"/>
              </a:xfrm>
              <a:prstGeom prst="straightConnector1">
                <a:avLst/>
              </a:prstGeom>
              <a:noFill/>
              <a:ln w="12700" cap="flat" cmpd="sng" algn="ctr">
                <a:solidFill>
                  <a:schemeClr val="tx1"/>
                </a:solidFill>
                <a:prstDash val="solid"/>
                <a:miter lim="800000"/>
                <a:tailEnd type="triangle"/>
              </a:ln>
              <a:effectLst/>
            </p:spPr>
          </p:cxnSp>
          <p:cxnSp>
            <p:nvCxnSpPr>
              <p:cNvPr id="91" name="Straight Arrow Connector 90"/>
              <p:cNvCxnSpPr>
                <a:stCxn id="79" idx="4"/>
                <a:endCxn id="76" idx="1"/>
              </p:cNvCxnSpPr>
              <p:nvPr/>
            </p:nvCxnSpPr>
            <p:spPr>
              <a:xfrm flipH="1" flipV="1">
                <a:off x="8921845" y="4403607"/>
                <a:ext cx="319603" cy="497526"/>
              </a:xfrm>
              <a:prstGeom prst="straightConnector1">
                <a:avLst/>
              </a:prstGeom>
              <a:noFill/>
              <a:ln w="12700" cap="flat" cmpd="sng" algn="ctr">
                <a:solidFill>
                  <a:schemeClr val="tx1"/>
                </a:solidFill>
                <a:prstDash val="solid"/>
                <a:miter lim="800000"/>
                <a:tailEnd type="triangle"/>
              </a:ln>
              <a:effectLst/>
            </p:spPr>
          </p:cxnSp>
          <p:sp>
            <p:nvSpPr>
              <p:cNvPr id="92" name="Rectangle 91"/>
              <p:cNvSpPr/>
              <p:nvPr/>
            </p:nvSpPr>
            <p:spPr>
              <a:xfrm>
                <a:off x="6557711" y="5216656"/>
                <a:ext cx="1958525" cy="564845"/>
              </a:xfrm>
              <a:prstGeom prst="rect">
                <a:avLst/>
              </a:prstGeom>
            </p:spPr>
            <p:txBody>
              <a:bodyPr wrap="square">
                <a:spAutoFit/>
              </a:bodyPr>
              <a:lstStyle/>
              <a:p>
                <a:pPr defTabSz="914049">
                  <a:defRPr/>
                </a:pPr>
                <a:r>
                  <a:rPr lang="en-US" sz="1498" kern="0">
                    <a:solidFill>
                      <a:prstClr val="black"/>
                    </a:solidFill>
                    <a:latin typeface="Calibri" panose="020F0502020204030204"/>
                  </a:rPr>
                  <a:t>stateless services with </a:t>
                </a:r>
              </a:p>
              <a:p>
                <a:pPr defTabSz="914049">
                  <a:defRPr/>
                </a:pPr>
                <a:r>
                  <a:rPr lang="en-US" sz="1498" kern="0">
                    <a:solidFill>
                      <a:prstClr val="black"/>
                    </a:solidFill>
                    <a:latin typeface="Calibri" panose="020F0502020204030204"/>
                  </a:rPr>
                  <a:t>separate stores</a:t>
                </a:r>
              </a:p>
            </p:txBody>
          </p:sp>
          <p:sp>
            <p:nvSpPr>
              <p:cNvPr id="93" name="Rectangle 92"/>
              <p:cNvSpPr/>
              <p:nvPr/>
            </p:nvSpPr>
            <p:spPr>
              <a:xfrm>
                <a:off x="9357112" y="4363481"/>
                <a:ext cx="1245592" cy="564845"/>
              </a:xfrm>
              <a:prstGeom prst="rect">
                <a:avLst/>
              </a:prstGeom>
            </p:spPr>
            <p:txBody>
              <a:bodyPr wrap="square">
                <a:spAutoFit/>
              </a:bodyPr>
              <a:lstStyle/>
              <a:p>
                <a:pPr defTabSz="914049">
                  <a:defRPr/>
                </a:pPr>
                <a:r>
                  <a:rPr lang="en-US" sz="1498" kern="0" err="1">
                    <a:solidFill>
                      <a:prstClr val="black"/>
                    </a:solidFill>
                    <a:latin typeface="Calibri" panose="020F0502020204030204"/>
                  </a:rPr>
                  <a:t>stateful</a:t>
                </a:r>
                <a:r>
                  <a:rPr lang="en-US" sz="1498" kern="0">
                    <a:solidFill>
                      <a:prstClr val="black"/>
                    </a:solidFill>
                    <a:latin typeface="Calibri" panose="020F0502020204030204"/>
                  </a:rPr>
                  <a:t> services</a:t>
                </a:r>
              </a:p>
            </p:txBody>
          </p:sp>
          <p:grpSp>
            <p:nvGrpSpPr>
              <p:cNvPr id="95" name="Group 94"/>
              <p:cNvGrpSpPr>
                <a:grpSpLocks noChangeAspect="1"/>
              </p:cNvGrpSpPr>
              <p:nvPr/>
            </p:nvGrpSpPr>
            <p:grpSpPr>
              <a:xfrm>
                <a:off x="8727965" y="2090816"/>
                <a:ext cx="567793" cy="634010"/>
                <a:chOff x="5499394" y="1899253"/>
                <a:chExt cx="1132765" cy="1226322"/>
              </a:xfrm>
            </p:grpSpPr>
            <p:sp>
              <p:nvSpPr>
                <p:cNvPr id="96" name="Hexagon 95"/>
                <p:cNvSpPr/>
                <p:nvPr/>
              </p:nvSpPr>
              <p:spPr bwMode="auto">
                <a:xfrm rot="16200000">
                  <a:off x="5452616" y="1946031"/>
                  <a:ext cx="1226322" cy="1132765"/>
                </a:xfrm>
                <a:prstGeom prst="hexagon">
                  <a:avLst/>
                </a:prstGeom>
                <a:solidFill>
                  <a:srgbClr val="FFB900"/>
                </a:solidFill>
                <a:ln w="10795" cap="flat" cmpd="sng" algn="ctr">
                  <a:noFill/>
                  <a:prstDash val="solid"/>
                  <a:headEnd type="none" w="med" len="med"/>
                  <a:tailEnd type="none" w="med" len="med"/>
                </a:ln>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a:gradFill>
                      <a:gsLst>
                        <a:gs pos="0">
                          <a:srgbClr val="FFFFFF"/>
                        </a:gs>
                        <a:gs pos="100000">
                          <a:srgbClr val="FFFFFF"/>
                        </a:gs>
                      </a:gsLst>
                      <a:lin ang="5400000" scaled="0"/>
                    </a:gradFill>
                  </a:endParaRPr>
                </a:p>
              </p:txBody>
            </p:sp>
            <p:pic>
              <p:nvPicPr>
                <p:cNvPr id="97" name="Picture 2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8" name="Rectangle 97"/>
              <p:cNvSpPr/>
              <p:nvPr/>
            </p:nvSpPr>
            <p:spPr>
              <a:xfrm>
                <a:off x="9966317" y="1937045"/>
                <a:ext cx="1606822" cy="799701"/>
              </a:xfrm>
              <a:prstGeom prst="rect">
                <a:avLst/>
              </a:prstGeom>
            </p:spPr>
            <p:txBody>
              <a:bodyPr wrap="square">
                <a:spAutoFit/>
              </a:bodyPr>
              <a:lstStyle/>
              <a:p>
                <a:pPr defTabSz="914049">
                  <a:defRPr/>
                </a:pPr>
                <a:r>
                  <a:rPr lang="en-US" sz="1498" kern="0">
                    <a:solidFill>
                      <a:prstClr val="black"/>
                    </a:solidFill>
                    <a:latin typeface="Calibri" panose="020F0502020204030204"/>
                  </a:rPr>
                  <a:t>stateless presentation services</a:t>
                </a:r>
              </a:p>
            </p:txBody>
          </p:sp>
          <p:pic>
            <p:nvPicPr>
              <p:cNvPr id="99"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7270764" y="4023779"/>
                <a:ext cx="266210" cy="2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8623478" y="4023573"/>
                <a:ext cx="266210" cy="2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9855786" y="3979117"/>
                <a:ext cx="200002" cy="16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9302868" y="5019851"/>
                <a:ext cx="200002" cy="16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1" name="Group 120"/>
              <p:cNvGrpSpPr>
                <a:grpSpLocks noChangeAspect="1"/>
              </p:cNvGrpSpPr>
              <p:nvPr/>
            </p:nvGrpSpPr>
            <p:grpSpPr>
              <a:xfrm>
                <a:off x="9326297" y="2098174"/>
                <a:ext cx="567793" cy="634010"/>
                <a:chOff x="5499394" y="1899253"/>
                <a:chExt cx="1132765" cy="1226322"/>
              </a:xfrm>
            </p:grpSpPr>
            <p:sp>
              <p:nvSpPr>
                <p:cNvPr id="122" name="Hexagon 121"/>
                <p:cNvSpPr/>
                <p:nvPr/>
              </p:nvSpPr>
              <p:spPr bwMode="auto">
                <a:xfrm rot="16200000">
                  <a:off x="5452616" y="1946031"/>
                  <a:ext cx="1226322" cy="1132765"/>
                </a:xfrm>
                <a:prstGeom prst="hexagon">
                  <a:avLst/>
                </a:prstGeom>
                <a:solidFill>
                  <a:srgbClr val="FFB900"/>
                </a:solidFill>
                <a:ln w="10795" cap="flat" cmpd="sng" algn="ctr">
                  <a:noFill/>
                  <a:prstDash val="solid"/>
                  <a:headEnd type="none" w="med" len="med"/>
                  <a:tailEnd type="none" w="med" len="med"/>
                </a:ln>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a:gradFill>
                      <a:gsLst>
                        <a:gs pos="0">
                          <a:srgbClr val="FFFFFF"/>
                        </a:gs>
                        <a:gs pos="100000">
                          <a:srgbClr val="FFFFFF"/>
                        </a:gs>
                      </a:gsLst>
                      <a:lin ang="5400000" scaled="0"/>
                    </a:gradFill>
                  </a:endParaRPr>
                </a:p>
              </p:txBody>
            </p:sp>
            <p:pic>
              <p:nvPicPr>
                <p:cNvPr id="123" name="Picture 2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4" name="Group 123"/>
              <p:cNvGrpSpPr>
                <a:grpSpLocks noChangeAspect="1"/>
              </p:cNvGrpSpPr>
              <p:nvPr/>
            </p:nvGrpSpPr>
            <p:grpSpPr>
              <a:xfrm>
                <a:off x="9031937" y="1579470"/>
                <a:ext cx="567793" cy="634010"/>
                <a:chOff x="5499394" y="1899253"/>
                <a:chExt cx="1132765" cy="1226322"/>
              </a:xfrm>
            </p:grpSpPr>
            <p:sp>
              <p:nvSpPr>
                <p:cNvPr id="125" name="Hexagon 124"/>
                <p:cNvSpPr/>
                <p:nvPr/>
              </p:nvSpPr>
              <p:spPr bwMode="auto">
                <a:xfrm rot="16200000">
                  <a:off x="5452616" y="1946031"/>
                  <a:ext cx="1226322" cy="1132765"/>
                </a:xfrm>
                <a:prstGeom prst="hexagon">
                  <a:avLst/>
                </a:prstGeom>
                <a:solidFill>
                  <a:srgbClr val="FFB900"/>
                </a:solidFill>
                <a:ln w="10795" cap="flat" cmpd="sng" algn="ctr">
                  <a:noFill/>
                  <a:prstDash val="solid"/>
                  <a:headEnd type="none" w="med" len="med"/>
                  <a:tailEnd type="none" w="med" len="med"/>
                </a:ln>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a:gradFill>
                      <a:gsLst>
                        <a:gs pos="0">
                          <a:srgbClr val="FFFFFF"/>
                        </a:gs>
                        <a:gs pos="100000">
                          <a:srgbClr val="FFFFFF"/>
                        </a:gs>
                      </a:gsLst>
                      <a:lin ang="5400000" scaled="0"/>
                    </a:gradFill>
                  </a:endParaRPr>
                </a:p>
              </p:txBody>
            </p:sp>
            <p:pic>
              <p:nvPicPr>
                <p:cNvPr id="126" name="Picture 2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64" name="Rounded Rectangle 263"/>
            <p:cNvSpPr/>
            <p:nvPr/>
          </p:nvSpPr>
          <p:spPr bwMode="auto">
            <a:xfrm>
              <a:off x="10506747" y="4314289"/>
              <a:ext cx="1278059" cy="1393393"/>
            </a:xfrm>
            <a:prstGeom prst="roundRect">
              <a:avLst/>
            </a:prstGeom>
            <a:noFill/>
            <a:ln w="10795" cap="flat" cmpd="sng" algn="ctr">
              <a:solidFill>
                <a:srgbClr val="404040"/>
              </a:solidFill>
              <a:prstDash val="lgDash"/>
              <a:headEnd type="none" w="med" len="med"/>
              <a:tailEnd type="none" w="med" len="med"/>
            </a:ln>
            <a:effectLst/>
          </p:spPr>
          <p:txBody>
            <a:bodyPr lIns="91401" tIns="91401" rIns="34279" bIns="34279" rtlCol="0" anchor="b" anchorCtr="0"/>
            <a:lstStyle/>
            <a:p>
              <a:pPr algn="ctr" defTabSz="931869">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grpSp>
      <p:grpSp>
        <p:nvGrpSpPr>
          <p:cNvPr id="231" name="Group 230"/>
          <p:cNvGrpSpPr/>
          <p:nvPr/>
        </p:nvGrpSpPr>
        <p:grpSpPr>
          <a:xfrm>
            <a:off x="10859040" y="4385655"/>
            <a:ext cx="579473" cy="1263390"/>
            <a:chOff x="10859698" y="4385781"/>
            <a:chExt cx="579555" cy="1263569"/>
          </a:xfrm>
        </p:grpSpPr>
        <p:sp>
          <p:nvSpPr>
            <p:cNvPr id="265" name="Flowchart: Magnetic Disk 264"/>
            <p:cNvSpPr/>
            <p:nvPr/>
          </p:nvSpPr>
          <p:spPr>
            <a:xfrm>
              <a:off x="10863783" y="5075582"/>
              <a:ext cx="571383" cy="573768"/>
            </a:xfrm>
            <a:prstGeom prst="flowChartMagneticDisk">
              <a:avLst/>
            </a:prstGeom>
            <a:solidFill>
              <a:srgbClr val="FF0000"/>
            </a:solidFill>
            <a:ln w="15875" cap="flat" cmpd="sng" algn="ctr">
              <a:solidFill>
                <a:sysClr val="window" lastClr="FFFFFF"/>
              </a:solidFill>
              <a:prstDash val="solid"/>
              <a:headEnd type="none" w="med" len="med"/>
              <a:tailEnd type="none" w="med" len="med"/>
            </a:ln>
            <a:effectLst/>
          </p:spPr>
          <p:txBody>
            <a:bodyPr lIns="91401" tIns="91401" rIns="34279" bIns="34279" rtlCol="0" anchor="b" anchorCtr="0"/>
            <a:lstStyle/>
            <a:p>
              <a:pPr algn="ctr" defTabSz="931869">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grpSp>
          <p:nvGrpSpPr>
            <p:cNvPr id="266" name="Group 265"/>
            <p:cNvGrpSpPr/>
            <p:nvPr/>
          </p:nvGrpSpPr>
          <p:grpSpPr>
            <a:xfrm>
              <a:off x="10956896" y="5346710"/>
              <a:ext cx="153855" cy="202575"/>
              <a:chOff x="4818580" y="4212404"/>
              <a:chExt cx="441789" cy="544531"/>
            </a:xfrm>
          </p:grpSpPr>
          <p:sp>
            <p:nvSpPr>
              <p:cNvPr id="267" name="Rectangle 266"/>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268" name="Rectangle 267"/>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grpSp>
        <p:grpSp>
          <p:nvGrpSpPr>
            <p:cNvPr id="269" name="Group 268"/>
            <p:cNvGrpSpPr/>
            <p:nvPr/>
          </p:nvGrpSpPr>
          <p:grpSpPr>
            <a:xfrm>
              <a:off x="11194116" y="5346710"/>
              <a:ext cx="153855" cy="202575"/>
              <a:chOff x="4818580" y="4212404"/>
              <a:chExt cx="441789" cy="544531"/>
            </a:xfrm>
          </p:grpSpPr>
          <p:sp>
            <p:nvSpPr>
              <p:cNvPr id="270" name="Rectangle 26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271" name="Rectangle 27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grpSp>
        <p:cxnSp>
          <p:nvCxnSpPr>
            <p:cNvPr id="272" name="Straight Arrow Connector 271"/>
            <p:cNvCxnSpPr>
              <a:stCxn id="265" idx="1"/>
            </p:cNvCxnSpPr>
            <p:nvPr/>
          </p:nvCxnSpPr>
          <p:spPr>
            <a:xfrm flipV="1">
              <a:off x="11149474" y="4926499"/>
              <a:ext cx="0" cy="149082"/>
            </a:xfrm>
            <a:prstGeom prst="straightConnector1">
              <a:avLst/>
            </a:prstGeom>
            <a:noFill/>
            <a:ln w="12700" cap="flat" cmpd="sng" algn="ctr">
              <a:solidFill>
                <a:sysClr val="windowText" lastClr="000000"/>
              </a:solidFill>
              <a:prstDash val="solid"/>
              <a:miter lim="800000"/>
              <a:tailEnd type="triangle"/>
            </a:ln>
            <a:effectLst/>
          </p:spPr>
        </p:cxnSp>
        <p:sp>
          <p:nvSpPr>
            <p:cNvPr id="273" name="Hexagon 272"/>
            <p:cNvSpPr>
              <a:spLocks noChangeAspect="1"/>
            </p:cNvSpPr>
            <p:nvPr/>
          </p:nvSpPr>
          <p:spPr bwMode="auto">
            <a:xfrm>
              <a:off x="10859698" y="4385781"/>
              <a:ext cx="579555" cy="540717"/>
            </a:xfrm>
            <a:prstGeom prst="hexagon">
              <a:avLst/>
            </a:prstGeom>
            <a:solidFill>
              <a:srgbClr val="FF0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pic>
          <p:nvPicPr>
            <p:cNvPr id="274"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1005748" y="4546519"/>
              <a:ext cx="266172" cy="21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6" name="Group 235"/>
          <p:cNvGrpSpPr/>
          <p:nvPr/>
        </p:nvGrpSpPr>
        <p:grpSpPr>
          <a:xfrm>
            <a:off x="1865006" y="1910919"/>
            <a:ext cx="1778552" cy="709348"/>
            <a:chOff x="3376521" y="2451684"/>
            <a:chExt cx="1778805" cy="709448"/>
          </a:xfrm>
        </p:grpSpPr>
        <p:sp>
          <p:nvSpPr>
            <p:cNvPr id="2" name="Rounded Rectangle 1"/>
            <p:cNvSpPr/>
            <p:nvPr/>
          </p:nvSpPr>
          <p:spPr bwMode="auto">
            <a:xfrm>
              <a:off x="3376521" y="2451684"/>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01" tIns="91401" rIns="34279" bIns="34279" rtlCol="0" anchor="b" anchorCtr="0"/>
            <a:lstStyle/>
            <a:p>
              <a:pPr algn="ctr" defTabSz="931869">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pic>
          <p:nvPicPr>
            <p:cNvPr id="106" name="Picture 2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3465208" y="2649249"/>
              <a:ext cx="508415" cy="42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 name="Group 234"/>
            <p:cNvGrpSpPr/>
            <p:nvPr/>
          </p:nvGrpSpPr>
          <p:grpSpPr>
            <a:xfrm>
              <a:off x="4038674" y="2540411"/>
              <a:ext cx="1001251" cy="552279"/>
              <a:chOff x="1555527" y="2277226"/>
              <a:chExt cx="1001251" cy="552279"/>
            </a:xfrm>
          </p:grpSpPr>
          <p:sp>
            <p:nvSpPr>
              <p:cNvPr id="172" name="Rectangle 171"/>
              <p:cNvSpPr/>
              <p:nvPr/>
            </p:nvSpPr>
            <p:spPr>
              <a:xfrm>
                <a:off x="1555527" y="2277226"/>
                <a:ext cx="411600" cy="237018"/>
              </a:xfrm>
              <a:prstGeom prst="rect">
                <a:avLst/>
              </a:prstGeom>
              <a:solidFill>
                <a:srgbClr val="92D05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73" name="Rectangle 172"/>
              <p:cNvSpPr/>
              <p:nvPr/>
            </p:nvSpPr>
            <p:spPr>
              <a:xfrm>
                <a:off x="1850355" y="2592487"/>
                <a:ext cx="411600" cy="237018"/>
              </a:xfrm>
              <a:prstGeom prst="rect">
                <a:avLst/>
              </a:prstGeom>
              <a:solidFill>
                <a:srgbClr val="FF0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74" name="Rectangle 173"/>
              <p:cNvSpPr/>
              <p:nvPr/>
            </p:nvSpPr>
            <p:spPr>
              <a:xfrm>
                <a:off x="1590213" y="232819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175" name="Rectangle 174"/>
              <p:cNvSpPr/>
              <p:nvPr/>
            </p:nvSpPr>
            <p:spPr>
              <a:xfrm>
                <a:off x="1590213" y="2368711"/>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176" name="Rectangle 175"/>
              <p:cNvSpPr/>
              <p:nvPr/>
            </p:nvSpPr>
            <p:spPr>
              <a:xfrm>
                <a:off x="1592058" y="2449160"/>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177" name="Rectangle 176"/>
              <p:cNvSpPr/>
              <p:nvPr/>
            </p:nvSpPr>
            <p:spPr>
              <a:xfrm>
                <a:off x="1882273" y="26415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178" name="Rectangle 177"/>
              <p:cNvSpPr/>
              <p:nvPr/>
            </p:nvSpPr>
            <p:spPr>
              <a:xfrm>
                <a:off x="1882273" y="2682108"/>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179" name="Rectangle 178"/>
              <p:cNvSpPr/>
              <p:nvPr/>
            </p:nvSpPr>
            <p:spPr>
              <a:xfrm>
                <a:off x="1884117" y="276255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180" name="Rectangle 179"/>
              <p:cNvSpPr/>
              <p:nvPr/>
            </p:nvSpPr>
            <p:spPr>
              <a:xfrm>
                <a:off x="2145178" y="2277226"/>
                <a:ext cx="411600" cy="237018"/>
              </a:xfrm>
              <a:prstGeom prst="rect">
                <a:avLst/>
              </a:prstGeom>
              <a:solidFill>
                <a:srgbClr val="FFC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81" name="Rectangle 180"/>
              <p:cNvSpPr/>
              <p:nvPr/>
            </p:nvSpPr>
            <p:spPr>
              <a:xfrm>
                <a:off x="2177098" y="2326329"/>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182" name="Rectangle 181"/>
              <p:cNvSpPr/>
              <p:nvPr/>
            </p:nvSpPr>
            <p:spPr>
              <a:xfrm>
                <a:off x="2177098" y="2366846"/>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183" name="Rectangle 182"/>
              <p:cNvSpPr/>
              <p:nvPr/>
            </p:nvSpPr>
            <p:spPr>
              <a:xfrm>
                <a:off x="2178942" y="244729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grpSp>
      </p:grpSp>
      <p:grpSp>
        <p:nvGrpSpPr>
          <p:cNvPr id="185" name="Group 184"/>
          <p:cNvGrpSpPr/>
          <p:nvPr/>
        </p:nvGrpSpPr>
        <p:grpSpPr>
          <a:xfrm>
            <a:off x="2543851" y="3216601"/>
            <a:ext cx="1001109" cy="552200"/>
            <a:chOff x="1555527" y="2277226"/>
            <a:chExt cx="1001251" cy="552279"/>
          </a:xfrm>
        </p:grpSpPr>
        <p:sp>
          <p:nvSpPr>
            <p:cNvPr id="186" name="Rectangle 185"/>
            <p:cNvSpPr/>
            <p:nvPr/>
          </p:nvSpPr>
          <p:spPr>
            <a:xfrm>
              <a:off x="1555527" y="2277226"/>
              <a:ext cx="411600" cy="237018"/>
            </a:xfrm>
            <a:prstGeom prst="rect">
              <a:avLst/>
            </a:prstGeom>
            <a:solidFill>
              <a:srgbClr val="92D05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87" name="Rectangle 186"/>
            <p:cNvSpPr/>
            <p:nvPr/>
          </p:nvSpPr>
          <p:spPr>
            <a:xfrm>
              <a:off x="1850355" y="2592487"/>
              <a:ext cx="411600" cy="237018"/>
            </a:xfrm>
            <a:prstGeom prst="rect">
              <a:avLst/>
            </a:prstGeom>
            <a:solidFill>
              <a:srgbClr val="FF0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88" name="Rectangle 187"/>
            <p:cNvSpPr/>
            <p:nvPr/>
          </p:nvSpPr>
          <p:spPr>
            <a:xfrm>
              <a:off x="1590213" y="232819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189" name="Rectangle 188"/>
            <p:cNvSpPr/>
            <p:nvPr/>
          </p:nvSpPr>
          <p:spPr>
            <a:xfrm>
              <a:off x="1590213" y="2368711"/>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190" name="Rectangle 189"/>
            <p:cNvSpPr/>
            <p:nvPr/>
          </p:nvSpPr>
          <p:spPr>
            <a:xfrm>
              <a:off x="1592058" y="2449160"/>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191" name="Rectangle 190"/>
            <p:cNvSpPr/>
            <p:nvPr/>
          </p:nvSpPr>
          <p:spPr>
            <a:xfrm>
              <a:off x="1882273" y="26415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192" name="Rectangle 191"/>
            <p:cNvSpPr/>
            <p:nvPr/>
          </p:nvSpPr>
          <p:spPr>
            <a:xfrm>
              <a:off x="1882273" y="2682108"/>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193" name="Rectangle 192"/>
            <p:cNvSpPr/>
            <p:nvPr/>
          </p:nvSpPr>
          <p:spPr>
            <a:xfrm>
              <a:off x="1884117" y="276255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194" name="Rectangle 193"/>
            <p:cNvSpPr/>
            <p:nvPr/>
          </p:nvSpPr>
          <p:spPr>
            <a:xfrm>
              <a:off x="2145178" y="2277226"/>
              <a:ext cx="411600" cy="237018"/>
            </a:xfrm>
            <a:prstGeom prst="rect">
              <a:avLst/>
            </a:prstGeom>
            <a:solidFill>
              <a:srgbClr val="FFC000"/>
            </a:solidFill>
            <a:ln w="9525" cap="flat" cmpd="sng" algn="ctr">
              <a:noFill/>
              <a:prstDash val="solid"/>
              <a:headEnd type="none" w="med" len="med"/>
              <a:tailEnd type="none" w="med" len="med"/>
            </a:ln>
            <a:effectLst/>
          </p:spPr>
          <p:txBody>
            <a:bodyPr lIns="91401" tIns="91401" rIns="34279" bIns="34279" rtlCol="0" anchor="b" anchorCtr="0"/>
            <a:lstStyle/>
            <a:p>
              <a:pPr algn="ctr" defTabSz="931869">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95" name="Rectangle 194"/>
            <p:cNvSpPr/>
            <p:nvPr/>
          </p:nvSpPr>
          <p:spPr>
            <a:xfrm>
              <a:off x="2177098" y="2326329"/>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196" name="Rectangle 195"/>
            <p:cNvSpPr/>
            <p:nvPr/>
          </p:nvSpPr>
          <p:spPr>
            <a:xfrm>
              <a:off x="2177098" y="2366846"/>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sp>
          <p:nvSpPr>
            <p:cNvPr id="197" name="Rectangle 196"/>
            <p:cNvSpPr/>
            <p:nvPr/>
          </p:nvSpPr>
          <p:spPr>
            <a:xfrm>
              <a:off x="2178942" y="244729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049">
                <a:defRPr/>
              </a:pPr>
              <a:endParaRPr lang="en-US" kern="0">
                <a:solidFill>
                  <a:prstClr val="white"/>
                </a:solidFill>
                <a:latin typeface="Calibri" panose="020F0502020204030204"/>
              </a:endParaRPr>
            </a:p>
          </p:txBody>
        </p:sp>
      </p:grpSp>
      <p:cxnSp>
        <p:nvCxnSpPr>
          <p:cNvPr id="249" name="Straight Arrow Connector 248"/>
          <p:cNvCxnSpPr/>
          <p:nvPr/>
        </p:nvCxnSpPr>
        <p:spPr>
          <a:xfrm flipH="1" flipV="1">
            <a:off x="2738588" y="3796354"/>
            <a:ext cx="2488" cy="480336"/>
          </a:xfrm>
          <a:prstGeom prst="straightConnector1">
            <a:avLst/>
          </a:prstGeom>
          <a:noFill/>
          <a:ln w="12700" cap="flat" cmpd="sng" algn="ctr">
            <a:solidFill>
              <a:schemeClr val="tx1"/>
            </a:solidFill>
            <a:prstDash val="solid"/>
            <a:miter lim="800000"/>
            <a:tailEnd type="triangle"/>
          </a:ln>
          <a:effectLst/>
        </p:spPr>
      </p:cxnSp>
    </p:spTree>
    <p:extLst>
      <p:ext uri="{BB962C8B-B14F-4D97-AF65-F5344CB8AC3E}">
        <p14:creationId xmlns:p14="http://schemas.microsoft.com/office/powerpoint/2010/main" val="364913764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63DC8CF-5D6D-4968-8BF9-2671CD479D8F}"/>
              </a:ext>
            </a:extLst>
          </p:cNvPr>
          <p:cNvSpPr>
            <a:spLocks noGrp="1"/>
          </p:cNvSpPr>
          <p:nvPr>
            <p:ph type="title"/>
          </p:nvPr>
        </p:nvSpPr>
        <p:spPr>
          <a:xfrm>
            <a:off x="274702" y="2125678"/>
            <a:ext cx="9143936" cy="1036622"/>
          </a:xfrm>
        </p:spPr>
        <p:txBody>
          <a:bodyPr/>
          <a:lstStyle/>
          <a:p>
            <a:r>
              <a:rPr lang="de-DE"/>
              <a:t>Demo:</a:t>
            </a:r>
          </a:p>
        </p:txBody>
      </p:sp>
      <p:sp>
        <p:nvSpPr>
          <p:cNvPr id="6" name="Textplatzhalter 5">
            <a:extLst>
              <a:ext uri="{FF2B5EF4-FFF2-40B4-BE49-F238E27FC236}">
                <a16:creationId xmlns:a16="http://schemas.microsoft.com/office/drawing/2014/main" id="{91889533-77D2-4C1F-B85D-F3AC193E0208}"/>
              </a:ext>
            </a:extLst>
          </p:cNvPr>
          <p:cNvSpPr>
            <a:spLocks noGrp="1"/>
          </p:cNvSpPr>
          <p:nvPr>
            <p:ph type="body" sz="quarter" idx="12"/>
          </p:nvPr>
        </p:nvSpPr>
        <p:spPr>
          <a:xfrm>
            <a:off x="274702" y="3164401"/>
            <a:ext cx="11828399" cy="1828007"/>
          </a:xfrm>
        </p:spPr>
        <p:txBody>
          <a:bodyPr/>
          <a:lstStyle/>
          <a:p>
            <a:r>
              <a:rPr lang="de-DE"/>
              <a:t>Cross regional Service Fabric Cluster </a:t>
            </a:r>
          </a:p>
        </p:txBody>
      </p:sp>
    </p:spTree>
    <p:extLst>
      <p:ext uri="{BB962C8B-B14F-4D97-AF65-F5344CB8AC3E}">
        <p14:creationId xmlns:p14="http://schemas.microsoft.com/office/powerpoint/2010/main" val="26755544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79A1C-6A2C-4ADF-90B1-16D3B43D9FA6}"/>
              </a:ext>
            </a:extLst>
          </p:cNvPr>
          <p:cNvSpPr>
            <a:spLocks noGrp="1"/>
          </p:cNvSpPr>
          <p:nvPr>
            <p:ph type="title"/>
          </p:nvPr>
        </p:nvSpPr>
        <p:spPr/>
        <p:txBody>
          <a:bodyPr/>
          <a:lstStyle/>
          <a:p>
            <a:r>
              <a:rPr lang="en-US"/>
              <a:t>Disasters and suggested mitigations</a:t>
            </a:r>
          </a:p>
        </p:txBody>
      </p:sp>
      <p:graphicFrame>
        <p:nvGraphicFramePr>
          <p:cNvPr id="4" name="Table 3"/>
          <p:cNvGraphicFramePr>
            <a:graphicFrameLocks noGrp="1"/>
          </p:cNvGraphicFramePr>
          <p:nvPr>
            <p:extLst>
              <p:ext uri="{D42A27DB-BD31-4B8C-83A1-F6EECF244321}">
                <p14:modId xmlns:p14="http://schemas.microsoft.com/office/powerpoint/2010/main" val="122071758"/>
              </p:ext>
            </p:extLst>
          </p:nvPr>
        </p:nvGraphicFramePr>
        <p:xfrm>
          <a:off x="456264" y="1221700"/>
          <a:ext cx="11523946" cy="5303902"/>
        </p:xfrm>
        <a:graphic>
          <a:graphicData uri="http://schemas.openxmlformats.org/drawingml/2006/table">
            <a:tbl>
              <a:tblPr firstRow="1" bandRow="1">
                <a:tableStyleId>{5C22544A-7EE6-4342-B048-85BDC9FD1C3A}</a:tableStyleId>
              </a:tblPr>
              <a:tblGrid>
                <a:gridCol w="3313198">
                  <a:extLst>
                    <a:ext uri="{9D8B030D-6E8A-4147-A177-3AD203B41FA5}">
                      <a16:colId xmlns:a16="http://schemas.microsoft.com/office/drawing/2014/main" val="2943935268"/>
                    </a:ext>
                  </a:extLst>
                </a:gridCol>
                <a:gridCol w="4313739">
                  <a:extLst>
                    <a:ext uri="{9D8B030D-6E8A-4147-A177-3AD203B41FA5}">
                      <a16:colId xmlns:a16="http://schemas.microsoft.com/office/drawing/2014/main" val="3389011969"/>
                    </a:ext>
                  </a:extLst>
                </a:gridCol>
                <a:gridCol w="3897009">
                  <a:extLst>
                    <a:ext uri="{9D8B030D-6E8A-4147-A177-3AD203B41FA5}">
                      <a16:colId xmlns:a16="http://schemas.microsoft.com/office/drawing/2014/main" val="2520725788"/>
                    </a:ext>
                  </a:extLst>
                </a:gridCol>
              </a:tblGrid>
              <a:tr h="862379">
                <a:tc>
                  <a:txBody>
                    <a:bodyPr/>
                    <a:lstStyle/>
                    <a:p>
                      <a:pPr algn="ctr"/>
                      <a:r>
                        <a:rPr lang="en-US" sz="2000" u="none">
                          <a:latin typeface="Segoe UI Light" panose="020B0502040204020203" pitchFamily="34" charset="0"/>
                          <a:cs typeface="Segoe UI Light" panose="020B0502040204020203" pitchFamily="34" charset="0"/>
                        </a:rPr>
                        <a:t>Types of Disasters</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u="none">
                          <a:latin typeface="Segoe UI Light" panose="020B0502040204020203" pitchFamily="34" charset="0"/>
                          <a:cs typeface="Segoe UI Light" panose="020B0502040204020203" pitchFamily="34" charset="0"/>
                        </a:rPr>
                        <a:t>  RPO and RTO = 0,  Write latency acceptable</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u="none">
                          <a:latin typeface="Segoe UI Light" panose="020B0502040204020203" pitchFamily="34" charset="0"/>
                          <a:cs typeface="Segoe UI Light" panose="020B0502040204020203" pitchFamily="34" charset="0"/>
                        </a:rPr>
                        <a:t>RPO and RTO &gt; 0</a:t>
                      </a:r>
                    </a:p>
                  </a:txBody>
                  <a:tcPr anchor="ctr"/>
                </a:tc>
                <a:extLst>
                  <a:ext uri="{0D108BD9-81ED-4DB2-BD59-A6C34878D82A}">
                    <a16:rowId xmlns:a16="http://schemas.microsoft.com/office/drawing/2014/main" val="1982559796"/>
                  </a:ext>
                </a:extLst>
              </a:tr>
              <a:tr h="751104">
                <a:tc>
                  <a:txBody>
                    <a:bodyPr/>
                    <a:lstStyle/>
                    <a:p>
                      <a:r>
                        <a:rPr lang="en-US" sz="1800">
                          <a:solidFill>
                            <a:schemeClr val="accent1"/>
                          </a:solidFill>
                          <a:latin typeface="Segoe UI Light" panose="020B0502040204020203" pitchFamily="34" charset="0"/>
                          <a:cs typeface="Segoe UI Light" panose="020B0502040204020203" pitchFamily="34" charset="0"/>
                        </a:rPr>
                        <a:t>Regional Outage</a:t>
                      </a:r>
                    </a:p>
                  </a:txBody>
                  <a:tcPr/>
                </a:tc>
                <a:tc>
                  <a:txBody>
                    <a:bodyPr/>
                    <a:lstStyle/>
                    <a:p>
                      <a:r>
                        <a:rPr lang="en-US" sz="1800">
                          <a:solidFill>
                            <a:schemeClr val="accent1"/>
                          </a:solidFill>
                          <a:latin typeface="Segoe UI Light" panose="020B0502040204020203" pitchFamily="34" charset="0"/>
                          <a:cs typeface="Segoe UI Light" panose="020B0502040204020203" pitchFamily="34" charset="0"/>
                        </a:rPr>
                        <a:t>Cross-regional SF cluster</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a:solidFill>
                            <a:schemeClr val="accent1"/>
                          </a:solidFill>
                          <a:latin typeface="Segoe UI Light" panose="020B0502040204020203" pitchFamily="34" charset="0"/>
                          <a:cs typeface="Segoe UI Light" panose="020B0502040204020203" pitchFamily="34" charset="0"/>
                        </a:rPr>
                        <a:t>Stand up a new cluster,</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800">
                          <a:solidFill>
                            <a:schemeClr val="accent1"/>
                          </a:solidFill>
                          <a:latin typeface="Segoe UI Light" panose="020B0502040204020203" pitchFamily="34" charset="0"/>
                          <a:cs typeface="Segoe UI Light" panose="020B0502040204020203" pitchFamily="34" charset="0"/>
                        </a:rPr>
                        <a:t>restore from backup</a:t>
                      </a:r>
                    </a:p>
                  </a:txBody>
                  <a:tcPr/>
                </a:tc>
                <a:extLst>
                  <a:ext uri="{0D108BD9-81ED-4DB2-BD59-A6C34878D82A}">
                    <a16:rowId xmlns:a16="http://schemas.microsoft.com/office/drawing/2014/main" val="1392004163"/>
                  </a:ext>
                </a:extLst>
              </a:tr>
              <a:tr h="751104">
                <a:tc>
                  <a:txBody>
                    <a:bodyPr/>
                    <a:lstStyle/>
                    <a:p>
                      <a:r>
                        <a:rPr lang="en-US" sz="1800">
                          <a:solidFill>
                            <a:schemeClr val="accent1"/>
                          </a:solidFill>
                          <a:latin typeface="Segoe UI Light" panose="020B0502040204020203" pitchFamily="34" charset="0"/>
                          <a:cs typeface="Segoe UI Light" panose="020B0502040204020203" pitchFamily="34" charset="0"/>
                        </a:rPr>
                        <a:t>Data Center</a:t>
                      </a:r>
                      <a:r>
                        <a:rPr lang="en-US" sz="1800" baseline="0">
                          <a:solidFill>
                            <a:schemeClr val="accent1"/>
                          </a:solidFill>
                          <a:latin typeface="Segoe UI Light" panose="020B0502040204020203" pitchFamily="34" charset="0"/>
                          <a:cs typeface="Segoe UI Light" panose="020B0502040204020203" pitchFamily="34" charset="0"/>
                        </a:rPr>
                        <a:t> Outage</a:t>
                      </a:r>
                      <a:endParaRPr lang="en-US" sz="1800">
                        <a:solidFill>
                          <a:schemeClr val="accent1"/>
                        </a:solidFill>
                        <a:latin typeface="Segoe UI Light" panose="020B0502040204020203" pitchFamily="34" charset="0"/>
                        <a:cs typeface="Segoe UI Light" panose="020B0502040204020203" pitchFamily="34" charset="0"/>
                      </a:endParaRPr>
                    </a:p>
                  </a:txBody>
                  <a:tcPr/>
                </a:tc>
                <a:tc>
                  <a:txBody>
                    <a:bodyPr/>
                    <a:lstStyle/>
                    <a:p>
                      <a:r>
                        <a:rPr lang="en-US" sz="1800">
                          <a:solidFill>
                            <a:schemeClr val="accent1"/>
                          </a:solidFill>
                          <a:latin typeface="Segoe UI Light" panose="020B0502040204020203" pitchFamily="34" charset="0"/>
                          <a:cs typeface="Segoe UI Light" panose="020B0502040204020203" pitchFamily="34" charset="0"/>
                        </a:rPr>
                        <a:t>Cross AZ (3+) SF cluster  </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a:solidFill>
                            <a:schemeClr val="accent1"/>
                          </a:solidFill>
                          <a:latin typeface="Segoe UI Light" panose="020B0502040204020203" pitchFamily="34" charset="0"/>
                          <a:cs typeface="Segoe UI Light" panose="020B0502040204020203" pitchFamily="34" charset="0"/>
                        </a:rPr>
                        <a:t>Stand up a new cluster,</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800">
                          <a:solidFill>
                            <a:schemeClr val="accent1"/>
                          </a:solidFill>
                          <a:latin typeface="Segoe UI Light" panose="020B0502040204020203" pitchFamily="34" charset="0"/>
                          <a:cs typeface="Segoe UI Light" panose="020B0502040204020203" pitchFamily="34" charset="0"/>
                        </a:rPr>
                        <a:t>restore from backup</a:t>
                      </a:r>
                    </a:p>
                  </a:txBody>
                  <a:tcPr/>
                </a:tc>
                <a:extLst>
                  <a:ext uri="{0D108BD9-81ED-4DB2-BD59-A6C34878D82A}">
                    <a16:rowId xmlns:a16="http://schemas.microsoft.com/office/drawing/2014/main" val="2255268101"/>
                  </a:ext>
                </a:extLst>
              </a:tr>
              <a:tr h="1418753">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a:solidFill>
                            <a:schemeClr val="accent1"/>
                          </a:solidFill>
                          <a:latin typeface="Segoe UI Light" panose="020B0502040204020203" pitchFamily="34" charset="0"/>
                          <a:cs typeface="Segoe UI Light" panose="020B0502040204020203" pitchFamily="34" charset="0"/>
                        </a:rPr>
                        <a:t>Cluster</a:t>
                      </a:r>
                      <a:r>
                        <a:rPr lang="en-US" sz="1800" baseline="0">
                          <a:solidFill>
                            <a:schemeClr val="accent1"/>
                          </a:solidFill>
                          <a:latin typeface="Segoe UI Light" panose="020B0502040204020203" pitchFamily="34" charset="0"/>
                          <a:cs typeface="Segoe UI Light" panose="020B0502040204020203" pitchFamily="34" charset="0"/>
                        </a:rPr>
                        <a:t> down</a:t>
                      </a:r>
                      <a:endParaRPr lang="en-US" sz="1800">
                        <a:solidFill>
                          <a:schemeClr val="accent1"/>
                        </a:solidFill>
                        <a:latin typeface="Segoe UI Light" panose="020B0502040204020203" pitchFamily="34" charset="0"/>
                        <a:cs typeface="Segoe UI Light" panose="020B0502040204020203" pitchFamily="34" charset="0"/>
                      </a:endParaRPr>
                    </a:p>
                    <a:p>
                      <a:endParaRPr lang="en-US" sz="1800">
                        <a:solidFill>
                          <a:schemeClr val="accent1"/>
                        </a:solidFill>
                        <a:latin typeface="Segoe UI Light" panose="020B0502040204020203" pitchFamily="34" charset="0"/>
                        <a:cs typeface="Segoe UI Light" panose="020B0502040204020203" pitchFamily="34" charset="0"/>
                      </a:endParaRP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a:solidFill>
                            <a:schemeClr val="accent1"/>
                          </a:solidFill>
                          <a:latin typeface="Segoe UI Light" panose="020B0502040204020203" pitchFamily="34" charset="0"/>
                          <a:cs typeface="Segoe UI Light" panose="020B0502040204020203" pitchFamily="34" charset="0"/>
                        </a:rPr>
                        <a:t>(Very low probability for cross-regional clusters)</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800">
                          <a:solidFill>
                            <a:schemeClr val="accent1"/>
                          </a:solidFill>
                          <a:latin typeface="Segoe UI Light" panose="020B0502040204020203" pitchFamily="34" charset="0"/>
                          <a:cs typeface="Segoe UI Light" panose="020B0502040204020203" pitchFamily="34" charset="0"/>
                        </a:rPr>
                        <a:t>Stand up a new cluster,</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800">
                          <a:solidFill>
                            <a:schemeClr val="accent1"/>
                          </a:solidFill>
                          <a:latin typeface="Segoe UI Light" panose="020B0502040204020203" pitchFamily="34" charset="0"/>
                          <a:cs typeface="Segoe UI Light" panose="020B0502040204020203" pitchFamily="34" charset="0"/>
                        </a:rPr>
                        <a:t>restore from backup</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a:solidFill>
                            <a:schemeClr val="accent1"/>
                          </a:solidFill>
                          <a:latin typeface="Segoe UI Light" panose="020B0502040204020203" pitchFamily="34" charset="0"/>
                          <a:cs typeface="Segoe UI Light" panose="020B0502040204020203" pitchFamily="34" charset="0"/>
                        </a:rPr>
                        <a:t>Stand up a new cluster,</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800">
                          <a:solidFill>
                            <a:schemeClr val="accent1"/>
                          </a:solidFill>
                          <a:latin typeface="Segoe UI Light" panose="020B0502040204020203" pitchFamily="34" charset="0"/>
                          <a:cs typeface="Segoe UI Light" panose="020B0502040204020203" pitchFamily="34" charset="0"/>
                        </a:rPr>
                        <a:t>restore from backup</a:t>
                      </a:r>
                    </a:p>
                  </a:txBody>
                  <a:tcPr/>
                </a:tc>
                <a:extLst>
                  <a:ext uri="{0D108BD9-81ED-4DB2-BD59-A6C34878D82A}">
                    <a16:rowId xmlns:a16="http://schemas.microsoft.com/office/drawing/2014/main" val="2868258774"/>
                  </a:ext>
                </a:extLst>
              </a:tr>
              <a:tr h="769458">
                <a:tc>
                  <a:txBody>
                    <a:bodyPr/>
                    <a:lstStyle/>
                    <a:p>
                      <a:r>
                        <a:rPr lang="en-US" sz="1800">
                          <a:solidFill>
                            <a:schemeClr val="accent1"/>
                          </a:solidFill>
                          <a:latin typeface="Segoe UI Light" panose="020B0502040204020203" pitchFamily="34" charset="0"/>
                          <a:cs typeface="Segoe UI Light" panose="020B0502040204020203" pitchFamily="34" charset="0"/>
                        </a:rPr>
                        <a:t>Machine</a:t>
                      </a:r>
                      <a:r>
                        <a:rPr lang="en-US" sz="1800" baseline="0">
                          <a:solidFill>
                            <a:schemeClr val="accent1"/>
                          </a:solidFill>
                          <a:latin typeface="Segoe UI Light" panose="020B0502040204020203" pitchFamily="34" charset="0"/>
                          <a:cs typeface="Segoe UI Light" panose="020B0502040204020203" pitchFamily="34" charset="0"/>
                        </a:rPr>
                        <a:t> / Node down</a:t>
                      </a:r>
                      <a:endParaRPr lang="en-US" sz="1800">
                        <a:solidFill>
                          <a:schemeClr val="accent1"/>
                        </a:solidFill>
                        <a:latin typeface="Segoe UI Light" panose="020B0502040204020203" pitchFamily="34" charset="0"/>
                        <a:cs typeface="Segoe UI Light" panose="020B0502040204020203" pitchFamily="34" charset="0"/>
                      </a:endParaRPr>
                    </a:p>
                  </a:txBody>
                  <a:tcPr/>
                </a:tc>
                <a:tc>
                  <a:txBody>
                    <a:bodyPr/>
                    <a:lstStyle/>
                    <a:p>
                      <a:r>
                        <a:rPr lang="en-US" sz="1800">
                          <a:solidFill>
                            <a:schemeClr val="accent1"/>
                          </a:solidFill>
                          <a:latin typeface="Segoe UI Light" panose="020B0502040204020203" pitchFamily="34" charset="0"/>
                          <a:cs typeface="Segoe UI Light" panose="020B0502040204020203" pitchFamily="34" charset="0"/>
                        </a:rPr>
                        <a:t>Deploy across 5+ FDs, 5+ UDs,</a:t>
                      </a:r>
                    </a:p>
                    <a:p>
                      <a:r>
                        <a:rPr lang="en-US" sz="1800">
                          <a:solidFill>
                            <a:schemeClr val="accent1"/>
                          </a:solidFill>
                          <a:latin typeface="Segoe UI Light" panose="020B0502040204020203" pitchFamily="34" charset="0"/>
                          <a:cs typeface="Segoe UI Light" panose="020B0502040204020203" pitchFamily="34" charset="0"/>
                        </a:rPr>
                        <a:t>Design for write quorum losses</a:t>
                      </a:r>
                    </a:p>
                  </a:txBody>
                  <a:tcPr/>
                </a:tc>
                <a:tc>
                  <a:txBody>
                    <a:bodyPr/>
                    <a:lstStyle/>
                    <a:p>
                      <a:r>
                        <a:rPr lang="en-US" sz="1800">
                          <a:solidFill>
                            <a:schemeClr val="accent1"/>
                          </a:solidFill>
                          <a:latin typeface="Segoe UI Light" panose="020B0502040204020203" pitchFamily="34" charset="0"/>
                          <a:cs typeface="Segoe UI Light" panose="020B0502040204020203" pitchFamily="34" charset="0"/>
                        </a:rPr>
                        <a:t>Deploy across 5+ FDs, 5+ UDs, </a:t>
                      </a:r>
                      <a:br>
                        <a:rPr lang="en-US" sz="1800">
                          <a:solidFill>
                            <a:schemeClr val="accent1"/>
                          </a:solidFill>
                          <a:latin typeface="Segoe UI Light" panose="020B0502040204020203" pitchFamily="34" charset="0"/>
                          <a:cs typeface="Segoe UI Light" panose="020B0502040204020203" pitchFamily="34" charset="0"/>
                        </a:rPr>
                      </a:br>
                      <a:r>
                        <a:rPr lang="en-US" sz="1800">
                          <a:solidFill>
                            <a:schemeClr val="accent1"/>
                          </a:solidFill>
                          <a:latin typeface="Segoe UI Light" panose="020B0502040204020203" pitchFamily="34" charset="0"/>
                          <a:cs typeface="Segoe UI Light" panose="020B0502040204020203" pitchFamily="34" charset="0"/>
                        </a:rPr>
                        <a:t>Design for write quorum losses</a:t>
                      </a:r>
                    </a:p>
                  </a:txBody>
                  <a:tcPr/>
                </a:tc>
                <a:extLst>
                  <a:ext uri="{0D108BD9-81ED-4DB2-BD59-A6C34878D82A}">
                    <a16:rowId xmlns:a16="http://schemas.microsoft.com/office/drawing/2014/main" val="3342204793"/>
                  </a:ext>
                </a:extLst>
              </a:tr>
              <a:tr h="751104">
                <a:tc>
                  <a:txBody>
                    <a:bodyPr/>
                    <a:lstStyle/>
                    <a:p>
                      <a:r>
                        <a:rPr lang="en-US" sz="1800">
                          <a:solidFill>
                            <a:schemeClr val="accent1"/>
                          </a:solidFill>
                          <a:latin typeface="Segoe UI Light" panose="020B0502040204020203" pitchFamily="34" charset="0"/>
                          <a:cs typeface="Segoe UI Light" panose="020B0502040204020203" pitchFamily="34" charset="0"/>
                        </a:rPr>
                        <a:t>Other sources of data loss or “oops”</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a:solidFill>
                            <a:schemeClr val="accent1"/>
                          </a:solidFill>
                          <a:latin typeface="Segoe UI Light" panose="020B0502040204020203" pitchFamily="34" charset="0"/>
                          <a:cs typeface="Segoe UI Light" panose="020B0502040204020203" pitchFamily="34" charset="0"/>
                        </a:rPr>
                        <a:t>Restore from backup</a:t>
                      </a:r>
                    </a:p>
                    <a:p>
                      <a:endParaRPr lang="en-US" sz="1800">
                        <a:solidFill>
                          <a:schemeClr val="accent1"/>
                        </a:solidFill>
                        <a:latin typeface="Segoe UI Light" panose="020B0502040204020203" pitchFamily="34" charset="0"/>
                        <a:cs typeface="Segoe UI Light" panose="020B0502040204020203" pitchFamily="34" charset="0"/>
                      </a:endParaRP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a:solidFill>
                            <a:schemeClr val="accent1"/>
                          </a:solidFill>
                          <a:latin typeface="Segoe UI Light" panose="020B0502040204020203" pitchFamily="34" charset="0"/>
                          <a:cs typeface="Segoe UI Light" panose="020B0502040204020203" pitchFamily="34" charset="0"/>
                        </a:rPr>
                        <a:t>Restore from backup</a:t>
                      </a:r>
                    </a:p>
                    <a:p>
                      <a:endParaRPr lang="en-US" sz="1800">
                        <a:solidFill>
                          <a:schemeClr val="accent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3651272"/>
                  </a:ext>
                </a:extLst>
              </a:tr>
            </a:tbl>
          </a:graphicData>
        </a:graphic>
      </p:graphicFrame>
    </p:spTree>
    <p:extLst>
      <p:ext uri="{BB962C8B-B14F-4D97-AF65-F5344CB8AC3E}">
        <p14:creationId xmlns:p14="http://schemas.microsoft.com/office/powerpoint/2010/main" val="2208824291"/>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5423023"/>
          </a:xfrm>
        </p:spPr>
        <p:txBody>
          <a:bodyPr/>
          <a:lstStyle/>
          <a:p>
            <a:r>
              <a:rPr lang="en-US">
                <a:solidFill>
                  <a:schemeClr val="accent1"/>
                </a:solidFill>
                <a:latin typeface="Segoe UI Light" panose="020B0502040204020203" pitchFamily="34" charset="0"/>
                <a:cs typeface="Segoe UI Light" panose="020B0502040204020203" pitchFamily="34" charset="0"/>
              </a:rPr>
              <a:t>Always use a secure cluster</a:t>
            </a:r>
          </a:p>
          <a:p>
            <a:pPr marL="571500" lvl="2" indent="-342900">
              <a:buFont typeface="Arial" panose="020B0604020202020204" pitchFamily="34" charset="0"/>
              <a:buChar char="•"/>
            </a:pPr>
            <a:r>
              <a:rPr lang="en-US" sz="2400">
                <a:solidFill>
                  <a:schemeClr val="accent1"/>
                </a:solidFill>
                <a:latin typeface="Segoe UI Light" panose="020B0502040204020203" pitchFamily="34" charset="0"/>
                <a:cs typeface="Segoe UI Light" panose="020B0502040204020203" pitchFamily="34" charset="0"/>
              </a:rPr>
              <a:t>Cluster node to node security – use Certificates</a:t>
            </a:r>
          </a:p>
          <a:p>
            <a:pPr marL="571500" lvl="2" indent="-342900">
              <a:buFont typeface="Arial" panose="020B0604020202020204" pitchFamily="34" charset="0"/>
              <a:buChar char="•"/>
            </a:pPr>
            <a:r>
              <a:rPr lang="en-US" sz="2400">
                <a:solidFill>
                  <a:schemeClr val="accent1"/>
                </a:solidFill>
                <a:latin typeface="Segoe UI Light" panose="020B0502040204020203" pitchFamily="34" charset="0"/>
                <a:cs typeface="Segoe UI Light" panose="020B0502040204020203" pitchFamily="34" charset="0"/>
              </a:rPr>
              <a:t>Client access (Admin and Read only) – use AAD </a:t>
            </a:r>
            <a:endParaRPr lang="en-US">
              <a:solidFill>
                <a:schemeClr val="accent1"/>
              </a:solidFill>
              <a:latin typeface="Segoe UI Light" panose="020B0502040204020203" pitchFamily="34" charset="0"/>
              <a:cs typeface="Segoe UI Light" panose="020B0502040204020203" pitchFamily="34" charset="0"/>
            </a:endParaRPr>
          </a:p>
          <a:p>
            <a:endParaRPr lang="en-US" sz="2000">
              <a:solidFill>
                <a:schemeClr val="accent1"/>
              </a:solidFill>
              <a:latin typeface="Segoe UI Light" panose="020B0502040204020203" pitchFamily="34" charset="0"/>
              <a:cs typeface="Segoe UI Light" panose="020B0502040204020203" pitchFamily="34" charset="0"/>
            </a:endParaRPr>
          </a:p>
          <a:p>
            <a:r>
              <a:rPr lang="en-US">
                <a:solidFill>
                  <a:schemeClr val="accent1"/>
                </a:solidFill>
                <a:latin typeface="Segoe UI Light" panose="020B0502040204020203" pitchFamily="34" charset="0"/>
                <a:cs typeface="Segoe UI Light" panose="020B0502040204020203" pitchFamily="34" charset="0"/>
              </a:rPr>
              <a:t>Use automated deployments</a:t>
            </a:r>
          </a:p>
          <a:p>
            <a:pPr marL="571500" lvl="2" indent="-342900">
              <a:buFont typeface="Arial" panose="020B0604020202020204" pitchFamily="34" charset="0"/>
              <a:buChar char="•"/>
            </a:pPr>
            <a:r>
              <a:rPr lang="en-US" sz="2400">
                <a:solidFill>
                  <a:schemeClr val="accent1"/>
                </a:solidFill>
                <a:latin typeface="Segoe UI Light" panose="020B0502040204020203" pitchFamily="34" charset="0"/>
                <a:cs typeface="Segoe UI Light" panose="020B0502040204020203" pitchFamily="34" charset="0"/>
              </a:rPr>
              <a:t>Use scripts to generate, deploy and rollover secrets</a:t>
            </a:r>
          </a:p>
          <a:p>
            <a:pPr marL="571500" lvl="2" indent="-342900">
              <a:buFont typeface="Arial" panose="020B0604020202020204" pitchFamily="34" charset="0"/>
              <a:buChar char="•"/>
            </a:pPr>
            <a:r>
              <a:rPr lang="en-US" sz="2400">
                <a:solidFill>
                  <a:schemeClr val="accent1"/>
                </a:solidFill>
                <a:latin typeface="Segoe UI Light" panose="020B0502040204020203" pitchFamily="34" charset="0"/>
                <a:cs typeface="Segoe UI Light" panose="020B0502040204020203" pitchFamily="34" charset="0"/>
              </a:rPr>
              <a:t>Keep the secrets in KV, use AD for all other client access</a:t>
            </a:r>
          </a:p>
          <a:p>
            <a:pPr marL="571500" lvl="2" indent="-342900">
              <a:buFont typeface="Arial" panose="020B0604020202020204" pitchFamily="34" charset="0"/>
              <a:buChar char="•"/>
            </a:pPr>
            <a:r>
              <a:rPr lang="en-US" sz="2400">
                <a:solidFill>
                  <a:schemeClr val="accent1"/>
                </a:solidFill>
                <a:latin typeface="Segoe UI Light" panose="020B0502040204020203" pitchFamily="34" charset="0"/>
                <a:cs typeface="Segoe UI Light" panose="020B0502040204020203" pitchFamily="34" charset="0"/>
              </a:rPr>
              <a:t>No human should have access to them without authentication.</a:t>
            </a:r>
          </a:p>
          <a:p>
            <a:endParaRPr lang="en-US" sz="2000">
              <a:solidFill>
                <a:schemeClr val="accent1"/>
              </a:solidFill>
              <a:latin typeface="Segoe UI Light" panose="020B0502040204020203" pitchFamily="34" charset="0"/>
              <a:cs typeface="Segoe UI Light" panose="020B0502040204020203" pitchFamily="34" charset="0"/>
            </a:endParaRPr>
          </a:p>
          <a:p>
            <a:r>
              <a:rPr lang="en-US">
                <a:solidFill>
                  <a:schemeClr val="accent1"/>
                </a:solidFill>
                <a:latin typeface="Segoe UI Light" panose="020B0502040204020203" pitchFamily="34" charset="0"/>
                <a:cs typeface="Segoe UI Light" panose="020B0502040204020203" pitchFamily="34" charset="0"/>
              </a:rPr>
              <a:t>Additionally consider the following:</a:t>
            </a:r>
          </a:p>
          <a:p>
            <a:pPr marL="571500" lvl="2" indent="-342900">
              <a:buFont typeface="Arial" panose="020B0604020202020204" pitchFamily="34" charset="0"/>
              <a:buChar char="•"/>
            </a:pPr>
            <a:r>
              <a:rPr lang="en-US" sz="2400">
                <a:solidFill>
                  <a:schemeClr val="accent1"/>
                </a:solidFill>
                <a:latin typeface="Segoe UI Light" panose="020B0502040204020203" pitchFamily="34" charset="0"/>
                <a:cs typeface="Segoe UI Light" panose="020B0502040204020203" pitchFamily="34" charset="0"/>
              </a:rPr>
              <a:t>Create DMZs using Network Security Groups (NSGs)</a:t>
            </a:r>
          </a:p>
          <a:p>
            <a:pPr marL="571500" lvl="2" indent="-342900">
              <a:buFont typeface="Arial" panose="020B0604020202020204" pitchFamily="34" charset="0"/>
              <a:buChar char="•"/>
            </a:pPr>
            <a:r>
              <a:rPr lang="en-US" sz="2400">
                <a:solidFill>
                  <a:schemeClr val="accent1"/>
                </a:solidFill>
                <a:latin typeface="Segoe UI Light" panose="020B0502040204020203" pitchFamily="34" charset="0"/>
                <a:cs typeface="Segoe UI Light" panose="020B0502040204020203" pitchFamily="34" charset="0"/>
              </a:rPr>
              <a:t>Use Jump servers to RDP into cluster VMs or to manage your cluster</a:t>
            </a:r>
          </a:p>
        </p:txBody>
      </p:sp>
      <p:sp>
        <p:nvSpPr>
          <p:cNvPr id="2" name="Title 1"/>
          <p:cNvSpPr>
            <a:spLocks noGrp="1"/>
          </p:cNvSpPr>
          <p:nvPr>
            <p:ph type="title"/>
          </p:nvPr>
        </p:nvSpPr>
        <p:spPr/>
        <p:txBody>
          <a:bodyPr/>
          <a:lstStyle/>
          <a:p>
            <a:r>
              <a:rPr lang="en-US"/>
              <a:t>Best practices: Cluster Security in Azure</a:t>
            </a:r>
          </a:p>
        </p:txBody>
      </p:sp>
    </p:spTree>
    <p:extLst>
      <p:ext uri="{BB962C8B-B14F-4D97-AF65-F5344CB8AC3E}">
        <p14:creationId xmlns:p14="http://schemas.microsoft.com/office/powerpoint/2010/main" val="24646816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5016758"/>
          </a:xfrm>
        </p:spPr>
        <p:txBody>
          <a:bodyPr/>
          <a:lstStyle/>
          <a:p>
            <a:r>
              <a:rPr lang="en-US">
                <a:solidFill>
                  <a:schemeClr val="accent1"/>
                </a:solidFill>
                <a:latin typeface="Segoe UI Light" panose="020B0502040204020203" pitchFamily="34" charset="0"/>
                <a:cs typeface="Segoe UI Light" panose="020B0502040204020203" pitchFamily="34" charset="0"/>
              </a:rPr>
              <a:t>Always use a secure cluster: use AD </a:t>
            </a:r>
          </a:p>
          <a:p>
            <a:pPr marL="571500" lvl="2" indent="-342900"/>
            <a:r>
              <a:rPr lang="en-US" sz="2400">
                <a:solidFill>
                  <a:schemeClr val="accent1"/>
                </a:solidFill>
                <a:latin typeface="Segoe UI Light" panose="020B0502040204020203" pitchFamily="34" charset="0"/>
                <a:cs typeface="Segoe UI Light" panose="020B0502040204020203" pitchFamily="34" charset="0"/>
              </a:rPr>
              <a:t>Cluster security: Group Managed Service Accounts (</a:t>
            </a:r>
            <a:r>
              <a:rPr lang="en-US" sz="2400" err="1">
                <a:solidFill>
                  <a:schemeClr val="accent1"/>
                </a:solidFill>
                <a:latin typeface="Segoe UI Light" panose="020B0502040204020203" pitchFamily="34" charset="0"/>
                <a:cs typeface="Segoe UI Light" panose="020B0502040204020203" pitchFamily="34" charset="0"/>
              </a:rPr>
              <a:t>gMSA</a:t>
            </a:r>
            <a:r>
              <a:rPr lang="en-US" sz="2400">
                <a:solidFill>
                  <a:schemeClr val="accent1"/>
                </a:solidFill>
                <a:latin typeface="Segoe UI Light" panose="020B0502040204020203" pitchFamily="34" charset="0"/>
                <a:cs typeface="Segoe UI Light" panose="020B0502040204020203" pitchFamily="34" charset="0"/>
              </a:rPr>
              <a:t>)</a:t>
            </a:r>
          </a:p>
          <a:p>
            <a:pPr marL="571500" lvl="2" indent="-342900">
              <a:buFont typeface="Arial" panose="020B0604020202020204" pitchFamily="34" charset="0"/>
              <a:buChar char="•"/>
            </a:pPr>
            <a:r>
              <a:rPr lang="en-US" sz="2400">
                <a:solidFill>
                  <a:schemeClr val="accent1"/>
                </a:solidFill>
                <a:latin typeface="Segoe UI Light" panose="020B0502040204020203" pitchFamily="34" charset="0"/>
                <a:cs typeface="Segoe UI Light" panose="020B0502040204020203" pitchFamily="34" charset="0"/>
              </a:rPr>
              <a:t>Client access (Admin and Read-only): use AD </a:t>
            </a:r>
          </a:p>
          <a:p>
            <a:endParaRPr lang="en-US" sz="2000">
              <a:solidFill>
                <a:schemeClr val="accent1"/>
              </a:solidFill>
              <a:latin typeface="Segoe UI Light" panose="020B0502040204020203" pitchFamily="34" charset="0"/>
              <a:cs typeface="Segoe UI Light" panose="020B0502040204020203" pitchFamily="34" charset="0"/>
            </a:endParaRPr>
          </a:p>
          <a:p>
            <a:r>
              <a:rPr lang="en-US">
                <a:solidFill>
                  <a:schemeClr val="accent1"/>
                </a:solidFill>
                <a:latin typeface="Segoe UI Light" panose="020B0502040204020203" pitchFamily="34" charset="0"/>
                <a:cs typeface="Segoe UI Light" panose="020B0502040204020203" pitchFamily="34" charset="0"/>
              </a:rPr>
              <a:t>Use automated deployments</a:t>
            </a:r>
          </a:p>
          <a:p>
            <a:pPr marL="571500" lvl="2" indent="-342900">
              <a:buFont typeface="Arial" panose="020B0604020202020204" pitchFamily="34" charset="0"/>
              <a:buChar char="•"/>
            </a:pPr>
            <a:r>
              <a:rPr lang="en-US" sz="2400">
                <a:solidFill>
                  <a:schemeClr val="accent1"/>
                </a:solidFill>
                <a:latin typeface="Segoe UI Light" panose="020B0502040204020203" pitchFamily="34" charset="0"/>
                <a:cs typeface="Segoe UI Light" panose="020B0502040204020203" pitchFamily="34" charset="0"/>
              </a:rPr>
              <a:t>Use scripts to generate, deploy, and rollover secrets</a:t>
            </a:r>
          </a:p>
          <a:p>
            <a:pPr marL="571500" lvl="2" indent="-342900">
              <a:buFont typeface="Arial" panose="020B0604020202020204" pitchFamily="34" charset="0"/>
              <a:buChar char="•"/>
            </a:pPr>
            <a:r>
              <a:rPr lang="en-US" sz="2400">
                <a:solidFill>
                  <a:schemeClr val="accent1"/>
                </a:solidFill>
                <a:latin typeface="Segoe UI Light" panose="020B0502040204020203" pitchFamily="34" charset="0"/>
                <a:cs typeface="Segoe UI Light" panose="020B0502040204020203" pitchFamily="34" charset="0"/>
              </a:rPr>
              <a:t>No human should have access to them without authentication</a:t>
            </a:r>
          </a:p>
          <a:p>
            <a:endParaRPr lang="en-US" sz="2000">
              <a:solidFill>
                <a:schemeClr val="accent1"/>
              </a:solidFill>
              <a:latin typeface="Segoe UI Light" panose="020B0502040204020203" pitchFamily="34" charset="0"/>
              <a:cs typeface="Segoe UI Light" panose="020B0502040204020203" pitchFamily="34" charset="0"/>
            </a:endParaRPr>
          </a:p>
          <a:p>
            <a:r>
              <a:rPr lang="en-US">
                <a:solidFill>
                  <a:schemeClr val="accent1"/>
                </a:solidFill>
                <a:latin typeface="Segoe UI Light" panose="020B0502040204020203" pitchFamily="34" charset="0"/>
                <a:cs typeface="Segoe UI Light" panose="020B0502040204020203" pitchFamily="34" charset="0"/>
              </a:rPr>
              <a:t>Additionally consider the following:</a:t>
            </a:r>
          </a:p>
          <a:p>
            <a:pPr marL="571500" lvl="2" indent="-342900">
              <a:buFont typeface="Arial" panose="020B0604020202020204" pitchFamily="34" charset="0"/>
              <a:buChar char="•"/>
            </a:pPr>
            <a:r>
              <a:rPr lang="en-US" sz="2400">
                <a:solidFill>
                  <a:schemeClr val="accent1"/>
                </a:solidFill>
                <a:latin typeface="Segoe UI Light" panose="020B0502040204020203" pitchFamily="34" charset="0"/>
                <a:cs typeface="Segoe UI Light" panose="020B0502040204020203" pitchFamily="34" charset="0"/>
              </a:rPr>
              <a:t>Create DMZs using Network Security Groups (NSGs) in your load balancer</a:t>
            </a:r>
          </a:p>
          <a:p>
            <a:pPr marL="571500" lvl="2" indent="-342900">
              <a:buFont typeface="Arial" panose="020B0604020202020204" pitchFamily="34" charset="0"/>
              <a:buChar char="•"/>
            </a:pPr>
            <a:r>
              <a:rPr lang="en-US" sz="2400">
                <a:solidFill>
                  <a:schemeClr val="accent1"/>
                </a:solidFill>
                <a:latin typeface="Segoe UI Light" panose="020B0502040204020203" pitchFamily="34" charset="0"/>
                <a:cs typeface="Segoe UI Light" panose="020B0502040204020203" pitchFamily="34" charset="0"/>
              </a:rPr>
              <a:t>Use Jump servers to RDP into cluster VMs or to manage the cluster</a:t>
            </a:r>
            <a:endParaRPr lang="en-US">
              <a:solidFill>
                <a:schemeClr val="accent1"/>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lstStyle/>
          <a:p>
            <a:r>
              <a:rPr lang="en-US" sz="3600"/>
              <a:t>Best practices: Cluster Security in Windows Server (Standalone)</a:t>
            </a:r>
          </a:p>
        </p:txBody>
      </p:sp>
    </p:spTree>
    <p:extLst>
      <p:ext uri="{BB962C8B-B14F-4D97-AF65-F5344CB8AC3E}">
        <p14:creationId xmlns:p14="http://schemas.microsoft.com/office/powerpoint/2010/main" val="119951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94D641-3948-4FB6-868B-48C3EA75F1BE}"/>
              </a:ext>
            </a:extLst>
          </p:cNvPr>
          <p:cNvSpPr>
            <a:spLocks noGrp="1"/>
          </p:cNvSpPr>
          <p:nvPr>
            <p:ph type="body" sz="quarter" idx="10"/>
          </p:nvPr>
        </p:nvSpPr>
        <p:spPr/>
        <p:txBody>
          <a:bodyPr/>
          <a:lstStyle/>
          <a:p>
            <a:pPr lvl="2"/>
            <a:endParaRPr lang="en-US"/>
          </a:p>
          <a:p>
            <a:pPr lvl="2"/>
            <a:endParaRPr lang="en-US"/>
          </a:p>
        </p:txBody>
      </p:sp>
      <p:sp>
        <p:nvSpPr>
          <p:cNvPr id="2" name="Title 1">
            <a:extLst>
              <a:ext uri="{FF2B5EF4-FFF2-40B4-BE49-F238E27FC236}">
                <a16:creationId xmlns:a16="http://schemas.microsoft.com/office/drawing/2014/main" id="{AF8ED534-91D8-4D0B-BE21-BF7013098E0E}"/>
              </a:ext>
            </a:extLst>
          </p:cNvPr>
          <p:cNvSpPr>
            <a:spLocks noGrp="1"/>
          </p:cNvSpPr>
          <p:nvPr>
            <p:ph type="title"/>
          </p:nvPr>
        </p:nvSpPr>
        <p:spPr/>
        <p:txBody>
          <a:bodyPr/>
          <a:lstStyle/>
          <a:p>
            <a:r>
              <a:rPr lang="en-US"/>
              <a:t>Monitoring and Diagnostics</a:t>
            </a:r>
          </a:p>
        </p:txBody>
      </p:sp>
      <p:sp>
        <p:nvSpPr>
          <p:cNvPr id="4" name="Text Placeholder 2">
            <a:extLst/>
          </p:cNvPr>
          <p:cNvSpPr txBox="1">
            <a:spLocks/>
          </p:cNvSpPr>
          <p:nvPr/>
        </p:nvSpPr>
        <p:spPr>
          <a:xfrm>
            <a:off x="274638" y="1212850"/>
            <a:ext cx="11887200" cy="599856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Arial" panose="020B0604020202020204" pitchFamily="34" charset="0"/>
              <a:buChar char="•"/>
            </a:pPr>
            <a:r>
              <a:rPr lang="en-US">
                <a:solidFill>
                  <a:schemeClr val="accent1"/>
                </a:solidFill>
              </a:rPr>
              <a:t>Service Fabric out-of-the-box monitoring</a:t>
            </a:r>
          </a:p>
          <a:p>
            <a:pPr marL="914400" lvl="3" indent="-457200">
              <a:buFont typeface="Arial" panose="020B0604020202020204" pitchFamily="34" charset="0"/>
              <a:buChar char="•"/>
            </a:pPr>
            <a:r>
              <a:rPr lang="en-US" sz="2000">
                <a:solidFill>
                  <a:schemeClr val="accent1"/>
                </a:solidFill>
              </a:rPr>
              <a:t>Operational events (high level cluster and node events)</a:t>
            </a:r>
          </a:p>
          <a:p>
            <a:pPr marL="914400" lvl="3" indent="-457200">
              <a:buFont typeface="Arial" panose="020B0604020202020204" pitchFamily="34" charset="0"/>
              <a:buChar char="•"/>
            </a:pPr>
            <a:r>
              <a:rPr lang="en-US" sz="2000">
                <a:solidFill>
                  <a:schemeClr val="accent1"/>
                </a:solidFill>
              </a:rPr>
              <a:t>Health reports and load balancing decisions made by the system</a:t>
            </a:r>
          </a:p>
          <a:p>
            <a:pPr marL="914400" lvl="3" indent="-457200">
              <a:buFont typeface="Arial" panose="020B0604020202020204" pitchFamily="34" charset="0"/>
              <a:buChar char="•"/>
            </a:pPr>
            <a:r>
              <a:rPr lang="en-US" sz="2000">
                <a:solidFill>
                  <a:schemeClr val="accent1"/>
                </a:solidFill>
              </a:rPr>
              <a:t>Data and messaging events</a:t>
            </a:r>
          </a:p>
          <a:p>
            <a:pPr marL="914400" lvl="3" indent="-457200">
              <a:buFont typeface="Arial" panose="020B0604020202020204" pitchFamily="34" charset="0"/>
              <a:buChar char="•"/>
            </a:pPr>
            <a:r>
              <a:rPr lang="en-US" sz="2000">
                <a:solidFill>
                  <a:schemeClr val="accent1"/>
                </a:solidFill>
              </a:rPr>
              <a:t>Reliable Services events</a:t>
            </a:r>
          </a:p>
          <a:p>
            <a:pPr marL="914400" lvl="3" indent="-457200">
              <a:buFont typeface="Arial" panose="020B0604020202020204" pitchFamily="34" charset="0"/>
              <a:buChar char="•"/>
            </a:pPr>
            <a:r>
              <a:rPr lang="en-US" sz="2000">
                <a:solidFill>
                  <a:schemeClr val="accent1"/>
                </a:solidFill>
              </a:rPr>
              <a:t>Reliable Actors events</a:t>
            </a:r>
          </a:p>
          <a:p>
            <a:pPr marL="914400" lvl="3" indent="-457200">
              <a:buFont typeface="Arial" panose="020B0604020202020204" pitchFamily="34" charset="0"/>
              <a:buChar char="•"/>
            </a:pPr>
            <a:r>
              <a:rPr lang="en-US" sz="2000">
                <a:solidFill>
                  <a:schemeClr val="accent1"/>
                </a:solidFill>
              </a:rPr>
              <a:t>System logs (used by us to provide support for your cluster)</a:t>
            </a:r>
          </a:p>
          <a:p>
            <a:endParaRPr lang="en-US" sz="2000">
              <a:solidFill>
                <a:schemeClr val="accent1"/>
              </a:solidFill>
            </a:endParaRPr>
          </a:p>
          <a:p>
            <a:pPr marL="571500" indent="-571500">
              <a:buFont typeface="Arial" panose="020B0604020202020204" pitchFamily="34" charset="0"/>
              <a:buChar char="•"/>
            </a:pPr>
            <a:r>
              <a:rPr lang="en-US">
                <a:solidFill>
                  <a:schemeClr val="accent1"/>
                </a:solidFill>
              </a:rPr>
              <a:t>Best practices</a:t>
            </a:r>
          </a:p>
          <a:p>
            <a:pPr marL="914400" lvl="3" indent="-457200">
              <a:buFont typeface="Arial" panose="020B0604020202020204" pitchFamily="34" charset="0"/>
              <a:buChar char="•"/>
            </a:pPr>
            <a:r>
              <a:rPr lang="en-US" sz="2000">
                <a:solidFill>
                  <a:schemeClr val="accent1"/>
                </a:solidFill>
              </a:rPr>
              <a:t>Always enable diagnostics</a:t>
            </a:r>
          </a:p>
          <a:p>
            <a:pPr marL="914400" lvl="3" indent="-457200">
              <a:buFont typeface="Arial" panose="020B0604020202020204" pitchFamily="34" charset="0"/>
              <a:buChar char="•"/>
            </a:pPr>
            <a:r>
              <a:rPr lang="en-US" sz="2000">
                <a:solidFill>
                  <a:schemeClr val="accent1"/>
                </a:solidFill>
              </a:rPr>
              <a:t>Generate custom traces in your applications and services</a:t>
            </a:r>
          </a:p>
          <a:p>
            <a:pPr marL="914400" lvl="3" indent="-457200">
              <a:buFont typeface="Arial" panose="020B0604020202020204" pitchFamily="34" charset="0"/>
              <a:buChar char="•"/>
            </a:pPr>
            <a:r>
              <a:rPr lang="en-US" sz="2000">
                <a:solidFill>
                  <a:schemeClr val="accent1"/>
                </a:solidFill>
              </a:rPr>
              <a:t>Set up automated monitoring alerts</a:t>
            </a:r>
          </a:p>
          <a:p>
            <a:pPr marL="914400" lvl="3" indent="-457200">
              <a:buFont typeface="Arial" panose="020B0604020202020204" pitchFamily="34" charset="0"/>
              <a:buChar char="•"/>
            </a:pPr>
            <a:r>
              <a:rPr lang="en-US" sz="2000">
                <a:solidFill>
                  <a:schemeClr val="accent1"/>
                </a:solidFill>
              </a:rPr>
              <a:t>Watchdog Service (github.com/Azure-Samples/service-fabric-watchdog-service)</a:t>
            </a:r>
          </a:p>
          <a:p>
            <a:pPr lvl="3"/>
            <a:endParaRPr lang="en-US"/>
          </a:p>
          <a:p>
            <a:endParaRPr lang="en-US"/>
          </a:p>
        </p:txBody>
      </p:sp>
      <p:sp>
        <p:nvSpPr>
          <p:cNvPr id="6" name="Title 1"/>
          <p:cNvSpPr txBox="1">
            <a:spLocks/>
          </p:cNvSpPr>
          <p:nvPr/>
        </p:nvSpPr>
        <p:spPr>
          <a:xfrm>
            <a:off x="291039" y="6469062"/>
            <a:ext cx="12160993" cy="849463"/>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800">
                <a:solidFill>
                  <a:schemeClr val="accent1"/>
                </a:solidFill>
              </a:rPr>
              <a:t>Read more on monitoring and diagnostics in</a:t>
            </a:r>
            <a:r>
              <a:rPr lang="en-US" sz="1800">
                <a:gradFill>
                  <a:gsLst>
                    <a:gs pos="2917">
                      <a:schemeClr val="tx1"/>
                    </a:gs>
                    <a:gs pos="30000">
                      <a:schemeClr val="tx1"/>
                    </a:gs>
                  </a:gsLst>
                  <a:lin ang="5400000" scaled="0"/>
                </a:gradFill>
              </a:rPr>
              <a:t> </a:t>
            </a:r>
            <a:r>
              <a:rPr lang="en-US" sz="1800">
                <a:gradFill>
                  <a:gsLst>
                    <a:gs pos="2917">
                      <a:schemeClr val="tx1"/>
                    </a:gs>
                    <a:gs pos="30000">
                      <a:schemeClr val="tx1"/>
                    </a:gs>
                  </a:gsLst>
                  <a:lin ang="5400000" scaled="0"/>
                </a:gradFill>
                <a:hlinkClick r:id="rId3"/>
              </a:rPr>
              <a:t>this document</a:t>
            </a:r>
            <a:endParaRPr lang="en-US" sz="18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84366368"/>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79A1C-6A2C-4ADF-90B1-16D3B43D9FA6}"/>
              </a:ext>
            </a:extLst>
          </p:cNvPr>
          <p:cNvSpPr>
            <a:spLocks noGrp="1"/>
          </p:cNvSpPr>
          <p:nvPr>
            <p:ph type="title"/>
          </p:nvPr>
        </p:nvSpPr>
        <p:spPr/>
        <p:txBody>
          <a:bodyPr/>
          <a:lstStyle/>
          <a:p>
            <a:r>
              <a:rPr lang="en-US"/>
              <a:t>Scenarios to monitor and why</a:t>
            </a:r>
          </a:p>
        </p:txBody>
      </p:sp>
      <p:graphicFrame>
        <p:nvGraphicFramePr>
          <p:cNvPr id="4" name="Diagram 3"/>
          <p:cNvGraphicFramePr/>
          <p:nvPr>
            <p:extLst/>
          </p:nvPr>
        </p:nvGraphicFramePr>
        <p:xfrm>
          <a:off x="0" y="1349374"/>
          <a:ext cx="12192000" cy="5637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98138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65E87025-5FD1-4C91-9E83-4848832F083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BC1950E1-007C-444E-9B4F-14E6CD6DFBFF}"/>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65EE6A46-1F7B-40E5-A1DF-FC3AB9F5068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38186F92-C4D8-4C82-A77F-E8F1EBA159B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78043FEB-2D1F-4B78-88EA-19D6E7631DDA}"/>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B2B312AF-1963-4D4B-88EF-5F9FBA2A6E97}"/>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19D2DA6F-0D4B-47B3-B293-0962B85986B8}"/>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1A6EB09C-D3D7-467F-8099-9C6EAB7D60D9}"/>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graphicEl>
                                              <a:dgm id="{F2415D49-820D-426D-B7CB-2A5A6D20F425}"/>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graphicEl>
                                              <a:dgm id="{E607FFB8-3275-4543-BA3B-54E4A5C2C9D0}"/>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graphicEl>
                                              <a:dgm id="{664A2BF2-82B2-47C7-B79C-76364F8FC2EC}"/>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graphicEl>
                                              <a:dgm id="{C848E252-1C0A-418D-8A4A-796690A629E4}"/>
                                            </p:graphic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graphicEl>
                                              <a:dgm id="{48E48762-91EA-4727-B546-D7986FC9D0E1}"/>
                                            </p:graphic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graphicEl>
                                              <a:dgm id="{91E05845-EDB2-434E-81A1-2F58B47220C3}"/>
                                            </p:graphic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graphicEl>
                                              <a:dgm id="{0CCAEEF1-84C6-45AD-B2FD-EFF668166B2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1181862"/>
          </a:xfrm>
        </p:spPr>
        <p:txBody>
          <a:bodyPr/>
          <a:lstStyle/>
          <a:p>
            <a:r>
              <a:rPr lang="en-US"/>
              <a:t>Containers and microservices</a:t>
            </a:r>
          </a:p>
        </p:txBody>
      </p:sp>
    </p:spTree>
    <p:extLst>
      <p:ext uri="{BB962C8B-B14F-4D97-AF65-F5344CB8AC3E}">
        <p14:creationId xmlns:p14="http://schemas.microsoft.com/office/powerpoint/2010/main" val="1896578542"/>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2BDC1D0-3CB6-4F42-A446-928ED9416657}"/>
              </a:ext>
            </a:extLst>
          </p:cNvPr>
          <p:cNvSpPr>
            <a:spLocks noGrp="1"/>
          </p:cNvSpPr>
          <p:nvPr>
            <p:ph type="title"/>
          </p:nvPr>
        </p:nvSpPr>
        <p:spPr/>
        <p:txBody>
          <a:bodyPr/>
          <a:lstStyle/>
          <a:p>
            <a:r>
              <a:rPr lang="de-DE">
                <a:cs typeface="Segoe UI Light"/>
              </a:rPr>
              <a:t>Customer’s pain points</a:t>
            </a:r>
            <a:endParaRPr lang="de-DE">
              <a:solidFill>
                <a:schemeClr val="tx1"/>
              </a:solidFill>
            </a:endParaRPr>
          </a:p>
        </p:txBody>
      </p:sp>
      <p:graphicFrame>
        <p:nvGraphicFramePr>
          <p:cNvPr id="4" name="Diagram 3">
            <a:extLst>
              <a:ext uri="{FF2B5EF4-FFF2-40B4-BE49-F238E27FC236}">
                <a16:creationId xmlns:a16="http://schemas.microsoft.com/office/drawing/2014/main" id="{4DD05701-5266-4FC2-947A-20FD3139B291}"/>
              </a:ext>
            </a:extLst>
          </p:cNvPr>
          <p:cNvGraphicFramePr/>
          <p:nvPr>
            <p:extLst/>
          </p:nvPr>
        </p:nvGraphicFramePr>
        <p:xfrm>
          <a:off x="274639" y="1058862"/>
          <a:ext cx="11963398"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606512"/>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81" y="62124"/>
            <a:ext cx="11887878" cy="917575"/>
          </a:xfrm>
        </p:spPr>
        <p:txBody>
          <a:bodyPr/>
          <a:lstStyle/>
          <a:p>
            <a:r>
              <a:rPr lang="en-US">
                <a:solidFill>
                  <a:schemeClr val="tx1"/>
                </a:solidFill>
              </a:rPr>
              <a:t>What is a container</a:t>
            </a:r>
          </a:p>
        </p:txBody>
      </p:sp>
      <p:sp>
        <p:nvSpPr>
          <p:cNvPr id="4" name="TextBox 125">
            <a:extLst>
              <a:ext uri="{FF2B5EF4-FFF2-40B4-BE49-F238E27FC236}">
                <a16:creationId xmlns:a16="http://schemas.microsoft.com/office/drawing/2014/main" id="{497634F4-8568-4EBD-A036-A0765A693FE7}"/>
              </a:ext>
            </a:extLst>
          </p:cNvPr>
          <p:cNvSpPr txBox="1"/>
          <p:nvPr/>
        </p:nvSpPr>
        <p:spPr>
          <a:xfrm>
            <a:off x="964792" y="1410566"/>
            <a:ext cx="5943599" cy="404890"/>
          </a:xfrm>
          <a:prstGeom prst="rect">
            <a:avLst/>
          </a:prstGeom>
          <a:noFill/>
        </p:spPr>
        <p:txBody>
          <a:bodyPr wrap="square" lIns="0" tIns="0" rIns="0" bIns="149196"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836" b="1" i="0" u="none" strike="noStrike" kern="0" cap="none" spc="0" normalizeH="0" baseline="0" noProof="0">
                <a:ln>
                  <a:noFill/>
                </a:ln>
                <a:solidFill>
                  <a:srgbClr val="353535"/>
                </a:solidFill>
                <a:effectLst/>
                <a:uLnTx/>
                <a:uFillTx/>
                <a:latin typeface="Segoe UI Semilight"/>
                <a:ea typeface="+mn-ea"/>
                <a:cs typeface="+mn-cs"/>
              </a:rPr>
              <a:t>Traditional virtual machines </a:t>
            </a:r>
            <a:r>
              <a:rPr kumimoji="0" lang="en-US" sz="1836" b="0" i="0" u="none" strike="noStrike" kern="0" cap="none" spc="0" normalizeH="0" baseline="0" noProof="0">
                <a:ln>
                  <a:noFill/>
                </a:ln>
                <a:solidFill>
                  <a:srgbClr val="353535"/>
                </a:solidFill>
                <a:effectLst/>
                <a:uLnTx/>
                <a:uFillTx/>
                <a:latin typeface="Segoe UI Semilight"/>
                <a:ea typeface="+mn-ea"/>
                <a:cs typeface="+mn-cs"/>
              </a:rPr>
              <a:t>= hardware virtualization</a:t>
            </a:r>
          </a:p>
        </p:txBody>
      </p:sp>
      <p:sp>
        <p:nvSpPr>
          <p:cNvPr id="6" name="Rectangle 378">
            <a:extLst>
              <a:ext uri="{FF2B5EF4-FFF2-40B4-BE49-F238E27FC236}">
                <a16:creationId xmlns:a16="http://schemas.microsoft.com/office/drawing/2014/main" id="{9BC3B66B-2856-4247-AA9C-772D497E1952}"/>
              </a:ext>
            </a:extLst>
          </p:cNvPr>
          <p:cNvSpPr/>
          <p:nvPr/>
        </p:nvSpPr>
        <p:spPr bwMode="auto">
          <a:xfrm>
            <a:off x="1691610" y="1814817"/>
            <a:ext cx="1744602" cy="497646"/>
          </a:xfrm>
          <a:prstGeom prst="rect">
            <a:avLst/>
          </a:prstGeom>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r>
              <a:rPr kumimoji="0" lang="en-US" sz="1632"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Application</a:t>
            </a:r>
          </a:p>
        </p:txBody>
      </p:sp>
      <p:sp>
        <p:nvSpPr>
          <p:cNvPr id="7" name="Rectangle 379">
            <a:extLst>
              <a:ext uri="{FF2B5EF4-FFF2-40B4-BE49-F238E27FC236}">
                <a16:creationId xmlns:a16="http://schemas.microsoft.com/office/drawing/2014/main" id="{37AD9EF2-4519-4CC4-84F0-A1555799BE1E}"/>
              </a:ext>
            </a:extLst>
          </p:cNvPr>
          <p:cNvSpPr/>
          <p:nvPr/>
        </p:nvSpPr>
        <p:spPr bwMode="auto">
          <a:xfrm>
            <a:off x="1691609" y="2353286"/>
            <a:ext cx="1744603" cy="497646"/>
          </a:xfrm>
          <a:prstGeom prst="rect">
            <a:avLst/>
          </a:prstGeom>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r>
              <a:rPr kumimoji="0" lang="en-US" sz="1632"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OS</a:t>
            </a:r>
          </a:p>
        </p:txBody>
      </p:sp>
      <p:sp>
        <p:nvSpPr>
          <p:cNvPr id="8" name="Rectangle 380">
            <a:extLst>
              <a:ext uri="{FF2B5EF4-FFF2-40B4-BE49-F238E27FC236}">
                <a16:creationId xmlns:a16="http://schemas.microsoft.com/office/drawing/2014/main" id="{6AB0E4F9-C6A7-4575-86D2-7E965AD1DEDA}"/>
              </a:ext>
            </a:extLst>
          </p:cNvPr>
          <p:cNvSpPr/>
          <p:nvPr/>
        </p:nvSpPr>
        <p:spPr bwMode="auto">
          <a:xfrm>
            <a:off x="1691609" y="2891753"/>
            <a:ext cx="4961626" cy="497646"/>
          </a:xfrm>
          <a:prstGeom prst="rect">
            <a:avLst/>
          </a:prstGeom>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r>
              <a:rPr kumimoji="0" lang="en-US" sz="1632"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Hardware</a:t>
            </a:r>
          </a:p>
        </p:txBody>
      </p:sp>
      <p:sp>
        <p:nvSpPr>
          <p:cNvPr id="9" name="Rectangle 405">
            <a:extLst>
              <a:ext uri="{FF2B5EF4-FFF2-40B4-BE49-F238E27FC236}">
                <a16:creationId xmlns:a16="http://schemas.microsoft.com/office/drawing/2014/main" id="{7EF77FEE-E53E-4EFD-A7BB-1FFD5A93E903}"/>
              </a:ext>
            </a:extLst>
          </p:cNvPr>
          <p:cNvSpPr/>
          <p:nvPr/>
        </p:nvSpPr>
        <p:spPr bwMode="auto">
          <a:xfrm>
            <a:off x="1187824" y="1814817"/>
            <a:ext cx="501628" cy="49764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0" name="Group 406">
            <a:extLst>
              <a:ext uri="{FF2B5EF4-FFF2-40B4-BE49-F238E27FC236}">
                <a16:creationId xmlns:a16="http://schemas.microsoft.com/office/drawing/2014/main" id="{84B6B3F1-B953-4EDF-BF32-A1D3A14711A8}"/>
              </a:ext>
            </a:extLst>
          </p:cNvPr>
          <p:cNvGrpSpPr/>
          <p:nvPr/>
        </p:nvGrpSpPr>
        <p:grpSpPr>
          <a:xfrm>
            <a:off x="1318426" y="1932149"/>
            <a:ext cx="236803" cy="262982"/>
            <a:chOff x="7434263" y="-2105025"/>
            <a:chExt cx="947737" cy="1052512"/>
          </a:xfrm>
          <a:solidFill>
            <a:schemeClr val="tx2"/>
          </a:solidFill>
        </p:grpSpPr>
        <p:sp>
          <p:nvSpPr>
            <p:cNvPr id="53" name="Freeform 5">
              <a:extLst>
                <a:ext uri="{FF2B5EF4-FFF2-40B4-BE49-F238E27FC236}">
                  <a16:creationId xmlns:a16="http://schemas.microsoft.com/office/drawing/2014/main" id="{47BA772A-6256-454F-89FD-4C467A1E9098}"/>
                </a:ext>
              </a:extLst>
            </p:cNvPr>
            <p:cNvSpPr>
              <a:spLocks/>
            </p:cNvSpPr>
            <p:nvPr/>
          </p:nvSpPr>
          <p:spPr bwMode="auto">
            <a:xfrm>
              <a:off x="7434263" y="-1779588"/>
              <a:ext cx="423862" cy="727075"/>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54" name="Freeform 6">
              <a:extLst>
                <a:ext uri="{FF2B5EF4-FFF2-40B4-BE49-F238E27FC236}">
                  <a16:creationId xmlns:a16="http://schemas.microsoft.com/office/drawing/2014/main" id="{ABF7B357-AD52-462E-94B3-93EB14038900}"/>
                </a:ext>
              </a:extLst>
            </p:cNvPr>
            <p:cNvSpPr>
              <a:spLocks/>
            </p:cNvSpPr>
            <p:nvPr/>
          </p:nvSpPr>
          <p:spPr bwMode="auto">
            <a:xfrm>
              <a:off x="7961313" y="-1779588"/>
              <a:ext cx="420687" cy="727075"/>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55" name="Freeform 7">
              <a:extLst>
                <a:ext uri="{FF2B5EF4-FFF2-40B4-BE49-F238E27FC236}">
                  <a16:creationId xmlns:a16="http://schemas.microsoft.com/office/drawing/2014/main" id="{7A835001-63AD-4D9A-8E21-04ADC2AF1728}"/>
                </a:ext>
              </a:extLst>
            </p:cNvPr>
            <p:cNvSpPr>
              <a:spLocks/>
            </p:cNvSpPr>
            <p:nvPr/>
          </p:nvSpPr>
          <p:spPr bwMode="auto">
            <a:xfrm>
              <a:off x="7489825" y="-2105025"/>
              <a:ext cx="838200" cy="47625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grpSp>
      <p:sp>
        <p:nvSpPr>
          <p:cNvPr id="11" name="Rectangle 410">
            <a:extLst>
              <a:ext uri="{FF2B5EF4-FFF2-40B4-BE49-F238E27FC236}">
                <a16:creationId xmlns:a16="http://schemas.microsoft.com/office/drawing/2014/main" id="{F481CFF3-8C42-448C-AAA2-756C06F176BA}"/>
              </a:ext>
            </a:extLst>
          </p:cNvPr>
          <p:cNvSpPr/>
          <p:nvPr/>
        </p:nvSpPr>
        <p:spPr bwMode="auto">
          <a:xfrm>
            <a:off x="1187824" y="2353286"/>
            <a:ext cx="501628" cy="49764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2" name="Group 411">
            <a:extLst>
              <a:ext uri="{FF2B5EF4-FFF2-40B4-BE49-F238E27FC236}">
                <a16:creationId xmlns:a16="http://schemas.microsoft.com/office/drawing/2014/main" id="{7DCA1A36-8932-4796-9723-ED0FCCC6BAEF}"/>
              </a:ext>
            </a:extLst>
          </p:cNvPr>
          <p:cNvGrpSpPr/>
          <p:nvPr/>
        </p:nvGrpSpPr>
        <p:grpSpPr>
          <a:xfrm>
            <a:off x="1298017" y="2511109"/>
            <a:ext cx="278036" cy="219069"/>
            <a:chOff x="4962525" y="2536825"/>
            <a:chExt cx="2260600" cy="1781175"/>
          </a:xfrm>
          <a:solidFill>
            <a:schemeClr val="tx2"/>
          </a:solidFill>
        </p:grpSpPr>
        <p:sp>
          <p:nvSpPr>
            <p:cNvPr id="51" name="Freeform 11">
              <a:extLst>
                <a:ext uri="{FF2B5EF4-FFF2-40B4-BE49-F238E27FC236}">
                  <a16:creationId xmlns:a16="http://schemas.microsoft.com/office/drawing/2014/main" id="{F91A4DB1-B222-434C-B66E-97F2BA09C768}"/>
                </a:ext>
              </a:extLst>
            </p:cNvPr>
            <p:cNvSpPr>
              <a:spLocks noEditPoints="1"/>
            </p:cNvSpPr>
            <p:nvPr/>
          </p:nvSpPr>
          <p:spPr bwMode="auto">
            <a:xfrm>
              <a:off x="4962525" y="2536825"/>
              <a:ext cx="2260600" cy="1781175"/>
            </a:xfrm>
            <a:custGeom>
              <a:avLst/>
              <a:gdLst>
                <a:gd name="T0" fmla="*/ 130 w 600"/>
                <a:gd name="T1" fmla="*/ 461 h 472"/>
                <a:gd name="T2" fmla="*/ 470 w 600"/>
                <a:gd name="T3" fmla="*/ 461 h 472"/>
                <a:gd name="T4" fmla="*/ 470 w 600"/>
                <a:gd name="T5" fmla="*/ 472 h 472"/>
                <a:gd name="T6" fmla="*/ 130 w 600"/>
                <a:gd name="T7" fmla="*/ 472 h 472"/>
                <a:gd name="T8" fmla="*/ 130 w 600"/>
                <a:gd name="T9" fmla="*/ 461 h 472"/>
                <a:gd name="T10" fmla="*/ 32 w 600"/>
                <a:gd name="T11" fmla="*/ 35 h 472"/>
                <a:gd name="T12" fmla="*/ 32 w 600"/>
                <a:gd name="T13" fmla="*/ 345 h 472"/>
                <a:gd name="T14" fmla="*/ 232 w 600"/>
                <a:gd name="T15" fmla="*/ 345 h 472"/>
                <a:gd name="T16" fmla="*/ 365 w 600"/>
                <a:gd name="T17" fmla="*/ 345 h 472"/>
                <a:gd name="T18" fmla="*/ 572 w 600"/>
                <a:gd name="T19" fmla="*/ 345 h 472"/>
                <a:gd name="T20" fmla="*/ 572 w 600"/>
                <a:gd name="T21" fmla="*/ 35 h 472"/>
                <a:gd name="T22" fmla="*/ 32 w 600"/>
                <a:gd name="T23" fmla="*/ 35 h 472"/>
                <a:gd name="T24" fmla="*/ 300 w 600"/>
                <a:gd name="T25" fmla="*/ 8 h 472"/>
                <a:gd name="T26" fmla="*/ 292 w 600"/>
                <a:gd name="T27" fmla="*/ 16 h 472"/>
                <a:gd name="T28" fmla="*/ 300 w 600"/>
                <a:gd name="T29" fmla="*/ 24 h 472"/>
                <a:gd name="T30" fmla="*/ 309 w 600"/>
                <a:gd name="T31" fmla="*/ 16 h 472"/>
                <a:gd name="T32" fmla="*/ 300 w 600"/>
                <a:gd name="T33" fmla="*/ 8 h 472"/>
                <a:gd name="T34" fmla="*/ 32 w 600"/>
                <a:gd name="T35" fmla="*/ 0 h 472"/>
                <a:gd name="T36" fmla="*/ 565 w 600"/>
                <a:gd name="T37" fmla="*/ 0 h 472"/>
                <a:gd name="T38" fmla="*/ 600 w 600"/>
                <a:gd name="T39" fmla="*/ 35 h 472"/>
                <a:gd name="T40" fmla="*/ 600 w 600"/>
                <a:gd name="T41" fmla="*/ 344 h 472"/>
                <a:gd name="T42" fmla="*/ 565 w 600"/>
                <a:gd name="T43" fmla="*/ 383 h 472"/>
                <a:gd name="T44" fmla="*/ 389 w 600"/>
                <a:gd name="T45" fmla="*/ 383 h 472"/>
                <a:gd name="T46" fmla="*/ 365 w 600"/>
                <a:gd name="T47" fmla="*/ 383 h 472"/>
                <a:gd name="T48" fmla="*/ 365 w 600"/>
                <a:gd name="T49" fmla="*/ 406 h 472"/>
                <a:gd name="T50" fmla="*/ 365 w 600"/>
                <a:gd name="T51" fmla="*/ 422 h 472"/>
                <a:gd name="T52" fmla="*/ 442 w 600"/>
                <a:gd name="T53" fmla="*/ 422 h 472"/>
                <a:gd name="T54" fmla="*/ 470 w 600"/>
                <a:gd name="T55" fmla="*/ 461 h 472"/>
                <a:gd name="T56" fmla="*/ 130 w 600"/>
                <a:gd name="T57" fmla="*/ 461 h 472"/>
                <a:gd name="T58" fmla="*/ 158 w 600"/>
                <a:gd name="T59" fmla="*/ 422 h 472"/>
                <a:gd name="T60" fmla="*/ 232 w 600"/>
                <a:gd name="T61" fmla="*/ 422 h 472"/>
                <a:gd name="T62" fmla="*/ 232 w 600"/>
                <a:gd name="T63" fmla="*/ 406 h 472"/>
                <a:gd name="T64" fmla="*/ 232 w 600"/>
                <a:gd name="T65" fmla="*/ 383 h 472"/>
                <a:gd name="T66" fmla="*/ 205 w 600"/>
                <a:gd name="T67" fmla="*/ 383 h 472"/>
                <a:gd name="T68" fmla="*/ 32 w 600"/>
                <a:gd name="T69" fmla="*/ 383 h 472"/>
                <a:gd name="T70" fmla="*/ 0 w 600"/>
                <a:gd name="T71" fmla="*/ 344 h 472"/>
                <a:gd name="T72" fmla="*/ 0 w 600"/>
                <a:gd name="T73" fmla="*/ 35 h 472"/>
                <a:gd name="T74" fmla="*/ 32 w 600"/>
                <a:gd name="T75"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0" h="472">
                  <a:moveTo>
                    <a:pt x="130" y="461"/>
                  </a:moveTo>
                  <a:cubicBezTo>
                    <a:pt x="470" y="461"/>
                    <a:pt x="470" y="461"/>
                    <a:pt x="470" y="461"/>
                  </a:cubicBezTo>
                  <a:cubicBezTo>
                    <a:pt x="470" y="472"/>
                    <a:pt x="470" y="472"/>
                    <a:pt x="470" y="472"/>
                  </a:cubicBezTo>
                  <a:cubicBezTo>
                    <a:pt x="130" y="472"/>
                    <a:pt x="130" y="472"/>
                    <a:pt x="130" y="472"/>
                  </a:cubicBezTo>
                  <a:cubicBezTo>
                    <a:pt x="130" y="461"/>
                    <a:pt x="130" y="461"/>
                    <a:pt x="130" y="461"/>
                  </a:cubicBezTo>
                  <a:close/>
                  <a:moveTo>
                    <a:pt x="32" y="35"/>
                  </a:moveTo>
                  <a:cubicBezTo>
                    <a:pt x="32" y="345"/>
                    <a:pt x="32" y="345"/>
                    <a:pt x="32" y="345"/>
                  </a:cubicBezTo>
                  <a:cubicBezTo>
                    <a:pt x="232" y="345"/>
                    <a:pt x="232" y="345"/>
                    <a:pt x="232" y="345"/>
                  </a:cubicBezTo>
                  <a:cubicBezTo>
                    <a:pt x="365" y="345"/>
                    <a:pt x="365" y="345"/>
                    <a:pt x="365" y="345"/>
                  </a:cubicBezTo>
                  <a:cubicBezTo>
                    <a:pt x="572" y="345"/>
                    <a:pt x="572" y="345"/>
                    <a:pt x="572" y="345"/>
                  </a:cubicBezTo>
                  <a:cubicBezTo>
                    <a:pt x="572" y="35"/>
                    <a:pt x="572" y="35"/>
                    <a:pt x="572" y="35"/>
                  </a:cubicBezTo>
                  <a:cubicBezTo>
                    <a:pt x="32" y="35"/>
                    <a:pt x="32" y="35"/>
                    <a:pt x="32" y="35"/>
                  </a:cubicBezTo>
                  <a:close/>
                  <a:moveTo>
                    <a:pt x="300" y="8"/>
                  </a:moveTo>
                  <a:cubicBezTo>
                    <a:pt x="295" y="8"/>
                    <a:pt x="292" y="12"/>
                    <a:pt x="292" y="16"/>
                  </a:cubicBezTo>
                  <a:cubicBezTo>
                    <a:pt x="292" y="20"/>
                    <a:pt x="295" y="24"/>
                    <a:pt x="300" y="24"/>
                  </a:cubicBezTo>
                  <a:cubicBezTo>
                    <a:pt x="305" y="24"/>
                    <a:pt x="309" y="20"/>
                    <a:pt x="309" y="16"/>
                  </a:cubicBezTo>
                  <a:cubicBezTo>
                    <a:pt x="309" y="12"/>
                    <a:pt x="305" y="8"/>
                    <a:pt x="300" y="8"/>
                  </a:cubicBezTo>
                  <a:close/>
                  <a:moveTo>
                    <a:pt x="32" y="0"/>
                  </a:moveTo>
                  <a:cubicBezTo>
                    <a:pt x="565" y="0"/>
                    <a:pt x="565" y="0"/>
                    <a:pt x="565" y="0"/>
                  </a:cubicBezTo>
                  <a:cubicBezTo>
                    <a:pt x="586" y="0"/>
                    <a:pt x="600" y="16"/>
                    <a:pt x="600" y="35"/>
                  </a:cubicBezTo>
                  <a:cubicBezTo>
                    <a:pt x="600" y="344"/>
                    <a:pt x="600" y="344"/>
                    <a:pt x="600" y="344"/>
                  </a:cubicBezTo>
                  <a:cubicBezTo>
                    <a:pt x="600" y="364"/>
                    <a:pt x="586" y="383"/>
                    <a:pt x="565" y="383"/>
                  </a:cubicBezTo>
                  <a:cubicBezTo>
                    <a:pt x="498" y="383"/>
                    <a:pt x="440" y="383"/>
                    <a:pt x="389" y="383"/>
                  </a:cubicBezTo>
                  <a:cubicBezTo>
                    <a:pt x="365" y="383"/>
                    <a:pt x="365" y="383"/>
                    <a:pt x="365" y="383"/>
                  </a:cubicBezTo>
                  <a:cubicBezTo>
                    <a:pt x="365" y="406"/>
                    <a:pt x="365" y="406"/>
                    <a:pt x="365" y="406"/>
                  </a:cubicBezTo>
                  <a:cubicBezTo>
                    <a:pt x="365" y="422"/>
                    <a:pt x="365" y="422"/>
                    <a:pt x="365" y="422"/>
                  </a:cubicBezTo>
                  <a:cubicBezTo>
                    <a:pt x="442" y="422"/>
                    <a:pt x="442" y="422"/>
                    <a:pt x="442" y="422"/>
                  </a:cubicBezTo>
                  <a:cubicBezTo>
                    <a:pt x="470" y="461"/>
                    <a:pt x="470" y="461"/>
                    <a:pt x="470" y="461"/>
                  </a:cubicBezTo>
                  <a:cubicBezTo>
                    <a:pt x="130" y="461"/>
                    <a:pt x="130" y="461"/>
                    <a:pt x="130" y="461"/>
                  </a:cubicBezTo>
                  <a:cubicBezTo>
                    <a:pt x="158" y="422"/>
                    <a:pt x="158" y="422"/>
                    <a:pt x="158" y="422"/>
                  </a:cubicBezTo>
                  <a:cubicBezTo>
                    <a:pt x="232" y="422"/>
                    <a:pt x="232" y="422"/>
                    <a:pt x="232" y="422"/>
                  </a:cubicBezTo>
                  <a:cubicBezTo>
                    <a:pt x="232" y="406"/>
                    <a:pt x="232" y="406"/>
                    <a:pt x="232" y="406"/>
                  </a:cubicBezTo>
                  <a:cubicBezTo>
                    <a:pt x="232" y="383"/>
                    <a:pt x="232" y="383"/>
                    <a:pt x="232" y="383"/>
                  </a:cubicBezTo>
                  <a:cubicBezTo>
                    <a:pt x="205" y="383"/>
                    <a:pt x="205" y="383"/>
                    <a:pt x="205" y="383"/>
                  </a:cubicBezTo>
                  <a:cubicBezTo>
                    <a:pt x="32" y="383"/>
                    <a:pt x="32" y="383"/>
                    <a:pt x="32" y="383"/>
                  </a:cubicBezTo>
                  <a:cubicBezTo>
                    <a:pt x="14" y="383"/>
                    <a:pt x="0" y="364"/>
                    <a:pt x="0" y="344"/>
                  </a:cubicBezTo>
                  <a:cubicBezTo>
                    <a:pt x="0" y="35"/>
                    <a:pt x="0" y="35"/>
                    <a:pt x="0" y="35"/>
                  </a:cubicBezTo>
                  <a:cubicBezTo>
                    <a:pt x="0" y="16"/>
                    <a:pt x="14" y="0"/>
                    <a:pt x="32" y="0"/>
                  </a:cubicBezTo>
                  <a:close/>
                </a:path>
              </a:pathLst>
            </a:custGeom>
            <a:grpFill/>
            <a:ln>
              <a:noFill/>
            </a:ln>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52" name="Freeform 12">
              <a:extLst>
                <a:ext uri="{FF2B5EF4-FFF2-40B4-BE49-F238E27FC236}">
                  <a16:creationId xmlns:a16="http://schemas.microsoft.com/office/drawing/2014/main" id="{7BEFE729-D3DA-48C7-BAE2-0BE709CA3121}"/>
                </a:ext>
              </a:extLst>
            </p:cNvPr>
            <p:cNvSpPr>
              <a:spLocks/>
            </p:cNvSpPr>
            <p:nvPr/>
          </p:nvSpPr>
          <p:spPr bwMode="auto">
            <a:xfrm>
              <a:off x="5918200" y="2868613"/>
              <a:ext cx="396875" cy="766763"/>
            </a:xfrm>
            <a:custGeom>
              <a:avLst/>
              <a:gdLst>
                <a:gd name="T0" fmla="*/ 0 w 250"/>
                <a:gd name="T1" fmla="*/ 0 h 483"/>
                <a:gd name="T2" fmla="*/ 250 w 250"/>
                <a:gd name="T3" fmla="*/ 269 h 483"/>
                <a:gd name="T4" fmla="*/ 152 w 250"/>
                <a:gd name="T5" fmla="*/ 295 h 483"/>
                <a:gd name="T6" fmla="*/ 221 w 250"/>
                <a:gd name="T7" fmla="*/ 459 h 483"/>
                <a:gd name="T8" fmla="*/ 162 w 250"/>
                <a:gd name="T9" fmla="*/ 483 h 483"/>
                <a:gd name="T10" fmla="*/ 93 w 250"/>
                <a:gd name="T11" fmla="*/ 316 h 483"/>
                <a:gd name="T12" fmla="*/ 0 w 250"/>
                <a:gd name="T13" fmla="*/ 373 h 483"/>
                <a:gd name="T14" fmla="*/ 0 w 250"/>
                <a:gd name="T15" fmla="*/ 0 h 483"/>
                <a:gd name="T16" fmla="*/ 0 w 250"/>
                <a:gd name="T17"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483">
                  <a:moveTo>
                    <a:pt x="0" y="0"/>
                  </a:moveTo>
                  <a:lnTo>
                    <a:pt x="250" y="269"/>
                  </a:lnTo>
                  <a:lnTo>
                    <a:pt x="152" y="295"/>
                  </a:lnTo>
                  <a:lnTo>
                    <a:pt x="221" y="459"/>
                  </a:lnTo>
                  <a:lnTo>
                    <a:pt x="162" y="483"/>
                  </a:lnTo>
                  <a:lnTo>
                    <a:pt x="93" y="316"/>
                  </a:lnTo>
                  <a:lnTo>
                    <a:pt x="0" y="373"/>
                  </a:lnTo>
                  <a:lnTo>
                    <a:pt x="0" y="0"/>
                  </a:lnTo>
                  <a:lnTo>
                    <a:pt x="0" y="0"/>
                  </a:lnTo>
                  <a:close/>
                </a:path>
              </a:pathLst>
            </a:custGeom>
            <a:grpFill/>
            <a:ln>
              <a:noFill/>
            </a:ln>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grpSp>
      <p:sp>
        <p:nvSpPr>
          <p:cNvPr id="13" name="Rectangle 414">
            <a:extLst>
              <a:ext uri="{FF2B5EF4-FFF2-40B4-BE49-F238E27FC236}">
                <a16:creationId xmlns:a16="http://schemas.microsoft.com/office/drawing/2014/main" id="{AB9E6BCC-0127-43B3-933F-6471A8F83E0A}"/>
              </a:ext>
            </a:extLst>
          </p:cNvPr>
          <p:cNvSpPr/>
          <p:nvPr/>
        </p:nvSpPr>
        <p:spPr bwMode="auto">
          <a:xfrm>
            <a:off x="1187824" y="2891753"/>
            <a:ext cx="501628" cy="49764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4" name="Group 415">
            <a:extLst>
              <a:ext uri="{FF2B5EF4-FFF2-40B4-BE49-F238E27FC236}">
                <a16:creationId xmlns:a16="http://schemas.microsoft.com/office/drawing/2014/main" id="{3F209927-1F08-4229-8C99-BC3BD02B04B7}"/>
              </a:ext>
            </a:extLst>
          </p:cNvPr>
          <p:cNvGrpSpPr/>
          <p:nvPr/>
        </p:nvGrpSpPr>
        <p:grpSpPr>
          <a:xfrm>
            <a:off x="1337346" y="3022111"/>
            <a:ext cx="182844" cy="236930"/>
            <a:chOff x="5260975" y="2352675"/>
            <a:chExt cx="1663700" cy="2155825"/>
          </a:xfrm>
          <a:solidFill>
            <a:schemeClr val="tx2"/>
          </a:solidFill>
        </p:grpSpPr>
        <p:sp>
          <p:nvSpPr>
            <p:cNvPr id="46" name="Freeform 16">
              <a:extLst>
                <a:ext uri="{FF2B5EF4-FFF2-40B4-BE49-F238E27FC236}">
                  <a16:creationId xmlns:a16="http://schemas.microsoft.com/office/drawing/2014/main" id="{E71A7B37-B880-4B43-86DA-D8488BDB0A5F}"/>
                </a:ext>
              </a:extLst>
            </p:cNvPr>
            <p:cNvSpPr>
              <a:spLocks noEditPoints="1"/>
            </p:cNvSpPr>
            <p:nvPr/>
          </p:nvSpPr>
          <p:spPr bwMode="auto">
            <a:xfrm>
              <a:off x="5260975" y="2352675"/>
              <a:ext cx="1663700" cy="2155825"/>
            </a:xfrm>
            <a:custGeom>
              <a:avLst/>
              <a:gdLst>
                <a:gd name="T0" fmla="*/ 0 w 441"/>
                <a:gd name="T1" fmla="*/ 0 h 572"/>
                <a:gd name="T2" fmla="*/ 0 w 441"/>
                <a:gd name="T3" fmla="*/ 572 h 572"/>
                <a:gd name="T4" fmla="*/ 441 w 441"/>
                <a:gd name="T5" fmla="*/ 572 h 572"/>
                <a:gd name="T6" fmla="*/ 441 w 441"/>
                <a:gd name="T7" fmla="*/ 0 h 572"/>
                <a:gd name="T8" fmla="*/ 0 w 441"/>
                <a:gd name="T9" fmla="*/ 0 h 572"/>
                <a:gd name="T10" fmla="*/ 394 w 441"/>
                <a:gd name="T11" fmla="*/ 421 h 572"/>
                <a:gd name="T12" fmla="*/ 364 w 441"/>
                <a:gd name="T13" fmla="*/ 448 h 572"/>
                <a:gd name="T14" fmla="*/ 77 w 441"/>
                <a:gd name="T15" fmla="*/ 448 h 572"/>
                <a:gd name="T16" fmla="*/ 47 w 441"/>
                <a:gd name="T17" fmla="*/ 421 h 572"/>
                <a:gd name="T18" fmla="*/ 47 w 441"/>
                <a:gd name="T19" fmla="*/ 415 h 572"/>
                <a:gd name="T20" fmla="*/ 77 w 441"/>
                <a:gd name="T21" fmla="*/ 387 h 572"/>
                <a:gd name="T22" fmla="*/ 232 w 441"/>
                <a:gd name="T23" fmla="*/ 387 h 572"/>
                <a:gd name="T24" fmla="*/ 364 w 441"/>
                <a:gd name="T25" fmla="*/ 387 h 572"/>
                <a:gd name="T26" fmla="*/ 394 w 441"/>
                <a:gd name="T27" fmla="*/ 415 h 572"/>
                <a:gd name="T28" fmla="*/ 394 w 441"/>
                <a:gd name="T29" fmla="*/ 421 h 572"/>
                <a:gd name="T30" fmla="*/ 394 w 441"/>
                <a:gd name="T31" fmla="*/ 313 h 572"/>
                <a:gd name="T32" fmla="*/ 364 w 441"/>
                <a:gd name="T33" fmla="*/ 340 h 572"/>
                <a:gd name="T34" fmla="*/ 77 w 441"/>
                <a:gd name="T35" fmla="*/ 340 h 572"/>
                <a:gd name="T36" fmla="*/ 47 w 441"/>
                <a:gd name="T37" fmla="*/ 313 h 572"/>
                <a:gd name="T38" fmla="*/ 47 w 441"/>
                <a:gd name="T39" fmla="*/ 307 h 572"/>
                <a:gd name="T40" fmla="*/ 77 w 441"/>
                <a:gd name="T41" fmla="*/ 280 h 572"/>
                <a:gd name="T42" fmla="*/ 232 w 441"/>
                <a:gd name="T43" fmla="*/ 280 h 572"/>
                <a:gd name="T44" fmla="*/ 364 w 441"/>
                <a:gd name="T45" fmla="*/ 280 h 572"/>
                <a:gd name="T46" fmla="*/ 394 w 441"/>
                <a:gd name="T47" fmla="*/ 307 h 572"/>
                <a:gd name="T48" fmla="*/ 394 w 441"/>
                <a:gd name="T49" fmla="*/ 313 h 572"/>
                <a:gd name="T50" fmla="*/ 394 w 441"/>
                <a:gd name="T51" fmla="*/ 205 h 572"/>
                <a:gd name="T52" fmla="*/ 364 w 441"/>
                <a:gd name="T53" fmla="*/ 233 h 572"/>
                <a:gd name="T54" fmla="*/ 77 w 441"/>
                <a:gd name="T55" fmla="*/ 233 h 572"/>
                <a:gd name="T56" fmla="*/ 47 w 441"/>
                <a:gd name="T57" fmla="*/ 205 h 572"/>
                <a:gd name="T58" fmla="*/ 47 w 441"/>
                <a:gd name="T59" fmla="*/ 199 h 572"/>
                <a:gd name="T60" fmla="*/ 77 w 441"/>
                <a:gd name="T61" fmla="*/ 172 h 572"/>
                <a:gd name="T62" fmla="*/ 232 w 441"/>
                <a:gd name="T63" fmla="*/ 172 h 572"/>
                <a:gd name="T64" fmla="*/ 364 w 441"/>
                <a:gd name="T65" fmla="*/ 172 h 572"/>
                <a:gd name="T66" fmla="*/ 394 w 441"/>
                <a:gd name="T67" fmla="*/ 199 h 572"/>
                <a:gd name="T68" fmla="*/ 394 w 441"/>
                <a:gd name="T69" fmla="*/ 205 h 572"/>
                <a:gd name="T70" fmla="*/ 394 w 441"/>
                <a:gd name="T71" fmla="*/ 97 h 572"/>
                <a:gd name="T72" fmla="*/ 364 w 441"/>
                <a:gd name="T73" fmla="*/ 125 h 572"/>
                <a:gd name="T74" fmla="*/ 77 w 441"/>
                <a:gd name="T75" fmla="*/ 125 h 572"/>
                <a:gd name="T76" fmla="*/ 47 w 441"/>
                <a:gd name="T77" fmla="*/ 97 h 572"/>
                <a:gd name="T78" fmla="*/ 47 w 441"/>
                <a:gd name="T79" fmla="*/ 92 h 572"/>
                <a:gd name="T80" fmla="*/ 77 w 441"/>
                <a:gd name="T81" fmla="*/ 64 h 572"/>
                <a:gd name="T82" fmla="*/ 232 w 441"/>
                <a:gd name="T83" fmla="*/ 64 h 572"/>
                <a:gd name="T84" fmla="*/ 364 w 441"/>
                <a:gd name="T85" fmla="*/ 64 h 572"/>
                <a:gd name="T86" fmla="*/ 394 w 441"/>
                <a:gd name="T87" fmla="*/ 92 h 572"/>
                <a:gd name="T88" fmla="*/ 394 w 441"/>
                <a:gd name="T89" fmla="*/ 97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41" h="572">
                  <a:moveTo>
                    <a:pt x="0" y="0"/>
                  </a:moveTo>
                  <a:cubicBezTo>
                    <a:pt x="0" y="572"/>
                    <a:pt x="0" y="572"/>
                    <a:pt x="0" y="572"/>
                  </a:cubicBezTo>
                  <a:cubicBezTo>
                    <a:pt x="441" y="572"/>
                    <a:pt x="441" y="572"/>
                    <a:pt x="441" y="572"/>
                  </a:cubicBezTo>
                  <a:cubicBezTo>
                    <a:pt x="441" y="0"/>
                    <a:pt x="441" y="0"/>
                    <a:pt x="441" y="0"/>
                  </a:cubicBezTo>
                  <a:lnTo>
                    <a:pt x="0" y="0"/>
                  </a:lnTo>
                  <a:close/>
                  <a:moveTo>
                    <a:pt x="394" y="421"/>
                  </a:moveTo>
                  <a:cubicBezTo>
                    <a:pt x="394" y="448"/>
                    <a:pt x="364" y="448"/>
                    <a:pt x="364" y="448"/>
                  </a:cubicBezTo>
                  <a:cubicBezTo>
                    <a:pt x="77" y="448"/>
                    <a:pt x="77" y="448"/>
                    <a:pt x="77" y="448"/>
                  </a:cubicBezTo>
                  <a:cubicBezTo>
                    <a:pt x="47" y="448"/>
                    <a:pt x="47" y="421"/>
                    <a:pt x="47" y="421"/>
                  </a:cubicBezTo>
                  <a:cubicBezTo>
                    <a:pt x="47" y="415"/>
                    <a:pt x="47" y="415"/>
                    <a:pt x="47" y="415"/>
                  </a:cubicBezTo>
                  <a:cubicBezTo>
                    <a:pt x="47" y="387"/>
                    <a:pt x="77" y="387"/>
                    <a:pt x="77" y="387"/>
                  </a:cubicBezTo>
                  <a:cubicBezTo>
                    <a:pt x="232" y="387"/>
                    <a:pt x="232" y="387"/>
                    <a:pt x="232" y="387"/>
                  </a:cubicBezTo>
                  <a:cubicBezTo>
                    <a:pt x="364" y="387"/>
                    <a:pt x="364" y="387"/>
                    <a:pt x="364" y="387"/>
                  </a:cubicBezTo>
                  <a:cubicBezTo>
                    <a:pt x="394" y="387"/>
                    <a:pt x="394" y="415"/>
                    <a:pt x="394" y="415"/>
                  </a:cubicBezTo>
                  <a:lnTo>
                    <a:pt x="394" y="421"/>
                  </a:lnTo>
                  <a:close/>
                  <a:moveTo>
                    <a:pt x="394" y="313"/>
                  </a:moveTo>
                  <a:cubicBezTo>
                    <a:pt x="394" y="340"/>
                    <a:pt x="364" y="340"/>
                    <a:pt x="364" y="340"/>
                  </a:cubicBezTo>
                  <a:cubicBezTo>
                    <a:pt x="77" y="340"/>
                    <a:pt x="77" y="340"/>
                    <a:pt x="77" y="340"/>
                  </a:cubicBezTo>
                  <a:cubicBezTo>
                    <a:pt x="47" y="340"/>
                    <a:pt x="47" y="313"/>
                    <a:pt x="47" y="313"/>
                  </a:cubicBezTo>
                  <a:cubicBezTo>
                    <a:pt x="47" y="307"/>
                    <a:pt x="47" y="307"/>
                    <a:pt x="47" y="307"/>
                  </a:cubicBezTo>
                  <a:cubicBezTo>
                    <a:pt x="47" y="280"/>
                    <a:pt x="77" y="280"/>
                    <a:pt x="77" y="280"/>
                  </a:cubicBezTo>
                  <a:cubicBezTo>
                    <a:pt x="232" y="280"/>
                    <a:pt x="232" y="280"/>
                    <a:pt x="232" y="280"/>
                  </a:cubicBezTo>
                  <a:cubicBezTo>
                    <a:pt x="364" y="280"/>
                    <a:pt x="364" y="280"/>
                    <a:pt x="364" y="280"/>
                  </a:cubicBezTo>
                  <a:cubicBezTo>
                    <a:pt x="394" y="280"/>
                    <a:pt x="394" y="307"/>
                    <a:pt x="394" y="307"/>
                  </a:cubicBezTo>
                  <a:lnTo>
                    <a:pt x="394" y="313"/>
                  </a:lnTo>
                  <a:close/>
                  <a:moveTo>
                    <a:pt x="394" y="205"/>
                  </a:moveTo>
                  <a:cubicBezTo>
                    <a:pt x="394" y="233"/>
                    <a:pt x="364" y="233"/>
                    <a:pt x="364" y="233"/>
                  </a:cubicBezTo>
                  <a:cubicBezTo>
                    <a:pt x="77" y="233"/>
                    <a:pt x="77" y="233"/>
                    <a:pt x="77" y="233"/>
                  </a:cubicBezTo>
                  <a:cubicBezTo>
                    <a:pt x="47" y="233"/>
                    <a:pt x="47" y="205"/>
                    <a:pt x="47" y="205"/>
                  </a:cubicBezTo>
                  <a:cubicBezTo>
                    <a:pt x="47" y="199"/>
                    <a:pt x="47" y="199"/>
                    <a:pt x="47" y="199"/>
                  </a:cubicBezTo>
                  <a:cubicBezTo>
                    <a:pt x="47" y="172"/>
                    <a:pt x="77" y="172"/>
                    <a:pt x="77" y="172"/>
                  </a:cubicBezTo>
                  <a:cubicBezTo>
                    <a:pt x="232" y="172"/>
                    <a:pt x="232" y="172"/>
                    <a:pt x="232" y="172"/>
                  </a:cubicBezTo>
                  <a:cubicBezTo>
                    <a:pt x="364" y="172"/>
                    <a:pt x="364" y="172"/>
                    <a:pt x="364" y="172"/>
                  </a:cubicBezTo>
                  <a:cubicBezTo>
                    <a:pt x="394" y="172"/>
                    <a:pt x="394" y="199"/>
                    <a:pt x="394" y="199"/>
                  </a:cubicBezTo>
                  <a:lnTo>
                    <a:pt x="394" y="205"/>
                  </a:lnTo>
                  <a:close/>
                  <a:moveTo>
                    <a:pt x="394" y="97"/>
                  </a:moveTo>
                  <a:cubicBezTo>
                    <a:pt x="394" y="125"/>
                    <a:pt x="364" y="125"/>
                    <a:pt x="364" y="125"/>
                  </a:cubicBezTo>
                  <a:cubicBezTo>
                    <a:pt x="77" y="125"/>
                    <a:pt x="77" y="125"/>
                    <a:pt x="77" y="125"/>
                  </a:cubicBezTo>
                  <a:cubicBezTo>
                    <a:pt x="47" y="125"/>
                    <a:pt x="47" y="97"/>
                    <a:pt x="47" y="97"/>
                  </a:cubicBezTo>
                  <a:cubicBezTo>
                    <a:pt x="47" y="92"/>
                    <a:pt x="47" y="92"/>
                    <a:pt x="47" y="92"/>
                  </a:cubicBezTo>
                  <a:cubicBezTo>
                    <a:pt x="47" y="64"/>
                    <a:pt x="77" y="64"/>
                    <a:pt x="77" y="64"/>
                  </a:cubicBezTo>
                  <a:cubicBezTo>
                    <a:pt x="232" y="64"/>
                    <a:pt x="232" y="64"/>
                    <a:pt x="232" y="64"/>
                  </a:cubicBezTo>
                  <a:cubicBezTo>
                    <a:pt x="364" y="64"/>
                    <a:pt x="364" y="64"/>
                    <a:pt x="364" y="64"/>
                  </a:cubicBezTo>
                  <a:cubicBezTo>
                    <a:pt x="394" y="64"/>
                    <a:pt x="394" y="92"/>
                    <a:pt x="394" y="92"/>
                  </a:cubicBezTo>
                  <a:lnTo>
                    <a:pt x="394"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47" name="Oval 17">
              <a:extLst>
                <a:ext uri="{FF2B5EF4-FFF2-40B4-BE49-F238E27FC236}">
                  <a16:creationId xmlns:a16="http://schemas.microsoft.com/office/drawing/2014/main" id="{284E1ED0-09B6-4883-B111-9B0C109C400D}"/>
                </a:ext>
              </a:extLst>
            </p:cNvPr>
            <p:cNvSpPr>
              <a:spLocks noChangeArrowheads="1"/>
            </p:cNvSpPr>
            <p:nvPr/>
          </p:nvSpPr>
          <p:spPr bwMode="auto">
            <a:xfrm>
              <a:off x="6546850" y="2643188"/>
              <a:ext cx="128588" cy="123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48" name="Oval 18">
              <a:extLst>
                <a:ext uri="{FF2B5EF4-FFF2-40B4-BE49-F238E27FC236}">
                  <a16:creationId xmlns:a16="http://schemas.microsoft.com/office/drawing/2014/main" id="{8B579441-59E4-4F32-82B7-983384BE44D8}"/>
                </a:ext>
              </a:extLst>
            </p:cNvPr>
            <p:cNvSpPr>
              <a:spLocks noChangeArrowheads="1"/>
            </p:cNvSpPr>
            <p:nvPr/>
          </p:nvSpPr>
          <p:spPr bwMode="auto">
            <a:xfrm>
              <a:off x="6546850" y="3049588"/>
              <a:ext cx="128588" cy="1254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49" name="Oval 19">
              <a:extLst>
                <a:ext uri="{FF2B5EF4-FFF2-40B4-BE49-F238E27FC236}">
                  <a16:creationId xmlns:a16="http://schemas.microsoft.com/office/drawing/2014/main" id="{22EB92C4-F400-475A-A81E-A7F0E2111E75}"/>
                </a:ext>
              </a:extLst>
            </p:cNvPr>
            <p:cNvSpPr>
              <a:spLocks noChangeArrowheads="1"/>
            </p:cNvSpPr>
            <p:nvPr/>
          </p:nvSpPr>
          <p:spPr bwMode="auto">
            <a:xfrm>
              <a:off x="6546850" y="3457575"/>
              <a:ext cx="128588" cy="123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50" name="Oval 20">
              <a:extLst>
                <a:ext uri="{FF2B5EF4-FFF2-40B4-BE49-F238E27FC236}">
                  <a16:creationId xmlns:a16="http://schemas.microsoft.com/office/drawing/2014/main" id="{3EE73EC6-3948-42C9-A0E5-A3381CB0DC49}"/>
                </a:ext>
              </a:extLst>
            </p:cNvPr>
            <p:cNvSpPr>
              <a:spLocks noChangeArrowheads="1"/>
            </p:cNvSpPr>
            <p:nvPr/>
          </p:nvSpPr>
          <p:spPr bwMode="auto">
            <a:xfrm>
              <a:off x="6546850" y="3863975"/>
              <a:ext cx="128588" cy="123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grpSp>
      <p:grpSp>
        <p:nvGrpSpPr>
          <p:cNvPr id="15" name="Group 421">
            <a:extLst>
              <a:ext uri="{FF2B5EF4-FFF2-40B4-BE49-F238E27FC236}">
                <a16:creationId xmlns:a16="http://schemas.microsoft.com/office/drawing/2014/main" id="{E36E8E06-0B44-4E2B-9E3B-FCF49D193940}"/>
              </a:ext>
            </a:extLst>
          </p:cNvPr>
          <p:cNvGrpSpPr/>
          <p:nvPr/>
        </p:nvGrpSpPr>
        <p:grpSpPr>
          <a:xfrm>
            <a:off x="3548067" y="1814817"/>
            <a:ext cx="3103512" cy="1016745"/>
            <a:chOff x="5857925" y="3188946"/>
            <a:chExt cx="3103512" cy="1016745"/>
          </a:xfrm>
        </p:grpSpPr>
        <p:sp>
          <p:nvSpPr>
            <p:cNvPr id="16" name="Rectangle 422">
              <a:extLst>
                <a:ext uri="{FF2B5EF4-FFF2-40B4-BE49-F238E27FC236}">
                  <a16:creationId xmlns:a16="http://schemas.microsoft.com/office/drawing/2014/main" id="{6CF8CB99-7D0F-45A1-AC90-144B9C17FB44}"/>
                </a:ext>
              </a:extLst>
            </p:cNvPr>
            <p:cNvSpPr/>
            <p:nvPr/>
          </p:nvSpPr>
          <p:spPr bwMode="auto">
            <a:xfrm>
              <a:off x="5857927" y="3539803"/>
              <a:ext cx="879142" cy="332118"/>
            </a:xfrm>
            <a:prstGeom prst="rect">
              <a:avLst/>
            </a:prstGeom>
            <a:ln>
              <a:solidFill>
                <a:schemeClr val="tx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endParaRPr>
            </a:p>
          </p:txBody>
        </p:sp>
        <p:sp>
          <p:nvSpPr>
            <p:cNvPr id="17" name="Rectangle 423">
              <a:extLst>
                <a:ext uri="{FF2B5EF4-FFF2-40B4-BE49-F238E27FC236}">
                  <a16:creationId xmlns:a16="http://schemas.microsoft.com/office/drawing/2014/main" id="{F5FECFDF-0D0C-4A76-8B0A-3065469C7E1D}"/>
                </a:ext>
              </a:extLst>
            </p:cNvPr>
            <p:cNvSpPr/>
            <p:nvPr/>
          </p:nvSpPr>
          <p:spPr bwMode="auto">
            <a:xfrm>
              <a:off x="5857925" y="3873573"/>
              <a:ext cx="879142" cy="332118"/>
            </a:xfrm>
            <a:prstGeom prst="rect">
              <a:avLst/>
            </a:prstGeom>
            <a:ln>
              <a:solidFill>
                <a:schemeClr val="tx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endParaRPr>
            </a:p>
          </p:txBody>
        </p:sp>
        <p:sp>
          <p:nvSpPr>
            <p:cNvPr id="18" name="Rectangle 424">
              <a:extLst>
                <a:ext uri="{FF2B5EF4-FFF2-40B4-BE49-F238E27FC236}">
                  <a16:creationId xmlns:a16="http://schemas.microsoft.com/office/drawing/2014/main" id="{4FFF4DD2-759D-4889-9EE7-A6B100E29858}"/>
                </a:ext>
              </a:extLst>
            </p:cNvPr>
            <p:cNvSpPr/>
            <p:nvPr/>
          </p:nvSpPr>
          <p:spPr bwMode="auto">
            <a:xfrm>
              <a:off x="6970111" y="3536326"/>
              <a:ext cx="879142" cy="332118"/>
            </a:xfrm>
            <a:prstGeom prst="rect">
              <a:avLst/>
            </a:prstGeom>
            <a:ln>
              <a:solidFill>
                <a:schemeClr val="tx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endParaRPr>
            </a:p>
          </p:txBody>
        </p:sp>
        <p:sp>
          <p:nvSpPr>
            <p:cNvPr id="19" name="Rectangle 425">
              <a:extLst>
                <a:ext uri="{FF2B5EF4-FFF2-40B4-BE49-F238E27FC236}">
                  <a16:creationId xmlns:a16="http://schemas.microsoft.com/office/drawing/2014/main" id="{5CA995B8-398C-4F5A-9B05-5F68F68475A4}"/>
                </a:ext>
              </a:extLst>
            </p:cNvPr>
            <p:cNvSpPr/>
            <p:nvPr/>
          </p:nvSpPr>
          <p:spPr bwMode="auto">
            <a:xfrm>
              <a:off x="6970111" y="3870096"/>
              <a:ext cx="879142" cy="332118"/>
            </a:xfrm>
            <a:prstGeom prst="rect">
              <a:avLst/>
            </a:prstGeom>
            <a:ln>
              <a:solidFill>
                <a:schemeClr val="tx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endParaRPr>
            </a:p>
          </p:txBody>
        </p:sp>
        <p:sp>
          <p:nvSpPr>
            <p:cNvPr id="20" name="Rectangle 426">
              <a:extLst>
                <a:ext uri="{FF2B5EF4-FFF2-40B4-BE49-F238E27FC236}">
                  <a16:creationId xmlns:a16="http://schemas.microsoft.com/office/drawing/2014/main" id="{AD8923BF-0BEC-4334-A27D-C8999E2282E5}"/>
                </a:ext>
              </a:extLst>
            </p:cNvPr>
            <p:cNvSpPr/>
            <p:nvPr/>
          </p:nvSpPr>
          <p:spPr bwMode="auto">
            <a:xfrm>
              <a:off x="8082295" y="3536325"/>
              <a:ext cx="879142" cy="332118"/>
            </a:xfrm>
            <a:prstGeom prst="rect">
              <a:avLst/>
            </a:prstGeom>
            <a:ln>
              <a:solidFill>
                <a:schemeClr val="tx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endParaRPr>
            </a:p>
          </p:txBody>
        </p:sp>
        <p:sp>
          <p:nvSpPr>
            <p:cNvPr id="21" name="Rectangle 427">
              <a:extLst>
                <a:ext uri="{FF2B5EF4-FFF2-40B4-BE49-F238E27FC236}">
                  <a16:creationId xmlns:a16="http://schemas.microsoft.com/office/drawing/2014/main" id="{30E7BF47-A5F2-4229-8E46-7CAEEABECD92}"/>
                </a:ext>
              </a:extLst>
            </p:cNvPr>
            <p:cNvSpPr/>
            <p:nvPr/>
          </p:nvSpPr>
          <p:spPr bwMode="auto">
            <a:xfrm>
              <a:off x="8082295" y="3870095"/>
              <a:ext cx="879142" cy="332118"/>
            </a:xfrm>
            <a:prstGeom prst="rect">
              <a:avLst/>
            </a:prstGeom>
            <a:ln>
              <a:solidFill>
                <a:schemeClr val="tx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endParaRPr>
            </a:p>
          </p:txBody>
        </p:sp>
        <p:grpSp>
          <p:nvGrpSpPr>
            <p:cNvPr id="22" name="Group 428">
              <a:extLst>
                <a:ext uri="{FF2B5EF4-FFF2-40B4-BE49-F238E27FC236}">
                  <a16:creationId xmlns:a16="http://schemas.microsoft.com/office/drawing/2014/main" id="{015C5FAE-2578-41EE-87F1-9E49586342C6}"/>
                </a:ext>
              </a:extLst>
            </p:cNvPr>
            <p:cNvGrpSpPr/>
            <p:nvPr/>
          </p:nvGrpSpPr>
          <p:grpSpPr>
            <a:xfrm>
              <a:off x="6198500" y="3595918"/>
              <a:ext cx="197996" cy="219885"/>
              <a:chOff x="7434267" y="-1318825"/>
              <a:chExt cx="947742" cy="1052511"/>
            </a:xfrm>
            <a:solidFill>
              <a:schemeClr val="accent1"/>
            </a:solidFill>
          </p:grpSpPr>
          <p:sp>
            <p:nvSpPr>
              <p:cNvPr id="43" name="Freeform 5">
                <a:extLst>
                  <a:ext uri="{FF2B5EF4-FFF2-40B4-BE49-F238E27FC236}">
                    <a16:creationId xmlns:a16="http://schemas.microsoft.com/office/drawing/2014/main" id="{DF84FEE1-D1CE-45EA-8E35-FC55B6289D5E}"/>
                  </a:ext>
                </a:extLst>
              </p:cNvPr>
              <p:cNvSpPr>
                <a:spLocks/>
              </p:cNvSpPr>
              <p:nvPr/>
            </p:nvSpPr>
            <p:spPr bwMode="auto">
              <a:xfrm>
                <a:off x="7434267" y="-993386"/>
                <a:ext cx="423860" cy="727072"/>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44" name="Freeform 6">
                <a:extLst>
                  <a:ext uri="{FF2B5EF4-FFF2-40B4-BE49-F238E27FC236}">
                    <a16:creationId xmlns:a16="http://schemas.microsoft.com/office/drawing/2014/main" id="{39C73D98-5F21-4B53-A668-2E115919482F}"/>
                  </a:ext>
                </a:extLst>
              </p:cNvPr>
              <p:cNvSpPr>
                <a:spLocks/>
              </p:cNvSpPr>
              <p:nvPr/>
            </p:nvSpPr>
            <p:spPr bwMode="auto">
              <a:xfrm>
                <a:off x="7961323" y="-993392"/>
                <a:ext cx="420686" cy="727078"/>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45" name="Freeform 7">
                <a:extLst>
                  <a:ext uri="{FF2B5EF4-FFF2-40B4-BE49-F238E27FC236}">
                    <a16:creationId xmlns:a16="http://schemas.microsoft.com/office/drawing/2014/main" id="{FD99456F-6F3B-4C15-9FFD-A16C583E4C22}"/>
                  </a:ext>
                </a:extLst>
              </p:cNvPr>
              <p:cNvSpPr>
                <a:spLocks/>
              </p:cNvSpPr>
              <p:nvPr/>
            </p:nvSpPr>
            <p:spPr bwMode="auto">
              <a:xfrm>
                <a:off x="7489835" y="-1318825"/>
                <a:ext cx="838204" cy="476252"/>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grpSp>
        <p:grpSp>
          <p:nvGrpSpPr>
            <p:cNvPr id="23" name="Group 429">
              <a:extLst>
                <a:ext uri="{FF2B5EF4-FFF2-40B4-BE49-F238E27FC236}">
                  <a16:creationId xmlns:a16="http://schemas.microsoft.com/office/drawing/2014/main" id="{AA317C1E-9F62-4AE0-8C20-BAEE12ACEF61}"/>
                </a:ext>
              </a:extLst>
            </p:cNvPr>
            <p:cNvGrpSpPr/>
            <p:nvPr/>
          </p:nvGrpSpPr>
          <p:grpSpPr>
            <a:xfrm>
              <a:off x="6169600" y="3943800"/>
              <a:ext cx="255791" cy="201540"/>
              <a:chOff x="4962525" y="3988427"/>
              <a:chExt cx="2260600" cy="1781175"/>
            </a:xfrm>
            <a:solidFill>
              <a:schemeClr val="accent1"/>
            </a:solidFill>
          </p:grpSpPr>
          <p:sp>
            <p:nvSpPr>
              <p:cNvPr id="41" name="Freeform 11">
                <a:extLst>
                  <a:ext uri="{FF2B5EF4-FFF2-40B4-BE49-F238E27FC236}">
                    <a16:creationId xmlns:a16="http://schemas.microsoft.com/office/drawing/2014/main" id="{6F0D1456-2252-45F4-B373-587BD838D206}"/>
                  </a:ext>
                </a:extLst>
              </p:cNvPr>
              <p:cNvSpPr>
                <a:spLocks noEditPoints="1"/>
              </p:cNvSpPr>
              <p:nvPr/>
            </p:nvSpPr>
            <p:spPr bwMode="auto">
              <a:xfrm>
                <a:off x="4962525" y="3988427"/>
                <a:ext cx="2260600" cy="1781175"/>
              </a:xfrm>
              <a:custGeom>
                <a:avLst/>
                <a:gdLst>
                  <a:gd name="T0" fmla="*/ 130 w 600"/>
                  <a:gd name="T1" fmla="*/ 461 h 472"/>
                  <a:gd name="T2" fmla="*/ 470 w 600"/>
                  <a:gd name="T3" fmla="*/ 461 h 472"/>
                  <a:gd name="T4" fmla="*/ 470 w 600"/>
                  <a:gd name="T5" fmla="*/ 472 h 472"/>
                  <a:gd name="T6" fmla="*/ 130 w 600"/>
                  <a:gd name="T7" fmla="*/ 472 h 472"/>
                  <a:gd name="T8" fmla="*/ 130 w 600"/>
                  <a:gd name="T9" fmla="*/ 461 h 472"/>
                  <a:gd name="T10" fmla="*/ 32 w 600"/>
                  <a:gd name="T11" fmla="*/ 35 h 472"/>
                  <a:gd name="T12" fmla="*/ 32 w 600"/>
                  <a:gd name="T13" fmla="*/ 345 h 472"/>
                  <a:gd name="T14" fmla="*/ 232 w 600"/>
                  <a:gd name="T15" fmla="*/ 345 h 472"/>
                  <a:gd name="T16" fmla="*/ 365 w 600"/>
                  <a:gd name="T17" fmla="*/ 345 h 472"/>
                  <a:gd name="T18" fmla="*/ 572 w 600"/>
                  <a:gd name="T19" fmla="*/ 345 h 472"/>
                  <a:gd name="T20" fmla="*/ 572 w 600"/>
                  <a:gd name="T21" fmla="*/ 35 h 472"/>
                  <a:gd name="T22" fmla="*/ 32 w 600"/>
                  <a:gd name="T23" fmla="*/ 35 h 472"/>
                  <a:gd name="T24" fmla="*/ 300 w 600"/>
                  <a:gd name="T25" fmla="*/ 8 h 472"/>
                  <a:gd name="T26" fmla="*/ 292 w 600"/>
                  <a:gd name="T27" fmla="*/ 16 h 472"/>
                  <a:gd name="T28" fmla="*/ 300 w 600"/>
                  <a:gd name="T29" fmla="*/ 24 h 472"/>
                  <a:gd name="T30" fmla="*/ 309 w 600"/>
                  <a:gd name="T31" fmla="*/ 16 h 472"/>
                  <a:gd name="T32" fmla="*/ 300 w 600"/>
                  <a:gd name="T33" fmla="*/ 8 h 472"/>
                  <a:gd name="T34" fmla="*/ 32 w 600"/>
                  <a:gd name="T35" fmla="*/ 0 h 472"/>
                  <a:gd name="T36" fmla="*/ 565 w 600"/>
                  <a:gd name="T37" fmla="*/ 0 h 472"/>
                  <a:gd name="T38" fmla="*/ 600 w 600"/>
                  <a:gd name="T39" fmla="*/ 35 h 472"/>
                  <a:gd name="T40" fmla="*/ 600 w 600"/>
                  <a:gd name="T41" fmla="*/ 344 h 472"/>
                  <a:gd name="T42" fmla="*/ 565 w 600"/>
                  <a:gd name="T43" fmla="*/ 383 h 472"/>
                  <a:gd name="T44" fmla="*/ 389 w 600"/>
                  <a:gd name="T45" fmla="*/ 383 h 472"/>
                  <a:gd name="T46" fmla="*/ 365 w 600"/>
                  <a:gd name="T47" fmla="*/ 383 h 472"/>
                  <a:gd name="T48" fmla="*/ 365 w 600"/>
                  <a:gd name="T49" fmla="*/ 406 h 472"/>
                  <a:gd name="T50" fmla="*/ 365 w 600"/>
                  <a:gd name="T51" fmla="*/ 422 h 472"/>
                  <a:gd name="T52" fmla="*/ 442 w 600"/>
                  <a:gd name="T53" fmla="*/ 422 h 472"/>
                  <a:gd name="T54" fmla="*/ 470 w 600"/>
                  <a:gd name="T55" fmla="*/ 461 h 472"/>
                  <a:gd name="T56" fmla="*/ 130 w 600"/>
                  <a:gd name="T57" fmla="*/ 461 h 472"/>
                  <a:gd name="T58" fmla="*/ 158 w 600"/>
                  <a:gd name="T59" fmla="*/ 422 h 472"/>
                  <a:gd name="T60" fmla="*/ 232 w 600"/>
                  <a:gd name="T61" fmla="*/ 422 h 472"/>
                  <a:gd name="T62" fmla="*/ 232 w 600"/>
                  <a:gd name="T63" fmla="*/ 406 h 472"/>
                  <a:gd name="T64" fmla="*/ 232 w 600"/>
                  <a:gd name="T65" fmla="*/ 383 h 472"/>
                  <a:gd name="T66" fmla="*/ 205 w 600"/>
                  <a:gd name="T67" fmla="*/ 383 h 472"/>
                  <a:gd name="T68" fmla="*/ 32 w 600"/>
                  <a:gd name="T69" fmla="*/ 383 h 472"/>
                  <a:gd name="T70" fmla="*/ 0 w 600"/>
                  <a:gd name="T71" fmla="*/ 344 h 472"/>
                  <a:gd name="T72" fmla="*/ 0 w 600"/>
                  <a:gd name="T73" fmla="*/ 35 h 472"/>
                  <a:gd name="T74" fmla="*/ 32 w 600"/>
                  <a:gd name="T75"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0" h="472">
                    <a:moveTo>
                      <a:pt x="130" y="461"/>
                    </a:moveTo>
                    <a:cubicBezTo>
                      <a:pt x="470" y="461"/>
                      <a:pt x="470" y="461"/>
                      <a:pt x="470" y="461"/>
                    </a:cubicBezTo>
                    <a:cubicBezTo>
                      <a:pt x="470" y="472"/>
                      <a:pt x="470" y="472"/>
                      <a:pt x="470" y="472"/>
                    </a:cubicBezTo>
                    <a:cubicBezTo>
                      <a:pt x="130" y="472"/>
                      <a:pt x="130" y="472"/>
                      <a:pt x="130" y="472"/>
                    </a:cubicBezTo>
                    <a:cubicBezTo>
                      <a:pt x="130" y="461"/>
                      <a:pt x="130" y="461"/>
                      <a:pt x="130" y="461"/>
                    </a:cubicBezTo>
                    <a:close/>
                    <a:moveTo>
                      <a:pt x="32" y="35"/>
                    </a:moveTo>
                    <a:cubicBezTo>
                      <a:pt x="32" y="345"/>
                      <a:pt x="32" y="345"/>
                      <a:pt x="32" y="345"/>
                    </a:cubicBezTo>
                    <a:cubicBezTo>
                      <a:pt x="232" y="345"/>
                      <a:pt x="232" y="345"/>
                      <a:pt x="232" y="345"/>
                    </a:cubicBezTo>
                    <a:cubicBezTo>
                      <a:pt x="365" y="345"/>
                      <a:pt x="365" y="345"/>
                      <a:pt x="365" y="345"/>
                    </a:cubicBezTo>
                    <a:cubicBezTo>
                      <a:pt x="572" y="345"/>
                      <a:pt x="572" y="345"/>
                      <a:pt x="572" y="345"/>
                    </a:cubicBezTo>
                    <a:cubicBezTo>
                      <a:pt x="572" y="35"/>
                      <a:pt x="572" y="35"/>
                      <a:pt x="572" y="35"/>
                    </a:cubicBezTo>
                    <a:cubicBezTo>
                      <a:pt x="32" y="35"/>
                      <a:pt x="32" y="35"/>
                      <a:pt x="32" y="35"/>
                    </a:cubicBezTo>
                    <a:close/>
                    <a:moveTo>
                      <a:pt x="300" y="8"/>
                    </a:moveTo>
                    <a:cubicBezTo>
                      <a:pt x="295" y="8"/>
                      <a:pt x="292" y="12"/>
                      <a:pt x="292" y="16"/>
                    </a:cubicBezTo>
                    <a:cubicBezTo>
                      <a:pt x="292" y="20"/>
                      <a:pt x="295" y="24"/>
                      <a:pt x="300" y="24"/>
                    </a:cubicBezTo>
                    <a:cubicBezTo>
                      <a:pt x="305" y="24"/>
                      <a:pt x="309" y="20"/>
                      <a:pt x="309" y="16"/>
                    </a:cubicBezTo>
                    <a:cubicBezTo>
                      <a:pt x="309" y="12"/>
                      <a:pt x="305" y="8"/>
                      <a:pt x="300" y="8"/>
                    </a:cubicBezTo>
                    <a:close/>
                    <a:moveTo>
                      <a:pt x="32" y="0"/>
                    </a:moveTo>
                    <a:cubicBezTo>
                      <a:pt x="565" y="0"/>
                      <a:pt x="565" y="0"/>
                      <a:pt x="565" y="0"/>
                    </a:cubicBezTo>
                    <a:cubicBezTo>
                      <a:pt x="586" y="0"/>
                      <a:pt x="600" y="16"/>
                      <a:pt x="600" y="35"/>
                    </a:cubicBezTo>
                    <a:cubicBezTo>
                      <a:pt x="600" y="344"/>
                      <a:pt x="600" y="344"/>
                      <a:pt x="600" y="344"/>
                    </a:cubicBezTo>
                    <a:cubicBezTo>
                      <a:pt x="600" y="364"/>
                      <a:pt x="586" y="383"/>
                      <a:pt x="565" y="383"/>
                    </a:cubicBezTo>
                    <a:cubicBezTo>
                      <a:pt x="498" y="383"/>
                      <a:pt x="440" y="383"/>
                      <a:pt x="389" y="383"/>
                    </a:cubicBezTo>
                    <a:cubicBezTo>
                      <a:pt x="365" y="383"/>
                      <a:pt x="365" y="383"/>
                      <a:pt x="365" y="383"/>
                    </a:cubicBezTo>
                    <a:cubicBezTo>
                      <a:pt x="365" y="406"/>
                      <a:pt x="365" y="406"/>
                      <a:pt x="365" y="406"/>
                    </a:cubicBezTo>
                    <a:cubicBezTo>
                      <a:pt x="365" y="422"/>
                      <a:pt x="365" y="422"/>
                      <a:pt x="365" y="422"/>
                    </a:cubicBezTo>
                    <a:cubicBezTo>
                      <a:pt x="442" y="422"/>
                      <a:pt x="442" y="422"/>
                      <a:pt x="442" y="422"/>
                    </a:cubicBezTo>
                    <a:cubicBezTo>
                      <a:pt x="470" y="461"/>
                      <a:pt x="470" y="461"/>
                      <a:pt x="470" y="461"/>
                    </a:cubicBezTo>
                    <a:cubicBezTo>
                      <a:pt x="130" y="461"/>
                      <a:pt x="130" y="461"/>
                      <a:pt x="130" y="461"/>
                    </a:cubicBezTo>
                    <a:cubicBezTo>
                      <a:pt x="158" y="422"/>
                      <a:pt x="158" y="422"/>
                      <a:pt x="158" y="422"/>
                    </a:cubicBezTo>
                    <a:cubicBezTo>
                      <a:pt x="232" y="422"/>
                      <a:pt x="232" y="422"/>
                      <a:pt x="232" y="422"/>
                    </a:cubicBezTo>
                    <a:cubicBezTo>
                      <a:pt x="232" y="406"/>
                      <a:pt x="232" y="406"/>
                      <a:pt x="232" y="406"/>
                    </a:cubicBezTo>
                    <a:cubicBezTo>
                      <a:pt x="232" y="383"/>
                      <a:pt x="232" y="383"/>
                      <a:pt x="232" y="383"/>
                    </a:cubicBezTo>
                    <a:cubicBezTo>
                      <a:pt x="205" y="383"/>
                      <a:pt x="205" y="383"/>
                      <a:pt x="205" y="383"/>
                    </a:cubicBezTo>
                    <a:cubicBezTo>
                      <a:pt x="32" y="383"/>
                      <a:pt x="32" y="383"/>
                      <a:pt x="32" y="383"/>
                    </a:cubicBezTo>
                    <a:cubicBezTo>
                      <a:pt x="14" y="383"/>
                      <a:pt x="0" y="364"/>
                      <a:pt x="0" y="344"/>
                    </a:cubicBezTo>
                    <a:cubicBezTo>
                      <a:pt x="0" y="35"/>
                      <a:pt x="0" y="35"/>
                      <a:pt x="0" y="35"/>
                    </a:cubicBezTo>
                    <a:cubicBezTo>
                      <a:pt x="0" y="16"/>
                      <a:pt x="14" y="0"/>
                      <a:pt x="32" y="0"/>
                    </a:cubicBezTo>
                    <a:close/>
                  </a:path>
                </a:pathLst>
              </a:custGeom>
              <a:grpFill/>
              <a:ln>
                <a:noFill/>
              </a:ln>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42" name="Freeform 12">
                <a:extLst>
                  <a:ext uri="{FF2B5EF4-FFF2-40B4-BE49-F238E27FC236}">
                    <a16:creationId xmlns:a16="http://schemas.microsoft.com/office/drawing/2014/main" id="{28BF5013-BBDB-4D1B-B34A-120EB171076C}"/>
                  </a:ext>
                </a:extLst>
              </p:cNvPr>
              <p:cNvSpPr>
                <a:spLocks/>
              </p:cNvSpPr>
              <p:nvPr/>
            </p:nvSpPr>
            <p:spPr bwMode="auto">
              <a:xfrm>
                <a:off x="5918197" y="4320217"/>
                <a:ext cx="396874" cy="766761"/>
              </a:xfrm>
              <a:custGeom>
                <a:avLst/>
                <a:gdLst>
                  <a:gd name="T0" fmla="*/ 0 w 250"/>
                  <a:gd name="T1" fmla="*/ 0 h 483"/>
                  <a:gd name="T2" fmla="*/ 250 w 250"/>
                  <a:gd name="T3" fmla="*/ 269 h 483"/>
                  <a:gd name="T4" fmla="*/ 152 w 250"/>
                  <a:gd name="T5" fmla="*/ 295 h 483"/>
                  <a:gd name="T6" fmla="*/ 221 w 250"/>
                  <a:gd name="T7" fmla="*/ 459 h 483"/>
                  <a:gd name="T8" fmla="*/ 162 w 250"/>
                  <a:gd name="T9" fmla="*/ 483 h 483"/>
                  <a:gd name="T10" fmla="*/ 93 w 250"/>
                  <a:gd name="T11" fmla="*/ 316 h 483"/>
                  <a:gd name="T12" fmla="*/ 0 w 250"/>
                  <a:gd name="T13" fmla="*/ 373 h 483"/>
                  <a:gd name="T14" fmla="*/ 0 w 250"/>
                  <a:gd name="T15" fmla="*/ 0 h 483"/>
                  <a:gd name="T16" fmla="*/ 0 w 250"/>
                  <a:gd name="T17"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483">
                    <a:moveTo>
                      <a:pt x="0" y="0"/>
                    </a:moveTo>
                    <a:lnTo>
                      <a:pt x="250" y="269"/>
                    </a:lnTo>
                    <a:lnTo>
                      <a:pt x="152" y="295"/>
                    </a:lnTo>
                    <a:lnTo>
                      <a:pt x="221" y="459"/>
                    </a:lnTo>
                    <a:lnTo>
                      <a:pt x="162" y="483"/>
                    </a:lnTo>
                    <a:lnTo>
                      <a:pt x="93" y="316"/>
                    </a:lnTo>
                    <a:lnTo>
                      <a:pt x="0" y="373"/>
                    </a:lnTo>
                    <a:lnTo>
                      <a:pt x="0" y="0"/>
                    </a:lnTo>
                    <a:lnTo>
                      <a:pt x="0" y="0"/>
                    </a:lnTo>
                    <a:close/>
                  </a:path>
                </a:pathLst>
              </a:custGeom>
              <a:grpFill/>
              <a:ln>
                <a:noFill/>
              </a:ln>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grpSp>
        <p:sp>
          <p:nvSpPr>
            <p:cNvPr id="24" name="TextBox 430">
              <a:extLst>
                <a:ext uri="{FF2B5EF4-FFF2-40B4-BE49-F238E27FC236}">
                  <a16:creationId xmlns:a16="http://schemas.microsoft.com/office/drawing/2014/main" id="{F270BEFC-2A84-4B3E-AC76-3D9793477243}"/>
                </a:ext>
              </a:extLst>
            </p:cNvPr>
            <p:cNvSpPr txBox="1"/>
            <p:nvPr/>
          </p:nvSpPr>
          <p:spPr>
            <a:xfrm>
              <a:off x="5857925" y="3188947"/>
              <a:ext cx="879142" cy="347472"/>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lIns="46623" tIns="46623" rIns="46623" bIns="46623" rtlCol="0" anchor="ctr">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122" b="1" i="0" u="none" strike="noStrike" kern="0" cap="none" spc="0" normalizeH="0" baseline="0" noProof="0">
                  <a:ln>
                    <a:noFill/>
                  </a:ln>
                  <a:solidFill>
                    <a:srgbClr val="FFFFFF"/>
                  </a:solidFill>
                  <a:effectLst/>
                  <a:uLnTx/>
                  <a:uFillTx/>
                  <a:latin typeface="Segoe UI Semilight"/>
                  <a:ea typeface="+mn-ea"/>
                  <a:cs typeface="+mn-cs"/>
                </a:rPr>
                <a:t>VM</a:t>
              </a:r>
            </a:p>
          </p:txBody>
        </p:sp>
        <p:grpSp>
          <p:nvGrpSpPr>
            <p:cNvPr id="25" name="Group 431">
              <a:extLst>
                <a:ext uri="{FF2B5EF4-FFF2-40B4-BE49-F238E27FC236}">
                  <a16:creationId xmlns:a16="http://schemas.microsoft.com/office/drawing/2014/main" id="{845F690B-333D-48E9-A3F9-3A10445D5FE8}"/>
                </a:ext>
              </a:extLst>
            </p:cNvPr>
            <p:cNvGrpSpPr/>
            <p:nvPr/>
          </p:nvGrpSpPr>
          <p:grpSpPr>
            <a:xfrm>
              <a:off x="7310684" y="3592441"/>
              <a:ext cx="197995" cy="219886"/>
              <a:chOff x="7434263" y="-1335463"/>
              <a:chExt cx="947737" cy="1052514"/>
            </a:xfrm>
            <a:solidFill>
              <a:schemeClr val="accent1"/>
            </a:solidFill>
          </p:grpSpPr>
          <p:sp>
            <p:nvSpPr>
              <p:cNvPr id="38" name="Freeform 5">
                <a:extLst>
                  <a:ext uri="{FF2B5EF4-FFF2-40B4-BE49-F238E27FC236}">
                    <a16:creationId xmlns:a16="http://schemas.microsoft.com/office/drawing/2014/main" id="{60466CF4-023E-4A3C-9D95-B9BB6133088B}"/>
                  </a:ext>
                </a:extLst>
              </p:cNvPr>
              <p:cNvSpPr>
                <a:spLocks/>
              </p:cNvSpPr>
              <p:nvPr/>
            </p:nvSpPr>
            <p:spPr bwMode="auto">
              <a:xfrm>
                <a:off x="7434263" y="-1010025"/>
                <a:ext cx="423860" cy="727076"/>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39" name="Freeform 6">
                <a:extLst>
                  <a:ext uri="{FF2B5EF4-FFF2-40B4-BE49-F238E27FC236}">
                    <a16:creationId xmlns:a16="http://schemas.microsoft.com/office/drawing/2014/main" id="{23662F43-4E99-42AD-9DC3-2F09F48A10A1}"/>
                  </a:ext>
                </a:extLst>
              </p:cNvPr>
              <p:cNvSpPr>
                <a:spLocks/>
              </p:cNvSpPr>
              <p:nvPr/>
            </p:nvSpPr>
            <p:spPr bwMode="auto">
              <a:xfrm>
                <a:off x="7961314" y="-1010022"/>
                <a:ext cx="420686" cy="727073"/>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40" name="Freeform 7">
                <a:extLst>
                  <a:ext uri="{FF2B5EF4-FFF2-40B4-BE49-F238E27FC236}">
                    <a16:creationId xmlns:a16="http://schemas.microsoft.com/office/drawing/2014/main" id="{CD05CABC-2084-40B6-99CA-07E8BAFE08BD}"/>
                  </a:ext>
                </a:extLst>
              </p:cNvPr>
              <p:cNvSpPr>
                <a:spLocks/>
              </p:cNvSpPr>
              <p:nvPr/>
            </p:nvSpPr>
            <p:spPr bwMode="auto">
              <a:xfrm>
                <a:off x="7489827" y="-1335463"/>
                <a:ext cx="838199" cy="476251"/>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grpSp>
        <p:grpSp>
          <p:nvGrpSpPr>
            <p:cNvPr id="26" name="Group 432">
              <a:extLst>
                <a:ext uri="{FF2B5EF4-FFF2-40B4-BE49-F238E27FC236}">
                  <a16:creationId xmlns:a16="http://schemas.microsoft.com/office/drawing/2014/main" id="{A82268B8-6E5B-4F50-B1C6-FB90043402B4}"/>
                </a:ext>
              </a:extLst>
            </p:cNvPr>
            <p:cNvGrpSpPr/>
            <p:nvPr/>
          </p:nvGrpSpPr>
          <p:grpSpPr>
            <a:xfrm>
              <a:off x="7281786" y="3940325"/>
              <a:ext cx="255791" cy="201540"/>
              <a:chOff x="4962525" y="3957709"/>
              <a:chExt cx="2260600" cy="1781175"/>
            </a:xfrm>
            <a:solidFill>
              <a:schemeClr val="accent1"/>
            </a:solidFill>
          </p:grpSpPr>
          <p:sp>
            <p:nvSpPr>
              <p:cNvPr id="36" name="Freeform 11">
                <a:extLst>
                  <a:ext uri="{FF2B5EF4-FFF2-40B4-BE49-F238E27FC236}">
                    <a16:creationId xmlns:a16="http://schemas.microsoft.com/office/drawing/2014/main" id="{08204B37-530C-4F16-B6C5-29281DB6C34F}"/>
                  </a:ext>
                </a:extLst>
              </p:cNvPr>
              <p:cNvSpPr>
                <a:spLocks noEditPoints="1"/>
              </p:cNvSpPr>
              <p:nvPr/>
            </p:nvSpPr>
            <p:spPr bwMode="auto">
              <a:xfrm>
                <a:off x="4962525" y="3957709"/>
                <a:ext cx="2260600" cy="1781175"/>
              </a:xfrm>
              <a:custGeom>
                <a:avLst/>
                <a:gdLst>
                  <a:gd name="T0" fmla="*/ 130 w 600"/>
                  <a:gd name="T1" fmla="*/ 461 h 472"/>
                  <a:gd name="T2" fmla="*/ 470 w 600"/>
                  <a:gd name="T3" fmla="*/ 461 h 472"/>
                  <a:gd name="T4" fmla="*/ 470 w 600"/>
                  <a:gd name="T5" fmla="*/ 472 h 472"/>
                  <a:gd name="T6" fmla="*/ 130 w 600"/>
                  <a:gd name="T7" fmla="*/ 472 h 472"/>
                  <a:gd name="T8" fmla="*/ 130 w 600"/>
                  <a:gd name="T9" fmla="*/ 461 h 472"/>
                  <a:gd name="T10" fmla="*/ 32 w 600"/>
                  <a:gd name="T11" fmla="*/ 35 h 472"/>
                  <a:gd name="T12" fmla="*/ 32 w 600"/>
                  <a:gd name="T13" fmla="*/ 345 h 472"/>
                  <a:gd name="T14" fmla="*/ 232 w 600"/>
                  <a:gd name="T15" fmla="*/ 345 h 472"/>
                  <a:gd name="T16" fmla="*/ 365 w 600"/>
                  <a:gd name="T17" fmla="*/ 345 h 472"/>
                  <a:gd name="T18" fmla="*/ 572 w 600"/>
                  <a:gd name="T19" fmla="*/ 345 h 472"/>
                  <a:gd name="T20" fmla="*/ 572 w 600"/>
                  <a:gd name="T21" fmla="*/ 35 h 472"/>
                  <a:gd name="T22" fmla="*/ 32 w 600"/>
                  <a:gd name="T23" fmla="*/ 35 h 472"/>
                  <a:gd name="T24" fmla="*/ 300 w 600"/>
                  <a:gd name="T25" fmla="*/ 8 h 472"/>
                  <a:gd name="T26" fmla="*/ 292 w 600"/>
                  <a:gd name="T27" fmla="*/ 16 h 472"/>
                  <a:gd name="T28" fmla="*/ 300 w 600"/>
                  <a:gd name="T29" fmla="*/ 24 h 472"/>
                  <a:gd name="T30" fmla="*/ 309 w 600"/>
                  <a:gd name="T31" fmla="*/ 16 h 472"/>
                  <a:gd name="T32" fmla="*/ 300 w 600"/>
                  <a:gd name="T33" fmla="*/ 8 h 472"/>
                  <a:gd name="T34" fmla="*/ 32 w 600"/>
                  <a:gd name="T35" fmla="*/ 0 h 472"/>
                  <a:gd name="T36" fmla="*/ 565 w 600"/>
                  <a:gd name="T37" fmla="*/ 0 h 472"/>
                  <a:gd name="T38" fmla="*/ 600 w 600"/>
                  <a:gd name="T39" fmla="*/ 35 h 472"/>
                  <a:gd name="T40" fmla="*/ 600 w 600"/>
                  <a:gd name="T41" fmla="*/ 344 h 472"/>
                  <a:gd name="T42" fmla="*/ 565 w 600"/>
                  <a:gd name="T43" fmla="*/ 383 h 472"/>
                  <a:gd name="T44" fmla="*/ 389 w 600"/>
                  <a:gd name="T45" fmla="*/ 383 h 472"/>
                  <a:gd name="T46" fmla="*/ 365 w 600"/>
                  <a:gd name="T47" fmla="*/ 383 h 472"/>
                  <a:gd name="T48" fmla="*/ 365 w 600"/>
                  <a:gd name="T49" fmla="*/ 406 h 472"/>
                  <a:gd name="T50" fmla="*/ 365 w 600"/>
                  <a:gd name="T51" fmla="*/ 422 h 472"/>
                  <a:gd name="T52" fmla="*/ 442 w 600"/>
                  <a:gd name="T53" fmla="*/ 422 h 472"/>
                  <a:gd name="T54" fmla="*/ 470 w 600"/>
                  <a:gd name="T55" fmla="*/ 461 h 472"/>
                  <a:gd name="T56" fmla="*/ 130 w 600"/>
                  <a:gd name="T57" fmla="*/ 461 h 472"/>
                  <a:gd name="T58" fmla="*/ 158 w 600"/>
                  <a:gd name="T59" fmla="*/ 422 h 472"/>
                  <a:gd name="T60" fmla="*/ 232 w 600"/>
                  <a:gd name="T61" fmla="*/ 422 h 472"/>
                  <a:gd name="T62" fmla="*/ 232 w 600"/>
                  <a:gd name="T63" fmla="*/ 406 h 472"/>
                  <a:gd name="T64" fmla="*/ 232 w 600"/>
                  <a:gd name="T65" fmla="*/ 383 h 472"/>
                  <a:gd name="T66" fmla="*/ 205 w 600"/>
                  <a:gd name="T67" fmla="*/ 383 h 472"/>
                  <a:gd name="T68" fmla="*/ 32 w 600"/>
                  <a:gd name="T69" fmla="*/ 383 h 472"/>
                  <a:gd name="T70" fmla="*/ 0 w 600"/>
                  <a:gd name="T71" fmla="*/ 344 h 472"/>
                  <a:gd name="T72" fmla="*/ 0 w 600"/>
                  <a:gd name="T73" fmla="*/ 35 h 472"/>
                  <a:gd name="T74" fmla="*/ 32 w 600"/>
                  <a:gd name="T75"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0" h="472">
                    <a:moveTo>
                      <a:pt x="130" y="461"/>
                    </a:moveTo>
                    <a:cubicBezTo>
                      <a:pt x="470" y="461"/>
                      <a:pt x="470" y="461"/>
                      <a:pt x="470" y="461"/>
                    </a:cubicBezTo>
                    <a:cubicBezTo>
                      <a:pt x="470" y="472"/>
                      <a:pt x="470" y="472"/>
                      <a:pt x="470" y="472"/>
                    </a:cubicBezTo>
                    <a:cubicBezTo>
                      <a:pt x="130" y="472"/>
                      <a:pt x="130" y="472"/>
                      <a:pt x="130" y="472"/>
                    </a:cubicBezTo>
                    <a:cubicBezTo>
                      <a:pt x="130" y="461"/>
                      <a:pt x="130" y="461"/>
                      <a:pt x="130" y="461"/>
                    </a:cubicBezTo>
                    <a:close/>
                    <a:moveTo>
                      <a:pt x="32" y="35"/>
                    </a:moveTo>
                    <a:cubicBezTo>
                      <a:pt x="32" y="345"/>
                      <a:pt x="32" y="345"/>
                      <a:pt x="32" y="345"/>
                    </a:cubicBezTo>
                    <a:cubicBezTo>
                      <a:pt x="232" y="345"/>
                      <a:pt x="232" y="345"/>
                      <a:pt x="232" y="345"/>
                    </a:cubicBezTo>
                    <a:cubicBezTo>
                      <a:pt x="365" y="345"/>
                      <a:pt x="365" y="345"/>
                      <a:pt x="365" y="345"/>
                    </a:cubicBezTo>
                    <a:cubicBezTo>
                      <a:pt x="572" y="345"/>
                      <a:pt x="572" y="345"/>
                      <a:pt x="572" y="345"/>
                    </a:cubicBezTo>
                    <a:cubicBezTo>
                      <a:pt x="572" y="35"/>
                      <a:pt x="572" y="35"/>
                      <a:pt x="572" y="35"/>
                    </a:cubicBezTo>
                    <a:cubicBezTo>
                      <a:pt x="32" y="35"/>
                      <a:pt x="32" y="35"/>
                      <a:pt x="32" y="35"/>
                    </a:cubicBezTo>
                    <a:close/>
                    <a:moveTo>
                      <a:pt x="300" y="8"/>
                    </a:moveTo>
                    <a:cubicBezTo>
                      <a:pt x="295" y="8"/>
                      <a:pt x="292" y="12"/>
                      <a:pt x="292" y="16"/>
                    </a:cubicBezTo>
                    <a:cubicBezTo>
                      <a:pt x="292" y="20"/>
                      <a:pt x="295" y="24"/>
                      <a:pt x="300" y="24"/>
                    </a:cubicBezTo>
                    <a:cubicBezTo>
                      <a:pt x="305" y="24"/>
                      <a:pt x="309" y="20"/>
                      <a:pt x="309" y="16"/>
                    </a:cubicBezTo>
                    <a:cubicBezTo>
                      <a:pt x="309" y="12"/>
                      <a:pt x="305" y="8"/>
                      <a:pt x="300" y="8"/>
                    </a:cubicBezTo>
                    <a:close/>
                    <a:moveTo>
                      <a:pt x="32" y="0"/>
                    </a:moveTo>
                    <a:cubicBezTo>
                      <a:pt x="565" y="0"/>
                      <a:pt x="565" y="0"/>
                      <a:pt x="565" y="0"/>
                    </a:cubicBezTo>
                    <a:cubicBezTo>
                      <a:pt x="586" y="0"/>
                      <a:pt x="600" y="16"/>
                      <a:pt x="600" y="35"/>
                    </a:cubicBezTo>
                    <a:cubicBezTo>
                      <a:pt x="600" y="344"/>
                      <a:pt x="600" y="344"/>
                      <a:pt x="600" y="344"/>
                    </a:cubicBezTo>
                    <a:cubicBezTo>
                      <a:pt x="600" y="364"/>
                      <a:pt x="586" y="383"/>
                      <a:pt x="565" y="383"/>
                    </a:cubicBezTo>
                    <a:cubicBezTo>
                      <a:pt x="498" y="383"/>
                      <a:pt x="440" y="383"/>
                      <a:pt x="389" y="383"/>
                    </a:cubicBezTo>
                    <a:cubicBezTo>
                      <a:pt x="365" y="383"/>
                      <a:pt x="365" y="383"/>
                      <a:pt x="365" y="383"/>
                    </a:cubicBezTo>
                    <a:cubicBezTo>
                      <a:pt x="365" y="406"/>
                      <a:pt x="365" y="406"/>
                      <a:pt x="365" y="406"/>
                    </a:cubicBezTo>
                    <a:cubicBezTo>
                      <a:pt x="365" y="422"/>
                      <a:pt x="365" y="422"/>
                      <a:pt x="365" y="422"/>
                    </a:cubicBezTo>
                    <a:cubicBezTo>
                      <a:pt x="442" y="422"/>
                      <a:pt x="442" y="422"/>
                      <a:pt x="442" y="422"/>
                    </a:cubicBezTo>
                    <a:cubicBezTo>
                      <a:pt x="470" y="461"/>
                      <a:pt x="470" y="461"/>
                      <a:pt x="470" y="461"/>
                    </a:cubicBezTo>
                    <a:cubicBezTo>
                      <a:pt x="130" y="461"/>
                      <a:pt x="130" y="461"/>
                      <a:pt x="130" y="461"/>
                    </a:cubicBezTo>
                    <a:cubicBezTo>
                      <a:pt x="158" y="422"/>
                      <a:pt x="158" y="422"/>
                      <a:pt x="158" y="422"/>
                    </a:cubicBezTo>
                    <a:cubicBezTo>
                      <a:pt x="232" y="422"/>
                      <a:pt x="232" y="422"/>
                      <a:pt x="232" y="422"/>
                    </a:cubicBezTo>
                    <a:cubicBezTo>
                      <a:pt x="232" y="406"/>
                      <a:pt x="232" y="406"/>
                      <a:pt x="232" y="406"/>
                    </a:cubicBezTo>
                    <a:cubicBezTo>
                      <a:pt x="232" y="383"/>
                      <a:pt x="232" y="383"/>
                      <a:pt x="232" y="383"/>
                    </a:cubicBezTo>
                    <a:cubicBezTo>
                      <a:pt x="205" y="383"/>
                      <a:pt x="205" y="383"/>
                      <a:pt x="205" y="383"/>
                    </a:cubicBezTo>
                    <a:cubicBezTo>
                      <a:pt x="32" y="383"/>
                      <a:pt x="32" y="383"/>
                      <a:pt x="32" y="383"/>
                    </a:cubicBezTo>
                    <a:cubicBezTo>
                      <a:pt x="14" y="383"/>
                      <a:pt x="0" y="364"/>
                      <a:pt x="0" y="344"/>
                    </a:cubicBezTo>
                    <a:cubicBezTo>
                      <a:pt x="0" y="35"/>
                      <a:pt x="0" y="35"/>
                      <a:pt x="0" y="35"/>
                    </a:cubicBezTo>
                    <a:cubicBezTo>
                      <a:pt x="0" y="16"/>
                      <a:pt x="14" y="0"/>
                      <a:pt x="32" y="0"/>
                    </a:cubicBezTo>
                    <a:close/>
                  </a:path>
                </a:pathLst>
              </a:custGeom>
              <a:grpFill/>
              <a:ln>
                <a:noFill/>
              </a:ln>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37" name="Freeform 12">
                <a:extLst>
                  <a:ext uri="{FF2B5EF4-FFF2-40B4-BE49-F238E27FC236}">
                    <a16:creationId xmlns:a16="http://schemas.microsoft.com/office/drawing/2014/main" id="{9336C302-B14A-4DD6-A565-34C7D0088375}"/>
                  </a:ext>
                </a:extLst>
              </p:cNvPr>
              <p:cNvSpPr>
                <a:spLocks/>
              </p:cNvSpPr>
              <p:nvPr/>
            </p:nvSpPr>
            <p:spPr bwMode="auto">
              <a:xfrm>
                <a:off x="5918197" y="4289498"/>
                <a:ext cx="396874" cy="766761"/>
              </a:xfrm>
              <a:custGeom>
                <a:avLst/>
                <a:gdLst>
                  <a:gd name="T0" fmla="*/ 0 w 250"/>
                  <a:gd name="T1" fmla="*/ 0 h 483"/>
                  <a:gd name="T2" fmla="*/ 250 w 250"/>
                  <a:gd name="T3" fmla="*/ 269 h 483"/>
                  <a:gd name="T4" fmla="*/ 152 w 250"/>
                  <a:gd name="T5" fmla="*/ 295 h 483"/>
                  <a:gd name="T6" fmla="*/ 221 w 250"/>
                  <a:gd name="T7" fmla="*/ 459 h 483"/>
                  <a:gd name="T8" fmla="*/ 162 w 250"/>
                  <a:gd name="T9" fmla="*/ 483 h 483"/>
                  <a:gd name="T10" fmla="*/ 93 w 250"/>
                  <a:gd name="T11" fmla="*/ 316 h 483"/>
                  <a:gd name="T12" fmla="*/ 0 w 250"/>
                  <a:gd name="T13" fmla="*/ 373 h 483"/>
                  <a:gd name="T14" fmla="*/ 0 w 250"/>
                  <a:gd name="T15" fmla="*/ 0 h 483"/>
                  <a:gd name="T16" fmla="*/ 0 w 250"/>
                  <a:gd name="T17"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483">
                    <a:moveTo>
                      <a:pt x="0" y="0"/>
                    </a:moveTo>
                    <a:lnTo>
                      <a:pt x="250" y="269"/>
                    </a:lnTo>
                    <a:lnTo>
                      <a:pt x="152" y="295"/>
                    </a:lnTo>
                    <a:lnTo>
                      <a:pt x="221" y="459"/>
                    </a:lnTo>
                    <a:lnTo>
                      <a:pt x="162" y="483"/>
                    </a:lnTo>
                    <a:lnTo>
                      <a:pt x="93" y="316"/>
                    </a:lnTo>
                    <a:lnTo>
                      <a:pt x="0" y="373"/>
                    </a:lnTo>
                    <a:lnTo>
                      <a:pt x="0" y="0"/>
                    </a:lnTo>
                    <a:lnTo>
                      <a:pt x="0" y="0"/>
                    </a:lnTo>
                    <a:close/>
                  </a:path>
                </a:pathLst>
              </a:custGeom>
              <a:grpFill/>
              <a:ln>
                <a:noFill/>
              </a:ln>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grpSp>
        <p:sp>
          <p:nvSpPr>
            <p:cNvPr id="27" name="TextBox 433">
              <a:extLst>
                <a:ext uri="{FF2B5EF4-FFF2-40B4-BE49-F238E27FC236}">
                  <a16:creationId xmlns:a16="http://schemas.microsoft.com/office/drawing/2014/main" id="{6AD020D3-5D68-41FC-9352-A0875E78AEAF}"/>
                </a:ext>
              </a:extLst>
            </p:cNvPr>
            <p:cNvSpPr txBox="1"/>
            <p:nvPr/>
          </p:nvSpPr>
          <p:spPr>
            <a:xfrm>
              <a:off x="6970111" y="3188946"/>
              <a:ext cx="879142" cy="347472"/>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lIns="46623" tIns="46623" rIns="46623" bIns="46623" rtlCol="0" anchor="ctr">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122" b="1" i="0" u="none" strike="noStrike" kern="0" cap="none" spc="0" normalizeH="0" baseline="0" noProof="0">
                  <a:ln>
                    <a:noFill/>
                  </a:ln>
                  <a:solidFill>
                    <a:srgbClr val="FFFFFF"/>
                  </a:solidFill>
                  <a:effectLst/>
                  <a:uLnTx/>
                  <a:uFillTx/>
                  <a:latin typeface="Segoe UI Semilight"/>
                  <a:ea typeface="+mn-ea"/>
                  <a:cs typeface="+mn-cs"/>
                </a:rPr>
                <a:t>VM</a:t>
              </a:r>
            </a:p>
          </p:txBody>
        </p:sp>
        <p:grpSp>
          <p:nvGrpSpPr>
            <p:cNvPr id="28" name="Group 434">
              <a:extLst>
                <a:ext uri="{FF2B5EF4-FFF2-40B4-BE49-F238E27FC236}">
                  <a16:creationId xmlns:a16="http://schemas.microsoft.com/office/drawing/2014/main" id="{62F3670E-8140-450E-A820-0A1665721700}"/>
                </a:ext>
              </a:extLst>
            </p:cNvPr>
            <p:cNvGrpSpPr/>
            <p:nvPr/>
          </p:nvGrpSpPr>
          <p:grpSpPr>
            <a:xfrm>
              <a:off x="8422868" y="3592442"/>
              <a:ext cx="197995" cy="219885"/>
              <a:chOff x="7434263" y="-1335457"/>
              <a:chExt cx="947737" cy="1052513"/>
            </a:xfrm>
            <a:solidFill>
              <a:schemeClr val="accent1"/>
            </a:solidFill>
          </p:grpSpPr>
          <p:sp>
            <p:nvSpPr>
              <p:cNvPr id="33" name="Freeform 5">
                <a:extLst>
                  <a:ext uri="{FF2B5EF4-FFF2-40B4-BE49-F238E27FC236}">
                    <a16:creationId xmlns:a16="http://schemas.microsoft.com/office/drawing/2014/main" id="{DDE7D051-C920-41A9-B722-910EF12D17D2}"/>
                  </a:ext>
                </a:extLst>
              </p:cNvPr>
              <p:cNvSpPr>
                <a:spLocks/>
              </p:cNvSpPr>
              <p:nvPr/>
            </p:nvSpPr>
            <p:spPr bwMode="auto">
              <a:xfrm>
                <a:off x="7434263" y="-1010018"/>
                <a:ext cx="423860" cy="727074"/>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34" name="Freeform 6">
                <a:extLst>
                  <a:ext uri="{FF2B5EF4-FFF2-40B4-BE49-F238E27FC236}">
                    <a16:creationId xmlns:a16="http://schemas.microsoft.com/office/drawing/2014/main" id="{85C8C805-213D-4C63-A054-08EF49465133}"/>
                  </a:ext>
                </a:extLst>
              </p:cNvPr>
              <p:cNvSpPr>
                <a:spLocks/>
              </p:cNvSpPr>
              <p:nvPr/>
            </p:nvSpPr>
            <p:spPr bwMode="auto">
              <a:xfrm>
                <a:off x="7961314" y="-1010018"/>
                <a:ext cx="420686" cy="727074"/>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35" name="Freeform 7">
                <a:extLst>
                  <a:ext uri="{FF2B5EF4-FFF2-40B4-BE49-F238E27FC236}">
                    <a16:creationId xmlns:a16="http://schemas.microsoft.com/office/drawing/2014/main" id="{17BC3368-AD79-4A9A-B318-BA19F387B81C}"/>
                  </a:ext>
                </a:extLst>
              </p:cNvPr>
              <p:cNvSpPr>
                <a:spLocks/>
              </p:cNvSpPr>
              <p:nvPr/>
            </p:nvSpPr>
            <p:spPr bwMode="auto">
              <a:xfrm>
                <a:off x="7489827" y="-1335457"/>
                <a:ext cx="838199" cy="476252"/>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grpSp>
        <p:grpSp>
          <p:nvGrpSpPr>
            <p:cNvPr id="29" name="Group 435">
              <a:extLst>
                <a:ext uri="{FF2B5EF4-FFF2-40B4-BE49-F238E27FC236}">
                  <a16:creationId xmlns:a16="http://schemas.microsoft.com/office/drawing/2014/main" id="{3E9E45F8-C177-4D87-ABFF-24E4C763B98E}"/>
                </a:ext>
              </a:extLst>
            </p:cNvPr>
            <p:cNvGrpSpPr/>
            <p:nvPr/>
          </p:nvGrpSpPr>
          <p:grpSpPr>
            <a:xfrm>
              <a:off x="8393970" y="3940325"/>
              <a:ext cx="255791" cy="201540"/>
              <a:chOff x="4962525" y="3957717"/>
              <a:chExt cx="2260600" cy="1781175"/>
            </a:xfrm>
            <a:solidFill>
              <a:schemeClr val="accent1"/>
            </a:solidFill>
          </p:grpSpPr>
          <p:sp>
            <p:nvSpPr>
              <p:cNvPr id="31" name="Freeform 11">
                <a:extLst>
                  <a:ext uri="{FF2B5EF4-FFF2-40B4-BE49-F238E27FC236}">
                    <a16:creationId xmlns:a16="http://schemas.microsoft.com/office/drawing/2014/main" id="{ED0289E3-502A-412F-9441-40FA92CD991D}"/>
                  </a:ext>
                </a:extLst>
              </p:cNvPr>
              <p:cNvSpPr>
                <a:spLocks noEditPoints="1"/>
              </p:cNvSpPr>
              <p:nvPr/>
            </p:nvSpPr>
            <p:spPr bwMode="auto">
              <a:xfrm>
                <a:off x="4962525" y="3957717"/>
                <a:ext cx="2260600" cy="1781175"/>
              </a:xfrm>
              <a:custGeom>
                <a:avLst/>
                <a:gdLst>
                  <a:gd name="T0" fmla="*/ 130 w 600"/>
                  <a:gd name="T1" fmla="*/ 461 h 472"/>
                  <a:gd name="T2" fmla="*/ 470 w 600"/>
                  <a:gd name="T3" fmla="*/ 461 h 472"/>
                  <a:gd name="T4" fmla="*/ 470 w 600"/>
                  <a:gd name="T5" fmla="*/ 472 h 472"/>
                  <a:gd name="T6" fmla="*/ 130 w 600"/>
                  <a:gd name="T7" fmla="*/ 472 h 472"/>
                  <a:gd name="T8" fmla="*/ 130 w 600"/>
                  <a:gd name="T9" fmla="*/ 461 h 472"/>
                  <a:gd name="T10" fmla="*/ 32 w 600"/>
                  <a:gd name="T11" fmla="*/ 35 h 472"/>
                  <a:gd name="T12" fmla="*/ 32 w 600"/>
                  <a:gd name="T13" fmla="*/ 345 h 472"/>
                  <a:gd name="T14" fmla="*/ 232 w 600"/>
                  <a:gd name="T15" fmla="*/ 345 h 472"/>
                  <a:gd name="T16" fmla="*/ 365 w 600"/>
                  <a:gd name="T17" fmla="*/ 345 h 472"/>
                  <a:gd name="T18" fmla="*/ 572 w 600"/>
                  <a:gd name="T19" fmla="*/ 345 h 472"/>
                  <a:gd name="T20" fmla="*/ 572 w 600"/>
                  <a:gd name="T21" fmla="*/ 35 h 472"/>
                  <a:gd name="T22" fmla="*/ 32 w 600"/>
                  <a:gd name="T23" fmla="*/ 35 h 472"/>
                  <a:gd name="T24" fmla="*/ 300 w 600"/>
                  <a:gd name="T25" fmla="*/ 8 h 472"/>
                  <a:gd name="T26" fmla="*/ 292 w 600"/>
                  <a:gd name="T27" fmla="*/ 16 h 472"/>
                  <a:gd name="T28" fmla="*/ 300 w 600"/>
                  <a:gd name="T29" fmla="*/ 24 h 472"/>
                  <a:gd name="T30" fmla="*/ 309 w 600"/>
                  <a:gd name="T31" fmla="*/ 16 h 472"/>
                  <a:gd name="T32" fmla="*/ 300 w 600"/>
                  <a:gd name="T33" fmla="*/ 8 h 472"/>
                  <a:gd name="T34" fmla="*/ 32 w 600"/>
                  <a:gd name="T35" fmla="*/ 0 h 472"/>
                  <a:gd name="T36" fmla="*/ 565 w 600"/>
                  <a:gd name="T37" fmla="*/ 0 h 472"/>
                  <a:gd name="T38" fmla="*/ 600 w 600"/>
                  <a:gd name="T39" fmla="*/ 35 h 472"/>
                  <a:gd name="T40" fmla="*/ 600 w 600"/>
                  <a:gd name="T41" fmla="*/ 344 h 472"/>
                  <a:gd name="T42" fmla="*/ 565 w 600"/>
                  <a:gd name="T43" fmla="*/ 383 h 472"/>
                  <a:gd name="T44" fmla="*/ 389 w 600"/>
                  <a:gd name="T45" fmla="*/ 383 h 472"/>
                  <a:gd name="T46" fmla="*/ 365 w 600"/>
                  <a:gd name="T47" fmla="*/ 383 h 472"/>
                  <a:gd name="T48" fmla="*/ 365 w 600"/>
                  <a:gd name="T49" fmla="*/ 406 h 472"/>
                  <a:gd name="T50" fmla="*/ 365 w 600"/>
                  <a:gd name="T51" fmla="*/ 422 h 472"/>
                  <a:gd name="T52" fmla="*/ 442 w 600"/>
                  <a:gd name="T53" fmla="*/ 422 h 472"/>
                  <a:gd name="T54" fmla="*/ 470 w 600"/>
                  <a:gd name="T55" fmla="*/ 461 h 472"/>
                  <a:gd name="T56" fmla="*/ 130 w 600"/>
                  <a:gd name="T57" fmla="*/ 461 h 472"/>
                  <a:gd name="T58" fmla="*/ 158 w 600"/>
                  <a:gd name="T59" fmla="*/ 422 h 472"/>
                  <a:gd name="T60" fmla="*/ 232 w 600"/>
                  <a:gd name="T61" fmla="*/ 422 h 472"/>
                  <a:gd name="T62" fmla="*/ 232 w 600"/>
                  <a:gd name="T63" fmla="*/ 406 h 472"/>
                  <a:gd name="T64" fmla="*/ 232 w 600"/>
                  <a:gd name="T65" fmla="*/ 383 h 472"/>
                  <a:gd name="T66" fmla="*/ 205 w 600"/>
                  <a:gd name="T67" fmla="*/ 383 h 472"/>
                  <a:gd name="T68" fmla="*/ 32 w 600"/>
                  <a:gd name="T69" fmla="*/ 383 h 472"/>
                  <a:gd name="T70" fmla="*/ 0 w 600"/>
                  <a:gd name="T71" fmla="*/ 344 h 472"/>
                  <a:gd name="T72" fmla="*/ 0 w 600"/>
                  <a:gd name="T73" fmla="*/ 35 h 472"/>
                  <a:gd name="T74" fmla="*/ 32 w 600"/>
                  <a:gd name="T75"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0" h="472">
                    <a:moveTo>
                      <a:pt x="130" y="461"/>
                    </a:moveTo>
                    <a:cubicBezTo>
                      <a:pt x="470" y="461"/>
                      <a:pt x="470" y="461"/>
                      <a:pt x="470" y="461"/>
                    </a:cubicBezTo>
                    <a:cubicBezTo>
                      <a:pt x="470" y="472"/>
                      <a:pt x="470" y="472"/>
                      <a:pt x="470" y="472"/>
                    </a:cubicBezTo>
                    <a:cubicBezTo>
                      <a:pt x="130" y="472"/>
                      <a:pt x="130" y="472"/>
                      <a:pt x="130" y="472"/>
                    </a:cubicBezTo>
                    <a:cubicBezTo>
                      <a:pt x="130" y="461"/>
                      <a:pt x="130" y="461"/>
                      <a:pt x="130" y="461"/>
                    </a:cubicBezTo>
                    <a:close/>
                    <a:moveTo>
                      <a:pt x="32" y="35"/>
                    </a:moveTo>
                    <a:cubicBezTo>
                      <a:pt x="32" y="345"/>
                      <a:pt x="32" y="345"/>
                      <a:pt x="32" y="345"/>
                    </a:cubicBezTo>
                    <a:cubicBezTo>
                      <a:pt x="232" y="345"/>
                      <a:pt x="232" y="345"/>
                      <a:pt x="232" y="345"/>
                    </a:cubicBezTo>
                    <a:cubicBezTo>
                      <a:pt x="365" y="345"/>
                      <a:pt x="365" y="345"/>
                      <a:pt x="365" y="345"/>
                    </a:cubicBezTo>
                    <a:cubicBezTo>
                      <a:pt x="572" y="345"/>
                      <a:pt x="572" y="345"/>
                      <a:pt x="572" y="345"/>
                    </a:cubicBezTo>
                    <a:cubicBezTo>
                      <a:pt x="572" y="35"/>
                      <a:pt x="572" y="35"/>
                      <a:pt x="572" y="35"/>
                    </a:cubicBezTo>
                    <a:cubicBezTo>
                      <a:pt x="32" y="35"/>
                      <a:pt x="32" y="35"/>
                      <a:pt x="32" y="35"/>
                    </a:cubicBezTo>
                    <a:close/>
                    <a:moveTo>
                      <a:pt x="300" y="8"/>
                    </a:moveTo>
                    <a:cubicBezTo>
                      <a:pt x="295" y="8"/>
                      <a:pt x="292" y="12"/>
                      <a:pt x="292" y="16"/>
                    </a:cubicBezTo>
                    <a:cubicBezTo>
                      <a:pt x="292" y="20"/>
                      <a:pt x="295" y="24"/>
                      <a:pt x="300" y="24"/>
                    </a:cubicBezTo>
                    <a:cubicBezTo>
                      <a:pt x="305" y="24"/>
                      <a:pt x="309" y="20"/>
                      <a:pt x="309" y="16"/>
                    </a:cubicBezTo>
                    <a:cubicBezTo>
                      <a:pt x="309" y="12"/>
                      <a:pt x="305" y="8"/>
                      <a:pt x="300" y="8"/>
                    </a:cubicBezTo>
                    <a:close/>
                    <a:moveTo>
                      <a:pt x="32" y="0"/>
                    </a:moveTo>
                    <a:cubicBezTo>
                      <a:pt x="565" y="0"/>
                      <a:pt x="565" y="0"/>
                      <a:pt x="565" y="0"/>
                    </a:cubicBezTo>
                    <a:cubicBezTo>
                      <a:pt x="586" y="0"/>
                      <a:pt x="600" y="16"/>
                      <a:pt x="600" y="35"/>
                    </a:cubicBezTo>
                    <a:cubicBezTo>
                      <a:pt x="600" y="344"/>
                      <a:pt x="600" y="344"/>
                      <a:pt x="600" y="344"/>
                    </a:cubicBezTo>
                    <a:cubicBezTo>
                      <a:pt x="600" y="364"/>
                      <a:pt x="586" y="383"/>
                      <a:pt x="565" y="383"/>
                    </a:cubicBezTo>
                    <a:cubicBezTo>
                      <a:pt x="498" y="383"/>
                      <a:pt x="440" y="383"/>
                      <a:pt x="389" y="383"/>
                    </a:cubicBezTo>
                    <a:cubicBezTo>
                      <a:pt x="365" y="383"/>
                      <a:pt x="365" y="383"/>
                      <a:pt x="365" y="383"/>
                    </a:cubicBezTo>
                    <a:cubicBezTo>
                      <a:pt x="365" y="406"/>
                      <a:pt x="365" y="406"/>
                      <a:pt x="365" y="406"/>
                    </a:cubicBezTo>
                    <a:cubicBezTo>
                      <a:pt x="365" y="422"/>
                      <a:pt x="365" y="422"/>
                      <a:pt x="365" y="422"/>
                    </a:cubicBezTo>
                    <a:cubicBezTo>
                      <a:pt x="442" y="422"/>
                      <a:pt x="442" y="422"/>
                      <a:pt x="442" y="422"/>
                    </a:cubicBezTo>
                    <a:cubicBezTo>
                      <a:pt x="470" y="461"/>
                      <a:pt x="470" y="461"/>
                      <a:pt x="470" y="461"/>
                    </a:cubicBezTo>
                    <a:cubicBezTo>
                      <a:pt x="130" y="461"/>
                      <a:pt x="130" y="461"/>
                      <a:pt x="130" y="461"/>
                    </a:cubicBezTo>
                    <a:cubicBezTo>
                      <a:pt x="158" y="422"/>
                      <a:pt x="158" y="422"/>
                      <a:pt x="158" y="422"/>
                    </a:cubicBezTo>
                    <a:cubicBezTo>
                      <a:pt x="232" y="422"/>
                      <a:pt x="232" y="422"/>
                      <a:pt x="232" y="422"/>
                    </a:cubicBezTo>
                    <a:cubicBezTo>
                      <a:pt x="232" y="406"/>
                      <a:pt x="232" y="406"/>
                      <a:pt x="232" y="406"/>
                    </a:cubicBezTo>
                    <a:cubicBezTo>
                      <a:pt x="232" y="383"/>
                      <a:pt x="232" y="383"/>
                      <a:pt x="232" y="383"/>
                    </a:cubicBezTo>
                    <a:cubicBezTo>
                      <a:pt x="205" y="383"/>
                      <a:pt x="205" y="383"/>
                      <a:pt x="205" y="383"/>
                    </a:cubicBezTo>
                    <a:cubicBezTo>
                      <a:pt x="32" y="383"/>
                      <a:pt x="32" y="383"/>
                      <a:pt x="32" y="383"/>
                    </a:cubicBezTo>
                    <a:cubicBezTo>
                      <a:pt x="14" y="383"/>
                      <a:pt x="0" y="364"/>
                      <a:pt x="0" y="344"/>
                    </a:cubicBezTo>
                    <a:cubicBezTo>
                      <a:pt x="0" y="35"/>
                      <a:pt x="0" y="35"/>
                      <a:pt x="0" y="35"/>
                    </a:cubicBezTo>
                    <a:cubicBezTo>
                      <a:pt x="0" y="16"/>
                      <a:pt x="14" y="0"/>
                      <a:pt x="32" y="0"/>
                    </a:cubicBezTo>
                    <a:close/>
                  </a:path>
                </a:pathLst>
              </a:custGeom>
              <a:grpFill/>
              <a:ln>
                <a:noFill/>
              </a:ln>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32" name="Freeform 12">
                <a:extLst>
                  <a:ext uri="{FF2B5EF4-FFF2-40B4-BE49-F238E27FC236}">
                    <a16:creationId xmlns:a16="http://schemas.microsoft.com/office/drawing/2014/main" id="{D29EC379-BDA3-41D0-8CD7-0024AD26AC6D}"/>
                  </a:ext>
                </a:extLst>
              </p:cNvPr>
              <p:cNvSpPr>
                <a:spLocks/>
              </p:cNvSpPr>
              <p:nvPr/>
            </p:nvSpPr>
            <p:spPr bwMode="auto">
              <a:xfrm>
                <a:off x="5918197" y="4289507"/>
                <a:ext cx="396874" cy="766761"/>
              </a:xfrm>
              <a:custGeom>
                <a:avLst/>
                <a:gdLst>
                  <a:gd name="T0" fmla="*/ 0 w 250"/>
                  <a:gd name="T1" fmla="*/ 0 h 483"/>
                  <a:gd name="T2" fmla="*/ 250 w 250"/>
                  <a:gd name="T3" fmla="*/ 269 h 483"/>
                  <a:gd name="T4" fmla="*/ 152 w 250"/>
                  <a:gd name="T5" fmla="*/ 295 h 483"/>
                  <a:gd name="T6" fmla="*/ 221 w 250"/>
                  <a:gd name="T7" fmla="*/ 459 h 483"/>
                  <a:gd name="T8" fmla="*/ 162 w 250"/>
                  <a:gd name="T9" fmla="*/ 483 h 483"/>
                  <a:gd name="T10" fmla="*/ 93 w 250"/>
                  <a:gd name="T11" fmla="*/ 316 h 483"/>
                  <a:gd name="T12" fmla="*/ 0 w 250"/>
                  <a:gd name="T13" fmla="*/ 373 h 483"/>
                  <a:gd name="T14" fmla="*/ 0 w 250"/>
                  <a:gd name="T15" fmla="*/ 0 h 483"/>
                  <a:gd name="T16" fmla="*/ 0 w 250"/>
                  <a:gd name="T17"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483">
                    <a:moveTo>
                      <a:pt x="0" y="0"/>
                    </a:moveTo>
                    <a:lnTo>
                      <a:pt x="250" y="269"/>
                    </a:lnTo>
                    <a:lnTo>
                      <a:pt x="152" y="295"/>
                    </a:lnTo>
                    <a:lnTo>
                      <a:pt x="221" y="459"/>
                    </a:lnTo>
                    <a:lnTo>
                      <a:pt x="162" y="483"/>
                    </a:lnTo>
                    <a:lnTo>
                      <a:pt x="93" y="316"/>
                    </a:lnTo>
                    <a:lnTo>
                      <a:pt x="0" y="373"/>
                    </a:lnTo>
                    <a:lnTo>
                      <a:pt x="0" y="0"/>
                    </a:lnTo>
                    <a:lnTo>
                      <a:pt x="0" y="0"/>
                    </a:lnTo>
                    <a:close/>
                  </a:path>
                </a:pathLst>
              </a:custGeom>
              <a:grpFill/>
              <a:ln>
                <a:noFill/>
              </a:ln>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grpSp>
        <p:sp>
          <p:nvSpPr>
            <p:cNvPr id="30" name="TextBox 436">
              <a:extLst>
                <a:ext uri="{FF2B5EF4-FFF2-40B4-BE49-F238E27FC236}">
                  <a16:creationId xmlns:a16="http://schemas.microsoft.com/office/drawing/2014/main" id="{2DE33346-7DCF-4D3C-B559-588D77E29D82}"/>
                </a:ext>
              </a:extLst>
            </p:cNvPr>
            <p:cNvSpPr txBox="1"/>
            <p:nvPr/>
          </p:nvSpPr>
          <p:spPr>
            <a:xfrm>
              <a:off x="8082295" y="3188947"/>
              <a:ext cx="879142" cy="347472"/>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lIns="46623" tIns="46623" rIns="46623" bIns="46623" rtlCol="0" anchor="ctr">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122" b="1" i="0" u="none" strike="noStrike" kern="0" cap="none" spc="0" normalizeH="0" baseline="0" noProof="0">
                  <a:ln>
                    <a:noFill/>
                  </a:ln>
                  <a:solidFill>
                    <a:srgbClr val="FFFFFF"/>
                  </a:solidFill>
                  <a:effectLst/>
                  <a:uLnTx/>
                  <a:uFillTx/>
                  <a:latin typeface="Segoe UI Semilight"/>
                  <a:ea typeface="+mn-ea"/>
                  <a:cs typeface="+mn-cs"/>
                </a:rPr>
                <a:t>VM</a:t>
              </a:r>
            </a:p>
          </p:txBody>
        </p:sp>
      </p:grpSp>
      <p:sp>
        <p:nvSpPr>
          <p:cNvPr id="56" name="TextBox 305">
            <a:extLst>
              <a:ext uri="{FF2B5EF4-FFF2-40B4-BE49-F238E27FC236}">
                <a16:creationId xmlns:a16="http://schemas.microsoft.com/office/drawing/2014/main" id="{1D6F45E9-6348-4C61-BDCA-23F797469D7A}"/>
              </a:ext>
            </a:extLst>
          </p:cNvPr>
          <p:cNvSpPr txBox="1"/>
          <p:nvPr/>
        </p:nvSpPr>
        <p:spPr>
          <a:xfrm>
            <a:off x="576267" y="3798337"/>
            <a:ext cx="5943600" cy="404890"/>
          </a:xfrm>
          <a:prstGeom prst="rect">
            <a:avLst/>
          </a:prstGeom>
          <a:noFill/>
        </p:spPr>
        <p:txBody>
          <a:bodyPr wrap="square" lIns="186494" tIns="0" rIns="186494" bIns="149196"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836" b="1" i="0" u="none" strike="noStrike" kern="0" cap="none" spc="0" normalizeH="0" baseline="0" noProof="0">
                <a:ln>
                  <a:noFill/>
                </a:ln>
                <a:solidFill>
                  <a:srgbClr val="353535"/>
                </a:solidFill>
                <a:effectLst/>
                <a:uLnTx/>
                <a:uFillTx/>
                <a:latin typeface="Segoe UI Semilight"/>
                <a:ea typeface="+mn-ea"/>
                <a:cs typeface="+mn-cs"/>
              </a:rPr>
              <a:t>Containers </a:t>
            </a:r>
            <a:r>
              <a:rPr kumimoji="0" lang="en-US" sz="1836" b="0" i="0" u="none" strike="noStrike" kern="0" cap="none" spc="0" normalizeH="0" baseline="0" noProof="0">
                <a:ln>
                  <a:noFill/>
                </a:ln>
                <a:solidFill>
                  <a:srgbClr val="353535"/>
                </a:solidFill>
                <a:effectLst/>
                <a:uLnTx/>
                <a:uFillTx/>
                <a:latin typeface="Segoe UI Semilight"/>
                <a:ea typeface="+mn-ea"/>
                <a:cs typeface="+mn-cs"/>
              </a:rPr>
              <a:t>= Operating system virtualization</a:t>
            </a:r>
          </a:p>
        </p:txBody>
      </p:sp>
      <p:sp>
        <p:nvSpPr>
          <p:cNvPr id="57" name="Rectangle 327">
            <a:extLst>
              <a:ext uri="{FF2B5EF4-FFF2-40B4-BE49-F238E27FC236}">
                <a16:creationId xmlns:a16="http://schemas.microsoft.com/office/drawing/2014/main" id="{B9EE8D9F-1F9B-4AAE-9172-E492517B0CD9}"/>
              </a:ext>
            </a:extLst>
          </p:cNvPr>
          <p:cNvSpPr/>
          <p:nvPr/>
        </p:nvSpPr>
        <p:spPr bwMode="auto">
          <a:xfrm>
            <a:off x="1301427" y="4209848"/>
            <a:ext cx="5980440" cy="1635332"/>
          </a:xfrm>
          <a:prstGeom prst="rect">
            <a:avLst/>
          </a:prstGeom>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r>
              <a:rPr kumimoji="0" lang="en-US" sz="1632"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OS</a:t>
            </a:r>
          </a:p>
        </p:txBody>
      </p:sp>
      <p:sp>
        <p:nvSpPr>
          <p:cNvPr id="58" name="Rectangle 328">
            <a:extLst>
              <a:ext uri="{FF2B5EF4-FFF2-40B4-BE49-F238E27FC236}">
                <a16:creationId xmlns:a16="http://schemas.microsoft.com/office/drawing/2014/main" id="{91E42D75-A225-4964-AAD4-34105234309D}"/>
              </a:ext>
            </a:extLst>
          </p:cNvPr>
          <p:cNvSpPr/>
          <p:nvPr/>
        </p:nvSpPr>
        <p:spPr bwMode="auto">
          <a:xfrm>
            <a:off x="1301427" y="5886000"/>
            <a:ext cx="5980439" cy="497646"/>
          </a:xfrm>
          <a:prstGeom prst="rect">
            <a:avLst/>
          </a:prstGeom>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r>
              <a:rPr kumimoji="0" lang="en-US" sz="1632"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Hardware</a:t>
            </a:r>
          </a:p>
        </p:txBody>
      </p:sp>
      <p:sp>
        <p:nvSpPr>
          <p:cNvPr id="59" name="Rectangle 329">
            <a:extLst>
              <a:ext uri="{FF2B5EF4-FFF2-40B4-BE49-F238E27FC236}">
                <a16:creationId xmlns:a16="http://schemas.microsoft.com/office/drawing/2014/main" id="{AE85003F-E4B9-4862-A8A5-07E4CC6E46E4}"/>
              </a:ext>
            </a:extLst>
          </p:cNvPr>
          <p:cNvSpPr/>
          <p:nvPr/>
        </p:nvSpPr>
        <p:spPr bwMode="auto">
          <a:xfrm>
            <a:off x="2370281" y="4715688"/>
            <a:ext cx="1356727" cy="49764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91440" tIns="149196" rIns="91440"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Semilight"/>
                <a:ea typeface="+mn-ea"/>
                <a:cs typeface="+mn-cs"/>
              </a:rPr>
              <a:t>Applications</a:t>
            </a:r>
          </a:p>
        </p:txBody>
      </p:sp>
      <p:grpSp>
        <p:nvGrpSpPr>
          <p:cNvPr id="60" name="Group 330">
            <a:extLst>
              <a:ext uri="{FF2B5EF4-FFF2-40B4-BE49-F238E27FC236}">
                <a16:creationId xmlns:a16="http://schemas.microsoft.com/office/drawing/2014/main" id="{0C9E1B37-C293-4783-9291-64D2D7A83F2F}"/>
              </a:ext>
            </a:extLst>
          </p:cNvPr>
          <p:cNvGrpSpPr/>
          <p:nvPr/>
        </p:nvGrpSpPr>
        <p:grpSpPr>
          <a:xfrm>
            <a:off x="1875032" y="4715688"/>
            <a:ext cx="501628" cy="497646"/>
            <a:chOff x="4495435" y="2334205"/>
            <a:chExt cx="501628" cy="497646"/>
          </a:xfrm>
        </p:grpSpPr>
        <p:sp>
          <p:nvSpPr>
            <p:cNvPr id="104" name="Rectangle 331">
              <a:extLst>
                <a:ext uri="{FF2B5EF4-FFF2-40B4-BE49-F238E27FC236}">
                  <a16:creationId xmlns:a16="http://schemas.microsoft.com/office/drawing/2014/main" id="{F75F48F9-99D1-45FC-9D5F-9825A92C02AB}"/>
                </a:ext>
              </a:extLst>
            </p:cNvPr>
            <p:cNvSpPr/>
            <p:nvPr/>
          </p:nvSpPr>
          <p:spPr bwMode="auto">
            <a:xfrm>
              <a:off x="4495435" y="2334205"/>
              <a:ext cx="501628" cy="49764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05" name="Group 332">
              <a:extLst>
                <a:ext uri="{FF2B5EF4-FFF2-40B4-BE49-F238E27FC236}">
                  <a16:creationId xmlns:a16="http://schemas.microsoft.com/office/drawing/2014/main" id="{C3889A20-7DF2-4816-BC9D-4C7051162FE9}"/>
                </a:ext>
              </a:extLst>
            </p:cNvPr>
            <p:cNvGrpSpPr/>
            <p:nvPr/>
          </p:nvGrpSpPr>
          <p:grpSpPr>
            <a:xfrm>
              <a:off x="4588362" y="2455579"/>
              <a:ext cx="315775" cy="254898"/>
              <a:chOff x="4406091" y="6049087"/>
              <a:chExt cx="3960813" cy="3197225"/>
            </a:xfrm>
            <a:solidFill>
              <a:schemeClr val="tx1"/>
            </a:solidFill>
          </p:grpSpPr>
          <p:sp>
            <p:nvSpPr>
              <p:cNvPr id="106" name="Freeform 24">
                <a:extLst>
                  <a:ext uri="{FF2B5EF4-FFF2-40B4-BE49-F238E27FC236}">
                    <a16:creationId xmlns:a16="http://schemas.microsoft.com/office/drawing/2014/main" id="{0FAAA718-1245-4B06-B4E4-B9F8444E61B0}"/>
                  </a:ext>
                </a:extLst>
              </p:cNvPr>
              <p:cNvSpPr>
                <a:spLocks noEditPoints="1"/>
              </p:cNvSpPr>
              <p:nvPr/>
            </p:nvSpPr>
            <p:spPr bwMode="auto">
              <a:xfrm>
                <a:off x="4406091" y="6049087"/>
                <a:ext cx="2847975" cy="2813050"/>
              </a:xfrm>
              <a:custGeom>
                <a:avLst/>
                <a:gdLst>
                  <a:gd name="T0" fmla="*/ 744 w 757"/>
                  <a:gd name="T1" fmla="*/ 466 h 748"/>
                  <a:gd name="T2" fmla="*/ 755 w 757"/>
                  <a:gd name="T3" fmla="*/ 399 h 748"/>
                  <a:gd name="T4" fmla="*/ 739 w 757"/>
                  <a:gd name="T5" fmla="*/ 373 h 748"/>
                  <a:gd name="T6" fmla="*/ 644 w 757"/>
                  <a:gd name="T7" fmla="*/ 341 h 748"/>
                  <a:gd name="T8" fmla="*/ 638 w 757"/>
                  <a:gd name="T9" fmla="*/ 309 h 748"/>
                  <a:gd name="T10" fmla="*/ 716 w 757"/>
                  <a:gd name="T11" fmla="*/ 245 h 748"/>
                  <a:gd name="T12" fmla="*/ 721 w 757"/>
                  <a:gd name="T13" fmla="*/ 215 h 748"/>
                  <a:gd name="T14" fmla="*/ 687 w 757"/>
                  <a:gd name="T15" fmla="*/ 157 h 748"/>
                  <a:gd name="T16" fmla="*/ 658 w 757"/>
                  <a:gd name="T17" fmla="*/ 146 h 748"/>
                  <a:gd name="T18" fmla="*/ 565 w 757"/>
                  <a:gd name="T19" fmla="*/ 181 h 748"/>
                  <a:gd name="T20" fmla="*/ 536 w 757"/>
                  <a:gd name="T21" fmla="*/ 157 h 748"/>
                  <a:gd name="T22" fmla="*/ 556 w 757"/>
                  <a:gd name="T23" fmla="*/ 55 h 748"/>
                  <a:gd name="T24" fmla="*/ 541 w 757"/>
                  <a:gd name="T25" fmla="*/ 28 h 748"/>
                  <a:gd name="T26" fmla="*/ 477 w 757"/>
                  <a:gd name="T27" fmla="*/ 5 h 748"/>
                  <a:gd name="T28" fmla="*/ 449 w 757"/>
                  <a:gd name="T29" fmla="*/ 15 h 748"/>
                  <a:gd name="T30" fmla="*/ 397 w 757"/>
                  <a:gd name="T31" fmla="*/ 106 h 748"/>
                  <a:gd name="T32" fmla="*/ 378 w 757"/>
                  <a:gd name="T33" fmla="*/ 105 h 748"/>
                  <a:gd name="T34" fmla="*/ 362 w 757"/>
                  <a:gd name="T35" fmla="*/ 106 h 748"/>
                  <a:gd name="T36" fmla="*/ 311 w 757"/>
                  <a:gd name="T37" fmla="*/ 15 h 748"/>
                  <a:gd name="T38" fmla="*/ 282 w 757"/>
                  <a:gd name="T39" fmla="*/ 4 h 748"/>
                  <a:gd name="T40" fmla="*/ 218 w 757"/>
                  <a:gd name="T41" fmla="*/ 27 h 748"/>
                  <a:gd name="T42" fmla="*/ 203 w 757"/>
                  <a:gd name="T43" fmla="*/ 54 h 748"/>
                  <a:gd name="T44" fmla="*/ 222 w 757"/>
                  <a:gd name="T45" fmla="*/ 156 h 748"/>
                  <a:gd name="T46" fmla="*/ 192 w 757"/>
                  <a:gd name="T47" fmla="*/ 181 h 748"/>
                  <a:gd name="T48" fmla="*/ 103 w 757"/>
                  <a:gd name="T49" fmla="*/ 145 h 748"/>
                  <a:gd name="T50" fmla="*/ 74 w 757"/>
                  <a:gd name="T51" fmla="*/ 155 h 748"/>
                  <a:gd name="T52" fmla="*/ 39 w 757"/>
                  <a:gd name="T53" fmla="*/ 213 h 748"/>
                  <a:gd name="T54" fmla="*/ 44 w 757"/>
                  <a:gd name="T55" fmla="*/ 243 h 748"/>
                  <a:gd name="T56" fmla="*/ 119 w 757"/>
                  <a:gd name="T57" fmla="*/ 307 h 748"/>
                  <a:gd name="T58" fmla="*/ 113 w 757"/>
                  <a:gd name="T59" fmla="*/ 341 h 748"/>
                  <a:gd name="T60" fmla="*/ 17 w 757"/>
                  <a:gd name="T61" fmla="*/ 373 h 748"/>
                  <a:gd name="T62" fmla="*/ 2 w 757"/>
                  <a:gd name="T63" fmla="*/ 400 h 748"/>
                  <a:gd name="T64" fmla="*/ 13 w 757"/>
                  <a:gd name="T65" fmla="*/ 466 h 748"/>
                  <a:gd name="T66" fmla="*/ 37 w 757"/>
                  <a:gd name="T67" fmla="*/ 486 h 748"/>
                  <a:gd name="T68" fmla="*/ 136 w 757"/>
                  <a:gd name="T69" fmla="*/ 486 h 748"/>
                  <a:gd name="T70" fmla="*/ 154 w 757"/>
                  <a:gd name="T71" fmla="*/ 519 h 748"/>
                  <a:gd name="T72" fmla="*/ 102 w 757"/>
                  <a:gd name="T73" fmla="*/ 604 h 748"/>
                  <a:gd name="T74" fmla="*/ 107 w 757"/>
                  <a:gd name="T75" fmla="*/ 634 h 748"/>
                  <a:gd name="T76" fmla="*/ 158 w 757"/>
                  <a:gd name="T77" fmla="*/ 678 h 748"/>
                  <a:gd name="T78" fmla="*/ 189 w 757"/>
                  <a:gd name="T79" fmla="*/ 679 h 748"/>
                  <a:gd name="T80" fmla="*/ 265 w 757"/>
                  <a:gd name="T81" fmla="*/ 615 h 748"/>
                  <a:gd name="T82" fmla="*/ 303 w 757"/>
                  <a:gd name="T83" fmla="*/ 629 h 748"/>
                  <a:gd name="T84" fmla="*/ 318 w 757"/>
                  <a:gd name="T85" fmla="*/ 729 h 748"/>
                  <a:gd name="T86" fmla="*/ 342 w 757"/>
                  <a:gd name="T87" fmla="*/ 748 h 748"/>
                  <a:gd name="T88" fmla="*/ 409 w 757"/>
                  <a:gd name="T89" fmla="*/ 748 h 748"/>
                  <a:gd name="T90" fmla="*/ 433 w 757"/>
                  <a:gd name="T91" fmla="*/ 729 h 748"/>
                  <a:gd name="T92" fmla="*/ 450 w 757"/>
                  <a:gd name="T93" fmla="*/ 631 h 748"/>
                  <a:gd name="T94" fmla="*/ 489 w 757"/>
                  <a:gd name="T95" fmla="*/ 617 h 748"/>
                  <a:gd name="T96" fmla="*/ 562 w 757"/>
                  <a:gd name="T97" fmla="*/ 680 h 748"/>
                  <a:gd name="T98" fmla="*/ 592 w 757"/>
                  <a:gd name="T99" fmla="*/ 680 h 748"/>
                  <a:gd name="T100" fmla="*/ 644 w 757"/>
                  <a:gd name="T101" fmla="*/ 636 h 748"/>
                  <a:gd name="T102" fmla="*/ 649 w 757"/>
                  <a:gd name="T103" fmla="*/ 606 h 748"/>
                  <a:gd name="T104" fmla="*/ 600 w 757"/>
                  <a:gd name="T105" fmla="*/ 522 h 748"/>
                  <a:gd name="T106" fmla="*/ 621 w 757"/>
                  <a:gd name="T107" fmla="*/ 486 h 748"/>
                  <a:gd name="T108" fmla="*/ 721 w 757"/>
                  <a:gd name="T109" fmla="*/ 486 h 748"/>
                  <a:gd name="T110" fmla="*/ 744 w 757"/>
                  <a:gd name="T111" fmla="*/ 466 h 748"/>
                  <a:gd name="T112" fmla="*/ 528 w 757"/>
                  <a:gd name="T113" fmla="*/ 373 h 748"/>
                  <a:gd name="T114" fmla="*/ 378 w 757"/>
                  <a:gd name="T115" fmla="*/ 522 h 748"/>
                  <a:gd name="T116" fmla="*/ 229 w 757"/>
                  <a:gd name="T117" fmla="*/ 373 h 748"/>
                  <a:gd name="T118" fmla="*/ 378 w 757"/>
                  <a:gd name="T119" fmla="*/ 223 h 748"/>
                  <a:gd name="T120" fmla="*/ 528 w 757"/>
                  <a:gd name="T121" fmla="*/ 37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7" h="748">
                    <a:moveTo>
                      <a:pt x="744" y="466"/>
                    </a:moveTo>
                    <a:cubicBezTo>
                      <a:pt x="755" y="399"/>
                      <a:pt x="755" y="399"/>
                      <a:pt x="755" y="399"/>
                    </a:cubicBezTo>
                    <a:cubicBezTo>
                      <a:pt x="757" y="388"/>
                      <a:pt x="750" y="377"/>
                      <a:pt x="739" y="373"/>
                    </a:cubicBezTo>
                    <a:cubicBezTo>
                      <a:pt x="644" y="341"/>
                      <a:pt x="644" y="341"/>
                      <a:pt x="644" y="341"/>
                    </a:cubicBezTo>
                    <a:cubicBezTo>
                      <a:pt x="643" y="330"/>
                      <a:pt x="641" y="319"/>
                      <a:pt x="638" y="309"/>
                    </a:cubicBezTo>
                    <a:cubicBezTo>
                      <a:pt x="716" y="245"/>
                      <a:pt x="716" y="245"/>
                      <a:pt x="716" y="245"/>
                    </a:cubicBezTo>
                    <a:cubicBezTo>
                      <a:pt x="725" y="238"/>
                      <a:pt x="727" y="225"/>
                      <a:pt x="721" y="215"/>
                    </a:cubicBezTo>
                    <a:cubicBezTo>
                      <a:pt x="687" y="157"/>
                      <a:pt x="687" y="157"/>
                      <a:pt x="687" y="157"/>
                    </a:cubicBezTo>
                    <a:cubicBezTo>
                      <a:pt x="681" y="147"/>
                      <a:pt x="669" y="142"/>
                      <a:pt x="658" y="146"/>
                    </a:cubicBezTo>
                    <a:cubicBezTo>
                      <a:pt x="565" y="181"/>
                      <a:pt x="565" y="181"/>
                      <a:pt x="565" y="181"/>
                    </a:cubicBezTo>
                    <a:cubicBezTo>
                      <a:pt x="556" y="172"/>
                      <a:pt x="547" y="164"/>
                      <a:pt x="536" y="157"/>
                    </a:cubicBezTo>
                    <a:cubicBezTo>
                      <a:pt x="556" y="55"/>
                      <a:pt x="556" y="55"/>
                      <a:pt x="556" y="55"/>
                    </a:cubicBezTo>
                    <a:cubicBezTo>
                      <a:pt x="558" y="43"/>
                      <a:pt x="552" y="32"/>
                      <a:pt x="541" y="28"/>
                    </a:cubicBezTo>
                    <a:cubicBezTo>
                      <a:pt x="477" y="5"/>
                      <a:pt x="477" y="5"/>
                      <a:pt x="477" y="5"/>
                    </a:cubicBezTo>
                    <a:cubicBezTo>
                      <a:pt x="467" y="1"/>
                      <a:pt x="455" y="5"/>
                      <a:pt x="449" y="15"/>
                    </a:cubicBezTo>
                    <a:cubicBezTo>
                      <a:pt x="397" y="106"/>
                      <a:pt x="397" y="106"/>
                      <a:pt x="397" y="106"/>
                    </a:cubicBezTo>
                    <a:cubicBezTo>
                      <a:pt x="391" y="105"/>
                      <a:pt x="385" y="105"/>
                      <a:pt x="378" y="105"/>
                    </a:cubicBezTo>
                    <a:cubicBezTo>
                      <a:pt x="373" y="105"/>
                      <a:pt x="367" y="105"/>
                      <a:pt x="362" y="106"/>
                    </a:cubicBezTo>
                    <a:cubicBezTo>
                      <a:pt x="311" y="15"/>
                      <a:pt x="311" y="15"/>
                      <a:pt x="311" y="15"/>
                    </a:cubicBezTo>
                    <a:cubicBezTo>
                      <a:pt x="305" y="4"/>
                      <a:pt x="293" y="0"/>
                      <a:pt x="282" y="4"/>
                    </a:cubicBezTo>
                    <a:cubicBezTo>
                      <a:pt x="218" y="27"/>
                      <a:pt x="218" y="27"/>
                      <a:pt x="218" y="27"/>
                    </a:cubicBezTo>
                    <a:cubicBezTo>
                      <a:pt x="208" y="31"/>
                      <a:pt x="201" y="42"/>
                      <a:pt x="203" y="54"/>
                    </a:cubicBezTo>
                    <a:cubicBezTo>
                      <a:pt x="222" y="156"/>
                      <a:pt x="222" y="156"/>
                      <a:pt x="222" y="156"/>
                    </a:cubicBezTo>
                    <a:cubicBezTo>
                      <a:pt x="211" y="163"/>
                      <a:pt x="201" y="172"/>
                      <a:pt x="192" y="181"/>
                    </a:cubicBezTo>
                    <a:cubicBezTo>
                      <a:pt x="103" y="145"/>
                      <a:pt x="103" y="145"/>
                      <a:pt x="103" y="145"/>
                    </a:cubicBezTo>
                    <a:cubicBezTo>
                      <a:pt x="92" y="141"/>
                      <a:pt x="80" y="145"/>
                      <a:pt x="74" y="155"/>
                    </a:cubicBezTo>
                    <a:cubicBezTo>
                      <a:pt x="39" y="213"/>
                      <a:pt x="39" y="213"/>
                      <a:pt x="39" y="213"/>
                    </a:cubicBezTo>
                    <a:cubicBezTo>
                      <a:pt x="33" y="223"/>
                      <a:pt x="35" y="235"/>
                      <a:pt x="44" y="243"/>
                    </a:cubicBezTo>
                    <a:cubicBezTo>
                      <a:pt x="119" y="307"/>
                      <a:pt x="119" y="307"/>
                      <a:pt x="119" y="307"/>
                    </a:cubicBezTo>
                    <a:cubicBezTo>
                      <a:pt x="116" y="318"/>
                      <a:pt x="114" y="329"/>
                      <a:pt x="113" y="341"/>
                    </a:cubicBezTo>
                    <a:cubicBezTo>
                      <a:pt x="17" y="373"/>
                      <a:pt x="17" y="373"/>
                      <a:pt x="17" y="373"/>
                    </a:cubicBezTo>
                    <a:cubicBezTo>
                      <a:pt x="6" y="377"/>
                      <a:pt x="0" y="388"/>
                      <a:pt x="2" y="400"/>
                    </a:cubicBezTo>
                    <a:cubicBezTo>
                      <a:pt x="13" y="466"/>
                      <a:pt x="13" y="466"/>
                      <a:pt x="13" y="466"/>
                    </a:cubicBezTo>
                    <a:cubicBezTo>
                      <a:pt x="15" y="478"/>
                      <a:pt x="25" y="486"/>
                      <a:pt x="37" y="486"/>
                    </a:cubicBezTo>
                    <a:cubicBezTo>
                      <a:pt x="136" y="486"/>
                      <a:pt x="136" y="486"/>
                      <a:pt x="136" y="486"/>
                    </a:cubicBezTo>
                    <a:cubicBezTo>
                      <a:pt x="141" y="498"/>
                      <a:pt x="147" y="509"/>
                      <a:pt x="154" y="519"/>
                    </a:cubicBezTo>
                    <a:cubicBezTo>
                      <a:pt x="102" y="604"/>
                      <a:pt x="102" y="604"/>
                      <a:pt x="102" y="604"/>
                    </a:cubicBezTo>
                    <a:cubicBezTo>
                      <a:pt x="96" y="614"/>
                      <a:pt x="98" y="627"/>
                      <a:pt x="107" y="634"/>
                    </a:cubicBezTo>
                    <a:cubicBezTo>
                      <a:pt x="158" y="678"/>
                      <a:pt x="158" y="678"/>
                      <a:pt x="158" y="678"/>
                    </a:cubicBezTo>
                    <a:cubicBezTo>
                      <a:pt x="167" y="686"/>
                      <a:pt x="180" y="686"/>
                      <a:pt x="189" y="679"/>
                    </a:cubicBezTo>
                    <a:cubicBezTo>
                      <a:pt x="265" y="615"/>
                      <a:pt x="265" y="615"/>
                      <a:pt x="265" y="615"/>
                    </a:cubicBezTo>
                    <a:cubicBezTo>
                      <a:pt x="277" y="621"/>
                      <a:pt x="290" y="626"/>
                      <a:pt x="303" y="629"/>
                    </a:cubicBezTo>
                    <a:cubicBezTo>
                      <a:pt x="318" y="729"/>
                      <a:pt x="318" y="729"/>
                      <a:pt x="318" y="729"/>
                    </a:cubicBezTo>
                    <a:cubicBezTo>
                      <a:pt x="320" y="740"/>
                      <a:pt x="330" y="748"/>
                      <a:pt x="342" y="748"/>
                    </a:cubicBezTo>
                    <a:cubicBezTo>
                      <a:pt x="409" y="748"/>
                      <a:pt x="409" y="748"/>
                      <a:pt x="409" y="748"/>
                    </a:cubicBezTo>
                    <a:cubicBezTo>
                      <a:pt x="421" y="748"/>
                      <a:pt x="431" y="740"/>
                      <a:pt x="433" y="729"/>
                    </a:cubicBezTo>
                    <a:cubicBezTo>
                      <a:pt x="450" y="631"/>
                      <a:pt x="450" y="631"/>
                      <a:pt x="450" y="631"/>
                    </a:cubicBezTo>
                    <a:cubicBezTo>
                      <a:pt x="463" y="627"/>
                      <a:pt x="476" y="622"/>
                      <a:pt x="489" y="617"/>
                    </a:cubicBezTo>
                    <a:cubicBezTo>
                      <a:pt x="562" y="680"/>
                      <a:pt x="562" y="680"/>
                      <a:pt x="562" y="680"/>
                    </a:cubicBezTo>
                    <a:cubicBezTo>
                      <a:pt x="570" y="687"/>
                      <a:pt x="583" y="687"/>
                      <a:pt x="592" y="680"/>
                    </a:cubicBezTo>
                    <a:cubicBezTo>
                      <a:pt x="644" y="636"/>
                      <a:pt x="644" y="636"/>
                      <a:pt x="644" y="636"/>
                    </a:cubicBezTo>
                    <a:cubicBezTo>
                      <a:pt x="653" y="629"/>
                      <a:pt x="655" y="616"/>
                      <a:pt x="649" y="606"/>
                    </a:cubicBezTo>
                    <a:cubicBezTo>
                      <a:pt x="600" y="522"/>
                      <a:pt x="600" y="522"/>
                      <a:pt x="600" y="522"/>
                    </a:cubicBezTo>
                    <a:cubicBezTo>
                      <a:pt x="608" y="511"/>
                      <a:pt x="615" y="499"/>
                      <a:pt x="621" y="486"/>
                    </a:cubicBezTo>
                    <a:cubicBezTo>
                      <a:pt x="721" y="486"/>
                      <a:pt x="721" y="486"/>
                      <a:pt x="721" y="486"/>
                    </a:cubicBezTo>
                    <a:cubicBezTo>
                      <a:pt x="732" y="486"/>
                      <a:pt x="742" y="478"/>
                      <a:pt x="744" y="466"/>
                    </a:cubicBezTo>
                    <a:close/>
                    <a:moveTo>
                      <a:pt x="528" y="373"/>
                    </a:moveTo>
                    <a:cubicBezTo>
                      <a:pt x="528" y="455"/>
                      <a:pt x="461" y="522"/>
                      <a:pt x="378" y="522"/>
                    </a:cubicBezTo>
                    <a:cubicBezTo>
                      <a:pt x="296" y="522"/>
                      <a:pt x="229" y="455"/>
                      <a:pt x="229" y="373"/>
                    </a:cubicBezTo>
                    <a:cubicBezTo>
                      <a:pt x="229" y="290"/>
                      <a:pt x="296" y="223"/>
                      <a:pt x="378" y="223"/>
                    </a:cubicBezTo>
                    <a:cubicBezTo>
                      <a:pt x="461" y="223"/>
                      <a:pt x="528" y="290"/>
                      <a:pt x="528" y="373"/>
                    </a:cubicBezTo>
                    <a:close/>
                  </a:path>
                </a:pathLst>
              </a:custGeom>
              <a:solidFill>
                <a:schemeClr val="bg1"/>
              </a:solidFill>
              <a:ln w="9525">
                <a:solidFill>
                  <a:schemeClr val="tx2"/>
                </a:solidFill>
                <a:round/>
                <a:headEnd/>
                <a:tailEnd/>
              </a:ln>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107" name="Oval 25">
                <a:extLst>
                  <a:ext uri="{FF2B5EF4-FFF2-40B4-BE49-F238E27FC236}">
                    <a16:creationId xmlns:a16="http://schemas.microsoft.com/office/drawing/2014/main" id="{EB8817B8-222B-45E9-B563-A79ABB79AFA7}"/>
                  </a:ext>
                </a:extLst>
              </p:cNvPr>
              <p:cNvSpPr>
                <a:spLocks noChangeArrowheads="1"/>
              </p:cNvSpPr>
              <p:nvPr/>
            </p:nvSpPr>
            <p:spPr bwMode="auto">
              <a:xfrm>
                <a:off x="5557028" y="7180975"/>
                <a:ext cx="542925" cy="541338"/>
              </a:xfrm>
              <a:prstGeom prst="ellipse">
                <a:avLst/>
              </a:prstGeom>
              <a:solidFill>
                <a:schemeClr val="bg1"/>
              </a:solidFill>
              <a:ln w="9525">
                <a:solidFill>
                  <a:schemeClr val="tx2"/>
                </a:solidFill>
                <a:round/>
                <a:headEnd/>
                <a:tailEnd/>
              </a:ln>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108" name="Freeform 26">
                <a:extLst>
                  <a:ext uri="{FF2B5EF4-FFF2-40B4-BE49-F238E27FC236}">
                    <a16:creationId xmlns:a16="http://schemas.microsoft.com/office/drawing/2014/main" id="{A2DD2F9C-3190-43B2-B70C-FBCDEF32EAEA}"/>
                  </a:ext>
                </a:extLst>
              </p:cNvPr>
              <p:cNvSpPr>
                <a:spLocks noEditPoints="1"/>
              </p:cNvSpPr>
              <p:nvPr/>
            </p:nvSpPr>
            <p:spPr bwMode="auto">
              <a:xfrm>
                <a:off x="6907991" y="7722312"/>
                <a:ext cx="1458913" cy="1524000"/>
              </a:xfrm>
              <a:custGeom>
                <a:avLst/>
                <a:gdLst>
                  <a:gd name="T0" fmla="*/ 379 w 388"/>
                  <a:gd name="T1" fmla="*/ 137 h 405"/>
                  <a:gd name="T2" fmla="*/ 383 w 388"/>
                  <a:gd name="T3" fmla="*/ 118 h 405"/>
                  <a:gd name="T4" fmla="*/ 361 w 388"/>
                  <a:gd name="T5" fmla="*/ 81 h 405"/>
                  <a:gd name="T6" fmla="*/ 343 w 388"/>
                  <a:gd name="T7" fmla="*/ 74 h 405"/>
                  <a:gd name="T8" fmla="*/ 287 w 388"/>
                  <a:gd name="T9" fmla="*/ 94 h 405"/>
                  <a:gd name="T10" fmla="*/ 241 w 388"/>
                  <a:gd name="T11" fmla="*/ 68 h 405"/>
                  <a:gd name="T12" fmla="*/ 232 w 388"/>
                  <a:gd name="T13" fmla="*/ 12 h 405"/>
                  <a:gd name="T14" fmla="*/ 217 w 388"/>
                  <a:gd name="T15" fmla="*/ 0 h 405"/>
                  <a:gd name="T16" fmla="*/ 174 w 388"/>
                  <a:gd name="T17" fmla="*/ 0 h 405"/>
                  <a:gd name="T18" fmla="*/ 159 w 388"/>
                  <a:gd name="T19" fmla="*/ 12 h 405"/>
                  <a:gd name="T20" fmla="*/ 149 w 388"/>
                  <a:gd name="T21" fmla="*/ 68 h 405"/>
                  <a:gd name="T22" fmla="*/ 102 w 388"/>
                  <a:gd name="T23" fmla="*/ 95 h 405"/>
                  <a:gd name="T24" fmla="*/ 46 w 388"/>
                  <a:gd name="T25" fmla="*/ 74 h 405"/>
                  <a:gd name="T26" fmla="*/ 27 w 388"/>
                  <a:gd name="T27" fmla="*/ 81 h 405"/>
                  <a:gd name="T28" fmla="*/ 6 w 388"/>
                  <a:gd name="T29" fmla="*/ 118 h 405"/>
                  <a:gd name="T30" fmla="*/ 9 w 388"/>
                  <a:gd name="T31" fmla="*/ 137 h 405"/>
                  <a:gd name="T32" fmla="*/ 55 w 388"/>
                  <a:gd name="T33" fmla="*/ 175 h 405"/>
                  <a:gd name="T34" fmla="*/ 53 w 388"/>
                  <a:gd name="T35" fmla="*/ 202 h 405"/>
                  <a:gd name="T36" fmla="*/ 55 w 388"/>
                  <a:gd name="T37" fmla="*/ 227 h 405"/>
                  <a:gd name="T38" fmla="*/ 7 w 388"/>
                  <a:gd name="T39" fmla="*/ 266 h 405"/>
                  <a:gd name="T40" fmla="*/ 4 w 388"/>
                  <a:gd name="T41" fmla="*/ 285 h 405"/>
                  <a:gd name="T42" fmla="*/ 25 w 388"/>
                  <a:gd name="T43" fmla="*/ 322 h 405"/>
                  <a:gd name="T44" fmla="*/ 43 w 388"/>
                  <a:gd name="T45" fmla="*/ 329 h 405"/>
                  <a:gd name="T46" fmla="*/ 100 w 388"/>
                  <a:gd name="T47" fmla="*/ 308 h 405"/>
                  <a:gd name="T48" fmla="*/ 149 w 388"/>
                  <a:gd name="T49" fmla="*/ 337 h 405"/>
                  <a:gd name="T50" fmla="*/ 158 w 388"/>
                  <a:gd name="T51" fmla="*/ 392 h 405"/>
                  <a:gd name="T52" fmla="*/ 173 w 388"/>
                  <a:gd name="T53" fmla="*/ 405 h 405"/>
                  <a:gd name="T54" fmla="*/ 216 w 388"/>
                  <a:gd name="T55" fmla="*/ 405 h 405"/>
                  <a:gd name="T56" fmla="*/ 231 w 388"/>
                  <a:gd name="T57" fmla="*/ 392 h 405"/>
                  <a:gd name="T58" fmla="*/ 240 w 388"/>
                  <a:gd name="T59" fmla="*/ 337 h 405"/>
                  <a:gd name="T60" fmla="*/ 289 w 388"/>
                  <a:gd name="T61" fmla="*/ 309 h 405"/>
                  <a:gd name="T62" fmla="*/ 345 w 388"/>
                  <a:gd name="T63" fmla="*/ 329 h 405"/>
                  <a:gd name="T64" fmla="*/ 364 w 388"/>
                  <a:gd name="T65" fmla="*/ 322 h 405"/>
                  <a:gd name="T66" fmla="*/ 385 w 388"/>
                  <a:gd name="T67" fmla="*/ 285 h 405"/>
                  <a:gd name="T68" fmla="*/ 381 w 388"/>
                  <a:gd name="T69" fmla="*/ 266 h 405"/>
                  <a:gd name="T70" fmla="*/ 335 w 388"/>
                  <a:gd name="T71" fmla="*/ 228 h 405"/>
                  <a:gd name="T72" fmla="*/ 337 w 388"/>
                  <a:gd name="T73" fmla="*/ 202 h 405"/>
                  <a:gd name="T74" fmla="*/ 334 w 388"/>
                  <a:gd name="T75" fmla="*/ 174 h 405"/>
                  <a:gd name="T76" fmla="*/ 379 w 388"/>
                  <a:gd name="T77" fmla="*/ 137 h 405"/>
                  <a:gd name="T78" fmla="*/ 251 w 388"/>
                  <a:gd name="T79" fmla="*/ 202 h 405"/>
                  <a:gd name="T80" fmla="*/ 195 w 388"/>
                  <a:gd name="T81" fmla="*/ 259 h 405"/>
                  <a:gd name="T82" fmla="*/ 138 w 388"/>
                  <a:gd name="T83" fmla="*/ 202 h 405"/>
                  <a:gd name="T84" fmla="*/ 195 w 388"/>
                  <a:gd name="T85" fmla="*/ 145 h 405"/>
                  <a:gd name="T86" fmla="*/ 251 w 388"/>
                  <a:gd name="T8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8" h="405">
                    <a:moveTo>
                      <a:pt x="379" y="137"/>
                    </a:moveTo>
                    <a:cubicBezTo>
                      <a:pt x="385" y="133"/>
                      <a:pt x="386" y="124"/>
                      <a:pt x="383" y="118"/>
                    </a:cubicBezTo>
                    <a:cubicBezTo>
                      <a:pt x="361" y="81"/>
                      <a:pt x="361" y="81"/>
                      <a:pt x="361" y="81"/>
                    </a:cubicBezTo>
                    <a:cubicBezTo>
                      <a:pt x="357" y="74"/>
                      <a:pt x="350" y="72"/>
                      <a:pt x="343" y="74"/>
                    </a:cubicBezTo>
                    <a:cubicBezTo>
                      <a:pt x="287" y="94"/>
                      <a:pt x="287" y="94"/>
                      <a:pt x="287" y="94"/>
                    </a:cubicBezTo>
                    <a:cubicBezTo>
                      <a:pt x="274" y="83"/>
                      <a:pt x="258" y="74"/>
                      <a:pt x="241" y="68"/>
                    </a:cubicBezTo>
                    <a:cubicBezTo>
                      <a:pt x="232" y="12"/>
                      <a:pt x="232" y="12"/>
                      <a:pt x="232" y="12"/>
                    </a:cubicBezTo>
                    <a:cubicBezTo>
                      <a:pt x="231" y="5"/>
                      <a:pt x="224" y="0"/>
                      <a:pt x="217" y="0"/>
                    </a:cubicBezTo>
                    <a:cubicBezTo>
                      <a:pt x="174" y="0"/>
                      <a:pt x="174" y="0"/>
                      <a:pt x="174" y="0"/>
                    </a:cubicBezTo>
                    <a:cubicBezTo>
                      <a:pt x="166" y="0"/>
                      <a:pt x="160" y="5"/>
                      <a:pt x="159" y="12"/>
                    </a:cubicBezTo>
                    <a:cubicBezTo>
                      <a:pt x="149" y="68"/>
                      <a:pt x="149" y="68"/>
                      <a:pt x="149" y="68"/>
                    </a:cubicBezTo>
                    <a:cubicBezTo>
                      <a:pt x="132" y="74"/>
                      <a:pt x="116" y="83"/>
                      <a:pt x="102" y="95"/>
                    </a:cubicBezTo>
                    <a:cubicBezTo>
                      <a:pt x="46" y="74"/>
                      <a:pt x="46" y="74"/>
                      <a:pt x="46" y="74"/>
                    </a:cubicBezTo>
                    <a:cubicBezTo>
                      <a:pt x="39" y="72"/>
                      <a:pt x="31" y="74"/>
                      <a:pt x="27" y="81"/>
                    </a:cubicBezTo>
                    <a:cubicBezTo>
                      <a:pt x="6" y="118"/>
                      <a:pt x="6" y="118"/>
                      <a:pt x="6" y="118"/>
                    </a:cubicBezTo>
                    <a:cubicBezTo>
                      <a:pt x="2" y="124"/>
                      <a:pt x="3" y="133"/>
                      <a:pt x="9" y="137"/>
                    </a:cubicBezTo>
                    <a:cubicBezTo>
                      <a:pt x="55" y="175"/>
                      <a:pt x="55" y="175"/>
                      <a:pt x="55" y="175"/>
                    </a:cubicBezTo>
                    <a:cubicBezTo>
                      <a:pt x="54" y="184"/>
                      <a:pt x="53" y="193"/>
                      <a:pt x="53" y="202"/>
                    </a:cubicBezTo>
                    <a:cubicBezTo>
                      <a:pt x="53" y="211"/>
                      <a:pt x="53" y="219"/>
                      <a:pt x="55" y="227"/>
                    </a:cubicBezTo>
                    <a:cubicBezTo>
                      <a:pt x="7" y="266"/>
                      <a:pt x="7" y="266"/>
                      <a:pt x="7" y="266"/>
                    </a:cubicBezTo>
                    <a:cubicBezTo>
                      <a:pt x="2" y="270"/>
                      <a:pt x="0" y="278"/>
                      <a:pt x="4" y="285"/>
                    </a:cubicBezTo>
                    <a:cubicBezTo>
                      <a:pt x="25" y="322"/>
                      <a:pt x="25" y="322"/>
                      <a:pt x="25" y="322"/>
                    </a:cubicBezTo>
                    <a:cubicBezTo>
                      <a:pt x="28" y="329"/>
                      <a:pt x="36" y="332"/>
                      <a:pt x="43" y="329"/>
                    </a:cubicBezTo>
                    <a:cubicBezTo>
                      <a:pt x="100" y="308"/>
                      <a:pt x="100" y="308"/>
                      <a:pt x="100" y="308"/>
                    </a:cubicBezTo>
                    <a:cubicBezTo>
                      <a:pt x="114" y="321"/>
                      <a:pt x="131" y="330"/>
                      <a:pt x="149" y="337"/>
                    </a:cubicBezTo>
                    <a:cubicBezTo>
                      <a:pt x="158" y="392"/>
                      <a:pt x="158" y="392"/>
                      <a:pt x="158" y="392"/>
                    </a:cubicBezTo>
                    <a:cubicBezTo>
                      <a:pt x="159" y="399"/>
                      <a:pt x="165" y="405"/>
                      <a:pt x="173" y="405"/>
                    </a:cubicBezTo>
                    <a:cubicBezTo>
                      <a:pt x="216" y="405"/>
                      <a:pt x="216" y="405"/>
                      <a:pt x="216" y="405"/>
                    </a:cubicBezTo>
                    <a:cubicBezTo>
                      <a:pt x="223" y="405"/>
                      <a:pt x="229" y="399"/>
                      <a:pt x="231" y="392"/>
                    </a:cubicBezTo>
                    <a:cubicBezTo>
                      <a:pt x="240" y="337"/>
                      <a:pt x="240" y="337"/>
                      <a:pt x="240" y="337"/>
                    </a:cubicBezTo>
                    <a:cubicBezTo>
                      <a:pt x="258" y="331"/>
                      <a:pt x="275" y="321"/>
                      <a:pt x="289" y="309"/>
                    </a:cubicBezTo>
                    <a:cubicBezTo>
                      <a:pt x="345" y="329"/>
                      <a:pt x="345" y="329"/>
                      <a:pt x="345" y="329"/>
                    </a:cubicBezTo>
                    <a:cubicBezTo>
                      <a:pt x="352" y="332"/>
                      <a:pt x="360" y="329"/>
                      <a:pt x="364" y="322"/>
                    </a:cubicBezTo>
                    <a:cubicBezTo>
                      <a:pt x="385" y="285"/>
                      <a:pt x="385" y="285"/>
                      <a:pt x="385" y="285"/>
                    </a:cubicBezTo>
                    <a:cubicBezTo>
                      <a:pt x="388" y="278"/>
                      <a:pt x="387" y="270"/>
                      <a:pt x="381" y="266"/>
                    </a:cubicBezTo>
                    <a:cubicBezTo>
                      <a:pt x="335" y="228"/>
                      <a:pt x="335" y="228"/>
                      <a:pt x="335" y="228"/>
                    </a:cubicBezTo>
                    <a:cubicBezTo>
                      <a:pt x="336" y="220"/>
                      <a:pt x="337" y="211"/>
                      <a:pt x="337" y="202"/>
                    </a:cubicBezTo>
                    <a:cubicBezTo>
                      <a:pt x="337" y="193"/>
                      <a:pt x="336" y="183"/>
                      <a:pt x="334" y="174"/>
                    </a:cubicBezTo>
                    <a:lnTo>
                      <a:pt x="379" y="137"/>
                    </a:lnTo>
                    <a:close/>
                    <a:moveTo>
                      <a:pt x="251" y="202"/>
                    </a:moveTo>
                    <a:cubicBezTo>
                      <a:pt x="251" y="233"/>
                      <a:pt x="226" y="259"/>
                      <a:pt x="195" y="259"/>
                    </a:cubicBezTo>
                    <a:cubicBezTo>
                      <a:pt x="163" y="259"/>
                      <a:pt x="138" y="233"/>
                      <a:pt x="138" y="202"/>
                    </a:cubicBezTo>
                    <a:cubicBezTo>
                      <a:pt x="138" y="171"/>
                      <a:pt x="163" y="145"/>
                      <a:pt x="195" y="145"/>
                    </a:cubicBezTo>
                    <a:cubicBezTo>
                      <a:pt x="226" y="145"/>
                      <a:pt x="251" y="171"/>
                      <a:pt x="251" y="202"/>
                    </a:cubicBezTo>
                    <a:close/>
                  </a:path>
                </a:pathLst>
              </a:custGeom>
              <a:solidFill>
                <a:schemeClr val="bg1"/>
              </a:solidFill>
              <a:ln w="9525">
                <a:solidFill>
                  <a:schemeClr val="tx2"/>
                </a:solidFill>
                <a:round/>
                <a:headEnd/>
                <a:tailEnd/>
              </a:ln>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grpSp>
      </p:grpSp>
      <p:sp>
        <p:nvSpPr>
          <p:cNvPr id="61" name="Rectangle 336">
            <a:extLst>
              <a:ext uri="{FF2B5EF4-FFF2-40B4-BE49-F238E27FC236}">
                <a16:creationId xmlns:a16="http://schemas.microsoft.com/office/drawing/2014/main" id="{20E89397-4ABD-4399-8FC0-14BDB1726D0C}"/>
              </a:ext>
            </a:extLst>
          </p:cNvPr>
          <p:cNvSpPr/>
          <p:nvPr/>
        </p:nvSpPr>
        <p:spPr bwMode="auto">
          <a:xfrm>
            <a:off x="2370280" y="5233745"/>
            <a:ext cx="4613463" cy="49764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91440" tIns="149196" rIns="91440"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Semilight"/>
                <a:ea typeface="+mn-ea"/>
                <a:cs typeface="+mn-cs"/>
              </a:rPr>
              <a:t>Kernel</a:t>
            </a:r>
          </a:p>
        </p:txBody>
      </p:sp>
      <p:grpSp>
        <p:nvGrpSpPr>
          <p:cNvPr id="62" name="Group 337">
            <a:extLst>
              <a:ext uri="{FF2B5EF4-FFF2-40B4-BE49-F238E27FC236}">
                <a16:creationId xmlns:a16="http://schemas.microsoft.com/office/drawing/2014/main" id="{F478E558-A124-4249-9B79-6A9E6164B5CB}"/>
              </a:ext>
            </a:extLst>
          </p:cNvPr>
          <p:cNvGrpSpPr/>
          <p:nvPr/>
        </p:nvGrpSpPr>
        <p:grpSpPr>
          <a:xfrm>
            <a:off x="1875032" y="5233745"/>
            <a:ext cx="501628" cy="497646"/>
            <a:chOff x="4498836" y="2852262"/>
            <a:chExt cx="501628" cy="497646"/>
          </a:xfrm>
        </p:grpSpPr>
        <p:sp>
          <p:nvSpPr>
            <p:cNvPr id="102" name="Rectangle 338">
              <a:extLst>
                <a:ext uri="{FF2B5EF4-FFF2-40B4-BE49-F238E27FC236}">
                  <a16:creationId xmlns:a16="http://schemas.microsoft.com/office/drawing/2014/main" id="{62BA71B2-EF4C-4546-9F4D-15C8F1DDCB75}"/>
                </a:ext>
              </a:extLst>
            </p:cNvPr>
            <p:cNvSpPr/>
            <p:nvPr/>
          </p:nvSpPr>
          <p:spPr bwMode="auto">
            <a:xfrm>
              <a:off x="4498836" y="2852262"/>
              <a:ext cx="501628" cy="49764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3" name="Freeform 73">
              <a:extLst>
                <a:ext uri="{FF2B5EF4-FFF2-40B4-BE49-F238E27FC236}">
                  <a16:creationId xmlns:a16="http://schemas.microsoft.com/office/drawing/2014/main" id="{0452BCC3-C087-4B72-A270-D7E2DC9D4068}"/>
                </a:ext>
              </a:extLst>
            </p:cNvPr>
            <p:cNvSpPr>
              <a:spLocks noChangeAspect="1" noEditPoints="1"/>
            </p:cNvSpPr>
            <p:nvPr/>
          </p:nvSpPr>
          <p:spPr bwMode="black">
            <a:xfrm>
              <a:off x="4600290" y="2951725"/>
              <a:ext cx="298721" cy="298720"/>
            </a:xfrm>
            <a:custGeom>
              <a:avLst/>
              <a:gdLst>
                <a:gd name="T0" fmla="*/ 313 w 330"/>
                <a:gd name="T1" fmla="*/ 161 h 330"/>
                <a:gd name="T2" fmla="*/ 313 w 330"/>
                <a:gd name="T3" fmla="*/ 128 h 330"/>
                <a:gd name="T4" fmla="*/ 284 w 330"/>
                <a:gd name="T5" fmla="*/ 137 h 330"/>
                <a:gd name="T6" fmla="*/ 298 w 330"/>
                <a:gd name="T7" fmla="*/ 111 h 330"/>
                <a:gd name="T8" fmla="*/ 330 w 330"/>
                <a:gd name="T9" fmla="*/ 103 h 330"/>
                <a:gd name="T10" fmla="*/ 298 w 330"/>
                <a:gd name="T11" fmla="*/ 95 h 330"/>
                <a:gd name="T12" fmla="*/ 284 w 330"/>
                <a:gd name="T13" fmla="*/ 87 h 330"/>
                <a:gd name="T14" fmla="*/ 235 w 330"/>
                <a:gd name="T15" fmla="*/ 46 h 330"/>
                <a:gd name="T16" fmla="*/ 244 w 330"/>
                <a:gd name="T17" fmla="*/ 17 h 330"/>
                <a:gd name="T18" fmla="*/ 211 w 330"/>
                <a:gd name="T19" fmla="*/ 17 h 330"/>
                <a:gd name="T20" fmla="*/ 219 w 330"/>
                <a:gd name="T21" fmla="*/ 46 h 330"/>
                <a:gd name="T22" fmla="*/ 194 w 330"/>
                <a:gd name="T23" fmla="*/ 32 h 330"/>
                <a:gd name="T24" fmla="*/ 186 w 330"/>
                <a:gd name="T25" fmla="*/ 0 h 330"/>
                <a:gd name="T26" fmla="*/ 178 w 330"/>
                <a:gd name="T27" fmla="*/ 32 h 330"/>
                <a:gd name="T28" fmla="*/ 152 w 330"/>
                <a:gd name="T29" fmla="*/ 46 h 330"/>
                <a:gd name="T30" fmla="*/ 161 w 330"/>
                <a:gd name="T31" fmla="*/ 17 h 330"/>
                <a:gd name="T32" fmla="*/ 128 w 330"/>
                <a:gd name="T33" fmla="*/ 17 h 330"/>
                <a:gd name="T34" fmla="*/ 137 w 330"/>
                <a:gd name="T35" fmla="*/ 46 h 330"/>
                <a:gd name="T36" fmla="*/ 111 w 330"/>
                <a:gd name="T37" fmla="*/ 32 h 330"/>
                <a:gd name="T38" fmla="*/ 103 w 330"/>
                <a:gd name="T39" fmla="*/ 0 h 330"/>
                <a:gd name="T40" fmla="*/ 95 w 330"/>
                <a:gd name="T41" fmla="*/ 32 h 330"/>
                <a:gd name="T42" fmla="*/ 87 w 330"/>
                <a:gd name="T43" fmla="*/ 46 h 330"/>
                <a:gd name="T44" fmla="*/ 46 w 330"/>
                <a:gd name="T45" fmla="*/ 95 h 330"/>
                <a:gd name="T46" fmla="*/ 17 w 330"/>
                <a:gd name="T47" fmla="*/ 86 h 330"/>
                <a:gd name="T48" fmla="*/ 17 w 330"/>
                <a:gd name="T49" fmla="*/ 120 h 330"/>
                <a:gd name="T50" fmla="*/ 46 w 330"/>
                <a:gd name="T51" fmla="*/ 111 h 330"/>
                <a:gd name="T52" fmla="*/ 32 w 330"/>
                <a:gd name="T53" fmla="*/ 137 h 330"/>
                <a:gd name="T54" fmla="*/ 0 w 330"/>
                <a:gd name="T55" fmla="*/ 144 h 330"/>
                <a:gd name="T56" fmla="*/ 32 w 330"/>
                <a:gd name="T57" fmla="*/ 152 h 330"/>
                <a:gd name="T58" fmla="*/ 46 w 330"/>
                <a:gd name="T59" fmla="*/ 178 h 330"/>
                <a:gd name="T60" fmla="*/ 17 w 330"/>
                <a:gd name="T61" fmla="*/ 169 h 330"/>
                <a:gd name="T62" fmla="*/ 17 w 330"/>
                <a:gd name="T63" fmla="*/ 203 h 330"/>
                <a:gd name="T64" fmla="*/ 46 w 330"/>
                <a:gd name="T65" fmla="*/ 194 h 330"/>
                <a:gd name="T66" fmla="*/ 32 w 330"/>
                <a:gd name="T67" fmla="*/ 219 h 330"/>
                <a:gd name="T68" fmla="*/ 0 w 330"/>
                <a:gd name="T69" fmla="*/ 227 h 330"/>
                <a:gd name="T70" fmla="*/ 32 w 330"/>
                <a:gd name="T71" fmla="*/ 235 h 330"/>
                <a:gd name="T72" fmla="*/ 46 w 330"/>
                <a:gd name="T73" fmla="*/ 243 h 330"/>
                <a:gd name="T74" fmla="*/ 95 w 330"/>
                <a:gd name="T75" fmla="*/ 284 h 330"/>
                <a:gd name="T76" fmla="*/ 86 w 330"/>
                <a:gd name="T77" fmla="*/ 313 h 330"/>
                <a:gd name="T78" fmla="*/ 120 w 330"/>
                <a:gd name="T79" fmla="*/ 313 h 330"/>
                <a:gd name="T80" fmla="*/ 111 w 330"/>
                <a:gd name="T81" fmla="*/ 284 h 330"/>
                <a:gd name="T82" fmla="*/ 137 w 330"/>
                <a:gd name="T83" fmla="*/ 298 h 330"/>
                <a:gd name="T84" fmla="*/ 144 w 330"/>
                <a:gd name="T85" fmla="*/ 330 h 330"/>
                <a:gd name="T86" fmla="*/ 152 w 330"/>
                <a:gd name="T87" fmla="*/ 298 h 330"/>
                <a:gd name="T88" fmla="*/ 178 w 330"/>
                <a:gd name="T89" fmla="*/ 284 h 330"/>
                <a:gd name="T90" fmla="*/ 169 w 330"/>
                <a:gd name="T91" fmla="*/ 313 h 330"/>
                <a:gd name="T92" fmla="*/ 203 w 330"/>
                <a:gd name="T93" fmla="*/ 313 h 330"/>
                <a:gd name="T94" fmla="*/ 194 w 330"/>
                <a:gd name="T95" fmla="*/ 284 h 330"/>
                <a:gd name="T96" fmla="*/ 219 w 330"/>
                <a:gd name="T97" fmla="*/ 298 h 330"/>
                <a:gd name="T98" fmla="*/ 227 w 330"/>
                <a:gd name="T99" fmla="*/ 330 h 330"/>
                <a:gd name="T100" fmla="*/ 235 w 330"/>
                <a:gd name="T101" fmla="*/ 298 h 330"/>
                <a:gd name="T102" fmla="*/ 243 w 330"/>
                <a:gd name="T103" fmla="*/ 284 h 330"/>
                <a:gd name="T104" fmla="*/ 284 w 330"/>
                <a:gd name="T105" fmla="*/ 235 h 330"/>
                <a:gd name="T106" fmla="*/ 313 w 330"/>
                <a:gd name="T107" fmla="*/ 244 h 330"/>
                <a:gd name="T108" fmla="*/ 313 w 330"/>
                <a:gd name="T109" fmla="*/ 211 h 330"/>
                <a:gd name="T110" fmla="*/ 284 w 330"/>
                <a:gd name="T111" fmla="*/ 219 h 330"/>
                <a:gd name="T112" fmla="*/ 298 w 330"/>
                <a:gd name="T113" fmla="*/ 194 h 330"/>
                <a:gd name="T114" fmla="*/ 330 w 330"/>
                <a:gd name="T115" fmla="*/ 186 h 330"/>
                <a:gd name="T116" fmla="*/ 298 w 330"/>
                <a:gd name="T117" fmla="*/ 178 h 330"/>
                <a:gd name="T118" fmla="*/ 284 w 330"/>
                <a:gd name="T119" fmla="*/ 152 h 330"/>
                <a:gd name="T120" fmla="*/ 165 w 330"/>
                <a:gd name="T121" fmla="*/ 267 h 330"/>
                <a:gd name="T122" fmla="*/ 165 w 330"/>
                <a:gd name="T123" fmla="*/ 63 h 330"/>
                <a:gd name="T124" fmla="*/ 165 w 330"/>
                <a:gd name="T125" fmla="*/ 26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0" h="330">
                  <a:moveTo>
                    <a:pt x="298" y="152"/>
                  </a:moveTo>
                  <a:cubicBezTo>
                    <a:pt x="301" y="158"/>
                    <a:pt x="307" y="161"/>
                    <a:pt x="313" y="161"/>
                  </a:cubicBezTo>
                  <a:cubicBezTo>
                    <a:pt x="322" y="161"/>
                    <a:pt x="330" y="154"/>
                    <a:pt x="330" y="144"/>
                  </a:cubicBezTo>
                  <a:cubicBezTo>
                    <a:pt x="330" y="135"/>
                    <a:pt x="322" y="128"/>
                    <a:pt x="313" y="128"/>
                  </a:cubicBezTo>
                  <a:cubicBezTo>
                    <a:pt x="307" y="128"/>
                    <a:pt x="301" y="131"/>
                    <a:pt x="298" y="137"/>
                  </a:cubicBezTo>
                  <a:cubicBezTo>
                    <a:pt x="284" y="137"/>
                    <a:pt x="284" y="137"/>
                    <a:pt x="284" y="137"/>
                  </a:cubicBezTo>
                  <a:cubicBezTo>
                    <a:pt x="284" y="111"/>
                    <a:pt x="284" y="111"/>
                    <a:pt x="284" y="111"/>
                  </a:cubicBezTo>
                  <a:cubicBezTo>
                    <a:pt x="298" y="111"/>
                    <a:pt x="298" y="111"/>
                    <a:pt x="298" y="111"/>
                  </a:cubicBezTo>
                  <a:cubicBezTo>
                    <a:pt x="301" y="116"/>
                    <a:pt x="307" y="120"/>
                    <a:pt x="313" y="120"/>
                  </a:cubicBezTo>
                  <a:cubicBezTo>
                    <a:pt x="322" y="120"/>
                    <a:pt x="330" y="112"/>
                    <a:pt x="330" y="103"/>
                  </a:cubicBezTo>
                  <a:cubicBezTo>
                    <a:pt x="330" y="94"/>
                    <a:pt x="322" y="86"/>
                    <a:pt x="313" y="86"/>
                  </a:cubicBezTo>
                  <a:cubicBezTo>
                    <a:pt x="307" y="86"/>
                    <a:pt x="301" y="90"/>
                    <a:pt x="298" y="95"/>
                  </a:cubicBezTo>
                  <a:cubicBezTo>
                    <a:pt x="284" y="95"/>
                    <a:pt x="284" y="95"/>
                    <a:pt x="284" y="95"/>
                  </a:cubicBezTo>
                  <a:cubicBezTo>
                    <a:pt x="284" y="87"/>
                    <a:pt x="284" y="87"/>
                    <a:pt x="284" y="87"/>
                  </a:cubicBezTo>
                  <a:cubicBezTo>
                    <a:pt x="284" y="65"/>
                    <a:pt x="266" y="46"/>
                    <a:pt x="243" y="46"/>
                  </a:cubicBezTo>
                  <a:cubicBezTo>
                    <a:pt x="235" y="46"/>
                    <a:pt x="235" y="46"/>
                    <a:pt x="235" y="46"/>
                  </a:cubicBezTo>
                  <a:cubicBezTo>
                    <a:pt x="235" y="32"/>
                    <a:pt x="235" y="32"/>
                    <a:pt x="235" y="32"/>
                  </a:cubicBezTo>
                  <a:cubicBezTo>
                    <a:pt x="240" y="29"/>
                    <a:pt x="244" y="23"/>
                    <a:pt x="244" y="17"/>
                  </a:cubicBezTo>
                  <a:cubicBezTo>
                    <a:pt x="244" y="8"/>
                    <a:pt x="237" y="0"/>
                    <a:pt x="227" y="0"/>
                  </a:cubicBezTo>
                  <a:cubicBezTo>
                    <a:pt x="218" y="0"/>
                    <a:pt x="211" y="8"/>
                    <a:pt x="211" y="17"/>
                  </a:cubicBezTo>
                  <a:cubicBezTo>
                    <a:pt x="211" y="23"/>
                    <a:pt x="214" y="29"/>
                    <a:pt x="219" y="32"/>
                  </a:cubicBezTo>
                  <a:cubicBezTo>
                    <a:pt x="219" y="46"/>
                    <a:pt x="219" y="46"/>
                    <a:pt x="219" y="46"/>
                  </a:cubicBezTo>
                  <a:cubicBezTo>
                    <a:pt x="194" y="46"/>
                    <a:pt x="194" y="46"/>
                    <a:pt x="194" y="46"/>
                  </a:cubicBezTo>
                  <a:cubicBezTo>
                    <a:pt x="194" y="32"/>
                    <a:pt x="194" y="32"/>
                    <a:pt x="194" y="32"/>
                  </a:cubicBezTo>
                  <a:cubicBezTo>
                    <a:pt x="199" y="29"/>
                    <a:pt x="203" y="23"/>
                    <a:pt x="203" y="17"/>
                  </a:cubicBezTo>
                  <a:cubicBezTo>
                    <a:pt x="203" y="8"/>
                    <a:pt x="195" y="0"/>
                    <a:pt x="186" y="0"/>
                  </a:cubicBezTo>
                  <a:cubicBezTo>
                    <a:pt x="177" y="0"/>
                    <a:pt x="169" y="8"/>
                    <a:pt x="169" y="17"/>
                  </a:cubicBezTo>
                  <a:cubicBezTo>
                    <a:pt x="169" y="23"/>
                    <a:pt x="173" y="29"/>
                    <a:pt x="178" y="32"/>
                  </a:cubicBezTo>
                  <a:cubicBezTo>
                    <a:pt x="178" y="46"/>
                    <a:pt x="178" y="46"/>
                    <a:pt x="178" y="46"/>
                  </a:cubicBezTo>
                  <a:cubicBezTo>
                    <a:pt x="152" y="46"/>
                    <a:pt x="152" y="46"/>
                    <a:pt x="152" y="46"/>
                  </a:cubicBezTo>
                  <a:cubicBezTo>
                    <a:pt x="152" y="32"/>
                    <a:pt x="152" y="32"/>
                    <a:pt x="152" y="32"/>
                  </a:cubicBezTo>
                  <a:cubicBezTo>
                    <a:pt x="158" y="29"/>
                    <a:pt x="161" y="23"/>
                    <a:pt x="161" y="17"/>
                  </a:cubicBezTo>
                  <a:cubicBezTo>
                    <a:pt x="161" y="8"/>
                    <a:pt x="154" y="0"/>
                    <a:pt x="144" y="0"/>
                  </a:cubicBezTo>
                  <a:cubicBezTo>
                    <a:pt x="135" y="0"/>
                    <a:pt x="128" y="8"/>
                    <a:pt x="128" y="17"/>
                  </a:cubicBezTo>
                  <a:cubicBezTo>
                    <a:pt x="128" y="23"/>
                    <a:pt x="131" y="29"/>
                    <a:pt x="137" y="32"/>
                  </a:cubicBezTo>
                  <a:cubicBezTo>
                    <a:pt x="137" y="46"/>
                    <a:pt x="137" y="46"/>
                    <a:pt x="137" y="46"/>
                  </a:cubicBezTo>
                  <a:cubicBezTo>
                    <a:pt x="111" y="46"/>
                    <a:pt x="111" y="46"/>
                    <a:pt x="111" y="46"/>
                  </a:cubicBezTo>
                  <a:cubicBezTo>
                    <a:pt x="111" y="32"/>
                    <a:pt x="111" y="32"/>
                    <a:pt x="111" y="32"/>
                  </a:cubicBezTo>
                  <a:cubicBezTo>
                    <a:pt x="116" y="29"/>
                    <a:pt x="120" y="23"/>
                    <a:pt x="120" y="17"/>
                  </a:cubicBezTo>
                  <a:cubicBezTo>
                    <a:pt x="120" y="8"/>
                    <a:pt x="112" y="0"/>
                    <a:pt x="103" y="0"/>
                  </a:cubicBezTo>
                  <a:cubicBezTo>
                    <a:pt x="94" y="0"/>
                    <a:pt x="86" y="8"/>
                    <a:pt x="86" y="17"/>
                  </a:cubicBezTo>
                  <a:cubicBezTo>
                    <a:pt x="86" y="23"/>
                    <a:pt x="90" y="29"/>
                    <a:pt x="95" y="32"/>
                  </a:cubicBezTo>
                  <a:cubicBezTo>
                    <a:pt x="95" y="46"/>
                    <a:pt x="95" y="46"/>
                    <a:pt x="95" y="46"/>
                  </a:cubicBezTo>
                  <a:cubicBezTo>
                    <a:pt x="87" y="46"/>
                    <a:pt x="87" y="46"/>
                    <a:pt x="87" y="46"/>
                  </a:cubicBezTo>
                  <a:cubicBezTo>
                    <a:pt x="65" y="46"/>
                    <a:pt x="46" y="65"/>
                    <a:pt x="46" y="87"/>
                  </a:cubicBezTo>
                  <a:cubicBezTo>
                    <a:pt x="46" y="95"/>
                    <a:pt x="46" y="95"/>
                    <a:pt x="46" y="95"/>
                  </a:cubicBezTo>
                  <a:cubicBezTo>
                    <a:pt x="32" y="95"/>
                    <a:pt x="32" y="95"/>
                    <a:pt x="32" y="95"/>
                  </a:cubicBezTo>
                  <a:cubicBezTo>
                    <a:pt x="29" y="90"/>
                    <a:pt x="23" y="86"/>
                    <a:pt x="17" y="86"/>
                  </a:cubicBezTo>
                  <a:cubicBezTo>
                    <a:pt x="8" y="86"/>
                    <a:pt x="0" y="94"/>
                    <a:pt x="0" y="103"/>
                  </a:cubicBezTo>
                  <a:cubicBezTo>
                    <a:pt x="0" y="112"/>
                    <a:pt x="8" y="120"/>
                    <a:pt x="17" y="120"/>
                  </a:cubicBezTo>
                  <a:cubicBezTo>
                    <a:pt x="23" y="120"/>
                    <a:pt x="29" y="116"/>
                    <a:pt x="32" y="111"/>
                  </a:cubicBezTo>
                  <a:cubicBezTo>
                    <a:pt x="46" y="111"/>
                    <a:pt x="46" y="111"/>
                    <a:pt x="46" y="111"/>
                  </a:cubicBezTo>
                  <a:cubicBezTo>
                    <a:pt x="46" y="137"/>
                    <a:pt x="46" y="137"/>
                    <a:pt x="46" y="137"/>
                  </a:cubicBezTo>
                  <a:cubicBezTo>
                    <a:pt x="32" y="137"/>
                    <a:pt x="32" y="137"/>
                    <a:pt x="32" y="137"/>
                  </a:cubicBezTo>
                  <a:cubicBezTo>
                    <a:pt x="29" y="131"/>
                    <a:pt x="23" y="128"/>
                    <a:pt x="17" y="128"/>
                  </a:cubicBezTo>
                  <a:cubicBezTo>
                    <a:pt x="8" y="128"/>
                    <a:pt x="0" y="135"/>
                    <a:pt x="0" y="144"/>
                  </a:cubicBezTo>
                  <a:cubicBezTo>
                    <a:pt x="0" y="154"/>
                    <a:pt x="8" y="161"/>
                    <a:pt x="17" y="161"/>
                  </a:cubicBezTo>
                  <a:cubicBezTo>
                    <a:pt x="23" y="161"/>
                    <a:pt x="29" y="158"/>
                    <a:pt x="32" y="152"/>
                  </a:cubicBezTo>
                  <a:cubicBezTo>
                    <a:pt x="46" y="152"/>
                    <a:pt x="46" y="152"/>
                    <a:pt x="46" y="152"/>
                  </a:cubicBezTo>
                  <a:cubicBezTo>
                    <a:pt x="46" y="178"/>
                    <a:pt x="46" y="178"/>
                    <a:pt x="46" y="178"/>
                  </a:cubicBezTo>
                  <a:cubicBezTo>
                    <a:pt x="32" y="178"/>
                    <a:pt x="32" y="178"/>
                    <a:pt x="32" y="178"/>
                  </a:cubicBezTo>
                  <a:cubicBezTo>
                    <a:pt x="29" y="173"/>
                    <a:pt x="23" y="169"/>
                    <a:pt x="17" y="169"/>
                  </a:cubicBezTo>
                  <a:cubicBezTo>
                    <a:pt x="8" y="169"/>
                    <a:pt x="0" y="177"/>
                    <a:pt x="0" y="186"/>
                  </a:cubicBezTo>
                  <a:cubicBezTo>
                    <a:pt x="0" y="195"/>
                    <a:pt x="8" y="203"/>
                    <a:pt x="17" y="203"/>
                  </a:cubicBezTo>
                  <a:cubicBezTo>
                    <a:pt x="23" y="203"/>
                    <a:pt x="29" y="199"/>
                    <a:pt x="32" y="194"/>
                  </a:cubicBezTo>
                  <a:cubicBezTo>
                    <a:pt x="46" y="194"/>
                    <a:pt x="46" y="194"/>
                    <a:pt x="46" y="194"/>
                  </a:cubicBezTo>
                  <a:cubicBezTo>
                    <a:pt x="46" y="219"/>
                    <a:pt x="46" y="219"/>
                    <a:pt x="46" y="219"/>
                  </a:cubicBezTo>
                  <a:cubicBezTo>
                    <a:pt x="32" y="219"/>
                    <a:pt x="32" y="219"/>
                    <a:pt x="32" y="219"/>
                  </a:cubicBezTo>
                  <a:cubicBezTo>
                    <a:pt x="29" y="214"/>
                    <a:pt x="23" y="211"/>
                    <a:pt x="17" y="211"/>
                  </a:cubicBezTo>
                  <a:cubicBezTo>
                    <a:pt x="8" y="211"/>
                    <a:pt x="0" y="218"/>
                    <a:pt x="0" y="227"/>
                  </a:cubicBezTo>
                  <a:cubicBezTo>
                    <a:pt x="0" y="237"/>
                    <a:pt x="8" y="244"/>
                    <a:pt x="17" y="244"/>
                  </a:cubicBezTo>
                  <a:cubicBezTo>
                    <a:pt x="23" y="244"/>
                    <a:pt x="29" y="240"/>
                    <a:pt x="32" y="235"/>
                  </a:cubicBezTo>
                  <a:cubicBezTo>
                    <a:pt x="46" y="235"/>
                    <a:pt x="46" y="235"/>
                    <a:pt x="46" y="235"/>
                  </a:cubicBezTo>
                  <a:cubicBezTo>
                    <a:pt x="46" y="243"/>
                    <a:pt x="46" y="243"/>
                    <a:pt x="46" y="243"/>
                  </a:cubicBezTo>
                  <a:cubicBezTo>
                    <a:pt x="46" y="266"/>
                    <a:pt x="65" y="284"/>
                    <a:pt x="87" y="284"/>
                  </a:cubicBezTo>
                  <a:cubicBezTo>
                    <a:pt x="95" y="284"/>
                    <a:pt x="95" y="284"/>
                    <a:pt x="95" y="284"/>
                  </a:cubicBezTo>
                  <a:cubicBezTo>
                    <a:pt x="95" y="298"/>
                    <a:pt x="95" y="298"/>
                    <a:pt x="95" y="298"/>
                  </a:cubicBezTo>
                  <a:cubicBezTo>
                    <a:pt x="90" y="301"/>
                    <a:pt x="86" y="307"/>
                    <a:pt x="86" y="313"/>
                  </a:cubicBezTo>
                  <a:cubicBezTo>
                    <a:pt x="86" y="322"/>
                    <a:pt x="94" y="330"/>
                    <a:pt x="103" y="330"/>
                  </a:cubicBezTo>
                  <a:cubicBezTo>
                    <a:pt x="112" y="330"/>
                    <a:pt x="120" y="322"/>
                    <a:pt x="120" y="313"/>
                  </a:cubicBezTo>
                  <a:cubicBezTo>
                    <a:pt x="120" y="307"/>
                    <a:pt x="116" y="301"/>
                    <a:pt x="111" y="298"/>
                  </a:cubicBezTo>
                  <a:cubicBezTo>
                    <a:pt x="111" y="284"/>
                    <a:pt x="111" y="284"/>
                    <a:pt x="111" y="284"/>
                  </a:cubicBezTo>
                  <a:cubicBezTo>
                    <a:pt x="137" y="284"/>
                    <a:pt x="137" y="284"/>
                    <a:pt x="137" y="284"/>
                  </a:cubicBezTo>
                  <a:cubicBezTo>
                    <a:pt x="137" y="298"/>
                    <a:pt x="137" y="298"/>
                    <a:pt x="137" y="298"/>
                  </a:cubicBezTo>
                  <a:cubicBezTo>
                    <a:pt x="131" y="301"/>
                    <a:pt x="128" y="307"/>
                    <a:pt x="128" y="313"/>
                  </a:cubicBezTo>
                  <a:cubicBezTo>
                    <a:pt x="128" y="322"/>
                    <a:pt x="135" y="330"/>
                    <a:pt x="144" y="330"/>
                  </a:cubicBezTo>
                  <a:cubicBezTo>
                    <a:pt x="154" y="330"/>
                    <a:pt x="161" y="322"/>
                    <a:pt x="161" y="313"/>
                  </a:cubicBezTo>
                  <a:cubicBezTo>
                    <a:pt x="161" y="307"/>
                    <a:pt x="158" y="301"/>
                    <a:pt x="152" y="298"/>
                  </a:cubicBezTo>
                  <a:cubicBezTo>
                    <a:pt x="152" y="284"/>
                    <a:pt x="152" y="284"/>
                    <a:pt x="152" y="284"/>
                  </a:cubicBezTo>
                  <a:cubicBezTo>
                    <a:pt x="178" y="284"/>
                    <a:pt x="178" y="284"/>
                    <a:pt x="178" y="284"/>
                  </a:cubicBezTo>
                  <a:cubicBezTo>
                    <a:pt x="178" y="298"/>
                    <a:pt x="178" y="298"/>
                    <a:pt x="178" y="298"/>
                  </a:cubicBezTo>
                  <a:cubicBezTo>
                    <a:pt x="173" y="301"/>
                    <a:pt x="169" y="307"/>
                    <a:pt x="169" y="313"/>
                  </a:cubicBezTo>
                  <a:cubicBezTo>
                    <a:pt x="169" y="322"/>
                    <a:pt x="177" y="330"/>
                    <a:pt x="186" y="330"/>
                  </a:cubicBezTo>
                  <a:cubicBezTo>
                    <a:pt x="195" y="330"/>
                    <a:pt x="203" y="322"/>
                    <a:pt x="203" y="313"/>
                  </a:cubicBezTo>
                  <a:cubicBezTo>
                    <a:pt x="203" y="307"/>
                    <a:pt x="199" y="301"/>
                    <a:pt x="194" y="298"/>
                  </a:cubicBezTo>
                  <a:cubicBezTo>
                    <a:pt x="194" y="284"/>
                    <a:pt x="194" y="284"/>
                    <a:pt x="194" y="284"/>
                  </a:cubicBezTo>
                  <a:cubicBezTo>
                    <a:pt x="219" y="284"/>
                    <a:pt x="219" y="284"/>
                    <a:pt x="219" y="284"/>
                  </a:cubicBezTo>
                  <a:cubicBezTo>
                    <a:pt x="219" y="298"/>
                    <a:pt x="219" y="298"/>
                    <a:pt x="219" y="298"/>
                  </a:cubicBezTo>
                  <a:cubicBezTo>
                    <a:pt x="214" y="301"/>
                    <a:pt x="211" y="307"/>
                    <a:pt x="211" y="313"/>
                  </a:cubicBezTo>
                  <a:cubicBezTo>
                    <a:pt x="211" y="322"/>
                    <a:pt x="218" y="330"/>
                    <a:pt x="227" y="330"/>
                  </a:cubicBezTo>
                  <a:cubicBezTo>
                    <a:pt x="237" y="330"/>
                    <a:pt x="244" y="322"/>
                    <a:pt x="244" y="313"/>
                  </a:cubicBezTo>
                  <a:cubicBezTo>
                    <a:pt x="244" y="307"/>
                    <a:pt x="240" y="301"/>
                    <a:pt x="235" y="298"/>
                  </a:cubicBezTo>
                  <a:cubicBezTo>
                    <a:pt x="235" y="284"/>
                    <a:pt x="235" y="284"/>
                    <a:pt x="235" y="284"/>
                  </a:cubicBezTo>
                  <a:cubicBezTo>
                    <a:pt x="243" y="284"/>
                    <a:pt x="243" y="284"/>
                    <a:pt x="243" y="284"/>
                  </a:cubicBezTo>
                  <a:cubicBezTo>
                    <a:pt x="266" y="284"/>
                    <a:pt x="284" y="266"/>
                    <a:pt x="284" y="243"/>
                  </a:cubicBezTo>
                  <a:cubicBezTo>
                    <a:pt x="284" y="235"/>
                    <a:pt x="284" y="235"/>
                    <a:pt x="284" y="235"/>
                  </a:cubicBezTo>
                  <a:cubicBezTo>
                    <a:pt x="298" y="235"/>
                    <a:pt x="298" y="235"/>
                    <a:pt x="298" y="235"/>
                  </a:cubicBezTo>
                  <a:cubicBezTo>
                    <a:pt x="301" y="240"/>
                    <a:pt x="307" y="244"/>
                    <a:pt x="313" y="244"/>
                  </a:cubicBezTo>
                  <a:cubicBezTo>
                    <a:pt x="322" y="244"/>
                    <a:pt x="330" y="237"/>
                    <a:pt x="330" y="227"/>
                  </a:cubicBezTo>
                  <a:cubicBezTo>
                    <a:pt x="330" y="218"/>
                    <a:pt x="322" y="211"/>
                    <a:pt x="313" y="211"/>
                  </a:cubicBezTo>
                  <a:cubicBezTo>
                    <a:pt x="307" y="211"/>
                    <a:pt x="301" y="214"/>
                    <a:pt x="298" y="219"/>
                  </a:cubicBezTo>
                  <a:cubicBezTo>
                    <a:pt x="284" y="219"/>
                    <a:pt x="284" y="219"/>
                    <a:pt x="284" y="219"/>
                  </a:cubicBezTo>
                  <a:cubicBezTo>
                    <a:pt x="284" y="194"/>
                    <a:pt x="284" y="194"/>
                    <a:pt x="284" y="194"/>
                  </a:cubicBezTo>
                  <a:cubicBezTo>
                    <a:pt x="298" y="194"/>
                    <a:pt x="298" y="194"/>
                    <a:pt x="298" y="194"/>
                  </a:cubicBezTo>
                  <a:cubicBezTo>
                    <a:pt x="301" y="199"/>
                    <a:pt x="307" y="203"/>
                    <a:pt x="313" y="203"/>
                  </a:cubicBezTo>
                  <a:cubicBezTo>
                    <a:pt x="322" y="203"/>
                    <a:pt x="330" y="195"/>
                    <a:pt x="330" y="186"/>
                  </a:cubicBezTo>
                  <a:cubicBezTo>
                    <a:pt x="330" y="177"/>
                    <a:pt x="322" y="169"/>
                    <a:pt x="313" y="169"/>
                  </a:cubicBezTo>
                  <a:cubicBezTo>
                    <a:pt x="307" y="169"/>
                    <a:pt x="301" y="173"/>
                    <a:pt x="298" y="178"/>
                  </a:cubicBezTo>
                  <a:cubicBezTo>
                    <a:pt x="284" y="178"/>
                    <a:pt x="284" y="178"/>
                    <a:pt x="284" y="178"/>
                  </a:cubicBezTo>
                  <a:cubicBezTo>
                    <a:pt x="284" y="152"/>
                    <a:pt x="284" y="152"/>
                    <a:pt x="284" y="152"/>
                  </a:cubicBezTo>
                  <a:lnTo>
                    <a:pt x="298" y="152"/>
                  </a:lnTo>
                  <a:close/>
                  <a:moveTo>
                    <a:pt x="165" y="267"/>
                  </a:moveTo>
                  <a:cubicBezTo>
                    <a:pt x="109" y="267"/>
                    <a:pt x="63" y="221"/>
                    <a:pt x="63" y="165"/>
                  </a:cubicBezTo>
                  <a:cubicBezTo>
                    <a:pt x="63" y="109"/>
                    <a:pt x="109" y="63"/>
                    <a:pt x="165" y="63"/>
                  </a:cubicBezTo>
                  <a:cubicBezTo>
                    <a:pt x="221" y="63"/>
                    <a:pt x="267" y="109"/>
                    <a:pt x="267" y="165"/>
                  </a:cubicBezTo>
                  <a:cubicBezTo>
                    <a:pt x="267" y="221"/>
                    <a:pt x="221" y="267"/>
                    <a:pt x="165" y="267"/>
                  </a:cubicBezTo>
                  <a:close/>
                </a:path>
              </a:pathLst>
            </a:custGeom>
            <a:solidFill>
              <a:schemeClr val="tx2"/>
            </a:solidFill>
            <a:ln>
              <a:solidFill>
                <a:schemeClr val="bg2"/>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63" name="Group 340">
            <a:extLst>
              <a:ext uri="{FF2B5EF4-FFF2-40B4-BE49-F238E27FC236}">
                <a16:creationId xmlns:a16="http://schemas.microsoft.com/office/drawing/2014/main" id="{B7331AF8-3C90-4DDF-9CA8-B480781D8E5C}"/>
              </a:ext>
            </a:extLst>
          </p:cNvPr>
          <p:cNvGrpSpPr/>
          <p:nvPr/>
        </p:nvGrpSpPr>
        <p:grpSpPr>
          <a:xfrm>
            <a:off x="3836980" y="4346136"/>
            <a:ext cx="767086" cy="852494"/>
            <a:chOff x="1156020" y="2248829"/>
            <a:chExt cx="704429" cy="852494"/>
          </a:xfrm>
        </p:grpSpPr>
        <p:sp>
          <p:nvSpPr>
            <p:cNvPr id="96" name="TextBox 341">
              <a:extLst>
                <a:ext uri="{FF2B5EF4-FFF2-40B4-BE49-F238E27FC236}">
                  <a16:creationId xmlns:a16="http://schemas.microsoft.com/office/drawing/2014/main" id="{89746154-2C4C-4B7B-AC66-26E51BBDF529}"/>
                </a:ext>
              </a:extLst>
            </p:cNvPr>
            <p:cNvSpPr txBox="1"/>
            <p:nvPr/>
          </p:nvSpPr>
          <p:spPr>
            <a:xfrm>
              <a:off x="1156020" y="2248829"/>
              <a:ext cx="704429" cy="186604"/>
            </a:xfrm>
            <a:prstGeom prst="rect">
              <a:avLst/>
            </a:prstGeom>
            <a:ln/>
          </p:spPr>
          <p:style>
            <a:lnRef idx="2">
              <a:schemeClr val="accent1"/>
            </a:lnRef>
            <a:fillRef idx="1">
              <a:schemeClr val="lt1"/>
            </a:fillRef>
            <a:effectRef idx="0">
              <a:schemeClr val="accent1"/>
            </a:effectRef>
            <a:fontRef idx="minor">
              <a:schemeClr val="dk1"/>
            </a:fontRef>
          </p:style>
          <p:txBody>
            <a:bodyPr wrap="square" lIns="46623" tIns="46623" rIns="46623" bIns="46623" rtlCol="0" anchor="ctr">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816" b="1" i="0" u="none" strike="noStrike" kern="0" cap="none" spc="0" normalizeH="0" baseline="0" noProof="0">
                  <a:ln>
                    <a:noFill/>
                  </a:ln>
                  <a:solidFill>
                    <a:srgbClr val="0078D7"/>
                  </a:solidFill>
                  <a:effectLst/>
                  <a:uLnTx/>
                  <a:uFillTx/>
                  <a:latin typeface="Segoe UI Semilight"/>
                  <a:ea typeface="+mn-ea"/>
                  <a:cs typeface="+mn-cs"/>
                </a:rPr>
                <a:t>CONTAINER</a:t>
              </a:r>
            </a:p>
          </p:txBody>
        </p:sp>
        <p:sp>
          <p:nvSpPr>
            <p:cNvPr id="97" name="Rectangle 342">
              <a:extLst>
                <a:ext uri="{FF2B5EF4-FFF2-40B4-BE49-F238E27FC236}">
                  <a16:creationId xmlns:a16="http://schemas.microsoft.com/office/drawing/2014/main" id="{329B1231-CA01-491C-82F3-903FCE8E9773}"/>
                </a:ext>
              </a:extLst>
            </p:cNvPr>
            <p:cNvSpPr/>
            <p:nvPr/>
          </p:nvSpPr>
          <p:spPr bwMode="auto">
            <a:xfrm>
              <a:off x="1156020" y="2435433"/>
              <a:ext cx="704429" cy="66589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endParaRPr>
            </a:p>
          </p:txBody>
        </p:sp>
        <p:grpSp>
          <p:nvGrpSpPr>
            <p:cNvPr id="98" name="Group 343">
              <a:extLst>
                <a:ext uri="{FF2B5EF4-FFF2-40B4-BE49-F238E27FC236}">
                  <a16:creationId xmlns:a16="http://schemas.microsoft.com/office/drawing/2014/main" id="{33121990-013A-4332-A81F-3A753716B8DD}"/>
                </a:ext>
              </a:extLst>
            </p:cNvPr>
            <p:cNvGrpSpPr/>
            <p:nvPr/>
          </p:nvGrpSpPr>
          <p:grpSpPr>
            <a:xfrm>
              <a:off x="1282952" y="2590867"/>
              <a:ext cx="471171" cy="380335"/>
              <a:chOff x="4406091" y="6049087"/>
              <a:chExt cx="3960813" cy="3197225"/>
            </a:xfrm>
            <a:solidFill>
              <a:schemeClr val="tx2"/>
            </a:solidFill>
          </p:grpSpPr>
          <p:sp>
            <p:nvSpPr>
              <p:cNvPr id="99" name="Freeform 24">
                <a:extLst>
                  <a:ext uri="{FF2B5EF4-FFF2-40B4-BE49-F238E27FC236}">
                    <a16:creationId xmlns:a16="http://schemas.microsoft.com/office/drawing/2014/main" id="{435689A0-4F40-4F64-89C2-11F5429D878E}"/>
                  </a:ext>
                </a:extLst>
              </p:cNvPr>
              <p:cNvSpPr>
                <a:spLocks noEditPoints="1"/>
              </p:cNvSpPr>
              <p:nvPr/>
            </p:nvSpPr>
            <p:spPr bwMode="auto">
              <a:xfrm>
                <a:off x="4406091" y="6049087"/>
                <a:ext cx="2847975" cy="2813050"/>
              </a:xfrm>
              <a:custGeom>
                <a:avLst/>
                <a:gdLst>
                  <a:gd name="T0" fmla="*/ 744 w 757"/>
                  <a:gd name="T1" fmla="*/ 466 h 748"/>
                  <a:gd name="T2" fmla="*/ 755 w 757"/>
                  <a:gd name="T3" fmla="*/ 399 h 748"/>
                  <a:gd name="T4" fmla="*/ 739 w 757"/>
                  <a:gd name="T5" fmla="*/ 373 h 748"/>
                  <a:gd name="T6" fmla="*/ 644 w 757"/>
                  <a:gd name="T7" fmla="*/ 341 h 748"/>
                  <a:gd name="T8" fmla="*/ 638 w 757"/>
                  <a:gd name="T9" fmla="*/ 309 h 748"/>
                  <a:gd name="T10" fmla="*/ 716 w 757"/>
                  <a:gd name="T11" fmla="*/ 245 h 748"/>
                  <a:gd name="T12" fmla="*/ 721 w 757"/>
                  <a:gd name="T13" fmla="*/ 215 h 748"/>
                  <a:gd name="T14" fmla="*/ 687 w 757"/>
                  <a:gd name="T15" fmla="*/ 157 h 748"/>
                  <a:gd name="T16" fmla="*/ 658 w 757"/>
                  <a:gd name="T17" fmla="*/ 146 h 748"/>
                  <a:gd name="T18" fmla="*/ 565 w 757"/>
                  <a:gd name="T19" fmla="*/ 181 h 748"/>
                  <a:gd name="T20" fmla="*/ 536 w 757"/>
                  <a:gd name="T21" fmla="*/ 157 h 748"/>
                  <a:gd name="T22" fmla="*/ 556 w 757"/>
                  <a:gd name="T23" fmla="*/ 55 h 748"/>
                  <a:gd name="T24" fmla="*/ 541 w 757"/>
                  <a:gd name="T25" fmla="*/ 28 h 748"/>
                  <a:gd name="T26" fmla="*/ 477 w 757"/>
                  <a:gd name="T27" fmla="*/ 5 h 748"/>
                  <a:gd name="T28" fmla="*/ 449 w 757"/>
                  <a:gd name="T29" fmla="*/ 15 h 748"/>
                  <a:gd name="T30" fmla="*/ 397 w 757"/>
                  <a:gd name="T31" fmla="*/ 106 h 748"/>
                  <a:gd name="T32" fmla="*/ 378 w 757"/>
                  <a:gd name="T33" fmla="*/ 105 h 748"/>
                  <a:gd name="T34" fmla="*/ 362 w 757"/>
                  <a:gd name="T35" fmla="*/ 106 h 748"/>
                  <a:gd name="T36" fmla="*/ 311 w 757"/>
                  <a:gd name="T37" fmla="*/ 15 h 748"/>
                  <a:gd name="T38" fmla="*/ 282 w 757"/>
                  <a:gd name="T39" fmla="*/ 4 h 748"/>
                  <a:gd name="T40" fmla="*/ 218 w 757"/>
                  <a:gd name="T41" fmla="*/ 27 h 748"/>
                  <a:gd name="T42" fmla="*/ 203 w 757"/>
                  <a:gd name="T43" fmla="*/ 54 h 748"/>
                  <a:gd name="T44" fmla="*/ 222 w 757"/>
                  <a:gd name="T45" fmla="*/ 156 h 748"/>
                  <a:gd name="T46" fmla="*/ 192 w 757"/>
                  <a:gd name="T47" fmla="*/ 181 h 748"/>
                  <a:gd name="T48" fmla="*/ 103 w 757"/>
                  <a:gd name="T49" fmla="*/ 145 h 748"/>
                  <a:gd name="T50" fmla="*/ 74 w 757"/>
                  <a:gd name="T51" fmla="*/ 155 h 748"/>
                  <a:gd name="T52" fmla="*/ 39 w 757"/>
                  <a:gd name="T53" fmla="*/ 213 h 748"/>
                  <a:gd name="T54" fmla="*/ 44 w 757"/>
                  <a:gd name="T55" fmla="*/ 243 h 748"/>
                  <a:gd name="T56" fmla="*/ 119 w 757"/>
                  <a:gd name="T57" fmla="*/ 307 h 748"/>
                  <a:gd name="T58" fmla="*/ 113 w 757"/>
                  <a:gd name="T59" fmla="*/ 341 h 748"/>
                  <a:gd name="T60" fmla="*/ 17 w 757"/>
                  <a:gd name="T61" fmla="*/ 373 h 748"/>
                  <a:gd name="T62" fmla="*/ 2 w 757"/>
                  <a:gd name="T63" fmla="*/ 400 h 748"/>
                  <a:gd name="T64" fmla="*/ 13 w 757"/>
                  <a:gd name="T65" fmla="*/ 466 h 748"/>
                  <a:gd name="T66" fmla="*/ 37 w 757"/>
                  <a:gd name="T67" fmla="*/ 486 h 748"/>
                  <a:gd name="T68" fmla="*/ 136 w 757"/>
                  <a:gd name="T69" fmla="*/ 486 h 748"/>
                  <a:gd name="T70" fmla="*/ 154 w 757"/>
                  <a:gd name="T71" fmla="*/ 519 h 748"/>
                  <a:gd name="T72" fmla="*/ 102 w 757"/>
                  <a:gd name="T73" fmla="*/ 604 h 748"/>
                  <a:gd name="T74" fmla="*/ 107 w 757"/>
                  <a:gd name="T75" fmla="*/ 634 h 748"/>
                  <a:gd name="T76" fmla="*/ 158 w 757"/>
                  <a:gd name="T77" fmla="*/ 678 h 748"/>
                  <a:gd name="T78" fmla="*/ 189 w 757"/>
                  <a:gd name="T79" fmla="*/ 679 h 748"/>
                  <a:gd name="T80" fmla="*/ 265 w 757"/>
                  <a:gd name="T81" fmla="*/ 615 h 748"/>
                  <a:gd name="T82" fmla="*/ 303 w 757"/>
                  <a:gd name="T83" fmla="*/ 629 h 748"/>
                  <a:gd name="T84" fmla="*/ 318 w 757"/>
                  <a:gd name="T85" fmla="*/ 729 h 748"/>
                  <a:gd name="T86" fmla="*/ 342 w 757"/>
                  <a:gd name="T87" fmla="*/ 748 h 748"/>
                  <a:gd name="T88" fmla="*/ 409 w 757"/>
                  <a:gd name="T89" fmla="*/ 748 h 748"/>
                  <a:gd name="T90" fmla="*/ 433 w 757"/>
                  <a:gd name="T91" fmla="*/ 729 h 748"/>
                  <a:gd name="T92" fmla="*/ 450 w 757"/>
                  <a:gd name="T93" fmla="*/ 631 h 748"/>
                  <a:gd name="T94" fmla="*/ 489 w 757"/>
                  <a:gd name="T95" fmla="*/ 617 h 748"/>
                  <a:gd name="T96" fmla="*/ 562 w 757"/>
                  <a:gd name="T97" fmla="*/ 680 h 748"/>
                  <a:gd name="T98" fmla="*/ 592 w 757"/>
                  <a:gd name="T99" fmla="*/ 680 h 748"/>
                  <a:gd name="T100" fmla="*/ 644 w 757"/>
                  <a:gd name="T101" fmla="*/ 636 h 748"/>
                  <a:gd name="T102" fmla="*/ 649 w 757"/>
                  <a:gd name="T103" fmla="*/ 606 h 748"/>
                  <a:gd name="T104" fmla="*/ 600 w 757"/>
                  <a:gd name="T105" fmla="*/ 522 h 748"/>
                  <a:gd name="T106" fmla="*/ 621 w 757"/>
                  <a:gd name="T107" fmla="*/ 486 h 748"/>
                  <a:gd name="T108" fmla="*/ 721 w 757"/>
                  <a:gd name="T109" fmla="*/ 486 h 748"/>
                  <a:gd name="T110" fmla="*/ 744 w 757"/>
                  <a:gd name="T111" fmla="*/ 466 h 748"/>
                  <a:gd name="T112" fmla="*/ 528 w 757"/>
                  <a:gd name="T113" fmla="*/ 373 h 748"/>
                  <a:gd name="T114" fmla="*/ 378 w 757"/>
                  <a:gd name="T115" fmla="*/ 522 h 748"/>
                  <a:gd name="T116" fmla="*/ 229 w 757"/>
                  <a:gd name="T117" fmla="*/ 373 h 748"/>
                  <a:gd name="T118" fmla="*/ 378 w 757"/>
                  <a:gd name="T119" fmla="*/ 223 h 748"/>
                  <a:gd name="T120" fmla="*/ 528 w 757"/>
                  <a:gd name="T121" fmla="*/ 37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7" h="748">
                    <a:moveTo>
                      <a:pt x="744" y="466"/>
                    </a:moveTo>
                    <a:cubicBezTo>
                      <a:pt x="755" y="399"/>
                      <a:pt x="755" y="399"/>
                      <a:pt x="755" y="399"/>
                    </a:cubicBezTo>
                    <a:cubicBezTo>
                      <a:pt x="757" y="388"/>
                      <a:pt x="750" y="377"/>
                      <a:pt x="739" y="373"/>
                    </a:cubicBezTo>
                    <a:cubicBezTo>
                      <a:pt x="644" y="341"/>
                      <a:pt x="644" y="341"/>
                      <a:pt x="644" y="341"/>
                    </a:cubicBezTo>
                    <a:cubicBezTo>
                      <a:pt x="643" y="330"/>
                      <a:pt x="641" y="319"/>
                      <a:pt x="638" y="309"/>
                    </a:cubicBezTo>
                    <a:cubicBezTo>
                      <a:pt x="716" y="245"/>
                      <a:pt x="716" y="245"/>
                      <a:pt x="716" y="245"/>
                    </a:cubicBezTo>
                    <a:cubicBezTo>
                      <a:pt x="725" y="238"/>
                      <a:pt x="727" y="225"/>
                      <a:pt x="721" y="215"/>
                    </a:cubicBezTo>
                    <a:cubicBezTo>
                      <a:pt x="687" y="157"/>
                      <a:pt x="687" y="157"/>
                      <a:pt x="687" y="157"/>
                    </a:cubicBezTo>
                    <a:cubicBezTo>
                      <a:pt x="681" y="147"/>
                      <a:pt x="669" y="142"/>
                      <a:pt x="658" y="146"/>
                    </a:cubicBezTo>
                    <a:cubicBezTo>
                      <a:pt x="565" y="181"/>
                      <a:pt x="565" y="181"/>
                      <a:pt x="565" y="181"/>
                    </a:cubicBezTo>
                    <a:cubicBezTo>
                      <a:pt x="556" y="172"/>
                      <a:pt x="547" y="164"/>
                      <a:pt x="536" y="157"/>
                    </a:cubicBezTo>
                    <a:cubicBezTo>
                      <a:pt x="556" y="55"/>
                      <a:pt x="556" y="55"/>
                      <a:pt x="556" y="55"/>
                    </a:cubicBezTo>
                    <a:cubicBezTo>
                      <a:pt x="558" y="43"/>
                      <a:pt x="552" y="32"/>
                      <a:pt x="541" y="28"/>
                    </a:cubicBezTo>
                    <a:cubicBezTo>
                      <a:pt x="477" y="5"/>
                      <a:pt x="477" y="5"/>
                      <a:pt x="477" y="5"/>
                    </a:cubicBezTo>
                    <a:cubicBezTo>
                      <a:pt x="467" y="1"/>
                      <a:pt x="455" y="5"/>
                      <a:pt x="449" y="15"/>
                    </a:cubicBezTo>
                    <a:cubicBezTo>
                      <a:pt x="397" y="106"/>
                      <a:pt x="397" y="106"/>
                      <a:pt x="397" y="106"/>
                    </a:cubicBezTo>
                    <a:cubicBezTo>
                      <a:pt x="391" y="105"/>
                      <a:pt x="385" y="105"/>
                      <a:pt x="378" y="105"/>
                    </a:cubicBezTo>
                    <a:cubicBezTo>
                      <a:pt x="373" y="105"/>
                      <a:pt x="367" y="105"/>
                      <a:pt x="362" y="106"/>
                    </a:cubicBezTo>
                    <a:cubicBezTo>
                      <a:pt x="311" y="15"/>
                      <a:pt x="311" y="15"/>
                      <a:pt x="311" y="15"/>
                    </a:cubicBezTo>
                    <a:cubicBezTo>
                      <a:pt x="305" y="4"/>
                      <a:pt x="293" y="0"/>
                      <a:pt x="282" y="4"/>
                    </a:cubicBezTo>
                    <a:cubicBezTo>
                      <a:pt x="218" y="27"/>
                      <a:pt x="218" y="27"/>
                      <a:pt x="218" y="27"/>
                    </a:cubicBezTo>
                    <a:cubicBezTo>
                      <a:pt x="208" y="31"/>
                      <a:pt x="201" y="42"/>
                      <a:pt x="203" y="54"/>
                    </a:cubicBezTo>
                    <a:cubicBezTo>
                      <a:pt x="222" y="156"/>
                      <a:pt x="222" y="156"/>
                      <a:pt x="222" y="156"/>
                    </a:cubicBezTo>
                    <a:cubicBezTo>
                      <a:pt x="211" y="163"/>
                      <a:pt x="201" y="172"/>
                      <a:pt x="192" y="181"/>
                    </a:cubicBezTo>
                    <a:cubicBezTo>
                      <a:pt x="103" y="145"/>
                      <a:pt x="103" y="145"/>
                      <a:pt x="103" y="145"/>
                    </a:cubicBezTo>
                    <a:cubicBezTo>
                      <a:pt x="92" y="141"/>
                      <a:pt x="80" y="145"/>
                      <a:pt x="74" y="155"/>
                    </a:cubicBezTo>
                    <a:cubicBezTo>
                      <a:pt x="39" y="213"/>
                      <a:pt x="39" y="213"/>
                      <a:pt x="39" y="213"/>
                    </a:cubicBezTo>
                    <a:cubicBezTo>
                      <a:pt x="33" y="223"/>
                      <a:pt x="35" y="235"/>
                      <a:pt x="44" y="243"/>
                    </a:cubicBezTo>
                    <a:cubicBezTo>
                      <a:pt x="119" y="307"/>
                      <a:pt x="119" y="307"/>
                      <a:pt x="119" y="307"/>
                    </a:cubicBezTo>
                    <a:cubicBezTo>
                      <a:pt x="116" y="318"/>
                      <a:pt x="114" y="329"/>
                      <a:pt x="113" y="341"/>
                    </a:cubicBezTo>
                    <a:cubicBezTo>
                      <a:pt x="17" y="373"/>
                      <a:pt x="17" y="373"/>
                      <a:pt x="17" y="373"/>
                    </a:cubicBezTo>
                    <a:cubicBezTo>
                      <a:pt x="6" y="377"/>
                      <a:pt x="0" y="388"/>
                      <a:pt x="2" y="400"/>
                    </a:cubicBezTo>
                    <a:cubicBezTo>
                      <a:pt x="13" y="466"/>
                      <a:pt x="13" y="466"/>
                      <a:pt x="13" y="466"/>
                    </a:cubicBezTo>
                    <a:cubicBezTo>
                      <a:pt x="15" y="478"/>
                      <a:pt x="25" y="486"/>
                      <a:pt x="37" y="486"/>
                    </a:cubicBezTo>
                    <a:cubicBezTo>
                      <a:pt x="136" y="486"/>
                      <a:pt x="136" y="486"/>
                      <a:pt x="136" y="486"/>
                    </a:cubicBezTo>
                    <a:cubicBezTo>
                      <a:pt x="141" y="498"/>
                      <a:pt x="147" y="509"/>
                      <a:pt x="154" y="519"/>
                    </a:cubicBezTo>
                    <a:cubicBezTo>
                      <a:pt x="102" y="604"/>
                      <a:pt x="102" y="604"/>
                      <a:pt x="102" y="604"/>
                    </a:cubicBezTo>
                    <a:cubicBezTo>
                      <a:pt x="96" y="614"/>
                      <a:pt x="98" y="627"/>
                      <a:pt x="107" y="634"/>
                    </a:cubicBezTo>
                    <a:cubicBezTo>
                      <a:pt x="158" y="678"/>
                      <a:pt x="158" y="678"/>
                      <a:pt x="158" y="678"/>
                    </a:cubicBezTo>
                    <a:cubicBezTo>
                      <a:pt x="167" y="686"/>
                      <a:pt x="180" y="686"/>
                      <a:pt x="189" y="679"/>
                    </a:cubicBezTo>
                    <a:cubicBezTo>
                      <a:pt x="265" y="615"/>
                      <a:pt x="265" y="615"/>
                      <a:pt x="265" y="615"/>
                    </a:cubicBezTo>
                    <a:cubicBezTo>
                      <a:pt x="277" y="621"/>
                      <a:pt x="290" y="626"/>
                      <a:pt x="303" y="629"/>
                    </a:cubicBezTo>
                    <a:cubicBezTo>
                      <a:pt x="318" y="729"/>
                      <a:pt x="318" y="729"/>
                      <a:pt x="318" y="729"/>
                    </a:cubicBezTo>
                    <a:cubicBezTo>
                      <a:pt x="320" y="740"/>
                      <a:pt x="330" y="748"/>
                      <a:pt x="342" y="748"/>
                    </a:cubicBezTo>
                    <a:cubicBezTo>
                      <a:pt x="409" y="748"/>
                      <a:pt x="409" y="748"/>
                      <a:pt x="409" y="748"/>
                    </a:cubicBezTo>
                    <a:cubicBezTo>
                      <a:pt x="421" y="748"/>
                      <a:pt x="431" y="740"/>
                      <a:pt x="433" y="729"/>
                    </a:cubicBezTo>
                    <a:cubicBezTo>
                      <a:pt x="450" y="631"/>
                      <a:pt x="450" y="631"/>
                      <a:pt x="450" y="631"/>
                    </a:cubicBezTo>
                    <a:cubicBezTo>
                      <a:pt x="463" y="627"/>
                      <a:pt x="476" y="622"/>
                      <a:pt x="489" y="617"/>
                    </a:cubicBezTo>
                    <a:cubicBezTo>
                      <a:pt x="562" y="680"/>
                      <a:pt x="562" y="680"/>
                      <a:pt x="562" y="680"/>
                    </a:cubicBezTo>
                    <a:cubicBezTo>
                      <a:pt x="570" y="687"/>
                      <a:pt x="583" y="687"/>
                      <a:pt x="592" y="680"/>
                    </a:cubicBezTo>
                    <a:cubicBezTo>
                      <a:pt x="644" y="636"/>
                      <a:pt x="644" y="636"/>
                      <a:pt x="644" y="636"/>
                    </a:cubicBezTo>
                    <a:cubicBezTo>
                      <a:pt x="653" y="629"/>
                      <a:pt x="655" y="616"/>
                      <a:pt x="649" y="606"/>
                    </a:cubicBezTo>
                    <a:cubicBezTo>
                      <a:pt x="600" y="522"/>
                      <a:pt x="600" y="522"/>
                      <a:pt x="600" y="522"/>
                    </a:cubicBezTo>
                    <a:cubicBezTo>
                      <a:pt x="608" y="511"/>
                      <a:pt x="615" y="499"/>
                      <a:pt x="621" y="486"/>
                    </a:cubicBezTo>
                    <a:cubicBezTo>
                      <a:pt x="721" y="486"/>
                      <a:pt x="721" y="486"/>
                      <a:pt x="721" y="486"/>
                    </a:cubicBezTo>
                    <a:cubicBezTo>
                      <a:pt x="732" y="486"/>
                      <a:pt x="742" y="478"/>
                      <a:pt x="744" y="466"/>
                    </a:cubicBezTo>
                    <a:close/>
                    <a:moveTo>
                      <a:pt x="528" y="373"/>
                    </a:moveTo>
                    <a:cubicBezTo>
                      <a:pt x="528" y="455"/>
                      <a:pt x="461" y="522"/>
                      <a:pt x="378" y="522"/>
                    </a:cubicBezTo>
                    <a:cubicBezTo>
                      <a:pt x="296" y="522"/>
                      <a:pt x="229" y="455"/>
                      <a:pt x="229" y="373"/>
                    </a:cubicBezTo>
                    <a:cubicBezTo>
                      <a:pt x="229" y="290"/>
                      <a:pt x="296" y="223"/>
                      <a:pt x="378" y="223"/>
                    </a:cubicBezTo>
                    <a:cubicBezTo>
                      <a:pt x="461" y="223"/>
                      <a:pt x="528" y="290"/>
                      <a:pt x="528" y="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100" name="Oval 25">
                <a:extLst>
                  <a:ext uri="{FF2B5EF4-FFF2-40B4-BE49-F238E27FC236}">
                    <a16:creationId xmlns:a16="http://schemas.microsoft.com/office/drawing/2014/main" id="{87B041F2-8D96-424E-870A-3AFE252BA44E}"/>
                  </a:ext>
                </a:extLst>
              </p:cNvPr>
              <p:cNvSpPr>
                <a:spLocks noChangeArrowheads="1"/>
              </p:cNvSpPr>
              <p:nvPr/>
            </p:nvSpPr>
            <p:spPr bwMode="auto">
              <a:xfrm>
                <a:off x="5557028" y="7180975"/>
                <a:ext cx="542925" cy="5413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101" name="Freeform 26">
                <a:extLst>
                  <a:ext uri="{FF2B5EF4-FFF2-40B4-BE49-F238E27FC236}">
                    <a16:creationId xmlns:a16="http://schemas.microsoft.com/office/drawing/2014/main" id="{27C2112D-2EC7-4371-ACDC-0B75DB31ACCD}"/>
                  </a:ext>
                </a:extLst>
              </p:cNvPr>
              <p:cNvSpPr>
                <a:spLocks noEditPoints="1"/>
              </p:cNvSpPr>
              <p:nvPr/>
            </p:nvSpPr>
            <p:spPr bwMode="auto">
              <a:xfrm>
                <a:off x="6907991" y="7722312"/>
                <a:ext cx="1458913" cy="1524000"/>
              </a:xfrm>
              <a:custGeom>
                <a:avLst/>
                <a:gdLst>
                  <a:gd name="T0" fmla="*/ 379 w 388"/>
                  <a:gd name="T1" fmla="*/ 137 h 405"/>
                  <a:gd name="T2" fmla="*/ 383 w 388"/>
                  <a:gd name="T3" fmla="*/ 118 h 405"/>
                  <a:gd name="T4" fmla="*/ 361 w 388"/>
                  <a:gd name="T5" fmla="*/ 81 h 405"/>
                  <a:gd name="T6" fmla="*/ 343 w 388"/>
                  <a:gd name="T7" fmla="*/ 74 h 405"/>
                  <a:gd name="T8" fmla="*/ 287 w 388"/>
                  <a:gd name="T9" fmla="*/ 94 h 405"/>
                  <a:gd name="T10" fmla="*/ 241 w 388"/>
                  <a:gd name="T11" fmla="*/ 68 h 405"/>
                  <a:gd name="T12" fmla="*/ 232 w 388"/>
                  <a:gd name="T13" fmla="*/ 12 h 405"/>
                  <a:gd name="T14" fmla="*/ 217 w 388"/>
                  <a:gd name="T15" fmla="*/ 0 h 405"/>
                  <a:gd name="T16" fmla="*/ 174 w 388"/>
                  <a:gd name="T17" fmla="*/ 0 h 405"/>
                  <a:gd name="T18" fmla="*/ 159 w 388"/>
                  <a:gd name="T19" fmla="*/ 12 h 405"/>
                  <a:gd name="T20" fmla="*/ 149 w 388"/>
                  <a:gd name="T21" fmla="*/ 68 h 405"/>
                  <a:gd name="T22" fmla="*/ 102 w 388"/>
                  <a:gd name="T23" fmla="*/ 95 h 405"/>
                  <a:gd name="T24" fmla="*/ 46 w 388"/>
                  <a:gd name="T25" fmla="*/ 74 h 405"/>
                  <a:gd name="T26" fmla="*/ 27 w 388"/>
                  <a:gd name="T27" fmla="*/ 81 h 405"/>
                  <a:gd name="T28" fmla="*/ 6 w 388"/>
                  <a:gd name="T29" fmla="*/ 118 h 405"/>
                  <a:gd name="T30" fmla="*/ 9 w 388"/>
                  <a:gd name="T31" fmla="*/ 137 h 405"/>
                  <a:gd name="T32" fmla="*/ 55 w 388"/>
                  <a:gd name="T33" fmla="*/ 175 h 405"/>
                  <a:gd name="T34" fmla="*/ 53 w 388"/>
                  <a:gd name="T35" fmla="*/ 202 h 405"/>
                  <a:gd name="T36" fmla="*/ 55 w 388"/>
                  <a:gd name="T37" fmla="*/ 227 h 405"/>
                  <a:gd name="T38" fmla="*/ 7 w 388"/>
                  <a:gd name="T39" fmla="*/ 266 h 405"/>
                  <a:gd name="T40" fmla="*/ 4 w 388"/>
                  <a:gd name="T41" fmla="*/ 285 h 405"/>
                  <a:gd name="T42" fmla="*/ 25 w 388"/>
                  <a:gd name="T43" fmla="*/ 322 h 405"/>
                  <a:gd name="T44" fmla="*/ 43 w 388"/>
                  <a:gd name="T45" fmla="*/ 329 h 405"/>
                  <a:gd name="T46" fmla="*/ 100 w 388"/>
                  <a:gd name="T47" fmla="*/ 308 h 405"/>
                  <a:gd name="T48" fmla="*/ 149 w 388"/>
                  <a:gd name="T49" fmla="*/ 337 h 405"/>
                  <a:gd name="T50" fmla="*/ 158 w 388"/>
                  <a:gd name="T51" fmla="*/ 392 h 405"/>
                  <a:gd name="T52" fmla="*/ 173 w 388"/>
                  <a:gd name="T53" fmla="*/ 405 h 405"/>
                  <a:gd name="T54" fmla="*/ 216 w 388"/>
                  <a:gd name="T55" fmla="*/ 405 h 405"/>
                  <a:gd name="T56" fmla="*/ 231 w 388"/>
                  <a:gd name="T57" fmla="*/ 392 h 405"/>
                  <a:gd name="T58" fmla="*/ 240 w 388"/>
                  <a:gd name="T59" fmla="*/ 337 h 405"/>
                  <a:gd name="T60" fmla="*/ 289 w 388"/>
                  <a:gd name="T61" fmla="*/ 309 h 405"/>
                  <a:gd name="T62" fmla="*/ 345 w 388"/>
                  <a:gd name="T63" fmla="*/ 329 h 405"/>
                  <a:gd name="T64" fmla="*/ 364 w 388"/>
                  <a:gd name="T65" fmla="*/ 322 h 405"/>
                  <a:gd name="T66" fmla="*/ 385 w 388"/>
                  <a:gd name="T67" fmla="*/ 285 h 405"/>
                  <a:gd name="T68" fmla="*/ 381 w 388"/>
                  <a:gd name="T69" fmla="*/ 266 h 405"/>
                  <a:gd name="T70" fmla="*/ 335 w 388"/>
                  <a:gd name="T71" fmla="*/ 228 h 405"/>
                  <a:gd name="T72" fmla="*/ 337 w 388"/>
                  <a:gd name="T73" fmla="*/ 202 h 405"/>
                  <a:gd name="T74" fmla="*/ 334 w 388"/>
                  <a:gd name="T75" fmla="*/ 174 h 405"/>
                  <a:gd name="T76" fmla="*/ 379 w 388"/>
                  <a:gd name="T77" fmla="*/ 137 h 405"/>
                  <a:gd name="T78" fmla="*/ 251 w 388"/>
                  <a:gd name="T79" fmla="*/ 202 h 405"/>
                  <a:gd name="T80" fmla="*/ 195 w 388"/>
                  <a:gd name="T81" fmla="*/ 259 h 405"/>
                  <a:gd name="T82" fmla="*/ 138 w 388"/>
                  <a:gd name="T83" fmla="*/ 202 h 405"/>
                  <a:gd name="T84" fmla="*/ 195 w 388"/>
                  <a:gd name="T85" fmla="*/ 145 h 405"/>
                  <a:gd name="T86" fmla="*/ 251 w 388"/>
                  <a:gd name="T8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8" h="405">
                    <a:moveTo>
                      <a:pt x="379" y="137"/>
                    </a:moveTo>
                    <a:cubicBezTo>
                      <a:pt x="385" y="133"/>
                      <a:pt x="386" y="124"/>
                      <a:pt x="383" y="118"/>
                    </a:cubicBezTo>
                    <a:cubicBezTo>
                      <a:pt x="361" y="81"/>
                      <a:pt x="361" y="81"/>
                      <a:pt x="361" y="81"/>
                    </a:cubicBezTo>
                    <a:cubicBezTo>
                      <a:pt x="357" y="74"/>
                      <a:pt x="350" y="72"/>
                      <a:pt x="343" y="74"/>
                    </a:cubicBezTo>
                    <a:cubicBezTo>
                      <a:pt x="287" y="94"/>
                      <a:pt x="287" y="94"/>
                      <a:pt x="287" y="94"/>
                    </a:cubicBezTo>
                    <a:cubicBezTo>
                      <a:pt x="274" y="83"/>
                      <a:pt x="258" y="74"/>
                      <a:pt x="241" y="68"/>
                    </a:cubicBezTo>
                    <a:cubicBezTo>
                      <a:pt x="232" y="12"/>
                      <a:pt x="232" y="12"/>
                      <a:pt x="232" y="12"/>
                    </a:cubicBezTo>
                    <a:cubicBezTo>
                      <a:pt x="231" y="5"/>
                      <a:pt x="224" y="0"/>
                      <a:pt x="217" y="0"/>
                    </a:cubicBezTo>
                    <a:cubicBezTo>
                      <a:pt x="174" y="0"/>
                      <a:pt x="174" y="0"/>
                      <a:pt x="174" y="0"/>
                    </a:cubicBezTo>
                    <a:cubicBezTo>
                      <a:pt x="166" y="0"/>
                      <a:pt x="160" y="5"/>
                      <a:pt x="159" y="12"/>
                    </a:cubicBezTo>
                    <a:cubicBezTo>
                      <a:pt x="149" y="68"/>
                      <a:pt x="149" y="68"/>
                      <a:pt x="149" y="68"/>
                    </a:cubicBezTo>
                    <a:cubicBezTo>
                      <a:pt x="132" y="74"/>
                      <a:pt x="116" y="83"/>
                      <a:pt x="102" y="95"/>
                    </a:cubicBezTo>
                    <a:cubicBezTo>
                      <a:pt x="46" y="74"/>
                      <a:pt x="46" y="74"/>
                      <a:pt x="46" y="74"/>
                    </a:cubicBezTo>
                    <a:cubicBezTo>
                      <a:pt x="39" y="72"/>
                      <a:pt x="31" y="74"/>
                      <a:pt x="27" y="81"/>
                    </a:cubicBezTo>
                    <a:cubicBezTo>
                      <a:pt x="6" y="118"/>
                      <a:pt x="6" y="118"/>
                      <a:pt x="6" y="118"/>
                    </a:cubicBezTo>
                    <a:cubicBezTo>
                      <a:pt x="2" y="124"/>
                      <a:pt x="3" y="133"/>
                      <a:pt x="9" y="137"/>
                    </a:cubicBezTo>
                    <a:cubicBezTo>
                      <a:pt x="55" y="175"/>
                      <a:pt x="55" y="175"/>
                      <a:pt x="55" y="175"/>
                    </a:cubicBezTo>
                    <a:cubicBezTo>
                      <a:pt x="54" y="184"/>
                      <a:pt x="53" y="193"/>
                      <a:pt x="53" y="202"/>
                    </a:cubicBezTo>
                    <a:cubicBezTo>
                      <a:pt x="53" y="211"/>
                      <a:pt x="53" y="219"/>
                      <a:pt x="55" y="227"/>
                    </a:cubicBezTo>
                    <a:cubicBezTo>
                      <a:pt x="7" y="266"/>
                      <a:pt x="7" y="266"/>
                      <a:pt x="7" y="266"/>
                    </a:cubicBezTo>
                    <a:cubicBezTo>
                      <a:pt x="2" y="270"/>
                      <a:pt x="0" y="278"/>
                      <a:pt x="4" y="285"/>
                    </a:cubicBezTo>
                    <a:cubicBezTo>
                      <a:pt x="25" y="322"/>
                      <a:pt x="25" y="322"/>
                      <a:pt x="25" y="322"/>
                    </a:cubicBezTo>
                    <a:cubicBezTo>
                      <a:pt x="28" y="329"/>
                      <a:pt x="36" y="332"/>
                      <a:pt x="43" y="329"/>
                    </a:cubicBezTo>
                    <a:cubicBezTo>
                      <a:pt x="100" y="308"/>
                      <a:pt x="100" y="308"/>
                      <a:pt x="100" y="308"/>
                    </a:cubicBezTo>
                    <a:cubicBezTo>
                      <a:pt x="114" y="321"/>
                      <a:pt x="131" y="330"/>
                      <a:pt x="149" y="337"/>
                    </a:cubicBezTo>
                    <a:cubicBezTo>
                      <a:pt x="158" y="392"/>
                      <a:pt x="158" y="392"/>
                      <a:pt x="158" y="392"/>
                    </a:cubicBezTo>
                    <a:cubicBezTo>
                      <a:pt x="159" y="399"/>
                      <a:pt x="165" y="405"/>
                      <a:pt x="173" y="405"/>
                    </a:cubicBezTo>
                    <a:cubicBezTo>
                      <a:pt x="216" y="405"/>
                      <a:pt x="216" y="405"/>
                      <a:pt x="216" y="405"/>
                    </a:cubicBezTo>
                    <a:cubicBezTo>
                      <a:pt x="223" y="405"/>
                      <a:pt x="229" y="399"/>
                      <a:pt x="231" y="392"/>
                    </a:cubicBezTo>
                    <a:cubicBezTo>
                      <a:pt x="240" y="337"/>
                      <a:pt x="240" y="337"/>
                      <a:pt x="240" y="337"/>
                    </a:cubicBezTo>
                    <a:cubicBezTo>
                      <a:pt x="258" y="331"/>
                      <a:pt x="275" y="321"/>
                      <a:pt x="289" y="309"/>
                    </a:cubicBezTo>
                    <a:cubicBezTo>
                      <a:pt x="345" y="329"/>
                      <a:pt x="345" y="329"/>
                      <a:pt x="345" y="329"/>
                    </a:cubicBezTo>
                    <a:cubicBezTo>
                      <a:pt x="352" y="332"/>
                      <a:pt x="360" y="329"/>
                      <a:pt x="364" y="322"/>
                    </a:cubicBezTo>
                    <a:cubicBezTo>
                      <a:pt x="385" y="285"/>
                      <a:pt x="385" y="285"/>
                      <a:pt x="385" y="285"/>
                    </a:cubicBezTo>
                    <a:cubicBezTo>
                      <a:pt x="388" y="278"/>
                      <a:pt x="387" y="270"/>
                      <a:pt x="381" y="266"/>
                    </a:cubicBezTo>
                    <a:cubicBezTo>
                      <a:pt x="335" y="228"/>
                      <a:pt x="335" y="228"/>
                      <a:pt x="335" y="228"/>
                    </a:cubicBezTo>
                    <a:cubicBezTo>
                      <a:pt x="336" y="220"/>
                      <a:pt x="337" y="211"/>
                      <a:pt x="337" y="202"/>
                    </a:cubicBezTo>
                    <a:cubicBezTo>
                      <a:pt x="337" y="193"/>
                      <a:pt x="336" y="183"/>
                      <a:pt x="334" y="174"/>
                    </a:cubicBezTo>
                    <a:lnTo>
                      <a:pt x="379" y="137"/>
                    </a:lnTo>
                    <a:close/>
                    <a:moveTo>
                      <a:pt x="251" y="202"/>
                    </a:moveTo>
                    <a:cubicBezTo>
                      <a:pt x="251" y="233"/>
                      <a:pt x="226" y="259"/>
                      <a:pt x="195" y="259"/>
                    </a:cubicBezTo>
                    <a:cubicBezTo>
                      <a:pt x="163" y="259"/>
                      <a:pt x="138" y="233"/>
                      <a:pt x="138" y="202"/>
                    </a:cubicBezTo>
                    <a:cubicBezTo>
                      <a:pt x="138" y="171"/>
                      <a:pt x="163" y="145"/>
                      <a:pt x="195" y="145"/>
                    </a:cubicBezTo>
                    <a:cubicBezTo>
                      <a:pt x="226" y="145"/>
                      <a:pt x="251" y="171"/>
                      <a:pt x="251"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grpSp>
      </p:grpSp>
      <p:sp>
        <p:nvSpPr>
          <p:cNvPr id="64" name="Rectangle 361">
            <a:extLst>
              <a:ext uri="{FF2B5EF4-FFF2-40B4-BE49-F238E27FC236}">
                <a16:creationId xmlns:a16="http://schemas.microsoft.com/office/drawing/2014/main" id="{FB24A06D-C6AC-4391-8CB6-CCF07A575CCC}"/>
              </a:ext>
            </a:extLst>
          </p:cNvPr>
          <p:cNvSpPr/>
          <p:nvPr/>
        </p:nvSpPr>
        <p:spPr bwMode="auto">
          <a:xfrm>
            <a:off x="806179" y="4209848"/>
            <a:ext cx="501628" cy="163533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65" name="Group 362">
            <a:extLst>
              <a:ext uri="{FF2B5EF4-FFF2-40B4-BE49-F238E27FC236}">
                <a16:creationId xmlns:a16="http://schemas.microsoft.com/office/drawing/2014/main" id="{A13A7CD6-035A-429E-9FD2-E05C27AAB785}"/>
              </a:ext>
            </a:extLst>
          </p:cNvPr>
          <p:cNvGrpSpPr/>
          <p:nvPr/>
        </p:nvGrpSpPr>
        <p:grpSpPr>
          <a:xfrm>
            <a:off x="910434" y="4920219"/>
            <a:ext cx="278036" cy="219069"/>
            <a:chOff x="4962525" y="2536825"/>
            <a:chExt cx="2260600" cy="1781175"/>
          </a:xfrm>
          <a:solidFill>
            <a:schemeClr val="tx2"/>
          </a:solidFill>
        </p:grpSpPr>
        <p:sp>
          <p:nvSpPr>
            <p:cNvPr id="94" name="Freeform 11">
              <a:extLst>
                <a:ext uri="{FF2B5EF4-FFF2-40B4-BE49-F238E27FC236}">
                  <a16:creationId xmlns:a16="http://schemas.microsoft.com/office/drawing/2014/main" id="{0907E9D5-00CA-4807-8C27-2079E322C857}"/>
                </a:ext>
              </a:extLst>
            </p:cNvPr>
            <p:cNvSpPr>
              <a:spLocks noEditPoints="1"/>
            </p:cNvSpPr>
            <p:nvPr/>
          </p:nvSpPr>
          <p:spPr bwMode="auto">
            <a:xfrm>
              <a:off x="4962525" y="2536825"/>
              <a:ext cx="2260600" cy="1781175"/>
            </a:xfrm>
            <a:custGeom>
              <a:avLst/>
              <a:gdLst>
                <a:gd name="T0" fmla="*/ 130 w 600"/>
                <a:gd name="T1" fmla="*/ 461 h 472"/>
                <a:gd name="T2" fmla="*/ 470 w 600"/>
                <a:gd name="T3" fmla="*/ 461 h 472"/>
                <a:gd name="T4" fmla="*/ 470 w 600"/>
                <a:gd name="T5" fmla="*/ 472 h 472"/>
                <a:gd name="T6" fmla="*/ 130 w 600"/>
                <a:gd name="T7" fmla="*/ 472 h 472"/>
                <a:gd name="T8" fmla="*/ 130 w 600"/>
                <a:gd name="T9" fmla="*/ 461 h 472"/>
                <a:gd name="T10" fmla="*/ 32 w 600"/>
                <a:gd name="T11" fmla="*/ 35 h 472"/>
                <a:gd name="T12" fmla="*/ 32 w 600"/>
                <a:gd name="T13" fmla="*/ 345 h 472"/>
                <a:gd name="T14" fmla="*/ 232 w 600"/>
                <a:gd name="T15" fmla="*/ 345 h 472"/>
                <a:gd name="T16" fmla="*/ 365 w 600"/>
                <a:gd name="T17" fmla="*/ 345 h 472"/>
                <a:gd name="T18" fmla="*/ 572 w 600"/>
                <a:gd name="T19" fmla="*/ 345 h 472"/>
                <a:gd name="T20" fmla="*/ 572 w 600"/>
                <a:gd name="T21" fmla="*/ 35 h 472"/>
                <a:gd name="T22" fmla="*/ 32 w 600"/>
                <a:gd name="T23" fmla="*/ 35 h 472"/>
                <a:gd name="T24" fmla="*/ 300 w 600"/>
                <a:gd name="T25" fmla="*/ 8 h 472"/>
                <a:gd name="T26" fmla="*/ 292 w 600"/>
                <a:gd name="T27" fmla="*/ 16 h 472"/>
                <a:gd name="T28" fmla="*/ 300 w 600"/>
                <a:gd name="T29" fmla="*/ 24 h 472"/>
                <a:gd name="T30" fmla="*/ 309 w 600"/>
                <a:gd name="T31" fmla="*/ 16 h 472"/>
                <a:gd name="T32" fmla="*/ 300 w 600"/>
                <a:gd name="T33" fmla="*/ 8 h 472"/>
                <a:gd name="T34" fmla="*/ 32 w 600"/>
                <a:gd name="T35" fmla="*/ 0 h 472"/>
                <a:gd name="T36" fmla="*/ 565 w 600"/>
                <a:gd name="T37" fmla="*/ 0 h 472"/>
                <a:gd name="T38" fmla="*/ 600 w 600"/>
                <a:gd name="T39" fmla="*/ 35 h 472"/>
                <a:gd name="T40" fmla="*/ 600 w 600"/>
                <a:gd name="T41" fmla="*/ 344 h 472"/>
                <a:gd name="T42" fmla="*/ 565 w 600"/>
                <a:gd name="T43" fmla="*/ 383 h 472"/>
                <a:gd name="T44" fmla="*/ 389 w 600"/>
                <a:gd name="T45" fmla="*/ 383 h 472"/>
                <a:gd name="T46" fmla="*/ 365 w 600"/>
                <a:gd name="T47" fmla="*/ 383 h 472"/>
                <a:gd name="T48" fmla="*/ 365 w 600"/>
                <a:gd name="T49" fmla="*/ 406 h 472"/>
                <a:gd name="T50" fmla="*/ 365 w 600"/>
                <a:gd name="T51" fmla="*/ 422 h 472"/>
                <a:gd name="T52" fmla="*/ 442 w 600"/>
                <a:gd name="T53" fmla="*/ 422 h 472"/>
                <a:gd name="T54" fmla="*/ 470 w 600"/>
                <a:gd name="T55" fmla="*/ 461 h 472"/>
                <a:gd name="T56" fmla="*/ 130 w 600"/>
                <a:gd name="T57" fmla="*/ 461 h 472"/>
                <a:gd name="T58" fmla="*/ 158 w 600"/>
                <a:gd name="T59" fmla="*/ 422 h 472"/>
                <a:gd name="T60" fmla="*/ 232 w 600"/>
                <a:gd name="T61" fmla="*/ 422 h 472"/>
                <a:gd name="T62" fmla="*/ 232 w 600"/>
                <a:gd name="T63" fmla="*/ 406 h 472"/>
                <a:gd name="T64" fmla="*/ 232 w 600"/>
                <a:gd name="T65" fmla="*/ 383 h 472"/>
                <a:gd name="T66" fmla="*/ 205 w 600"/>
                <a:gd name="T67" fmla="*/ 383 h 472"/>
                <a:gd name="T68" fmla="*/ 32 w 600"/>
                <a:gd name="T69" fmla="*/ 383 h 472"/>
                <a:gd name="T70" fmla="*/ 0 w 600"/>
                <a:gd name="T71" fmla="*/ 344 h 472"/>
                <a:gd name="T72" fmla="*/ 0 w 600"/>
                <a:gd name="T73" fmla="*/ 35 h 472"/>
                <a:gd name="T74" fmla="*/ 32 w 600"/>
                <a:gd name="T75"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0" h="472">
                  <a:moveTo>
                    <a:pt x="130" y="461"/>
                  </a:moveTo>
                  <a:cubicBezTo>
                    <a:pt x="470" y="461"/>
                    <a:pt x="470" y="461"/>
                    <a:pt x="470" y="461"/>
                  </a:cubicBezTo>
                  <a:cubicBezTo>
                    <a:pt x="470" y="472"/>
                    <a:pt x="470" y="472"/>
                    <a:pt x="470" y="472"/>
                  </a:cubicBezTo>
                  <a:cubicBezTo>
                    <a:pt x="130" y="472"/>
                    <a:pt x="130" y="472"/>
                    <a:pt x="130" y="472"/>
                  </a:cubicBezTo>
                  <a:cubicBezTo>
                    <a:pt x="130" y="461"/>
                    <a:pt x="130" y="461"/>
                    <a:pt x="130" y="461"/>
                  </a:cubicBezTo>
                  <a:close/>
                  <a:moveTo>
                    <a:pt x="32" y="35"/>
                  </a:moveTo>
                  <a:cubicBezTo>
                    <a:pt x="32" y="345"/>
                    <a:pt x="32" y="345"/>
                    <a:pt x="32" y="345"/>
                  </a:cubicBezTo>
                  <a:cubicBezTo>
                    <a:pt x="232" y="345"/>
                    <a:pt x="232" y="345"/>
                    <a:pt x="232" y="345"/>
                  </a:cubicBezTo>
                  <a:cubicBezTo>
                    <a:pt x="365" y="345"/>
                    <a:pt x="365" y="345"/>
                    <a:pt x="365" y="345"/>
                  </a:cubicBezTo>
                  <a:cubicBezTo>
                    <a:pt x="572" y="345"/>
                    <a:pt x="572" y="345"/>
                    <a:pt x="572" y="345"/>
                  </a:cubicBezTo>
                  <a:cubicBezTo>
                    <a:pt x="572" y="35"/>
                    <a:pt x="572" y="35"/>
                    <a:pt x="572" y="35"/>
                  </a:cubicBezTo>
                  <a:cubicBezTo>
                    <a:pt x="32" y="35"/>
                    <a:pt x="32" y="35"/>
                    <a:pt x="32" y="35"/>
                  </a:cubicBezTo>
                  <a:close/>
                  <a:moveTo>
                    <a:pt x="300" y="8"/>
                  </a:moveTo>
                  <a:cubicBezTo>
                    <a:pt x="295" y="8"/>
                    <a:pt x="292" y="12"/>
                    <a:pt x="292" y="16"/>
                  </a:cubicBezTo>
                  <a:cubicBezTo>
                    <a:pt x="292" y="20"/>
                    <a:pt x="295" y="24"/>
                    <a:pt x="300" y="24"/>
                  </a:cubicBezTo>
                  <a:cubicBezTo>
                    <a:pt x="305" y="24"/>
                    <a:pt x="309" y="20"/>
                    <a:pt x="309" y="16"/>
                  </a:cubicBezTo>
                  <a:cubicBezTo>
                    <a:pt x="309" y="12"/>
                    <a:pt x="305" y="8"/>
                    <a:pt x="300" y="8"/>
                  </a:cubicBezTo>
                  <a:close/>
                  <a:moveTo>
                    <a:pt x="32" y="0"/>
                  </a:moveTo>
                  <a:cubicBezTo>
                    <a:pt x="565" y="0"/>
                    <a:pt x="565" y="0"/>
                    <a:pt x="565" y="0"/>
                  </a:cubicBezTo>
                  <a:cubicBezTo>
                    <a:pt x="586" y="0"/>
                    <a:pt x="600" y="16"/>
                    <a:pt x="600" y="35"/>
                  </a:cubicBezTo>
                  <a:cubicBezTo>
                    <a:pt x="600" y="344"/>
                    <a:pt x="600" y="344"/>
                    <a:pt x="600" y="344"/>
                  </a:cubicBezTo>
                  <a:cubicBezTo>
                    <a:pt x="600" y="364"/>
                    <a:pt x="586" y="383"/>
                    <a:pt x="565" y="383"/>
                  </a:cubicBezTo>
                  <a:cubicBezTo>
                    <a:pt x="498" y="383"/>
                    <a:pt x="440" y="383"/>
                    <a:pt x="389" y="383"/>
                  </a:cubicBezTo>
                  <a:cubicBezTo>
                    <a:pt x="365" y="383"/>
                    <a:pt x="365" y="383"/>
                    <a:pt x="365" y="383"/>
                  </a:cubicBezTo>
                  <a:cubicBezTo>
                    <a:pt x="365" y="406"/>
                    <a:pt x="365" y="406"/>
                    <a:pt x="365" y="406"/>
                  </a:cubicBezTo>
                  <a:cubicBezTo>
                    <a:pt x="365" y="422"/>
                    <a:pt x="365" y="422"/>
                    <a:pt x="365" y="422"/>
                  </a:cubicBezTo>
                  <a:cubicBezTo>
                    <a:pt x="442" y="422"/>
                    <a:pt x="442" y="422"/>
                    <a:pt x="442" y="422"/>
                  </a:cubicBezTo>
                  <a:cubicBezTo>
                    <a:pt x="470" y="461"/>
                    <a:pt x="470" y="461"/>
                    <a:pt x="470" y="461"/>
                  </a:cubicBezTo>
                  <a:cubicBezTo>
                    <a:pt x="130" y="461"/>
                    <a:pt x="130" y="461"/>
                    <a:pt x="130" y="461"/>
                  </a:cubicBezTo>
                  <a:cubicBezTo>
                    <a:pt x="158" y="422"/>
                    <a:pt x="158" y="422"/>
                    <a:pt x="158" y="422"/>
                  </a:cubicBezTo>
                  <a:cubicBezTo>
                    <a:pt x="232" y="422"/>
                    <a:pt x="232" y="422"/>
                    <a:pt x="232" y="422"/>
                  </a:cubicBezTo>
                  <a:cubicBezTo>
                    <a:pt x="232" y="406"/>
                    <a:pt x="232" y="406"/>
                    <a:pt x="232" y="406"/>
                  </a:cubicBezTo>
                  <a:cubicBezTo>
                    <a:pt x="232" y="383"/>
                    <a:pt x="232" y="383"/>
                    <a:pt x="232" y="383"/>
                  </a:cubicBezTo>
                  <a:cubicBezTo>
                    <a:pt x="205" y="383"/>
                    <a:pt x="205" y="383"/>
                    <a:pt x="205" y="383"/>
                  </a:cubicBezTo>
                  <a:cubicBezTo>
                    <a:pt x="32" y="383"/>
                    <a:pt x="32" y="383"/>
                    <a:pt x="32" y="383"/>
                  </a:cubicBezTo>
                  <a:cubicBezTo>
                    <a:pt x="14" y="383"/>
                    <a:pt x="0" y="364"/>
                    <a:pt x="0" y="344"/>
                  </a:cubicBezTo>
                  <a:cubicBezTo>
                    <a:pt x="0" y="35"/>
                    <a:pt x="0" y="35"/>
                    <a:pt x="0" y="35"/>
                  </a:cubicBezTo>
                  <a:cubicBezTo>
                    <a:pt x="0" y="16"/>
                    <a:pt x="14" y="0"/>
                    <a:pt x="32" y="0"/>
                  </a:cubicBezTo>
                  <a:close/>
                </a:path>
              </a:pathLst>
            </a:custGeom>
            <a:grpFill/>
            <a:ln>
              <a:noFill/>
            </a:ln>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95" name="Freeform 12">
              <a:extLst>
                <a:ext uri="{FF2B5EF4-FFF2-40B4-BE49-F238E27FC236}">
                  <a16:creationId xmlns:a16="http://schemas.microsoft.com/office/drawing/2014/main" id="{98A7731A-F77D-41A0-A5C6-B82D34FB192D}"/>
                </a:ext>
              </a:extLst>
            </p:cNvPr>
            <p:cNvSpPr>
              <a:spLocks/>
            </p:cNvSpPr>
            <p:nvPr/>
          </p:nvSpPr>
          <p:spPr bwMode="auto">
            <a:xfrm>
              <a:off x="5918200" y="2868613"/>
              <a:ext cx="396875" cy="766763"/>
            </a:xfrm>
            <a:custGeom>
              <a:avLst/>
              <a:gdLst>
                <a:gd name="T0" fmla="*/ 0 w 250"/>
                <a:gd name="T1" fmla="*/ 0 h 483"/>
                <a:gd name="T2" fmla="*/ 250 w 250"/>
                <a:gd name="T3" fmla="*/ 269 h 483"/>
                <a:gd name="T4" fmla="*/ 152 w 250"/>
                <a:gd name="T5" fmla="*/ 295 h 483"/>
                <a:gd name="T6" fmla="*/ 221 w 250"/>
                <a:gd name="T7" fmla="*/ 459 h 483"/>
                <a:gd name="T8" fmla="*/ 162 w 250"/>
                <a:gd name="T9" fmla="*/ 483 h 483"/>
                <a:gd name="T10" fmla="*/ 93 w 250"/>
                <a:gd name="T11" fmla="*/ 316 h 483"/>
                <a:gd name="T12" fmla="*/ 0 w 250"/>
                <a:gd name="T13" fmla="*/ 373 h 483"/>
                <a:gd name="T14" fmla="*/ 0 w 250"/>
                <a:gd name="T15" fmla="*/ 0 h 483"/>
                <a:gd name="T16" fmla="*/ 0 w 250"/>
                <a:gd name="T17"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483">
                  <a:moveTo>
                    <a:pt x="0" y="0"/>
                  </a:moveTo>
                  <a:lnTo>
                    <a:pt x="250" y="269"/>
                  </a:lnTo>
                  <a:lnTo>
                    <a:pt x="152" y="295"/>
                  </a:lnTo>
                  <a:lnTo>
                    <a:pt x="221" y="459"/>
                  </a:lnTo>
                  <a:lnTo>
                    <a:pt x="162" y="483"/>
                  </a:lnTo>
                  <a:lnTo>
                    <a:pt x="93" y="316"/>
                  </a:lnTo>
                  <a:lnTo>
                    <a:pt x="0" y="373"/>
                  </a:lnTo>
                  <a:lnTo>
                    <a:pt x="0" y="0"/>
                  </a:lnTo>
                  <a:lnTo>
                    <a:pt x="0" y="0"/>
                  </a:lnTo>
                  <a:close/>
                </a:path>
              </a:pathLst>
            </a:custGeom>
            <a:grpFill/>
            <a:ln>
              <a:noFill/>
            </a:ln>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grpSp>
      <p:sp>
        <p:nvSpPr>
          <p:cNvPr id="66" name="Rectangle 365">
            <a:extLst>
              <a:ext uri="{FF2B5EF4-FFF2-40B4-BE49-F238E27FC236}">
                <a16:creationId xmlns:a16="http://schemas.microsoft.com/office/drawing/2014/main" id="{5E8A7429-4B46-4EBC-AF10-77B7D9A20B74}"/>
              </a:ext>
            </a:extLst>
          </p:cNvPr>
          <p:cNvSpPr/>
          <p:nvPr/>
        </p:nvSpPr>
        <p:spPr bwMode="auto">
          <a:xfrm>
            <a:off x="806179" y="5886000"/>
            <a:ext cx="501628" cy="49764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67" name="Group 366">
            <a:extLst>
              <a:ext uri="{FF2B5EF4-FFF2-40B4-BE49-F238E27FC236}">
                <a16:creationId xmlns:a16="http://schemas.microsoft.com/office/drawing/2014/main" id="{4271E0CA-2ED8-4A9D-9C9C-D2766CE79C97}"/>
              </a:ext>
            </a:extLst>
          </p:cNvPr>
          <p:cNvGrpSpPr/>
          <p:nvPr/>
        </p:nvGrpSpPr>
        <p:grpSpPr>
          <a:xfrm>
            <a:off x="955701" y="6016358"/>
            <a:ext cx="182844" cy="236930"/>
            <a:chOff x="5260975" y="2352675"/>
            <a:chExt cx="1663700" cy="2155825"/>
          </a:xfrm>
          <a:solidFill>
            <a:schemeClr val="tx2"/>
          </a:solidFill>
        </p:grpSpPr>
        <p:sp>
          <p:nvSpPr>
            <p:cNvPr id="89" name="Freeform 16">
              <a:extLst>
                <a:ext uri="{FF2B5EF4-FFF2-40B4-BE49-F238E27FC236}">
                  <a16:creationId xmlns:a16="http://schemas.microsoft.com/office/drawing/2014/main" id="{717F975C-8037-415C-B0A5-4FC7D197ECCC}"/>
                </a:ext>
              </a:extLst>
            </p:cNvPr>
            <p:cNvSpPr>
              <a:spLocks noEditPoints="1"/>
            </p:cNvSpPr>
            <p:nvPr/>
          </p:nvSpPr>
          <p:spPr bwMode="auto">
            <a:xfrm>
              <a:off x="5260975" y="2352675"/>
              <a:ext cx="1663700" cy="2155825"/>
            </a:xfrm>
            <a:custGeom>
              <a:avLst/>
              <a:gdLst>
                <a:gd name="T0" fmla="*/ 0 w 441"/>
                <a:gd name="T1" fmla="*/ 0 h 572"/>
                <a:gd name="T2" fmla="*/ 0 w 441"/>
                <a:gd name="T3" fmla="*/ 572 h 572"/>
                <a:gd name="T4" fmla="*/ 441 w 441"/>
                <a:gd name="T5" fmla="*/ 572 h 572"/>
                <a:gd name="T6" fmla="*/ 441 w 441"/>
                <a:gd name="T7" fmla="*/ 0 h 572"/>
                <a:gd name="T8" fmla="*/ 0 w 441"/>
                <a:gd name="T9" fmla="*/ 0 h 572"/>
                <a:gd name="T10" fmla="*/ 394 w 441"/>
                <a:gd name="T11" fmla="*/ 421 h 572"/>
                <a:gd name="T12" fmla="*/ 364 w 441"/>
                <a:gd name="T13" fmla="*/ 448 h 572"/>
                <a:gd name="T14" fmla="*/ 77 w 441"/>
                <a:gd name="T15" fmla="*/ 448 h 572"/>
                <a:gd name="T16" fmla="*/ 47 w 441"/>
                <a:gd name="T17" fmla="*/ 421 h 572"/>
                <a:gd name="T18" fmla="*/ 47 w 441"/>
                <a:gd name="T19" fmla="*/ 415 h 572"/>
                <a:gd name="T20" fmla="*/ 77 w 441"/>
                <a:gd name="T21" fmla="*/ 387 h 572"/>
                <a:gd name="T22" fmla="*/ 232 w 441"/>
                <a:gd name="T23" fmla="*/ 387 h 572"/>
                <a:gd name="T24" fmla="*/ 364 w 441"/>
                <a:gd name="T25" fmla="*/ 387 h 572"/>
                <a:gd name="T26" fmla="*/ 394 w 441"/>
                <a:gd name="T27" fmla="*/ 415 h 572"/>
                <a:gd name="T28" fmla="*/ 394 w 441"/>
                <a:gd name="T29" fmla="*/ 421 h 572"/>
                <a:gd name="T30" fmla="*/ 394 w 441"/>
                <a:gd name="T31" fmla="*/ 313 h 572"/>
                <a:gd name="T32" fmla="*/ 364 w 441"/>
                <a:gd name="T33" fmla="*/ 340 h 572"/>
                <a:gd name="T34" fmla="*/ 77 w 441"/>
                <a:gd name="T35" fmla="*/ 340 h 572"/>
                <a:gd name="T36" fmla="*/ 47 w 441"/>
                <a:gd name="T37" fmla="*/ 313 h 572"/>
                <a:gd name="T38" fmla="*/ 47 w 441"/>
                <a:gd name="T39" fmla="*/ 307 h 572"/>
                <a:gd name="T40" fmla="*/ 77 w 441"/>
                <a:gd name="T41" fmla="*/ 280 h 572"/>
                <a:gd name="T42" fmla="*/ 232 w 441"/>
                <a:gd name="T43" fmla="*/ 280 h 572"/>
                <a:gd name="T44" fmla="*/ 364 w 441"/>
                <a:gd name="T45" fmla="*/ 280 h 572"/>
                <a:gd name="T46" fmla="*/ 394 w 441"/>
                <a:gd name="T47" fmla="*/ 307 h 572"/>
                <a:gd name="T48" fmla="*/ 394 w 441"/>
                <a:gd name="T49" fmla="*/ 313 h 572"/>
                <a:gd name="T50" fmla="*/ 394 w 441"/>
                <a:gd name="T51" fmla="*/ 205 h 572"/>
                <a:gd name="T52" fmla="*/ 364 w 441"/>
                <a:gd name="T53" fmla="*/ 233 h 572"/>
                <a:gd name="T54" fmla="*/ 77 w 441"/>
                <a:gd name="T55" fmla="*/ 233 h 572"/>
                <a:gd name="T56" fmla="*/ 47 w 441"/>
                <a:gd name="T57" fmla="*/ 205 h 572"/>
                <a:gd name="T58" fmla="*/ 47 w 441"/>
                <a:gd name="T59" fmla="*/ 199 h 572"/>
                <a:gd name="T60" fmla="*/ 77 w 441"/>
                <a:gd name="T61" fmla="*/ 172 h 572"/>
                <a:gd name="T62" fmla="*/ 232 w 441"/>
                <a:gd name="T63" fmla="*/ 172 h 572"/>
                <a:gd name="T64" fmla="*/ 364 w 441"/>
                <a:gd name="T65" fmla="*/ 172 h 572"/>
                <a:gd name="T66" fmla="*/ 394 w 441"/>
                <a:gd name="T67" fmla="*/ 199 h 572"/>
                <a:gd name="T68" fmla="*/ 394 w 441"/>
                <a:gd name="T69" fmla="*/ 205 h 572"/>
                <a:gd name="T70" fmla="*/ 394 w 441"/>
                <a:gd name="T71" fmla="*/ 97 h 572"/>
                <a:gd name="T72" fmla="*/ 364 w 441"/>
                <a:gd name="T73" fmla="*/ 125 h 572"/>
                <a:gd name="T74" fmla="*/ 77 w 441"/>
                <a:gd name="T75" fmla="*/ 125 h 572"/>
                <a:gd name="T76" fmla="*/ 47 w 441"/>
                <a:gd name="T77" fmla="*/ 97 h 572"/>
                <a:gd name="T78" fmla="*/ 47 w 441"/>
                <a:gd name="T79" fmla="*/ 92 h 572"/>
                <a:gd name="T80" fmla="*/ 77 w 441"/>
                <a:gd name="T81" fmla="*/ 64 h 572"/>
                <a:gd name="T82" fmla="*/ 232 w 441"/>
                <a:gd name="T83" fmla="*/ 64 h 572"/>
                <a:gd name="T84" fmla="*/ 364 w 441"/>
                <a:gd name="T85" fmla="*/ 64 h 572"/>
                <a:gd name="T86" fmla="*/ 394 w 441"/>
                <a:gd name="T87" fmla="*/ 92 h 572"/>
                <a:gd name="T88" fmla="*/ 394 w 441"/>
                <a:gd name="T89" fmla="*/ 97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41" h="572">
                  <a:moveTo>
                    <a:pt x="0" y="0"/>
                  </a:moveTo>
                  <a:cubicBezTo>
                    <a:pt x="0" y="572"/>
                    <a:pt x="0" y="572"/>
                    <a:pt x="0" y="572"/>
                  </a:cubicBezTo>
                  <a:cubicBezTo>
                    <a:pt x="441" y="572"/>
                    <a:pt x="441" y="572"/>
                    <a:pt x="441" y="572"/>
                  </a:cubicBezTo>
                  <a:cubicBezTo>
                    <a:pt x="441" y="0"/>
                    <a:pt x="441" y="0"/>
                    <a:pt x="441" y="0"/>
                  </a:cubicBezTo>
                  <a:lnTo>
                    <a:pt x="0" y="0"/>
                  </a:lnTo>
                  <a:close/>
                  <a:moveTo>
                    <a:pt x="394" y="421"/>
                  </a:moveTo>
                  <a:cubicBezTo>
                    <a:pt x="394" y="448"/>
                    <a:pt x="364" y="448"/>
                    <a:pt x="364" y="448"/>
                  </a:cubicBezTo>
                  <a:cubicBezTo>
                    <a:pt x="77" y="448"/>
                    <a:pt x="77" y="448"/>
                    <a:pt x="77" y="448"/>
                  </a:cubicBezTo>
                  <a:cubicBezTo>
                    <a:pt x="47" y="448"/>
                    <a:pt x="47" y="421"/>
                    <a:pt x="47" y="421"/>
                  </a:cubicBezTo>
                  <a:cubicBezTo>
                    <a:pt x="47" y="415"/>
                    <a:pt x="47" y="415"/>
                    <a:pt x="47" y="415"/>
                  </a:cubicBezTo>
                  <a:cubicBezTo>
                    <a:pt x="47" y="387"/>
                    <a:pt x="77" y="387"/>
                    <a:pt x="77" y="387"/>
                  </a:cubicBezTo>
                  <a:cubicBezTo>
                    <a:pt x="232" y="387"/>
                    <a:pt x="232" y="387"/>
                    <a:pt x="232" y="387"/>
                  </a:cubicBezTo>
                  <a:cubicBezTo>
                    <a:pt x="364" y="387"/>
                    <a:pt x="364" y="387"/>
                    <a:pt x="364" y="387"/>
                  </a:cubicBezTo>
                  <a:cubicBezTo>
                    <a:pt x="394" y="387"/>
                    <a:pt x="394" y="415"/>
                    <a:pt x="394" y="415"/>
                  </a:cubicBezTo>
                  <a:lnTo>
                    <a:pt x="394" y="421"/>
                  </a:lnTo>
                  <a:close/>
                  <a:moveTo>
                    <a:pt x="394" y="313"/>
                  </a:moveTo>
                  <a:cubicBezTo>
                    <a:pt x="394" y="340"/>
                    <a:pt x="364" y="340"/>
                    <a:pt x="364" y="340"/>
                  </a:cubicBezTo>
                  <a:cubicBezTo>
                    <a:pt x="77" y="340"/>
                    <a:pt x="77" y="340"/>
                    <a:pt x="77" y="340"/>
                  </a:cubicBezTo>
                  <a:cubicBezTo>
                    <a:pt x="47" y="340"/>
                    <a:pt x="47" y="313"/>
                    <a:pt x="47" y="313"/>
                  </a:cubicBezTo>
                  <a:cubicBezTo>
                    <a:pt x="47" y="307"/>
                    <a:pt x="47" y="307"/>
                    <a:pt x="47" y="307"/>
                  </a:cubicBezTo>
                  <a:cubicBezTo>
                    <a:pt x="47" y="280"/>
                    <a:pt x="77" y="280"/>
                    <a:pt x="77" y="280"/>
                  </a:cubicBezTo>
                  <a:cubicBezTo>
                    <a:pt x="232" y="280"/>
                    <a:pt x="232" y="280"/>
                    <a:pt x="232" y="280"/>
                  </a:cubicBezTo>
                  <a:cubicBezTo>
                    <a:pt x="364" y="280"/>
                    <a:pt x="364" y="280"/>
                    <a:pt x="364" y="280"/>
                  </a:cubicBezTo>
                  <a:cubicBezTo>
                    <a:pt x="394" y="280"/>
                    <a:pt x="394" y="307"/>
                    <a:pt x="394" y="307"/>
                  </a:cubicBezTo>
                  <a:lnTo>
                    <a:pt x="394" y="313"/>
                  </a:lnTo>
                  <a:close/>
                  <a:moveTo>
                    <a:pt x="394" y="205"/>
                  </a:moveTo>
                  <a:cubicBezTo>
                    <a:pt x="394" y="233"/>
                    <a:pt x="364" y="233"/>
                    <a:pt x="364" y="233"/>
                  </a:cubicBezTo>
                  <a:cubicBezTo>
                    <a:pt x="77" y="233"/>
                    <a:pt x="77" y="233"/>
                    <a:pt x="77" y="233"/>
                  </a:cubicBezTo>
                  <a:cubicBezTo>
                    <a:pt x="47" y="233"/>
                    <a:pt x="47" y="205"/>
                    <a:pt x="47" y="205"/>
                  </a:cubicBezTo>
                  <a:cubicBezTo>
                    <a:pt x="47" y="199"/>
                    <a:pt x="47" y="199"/>
                    <a:pt x="47" y="199"/>
                  </a:cubicBezTo>
                  <a:cubicBezTo>
                    <a:pt x="47" y="172"/>
                    <a:pt x="77" y="172"/>
                    <a:pt x="77" y="172"/>
                  </a:cubicBezTo>
                  <a:cubicBezTo>
                    <a:pt x="232" y="172"/>
                    <a:pt x="232" y="172"/>
                    <a:pt x="232" y="172"/>
                  </a:cubicBezTo>
                  <a:cubicBezTo>
                    <a:pt x="364" y="172"/>
                    <a:pt x="364" y="172"/>
                    <a:pt x="364" y="172"/>
                  </a:cubicBezTo>
                  <a:cubicBezTo>
                    <a:pt x="394" y="172"/>
                    <a:pt x="394" y="199"/>
                    <a:pt x="394" y="199"/>
                  </a:cubicBezTo>
                  <a:lnTo>
                    <a:pt x="394" y="205"/>
                  </a:lnTo>
                  <a:close/>
                  <a:moveTo>
                    <a:pt x="394" y="97"/>
                  </a:moveTo>
                  <a:cubicBezTo>
                    <a:pt x="394" y="125"/>
                    <a:pt x="364" y="125"/>
                    <a:pt x="364" y="125"/>
                  </a:cubicBezTo>
                  <a:cubicBezTo>
                    <a:pt x="77" y="125"/>
                    <a:pt x="77" y="125"/>
                    <a:pt x="77" y="125"/>
                  </a:cubicBezTo>
                  <a:cubicBezTo>
                    <a:pt x="47" y="125"/>
                    <a:pt x="47" y="97"/>
                    <a:pt x="47" y="97"/>
                  </a:cubicBezTo>
                  <a:cubicBezTo>
                    <a:pt x="47" y="92"/>
                    <a:pt x="47" y="92"/>
                    <a:pt x="47" y="92"/>
                  </a:cubicBezTo>
                  <a:cubicBezTo>
                    <a:pt x="47" y="64"/>
                    <a:pt x="77" y="64"/>
                    <a:pt x="77" y="64"/>
                  </a:cubicBezTo>
                  <a:cubicBezTo>
                    <a:pt x="232" y="64"/>
                    <a:pt x="232" y="64"/>
                    <a:pt x="232" y="64"/>
                  </a:cubicBezTo>
                  <a:cubicBezTo>
                    <a:pt x="364" y="64"/>
                    <a:pt x="364" y="64"/>
                    <a:pt x="364" y="64"/>
                  </a:cubicBezTo>
                  <a:cubicBezTo>
                    <a:pt x="394" y="64"/>
                    <a:pt x="394" y="92"/>
                    <a:pt x="394" y="92"/>
                  </a:cubicBezTo>
                  <a:lnTo>
                    <a:pt x="394"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90" name="Oval 17">
              <a:extLst>
                <a:ext uri="{FF2B5EF4-FFF2-40B4-BE49-F238E27FC236}">
                  <a16:creationId xmlns:a16="http://schemas.microsoft.com/office/drawing/2014/main" id="{8DD74A8E-E0BE-4811-A9C4-EFB3A5FA1FF5}"/>
                </a:ext>
              </a:extLst>
            </p:cNvPr>
            <p:cNvSpPr>
              <a:spLocks noChangeArrowheads="1"/>
            </p:cNvSpPr>
            <p:nvPr/>
          </p:nvSpPr>
          <p:spPr bwMode="auto">
            <a:xfrm>
              <a:off x="6546850" y="2643188"/>
              <a:ext cx="128588" cy="123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91" name="Oval 18">
              <a:extLst>
                <a:ext uri="{FF2B5EF4-FFF2-40B4-BE49-F238E27FC236}">
                  <a16:creationId xmlns:a16="http://schemas.microsoft.com/office/drawing/2014/main" id="{E76476D7-3154-4825-A60F-E621E97A21A7}"/>
                </a:ext>
              </a:extLst>
            </p:cNvPr>
            <p:cNvSpPr>
              <a:spLocks noChangeArrowheads="1"/>
            </p:cNvSpPr>
            <p:nvPr/>
          </p:nvSpPr>
          <p:spPr bwMode="auto">
            <a:xfrm>
              <a:off x="6546850" y="3049588"/>
              <a:ext cx="128588" cy="1254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92" name="Oval 19">
              <a:extLst>
                <a:ext uri="{FF2B5EF4-FFF2-40B4-BE49-F238E27FC236}">
                  <a16:creationId xmlns:a16="http://schemas.microsoft.com/office/drawing/2014/main" id="{62DF26E0-C5DB-490D-8100-046FBDE97DEE}"/>
                </a:ext>
              </a:extLst>
            </p:cNvPr>
            <p:cNvSpPr>
              <a:spLocks noChangeArrowheads="1"/>
            </p:cNvSpPr>
            <p:nvPr/>
          </p:nvSpPr>
          <p:spPr bwMode="auto">
            <a:xfrm>
              <a:off x="6546850" y="3457575"/>
              <a:ext cx="128588" cy="123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93" name="Oval 20">
              <a:extLst>
                <a:ext uri="{FF2B5EF4-FFF2-40B4-BE49-F238E27FC236}">
                  <a16:creationId xmlns:a16="http://schemas.microsoft.com/office/drawing/2014/main" id="{52F4A559-4C73-4C99-8B8D-C2F80164D28D}"/>
                </a:ext>
              </a:extLst>
            </p:cNvPr>
            <p:cNvSpPr>
              <a:spLocks noChangeArrowheads="1"/>
            </p:cNvSpPr>
            <p:nvPr/>
          </p:nvSpPr>
          <p:spPr bwMode="auto">
            <a:xfrm>
              <a:off x="6546850" y="3863975"/>
              <a:ext cx="128588" cy="123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grpSp>
      <p:grpSp>
        <p:nvGrpSpPr>
          <p:cNvPr id="68" name="Group 186">
            <a:extLst>
              <a:ext uri="{FF2B5EF4-FFF2-40B4-BE49-F238E27FC236}">
                <a16:creationId xmlns:a16="http://schemas.microsoft.com/office/drawing/2014/main" id="{E95E2C9D-2EC0-44DB-A0F4-AE9F9FA02DD0}"/>
              </a:ext>
            </a:extLst>
          </p:cNvPr>
          <p:cNvGrpSpPr/>
          <p:nvPr/>
        </p:nvGrpSpPr>
        <p:grpSpPr>
          <a:xfrm>
            <a:off x="6196729" y="4360686"/>
            <a:ext cx="704429" cy="845637"/>
            <a:chOff x="1156020" y="2248829"/>
            <a:chExt cx="704429" cy="852494"/>
          </a:xfrm>
        </p:grpSpPr>
        <p:sp>
          <p:nvSpPr>
            <p:cNvPr id="83" name="TextBox 187">
              <a:extLst>
                <a:ext uri="{FF2B5EF4-FFF2-40B4-BE49-F238E27FC236}">
                  <a16:creationId xmlns:a16="http://schemas.microsoft.com/office/drawing/2014/main" id="{272FBB66-12A9-4CF5-B57C-C83B27396040}"/>
                </a:ext>
              </a:extLst>
            </p:cNvPr>
            <p:cNvSpPr txBox="1"/>
            <p:nvPr/>
          </p:nvSpPr>
          <p:spPr>
            <a:xfrm>
              <a:off x="1156020" y="2248829"/>
              <a:ext cx="704429" cy="186604"/>
            </a:xfrm>
            <a:prstGeom prst="rect">
              <a:avLst/>
            </a:prstGeom>
            <a:ln/>
          </p:spPr>
          <p:style>
            <a:lnRef idx="2">
              <a:schemeClr val="accent1"/>
            </a:lnRef>
            <a:fillRef idx="1">
              <a:schemeClr val="lt1"/>
            </a:fillRef>
            <a:effectRef idx="0">
              <a:schemeClr val="accent1"/>
            </a:effectRef>
            <a:fontRef idx="minor">
              <a:schemeClr val="dk1"/>
            </a:fontRef>
          </p:style>
          <p:txBody>
            <a:bodyPr wrap="square" lIns="46623" tIns="46623" rIns="46623" bIns="46623" rtlCol="0" anchor="ctr">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816" b="1" i="0" u="none" strike="noStrike" kern="0" cap="none" spc="0" normalizeH="0" baseline="0" noProof="0">
                  <a:ln>
                    <a:noFill/>
                  </a:ln>
                  <a:solidFill>
                    <a:srgbClr val="0070C0"/>
                  </a:solidFill>
                  <a:effectLst/>
                  <a:uLnTx/>
                  <a:uFillTx/>
                  <a:latin typeface="Segoe UI Semilight"/>
                  <a:ea typeface="+mn-ea"/>
                  <a:cs typeface="+mn-cs"/>
                </a:rPr>
                <a:t>PROCESS</a:t>
              </a:r>
            </a:p>
          </p:txBody>
        </p:sp>
        <p:sp>
          <p:nvSpPr>
            <p:cNvPr id="84" name="Rectangle 188">
              <a:extLst>
                <a:ext uri="{FF2B5EF4-FFF2-40B4-BE49-F238E27FC236}">
                  <a16:creationId xmlns:a16="http://schemas.microsoft.com/office/drawing/2014/main" id="{85140F4B-FA89-482D-891F-E33C206F9059}"/>
                </a:ext>
              </a:extLst>
            </p:cNvPr>
            <p:cNvSpPr/>
            <p:nvPr/>
          </p:nvSpPr>
          <p:spPr bwMode="auto">
            <a:xfrm>
              <a:off x="1156020" y="2435433"/>
              <a:ext cx="704429" cy="66589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endParaRPr>
            </a:p>
          </p:txBody>
        </p:sp>
        <p:grpSp>
          <p:nvGrpSpPr>
            <p:cNvPr id="85" name="Group 189">
              <a:extLst>
                <a:ext uri="{FF2B5EF4-FFF2-40B4-BE49-F238E27FC236}">
                  <a16:creationId xmlns:a16="http://schemas.microsoft.com/office/drawing/2014/main" id="{AB9B5382-189E-49CB-A012-846A2871EFC1}"/>
                </a:ext>
              </a:extLst>
            </p:cNvPr>
            <p:cNvGrpSpPr/>
            <p:nvPr/>
          </p:nvGrpSpPr>
          <p:grpSpPr>
            <a:xfrm>
              <a:off x="1282952" y="2590867"/>
              <a:ext cx="471171" cy="380335"/>
              <a:chOff x="4406091" y="6049087"/>
              <a:chExt cx="3960813" cy="3197225"/>
            </a:xfrm>
            <a:solidFill>
              <a:schemeClr val="tx2"/>
            </a:solidFill>
          </p:grpSpPr>
          <p:sp>
            <p:nvSpPr>
              <p:cNvPr id="86" name="Freeform 24">
                <a:extLst>
                  <a:ext uri="{FF2B5EF4-FFF2-40B4-BE49-F238E27FC236}">
                    <a16:creationId xmlns:a16="http://schemas.microsoft.com/office/drawing/2014/main" id="{EACE0AF4-CE0A-4F23-AEA3-0B2ADC5C6765}"/>
                  </a:ext>
                </a:extLst>
              </p:cNvPr>
              <p:cNvSpPr>
                <a:spLocks noEditPoints="1"/>
              </p:cNvSpPr>
              <p:nvPr/>
            </p:nvSpPr>
            <p:spPr bwMode="auto">
              <a:xfrm>
                <a:off x="4406091" y="6049087"/>
                <a:ext cx="2847975" cy="2813050"/>
              </a:xfrm>
              <a:custGeom>
                <a:avLst/>
                <a:gdLst>
                  <a:gd name="T0" fmla="*/ 744 w 757"/>
                  <a:gd name="T1" fmla="*/ 466 h 748"/>
                  <a:gd name="T2" fmla="*/ 755 w 757"/>
                  <a:gd name="T3" fmla="*/ 399 h 748"/>
                  <a:gd name="T4" fmla="*/ 739 w 757"/>
                  <a:gd name="T5" fmla="*/ 373 h 748"/>
                  <a:gd name="T6" fmla="*/ 644 w 757"/>
                  <a:gd name="T7" fmla="*/ 341 h 748"/>
                  <a:gd name="T8" fmla="*/ 638 w 757"/>
                  <a:gd name="T9" fmla="*/ 309 h 748"/>
                  <a:gd name="T10" fmla="*/ 716 w 757"/>
                  <a:gd name="T11" fmla="*/ 245 h 748"/>
                  <a:gd name="T12" fmla="*/ 721 w 757"/>
                  <a:gd name="T13" fmla="*/ 215 h 748"/>
                  <a:gd name="T14" fmla="*/ 687 w 757"/>
                  <a:gd name="T15" fmla="*/ 157 h 748"/>
                  <a:gd name="T16" fmla="*/ 658 w 757"/>
                  <a:gd name="T17" fmla="*/ 146 h 748"/>
                  <a:gd name="T18" fmla="*/ 565 w 757"/>
                  <a:gd name="T19" fmla="*/ 181 h 748"/>
                  <a:gd name="T20" fmla="*/ 536 w 757"/>
                  <a:gd name="T21" fmla="*/ 157 h 748"/>
                  <a:gd name="T22" fmla="*/ 556 w 757"/>
                  <a:gd name="T23" fmla="*/ 55 h 748"/>
                  <a:gd name="T24" fmla="*/ 541 w 757"/>
                  <a:gd name="T25" fmla="*/ 28 h 748"/>
                  <a:gd name="T26" fmla="*/ 477 w 757"/>
                  <a:gd name="T27" fmla="*/ 5 h 748"/>
                  <a:gd name="T28" fmla="*/ 449 w 757"/>
                  <a:gd name="T29" fmla="*/ 15 h 748"/>
                  <a:gd name="T30" fmla="*/ 397 w 757"/>
                  <a:gd name="T31" fmla="*/ 106 h 748"/>
                  <a:gd name="T32" fmla="*/ 378 w 757"/>
                  <a:gd name="T33" fmla="*/ 105 h 748"/>
                  <a:gd name="T34" fmla="*/ 362 w 757"/>
                  <a:gd name="T35" fmla="*/ 106 h 748"/>
                  <a:gd name="T36" fmla="*/ 311 w 757"/>
                  <a:gd name="T37" fmla="*/ 15 h 748"/>
                  <a:gd name="T38" fmla="*/ 282 w 757"/>
                  <a:gd name="T39" fmla="*/ 4 h 748"/>
                  <a:gd name="T40" fmla="*/ 218 w 757"/>
                  <a:gd name="T41" fmla="*/ 27 h 748"/>
                  <a:gd name="T42" fmla="*/ 203 w 757"/>
                  <a:gd name="T43" fmla="*/ 54 h 748"/>
                  <a:gd name="T44" fmla="*/ 222 w 757"/>
                  <a:gd name="T45" fmla="*/ 156 h 748"/>
                  <a:gd name="T46" fmla="*/ 192 w 757"/>
                  <a:gd name="T47" fmla="*/ 181 h 748"/>
                  <a:gd name="T48" fmla="*/ 103 w 757"/>
                  <a:gd name="T49" fmla="*/ 145 h 748"/>
                  <a:gd name="T50" fmla="*/ 74 w 757"/>
                  <a:gd name="T51" fmla="*/ 155 h 748"/>
                  <a:gd name="T52" fmla="*/ 39 w 757"/>
                  <a:gd name="T53" fmla="*/ 213 h 748"/>
                  <a:gd name="T54" fmla="*/ 44 w 757"/>
                  <a:gd name="T55" fmla="*/ 243 h 748"/>
                  <a:gd name="T56" fmla="*/ 119 w 757"/>
                  <a:gd name="T57" fmla="*/ 307 h 748"/>
                  <a:gd name="T58" fmla="*/ 113 w 757"/>
                  <a:gd name="T59" fmla="*/ 341 h 748"/>
                  <a:gd name="T60" fmla="*/ 17 w 757"/>
                  <a:gd name="T61" fmla="*/ 373 h 748"/>
                  <a:gd name="T62" fmla="*/ 2 w 757"/>
                  <a:gd name="T63" fmla="*/ 400 h 748"/>
                  <a:gd name="T64" fmla="*/ 13 w 757"/>
                  <a:gd name="T65" fmla="*/ 466 h 748"/>
                  <a:gd name="T66" fmla="*/ 37 w 757"/>
                  <a:gd name="T67" fmla="*/ 486 h 748"/>
                  <a:gd name="T68" fmla="*/ 136 w 757"/>
                  <a:gd name="T69" fmla="*/ 486 h 748"/>
                  <a:gd name="T70" fmla="*/ 154 w 757"/>
                  <a:gd name="T71" fmla="*/ 519 h 748"/>
                  <a:gd name="T72" fmla="*/ 102 w 757"/>
                  <a:gd name="T73" fmla="*/ 604 h 748"/>
                  <a:gd name="T74" fmla="*/ 107 w 757"/>
                  <a:gd name="T75" fmla="*/ 634 h 748"/>
                  <a:gd name="T76" fmla="*/ 158 w 757"/>
                  <a:gd name="T77" fmla="*/ 678 h 748"/>
                  <a:gd name="T78" fmla="*/ 189 w 757"/>
                  <a:gd name="T79" fmla="*/ 679 h 748"/>
                  <a:gd name="T80" fmla="*/ 265 w 757"/>
                  <a:gd name="T81" fmla="*/ 615 h 748"/>
                  <a:gd name="T82" fmla="*/ 303 w 757"/>
                  <a:gd name="T83" fmla="*/ 629 h 748"/>
                  <a:gd name="T84" fmla="*/ 318 w 757"/>
                  <a:gd name="T85" fmla="*/ 729 h 748"/>
                  <a:gd name="T86" fmla="*/ 342 w 757"/>
                  <a:gd name="T87" fmla="*/ 748 h 748"/>
                  <a:gd name="T88" fmla="*/ 409 w 757"/>
                  <a:gd name="T89" fmla="*/ 748 h 748"/>
                  <a:gd name="T90" fmla="*/ 433 w 757"/>
                  <a:gd name="T91" fmla="*/ 729 h 748"/>
                  <a:gd name="T92" fmla="*/ 450 w 757"/>
                  <a:gd name="T93" fmla="*/ 631 h 748"/>
                  <a:gd name="T94" fmla="*/ 489 w 757"/>
                  <a:gd name="T95" fmla="*/ 617 h 748"/>
                  <a:gd name="T96" fmla="*/ 562 w 757"/>
                  <a:gd name="T97" fmla="*/ 680 h 748"/>
                  <a:gd name="T98" fmla="*/ 592 w 757"/>
                  <a:gd name="T99" fmla="*/ 680 h 748"/>
                  <a:gd name="T100" fmla="*/ 644 w 757"/>
                  <a:gd name="T101" fmla="*/ 636 h 748"/>
                  <a:gd name="T102" fmla="*/ 649 w 757"/>
                  <a:gd name="T103" fmla="*/ 606 h 748"/>
                  <a:gd name="T104" fmla="*/ 600 w 757"/>
                  <a:gd name="T105" fmla="*/ 522 h 748"/>
                  <a:gd name="T106" fmla="*/ 621 w 757"/>
                  <a:gd name="T107" fmla="*/ 486 h 748"/>
                  <a:gd name="T108" fmla="*/ 721 w 757"/>
                  <a:gd name="T109" fmla="*/ 486 h 748"/>
                  <a:gd name="T110" fmla="*/ 744 w 757"/>
                  <a:gd name="T111" fmla="*/ 466 h 748"/>
                  <a:gd name="T112" fmla="*/ 528 w 757"/>
                  <a:gd name="T113" fmla="*/ 373 h 748"/>
                  <a:gd name="T114" fmla="*/ 378 w 757"/>
                  <a:gd name="T115" fmla="*/ 522 h 748"/>
                  <a:gd name="T116" fmla="*/ 229 w 757"/>
                  <a:gd name="T117" fmla="*/ 373 h 748"/>
                  <a:gd name="T118" fmla="*/ 378 w 757"/>
                  <a:gd name="T119" fmla="*/ 223 h 748"/>
                  <a:gd name="T120" fmla="*/ 528 w 757"/>
                  <a:gd name="T121" fmla="*/ 37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7" h="748">
                    <a:moveTo>
                      <a:pt x="744" y="466"/>
                    </a:moveTo>
                    <a:cubicBezTo>
                      <a:pt x="755" y="399"/>
                      <a:pt x="755" y="399"/>
                      <a:pt x="755" y="399"/>
                    </a:cubicBezTo>
                    <a:cubicBezTo>
                      <a:pt x="757" y="388"/>
                      <a:pt x="750" y="377"/>
                      <a:pt x="739" y="373"/>
                    </a:cubicBezTo>
                    <a:cubicBezTo>
                      <a:pt x="644" y="341"/>
                      <a:pt x="644" y="341"/>
                      <a:pt x="644" y="341"/>
                    </a:cubicBezTo>
                    <a:cubicBezTo>
                      <a:pt x="643" y="330"/>
                      <a:pt x="641" y="319"/>
                      <a:pt x="638" y="309"/>
                    </a:cubicBezTo>
                    <a:cubicBezTo>
                      <a:pt x="716" y="245"/>
                      <a:pt x="716" y="245"/>
                      <a:pt x="716" y="245"/>
                    </a:cubicBezTo>
                    <a:cubicBezTo>
                      <a:pt x="725" y="238"/>
                      <a:pt x="727" y="225"/>
                      <a:pt x="721" y="215"/>
                    </a:cubicBezTo>
                    <a:cubicBezTo>
                      <a:pt x="687" y="157"/>
                      <a:pt x="687" y="157"/>
                      <a:pt x="687" y="157"/>
                    </a:cubicBezTo>
                    <a:cubicBezTo>
                      <a:pt x="681" y="147"/>
                      <a:pt x="669" y="142"/>
                      <a:pt x="658" y="146"/>
                    </a:cubicBezTo>
                    <a:cubicBezTo>
                      <a:pt x="565" y="181"/>
                      <a:pt x="565" y="181"/>
                      <a:pt x="565" y="181"/>
                    </a:cubicBezTo>
                    <a:cubicBezTo>
                      <a:pt x="556" y="172"/>
                      <a:pt x="547" y="164"/>
                      <a:pt x="536" y="157"/>
                    </a:cubicBezTo>
                    <a:cubicBezTo>
                      <a:pt x="556" y="55"/>
                      <a:pt x="556" y="55"/>
                      <a:pt x="556" y="55"/>
                    </a:cubicBezTo>
                    <a:cubicBezTo>
                      <a:pt x="558" y="43"/>
                      <a:pt x="552" y="32"/>
                      <a:pt x="541" y="28"/>
                    </a:cubicBezTo>
                    <a:cubicBezTo>
                      <a:pt x="477" y="5"/>
                      <a:pt x="477" y="5"/>
                      <a:pt x="477" y="5"/>
                    </a:cubicBezTo>
                    <a:cubicBezTo>
                      <a:pt x="467" y="1"/>
                      <a:pt x="455" y="5"/>
                      <a:pt x="449" y="15"/>
                    </a:cubicBezTo>
                    <a:cubicBezTo>
                      <a:pt x="397" y="106"/>
                      <a:pt x="397" y="106"/>
                      <a:pt x="397" y="106"/>
                    </a:cubicBezTo>
                    <a:cubicBezTo>
                      <a:pt x="391" y="105"/>
                      <a:pt x="385" y="105"/>
                      <a:pt x="378" y="105"/>
                    </a:cubicBezTo>
                    <a:cubicBezTo>
                      <a:pt x="373" y="105"/>
                      <a:pt x="367" y="105"/>
                      <a:pt x="362" y="106"/>
                    </a:cubicBezTo>
                    <a:cubicBezTo>
                      <a:pt x="311" y="15"/>
                      <a:pt x="311" y="15"/>
                      <a:pt x="311" y="15"/>
                    </a:cubicBezTo>
                    <a:cubicBezTo>
                      <a:pt x="305" y="4"/>
                      <a:pt x="293" y="0"/>
                      <a:pt x="282" y="4"/>
                    </a:cubicBezTo>
                    <a:cubicBezTo>
                      <a:pt x="218" y="27"/>
                      <a:pt x="218" y="27"/>
                      <a:pt x="218" y="27"/>
                    </a:cubicBezTo>
                    <a:cubicBezTo>
                      <a:pt x="208" y="31"/>
                      <a:pt x="201" y="42"/>
                      <a:pt x="203" y="54"/>
                    </a:cubicBezTo>
                    <a:cubicBezTo>
                      <a:pt x="222" y="156"/>
                      <a:pt x="222" y="156"/>
                      <a:pt x="222" y="156"/>
                    </a:cubicBezTo>
                    <a:cubicBezTo>
                      <a:pt x="211" y="163"/>
                      <a:pt x="201" y="172"/>
                      <a:pt x="192" y="181"/>
                    </a:cubicBezTo>
                    <a:cubicBezTo>
                      <a:pt x="103" y="145"/>
                      <a:pt x="103" y="145"/>
                      <a:pt x="103" y="145"/>
                    </a:cubicBezTo>
                    <a:cubicBezTo>
                      <a:pt x="92" y="141"/>
                      <a:pt x="80" y="145"/>
                      <a:pt x="74" y="155"/>
                    </a:cubicBezTo>
                    <a:cubicBezTo>
                      <a:pt x="39" y="213"/>
                      <a:pt x="39" y="213"/>
                      <a:pt x="39" y="213"/>
                    </a:cubicBezTo>
                    <a:cubicBezTo>
                      <a:pt x="33" y="223"/>
                      <a:pt x="35" y="235"/>
                      <a:pt x="44" y="243"/>
                    </a:cubicBezTo>
                    <a:cubicBezTo>
                      <a:pt x="119" y="307"/>
                      <a:pt x="119" y="307"/>
                      <a:pt x="119" y="307"/>
                    </a:cubicBezTo>
                    <a:cubicBezTo>
                      <a:pt x="116" y="318"/>
                      <a:pt x="114" y="329"/>
                      <a:pt x="113" y="341"/>
                    </a:cubicBezTo>
                    <a:cubicBezTo>
                      <a:pt x="17" y="373"/>
                      <a:pt x="17" y="373"/>
                      <a:pt x="17" y="373"/>
                    </a:cubicBezTo>
                    <a:cubicBezTo>
                      <a:pt x="6" y="377"/>
                      <a:pt x="0" y="388"/>
                      <a:pt x="2" y="400"/>
                    </a:cubicBezTo>
                    <a:cubicBezTo>
                      <a:pt x="13" y="466"/>
                      <a:pt x="13" y="466"/>
                      <a:pt x="13" y="466"/>
                    </a:cubicBezTo>
                    <a:cubicBezTo>
                      <a:pt x="15" y="478"/>
                      <a:pt x="25" y="486"/>
                      <a:pt x="37" y="486"/>
                    </a:cubicBezTo>
                    <a:cubicBezTo>
                      <a:pt x="136" y="486"/>
                      <a:pt x="136" y="486"/>
                      <a:pt x="136" y="486"/>
                    </a:cubicBezTo>
                    <a:cubicBezTo>
                      <a:pt x="141" y="498"/>
                      <a:pt x="147" y="509"/>
                      <a:pt x="154" y="519"/>
                    </a:cubicBezTo>
                    <a:cubicBezTo>
                      <a:pt x="102" y="604"/>
                      <a:pt x="102" y="604"/>
                      <a:pt x="102" y="604"/>
                    </a:cubicBezTo>
                    <a:cubicBezTo>
                      <a:pt x="96" y="614"/>
                      <a:pt x="98" y="627"/>
                      <a:pt x="107" y="634"/>
                    </a:cubicBezTo>
                    <a:cubicBezTo>
                      <a:pt x="158" y="678"/>
                      <a:pt x="158" y="678"/>
                      <a:pt x="158" y="678"/>
                    </a:cubicBezTo>
                    <a:cubicBezTo>
                      <a:pt x="167" y="686"/>
                      <a:pt x="180" y="686"/>
                      <a:pt x="189" y="679"/>
                    </a:cubicBezTo>
                    <a:cubicBezTo>
                      <a:pt x="265" y="615"/>
                      <a:pt x="265" y="615"/>
                      <a:pt x="265" y="615"/>
                    </a:cubicBezTo>
                    <a:cubicBezTo>
                      <a:pt x="277" y="621"/>
                      <a:pt x="290" y="626"/>
                      <a:pt x="303" y="629"/>
                    </a:cubicBezTo>
                    <a:cubicBezTo>
                      <a:pt x="318" y="729"/>
                      <a:pt x="318" y="729"/>
                      <a:pt x="318" y="729"/>
                    </a:cubicBezTo>
                    <a:cubicBezTo>
                      <a:pt x="320" y="740"/>
                      <a:pt x="330" y="748"/>
                      <a:pt x="342" y="748"/>
                    </a:cubicBezTo>
                    <a:cubicBezTo>
                      <a:pt x="409" y="748"/>
                      <a:pt x="409" y="748"/>
                      <a:pt x="409" y="748"/>
                    </a:cubicBezTo>
                    <a:cubicBezTo>
                      <a:pt x="421" y="748"/>
                      <a:pt x="431" y="740"/>
                      <a:pt x="433" y="729"/>
                    </a:cubicBezTo>
                    <a:cubicBezTo>
                      <a:pt x="450" y="631"/>
                      <a:pt x="450" y="631"/>
                      <a:pt x="450" y="631"/>
                    </a:cubicBezTo>
                    <a:cubicBezTo>
                      <a:pt x="463" y="627"/>
                      <a:pt x="476" y="622"/>
                      <a:pt x="489" y="617"/>
                    </a:cubicBezTo>
                    <a:cubicBezTo>
                      <a:pt x="562" y="680"/>
                      <a:pt x="562" y="680"/>
                      <a:pt x="562" y="680"/>
                    </a:cubicBezTo>
                    <a:cubicBezTo>
                      <a:pt x="570" y="687"/>
                      <a:pt x="583" y="687"/>
                      <a:pt x="592" y="680"/>
                    </a:cubicBezTo>
                    <a:cubicBezTo>
                      <a:pt x="644" y="636"/>
                      <a:pt x="644" y="636"/>
                      <a:pt x="644" y="636"/>
                    </a:cubicBezTo>
                    <a:cubicBezTo>
                      <a:pt x="653" y="629"/>
                      <a:pt x="655" y="616"/>
                      <a:pt x="649" y="606"/>
                    </a:cubicBezTo>
                    <a:cubicBezTo>
                      <a:pt x="600" y="522"/>
                      <a:pt x="600" y="522"/>
                      <a:pt x="600" y="522"/>
                    </a:cubicBezTo>
                    <a:cubicBezTo>
                      <a:pt x="608" y="511"/>
                      <a:pt x="615" y="499"/>
                      <a:pt x="621" y="486"/>
                    </a:cubicBezTo>
                    <a:cubicBezTo>
                      <a:pt x="721" y="486"/>
                      <a:pt x="721" y="486"/>
                      <a:pt x="721" y="486"/>
                    </a:cubicBezTo>
                    <a:cubicBezTo>
                      <a:pt x="732" y="486"/>
                      <a:pt x="742" y="478"/>
                      <a:pt x="744" y="466"/>
                    </a:cubicBezTo>
                    <a:close/>
                    <a:moveTo>
                      <a:pt x="528" y="373"/>
                    </a:moveTo>
                    <a:cubicBezTo>
                      <a:pt x="528" y="455"/>
                      <a:pt x="461" y="522"/>
                      <a:pt x="378" y="522"/>
                    </a:cubicBezTo>
                    <a:cubicBezTo>
                      <a:pt x="296" y="522"/>
                      <a:pt x="229" y="455"/>
                      <a:pt x="229" y="373"/>
                    </a:cubicBezTo>
                    <a:cubicBezTo>
                      <a:pt x="229" y="290"/>
                      <a:pt x="296" y="223"/>
                      <a:pt x="378" y="223"/>
                    </a:cubicBezTo>
                    <a:cubicBezTo>
                      <a:pt x="461" y="223"/>
                      <a:pt x="528" y="290"/>
                      <a:pt x="528" y="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87" name="Oval 25">
                <a:extLst>
                  <a:ext uri="{FF2B5EF4-FFF2-40B4-BE49-F238E27FC236}">
                    <a16:creationId xmlns:a16="http://schemas.microsoft.com/office/drawing/2014/main" id="{43B1E2F9-A39B-435D-A31E-83E138BBF586}"/>
                  </a:ext>
                </a:extLst>
              </p:cNvPr>
              <p:cNvSpPr>
                <a:spLocks noChangeArrowheads="1"/>
              </p:cNvSpPr>
              <p:nvPr/>
            </p:nvSpPr>
            <p:spPr bwMode="auto">
              <a:xfrm>
                <a:off x="5557028" y="7180975"/>
                <a:ext cx="542925" cy="5413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88" name="Freeform 26">
                <a:extLst>
                  <a:ext uri="{FF2B5EF4-FFF2-40B4-BE49-F238E27FC236}">
                    <a16:creationId xmlns:a16="http://schemas.microsoft.com/office/drawing/2014/main" id="{D9BEAD6D-FE45-4144-9BCE-86299F446544}"/>
                  </a:ext>
                </a:extLst>
              </p:cNvPr>
              <p:cNvSpPr>
                <a:spLocks noEditPoints="1"/>
              </p:cNvSpPr>
              <p:nvPr/>
            </p:nvSpPr>
            <p:spPr bwMode="auto">
              <a:xfrm>
                <a:off x="6907991" y="7722312"/>
                <a:ext cx="1458913" cy="1524000"/>
              </a:xfrm>
              <a:custGeom>
                <a:avLst/>
                <a:gdLst>
                  <a:gd name="T0" fmla="*/ 379 w 388"/>
                  <a:gd name="T1" fmla="*/ 137 h 405"/>
                  <a:gd name="T2" fmla="*/ 383 w 388"/>
                  <a:gd name="T3" fmla="*/ 118 h 405"/>
                  <a:gd name="T4" fmla="*/ 361 w 388"/>
                  <a:gd name="T5" fmla="*/ 81 h 405"/>
                  <a:gd name="T6" fmla="*/ 343 w 388"/>
                  <a:gd name="T7" fmla="*/ 74 h 405"/>
                  <a:gd name="T8" fmla="*/ 287 w 388"/>
                  <a:gd name="T9" fmla="*/ 94 h 405"/>
                  <a:gd name="T10" fmla="*/ 241 w 388"/>
                  <a:gd name="T11" fmla="*/ 68 h 405"/>
                  <a:gd name="T12" fmla="*/ 232 w 388"/>
                  <a:gd name="T13" fmla="*/ 12 h 405"/>
                  <a:gd name="T14" fmla="*/ 217 w 388"/>
                  <a:gd name="T15" fmla="*/ 0 h 405"/>
                  <a:gd name="T16" fmla="*/ 174 w 388"/>
                  <a:gd name="T17" fmla="*/ 0 h 405"/>
                  <a:gd name="T18" fmla="*/ 159 w 388"/>
                  <a:gd name="T19" fmla="*/ 12 h 405"/>
                  <a:gd name="T20" fmla="*/ 149 w 388"/>
                  <a:gd name="T21" fmla="*/ 68 h 405"/>
                  <a:gd name="T22" fmla="*/ 102 w 388"/>
                  <a:gd name="T23" fmla="*/ 95 h 405"/>
                  <a:gd name="T24" fmla="*/ 46 w 388"/>
                  <a:gd name="T25" fmla="*/ 74 h 405"/>
                  <a:gd name="T26" fmla="*/ 27 w 388"/>
                  <a:gd name="T27" fmla="*/ 81 h 405"/>
                  <a:gd name="T28" fmla="*/ 6 w 388"/>
                  <a:gd name="T29" fmla="*/ 118 h 405"/>
                  <a:gd name="T30" fmla="*/ 9 w 388"/>
                  <a:gd name="T31" fmla="*/ 137 h 405"/>
                  <a:gd name="T32" fmla="*/ 55 w 388"/>
                  <a:gd name="T33" fmla="*/ 175 h 405"/>
                  <a:gd name="T34" fmla="*/ 53 w 388"/>
                  <a:gd name="T35" fmla="*/ 202 h 405"/>
                  <a:gd name="T36" fmla="*/ 55 w 388"/>
                  <a:gd name="T37" fmla="*/ 227 h 405"/>
                  <a:gd name="T38" fmla="*/ 7 w 388"/>
                  <a:gd name="T39" fmla="*/ 266 h 405"/>
                  <a:gd name="T40" fmla="*/ 4 w 388"/>
                  <a:gd name="T41" fmla="*/ 285 h 405"/>
                  <a:gd name="T42" fmla="*/ 25 w 388"/>
                  <a:gd name="T43" fmla="*/ 322 h 405"/>
                  <a:gd name="T44" fmla="*/ 43 w 388"/>
                  <a:gd name="T45" fmla="*/ 329 h 405"/>
                  <a:gd name="T46" fmla="*/ 100 w 388"/>
                  <a:gd name="T47" fmla="*/ 308 h 405"/>
                  <a:gd name="T48" fmla="*/ 149 w 388"/>
                  <a:gd name="T49" fmla="*/ 337 h 405"/>
                  <a:gd name="T50" fmla="*/ 158 w 388"/>
                  <a:gd name="T51" fmla="*/ 392 h 405"/>
                  <a:gd name="T52" fmla="*/ 173 w 388"/>
                  <a:gd name="T53" fmla="*/ 405 h 405"/>
                  <a:gd name="T54" fmla="*/ 216 w 388"/>
                  <a:gd name="T55" fmla="*/ 405 h 405"/>
                  <a:gd name="T56" fmla="*/ 231 w 388"/>
                  <a:gd name="T57" fmla="*/ 392 h 405"/>
                  <a:gd name="T58" fmla="*/ 240 w 388"/>
                  <a:gd name="T59" fmla="*/ 337 h 405"/>
                  <a:gd name="T60" fmla="*/ 289 w 388"/>
                  <a:gd name="T61" fmla="*/ 309 h 405"/>
                  <a:gd name="T62" fmla="*/ 345 w 388"/>
                  <a:gd name="T63" fmla="*/ 329 h 405"/>
                  <a:gd name="T64" fmla="*/ 364 w 388"/>
                  <a:gd name="T65" fmla="*/ 322 h 405"/>
                  <a:gd name="T66" fmla="*/ 385 w 388"/>
                  <a:gd name="T67" fmla="*/ 285 h 405"/>
                  <a:gd name="T68" fmla="*/ 381 w 388"/>
                  <a:gd name="T69" fmla="*/ 266 h 405"/>
                  <a:gd name="T70" fmla="*/ 335 w 388"/>
                  <a:gd name="T71" fmla="*/ 228 h 405"/>
                  <a:gd name="T72" fmla="*/ 337 w 388"/>
                  <a:gd name="T73" fmla="*/ 202 h 405"/>
                  <a:gd name="T74" fmla="*/ 334 w 388"/>
                  <a:gd name="T75" fmla="*/ 174 h 405"/>
                  <a:gd name="T76" fmla="*/ 379 w 388"/>
                  <a:gd name="T77" fmla="*/ 137 h 405"/>
                  <a:gd name="T78" fmla="*/ 251 w 388"/>
                  <a:gd name="T79" fmla="*/ 202 h 405"/>
                  <a:gd name="T80" fmla="*/ 195 w 388"/>
                  <a:gd name="T81" fmla="*/ 259 h 405"/>
                  <a:gd name="T82" fmla="*/ 138 w 388"/>
                  <a:gd name="T83" fmla="*/ 202 h 405"/>
                  <a:gd name="T84" fmla="*/ 195 w 388"/>
                  <a:gd name="T85" fmla="*/ 145 h 405"/>
                  <a:gd name="T86" fmla="*/ 251 w 388"/>
                  <a:gd name="T8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8" h="405">
                    <a:moveTo>
                      <a:pt x="379" y="137"/>
                    </a:moveTo>
                    <a:cubicBezTo>
                      <a:pt x="385" y="133"/>
                      <a:pt x="386" y="124"/>
                      <a:pt x="383" y="118"/>
                    </a:cubicBezTo>
                    <a:cubicBezTo>
                      <a:pt x="361" y="81"/>
                      <a:pt x="361" y="81"/>
                      <a:pt x="361" y="81"/>
                    </a:cubicBezTo>
                    <a:cubicBezTo>
                      <a:pt x="357" y="74"/>
                      <a:pt x="350" y="72"/>
                      <a:pt x="343" y="74"/>
                    </a:cubicBezTo>
                    <a:cubicBezTo>
                      <a:pt x="287" y="94"/>
                      <a:pt x="287" y="94"/>
                      <a:pt x="287" y="94"/>
                    </a:cubicBezTo>
                    <a:cubicBezTo>
                      <a:pt x="274" y="83"/>
                      <a:pt x="258" y="74"/>
                      <a:pt x="241" y="68"/>
                    </a:cubicBezTo>
                    <a:cubicBezTo>
                      <a:pt x="232" y="12"/>
                      <a:pt x="232" y="12"/>
                      <a:pt x="232" y="12"/>
                    </a:cubicBezTo>
                    <a:cubicBezTo>
                      <a:pt x="231" y="5"/>
                      <a:pt x="224" y="0"/>
                      <a:pt x="217" y="0"/>
                    </a:cubicBezTo>
                    <a:cubicBezTo>
                      <a:pt x="174" y="0"/>
                      <a:pt x="174" y="0"/>
                      <a:pt x="174" y="0"/>
                    </a:cubicBezTo>
                    <a:cubicBezTo>
                      <a:pt x="166" y="0"/>
                      <a:pt x="160" y="5"/>
                      <a:pt x="159" y="12"/>
                    </a:cubicBezTo>
                    <a:cubicBezTo>
                      <a:pt x="149" y="68"/>
                      <a:pt x="149" y="68"/>
                      <a:pt x="149" y="68"/>
                    </a:cubicBezTo>
                    <a:cubicBezTo>
                      <a:pt x="132" y="74"/>
                      <a:pt x="116" y="83"/>
                      <a:pt x="102" y="95"/>
                    </a:cubicBezTo>
                    <a:cubicBezTo>
                      <a:pt x="46" y="74"/>
                      <a:pt x="46" y="74"/>
                      <a:pt x="46" y="74"/>
                    </a:cubicBezTo>
                    <a:cubicBezTo>
                      <a:pt x="39" y="72"/>
                      <a:pt x="31" y="74"/>
                      <a:pt x="27" y="81"/>
                    </a:cubicBezTo>
                    <a:cubicBezTo>
                      <a:pt x="6" y="118"/>
                      <a:pt x="6" y="118"/>
                      <a:pt x="6" y="118"/>
                    </a:cubicBezTo>
                    <a:cubicBezTo>
                      <a:pt x="2" y="124"/>
                      <a:pt x="3" y="133"/>
                      <a:pt x="9" y="137"/>
                    </a:cubicBezTo>
                    <a:cubicBezTo>
                      <a:pt x="55" y="175"/>
                      <a:pt x="55" y="175"/>
                      <a:pt x="55" y="175"/>
                    </a:cubicBezTo>
                    <a:cubicBezTo>
                      <a:pt x="54" y="184"/>
                      <a:pt x="53" y="193"/>
                      <a:pt x="53" y="202"/>
                    </a:cubicBezTo>
                    <a:cubicBezTo>
                      <a:pt x="53" y="211"/>
                      <a:pt x="53" y="219"/>
                      <a:pt x="55" y="227"/>
                    </a:cubicBezTo>
                    <a:cubicBezTo>
                      <a:pt x="7" y="266"/>
                      <a:pt x="7" y="266"/>
                      <a:pt x="7" y="266"/>
                    </a:cubicBezTo>
                    <a:cubicBezTo>
                      <a:pt x="2" y="270"/>
                      <a:pt x="0" y="278"/>
                      <a:pt x="4" y="285"/>
                    </a:cubicBezTo>
                    <a:cubicBezTo>
                      <a:pt x="25" y="322"/>
                      <a:pt x="25" y="322"/>
                      <a:pt x="25" y="322"/>
                    </a:cubicBezTo>
                    <a:cubicBezTo>
                      <a:pt x="28" y="329"/>
                      <a:pt x="36" y="332"/>
                      <a:pt x="43" y="329"/>
                    </a:cubicBezTo>
                    <a:cubicBezTo>
                      <a:pt x="100" y="308"/>
                      <a:pt x="100" y="308"/>
                      <a:pt x="100" y="308"/>
                    </a:cubicBezTo>
                    <a:cubicBezTo>
                      <a:pt x="114" y="321"/>
                      <a:pt x="131" y="330"/>
                      <a:pt x="149" y="337"/>
                    </a:cubicBezTo>
                    <a:cubicBezTo>
                      <a:pt x="158" y="392"/>
                      <a:pt x="158" y="392"/>
                      <a:pt x="158" y="392"/>
                    </a:cubicBezTo>
                    <a:cubicBezTo>
                      <a:pt x="159" y="399"/>
                      <a:pt x="165" y="405"/>
                      <a:pt x="173" y="405"/>
                    </a:cubicBezTo>
                    <a:cubicBezTo>
                      <a:pt x="216" y="405"/>
                      <a:pt x="216" y="405"/>
                      <a:pt x="216" y="405"/>
                    </a:cubicBezTo>
                    <a:cubicBezTo>
                      <a:pt x="223" y="405"/>
                      <a:pt x="229" y="399"/>
                      <a:pt x="231" y="392"/>
                    </a:cubicBezTo>
                    <a:cubicBezTo>
                      <a:pt x="240" y="337"/>
                      <a:pt x="240" y="337"/>
                      <a:pt x="240" y="337"/>
                    </a:cubicBezTo>
                    <a:cubicBezTo>
                      <a:pt x="258" y="331"/>
                      <a:pt x="275" y="321"/>
                      <a:pt x="289" y="309"/>
                    </a:cubicBezTo>
                    <a:cubicBezTo>
                      <a:pt x="345" y="329"/>
                      <a:pt x="345" y="329"/>
                      <a:pt x="345" y="329"/>
                    </a:cubicBezTo>
                    <a:cubicBezTo>
                      <a:pt x="352" y="332"/>
                      <a:pt x="360" y="329"/>
                      <a:pt x="364" y="322"/>
                    </a:cubicBezTo>
                    <a:cubicBezTo>
                      <a:pt x="385" y="285"/>
                      <a:pt x="385" y="285"/>
                      <a:pt x="385" y="285"/>
                    </a:cubicBezTo>
                    <a:cubicBezTo>
                      <a:pt x="388" y="278"/>
                      <a:pt x="387" y="270"/>
                      <a:pt x="381" y="266"/>
                    </a:cubicBezTo>
                    <a:cubicBezTo>
                      <a:pt x="335" y="228"/>
                      <a:pt x="335" y="228"/>
                      <a:pt x="335" y="228"/>
                    </a:cubicBezTo>
                    <a:cubicBezTo>
                      <a:pt x="336" y="220"/>
                      <a:pt x="337" y="211"/>
                      <a:pt x="337" y="202"/>
                    </a:cubicBezTo>
                    <a:cubicBezTo>
                      <a:pt x="337" y="193"/>
                      <a:pt x="336" y="183"/>
                      <a:pt x="334" y="174"/>
                    </a:cubicBezTo>
                    <a:lnTo>
                      <a:pt x="379" y="137"/>
                    </a:lnTo>
                    <a:close/>
                    <a:moveTo>
                      <a:pt x="251" y="202"/>
                    </a:moveTo>
                    <a:cubicBezTo>
                      <a:pt x="251" y="233"/>
                      <a:pt x="226" y="259"/>
                      <a:pt x="195" y="259"/>
                    </a:cubicBezTo>
                    <a:cubicBezTo>
                      <a:pt x="163" y="259"/>
                      <a:pt x="138" y="233"/>
                      <a:pt x="138" y="202"/>
                    </a:cubicBezTo>
                    <a:cubicBezTo>
                      <a:pt x="138" y="171"/>
                      <a:pt x="163" y="145"/>
                      <a:pt x="195" y="145"/>
                    </a:cubicBezTo>
                    <a:cubicBezTo>
                      <a:pt x="226" y="145"/>
                      <a:pt x="251" y="171"/>
                      <a:pt x="251"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grpSp>
      </p:grpSp>
      <p:grpSp>
        <p:nvGrpSpPr>
          <p:cNvPr id="69" name="Group 193">
            <a:extLst>
              <a:ext uri="{FF2B5EF4-FFF2-40B4-BE49-F238E27FC236}">
                <a16:creationId xmlns:a16="http://schemas.microsoft.com/office/drawing/2014/main" id="{76C9E23E-2FB5-4521-9087-B401E0535450}"/>
              </a:ext>
            </a:extLst>
          </p:cNvPr>
          <p:cNvGrpSpPr/>
          <p:nvPr/>
        </p:nvGrpSpPr>
        <p:grpSpPr>
          <a:xfrm>
            <a:off x="5455894" y="4346142"/>
            <a:ext cx="704429" cy="845637"/>
            <a:chOff x="1156020" y="2248829"/>
            <a:chExt cx="704429" cy="852494"/>
          </a:xfrm>
        </p:grpSpPr>
        <p:sp>
          <p:nvSpPr>
            <p:cNvPr id="77" name="TextBox 194">
              <a:extLst>
                <a:ext uri="{FF2B5EF4-FFF2-40B4-BE49-F238E27FC236}">
                  <a16:creationId xmlns:a16="http://schemas.microsoft.com/office/drawing/2014/main" id="{CF8AE9BB-CC7C-4F19-AA43-713B1A8A0BBD}"/>
                </a:ext>
              </a:extLst>
            </p:cNvPr>
            <p:cNvSpPr txBox="1"/>
            <p:nvPr/>
          </p:nvSpPr>
          <p:spPr>
            <a:xfrm>
              <a:off x="1156020" y="2248829"/>
              <a:ext cx="704429" cy="186604"/>
            </a:xfrm>
            <a:prstGeom prst="rect">
              <a:avLst/>
            </a:prstGeom>
            <a:ln/>
          </p:spPr>
          <p:style>
            <a:lnRef idx="2">
              <a:schemeClr val="accent1"/>
            </a:lnRef>
            <a:fillRef idx="1">
              <a:schemeClr val="lt1"/>
            </a:fillRef>
            <a:effectRef idx="0">
              <a:schemeClr val="accent1"/>
            </a:effectRef>
            <a:fontRef idx="minor">
              <a:schemeClr val="dk1"/>
            </a:fontRef>
          </p:style>
          <p:txBody>
            <a:bodyPr wrap="square" lIns="46623" tIns="46623" rIns="46623" bIns="46623" rtlCol="0" anchor="ctr">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816" b="1" i="0" u="none" strike="noStrike" kern="0" cap="none" spc="0" normalizeH="0" baseline="0" noProof="0">
                  <a:ln>
                    <a:noFill/>
                  </a:ln>
                  <a:solidFill>
                    <a:srgbClr val="0070C0"/>
                  </a:solidFill>
                  <a:effectLst/>
                  <a:uLnTx/>
                  <a:uFillTx/>
                  <a:latin typeface="Segoe UI Semilight"/>
                  <a:ea typeface="+mn-ea"/>
                  <a:cs typeface="+mn-cs"/>
                </a:rPr>
                <a:t>PROCESS</a:t>
              </a:r>
            </a:p>
          </p:txBody>
        </p:sp>
        <p:sp>
          <p:nvSpPr>
            <p:cNvPr id="78" name="Rectangle 195">
              <a:extLst>
                <a:ext uri="{FF2B5EF4-FFF2-40B4-BE49-F238E27FC236}">
                  <a16:creationId xmlns:a16="http://schemas.microsoft.com/office/drawing/2014/main" id="{19CA5EB7-CC8B-42F0-8621-854C2A5D8B2C}"/>
                </a:ext>
              </a:extLst>
            </p:cNvPr>
            <p:cNvSpPr/>
            <p:nvPr/>
          </p:nvSpPr>
          <p:spPr bwMode="auto">
            <a:xfrm>
              <a:off x="1156020" y="2435433"/>
              <a:ext cx="704429" cy="66589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endParaRPr>
            </a:p>
          </p:txBody>
        </p:sp>
        <p:grpSp>
          <p:nvGrpSpPr>
            <p:cNvPr id="79" name="Group 196">
              <a:extLst>
                <a:ext uri="{FF2B5EF4-FFF2-40B4-BE49-F238E27FC236}">
                  <a16:creationId xmlns:a16="http://schemas.microsoft.com/office/drawing/2014/main" id="{4E6AF777-651D-4CD6-B89F-FBCA307C31C9}"/>
                </a:ext>
              </a:extLst>
            </p:cNvPr>
            <p:cNvGrpSpPr/>
            <p:nvPr/>
          </p:nvGrpSpPr>
          <p:grpSpPr>
            <a:xfrm>
              <a:off x="1282952" y="2590867"/>
              <a:ext cx="471171" cy="380335"/>
              <a:chOff x="4406091" y="6049087"/>
              <a:chExt cx="3960813" cy="3197225"/>
            </a:xfrm>
            <a:solidFill>
              <a:schemeClr val="tx2"/>
            </a:solidFill>
          </p:grpSpPr>
          <p:sp>
            <p:nvSpPr>
              <p:cNvPr id="80" name="Freeform 24">
                <a:extLst>
                  <a:ext uri="{FF2B5EF4-FFF2-40B4-BE49-F238E27FC236}">
                    <a16:creationId xmlns:a16="http://schemas.microsoft.com/office/drawing/2014/main" id="{2C9E64FB-086D-4516-929E-D27EBBCD4F2D}"/>
                  </a:ext>
                </a:extLst>
              </p:cNvPr>
              <p:cNvSpPr>
                <a:spLocks noEditPoints="1"/>
              </p:cNvSpPr>
              <p:nvPr/>
            </p:nvSpPr>
            <p:spPr bwMode="auto">
              <a:xfrm>
                <a:off x="4406091" y="6049087"/>
                <a:ext cx="2847975" cy="2813050"/>
              </a:xfrm>
              <a:custGeom>
                <a:avLst/>
                <a:gdLst>
                  <a:gd name="T0" fmla="*/ 744 w 757"/>
                  <a:gd name="T1" fmla="*/ 466 h 748"/>
                  <a:gd name="T2" fmla="*/ 755 w 757"/>
                  <a:gd name="T3" fmla="*/ 399 h 748"/>
                  <a:gd name="T4" fmla="*/ 739 w 757"/>
                  <a:gd name="T5" fmla="*/ 373 h 748"/>
                  <a:gd name="T6" fmla="*/ 644 w 757"/>
                  <a:gd name="T7" fmla="*/ 341 h 748"/>
                  <a:gd name="T8" fmla="*/ 638 w 757"/>
                  <a:gd name="T9" fmla="*/ 309 h 748"/>
                  <a:gd name="T10" fmla="*/ 716 w 757"/>
                  <a:gd name="T11" fmla="*/ 245 h 748"/>
                  <a:gd name="T12" fmla="*/ 721 w 757"/>
                  <a:gd name="T13" fmla="*/ 215 h 748"/>
                  <a:gd name="T14" fmla="*/ 687 w 757"/>
                  <a:gd name="T15" fmla="*/ 157 h 748"/>
                  <a:gd name="T16" fmla="*/ 658 w 757"/>
                  <a:gd name="T17" fmla="*/ 146 h 748"/>
                  <a:gd name="T18" fmla="*/ 565 w 757"/>
                  <a:gd name="T19" fmla="*/ 181 h 748"/>
                  <a:gd name="T20" fmla="*/ 536 w 757"/>
                  <a:gd name="T21" fmla="*/ 157 h 748"/>
                  <a:gd name="T22" fmla="*/ 556 w 757"/>
                  <a:gd name="T23" fmla="*/ 55 h 748"/>
                  <a:gd name="T24" fmla="*/ 541 w 757"/>
                  <a:gd name="T25" fmla="*/ 28 h 748"/>
                  <a:gd name="T26" fmla="*/ 477 w 757"/>
                  <a:gd name="T27" fmla="*/ 5 h 748"/>
                  <a:gd name="T28" fmla="*/ 449 w 757"/>
                  <a:gd name="T29" fmla="*/ 15 h 748"/>
                  <a:gd name="T30" fmla="*/ 397 w 757"/>
                  <a:gd name="T31" fmla="*/ 106 h 748"/>
                  <a:gd name="T32" fmla="*/ 378 w 757"/>
                  <a:gd name="T33" fmla="*/ 105 h 748"/>
                  <a:gd name="T34" fmla="*/ 362 w 757"/>
                  <a:gd name="T35" fmla="*/ 106 h 748"/>
                  <a:gd name="T36" fmla="*/ 311 w 757"/>
                  <a:gd name="T37" fmla="*/ 15 h 748"/>
                  <a:gd name="T38" fmla="*/ 282 w 757"/>
                  <a:gd name="T39" fmla="*/ 4 h 748"/>
                  <a:gd name="T40" fmla="*/ 218 w 757"/>
                  <a:gd name="T41" fmla="*/ 27 h 748"/>
                  <a:gd name="T42" fmla="*/ 203 w 757"/>
                  <a:gd name="T43" fmla="*/ 54 h 748"/>
                  <a:gd name="T44" fmla="*/ 222 w 757"/>
                  <a:gd name="T45" fmla="*/ 156 h 748"/>
                  <a:gd name="T46" fmla="*/ 192 w 757"/>
                  <a:gd name="T47" fmla="*/ 181 h 748"/>
                  <a:gd name="T48" fmla="*/ 103 w 757"/>
                  <a:gd name="T49" fmla="*/ 145 h 748"/>
                  <a:gd name="T50" fmla="*/ 74 w 757"/>
                  <a:gd name="T51" fmla="*/ 155 h 748"/>
                  <a:gd name="T52" fmla="*/ 39 w 757"/>
                  <a:gd name="T53" fmla="*/ 213 h 748"/>
                  <a:gd name="T54" fmla="*/ 44 w 757"/>
                  <a:gd name="T55" fmla="*/ 243 h 748"/>
                  <a:gd name="T56" fmla="*/ 119 w 757"/>
                  <a:gd name="T57" fmla="*/ 307 h 748"/>
                  <a:gd name="T58" fmla="*/ 113 w 757"/>
                  <a:gd name="T59" fmla="*/ 341 h 748"/>
                  <a:gd name="T60" fmla="*/ 17 w 757"/>
                  <a:gd name="T61" fmla="*/ 373 h 748"/>
                  <a:gd name="T62" fmla="*/ 2 w 757"/>
                  <a:gd name="T63" fmla="*/ 400 h 748"/>
                  <a:gd name="T64" fmla="*/ 13 w 757"/>
                  <a:gd name="T65" fmla="*/ 466 h 748"/>
                  <a:gd name="T66" fmla="*/ 37 w 757"/>
                  <a:gd name="T67" fmla="*/ 486 h 748"/>
                  <a:gd name="T68" fmla="*/ 136 w 757"/>
                  <a:gd name="T69" fmla="*/ 486 h 748"/>
                  <a:gd name="T70" fmla="*/ 154 w 757"/>
                  <a:gd name="T71" fmla="*/ 519 h 748"/>
                  <a:gd name="T72" fmla="*/ 102 w 757"/>
                  <a:gd name="T73" fmla="*/ 604 h 748"/>
                  <a:gd name="T74" fmla="*/ 107 w 757"/>
                  <a:gd name="T75" fmla="*/ 634 h 748"/>
                  <a:gd name="T76" fmla="*/ 158 w 757"/>
                  <a:gd name="T77" fmla="*/ 678 h 748"/>
                  <a:gd name="T78" fmla="*/ 189 w 757"/>
                  <a:gd name="T79" fmla="*/ 679 h 748"/>
                  <a:gd name="T80" fmla="*/ 265 w 757"/>
                  <a:gd name="T81" fmla="*/ 615 h 748"/>
                  <a:gd name="T82" fmla="*/ 303 w 757"/>
                  <a:gd name="T83" fmla="*/ 629 h 748"/>
                  <a:gd name="T84" fmla="*/ 318 w 757"/>
                  <a:gd name="T85" fmla="*/ 729 h 748"/>
                  <a:gd name="T86" fmla="*/ 342 w 757"/>
                  <a:gd name="T87" fmla="*/ 748 h 748"/>
                  <a:gd name="T88" fmla="*/ 409 w 757"/>
                  <a:gd name="T89" fmla="*/ 748 h 748"/>
                  <a:gd name="T90" fmla="*/ 433 w 757"/>
                  <a:gd name="T91" fmla="*/ 729 h 748"/>
                  <a:gd name="T92" fmla="*/ 450 w 757"/>
                  <a:gd name="T93" fmla="*/ 631 h 748"/>
                  <a:gd name="T94" fmla="*/ 489 w 757"/>
                  <a:gd name="T95" fmla="*/ 617 h 748"/>
                  <a:gd name="T96" fmla="*/ 562 w 757"/>
                  <a:gd name="T97" fmla="*/ 680 h 748"/>
                  <a:gd name="T98" fmla="*/ 592 w 757"/>
                  <a:gd name="T99" fmla="*/ 680 h 748"/>
                  <a:gd name="T100" fmla="*/ 644 w 757"/>
                  <a:gd name="T101" fmla="*/ 636 h 748"/>
                  <a:gd name="T102" fmla="*/ 649 w 757"/>
                  <a:gd name="T103" fmla="*/ 606 h 748"/>
                  <a:gd name="T104" fmla="*/ 600 w 757"/>
                  <a:gd name="T105" fmla="*/ 522 h 748"/>
                  <a:gd name="T106" fmla="*/ 621 w 757"/>
                  <a:gd name="T107" fmla="*/ 486 h 748"/>
                  <a:gd name="T108" fmla="*/ 721 w 757"/>
                  <a:gd name="T109" fmla="*/ 486 h 748"/>
                  <a:gd name="T110" fmla="*/ 744 w 757"/>
                  <a:gd name="T111" fmla="*/ 466 h 748"/>
                  <a:gd name="T112" fmla="*/ 528 w 757"/>
                  <a:gd name="T113" fmla="*/ 373 h 748"/>
                  <a:gd name="T114" fmla="*/ 378 w 757"/>
                  <a:gd name="T115" fmla="*/ 522 h 748"/>
                  <a:gd name="T116" fmla="*/ 229 w 757"/>
                  <a:gd name="T117" fmla="*/ 373 h 748"/>
                  <a:gd name="T118" fmla="*/ 378 w 757"/>
                  <a:gd name="T119" fmla="*/ 223 h 748"/>
                  <a:gd name="T120" fmla="*/ 528 w 757"/>
                  <a:gd name="T121" fmla="*/ 37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7" h="748">
                    <a:moveTo>
                      <a:pt x="744" y="466"/>
                    </a:moveTo>
                    <a:cubicBezTo>
                      <a:pt x="755" y="399"/>
                      <a:pt x="755" y="399"/>
                      <a:pt x="755" y="399"/>
                    </a:cubicBezTo>
                    <a:cubicBezTo>
                      <a:pt x="757" y="388"/>
                      <a:pt x="750" y="377"/>
                      <a:pt x="739" y="373"/>
                    </a:cubicBezTo>
                    <a:cubicBezTo>
                      <a:pt x="644" y="341"/>
                      <a:pt x="644" y="341"/>
                      <a:pt x="644" y="341"/>
                    </a:cubicBezTo>
                    <a:cubicBezTo>
                      <a:pt x="643" y="330"/>
                      <a:pt x="641" y="319"/>
                      <a:pt x="638" y="309"/>
                    </a:cubicBezTo>
                    <a:cubicBezTo>
                      <a:pt x="716" y="245"/>
                      <a:pt x="716" y="245"/>
                      <a:pt x="716" y="245"/>
                    </a:cubicBezTo>
                    <a:cubicBezTo>
                      <a:pt x="725" y="238"/>
                      <a:pt x="727" y="225"/>
                      <a:pt x="721" y="215"/>
                    </a:cubicBezTo>
                    <a:cubicBezTo>
                      <a:pt x="687" y="157"/>
                      <a:pt x="687" y="157"/>
                      <a:pt x="687" y="157"/>
                    </a:cubicBezTo>
                    <a:cubicBezTo>
                      <a:pt x="681" y="147"/>
                      <a:pt x="669" y="142"/>
                      <a:pt x="658" y="146"/>
                    </a:cubicBezTo>
                    <a:cubicBezTo>
                      <a:pt x="565" y="181"/>
                      <a:pt x="565" y="181"/>
                      <a:pt x="565" y="181"/>
                    </a:cubicBezTo>
                    <a:cubicBezTo>
                      <a:pt x="556" y="172"/>
                      <a:pt x="547" y="164"/>
                      <a:pt x="536" y="157"/>
                    </a:cubicBezTo>
                    <a:cubicBezTo>
                      <a:pt x="556" y="55"/>
                      <a:pt x="556" y="55"/>
                      <a:pt x="556" y="55"/>
                    </a:cubicBezTo>
                    <a:cubicBezTo>
                      <a:pt x="558" y="43"/>
                      <a:pt x="552" y="32"/>
                      <a:pt x="541" y="28"/>
                    </a:cubicBezTo>
                    <a:cubicBezTo>
                      <a:pt x="477" y="5"/>
                      <a:pt x="477" y="5"/>
                      <a:pt x="477" y="5"/>
                    </a:cubicBezTo>
                    <a:cubicBezTo>
                      <a:pt x="467" y="1"/>
                      <a:pt x="455" y="5"/>
                      <a:pt x="449" y="15"/>
                    </a:cubicBezTo>
                    <a:cubicBezTo>
                      <a:pt x="397" y="106"/>
                      <a:pt x="397" y="106"/>
                      <a:pt x="397" y="106"/>
                    </a:cubicBezTo>
                    <a:cubicBezTo>
                      <a:pt x="391" y="105"/>
                      <a:pt x="385" y="105"/>
                      <a:pt x="378" y="105"/>
                    </a:cubicBezTo>
                    <a:cubicBezTo>
                      <a:pt x="373" y="105"/>
                      <a:pt x="367" y="105"/>
                      <a:pt x="362" y="106"/>
                    </a:cubicBezTo>
                    <a:cubicBezTo>
                      <a:pt x="311" y="15"/>
                      <a:pt x="311" y="15"/>
                      <a:pt x="311" y="15"/>
                    </a:cubicBezTo>
                    <a:cubicBezTo>
                      <a:pt x="305" y="4"/>
                      <a:pt x="293" y="0"/>
                      <a:pt x="282" y="4"/>
                    </a:cubicBezTo>
                    <a:cubicBezTo>
                      <a:pt x="218" y="27"/>
                      <a:pt x="218" y="27"/>
                      <a:pt x="218" y="27"/>
                    </a:cubicBezTo>
                    <a:cubicBezTo>
                      <a:pt x="208" y="31"/>
                      <a:pt x="201" y="42"/>
                      <a:pt x="203" y="54"/>
                    </a:cubicBezTo>
                    <a:cubicBezTo>
                      <a:pt x="222" y="156"/>
                      <a:pt x="222" y="156"/>
                      <a:pt x="222" y="156"/>
                    </a:cubicBezTo>
                    <a:cubicBezTo>
                      <a:pt x="211" y="163"/>
                      <a:pt x="201" y="172"/>
                      <a:pt x="192" y="181"/>
                    </a:cubicBezTo>
                    <a:cubicBezTo>
                      <a:pt x="103" y="145"/>
                      <a:pt x="103" y="145"/>
                      <a:pt x="103" y="145"/>
                    </a:cubicBezTo>
                    <a:cubicBezTo>
                      <a:pt x="92" y="141"/>
                      <a:pt x="80" y="145"/>
                      <a:pt x="74" y="155"/>
                    </a:cubicBezTo>
                    <a:cubicBezTo>
                      <a:pt x="39" y="213"/>
                      <a:pt x="39" y="213"/>
                      <a:pt x="39" y="213"/>
                    </a:cubicBezTo>
                    <a:cubicBezTo>
                      <a:pt x="33" y="223"/>
                      <a:pt x="35" y="235"/>
                      <a:pt x="44" y="243"/>
                    </a:cubicBezTo>
                    <a:cubicBezTo>
                      <a:pt x="119" y="307"/>
                      <a:pt x="119" y="307"/>
                      <a:pt x="119" y="307"/>
                    </a:cubicBezTo>
                    <a:cubicBezTo>
                      <a:pt x="116" y="318"/>
                      <a:pt x="114" y="329"/>
                      <a:pt x="113" y="341"/>
                    </a:cubicBezTo>
                    <a:cubicBezTo>
                      <a:pt x="17" y="373"/>
                      <a:pt x="17" y="373"/>
                      <a:pt x="17" y="373"/>
                    </a:cubicBezTo>
                    <a:cubicBezTo>
                      <a:pt x="6" y="377"/>
                      <a:pt x="0" y="388"/>
                      <a:pt x="2" y="400"/>
                    </a:cubicBezTo>
                    <a:cubicBezTo>
                      <a:pt x="13" y="466"/>
                      <a:pt x="13" y="466"/>
                      <a:pt x="13" y="466"/>
                    </a:cubicBezTo>
                    <a:cubicBezTo>
                      <a:pt x="15" y="478"/>
                      <a:pt x="25" y="486"/>
                      <a:pt x="37" y="486"/>
                    </a:cubicBezTo>
                    <a:cubicBezTo>
                      <a:pt x="136" y="486"/>
                      <a:pt x="136" y="486"/>
                      <a:pt x="136" y="486"/>
                    </a:cubicBezTo>
                    <a:cubicBezTo>
                      <a:pt x="141" y="498"/>
                      <a:pt x="147" y="509"/>
                      <a:pt x="154" y="519"/>
                    </a:cubicBezTo>
                    <a:cubicBezTo>
                      <a:pt x="102" y="604"/>
                      <a:pt x="102" y="604"/>
                      <a:pt x="102" y="604"/>
                    </a:cubicBezTo>
                    <a:cubicBezTo>
                      <a:pt x="96" y="614"/>
                      <a:pt x="98" y="627"/>
                      <a:pt x="107" y="634"/>
                    </a:cubicBezTo>
                    <a:cubicBezTo>
                      <a:pt x="158" y="678"/>
                      <a:pt x="158" y="678"/>
                      <a:pt x="158" y="678"/>
                    </a:cubicBezTo>
                    <a:cubicBezTo>
                      <a:pt x="167" y="686"/>
                      <a:pt x="180" y="686"/>
                      <a:pt x="189" y="679"/>
                    </a:cubicBezTo>
                    <a:cubicBezTo>
                      <a:pt x="265" y="615"/>
                      <a:pt x="265" y="615"/>
                      <a:pt x="265" y="615"/>
                    </a:cubicBezTo>
                    <a:cubicBezTo>
                      <a:pt x="277" y="621"/>
                      <a:pt x="290" y="626"/>
                      <a:pt x="303" y="629"/>
                    </a:cubicBezTo>
                    <a:cubicBezTo>
                      <a:pt x="318" y="729"/>
                      <a:pt x="318" y="729"/>
                      <a:pt x="318" y="729"/>
                    </a:cubicBezTo>
                    <a:cubicBezTo>
                      <a:pt x="320" y="740"/>
                      <a:pt x="330" y="748"/>
                      <a:pt x="342" y="748"/>
                    </a:cubicBezTo>
                    <a:cubicBezTo>
                      <a:pt x="409" y="748"/>
                      <a:pt x="409" y="748"/>
                      <a:pt x="409" y="748"/>
                    </a:cubicBezTo>
                    <a:cubicBezTo>
                      <a:pt x="421" y="748"/>
                      <a:pt x="431" y="740"/>
                      <a:pt x="433" y="729"/>
                    </a:cubicBezTo>
                    <a:cubicBezTo>
                      <a:pt x="450" y="631"/>
                      <a:pt x="450" y="631"/>
                      <a:pt x="450" y="631"/>
                    </a:cubicBezTo>
                    <a:cubicBezTo>
                      <a:pt x="463" y="627"/>
                      <a:pt x="476" y="622"/>
                      <a:pt x="489" y="617"/>
                    </a:cubicBezTo>
                    <a:cubicBezTo>
                      <a:pt x="562" y="680"/>
                      <a:pt x="562" y="680"/>
                      <a:pt x="562" y="680"/>
                    </a:cubicBezTo>
                    <a:cubicBezTo>
                      <a:pt x="570" y="687"/>
                      <a:pt x="583" y="687"/>
                      <a:pt x="592" y="680"/>
                    </a:cubicBezTo>
                    <a:cubicBezTo>
                      <a:pt x="644" y="636"/>
                      <a:pt x="644" y="636"/>
                      <a:pt x="644" y="636"/>
                    </a:cubicBezTo>
                    <a:cubicBezTo>
                      <a:pt x="653" y="629"/>
                      <a:pt x="655" y="616"/>
                      <a:pt x="649" y="606"/>
                    </a:cubicBezTo>
                    <a:cubicBezTo>
                      <a:pt x="600" y="522"/>
                      <a:pt x="600" y="522"/>
                      <a:pt x="600" y="522"/>
                    </a:cubicBezTo>
                    <a:cubicBezTo>
                      <a:pt x="608" y="511"/>
                      <a:pt x="615" y="499"/>
                      <a:pt x="621" y="486"/>
                    </a:cubicBezTo>
                    <a:cubicBezTo>
                      <a:pt x="721" y="486"/>
                      <a:pt x="721" y="486"/>
                      <a:pt x="721" y="486"/>
                    </a:cubicBezTo>
                    <a:cubicBezTo>
                      <a:pt x="732" y="486"/>
                      <a:pt x="742" y="478"/>
                      <a:pt x="744" y="466"/>
                    </a:cubicBezTo>
                    <a:close/>
                    <a:moveTo>
                      <a:pt x="528" y="373"/>
                    </a:moveTo>
                    <a:cubicBezTo>
                      <a:pt x="528" y="455"/>
                      <a:pt x="461" y="522"/>
                      <a:pt x="378" y="522"/>
                    </a:cubicBezTo>
                    <a:cubicBezTo>
                      <a:pt x="296" y="522"/>
                      <a:pt x="229" y="455"/>
                      <a:pt x="229" y="373"/>
                    </a:cubicBezTo>
                    <a:cubicBezTo>
                      <a:pt x="229" y="290"/>
                      <a:pt x="296" y="223"/>
                      <a:pt x="378" y="223"/>
                    </a:cubicBezTo>
                    <a:cubicBezTo>
                      <a:pt x="461" y="223"/>
                      <a:pt x="528" y="290"/>
                      <a:pt x="528" y="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81" name="Oval 25">
                <a:extLst>
                  <a:ext uri="{FF2B5EF4-FFF2-40B4-BE49-F238E27FC236}">
                    <a16:creationId xmlns:a16="http://schemas.microsoft.com/office/drawing/2014/main" id="{71EF6C11-1B98-4C4D-BAD8-E1F22C741C05}"/>
                  </a:ext>
                </a:extLst>
              </p:cNvPr>
              <p:cNvSpPr>
                <a:spLocks noChangeArrowheads="1"/>
              </p:cNvSpPr>
              <p:nvPr/>
            </p:nvSpPr>
            <p:spPr bwMode="auto">
              <a:xfrm>
                <a:off x="5557028" y="7180975"/>
                <a:ext cx="542925" cy="5413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82" name="Freeform 26">
                <a:extLst>
                  <a:ext uri="{FF2B5EF4-FFF2-40B4-BE49-F238E27FC236}">
                    <a16:creationId xmlns:a16="http://schemas.microsoft.com/office/drawing/2014/main" id="{B4076ADE-A1C3-489D-983E-B35AE3F22583}"/>
                  </a:ext>
                </a:extLst>
              </p:cNvPr>
              <p:cNvSpPr>
                <a:spLocks noEditPoints="1"/>
              </p:cNvSpPr>
              <p:nvPr/>
            </p:nvSpPr>
            <p:spPr bwMode="auto">
              <a:xfrm>
                <a:off x="6907991" y="7722312"/>
                <a:ext cx="1458913" cy="1524000"/>
              </a:xfrm>
              <a:custGeom>
                <a:avLst/>
                <a:gdLst>
                  <a:gd name="T0" fmla="*/ 379 w 388"/>
                  <a:gd name="T1" fmla="*/ 137 h 405"/>
                  <a:gd name="T2" fmla="*/ 383 w 388"/>
                  <a:gd name="T3" fmla="*/ 118 h 405"/>
                  <a:gd name="T4" fmla="*/ 361 w 388"/>
                  <a:gd name="T5" fmla="*/ 81 h 405"/>
                  <a:gd name="T6" fmla="*/ 343 w 388"/>
                  <a:gd name="T7" fmla="*/ 74 h 405"/>
                  <a:gd name="T8" fmla="*/ 287 w 388"/>
                  <a:gd name="T9" fmla="*/ 94 h 405"/>
                  <a:gd name="T10" fmla="*/ 241 w 388"/>
                  <a:gd name="T11" fmla="*/ 68 h 405"/>
                  <a:gd name="T12" fmla="*/ 232 w 388"/>
                  <a:gd name="T13" fmla="*/ 12 h 405"/>
                  <a:gd name="T14" fmla="*/ 217 w 388"/>
                  <a:gd name="T15" fmla="*/ 0 h 405"/>
                  <a:gd name="T16" fmla="*/ 174 w 388"/>
                  <a:gd name="T17" fmla="*/ 0 h 405"/>
                  <a:gd name="T18" fmla="*/ 159 w 388"/>
                  <a:gd name="T19" fmla="*/ 12 h 405"/>
                  <a:gd name="T20" fmla="*/ 149 w 388"/>
                  <a:gd name="T21" fmla="*/ 68 h 405"/>
                  <a:gd name="T22" fmla="*/ 102 w 388"/>
                  <a:gd name="T23" fmla="*/ 95 h 405"/>
                  <a:gd name="T24" fmla="*/ 46 w 388"/>
                  <a:gd name="T25" fmla="*/ 74 h 405"/>
                  <a:gd name="T26" fmla="*/ 27 w 388"/>
                  <a:gd name="T27" fmla="*/ 81 h 405"/>
                  <a:gd name="T28" fmla="*/ 6 w 388"/>
                  <a:gd name="T29" fmla="*/ 118 h 405"/>
                  <a:gd name="T30" fmla="*/ 9 w 388"/>
                  <a:gd name="T31" fmla="*/ 137 h 405"/>
                  <a:gd name="T32" fmla="*/ 55 w 388"/>
                  <a:gd name="T33" fmla="*/ 175 h 405"/>
                  <a:gd name="T34" fmla="*/ 53 w 388"/>
                  <a:gd name="T35" fmla="*/ 202 h 405"/>
                  <a:gd name="T36" fmla="*/ 55 w 388"/>
                  <a:gd name="T37" fmla="*/ 227 h 405"/>
                  <a:gd name="T38" fmla="*/ 7 w 388"/>
                  <a:gd name="T39" fmla="*/ 266 h 405"/>
                  <a:gd name="T40" fmla="*/ 4 w 388"/>
                  <a:gd name="T41" fmla="*/ 285 h 405"/>
                  <a:gd name="T42" fmla="*/ 25 w 388"/>
                  <a:gd name="T43" fmla="*/ 322 h 405"/>
                  <a:gd name="T44" fmla="*/ 43 w 388"/>
                  <a:gd name="T45" fmla="*/ 329 h 405"/>
                  <a:gd name="T46" fmla="*/ 100 w 388"/>
                  <a:gd name="T47" fmla="*/ 308 h 405"/>
                  <a:gd name="T48" fmla="*/ 149 w 388"/>
                  <a:gd name="T49" fmla="*/ 337 h 405"/>
                  <a:gd name="T50" fmla="*/ 158 w 388"/>
                  <a:gd name="T51" fmla="*/ 392 h 405"/>
                  <a:gd name="T52" fmla="*/ 173 w 388"/>
                  <a:gd name="T53" fmla="*/ 405 h 405"/>
                  <a:gd name="T54" fmla="*/ 216 w 388"/>
                  <a:gd name="T55" fmla="*/ 405 h 405"/>
                  <a:gd name="T56" fmla="*/ 231 w 388"/>
                  <a:gd name="T57" fmla="*/ 392 h 405"/>
                  <a:gd name="T58" fmla="*/ 240 w 388"/>
                  <a:gd name="T59" fmla="*/ 337 h 405"/>
                  <a:gd name="T60" fmla="*/ 289 w 388"/>
                  <a:gd name="T61" fmla="*/ 309 h 405"/>
                  <a:gd name="T62" fmla="*/ 345 w 388"/>
                  <a:gd name="T63" fmla="*/ 329 h 405"/>
                  <a:gd name="T64" fmla="*/ 364 w 388"/>
                  <a:gd name="T65" fmla="*/ 322 h 405"/>
                  <a:gd name="T66" fmla="*/ 385 w 388"/>
                  <a:gd name="T67" fmla="*/ 285 h 405"/>
                  <a:gd name="T68" fmla="*/ 381 w 388"/>
                  <a:gd name="T69" fmla="*/ 266 h 405"/>
                  <a:gd name="T70" fmla="*/ 335 w 388"/>
                  <a:gd name="T71" fmla="*/ 228 h 405"/>
                  <a:gd name="T72" fmla="*/ 337 w 388"/>
                  <a:gd name="T73" fmla="*/ 202 h 405"/>
                  <a:gd name="T74" fmla="*/ 334 w 388"/>
                  <a:gd name="T75" fmla="*/ 174 h 405"/>
                  <a:gd name="T76" fmla="*/ 379 w 388"/>
                  <a:gd name="T77" fmla="*/ 137 h 405"/>
                  <a:gd name="T78" fmla="*/ 251 w 388"/>
                  <a:gd name="T79" fmla="*/ 202 h 405"/>
                  <a:gd name="T80" fmla="*/ 195 w 388"/>
                  <a:gd name="T81" fmla="*/ 259 h 405"/>
                  <a:gd name="T82" fmla="*/ 138 w 388"/>
                  <a:gd name="T83" fmla="*/ 202 h 405"/>
                  <a:gd name="T84" fmla="*/ 195 w 388"/>
                  <a:gd name="T85" fmla="*/ 145 h 405"/>
                  <a:gd name="T86" fmla="*/ 251 w 388"/>
                  <a:gd name="T8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8" h="405">
                    <a:moveTo>
                      <a:pt x="379" y="137"/>
                    </a:moveTo>
                    <a:cubicBezTo>
                      <a:pt x="385" y="133"/>
                      <a:pt x="386" y="124"/>
                      <a:pt x="383" y="118"/>
                    </a:cubicBezTo>
                    <a:cubicBezTo>
                      <a:pt x="361" y="81"/>
                      <a:pt x="361" y="81"/>
                      <a:pt x="361" y="81"/>
                    </a:cubicBezTo>
                    <a:cubicBezTo>
                      <a:pt x="357" y="74"/>
                      <a:pt x="350" y="72"/>
                      <a:pt x="343" y="74"/>
                    </a:cubicBezTo>
                    <a:cubicBezTo>
                      <a:pt x="287" y="94"/>
                      <a:pt x="287" y="94"/>
                      <a:pt x="287" y="94"/>
                    </a:cubicBezTo>
                    <a:cubicBezTo>
                      <a:pt x="274" y="83"/>
                      <a:pt x="258" y="74"/>
                      <a:pt x="241" y="68"/>
                    </a:cubicBezTo>
                    <a:cubicBezTo>
                      <a:pt x="232" y="12"/>
                      <a:pt x="232" y="12"/>
                      <a:pt x="232" y="12"/>
                    </a:cubicBezTo>
                    <a:cubicBezTo>
                      <a:pt x="231" y="5"/>
                      <a:pt x="224" y="0"/>
                      <a:pt x="217" y="0"/>
                    </a:cubicBezTo>
                    <a:cubicBezTo>
                      <a:pt x="174" y="0"/>
                      <a:pt x="174" y="0"/>
                      <a:pt x="174" y="0"/>
                    </a:cubicBezTo>
                    <a:cubicBezTo>
                      <a:pt x="166" y="0"/>
                      <a:pt x="160" y="5"/>
                      <a:pt x="159" y="12"/>
                    </a:cubicBezTo>
                    <a:cubicBezTo>
                      <a:pt x="149" y="68"/>
                      <a:pt x="149" y="68"/>
                      <a:pt x="149" y="68"/>
                    </a:cubicBezTo>
                    <a:cubicBezTo>
                      <a:pt x="132" y="74"/>
                      <a:pt x="116" y="83"/>
                      <a:pt x="102" y="95"/>
                    </a:cubicBezTo>
                    <a:cubicBezTo>
                      <a:pt x="46" y="74"/>
                      <a:pt x="46" y="74"/>
                      <a:pt x="46" y="74"/>
                    </a:cubicBezTo>
                    <a:cubicBezTo>
                      <a:pt x="39" y="72"/>
                      <a:pt x="31" y="74"/>
                      <a:pt x="27" y="81"/>
                    </a:cubicBezTo>
                    <a:cubicBezTo>
                      <a:pt x="6" y="118"/>
                      <a:pt x="6" y="118"/>
                      <a:pt x="6" y="118"/>
                    </a:cubicBezTo>
                    <a:cubicBezTo>
                      <a:pt x="2" y="124"/>
                      <a:pt x="3" y="133"/>
                      <a:pt x="9" y="137"/>
                    </a:cubicBezTo>
                    <a:cubicBezTo>
                      <a:pt x="55" y="175"/>
                      <a:pt x="55" y="175"/>
                      <a:pt x="55" y="175"/>
                    </a:cubicBezTo>
                    <a:cubicBezTo>
                      <a:pt x="54" y="184"/>
                      <a:pt x="53" y="193"/>
                      <a:pt x="53" y="202"/>
                    </a:cubicBezTo>
                    <a:cubicBezTo>
                      <a:pt x="53" y="211"/>
                      <a:pt x="53" y="219"/>
                      <a:pt x="55" y="227"/>
                    </a:cubicBezTo>
                    <a:cubicBezTo>
                      <a:pt x="7" y="266"/>
                      <a:pt x="7" y="266"/>
                      <a:pt x="7" y="266"/>
                    </a:cubicBezTo>
                    <a:cubicBezTo>
                      <a:pt x="2" y="270"/>
                      <a:pt x="0" y="278"/>
                      <a:pt x="4" y="285"/>
                    </a:cubicBezTo>
                    <a:cubicBezTo>
                      <a:pt x="25" y="322"/>
                      <a:pt x="25" y="322"/>
                      <a:pt x="25" y="322"/>
                    </a:cubicBezTo>
                    <a:cubicBezTo>
                      <a:pt x="28" y="329"/>
                      <a:pt x="36" y="332"/>
                      <a:pt x="43" y="329"/>
                    </a:cubicBezTo>
                    <a:cubicBezTo>
                      <a:pt x="100" y="308"/>
                      <a:pt x="100" y="308"/>
                      <a:pt x="100" y="308"/>
                    </a:cubicBezTo>
                    <a:cubicBezTo>
                      <a:pt x="114" y="321"/>
                      <a:pt x="131" y="330"/>
                      <a:pt x="149" y="337"/>
                    </a:cubicBezTo>
                    <a:cubicBezTo>
                      <a:pt x="158" y="392"/>
                      <a:pt x="158" y="392"/>
                      <a:pt x="158" y="392"/>
                    </a:cubicBezTo>
                    <a:cubicBezTo>
                      <a:pt x="159" y="399"/>
                      <a:pt x="165" y="405"/>
                      <a:pt x="173" y="405"/>
                    </a:cubicBezTo>
                    <a:cubicBezTo>
                      <a:pt x="216" y="405"/>
                      <a:pt x="216" y="405"/>
                      <a:pt x="216" y="405"/>
                    </a:cubicBezTo>
                    <a:cubicBezTo>
                      <a:pt x="223" y="405"/>
                      <a:pt x="229" y="399"/>
                      <a:pt x="231" y="392"/>
                    </a:cubicBezTo>
                    <a:cubicBezTo>
                      <a:pt x="240" y="337"/>
                      <a:pt x="240" y="337"/>
                      <a:pt x="240" y="337"/>
                    </a:cubicBezTo>
                    <a:cubicBezTo>
                      <a:pt x="258" y="331"/>
                      <a:pt x="275" y="321"/>
                      <a:pt x="289" y="309"/>
                    </a:cubicBezTo>
                    <a:cubicBezTo>
                      <a:pt x="345" y="329"/>
                      <a:pt x="345" y="329"/>
                      <a:pt x="345" y="329"/>
                    </a:cubicBezTo>
                    <a:cubicBezTo>
                      <a:pt x="352" y="332"/>
                      <a:pt x="360" y="329"/>
                      <a:pt x="364" y="322"/>
                    </a:cubicBezTo>
                    <a:cubicBezTo>
                      <a:pt x="385" y="285"/>
                      <a:pt x="385" y="285"/>
                      <a:pt x="385" y="285"/>
                    </a:cubicBezTo>
                    <a:cubicBezTo>
                      <a:pt x="388" y="278"/>
                      <a:pt x="387" y="270"/>
                      <a:pt x="381" y="266"/>
                    </a:cubicBezTo>
                    <a:cubicBezTo>
                      <a:pt x="335" y="228"/>
                      <a:pt x="335" y="228"/>
                      <a:pt x="335" y="228"/>
                    </a:cubicBezTo>
                    <a:cubicBezTo>
                      <a:pt x="336" y="220"/>
                      <a:pt x="337" y="211"/>
                      <a:pt x="337" y="202"/>
                    </a:cubicBezTo>
                    <a:cubicBezTo>
                      <a:pt x="337" y="193"/>
                      <a:pt x="336" y="183"/>
                      <a:pt x="334" y="174"/>
                    </a:cubicBezTo>
                    <a:lnTo>
                      <a:pt x="379" y="137"/>
                    </a:lnTo>
                    <a:close/>
                    <a:moveTo>
                      <a:pt x="251" y="202"/>
                    </a:moveTo>
                    <a:cubicBezTo>
                      <a:pt x="251" y="233"/>
                      <a:pt x="226" y="259"/>
                      <a:pt x="195" y="259"/>
                    </a:cubicBezTo>
                    <a:cubicBezTo>
                      <a:pt x="163" y="259"/>
                      <a:pt x="138" y="233"/>
                      <a:pt x="138" y="202"/>
                    </a:cubicBezTo>
                    <a:cubicBezTo>
                      <a:pt x="138" y="171"/>
                      <a:pt x="163" y="145"/>
                      <a:pt x="195" y="145"/>
                    </a:cubicBezTo>
                    <a:cubicBezTo>
                      <a:pt x="226" y="145"/>
                      <a:pt x="251" y="171"/>
                      <a:pt x="251"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grpSp>
      </p:grpSp>
      <p:grpSp>
        <p:nvGrpSpPr>
          <p:cNvPr id="70" name="Group 226">
            <a:extLst>
              <a:ext uri="{FF2B5EF4-FFF2-40B4-BE49-F238E27FC236}">
                <a16:creationId xmlns:a16="http://schemas.microsoft.com/office/drawing/2014/main" id="{A1CD989E-497C-4846-B7EB-311AE3353904}"/>
              </a:ext>
            </a:extLst>
          </p:cNvPr>
          <p:cNvGrpSpPr/>
          <p:nvPr/>
        </p:nvGrpSpPr>
        <p:grpSpPr>
          <a:xfrm>
            <a:off x="4647986" y="4343826"/>
            <a:ext cx="767086" cy="852494"/>
            <a:chOff x="1156020" y="2248829"/>
            <a:chExt cx="704429" cy="852494"/>
          </a:xfrm>
        </p:grpSpPr>
        <p:sp>
          <p:nvSpPr>
            <p:cNvPr id="71" name="TextBox 228">
              <a:extLst>
                <a:ext uri="{FF2B5EF4-FFF2-40B4-BE49-F238E27FC236}">
                  <a16:creationId xmlns:a16="http://schemas.microsoft.com/office/drawing/2014/main" id="{BFF5878B-FCA4-4856-B4B3-1278A41F67F4}"/>
                </a:ext>
              </a:extLst>
            </p:cNvPr>
            <p:cNvSpPr txBox="1"/>
            <p:nvPr/>
          </p:nvSpPr>
          <p:spPr>
            <a:xfrm>
              <a:off x="1156020" y="2248829"/>
              <a:ext cx="704429" cy="186604"/>
            </a:xfrm>
            <a:prstGeom prst="rect">
              <a:avLst/>
            </a:prstGeom>
            <a:ln/>
          </p:spPr>
          <p:style>
            <a:lnRef idx="2">
              <a:schemeClr val="accent1"/>
            </a:lnRef>
            <a:fillRef idx="1">
              <a:schemeClr val="lt1"/>
            </a:fillRef>
            <a:effectRef idx="0">
              <a:schemeClr val="accent1"/>
            </a:effectRef>
            <a:fontRef idx="minor">
              <a:schemeClr val="dk1"/>
            </a:fontRef>
          </p:style>
          <p:txBody>
            <a:bodyPr wrap="square" lIns="46623" tIns="46623" rIns="46623" bIns="46623" rtlCol="0" anchor="ctr">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816" b="1" i="0" u="none" strike="noStrike" kern="0" cap="none" spc="0" normalizeH="0" baseline="0" noProof="0">
                  <a:ln>
                    <a:noFill/>
                  </a:ln>
                  <a:solidFill>
                    <a:srgbClr val="0078D7"/>
                  </a:solidFill>
                  <a:effectLst/>
                  <a:uLnTx/>
                  <a:uFillTx/>
                  <a:latin typeface="Segoe UI Semilight"/>
                  <a:ea typeface="+mn-ea"/>
                  <a:cs typeface="+mn-cs"/>
                </a:rPr>
                <a:t>CONTAINER</a:t>
              </a:r>
            </a:p>
          </p:txBody>
        </p:sp>
        <p:sp>
          <p:nvSpPr>
            <p:cNvPr id="72" name="Rectangle 229">
              <a:extLst>
                <a:ext uri="{FF2B5EF4-FFF2-40B4-BE49-F238E27FC236}">
                  <a16:creationId xmlns:a16="http://schemas.microsoft.com/office/drawing/2014/main" id="{4A74CD54-7A0B-4E4C-9C71-F4F9861EF8AC}"/>
                </a:ext>
              </a:extLst>
            </p:cNvPr>
            <p:cNvSpPr/>
            <p:nvPr/>
          </p:nvSpPr>
          <p:spPr bwMode="auto">
            <a:xfrm>
              <a:off x="1156020" y="2435433"/>
              <a:ext cx="704429" cy="66589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endParaRPr>
            </a:p>
          </p:txBody>
        </p:sp>
        <p:grpSp>
          <p:nvGrpSpPr>
            <p:cNvPr id="73" name="Group 230">
              <a:extLst>
                <a:ext uri="{FF2B5EF4-FFF2-40B4-BE49-F238E27FC236}">
                  <a16:creationId xmlns:a16="http://schemas.microsoft.com/office/drawing/2014/main" id="{637B5519-FC2A-4F03-8802-249380F4D2C4}"/>
                </a:ext>
              </a:extLst>
            </p:cNvPr>
            <p:cNvGrpSpPr/>
            <p:nvPr/>
          </p:nvGrpSpPr>
          <p:grpSpPr>
            <a:xfrm>
              <a:off x="1282952" y="2590867"/>
              <a:ext cx="471171" cy="380335"/>
              <a:chOff x="4406091" y="6049087"/>
              <a:chExt cx="3960813" cy="3197225"/>
            </a:xfrm>
            <a:solidFill>
              <a:schemeClr val="tx2"/>
            </a:solidFill>
          </p:grpSpPr>
          <p:sp>
            <p:nvSpPr>
              <p:cNvPr id="74" name="Freeform 24">
                <a:extLst>
                  <a:ext uri="{FF2B5EF4-FFF2-40B4-BE49-F238E27FC236}">
                    <a16:creationId xmlns:a16="http://schemas.microsoft.com/office/drawing/2014/main" id="{64445AF5-0456-46AE-A2EA-3237747332FA}"/>
                  </a:ext>
                </a:extLst>
              </p:cNvPr>
              <p:cNvSpPr>
                <a:spLocks noEditPoints="1"/>
              </p:cNvSpPr>
              <p:nvPr/>
            </p:nvSpPr>
            <p:spPr bwMode="auto">
              <a:xfrm>
                <a:off x="4406091" y="6049087"/>
                <a:ext cx="2847975" cy="2813050"/>
              </a:xfrm>
              <a:custGeom>
                <a:avLst/>
                <a:gdLst>
                  <a:gd name="T0" fmla="*/ 744 w 757"/>
                  <a:gd name="T1" fmla="*/ 466 h 748"/>
                  <a:gd name="T2" fmla="*/ 755 w 757"/>
                  <a:gd name="T3" fmla="*/ 399 h 748"/>
                  <a:gd name="T4" fmla="*/ 739 w 757"/>
                  <a:gd name="T5" fmla="*/ 373 h 748"/>
                  <a:gd name="T6" fmla="*/ 644 w 757"/>
                  <a:gd name="T7" fmla="*/ 341 h 748"/>
                  <a:gd name="T8" fmla="*/ 638 w 757"/>
                  <a:gd name="T9" fmla="*/ 309 h 748"/>
                  <a:gd name="T10" fmla="*/ 716 w 757"/>
                  <a:gd name="T11" fmla="*/ 245 h 748"/>
                  <a:gd name="T12" fmla="*/ 721 w 757"/>
                  <a:gd name="T13" fmla="*/ 215 h 748"/>
                  <a:gd name="T14" fmla="*/ 687 w 757"/>
                  <a:gd name="T15" fmla="*/ 157 h 748"/>
                  <a:gd name="T16" fmla="*/ 658 w 757"/>
                  <a:gd name="T17" fmla="*/ 146 h 748"/>
                  <a:gd name="T18" fmla="*/ 565 w 757"/>
                  <a:gd name="T19" fmla="*/ 181 h 748"/>
                  <a:gd name="T20" fmla="*/ 536 w 757"/>
                  <a:gd name="T21" fmla="*/ 157 h 748"/>
                  <a:gd name="T22" fmla="*/ 556 w 757"/>
                  <a:gd name="T23" fmla="*/ 55 h 748"/>
                  <a:gd name="T24" fmla="*/ 541 w 757"/>
                  <a:gd name="T25" fmla="*/ 28 h 748"/>
                  <a:gd name="T26" fmla="*/ 477 w 757"/>
                  <a:gd name="T27" fmla="*/ 5 h 748"/>
                  <a:gd name="T28" fmla="*/ 449 w 757"/>
                  <a:gd name="T29" fmla="*/ 15 h 748"/>
                  <a:gd name="T30" fmla="*/ 397 w 757"/>
                  <a:gd name="T31" fmla="*/ 106 h 748"/>
                  <a:gd name="T32" fmla="*/ 378 w 757"/>
                  <a:gd name="T33" fmla="*/ 105 h 748"/>
                  <a:gd name="T34" fmla="*/ 362 w 757"/>
                  <a:gd name="T35" fmla="*/ 106 h 748"/>
                  <a:gd name="T36" fmla="*/ 311 w 757"/>
                  <a:gd name="T37" fmla="*/ 15 h 748"/>
                  <a:gd name="T38" fmla="*/ 282 w 757"/>
                  <a:gd name="T39" fmla="*/ 4 h 748"/>
                  <a:gd name="T40" fmla="*/ 218 w 757"/>
                  <a:gd name="T41" fmla="*/ 27 h 748"/>
                  <a:gd name="T42" fmla="*/ 203 w 757"/>
                  <a:gd name="T43" fmla="*/ 54 h 748"/>
                  <a:gd name="T44" fmla="*/ 222 w 757"/>
                  <a:gd name="T45" fmla="*/ 156 h 748"/>
                  <a:gd name="T46" fmla="*/ 192 w 757"/>
                  <a:gd name="T47" fmla="*/ 181 h 748"/>
                  <a:gd name="T48" fmla="*/ 103 w 757"/>
                  <a:gd name="T49" fmla="*/ 145 h 748"/>
                  <a:gd name="T50" fmla="*/ 74 w 757"/>
                  <a:gd name="T51" fmla="*/ 155 h 748"/>
                  <a:gd name="T52" fmla="*/ 39 w 757"/>
                  <a:gd name="T53" fmla="*/ 213 h 748"/>
                  <a:gd name="T54" fmla="*/ 44 w 757"/>
                  <a:gd name="T55" fmla="*/ 243 h 748"/>
                  <a:gd name="T56" fmla="*/ 119 w 757"/>
                  <a:gd name="T57" fmla="*/ 307 h 748"/>
                  <a:gd name="T58" fmla="*/ 113 w 757"/>
                  <a:gd name="T59" fmla="*/ 341 h 748"/>
                  <a:gd name="T60" fmla="*/ 17 w 757"/>
                  <a:gd name="T61" fmla="*/ 373 h 748"/>
                  <a:gd name="T62" fmla="*/ 2 w 757"/>
                  <a:gd name="T63" fmla="*/ 400 h 748"/>
                  <a:gd name="T64" fmla="*/ 13 w 757"/>
                  <a:gd name="T65" fmla="*/ 466 h 748"/>
                  <a:gd name="T66" fmla="*/ 37 w 757"/>
                  <a:gd name="T67" fmla="*/ 486 h 748"/>
                  <a:gd name="T68" fmla="*/ 136 w 757"/>
                  <a:gd name="T69" fmla="*/ 486 h 748"/>
                  <a:gd name="T70" fmla="*/ 154 w 757"/>
                  <a:gd name="T71" fmla="*/ 519 h 748"/>
                  <a:gd name="T72" fmla="*/ 102 w 757"/>
                  <a:gd name="T73" fmla="*/ 604 h 748"/>
                  <a:gd name="T74" fmla="*/ 107 w 757"/>
                  <a:gd name="T75" fmla="*/ 634 h 748"/>
                  <a:gd name="T76" fmla="*/ 158 w 757"/>
                  <a:gd name="T77" fmla="*/ 678 h 748"/>
                  <a:gd name="T78" fmla="*/ 189 w 757"/>
                  <a:gd name="T79" fmla="*/ 679 h 748"/>
                  <a:gd name="T80" fmla="*/ 265 w 757"/>
                  <a:gd name="T81" fmla="*/ 615 h 748"/>
                  <a:gd name="T82" fmla="*/ 303 w 757"/>
                  <a:gd name="T83" fmla="*/ 629 h 748"/>
                  <a:gd name="T84" fmla="*/ 318 w 757"/>
                  <a:gd name="T85" fmla="*/ 729 h 748"/>
                  <a:gd name="T86" fmla="*/ 342 w 757"/>
                  <a:gd name="T87" fmla="*/ 748 h 748"/>
                  <a:gd name="T88" fmla="*/ 409 w 757"/>
                  <a:gd name="T89" fmla="*/ 748 h 748"/>
                  <a:gd name="T90" fmla="*/ 433 w 757"/>
                  <a:gd name="T91" fmla="*/ 729 h 748"/>
                  <a:gd name="T92" fmla="*/ 450 w 757"/>
                  <a:gd name="T93" fmla="*/ 631 h 748"/>
                  <a:gd name="T94" fmla="*/ 489 w 757"/>
                  <a:gd name="T95" fmla="*/ 617 h 748"/>
                  <a:gd name="T96" fmla="*/ 562 w 757"/>
                  <a:gd name="T97" fmla="*/ 680 h 748"/>
                  <a:gd name="T98" fmla="*/ 592 w 757"/>
                  <a:gd name="T99" fmla="*/ 680 h 748"/>
                  <a:gd name="T100" fmla="*/ 644 w 757"/>
                  <a:gd name="T101" fmla="*/ 636 h 748"/>
                  <a:gd name="T102" fmla="*/ 649 w 757"/>
                  <a:gd name="T103" fmla="*/ 606 h 748"/>
                  <a:gd name="T104" fmla="*/ 600 w 757"/>
                  <a:gd name="T105" fmla="*/ 522 h 748"/>
                  <a:gd name="T106" fmla="*/ 621 w 757"/>
                  <a:gd name="T107" fmla="*/ 486 h 748"/>
                  <a:gd name="T108" fmla="*/ 721 w 757"/>
                  <a:gd name="T109" fmla="*/ 486 h 748"/>
                  <a:gd name="T110" fmla="*/ 744 w 757"/>
                  <a:gd name="T111" fmla="*/ 466 h 748"/>
                  <a:gd name="T112" fmla="*/ 528 w 757"/>
                  <a:gd name="T113" fmla="*/ 373 h 748"/>
                  <a:gd name="T114" fmla="*/ 378 w 757"/>
                  <a:gd name="T115" fmla="*/ 522 h 748"/>
                  <a:gd name="T116" fmla="*/ 229 w 757"/>
                  <a:gd name="T117" fmla="*/ 373 h 748"/>
                  <a:gd name="T118" fmla="*/ 378 w 757"/>
                  <a:gd name="T119" fmla="*/ 223 h 748"/>
                  <a:gd name="T120" fmla="*/ 528 w 757"/>
                  <a:gd name="T121" fmla="*/ 37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7" h="748">
                    <a:moveTo>
                      <a:pt x="744" y="466"/>
                    </a:moveTo>
                    <a:cubicBezTo>
                      <a:pt x="755" y="399"/>
                      <a:pt x="755" y="399"/>
                      <a:pt x="755" y="399"/>
                    </a:cubicBezTo>
                    <a:cubicBezTo>
                      <a:pt x="757" y="388"/>
                      <a:pt x="750" y="377"/>
                      <a:pt x="739" y="373"/>
                    </a:cubicBezTo>
                    <a:cubicBezTo>
                      <a:pt x="644" y="341"/>
                      <a:pt x="644" y="341"/>
                      <a:pt x="644" y="341"/>
                    </a:cubicBezTo>
                    <a:cubicBezTo>
                      <a:pt x="643" y="330"/>
                      <a:pt x="641" y="319"/>
                      <a:pt x="638" y="309"/>
                    </a:cubicBezTo>
                    <a:cubicBezTo>
                      <a:pt x="716" y="245"/>
                      <a:pt x="716" y="245"/>
                      <a:pt x="716" y="245"/>
                    </a:cubicBezTo>
                    <a:cubicBezTo>
                      <a:pt x="725" y="238"/>
                      <a:pt x="727" y="225"/>
                      <a:pt x="721" y="215"/>
                    </a:cubicBezTo>
                    <a:cubicBezTo>
                      <a:pt x="687" y="157"/>
                      <a:pt x="687" y="157"/>
                      <a:pt x="687" y="157"/>
                    </a:cubicBezTo>
                    <a:cubicBezTo>
                      <a:pt x="681" y="147"/>
                      <a:pt x="669" y="142"/>
                      <a:pt x="658" y="146"/>
                    </a:cubicBezTo>
                    <a:cubicBezTo>
                      <a:pt x="565" y="181"/>
                      <a:pt x="565" y="181"/>
                      <a:pt x="565" y="181"/>
                    </a:cubicBezTo>
                    <a:cubicBezTo>
                      <a:pt x="556" y="172"/>
                      <a:pt x="547" y="164"/>
                      <a:pt x="536" y="157"/>
                    </a:cubicBezTo>
                    <a:cubicBezTo>
                      <a:pt x="556" y="55"/>
                      <a:pt x="556" y="55"/>
                      <a:pt x="556" y="55"/>
                    </a:cubicBezTo>
                    <a:cubicBezTo>
                      <a:pt x="558" y="43"/>
                      <a:pt x="552" y="32"/>
                      <a:pt x="541" y="28"/>
                    </a:cubicBezTo>
                    <a:cubicBezTo>
                      <a:pt x="477" y="5"/>
                      <a:pt x="477" y="5"/>
                      <a:pt x="477" y="5"/>
                    </a:cubicBezTo>
                    <a:cubicBezTo>
                      <a:pt x="467" y="1"/>
                      <a:pt x="455" y="5"/>
                      <a:pt x="449" y="15"/>
                    </a:cubicBezTo>
                    <a:cubicBezTo>
                      <a:pt x="397" y="106"/>
                      <a:pt x="397" y="106"/>
                      <a:pt x="397" y="106"/>
                    </a:cubicBezTo>
                    <a:cubicBezTo>
                      <a:pt x="391" y="105"/>
                      <a:pt x="385" y="105"/>
                      <a:pt x="378" y="105"/>
                    </a:cubicBezTo>
                    <a:cubicBezTo>
                      <a:pt x="373" y="105"/>
                      <a:pt x="367" y="105"/>
                      <a:pt x="362" y="106"/>
                    </a:cubicBezTo>
                    <a:cubicBezTo>
                      <a:pt x="311" y="15"/>
                      <a:pt x="311" y="15"/>
                      <a:pt x="311" y="15"/>
                    </a:cubicBezTo>
                    <a:cubicBezTo>
                      <a:pt x="305" y="4"/>
                      <a:pt x="293" y="0"/>
                      <a:pt x="282" y="4"/>
                    </a:cubicBezTo>
                    <a:cubicBezTo>
                      <a:pt x="218" y="27"/>
                      <a:pt x="218" y="27"/>
                      <a:pt x="218" y="27"/>
                    </a:cubicBezTo>
                    <a:cubicBezTo>
                      <a:pt x="208" y="31"/>
                      <a:pt x="201" y="42"/>
                      <a:pt x="203" y="54"/>
                    </a:cubicBezTo>
                    <a:cubicBezTo>
                      <a:pt x="222" y="156"/>
                      <a:pt x="222" y="156"/>
                      <a:pt x="222" y="156"/>
                    </a:cubicBezTo>
                    <a:cubicBezTo>
                      <a:pt x="211" y="163"/>
                      <a:pt x="201" y="172"/>
                      <a:pt x="192" y="181"/>
                    </a:cubicBezTo>
                    <a:cubicBezTo>
                      <a:pt x="103" y="145"/>
                      <a:pt x="103" y="145"/>
                      <a:pt x="103" y="145"/>
                    </a:cubicBezTo>
                    <a:cubicBezTo>
                      <a:pt x="92" y="141"/>
                      <a:pt x="80" y="145"/>
                      <a:pt x="74" y="155"/>
                    </a:cubicBezTo>
                    <a:cubicBezTo>
                      <a:pt x="39" y="213"/>
                      <a:pt x="39" y="213"/>
                      <a:pt x="39" y="213"/>
                    </a:cubicBezTo>
                    <a:cubicBezTo>
                      <a:pt x="33" y="223"/>
                      <a:pt x="35" y="235"/>
                      <a:pt x="44" y="243"/>
                    </a:cubicBezTo>
                    <a:cubicBezTo>
                      <a:pt x="119" y="307"/>
                      <a:pt x="119" y="307"/>
                      <a:pt x="119" y="307"/>
                    </a:cubicBezTo>
                    <a:cubicBezTo>
                      <a:pt x="116" y="318"/>
                      <a:pt x="114" y="329"/>
                      <a:pt x="113" y="341"/>
                    </a:cubicBezTo>
                    <a:cubicBezTo>
                      <a:pt x="17" y="373"/>
                      <a:pt x="17" y="373"/>
                      <a:pt x="17" y="373"/>
                    </a:cubicBezTo>
                    <a:cubicBezTo>
                      <a:pt x="6" y="377"/>
                      <a:pt x="0" y="388"/>
                      <a:pt x="2" y="400"/>
                    </a:cubicBezTo>
                    <a:cubicBezTo>
                      <a:pt x="13" y="466"/>
                      <a:pt x="13" y="466"/>
                      <a:pt x="13" y="466"/>
                    </a:cubicBezTo>
                    <a:cubicBezTo>
                      <a:pt x="15" y="478"/>
                      <a:pt x="25" y="486"/>
                      <a:pt x="37" y="486"/>
                    </a:cubicBezTo>
                    <a:cubicBezTo>
                      <a:pt x="136" y="486"/>
                      <a:pt x="136" y="486"/>
                      <a:pt x="136" y="486"/>
                    </a:cubicBezTo>
                    <a:cubicBezTo>
                      <a:pt x="141" y="498"/>
                      <a:pt x="147" y="509"/>
                      <a:pt x="154" y="519"/>
                    </a:cubicBezTo>
                    <a:cubicBezTo>
                      <a:pt x="102" y="604"/>
                      <a:pt x="102" y="604"/>
                      <a:pt x="102" y="604"/>
                    </a:cubicBezTo>
                    <a:cubicBezTo>
                      <a:pt x="96" y="614"/>
                      <a:pt x="98" y="627"/>
                      <a:pt x="107" y="634"/>
                    </a:cubicBezTo>
                    <a:cubicBezTo>
                      <a:pt x="158" y="678"/>
                      <a:pt x="158" y="678"/>
                      <a:pt x="158" y="678"/>
                    </a:cubicBezTo>
                    <a:cubicBezTo>
                      <a:pt x="167" y="686"/>
                      <a:pt x="180" y="686"/>
                      <a:pt x="189" y="679"/>
                    </a:cubicBezTo>
                    <a:cubicBezTo>
                      <a:pt x="265" y="615"/>
                      <a:pt x="265" y="615"/>
                      <a:pt x="265" y="615"/>
                    </a:cubicBezTo>
                    <a:cubicBezTo>
                      <a:pt x="277" y="621"/>
                      <a:pt x="290" y="626"/>
                      <a:pt x="303" y="629"/>
                    </a:cubicBezTo>
                    <a:cubicBezTo>
                      <a:pt x="318" y="729"/>
                      <a:pt x="318" y="729"/>
                      <a:pt x="318" y="729"/>
                    </a:cubicBezTo>
                    <a:cubicBezTo>
                      <a:pt x="320" y="740"/>
                      <a:pt x="330" y="748"/>
                      <a:pt x="342" y="748"/>
                    </a:cubicBezTo>
                    <a:cubicBezTo>
                      <a:pt x="409" y="748"/>
                      <a:pt x="409" y="748"/>
                      <a:pt x="409" y="748"/>
                    </a:cubicBezTo>
                    <a:cubicBezTo>
                      <a:pt x="421" y="748"/>
                      <a:pt x="431" y="740"/>
                      <a:pt x="433" y="729"/>
                    </a:cubicBezTo>
                    <a:cubicBezTo>
                      <a:pt x="450" y="631"/>
                      <a:pt x="450" y="631"/>
                      <a:pt x="450" y="631"/>
                    </a:cubicBezTo>
                    <a:cubicBezTo>
                      <a:pt x="463" y="627"/>
                      <a:pt x="476" y="622"/>
                      <a:pt x="489" y="617"/>
                    </a:cubicBezTo>
                    <a:cubicBezTo>
                      <a:pt x="562" y="680"/>
                      <a:pt x="562" y="680"/>
                      <a:pt x="562" y="680"/>
                    </a:cubicBezTo>
                    <a:cubicBezTo>
                      <a:pt x="570" y="687"/>
                      <a:pt x="583" y="687"/>
                      <a:pt x="592" y="680"/>
                    </a:cubicBezTo>
                    <a:cubicBezTo>
                      <a:pt x="644" y="636"/>
                      <a:pt x="644" y="636"/>
                      <a:pt x="644" y="636"/>
                    </a:cubicBezTo>
                    <a:cubicBezTo>
                      <a:pt x="653" y="629"/>
                      <a:pt x="655" y="616"/>
                      <a:pt x="649" y="606"/>
                    </a:cubicBezTo>
                    <a:cubicBezTo>
                      <a:pt x="600" y="522"/>
                      <a:pt x="600" y="522"/>
                      <a:pt x="600" y="522"/>
                    </a:cubicBezTo>
                    <a:cubicBezTo>
                      <a:pt x="608" y="511"/>
                      <a:pt x="615" y="499"/>
                      <a:pt x="621" y="486"/>
                    </a:cubicBezTo>
                    <a:cubicBezTo>
                      <a:pt x="721" y="486"/>
                      <a:pt x="721" y="486"/>
                      <a:pt x="721" y="486"/>
                    </a:cubicBezTo>
                    <a:cubicBezTo>
                      <a:pt x="732" y="486"/>
                      <a:pt x="742" y="478"/>
                      <a:pt x="744" y="466"/>
                    </a:cubicBezTo>
                    <a:close/>
                    <a:moveTo>
                      <a:pt x="528" y="373"/>
                    </a:moveTo>
                    <a:cubicBezTo>
                      <a:pt x="528" y="455"/>
                      <a:pt x="461" y="522"/>
                      <a:pt x="378" y="522"/>
                    </a:cubicBezTo>
                    <a:cubicBezTo>
                      <a:pt x="296" y="522"/>
                      <a:pt x="229" y="455"/>
                      <a:pt x="229" y="373"/>
                    </a:cubicBezTo>
                    <a:cubicBezTo>
                      <a:pt x="229" y="290"/>
                      <a:pt x="296" y="223"/>
                      <a:pt x="378" y="223"/>
                    </a:cubicBezTo>
                    <a:cubicBezTo>
                      <a:pt x="461" y="223"/>
                      <a:pt x="528" y="290"/>
                      <a:pt x="528" y="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75" name="Oval 25">
                <a:extLst>
                  <a:ext uri="{FF2B5EF4-FFF2-40B4-BE49-F238E27FC236}">
                    <a16:creationId xmlns:a16="http://schemas.microsoft.com/office/drawing/2014/main" id="{F99FC86B-9F6F-488D-A6A9-5D7143AAE4D0}"/>
                  </a:ext>
                </a:extLst>
              </p:cNvPr>
              <p:cNvSpPr>
                <a:spLocks noChangeArrowheads="1"/>
              </p:cNvSpPr>
              <p:nvPr/>
            </p:nvSpPr>
            <p:spPr bwMode="auto">
              <a:xfrm>
                <a:off x="5557028" y="7180975"/>
                <a:ext cx="542925" cy="5413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76" name="Freeform 26">
                <a:extLst>
                  <a:ext uri="{FF2B5EF4-FFF2-40B4-BE49-F238E27FC236}">
                    <a16:creationId xmlns:a16="http://schemas.microsoft.com/office/drawing/2014/main" id="{709A94ED-81D6-4925-B5B5-904C43616A04}"/>
                  </a:ext>
                </a:extLst>
              </p:cNvPr>
              <p:cNvSpPr>
                <a:spLocks noEditPoints="1"/>
              </p:cNvSpPr>
              <p:nvPr/>
            </p:nvSpPr>
            <p:spPr bwMode="auto">
              <a:xfrm>
                <a:off x="6907991" y="7722312"/>
                <a:ext cx="1458913" cy="1524000"/>
              </a:xfrm>
              <a:custGeom>
                <a:avLst/>
                <a:gdLst>
                  <a:gd name="T0" fmla="*/ 379 w 388"/>
                  <a:gd name="T1" fmla="*/ 137 h 405"/>
                  <a:gd name="T2" fmla="*/ 383 w 388"/>
                  <a:gd name="T3" fmla="*/ 118 h 405"/>
                  <a:gd name="T4" fmla="*/ 361 w 388"/>
                  <a:gd name="T5" fmla="*/ 81 h 405"/>
                  <a:gd name="T6" fmla="*/ 343 w 388"/>
                  <a:gd name="T7" fmla="*/ 74 h 405"/>
                  <a:gd name="T8" fmla="*/ 287 w 388"/>
                  <a:gd name="T9" fmla="*/ 94 h 405"/>
                  <a:gd name="T10" fmla="*/ 241 w 388"/>
                  <a:gd name="T11" fmla="*/ 68 h 405"/>
                  <a:gd name="T12" fmla="*/ 232 w 388"/>
                  <a:gd name="T13" fmla="*/ 12 h 405"/>
                  <a:gd name="T14" fmla="*/ 217 w 388"/>
                  <a:gd name="T15" fmla="*/ 0 h 405"/>
                  <a:gd name="T16" fmla="*/ 174 w 388"/>
                  <a:gd name="T17" fmla="*/ 0 h 405"/>
                  <a:gd name="T18" fmla="*/ 159 w 388"/>
                  <a:gd name="T19" fmla="*/ 12 h 405"/>
                  <a:gd name="T20" fmla="*/ 149 w 388"/>
                  <a:gd name="T21" fmla="*/ 68 h 405"/>
                  <a:gd name="T22" fmla="*/ 102 w 388"/>
                  <a:gd name="T23" fmla="*/ 95 h 405"/>
                  <a:gd name="T24" fmla="*/ 46 w 388"/>
                  <a:gd name="T25" fmla="*/ 74 h 405"/>
                  <a:gd name="T26" fmla="*/ 27 w 388"/>
                  <a:gd name="T27" fmla="*/ 81 h 405"/>
                  <a:gd name="T28" fmla="*/ 6 w 388"/>
                  <a:gd name="T29" fmla="*/ 118 h 405"/>
                  <a:gd name="T30" fmla="*/ 9 w 388"/>
                  <a:gd name="T31" fmla="*/ 137 h 405"/>
                  <a:gd name="T32" fmla="*/ 55 w 388"/>
                  <a:gd name="T33" fmla="*/ 175 h 405"/>
                  <a:gd name="T34" fmla="*/ 53 w 388"/>
                  <a:gd name="T35" fmla="*/ 202 h 405"/>
                  <a:gd name="T36" fmla="*/ 55 w 388"/>
                  <a:gd name="T37" fmla="*/ 227 h 405"/>
                  <a:gd name="T38" fmla="*/ 7 w 388"/>
                  <a:gd name="T39" fmla="*/ 266 h 405"/>
                  <a:gd name="T40" fmla="*/ 4 w 388"/>
                  <a:gd name="T41" fmla="*/ 285 h 405"/>
                  <a:gd name="T42" fmla="*/ 25 w 388"/>
                  <a:gd name="T43" fmla="*/ 322 h 405"/>
                  <a:gd name="T44" fmla="*/ 43 w 388"/>
                  <a:gd name="T45" fmla="*/ 329 h 405"/>
                  <a:gd name="T46" fmla="*/ 100 w 388"/>
                  <a:gd name="T47" fmla="*/ 308 h 405"/>
                  <a:gd name="T48" fmla="*/ 149 w 388"/>
                  <a:gd name="T49" fmla="*/ 337 h 405"/>
                  <a:gd name="T50" fmla="*/ 158 w 388"/>
                  <a:gd name="T51" fmla="*/ 392 h 405"/>
                  <a:gd name="T52" fmla="*/ 173 w 388"/>
                  <a:gd name="T53" fmla="*/ 405 h 405"/>
                  <a:gd name="T54" fmla="*/ 216 w 388"/>
                  <a:gd name="T55" fmla="*/ 405 h 405"/>
                  <a:gd name="T56" fmla="*/ 231 w 388"/>
                  <a:gd name="T57" fmla="*/ 392 h 405"/>
                  <a:gd name="T58" fmla="*/ 240 w 388"/>
                  <a:gd name="T59" fmla="*/ 337 h 405"/>
                  <a:gd name="T60" fmla="*/ 289 w 388"/>
                  <a:gd name="T61" fmla="*/ 309 h 405"/>
                  <a:gd name="T62" fmla="*/ 345 w 388"/>
                  <a:gd name="T63" fmla="*/ 329 h 405"/>
                  <a:gd name="T64" fmla="*/ 364 w 388"/>
                  <a:gd name="T65" fmla="*/ 322 h 405"/>
                  <a:gd name="T66" fmla="*/ 385 w 388"/>
                  <a:gd name="T67" fmla="*/ 285 h 405"/>
                  <a:gd name="T68" fmla="*/ 381 w 388"/>
                  <a:gd name="T69" fmla="*/ 266 h 405"/>
                  <a:gd name="T70" fmla="*/ 335 w 388"/>
                  <a:gd name="T71" fmla="*/ 228 h 405"/>
                  <a:gd name="T72" fmla="*/ 337 w 388"/>
                  <a:gd name="T73" fmla="*/ 202 h 405"/>
                  <a:gd name="T74" fmla="*/ 334 w 388"/>
                  <a:gd name="T75" fmla="*/ 174 h 405"/>
                  <a:gd name="T76" fmla="*/ 379 w 388"/>
                  <a:gd name="T77" fmla="*/ 137 h 405"/>
                  <a:gd name="T78" fmla="*/ 251 w 388"/>
                  <a:gd name="T79" fmla="*/ 202 h 405"/>
                  <a:gd name="T80" fmla="*/ 195 w 388"/>
                  <a:gd name="T81" fmla="*/ 259 h 405"/>
                  <a:gd name="T82" fmla="*/ 138 w 388"/>
                  <a:gd name="T83" fmla="*/ 202 h 405"/>
                  <a:gd name="T84" fmla="*/ 195 w 388"/>
                  <a:gd name="T85" fmla="*/ 145 h 405"/>
                  <a:gd name="T86" fmla="*/ 251 w 388"/>
                  <a:gd name="T8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8" h="405">
                    <a:moveTo>
                      <a:pt x="379" y="137"/>
                    </a:moveTo>
                    <a:cubicBezTo>
                      <a:pt x="385" y="133"/>
                      <a:pt x="386" y="124"/>
                      <a:pt x="383" y="118"/>
                    </a:cubicBezTo>
                    <a:cubicBezTo>
                      <a:pt x="361" y="81"/>
                      <a:pt x="361" y="81"/>
                      <a:pt x="361" y="81"/>
                    </a:cubicBezTo>
                    <a:cubicBezTo>
                      <a:pt x="357" y="74"/>
                      <a:pt x="350" y="72"/>
                      <a:pt x="343" y="74"/>
                    </a:cubicBezTo>
                    <a:cubicBezTo>
                      <a:pt x="287" y="94"/>
                      <a:pt x="287" y="94"/>
                      <a:pt x="287" y="94"/>
                    </a:cubicBezTo>
                    <a:cubicBezTo>
                      <a:pt x="274" y="83"/>
                      <a:pt x="258" y="74"/>
                      <a:pt x="241" y="68"/>
                    </a:cubicBezTo>
                    <a:cubicBezTo>
                      <a:pt x="232" y="12"/>
                      <a:pt x="232" y="12"/>
                      <a:pt x="232" y="12"/>
                    </a:cubicBezTo>
                    <a:cubicBezTo>
                      <a:pt x="231" y="5"/>
                      <a:pt x="224" y="0"/>
                      <a:pt x="217" y="0"/>
                    </a:cubicBezTo>
                    <a:cubicBezTo>
                      <a:pt x="174" y="0"/>
                      <a:pt x="174" y="0"/>
                      <a:pt x="174" y="0"/>
                    </a:cubicBezTo>
                    <a:cubicBezTo>
                      <a:pt x="166" y="0"/>
                      <a:pt x="160" y="5"/>
                      <a:pt x="159" y="12"/>
                    </a:cubicBezTo>
                    <a:cubicBezTo>
                      <a:pt x="149" y="68"/>
                      <a:pt x="149" y="68"/>
                      <a:pt x="149" y="68"/>
                    </a:cubicBezTo>
                    <a:cubicBezTo>
                      <a:pt x="132" y="74"/>
                      <a:pt x="116" y="83"/>
                      <a:pt x="102" y="95"/>
                    </a:cubicBezTo>
                    <a:cubicBezTo>
                      <a:pt x="46" y="74"/>
                      <a:pt x="46" y="74"/>
                      <a:pt x="46" y="74"/>
                    </a:cubicBezTo>
                    <a:cubicBezTo>
                      <a:pt x="39" y="72"/>
                      <a:pt x="31" y="74"/>
                      <a:pt x="27" y="81"/>
                    </a:cubicBezTo>
                    <a:cubicBezTo>
                      <a:pt x="6" y="118"/>
                      <a:pt x="6" y="118"/>
                      <a:pt x="6" y="118"/>
                    </a:cubicBezTo>
                    <a:cubicBezTo>
                      <a:pt x="2" y="124"/>
                      <a:pt x="3" y="133"/>
                      <a:pt x="9" y="137"/>
                    </a:cubicBezTo>
                    <a:cubicBezTo>
                      <a:pt x="55" y="175"/>
                      <a:pt x="55" y="175"/>
                      <a:pt x="55" y="175"/>
                    </a:cubicBezTo>
                    <a:cubicBezTo>
                      <a:pt x="54" y="184"/>
                      <a:pt x="53" y="193"/>
                      <a:pt x="53" y="202"/>
                    </a:cubicBezTo>
                    <a:cubicBezTo>
                      <a:pt x="53" y="211"/>
                      <a:pt x="53" y="219"/>
                      <a:pt x="55" y="227"/>
                    </a:cubicBezTo>
                    <a:cubicBezTo>
                      <a:pt x="7" y="266"/>
                      <a:pt x="7" y="266"/>
                      <a:pt x="7" y="266"/>
                    </a:cubicBezTo>
                    <a:cubicBezTo>
                      <a:pt x="2" y="270"/>
                      <a:pt x="0" y="278"/>
                      <a:pt x="4" y="285"/>
                    </a:cubicBezTo>
                    <a:cubicBezTo>
                      <a:pt x="25" y="322"/>
                      <a:pt x="25" y="322"/>
                      <a:pt x="25" y="322"/>
                    </a:cubicBezTo>
                    <a:cubicBezTo>
                      <a:pt x="28" y="329"/>
                      <a:pt x="36" y="332"/>
                      <a:pt x="43" y="329"/>
                    </a:cubicBezTo>
                    <a:cubicBezTo>
                      <a:pt x="100" y="308"/>
                      <a:pt x="100" y="308"/>
                      <a:pt x="100" y="308"/>
                    </a:cubicBezTo>
                    <a:cubicBezTo>
                      <a:pt x="114" y="321"/>
                      <a:pt x="131" y="330"/>
                      <a:pt x="149" y="337"/>
                    </a:cubicBezTo>
                    <a:cubicBezTo>
                      <a:pt x="158" y="392"/>
                      <a:pt x="158" y="392"/>
                      <a:pt x="158" y="392"/>
                    </a:cubicBezTo>
                    <a:cubicBezTo>
                      <a:pt x="159" y="399"/>
                      <a:pt x="165" y="405"/>
                      <a:pt x="173" y="405"/>
                    </a:cubicBezTo>
                    <a:cubicBezTo>
                      <a:pt x="216" y="405"/>
                      <a:pt x="216" y="405"/>
                      <a:pt x="216" y="405"/>
                    </a:cubicBezTo>
                    <a:cubicBezTo>
                      <a:pt x="223" y="405"/>
                      <a:pt x="229" y="399"/>
                      <a:pt x="231" y="392"/>
                    </a:cubicBezTo>
                    <a:cubicBezTo>
                      <a:pt x="240" y="337"/>
                      <a:pt x="240" y="337"/>
                      <a:pt x="240" y="337"/>
                    </a:cubicBezTo>
                    <a:cubicBezTo>
                      <a:pt x="258" y="331"/>
                      <a:pt x="275" y="321"/>
                      <a:pt x="289" y="309"/>
                    </a:cubicBezTo>
                    <a:cubicBezTo>
                      <a:pt x="345" y="329"/>
                      <a:pt x="345" y="329"/>
                      <a:pt x="345" y="329"/>
                    </a:cubicBezTo>
                    <a:cubicBezTo>
                      <a:pt x="352" y="332"/>
                      <a:pt x="360" y="329"/>
                      <a:pt x="364" y="322"/>
                    </a:cubicBezTo>
                    <a:cubicBezTo>
                      <a:pt x="385" y="285"/>
                      <a:pt x="385" y="285"/>
                      <a:pt x="385" y="285"/>
                    </a:cubicBezTo>
                    <a:cubicBezTo>
                      <a:pt x="388" y="278"/>
                      <a:pt x="387" y="270"/>
                      <a:pt x="381" y="266"/>
                    </a:cubicBezTo>
                    <a:cubicBezTo>
                      <a:pt x="335" y="228"/>
                      <a:pt x="335" y="228"/>
                      <a:pt x="335" y="228"/>
                    </a:cubicBezTo>
                    <a:cubicBezTo>
                      <a:pt x="336" y="220"/>
                      <a:pt x="337" y="211"/>
                      <a:pt x="337" y="202"/>
                    </a:cubicBezTo>
                    <a:cubicBezTo>
                      <a:pt x="337" y="193"/>
                      <a:pt x="336" y="183"/>
                      <a:pt x="334" y="174"/>
                    </a:cubicBezTo>
                    <a:lnTo>
                      <a:pt x="379" y="137"/>
                    </a:lnTo>
                    <a:close/>
                    <a:moveTo>
                      <a:pt x="251" y="202"/>
                    </a:moveTo>
                    <a:cubicBezTo>
                      <a:pt x="251" y="233"/>
                      <a:pt x="226" y="259"/>
                      <a:pt x="195" y="259"/>
                    </a:cubicBezTo>
                    <a:cubicBezTo>
                      <a:pt x="163" y="259"/>
                      <a:pt x="138" y="233"/>
                      <a:pt x="138" y="202"/>
                    </a:cubicBezTo>
                    <a:cubicBezTo>
                      <a:pt x="138" y="171"/>
                      <a:pt x="163" y="145"/>
                      <a:pt x="195" y="145"/>
                    </a:cubicBezTo>
                    <a:cubicBezTo>
                      <a:pt x="226" y="145"/>
                      <a:pt x="251" y="171"/>
                      <a:pt x="251"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grpSp>
      </p:grpSp>
      <p:cxnSp>
        <p:nvCxnSpPr>
          <p:cNvPr id="109" name="Straight Connector 100">
            <a:extLst>
              <a:ext uri="{FF2B5EF4-FFF2-40B4-BE49-F238E27FC236}">
                <a16:creationId xmlns:a16="http://schemas.microsoft.com/office/drawing/2014/main" id="{9F5C768E-E3CD-4779-964E-5E3AACED919D}"/>
              </a:ext>
            </a:extLst>
          </p:cNvPr>
          <p:cNvCxnSpPr>
            <a:cxnSpLocks/>
          </p:cNvCxnSpPr>
          <p:nvPr/>
        </p:nvCxnSpPr>
        <p:spPr>
          <a:xfrm>
            <a:off x="8131379" y="368614"/>
            <a:ext cx="0" cy="6202644"/>
          </a:xfrm>
          <a:prstGeom prst="line">
            <a:avLst/>
          </a:prstGeom>
        </p:spPr>
        <p:style>
          <a:lnRef idx="1">
            <a:schemeClr val="accent1"/>
          </a:lnRef>
          <a:fillRef idx="0">
            <a:schemeClr val="accent1"/>
          </a:fillRef>
          <a:effectRef idx="0">
            <a:schemeClr val="accent1"/>
          </a:effectRef>
          <a:fontRef idx="minor">
            <a:schemeClr val="tx1"/>
          </a:fontRef>
        </p:style>
      </p:cxnSp>
      <p:grpSp>
        <p:nvGrpSpPr>
          <p:cNvPr id="110" name="Group 23">
            <a:extLst>
              <a:ext uri="{FF2B5EF4-FFF2-40B4-BE49-F238E27FC236}">
                <a16:creationId xmlns:a16="http://schemas.microsoft.com/office/drawing/2014/main" id="{311C8003-341C-44E6-AFF8-A90621EBB39B}"/>
              </a:ext>
            </a:extLst>
          </p:cNvPr>
          <p:cNvGrpSpPr/>
          <p:nvPr/>
        </p:nvGrpSpPr>
        <p:grpSpPr>
          <a:xfrm>
            <a:off x="9125814" y="2984152"/>
            <a:ext cx="2476713" cy="1297325"/>
            <a:chOff x="8624153" y="2019905"/>
            <a:chExt cx="2476713" cy="1297325"/>
          </a:xfrm>
        </p:grpSpPr>
        <p:grpSp>
          <p:nvGrpSpPr>
            <p:cNvPr id="197" name="Group 20">
              <a:extLst>
                <a:ext uri="{FF2B5EF4-FFF2-40B4-BE49-F238E27FC236}">
                  <a16:creationId xmlns:a16="http://schemas.microsoft.com/office/drawing/2014/main" id="{0D326C25-6006-4144-91C6-EDEC7861E0E5}"/>
                </a:ext>
              </a:extLst>
            </p:cNvPr>
            <p:cNvGrpSpPr/>
            <p:nvPr/>
          </p:nvGrpSpPr>
          <p:grpSpPr>
            <a:xfrm>
              <a:off x="8628838" y="2951470"/>
              <a:ext cx="2472028" cy="365760"/>
              <a:chOff x="8658780" y="2951470"/>
              <a:chExt cx="2472028" cy="365760"/>
            </a:xfrm>
          </p:grpSpPr>
          <p:sp>
            <p:nvSpPr>
              <p:cNvPr id="219" name="Rectangle 197">
                <a:extLst>
                  <a:ext uri="{FF2B5EF4-FFF2-40B4-BE49-F238E27FC236}">
                    <a16:creationId xmlns:a16="http://schemas.microsoft.com/office/drawing/2014/main" id="{682EB253-8541-41FF-927C-A711DD76F9D7}"/>
                  </a:ext>
                </a:extLst>
              </p:cNvPr>
              <p:cNvSpPr/>
              <p:nvPr/>
            </p:nvSpPr>
            <p:spPr bwMode="auto">
              <a:xfrm>
                <a:off x="9027688" y="2951470"/>
                <a:ext cx="2103120" cy="365760"/>
              </a:xfrm>
              <a:prstGeom prst="rect">
                <a:avLst/>
              </a:prstGeom>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rPr>
                  <a:t>Kernel</a:t>
                </a:r>
              </a:p>
            </p:txBody>
          </p:sp>
          <p:grpSp>
            <p:nvGrpSpPr>
              <p:cNvPr id="220" name="Group 198">
                <a:extLst>
                  <a:ext uri="{FF2B5EF4-FFF2-40B4-BE49-F238E27FC236}">
                    <a16:creationId xmlns:a16="http://schemas.microsoft.com/office/drawing/2014/main" id="{815FD181-7EEA-4D97-895C-BA8E48BFE23D}"/>
                  </a:ext>
                </a:extLst>
              </p:cNvPr>
              <p:cNvGrpSpPr/>
              <p:nvPr/>
            </p:nvGrpSpPr>
            <p:grpSpPr>
              <a:xfrm>
                <a:off x="8658780" y="2951470"/>
                <a:ext cx="365760" cy="365760"/>
                <a:chOff x="4498836" y="2852262"/>
                <a:chExt cx="501628" cy="497646"/>
              </a:xfrm>
            </p:grpSpPr>
            <p:sp>
              <p:nvSpPr>
                <p:cNvPr id="221" name="Rectangle 199">
                  <a:extLst>
                    <a:ext uri="{FF2B5EF4-FFF2-40B4-BE49-F238E27FC236}">
                      <a16:creationId xmlns:a16="http://schemas.microsoft.com/office/drawing/2014/main" id="{F0C03161-4EF3-4D77-9E1D-7AA63E8DF649}"/>
                    </a:ext>
                  </a:extLst>
                </p:cNvPr>
                <p:cNvSpPr/>
                <p:nvPr/>
              </p:nvSpPr>
              <p:spPr bwMode="auto">
                <a:xfrm>
                  <a:off x="4498836" y="2852262"/>
                  <a:ext cx="501628" cy="49764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2" name="Freeform 73">
                  <a:extLst>
                    <a:ext uri="{FF2B5EF4-FFF2-40B4-BE49-F238E27FC236}">
                      <a16:creationId xmlns:a16="http://schemas.microsoft.com/office/drawing/2014/main" id="{775728B9-FA46-4181-8BDA-E3040EF4F026}"/>
                    </a:ext>
                  </a:extLst>
                </p:cNvPr>
                <p:cNvSpPr>
                  <a:spLocks noChangeAspect="1" noEditPoints="1"/>
                </p:cNvSpPr>
                <p:nvPr/>
              </p:nvSpPr>
              <p:spPr bwMode="black">
                <a:xfrm>
                  <a:off x="4600290" y="2951725"/>
                  <a:ext cx="298721" cy="298720"/>
                </a:xfrm>
                <a:custGeom>
                  <a:avLst/>
                  <a:gdLst>
                    <a:gd name="T0" fmla="*/ 313 w 330"/>
                    <a:gd name="T1" fmla="*/ 161 h 330"/>
                    <a:gd name="T2" fmla="*/ 313 w 330"/>
                    <a:gd name="T3" fmla="*/ 128 h 330"/>
                    <a:gd name="T4" fmla="*/ 284 w 330"/>
                    <a:gd name="T5" fmla="*/ 137 h 330"/>
                    <a:gd name="T6" fmla="*/ 298 w 330"/>
                    <a:gd name="T7" fmla="*/ 111 h 330"/>
                    <a:gd name="T8" fmla="*/ 330 w 330"/>
                    <a:gd name="T9" fmla="*/ 103 h 330"/>
                    <a:gd name="T10" fmla="*/ 298 w 330"/>
                    <a:gd name="T11" fmla="*/ 95 h 330"/>
                    <a:gd name="T12" fmla="*/ 284 w 330"/>
                    <a:gd name="T13" fmla="*/ 87 h 330"/>
                    <a:gd name="T14" fmla="*/ 235 w 330"/>
                    <a:gd name="T15" fmla="*/ 46 h 330"/>
                    <a:gd name="T16" fmla="*/ 244 w 330"/>
                    <a:gd name="T17" fmla="*/ 17 h 330"/>
                    <a:gd name="T18" fmla="*/ 211 w 330"/>
                    <a:gd name="T19" fmla="*/ 17 h 330"/>
                    <a:gd name="T20" fmla="*/ 219 w 330"/>
                    <a:gd name="T21" fmla="*/ 46 h 330"/>
                    <a:gd name="T22" fmla="*/ 194 w 330"/>
                    <a:gd name="T23" fmla="*/ 32 h 330"/>
                    <a:gd name="T24" fmla="*/ 186 w 330"/>
                    <a:gd name="T25" fmla="*/ 0 h 330"/>
                    <a:gd name="T26" fmla="*/ 178 w 330"/>
                    <a:gd name="T27" fmla="*/ 32 h 330"/>
                    <a:gd name="T28" fmla="*/ 152 w 330"/>
                    <a:gd name="T29" fmla="*/ 46 h 330"/>
                    <a:gd name="T30" fmla="*/ 161 w 330"/>
                    <a:gd name="T31" fmla="*/ 17 h 330"/>
                    <a:gd name="T32" fmla="*/ 128 w 330"/>
                    <a:gd name="T33" fmla="*/ 17 h 330"/>
                    <a:gd name="T34" fmla="*/ 137 w 330"/>
                    <a:gd name="T35" fmla="*/ 46 h 330"/>
                    <a:gd name="T36" fmla="*/ 111 w 330"/>
                    <a:gd name="T37" fmla="*/ 32 h 330"/>
                    <a:gd name="T38" fmla="*/ 103 w 330"/>
                    <a:gd name="T39" fmla="*/ 0 h 330"/>
                    <a:gd name="T40" fmla="*/ 95 w 330"/>
                    <a:gd name="T41" fmla="*/ 32 h 330"/>
                    <a:gd name="T42" fmla="*/ 87 w 330"/>
                    <a:gd name="T43" fmla="*/ 46 h 330"/>
                    <a:gd name="T44" fmla="*/ 46 w 330"/>
                    <a:gd name="T45" fmla="*/ 95 h 330"/>
                    <a:gd name="T46" fmla="*/ 17 w 330"/>
                    <a:gd name="T47" fmla="*/ 86 h 330"/>
                    <a:gd name="T48" fmla="*/ 17 w 330"/>
                    <a:gd name="T49" fmla="*/ 120 h 330"/>
                    <a:gd name="T50" fmla="*/ 46 w 330"/>
                    <a:gd name="T51" fmla="*/ 111 h 330"/>
                    <a:gd name="T52" fmla="*/ 32 w 330"/>
                    <a:gd name="T53" fmla="*/ 137 h 330"/>
                    <a:gd name="T54" fmla="*/ 0 w 330"/>
                    <a:gd name="T55" fmla="*/ 144 h 330"/>
                    <a:gd name="T56" fmla="*/ 32 w 330"/>
                    <a:gd name="T57" fmla="*/ 152 h 330"/>
                    <a:gd name="T58" fmla="*/ 46 w 330"/>
                    <a:gd name="T59" fmla="*/ 178 h 330"/>
                    <a:gd name="T60" fmla="*/ 17 w 330"/>
                    <a:gd name="T61" fmla="*/ 169 h 330"/>
                    <a:gd name="T62" fmla="*/ 17 w 330"/>
                    <a:gd name="T63" fmla="*/ 203 h 330"/>
                    <a:gd name="T64" fmla="*/ 46 w 330"/>
                    <a:gd name="T65" fmla="*/ 194 h 330"/>
                    <a:gd name="T66" fmla="*/ 32 w 330"/>
                    <a:gd name="T67" fmla="*/ 219 h 330"/>
                    <a:gd name="T68" fmla="*/ 0 w 330"/>
                    <a:gd name="T69" fmla="*/ 227 h 330"/>
                    <a:gd name="T70" fmla="*/ 32 w 330"/>
                    <a:gd name="T71" fmla="*/ 235 h 330"/>
                    <a:gd name="T72" fmla="*/ 46 w 330"/>
                    <a:gd name="T73" fmla="*/ 243 h 330"/>
                    <a:gd name="T74" fmla="*/ 95 w 330"/>
                    <a:gd name="T75" fmla="*/ 284 h 330"/>
                    <a:gd name="T76" fmla="*/ 86 w 330"/>
                    <a:gd name="T77" fmla="*/ 313 h 330"/>
                    <a:gd name="T78" fmla="*/ 120 w 330"/>
                    <a:gd name="T79" fmla="*/ 313 h 330"/>
                    <a:gd name="T80" fmla="*/ 111 w 330"/>
                    <a:gd name="T81" fmla="*/ 284 h 330"/>
                    <a:gd name="T82" fmla="*/ 137 w 330"/>
                    <a:gd name="T83" fmla="*/ 298 h 330"/>
                    <a:gd name="T84" fmla="*/ 144 w 330"/>
                    <a:gd name="T85" fmla="*/ 330 h 330"/>
                    <a:gd name="T86" fmla="*/ 152 w 330"/>
                    <a:gd name="T87" fmla="*/ 298 h 330"/>
                    <a:gd name="T88" fmla="*/ 178 w 330"/>
                    <a:gd name="T89" fmla="*/ 284 h 330"/>
                    <a:gd name="T90" fmla="*/ 169 w 330"/>
                    <a:gd name="T91" fmla="*/ 313 h 330"/>
                    <a:gd name="T92" fmla="*/ 203 w 330"/>
                    <a:gd name="T93" fmla="*/ 313 h 330"/>
                    <a:gd name="T94" fmla="*/ 194 w 330"/>
                    <a:gd name="T95" fmla="*/ 284 h 330"/>
                    <a:gd name="T96" fmla="*/ 219 w 330"/>
                    <a:gd name="T97" fmla="*/ 298 h 330"/>
                    <a:gd name="T98" fmla="*/ 227 w 330"/>
                    <a:gd name="T99" fmla="*/ 330 h 330"/>
                    <a:gd name="T100" fmla="*/ 235 w 330"/>
                    <a:gd name="T101" fmla="*/ 298 h 330"/>
                    <a:gd name="T102" fmla="*/ 243 w 330"/>
                    <a:gd name="T103" fmla="*/ 284 h 330"/>
                    <a:gd name="T104" fmla="*/ 284 w 330"/>
                    <a:gd name="T105" fmla="*/ 235 h 330"/>
                    <a:gd name="T106" fmla="*/ 313 w 330"/>
                    <a:gd name="T107" fmla="*/ 244 h 330"/>
                    <a:gd name="T108" fmla="*/ 313 w 330"/>
                    <a:gd name="T109" fmla="*/ 211 h 330"/>
                    <a:gd name="T110" fmla="*/ 284 w 330"/>
                    <a:gd name="T111" fmla="*/ 219 h 330"/>
                    <a:gd name="T112" fmla="*/ 298 w 330"/>
                    <a:gd name="T113" fmla="*/ 194 h 330"/>
                    <a:gd name="T114" fmla="*/ 330 w 330"/>
                    <a:gd name="T115" fmla="*/ 186 h 330"/>
                    <a:gd name="T116" fmla="*/ 298 w 330"/>
                    <a:gd name="T117" fmla="*/ 178 h 330"/>
                    <a:gd name="T118" fmla="*/ 284 w 330"/>
                    <a:gd name="T119" fmla="*/ 152 h 330"/>
                    <a:gd name="T120" fmla="*/ 165 w 330"/>
                    <a:gd name="T121" fmla="*/ 267 h 330"/>
                    <a:gd name="T122" fmla="*/ 165 w 330"/>
                    <a:gd name="T123" fmla="*/ 63 h 330"/>
                    <a:gd name="T124" fmla="*/ 165 w 330"/>
                    <a:gd name="T125" fmla="*/ 26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0" h="330">
                      <a:moveTo>
                        <a:pt x="298" y="152"/>
                      </a:moveTo>
                      <a:cubicBezTo>
                        <a:pt x="301" y="158"/>
                        <a:pt x="307" y="161"/>
                        <a:pt x="313" y="161"/>
                      </a:cubicBezTo>
                      <a:cubicBezTo>
                        <a:pt x="322" y="161"/>
                        <a:pt x="330" y="154"/>
                        <a:pt x="330" y="144"/>
                      </a:cubicBezTo>
                      <a:cubicBezTo>
                        <a:pt x="330" y="135"/>
                        <a:pt x="322" y="128"/>
                        <a:pt x="313" y="128"/>
                      </a:cubicBezTo>
                      <a:cubicBezTo>
                        <a:pt x="307" y="128"/>
                        <a:pt x="301" y="131"/>
                        <a:pt x="298" y="137"/>
                      </a:cubicBezTo>
                      <a:cubicBezTo>
                        <a:pt x="284" y="137"/>
                        <a:pt x="284" y="137"/>
                        <a:pt x="284" y="137"/>
                      </a:cubicBezTo>
                      <a:cubicBezTo>
                        <a:pt x="284" y="111"/>
                        <a:pt x="284" y="111"/>
                        <a:pt x="284" y="111"/>
                      </a:cubicBezTo>
                      <a:cubicBezTo>
                        <a:pt x="298" y="111"/>
                        <a:pt x="298" y="111"/>
                        <a:pt x="298" y="111"/>
                      </a:cubicBezTo>
                      <a:cubicBezTo>
                        <a:pt x="301" y="116"/>
                        <a:pt x="307" y="120"/>
                        <a:pt x="313" y="120"/>
                      </a:cubicBezTo>
                      <a:cubicBezTo>
                        <a:pt x="322" y="120"/>
                        <a:pt x="330" y="112"/>
                        <a:pt x="330" y="103"/>
                      </a:cubicBezTo>
                      <a:cubicBezTo>
                        <a:pt x="330" y="94"/>
                        <a:pt x="322" y="86"/>
                        <a:pt x="313" y="86"/>
                      </a:cubicBezTo>
                      <a:cubicBezTo>
                        <a:pt x="307" y="86"/>
                        <a:pt x="301" y="90"/>
                        <a:pt x="298" y="95"/>
                      </a:cubicBezTo>
                      <a:cubicBezTo>
                        <a:pt x="284" y="95"/>
                        <a:pt x="284" y="95"/>
                        <a:pt x="284" y="95"/>
                      </a:cubicBezTo>
                      <a:cubicBezTo>
                        <a:pt x="284" y="87"/>
                        <a:pt x="284" y="87"/>
                        <a:pt x="284" y="87"/>
                      </a:cubicBezTo>
                      <a:cubicBezTo>
                        <a:pt x="284" y="65"/>
                        <a:pt x="266" y="46"/>
                        <a:pt x="243" y="46"/>
                      </a:cubicBezTo>
                      <a:cubicBezTo>
                        <a:pt x="235" y="46"/>
                        <a:pt x="235" y="46"/>
                        <a:pt x="235" y="46"/>
                      </a:cubicBezTo>
                      <a:cubicBezTo>
                        <a:pt x="235" y="32"/>
                        <a:pt x="235" y="32"/>
                        <a:pt x="235" y="32"/>
                      </a:cubicBezTo>
                      <a:cubicBezTo>
                        <a:pt x="240" y="29"/>
                        <a:pt x="244" y="23"/>
                        <a:pt x="244" y="17"/>
                      </a:cubicBezTo>
                      <a:cubicBezTo>
                        <a:pt x="244" y="8"/>
                        <a:pt x="237" y="0"/>
                        <a:pt x="227" y="0"/>
                      </a:cubicBezTo>
                      <a:cubicBezTo>
                        <a:pt x="218" y="0"/>
                        <a:pt x="211" y="8"/>
                        <a:pt x="211" y="17"/>
                      </a:cubicBezTo>
                      <a:cubicBezTo>
                        <a:pt x="211" y="23"/>
                        <a:pt x="214" y="29"/>
                        <a:pt x="219" y="32"/>
                      </a:cubicBezTo>
                      <a:cubicBezTo>
                        <a:pt x="219" y="46"/>
                        <a:pt x="219" y="46"/>
                        <a:pt x="219" y="46"/>
                      </a:cubicBezTo>
                      <a:cubicBezTo>
                        <a:pt x="194" y="46"/>
                        <a:pt x="194" y="46"/>
                        <a:pt x="194" y="46"/>
                      </a:cubicBezTo>
                      <a:cubicBezTo>
                        <a:pt x="194" y="32"/>
                        <a:pt x="194" y="32"/>
                        <a:pt x="194" y="32"/>
                      </a:cubicBezTo>
                      <a:cubicBezTo>
                        <a:pt x="199" y="29"/>
                        <a:pt x="203" y="23"/>
                        <a:pt x="203" y="17"/>
                      </a:cubicBezTo>
                      <a:cubicBezTo>
                        <a:pt x="203" y="8"/>
                        <a:pt x="195" y="0"/>
                        <a:pt x="186" y="0"/>
                      </a:cubicBezTo>
                      <a:cubicBezTo>
                        <a:pt x="177" y="0"/>
                        <a:pt x="169" y="8"/>
                        <a:pt x="169" y="17"/>
                      </a:cubicBezTo>
                      <a:cubicBezTo>
                        <a:pt x="169" y="23"/>
                        <a:pt x="173" y="29"/>
                        <a:pt x="178" y="32"/>
                      </a:cubicBezTo>
                      <a:cubicBezTo>
                        <a:pt x="178" y="46"/>
                        <a:pt x="178" y="46"/>
                        <a:pt x="178" y="46"/>
                      </a:cubicBezTo>
                      <a:cubicBezTo>
                        <a:pt x="152" y="46"/>
                        <a:pt x="152" y="46"/>
                        <a:pt x="152" y="46"/>
                      </a:cubicBezTo>
                      <a:cubicBezTo>
                        <a:pt x="152" y="32"/>
                        <a:pt x="152" y="32"/>
                        <a:pt x="152" y="32"/>
                      </a:cubicBezTo>
                      <a:cubicBezTo>
                        <a:pt x="158" y="29"/>
                        <a:pt x="161" y="23"/>
                        <a:pt x="161" y="17"/>
                      </a:cubicBezTo>
                      <a:cubicBezTo>
                        <a:pt x="161" y="8"/>
                        <a:pt x="154" y="0"/>
                        <a:pt x="144" y="0"/>
                      </a:cubicBezTo>
                      <a:cubicBezTo>
                        <a:pt x="135" y="0"/>
                        <a:pt x="128" y="8"/>
                        <a:pt x="128" y="17"/>
                      </a:cubicBezTo>
                      <a:cubicBezTo>
                        <a:pt x="128" y="23"/>
                        <a:pt x="131" y="29"/>
                        <a:pt x="137" y="32"/>
                      </a:cubicBezTo>
                      <a:cubicBezTo>
                        <a:pt x="137" y="46"/>
                        <a:pt x="137" y="46"/>
                        <a:pt x="137" y="46"/>
                      </a:cubicBezTo>
                      <a:cubicBezTo>
                        <a:pt x="111" y="46"/>
                        <a:pt x="111" y="46"/>
                        <a:pt x="111" y="46"/>
                      </a:cubicBezTo>
                      <a:cubicBezTo>
                        <a:pt x="111" y="32"/>
                        <a:pt x="111" y="32"/>
                        <a:pt x="111" y="32"/>
                      </a:cubicBezTo>
                      <a:cubicBezTo>
                        <a:pt x="116" y="29"/>
                        <a:pt x="120" y="23"/>
                        <a:pt x="120" y="17"/>
                      </a:cubicBezTo>
                      <a:cubicBezTo>
                        <a:pt x="120" y="8"/>
                        <a:pt x="112" y="0"/>
                        <a:pt x="103" y="0"/>
                      </a:cubicBezTo>
                      <a:cubicBezTo>
                        <a:pt x="94" y="0"/>
                        <a:pt x="86" y="8"/>
                        <a:pt x="86" y="17"/>
                      </a:cubicBezTo>
                      <a:cubicBezTo>
                        <a:pt x="86" y="23"/>
                        <a:pt x="90" y="29"/>
                        <a:pt x="95" y="32"/>
                      </a:cubicBezTo>
                      <a:cubicBezTo>
                        <a:pt x="95" y="46"/>
                        <a:pt x="95" y="46"/>
                        <a:pt x="95" y="46"/>
                      </a:cubicBezTo>
                      <a:cubicBezTo>
                        <a:pt x="87" y="46"/>
                        <a:pt x="87" y="46"/>
                        <a:pt x="87" y="46"/>
                      </a:cubicBezTo>
                      <a:cubicBezTo>
                        <a:pt x="65" y="46"/>
                        <a:pt x="46" y="65"/>
                        <a:pt x="46" y="87"/>
                      </a:cubicBezTo>
                      <a:cubicBezTo>
                        <a:pt x="46" y="95"/>
                        <a:pt x="46" y="95"/>
                        <a:pt x="46" y="95"/>
                      </a:cubicBezTo>
                      <a:cubicBezTo>
                        <a:pt x="32" y="95"/>
                        <a:pt x="32" y="95"/>
                        <a:pt x="32" y="95"/>
                      </a:cubicBezTo>
                      <a:cubicBezTo>
                        <a:pt x="29" y="90"/>
                        <a:pt x="23" y="86"/>
                        <a:pt x="17" y="86"/>
                      </a:cubicBezTo>
                      <a:cubicBezTo>
                        <a:pt x="8" y="86"/>
                        <a:pt x="0" y="94"/>
                        <a:pt x="0" y="103"/>
                      </a:cubicBezTo>
                      <a:cubicBezTo>
                        <a:pt x="0" y="112"/>
                        <a:pt x="8" y="120"/>
                        <a:pt x="17" y="120"/>
                      </a:cubicBezTo>
                      <a:cubicBezTo>
                        <a:pt x="23" y="120"/>
                        <a:pt x="29" y="116"/>
                        <a:pt x="32" y="111"/>
                      </a:cubicBezTo>
                      <a:cubicBezTo>
                        <a:pt x="46" y="111"/>
                        <a:pt x="46" y="111"/>
                        <a:pt x="46" y="111"/>
                      </a:cubicBezTo>
                      <a:cubicBezTo>
                        <a:pt x="46" y="137"/>
                        <a:pt x="46" y="137"/>
                        <a:pt x="46" y="137"/>
                      </a:cubicBezTo>
                      <a:cubicBezTo>
                        <a:pt x="32" y="137"/>
                        <a:pt x="32" y="137"/>
                        <a:pt x="32" y="137"/>
                      </a:cubicBezTo>
                      <a:cubicBezTo>
                        <a:pt x="29" y="131"/>
                        <a:pt x="23" y="128"/>
                        <a:pt x="17" y="128"/>
                      </a:cubicBezTo>
                      <a:cubicBezTo>
                        <a:pt x="8" y="128"/>
                        <a:pt x="0" y="135"/>
                        <a:pt x="0" y="144"/>
                      </a:cubicBezTo>
                      <a:cubicBezTo>
                        <a:pt x="0" y="154"/>
                        <a:pt x="8" y="161"/>
                        <a:pt x="17" y="161"/>
                      </a:cubicBezTo>
                      <a:cubicBezTo>
                        <a:pt x="23" y="161"/>
                        <a:pt x="29" y="158"/>
                        <a:pt x="32" y="152"/>
                      </a:cubicBezTo>
                      <a:cubicBezTo>
                        <a:pt x="46" y="152"/>
                        <a:pt x="46" y="152"/>
                        <a:pt x="46" y="152"/>
                      </a:cubicBezTo>
                      <a:cubicBezTo>
                        <a:pt x="46" y="178"/>
                        <a:pt x="46" y="178"/>
                        <a:pt x="46" y="178"/>
                      </a:cubicBezTo>
                      <a:cubicBezTo>
                        <a:pt x="32" y="178"/>
                        <a:pt x="32" y="178"/>
                        <a:pt x="32" y="178"/>
                      </a:cubicBezTo>
                      <a:cubicBezTo>
                        <a:pt x="29" y="173"/>
                        <a:pt x="23" y="169"/>
                        <a:pt x="17" y="169"/>
                      </a:cubicBezTo>
                      <a:cubicBezTo>
                        <a:pt x="8" y="169"/>
                        <a:pt x="0" y="177"/>
                        <a:pt x="0" y="186"/>
                      </a:cubicBezTo>
                      <a:cubicBezTo>
                        <a:pt x="0" y="195"/>
                        <a:pt x="8" y="203"/>
                        <a:pt x="17" y="203"/>
                      </a:cubicBezTo>
                      <a:cubicBezTo>
                        <a:pt x="23" y="203"/>
                        <a:pt x="29" y="199"/>
                        <a:pt x="32" y="194"/>
                      </a:cubicBezTo>
                      <a:cubicBezTo>
                        <a:pt x="46" y="194"/>
                        <a:pt x="46" y="194"/>
                        <a:pt x="46" y="194"/>
                      </a:cubicBezTo>
                      <a:cubicBezTo>
                        <a:pt x="46" y="219"/>
                        <a:pt x="46" y="219"/>
                        <a:pt x="46" y="219"/>
                      </a:cubicBezTo>
                      <a:cubicBezTo>
                        <a:pt x="32" y="219"/>
                        <a:pt x="32" y="219"/>
                        <a:pt x="32" y="219"/>
                      </a:cubicBezTo>
                      <a:cubicBezTo>
                        <a:pt x="29" y="214"/>
                        <a:pt x="23" y="211"/>
                        <a:pt x="17" y="211"/>
                      </a:cubicBezTo>
                      <a:cubicBezTo>
                        <a:pt x="8" y="211"/>
                        <a:pt x="0" y="218"/>
                        <a:pt x="0" y="227"/>
                      </a:cubicBezTo>
                      <a:cubicBezTo>
                        <a:pt x="0" y="237"/>
                        <a:pt x="8" y="244"/>
                        <a:pt x="17" y="244"/>
                      </a:cubicBezTo>
                      <a:cubicBezTo>
                        <a:pt x="23" y="244"/>
                        <a:pt x="29" y="240"/>
                        <a:pt x="32" y="235"/>
                      </a:cubicBezTo>
                      <a:cubicBezTo>
                        <a:pt x="46" y="235"/>
                        <a:pt x="46" y="235"/>
                        <a:pt x="46" y="235"/>
                      </a:cubicBezTo>
                      <a:cubicBezTo>
                        <a:pt x="46" y="243"/>
                        <a:pt x="46" y="243"/>
                        <a:pt x="46" y="243"/>
                      </a:cubicBezTo>
                      <a:cubicBezTo>
                        <a:pt x="46" y="266"/>
                        <a:pt x="65" y="284"/>
                        <a:pt x="87" y="284"/>
                      </a:cubicBezTo>
                      <a:cubicBezTo>
                        <a:pt x="95" y="284"/>
                        <a:pt x="95" y="284"/>
                        <a:pt x="95" y="284"/>
                      </a:cubicBezTo>
                      <a:cubicBezTo>
                        <a:pt x="95" y="298"/>
                        <a:pt x="95" y="298"/>
                        <a:pt x="95" y="298"/>
                      </a:cubicBezTo>
                      <a:cubicBezTo>
                        <a:pt x="90" y="301"/>
                        <a:pt x="86" y="307"/>
                        <a:pt x="86" y="313"/>
                      </a:cubicBezTo>
                      <a:cubicBezTo>
                        <a:pt x="86" y="322"/>
                        <a:pt x="94" y="330"/>
                        <a:pt x="103" y="330"/>
                      </a:cubicBezTo>
                      <a:cubicBezTo>
                        <a:pt x="112" y="330"/>
                        <a:pt x="120" y="322"/>
                        <a:pt x="120" y="313"/>
                      </a:cubicBezTo>
                      <a:cubicBezTo>
                        <a:pt x="120" y="307"/>
                        <a:pt x="116" y="301"/>
                        <a:pt x="111" y="298"/>
                      </a:cubicBezTo>
                      <a:cubicBezTo>
                        <a:pt x="111" y="284"/>
                        <a:pt x="111" y="284"/>
                        <a:pt x="111" y="284"/>
                      </a:cubicBezTo>
                      <a:cubicBezTo>
                        <a:pt x="137" y="284"/>
                        <a:pt x="137" y="284"/>
                        <a:pt x="137" y="284"/>
                      </a:cubicBezTo>
                      <a:cubicBezTo>
                        <a:pt x="137" y="298"/>
                        <a:pt x="137" y="298"/>
                        <a:pt x="137" y="298"/>
                      </a:cubicBezTo>
                      <a:cubicBezTo>
                        <a:pt x="131" y="301"/>
                        <a:pt x="128" y="307"/>
                        <a:pt x="128" y="313"/>
                      </a:cubicBezTo>
                      <a:cubicBezTo>
                        <a:pt x="128" y="322"/>
                        <a:pt x="135" y="330"/>
                        <a:pt x="144" y="330"/>
                      </a:cubicBezTo>
                      <a:cubicBezTo>
                        <a:pt x="154" y="330"/>
                        <a:pt x="161" y="322"/>
                        <a:pt x="161" y="313"/>
                      </a:cubicBezTo>
                      <a:cubicBezTo>
                        <a:pt x="161" y="307"/>
                        <a:pt x="158" y="301"/>
                        <a:pt x="152" y="298"/>
                      </a:cubicBezTo>
                      <a:cubicBezTo>
                        <a:pt x="152" y="284"/>
                        <a:pt x="152" y="284"/>
                        <a:pt x="152" y="284"/>
                      </a:cubicBezTo>
                      <a:cubicBezTo>
                        <a:pt x="178" y="284"/>
                        <a:pt x="178" y="284"/>
                        <a:pt x="178" y="284"/>
                      </a:cubicBezTo>
                      <a:cubicBezTo>
                        <a:pt x="178" y="298"/>
                        <a:pt x="178" y="298"/>
                        <a:pt x="178" y="298"/>
                      </a:cubicBezTo>
                      <a:cubicBezTo>
                        <a:pt x="173" y="301"/>
                        <a:pt x="169" y="307"/>
                        <a:pt x="169" y="313"/>
                      </a:cubicBezTo>
                      <a:cubicBezTo>
                        <a:pt x="169" y="322"/>
                        <a:pt x="177" y="330"/>
                        <a:pt x="186" y="330"/>
                      </a:cubicBezTo>
                      <a:cubicBezTo>
                        <a:pt x="195" y="330"/>
                        <a:pt x="203" y="322"/>
                        <a:pt x="203" y="313"/>
                      </a:cubicBezTo>
                      <a:cubicBezTo>
                        <a:pt x="203" y="307"/>
                        <a:pt x="199" y="301"/>
                        <a:pt x="194" y="298"/>
                      </a:cubicBezTo>
                      <a:cubicBezTo>
                        <a:pt x="194" y="284"/>
                        <a:pt x="194" y="284"/>
                        <a:pt x="194" y="284"/>
                      </a:cubicBezTo>
                      <a:cubicBezTo>
                        <a:pt x="219" y="284"/>
                        <a:pt x="219" y="284"/>
                        <a:pt x="219" y="284"/>
                      </a:cubicBezTo>
                      <a:cubicBezTo>
                        <a:pt x="219" y="298"/>
                        <a:pt x="219" y="298"/>
                        <a:pt x="219" y="298"/>
                      </a:cubicBezTo>
                      <a:cubicBezTo>
                        <a:pt x="214" y="301"/>
                        <a:pt x="211" y="307"/>
                        <a:pt x="211" y="313"/>
                      </a:cubicBezTo>
                      <a:cubicBezTo>
                        <a:pt x="211" y="322"/>
                        <a:pt x="218" y="330"/>
                        <a:pt x="227" y="330"/>
                      </a:cubicBezTo>
                      <a:cubicBezTo>
                        <a:pt x="237" y="330"/>
                        <a:pt x="244" y="322"/>
                        <a:pt x="244" y="313"/>
                      </a:cubicBezTo>
                      <a:cubicBezTo>
                        <a:pt x="244" y="307"/>
                        <a:pt x="240" y="301"/>
                        <a:pt x="235" y="298"/>
                      </a:cubicBezTo>
                      <a:cubicBezTo>
                        <a:pt x="235" y="284"/>
                        <a:pt x="235" y="284"/>
                        <a:pt x="235" y="284"/>
                      </a:cubicBezTo>
                      <a:cubicBezTo>
                        <a:pt x="243" y="284"/>
                        <a:pt x="243" y="284"/>
                        <a:pt x="243" y="284"/>
                      </a:cubicBezTo>
                      <a:cubicBezTo>
                        <a:pt x="266" y="284"/>
                        <a:pt x="284" y="266"/>
                        <a:pt x="284" y="243"/>
                      </a:cubicBezTo>
                      <a:cubicBezTo>
                        <a:pt x="284" y="235"/>
                        <a:pt x="284" y="235"/>
                        <a:pt x="284" y="235"/>
                      </a:cubicBezTo>
                      <a:cubicBezTo>
                        <a:pt x="298" y="235"/>
                        <a:pt x="298" y="235"/>
                        <a:pt x="298" y="235"/>
                      </a:cubicBezTo>
                      <a:cubicBezTo>
                        <a:pt x="301" y="240"/>
                        <a:pt x="307" y="244"/>
                        <a:pt x="313" y="244"/>
                      </a:cubicBezTo>
                      <a:cubicBezTo>
                        <a:pt x="322" y="244"/>
                        <a:pt x="330" y="237"/>
                        <a:pt x="330" y="227"/>
                      </a:cubicBezTo>
                      <a:cubicBezTo>
                        <a:pt x="330" y="218"/>
                        <a:pt x="322" y="211"/>
                        <a:pt x="313" y="211"/>
                      </a:cubicBezTo>
                      <a:cubicBezTo>
                        <a:pt x="307" y="211"/>
                        <a:pt x="301" y="214"/>
                        <a:pt x="298" y="219"/>
                      </a:cubicBezTo>
                      <a:cubicBezTo>
                        <a:pt x="284" y="219"/>
                        <a:pt x="284" y="219"/>
                        <a:pt x="284" y="219"/>
                      </a:cubicBezTo>
                      <a:cubicBezTo>
                        <a:pt x="284" y="194"/>
                        <a:pt x="284" y="194"/>
                        <a:pt x="284" y="194"/>
                      </a:cubicBezTo>
                      <a:cubicBezTo>
                        <a:pt x="298" y="194"/>
                        <a:pt x="298" y="194"/>
                        <a:pt x="298" y="194"/>
                      </a:cubicBezTo>
                      <a:cubicBezTo>
                        <a:pt x="301" y="199"/>
                        <a:pt x="307" y="203"/>
                        <a:pt x="313" y="203"/>
                      </a:cubicBezTo>
                      <a:cubicBezTo>
                        <a:pt x="322" y="203"/>
                        <a:pt x="330" y="195"/>
                        <a:pt x="330" y="186"/>
                      </a:cubicBezTo>
                      <a:cubicBezTo>
                        <a:pt x="330" y="177"/>
                        <a:pt x="322" y="169"/>
                        <a:pt x="313" y="169"/>
                      </a:cubicBezTo>
                      <a:cubicBezTo>
                        <a:pt x="307" y="169"/>
                        <a:pt x="301" y="173"/>
                        <a:pt x="298" y="178"/>
                      </a:cubicBezTo>
                      <a:cubicBezTo>
                        <a:pt x="284" y="178"/>
                        <a:pt x="284" y="178"/>
                        <a:pt x="284" y="178"/>
                      </a:cubicBezTo>
                      <a:cubicBezTo>
                        <a:pt x="284" y="152"/>
                        <a:pt x="284" y="152"/>
                        <a:pt x="284" y="152"/>
                      </a:cubicBezTo>
                      <a:lnTo>
                        <a:pt x="298" y="152"/>
                      </a:lnTo>
                      <a:close/>
                      <a:moveTo>
                        <a:pt x="165" y="267"/>
                      </a:moveTo>
                      <a:cubicBezTo>
                        <a:pt x="109" y="267"/>
                        <a:pt x="63" y="221"/>
                        <a:pt x="63" y="165"/>
                      </a:cubicBezTo>
                      <a:cubicBezTo>
                        <a:pt x="63" y="109"/>
                        <a:pt x="109" y="63"/>
                        <a:pt x="165" y="63"/>
                      </a:cubicBezTo>
                      <a:cubicBezTo>
                        <a:pt x="221" y="63"/>
                        <a:pt x="267" y="109"/>
                        <a:pt x="267" y="165"/>
                      </a:cubicBezTo>
                      <a:cubicBezTo>
                        <a:pt x="267" y="221"/>
                        <a:pt x="221" y="267"/>
                        <a:pt x="165" y="267"/>
                      </a:cubicBezTo>
                      <a:close/>
                    </a:path>
                  </a:pathLst>
                </a:custGeom>
                <a:solidFill>
                  <a:schemeClr val="tx2"/>
                </a:solidFill>
                <a:ln>
                  <a:solidFill>
                    <a:schemeClr val="bg2"/>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nvGrpSpPr>
            <p:cNvPr id="198" name="Group 201">
              <a:extLst>
                <a:ext uri="{FF2B5EF4-FFF2-40B4-BE49-F238E27FC236}">
                  <a16:creationId xmlns:a16="http://schemas.microsoft.com/office/drawing/2014/main" id="{49D84253-BB70-460A-B29F-F2C4DAD8987E}"/>
                </a:ext>
              </a:extLst>
            </p:cNvPr>
            <p:cNvGrpSpPr/>
            <p:nvPr/>
          </p:nvGrpSpPr>
          <p:grpSpPr>
            <a:xfrm>
              <a:off x="8624153" y="2019905"/>
              <a:ext cx="704429" cy="852494"/>
              <a:chOff x="1156020" y="2248829"/>
              <a:chExt cx="704429" cy="852494"/>
            </a:xfrm>
          </p:grpSpPr>
          <p:sp>
            <p:nvSpPr>
              <p:cNvPr id="213" name="TextBox 202">
                <a:extLst>
                  <a:ext uri="{FF2B5EF4-FFF2-40B4-BE49-F238E27FC236}">
                    <a16:creationId xmlns:a16="http://schemas.microsoft.com/office/drawing/2014/main" id="{07DCB625-950F-459F-8DF2-E6D974B9E619}"/>
                  </a:ext>
                </a:extLst>
              </p:cNvPr>
              <p:cNvSpPr txBox="1"/>
              <p:nvPr/>
            </p:nvSpPr>
            <p:spPr>
              <a:xfrm>
                <a:off x="1156020" y="2248829"/>
                <a:ext cx="704429" cy="186604"/>
              </a:xfrm>
              <a:prstGeom prst="rect">
                <a:avLst/>
              </a:prstGeom>
              <a:ln/>
            </p:spPr>
            <p:style>
              <a:lnRef idx="2">
                <a:schemeClr val="accent1"/>
              </a:lnRef>
              <a:fillRef idx="1">
                <a:schemeClr val="lt1"/>
              </a:fillRef>
              <a:effectRef idx="0">
                <a:schemeClr val="accent1"/>
              </a:effectRef>
              <a:fontRef idx="minor">
                <a:schemeClr val="dk1"/>
              </a:fontRef>
            </p:style>
            <p:txBody>
              <a:bodyPr wrap="square" lIns="46623" tIns="46623" rIns="46623" bIns="46623" rtlCol="0" anchor="ctr">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786" b="1" i="0" u="none" strike="noStrike" kern="0" cap="none" spc="0" normalizeH="0" baseline="0" noProof="0">
                    <a:ln>
                      <a:noFill/>
                    </a:ln>
                    <a:solidFill>
                      <a:srgbClr val="0078D7"/>
                    </a:solidFill>
                    <a:effectLst/>
                    <a:uLnTx/>
                    <a:uFillTx/>
                    <a:latin typeface="Segoe UI Semilight"/>
                    <a:ea typeface="+mn-ea"/>
                    <a:cs typeface="+mn-cs"/>
                  </a:rPr>
                  <a:t>CONTAINER</a:t>
                </a:r>
              </a:p>
            </p:txBody>
          </p:sp>
          <p:sp>
            <p:nvSpPr>
              <p:cNvPr id="214" name="Rectangle 203">
                <a:extLst>
                  <a:ext uri="{FF2B5EF4-FFF2-40B4-BE49-F238E27FC236}">
                    <a16:creationId xmlns:a16="http://schemas.microsoft.com/office/drawing/2014/main" id="{46AD568E-6717-4B31-B4A5-78995EA17F49}"/>
                  </a:ext>
                </a:extLst>
              </p:cNvPr>
              <p:cNvSpPr/>
              <p:nvPr/>
            </p:nvSpPr>
            <p:spPr bwMode="auto">
              <a:xfrm>
                <a:off x="1156020" y="2435433"/>
                <a:ext cx="704429" cy="66589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endParaRPr>
              </a:p>
            </p:txBody>
          </p:sp>
          <p:grpSp>
            <p:nvGrpSpPr>
              <p:cNvPr id="215" name="Group 204">
                <a:extLst>
                  <a:ext uri="{FF2B5EF4-FFF2-40B4-BE49-F238E27FC236}">
                    <a16:creationId xmlns:a16="http://schemas.microsoft.com/office/drawing/2014/main" id="{11EDC989-E93D-40E1-8806-3652ECBE423B}"/>
                  </a:ext>
                </a:extLst>
              </p:cNvPr>
              <p:cNvGrpSpPr/>
              <p:nvPr/>
            </p:nvGrpSpPr>
            <p:grpSpPr>
              <a:xfrm>
                <a:off x="1282952" y="2590867"/>
                <a:ext cx="471171" cy="380335"/>
                <a:chOff x="4406091" y="6049087"/>
                <a:chExt cx="3960813" cy="3197225"/>
              </a:xfrm>
              <a:solidFill>
                <a:schemeClr val="tx2"/>
              </a:solidFill>
            </p:grpSpPr>
            <p:sp>
              <p:nvSpPr>
                <p:cNvPr id="216" name="Freeform 24">
                  <a:extLst>
                    <a:ext uri="{FF2B5EF4-FFF2-40B4-BE49-F238E27FC236}">
                      <a16:creationId xmlns:a16="http://schemas.microsoft.com/office/drawing/2014/main" id="{05168D18-35CB-45DF-9BED-1965A353B734}"/>
                    </a:ext>
                  </a:extLst>
                </p:cNvPr>
                <p:cNvSpPr>
                  <a:spLocks noEditPoints="1"/>
                </p:cNvSpPr>
                <p:nvPr/>
              </p:nvSpPr>
              <p:spPr bwMode="auto">
                <a:xfrm>
                  <a:off x="4406091" y="6049087"/>
                  <a:ext cx="2847975" cy="2813050"/>
                </a:xfrm>
                <a:custGeom>
                  <a:avLst/>
                  <a:gdLst>
                    <a:gd name="T0" fmla="*/ 744 w 757"/>
                    <a:gd name="T1" fmla="*/ 466 h 748"/>
                    <a:gd name="T2" fmla="*/ 755 w 757"/>
                    <a:gd name="T3" fmla="*/ 399 h 748"/>
                    <a:gd name="T4" fmla="*/ 739 w 757"/>
                    <a:gd name="T5" fmla="*/ 373 h 748"/>
                    <a:gd name="T6" fmla="*/ 644 w 757"/>
                    <a:gd name="T7" fmla="*/ 341 h 748"/>
                    <a:gd name="T8" fmla="*/ 638 w 757"/>
                    <a:gd name="T9" fmla="*/ 309 h 748"/>
                    <a:gd name="T10" fmla="*/ 716 w 757"/>
                    <a:gd name="T11" fmla="*/ 245 h 748"/>
                    <a:gd name="T12" fmla="*/ 721 w 757"/>
                    <a:gd name="T13" fmla="*/ 215 h 748"/>
                    <a:gd name="T14" fmla="*/ 687 w 757"/>
                    <a:gd name="T15" fmla="*/ 157 h 748"/>
                    <a:gd name="T16" fmla="*/ 658 w 757"/>
                    <a:gd name="T17" fmla="*/ 146 h 748"/>
                    <a:gd name="T18" fmla="*/ 565 w 757"/>
                    <a:gd name="T19" fmla="*/ 181 h 748"/>
                    <a:gd name="T20" fmla="*/ 536 w 757"/>
                    <a:gd name="T21" fmla="*/ 157 h 748"/>
                    <a:gd name="T22" fmla="*/ 556 w 757"/>
                    <a:gd name="T23" fmla="*/ 55 h 748"/>
                    <a:gd name="T24" fmla="*/ 541 w 757"/>
                    <a:gd name="T25" fmla="*/ 28 h 748"/>
                    <a:gd name="T26" fmla="*/ 477 w 757"/>
                    <a:gd name="T27" fmla="*/ 5 h 748"/>
                    <a:gd name="T28" fmla="*/ 449 w 757"/>
                    <a:gd name="T29" fmla="*/ 15 h 748"/>
                    <a:gd name="T30" fmla="*/ 397 w 757"/>
                    <a:gd name="T31" fmla="*/ 106 h 748"/>
                    <a:gd name="T32" fmla="*/ 378 w 757"/>
                    <a:gd name="T33" fmla="*/ 105 h 748"/>
                    <a:gd name="T34" fmla="*/ 362 w 757"/>
                    <a:gd name="T35" fmla="*/ 106 h 748"/>
                    <a:gd name="T36" fmla="*/ 311 w 757"/>
                    <a:gd name="T37" fmla="*/ 15 h 748"/>
                    <a:gd name="T38" fmla="*/ 282 w 757"/>
                    <a:gd name="T39" fmla="*/ 4 h 748"/>
                    <a:gd name="T40" fmla="*/ 218 w 757"/>
                    <a:gd name="T41" fmla="*/ 27 h 748"/>
                    <a:gd name="T42" fmla="*/ 203 w 757"/>
                    <a:gd name="T43" fmla="*/ 54 h 748"/>
                    <a:gd name="T44" fmla="*/ 222 w 757"/>
                    <a:gd name="T45" fmla="*/ 156 h 748"/>
                    <a:gd name="T46" fmla="*/ 192 w 757"/>
                    <a:gd name="T47" fmla="*/ 181 h 748"/>
                    <a:gd name="T48" fmla="*/ 103 w 757"/>
                    <a:gd name="T49" fmla="*/ 145 h 748"/>
                    <a:gd name="T50" fmla="*/ 74 w 757"/>
                    <a:gd name="T51" fmla="*/ 155 h 748"/>
                    <a:gd name="T52" fmla="*/ 39 w 757"/>
                    <a:gd name="T53" fmla="*/ 213 h 748"/>
                    <a:gd name="T54" fmla="*/ 44 w 757"/>
                    <a:gd name="T55" fmla="*/ 243 h 748"/>
                    <a:gd name="T56" fmla="*/ 119 w 757"/>
                    <a:gd name="T57" fmla="*/ 307 h 748"/>
                    <a:gd name="T58" fmla="*/ 113 w 757"/>
                    <a:gd name="T59" fmla="*/ 341 h 748"/>
                    <a:gd name="T60" fmla="*/ 17 w 757"/>
                    <a:gd name="T61" fmla="*/ 373 h 748"/>
                    <a:gd name="T62" fmla="*/ 2 w 757"/>
                    <a:gd name="T63" fmla="*/ 400 h 748"/>
                    <a:gd name="T64" fmla="*/ 13 w 757"/>
                    <a:gd name="T65" fmla="*/ 466 h 748"/>
                    <a:gd name="T66" fmla="*/ 37 w 757"/>
                    <a:gd name="T67" fmla="*/ 486 h 748"/>
                    <a:gd name="T68" fmla="*/ 136 w 757"/>
                    <a:gd name="T69" fmla="*/ 486 h 748"/>
                    <a:gd name="T70" fmla="*/ 154 w 757"/>
                    <a:gd name="T71" fmla="*/ 519 h 748"/>
                    <a:gd name="T72" fmla="*/ 102 w 757"/>
                    <a:gd name="T73" fmla="*/ 604 h 748"/>
                    <a:gd name="T74" fmla="*/ 107 w 757"/>
                    <a:gd name="T75" fmla="*/ 634 h 748"/>
                    <a:gd name="T76" fmla="*/ 158 w 757"/>
                    <a:gd name="T77" fmla="*/ 678 h 748"/>
                    <a:gd name="T78" fmla="*/ 189 w 757"/>
                    <a:gd name="T79" fmla="*/ 679 h 748"/>
                    <a:gd name="T80" fmla="*/ 265 w 757"/>
                    <a:gd name="T81" fmla="*/ 615 h 748"/>
                    <a:gd name="T82" fmla="*/ 303 w 757"/>
                    <a:gd name="T83" fmla="*/ 629 h 748"/>
                    <a:gd name="T84" fmla="*/ 318 w 757"/>
                    <a:gd name="T85" fmla="*/ 729 h 748"/>
                    <a:gd name="T86" fmla="*/ 342 w 757"/>
                    <a:gd name="T87" fmla="*/ 748 h 748"/>
                    <a:gd name="T88" fmla="*/ 409 w 757"/>
                    <a:gd name="T89" fmla="*/ 748 h 748"/>
                    <a:gd name="T90" fmla="*/ 433 w 757"/>
                    <a:gd name="T91" fmla="*/ 729 h 748"/>
                    <a:gd name="T92" fmla="*/ 450 w 757"/>
                    <a:gd name="T93" fmla="*/ 631 h 748"/>
                    <a:gd name="T94" fmla="*/ 489 w 757"/>
                    <a:gd name="T95" fmla="*/ 617 h 748"/>
                    <a:gd name="T96" fmla="*/ 562 w 757"/>
                    <a:gd name="T97" fmla="*/ 680 h 748"/>
                    <a:gd name="T98" fmla="*/ 592 w 757"/>
                    <a:gd name="T99" fmla="*/ 680 h 748"/>
                    <a:gd name="T100" fmla="*/ 644 w 757"/>
                    <a:gd name="T101" fmla="*/ 636 h 748"/>
                    <a:gd name="T102" fmla="*/ 649 w 757"/>
                    <a:gd name="T103" fmla="*/ 606 h 748"/>
                    <a:gd name="T104" fmla="*/ 600 w 757"/>
                    <a:gd name="T105" fmla="*/ 522 h 748"/>
                    <a:gd name="T106" fmla="*/ 621 w 757"/>
                    <a:gd name="T107" fmla="*/ 486 h 748"/>
                    <a:gd name="T108" fmla="*/ 721 w 757"/>
                    <a:gd name="T109" fmla="*/ 486 h 748"/>
                    <a:gd name="T110" fmla="*/ 744 w 757"/>
                    <a:gd name="T111" fmla="*/ 466 h 748"/>
                    <a:gd name="T112" fmla="*/ 528 w 757"/>
                    <a:gd name="T113" fmla="*/ 373 h 748"/>
                    <a:gd name="T114" fmla="*/ 378 w 757"/>
                    <a:gd name="T115" fmla="*/ 522 h 748"/>
                    <a:gd name="T116" fmla="*/ 229 w 757"/>
                    <a:gd name="T117" fmla="*/ 373 h 748"/>
                    <a:gd name="T118" fmla="*/ 378 w 757"/>
                    <a:gd name="T119" fmla="*/ 223 h 748"/>
                    <a:gd name="T120" fmla="*/ 528 w 757"/>
                    <a:gd name="T121" fmla="*/ 37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7" h="748">
                      <a:moveTo>
                        <a:pt x="744" y="466"/>
                      </a:moveTo>
                      <a:cubicBezTo>
                        <a:pt x="755" y="399"/>
                        <a:pt x="755" y="399"/>
                        <a:pt x="755" y="399"/>
                      </a:cubicBezTo>
                      <a:cubicBezTo>
                        <a:pt x="757" y="388"/>
                        <a:pt x="750" y="377"/>
                        <a:pt x="739" y="373"/>
                      </a:cubicBezTo>
                      <a:cubicBezTo>
                        <a:pt x="644" y="341"/>
                        <a:pt x="644" y="341"/>
                        <a:pt x="644" y="341"/>
                      </a:cubicBezTo>
                      <a:cubicBezTo>
                        <a:pt x="643" y="330"/>
                        <a:pt x="641" y="319"/>
                        <a:pt x="638" y="309"/>
                      </a:cubicBezTo>
                      <a:cubicBezTo>
                        <a:pt x="716" y="245"/>
                        <a:pt x="716" y="245"/>
                        <a:pt x="716" y="245"/>
                      </a:cubicBezTo>
                      <a:cubicBezTo>
                        <a:pt x="725" y="238"/>
                        <a:pt x="727" y="225"/>
                        <a:pt x="721" y="215"/>
                      </a:cubicBezTo>
                      <a:cubicBezTo>
                        <a:pt x="687" y="157"/>
                        <a:pt x="687" y="157"/>
                        <a:pt x="687" y="157"/>
                      </a:cubicBezTo>
                      <a:cubicBezTo>
                        <a:pt x="681" y="147"/>
                        <a:pt x="669" y="142"/>
                        <a:pt x="658" y="146"/>
                      </a:cubicBezTo>
                      <a:cubicBezTo>
                        <a:pt x="565" y="181"/>
                        <a:pt x="565" y="181"/>
                        <a:pt x="565" y="181"/>
                      </a:cubicBezTo>
                      <a:cubicBezTo>
                        <a:pt x="556" y="172"/>
                        <a:pt x="547" y="164"/>
                        <a:pt x="536" y="157"/>
                      </a:cubicBezTo>
                      <a:cubicBezTo>
                        <a:pt x="556" y="55"/>
                        <a:pt x="556" y="55"/>
                        <a:pt x="556" y="55"/>
                      </a:cubicBezTo>
                      <a:cubicBezTo>
                        <a:pt x="558" y="43"/>
                        <a:pt x="552" y="32"/>
                        <a:pt x="541" y="28"/>
                      </a:cubicBezTo>
                      <a:cubicBezTo>
                        <a:pt x="477" y="5"/>
                        <a:pt x="477" y="5"/>
                        <a:pt x="477" y="5"/>
                      </a:cubicBezTo>
                      <a:cubicBezTo>
                        <a:pt x="467" y="1"/>
                        <a:pt x="455" y="5"/>
                        <a:pt x="449" y="15"/>
                      </a:cubicBezTo>
                      <a:cubicBezTo>
                        <a:pt x="397" y="106"/>
                        <a:pt x="397" y="106"/>
                        <a:pt x="397" y="106"/>
                      </a:cubicBezTo>
                      <a:cubicBezTo>
                        <a:pt x="391" y="105"/>
                        <a:pt x="385" y="105"/>
                        <a:pt x="378" y="105"/>
                      </a:cubicBezTo>
                      <a:cubicBezTo>
                        <a:pt x="373" y="105"/>
                        <a:pt x="367" y="105"/>
                        <a:pt x="362" y="106"/>
                      </a:cubicBezTo>
                      <a:cubicBezTo>
                        <a:pt x="311" y="15"/>
                        <a:pt x="311" y="15"/>
                        <a:pt x="311" y="15"/>
                      </a:cubicBezTo>
                      <a:cubicBezTo>
                        <a:pt x="305" y="4"/>
                        <a:pt x="293" y="0"/>
                        <a:pt x="282" y="4"/>
                      </a:cubicBezTo>
                      <a:cubicBezTo>
                        <a:pt x="218" y="27"/>
                        <a:pt x="218" y="27"/>
                        <a:pt x="218" y="27"/>
                      </a:cubicBezTo>
                      <a:cubicBezTo>
                        <a:pt x="208" y="31"/>
                        <a:pt x="201" y="42"/>
                        <a:pt x="203" y="54"/>
                      </a:cubicBezTo>
                      <a:cubicBezTo>
                        <a:pt x="222" y="156"/>
                        <a:pt x="222" y="156"/>
                        <a:pt x="222" y="156"/>
                      </a:cubicBezTo>
                      <a:cubicBezTo>
                        <a:pt x="211" y="163"/>
                        <a:pt x="201" y="172"/>
                        <a:pt x="192" y="181"/>
                      </a:cubicBezTo>
                      <a:cubicBezTo>
                        <a:pt x="103" y="145"/>
                        <a:pt x="103" y="145"/>
                        <a:pt x="103" y="145"/>
                      </a:cubicBezTo>
                      <a:cubicBezTo>
                        <a:pt x="92" y="141"/>
                        <a:pt x="80" y="145"/>
                        <a:pt x="74" y="155"/>
                      </a:cubicBezTo>
                      <a:cubicBezTo>
                        <a:pt x="39" y="213"/>
                        <a:pt x="39" y="213"/>
                        <a:pt x="39" y="213"/>
                      </a:cubicBezTo>
                      <a:cubicBezTo>
                        <a:pt x="33" y="223"/>
                        <a:pt x="35" y="235"/>
                        <a:pt x="44" y="243"/>
                      </a:cubicBezTo>
                      <a:cubicBezTo>
                        <a:pt x="119" y="307"/>
                        <a:pt x="119" y="307"/>
                        <a:pt x="119" y="307"/>
                      </a:cubicBezTo>
                      <a:cubicBezTo>
                        <a:pt x="116" y="318"/>
                        <a:pt x="114" y="329"/>
                        <a:pt x="113" y="341"/>
                      </a:cubicBezTo>
                      <a:cubicBezTo>
                        <a:pt x="17" y="373"/>
                        <a:pt x="17" y="373"/>
                        <a:pt x="17" y="373"/>
                      </a:cubicBezTo>
                      <a:cubicBezTo>
                        <a:pt x="6" y="377"/>
                        <a:pt x="0" y="388"/>
                        <a:pt x="2" y="400"/>
                      </a:cubicBezTo>
                      <a:cubicBezTo>
                        <a:pt x="13" y="466"/>
                        <a:pt x="13" y="466"/>
                        <a:pt x="13" y="466"/>
                      </a:cubicBezTo>
                      <a:cubicBezTo>
                        <a:pt x="15" y="478"/>
                        <a:pt x="25" y="486"/>
                        <a:pt x="37" y="486"/>
                      </a:cubicBezTo>
                      <a:cubicBezTo>
                        <a:pt x="136" y="486"/>
                        <a:pt x="136" y="486"/>
                        <a:pt x="136" y="486"/>
                      </a:cubicBezTo>
                      <a:cubicBezTo>
                        <a:pt x="141" y="498"/>
                        <a:pt x="147" y="509"/>
                        <a:pt x="154" y="519"/>
                      </a:cubicBezTo>
                      <a:cubicBezTo>
                        <a:pt x="102" y="604"/>
                        <a:pt x="102" y="604"/>
                        <a:pt x="102" y="604"/>
                      </a:cubicBezTo>
                      <a:cubicBezTo>
                        <a:pt x="96" y="614"/>
                        <a:pt x="98" y="627"/>
                        <a:pt x="107" y="634"/>
                      </a:cubicBezTo>
                      <a:cubicBezTo>
                        <a:pt x="158" y="678"/>
                        <a:pt x="158" y="678"/>
                        <a:pt x="158" y="678"/>
                      </a:cubicBezTo>
                      <a:cubicBezTo>
                        <a:pt x="167" y="686"/>
                        <a:pt x="180" y="686"/>
                        <a:pt x="189" y="679"/>
                      </a:cubicBezTo>
                      <a:cubicBezTo>
                        <a:pt x="265" y="615"/>
                        <a:pt x="265" y="615"/>
                        <a:pt x="265" y="615"/>
                      </a:cubicBezTo>
                      <a:cubicBezTo>
                        <a:pt x="277" y="621"/>
                        <a:pt x="290" y="626"/>
                        <a:pt x="303" y="629"/>
                      </a:cubicBezTo>
                      <a:cubicBezTo>
                        <a:pt x="318" y="729"/>
                        <a:pt x="318" y="729"/>
                        <a:pt x="318" y="729"/>
                      </a:cubicBezTo>
                      <a:cubicBezTo>
                        <a:pt x="320" y="740"/>
                        <a:pt x="330" y="748"/>
                        <a:pt x="342" y="748"/>
                      </a:cubicBezTo>
                      <a:cubicBezTo>
                        <a:pt x="409" y="748"/>
                        <a:pt x="409" y="748"/>
                        <a:pt x="409" y="748"/>
                      </a:cubicBezTo>
                      <a:cubicBezTo>
                        <a:pt x="421" y="748"/>
                        <a:pt x="431" y="740"/>
                        <a:pt x="433" y="729"/>
                      </a:cubicBezTo>
                      <a:cubicBezTo>
                        <a:pt x="450" y="631"/>
                        <a:pt x="450" y="631"/>
                        <a:pt x="450" y="631"/>
                      </a:cubicBezTo>
                      <a:cubicBezTo>
                        <a:pt x="463" y="627"/>
                        <a:pt x="476" y="622"/>
                        <a:pt x="489" y="617"/>
                      </a:cubicBezTo>
                      <a:cubicBezTo>
                        <a:pt x="562" y="680"/>
                        <a:pt x="562" y="680"/>
                        <a:pt x="562" y="680"/>
                      </a:cubicBezTo>
                      <a:cubicBezTo>
                        <a:pt x="570" y="687"/>
                        <a:pt x="583" y="687"/>
                        <a:pt x="592" y="680"/>
                      </a:cubicBezTo>
                      <a:cubicBezTo>
                        <a:pt x="644" y="636"/>
                        <a:pt x="644" y="636"/>
                        <a:pt x="644" y="636"/>
                      </a:cubicBezTo>
                      <a:cubicBezTo>
                        <a:pt x="653" y="629"/>
                        <a:pt x="655" y="616"/>
                        <a:pt x="649" y="606"/>
                      </a:cubicBezTo>
                      <a:cubicBezTo>
                        <a:pt x="600" y="522"/>
                        <a:pt x="600" y="522"/>
                        <a:pt x="600" y="522"/>
                      </a:cubicBezTo>
                      <a:cubicBezTo>
                        <a:pt x="608" y="511"/>
                        <a:pt x="615" y="499"/>
                        <a:pt x="621" y="486"/>
                      </a:cubicBezTo>
                      <a:cubicBezTo>
                        <a:pt x="721" y="486"/>
                        <a:pt x="721" y="486"/>
                        <a:pt x="721" y="486"/>
                      </a:cubicBezTo>
                      <a:cubicBezTo>
                        <a:pt x="732" y="486"/>
                        <a:pt x="742" y="478"/>
                        <a:pt x="744" y="466"/>
                      </a:cubicBezTo>
                      <a:close/>
                      <a:moveTo>
                        <a:pt x="528" y="373"/>
                      </a:moveTo>
                      <a:cubicBezTo>
                        <a:pt x="528" y="455"/>
                        <a:pt x="461" y="522"/>
                        <a:pt x="378" y="522"/>
                      </a:cubicBezTo>
                      <a:cubicBezTo>
                        <a:pt x="296" y="522"/>
                        <a:pt x="229" y="455"/>
                        <a:pt x="229" y="373"/>
                      </a:cubicBezTo>
                      <a:cubicBezTo>
                        <a:pt x="229" y="290"/>
                        <a:pt x="296" y="223"/>
                        <a:pt x="378" y="223"/>
                      </a:cubicBezTo>
                      <a:cubicBezTo>
                        <a:pt x="461" y="223"/>
                        <a:pt x="528" y="290"/>
                        <a:pt x="528" y="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217" name="Oval 25">
                  <a:extLst>
                    <a:ext uri="{FF2B5EF4-FFF2-40B4-BE49-F238E27FC236}">
                      <a16:creationId xmlns:a16="http://schemas.microsoft.com/office/drawing/2014/main" id="{7D01018E-AC83-458A-9613-40C640B90F10}"/>
                    </a:ext>
                  </a:extLst>
                </p:cNvPr>
                <p:cNvSpPr>
                  <a:spLocks noChangeArrowheads="1"/>
                </p:cNvSpPr>
                <p:nvPr/>
              </p:nvSpPr>
              <p:spPr bwMode="auto">
                <a:xfrm>
                  <a:off x="5557028" y="7180975"/>
                  <a:ext cx="542925" cy="5413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218" name="Freeform 26">
                  <a:extLst>
                    <a:ext uri="{FF2B5EF4-FFF2-40B4-BE49-F238E27FC236}">
                      <a16:creationId xmlns:a16="http://schemas.microsoft.com/office/drawing/2014/main" id="{3548B88E-4A95-426B-9F53-1CC0832DE378}"/>
                    </a:ext>
                  </a:extLst>
                </p:cNvPr>
                <p:cNvSpPr>
                  <a:spLocks noEditPoints="1"/>
                </p:cNvSpPr>
                <p:nvPr/>
              </p:nvSpPr>
              <p:spPr bwMode="auto">
                <a:xfrm>
                  <a:off x="6907991" y="7722312"/>
                  <a:ext cx="1458913" cy="1524000"/>
                </a:xfrm>
                <a:custGeom>
                  <a:avLst/>
                  <a:gdLst>
                    <a:gd name="T0" fmla="*/ 379 w 388"/>
                    <a:gd name="T1" fmla="*/ 137 h 405"/>
                    <a:gd name="T2" fmla="*/ 383 w 388"/>
                    <a:gd name="T3" fmla="*/ 118 h 405"/>
                    <a:gd name="T4" fmla="*/ 361 w 388"/>
                    <a:gd name="T5" fmla="*/ 81 h 405"/>
                    <a:gd name="T6" fmla="*/ 343 w 388"/>
                    <a:gd name="T7" fmla="*/ 74 h 405"/>
                    <a:gd name="T8" fmla="*/ 287 w 388"/>
                    <a:gd name="T9" fmla="*/ 94 h 405"/>
                    <a:gd name="T10" fmla="*/ 241 w 388"/>
                    <a:gd name="T11" fmla="*/ 68 h 405"/>
                    <a:gd name="T12" fmla="*/ 232 w 388"/>
                    <a:gd name="T13" fmla="*/ 12 h 405"/>
                    <a:gd name="T14" fmla="*/ 217 w 388"/>
                    <a:gd name="T15" fmla="*/ 0 h 405"/>
                    <a:gd name="T16" fmla="*/ 174 w 388"/>
                    <a:gd name="T17" fmla="*/ 0 h 405"/>
                    <a:gd name="T18" fmla="*/ 159 w 388"/>
                    <a:gd name="T19" fmla="*/ 12 h 405"/>
                    <a:gd name="T20" fmla="*/ 149 w 388"/>
                    <a:gd name="T21" fmla="*/ 68 h 405"/>
                    <a:gd name="T22" fmla="*/ 102 w 388"/>
                    <a:gd name="T23" fmla="*/ 95 h 405"/>
                    <a:gd name="T24" fmla="*/ 46 w 388"/>
                    <a:gd name="T25" fmla="*/ 74 h 405"/>
                    <a:gd name="T26" fmla="*/ 27 w 388"/>
                    <a:gd name="T27" fmla="*/ 81 h 405"/>
                    <a:gd name="T28" fmla="*/ 6 w 388"/>
                    <a:gd name="T29" fmla="*/ 118 h 405"/>
                    <a:gd name="T30" fmla="*/ 9 w 388"/>
                    <a:gd name="T31" fmla="*/ 137 h 405"/>
                    <a:gd name="T32" fmla="*/ 55 w 388"/>
                    <a:gd name="T33" fmla="*/ 175 h 405"/>
                    <a:gd name="T34" fmla="*/ 53 w 388"/>
                    <a:gd name="T35" fmla="*/ 202 h 405"/>
                    <a:gd name="T36" fmla="*/ 55 w 388"/>
                    <a:gd name="T37" fmla="*/ 227 h 405"/>
                    <a:gd name="T38" fmla="*/ 7 w 388"/>
                    <a:gd name="T39" fmla="*/ 266 h 405"/>
                    <a:gd name="T40" fmla="*/ 4 w 388"/>
                    <a:gd name="T41" fmla="*/ 285 h 405"/>
                    <a:gd name="T42" fmla="*/ 25 w 388"/>
                    <a:gd name="T43" fmla="*/ 322 h 405"/>
                    <a:gd name="T44" fmla="*/ 43 w 388"/>
                    <a:gd name="T45" fmla="*/ 329 h 405"/>
                    <a:gd name="T46" fmla="*/ 100 w 388"/>
                    <a:gd name="T47" fmla="*/ 308 h 405"/>
                    <a:gd name="T48" fmla="*/ 149 w 388"/>
                    <a:gd name="T49" fmla="*/ 337 h 405"/>
                    <a:gd name="T50" fmla="*/ 158 w 388"/>
                    <a:gd name="T51" fmla="*/ 392 h 405"/>
                    <a:gd name="T52" fmla="*/ 173 w 388"/>
                    <a:gd name="T53" fmla="*/ 405 h 405"/>
                    <a:gd name="T54" fmla="*/ 216 w 388"/>
                    <a:gd name="T55" fmla="*/ 405 h 405"/>
                    <a:gd name="T56" fmla="*/ 231 w 388"/>
                    <a:gd name="T57" fmla="*/ 392 h 405"/>
                    <a:gd name="T58" fmla="*/ 240 w 388"/>
                    <a:gd name="T59" fmla="*/ 337 h 405"/>
                    <a:gd name="T60" fmla="*/ 289 w 388"/>
                    <a:gd name="T61" fmla="*/ 309 h 405"/>
                    <a:gd name="T62" fmla="*/ 345 w 388"/>
                    <a:gd name="T63" fmla="*/ 329 h 405"/>
                    <a:gd name="T64" fmla="*/ 364 w 388"/>
                    <a:gd name="T65" fmla="*/ 322 h 405"/>
                    <a:gd name="T66" fmla="*/ 385 w 388"/>
                    <a:gd name="T67" fmla="*/ 285 h 405"/>
                    <a:gd name="T68" fmla="*/ 381 w 388"/>
                    <a:gd name="T69" fmla="*/ 266 h 405"/>
                    <a:gd name="T70" fmla="*/ 335 w 388"/>
                    <a:gd name="T71" fmla="*/ 228 h 405"/>
                    <a:gd name="T72" fmla="*/ 337 w 388"/>
                    <a:gd name="T73" fmla="*/ 202 h 405"/>
                    <a:gd name="T74" fmla="*/ 334 w 388"/>
                    <a:gd name="T75" fmla="*/ 174 h 405"/>
                    <a:gd name="T76" fmla="*/ 379 w 388"/>
                    <a:gd name="T77" fmla="*/ 137 h 405"/>
                    <a:gd name="T78" fmla="*/ 251 w 388"/>
                    <a:gd name="T79" fmla="*/ 202 h 405"/>
                    <a:gd name="T80" fmla="*/ 195 w 388"/>
                    <a:gd name="T81" fmla="*/ 259 h 405"/>
                    <a:gd name="T82" fmla="*/ 138 w 388"/>
                    <a:gd name="T83" fmla="*/ 202 h 405"/>
                    <a:gd name="T84" fmla="*/ 195 w 388"/>
                    <a:gd name="T85" fmla="*/ 145 h 405"/>
                    <a:gd name="T86" fmla="*/ 251 w 388"/>
                    <a:gd name="T8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8" h="405">
                      <a:moveTo>
                        <a:pt x="379" y="137"/>
                      </a:moveTo>
                      <a:cubicBezTo>
                        <a:pt x="385" y="133"/>
                        <a:pt x="386" y="124"/>
                        <a:pt x="383" y="118"/>
                      </a:cubicBezTo>
                      <a:cubicBezTo>
                        <a:pt x="361" y="81"/>
                        <a:pt x="361" y="81"/>
                        <a:pt x="361" y="81"/>
                      </a:cubicBezTo>
                      <a:cubicBezTo>
                        <a:pt x="357" y="74"/>
                        <a:pt x="350" y="72"/>
                        <a:pt x="343" y="74"/>
                      </a:cubicBezTo>
                      <a:cubicBezTo>
                        <a:pt x="287" y="94"/>
                        <a:pt x="287" y="94"/>
                        <a:pt x="287" y="94"/>
                      </a:cubicBezTo>
                      <a:cubicBezTo>
                        <a:pt x="274" y="83"/>
                        <a:pt x="258" y="74"/>
                        <a:pt x="241" y="68"/>
                      </a:cubicBezTo>
                      <a:cubicBezTo>
                        <a:pt x="232" y="12"/>
                        <a:pt x="232" y="12"/>
                        <a:pt x="232" y="12"/>
                      </a:cubicBezTo>
                      <a:cubicBezTo>
                        <a:pt x="231" y="5"/>
                        <a:pt x="224" y="0"/>
                        <a:pt x="217" y="0"/>
                      </a:cubicBezTo>
                      <a:cubicBezTo>
                        <a:pt x="174" y="0"/>
                        <a:pt x="174" y="0"/>
                        <a:pt x="174" y="0"/>
                      </a:cubicBezTo>
                      <a:cubicBezTo>
                        <a:pt x="166" y="0"/>
                        <a:pt x="160" y="5"/>
                        <a:pt x="159" y="12"/>
                      </a:cubicBezTo>
                      <a:cubicBezTo>
                        <a:pt x="149" y="68"/>
                        <a:pt x="149" y="68"/>
                        <a:pt x="149" y="68"/>
                      </a:cubicBezTo>
                      <a:cubicBezTo>
                        <a:pt x="132" y="74"/>
                        <a:pt x="116" y="83"/>
                        <a:pt x="102" y="95"/>
                      </a:cubicBezTo>
                      <a:cubicBezTo>
                        <a:pt x="46" y="74"/>
                        <a:pt x="46" y="74"/>
                        <a:pt x="46" y="74"/>
                      </a:cubicBezTo>
                      <a:cubicBezTo>
                        <a:pt x="39" y="72"/>
                        <a:pt x="31" y="74"/>
                        <a:pt x="27" y="81"/>
                      </a:cubicBezTo>
                      <a:cubicBezTo>
                        <a:pt x="6" y="118"/>
                        <a:pt x="6" y="118"/>
                        <a:pt x="6" y="118"/>
                      </a:cubicBezTo>
                      <a:cubicBezTo>
                        <a:pt x="2" y="124"/>
                        <a:pt x="3" y="133"/>
                        <a:pt x="9" y="137"/>
                      </a:cubicBezTo>
                      <a:cubicBezTo>
                        <a:pt x="55" y="175"/>
                        <a:pt x="55" y="175"/>
                        <a:pt x="55" y="175"/>
                      </a:cubicBezTo>
                      <a:cubicBezTo>
                        <a:pt x="54" y="184"/>
                        <a:pt x="53" y="193"/>
                        <a:pt x="53" y="202"/>
                      </a:cubicBezTo>
                      <a:cubicBezTo>
                        <a:pt x="53" y="211"/>
                        <a:pt x="53" y="219"/>
                        <a:pt x="55" y="227"/>
                      </a:cubicBezTo>
                      <a:cubicBezTo>
                        <a:pt x="7" y="266"/>
                        <a:pt x="7" y="266"/>
                        <a:pt x="7" y="266"/>
                      </a:cubicBezTo>
                      <a:cubicBezTo>
                        <a:pt x="2" y="270"/>
                        <a:pt x="0" y="278"/>
                        <a:pt x="4" y="285"/>
                      </a:cubicBezTo>
                      <a:cubicBezTo>
                        <a:pt x="25" y="322"/>
                        <a:pt x="25" y="322"/>
                        <a:pt x="25" y="322"/>
                      </a:cubicBezTo>
                      <a:cubicBezTo>
                        <a:pt x="28" y="329"/>
                        <a:pt x="36" y="332"/>
                        <a:pt x="43" y="329"/>
                      </a:cubicBezTo>
                      <a:cubicBezTo>
                        <a:pt x="100" y="308"/>
                        <a:pt x="100" y="308"/>
                        <a:pt x="100" y="308"/>
                      </a:cubicBezTo>
                      <a:cubicBezTo>
                        <a:pt x="114" y="321"/>
                        <a:pt x="131" y="330"/>
                        <a:pt x="149" y="337"/>
                      </a:cubicBezTo>
                      <a:cubicBezTo>
                        <a:pt x="158" y="392"/>
                        <a:pt x="158" y="392"/>
                        <a:pt x="158" y="392"/>
                      </a:cubicBezTo>
                      <a:cubicBezTo>
                        <a:pt x="159" y="399"/>
                        <a:pt x="165" y="405"/>
                        <a:pt x="173" y="405"/>
                      </a:cubicBezTo>
                      <a:cubicBezTo>
                        <a:pt x="216" y="405"/>
                        <a:pt x="216" y="405"/>
                        <a:pt x="216" y="405"/>
                      </a:cubicBezTo>
                      <a:cubicBezTo>
                        <a:pt x="223" y="405"/>
                        <a:pt x="229" y="399"/>
                        <a:pt x="231" y="392"/>
                      </a:cubicBezTo>
                      <a:cubicBezTo>
                        <a:pt x="240" y="337"/>
                        <a:pt x="240" y="337"/>
                        <a:pt x="240" y="337"/>
                      </a:cubicBezTo>
                      <a:cubicBezTo>
                        <a:pt x="258" y="331"/>
                        <a:pt x="275" y="321"/>
                        <a:pt x="289" y="309"/>
                      </a:cubicBezTo>
                      <a:cubicBezTo>
                        <a:pt x="345" y="329"/>
                        <a:pt x="345" y="329"/>
                        <a:pt x="345" y="329"/>
                      </a:cubicBezTo>
                      <a:cubicBezTo>
                        <a:pt x="352" y="332"/>
                        <a:pt x="360" y="329"/>
                        <a:pt x="364" y="322"/>
                      </a:cubicBezTo>
                      <a:cubicBezTo>
                        <a:pt x="385" y="285"/>
                        <a:pt x="385" y="285"/>
                        <a:pt x="385" y="285"/>
                      </a:cubicBezTo>
                      <a:cubicBezTo>
                        <a:pt x="388" y="278"/>
                        <a:pt x="387" y="270"/>
                        <a:pt x="381" y="266"/>
                      </a:cubicBezTo>
                      <a:cubicBezTo>
                        <a:pt x="335" y="228"/>
                        <a:pt x="335" y="228"/>
                        <a:pt x="335" y="228"/>
                      </a:cubicBezTo>
                      <a:cubicBezTo>
                        <a:pt x="336" y="220"/>
                        <a:pt x="337" y="211"/>
                        <a:pt x="337" y="202"/>
                      </a:cubicBezTo>
                      <a:cubicBezTo>
                        <a:pt x="337" y="193"/>
                        <a:pt x="336" y="183"/>
                        <a:pt x="334" y="174"/>
                      </a:cubicBezTo>
                      <a:lnTo>
                        <a:pt x="379" y="137"/>
                      </a:lnTo>
                      <a:close/>
                      <a:moveTo>
                        <a:pt x="251" y="202"/>
                      </a:moveTo>
                      <a:cubicBezTo>
                        <a:pt x="251" y="233"/>
                        <a:pt x="226" y="259"/>
                        <a:pt x="195" y="259"/>
                      </a:cubicBezTo>
                      <a:cubicBezTo>
                        <a:pt x="163" y="259"/>
                        <a:pt x="138" y="233"/>
                        <a:pt x="138" y="202"/>
                      </a:cubicBezTo>
                      <a:cubicBezTo>
                        <a:pt x="138" y="171"/>
                        <a:pt x="163" y="145"/>
                        <a:pt x="195" y="145"/>
                      </a:cubicBezTo>
                      <a:cubicBezTo>
                        <a:pt x="226" y="145"/>
                        <a:pt x="251" y="171"/>
                        <a:pt x="251"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grpSp>
        </p:grpSp>
        <p:grpSp>
          <p:nvGrpSpPr>
            <p:cNvPr id="199" name="Group 208">
              <a:extLst>
                <a:ext uri="{FF2B5EF4-FFF2-40B4-BE49-F238E27FC236}">
                  <a16:creationId xmlns:a16="http://schemas.microsoft.com/office/drawing/2014/main" id="{17AB7FAD-FB7F-45CC-BE10-CFF4DCA05851}"/>
                </a:ext>
              </a:extLst>
            </p:cNvPr>
            <p:cNvGrpSpPr/>
            <p:nvPr/>
          </p:nvGrpSpPr>
          <p:grpSpPr>
            <a:xfrm>
              <a:off x="9509508" y="2019905"/>
              <a:ext cx="704429" cy="852494"/>
              <a:chOff x="1156020" y="2248829"/>
              <a:chExt cx="704429" cy="852494"/>
            </a:xfrm>
          </p:grpSpPr>
          <p:sp>
            <p:nvSpPr>
              <p:cNvPr id="207" name="TextBox 209">
                <a:extLst>
                  <a:ext uri="{FF2B5EF4-FFF2-40B4-BE49-F238E27FC236}">
                    <a16:creationId xmlns:a16="http://schemas.microsoft.com/office/drawing/2014/main" id="{B54B1511-64D9-40FD-8DE0-D41D51C75F97}"/>
                  </a:ext>
                </a:extLst>
              </p:cNvPr>
              <p:cNvSpPr txBox="1"/>
              <p:nvPr/>
            </p:nvSpPr>
            <p:spPr>
              <a:xfrm>
                <a:off x="1156020" y="2248829"/>
                <a:ext cx="704429" cy="186604"/>
              </a:xfrm>
              <a:prstGeom prst="rect">
                <a:avLst/>
              </a:prstGeom>
              <a:ln/>
            </p:spPr>
            <p:style>
              <a:lnRef idx="2">
                <a:schemeClr val="accent1"/>
              </a:lnRef>
              <a:fillRef idx="1">
                <a:schemeClr val="lt1"/>
              </a:fillRef>
              <a:effectRef idx="0">
                <a:schemeClr val="accent1"/>
              </a:effectRef>
              <a:fontRef idx="minor">
                <a:schemeClr val="dk1"/>
              </a:fontRef>
            </p:style>
            <p:txBody>
              <a:bodyPr wrap="square" lIns="46623" tIns="46623" rIns="46623" bIns="46623" rtlCol="0" anchor="ctr">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786" b="1" i="0" u="none" strike="noStrike" kern="0" cap="none" spc="0" normalizeH="0" baseline="0" noProof="0">
                    <a:ln>
                      <a:noFill/>
                    </a:ln>
                    <a:solidFill>
                      <a:srgbClr val="0078D7"/>
                    </a:solidFill>
                    <a:effectLst/>
                    <a:uLnTx/>
                    <a:uFillTx/>
                    <a:latin typeface="Segoe UI Semilight"/>
                    <a:ea typeface="+mn-ea"/>
                    <a:cs typeface="+mn-cs"/>
                  </a:rPr>
                  <a:t>CONTAINER</a:t>
                </a:r>
              </a:p>
            </p:txBody>
          </p:sp>
          <p:sp>
            <p:nvSpPr>
              <p:cNvPr id="208" name="Rectangle 210">
                <a:extLst>
                  <a:ext uri="{FF2B5EF4-FFF2-40B4-BE49-F238E27FC236}">
                    <a16:creationId xmlns:a16="http://schemas.microsoft.com/office/drawing/2014/main" id="{BA1F6E11-4951-4531-BE3B-547D6707D10C}"/>
                  </a:ext>
                </a:extLst>
              </p:cNvPr>
              <p:cNvSpPr/>
              <p:nvPr/>
            </p:nvSpPr>
            <p:spPr bwMode="auto">
              <a:xfrm>
                <a:off x="1156020" y="2435433"/>
                <a:ext cx="704429" cy="66589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endParaRPr>
              </a:p>
            </p:txBody>
          </p:sp>
          <p:grpSp>
            <p:nvGrpSpPr>
              <p:cNvPr id="209" name="Group 211">
                <a:extLst>
                  <a:ext uri="{FF2B5EF4-FFF2-40B4-BE49-F238E27FC236}">
                    <a16:creationId xmlns:a16="http://schemas.microsoft.com/office/drawing/2014/main" id="{E576BBB2-5FA2-4E25-9AB6-3972760D8041}"/>
                  </a:ext>
                </a:extLst>
              </p:cNvPr>
              <p:cNvGrpSpPr/>
              <p:nvPr/>
            </p:nvGrpSpPr>
            <p:grpSpPr>
              <a:xfrm>
                <a:off x="1282952" y="2590867"/>
                <a:ext cx="471171" cy="380335"/>
                <a:chOff x="4406091" y="6049087"/>
                <a:chExt cx="3960813" cy="3197225"/>
              </a:xfrm>
              <a:solidFill>
                <a:schemeClr val="tx2"/>
              </a:solidFill>
            </p:grpSpPr>
            <p:sp>
              <p:nvSpPr>
                <p:cNvPr id="210" name="Freeform 24">
                  <a:extLst>
                    <a:ext uri="{FF2B5EF4-FFF2-40B4-BE49-F238E27FC236}">
                      <a16:creationId xmlns:a16="http://schemas.microsoft.com/office/drawing/2014/main" id="{AF24495F-5E44-4475-BC23-66ACFD0CA010}"/>
                    </a:ext>
                  </a:extLst>
                </p:cNvPr>
                <p:cNvSpPr>
                  <a:spLocks noEditPoints="1"/>
                </p:cNvSpPr>
                <p:nvPr/>
              </p:nvSpPr>
              <p:spPr bwMode="auto">
                <a:xfrm>
                  <a:off x="4406091" y="6049087"/>
                  <a:ext cx="2847975" cy="2813050"/>
                </a:xfrm>
                <a:custGeom>
                  <a:avLst/>
                  <a:gdLst>
                    <a:gd name="T0" fmla="*/ 744 w 757"/>
                    <a:gd name="T1" fmla="*/ 466 h 748"/>
                    <a:gd name="T2" fmla="*/ 755 w 757"/>
                    <a:gd name="T3" fmla="*/ 399 h 748"/>
                    <a:gd name="T4" fmla="*/ 739 w 757"/>
                    <a:gd name="T5" fmla="*/ 373 h 748"/>
                    <a:gd name="T6" fmla="*/ 644 w 757"/>
                    <a:gd name="T7" fmla="*/ 341 h 748"/>
                    <a:gd name="T8" fmla="*/ 638 w 757"/>
                    <a:gd name="T9" fmla="*/ 309 h 748"/>
                    <a:gd name="T10" fmla="*/ 716 w 757"/>
                    <a:gd name="T11" fmla="*/ 245 h 748"/>
                    <a:gd name="T12" fmla="*/ 721 w 757"/>
                    <a:gd name="T13" fmla="*/ 215 h 748"/>
                    <a:gd name="T14" fmla="*/ 687 w 757"/>
                    <a:gd name="T15" fmla="*/ 157 h 748"/>
                    <a:gd name="T16" fmla="*/ 658 w 757"/>
                    <a:gd name="T17" fmla="*/ 146 h 748"/>
                    <a:gd name="T18" fmla="*/ 565 w 757"/>
                    <a:gd name="T19" fmla="*/ 181 h 748"/>
                    <a:gd name="T20" fmla="*/ 536 w 757"/>
                    <a:gd name="T21" fmla="*/ 157 h 748"/>
                    <a:gd name="T22" fmla="*/ 556 w 757"/>
                    <a:gd name="T23" fmla="*/ 55 h 748"/>
                    <a:gd name="T24" fmla="*/ 541 w 757"/>
                    <a:gd name="T25" fmla="*/ 28 h 748"/>
                    <a:gd name="T26" fmla="*/ 477 w 757"/>
                    <a:gd name="T27" fmla="*/ 5 h 748"/>
                    <a:gd name="T28" fmla="*/ 449 w 757"/>
                    <a:gd name="T29" fmla="*/ 15 h 748"/>
                    <a:gd name="T30" fmla="*/ 397 w 757"/>
                    <a:gd name="T31" fmla="*/ 106 h 748"/>
                    <a:gd name="T32" fmla="*/ 378 w 757"/>
                    <a:gd name="T33" fmla="*/ 105 h 748"/>
                    <a:gd name="T34" fmla="*/ 362 w 757"/>
                    <a:gd name="T35" fmla="*/ 106 h 748"/>
                    <a:gd name="T36" fmla="*/ 311 w 757"/>
                    <a:gd name="T37" fmla="*/ 15 h 748"/>
                    <a:gd name="T38" fmla="*/ 282 w 757"/>
                    <a:gd name="T39" fmla="*/ 4 h 748"/>
                    <a:gd name="T40" fmla="*/ 218 w 757"/>
                    <a:gd name="T41" fmla="*/ 27 h 748"/>
                    <a:gd name="T42" fmla="*/ 203 w 757"/>
                    <a:gd name="T43" fmla="*/ 54 h 748"/>
                    <a:gd name="T44" fmla="*/ 222 w 757"/>
                    <a:gd name="T45" fmla="*/ 156 h 748"/>
                    <a:gd name="T46" fmla="*/ 192 w 757"/>
                    <a:gd name="T47" fmla="*/ 181 h 748"/>
                    <a:gd name="T48" fmla="*/ 103 w 757"/>
                    <a:gd name="T49" fmla="*/ 145 h 748"/>
                    <a:gd name="T50" fmla="*/ 74 w 757"/>
                    <a:gd name="T51" fmla="*/ 155 h 748"/>
                    <a:gd name="T52" fmla="*/ 39 w 757"/>
                    <a:gd name="T53" fmla="*/ 213 h 748"/>
                    <a:gd name="T54" fmla="*/ 44 w 757"/>
                    <a:gd name="T55" fmla="*/ 243 h 748"/>
                    <a:gd name="T56" fmla="*/ 119 w 757"/>
                    <a:gd name="T57" fmla="*/ 307 h 748"/>
                    <a:gd name="T58" fmla="*/ 113 w 757"/>
                    <a:gd name="T59" fmla="*/ 341 h 748"/>
                    <a:gd name="T60" fmla="*/ 17 w 757"/>
                    <a:gd name="T61" fmla="*/ 373 h 748"/>
                    <a:gd name="T62" fmla="*/ 2 w 757"/>
                    <a:gd name="T63" fmla="*/ 400 h 748"/>
                    <a:gd name="T64" fmla="*/ 13 w 757"/>
                    <a:gd name="T65" fmla="*/ 466 h 748"/>
                    <a:gd name="T66" fmla="*/ 37 w 757"/>
                    <a:gd name="T67" fmla="*/ 486 h 748"/>
                    <a:gd name="T68" fmla="*/ 136 w 757"/>
                    <a:gd name="T69" fmla="*/ 486 h 748"/>
                    <a:gd name="T70" fmla="*/ 154 w 757"/>
                    <a:gd name="T71" fmla="*/ 519 h 748"/>
                    <a:gd name="T72" fmla="*/ 102 w 757"/>
                    <a:gd name="T73" fmla="*/ 604 h 748"/>
                    <a:gd name="T74" fmla="*/ 107 w 757"/>
                    <a:gd name="T75" fmla="*/ 634 h 748"/>
                    <a:gd name="T76" fmla="*/ 158 w 757"/>
                    <a:gd name="T77" fmla="*/ 678 h 748"/>
                    <a:gd name="T78" fmla="*/ 189 w 757"/>
                    <a:gd name="T79" fmla="*/ 679 h 748"/>
                    <a:gd name="T80" fmla="*/ 265 w 757"/>
                    <a:gd name="T81" fmla="*/ 615 h 748"/>
                    <a:gd name="T82" fmla="*/ 303 w 757"/>
                    <a:gd name="T83" fmla="*/ 629 h 748"/>
                    <a:gd name="T84" fmla="*/ 318 w 757"/>
                    <a:gd name="T85" fmla="*/ 729 h 748"/>
                    <a:gd name="T86" fmla="*/ 342 w 757"/>
                    <a:gd name="T87" fmla="*/ 748 h 748"/>
                    <a:gd name="T88" fmla="*/ 409 w 757"/>
                    <a:gd name="T89" fmla="*/ 748 h 748"/>
                    <a:gd name="T90" fmla="*/ 433 w 757"/>
                    <a:gd name="T91" fmla="*/ 729 h 748"/>
                    <a:gd name="T92" fmla="*/ 450 w 757"/>
                    <a:gd name="T93" fmla="*/ 631 h 748"/>
                    <a:gd name="T94" fmla="*/ 489 w 757"/>
                    <a:gd name="T95" fmla="*/ 617 h 748"/>
                    <a:gd name="T96" fmla="*/ 562 w 757"/>
                    <a:gd name="T97" fmla="*/ 680 h 748"/>
                    <a:gd name="T98" fmla="*/ 592 w 757"/>
                    <a:gd name="T99" fmla="*/ 680 h 748"/>
                    <a:gd name="T100" fmla="*/ 644 w 757"/>
                    <a:gd name="T101" fmla="*/ 636 h 748"/>
                    <a:gd name="T102" fmla="*/ 649 w 757"/>
                    <a:gd name="T103" fmla="*/ 606 h 748"/>
                    <a:gd name="T104" fmla="*/ 600 w 757"/>
                    <a:gd name="T105" fmla="*/ 522 h 748"/>
                    <a:gd name="T106" fmla="*/ 621 w 757"/>
                    <a:gd name="T107" fmla="*/ 486 h 748"/>
                    <a:gd name="T108" fmla="*/ 721 w 757"/>
                    <a:gd name="T109" fmla="*/ 486 h 748"/>
                    <a:gd name="T110" fmla="*/ 744 w 757"/>
                    <a:gd name="T111" fmla="*/ 466 h 748"/>
                    <a:gd name="T112" fmla="*/ 528 w 757"/>
                    <a:gd name="T113" fmla="*/ 373 h 748"/>
                    <a:gd name="T114" fmla="*/ 378 w 757"/>
                    <a:gd name="T115" fmla="*/ 522 h 748"/>
                    <a:gd name="T116" fmla="*/ 229 w 757"/>
                    <a:gd name="T117" fmla="*/ 373 h 748"/>
                    <a:gd name="T118" fmla="*/ 378 w 757"/>
                    <a:gd name="T119" fmla="*/ 223 h 748"/>
                    <a:gd name="T120" fmla="*/ 528 w 757"/>
                    <a:gd name="T121" fmla="*/ 37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7" h="748">
                      <a:moveTo>
                        <a:pt x="744" y="466"/>
                      </a:moveTo>
                      <a:cubicBezTo>
                        <a:pt x="755" y="399"/>
                        <a:pt x="755" y="399"/>
                        <a:pt x="755" y="399"/>
                      </a:cubicBezTo>
                      <a:cubicBezTo>
                        <a:pt x="757" y="388"/>
                        <a:pt x="750" y="377"/>
                        <a:pt x="739" y="373"/>
                      </a:cubicBezTo>
                      <a:cubicBezTo>
                        <a:pt x="644" y="341"/>
                        <a:pt x="644" y="341"/>
                        <a:pt x="644" y="341"/>
                      </a:cubicBezTo>
                      <a:cubicBezTo>
                        <a:pt x="643" y="330"/>
                        <a:pt x="641" y="319"/>
                        <a:pt x="638" y="309"/>
                      </a:cubicBezTo>
                      <a:cubicBezTo>
                        <a:pt x="716" y="245"/>
                        <a:pt x="716" y="245"/>
                        <a:pt x="716" y="245"/>
                      </a:cubicBezTo>
                      <a:cubicBezTo>
                        <a:pt x="725" y="238"/>
                        <a:pt x="727" y="225"/>
                        <a:pt x="721" y="215"/>
                      </a:cubicBezTo>
                      <a:cubicBezTo>
                        <a:pt x="687" y="157"/>
                        <a:pt x="687" y="157"/>
                        <a:pt x="687" y="157"/>
                      </a:cubicBezTo>
                      <a:cubicBezTo>
                        <a:pt x="681" y="147"/>
                        <a:pt x="669" y="142"/>
                        <a:pt x="658" y="146"/>
                      </a:cubicBezTo>
                      <a:cubicBezTo>
                        <a:pt x="565" y="181"/>
                        <a:pt x="565" y="181"/>
                        <a:pt x="565" y="181"/>
                      </a:cubicBezTo>
                      <a:cubicBezTo>
                        <a:pt x="556" y="172"/>
                        <a:pt x="547" y="164"/>
                        <a:pt x="536" y="157"/>
                      </a:cubicBezTo>
                      <a:cubicBezTo>
                        <a:pt x="556" y="55"/>
                        <a:pt x="556" y="55"/>
                        <a:pt x="556" y="55"/>
                      </a:cubicBezTo>
                      <a:cubicBezTo>
                        <a:pt x="558" y="43"/>
                        <a:pt x="552" y="32"/>
                        <a:pt x="541" y="28"/>
                      </a:cubicBezTo>
                      <a:cubicBezTo>
                        <a:pt x="477" y="5"/>
                        <a:pt x="477" y="5"/>
                        <a:pt x="477" y="5"/>
                      </a:cubicBezTo>
                      <a:cubicBezTo>
                        <a:pt x="467" y="1"/>
                        <a:pt x="455" y="5"/>
                        <a:pt x="449" y="15"/>
                      </a:cubicBezTo>
                      <a:cubicBezTo>
                        <a:pt x="397" y="106"/>
                        <a:pt x="397" y="106"/>
                        <a:pt x="397" y="106"/>
                      </a:cubicBezTo>
                      <a:cubicBezTo>
                        <a:pt x="391" y="105"/>
                        <a:pt x="385" y="105"/>
                        <a:pt x="378" y="105"/>
                      </a:cubicBezTo>
                      <a:cubicBezTo>
                        <a:pt x="373" y="105"/>
                        <a:pt x="367" y="105"/>
                        <a:pt x="362" y="106"/>
                      </a:cubicBezTo>
                      <a:cubicBezTo>
                        <a:pt x="311" y="15"/>
                        <a:pt x="311" y="15"/>
                        <a:pt x="311" y="15"/>
                      </a:cubicBezTo>
                      <a:cubicBezTo>
                        <a:pt x="305" y="4"/>
                        <a:pt x="293" y="0"/>
                        <a:pt x="282" y="4"/>
                      </a:cubicBezTo>
                      <a:cubicBezTo>
                        <a:pt x="218" y="27"/>
                        <a:pt x="218" y="27"/>
                        <a:pt x="218" y="27"/>
                      </a:cubicBezTo>
                      <a:cubicBezTo>
                        <a:pt x="208" y="31"/>
                        <a:pt x="201" y="42"/>
                        <a:pt x="203" y="54"/>
                      </a:cubicBezTo>
                      <a:cubicBezTo>
                        <a:pt x="222" y="156"/>
                        <a:pt x="222" y="156"/>
                        <a:pt x="222" y="156"/>
                      </a:cubicBezTo>
                      <a:cubicBezTo>
                        <a:pt x="211" y="163"/>
                        <a:pt x="201" y="172"/>
                        <a:pt x="192" y="181"/>
                      </a:cubicBezTo>
                      <a:cubicBezTo>
                        <a:pt x="103" y="145"/>
                        <a:pt x="103" y="145"/>
                        <a:pt x="103" y="145"/>
                      </a:cubicBezTo>
                      <a:cubicBezTo>
                        <a:pt x="92" y="141"/>
                        <a:pt x="80" y="145"/>
                        <a:pt x="74" y="155"/>
                      </a:cubicBezTo>
                      <a:cubicBezTo>
                        <a:pt x="39" y="213"/>
                        <a:pt x="39" y="213"/>
                        <a:pt x="39" y="213"/>
                      </a:cubicBezTo>
                      <a:cubicBezTo>
                        <a:pt x="33" y="223"/>
                        <a:pt x="35" y="235"/>
                        <a:pt x="44" y="243"/>
                      </a:cubicBezTo>
                      <a:cubicBezTo>
                        <a:pt x="119" y="307"/>
                        <a:pt x="119" y="307"/>
                        <a:pt x="119" y="307"/>
                      </a:cubicBezTo>
                      <a:cubicBezTo>
                        <a:pt x="116" y="318"/>
                        <a:pt x="114" y="329"/>
                        <a:pt x="113" y="341"/>
                      </a:cubicBezTo>
                      <a:cubicBezTo>
                        <a:pt x="17" y="373"/>
                        <a:pt x="17" y="373"/>
                        <a:pt x="17" y="373"/>
                      </a:cubicBezTo>
                      <a:cubicBezTo>
                        <a:pt x="6" y="377"/>
                        <a:pt x="0" y="388"/>
                        <a:pt x="2" y="400"/>
                      </a:cubicBezTo>
                      <a:cubicBezTo>
                        <a:pt x="13" y="466"/>
                        <a:pt x="13" y="466"/>
                        <a:pt x="13" y="466"/>
                      </a:cubicBezTo>
                      <a:cubicBezTo>
                        <a:pt x="15" y="478"/>
                        <a:pt x="25" y="486"/>
                        <a:pt x="37" y="486"/>
                      </a:cubicBezTo>
                      <a:cubicBezTo>
                        <a:pt x="136" y="486"/>
                        <a:pt x="136" y="486"/>
                        <a:pt x="136" y="486"/>
                      </a:cubicBezTo>
                      <a:cubicBezTo>
                        <a:pt x="141" y="498"/>
                        <a:pt x="147" y="509"/>
                        <a:pt x="154" y="519"/>
                      </a:cubicBezTo>
                      <a:cubicBezTo>
                        <a:pt x="102" y="604"/>
                        <a:pt x="102" y="604"/>
                        <a:pt x="102" y="604"/>
                      </a:cubicBezTo>
                      <a:cubicBezTo>
                        <a:pt x="96" y="614"/>
                        <a:pt x="98" y="627"/>
                        <a:pt x="107" y="634"/>
                      </a:cubicBezTo>
                      <a:cubicBezTo>
                        <a:pt x="158" y="678"/>
                        <a:pt x="158" y="678"/>
                        <a:pt x="158" y="678"/>
                      </a:cubicBezTo>
                      <a:cubicBezTo>
                        <a:pt x="167" y="686"/>
                        <a:pt x="180" y="686"/>
                        <a:pt x="189" y="679"/>
                      </a:cubicBezTo>
                      <a:cubicBezTo>
                        <a:pt x="265" y="615"/>
                        <a:pt x="265" y="615"/>
                        <a:pt x="265" y="615"/>
                      </a:cubicBezTo>
                      <a:cubicBezTo>
                        <a:pt x="277" y="621"/>
                        <a:pt x="290" y="626"/>
                        <a:pt x="303" y="629"/>
                      </a:cubicBezTo>
                      <a:cubicBezTo>
                        <a:pt x="318" y="729"/>
                        <a:pt x="318" y="729"/>
                        <a:pt x="318" y="729"/>
                      </a:cubicBezTo>
                      <a:cubicBezTo>
                        <a:pt x="320" y="740"/>
                        <a:pt x="330" y="748"/>
                        <a:pt x="342" y="748"/>
                      </a:cubicBezTo>
                      <a:cubicBezTo>
                        <a:pt x="409" y="748"/>
                        <a:pt x="409" y="748"/>
                        <a:pt x="409" y="748"/>
                      </a:cubicBezTo>
                      <a:cubicBezTo>
                        <a:pt x="421" y="748"/>
                        <a:pt x="431" y="740"/>
                        <a:pt x="433" y="729"/>
                      </a:cubicBezTo>
                      <a:cubicBezTo>
                        <a:pt x="450" y="631"/>
                        <a:pt x="450" y="631"/>
                        <a:pt x="450" y="631"/>
                      </a:cubicBezTo>
                      <a:cubicBezTo>
                        <a:pt x="463" y="627"/>
                        <a:pt x="476" y="622"/>
                        <a:pt x="489" y="617"/>
                      </a:cubicBezTo>
                      <a:cubicBezTo>
                        <a:pt x="562" y="680"/>
                        <a:pt x="562" y="680"/>
                        <a:pt x="562" y="680"/>
                      </a:cubicBezTo>
                      <a:cubicBezTo>
                        <a:pt x="570" y="687"/>
                        <a:pt x="583" y="687"/>
                        <a:pt x="592" y="680"/>
                      </a:cubicBezTo>
                      <a:cubicBezTo>
                        <a:pt x="644" y="636"/>
                        <a:pt x="644" y="636"/>
                        <a:pt x="644" y="636"/>
                      </a:cubicBezTo>
                      <a:cubicBezTo>
                        <a:pt x="653" y="629"/>
                        <a:pt x="655" y="616"/>
                        <a:pt x="649" y="606"/>
                      </a:cubicBezTo>
                      <a:cubicBezTo>
                        <a:pt x="600" y="522"/>
                        <a:pt x="600" y="522"/>
                        <a:pt x="600" y="522"/>
                      </a:cubicBezTo>
                      <a:cubicBezTo>
                        <a:pt x="608" y="511"/>
                        <a:pt x="615" y="499"/>
                        <a:pt x="621" y="486"/>
                      </a:cubicBezTo>
                      <a:cubicBezTo>
                        <a:pt x="721" y="486"/>
                        <a:pt x="721" y="486"/>
                        <a:pt x="721" y="486"/>
                      </a:cubicBezTo>
                      <a:cubicBezTo>
                        <a:pt x="732" y="486"/>
                        <a:pt x="742" y="478"/>
                        <a:pt x="744" y="466"/>
                      </a:cubicBezTo>
                      <a:close/>
                      <a:moveTo>
                        <a:pt x="528" y="373"/>
                      </a:moveTo>
                      <a:cubicBezTo>
                        <a:pt x="528" y="455"/>
                        <a:pt x="461" y="522"/>
                        <a:pt x="378" y="522"/>
                      </a:cubicBezTo>
                      <a:cubicBezTo>
                        <a:pt x="296" y="522"/>
                        <a:pt x="229" y="455"/>
                        <a:pt x="229" y="373"/>
                      </a:cubicBezTo>
                      <a:cubicBezTo>
                        <a:pt x="229" y="290"/>
                        <a:pt x="296" y="223"/>
                        <a:pt x="378" y="223"/>
                      </a:cubicBezTo>
                      <a:cubicBezTo>
                        <a:pt x="461" y="223"/>
                        <a:pt x="528" y="290"/>
                        <a:pt x="528" y="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211" name="Oval 25">
                  <a:extLst>
                    <a:ext uri="{FF2B5EF4-FFF2-40B4-BE49-F238E27FC236}">
                      <a16:creationId xmlns:a16="http://schemas.microsoft.com/office/drawing/2014/main" id="{57C2DFD8-CD8E-4F6B-8FB5-9498E848BD43}"/>
                    </a:ext>
                  </a:extLst>
                </p:cNvPr>
                <p:cNvSpPr>
                  <a:spLocks noChangeArrowheads="1"/>
                </p:cNvSpPr>
                <p:nvPr/>
              </p:nvSpPr>
              <p:spPr bwMode="auto">
                <a:xfrm>
                  <a:off x="5557028" y="7180975"/>
                  <a:ext cx="542925" cy="5413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212" name="Freeform 26">
                  <a:extLst>
                    <a:ext uri="{FF2B5EF4-FFF2-40B4-BE49-F238E27FC236}">
                      <a16:creationId xmlns:a16="http://schemas.microsoft.com/office/drawing/2014/main" id="{539F0DDF-D9E8-4585-A548-255D46E3384E}"/>
                    </a:ext>
                  </a:extLst>
                </p:cNvPr>
                <p:cNvSpPr>
                  <a:spLocks noEditPoints="1"/>
                </p:cNvSpPr>
                <p:nvPr/>
              </p:nvSpPr>
              <p:spPr bwMode="auto">
                <a:xfrm>
                  <a:off x="6907991" y="7722312"/>
                  <a:ext cx="1458913" cy="1524000"/>
                </a:xfrm>
                <a:custGeom>
                  <a:avLst/>
                  <a:gdLst>
                    <a:gd name="T0" fmla="*/ 379 w 388"/>
                    <a:gd name="T1" fmla="*/ 137 h 405"/>
                    <a:gd name="T2" fmla="*/ 383 w 388"/>
                    <a:gd name="T3" fmla="*/ 118 h 405"/>
                    <a:gd name="T4" fmla="*/ 361 w 388"/>
                    <a:gd name="T5" fmla="*/ 81 h 405"/>
                    <a:gd name="T6" fmla="*/ 343 w 388"/>
                    <a:gd name="T7" fmla="*/ 74 h 405"/>
                    <a:gd name="T8" fmla="*/ 287 w 388"/>
                    <a:gd name="T9" fmla="*/ 94 h 405"/>
                    <a:gd name="T10" fmla="*/ 241 w 388"/>
                    <a:gd name="T11" fmla="*/ 68 h 405"/>
                    <a:gd name="T12" fmla="*/ 232 w 388"/>
                    <a:gd name="T13" fmla="*/ 12 h 405"/>
                    <a:gd name="T14" fmla="*/ 217 w 388"/>
                    <a:gd name="T15" fmla="*/ 0 h 405"/>
                    <a:gd name="T16" fmla="*/ 174 w 388"/>
                    <a:gd name="T17" fmla="*/ 0 h 405"/>
                    <a:gd name="T18" fmla="*/ 159 w 388"/>
                    <a:gd name="T19" fmla="*/ 12 h 405"/>
                    <a:gd name="T20" fmla="*/ 149 w 388"/>
                    <a:gd name="T21" fmla="*/ 68 h 405"/>
                    <a:gd name="T22" fmla="*/ 102 w 388"/>
                    <a:gd name="T23" fmla="*/ 95 h 405"/>
                    <a:gd name="T24" fmla="*/ 46 w 388"/>
                    <a:gd name="T25" fmla="*/ 74 h 405"/>
                    <a:gd name="T26" fmla="*/ 27 w 388"/>
                    <a:gd name="T27" fmla="*/ 81 h 405"/>
                    <a:gd name="T28" fmla="*/ 6 w 388"/>
                    <a:gd name="T29" fmla="*/ 118 h 405"/>
                    <a:gd name="T30" fmla="*/ 9 w 388"/>
                    <a:gd name="T31" fmla="*/ 137 h 405"/>
                    <a:gd name="T32" fmla="*/ 55 w 388"/>
                    <a:gd name="T33" fmla="*/ 175 h 405"/>
                    <a:gd name="T34" fmla="*/ 53 w 388"/>
                    <a:gd name="T35" fmla="*/ 202 h 405"/>
                    <a:gd name="T36" fmla="*/ 55 w 388"/>
                    <a:gd name="T37" fmla="*/ 227 h 405"/>
                    <a:gd name="T38" fmla="*/ 7 w 388"/>
                    <a:gd name="T39" fmla="*/ 266 h 405"/>
                    <a:gd name="T40" fmla="*/ 4 w 388"/>
                    <a:gd name="T41" fmla="*/ 285 h 405"/>
                    <a:gd name="T42" fmla="*/ 25 w 388"/>
                    <a:gd name="T43" fmla="*/ 322 h 405"/>
                    <a:gd name="T44" fmla="*/ 43 w 388"/>
                    <a:gd name="T45" fmla="*/ 329 h 405"/>
                    <a:gd name="T46" fmla="*/ 100 w 388"/>
                    <a:gd name="T47" fmla="*/ 308 h 405"/>
                    <a:gd name="T48" fmla="*/ 149 w 388"/>
                    <a:gd name="T49" fmla="*/ 337 h 405"/>
                    <a:gd name="T50" fmla="*/ 158 w 388"/>
                    <a:gd name="T51" fmla="*/ 392 h 405"/>
                    <a:gd name="T52" fmla="*/ 173 w 388"/>
                    <a:gd name="T53" fmla="*/ 405 h 405"/>
                    <a:gd name="T54" fmla="*/ 216 w 388"/>
                    <a:gd name="T55" fmla="*/ 405 h 405"/>
                    <a:gd name="T56" fmla="*/ 231 w 388"/>
                    <a:gd name="T57" fmla="*/ 392 h 405"/>
                    <a:gd name="T58" fmla="*/ 240 w 388"/>
                    <a:gd name="T59" fmla="*/ 337 h 405"/>
                    <a:gd name="T60" fmla="*/ 289 w 388"/>
                    <a:gd name="T61" fmla="*/ 309 h 405"/>
                    <a:gd name="T62" fmla="*/ 345 w 388"/>
                    <a:gd name="T63" fmla="*/ 329 h 405"/>
                    <a:gd name="T64" fmla="*/ 364 w 388"/>
                    <a:gd name="T65" fmla="*/ 322 h 405"/>
                    <a:gd name="T66" fmla="*/ 385 w 388"/>
                    <a:gd name="T67" fmla="*/ 285 h 405"/>
                    <a:gd name="T68" fmla="*/ 381 w 388"/>
                    <a:gd name="T69" fmla="*/ 266 h 405"/>
                    <a:gd name="T70" fmla="*/ 335 w 388"/>
                    <a:gd name="T71" fmla="*/ 228 h 405"/>
                    <a:gd name="T72" fmla="*/ 337 w 388"/>
                    <a:gd name="T73" fmla="*/ 202 h 405"/>
                    <a:gd name="T74" fmla="*/ 334 w 388"/>
                    <a:gd name="T75" fmla="*/ 174 h 405"/>
                    <a:gd name="T76" fmla="*/ 379 w 388"/>
                    <a:gd name="T77" fmla="*/ 137 h 405"/>
                    <a:gd name="T78" fmla="*/ 251 w 388"/>
                    <a:gd name="T79" fmla="*/ 202 h 405"/>
                    <a:gd name="T80" fmla="*/ 195 w 388"/>
                    <a:gd name="T81" fmla="*/ 259 h 405"/>
                    <a:gd name="T82" fmla="*/ 138 w 388"/>
                    <a:gd name="T83" fmla="*/ 202 h 405"/>
                    <a:gd name="T84" fmla="*/ 195 w 388"/>
                    <a:gd name="T85" fmla="*/ 145 h 405"/>
                    <a:gd name="T86" fmla="*/ 251 w 388"/>
                    <a:gd name="T8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8" h="405">
                      <a:moveTo>
                        <a:pt x="379" y="137"/>
                      </a:moveTo>
                      <a:cubicBezTo>
                        <a:pt x="385" y="133"/>
                        <a:pt x="386" y="124"/>
                        <a:pt x="383" y="118"/>
                      </a:cubicBezTo>
                      <a:cubicBezTo>
                        <a:pt x="361" y="81"/>
                        <a:pt x="361" y="81"/>
                        <a:pt x="361" y="81"/>
                      </a:cubicBezTo>
                      <a:cubicBezTo>
                        <a:pt x="357" y="74"/>
                        <a:pt x="350" y="72"/>
                        <a:pt x="343" y="74"/>
                      </a:cubicBezTo>
                      <a:cubicBezTo>
                        <a:pt x="287" y="94"/>
                        <a:pt x="287" y="94"/>
                        <a:pt x="287" y="94"/>
                      </a:cubicBezTo>
                      <a:cubicBezTo>
                        <a:pt x="274" y="83"/>
                        <a:pt x="258" y="74"/>
                        <a:pt x="241" y="68"/>
                      </a:cubicBezTo>
                      <a:cubicBezTo>
                        <a:pt x="232" y="12"/>
                        <a:pt x="232" y="12"/>
                        <a:pt x="232" y="12"/>
                      </a:cubicBezTo>
                      <a:cubicBezTo>
                        <a:pt x="231" y="5"/>
                        <a:pt x="224" y="0"/>
                        <a:pt x="217" y="0"/>
                      </a:cubicBezTo>
                      <a:cubicBezTo>
                        <a:pt x="174" y="0"/>
                        <a:pt x="174" y="0"/>
                        <a:pt x="174" y="0"/>
                      </a:cubicBezTo>
                      <a:cubicBezTo>
                        <a:pt x="166" y="0"/>
                        <a:pt x="160" y="5"/>
                        <a:pt x="159" y="12"/>
                      </a:cubicBezTo>
                      <a:cubicBezTo>
                        <a:pt x="149" y="68"/>
                        <a:pt x="149" y="68"/>
                        <a:pt x="149" y="68"/>
                      </a:cubicBezTo>
                      <a:cubicBezTo>
                        <a:pt x="132" y="74"/>
                        <a:pt x="116" y="83"/>
                        <a:pt x="102" y="95"/>
                      </a:cubicBezTo>
                      <a:cubicBezTo>
                        <a:pt x="46" y="74"/>
                        <a:pt x="46" y="74"/>
                        <a:pt x="46" y="74"/>
                      </a:cubicBezTo>
                      <a:cubicBezTo>
                        <a:pt x="39" y="72"/>
                        <a:pt x="31" y="74"/>
                        <a:pt x="27" y="81"/>
                      </a:cubicBezTo>
                      <a:cubicBezTo>
                        <a:pt x="6" y="118"/>
                        <a:pt x="6" y="118"/>
                        <a:pt x="6" y="118"/>
                      </a:cubicBezTo>
                      <a:cubicBezTo>
                        <a:pt x="2" y="124"/>
                        <a:pt x="3" y="133"/>
                        <a:pt x="9" y="137"/>
                      </a:cubicBezTo>
                      <a:cubicBezTo>
                        <a:pt x="55" y="175"/>
                        <a:pt x="55" y="175"/>
                        <a:pt x="55" y="175"/>
                      </a:cubicBezTo>
                      <a:cubicBezTo>
                        <a:pt x="54" y="184"/>
                        <a:pt x="53" y="193"/>
                        <a:pt x="53" y="202"/>
                      </a:cubicBezTo>
                      <a:cubicBezTo>
                        <a:pt x="53" y="211"/>
                        <a:pt x="53" y="219"/>
                        <a:pt x="55" y="227"/>
                      </a:cubicBezTo>
                      <a:cubicBezTo>
                        <a:pt x="7" y="266"/>
                        <a:pt x="7" y="266"/>
                        <a:pt x="7" y="266"/>
                      </a:cubicBezTo>
                      <a:cubicBezTo>
                        <a:pt x="2" y="270"/>
                        <a:pt x="0" y="278"/>
                        <a:pt x="4" y="285"/>
                      </a:cubicBezTo>
                      <a:cubicBezTo>
                        <a:pt x="25" y="322"/>
                        <a:pt x="25" y="322"/>
                        <a:pt x="25" y="322"/>
                      </a:cubicBezTo>
                      <a:cubicBezTo>
                        <a:pt x="28" y="329"/>
                        <a:pt x="36" y="332"/>
                        <a:pt x="43" y="329"/>
                      </a:cubicBezTo>
                      <a:cubicBezTo>
                        <a:pt x="100" y="308"/>
                        <a:pt x="100" y="308"/>
                        <a:pt x="100" y="308"/>
                      </a:cubicBezTo>
                      <a:cubicBezTo>
                        <a:pt x="114" y="321"/>
                        <a:pt x="131" y="330"/>
                        <a:pt x="149" y="337"/>
                      </a:cubicBezTo>
                      <a:cubicBezTo>
                        <a:pt x="158" y="392"/>
                        <a:pt x="158" y="392"/>
                        <a:pt x="158" y="392"/>
                      </a:cubicBezTo>
                      <a:cubicBezTo>
                        <a:pt x="159" y="399"/>
                        <a:pt x="165" y="405"/>
                        <a:pt x="173" y="405"/>
                      </a:cubicBezTo>
                      <a:cubicBezTo>
                        <a:pt x="216" y="405"/>
                        <a:pt x="216" y="405"/>
                        <a:pt x="216" y="405"/>
                      </a:cubicBezTo>
                      <a:cubicBezTo>
                        <a:pt x="223" y="405"/>
                        <a:pt x="229" y="399"/>
                        <a:pt x="231" y="392"/>
                      </a:cubicBezTo>
                      <a:cubicBezTo>
                        <a:pt x="240" y="337"/>
                        <a:pt x="240" y="337"/>
                        <a:pt x="240" y="337"/>
                      </a:cubicBezTo>
                      <a:cubicBezTo>
                        <a:pt x="258" y="331"/>
                        <a:pt x="275" y="321"/>
                        <a:pt x="289" y="309"/>
                      </a:cubicBezTo>
                      <a:cubicBezTo>
                        <a:pt x="345" y="329"/>
                        <a:pt x="345" y="329"/>
                        <a:pt x="345" y="329"/>
                      </a:cubicBezTo>
                      <a:cubicBezTo>
                        <a:pt x="352" y="332"/>
                        <a:pt x="360" y="329"/>
                        <a:pt x="364" y="322"/>
                      </a:cubicBezTo>
                      <a:cubicBezTo>
                        <a:pt x="385" y="285"/>
                        <a:pt x="385" y="285"/>
                        <a:pt x="385" y="285"/>
                      </a:cubicBezTo>
                      <a:cubicBezTo>
                        <a:pt x="388" y="278"/>
                        <a:pt x="387" y="270"/>
                        <a:pt x="381" y="266"/>
                      </a:cubicBezTo>
                      <a:cubicBezTo>
                        <a:pt x="335" y="228"/>
                        <a:pt x="335" y="228"/>
                        <a:pt x="335" y="228"/>
                      </a:cubicBezTo>
                      <a:cubicBezTo>
                        <a:pt x="336" y="220"/>
                        <a:pt x="337" y="211"/>
                        <a:pt x="337" y="202"/>
                      </a:cubicBezTo>
                      <a:cubicBezTo>
                        <a:pt x="337" y="193"/>
                        <a:pt x="336" y="183"/>
                        <a:pt x="334" y="174"/>
                      </a:cubicBezTo>
                      <a:lnTo>
                        <a:pt x="379" y="137"/>
                      </a:lnTo>
                      <a:close/>
                      <a:moveTo>
                        <a:pt x="251" y="202"/>
                      </a:moveTo>
                      <a:cubicBezTo>
                        <a:pt x="251" y="233"/>
                        <a:pt x="226" y="259"/>
                        <a:pt x="195" y="259"/>
                      </a:cubicBezTo>
                      <a:cubicBezTo>
                        <a:pt x="163" y="259"/>
                        <a:pt x="138" y="233"/>
                        <a:pt x="138" y="202"/>
                      </a:cubicBezTo>
                      <a:cubicBezTo>
                        <a:pt x="138" y="171"/>
                        <a:pt x="163" y="145"/>
                        <a:pt x="195" y="145"/>
                      </a:cubicBezTo>
                      <a:cubicBezTo>
                        <a:pt x="226" y="145"/>
                        <a:pt x="251" y="171"/>
                        <a:pt x="251"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grpSp>
        </p:grpSp>
        <p:grpSp>
          <p:nvGrpSpPr>
            <p:cNvPr id="200" name="Group 215">
              <a:extLst>
                <a:ext uri="{FF2B5EF4-FFF2-40B4-BE49-F238E27FC236}">
                  <a16:creationId xmlns:a16="http://schemas.microsoft.com/office/drawing/2014/main" id="{EC75FAA6-17B2-487B-97A4-209AD6E85F7D}"/>
                </a:ext>
              </a:extLst>
            </p:cNvPr>
            <p:cNvGrpSpPr/>
            <p:nvPr/>
          </p:nvGrpSpPr>
          <p:grpSpPr>
            <a:xfrm>
              <a:off x="10394862" y="2019905"/>
              <a:ext cx="704429" cy="852494"/>
              <a:chOff x="1156020" y="2248829"/>
              <a:chExt cx="704429" cy="852494"/>
            </a:xfrm>
          </p:grpSpPr>
          <p:sp>
            <p:nvSpPr>
              <p:cNvPr id="201" name="TextBox 216">
                <a:extLst>
                  <a:ext uri="{FF2B5EF4-FFF2-40B4-BE49-F238E27FC236}">
                    <a16:creationId xmlns:a16="http://schemas.microsoft.com/office/drawing/2014/main" id="{D0A67662-B8EF-4C4F-BAA5-2F388FDCF990}"/>
                  </a:ext>
                </a:extLst>
              </p:cNvPr>
              <p:cNvSpPr txBox="1"/>
              <p:nvPr/>
            </p:nvSpPr>
            <p:spPr>
              <a:xfrm>
                <a:off x="1156020" y="2248829"/>
                <a:ext cx="704429" cy="186604"/>
              </a:xfrm>
              <a:prstGeom prst="rect">
                <a:avLst/>
              </a:prstGeom>
              <a:ln/>
            </p:spPr>
            <p:style>
              <a:lnRef idx="2">
                <a:schemeClr val="accent1"/>
              </a:lnRef>
              <a:fillRef idx="1">
                <a:schemeClr val="lt1"/>
              </a:fillRef>
              <a:effectRef idx="0">
                <a:schemeClr val="accent1"/>
              </a:effectRef>
              <a:fontRef idx="minor">
                <a:schemeClr val="dk1"/>
              </a:fontRef>
            </p:style>
            <p:txBody>
              <a:bodyPr wrap="square" lIns="46623" tIns="46623" rIns="46623" bIns="46623" rtlCol="0" anchor="ctr">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786" b="1" i="0" u="none" strike="noStrike" kern="0" cap="none" spc="0" normalizeH="0" baseline="0" noProof="0">
                    <a:ln>
                      <a:noFill/>
                    </a:ln>
                    <a:solidFill>
                      <a:srgbClr val="0078D7"/>
                    </a:solidFill>
                    <a:effectLst/>
                    <a:uLnTx/>
                    <a:uFillTx/>
                    <a:latin typeface="Segoe UI Semilight"/>
                    <a:ea typeface="+mn-ea"/>
                    <a:cs typeface="+mn-cs"/>
                  </a:rPr>
                  <a:t>CONTAINER</a:t>
                </a:r>
              </a:p>
            </p:txBody>
          </p:sp>
          <p:sp>
            <p:nvSpPr>
              <p:cNvPr id="202" name="Rectangle 217">
                <a:extLst>
                  <a:ext uri="{FF2B5EF4-FFF2-40B4-BE49-F238E27FC236}">
                    <a16:creationId xmlns:a16="http://schemas.microsoft.com/office/drawing/2014/main" id="{CE881EC2-0814-48E1-8FBE-B74F08379989}"/>
                  </a:ext>
                </a:extLst>
              </p:cNvPr>
              <p:cNvSpPr/>
              <p:nvPr/>
            </p:nvSpPr>
            <p:spPr bwMode="auto">
              <a:xfrm>
                <a:off x="1156020" y="2435433"/>
                <a:ext cx="704429" cy="66589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endParaRPr>
              </a:p>
            </p:txBody>
          </p:sp>
          <p:grpSp>
            <p:nvGrpSpPr>
              <p:cNvPr id="203" name="Group 218">
                <a:extLst>
                  <a:ext uri="{FF2B5EF4-FFF2-40B4-BE49-F238E27FC236}">
                    <a16:creationId xmlns:a16="http://schemas.microsoft.com/office/drawing/2014/main" id="{587168E4-6E60-4A55-A1D6-0A2F0179EF83}"/>
                  </a:ext>
                </a:extLst>
              </p:cNvPr>
              <p:cNvGrpSpPr/>
              <p:nvPr/>
            </p:nvGrpSpPr>
            <p:grpSpPr>
              <a:xfrm>
                <a:off x="1282952" y="2590867"/>
                <a:ext cx="471171" cy="380335"/>
                <a:chOff x="4406091" y="6049087"/>
                <a:chExt cx="3960813" cy="3197225"/>
              </a:xfrm>
              <a:solidFill>
                <a:schemeClr val="tx2"/>
              </a:solidFill>
            </p:grpSpPr>
            <p:sp>
              <p:nvSpPr>
                <p:cNvPr id="204" name="Freeform 24">
                  <a:extLst>
                    <a:ext uri="{FF2B5EF4-FFF2-40B4-BE49-F238E27FC236}">
                      <a16:creationId xmlns:a16="http://schemas.microsoft.com/office/drawing/2014/main" id="{A6658A86-195E-429C-820B-CB740978266A}"/>
                    </a:ext>
                  </a:extLst>
                </p:cNvPr>
                <p:cNvSpPr>
                  <a:spLocks noEditPoints="1"/>
                </p:cNvSpPr>
                <p:nvPr/>
              </p:nvSpPr>
              <p:spPr bwMode="auto">
                <a:xfrm>
                  <a:off x="4406091" y="6049087"/>
                  <a:ext cx="2847975" cy="2813050"/>
                </a:xfrm>
                <a:custGeom>
                  <a:avLst/>
                  <a:gdLst>
                    <a:gd name="T0" fmla="*/ 744 w 757"/>
                    <a:gd name="T1" fmla="*/ 466 h 748"/>
                    <a:gd name="T2" fmla="*/ 755 w 757"/>
                    <a:gd name="T3" fmla="*/ 399 h 748"/>
                    <a:gd name="T4" fmla="*/ 739 w 757"/>
                    <a:gd name="T5" fmla="*/ 373 h 748"/>
                    <a:gd name="T6" fmla="*/ 644 w 757"/>
                    <a:gd name="T7" fmla="*/ 341 h 748"/>
                    <a:gd name="T8" fmla="*/ 638 w 757"/>
                    <a:gd name="T9" fmla="*/ 309 h 748"/>
                    <a:gd name="T10" fmla="*/ 716 w 757"/>
                    <a:gd name="T11" fmla="*/ 245 h 748"/>
                    <a:gd name="T12" fmla="*/ 721 w 757"/>
                    <a:gd name="T13" fmla="*/ 215 h 748"/>
                    <a:gd name="T14" fmla="*/ 687 w 757"/>
                    <a:gd name="T15" fmla="*/ 157 h 748"/>
                    <a:gd name="T16" fmla="*/ 658 w 757"/>
                    <a:gd name="T17" fmla="*/ 146 h 748"/>
                    <a:gd name="T18" fmla="*/ 565 w 757"/>
                    <a:gd name="T19" fmla="*/ 181 h 748"/>
                    <a:gd name="T20" fmla="*/ 536 w 757"/>
                    <a:gd name="T21" fmla="*/ 157 h 748"/>
                    <a:gd name="T22" fmla="*/ 556 w 757"/>
                    <a:gd name="T23" fmla="*/ 55 h 748"/>
                    <a:gd name="T24" fmla="*/ 541 w 757"/>
                    <a:gd name="T25" fmla="*/ 28 h 748"/>
                    <a:gd name="T26" fmla="*/ 477 w 757"/>
                    <a:gd name="T27" fmla="*/ 5 h 748"/>
                    <a:gd name="T28" fmla="*/ 449 w 757"/>
                    <a:gd name="T29" fmla="*/ 15 h 748"/>
                    <a:gd name="T30" fmla="*/ 397 w 757"/>
                    <a:gd name="T31" fmla="*/ 106 h 748"/>
                    <a:gd name="T32" fmla="*/ 378 w 757"/>
                    <a:gd name="T33" fmla="*/ 105 h 748"/>
                    <a:gd name="T34" fmla="*/ 362 w 757"/>
                    <a:gd name="T35" fmla="*/ 106 h 748"/>
                    <a:gd name="T36" fmla="*/ 311 w 757"/>
                    <a:gd name="T37" fmla="*/ 15 h 748"/>
                    <a:gd name="T38" fmla="*/ 282 w 757"/>
                    <a:gd name="T39" fmla="*/ 4 h 748"/>
                    <a:gd name="T40" fmla="*/ 218 w 757"/>
                    <a:gd name="T41" fmla="*/ 27 h 748"/>
                    <a:gd name="T42" fmla="*/ 203 w 757"/>
                    <a:gd name="T43" fmla="*/ 54 h 748"/>
                    <a:gd name="T44" fmla="*/ 222 w 757"/>
                    <a:gd name="T45" fmla="*/ 156 h 748"/>
                    <a:gd name="T46" fmla="*/ 192 w 757"/>
                    <a:gd name="T47" fmla="*/ 181 h 748"/>
                    <a:gd name="T48" fmla="*/ 103 w 757"/>
                    <a:gd name="T49" fmla="*/ 145 h 748"/>
                    <a:gd name="T50" fmla="*/ 74 w 757"/>
                    <a:gd name="T51" fmla="*/ 155 h 748"/>
                    <a:gd name="T52" fmla="*/ 39 w 757"/>
                    <a:gd name="T53" fmla="*/ 213 h 748"/>
                    <a:gd name="T54" fmla="*/ 44 w 757"/>
                    <a:gd name="T55" fmla="*/ 243 h 748"/>
                    <a:gd name="T56" fmla="*/ 119 w 757"/>
                    <a:gd name="T57" fmla="*/ 307 h 748"/>
                    <a:gd name="T58" fmla="*/ 113 w 757"/>
                    <a:gd name="T59" fmla="*/ 341 h 748"/>
                    <a:gd name="T60" fmla="*/ 17 w 757"/>
                    <a:gd name="T61" fmla="*/ 373 h 748"/>
                    <a:gd name="T62" fmla="*/ 2 w 757"/>
                    <a:gd name="T63" fmla="*/ 400 h 748"/>
                    <a:gd name="T64" fmla="*/ 13 w 757"/>
                    <a:gd name="T65" fmla="*/ 466 h 748"/>
                    <a:gd name="T66" fmla="*/ 37 w 757"/>
                    <a:gd name="T67" fmla="*/ 486 h 748"/>
                    <a:gd name="T68" fmla="*/ 136 w 757"/>
                    <a:gd name="T69" fmla="*/ 486 h 748"/>
                    <a:gd name="T70" fmla="*/ 154 w 757"/>
                    <a:gd name="T71" fmla="*/ 519 h 748"/>
                    <a:gd name="T72" fmla="*/ 102 w 757"/>
                    <a:gd name="T73" fmla="*/ 604 h 748"/>
                    <a:gd name="T74" fmla="*/ 107 w 757"/>
                    <a:gd name="T75" fmla="*/ 634 h 748"/>
                    <a:gd name="T76" fmla="*/ 158 w 757"/>
                    <a:gd name="T77" fmla="*/ 678 h 748"/>
                    <a:gd name="T78" fmla="*/ 189 w 757"/>
                    <a:gd name="T79" fmla="*/ 679 h 748"/>
                    <a:gd name="T80" fmla="*/ 265 w 757"/>
                    <a:gd name="T81" fmla="*/ 615 h 748"/>
                    <a:gd name="T82" fmla="*/ 303 w 757"/>
                    <a:gd name="T83" fmla="*/ 629 h 748"/>
                    <a:gd name="T84" fmla="*/ 318 w 757"/>
                    <a:gd name="T85" fmla="*/ 729 h 748"/>
                    <a:gd name="T86" fmla="*/ 342 w 757"/>
                    <a:gd name="T87" fmla="*/ 748 h 748"/>
                    <a:gd name="T88" fmla="*/ 409 w 757"/>
                    <a:gd name="T89" fmla="*/ 748 h 748"/>
                    <a:gd name="T90" fmla="*/ 433 w 757"/>
                    <a:gd name="T91" fmla="*/ 729 h 748"/>
                    <a:gd name="T92" fmla="*/ 450 w 757"/>
                    <a:gd name="T93" fmla="*/ 631 h 748"/>
                    <a:gd name="T94" fmla="*/ 489 w 757"/>
                    <a:gd name="T95" fmla="*/ 617 h 748"/>
                    <a:gd name="T96" fmla="*/ 562 w 757"/>
                    <a:gd name="T97" fmla="*/ 680 h 748"/>
                    <a:gd name="T98" fmla="*/ 592 w 757"/>
                    <a:gd name="T99" fmla="*/ 680 h 748"/>
                    <a:gd name="T100" fmla="*/ 644 w 757"/>
                    <a:gd name="T101" fmla="*/ 636 h 748"/>
                    <a:gd name="T102" fmla="*/ 649 w 757"/>
                    <a:gd name="T103" fmla="*/ 606 h 748"/>
                    <a:gd name="T104" fmla="*/ 600 w 757"/>
                    <a:gd name="T105" fmla="*/ 522 h 748"/>
                    <a:gd name="T106" fmla="*/ 621 w 757"/>
                    <a:gd name="T107" fmla="*/ 486 h 748"/>
                    <a:gd name="T108" fmla="*/ 721 w 757"/>
                    <a:gd name="T109" fmla="*/ 486 h 748"/>
                    <a:gd name="T110" fmla="*/ 744 w 757"/>
                    <a:gd name="T111" fmla="*/ 466 h 748"/>
                    <a:gd name="T112" fmla="*/ 528 w 757"/>
                    <a:gd name="T113" fmla="*/ 373 h 748"/>
                    <a:gd name="T114" fmla="*/ 378 w 757"/>
                    <a:gd name="T115" fmla="*/ 522 h 748"/>
                    <a:gd name="T116" fmla="*/ 229 w 757"/>
                    <a:gd name="T117" fmla="*/ 373 h 748"/>
                    <a:gd name="T118" fmla="*/ 378 w 757"/>
                    <a:gd name="T119" fmla="*/ 223 h 748"/>
                    <a:gd name="T120" fmla="*/ 528 w 757"/>
                    <a:gd name="T121" fmla="*/ 37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7" h="748">
                      <a:moveTo>
                        <a:pt x="744" y="466"/>
                      </a:moveTo>
                      <a:cubicBezTo>
                        <a:pt x="755" y="399"/>
                        <a:pt x="755" y="399"/>
                        <a:pt x="755" y="399"/>
                      </a:cubicBezTo>
                      <a:cubicBezTo>
                        <a:pt x="757" y="388"/>
                        <a:pt x="750" y="377"/>
                        <a:pt x="739" y="373"/>
                      </a:cubicBezTo>
                      <a:cubicBezTo>
                        <a:pt x="644" y="341"/>
                        <a:pt x="644" y="341"/>
                        <a:pt x="644" y="341"/>
                      </a:cubicBezTo>
                      <a:cubicBezTo>
                        <a:pt x="643" y="330"/>
                        <a:pt x="641" y="319"/>
                        <a:pt x="638" y="309"/>
                      </a:cubicBezTo>
                      <a:cubicBezTo>
                        <a:pt x="716" y="245"/>
                        <a:pt x="716" y="245"/>
                        <a:pt x="716" y="245"/>
                      </a:cubicBezTo>
                      <a:cubicBezTo>
                        <a:pt x="725" y="238"/>
                        <a:pt x="727" y="225"/>
                        <a:pt x="721" y="215"/>
                      </a:cubicBezTo>
                      <a:cubicBezTo>
                        <a:pt x="687" y="157"/>
                        <a:pt x="687" y="157"/>
                        <a:pt x="687" y="157"/>
                      </a:cubicBezTo>
                      <a:cubicBezTo>
                        <a:pt x="681" y="147"/>
                        <a:pt x="669" y="142"/>
                        <a:pt x="658" y="146"/>
                      </a:cubicBezTo>
                      <a:cubicBezTo>
                        <a:pt x="565" y="181"/>
                        <a:pt x="565" y="181"/>
                        <a:pt x="565" y="181"/>
                      </a:cubicBezTo>
                      <a:cubicBezTo>
                        <a:pt x="556" y="172"/>
                        <a:pt x="547" y="164"/>
                        <a:pt x="536" y="157"/>
                      </a:cubicBezTo>
                      <a:cubicBezTo>
                        <a:pt x="556" y="55"/>
                        <a:pt x="556" y="55"/>
                        <a:pt x="556" y="55"/>
                      </a:cubicBezTo>
                      <a:cubicBezTo>
                        <a:pt x="558" y="43"/>
                        <a:pt x="552" y="32"/>
                        <a:pt x="541" y="28"/>
                      </a:cubicBezTo>
                      <a:cubicBezTo>
                        <a:pt x="477" y="5"/>
                        <a:pt x="477" y="5"/>
                        <a:pt x="477" y="5"/>
                      </a:cubicBezTo>
                      <a:cubicBezTo>
                        <a:pt x="467" y="1"/>
                        <a:pt x="455" y="5"/>
                        <a:pt x="449" y="15"/>
                      </a:cubicBezTo>
                      <a:cubicBezTo>
                        <a:pt x="397" y="106"/>
                        <a:pt x="397" y="106"/>
                        <a:pt x="397" y="106"/>
                      </a:cubicBezTo>
                      <a:cubicBezTo>
                        <a:pt x="391" y="105"/>
                        <a:pt x="385" y="105"/>
                        <a:pt x="378" y="105"/>
                      </a:cubicBezTo>
                      <a:cubicBezTo>
                        <a:pt x="373" y="105"/>
                        <a:pt x="367" y="105"/>
                        <a:pt x="362" y="106"/>
                      </a:cubicBezTo>
                      <a:cubicBezTo>
                        <a:pt x="311" y="15"/>
                        <a:pt x="311" y="15"/>
                        <a:pt x="311" y="15"/>
                      </a:cubicBezTo>
                      <a:cubicBezTo>
                        <a:pt x="305" y="4"/>
                        <a:pt x="293" y="0"/>
                        <a:pt x="282" y="4"/>
                      </a:cubicBezTo>
                      <a:cubicBezTo>
                        <a:pt x="218" y="27"/>
                        <a:pt x="218" y="27"/>
                        <a:pt x="218" y="27"/>
                      </a:cubicBezTo>
                      <a:cubicBezTo>
                        <a:pt x="208" y="31"/>
                        <a:pt x="201" y="42"/>
                        <a:pt x="203" y="54"/>
                      </a:cubicBezTo>
                      <a:cubicBezTo>
                        <a:pt x="222" y="156"/>
                        <a:pt x="222" y="156"/>
                        <a:pt x="222" y="156"/>
                      </a:cubicBezTo>
                      <a:cubicBezTo>
                        <a:pt x="211" y="163"/>
                        <a:pt x="201" y="172"/>
                        <a:pt x="192" y="181"/>
                      </a:cubicBezTo>
                      <a:cubicBezTo>
                        <a:pt x="103" y="145"/>
                        <a:pt x="103" y="145"/>
                        <a:pt x="103" y="145"/>
                      </a:cubicBezTo>
                      <a:cubicBezTo>
                        <a:pt x="92" y="141"/>
                        <a:pt x="80" y="145"/>
                        <a:pt x="74" y="155"/>
                      </a:cubicBezTo>
                      <a:cubicBezTo>
                        <a:pt x="39" y="213"/>
                        <a:pt x="39" y="213"/>
                        <a:pt x="39" y="213"/>
                      </a:cubicBezTo>
                      <a:cubicBezTo>
                        <a:pt x="33" y="223"/>
                        <a:pt x="35" y="235"/>
                        <a:pt x="44" y="243"/>
                      </a:cubicBezTo>
                      <a:cubicBezTo>
                        <a:pt x="119" y="307"/>
                        <a:pt x="119" y="307"/>
                        <a:pt x="119" y="307"/>
                      </a:cubicBezTo>
                      <a:cubicBezTo>
                        <a:pt x="116" y="318"/>
                        <a:pt x="114" y="329"/>
                        <a:pt x="113" y="341"/>
                      </a:cubicBezTo>
                      <a:cubicBezTo>
                        <a:pt x="17" y="373"/>
                        <a:pt x="17" y="373"/>
                        <a:pt x="17" y="373"/>
                      </a:cubicBezTo>
                      <a:cubicBezTo>
                        <a:pt x="6" y="377"/>
                        <a:pt x="0" y="388"/>
                        <a:pt x="2" y="400"/>
                      </a:cubicBezTo>
                      <a:cubicBezTo>
                        <a:pt x="13" y="466"/>
                        <a:pt x="13" y="466"/>
                        <a:pt x="13" y="466"/>
                      </a:cubicBezTo>
                      <a:cubicBezTo>
                        <a:pt x="15" y="478"/>
                        <a:pt x="25" y="486"/>
                        <a:pt x="37" y="486"/>
                      </a:cubicBezTo>
                      <a:cubicBezTo>
                        <a:pt x="136" y="486"/>
                        <a:pt x="136" y="486"/>
                        <a:pt x="136" y="486"/>
                      </a:cubicBezTo>
                      <a:cubicBezTo>
                        <a:pt x="141" y="498"/>
                        <a:pt x="147" y="509"/>
                        <a:pt x="154" y="519"/>
                      </a:cubicBezTo>
                      <a:cubicBezTo>
                        <a:pt x="102" y="604"/>
                        <a:pt x="102" y="604"/>
                        <a:pt x="102" y="604"/>
                      </a:cubicBezTo>
                      <a:cubicBezTo>
                        <a:pt x="96" y="614"/>
                        <a:pt x="98" y="627"/>
                        <a:pt x="107" y="634"/>
                      </a:cubicBezTo>
                      <a:cubicBezTo>
                        <a:pt x="158" y="678"/>
                        <a:pt x="158" y="678"/>
                        <a:pt x="158" y="678"/>
                      </a:cubicBezTo>
                      <a:cubicBezTo>
                        <a:pt x="167" y="686"/>
                        <a:pt x="180" y="686"/>
                        <a:pt x="189" y="679"/>
                      </a:cubicBezTo>
                      <a:cubicBezTo>
                        <a:pt x="265" y="615"/>
                        <a:pt x="265" y="615"/>
                        <a:pt x="265" y="615"/>
                      </a:cubicBezTo>
                      <a:cubicBezTo>
                        <a:pt x="277" y="621"/>
                        <a:pt x="290" y="626"/>
                        <a:pt x="303" y="629"/>
                      </a:cubicBezTo>
                      <a:cubicBezTo>
                        <a:pt x="318" y="729"/>
                        <a:pt x="318" y="729"/>
                        <a:pt x="318" y="729"/>
                      </a:cubicBezTo>
                      <a:cubicBezTo>
                        <a:pt x="320" y="740"/>
                        <a:pt x="330" y="748"/>
                        <a:pt x="342" y="748"/>
                      </a:cubicBezTo>
                      <a:cubicBezTo>
                        <a:pt x="409" y="748"/>
                        <a:pt x="409" y="748"/>
                        <a:pt x="409" y="748"/>
                      </a:cubicBezTo>
                      <a:cubicBezTo>
                        <a:pt x="421" y="748"/>
                        <a:pt x="431" y="740"/>
                        <a:pt x="433" y="729"/>
                      </a:cubicBezTo>
                      <a:cubicBezTo>
                        <a:pt x="450" y="631"/>
                        <a:pt x="450" y="631"/>
                        <a:pt x="450" y="631"/>
                      </a:cubicBezTo>
                      <a:cubicBezTo>
                        <a:pt x="463" y="627"/>
                        <a:pt x="476" y="622"/>
                        <a:pt x="489" y="617"/>
                      </a:cubicBezTo>
                      <a:cubicBezTo>
                        <a:pt x="562" y="680"/>
                        <a:pt x="562" y="680"/>
                        <a:pt x="562" y="680"/>
                      </a:cubicBezTo>
                      <a:cubicBezTo>
                        <a:pt x="570" y="687"/>
                        <a:pt x="583" y="687"/>
                        <a:pt x="592" y="680"/>
                      </a:cubicBezTo>
                      <a:cubicBezTo>
                        <a:pt x="644" y="636"/>
                        <a:pt x="644" y="636"/>
                        <a:pt x="644" y="636"/>
                      </a:cubicBezTo>
                      <a:cubicBezTo>
                        <a:pt x="653" y="629"/>
                        <a:pt x="655" y="616"/>
                        <a:pt x="649" y="606"/>
                      </a:cubicBezTo>
                      <a:cubicBezTo>
                        <a:pt x="600" y="522"/>
                        <a:pt x="600" y="522"/>
                        <a:pt x="600" y="522"/>
                      </a:cubicBezTo>
                      <a:cubicBezTo>
                        <a:pt x="608" y="511"/>
                        <a:pt x="615" y="499"/>
                        <a:pt x="621" y="486"/>
                      </a:cubicBezTo>
                      <a:cubicBezTo>
                        <a:pt x="721" y="486"/>
                        <a:pt x="721" y="486"/>
                        <a:pt x="721" y="486"/>
                      </a:cubicBezTo>
                      <a:cubicBezTo>
                        <a:pt x="732" y="486"/>
                        <a:pt x="742" y="478"/>
                        <a:pt x="744" y="466"/>
                      </a:cubicBezTo>
                      <a:close/>
                      <a:moveTo>
                        <a:pt x="528" y="373"/>
                      </a:moveTo>
                      <a:cubicBezTo>
                        <a:pt x="528" y="455"/>
                        <a:pt x="461" y="522"/>
                        <a:pt x="378" y="522"/>
                      </a:cubicBezTo>
                      <a:cubicBezTo>
                        <a:pt x="296" y="522"/>
                        <a:pt x="229" y="455"/>
                        <a:pt x="229" y="373"/>
                      </a:cubicBezTo>
                      <a:cubicBezTo>
                        <a:pt x="229" y="290"/>
                        <a:pt x="296" y="223"/>
                        <a:pt x="378" y="223"/>
                      </a:cubicBezTo>
                      <a:cubicBezTo>
                        <a:pt x="461" y="223"/>
                        <a:pt x="528" y="290"/>
                        <a:pt x="528" y="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205" name="Oval 25">
                  <a:extLst>
                    <a:ext uri="{FF2B5EF4-FFF2-40B4-BE49-F238E27FC236}">
                      <a16:creationId xmlns:a16="http://schemas.microsoft.com/office/drawing/2014/main" id="{DC62E3B5-317F-4BC5-A1B8-3A786771B2DA}"/>
                    </a:ext>
                  </a:extLst>
                </p:cNvPr>
                <p:cNvSpPr>
                  <a:spLocks noChangeArrowheads="1"/>
                </p:cNvSpPr>
                <p:nvPr/>
              </p:nvSpPr>
              <p:spPr bwMode="auto">
                <a:xfrm>
                  <a:off x="5557028" y="7180975"/>
                  <a:ext cx="542925" cy="5413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206" name="Freeform 26">
                  <a:extLst>
                    <a:ext uri="{FF2B5EF4-FFF2-40B4-BE49-F238E27FC236}">
                      <a16:creationId xmlns:a16="http://schemas.microsoft.com/office/drawing/2014/main" id="{5173B305-E360-4CD5-9968-271D90D0088D}"/>
                    </a:ext>
                  </a:extLst>
                </p:cNvPr>
                <p:cNvSpPr>
                  <a:spLocks noEditPoints="1"/>
                </p:cNvSpPr>
                <p:nvPr/>
              </p:nvSpPr>
              <p:spPr bwMode="auto">
                <a:xfrm>
                  <a:off x="6907991" y="7722312"/>
                  <a:ext cx="1458913" cy="1524000"/>
                </a:xfrm>
                <a:custGeom>
                  <a:avLst/>
                  <a:gdLst>
                    <a:gd name="T0" fmla="*/ 379 w 388"/>
                    <a:gd name="T1" fmla="*/ 137 h 405"/>
                    <a:gd name="T2" fmla="*/ 383 w 388"/>
                    <a:gd name="T3" fmla="*/ 118 h 405"/>
                    <a:gd name="T4" fmla="*/ 361 w 388"/>
                    <a:gd name="T5" fmla="*/ 81 h 405"/>
                    <a:gd name="T6" fmla="*/ 343 w 388"/>
                    <a:gd name="T7" fmla="*/ 74 h 405"/>
                    <a:gd name="T8" fmla="*/ 287 w 388"/>
                    <a:gd name="T9" fmla="*/ 94 h 405"/>
                    <a:gd name="T10" fmla="*/ 241 w 388"/>
                    <a:gd name="T11" fmla="*/ 68 h 405"/>
                    <a:gd name="T12" fmla="*/ 232 w 388"/>
                    <a:gd name="T13" fmla="*/ 12 h 405"/>
                    <a:gd name="T14" fmla="*/ 217 w 388"/>
                    <a:gd name="T15" fmla="*/ 0 h 405"/>
                    <a:gd name="T16" fmla="*/ 174 w 388"/>
                    <a:gd name="T17" fmla="*/ 0 h 405"/>
                    <a:gd name="T18" fmla="*/ 159 w 388"/>
                    <a:gd name="T19" fmla="*/ 12 h 405"/>
                    <a:gd name="T20" fmla="*/ 149 w 388"/>
                    <a:gd name="T21" fmla="*/ 68 h 405"/>
                    <a:gd name="T22" fmla="*/ 102 w 388"/>
                    <a:gd name="T23" fmla="*/ 95 h 405"/>
                    <a:gd name="T24" fmla="*/ 46 w 388"/>
                    <a:gd name="T25" fmla="*/ 74 h 405"/>
                    <a:gd name="T26" fmla="*/ 27 w 388"/>
                    <a:gd name="T27" fmla="*/ 81 h 405"/>
                    <a:gd name="T28" fmla="*/ 6 w 388"/>
                    <a:gd name="T29" fmla="*/ 118 h 405"/>
                    <a:gd name="T30" fmla="*/ 9 w 388"/>
                    <a:gd name="T31" fmla="*/ 137 h 405"/>
                    <a:gd name="T32" fmla="*/ 55 w 388"/>
                    <a:gd name="T33" fmla="*/ 175 h 405"/>
                    <a:gd name="T34" fmla="*/ 53 w 388"/>
                    <a:gd name="T35" fmla="*/ 202 h 405"/>
                    <a:gd name="T36" fmla="*/ 55 w 388"/>
                    <a:gd name="T37" fmla="*/ 227 h 405"/>
                    <a:gd name="T38" fmla="*/ 7 w 388"/>
                    <a:gd name="T39" fmla="*/ 266 h 405"/>
                    <a:gd name="T40" fmla="*/ 4 w 388"/>
                    <a:gd name="T41" fmla="*/ 285 h 405"/>
                    <a:gd name="T42" fmla="*/ 25 w 388"/>
                    <a:gd name="T43" fmla="*/ 322 h 405"/>
                    <a:gd name="T44" fmla="*/ 43 w 388"/>
                    <a:gd name="T45" fmla="*/ 329 h 405"/>
                    <a:gd name="T46" fmla="*/ 100 w 388"/>
                    <a:gd name="T47" fmla="*/ 308 h 405"/>
                    <a:gd name="T48" fmla="*/ 149 w 388"/>
                    <a:gd name="T49" fmla="*/ 337 h 405"/>
                    <a:gd name="T50" fmla="*/ 158 w 388"/>
                    <a:gd name="T51" fmla="*/ 392 h 405"/>
                    <a:gd name="T52" fmla="*/ 173 w 388"/>
                    <a:gd name="T53" fmla="*/ 405 h 405"/>
                    <a:gd name="T54" fmla="*/ 216 w 388"/>
                    <a:gd name="T55" fmla="*/ 405 h 405"/>
                    <a:gd name="T56" fmla="*/ 231 w 388"/>
                    <a:gd name="T57" fmla="*/ 392 h 405"/>
                    <a:gd name="T58" fmla="*/ 240 w 388"/>
                    <a:gd name="T59" fmla="*/ 337 h 405"/>
                    <a:gd name="T60" fmla="*/ 289 w 388"/>
                    <a:gd name="T61" fmla="*/ 309 h 405"/>
                    <a:gd name="T62" fmla="*/ 345 w 388"/>
                    <a:gd name="T63" fmla="*/ 329 h 405"/>
                    <a:gd name="T64" fmla="*/ 364 w 388"/>
                    <a:gd name="T65" fmla="*/ 322 h 405"/>
                    <a:gd name="T66" fmla="*/ 385 w 388"/>
                    <a:gd name="T67" fmla="*/ 285 h 405"/>
                    <a:gd name="T68" fmla="*/ 381 w 388"/>
                    <a:gd name="T69" fmla="*/ 266 h 405"/>
                    <a:gd name="T70" fmla="*/ 335 w 388"/>
                    <a:gd name="T71" fmla="*/ 228 h 405"/>
                    <a:gd name="T72" fmla="*/ 337 w 388"/>
                    <a:gd name="T73" fmla="*/ 202 h 405"/>
                    <a:gd name="T74" fmla="*/ 334 w 388"/>
                    <a:gd name="T75" fmla="*/ 174 h 405"/>
                    <a:gd name="T76" fmla="*/ 379 w 388"/>
                    <a:gd name="T77" fmla="*/ 137 h 405"/>
                    <a:gd name="T78" fmla="*/ 251 w 388"/>
                    <a:gd name="T79" fmla="*/ 202 h 405"/>
                    <a:gd name="T80" fmla="*/ 195 w 388"/>
                    <a:gd name="T81" fmla="*/ 259 h 405"/>
                    <a:gd name="T82" fmla="*/ 138 w 388"/>
                    <a:gd name="T83" fmla="*/ 202 h 405"/>
                    <a:gd name="T84" fmla="*/ 195 w 388"/>
                    <a:gd name="T85" fmla="*/ 145 h 405"/>
                    <a:gd name="T86" fmla="*/ 251 w 388"/>
                    <a:gd name="T8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8" h="405">
                      <a:moveTo>
                        <a:pt x="379" y="137"/>
                      </a:moveTo>
                      <a:cubicBezTo>
                        <a:pt x="385" y="133"/>
                        <a:pt x="386" y="124"/>
                        <a:pt x="383" y="118"/>
                      </a:cubicBezTo>
                      <a:cubicBezTo>
                        <a:pt x="361" y="81"/>
                        <a:pt x="361" y="81"/>
                        <a:pt x="361" y="81"/>
                      </a:cubicBezTo>
                      <a:cubicBezTo>
                        <a:pt x="357" y="74"/>
                        <a:pt x="350" y="72"/>
                        <a:pt x="343" y="74"/>
                      </a:cubicBezTo>
                      <a:cubicBezTo>
                        <a:pt x="287" y="94"/>
                        <a:pt x="287" y="94"/>
                        <a:pt x="287" y="94"/>
                      </a:cubicBezTo>
                      <a:cubicBezTo>
                        <a:pt x="274" y="83"/>
                        <a:pt x="258" y="74"/>
                        <a:pt x="241" y="68"/>
                      </a:cubicBezTo>
                      <a:cubicBezTo>
                        <a:pt x="232" y="12"/>
                        <a:pt x="232" y="12"/>
                        <a:pt x="232" y="12"/>
                      </a:cubicBezTo>
                      <a:cubicBezTo>
                        <a:pt x="231" y="5"/>
                        <a:pt x="224" y="0"/>
                        <a:pt x="217" y="0"/>
                      </a:cubicBezTo>
                      <a:cubicBezTo>
                        <a:pt x="174" y="0"/>
                        <a:pt x="174" y="0"/>
                        <a:pt x="174" y="0"/>
                      </a:cubicBezTo>
                      <a:cubicBezTo>
                        <a:pt x="166" y="0"/>
                        <a:pt x="160" y="5"/>
                        <a:pt x="159" y="12"/>
                      </a:cubicBezTo>
                      <a:cubicBezTo>
                        <a:pt x="149" y="68"/>
                        <a:pt x="149" y="68"/>
                        <a:pt x="149" y="68"/>
                      </a:cubicBezTo>
                      <a:cubicBezTo>
                        <a:pt x="132" y="74"/>
                        <a:pt x="116" y="83"/>
                        <a:pt x="102" y="95"/>
                      </a:cubicBezTo>
                      <a:cubicBezTo>
                        <a:pt x="46" y="74"/>
                        <a:pt x="46" y="74"/>
                        <a:pt x="46" y="74"/>
                      </a:cubicBezTo>
                      <a:cubicBezTo>
                        <a:pt x="39" y="72"/>
                        <a:pt x="31" y="74"/>
                        <a:pt x="27" y="81"/>
                      </a:cubicBezTo>
                      <a:cubicBezTo>
                        <a:pt x="6" y="118"/>
                        <a:pt x="6" y="118"/>
                        <a:pt x="6" y="118"/>
                      </a:cubicBezTo>
                      <a:cubicBezTo>
                        <a:pt x="2" y="124"/>
                        <a:pt x="3" y="133"/>
                        <a:pt x="9" y="137"/>
                      </a:cubicBezTo>
                      <a:cubicBezTo>
                        <a:pt x="55" y="175"/>
                        <a:pt x="55" y="175"/>
                        <a:pt x="55" y="175"/>
                      </a:cubicBezTo>
                      <a:cubicBezTo>
                        <a:pt x="54" y="184"/>
                        <a:pt x="53" y="193"/>
                        <a:pt x="53" y="202"/>
                      </a:cubicBezTo>
                      <a:cubicBezTo>
                        <a:pt x="53" y="211"/>
                        <a:pt x="53" y="219"/>
                        <a:pt x="55" y="227"/>
                      </a:cubicBezTo>
                      <a:cubicBezTo>
                        <a:pt x="7" y="266"/>
                        <a:pt x="7" y="266"/>
                        <a:pt x="7" y="266"/>
                      </a:cubicBezTo>
                      <a:cubicBezTo>
                        <a:pt x="2" y="270"/>
                        <a:pt x="0" y="278"/>
                        <a:pt x="4" y="285"/>
                      </a:cubicBezTo>
                      <a:cubicBezTo>
                        <a:pt x="25" y="322"/>
                        <a:pt x="25" y="322"/>
                        <a:pt x="25" y="322"/>
                      </a:cubicBezTo>
                      <a:cubicBezTo>
                        <a:pt x="28" y="329"/>
                        <a:pt x="36" y="332"/>
                        <a:pt x="43" y="329"/>
                      </a:cubicBezTo>
                      <a:cubicBezTo>
                        <a:pt x="100" y="308"/>
                        <a:pt x="100" y="308"/>
                        <a:pt x="100" y="308"/>
                      </a:cubicBezTo>
                      <a:cubicBezTo>
                        <a:pt x="114" y="321"/>
                        <a:pt x="131" y="330"/>
                        <a:pt x="149" y="337"/>
                      </a:cubicBezTo>
                      <a:cubicBezTo>
                        <a:pt x="158" y="392"/>
                        <a:pt x="158" y="392"/>
                        <a:pt x="158" y="392"/>
                      </a:cubicBezTo>
                      <a:cubicBezTo>
                        <a:pt x="159" y="399"/>
                        <a:pt x="165" y="405"/>
                        <a:pt x="173" y="405"/>
                      </a:cubicBezTo>
                      <a:cubicBezTo>
                        <a:pt x="216" y="405"/>
                        <a:pt x="216" y="405"/>
                        <a:pt x="216" y="405"/>
                      </a:cubicBezTo>
                      <a:cubicBezTo>
                        <a:pt x="223" y="405"/>
                        <a:pt x="229" y="399"/>
                        <a:pt x="231" y="392"/>
                      </a:cubicBezTo>
                      <a:cubicBezTo>
                        <a:pt x="240" y="337"/>
                        <a:pt x="240" y="337"/>
                        <a:pt x="240" y="337"/>
                      </a:cubicBezTo>
                      <a:cubicBezTo>
                        <a:pt x="258" y="331"/>
                        <a:pt x="275" y="321"/>
                        <a:pt x="289" y="309"/>
                      </a:cubicBezTo>
                      <a:cubicBezTo>
                        <a:pt x="345" y="329"/>
                        <a:pt x="345" y="329"/>
                        <a:pt x="345" y="329"/>
                      </a:cubicBezTo>
                      <a:cubicBezTo>
                        <a:pt x="352" y="332"/>
                        <a:pt x="360" y="329"/>
                        <a:pt x="364" y="322"/>
                      </a:cubicBezTo>
                      <a:cubicBezTo>
                        <a:pt x="385" y="285"/>
                        <a:pt x="385" y="285"/>
                        <a:pt x="385" y="285"/>
                      </a:cubicBezTo>
                      <a:cubicBezTo>
                        <a:pt x="388" y="278"/>
                        <a:pt x="387" y="270"/>
                        <a:pt x="381" y="266"/>
                      </a:cubicBezTo>
                      <a:cubicBezTo>
                        <a:pt x="335" y="228"/>
                        <a:pt x="335" y="228"/>
                        <a:pt x="335" y="228"/>
                      </a:cubicBezTo>
                      <a:cubicBezTo>
                        <a:pt x="336" y="220"/>
                        <a:pt x="337" y="211"/>
                        <a:pt x="337" y="202"/>
                      </a:cubicBezTo>
                      <a:cubicBezTo>
                        <a:pt x="337" y="193"/>
                        <a:pt x="336" y="183"/>
                        <a:pt x="334" y="174"/>
                      </a:cubicBezTo>
                      <a:lnTo>
                        <a:pt x="379" y="137"/>
                      </a:lnTo>
                      <a:close/>
                      <a:moveTo>
                        <a:pt x="251" y="202"/>
                      </a:moveTo>
                      <a:cubicBezTo>
                        <a:pt x="251" y="233"/>
                        <a:pt x="226" y="259"/>
                        <a:pt x="195" y="259"/>
                      </a:cubicBezTo>
                      <a:cubicBezTo>
                        <a:pt x="163" y="259"/>
                        <a:pt x="138" y="233"/>
                        <a:pt x="138" y="202"/>
                      </a:cubicBezTo>
                      <a:cubicBezTo>
                        <a:pt x="138" y="171"/>
                        <a:pt x="163" y="145"/>
                        <a:pt x="195" y="145"/>
                      </a:cubicBezTo>
                      <a:cubicBezTo>
                        <a:pt x="226" y="145"/>
                        <a:pt x="251" y="171"/>
                        <a:pt x="251"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grpSp>
        </p:grpSp>
      </p:grpSp>
      <p:sp>
        <p:nvSpPr>
          <p:cNvPr id="111" name="TextBox 222">
            <a:extLst>
              <a:ext uri="{FF2B5EF4-FFF2-40B4-BE49-F238E27FC236}">
                <a16:creationId xmlns:a16="http://schemas.microsoft.com/office/drawing/2014/main" id="{6E8FBE12-CE7C-402B-A4DA-AFB91ED4E579}"/>
              </a:ext>
            </a:extLst>
          </p:cNvPr>
          <p:cNvSpPr txBox="1"/>
          <p:nvPr/>
        </p:nvSpPr>
        <p:spPr>
          <a:xfrm>
            <a:off x="7877276" y="2300984"/>
            <a:ext cx="5029200" cy="585417"/>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836" b="1" i="0" u="none" strike="noStrike" kern="0" cap="none" spc="0" normalizeH="0" baseline="0" noProof="0">
                <a:ln>
                  <a:noFill/>
                </a:ln>
                <a:solidFill>
                  <a:srgbClr val="353535"/>
                </a:solidFill>
                <a:effectLst/>
                <a:uLnTx/>
                <a:uFillTx/>
                <a:latin typeface="Segoe UI Semilight"/>
                <a:ea typeface="+mn-ea"/>
                <a:cs typeface="+mn-cs"/>
              </a:rPr>
              <a:t>Docker Containers</a:t>
            </a:r>
          </a:p>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a:ln>
                  <a:noFill/>
                </a:ln>
                <a:solidFill>
                  <a:srgbClr val="353535"/>
                </a:solidFill>
                <a:effectLst/>
                <a:uLnTx/>
                <a:uFillTx/>
                <a:latin typeface="Segoe UI Semilight"/>
                <a:ea typeface="+mn-ea"/>
                <a:cs typeface="+mn-cs"/>
              </a:rPr>
              <a:t>Speed and density</a:t>
            </a:r>
          </a:p>
        </p:txBody>
      </p:sp>
      <p:grpSp>
        <p:nvGrpSpPr>
          <p:cNvPr id="112" name="Group 22">
            <a:extLst>
              <a:ext uri="{FF2B5EF4-FFF2-40B4-BE49-F238E27FC236}">
                <a16:creationId xmlns:a16="http://schemas.microsoft.com/office/drawing/2014/main" id="{DCA22E28-A7C9-440D-815A-B6D4DFA95477}"/>
              </a:ext>
            </a:extLst>
          </p:cNvPr>
          <p:cNvGrpSpPr/>
          <p:nvPr/>
        </p:nvGrpSpPr>
        <p:grpSpPr>
          <a:xfrm>
            <a:off x="9089408" y="5146180"/>
            <a:ext cx="2472063" cy="1643614"/>
            <a:chOff x="8630018" y="5165203"/>
            <a:chExt cx="2472063" cy="1643614"/>
          </a:xfrm>
        </p:grpSpPr>
        <p:grpSp>
          <p:nvGrpSpPr>
            <p:cNvPr id="142" name="Group 17">
              <a:extLst>
                <a:ext uri="{FF2B5EF4-FFF2-40B4-BE49-F238E27FC236}">
                  <a16:creationId xmlns:a16="http://schemas.microsoft.com/office/drawing/2014/main" id="{836F9878-AB53-4368-9AB4-9D7CBA17DD1E}"/>
                </a:ext>
              </a:extLst>
            </p:cNvPr>
            <p:cNvGrpSpPr/>
            <p:nvPr/>
          </p:nvGrpSpPr>
          <p:grpSpPr>
            <a:xfrm>
              <a:off x="8630413" y="6443056"/>
              <a:ext cx="2468878" cy="365761"/>
              <a:chOff x="8598897" y="6443056"/>
              <a:chExt cx="2468878" cy="365761"/>
            </a:xfrm>
          </p:grpSpPr>
          <p:sp>
            <p:nvSpPr>
              <p:cNvPr id="188" name="Rectangle 239">
                <a:extLst>
                  <a:ext uri="{FF2B5EF4-FFF2-40B4-BE49-F238E27FC236}">
                    <a16:creationId xmlns:a16="http://schemas.microsoft.com/office/drawing/2014/main" id="{E60904D9-2E2C-4028-9D00-39184360E260}"/>
                  </a:ext>
                </a:extLst>
              </p:cNvPr>
              <p:cNvSpPr/>
              <p:nvPr/>
            </p:nvSpPr>
            <p:spPr bwMode="auto">
              <a:xfrm>
                <a:off x="8964655" y="6443057"/>
                <a:ext cx="2103120" cy="365760"/>
              </a:xfrm>
              <a:prstGeom prst="rect">
                <a:avLst/>
              </a:prstGeom>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Hyper-V</a:t>
                </a:r>
                <a:endParaRPr kumimoji="0" lang="en-US" sz="1632"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89" name="Group 16">
                <a:extLst>
                  <a:ext uri="{FF2B5EF4-FFF2-40B4-BE49-F238E27FC236}">
                    <a16:creationId xmlns:a16="http://schemas.microsoft.com/office/drawing/2014/main" id="{C67F6DE1-0E8C-4744-857B-BF2A06FA6529}"/>
                  </a:ext>
                </a:extLst>
              </p:cNvPr>
              <p:cNvGrpSpPr/>
              <p:nvPr/>
            </p:nvGrpSpPr>
            <p:grpSpPr>
              <a:xfrm>
                <a:off x="8598897" y="6443056"/>
                <a:ext cx="365760" cy="365760"/>
                <a:chOff x="8598897" y="6443056"/>
                <a:chExt cx="365760" cy="365760"/>
              </a:xfrm>
            </p:grpSpPr>
            <p:sp>
              <p:nvSpPr>
                <p:cNvPr id="190" name="Rectangle 238">
                  <a:extLst>
                    <a:ext uri="{FF2B5EF4-FFF2-40B4-BE49-F238E27FC236}">
                      <a16:creationId xmlns:a16="http://schemas.microsoft.com/office/drawing/2014/main" id="{1C3EB104-A899-415D-9EDE-413465CBF550}"/>
                    </a:ext>
                  </a:extLst>
                </p:cNvPr>
                <p:cNvSpPr/>
                <p:nvPr/>
              </p:nvSpPr>
              <p:spPr bwMode="auto">
                <a:xfrm>
                  <a:off x="8598897" y="6443056"/>
                  <a:ext cx="365760" cy="36576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91" name="Group 240">
                  <a:extLst>
                    <a:ext uri="{FF2B5EF4-FFF2-40B4-BE49-F238E27FC236}">
                      <a16:creationId xmlns:a16="http://schemas.microsoft.com/office/drawing/2014/main" id="{1E4677C9-CD7A-4DAE-900B-9EBF3C4CDB69}"/>
                    </a:ext>
                  </a:extLst>
                </p:cNvPr>
                <p:cNvGrpSpPr/>
                <p:nvPr/>
              </p:nvGrpSpPr>
              <p:grpSpPr>
                <a:xfrm>
                  <a:off x="8703931" y="6525062"/>
                  <a:ext cx="155693" cy="201748"/>
                  <a:chOff x="5260975" y="2352675"/>
                  <a:chExt cx="1663700" cy="2155825"/>
                </a:xfrm>
                <a:solidFill>
                  <a:schemeClr val="tx2"/>
                </a:solidFill>
              </p:grpSpPr>
              <p:sp>
                <p:nvSpPr>
                  <p:cNvPr id="192" name="Freeform 16">
                    <a:extLst>
                      <a:ext uri="{FF2B5EF4-FFF2-40B4-BE49-F238E27FC236}">
                        <a16:creationId xmlns:a16="http://schemas.microsoft.com/office/drawing/2014/main" id="{67DBCBC4-8C2D-4DD8-BB1C-926A4D027D43}"/>
                      </a:ext>
                    </a:extLst>
                  </p:cNvPr>
                  <p:cNvSpPr>
                    <a:spLocks noEditPoints="1"/>
                  </p:cNvSpPr>
                  <p:nvPr/>
                </p:nvSpPr>
                <p:spPr bwMode="auto">
                  <a:xfrm>
                    <a:off x="5260975" y="2352675"/>
                    <a:ext cx="1663700" cy="2155825"/>
                  </a:xfrm>
                  <a:custGeom>
                    <a:avLst/>
                    <a:gdLst>
                      <a:gd name="T0" fmla="*/ 0 w 441"/>
                      <a:gd name="T1" fmla="*/ 0 h 572"/>
                      <a:gd name="T2" fmla="*/ 0 w 441"/>
                      <a:gd name="T3" fmla="*/ 572 h 572"/>
                      <a:gd name="T4" fmla="*/ 441 w 441"/>
                      <a:gd name="T5" fmla="*/ 572 h 572"/>
                      <a:gd name="T6" fmla="*/ 441 w 441"/>
                      <a:gd name="T7" fmla="*/ 0 h 572"/>
                      <a:gd name="T8" fmla="*/ 0 w 441"/>
                      <a:gd name="T9" fmla="*/ 0 h 572"/>
                      <a:gd name="T10" fmla="*/ 394 w 441"/>
                      <a:gd name="T11" fmla="*/ 421 h 572"/>
                      <a:gd name="T12" fmla="*/ 364 w 441"/>
                      <a:gd name="T13" fmla="*/ 448 h 572"/>
                      <a:gd name="T14" fmla="*/ 77 w 441"/>
                      <a:gd name="T15" fmla="*/ 448 h 572"/>
                      <a:gd name="T16" fmla="*/ 47 w 441"/>
                      <a:gd name="T17" fmla="*/ 421 h 572"/>
                      <a:gd name="T18" fmla="*/ 47 w 441"/>
                      <a:gd name="T19" fmla="*/ 415 h 572"/>
                      <a:gd name="T20" fmla="*/ 77 w 441"/>
                      <a:gd name="T21" fmla="*/ 387 h 572"/>
                      <a:gd name="T22" fmla="*/ 232 w 441"/>
                      <a:gd name="T23" fmla="*/ 387 h 572"/>
                      <a:gd name="T24" fmla="*/ 364 w 441"/>
                      <a:gd name="T25" fmla="*/ 387 h 572"/>
                      <a:gd name="T26" fmla="*/ 394 w 441"/>
                      <a:gd name="T27" fmla="*/ 415 h 572"/>
                      <a:gd name="T28" fmla="*/ 394 w 441"/>
                      <a:gd name="T29" fmla="*/ 421 h 572"/>
                      <a:gd name="T30" fmla="*/ 394 w 441"/>
                      <a:gd name="T31" fmla="*/ 313 h 572"/>
                      <a:gd name="T32" fmla="*/ 364 w 441"/>
                      <a:gd name="T33" fmla="*/ 340 h 572"/>
                      <a:gd name="T34" fmla="*/ 77 w 441"/>
                      <a:gd name="T35" fmla="*/ 340 h 572"/>
                      <a:gd name="T36" fmla="*/ 47 w 441"/>
                      <a:gd name="T37" fmla="*/ 313 h 572"/>
                      <a:gd name="T38" fmla="*/ 47 w 441"/>
                      <a:gd name="T39" fmla="*/ 307 h 572"/>
                      <a:gd name="T40" fmla="*/ 77 w 441"/>
                      <a:gd name="T41" fmla="*/ 280 h 572"/>
                      <a:gd name="T42" fmla="*/ 232 w 441"/>
                      <a:gd name="T43" fmla="*/ 280 h 572"/>
                      <a:gd name="T44" fmla="*/ 364 w 441"/>
                      <a:gd name="T45" fmla="*/ 280 h 572"/>
                      <a:gd name="T46" fmla="*/ 394 w 441"/>
                      <a:gd name="T47" fmla="*/ 307 h 572"/>
                      <a:gd name="T48" fmla="*/ 394 w 441"/>
                      <a:gd name="T49" fmla="*/ 313 h 572"/>
                      <a:gd name="T50" fmla="*/ 394 w 441"/>
                      <a:gd name="T51" fmla="*/ 205 h 572"/>
                      <a:gd name="T52" fmla="*/ 364 w 441"/>
                      <a:gd name="T53" fmla="*/ 233 h 572"/>
                      <a:gd name="T54" fmla="*/ 77 w 441"/>
                      <a:gd name="T55" fmla="*/ 233 h 572"/>
                      <a:gd name="T56" fmla="*/ 47 w 441"/>
                      <a:gd name="T57" fmla="*/ 205 h 572"/>
                      <a:gd name="T58" fmla="*/ 47 w 441"/>
                      <a:gd name="T59" fmla="*/ 199 h 572"/>
                      <a:gd name="T60" fmla="*/ 77 w 441"/>
                      <a:gd name="T61" fmla="*/ 172 h 572"/>
                      <a:gd name="T62" fmla="*/ 232 w 441"/>
                      <a:gd name="T63" fmla="*/ 172 h 572"/>
                      <a:gd name="T64" fmla="*/ 364 w 441"/>
                      <a:gd name="T65" fmla="*/ 172 h 572"/>
                      <a:gd name="T66" fmla="*/ 394 w 441"/>
                      <a:gd name="T67" fmla="*/ 199 h 572"/>
                      <a:gd name="T68" fmla="*/ 394 w 441"/>
                      <a:gd name="T69" fmla="*/ 205 h 572"/>
                      <a:gd name="T70" fmla="*/ 394 w 441"/>
                      <a:gd name="T71" fmla="*/ 97 h 572"/>
                      <a:gd name="T72" fmla="*/ 364 w 441"/>
                      <a:gd name="T73" fmla="*/ 125 h 572"/>
                      <a:gd name="T74" fmla="*/ 77 w 441"/>
                      <a:gd name="T75" fmla="*/ 125 h 572"/>
                      <a:gd name="T76" fmla="*/ 47 w 441"/>
                      <a:gd name="T77" fmla="*/ 97 h 572"/>
                      <a:gd name="T78" fmla="*/ 47 w 441"/>
                      <a:gd name="T79" fmla="*/ 92 h 572"/>
                      <a:gd name="T80" fmla="*/ 77 w 441"/>
                      <a:gd name="T81" fmla="*/ 64 h 572"/>
                      <a:gd name="T82" fmla="*/ 232 w 441"/>
                      <a:gd name="T83" fmla="*/ 64 h 572"/>
                      <a:gd name="T84" fmla="*/ 364 w 441"/>
                      <a:gd name="T85" fmla="*/ 64 h 572"/>
                      <a:gd name="T86" fmla="*/ 394 w 441"/>
                      <a:gd name="T87" fmla="*/ 92 h 572"/>
                      <a:gd name="T88" fmla="*/ 394 w 441"/>
                      <a:gd name="T89" fmla="*/ 97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41" h="572">
                        <a:moveTo>
                          <a:pt x="0" y="0"/>
                        </a:moveTo>
                        <a:cubicBezTo>
                          <a:pt x="0" y="572"/>
                          <a:pt x="0" y="572"/>
                          <a:pt x="0" y="572"/>
                        </a:cubicBezTo>
                        <a:cubicBezTo>
                          <a:pt x="441" y="572"/>
                          <a:pt x="441" y="572"/>
                          <a:pt x="441" y="572"/>
                        </a:cubicBezTo>
                        <a:cubicBezTo>
                          <a:pt x="441" y="0"/>
                          <a:pt x="441" y="0"/>
                          <a:pt x="441" y="0"/>
                        </a:cubicBezTo>
                        <a:lnTo>
                          <a:pt x="0" y="0"/>
                        </a:lnTo>
                        <a:close/>
                        <a:moveTo>
                          <a:pt x="394" y="421"/>
                        </a:moveTo>
                        <a:cubicBezTo>
                          <a:pt x="394" y="448"/>
                          <a:pt x="364" y="448"/>
                          <a:pt x="364" y="448"/>
                        </a:cubicBezTo>
                        <a:cubicBezTo>
                          <a:pt x="77" y="448"/>
                          <a:pt x="77" y="448"/>
                          <a:pt x="77" y="448"/>
                        </a:cubicBezTo>
                        <a:cubicBezTo>
                          <a:pt x="47" y="448"/>
                          <a:pt x="47" y="421"/>
                          <a:pt x="47" y="421"/>
                        </a:cubicBezTo>
                        <a:cubicBezTo>
                          <a:pt x="47" y="415"/>
                          <a:pt x="47" y="415"/>
                          <a:pt x="47" y="415"/>
                        </a:cubicBezTo>
                        <a:cubicBezTo>
                          <a:pt x="47" y="387"/>
                          <a:pt x="77" y="387"/>
                          <a:pt x="77" y="387"/>
                        </a:cubicBezTo>
                        <a:cubicBezTo>
                          <a:pt x="232" y="387"/>
                          <a:pt x="232" y="387"/>
                          <a:pt x="232" y="387"/>
                        </a:cubicBezTo>
                        <a:cubicBezTo>
                          <a:pt x="364" y="387"/>
                          <a:pt x="364" y="387"/>
                          <a:pt x="364" y="387"/>
                        </a:cubicBezTo>
                        <a:cubicBezTo>
                          <a:pt x="394" y="387"/>
                          <a:pt x="394" y="415"/>
                          <a:pt x="394" y="415"/>
                        </a:cubicBezTo>
                        <a:lnTo>
                          <a:pt x="394" y="421"/>
                        </a:lnTo>
                        <a:close/>
                        <a:moveTo>
                          <a:pt x="394" y="313"/>
                        </a:moveTo>
                        <a:cubicBezTo>
                          <a:pt x="394" y="340"/>
                          <a:pt x="364" y="340"/>
                          <a:pt x="364" y="340"/>
                        </a:cubicBezTo>
                        <a:cubicBezTo>
                          <a:pt x="77" y="340"/>
                          <a:pt x="77" y="340"/>
                          <a:pt x="77" y="340"/>
                        </a:cubicBezTo>
                        <a:cubicBezTo>
                          <a:pt x="47" y="340"/>
                          <a:pt x="47" y="313"/>
                          <a:pt x="47" y="313"/>
                        </a:cubicBezTo>
                        <a:cubicBezTo>
                          <a:pt x="47" y="307"/>
                          <a:pt x="47" y="307"/>
                          <a:pt x="47" y="307"/>
                        </a:cubicBezTo>
                        <a:cubicBezTo>
                          <a:pt x="47" y="280"/>
                          <a:pt x="77" y="280"/>
                          <a:pt x="77" y="280"/>
                        </a:cubicBezTo>
                        <a:cubicBezTo>
                          <a:pt x="232" y="280"/>
                          <a:pt x="232" y="280"/>
                          <a:pt x="232" y="280"/>
                        </a:cubicBezTo>
                        <a:cubicBezTo>
                          <a:pt x="364" y="280"/>
                          <a:pt x="364" y="280"/>
                          <a:pt x="364" y="280"/>
                        </a:cubicBezTo>
                        <a:cubicBezTo>
                          <a:pt x="394" y="280"/>
                          <a:pt x="394" y="307"/>
                          <a:pt x="394" y="307"/>
                        </a:cubicBezTo>
                        <a:lnTo>
                          <a:pt x="394" y="313"/>
                        </a:lnTo>
                        <a:close/>
                        <a:moveTo>
                          <a:pt x="394" y="205"/>
                        </a:moveTo>
                        <a:cubicBezTo>
                          <a:pt x="394" y="233"/>
                          <a:pt x="364" y="233"/>
                          <a:pt x="364" y="233"/>
                        </a:cubicBezTo>
                        <a:cubicBezTo>
                          <a:pt x="77" y="233"/>
                          <a:pt x="77" y="233"/>
                          <a:pt x="77" y="233"/>
                        </a:cubicBezTo>
                        <a:cubicBezTo>
                          <a:pt x="47" y="233"/>
                          <a:pt x="47" y="205"/>
                          <a:pt x="47" y="205"/>
                        </a:cubicBezTo>
                        <a:cubicBezTo>
                          <a:pt x="47" y="199"/>
                          <a:pt x="47" y="199"/>
                          <a:pt x="47" y="199"/>
                        </a:cubicBezTo>
                        <a:cubicBezTo>
                          <a:pt x="47" y="172"/>
                          <a:pt x="77" y="172"/>
                          <a:pt x="77" y="172"/>
                        </a:cubicBezTo>
                        <a:cubicBezTo>
                          <a:pt x="232" y="172"/>
                          <a:pt x="232" y="172"/>
                          <a:pt x="232" y="172"/>
                        </a:cubicBezTo>
                        <a:cubicBezTo>
                          <a:pt x="364" y="172"/>
                          <a:pt x="364" y="172"/>
                          <a:pt x="364" y="172"/>
                        </a:cubicBezTo>
                        <a:cubicBezTo>
                          <a:pt x="394" y="172"/>
                          <a:pt x="394" y="199"/>
                          <a:pt x="394" y="199"/>
                        </a:cubicBezTo>
                        <a:lnTo>
                          <a:pt x="394" y="205"/>
                        </a:lnTo>
                        <a:close/>
                        <a:moveTo>
                          <a:pt x="394" y="97"/>
                        </a:moveTo>
                        <a:cubicBezTo>
                          <a:pt x="394" y="125"/>
                          <a:pt x="364" y="125"/>
                          <a:pt x="364" y="125"/>
                        </a:cubicBezTo>
                        <a:cubicBezTo>
                          <a:pt x="77" y="125"/>
                          <a:pt x="77" y="125"/>
                          <a:pt x="77" y="125"/>
                        </a:cubicBezTo>
                        <a:cubicBezTo>
                          <a:pt x="47" y="125"/>
                          <a:pt x="47" y="97"/>
                          <a:pt x="47" y="97"/>
                        </a:cubicBezTo>
                        <a:cubicBezTo>
                          <a:pt x="47" y="92"/>
                          <a:pt x="47" y="92"/>
                          <a:pt x="47" y="92"/>
                        </a:cubicBezTo>
                        <a:cubicBezTo>
                          <a:pt x="47" y="64"/>
                          <a:pt x="77" y="64"/>
                          <a:pt x="77" y="64"/>
                        </a:cubicBezTo>
                        <a:cubicBezTo>
                          <a:pt x="232" y="64"/>
                          <a:pt x="232" y="64"/>
                          <a:pt x="232" y="64"/>
                        </a:cubicBezTo>
                        <a:cubicBezTo>
                          <a:pt x="364" y="64"/>
                          <a:pt x="364" y="64"/>
                          <a:pt x="364" y="64"/>
                        </a:cubicBezTo>
                        <a:cubicBezTo>
                          <a:pt x="394" y="64"/>
                          <a:pt x="394" y="92"/>
                          <a:pt x="394" y="92"/>
                        </a:cubicBezTo>
                        <a:lnTo>
                          <a:pt x="394" y="97"/>
                        </a:lnTo>
                        <a:close/>
                      </a:path>
                    </a:pathLst>
                  </a:custGeom>
                  <a:grpFill/>
                  <a:ln w="9525">
                    <a:solidFill>
                      <a:schemeClr val="tx2"/>
                    </a:solidFill>
                    <a:round/>
                    <a:headEnd/>
                    <a:tailEnd/>
                  </a:ln>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193" name="Oval 17">
                    <a:extLst>
                      <a:ext uri="{FF2B5EF4-FFF2-40B4-BE49-F238E27FC236}">
                        <a16:creationId xmlns:a16="http://schemas.microsoft.com/office/drawing/2014/main" id="{3396DB70-6968-4EAD-913E-406097BAD2C5}"/>
                      </a:ext>
                    </a:extLst>
                  </p:cNvPr>
                  <p:cNvSpPr>
                    <a:spLocks noChangeArrowheads="1"/>
                  </p:cNvSpPr>
                  <p:nvPr/>
                </p:nvSpPr>
                <p:spPr bwMode="auto">
                  <a:xfrm>
                    <a:off x="6546850" y="2643188"/>
                    <a:ext cx="128588" cy="123825"/>
                  </a:xfrm>
                  <a:prstGeom prst="ellipse">
                    <a:avLst/>
                  </a:prstGeom>
                  <a:grpFill/>
                  <a:ln w="9525">
                    <a:solidFill>
                      <a:schemeClr val="tx2"/>
                    </a:solidFill>
                    <a:round/>
                    <a:headEnd/>
                    <a:tailEnd/>
                  </a:ln>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194" name="Oval 18">
                    <a:extLst>
                      <a:ext uri="{FF2B5EF4-FFF2-40B4-BE49-F238E27FC236}">
                        <a16:creationId xmlns:a16="http://schemas.microsoft.com/office/drawing/2014/main" id="{3F28B984-2527-48F9-B73D-46B04ACB9586}"/>
                      </a:ext>
                    </a:extLst>
                  </p:cNvPr>
                  <p:cNvSpPr>
                    <a:spLocks noChangeArrowheads="1"/>
                  </p:cNvSpPr>
                  <p:nvPr/>
                </p:nvSpPr>
                <p:spPr bwMode="auto">
                  <a:xfrm>
                    <a:off x="6546850" y="3049588"/>
                    <a:ext cx="128588" cy="125413"/>
                  </a:xfrm>
                  <a:prstGeom prst="ellipse">
                    <a:avLst/>
                  </a:prstGeom>
                  <a:grpFill/>
                  <a:ln w="9525">
                    <a:solidFill>
                      <a:schemeClr val="tx2"/>
                    </a:solidFill>
                    <a:round/>
                    <a:headEnd/>
                    <a:tailEnd/>
                  </a:ln>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195" name="Oval 19">
                    <a:extLst>
                      <a:ext uri="{FF2B5EF4-FFF2-40B4-BE49-F238E27FC236}">
                        <a16:creationId xmlns:a16="http://schemas.microsoft.com/office/drawing/2014/main" id="{7BC0712D-FE8E-4E88-8DA7-61C15BAD82C1}"/>
                      </a:ext>
                    </a:extLst>
                  </p:cNvPr>
                  <p:cNvSpPr>
                    <a:spLocks noChangeArrowheads="1"/>
                  </p:cNvSpPr>
                  <p:nvPr/>
                </p:nvSpPr>
                <p:spPr bwMode="auto">
                  <a:xfrm>
                    <a:off x="6546850" y="3457575"/>
                    <a:ext cx="128588" cy="123825"/>
                  </a:xfrm>
                  <a:prstGeom prst="ellipse">
                    <a:avLst/>
                  </a:prstGeom>
                  <a:grpFill/>
                  <a:ln w="9525">
                    <a:solidFill>
                      <a:schemeClr val="tx2"/>
                    </a:solidFill>
                    <a:round/>
                    <a:headEnd/>
                    <a:tailEnd/>
                  </a:ln>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sp>
                <p:nvSpPr>
                  <p:cNvPr id="196" name="Oval 20">
                    <a:extLst>
                      <a:ext uri="{FF2B5EF4-FFF2-40B4-BE49-F238E27FC236}">
                        <a16:creationId xmlns:a16="http://schemas.microsoft.com/office/drawing/2014/main" id="{4FAD665D-18A5-4C67-AEA4-9C50678071FE}"/>
                      </a:ext>
                    </a:extLst>
                  </p:cNvPr>
                  <p:cNvSpPr>
                    <a:spLocks noChangeArrowheads="1"/>
                  </p:cNvSpPr>
                  <p:nvPr/>
                </p:nvSpPr>
                <p:spPr bwMode="auto">
                  <a:xfrm>
                    <a:off x="6546850" y="3863975"/>
                    <a:ext cx="128588" cy="123825"/>
                  </a:xfrm>
                  <a:prstGeom prst="ellipse">
                    <a:avLst/>
                  </a:prstGeom>
                  <a:grpFill/>
                  <a:ln w="9525">
                    <a:solidFill>
                      <a:schemeClr val="tx2"/>
                    </a:solidFill>
                    <a:round/>
                    <a:headEnd/>
                    <a:tailEnd/>
                  </a:ln>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rgbClr val="FFFFFF"/>
                      </a:solidFill>
                      <a:effectLst/>
                      <a:uLnTx/>
                      <a:uFillTx/>
                      <a:latin typeface="Segoe UI Semilight"/>
                      <a:ea typeface="+mn-ea"/>
                      <a:cs typeface="+mn-cs"/>
                    </a:endParaRPr>
                  </a:p>
                </p:txBody>
              </p:sp>
            </p:grpSp>
          </p:grpSp>
        </p:grpSp>
        <p:grpSp>
          <p:nvGrpSpPr>
            <p:cNvPr id="143" name="Group 18">
              <a:extLst>
                <a:ext uri="{FF2B5EF4-FFF2-40B4-BE49-F238E27FC236}">
                  <a16:creationId xmlns:a16="http://schemas.microsoft.com/office/drawing/2014/main" id="{537EF581-2E2C-4ACB-A4B7-43E80C85A00C}"/>
                </a:ext>
              </a:extLst>
            </p:cNvPr>
            <p:cNvGrpSpPr/>
            <p:nvPr/>
          </p:nvGrpSpPr>
          <p:grpSpPr>
            <a:xfrm>
              <a:off x="8630018" y="5165203"/>
              <a:ext cx="777240" cy="1246735"/>
              <a:chOff x="8599821" y="5165203"/>
              <a:chExt cx="777240" cy="1246735"/>
            </a:xfrm>
          </p:grpSpPr>
          <p:grpSp>
            <p:nvGrpSpPr>
              <p:cNvPr id="174" name="Group 8">
                <a:extLst>
                  <a:ext uri="{FF2B5EF4-FFF2-40B4-BE49-F238E27FC236}">
                    <a16:creationId xmlns:a16="http://schemas.microsoft.com/office/drawing/2014/main" id="{467EF36D-99E8-40DC-BE6D-981BDFA79C11}"/>
                  </a:ext>
                </a:extLst>
              </p:cNvPr>
              <p:cNvGrpSpPr/>
              <p:nvPr/>
            </p:nvGrpSpPr>
            <p:grpSpPr>
              <a:xfrm>
                <a:off x="8636227" y="5198401"/>
                <a:ext cx="704429" cy="1174494"/>
                <a:chOff x="8635106" y="4651691"/>
                <a:chExt cx="704429" cy="1174494"/>
              </a:xfrm>
            </p:grpSpPr>
            <p:grpSp>
              <p:nvGrpSpPr>
                <p:cNvPr id="176" name="Group 3">
                  <a:extLst>
                    <a:ext uri="{FF2B5EF4-FFF2-40B4-BE49-F238E27FC236}">
                      <a16:creationId xmlns:a16="http://schemas.microsoft.com/office/drawing/2014/main" id="{074B4C97-CA5F-4E17-8843-94B0917E753E}"/>
                    </a:ext>
                  </a:extLst>
                </p:cNvPr>
                <p:cNvGrpSpPr/>
                <p:nvPr/>
              </p:nvGrpSpPr>
              <p:grpSpPr>
                <a:xfrm>
                  <a:off x="8635106" y="5551434"/>
                  <a:ext cx="704429" cy="274751"/>
                  <a:chOff x="8635106" y="5542669"/>
                  <a:chExt cx="704429" cy="274751"/>
                </a:xfrm>
              </p:grpSpPr>
              <p:sp>
                <p:nvSpPr>
                  <p:cNvPr id="184" name="Rectangle 175">
                    <a:extLst>
                      <a:ext uri="{FF2B5EF4-FFF2-40B4-BE49-F238E27FC236}">
                        <a16:creationId xmlns:a16="http://schemas.microsoft.com/office/drawing/2014/main" id="{4574E05F-16AD-4BA4-9F9E-D4D9BD3930D3}"/>
                      </a:ext>
                    </a:extLst>
                  </p:cNvPr>
                  <p:cNvSpPr/>
                  <p:nvPr/>
                </p:nvSpPr>
                <p:spPr bwMode="auto">
                  <a:xfrm>
                    <a:off x="8909594" y="5542669"/>
                    <a:ext cx="429941" cy="274751"/>
                  </a:xfrm>
                  <a:prstGeom prst="rect">
                    <a:avLst/>
                  </a:prstGeom>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288" tIns="149196" rIns="0"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Segoe UI Semilight"/>
                        <a:ea typeface="+mn-ea"/>
                        <a:cs typeface="+mn-cs"/>
                      </a:rPr>
                      <a:t>Kernel</a:t>
                    </a:r>
                    <a:endParaRPr kumimoji="0" lang="en-US" sz="1100"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185" name="Group 176">
                    <a:extLst>
                      <a:ext uri="{FF2B5EF4-FFF2-40B4-BE49-F238E27FC236}">
                        <a16:creationId xmlns:a16="http://schemas.microsoft.com/office/drawing/2014/main" id="{217F9E37-05C3-48D9-A4F9-68F31AA051F8}"/>
                      </a:ext>
                    </a:extLst>
                  </p:cNvPr>
                  <p:cNvGrpSpPr/>
                  <p:nvPr/>
                </p:nvGrpSpPr>
                <p:grpSpPr>
                  <a:xfrm>
                    <a:off x="8635106" y="5542670"/>
                    <a:ext cx="276948" cy="274750"/>
                    <a:chOff x="4498836" y="2852262"/>
                    <a:chExt cx="501628" cy="497646"/>
                  </a:xfrm>
                </p:grpSpPr>
                <p:sp>
                  <p:nvSpPr>
                    <p:cNvPr id="186" name="Rectangle 177">
                      <a:extLst>
                        <a:ext uri="{FF2B5EF4-FFF2-40B4-BE49-F238E27FC236}">
                          <a16:creationId xmlns:a16="http://schemas.microsoft.com/office/drawing/2014/main" id="{C5AB1BC6-4D9E-4137-B819-F92011679555}"/>
                        </a:ext>
                      </a:extLst>
                    </p:cNvPr>
                    <p:cNvSpPr/>
                    <p:nvPr/>
                  </p:nvSpPr>
                  <p:spPr bwMode="auto">
                    <a:xfrm>
                      <a:off x="4498836" y="2852262"/>
                      <a:ext cx="501628" cy="49764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7" name="Freeform 73">
                      <a:extLst>
                        <a:ext uri="{FF2B5EF4-FFF2-40B4-BE49-F238E27FC236}">
                          <a16:creationId xmlns:a16="http://schemas.microsoft.com/office/drawing/2014/main" id="{17CA001B-244E-4DCB-840D-521D6505DE9D}"/>
                        </a:ext>
                      </a:extLst>
                    </p:cNvPr>
                    <p:cNvSpPr>
                      <a:spLocks noChangeAspect="1" noEditPoints="1"/>
                    </p:cNvSpPr>
                    <p:nvPr/>
                  </p:nvSpPr>
                  <p:spPr bwMode="black">
                    <a:xfrm>
                      <a:off x="4600290" y="2951725"/>
                      <a:ext cx="298721" cy="298720"/>
                    </a:xfrm>
                    <a:custGeom>
                      <a:avLst/>
                      <a:gdLst>
                        <a:gd name="T0" fmla="*/ 313 w 330"/>
                        <a:gd name="T1" fmla="*/ 161 h 330"/>
                        <a:gd name="T2" fmla="*/ 313 w 330"/>
                        <a:gd name="T3" fmla="*/ 128 h 330"/>
                        <a:gd name="T4" fmla="*/ 284 w 330"/>
                        <a:gd name="T5" fmla="*/ 137 h 330"/>
                        <a:gd name="T6" fmla="*/ 298 w 330"/>
                        <a:gd name="T7" fmla="*/ 111 h 330"/>
                        <a:gd name="T8" fmla="*/ 330 w 330"/>
                        <a:gd name="T9" fmla="*/ 103 h 330"/>
                        <a:gd name="T10" fmla="*/ 298 w 330"/>
                        <a:gd name="T11" fmla="*/ 95 h 330"/>
                        <a:gd name="T12" fmla="*/ 284 w 330"/>
                        <a:gd name="T13" fmla="*/ 87 h 330"/>
                        <a:gd name="T14" fmla="*/ 235 w 330"/>
                        <a:gd name="T15" fmla="*/ 46 h 330"/>
                        <a:gd name="T16" fmla="*/ 244 w 330"/>
                        <a:gd name="T17" fmla="*/ 17 h 330"/>
                        <a:gd name="T18" fmla="*/ 211 w 330"/>
                        <a:gd name="T19" fmla="*/ 17 h 330"/>
                        <a:gd name="T20" fmla="*/ 219 w 330"/>
                        <a:gd name="T21" fmla="*/ 46 h 330"/>
                        <a:gd name="T22" fmla="*/ 194 w 330"/>
                        <a:gd name="T23" fmla="*/ 32 h 330"/>
                        <a:gd name="T24" fmla="*/ 186 w 330"/>
                        <a:gd name="T25" fmla="*/ 0 h 330"/>
                        <a:gd name="T26" fmla="*/ 178 w 330"/>
                        <a:gd name="T27" fmla="*/ 32 h 330"/>
                        <a:gd name="T28" fmla="*/ 152 w 330"/>
                        <a:gd name="T29" fmla="*/ 46 h 330"/>
                        <a:gd name="T30" fmla="*/ 161 w 330"/>
                        <a:gd name="T31" fmla="*/ 17 h 330"/>
                        <a:gd name="T32" fmla="*/ 128 w 330"/>
                        <a:gd name="T33" fmla="*/ 17 h 330"/>
                        <a:gd name="T34" fmla="*/ 137 w 330"/>
                        <a:gd name="T35" fmla="*/ 46 h 330"/>
                        <a:gd name="T36" fmla="*/ 111 w 330"/>
                        <a:gd name="T37" fmla="*/ 32 h 330"/>
                        <a:gd name="T38" fmla="*/ 103 w 330"/>
                        <a:gd name="T39" fmla="*/ 0 h 330"/>
                        <a:gd name="T40" fmla="*/ 95 w 330"/>
                        <a:gd name="T41" fmla="*/ 32 h 330"/>
                        <a:gd name="T42" fmla="*/ 87 w 330"/>
                        <a:gd name="T43" fmla="*/ 46 h 330"/>
                        <a:gd name="T44" fmla="*/ 46 w 330"/>
                        <a:gd name="T45" fmla="*/ 95 h 330"/>
                        <a:gd name="T46" fmla="*/ 17 w 330"/>
                        <a:gd name="T47" fmla="*/ 86 h 330"/>
                        <a:gd name="T48" fmla="*/ 17 w 330"/>
                        <a:gd name="T49" fmla="*/ 120 h 330"/>
                        <a:gd name="T50" fmla="*/ 46 w 330"/>
                        <a:gd name="T51" fmla="*/ 111 h 330"/>
                        <a:gd name="T52" fmla="*/ 32 w 330"/>
                        <a:gd name="T53" fmla="*/ 137 h 330"/>
                        <a:gd name="T54" fmla="*/ 0 w 330"/>
                        <a:gd name="T55" fmla="*/ 144 h 330"/>
                        <a:gd name="T56" fmla="*/ 32 w 330"/>
                        <a:gd name="T57" fmla="*/ 152 h 330"/>
                        <a:gd name="T58" fmla="*/ 46 w 330"/>
                        <a:gd name="T59" fmla="*/ 178 h 330"/>
                        <a:gd name="T60" fmla="*/ 17 w 330"/>
                        <a:gd name="T61" fmla="*/ 169 h 330"/>
                        <a:gd name="T62" fmla="*/ 17 w 330"/>
                        <a:gd name="T63" fmla="*/ 203 h 330"/>
                        <a:gd name="T64" fmla="*/ 46 w 330"/>
                        <a:gd name="T65" fmla="*/ 194 h 330"/>
                        <a:gd name="T66" fmla="*/ 32 w 330"/>
                        <a:gd name="T67" fmla="*/ 219 h 330"/>
                        <a:gd name="T68" fmla="*/ 0 w 330"/>
                        <a:gd name="T69" fmla="*/ 227 h 330"/>
                        <a:gd name="T70" fmla="*/ 32 w 330"/>
                        <a:gd name="T71" fmla="*/ 235 h 330"/>
                        <a:gd name="T72" fmla="*/ 46 w 330"/>
                        <a:gd name="T73" fmla="*/ 243 h 330"/>
                        <a:gd name="T74" fmla="*/ 95 w 330"/>
                        <a:gd name="T75" fmla="*/ 284 h 330"/>
                        <a:gd name="T76" fmla="*/ 86 w 330"/>
                        <a:gd name="T77" fmla="*/ 313 h 330"/>
                        <a:gd name="T78" fmla="*/ 120 w 330"/>
                        <a:gd name="T79" fmla="*/ 313 h 330"/>
                        <a:gd name="T80" fmla="*/ 111 w 330"/>
                        <a:gd name="T81" fmla="*/ 284 h 330"/>
                        <a:gd name="T82" fmla="*/ 137 w 330"/>
                        <a:gd name="T83" fmla="*/ 298 h 330"/>
                        <a:gd name="T84" fmla="*/ 144 w 330"/>
                        <a:gd name="T85" fmla="*/ 330 h 330"/>
                        <a:gd name="T86" fmla="*/ 152 w 330"/>
                        <a:gd name="T87" fmla="*/ 298 h 330"/>
                        <a:gd name="T88" fmla="*/ 178 w 330"/>
                        <a:gd name="T89" fmla="*/ 284 h 330"/>
                        <a:gd name="T90" fmla="*/ 169 w 330"/>
                        <a:gd name="T91" fmla="*/ 313 h 330"/>
                        <a:gd name="T92" fmla="*/ 203 w 330"/>
                        <a:gd name="T93" fmla="*/ 313 h 330"/>
                        <a:gd name="T94" fmla="*/ 194 w 330"/>
                        <a:gd name="T95" fmla="*/ 284 h 330"/>
                        <a:gd name="T96" fmla="*/ 219 w 330"/>
                        <a:gd name="T97" fmla="*/ 298 h 330"/>
                        <a:gd name="T98" fmla="*/ 227 w 330"/>
                        <a:gd name="T99" fmla="*/ 330 h 330"/>
                        <a:gd name="T100" fmla="*/ 235 w 330"/>
                        <a:gd name="T101" fmla="*/ 298 h 330"/>
                        <a:gd name="T102" fmla="*/ 243 w 330"/>
                        <a:gd name="T103" fmla="*/ 284 h 330"/>
                        <a:gd name="T104" fmla="*/ 284 w 330"/>
                        <a:gd name="T105" fmla="*/ 235 h 330"/>
                        <a:gd name="T106" fmla="*/ 313 w 330"/>
                        <a:gd name="T107" fmla="*/ 244 h 330"/>
                        <a:gd name="T108" fmla="*/ 313 w 330"/>
                        <a:gd name="T109" fmla="*/ 211 h 330"/>
                        <a:gd name="T110" fmla="*/ 284 w 330"/>
                        <a:gd name="T111" fmla="*/ 219 h 330"/>
                        <a:gd name="T112" fmla="*/ 298 w 330"/>
                        <a:gd name="T113" fmla="*/ 194 h 330"/>
                        <a:gd name="T114" fmla="*/ 330 w 330"/>
                        <a:gd name="T115" fmla="*/ 186 h 330"/>
                        <a:gd name="T116" fmla="*/ 298 w 330"/>
                        <a:gd name="T117" fmla="*/ 178 h 330"/>
                        <a:gd name="T118" fmla="*/ 284 w 330"/>
                        <a:gd name="T119" fmla="*/ 152 h 330"/>
                        <a:gd name="T120" fmla="*/ 165 w 330"/>
                        <a:gd name="T121" fmla="*/ 267 h 330"/>
                        <a:gd name="T122" fmla="*/ 165 w 330"/>
                        <a:gd name="T123" fmla="*/ 63 h 330"/>
                        <a:gd name="T124" fmla="*/ 165 w 330"/>
                        <a:gd name="T125" fmla="*/ 26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0" h="330">
                          <a:moveTo>
                            <a:pt x="298" y="152"/>
                          </a:moveTo>
                          <a:cubicBezTo>
                            <a:pt x="301" y="158"/>
                            <a:pt x="307" y="161"/>
                            <a:pt x="313" y="161"/>
                          </a:cubicBezTo>
                          <a:cubicBezTo>
                            <a:pt x="322" y="161"/>
                            <a:pt x="330" y="154"/>
                            <a:pt x="330" y="144"/>
                          </a:cubicBezTo>
                          <a:cubicBezTo>
                            <a:pt x="330" y="135"/>
                            <a:pt x="322" y="128"/>
                            <a:pt x="313" y="128"/>
                          </a:cubicBezTo>
                          <a:cubicBezTo>
                            <a:pt x="307" y="128"/>
                            <a:pt x="301" y="131"/>
                            <a:pt x="298" y="137"/>
                          </a:cubicBezTo>
                          <a:cubicBezTo>
                            <a:pt x="284" y="137"/>
                            <a:pt x="284" y="137"/>
                            <a:pt x="284" y="137"/>
                          </a:cubicBezTo>
                          <a:cubicBezTo>
                            <a:pt x="284" y="111"/>
                            <a:pt x="284" y="111"/>
                            <a:pt x="284" y="111"/>
                          </a:cubicBezTo>
                          <a:cubicBezTo>
                            <a:pt x="298" y="111"/>
                            <a:pt x="298" y="111"/>
                            <a:pt x="298" y="111"/>
                          </a:cubicBezTo>
                          <a:cubicBezTo>
                            <a:pt x="301" y="116"/>
                            <a:pt x="307" y="120"/>
                            <a:pt x="313" y="120"/>
                          </a:cubicBezTo>
                          <a:cubicBezTo>
                            <a:pt x="322" y="120"/>
                            <a:pt x="330" y="112"/>
                            <a:pt x="330" y="103"/>
                          </a:cubicBezTo>
                          <a:cubicBezTo>
                            <a:pt x="330" y="94"/>
                            <a:pt x="322" y="86"/>
                            <a:pt x="313" y="86"/>
                          </a:cubicBezTo>
                          <a:cubicBezTo>
                            <a:pt x="307" y="86"/>
                            <a:pt x="301" y="90"/>
                            <a:pt x="298" y="95"/>
                          </a:cubicBezTo>
                          <a:cubicBezTo>
                            <a:pt x="284" y="95"/>
                            <a:pt x="284" y="95"/>
                            <a:pt x="284" y="95"/>
                          </a:cubicBezTo>
                          <a:cubicBezTo>
                            <a:pt x="284" y="87"/>
                            <a:pt x="284" y="87"/>
                            <a:pt x="284" y="87"/>
                          </a:cubicBezTo>
                          <a:cubicBezTo>
                            <a:pt x="284" y="65"/>
                            <a:pt x="266" y="46"/>
                            <a:pt x="243" y="46"/>
                          </a:cubicBezTo>
                          <a:cubicBezTo>
                            <a:pt x="235" y="46"/>
                            <a:pt x="235" y="46"/>
                            <a:pt x="235" y="46"/>
                          </a:cubicBezTo>
                          <a:cubicBezTo>
                            <a:pt x="235" y="32"/>
                            <a:pt x="235" y="32"/>
                            <a:pt x="235" y="32"/>
                          </a:cubicBezTo>
                          <a:cubicBezTo>
                            <a:pt x="240" y="29"/>
                            <a:pt x="244" y="23"/>
                            <a:pt x="244" y="17"/>
                          </a:cubicBezTo>
                          <a:cubicBezTo>
                            <a:pt x="244" y="8"/>
                            <a:pt x="237" y="0"/>
                            <a:pt x="227" y="0"/>
                          </a:cubicBezTo>
                          <a:cubicBezTo>
                            <a:pt x="218" y="0"/>
                            <a:pt x="211" y="8"/>
                            <a:pt x="211" y="17"/>
                          </a:cubicBezTo>
                          <a:cubicBezTo>
                            <a:pt x="211" y="23"/>
                            <a:pt x="214" y="29"/>
                            <a:pt x="219" y="32"/>
                          </a:cubicBezTo>
                          <a:cubicBezTo>
                            <a:pt x="219" y="46"/>
                            <a:pt x="219" y="46"/>
                            <a:pt x="219" y="46"/>
                          </a:cubicBezTo>
                          <a:cubicBezTo>
                            <a:pt x="194" y="46"/>
                            <a:pt x="194" y="46"/>
                            <a:pt x="194" y="46"/>
                          </a:cubicBezTo>
                          <a:cubicBezTo>
                            <a:pt x="194" y="32"/>
                            <a:pt x="194" y="32"/>
                            <a:pt x="194" y="32"/>
                          </a:cubicBezTo>
                          <a:cubicBezTo>
                            <a:pt x="199" y="29"/>
                            <a:pt x="203" y="23"/>
                            <a:pt x="203" y="17"/>
                          </a:cubicBezTo>
                          <a:cubicBezTo>
                            <a:pt x="203" y="8"/>
                            <a:pt x="195" y="0"/>
                            <a:pt x="186" y="0"/>
                          </a:cubicBezTo>
                          <a:cubicBezTo>
                            <a:pt x="177" y="0"/>
                            <a:pt x="169" y="8"/>
                            <a:pt x="169" y="17"/>
                          </a:cubicBezTo>
                          <a:cubicBezTo>
                            <a:pt x="169" y="23"/>
                            <a:pt x="173" y="29"/>
                            <a:pt x="178" y="32"/>
                          </a:cubicBezTo>
                          <a:cubicBezTo>
                            <a:pt x="178" y="46"/>
                            <a:pt x="178" y="46"/>
                            <a:pt x="178" y="46"/>
                          </a:cubicBezTo>
                          <a:cubicBezTo>
                            <a:pt x="152" y="46"/>
                            <a:pt x="152" y="46"/>
                            <a:pt x="152" y="46"/>
                          </a:cubicBezTo>
                          <a:cubicBezTo>
                            <a:pt x="152" y="32"/>
                            <a:pt x="152" y="32"/>
                            <a:pt x="152" y="32"/>
                          </a:cubicBezTo>
                          <a:cubicBezTo>
                            <a:pt x="158" y="29"/>
                            <a:pt x="161" y="23"/>
                            <a:pt x="161" y="17"/>
                          </a:cubicBezTo>
                          <a:cubicBezTo>
                            <a:pt x="161" y="8"/>
                            <a:pt x="154" y="0"/>
                            <a:pt x="144" y="0"/>
                          </a:cubicBezTo>
                          <a:cubicBezTo>
                            <a:pt x="135" y="0"/>
                            <a:pt x="128" y="8"/>
                            <a:pt x="128" y="17"/>
                          </a:cubicBezTo>
                          <a:cubicBezTo>
                            <a:pt x="128" y="23"/>
                            <a:pt x="131" y="29"/>
                            <a:pt x="137" y="32"/>
                          </a:cubicBezTo>
                          <a:cubicBezTo>
                            <a:pt x="137" y="46"/>
                            <a:pt x="137" y="46"/>
                            <a:pt x="137" y="46"/>
                          </a:cubicBezTo>
                          <a:cubicBezTo>
                            <a:pt x="111" y="46"/>
                            <a:pt x="111" y="46"/>
                            <a:pt x="111" y="46"/>
                          </a:cubicBezTo>
                          <a:cubicBezTo>
                            <a:pt x="111" y="32"/>
                            <a:pt x="111" y="32"/>
                            <a:pt x="111" y="32"/>
                          </a:cubicBezTo>
                          <a:cubicBezTo>
                            <a:pt x="116" y="29"/>
                            <a:pt x="120" y="23"/>
                            <a:pt x="120" y="17"/>
                          </a:cubicBezTo>
                          <a:cubicBezTo>
                            <a:pt x="120" y="8"/>
                            <a:pt x="112" y="0"/>
                            <a:pt x="103" y="0"/>
                          </a:cubicBezTo>
                          <a:cubicBezTo>
                            <a:pt x="94" y="0"/>
                            <a:pt x="86" y="8"/>
                            <a:pt x="86" y="17"/>
                          </a:cubicBezTo>
                          <a:cubicBezTo>
                            <a:pt x="86" y="23"/>
                            <a:pt x="90" y="29"/>
                            <a:pt x="95" y="32"/>
                          </a:cubicBezTo>
                          <a:cubicBezTo>
                            <a:pt x="95" y="46"/>
                            <a:pt x="95" y="46"/>
                            <a:pt x="95" y="46"/>
                          </a:cubicBezTo>
                          <a:cubicBezTo>
                            <a:pt x="87" y="46"/>
                            <a:pt x="87" y="46"/>
                            <a:pt x="87" y="46"/>
                          </a:cubicBezTo>
                          <a:cubicBezTo>
                            <a:pt x="65" y="46"/>
                            <a:pt x="46" y="65"/>
                            <a:pt x="46" y="87"/>
                          </a:cubicBezTo>
                          <a:cubicBezTo>
                            <a:pt x="46" y="95"/>
                            <a:pt x="46" y="95"/>
                            <a:pt x="46" y="95"/>
                          </a:cubicBezTo>
                          <a:cubicBezTo>
                            <a:pt x="32" y="95"/>
                            <a:pt x="32" y="95"/>
                            <a:pt x="32" y="95"/>
                          </a:cubicBezTo>
                          <a:cubicBezTo>
                            <a:pt x="29" y="90"/>
                            <a:pt x="23" y="86"/>
                            <a:pt x="17" y="86"/>
                          </a:cubicBezTo>
                          <a:cubicBezTo>
                            <a:pt x="8" y="86"/>
                            <a:pt x="0" y="94"/>
                            <a:pt x="0" y="103"/>
                          </a:cubicBezTo>
                          <a:cubicBezTo>
                            <a:pt x="0" y="112"/>
                            <a:pt x="8" y="120"/>
                            <a:pt x="17" y="120"/>
                          </a:cubicBezTo>
                          <a:cubicBezTo>
                            <a:pt x="23" y="120"/>
                            <a:pt x="29" y="116"/>
                            <a:pt x="32" y="111"/>
                          </a:cubicBezTo>
                          <a:cubicBezTo>
                            <a:pt x="46" y="111"/>
                            <a:pt x="46" y="111"/>
                            <a:pt x="46" y="111"/>
                          </a:cubicBezTo>
                          <a:cubicBezTo>
                            <a:pt x="46" y="137"/>
                            <a:pt x="46" y="137"/>
                            <a:pt x="46" y="137"/>
                          </a:cubicBezTo>
                          <a:cubicBezTo>
                            <a:pt x="32" y="137"/>
                            <a:pt x="32" y="137"/>
                            <a:pt x="32" y="137"/>
                          </a:cubicBezTo>
                          <a:cubicBezTo>
                            <a:pt x="29" y="131"/>
                            <a:pt x="23" y="128"/>
                            <a:pt x="17" y="128"/>
                          </a:cubicBezTo>
                          <a:cubicBezTo>
                            <a:pt x="8" y="128"/>
                            <a:pt x="0" y="135"/>
                            <a:pt x="0" y="144"/>
                          </a:cubicBezTo>
                          <a:cubicBezTo>
                            <a:pt x="0" y="154"/>
                            <a:pt x="8" y="161"/>
                            <a:pt x="17" y="161"/>
                          </a:cubicBezTo>
                          <a:cubicBezTo>
                            <a:pt x="23" y="161"/>
                            <a:pt x="29" y="158"/>
                            <a:pt x="32" y="152"/>
                          </a:cubicBezTo>
                          <a:cubicBezTo>
                            <a:pt x="46" y="152"/>
                            <a:pt x="46" y="152"/>
                            <a:pt x="46" y="152"/>
                          </a:cubicBezTo>
                          <a:cubicBezTo>
                            <a:pt x="46" y="178"/>
                            <a:pt x="46" y="178"/>
                            <a:pt x="46" y="178"/>
                          </a:cubicBezTo>
                          <a:cubicBezTo>
                            <a:pt x="32" y="178"/>
                            <a:pt x="32" y="178"/>
                            <a:pt x="32" y="178"/>
                          </a:cubicBezTo>
                          <a:cubicBezTo>
                            <a:pt x="29" y="173"/>
                            <a:pt x="23" y="169"/>
                            <a:pt x="17" y="169"/>
                          </a:cubicBezTo>
                          <a:cubicBezTo>
                            <a:pt x="8" y="169"/>
                            <a:pt x="0" y="177"/>
                            <a:pt x="0" y="186"/>
                          </a:cubicBezTo>
                          <a:cubicBezTo>
                            <a:pt x="0" y="195"/>
                            <a:pt x="8" y="203"/>
                            <a:pt x="17" y="203"/>
                          </a:cubicBezTo>
                          <a:cubicBezTo>
                            <a:pt x="23" y="203"/>
                            <a:pt x="29" y="199"/>
                            <a:pt x="32" y="194"/>
                          </a:cubicBezTo>
                          <a:cubicBezTo>
                            <a:pt x="46" y="194"/>
                            <a:pt x="46" y="194"/>
                            <a:pt x="46" y="194"/>
                          </a:cubicBezTo>
                          <a:cubicBezTo>
                            <a:pt x="46" y="219"/>
                            <a:pt x="46" y="219"/>
                            <a:pt x="46" y="219"/>
                          </a:cubicBezTo>
                          <a:cubicBezTo>
                            <a:pt x="32" y="219"/>
                            <a:pt x="32" y="219"/>
                            <a:pt x="32" y="219"/>
                          </a:cubicBezTo>
                          <a:cubicBezTo>
                            <a:pt x="29" y="214"/>
                            <a:pt x="23" y="211"/>
                            <a:pt x="17" y="211"/>
                          </a:cubicBezTo>
                          <a:cubicBezTo>
                            <a:pt x="8" y="211"/>
                            <a:pt x="0" y="218"/>
                            <a:pt x="0" y="227"/>
                          </a:cubicBezTo>
                          <a:cubicBezTo>
                            <a:pt x="0" y="237"/>
                            <a:pt x="8" y="244"/>
                            <a:pt x="17" y="244"/>
                          </a:cubicBezTo>
                          <a:cubicBezTo>
                            <a:pt x="23" y="244"/>
                            <a:pt x="29" y="240"/>
                            <a:pt x="32" y="235"/>
                          </a:cubicBezTo>
                          <a:cubicBezTo>
                            <a:pt x="46" y="235"/>
                            <a:pt x="46" y="235"/>
                            <a:pt x="46" y="235"/>
                          </a:cubicBezTo>
                          <a:cubicBezTo>
                            <a:pt x="46" y="243"/>
                            <a:pt x="46" y="243"/>
                            <a:pt x="46" y="243"/>
                          </a:cubicBezTo>
                          <a:cubicBezTo>
                            <a:pt x="46" y="266"/>
                            <a:pt x="65" y="284"/>
                            <a:pt x="87" y="284"/>
                          </a:cubicBezTo>
                          <a:cubicBezTo>
                            <a:pt x="95" y="284"/>
                            <a:pt x="95" y="284"/>
                            <a:pt x="95" y="284"/>
                          </a:cubicBezTo>
                          <a:cubicBezTo>
                            <a:pt x="95" y="298"/>
                            <a:pt x="95" y="298"/>
                            <a:pt x="95" y="298"/>
                          </a:cubicBezTo>
                          <a:cubicBezTo>
                            <a:pt x="90" y="301"/>
                            <a:pt x="86" y="307"/>
                            <a:pt x="86" y="313"/>
                          </a:cubicBezTo>
                          <a:cubicBezTo>
                            <a:pt x="86" y="322"/>
                            <a:pt x="94" y="330"/>
                            <a:pt x="103" y="330"/>
                          </a:cubicBezTo>
                          <a:cubicBezTo>
                            <a:pt x="112" y="330"/>
                            <a:pt x="120" y="322"/>
                            <a:pt x="120" y="313"/>
                          </a:cubicBezTo>
                          <a:cubicBezTo>
                            <a:pt x="120" y="307"/>
                            <a:pt x="116" y="301"/>
                            <a:pt x="111" y="298"/>
                          </a:cubicBezTo>
                          <a:cubicBezTo>
                            <a:pt x="111" y="284"/>
                            <a:pt x="111" y="284"/>
                            <a:pt x="111" y="284"/>
                          </a:cubicBezTo>
                          <a:cubicBezTo>
                            <a:pt x="137" y="284"/>
                            <a:pt x="137" y="284"/>
                            <a:pt x="137" y="284"/>
                          </a:cubicBezTo>
                          <a:cubicBezTo>
                            <a:pt x="137" y="298"/>
                            <a:pt x="137" y="298"/>
                            <a:pt x="137" y="298"/>
                          </a:cubicBezTo>
                          <a:cubicBezTo>
                            <a:pt x="131" y="301"/>
                            <a:pt x="128" y="307"/>
                            <a:pt x="128" y="313"/>
                          </a:cubicBezTo>
                          <a:cubicBezTo>
                            <a:pt x="128" y="322"/>
                            <a:pt x="135" y="330"/>
                            <a:pt x="144" y="330"/>
                          </a:cubicBezTo>
                          <a:cubicBezTo>
                            <a:pt x="154" y="330"/>
                            <a:pt x="161" y="322"/>
                            <a:pt x="161" y="313"/>
                          </a:cubicBezTo>
                          <a:cubicBezTo>
                            <a:pt x="161" y="307"/>
                            <a:pt x="158" y="301"/>
                            <a:pt x="152" y="298"/>
                          </a:cubicBezTo>
                          <a:cubicBezTo>
                            <a:pt x="152" y="284"/>
                            <a:pt x="152" y="284"/>
                            <a:pt x="152" y="284"/>
                          </a:cubicBezTo>
                          <a:cubicBezTo>
                            <a:pt x="178" y="284"/>
                            <a:pt x="178" y="284"/>
                            <a:pt x="178" y="284"/>
                          </a:cubicBezTo>
                          <a:cubicBezTo>
                            <a:pt x="178" y="298"/>
                            <a:pt x="178" y="298"/>
                            <a:pt x="178" y="298"/>
                          </a:cubicBezTo>
                          <a:cubicBezTo>
                            <a:pt x="173" y="301"/>
                            <a:pt x="169" y="307"/>
                            <a:pt x="169" y="313"/>
                          </a:cubicBezTo>
                          <a:cubicBezTo>
                            <a:pt x="169" y="322"/>
                            <a:pt x="177" y="330"/>
                            <a:pt x="186" y="330"/>
                          </a:cubicBezTo>
                          <a:cubicBezTo>
                            <a:pt x="195" y="330"/>
                            <a:pt x="203" y="322"/>
                            <a:pt x="203" y="313"/>
                          </a:cubicBezTo>
                          <a:cubicBezTo>
                            <a:pt x="203" y="307"/>
                            <a:pt x="199" y="301"/>
                            <a:pt x="194" y="298"/>
                          </a:cubicBezTo>
                          <a:cubicBezTo>
                            <a:pt x="194" y="284"/>
                            <a:pt x="194" y="284"/>
                            <a:pt x="194" y="284"/>
                          </a:cubicBezTo>
                          <a:cubicBezTo>
                            <a:pt x="219" y="284"/>
                            <a:pt x="219" y="284"/>
                            <a:pt x="219" y="284"/>
                          </a:cubicBezTo>
                          <a:cubicBezTo>
                            <a:pt x="219" y="298"/>
                            <a:pt x="219" y="298"/>
                            <a:pt x="219" y="298"/>
                          </a:cubicBezTo>
                          <a:cubicBezTo>
                            <a:pt x="214" y="301"/>
                            <a:pt x="211" y="307"/>
                            <a:pt x="211" y="313"/>
                          </a:cubicBezTo>
                          <a:cubicBezTo>
                            <a:pt x="211" y="322"/>
                            <a:pt x="218" y="330"/>
                            <a:pt x="227" y="330"/>
                          </a:cubicBezTo>
                          <a:cubicBezTo>
                            <a:pt x="237" y="330"/>
                            <a:pt x="244" y="322"/>
                            <a:pt x="244" y="313"/>
                          </a:cubicBezTo>
                          <a:cubicBezTo>
                            <a:pt x="244" y="307"/>
                            <a:pt x="240" y="301"/>
                            <a:pt x="235" y="298"/>
                          </a:cubicBezTo>
                          <a:cubicBezTo>
                            <a:pt x="235" y="284"/>
                            <a:pt x="235" y="284"/>
                            <a:pt x="235" y="284"/>
                          </a:cubicBezTo>
                          <a:cubicBezTo>
                            <a:pt x="243" y="284"/>
                            <a:pt x="243" y="284"/>
                            <a:pt x="243" y="284"/>
                          </a:cubicBezTo>
                          <a:cubicBezTo>
                            <a:pt x="266" y="284"/>
                            <a:pt x="284" y="266"/>
                            <a:pt x="284" y="243"/>
                          </a:cubicBezTo>
                          <a:cubicBezTo>
                            <a:pt x="284" y="235"/>
                            <a:pt x="284" y="235"/>
                            <a:pt x="284" y="235"/>
                          </a:cubicBezTo>
                          <a:cubicBezTo>
                            <a:pt x="298" y="235"/>
                            <a:pt x="298" y="235"/>
                            <a:pt x="298" y="235"/>
                          </a:cubicBezTo>
                          <a:cubicBezTo>
                            <a:pt x="301" y="240"/>
                            <a:pt x="307" y="244"/>
                            <a:pt x="313" y="244"/>
                          </a:cubicBezTo>
                          <a:cubicBezTo>
                            <a:pt x="322" y="244"/>
                            <a:pt x="330" y="237"/>
                            <a:pt x="330" y="227"/>
                          </a:cubicBezTo>
                          <a:cubicBezTo>
                            <a:pt x="330" y="218"/>
                            <a:pt x="322" y="211"/>
                            <a:pt x="313" y="211"/>
                          </a:cubicBezTo>
                          <a:cubicBezTo>
                            <a:pt x="307" y="211"/>
                            <a:pt x="301" y="214"/>
                            <a:pt x="298" y="219"/>
                          </a:cubicBezTo>
                          <a:cubicBezTo>
                            <a:pt x="284" y="219"/>
                            <a:pt x="284" y="219"/>
                            <a:pt x="284" y="219"/>
                          </a:cubicBezTo>
                          <a:cubicBezTo>
                            <a:pt x="284" y="194"/>
                            <a:pt x="284" y="194"/>
                            <a:pt x="284" y="194"/>
                          </a:cubicBezTo>
                          <a:cubicBezTo>
                            <a:pt x="298" y="194"/>
                            <a:pt x="298" y="194"/>
                            <a:pt x="298" y="194"/>
                          </a:cubicBezTo>
                          <a:cubicBezTo>
                            <a:pt x="301" y="199"/>
                            <a:pt x="307" y="203"/>
                            <a:pt x="313" y="203"/>
                          </a:cubicBezTo>
                          <a:cubicBezTo>
                            <a:pt x="322" y="203"/>
                            <a:pt x="330" y="195"/>
                            <a:pt x="330" y="186"/>
                          </a:cubicBezTo>
                          <a:cubicBezTo>
                            <a:pt x="330" y="177"/>
                            <a:pt x="322" y="169"/>
                            <a:pt x="313" y="169"/>
                          </a:cubicBezTo>
                          <a:cubicBezTo>
                            <a:pt x="307" y="169"/>
                            <a:pt x="301" y="173"/>
                            <a:pt x="298" y="178"/>
                          </a:cubicBezTo>
                          <a:cubicBezTo>
                            <a:pt x="284" y="178"/>
                            <a:pt x="284" y="178"/>
                            <a:pt x="284" y="178"/>
                          </a:cubicBezTo>
                          <a:cubicBezTo>
                            <a:pt x="284" y="152"/>
                            <a:pt x="284" y="152"/>
                            <a:pt x="284" y="152"/>
                          </a:cubicBezTo>
                          <a:lnTo>
                            <a:pt x="298" y="152"/>
                          </a:lnTo>
                          <a:close/>
                          <a:moveTo>
                            <a:pt x="165" y="267"/>
                          </a:moveTo>
                          <a:cubicBezTo>
                            <a:pt x="109" y="267"/>
                            <a:pt x="63" y="221"/>
                            <a:pt x="63" y="165"/>
                          </a:cubicBezTo>
                          <a:cubicBezTo>
                            <a:pt x="63" y="109"/>
                            <a:pt x="109" y="63"/>
                            <a:pt x="165" y="63"/>
                          </a:cubicBezTo>
                          <a:cubicBezTo>
                            <a:pt x="221" y="63"/>
                            <a:pt x="267" y="109"/>
                            <a:pt x="267" y="165"/>
                          </a:cubicBezTo>
                          <a:cubicBezTo>
                            <a:pt x="267" y="221"/>
                            <a:pt x="221" y="267"/>
                            <a:pt x="165" y="267"/>
                          </a:cubicBezTo>
                          <a:close/>
                        </a:path>
                      </a:pathLst>
                    </a:custGeom>
                    <a:solidFill>
                      <a:schemeClr val="tx2"/>
                    </a:solidFill>
                    <a:ln>
                      <a:solidFill>
                        <a:schemeClr val="bg2"/>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nvGrpSpPr>
                <p:cNvPr id="177" name="Group 179">
                  <a:extLst>
                    <a:ext uri="{FF2B5EF4-FFF2-40B4-BE49-F238E27FC236}">
                      <a16:creationId xmlns:a16="http://schemas.microsoft.com/office/drawing/2014/main" id="{F79ACE6A-594B-4A5D-9A83-61B1B86A6041}"/>
                    </a:ext>
                  </a:extLst>
                </p:cNvPr>
                <p:cNvGrpSpPr/>
                <p:nvPr/>
              </p:nvGrpSpPr>
              <p:grpSpPr>
                <a:xfrm>
                  <a:off x="8635106" y="4651691"/>
                  <a:ext cx="704429" cy="852494"/>
                  <a:chOff x="1156020" y="2248829"/>
                  <a:chExt cx="704429" cy="852494"/>
                </a:xfrm>
              </p:grpSpPr>
              <p:sp>
                <p:nvSpPr>
                  <p:cNvPr id="178" name="TextBox 180">
                    <a:extLst>
                      <a:ext uri="{FF2B5EF4-FFF2-40B4-BE49-F238E27FC236}">
                        <a16:creationId xmlns:a16="http://schemas.microsoft.com/office/drawing/2014/main" id="{9B91435B-734E-47A7-AD4B-5E9C6112CE66}"/>
                      </a:ext>
                    </a:extLst>
                  </p:cNvPr>
                  <p:cNvSpPr txBox="1"/>
                  <p:nvPr/>
                </p:nvSpPr>
                <p:spPr>
                  <a:xfrm>
                    <a:off x="1156020" y="2248829"/>
                    <a:ext cx="704429" cy="186604"/>
                  </a:xfrm>
                  <a:prstGeom prst="rect">
                    <a:avLst/>
                  </a:prstGeom>
                  <a:ln/>
                </p:spPr>
                <p:style>
                  <a:lnRef idx="2">
                    <a:schemeClr val="accent1"/>
                  </a:lnRef>
                  <a:fillRef idx="1">
                    <a:schemeClr val="lt1"/>
                  </a:fillRef>
                  <a:effectRef idx="0">
                    <a:schemeClr val="accent1"/>
                  </a:effectRef>
                  <a:fontRef idx="minor">
                    <a:schemeClr val="dk1"/>
                  </a:fontRef>
                </p:style>
                <p:txBody>
                  <a:bodyPr wrap="square" lIns="46623" tIns="46623" rIns="46623" bIns="46623" rtlCol="0" anchor="ctr">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786" b="1" i="0" u="none" strike="noStrike" kern="0" cap="none" spc="0" normalizeH="0" baseline="0" noProof="0">
                        <a:ln>
                          <a:noFill/>
                        </a:ln>
                        <a:solidFill>
                          <a:srgbClr val="0078D7"/>
                        </a:solidFill>
                        <a:effectLst/>
                        <a:uLnTx/>
                        <a:uFillTx/>
                        <a:latin typeface="Segoe UI Semilight"/>
                        <a:ea typeface="+mn-ea"/>
                        <a:cs typeface="+mn-cs"/>
                      </a:rPr>
                      <a:t>CONTAINER</a:t>
                    </a:r>
                  </a:p>
                </p:txBody>
              </p:sp>
              <p:sp>
                <p:nvSpPr>
                  <p:cNvPr id="179" name="Rectangle 181">
                    <a:extLst>
                      <a:ext uri="{FF2B5EF4-FFF2-40B4-BE49-F238E27FC236}">
                        <a16:creationId xmlns:a16="http://schemas.microsoft.com/office/drawing/2014/main" id="{0E21E718-FB2F-4ED4-BEFB-1F99A68CEE1E}"/>
                      </a:ext>
                    </a:extLst>
                  </p:cNvPr>
                  <p:cNvSpPr/>
                  <p:nvPr/>
                </p:nvSpPr>
                <p:spPr bwMode="auto">
                  <a:xfrm>
                    <a:off x="1156020" y="2435433"/>
                    <a:ext cx="704429" cy="66589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endParaRPr>
                  </a:p>
                </p:txBody>
              </p:sp>
              <p:grpSp>
                <p:nvGrpSpPr>
                  <p:cNvPr id="180" name="Group 182">
                    <a:extLst>
                      <a:ext uri="{FF2B5EF4-FFF2-40B4-BE49-F238E27FC236}">
                        <a16:creationId xmlns:a16="http://schemas.microsoft.com/office/drawing/2014/main" id="{AE288B51-5B32-476A-9C02-FBA8B3A1C779}"/>
                      </a:ext>
                    </a:extLst>
                  </p:cNvPr>
                  <p:cNvGrpSpPr/>
                  <p:nvPr/>
                </p:nvGrpSpPr>
                <p:grpSpPr>
                  <a:xfrm>
                    <a:off x="1282952" y="2590867"/>
                    <a:ext cx="471171" cy="380335"/>
                    <a:chOff x="4406091" y="6049087"/>
                    <a:chExt cx="3960813" cy="3197225"/>
                  </a:xfrm>
                  <a:solidFill>
                    <a:schemeClr val="tx2"/>
                  </a:solidFill>
                </p:grpSpPr>
                <p:sp>
                  <p:nvSpPr>
                    <p:cNvPr id="181" name="Freeform 24">
                      <a:extLst>
                        <a:ext uri="{FF2B5EF4-FFF2-40B4-BE49-F238E27FC236}">
                          <a16:creationId xmlns:a16="http://schemas.microsoft.com/office/drawing/2014/main" id="{CF83B884-1BE8-4659-B5A8-C2E53695DB0D}"/>
                        </a:ext>
                      </a:extLst>
                    </p:cNvPr>
                    <p:cNvSpPr>
                      <a:spLocks noEditPoints="1"/>
                    </p:cNvSpPr>
                    <p:nvPr/>
                  </p:nvSpPr>
                  <p:spPr bwMode="auto">
                    <a:xfrm>
                      <a:off x="4406091" y="6049087"/>
                      <a:ext cx="2847975" cy="2813050"/>
                    </a:xfrm>
                    <a:custGeom>
                      <a:avLst/>
                      <a:gdLst>
                        <a:gd name="T0" fmla="*/ 744 w 757"/>
                        <a:gd name="T1" fmla="*/ 466 h 748"/>
                        <a:gd name="T2" fmla="*/ 755 w 757"/>
                        <a:gd name="T3" fmla="*/ 399 h 748"/>
                        <a:gd name="T4" fmla="*/ 739 w 757"/>
                        <a:gd name="T5" fmla="*/ 373 h 748"/>
                        <a:gd name="T6" fmla="*/ 644 w 757"/>
                        <a:gd name="T7" fmla="*/ 341 h 748"/>
                        <a:gd name="T8" fmla="*/ 638 w 757"/>
                        <a:gd name="T9" fmla="*/ 309 h 748"/>
                        <a:gd name="T10" fmla="*/ 716 w 757"/>
                        <a:gd name="T11" fmla="*/ 245 h 748"/>
                        <a:gd name="T12" fmla="*/ 721 w 757"/>
                        <a:gd name="T13" fmla="*/ 215 h 748"/>
                        <a:gd name="T14" fmla="*/ 687 w 757"/>
                        <a:gd name="T15" fmla="*/ 157 h 748"/>
                        <a:gd name="T16" fmla="*/ 658 w 757"/>
                        <a:gd name="T17" fmla="*/ 146 h 748"/>
                        <a:gd name="T18" fmla="*/ 565 w 757"/>
                        <a:gd name="T19" fmla="*/ 181 h 748"/>
                        <a:gd name="T20" fmla="*/ 536 w 757"/>
                        <a:gd name="T21" fmla="*/ 157 h 748"/>
                        <a:gd name="T22" fmla="*/ 556 w 757"/>
                        <a:gd name="T23" fmla="*/ 55 h 748"/>
                        <a:gd name="T24" fmla="*/ 541 w 757"/>
                        <a:gd name="T25" fmla="*/ 28 h 748"/>
                        <a:gd name="T26" fmla="*/ 477 w 757"/>
                        <a:gd name="T27" fmla="*/ 5 h 748"/>
                        <a:gd name="T28" fmla="*/ 449 w 757"/>
                        <a:gd name="T29" fmla="*/ 15 h 748"/>
                        <a:gd name="T30" fmla="*/ 397 w 757"/>
                        <a:gd name="T31" fmla="*/ 106 h 748"/>
                        <a:gd name="T32" fmla="*/ 378 w 757"/>
                        <a:gd name="T33" fmla="*/ 105 h 748"/>
                        <a:gd name="T34" fmla="*/ 362 w 757"/>
                        <a:gd name="T35" fmla="*/ 106 h 748"/>
                        <a:gd name="T36" fmla="*/ 311 w 757"/>
                        <a:gd name="T37" fmla="*/ 15 h 748"/>
                        <a:gd name="T38" fmla="*/ 282 w 757"/>
                        <a:gd name="T39" fmla="*/ 4 h 748"/>
                        <a:gd name="T40" fmla="*/ 218 w 757"/>
                        <a:gd name="T41" fmla="*/ 27 h 748"/>
                        <a:gd name="T42" fmla="*/ 203 w 757"/>
                        <a:gd name="T43" fmla="*/ 54 h 748"/>
                        <a:gd name="T44" fmla="*/ 222 w 757"/>
                        <a:gd name="T45" fmla="*/ 156 h 748"/>
                        <a:gd name="T46" fmla="*/ 192 w 757"/>
                        <a:gd name="T47" fmla="*/ 181 h 748"/>
                        <a:gd name="T48" fmla="*/ 103 w 757"/>
                        <a:gd name="T49" fmla="*/ 145 h 748"/>
                        <a:gd name="T50" fmla="*/ 74 w 757"/>
                        <a:gd name="T51" fmla="*/ 155 h 748"/>
                        <a:gd name="T52" fmla="*/ 39 w 757"/>
                        <a:gd name="T53" fmla="*/ 213 h 748"/>
                        <a:gd name="T54" fmla="*/ 44 w 757"/>
                        <a:gd name="T55" fmla="*/ 243 h 748"/>
                        <a:gd name="T56" fmla="*/ 119 w 757"/>
                        <a:gd name="T57" fmla="*/ 307 h 748"/>
                        <a:gd name="T58" fmla="*/ 113 w 757"/>
                        <a:gd name="T59" fmla="*/ 341 h 748"/>
                        <a:gd name="T60" fmla="*/ 17 w 757"/>
                        <a:gd name="T61" fmla="*/ 373 h 748"/>
                        <a:gd name="T62" fmla="*/ 2 w 757"/>
                        <a:gd name="T63" fmla="*/ 400 h 748"/>
                        <a:gd name="T64" fmla="*/ 13 w 757"/>
                        <a:gd name="T65" fmla="*/ 466 h 748"/>
                        <a:gd name="T66" fmla="*/ 37 w 757"/>
                        <a:gd name="T67" fmla="*/ 486 h 748"/>
                        <a:gd name="T68" fmla="*/ 136 w 757"/>
                        <a:gd name="T69" fmla="*/ 486 h 748"/>
                        <a:gd name="T70" fmla="*/ 154 w 757"/>
                        <a:gd name="T71" fmla="*/ 519 h 748"/>
                        <a:gd name="T72" fmla="*/ 102 w 757"/>
                        <a:gd name="T73" fmla="*/ 604 h 748"/>
                        <a:gd name="T74" fmla="*/ 107 w 757"/>
                        <a:gd name="T75" fmla="*/ 634 h 748"/>
                        <a:gd name="T76" fmla="*/ 158 w 757"/>
                        <a:gd name="T77" fmla="*/ 678 h 748"/>
                        <a:gd name="T78" fmla="*/ 189 w 757"/>
                        <a:gd name="T79" fmla="*/ 679 h 748"/>
                        <a:gd name="T80" fmla="*/ 265 w 757"/>
                        <a:gd name="T81" fmla="*/ 615 h 748"/>
                        <a:gd name="T82" fmla="*/ 303 w 757"/>
                        <a:gd name="T83" fmla="*/ 629 h 748"/>
                        <a:gd name="T84" fmla="*/ 318 w 757"/>
                        <a:gd name="T85" fmla="*/ 729 h 748"/>
                        <a:gd name="T86" fmla="*/ 342 w 757"/>
                        <a:gd name="T87" fmla="*/ 748 h 748"/>
                        <a:gd name="T88" fmla="*/ 409 w 757"/>
                        <a:gd name="T89" fmla="*/ 748 h 748"/>
                        <a:gd name="T90" fmla="*/ 433 w 757"/>
                        <a:gd name="T91" fmla="*/ 729 h 748"/>
                        <a:gd name="T92" fmla="*/ 450 w 757"/>
                        <a:gd name="T93" fmla="*/ 631 h 748"/>
                        <a:gd name="T94" fmla="*/ 489 w 757"/>
                        <a:gd name="T95" fmla="*/ 617 h 748"/>
                        <a:gd name="T96" fmla="*/ 562 w 757"/>
                        <a:gd name="T97" fmla="*/ 680 h 748"/>
                        <a:gd name="T98" fmla="*/ 592 w 757"/>
                        <a:gd name="T99" fmla="*/ 680 h 748"/>
                        <a:gd name="T100" fmla="*/ 644 w 757"/>
                        <a:gd name="T101" fmla="*/ 636 h 748"/>
                        <a:gd name="T102" fmla="*/ 649 w 757"/>
                        <a:gd name="T103" fmla="*/ 606 h 748"/>
                        <a:gd name="T104" fmla="*/ 600 w 757"/>
                        <a:gd name="T105" fmla="*/ 522 h 748"/>
                        <a:gd name="T106" fmla="*/ 621 w 757"/>
                        <a:gd name="T107" fmla="*/ 486 h 748"/>
                        <a:gd name="T108" fmla="*/ 721 w 757"/>
                        <a:gd name="T109" fmla="*/ 486 h 748"/>
                        <a:gd name="T110" fmla="*/ 744 w 757"/>
                        <a:gd name="T111" fmla="*/ 466 h 748"/>
                        <a:gd name="T112" fmla="*/ 528 w 757"/>
                        <a:gd name="T113" fmla="*/ 373 h 748"/>
                        <a:gd name="T114" fmla="*/ 378 w 757"/>
                        <a:gd name="T115" fmla="*/ 522 h 748"/>
                        <a:gd name="T116" fmla="*/ 229 w 757"/>
                        <a:gd name="T117" fmla="*/ 373 h 748"/>
                        <a:gd name="T118" fmla="*/ 378 w 757"/>
                        <a:gd name="T119" fmla="*/ 223 h 748"/>
                        <a:gd name="T120" fmla="*/ 528 w 757"/>
                        <a:gd name="T121" fmla="*/ 37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7" h="748">
                          <a:moveTo>
                            <a:pt x="744" y="466"/>
                          </a:moveTo>
                          <a:cubicBezTo>
                            <a:pt x="755" y="399"/>
                            <a:pt x="755" y="399"/>
                            <a:pt x="755" y="399"/>
                          </a:cubicBezTo>
                          <a:cubicBezTo>
                            <a:pt x="757" y="388"/>
                            <a:pt x="750" y="377"/>
                            <a:pt x="739" y="373"/>
                          </a:cubicBezTo>
                          <a:cubicBezTo>
                            <a:pt x="644" y="341"/>
                            <a:pt x="644" y="341"/>
                            <a:pt x="644" y="341"/>
                          </a:cubicBezTo>
                          <a:cubicBezTo>
                            <a:pt x="643" y="330"/>
                            <a:pt x="641" y="319"/>
                            <a:pt x="638" y="309"/>
                          </a:cubicBezTo>
                          <a:cubicBezTo>
                            <a:pt x="716" y="245"/>
                            <a:pt x="716" y="245"/>
                            <a:pt x="716" y="245"/>
                          </a:cubicBezTo>
                          <a:cubicBezTo>
                            <a:pt x="725" y="238"/>
                            <a:pt x="727" y="225"/>
                            <a:pt x="721" y="215"/>
                          </a:cubicBezTo>
                          <a:cubicBezTo>
                            <a:pt x="687" y="157"/>
                            <a:pt x="687" y="157"/>
                            <a:pt x="687" y="157"/>
                          </a:cubicBezTo>
                          <a:cubicBezTo>
                            <a:pt x="681" y="147"/>
                            <a:pt x="669" y="142"/>
                            <a:pt x="658" y="146"/>
                          </a:cubicBezTo>
                          <a:cubicBezTo>
                            <a:pt x="565" y="181"/>
                            <a:pt x="565" y="181"/>
                            <a:pt x="565" y="181"/>
                          </a:cubicBezTo>
                          <a:cubicBezTo>
                            <a:pt x="556" y="172"/>
                            <a:pt x="547" y="164"/>
                            <a:pt x="536" y="157"/>
                          </a:cubicBezTo>
                          <a:cubicBezTo>
                            <a:pt x="556" y="55"/>
                            <a:pt x="556" y="55"/>
                            <a:pt x="556" y="55"/>
                          </a:cubicBezTo>
                          <a:cubicBezTo>
                            <a:pt x="558" y="43"/>
                            <a:pt x="552" y="32"/>
                            <a:pt x="541" y="28"/>
                          </a:cubicBezTo>
                          <a:cubicBezTo>
                            <a:pt x="477" y="5"/>
                            <a:pt x="477" y="5"/>
                            <a:pt x="477" y="5"/>
                          </a:cubicBezTo>
                          <a:cubicBezTo>
                            <a:pt x="467" y="1"/>
                            <a:pt x="455" y="5"/>
                            <a:pt x="449" y="15"/>
                          </a:cubicBezTo>
                          <a:cubicBezTo>
                            <a:pt x="397" y="106"/>
                            <a:pt x="397" y="106"/>
                            <a:pt x="397" y="106"/>
                          </a:cubicBezTo>
                          <a:cubicBezTo>
                            <a:pt x="391" y="105"/>
                            <a:pt x="385" y="105"/>
                            <a:pt x="378" y="105"/>
                          </a:cubicBezTo>
                          <a:cubicBezTo>
                            <a:pt x="373" y="105"/>
                            <a:pt x="367" y="105"/>
                            <a:pt x="362" y="106"/>
                          </a:cubicBezTo>
                          <a:cubicBezTo>
                            <a:pt x="311" y="15"/>
                            <a:pt x="311" y="15"/>
                            <a:pt x="311" y="15"/>
                          </a:cubicBezTo>
                          <a:cubicBezTo>
                            <a:pt x="305" y="4"/>
                            <a:pt x="293" y="0"/>
                            <a:pt x="282" y="4"/>
                          </a:cubicBezTo>
                          <a:cubicBezTo>
                            <a:pt x="218" y="27"/>
                            <a:pt x="218" y="27"/>
                            <a:pt x="218" y="27"/>
                          </a:cubicBezTo>
                          <a:cubicBezTo>
                            <a:pt x="208" y="31"/>
                            <a:pt x="201" y="42"/>
                            <a:pt x="203" y="54"/>
                          </a:cubicBezTo>
                          <a:cubicBezTo>
                            <a:pt x="222" y="156"/>
                            <a:pt x="222" y="156"/>
                            <a:pt x="222" y="156"/>
                          </a:cubicBezTo>
                          <a:cubicBezTo>
                            <a:pt x="211" y="163"/>
                            <a:pt x="201" y="172"/>
                            <a:pt x="192" y="181"/>
                          </a:cubicBezTo>
                          <a:cubicBezTo>
                            <a:pt x="103" y="145"/>
                            <a:pt x="103" y="145"/>
                            <a:pt x="103" y="145"/>
                          </a:cubicBezTo>
                          <a:cubicBezTo>
                            <a:pt x="92" y="141"/>
                            <a:pt x="80" y="145"/>
                            <a:pt x="74" y="155"/>
                          </a:cubicBezTo>
                          <a:cubicBezTo>
                            <a:pt x="39" y="213"/>
                            <a:pt x="39" y="213"/>
                            <a:pt x="39" y="213"/>
                          </a:cubicBezTo>
                          <a:cubicBezTo>
                            <a:pt x="33" y="223"/>
                            <a:pt x="35" y="235"/>
                            <a:pt x="44" y="243"/>
                          </a:cubicBezTo>
                          <a:cubicBezTo>
                            <a:pt x="119" y="307"/>
                            <a:pt x="119" y="307"/>
                            <a:pt x="119" y="307"/>
                          </a:cubicBezTo>
                          <a:cubicBezTo>
                            <a:pt x="116" y="318"/>
                            <a:pt x="114" y="329"/>
                            <a:pt x="113" y="341"/>
                          </a:cubicBezTo>
                          <a:cubicBezTo>
                            <a:pt x="17" y="373"/>
                            <a:pt x="17" y="373"/>
                            <a:pt x="17" y="373"/>
                          </a:cubicBezTo>
                          <a:cubicBezTo>
                            <a:pt x="6" y="377"/>
                            <a:pt x="0" y="388"/>
                            <a:pt x="2" y="400"/>
                          </a:cubicBezTo>
                          <a:cubicBezTo>
                            <a:pt x="13" y="466"/>
                            <a:pt x="13" y="466"/>
                            <a:pt x="13" y="466"/>
                          </a:cubicBezTo>
                          <a:cubicBezTo>
                            <a:pt x="15" y="478"/>
                            <a:pt x="25" y="486"/>
                            <a:pt x="37" y="486"/>
                          </a:cubicBezTo>
                          <a:cubicBezTo>
                            <a:pt x="136" y="486"/>
                            <a:pt x="136" y="486"/>
                            <a:pt x="136" y="486"/>
                          </a:cubicBezTo>
                          <a:cubicBezTo>
                            <a:pt x="141" y="498"/>
                            <a:pt x="147" y="509"/>
                            <a:pt x="154" y="519"/>
                          </a:cubicBezTo>
                          <a:cubicBezTo>
                            <a:pt x="102" y="604"/>
                            <a:pt x="102" y="604"/>
                            <a:pt x="102" y="604"/>
                          </a:cubicBezTo>
                          <a:cubicBezTo>
                            <a:pt x="96" y="614"/>
                            <a:pt x="98" y="627"/>
                            <a:pt x="107" y="634"/>
                          </a:cubicBezTo>
                          <a:cubicBezTo>
                            <a:pt x="158" y="678"/>
                            <a:pt x="158" y="678"/>
                            <a:pt x="158" y="678"/>
                          </a:cubicBezTo>
                          <a:cubicBezTo>
                            <a:pt x="167" y="686"/>
                            <a:pt x="180" y="686"/>
                            <a:pt x="189" y="679"/>
                          </a:cubicBezTo>
                          <a:cubicBezTo>
                            <a:pt x="265" y="615"/>
                            <a:pt x="265" y="615"/>
                            <a:pt x="265" y="615"/>
                          </a:cubicBezTo>
                          <a:cubicBezTo>
                            <a:pt x="277" y="621"/>
                            <a:pt x="290" y="626"/>
                            <a:pt x="303" y="629"/>
                          </a:cubicBezTo>
                          <a:cubicBezTo>
                            <a:pt x="318" y="729"/>
                            <a:pt x="318" y="729"/>
                            <a:pt x="318" y="729"/>
                          </a:cubicBezTo>
                          <a:cubicBezTo>
                            <a:pt x="320" y="740"/>
                            <a:pt x="330" y="748"/>
                            <a:pt x="342" y="748"/>
                          </a:cubicBezTo>
                          <a:cubicBezTo>
                            <a:pt x="409" y="748"/>
                            <a:pt x="409" y="748"/>
                            <a:pt x="409" y="748"/>
                          </a:cubicBezTo>
                          <a:cubicBezTo>
                            <a:pt x="421" y="748"/>
                            <a:pt x="431" y="740"/>
                            <a:pt x="433" y="729"/>
                          </a:cubicBezTo>
                          <a:cubicBezTo>
                            <a:pt x="450" y="631"/>
                            <a:pt x="450" y="631"/>
                            <a:pt x="450" y="631"/>
                          </a:cubicBezTo>
                          <a:cubicBezTo>
                            <a:pt x="463" y="627"/>
                            <a:pt x="476" y="622"/>
                            <a:pt x="489" y="617"/>
                          </a:cubicBezTo>
                          <a:cubicBezTo>
                            <a:pt x="562" y="680"/>
                            <a:pt x="562" y="680"/>
                            <a:pt x="562" y="680"/>
                          </a:cubicBezTo>
                          <a:cubicBezTo>
                            <a:pt x="570" y="687"/>
                            <a:pt x="583" y="687"/>
                            <a:pt x="592" y="680"/>
                          </a:cubicBezTo>
                          <a:cubicBezTo>
                            <a:pt x="644" y="636"/>
                            <a:pt x="644" y="636"/>
                            <a:pt x="644" y="636"/>
                          </a:cubicBezTo>
                          <a:cubicBezTo>
                            <a:pt x="653" y="629"/>
                            <a:pt x="655" y="616"/>
                            <a:pt x="649" y="606"/>
                          </a:cubicBezTo>
                          <a:cubicBezTo>
                            <a:pt x="600" y="522"/>
                            <a:pt x="600" y="522"/>
                            <a:pt x="600" y="522"/>
                          </a:cubicBezTo>
                          <a:cubicBezTo>
                            <a:pt x="608" y="511"/>
                            <a:pt x="615" y="499"/>
                            <a:pt x="621" y="486"/>
                          </a:cubicBezTo>
                          <a:cubicBezTo>
                            <a:pt x="721" y="486"/>
                            <a:pt x="721" y="486"/>
                            <a:pt x="721" y="486"/>
                          </a:cubicBezTo>
                          <a:cubicBezTo>
                            <a:pt x="732" y="486"/>
                            <a:pt x="742" y="478"/>
                            <a:pt x="744" y="466"/>
                          </a:cubicBezTo>
                          <a:close/>
                          <a:moveTo>
                            <a:pt x="528" y="373"/>
                          </a:moveTo>
                          <a:cubicBezTo>
                            <a:pt x="528" y="455"/>
                            <a:pt x="461" y="522"/>
                            <a:pt x="378" y="522"/>
                          </a:cubicBezTo>
                          <a:cubicBezTo>
                            <a:pt x="296" y="522"/>
                            <a:pt x="229" y="455"/>
                            <a:pt x="229" y="373"/>
                          </a:cubicBezTo>
                          <a:cubicBezTo>
                            <a:pt x="229" y="290"/>
                            <a:pt x="296" y="223"/>
                            <a:pt x="378" y="223"/>
                          </a:cubicBezTo>
                          <a:cubicBezTo>
                            <a:pt x="461" y="223"/>
                            <a:pt x="528" y="290"/>
                            <a:pt x="528" y="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182" name="Oval 25">
                      <a:extLst>
                        <a:ext uri="{FF2B5EF4-FFF2-40B4-BE49-F238E27FC236}">
                          <a16:creationId xmlns:a16="http://schemas.microsoft.com/office/drawing/2014/main" id="{B67EB75C-65A8-4670-9528-783679B31411}"/>
                        </a:ext>
                      </a:extLst>
                    </p:cNvPr>
                    <p:cNvSpPr>
                      <a:spLocks noChangeArrowheads="1"/>
                    </p:cNvSpPr>
                    <p:nvPr/>
                  </p:nvSpPr>
                  <p:spPr bwMode="auto">
                    <a:xfrm>
                      <a:off x="5557028" y="7180975"/>
                      <a:ext cx="542925" cy="5413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183" name="Freeform 26">
                      <a:extLst>
                        <a:ext uri="{FF2B5EF4-FFF2-40B4-BE49-F238E27FC236}">
                          <a16:creationId xmlns:a16="http://schemas.microsoft.com/office/drawing/2014/main" id="{4BED4D85-A3C0-4A3E-95E1-0BA87B689558}"/>
                        </a:ext>
                      </a:extLst>
                    </p:cNvPr>
                    <p:cNvSpPr>
                      <a:spLocks noEditPoints="1"/>
                    </p:cNvSpPr>
                    <p:nvPr/>
                  </p:nvSpPr>
                  <p:spPr bwMode="auto">
                    <a:xfrm>
                      <a:off x="6907991" y="7722312"/>
                      <a:ext cx="1458913" cy="1524000"/>
                    </a:xfrm>
                    <a:custGeom>
                      <a:avLst/>
                      <a:gdLst>
                        <a:gd name="T0" fmla="*/ 379 w 388"/>
                        <a:gd name="T1" fmla="*/ 137 h 405"/>
                        <a:gd name="T2" fmla="*/ 383 w 388"/>
                        <a:gd name="T3" fmla="*/ 118 h 405"/>
                        <a:gd name="T4" fmla="*/ 361 w 388"/>
                        <a:gd name="T5" fmla="*/ 81 h 405"/>
                        <a:gd name="T6" fmla="*/ 343 w 388"/>
                        <a:gd name="T7" fmla="*/ 74 h 405"/>
                        <a:gd name="T8" fmla="*/ 287 w 388"/>
                        <a:gd name="T9" fmla="*/ 94 h 405"/>
                        <a:gd name="T10" fmla="*/ 241 w 388"/>
                        <a:gd name="T11" fmla="*/ 68 h 405"/>
                        <a:gd name="T12" fmla="*/ 232 w 388"/>
                        <a:gd name="T13" fmla="*/ 12 h 405"/>
                        <a:gd name="T14" fmla="*/ 217 w 388"/>
                        <a:gd name="T15" fmla="*/ 0 h 405"/>
                        <a:gd name="T16" fmla="*/ 174 w 388"/>
                        <a:gd name="T17" fmla="*/ 0 h 405"/>
                        <a:gd name="T18" fmla="*/ 159 w 388"/>
                        <a:gd name="T19" fmla="*/ 12 h 405"/>
                        <a:gd name="T20" fmla="*/ 149 w 388"/>
                        <a:gd name="T21" fmla="*/ 68 h 405"/>
                        <a:gd name="T22" fmla="*/ 102 w 388"/>
                        <a:gd name="T23" fmla="*/ 95 h 405"/>
                        <a:gd name="T24" fmla="*/ 46 w 388"/>
                        <a:gd name="T25" fmla="*/ 74 h 405"/>
                        <a:gd name="T26" fmla="*/ 27 w 388"/>
                        <a:gd name="T27" fmla="*/ 81 h 405"/>
                        <a:gd name="T28" fmla="*/ 6 w 388"/>
                        <a:gd name="T29" fmla="*/ 118 h 405"/>
                        <a:gd name="T30" fmla="*/ 9 w 388"/>
                        <a:gd name="T31" fmla="*/ 137 h 405"/>
                        <a:gd name="T32" fmla="*/ 55 w 388"/>
                        <a:gd name="T33" fmla="*/ 175 h 405"/>
                        <a:gd name="T34" fmla="*/ 53 w 388"/>
                        <a:gd name="T35" fmla="*/ 202 h 405"/>
                        <a:gd name="T36" fmla="*/ 55 w 388"/>
                        <a:gd name="T37" fmla="*/ 227 h 405"/>
                        <a:gd name="T38" fmla="*/ 7 w 388"/>
                        <a:gd name="T39" fmla="*/ 266 h 405"/>
                        <a:gd name="T40" fmla="*/ 4 w 388"/>
                        <a:gd name="T41" fmla="*/ 285 h 405"/>
                        <a:gd name="T42" fmla="*/ 25 w 388"/>
                        <a:gd name="T43" fmla="*/ 322 h 405"/>
                        <a:gd name="T44" fmla="*/ 43 w 388"/>
                        <a:gd name="T45" fmla="*/ 329 h 405"/>
                        <a:gd name="T46" fmla="*/ 100 w 388"/>
                        <a:gd name="T47" fmla="*/ 308 h 405"/>
                        <a:gd name="T48" fmla="*/ 149 w 388"/>
                        <a:gd name="T49" fmla="*/ 337 h 405"/>
                        <a:gd name="T50" fmla="*/ 158 w 388"/>
                        <a:gd name="T51" fmla="*/ 392 h 405"/>
                        <a:gd name="T52" fmla="*/ 173 w 388"/>
                        <a:gd name="T53" fmla="*/ 405 h 405"/>
                        <a:gd name="T54" fmla="*/ 216 w 388"/>
                        <a:gd name="T55" fmla="*/ 405 h 405"/>
                        <a:gd name="T56" fmla="*/ 231 w 388"/>
                        <a:gd name="T57" fmla="*/ 392 h 405"/>
                        <a:gd name="T58" fmla="*/ 240 w 388"/>
                        <a:gd name="T59" fmla="*/ 337 h 405"/>
                        <a:gd name="T60" fmla="*/ 289 w 388"/>
                        <a:gd name="T61" fmla="*/ 309 h 405"/>
                        <a:gd name="T62" fmla="*/ 345 w 388"/>
                        <a:gd name="T63" fmla="*/ 329 h 405"/>
                        <a:gd name="T64" fmla="*/ 364 w 388"/>
                        <a:gd name="T65" fmla="*/ 322 h 405"/>
                        <a:gd name="T66" fmla="*/ 385 w 388"/>
                        <a:gd name="T67" fmla="*/ 285 h 405"/>
                        <a:gd name="T68" fmla="*/ 381 w 388"/>
                        <a:gd name="T69" fmla="*/ 266 h 405"/>
                        <a:gd name="T70" fmla="*/ 335 w 388"/>
                        <a:gd name="T71" fmla="*/ 228 h 405"/>
                        <a:gd name="T72" fmla="*/ 337 w 388"/>
                        <a:gd name="T73" fmla="*/ 202 h 405"/>
                        <a:gd name="T74" fmla="*/ 334 w 388"/>
                        <a:gd name="T75" fmla="*/ 174 h 405"/>
                        <a:gd name="T76" fmla="*/ 379 w 388"/>
                        <a:gd name="T77" fmla="*/ 137 h 405"/>
                        <a:gd name="T78" fmla="*/ 251 w 388"/>
                        <a:gd name="T79" fmla="*/ 202 h 405"/>
                        <a:gd name="T80" fmla="*/ 195 w 388"/>
                        <a:gd name="T81" fmla="*/ 259 h 405"/>
                        <a:gd name="T82" fmla="*/ 138 w 388"/>
                        <a:gd name="T83" fmla="*/ 202 h 405"/>
                        <a:gd name="T84" fmla="*/ 195 w 388"/>
                        <a:gd name="T85" fmla="*/ 145 h 405"/>
                        <a:gd name="T86" fmla="*/ 251 w 388"/>
                        <a:gd name="T8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8" h="405">
                          <a:moveTo>
                            <a:pt x="379" y="137"/>
                          </a:moveTo>
                          <a:cubicBezTo>
                            <a:pt x="385" y="133"/>
                            <a:pt x="386" y="124"/>
                            <a:pt x="383" y="118"/>
                          </a:cubicBezTo>
                          <a:cubicBezTo>
                            <a:pt x="361" y="81"/>
                            <a:pt x="361" y="81"/>
                            <a:pt x="361" y="81"/>
                          </a:cubicBezTo>
                          <a:cubicBezTo>
                            <a:pt x="357" y="74"/>
                            <a:pt x="350" y="72"/>
                            <a:pt x="343" y="74"/>
                          </a:cubicBezTo>
                          <a:cubicBezTo>
                            <a:pt x="287" y="94"/>
                            <a:pt x="287" y="94"/>
                            <a:pt x="287" y="94"/>
                          </a:cubicBezTo>
                          <a:cubicBezTo>
                            <a:pt x="274" y="83"/>
                            <a:pt x="258" y="74"/>
                            <a:pt x="241" y="68"/>
                          </a:cubicBezTo>
                          <a:cubicBezTo>
                            <a:pt x="232" y="12"/>
                            <a:pt x="232" y="12"/>
                            <a:pt x="232" y="12"/>
                          </a:cubicBezTo>
                          <a:cubicBezTo>
                            <a:pt x="231" y="5"/>
                            <a:pt x="224" y="0"/>
                            <a:pt x="217" y="0"/>
                          </a:cubicBezTo>
                          <a:cubicBezTo>
                            <a:pt x="174" y="0"/>
                            <a:pt x="174" y="0"/>
                            <a:pt x="174" y="0"/>
                          </a:cubicBezTo>
                          <a:cubicBezTo>
                            <a:pt x="166" y="0"/>
                            <a:pt x="160" y="5"/>
                            <a:pt x="159" y="12"/>
                          </a:cubicBezTo>
                          <a:cubicBezTo>
                            <a:pt x="149" y="68"/>
                            <a:pt x="149" y="68"/>
                            <a:pt x="149" y="68"/>
                          </a:cubicBezTo>
                          <a:cubicBezTo>
                            <a:pt x="132" y="74"/>
                            <a:pt x="116" y="83"/>
                            <a:pt x="102" y="95"/>
                          </a:cubicBezTo>
                          <a:cubicBezTo>
                            <a:pt x="46" y="74"/>
                            <a:pt x="46" y="74"/>
                            <a:pt x="46" y="74"/>
                          </a:cubicBezTo>
                          <a:cubicBezTo>
                            <a:pt x="39" y="72"/>
                            <a:pt x="31" y="74"/>
                            <a:pt x="27" y="81"/>
                          </a:cubicBezTo>
                          <a:cubicBezTo>
                            <a:pt x="6" y="118"/>
                            <a:pt x="6" y="118"/>
                            <a:pt x="6" y="118"/>
                          </a:cubicBezTo>
                          <a:cubicBezTo>
                            <a:pt x="2" y="124"/>
                            <a:pt x="3" y="133"/>
                            <a:pt x="9" y="137"/>
                          </a:cubicBezTo>
                          <a:cubicBezTo>
                            <a:pt x="55" y="175"/>
                            <a:pt x="55" y="175"/>
                            <a:pt x="55" y="175"/>
                          </a:cubicBezTo>
                          <a:cubicBezTo>
                            <a:pt x="54" y="184"/>
                            <a:pt x="53" y="193"/>
                            <a:pt x="53" y="202"/>
                          </a:cubicBezTo>
                          <a:cubicBezTo>
                            <a:pt x="53" y="211"/>
                            <a:pt x="53" y="219"/>
                            <a:pt x="55" y="227"/>
                          </a:cubicBezTo>
                          <a:cubicBezTo>
                            <a:pt x="7" y="266"/>
                            <a:pt x="7" y="266"/>
                            <a:pt x="7" y="266"/>
                          </a:cubicBezTo>
                          <a:cubicBezTo>
                            <a:pt x="2" y="270"/>
                            <a:pt x="0" y="278"/>
                            <a:pt x="4" y="285"/>
                          </a:cubicBezTo>
                          <a:cubicBezTo>
                            <a:pt x="25" y="322"/>
                            <a:pt x="25" y="322"/>
                            <a:pt x="25" y="322"/>
                          </a:cubicBezTo>
                          <a:cubicBezTo>
                            <a:pt x="28" y="329"/>
                            <a:pt x="36" y="332"/>
                            <a:pt x="43" y="329"/>
                          </a:cubicBezTo>
                          <a:cubicBezTo>
                            <a:pt x="100" y="308"/>
                            <a:pt x="100" y="308"/>
                            <a:pt x="100" y="308"/>
                          </a:cubicBezTo>
                          <a:cubicBezTo>
                            <a:pt x="114" y="321"/>
                            <a:pt x="131" y="330"/>
                            <a:pt x="149" y="337"/>
                          </a:cubicBezTo>
                          <a:cubicBezTo>
                            <a:pt x="158" y="392"/>
                            <a:pt x="158" y="392"/>
                            <a:pt x="158" y="392"/>
                          </a:cubicBezTo>
                          <a:cubicBezTo>
                            <a:pt x="159" y="399"/>
                            <a:pt x="165" y="405"/>
                            <a:pt x="173" y="405"/>
                          </a:cubicBezTo>
                          <a:cubicBezTo>
                            <a:pt x="216" y="405"/>
                            <a:pt x="216" y="405"/>
                            <a:pt x="216" y="405"/>
                          </a:cubicBezTo>
                          <a:cubicBezTo>
                            <a:pt x="223" y="405"/>
                            <a:pt x="229" y="399"/>
                            <a:pt x="231" y="392"/>
                          </a:cubicBezTo>
                          <a:cubicBezTo>
                            <a:pt x="240" y="337"/>
                            <a:pt x="240" y="337"/>
                            <a:pt x="240" y="337"/>
                          </a:cubicBezTo>
                          <a:cubicBezTo>
                            <a:pt x="258" y="331"/>
                            <a:pt x="275" y="321"/>
                            <a:pt x="289" y="309"/>
                          </a:cubicBezTo>
                          <a:cubicBezTo>
                            <a:pt x="345" y="329"/>
                            <a:pt x="345" y="329"/>
                            <a:pt x="345" y="329"/>
                          </a:cubicBezTo>
                          <a:cubicBezTo>
                            <a:pt x="352" y="332"/>
                            <a:pt x="360" y="329"/>
                            <a:pt x="364" y="322"/>
                          </a:cubicBezTo>
                          <a:cubicBezTo>
                            <a:pt x="385" y="285"/>
                            <a:pt x="385" y="285"/>
                            <a:pt x="385" y="285"/>
                          </a:cubicBezTo>
                          <a:cubicBezTo>
                            <a:pt x="388" y="278"/>
                            <a:pt x="387" y="270"/>
                            <a:pt x="381" y="266"/>
                          </a:cubicBezTo>
                          <a:cubicBezTo>
                            <a:pt x="335" y="228"/>
                            <a:pt x="335" y="228"/>
                            <a:pt x="335" y="228"/>
                          </a:cubicBezTo>
                          <a:cubicBezTo>
                            <a:pt x="336" y="220"/>
                            <a:pt x="337" y="211"/>
                            <a:pt x="337" y="202"/>
                          </a:cubicBezTo>
                          <a:cubicBezTo>
                            <a:pt x="337" y="193"/>
                            <a:pt x="336" y="183"/>
                            <a:pt x="334" y="174"/>
                          </a:cubicBezTo>
                          <a:lnTo>
                            <a:pt x="379" y="137"/>
                          </a:lnTo>
                          <a:close/>
                          <a:moveTo>
                            <a:pt x="251" y="202"/>
                          </a:moveTo>
                          <a:cubicBezTo>
                            <a:pt x="251" y="233"/>
                            <a:pt x="226" y="259"/>
                            <a:pt x="195" y="259"/>
                          </a:cubicBezTo>
                          <a:cubicBezTo>
                            <a:pt x="163" y="259"/>
                            <a:pt x="138" y="233"/>
                            <a:pt x="138" y="202"/>
                          </a:cubicBezTo>
                          <a:cubicBezTo>
                            <a:pt x="138" y="171"/>
                            <a:pt x="163" y="145"/>
                            <a:pt x="195" y="145"/>
                          </a:cubicBezTo>
                          <a:cubicBezTo>
                            <a:pt x="226" y="145"/>
                            <a:pt x="251" y="171"/>
                            <a:pt x="251"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grpSp>
            </p:grpSp>
          </p:grpSp>
          <p:sp>
            <p:nvSpPr>
              <p:cNvPr id="175" name="Rectangle 7">
                <a:extLst>
                  <a:ext uri="{FF2B5EF4-FFF2-40B4-BE49-F238E27FC236}">
                    <a16:creationId xmlns:a16="http://schemas.microsoft.com/office/drawing/2014/main" id="{8A0E4A47-512B-4BEB-967E-0A6DBE1CCD3D}"/>
                  </a:ext>
                </a:extLst>
              </p:cNvPr>
              <p:cNvSpPr/>
              <p:nvPr/>
            </p:nvSpPr>
            <p:spPr bwMode="auto">
              <a:xfrm>
                <a:off x="8599821" y="5165203"/>
                <a:ext cx="777240" cy="1246735"/>
              </a:xfrm>
              <a:prstGeom prst="rect">
                <a:avLst/>
              </a:prstGeom>
              <a:noFill/>
              <a:ln w="9525">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44" name="Group 15">
              <a:extLst>
                <a:ext uri="{FF2B5EF4-FFF2-40B4-BE49-F238E27FC236}">
                  <a16:creationId xmlns:a16="http://schemas.microsoft.com/office/drawing/2014/main" id="{D6A09E77-D379-44A3-9D6F-F9D07A09E31D}"/>
                </a:ext>
              </a:extLst>
            </p:cNvPr>
            <p:cNvGrpSpPr/>
            <p:nvPr/>
          </p:nvGrpSpPr>
          <p:grpSpPr>
            <a:xfrm>
              <a:off x="9477430" y="5165203"/>
              <a:ext cx="777240" cy="1246735"/>
              <a:chOff x="9428529" y="5165203"/>
              <a:chExt cx="777240" cy="1246735"/>
            </a:xfrm>
          </p:grpSpPr>
          <p:grpSp>
            <p:nvGrpSpPr>
              <p:cNvPr id="160" name="Group 247">
                <a:extLst>
                  <a:ext uri="{FF2B5EF4-FFF2-40B4-BE49-F238E27FC236}">
                    <a16:creationId xmlns:a16="http://schemas.microsoft.com/office/drawing/2014/main" id="{47D6D47D-DDB0-4E13-883C-5652C25E796A}"/>
                  </a:ext>
                </a:extLst>
              </p:cNvPr>
              <p:cNvGrpSpPr/>
              <p:nvPr/>
            </p:nvGrpSpPr>
            <p:grpSpPr>
              <a:xfrm>
                <a:off x="9464935" y="5198401"/>
                <a:ext cx="704429" cy="1174494"/>
                <a:chOff x="8635106" y="4651691"/>
                <a:chExt cx="704429" cy="1174494"/>
              </a:xfrm>
            </p:grpSpPr>
            <p:grpSp>
              <p:nvGrpSpPr>
                <p:cNvPr id="162" name="Group 249">
                  <a:extLst>
                    <a:ext uri="{FF2B5EF4-FFF2-40B4-BE49-F238E27FC236}">
                      <a16:creationId xmlns:a16="http://schemas.microsoft.com/office/drawing/2014/main" id="{A018666D-821D-45C9-BDD1-8F677F750AFB}"/>
                    </a:ext>
                  </a:extLst>
                </p:cNvPr>
                <p:cNvGrpSpPr/>
                <p:nvPr/>
              </p:nvGrpSpPr>
              <p:grpSpPr>
                <a:xfrm>
                  <a:off x="8635106" y="5551434"/>
                  <a:ext cx="704429" cy="274751"/>
                  <a:chOff x="8635106" y="5542669"/>
                  <a:chExt cx="704429" cy="274751"/>
                </a:xfrm>
              </p:grpSpPr>
              <p:sp>
                <p:nvSpPr>
                  <p:cNvPr id="170" name="Rectangle 257">
                    <a:extLst>
                      <a:ext uri="{FF2B5EF4-FFF2-40B4-BE49-F238E27FC236}">
                        <a16:creationId xmlns:a16="http://schemas.microsoft.com/office/drawing/2014/main" id="{1919239D-6D4D-47BE-869E-E5E3349DE516}"/>
                      </a:ext>
                    </a:extLst>
                  </p:cNvPr>
                  <p:cNvSpPr/>
                  <p:nvPr/>
                </p:nvSpPr>
                <p:spPr bwMode="auto">
                  <a:xfrm>
                    <a:off x="8909594" y="5542669"/>
                    <a:ext cx="429941" cy="274751"/>
                  </a:xfrm>
                  <a:prstGeom prst="rect">
                    <a:avLst/>
                  </a:prstGeom>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288" tIns="149196" rIns="0"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Segoe UI Semilight"/>
                        <a:ea typeface="+mn-ea"/>
                        <a:cs typeface="+mn-cs"/>
                      </a:rPr>
                      <a:t>Kernel</a:t>
                    </a:r>
                    <a:endParaRPr kumimoji="0" lang="en-US" sz="1100"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171" name="Group 258">
                    <a:extLst>
                      <a:ext uri="{FF2B5EF4-FFF2-40B4-BE49-F238E27FC236}">
                        <a16:creationId xmlns:a16="http://schemas.microsoft.com/office/drawing/2014/main" id="{E1DAAD2D-6147-4A6A-BED2-166A0A3B7453}"/>
                      </a:ext>
                    </a:extLst>
                  </p:cNvPr>
                  <p:cNvGrpSpPr/>
                  <p:nvPr/>
                </p:nvGrpSpPr>
                <p:grpSpPr>
                  <a:xfrm>
                    <a:off x="8635106" y="5542670"/>
                    <a:ext cx="276948" cy="274750"/>
                    <a:chOff x="4498836" y="2852262"/>
                    <a:chExt cx="501628" cy="497646"/>
                  </a:xfrm>
                </p:grpSpPr>
                <p:sp>
                  <p:nvSpPr>
                    <p:cNvPr id="172" name="Rectangle 259">
                      <a:extLst>
                        <a:ext uri="{FF2B5EF4-FFF2-40B4-BE49-F238E27FC236}">
                          <a16:creationId xmlns:a16="http://schemas.microsoft.com/office/drawing/2014/main" id="{E5EC36B9-D566-4D02-A9A5-23743F88CBB2}"/>
                        </a:ext>
                      </a:extLst>
                    </p:cNvPr>
                    <p:cNvSpPr/>
                    <p:nvPr/>
                  </p:nvSpPr>
                  <p:spPr bwMode="auto">
                    <a:xfrm>
                      <a:off x="4498836" y="2852262"/>
                      <a:ext cx="501628" cy="49764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3" name="Freeform 73">
                      <a:extLst>
                        <a:ext uri="{FF2B5EF4-FFF2-40B4-BE49-F238E27FC236}">
                          <a16:creationId xmlns:a16="http://schemas.microsoft.com/office/drawing/2014/main" id="{22BA2E18-881A-47A2-94C5-C50DA29B8D83}"/>
                        </a:ext>
                      </a:extLst>
                    </p:cNvPr>
                    <p:cNvSpPr>
                      <a:spLocks noChangeAspect="1" noEditPoints="1"/>
                    </p:cNvSpPr>
                    <p:nvPr/>
                  </p:nvSpPr>
                  <p:spPr bwMode="black">
                    <a:xfrm>
                      <a:off x="4600290" y="2951725"/>
                      <a:ext cx="298721" cy="298720"/>
                    </a:xfrm>
                    <a:custGeom>
                      <a:avLst/>
                      <a:gdLst>
                        <a:gd name="T0" fmla="*/ 313 w 330"/>
                        <a:gd name="T1" fmla="*/ 161 h 330"/>
                        <a:gd name="T2" fmla="*/ 313 w 330"/>
                        <a:gd name="T3" fmla="*/ 128 h 330"/>
                        <a:gd name="T4" fmla="*/ 284 w 330"/>
                        <a:gd name="T5" fmla="*/ 137 h 330"/>
                        <a:gd name="T6" fmla="*/ 298 w 330"/>
                        <a:gd name="T7" fmla="*/ 111 h 330"/>
                        <a:gd name="T8" fmla="*/ 330 w 330"/>
                        <a:gd name="T9" fmla="*/ 103 h 330"/>
                        <a:gd name="T10" fmla="*/ 298 w 330"/>
                        <a:gd name="T11" fmla="*/ 95 h 330"/>
                        <a:gd name="T12" fmla="*/ 284 w 330"/>
                        <a:gd name="T13" fmla="*/ 87 h 330"/>
                        <a:gd name="T14" fmla="*/ 235 w 330"/>
                        <a:gd name="T15" fmla="*/ 46 h 330"/>
                        <a:gd name="T16" fmla="*/ 244 w 330"/>
                        <a:gd name="T17" fmla="*/ 17 h 330"/>
                        <a:gd name="T18" fmla="*/ 211 w 330"/>
                        <a:gd name="T19" fmla="*/ 17 h 330"/>
                        <a:gd name="T20" fmla="*/ 219 w 330"/>
                        <a:gd name="T21" fmla="*/ 46 h 330"/>
                        <a:gd name="T22" fmla="*/ 194 w 330"/>
                        <a:gd name="T23" fmla="*/ 32 h 330"/>
                        <a:gd name="T24" fmla="*/ 186 w 330"/>
                        <a:gd name="T25" fmla="*/ 0 h 330"/>
                        <a:gd name="T26" fmla="*/ 178 w 330"/>
                        <a:gd name="T27" fmla="*/ 32 h 330"/>
                        <a:gd name="T28" fmla="*/ 152 w 330"/>
                        <a:gd name="T29" fmla="*/ 46 h 330"/>
                        <a:gd name="T30" fmla="*/ 161 w 330"/>
                        <a:gd name="T31" fmla="*/ 17 h 330"/>
                        <a:gd name="T32" fmla="*/ 128 w 330"/>
                        <a:gd name="T33" fmla="*/ 17 h 330"/>
                        <a:gd name="T34" fmla="*/ 137 w 330"/>
                        <a:gd name="T35" fmla="*/ 46 h 330"/>
                        <a:gd name="T36" fmla="*/ 111 w 330"/>
                        <a:gd name="T37" fmla="*/ 32 h 330"/>
                        <a:gd name="T38" fmla="*/ 103 w 330"/>
                        <a:gd name="T39" fmla="*/ 0 h 330"/>
                        <a:gd name="T40" fmla="*/ 95 w 330"/>
                        <a:gd name="T41" fmla="*/ 32 h 330"/>
                        <a:gd name="T42" fmla="*/ 87 w 330"/>
                        <a:gd name="T43" fmla="*/ 46 h 330"/>
                        <a:gd name="T44" fmla="*/ 46 w 330"/>
                        <a:gd name="T45" fmla="*/ 95 h 330"/>
                        <a:gd name="T46" fmla="*/ 17 w 330"/>
                        <a:gd name="T47" fmla="*/ 86 h 330"/>
                        <a:gd name="T48" fmla="*/ 17 w 330"/>
                        <a:gd name="T49" fmla="*/ 120 h 330"/>
                        <a:gd name="T50" fmla="*/ 46 w 330"/>
                        <a:gd name="T51" fmla="*/ 111 h 330"/>
                        <a:gd name="T52" fmla="*/ 32 w 330"/>
                        <a:gd name="T53" fmla="*/ 137 h 330"/>
                        <a:gd name="T54" fmla="*/ 0 w 330"/>
                        <a:gd name="T55" fmla="*/ 144 h 330"/>
                        <a:gd name="T56" fmla="*/ 32 w 330"/>
                        <a:gd name="T57" fmla="*/ 152 h 330"/>
                        <a:gd name="T58" fmla="*/ 46 w 330"/>
                        <a:gd name="T59" fmla="*/ 178 h 330"/>
                        <a:gd name="T60" fmla="*/ 17 w 330"/>
                        <a:gd name="T61" fmla="*/ 169 h 330"/>
                        <a:gd name="T62" fmla="*/ 17 w 330"/>
                        <a:gd name="T63" fmla="*/ 203 h 330"/>
                        <a:gd name="T64" fmla="*/ 46 w 330"/>
                        <a:gd name="T65" fmla="*/ 194 h 330"/>
                        <a:gd name="T66" fmla="*/ 32 w 330"/>
                        <a:gd name="T67" fmla="*/ 219 h 330"/>
                        <a:gd name="T68" fmla="*/ 0 w 330"/>
                        <a:gd name="T69" fmla="*/ 227 h 330"/>
                        <a:gd name="T70" fmla="*/ 32 w 330"/>
                        <a:gd name="T71" fmla="*/ 235 h 330"/>
                        <a:gd name="T72" fmla="*/ 46 w 330"/>
                        <a:gd name="T73" fmla="*/ 243 h 330"/>
                        <a:gd name="T74" fmla="*/ 95 w 330"/>
                        <a:gd name="T75" fmla="*/ 284 h 330"/>
                        <a:gd name="T76" fmla="*/ 86 w 330"/>
                        <a:gd name="T77" fmla="*/ 313 h 330"/>
                        <a:gd name="T78" fmla="*/ 120 w 330"/>
                        <a:gd name="T79" fmla="*/ 313 h 330"/>
                        <a:gd name="T80" fmla="*/ 111 w 330"/>
                        <a:gd name="T81" fmla="*/ 284 h 330"/>
                        <a:gd name="T82" fmla="*/ 137 w 330"/>
                        <a:gd name="T83" fmla="*/ 298 h 330"/>
                        <a:gd name="T84" fmla="*/ 144 w 330"/>
                        <a:gd name="T85" fmla="*/ 330 h 330"/>
                        <a:gd name="T86" fmla="*/ 152 w 330"/>
                        <a:gd name="T87" fmla="*/ 298 h 330"/>
                        <a:gd name="T88" fmla="*/ 178 w 330"/>
                        <a:gd name="T89" fmla="*/ 284 h 330"/>
                        <a:gd name="T90" fmla="*/ 169 w 330"/>
                        <a:gd name="T91" fmla="*/ 313 h 330"/>
                        <a:gd name="T92" fmla="*/ 203 w 330"/>
                        <a:gd name="T93" fmla="*/ 313 h 330"/>
                        <a:gd name="T94" fmla="*/ 194 w 330"/>
                        <a:gd name="T95" fmla="*/ 284 h 330"/>
                        <a:gd name="T96" fmla="*/ 219 w 330"/>
                        <a:gd name="T97" fmla="*/ 298 h 330"/>
                        <a:gd name="T98" fmla="*/ 227 w 330"/>
                        <a:gd name="T99" fmla="*/ 330 h 330"/>
                        <a:gd name="T100" fmla="*/ 235 w 330"/>
                        <a:gd name="T101" fmla="*/ 298 h 330"/>
                        <a:gd name="T102" fmla="*/ 243 w 330"/>
                        <a:gd name="T103" fmla="*/ 284 h 330"/>
                        <a:gd name="T104" fmla="*/ 284 w 330"/>
                        <a:gd name="T105" fmla="*/ 235 h 330"/>
                        <a:gd name="T106" fmla="*/ 313 w 330"/>
                        <a:gd name="T107" fmla="*/ 244 h 330"/>
                        <a:gd name="T108" fmla="*/ 313 w 330"/>
                        <a:gd name="T109" fmla="*/ 211 h 330"/>
                        <a:gd name="T110" fmla="*/ 284 w 330"/>
                        <a:gd name="T111" fmla="*/ 219 h 330"/>
                        <a:gd name="T112" fmla="*/ 298 w 330"/>
                        <a:gd name="T113" fmla="*/ 194 h 330"/>
                        <a:gd name="T114" fmla="*/ 330 w 330"/>
                        <a:gd name="T115" fmla="*/ 186 h 330"/>
                        <a:gd name="T116" fmla="*/ 298 w 330"/>
                        <a:gd name="T117" fmla="*/ 178 h 330"/>
                        <a:gd name="T118" fmla="*/ 284 w 330"/>
                        <a:gd name="T119" fmla="*/ 152 h 330"/>
                        <a:gd name="T120" fmla="*/ 165 w 330"/>
                        <a:gd name="T121" fmla="*/ 267 h 330"/>
                        <a:gd name="T122" fmla="*/ 165 w 330"/>
                        <a:gd name="T123" fmla="*/ 63 h 330"/>
                        <a:gd name="T124" fmla="*/ 165 w 330"/>
                        <a:gd name="T125" fmla="*/ 26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0" h="330">
                          <a:moveTo>
                            <a:pt x="298" y="152"/>
                          </a:moveTo>
                          <a:cubicBezTo>
                            <a:pt x="301" y="158"/>
                            <a:pt x="307" y="161"/>
                            <a:pt x="313" y="161"/>
                          </a:cubicBezTo>
                          <a:cubicBezTo>
                            <a:pt x="322" y="161"/>
                            <a:pt x="330" y="154"/>
                            <a:pt x="330" y="144"/>
                          </a:cubicBezTo>
                          <a:cubicBezTo>
                            <a:pt x="330" y="135"/>
                            <a:pt x="322" y="128"/>
                            <a:pt x="313" y="128"/>
                          </a:cubicBezTo>
                          <a:cubicBezTo>
                            <a:pt x="307" y="128"/>
                            <a:pt x="301" y="131"/>
                            <a:pt x="298" y="137"/>
                          </a:cubicBezTo>
                          <a:cubicBezTo>
                            <a:pt x="284" y="137"/>
                            <a:pt x="284" y="137"/>
                            <a:pt x="284" y="137"/>
                          </a:cubicBezTo>
                          <a:cubicBezTo>
                            <a:pt x="284" y="111"/>
                            <a:pt x="284" y="111"/>
                            <a:pt x="284" y="111"/>
                          </a:cubicBezTo>
                          <a:cubicBezTo>
                            <a:pt x="298" y="111"/>
                            <a:pt x="298" y="111"/>
                            <a:pt x="298" y="111"/>
                          </a:cubicBezTo>
                          <a:cubicBezTo>
                            <a:pt x="301" y="116"/>
                            <a:pt x="307" y="120"/>
                            <a:pt x="313" y="120"/>
                          </a:cubicBezTo>
                          <a:cubicBezTo>
                            <a:pt x="322" y="120"/>
                            <a:pt x="330" y="112"/>
                            <a:pt x="330" y="103"/>
                          </a:cubicBezTo>
                          <a:cubicBezTo>
                            <a:pt x="330" y="94"/>
                            <a:pt x="322" y="86"/>
                            <a:pt x="313" y="86"/>
                          </a:cubicBezTo>
                          <a:cubicBezTo>
                            <a:pt x="307" y="86"/>
                            <a:pt x="301" y="90"/>
                            <a:pt x="298" y="95"/>
                          </a:cubicBezTo>
                          <a:cubicBezTo>
                            <a:pt x="284" y="95"/>
                            <a:pt x="284" y="95"/>
                            <a:pt x="284" y="95"/>
                          </a:cubicBezTo>
                          <a:cubicBezTo>
                            <a:pt x="284" y="87"/>
                            <a:pt x="284" y="87"/>
                            <a:pt x="284" y="87"/>
                          </a:cubicBezTo>
                          <a:cubicBezTo>
                            <a:pt x="284" y="65"/>
                            <a:pt x="266" y="46"/>
                            <a:pt x="243" y="46"/>
                          </a:cubicBezTo>
                          <a:cubicBezTo>
                            <a:pt x="235" y="46"/>
                            <a:pt x="235" y="46"/>
                            <a:pt x="235" y="46"/>
                          </a:cubicBezTo>
                          <a:cubicBezTo>
                            <a:pt x="235" y="32"/>
                            <a:pt x="235" y="32"/>
                            <a:pt x="235" y="32"/>
                          </a:cubicBezTo>
                          <a:cubicBezTo>
                            <a:pt x="240" y="29"/>
                            <a:pt x="244" y="23"/>
                            <a:pt x="244" y="17"/>
                          </a:cubicBezTo>
                          <a:cubicBezTo>
                            <a:pt x="244" y="8"/>
                            <a:pt x="237" y="0"/>
                            <a:pt x="227" y="0"/>
                          </a:cubicBezTo>
                          <a:cubicBezTo>
                            <a:pt x="218" y="0"/>
                            <a:pt x="211" y="8"/>
                            <a:pt x="211" y="17"/>
                          </a:cubicBezTo>
                          <a:cubicBezTo>
                            <a:pt x="211" y="23"/>
                            <a:pt x="214" y="29"/>
                            <a:pt x="219" y="32"/>
                          </a:cubicBezTo>
                          <a:cubicBezTo>
                            <a:pt x="219" y="46"/>
                            <a:pt x="219" y="46"/>
                            <a:pt x="219" y="46"/>
                          </a:cubicBezTo>
                          <a:cubicBezTo>
                            <a:pt x="194" y="46"/>
                            <a:pt x="194" y="46"/>
                            <a:pt x="194" y="46"/>
                          </a:cubicBezTo>
                          <a:cubicBezTo>
                            <a:pt x="194" y="32"/>
                            <a:pt x="194" y="32"/>
                            <a:pt x="194" y="32"/>
                          </a:cubicBezTo>
                          <a:cubicBezTo>
                            <a:pt x="199" y="29"/>
                            <a:pt x="203" y="23"/>
                            <a:pt x="203" y="17"/>
                          </a:cubicBezTo>
                          <a:cubicBezTo>
                            <a:pt x="203" y="8"/>
                            <a:pt x="195" y="0"/>
                            <a:pt x="186" y="0"/>
                          </a:cubicBezTo>
                          <a:cubicBezTo>
                            <a:pt x="177" y="0"/>
                            <a:pt x="169" y="8"/>
                            <a:pt x="169" y="17"/>
                          </a:cubicBezTo>
                          <a:cubicBezTo>
                            <a:pt x="169" y="23"/>
                            <a:pt x="173" y="29"/>
                            <a:pt x="178" y="32"/>
                          </a:cubicBezTo>
                          <a:cubicBezTo>
                            <a:pt x="178" y="46"/>
                            <a:pt x="178" y="46"/>
                            <a:pt x="178" y="46"/>
                          </a:cubicBezTo>
                          <a:cubicBezTo>
                            <a:pt x="152" y="46"/>
                            <a:pt x="152" y="46"/>
                            <a:pt x="152" y="46"/>
                          </a:cubicBezTo>
                          <a:cubicBezTo>
                            <a:pt x="152" y="32"/>
                            <a:pt x="152" y="32"/>
                            <a:pt x="152" y="32"/>
                          </a:cubicBezTo>
                          <a:cubicBezTo>
                            <a:pt x="158" y="29"/>
                            <a:pt x="161" y="23"/>
                            <a:pt x="161" y="17"/>
                          </a:cubicBezTo>
                          <a:cubicBezTo>
                            <a:pt x="161" y="8"/>
                            <a:pt x="154" y="0"/>
                            <a:pt x="144" y="0"/>
                          </a:cubicBezTo>
                          <a:cubicBezTo>
                            <a:pt x="135" y="0"/>
                            <a:pt x="128" y="8"/>
                            <a:pt x="128" y="17"/>
                          </a:cubicBezTo>
                          <a:cubicBezTo>
                            <a:pt x="128" y="23"/>
                            <a:pt x="131" y="29"/>
                            <a:pt x="137" y="32"/>
                          </a:cubicBezTo>
                          <a:cubicBezTo>
                            <a:pt x="137" y="46"/>
                            <a:pt x="137" y="46"/>
                            <a:pt x="137" y="46"/>
                          </a:cubicBezTo>
                          <a:cubicBezTo>
                            <a:pt x="111" y="46"/>
                            <a:pt x="111" y="46"/>
                            <a:pt x="111" y="46"/>
                          </a:cubicBezTo>
                          <a:cubicBezTo>
                            <a:pt x="111" y="32"/>
                            <a:pt x="111" y="32"/>
                            <a:pt x="111" y="32"/>
                          </a:cubicBezTo>
                          <a:cubicBezTo>
                            <a:pt x="116" y="29"/>
                            <a:pt x="120" y="23"/>
                            <a:pt x="120" y="17"/>
                          </a:cubicBezTo>
                          <a:cubicBezTo>
                            <a:pt x="120" y="8"/>
                            <a:pt x="112" y="0"/>
                            <a:pt x="103" y="0"/>
                          </a:cubicBezTo>
                          <a:cubicBezTo>
                            <a:pt x="94" y="0"/>
                            <a:pt x="86" y="8"/>
                            <a:pt x="86" y="17"/>
                          </a:cubicBezTo>
                          <a:cubicBezTo>
                            <a:pt x="86" y="23"/>
                            <a:pt x="90" y="29"/>
                            <a:pt x="95" y="32"/>
                          </a:cubicBezTo>
                          <a:cubicBezTo>
                            <a:pt x="95" y="46"/>
                            <a:pt x="95" y="46"/>
                            <a:pt x="95" y="46"/>
                          </a:cubicBezTo>
                          <a:cubicBezTo>
                            <a:pt x="87" y="46"/>
                            <a:pt x="87" y="46"/>
                            <a:pt x="87" y="46"/>
                          </a:cubicBezTo>
                          <a:cubicBezTo>
                            <a:pt x="65" y="46"/>
                            <a:pt x="46" y="65"/>
                            <a:pt x="46" y="87"/>
                          </a:cubicBezTo>
                          <a:cubicBezTo>
                            <a:pt x="46" y="95"/>
                            <a:pt x="46" y="95"/>
                            <a:pt x="46" y="95"/>
                          </a:cubicBezTo>
                          <a:cubicBezTo>
                            <a:pt x="32" y="95"/>
                            <a:pt x="32" y="95"/>
                            <a:pt x="32" y="95"/>
                          </a:cubicBezTo>
                          <a:cubicBezTo>
                            <a:pt x="29" y="90"/>
                            <a:pt x="23" y="86"/>
                            <a:pt x="17" y="86"/>
                          </a:cubicBezTo>
                          <a:cubicBezTo>
                            <a:pt x="8" y="86"/>
                            <a:pt x="0" y="94"/>
                            <a:pt x="0" y="103"/>
                          </a:cubicBezTo>
                          <a:cubicBezTo>
                            <a:pt x="0" y="112"/>
                            <a:pt x="8" y="120"/>
                            <a:pt x="17" y="120"/>
                          </a:cubicBezTo>
                          <a:cubicBezTo>
                            <a:pt x="23" y="120"/>
                            <a:pt x="29" y="116"/>
                            <a:pt x="32" y="111"/>
                          </a:cubicBezTo>
                          <a:cubicBezTo>
                            <a:pt x="46" y="111"/>
                            <a:pt x="46" y="111"/>
                            <a:pt x="46" y="111"/>
                          </a:cubicBezTo>
                          <a:cubicBezTo>
                            <a:pt x="46" y="137"/>
                            <a:pt x="46" y="137"/>
                            <a:pt x="46" y="137"/>
                          </a:cubicBezTo>
                          <a:cubicBezTo>
                            <a:pt x="32" y="137"/>
                            <a:pt x="32" y="137"/>
                            <a:pt x="32" y="137"/>
                          </a:cubicBezTo>
                          <a:cubicBezTo>
                            <a:pt x="29" y="131"/>
                            <a:pt x="23" y="128"/>
                            <a:pt x="17" y="128"/>
                          </a:cubicBezTo>
                          <a:cubicBezTo>
                            <a:pt x="8" y="128"/>
                            <a:pt x="0" y="135"/>
                            <a:pt x="0" y="144"/>
                          </a:cubicBezTo>
                          <a:cubicBezTo>
                            <a:pt x="0" y="154"/>
                            <a:pt x="8" y="161"/>
                            <a:pt x="17" y="161"/>
                          </a:cubicBezTo>
                          <a:cubicBezTo>
                            <a:pt x="23" y="161"/>
                            <a:pt x="29" y="158"/>
                            <a:pt x="32" y="152"/>
                          </a:cubicBezTo>
                          <a:cubicBezTo>
                            <a:pt x="46" y="152"/>
                            <a:pt x="46" y="152"/>
                            <a:pt x="46" y="152"/>
                          </a:cubicBezTo>
                          <a:cubicBezTo>
                            <a:pt x="46" y="178"/>
                            <a:pt x="46" y="178"/>
                            <a:pt x="46" y="178"/>
                          </a:cubicBezTo>
                          <a:cubicBezTo>
                            <a:pt x="32" y="178"/>
                            <a:pt x="32" y="178"/>
                            <a:pt x="32" y="178"/>
                          </a:cubicBezTo>
                          <a:cubicBezTo>
                            <a:pt x="29" y="173"/>
                            <a:pt x="23" y="169"/>
                            <a:pt x="17" y="169"/>
                          </a:cubicBezTo>
                          <a:cubicBezTo>
                            <a:pt x="8" y="169"/>
                            <a:pt x="0" y="177"/>
                            <a:pt x="0" y="186"/>
                          </a:cubicBezTo>
                          <a:cubicBezTo>
                            <a:pt x="0" y="195"/>
                            <a:pt x="8" y="203"/>
                            <a:pt x="17" y="203"/>
                          </a:cubicBezTo>
                          <a:cubicBezTo>
                            <a:pt x="23" y="203"/>
                            <a:pt x="29" y="199"/>
                            <a:pt x="32" y="194"/>
                          </a:cubicBezTo>
                          <a:cubicBezTo>
                            <a:pt x="46" y="194"/>
                            <a:pt x="46" y="194"/>
                            <a:pt x="46" y="194"/>
                          </a:cubicBezTo>
                          <a:cubicBezTo>
                            <a:pt x="46" y="219"/>
                            <a:pt x="46" y="219"/>
                            <a:pt x="46" y="219"/>
                          </a:cubicBezTo>
                          <a:cubicBezTo>
                            <a:pt x="32" y="219"/>
                            <a:pt x="32" y="219"/>
                            <a:pt x="32" y="219"/>
                          </a:cubicBezTo>
                          <a:cubicBezTo>
                            <a:pt x="29" y="214"/>
                            <a:pt x="23" y="211"/>
                            <a:pt x="17" y="211"/>
                          </a:cubicBezTo>
                          <a:cubicBezTo>
                            <a:pt x="8" y="211"/>
                            <a:pt x="0" y="218"/>
                            <a:pt x="0" y="227"/>
                          </a:cubicBezTo>
                          <a:cubicBezTo>
                            <a:pt x="0" y="237"/>
                            <a:pt x="8" y="244"/>
                            <a:pt x="17" y="244"/>
                          </a:cubicBezTo>
                          <a:cubicBezTo>
                            <a:pt x="23" y="244"/>
                            <a:pt x="29" y="240"/>
                            <a:pt x="32" y="235"/>
                          </a:cubicBezTo>
                          <a:cubicBezTo>
                            <a:pt x="46" y="235"/>
                            <a:pt x="46" y="235"/>
                            <a:pt x="46" y="235"/>
                          </a:cubicBezTo>
                          <a:cubicBezTo>
                            <a:pt x="46" y="243"/>
                            <a:pt x="46" y="243"/>
                            <a:pt x="46" y="243"/>
                          </a:cubicBezTo>
                          <a:cubicBezTo>
                            <a:pt x="46" y="266"/>
                            <a:pt x="65" y="284"/>
                            <a:pt x="87" y="284"/>
                          </a:cubicBezTo>
                          <a:cubicBezTo>
                            <a:pt x="95" y="284"/>
                            <a:pt x="95" y="284"/>
                            <a:pt x="95" y="284"/>
                          </a:cubicBezTo>
                          <a:cubicBezTo>
                            <a:pt x="95" y="298"/>
                            <a:pt x="95" y="298"/>
                            <a:pt x="95" y="298"/>
                          </a:cubicBezTo>
                          <a:cubicBezTo>
                            <a:pt x="90" y="301"/>
                            <a:pt x="86" y="307"/>
                            <a:pt x="86" y="313"/>
                          </a:cubicBezTo>
                          <a:cubicBezTo>
                            <a:pt x="86" y="322"/>
                            <a:pt x="94" y="330"/>
                            <a:pt x="103" y="330"/>
                          </a:cubicBezTo>
                          <a:cubicBezTo>
                            <a:pt x="112" y="330"/>
                            <a:pt x="120" y="322"/>
                            <a:pt x="120" y="313"/>
                          </a:cubicBezTo>
                          <a:cubicBezTo>
                            <a:pt x="120" y="307"/>
                            <a:pt x="116" y="301"/>
                            <a:pt x="111" y="298"/>
                          </a:cubicBezTo>
                          <a:cubicBezTo>
                            <a:pt x="111" y="284"/>
                            <a:pt x="111" y="284"/>
                            <a:pt x="111" y="284"/>
                          </a:cubicBezTo>
                          <a:cubicBezTo>
                            <a:pt x="137" y="284"/>
                            <a:pt x="137" y="284"/>
                            <a:pt x="137" y="284"/>
                          </a:cubicBezTo>
                          <a:cubicBezTo>
                            <a:pt x="137" y="298"/>
                            <a:pt x="137" y="298"/>
                            <a:pt x="137" y="298"/>
                          </a:cubicBezTo>
                          <a:cubicBezTo>
                            <a:pt x="131" y="301"/>
                            <a:pt x="128" y="307"/>
                            <a:pt x="128" y="313"/>
                          </a:cubicBezTo>
                          <a:cubicBezTo>
                            <a:pt x="128" y="322"/>
                            <a:pt x="135" y="330"/>
                            <a:pt x="144" y="330"/>
                          </a:cubicBezTo>
                          <a:cubicBezTo>
                            <a:pt x="154" y="330"/>
                            <a:pt x="161" y="322"/>
                            <a:pt x="161" y="313"/>
                          </a:cubicBezTo>
                          <a:cubicBezTo>
                            <a:pt x="161" y="307"/>
                            <a:pt x="158" y="301"/>
                            <a:pt x="152" y="298"/>
                          </a:cubicBezTo>
                          <a:cubicBezTo>
                            <a:pt x="152" y="284"/>
                            <a:pt x="152" y="284"/>
                            <a:pt x="152" y="284"/>
                          </a:cubicBezTo>
                          <a:cubicBezTo>
                            <a:pt x="178" y="284"/>
                            <a:pt x="178" y="284"/>
                            <a:pt x="178" y="284"/>
                          </a:cubicBezTo>
                          <a:cubicBezTo>
                            <a:pt x="178" y="298"/>
                            <a:pt x="178" y="298"/>
                            <a:pt x="178" y="298"/>
                          </a:cubicBezTo>
                          <a:cubicBezTo>
                            <a:pt x="173" y="301"/>
                            <a:pt x="169" y="307"/>
                            <a:pt x="169" y="313"/>
                          </a:cubicBezTo>
                          <a:cubicBezTo>
                            <a:pt x="169" y="322"/>
                            <a:pt x="177" y="330"/>
                            <a:pt x="186" y="330"/>
                          </a:cubicBezTo>
                          <a:cubicBezTo>
                            <a:pt x="195" y="330"/>
                            <a:pt x="203" y="322"/>
                            <a:pt x="203" y="313"/>
                          </a:cubicBezTo>
                          <a:cubicBezTo>
                            <a:pt x="203" y="307"/>
                            <a:pt x="199" y="301"/>
                            <a:pt x="194" y="298"/>
                          </a:cubicBezTo>
                          <a:cubicBezTo>
                            <a:pt x="194" y="284"/>
                            <a:pt x="194" y="284"/>
                            <a:pt x="194" y="284"/>
                          </a:cubicBezTo>
                          <a:cubicBezTo>
                            <a:pt x="219" y="284"/>
                            <a:pt x="219" y="284"/>
                            <a:pt x="219" y="284"/>
                          </a:cubicBezTo>
                          <a:cubicBezTo>
                            <a:pt x="219" y="298"/>
                            <a:pt x="219" y="298"/>
                            <a:pt x="219" y="298"/>
                          </a:cubicBezTo>
                          <a:cubicBezTo>
                            <a:pt x="214" y="301"/>
                            <a:pt x="211" y="307"/>
                            <a:pt x="211" y="313"/>
                          </a:cubicBezTo>
                          <a:cubicBezTo>
                            <a:pt x="211" y="322"/>
                            <a:pt x="218" y="330"/>
                            <a:pt x="227" y="330"/>
                          </a:cubicBezTo>
                          <a:cubicBezTo>
                            <a:pt x="237" y="330"/>
                            <a:pt x="244" y="322"/>
                            <a:pt x="244" y="313"/>
                          </a:cubicBezTo>
                          <a:cubicBezTo>
                            <a:pt x="244" y="307"/>
                            <a:pt x="240" y="301"/>
                            <a:pt x="235" y="298"/>
                          </a:cubicBezTo>
                          <a:cubicBezTo>
                            <a:pt x="235" y="284"/>
                            <a:pt x="235" y="284"/>
                            <a:pt x="235" y="284"/>
                          </a:cubicBezTo>
                          <a:cubicBezTo>
                            <a:pt x="243" y="284"/>
                            <a:pt x="243" y="284"/>
                            <a:pt x="243" y="284"/>
                          </a:cubicBezTo>
                          <a:cubicBezTo>
                            <a:pt x="266" y="284"/>
                            <a:pt x="284" y="266"/>
                            <a:pt x="284" y="243"/>
                          </a:cubicBezTo>
                          <a:cubicBezTo>
                            <a:pt x="284" y="235"/>
                            <a:pt x="284" y="235"/>
                            <a:pt x="284" y="235"/>
                          </a:cubicBezTo>
                          <a:cubicBezTo>
                            <a:pt x="298" y="235"/>
                            <a:pt x="298" y="235"/>
                            <a:pt x="298" y="235"/>
                          </a:cubicBezTo>
                          <a:cubicBezTo>
                            <a:pt x="301" y="240"/>
                            <a:pt x="307" y="244"/>
                            <a:pt x="313" y="244"/>
                          </a:cubicBezTo>
                          <a:cubicBezTo>
                            <a:pt x="322" y="244"/>
                            <a:pt x="330" y="237"/>
                            <a:pt x="330" y="227"/>
                          </a:cubicBezTo>
                          <a:cubicBezTo>
                            <a:pt x="330" y="218"/>
                            <a:pt x="322" y="211"/>
                            <a:pt x="313" y="211"/>
                          </a:cubicBezTo>
                          <a:cubicBezTo>
                            <a:pt x="307" y="211"/>
                            <a:pt x="301" y="214"/>
                            <a:pt x="298" y="219"/>
                          </a:cubicBezTo>
                          <a:cubicBezTo>
                            <a:pt x="284" y="219"/>
                            <a:pt x="284" y="219"/>
                            <a:pt x="284" y="219"/>
                          </a:cubicBezTo>
                          <a:cubicBezTo>
                            <a:pt x="284" y="194"/>
                            <a:pt x="284" y="194"/>
                            <a:pt x="284" y="194"/>
                          </a:cubicBezTo>
                          <a:cubicBezTo>
                            <a:pt x="298" y="194"/>
                            <a:pt x="298" y="194"/>
                            <a:pt x="298" y="194"/>
                          </a:cubicBezTo>
                          <a:cubicBezTo>
                            <a:pt x="301" y="199"/>
                            <a:pt x="307" y="203"/>
                            <a:pt x="313" y="203"/>
                          </a:cubicBezTo>
                          <a:cubicBezTo>
                            <a:pt x="322" y="203"/>
                            <a:pt x="330" y="195"/>
                            <a:pt x="330" y="186"/>
                          </a:cubicBezTo>
                          <a:cubicBezTo>
                            <a:pt x="330" y="177"/>
                            <a:pt x="322" y="169"/>
                            <a:pt x="313" y="169"/>
                          </a:cubicBezTo>
                          <a:cubicBezTo>
                            <a:pt x="307" y="169"/>
                            <a:pt x="301" y="173"/>
                            <a:pt x="298" y="178"/>
                          </a:cubicBezTo>
                          <a:cubicBezTo>
                            <a:pt x="284" y="178"/>
                            <a:pt x="284" y="178"/>
                            <a:pt x="284" y="178"/>
                          </a:cubicBezTo>
                          <a:cubicBezTo>
                            <a:pt x="284" y="152"/>
                            <a:pt x="284" y="152"/>
                            <a:pt x="284" y="152"/>
                          </a:cubicBezTo>
                          <a:lnTo>
                            <a:pt x="298" y="152"/>
                          </a:lnTo>
                          <a:close/>
                          <a:moveTo>
                            <a:pt x="165" y="267"/>
                          </a:moveTo>
                          <a:cubicBezTo>
                            <a:pt x="109" y="267"/>
                            <a:pt x="63" y="221"/>
                            <a:pt x="63" y="165"/>
                          </a:cubicBezTo>
                          <a:cubicBezTo>
                            <a:pt x="63" y="109"/>
                            <a:pt x="109" y="63"/>
                            <a:pt x="165" y="63"/>
                          </a:cubicBezTo>
                          <a:cubicBezTo>
                            <a:pt x="221" y="63"/>
                            <a:pt x="267" y="109"/>
                            <a:pt x="267" y="165"/>
                          </a:cubicBezTo>
                          <a:cubicBezTo>
                            <a:pt x="267" y="221"/>
                            <a:pt x="221" y="267"/>
                            <a:pt x="165" y="267"/>
                          </a:cubicBezTo>
                          <a:close/>
                        </a:path>
                      </a:pathLst>
                    </a:custGeom>
                    <a:solidFill>
                      <a:schemeClr val="tx2"/>
                    </a:solidFill>
                    <a:ln>
                      <a:solidFill>
                        <a:schemeClr val="bg2"/>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nvGrpSpPr>
                <p:cNvPr id="163" name="Group 250">
                  <a:extLst>
                    <a:ext uri="{FF2B5EF4-FFF2-40B4-BE49-F238E27FC236}">
                      <a16:creationId xmlns:a16="http://schemas.microsoft.com/office/drawing/2014/main" id="{14CBC829-A8F3-4DD5-903F-E66B8CC7622A}"/>
                    </a:ext>
                  </a:extLst>
                </p:cNvPr>
                <p:cNvGrpSpPr/>
                <p:nvPr/>
              </p:nvGrpSpPr>
              <p:grpSpPr>
                <a:xfrm>
                  <a:off x="8635106" y="4651691"/>
                  <a:ext cx="704429" cy="852494"/>
                  <a:chOff x="1156020" y="2248829"/>
                  <a:chExt cx="704429" cy="852494"/>
                </a:xfrm>
              </p:grpSpPr>
              <p:sp>
                <p:nvSpPr>
                  <p:cNvPr id="164" name="TextBox 251">
                    <a:extLst>
                      <a:ext uri="{FF2B5EF4-FFF2-40B4-BE49-F238E27FC236}">
                        <a16:creationId xmlns:a16="http://schemas.microsoft.com/office/drawing/2014/main" id="{714274BA-985D-4485-8A04-A2081B6181DD}"/>
                      </a:ext>
                    </a:extLst>
                  </p:cNvPr>
                  <p:cNvSpPr txBox="1"/>
                  <p:nvPr/>
                </p:nvSpPr>
                <p:spPr>
                  <a:xfrm>
                    <a:off x="1156020" y="2248829"/>
                    <a:ext cx="704429" cy="186604"/>
                  </a:xfrm>
                  <a:prstGeom prst="rect">
                    <a:avLst/>
                  </a:prstGeom>
                  <a:ln/>
                </p:spPr>
                <p:style>
                  <a:lnRef idx="2">
                    <a:schemeClr val="accent1"/>
                  </a:lnRef>
                  <a:fillRef idx="1">
                    <a:schemeClr val="lt1"/>
                  </a:fillRef>
                  <a:effectRef idx="0">
                    <a:schemeClr val="accent1"/>
                  </a:effectRef>
                  <a:fontRef idx="minor">
                    <a:schemeClr val="dk1"/>
                  </a:fontRef>
                </p:style>
                <p:txBody>
                  <a:bodyPr wrap="square" lIns="46623" tIns="46623" rIns="46623" bIns="46623" rtlCol="0" anchor="ctr">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786" b="1" i="0" u="none" strike="noStrike" kern="0" cap="none" spc="0" normalizeH="0" baseline="0" noProof="0">
                        <a:ln>
                          <a:noFill/>
                        </a:ln>
                        <a:solidFill>
                          <a:srgbClr val="0078D7"/>
                        </a:solidFill>
                        <a:effectLst/>
                        <a:uLnTx/>
                        <a:uFillTx/>
                        <a:latin typeface="Segoe UI Semilight"/>
                        <a:ea typeface="+mn-ea"/>
                        <a:cs typeface="+mn-cs"/>
                      </a:rPr>
                      <a:t>CONTAINER</a:t>
                    </a:r>
                  </a:p>
                </p:txBody>
              </p:sp>
              <p:sp>
                <p:nvSpPr>
                  <p:cNvPr id="165" name="Rectangle 252">
                    <a:extLst>
                      <a:ext uri="{FF2B5EF4-FFF2-40B4-BE49-F238E27FC236}">
                        <a16:creationId xmlns:a16="http://schemas.microsoft.com/office/drawing/2014/main" id="{FD10526F-E1F5-47E5-8E02-022FD920970E}"/>
                      </a:ext>
                    </a:extLst>
                  </p:cNvPr>
                  <p:cNvSpPr/>
                  <p:nvPr/>
                </p:nvSpPr>
                <p:spPr bwMode="auto">
                  <a:xfrm>
                    <a:off x="1156020" y="2435433"/>
                    <a:ext cx="704429" cy="66589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endParaRPr>
                  </a:p>
                </p:txBody>
              </p:sp>
              <p:grpSp>
                <p:nvGrpSpPr>
                  <p:cNvPr id="166" name="Group 253">
                    <a:extLst>
                      <a:ext uri="{FF2B5EF4-FFF2-40B4-BE49-F238E27FC236}">
                        <a16:creationId xmlns:a16="http://schemas.microsoft.com/office/drawing/2014/main" id="{1CC79A77-FDAF-49FE-ACB4-B394EC5F5F1B}"/>
                      </a:ext>
                    </a:extLst>
                  </p:cNvPr>
                  <p:cNvGrpSpPr/>
                  <p:nvPr/>
                </p:nvGrpSpPr>
                <p:grpSpPr>
                  <a:xfrm>
                    <a:off x="1282952" y="2590867"/>
                    <a:ext cx="471171" cy="380335"/>
                    <a:chOff x="4406091" y="6049087"/>
                    <a:chExt cx="3960813" cy="3197225"/>
                  </a:xfrm>
                  <a:solidFill>
                    <a:schemeClr val="tx2"/>
                  </a:solidFill>
                </p:grpSpPr>
                <p:sp>
                  <p:nvSpPr>
                    <p:cNvPr id="167" name="Freeform 24">
                      <a:extLst>
                        <a:ext uri="{FF2B5EF4-FFF2-40B4-BE49-F238E27FC236}">
                          <a16:creationId xmlns:a16="http://schemas.microsoft.com/office/drawing/2014/main" id="{5C1C5074-33F3-400D-8041-B8657F87EDF0}"/>
                        </a:ext>
                      </a:extLst>
                    </p:cNvPr>
                    <p:cNvSpPr>
                      <a:spLocks noEditPoints="1"/>
                    </p:cNvSpPr>
                    <p:nvPr/>
                  </p:nvSpPr>
                  <p:spPr bwMode="auto">
                    <a:xfrm>
                      <a:off x="4406091" y="6049087"/>
                      <a:ext cx="2847975" cy="2813050"/>
                    </a:xfrm>
                    <a:custGeom>
                      <a:avLst/>
                      <a:gdLst>
                        <a:gd name="T0" fmla="*/ 744 w 757"/>
                        <a:gd name="T1" fmla="*/ 466 h 748"/>
                        <a:gd name="T2" fmla="*/ 755 w 757"/>
                        <a:gd name="T3" fmla="*/ 399 h 748"/>
                        <a:gd name="T4" fmla="*/ 739 w 757"/>
                        <a:gd name="T5" fmla="*/ 373 h 748"/>
                        <a:gd name="T6" fmla="*/ 644 w 757"/>
                        <a:gd name="T7" fmla="*/ 341 h 748"/>
                        <a:gd name="T8" fmla="*/ 638 w 757"/>
                        <a:gd name="T9" fmla="*/ 309 h 748"/>
                        <a:gd name="T10" fmla="*/ 716 w 757"/>
                        <a:gd name="T11" fmla="*/ 245 h 748"/>
                        <a:gd name="T12" fmla="*/ 721 w 757"/>
                        <a:gd name="T13" fmla="*/ 215 h 748"/>
                        <a:gd name="T14" fmla="*/ 687 w 757"/>
                        <a:gd name="T15" fmla="*/ 157 h 748"/>
                        <a:gd name="T16" fmla="*/ 658 w 757"/>
                        <a:gd name="T17" fmla="*/ 146 h 748"/>
                        <a:gd name="T18" fmla="*/ 565 w 757"/>
                        <a:gd name="T19" fmla="*/ 181 h 748"/>
                        <a:gd name="T20" fmla="*/ 536 w 757"/>
                        <a:gd name="T21" fmla="*/ 157 h 748"/>
                        <a:gd name="T22" fmla="*/ 556 w 757"/>
                        <a:gd name="T23" fmla="*/ 55 h 748"/>
                        <a:gd name="T24" fmla="*/ 541 w 757"/>
                        <a:gd name="T25" fmla="*/ 28 h 748"/>
                        <a:gd name="T26" fmla="*/ 477 w 757"/>
                        <a:gd name="T27" fmla="*/ 5 h 748"/>
                        <a:gd name="T28" fmla="*/ 449 w 757"/>
                        <a:gd name="T29" fmla="*/ 15 h 748"/>
                        <a:gd name="T30" fmla="*/ 397 w 757"/>
                        <a:gd name="T31" fmla="*/ 106 h 748"/>
                        <a:gd name="T32" fmla="*/ 378 w 757"/>
                        <a:gd name="T33" fmla="*/ 105 h 748"/>
                        <a:gd name="T34" fmla="*/ 362 w 757"/>
                        <a:gd name="T35" fmla="*/ 106 h 748"/>
                        <a:gd name="T36" fmla="*/ 311 w 757"/>
                        <a:gd name="T37" fmla="*/ 15 h 748"/>
                        <a:gd name="T38" fmla="*/ 282 w 757"/>
                        <a:gd name="T39" fmla="*/ 4 h 748"/>
                        <a:gd name="T40" fmla="*/ 218 w 757"/>
                        <a:gd name="T41" fmla="*/ 27 h 748"/>
                        <a:gd name="T42" fmla="*/ 203 w 757"/>
                        <a:gd name="T43" fmla="*/ 54 h 748"/>
                        <a:gd name="T44" fmla="*/ 222 w 757"/>
                        <a:gd name="T45" fmla="*/ 156 h 748"/>
                        <a:gd name="T46" fmla="*/ 192 w 757"/>
                        <a:gd name="T47" fmla="*/ 181 h 748"/>
                        <a:gd name="T48" fmla="*/ 103 w 757"/>
                        <a:gd name="T49" fmla="*/ 145 h 748"/>
                        <a:gd name="T50" fmla="*/ 74 w 757"/>
                        <a:gd name="T51" fmla="*/ 155 h 748"/>
                        <a:gd name="T52" fmla="*/ 39 w 757"/>
                        <a:gd name="T53" fmla="*/ 213 h 748"/>
                        <a:gd name="T54" fmla="*/ 44 w 757"/>
                        <a:gd name="T55" fmla="*/ 243 h 748"/>
                        <a:gd name="T56" fmla="*/ 119 w 757"/>
                        <a:gd name="T57" fmla="*/ 307 h 748"/>
                        <a:gd name="T58" fmla="*/ 113 w 757"/>
                        <a:gd name="T59" fmla="*/ 341 h 748"/>
                        <a:gd name="T60" fmla="*/ 17 w 757"/>
                        <a:gd name="T61" fmla="*/ 373 h 748"/>
                        <a:gd name="T62" fmla="*/ 2 w 757"/>
                        <a:gd name="T63" fmla="*/ 400 h 748"/>
                        <a:gd name="T64" fmla="*/ 13 w 757"/>
                        <a:gd name="T65" fmla="*/ 466 h 748"/>
                        <a:gd name="T66" fmla="*/ 37 w 757"/>
                        <a:gd name="T67" fmla="*/ 486 h 748"/>
                        <a:gd name="T68" fmla="*/ 136 w 757"/>
                        <a:gd name="T69" fmla="*/ 486 h 748"/>
                        <a:gd name="T70" fmla="*/ 154 w 757"/>
                        <a:gd name="T71" fmla="*/ 519 h 748"/>
                        <a:gd name="T72" fmla="*/ 102 w 757"/>
                        <a:gd name="T73" fmla="*/ 604 h 748"/>
                        <a:gd name="T74" fmla="*/ 107 w 757"/>
                        <a:gd name="T75" fmla="*/ 634 h 748"/>
                        <a:gd name="T76" fmla="*/ 158 w 757"/>
                        <a:gd name="T77" fmla="*/ 678 h 748"/>
                        <a:gd name="T78" fmla="*/ 189 w 757"/>
                        <a:gd name="T79" fmla="*/ 679 h 748"/>
                        <a:gd name="T80" fmla="*/ 265 w 757"/>
                        <a:gd name="T81" fmla="*/ 615 h 748"/>
                        <a:gd name="T82" fmla="*/ 303 w 757"/>
                        <a:gd name="T83" fmla="*/ 629 h 748"/>
                        <a:gd name="T84" fmla="*/ 318 w 757"/>
                        <a:gd name="T85" fmla="*/ 729 h 748"/>
                        <a:gd name="T86" fmla="*/ 342 w 757"/>
                        <a:gd name="T87" fmla="*/ 748 h 748"/>
                        <a:gd name="T88" fmla="*/ 409 w 757"/>
                        <a:gd name="T89" fmla="*/ 748 h 748"/>
                        <a:gd name="T90" fmla="*/ 433 w 757"/>
                        <a:gd name="T91" fmla="*/ 729 h 748"/>
                        <a:gd name="T92" fmla="*/ 450 w 757"/>
                        <a:gd name="T93" fmla="*/ 631 h 748"/>
                        <a:gd name="T94" fmla="*/ 489 w 757"/>
                        <a:gd name="T95" fmla="*/ 617 h 748"/>
                        <a:gd name="T96" fmla="*/ 562 w 757"/>
                        <a:gd name="T97" fmla="*/ 680 h 748"/>
                        <a:gd name="T98" fmla="*/ 592 w 757"/>
                        <a:gd name="T99" fmla="*/ 680 h 748"/>
                        <a:gd name="T100" fmla="*/ 644 w 757"/>
                        <a:gd name="T101" fmla="*/ 636 h 748"/>
                        <a:gd name="T102" fmla="*/ 649 w 757"/>
                        <a:gd name="T103" fmla="*/ 606 h 748"/>
                        <a:gd name="T104" fmla="*/ 600 w 757"/>
                        <a:gd name="T105" fmla="*/ 522 h 748"/>
                        <a:gd name="T106" fmla="*/ 621 w 757"/>
                        <a:gd name="T107" fmla="*/ 486 h 748"/>
                        <a:gd name="T108" fmla="*/ 721 w 757"/>
                        <a:gd name="T109" fmla="*/ 486 h 748"/>
                        <a:gd name="T110" fmla="*/ 744 w 757"/>
                        <a:gd name="T111" fmla="*/ 466 h 748"/>
                        <a:gd name="T112" fmla="*/ 528 w 757"/>
                        <a:gd name="T113" fmla="*/ 373 h 748"/>
                        <a:gd name="T114" fmla="*/ 378 w 757"/>
                        <a:gd name="T115" fmla="*/ 522 h 748"/>
                        <a:gd name="T116" fmla="*/ 229 w 757"/>
                        <a:gd name="T117" fmla="*/ 373 h 748"/>
                        <a:gd name="T118" fmla="*/ 378 w 757"/>
                        <a:gd name="T119" fmla="*/ 223 h 748"/>
                        <a:gd name="T120" fmla="*/ 528 w 757"/>
                        <a:gd name="T121" fmla="*/ 37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7" h="748">
                          <a:moveTo>
                            <a:pt x="744" y="466"/>
                          </a:moveTo>
                          <a:cubicBezTo>
                            <a:pt x="755" y="399"/>
                            <a:pt x="755" y="399"/>
                            <a:pt x="755" y="399"/>
                          </a:cubicBezTo>
                          <a:cubicBezTo>
                            <a:pt x="757" y="388"/>
                            <a:pt x="750" y="377"/>
                            <a:pt x="739" y="373"/>
                          </a:cubicBezTo>
                          <a:cubicBezTo>
                            <a:pt x="644" y="341"/>
                            <a:pt x="644" y="341"/>
                            <a:pt x="644" y="341"/>
                          </a:cubicBezTo>
                          <a:cubicBezTo>
                            <a:pt x="643" y="330"/>
                            <a:pt x="641" y="319"/>
                            <a:pt x="638" y="309"/>
                          </a:cubicBezTo>
                          <a:cubicBezTo>
                            <a:pt x="716" y="245"/>
                            <a:pt x="716" y="245"/>
                            <a:pt x="716" y="245"/>
                          </a:cubicBezTo>
                          <a:cubicBezTo>
                            <a:pt x="725" y="238"/>
                            <a:pt x="727" y="225"/>
                            <a:pt x="721" y="215"/>
                          </a:cubicBezTo>
                          <a:cubicBezTo>
                            <a:pt x="687" y="157"/>
                            <a:pt x="687" y="157"/>
                            <a:pt x="687" y="157"/>
                          </a:cubicBezTo>
                          <a:cubicBezTo>
                            <a:pt x="681" y="147"/>
                            <a:pt x="669" y="142"/>
                            <a:pt x="658" y="146"/>
                          </a:cubicBezTo>
                          <a:cubicBezTo>
                            <a:pt x="565" y="181"/>
                            <a:pt x="565" y="181"/>
                            <a:pt x="565" y="181"/>
                          </a:cubicBezTo>
                          <a:cubicBezTo>
                            <a:pt x="556" y="172"/>
                            <a:pt x="547" y="164"/>
                            <a:pt x="536" y="157"/>
                          </a:cubicBezTo>
                          <a:cubicBezTo>
                            <a:pt x="556" y="55"/>
                            <a:pt x="556" y="55"/>
                            <a:pt x="556" y="55"/>
                          </a:cubicBezTo>
                          <a:cubicBezTo>
                            <a:pt x="558" y="43"/>
                            <a:pt x="552" y="32"/>
                            <a:pt x="541" y="28"/>
                          </a:cubicBezTo>
                          <a:cubicBezTo>
                            <a:pt x="477" y="5"/>
                            <a:pt x="477" y="5"/>
                            <a:pt x="477" y="5"/>
                          </a:cubicBezTo>
                          <a:cubicBezTo>
                            <a:pt x="467" y="1"/>
                            <a:pt x="455" y="5"/>
                            <a:pt x="449" y="15"/>
                          </a:cubicBezTo>
                          <a:cubicBezTo>
                            <a:pt x="397" y="106"/>
                            <a:pt x="397" y="106"/>
                            <a:pt x="397" y="106"/>
                          </a:cubicBezTo>
                          <a:cubicBezTo>
                            <a:pt x="391" y="105"/>
                            <a:pt x="385" y="105"/>
                            <a:pt x="378" y="105"/>
                          </a:cubicBezTo>
                          <a:cubicBezTo>
                            <a:pt x="373" y="105"/>
                            <a:pt x="367" y="105"/>
                            <a:pt x="362" y="106"/>
                          </a:cubicBezTo>
                          <a:cubicBezTo>
                            <a:pt x="311" y="15"/>
                            <a:pt x="311" y="15"/>
                            <a:pt x="311" y="15"/>
                          </a:cubicBezTo>
                          <a:cubicBezTo>
                            <a:pt x="305" y="4"/>
                            <a:pt x="293" y="0"/>
                            <a:pt x="282" y="4"/>
                          </a:cubicBezTo>
                          <a:cubicBezTo>
                            <a:pt x="218" y="27"/>
                            <a:pt x="218" y="27"/>
                            <a:pt x="218" y="27"/>
                          </a:cubicBezTo>
                          <a:cubicBezTo>
                            <a:pt x="208" y="31"/>
                            <a:pt x="201" y="42"/>
                            <a:pt x="203" y="54"/>
                          </a:cubicBezTo>
                          <a:cubicBezTo>
                            <a:pt x="222" y="156"/>
                            <a:pt x="222" y="156"/>
                            <a:pt x="222" y="156"/>
                          </a:cubicBezTo>
                          <a:cubicBezTo>
                            <a:pt x="211" y="163"/>
                            <a:pt x="201" y="172"/>
                            <a:pt x="192" y="181"/>
                          </a:cubicBezTo>
                          <a:cubicBezTo>
                            <a:pt x="103" y="145"/>
                            <a:pt x="103" y="145"/>
                            <a:pt x="103" y="145"/>
                          </a:cubicBezTo>
                          <a:cubicBezTo>
                            <a:pt x="92" y="141"/>
                            <a:pt x="80" y="145"/>
                            <a:pt x="74" y="155"/>
                          </a:cubicBezTo>
                          <a:cubicBezTo>
                            <a:pt x="39" y="213"/>
                            <a:pt x="39" y="213"/>
                            <a:pt x="39" y="213"/>
                          </a:cubicBezTo>
                          <a:cubicBezTo>
                            <a:pt x="33" y="223"/>
                            <a:pt x="35" y="235"/>
                            <a:pt x="44" y="243"/>
                          </a:cubicBezTo>
                          <a:cubicBezTo>
                            <a:pt x="119" y="307"/>
                            <a:pt x="119" y="307"/>
                            <a:pt x="119" y="307"/>
                          </a:cubicBezTo>
                          <a:cubicBezTo>
                            <a:pt x="116" y="318"/>
                            <a:pt x="114" y="329"/>
                            <a:pt x="113" y="341"/>
                          </a:cubicBezTo>
                          <a:cubicBezTo>
                            <a:pt x="17" y="373"/>
                            <a:pt x="17" y="373"/>
                            <a:pt x="17" y="373"/>
                          </a:cubicBezTo>
                          <a:cubicBezTo>
                            <a:pt x="6" y="377"/>
                            <a:pt x="0" y="388"/>
                            <a:pt x="2" y="400"/>
                          </a:cubicBezTo>
                          <a:cubicBezTo>
                            <a:pt x="13" y="466"/>
                            <a:pt x="13" y="466"/>
                            <a:pt x="13" y="466"/>
                          </a:cubicBezTo>
                          <a:cubicBezTo>
                            <a:pt x="15" y="478"/>
                            <a:pt x="25" y="486"/>
                            <a:pt x="37" y="486"/>
                          </a:cubicBezTo>
                          <a:cubicBezTo>
                            <a:pt x="136" y="486"/>
                            <a:pt x="136" y="486"/>
                            <a:pt x="136" y="486"/>
                          </a:cubicBezTo>
                          <a:cubicBezTo>
                            <a:pt x="141" y="498"/>
                            <a:pt x="147" y="509"/>
                            <a:pt x="154" y="519"/>
                          </a:cubicBezTo>
                          <a:cubicBezTo>
                            <a:pt x="102" y="604"/>
                            <a:pt x="102" y="604"/>
                            <a:pt x="102" y="604"/>
                          </a:cubicBezTo>
                          <a:cubicBezTo>
                            <a:pt x="96" y="614"/>
                            <a:pt x="98" y="627"/>
                            <a:pt x="107" y="634"/>
                          </a:cubicBezTo>
                          <a:cubicBezTo>
                            <a:pt x="158" y="678"/>
                            <a:pt x="158" y="678"/>
                            <a:pt x="158" y="678"/>
                          </a:cubicBezTo>
                          <a:cubicBezTo>
                            <a:pt x="167" y="686"/>
                            <a:pt x="180" y="686"/>
                            <a:pt x="189" y="679"/>
                          </a:cubicBezTo>
                          <a:cubicBezTo>
                            <a:pt x="265" y="615"/>
                            <a:pt x="265" y="615"/>
                            <a:pt x="265" y="615"/>
                          </a:cubicBezTo>
                          <a:cubicBezTo>
                            <a:pt x="277" y="621"/>
                            <a:pt x="290" y="626"/>
                            <a:pt x="303" y="629"/>
                          </a:cubicBezTo>
                          <a:cubicBezTo>
                            <a:pt x="318" y="729"/>
                            <a:pt x="318" y="729"/>
                            <a:pt x="318" y="729"/>
                          </a:cubicBezTo>
                          <a:cubicBezTo>
                            <a:pt x="320" y="740"/>
                            <a:pt x="330" y="748"/>
                            <a:pt x="342" y="748"/>
                          </a:cubicBezTo>
                          <a:cubicBezTo>
                            <a:pt x="409" y="748"/>
                            <a:pt x="409" y="748"/>
                            <a:pt x="409" y="748"/>
                          </a:cubicBezTo>
                          <a:cubicBezTo>
                            <a:pt x="421" y="748"/>
                            <a:pt x="431" y="740"/>
                            <a:pt x="433" y="729"/>
                          </a:cubicBezTo>
                          <a:cubicBezTo>
                            <a:pt x="450" y="631"/>
                            <a:pt x="450" y="631"/>
                            <a:pt x="450" y="631"/>
                          </a:cubicBezTo>
                          <a:cubicBezTo>
                            <a:pt x="463" y="627"/>
                            <a:pt x="476" y="622"/>
                            <a:pt x="489" y="617"/>
                          </a:cubicBezTo>
                          <a:cubicBezTo>
                            <a:pt x="562" y="680"/>
                            <a:pt x="562" y="680"/>
                            <a:pt x="562" y="680"/>
                          </a:cubicBezTo>
                          <a:cubicBezTo>
                            <a:pt x="570" y="687"/>
                            <a:pt x="583" y="687"/>
                            <a:pt x="592" y="680"/>
                          </a:cubicBezTo>
                          <a:cubicBezTo>
                            <a:pt x="644" y="636"/>
                            <a:pt x="644" y="636"/>
                            <a:pt x="644" y="636"/>
                          </a:cubicBezTo>
                          <a:cubicBezTo>
                            <a:pt x="653" y="629"/>
                            <a:pt x="655" y="616"/>
                            <a:pt x="649" y="606"/>
                          </a:cubicBezTo>
                          <a:cubicBezTo>
                            <a:pt x="600" y="522"/>
                            <a:pt x="600" y="522"/>
                            <a:pt x="600" y="522"/>
                          </a:cubicBezTo>
                          <a:cubicBezTo>
                            <a:pt x="608" y="511"/>
                            <a:pt x="615" y="499"/>
                            <a:pt x="621" y="486"/>
                          </a:cubicBezTo>
                          <a:cubicBezTo>
                            <a:pt x="721" y="486"/>
                            <a:pt x="721" y="486"/>
                            <a:pt x="721" y="486"/>
                          </a:cubicBezTo>
                          <a:cubicBezTo>
                            <a:pt x="732" y="486"/>
                            <a:pt x="742" y="478"/>
                            <a:pt x="744" y="466"/>
                          </a:cubicBezTo>
                          <a:close/>
                          <a:moveTo>
                            <a:pt x="528" y="373"/>
                          </a:moveTo>
                          <a:cubicBezTo>
                            <a:pt x="528" y="455"/>
                            <a:pt x="461" y="522"/>
                            <a:pt x="378" y="522"/>
                          </a:cubicBezTo>
                          <a:cubicBezTo>
                            <a:pt x="296" y="522"/>
                            <a:pt x="229" y="455"/>
                            <a:pt x="229" y="373"/>
                          </a:cubicBezTo>
                          <a:cubicBezTo>
                            <a:pt x="229" y="290"/>
                            <a:pt x="296" y="223"/>
                            <a:pt x="378" y="223"/>
                          </a:cubicBezTo>
                          <a:cubicBezTo>
                            <a:pt x="461" y="223"/>
                            <a:pt x="528" y="290"/>
                            <a:pt x="528" y="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168" name="Oval 25">
                      <a:extLst>
                        <a:ext uri="{FF2B5EF4-FFF2-40B4-BE49-F238E27FC236}">
                          <a16:creationId xmlns:a16="http://schemas.microsoft.com/office/drawing/2014/main" id="{E9B11EC7-DB7C-4C7C-A58B-B4CD3CC9DF44}"/>
                        </a:ext>
                      </a:extLst>
                    </p:cNvPr>
                    <p:cNvSpPr>
                      <a:spLocks noChangeArrowheads="1"/>
                    </p:cNvSpPr>
                    <p:nvPr/>
                  </p:nvSpPr>
                  <p:spPr bwMode="auto">
                    <a:xfrm>
                      <a:off x="5557028" y="7180975"/>
                      <a:ext cx="542925" cy="5413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169" name="Freeform 26">
                      <a:extLst>
                        <a:ext uri="{FF2B5EF4-FFF2-40B4-BE49-F238E27FC236}">
                          <a16:creationId xmlns:a16="http://schemas.microsoft.com/office/drawing/2014/main" id="{99DFD5AC-68DF-4699-A71D-B5392CF84FEE}"/>
                        </a:ext>
                      </a:extLst>
                    </p:cNvPr>
                    <p:cNvSpPr>
                      <a:spLocks noEditPoints="1"/>
                    </p:cNvSpPr>
                    <p:nvPr/>
                  </p:nvSpPr>
                  <p:spPr bwMode="auto">
                    <a:xfrm>
                      <a:off x="6907991" y="7722312"/>
                      <a:ext cx="1458913" cy="1524000"/>
                    </a:xfrm>
                    <a:custGeom>
                      <a:avLst/>
                      <a:gdLst>
                        <a:gd name="T0" fmla="*/ 379 w 388"/>
                        <a:gd name="T1" fmla="*/ 137 h 405"/>
                        <a:gd name="T2" fmla="*/ 383 w 388"/>
                        <a:gd name="T3" fmla="*/ 118 h 405"/>
                        <a:gd name="T4" fmla="*/ 361 w 388"/>
                        <a:gd name="T5" fmla="*/ 81 h 405"/>
                        <a:gd name="T6" fmla="*/ 343 w 388"/>
                        <a:gd name="T7" fmla="*/ 74 h 405"/>
                        <a:gd name="T8" fmla="*/ 287 w 388"/>
                        <a:gd name="T9" fmla="*/ 94 h 405"/>
                        <a:gd name="T10" fmla="*/ 241 w 388"/>
                        <a:gd name="T11" fmla="*/ 68 h 405"/>
                        <a:gd name="T12" fmla="*/ 232 w 388"/>
                        <a:gd name="T13" fmla="*/ 12 h 405"/>
                        <a:gd name="T14" fmla="*/ 217 w 388"/>
                        <a:gd name="T15" fmla="*/ 0 h 405"/>
                        <a:gd name="T16" fmla="*/ 174 w 388"/>
                        <a:gd name="T17" fmla="*/ 0 h 405"/>
                        <a:gd name="T18" fmla="*/ 159 w 388"/>
                        <a:gd name="T19" fmla="*/ 12 h 405"/>
                        <a:gd name="T20" fmla="*/ 149 w 388"/>
                        <a:gd name="T21" fmla="*/ 68 h 405"/>
                        <a:gd name="T22" fmla="*/ 102 w 388"/>
                        <a:gd name="T23" fmla="*/ 95 h 405"/>
                        <a:gd name="T24" fmla="*/ 46 w 388"/>
                        <a:gd name="T25" fmla="*/ 74 h 405"/>
                        <a:gd name="T26" fmla="*/ 27 w 388"/>
                        <a:gd name="T27" fmla="*/ 81 h 405"/>
                        <a:gd name="T28" fmla="*/ 6 w 388"/>
                        <a:gd name="T29" fmla="*/ 118 h 405"/>
                        <a:gd name="T30" fmla="*/ 9 w 388"/>
                        <a:gd name="T31" fmla="*/ 137 h 405"/>
                        <a:gd name="T32" fmla="*/ 55 w 388"/>
                        <a:gd name="T33" fmla="*/ 175 h 405"/>
                        <a:gd name="T34" fmla="*/ 53 w 388"/>
                        <a:gd name="T35" fmla="*/ 202 h 405"/>
                        <a:gd name="T36" fmla="*/ 55 w 388"/>
                        <a:gd name="T37" fmla="*/ 227 h 405"/>
                        <a:gd name="T38" fmla="*/ 7 w 388"/>
                        <a:gd name="T39" fmla="*/ 266 h 405"/>
                        <a:gd name="T40" fmla="*/ 4 w 388"/>
                        <a:gd name="T41" fmla="*/ 285 h 405"/>
                        <a:gd name="T42" fmla="*/ 25 w 388"/>
                        <a:gd name="T43" fmla="*/ 322 h 405"/>
                        <a:gd name="T44" fmla="*/ 43 w 388"/>
                        <a:gd name="T45" fmla="*/ 329 h 405"/>
                        <a:gd name="T46" fmla="*/ 100 w 388"/>
                        <a:gd name="T47" fmla="*/ 308 h 405"/>
                        <a:gd name="T48" fmla="*/ 149 w 388"/>
                        <a:gd name="T49" fmla="*/ 337 h 405"/>
                        <a:gd name="T50" fmla="*/ 158 w 388"/>
                        <a:gd name="T51" fmla="*/ 392 h 405"/>
                        <a:gd name="T52" fmla="*/ 173 w 388"/>
                        <a:gd name="T53" fmla="*/ 405 h 405"/>
                        <a:gd name="T54" fmla="*/ 216 w 388"/>
                        <a:gd name="T55" fmla="*/ 405 h 405"/>
                        <a:gd name="T56" fmla="*/ 231 w 388"/>
                        <a:gd name="T57" fmla="*/ 392 h 405"/>
                        <a:gd name="T58" fmla="*/ 240 w 388"/>
                        <a:gd name="T59" fmla="*/ 337 h 405"/>
                        <a:gd name="T60" fmla="*/ 289 w 388"/>
                        <a:gd name="T61" fmla="*/ 309 h 405"/>
                        <a:gd name="T62" fmla="*/ 345 w 388"/>
                        <a:gd name="T63" fmla="*/ 329 h 405"/>
                        <a:gd name="T64" fmla="*/ 364 w 388"/>
                        <a:gd name="T65" fmla="*/ 322 h 405"/>
                        <a:gd name="T66" fmla="*/ 385 w 388"/>
                        <a:gd name="T67" fmla="*/ 285 h 405"/>
                        <a:gd name="T68" fmla="*/ 381 w 388"/>
                        <a:gd name="T69" fmla="*/ 266 h 405"/>
                        <a:gd name="T70" fmla="*/ 335 w 388"/>
                        <a:gd name="T71" fmla="*/ 228 h 405"/>
                        <a:gd name="T72" fmla="*/ 337 w 388"/>
                        <a:gd name="T73" fmla="*/ 202 h 405"/>
                        <a:gd name="T74" fmla="*/ 334 w 388"/>
                        <a:gd name="T75" fmla="*/ 174 h 405"/>
                        <a:gd name="T76" fmla="*/ 379 w 388"/>
                        <a:gd name="T77" fmla="*/ 137 h 405"/>
                        <a:gd name="T78" fmla="*/ 251 w 388"/>
                        <a:gd name="T79" fmla="*/ 202 h 405"/>
                        <a:gd name="T80" fmla="*/ 195 w 388"/>
                        <a:gd name="T81" fmla="*/ 259 h 405"/>
                        <a:gd name="T82" fmla="*/ 138 w 388"/>
                        <a:gd name="T83" fmla="*/ 202 h 405"/>
                        <a:gd name="T84" fmla="*/ 195 w 388"/>
                        <a:gd name="T85" fmla="*/ 145 h 405"/>
                        <a:gd name="T86" fmla="*/ 251 w 388"/>
                        <a:gd name="T8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8" h="405">
                          <a:moveTo>
                            <a:pt x="379" y="137"/>
                          </a:moveTo>
                          <a:cubicBezTo>
                            <a:pt x="385" y="133"/>
                            <a:pt x="386" y="124"/>
                            <a:pt x="383" y="118"/>
                          </a:cubicBezTo>
                          <a:cubicBezTo>
                            <a:pt x="361" y="81"/>
                            <a:pt x="361" y="81"/>
                            <a:pt x="361" y="81"/>
                          </a:cubicBezTo>
                          <a:cubicBezTo>
                            <a:pt x="357" y="74"/>
                            <a:pt x="350" y="72"/>
                            <a:pt x="343" y="74"/>
                          </a:cubicBezTo>
                          <a:cubicBezTo>
                            <a:pt x="287" y="94"/>
                            <a:pt x="287" y="94"/>
                            <a:pt x="287" y="94"/>
                          </a:cubicBezTo>
                          <a:cubicBezTo>
                            <a:pt x="274" y="83"/>
                            <a:pt x="258" y="74"/>
                            <a:pt x="241" y="68"/>
                          </a:cubicBezTo>
                          <a:cubicBezTo>
                            <a:pt x="232" y="12"/>
                            <a:pt x="232" y="12"/>
                            <a:pt x="232" y="12"/>
                          </a:cubicBezTo>
                          <a:cubicBezTo>
                            <a:pt x="231" y="5"/>
                            <a:pt x="224" y="0"/>
                            <a:pt x="217" y="0"/>
                          </a:cubicBezTo>
                          <a:cubicBezTo>
                            <a:pt x="174" y="0"/>
                            <a:pt x="174" y="0"/>
                            <a:pt x="174" y="0"/>
                          </a:cubicBezTo>
                          <a:cubicBezTo>
                            <a:pt x="166" y="0"/>
                            <a:pt x="160" y="5"/>
                            <a:pt x="159" y="12"/>
                          </a:cubicBezTo>
                          <a:cubicBezTo>
                            <a:pt x="149" y="68"/>
                            <a:pt x="149" y="68"/>
                            <a:pt x="149" y="68"/>
                          </a:cubicBezTo>
                          <a:cubicBezTo>
                            <a:pt x="132" y="74"/>
                            <a:pt x="116" y="83"/>
                            <a:pt x="102" y="95"/>
                          </a:cubicBezTo>
                          <a:cubicBezTo>
                            <a:pt x="46" y="74"/>
                            <a:pt x="46" y="74"/>
                            <a:pt x="46" y="74"/>
                          </a:cubicBezTo>
                          <a:cubicBezTo>
                            <a:pt x="39" y="72"/>
                            <a:pt x="31" y="74"/>
                            <a:pt x="27" y="81"/>
                          </a:cubicBezTo>
                          <a:cubicBezTo>
                            <a:pt x="6" y="118"/>
                            <a:pt x="6" y="118"/>
                            <a:pt x="6" y="118"/>
                          </a:cubicBezTo>
                          <a:cubicBezTo>
                            <a:pt x="2" y="124"/>
                            <a:pt x="3" y="133"/>
                            <a:pt x="9" y="137"/>
                          </a:cubicBezTo>
                          <a:cubicBezTo>
                            <a:pt x="55" y="175"/>
                            <a:pt x="55" y="175"/>
                            <a:pt x="55" y="175"/>
                          </a:cubicBezTo>
                          <a:cubicBezTo>
                            <a:pt x="54" y="184"/>
                            <a:pt x="53" y="193"/>
                            <a:pt x="53" y="202"/>
                          </a:cubicBezTo>
                          <a:cubicBezTo>
                            <a:pt x="53" y="211"/>
                            <a:pt x="53" y="219"/>
                            <a:pt x="55" y="227"/>
                          </a:cubicBezTo>
                          <a:cubicBezTo>
                            <a:pt x="7" y="266"/>
                            <a:pt x="7" y="266"/>
                            <a:pt x="7" y="266"/>
                          </a:cubicBezTo>
                          <a:cubicBezTo>
                            <a:pt x="2" y="270"/>
                            <a:pt x="0" y="278"/>
                            <a:pt x="4" y="285"/>
                          </a:cubicBezTo>
                          <a:cubicBezTo>
                            <a:pt x="25" y="322"/>
                            <a:pt x="25" y="322"/>
                            <a:pt x="25" y="322"/>
                          </a:cubicBezTo>
                          <a:cubicBezTo>
                            <a:pt x="28" y="329"/>
                            <a:pt x="36" y="332"/>
                            <a:pt x="43" y="329"/>
                          </a:cubicBezTo>
                          <a:cubicBezTo>
                            <a:pt x="100" y="308"/>
                            <a:pt x="100" y="308"/>
                            <a:pt x="100" y="308"/>
                          </a:cubicBezTo>
                          <a:cubicBezTo>
                            <a:pt x="114" y="321"/>
                            <a:pt x="131" y="330"/>
                            <a:pt x="149" y="337"/>
                          </a:cubicBezTo>
                          <a:cubicBezTo>
                            <a:pt x="158" y="392"/>
                            <a:pt x="158" y="392"/>
                            <a:pt x="158" y="392"/>
                          </a:cubicBezTo>
                          <a:cubicBezTo>
                            <a:pt x="159" y="399"/>
                            <a:pt x="165" y="405"/>
                            <a:pt x="173" y="405"/>
                          </a:cubicBezTo>
                          <a:cubicBezTo>
                            <a:pt x="216" y="405"/>
                            <a:pt x="216" y="405"/>
                            <a:pt x="216" y="405"/>
                          </a:cubicBezTo>
                          <a:cubicBezTo>
                            <a:pt x="223" y="405"/>
                            <a:pt x="229" y="399"/>
                            <a:pt x="231" y="392"/>
                          </a:cubicBezTo>
                          <a:cubicBezTo>
                            <a:pt x="240" y="337"/>
                            <a:pt x="240" y="337"/>
                            <a:pt x="240" y="337"/>
                          </a:cubicBezTo>
                          <a:cubicBezTo>
                            <a:pt x="258" y="331"/>
                            <a:pt x="275" y="321"/>
                            <a:pt x="289" y="309"/>
                          </a:cubicBezTo>
                          <a:cubicBezTo>
                            <a:pt x="345" y="329"/>
                            <a:pt x="345" y="329"/>
                            <a:pt x="345" y="329"/>
                          </a:cubicBezTo>
                          <a:cubicBezTo>
                            <a:pt x="352" y="332"/>
                            <a:pt x="360" y="329"/>
                            <a:pt x="364" y="322"/>
                          </a:cubicBezTo>
                          <a:cubicBezTo>
                            <a:pt x="385" y="285"/>
                            <a:pt x="385" y="285"/>
                            <a:pt x="385" y="285"/>
                          </a:cubicBezTo>
                          <a:cubicBezTo>
                            <a:pt x="388" y="278"/>
                            <a:pt x="387" y="270"/>
                            <a:pt x="381" y="266"/>
                          </a:cubicBezTo>
                          <a:cubicBezTo>
                            <a:pt x="335" y="228"/>
                            <a:pt x="335" y="228"/>
                            <a:pt x="335" y="228"/>
                          </a:cubicBezTo>
                          <a:cubicBezTo>
                            <a:pt x="336" y="220"/>
                            <a:pt x="337" y="211"/>
                            <a:pt x="337" y="202"/>
                          </a:cubicBezTo>
                          <a:cubicBezTo>
                            <a:pt x="337" y="193"/>
                            <a:pt x="336" y="183"/>
                            <a:pt x="334" y="174"/>
                          </a:cubicBezTo>
                          <a:lnTo>
                            <a:pt x="379" y="137"/>
                          </a:lnTo>
                          <a:close/>
                          <a:moveTo>
                            <a:pt x="251" y="202"/>
                          </a:moveTo>
                          <a:cubicBezTo>
                            <a:pt x="251" y="233"/>
                            <a:pt x="226" y="259"/>
                            <a:pt x="195" y="259"/>
                          </a:cubicBezTo>
                          <a:cubicBezTo>
                            <a:pt x="163" y="259"/>
                            <a:pt x="138" y="233"/>
                            <a:pt x="138" y="202"/>
                          </a:cubicBezTo>
                          <a:cubicBezTo>
                            <a:pt x="138" y="171"/>
                            <a:pt x="163" y="145"/>
                            <a:pt x="195" y="145"/>
                          </a:cubicBezTo>
                          <a:cubicBezTo>
                            <a:pt x="226" y="145"/>
                            <a:pt x="251" y="171"/>
                            <a:pt x="251"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grpSp>
            </p:grpSp>
          </p:grpSp>
          <p:sp>
            <p:nvSpPr>
              <p:cNvPr id="161" name="Rectangle 248">
                <a:extLst>
                  <a:ext uri="{FF2B5EF4-FFF2-40B4-BE49-F238E27FC236}">
                    <a16:creationId xmlns:a16="http://schemas.microsoft.com/office/drawing/2014/main" id="{CFAF1FE0-186D-4835-8A4D-6922F784457D}"/>
                  </a:ext>
                </a:extLst>
              </p:cNvPr>
              <p:cNvSpPr/>
              <p:nvPr/>
            </p:nvSpPr>
            <p:spPr bwMode="auto">
              <a:xfrm>
                <a:off x="9428529" y="5165203"/>
                <a:ext cx="777240" cy="1246735"/>
              </a:xfrm>
              <a:prstGeom prst="rect">
                <a:avLst/>
              </a:prstGeom>
              <a:noFill/>
              <a:ln w="9525">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45" name="Group 14">
              <a:extLst>
                <a:ext uri="{FF2B5EF4-FFF2-40B4-BE49-F238E27FC236}">
                  <a16:creationId xmlns:a16="http://schemas.microsoft.com/office/drawing/2014/main" id="{E4CA976D-EBE9-400A-94C8-71654FAD82FF}"/>
                </a:ext>
              </a:extLst>
            </p:cNvPr>
            <p:cNvGrpSpPr/>
            <p:nvPr/>
          </p:nvGrpSpPr>
          <p:grpSpPr>
            <a:xfrm>
              <a:off x="10324841" y="5165203"/>
              <a:ext cx="777240" cy="1246735"/>
              <a:chOff x="10263860" y="5165203"/>
              <a:chExt cx="777240" cy="1246735"/>
            </a:xfrm>
          </p:grpSpPr>
          <p:grpSp>
            <p:nvGrpSpPr>
              <p:cNvPr id="146" name="Group 262">
                <a:extLst>
                  <a:ext uri="{FF2B5EF4-FFF2-40B4-BE49-F238E27FC236}">
                    <a16:creationId xmlns:a16="http://schemas.microsoft.com/office/drawing/2014/main" id="{250E3E19-F183-4C82-B11C-4362AC82979D}"/>
                  </a:ext>
                </a:extLst>
              </p:cNvPr>
              <p:cNvGrpSpPr/>
              <p:nvPr/>
            </p:nvGrpSpPr>
            <p:grpSpPr>
              <a:xfrm>
                <a:off x="10300266" y="5198401"/>
                <a:ext cx="704429" cy="1174494"/>
                <a:chOff x="8635106" y="4651691"/>
                <a:chExt cx="704429" cy="1174494"/>
              </a:xfrm>
            </p:grpSpPr>
            <p:grpSp>
              <p:nvGrpSpPr>
                <p:cNvPr id="148" name="Group 264">
                  <a:extLst>
                    <a:ext uri="{FF2B5EF4-FFF2-40B4-BE49-F238E27FC236}">
                      <a16:creationId xmlns:a16="http://schemas.microsoft.com/office/drawing/2014/main" id="{657754CA-96AF-4815-A1F3-DE45D171C8A1}"/>
                    </a:ext>
                  </a:extLst>
                </p:cNvPr>
                <p:cNvGrpSpPr/>
                <p:nvPr/>
              </p:nvGrpSpPr>
              <p:grpSpPr>
                <a:xfrm>
                  <a:off x="8635106" y="5551434"/>
                  <a:ext cx="704429" cy="274751"/>
                  <a:chOff x="8635106" y="5542669"/>
                  <a:chExt cx="704429" cy="274751"/>
                </a:xfrm>
              </p:grpSpPr>
              <p:sp>
                <p:nvSpPr>
                  <p:cNvPr id="156" name="Rectangle 272">
                    <a:extLst>
                      <a:ext uri="{FF2B5EF4-FFF2-40B4-BE49-F238E27FC236}">
                        <a16:creationId xmlns:a16="http://schemas.microsoft.com/office/drawing/2014/main" id="{B14C8E8D-5EC7-42F0-BD2E-FA17642CD9C7}"/>
                      </a:ext>
                    </a:extLst>
                  </p:cNvPr>
                  <p:cNvSpPr/>
                  <p:nvPr/>
                </p:nvSpPr>
                <p:spPr bwMode="auto">
                  <a:xfrm>
                    <a:off x="8909594" y="5542669"/>
                    <a:ext cx="429941" cy="274751"/>
                  </a:xfrm>
                  <a:prstGeom prst="rect">
                    <a:avLst/>
                  </a:prstGeom>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288" tIns="149196" rIns="0"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Segoe UI Semilight"/>
                        <a:ea typeface="+mn-ea"/>
                        <a:cs typeface="+mn-cs"/>
                      </a:rPr>
                      <a:t>Kernel</a:t>
                    </a:r>
                    <a:endParaRPr kumimoji="0" lang="en-US" sz="1100"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157" name="Group 273">
                    <a:extLst>
                      <a:ext uri="{FF2B5EF4-FFF2-40B4-BE49-F238E27FC236}">
                        <a16:creationId xmlns:a16="http://schemas.microsoft.com/office/drawing/2014/main" id="{12BA7BC1-CC77-4F0C-A38E-04D0F6144410}"/>
                      </a:ext>
                    </a:extLst>
                  </p:cNvPr>
                  <p:cNvGrpSpPr/>
                  <p:nvPr/>
                </p:nvGrpSpPr>
                <p:grpSpPr>
                  <a:xfrm>
                    <a:off x="8635106" y="5542670"/>
                    <a:ext cx="276948" cy="274750"/>
                    <a:chOff x="4498836" y="2852262"/>
                    <a:chExt cx="501628" cy="497646"/>
                  </a:xfrm>
                </p:grpSpPr>
                <p:sp>
                  <p:nvSpPr>
                    <p:cNvPr id="158" name="Rectangle 274">
                      <a:extLst>
                        <a:ext uri="{FF2B5EF4-FFF2-40B4-BE49-F238E27FC236}">
                          <a16:creationId xmlns:a16="http://schemas.microsoft.com/office/drawing/2014/main" id="{E6850394-612A-4575-8D90-1A27B22658E0}"/>
                        </a:ext>
                      </a:extLst>
                    </p:cNvPr>
                    <p:cNvSpPr/>
                    <p:nvPr/>
                  </p:nvSpPr>
                  <p:spPr bwMode="auto">
                    <a:xfrm>
                      <a:off x="4498836" y="2852262"/>
                      <a:ext cx="501628" cy="49764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9" name="Freeform 73">
                      <a:extLst>
                        <a:ext uri="{FF2B5EF4-FFF2-40B4-BE49-F238E27FC236}">
                          <a16:creationId xmlns:a16="http://schemas.microsoft.com/office/drawing/2014/main" id="{176F666C-E1A3-4079-9313-9E47B2DD44D4}"/>
                        </a:ext>
                      </a:extLst>
                    </p:cNvPr>
                    <p:cNvSpPr>
                      <a:spLocks noChangeAspect="1" noEditPoints="1"/>
                    </p:cNvSpPr>
                    <p:nvPr/>
                  </p:nvSpPr>
                  <p:spPr bwMode="black">
                    <a:xfrm>
                      <a:off x="4600290" y="2951725"/>
                      <a:ext cx="298721" cy="298720"/>
                    </a:xfrm>
                    <a:custGeom>
                      <a:avLst/>
                      <a:gdLst>
                        <a:gd name="T0" fmla="*/ 313 w 330"/>
                        <a:gd name="T1" fmla="*/ 161 h 330"/>
                        <a:gd name="T2" fmla="*/ 313 w 330"/>
                        <a:gd name="T3" fmla="*/ 128 h 330"/>
                        <a:gd name="T4" fmla="*/ 284 w 330"/>
                        <a:gd name="T5" fmla="*/ 137 h 330"/>
                        <a:gd name="T6" fmla="*/ 298 w 330"/>
                        <a:gd name="T7" fmla="*/ 111 h 330"/>
                        <a:gd name="T8" fmla="*/ 330 w 330"/>
                        <a:gd name="T9" fmla="*/ 103 h 330"/>
                        <a:gd name="T10" fmla="*/ 298 w 330"/>
                        <a:gd name="T11" fmla="*/ 95 h 330"/>
                        <a:gd name="T12" fmla="*/ 284 w 330"/>
                        <a:gd name="T13" fmla="*/ 87 h 330"/>
                        <a:gd name="T14" fmla="*/ 235 w 330"/>
                        <a:gd name="T15" fmla="*/ 46 h 330"/>
                        <a:gd name="T16" fmla="*/ 244 w 330"/>
                        <a:gd name="T17" fmla="*/ 17 h 330"/>
                        <a:gd name="T18" fmla="*/ 211 w 330"/>
                        <a:gd name="T19" fmla="*/ 17 h 330"/>
                        <a:gd name="T20" fmla="*/ 219 w 330"/>
                        <a:gd name="T21" fmla="*/ 46 h 330"/>
                        <a:gd name="T22" fmla="*/ 194 w 330"/>
                        <a:gd name="T23" fmla="*/ 32 h 330"/>
                        <a:gd name="T24" fmla="*/ 186 w 330"/>
                        <a:gd name="T25" fmla="*/ 0 h 330"/>
                        <a:gd name="T26" fmla="*/ 178 w 330"/>
                        <a:gd name="T27" fmla="*/ 32 h 330"/>
                        <a:gd name="T28" fmla="*/ 152 w 330"/>
                        <a:gd name="T29" fmla="*/ 46 h 330"/>
                        <a:gd name="T30" fmla="*/ 161 w 330"/>
                        <a:gd name="T31" fmla="*/ 17 h 330"/>
                        <a:gd name="T32" fmla="*/ 128 w 330"/>
                        <a:gd name="T33" fmla="*/ 17 h 330"/>
                        <a:gd name="T34" fmla="*/ 137 w 330"/>
                        <a:gd name="T35" fmla="*/ 46 h 330"/>
                        <a:gd name="T36" fmla="*/ 111 w 330"/>
                        <a:gd name="T37" fmla="*/ 32 h 330"/>
                        <a:gd name="T38" fmla="*/ 103 w 330"/>
                        <a:gd name="T39" fmla="*/ 0 h 330"/>
                        <a:gd name="T40" fmla="*/ 95 w 330"/>
                        <a:gd name="T41" fmla="*/ 32 h 330"/>
                        <a:gd name="T42" fmla="*/ 87 w 330"/>
                        <a:gd name="T43" fmla="*/ 46 h 330"/>
                        <a:gd name="T44" fmla="*/ 46 w 330"/>
                        <a:gd name="T45" fmla="*/ 95 h 330"/>
                        <a:gd name="T46" fmla="*/ 17 w 330"/>
                        <a:gd name="T47" fmla="*/ 86 h 330"/>
                        <a:gd name="T48" fmla="*/ 17 w 330"/>
                        <a:gd name="T49" fmla="*/ 120 h 330"/>
                        <a:gd name="T50" fmla="*/ 46 w 330"/>
                        <a:gd name="T51" fmla="*/ 111 h 330"/>
                        <a:gd name="T52" fmla="*/ 32 w 330"/>
                        <a:gd name="T53" fmla="*/ 137 h 330"/>
                        <a:gd name="T54" fmla="*/ 0 w 330"/>
                        <a:gd name="T55" fmla="*/ 144 h 330"/>
                        <a:gd name="T56" fmla="*/ 32 w 330"/>
                        <a:gd name="T57" fmla="*/ 152 h 330"/>
                        <a:gd name="T58" fmla="*/ 46 w 330"/>
                        <a:gd name="T59" fmla="*/ 178 h 330"/>
                        <a:gd name="T60" fmla="*/ 17 w 330"/>
                        <a:gd name="T61" fmla="*/ 169 h 330"/>
                        <a:gd name="T62" fmla="*/ 17 w 330"/>
                        <a:gd name="T63" fmla="*/ 203 h 330"/>
                        <a:gd name="T64" fmla="*/ 46 w 330"/>
                        <a:gd name="T65" fmla="*/ 194 h 330"/>
                        <a:gd name="T66" fmla="*/ 32 w 330"/>
                        <a:gd name="T67" fmla="*/ 219 h 330"/>
                        <a:gd name="T68" fmla="*/ 0 w 330"/>
                        <a:gd name="T69" fmla="*/ 227 h 330"/>
                        <a:gd name="T70" fmla="*/ 32 w 330"/>
                        <a:gd name="T71" fmla="*/ 235 h 330"/>
                        <a:gd name="T72" fmla="*/ 46 w 330"/>
                        <a:gd name="T73" fmla="*/ 243 h 330"/>
                        <a:gd name="T74" fmla="*/ 95 w 330"/>
                        <a:gd name="T75" fmla="*/ 284 h 330"/>
                        <a:gd name="T76" fmla="*/ 86 w 330"/>
                        <a:gd name="T77" fmla="*/ 313 h 330"/>
                        <a:gd name="T78" fmla="*/ 120 w 330"/>
                        <a:gd name="T79" fmla="*/ 313 h 330"/>
                        <a:gd name="T80" fmla="*/ 111 w 330"/>
                        <a:gd name="T81" fmla="*/ 284 h 330"/>
                        <a:gd name="T82" fmla="*/ 137 w 330"/>
                        <a:gd name="T83" fmla="*/ 298 h 330"/>
                        <a:gd name="T84" fmla="*/ 144 w 330"/>
                        <a:gd name="T85" fmla="*/ 330 h 330"/>
                        <a:gd name="T86" fmla="*/ 152 w 330"/>
                        <a:gd name="T87" fmla="*/ 298 h 330"/>
                        <a:gd name="T88" fmla="*/ 178 w 330"/>
                        <a:gd name="T89" fmla="*/ 284 h 330"/>
                        <a:gd name="T90" fmla="*/ 169 w 330"/>
                        <a:gd name="T91" fmla="*/ 313 h 330"/>
                        <a:gd name="T92" fmla="*/ 203 w 330"/>
                        <a:gd name="T93" fmla="*/ 313 h 330"/>
                        <a:gd name="T94" fmla="*/ 194 w 330"/>
                        <a:gd name="T95" fmla="*/ 284 h 330"/>
                        <a:gd name="T96" fmla="*/ 219 w 330"/>
                        <a:gd name="T97" fmla="*/ 298 h 330"/>
                        <a:gd name="T98" fmla="*/ 227 w 330"/>
                        <a:gd name="T99" fmla="*/ 330 h 330"/>
                        <a:gd name="T100" fmla="*/ 235 w 330"/>
                        <a:gd name="T101" fmla="*/ 298 h 330"/>
                        <a:gd name="T102" fmla="*/ 243 w 330"/>
                        <a:gd name="T103" fmla="*/ 284 h 330"/>
                        <a:gd name="T104" fmla="*/ 284 w 330"/>
                        <a:gd name="T105" fmla="*/ 235 h 330"/>
                        <a:gd name="T106" fmla="*/ 313 w 330"/>
                        <a:gd name="T107" fmla="*/ 244 h 330"/>
                        <a:gd name="T108" fmla="*/ 313 w 330"/>
                        <a:gd name="T109" fmla="*/ 211 h 330"/>
                        <a:gd name="T110" fmla="*/ 284 w 330"/>
                        <a:gd name="T111" fmla="*/ 219 h 330"/>
                        <a:gd name="T112" fmla="*/ 298 w 330"/>
                        <a:gd name="T113" fmla="*/ 194 h 330"/>
                        <a:gd name="T114" fmla="*/ 330 w 330"/>
                        <a:gd name="T115" fmla="*/ 186 h 330"/>
                        <a:gd name="T116" fmla="*/ 298 w 330"/>
                        <a:gd name="T117" fmla="*/ 178 h 330"/>
                        <a:gd name="T118" fmla="*/ 284 w 330"/>
                        <a:gd name="T119" fmla="*/ 152 h 330"/>
                        <a:gd name="T120" fmla="*/ 165 w 330"/>
                        <a:gd name="T121" fmla="*/ 267 h 330"/>
                        <a:gd name="T122" fmla="*/ 165 w 330"/>
                        <a:gd name="T123" fmla="*/ 63 h 330"/>
                        <a:gd name="T124" fmla="*/ 165 w 330"/>
                        <a:gd name="T125" fmla="*/ 26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0" h="330">
                          <a:moveTo>
                            <a:pt x="298" y="152"/>
                          </a:moveTo>
                          <a:cubicBezTo>
                            <a:pt x="301" y="158"/>
                            <a:pt x="307" y="161"/>
                            <a:pt x="313" y="161"/>
                          </a:cubicBezTo>
                          <a:cubicBezTo>
                            <a:pt x="322" y="161"/>
                            <a:pt x="330" y="154"/>
                            <a:pt x="330" y="144"/>
                          </a:cubicBezTo>
                          <a:cubicBezTo>
                            <a:pt x="330" y="135"/>
                            <a:pt x="322" y="128"/>
                            <a:pt x="313" y="128"/>
                          </a:cubicBezTo>
                          <a:cubicBezTo>
                            <a:pt x="307" y="128"/>
                            <a:pt x="301" y="131"/>
                            <a:pt x="298" y="137"/>
                          </a:cubicBezTo>
                          <a:cubicBezTo>
                            <a:pt x="284" y="137"/>
                            <a:pt x="284" y="137"/>
                            <a:pt x="284" y="137"/>
                          </a:cubicBezTo>
                          <a:cubicBezTo>
                            <a:pt x="284" y="111"/>
                            <a:pt x="284" y="111"/>
                            <a:pt x="284" y="111"/>
                          </a:cubicBezTo>
                          <a:cubicBezTo>
                            <a:pt x="298" y="111"/>
                            <a:pt x="298" y="111"/>
                            <a:pt x="298" y="111"/>
                          </a:cubicBezTo>
                          <a:cubicBezTo>
                            <a:pt x="301" y="116"/>
                            <a:pt x="307" y="120"/>
                            <a:pt x="313" y="120"/>
                          </a:cubicBezTo>
                          <a:cubicBezTo>
                            <a:pt x="322" y="120"/>
                            <a:pt x="330" y="112"/>
                            <a:pt x="330" y="103"/>
                          </a:cubicBezTo>
                          <a:cubicBezTo>
                            <a:pt x="330" y="94"/>
                            <a:pt x="322" y="86"/>
                            <a:pt x="313" y="86"/>
                          </a:cubicBezTo>
                          <a:cubicBezTo>
                            <a:pt x="307" y="86"/>
                            <a:pt x="301" y="90"/>
                            <a:pt x="298" y="95"/>
                          </a:cubicBezTo>
                          <a:cubicBezTo>
                            <a:pt x="284" y="95"/>
                            <a:pt x="284" y="95"/>
                            <a:pt x="284" y="95"/>
                          </a:cubicBezTo>
                          <a:cubicBezTo>
                            <a:pt x="284" y="87"/>
                            <a:pt x="284" y="87"/>
                            <a:pt x="284" y="87"/>
                          </a:cubicBezTo>
                          <a:cubicBezTo>
                            <a:pt x="284" y="65"/>
                            <a:pt x="266" y="46"/>
                            <a:pt x="243" y="46"/>
                          </a:cubicBezTo>
                          <a:cubicBezTo>
                            <a:pt x="235" y="46"/>
                            <a:pt x="235" y="46"/>
                            <a:pt x="235" y="46"/>
                          </a:cubicBezTo>
                          <a:cubicBezTo>
                            <a:pt x="235" y="32"/>
                            <a:pt x="235" y="32"/>
                            <a:pt x="235" y="32"/>
                          </a:cubicBezTo>
                          <a:cubicBezTo>
                            <a:pt x="240" y="29"/>
                            <a:pt x="244" y="23"/>
                            <a:pt x="244" y="17"/>
                          </a:cubicBezTo>
                          <a:cubicBezTo>
                            <a:pt x="244" y="8"/>
                            <a:pt x="237" y="0"/>
                            <a:pt x="227" y="0"/>
                          </a:cubicBezTo>
                          <a:cubicBezTo>
                            <a:pt x="218" y="0"/>
                            <a:pt x="211" y="8"/>
                            <a:pt x="211" y="17"/>
                          </a:cubicBezTo>
                          <a:cubicBezTo>
                            <a:pt x="211" y="23"/>
                            <a:pt x="214" y="29"/>
                            <a:pt x="219" y="32"/>
                          </a:cubicBezTo>
                          <a:cubicBezTo>
                            <a:pt x="219" y="46"/>
                            <a:pt x="219" y="46"/>
                            <a:pt x="219" y="46"/>
                          </a:cubicBezTo>
                          <a:cubicBezTo>
                            <a:pt x="194" y="46"/>
                            <a:pt x="194" y="46"/>
                            <a:pt x="194" y="46"/>
                          </a:cubicBezTo>
                          <a:cubicBezTo>
                            <a:pt x="194" y="32"/>
                            <a:pt x="194" y="32"/>
                            <a:pt x="194" y="32"/>
                          </a:cubicBezTo>
                          <a:cubicBezTo>
                            <a:pt x="199" y="29"/>
                            <a:pt x="203" y="23"/>
                            <a:pt x="203" y="17"/>
                          </a:cubicBezTo>
                          <a:cubicBezTo>
                            <a:pt x="203" y="8"/>
                            <a:pt x="195" y="0"/>
                            <a:pt x="186" y="0"/>
                          </a:cubicBezTo>
                          <a:cubicBezTo>
                            <a:pt x="177" y="0"/>
                            <a:pt x="169" y="8"/>
                            <a:pt x="169" y="17"/>
                          </a:cubicBezTo>
                          <a:cubicBezTo>
                            <a:pt x="169" y="23"/>
                            <a:pt x="173" y="29"/>
                            <a:pt x="178" y="32"/>
                          </a:cubicBezTo>
                          <a:cubicBezTo>
                            <a:pt x="178" y="46"/>
                            <a:pt x="178" y="46"/>
                            <a:pt x="178" y="46"/>
                          </a:cubicBezTo>
                          <a:cubicBezTo>
                            <a:pt x="152" y="46"/>
                            <a:pt x="152" y="46"/>
                            <a:pt x="152" y="46"/>
                          </a:cubicBezTo>
                          <a:cubicBezTo>
                            <a:pt x="152" y="32"/>
                            <a:pt x="152" y="32"/>
                            <a:pt x="152" y="32"/>
                          </a:cubicBezTo>
                          <a:cubicBezTo>
                            <a:pt x="158" y="29"/>
                            <a:pt x="161" y="23"/>
                            <a:pt x="161" y="17"/>
                          </a:cubicBezTo>
                          <a:cubicBezTo>
                            <a:pt x="161" y="8"/>
                            <a:pt x="154" y="0"/>
                            <a:pt x="144" y="0"/>
                          </a:cubicBezTo>
                          <a:cubicBezTo>
                            <a:pt x="135" y="0"/>
                            <a:pt x="128" y="8"/>
                            <a:pt x="128" y="17"/>
                          </a:cubicBezTo>
                          <a:cubicBezTo>
                            <a:pt x="128" y="23"/>
                            <a:pt x="131" y="29"/>
                            <a:pt x="137" y="32"/>
                          </a:cubicBezTo>
                          <a:cubicBezTo>
                            <a:pt x="137" y="46"/>
                            <a:pt x="137" y="46"/>
                            <a:pt x="137" y="46"/>
                          </a:cubicBezTo>
                          <a:cubicBezTo>
                            <a:pt x="111" y="46"/>
                            <a:pt x="111" y="46"/>
                            <a:pt x="111" y="46"/>
                          </a:cubicBezTo>
                          <a:cubicBezTo>
                            <a:pt x="111" y="32"/>
                            <a:pt x="111" y="32"/>
                            <a:pt x="111" y="32"/>
                          </a:cubicBezTo>
                          <a:cubicBezTo>
                            <a:pt x="116" y="29"/>
                            <a:pt x="120" y="23"/>
                            <a:pt x="120" y="17"/>
                          </a:cubicBezTo>
                          <a:cubicBezTo>
                            <a:pt x="120" y="8"/>
                            <a:pt x="112" y="0"/>
                            <a:pt x="103" y="0"/>
                          </a:cubicBezTo>
                          <a:cubicBezTo>
                            <a:pt x="94" y="0"/>
                            <a:pt x="86" y="8"/>
                            <a:pt x="86" y="17"/>
                          </a:cubicBezTo>
                          <a:cubicBezTo>
                            <a:pt x="86" y="23"/>
                            <a:pt x="90" y="29"/>
                            <a:pt x="95" y="32"/>
                          </a:cubicBezTo>
                          <a:cubicBezTo>
                            <a:pt x="95" y="46"/>
                            <a:pt x="95" y="46"/>
                            <a:pt x="95" y="46"/>
                          </a:cubicBezTo>
                          <a:cubicBezTo>
                            <a:pt x="87" y="46"/>
                            <a:pt x="87" y="46"/>
                            <a:pt x="87" y="46"/>
                          </a:cubicBezTo>
                          <a:cubicBezTo>
                            <a:pt x="65" y="46"/>
                            <a:pt x="46" y="65"/>
                            <a:pt x="46" y="87"/>
                          </a:cubicBezTo>
                          <a:cubicBezTo>
                            <a:pt x="46" y="95"/>
                            <a:pt x="46" y="95"/>
                            <a:pt x="46" y="95"/>
                          </a:cubicBezTo>
                          <a:cubicBezTo>
                            <a:pt x="32" y="95"/>
                            <a:pt x="32" y="95"/>
                            <a:pt x="32" y="95"/>
                          </a:cubicBezTo>
                          <a:cubicBezTo>
                            <a:pt x="29" y="90"/>
                            <a:pt x="23" y="86"/>
                            <a:pt x="17" y="86"/>
                          </a:cubicBezTo>
                          <a:cubicBezTo>
                            <a:pt x="8" y="86"/>
                            <a:pt x="0" y="94"/>
                            <a:pt x="0" y="103"/>
                          </a:cubicBezTo>
                          <a:cubicBezTo>
                            <a:pt x="0" y="112"/>
                            <a:pt x="8" y="120"/>
                            <a:pt x="17" y="120"/>
                          </a:cubicBezTo>
                          <a:cubicBezTo>
                            <a:pt x="23" y="120"/>
                            <a:pt x="29" y="116"/>
                            <a:pt x="32" y="111"/>
                          </a:cubicBezTo>
                          <a:cubicBezTo>
                            <a:pt x="46" y="111"/>
                            <a:pt x="46" y="111"/>
                            <a:pt x="46" y="111"/>
                          </a:cubicBezTo>
                          <a:cubicBezTo>
                            <a:pt x="46" y="137"/>
                            <a:pt x="46" y="137"/>
                            <a:pt x="46" y="137"/>
                          </a:cubicBezTo>
                          <a:cubicBezTo>
                            <a:pt x="32" y="137"/>
                            <a:pt x="32" y="137"/>
                            <a:pt x="32" y="137"/>
                          </a:cubicBezTo>
                          <a:cubicBezTo>
                            <a:pt x="29" y="131"/>
                            <a:pt x="23" y="128"/>
                            <a:pt x="17" y="128"/>
                          </a:cubicBezTo>
                          <a:cubicBezTo>
                            <a:pt x="8" y="128"/>
                            <a:pt x="0" y="135"/>
                            <a:pt x="0" y="144"/>
                          </a:cubicBezTo>
                          <a:cubicBezTo>
                            <a:pt x="0" y="154"/>
                            <a:pt x="8" y="161"/>
                            <a:pt x="17" y="161"/>
                          </a:cubicBezTo>
                          <a:cubicBezTo>
                            <a:pt x="23" y="161"/>
                            <a:pt x="29" y="158"/>
                            <a:pt x="32" y="152"/>
                          </a:cubicBezTo>
                          <a:cubicBezTo>
                            <a:pt x="46" y="152"/>
                            <a:pt x="46" y="152"/>
                            <a:pt x="46" y="152"/>
                          </a:cubicBezTo>
                          <a:cubicBezTo>
                            <a:pt x="46" y="178"/>
                            <a:pt x="46" y="178"/>
                            <a:pt x="46" y="178"/>
                          </a:cubicBezTo>
                          <a:cubicBezTo>
                            <a:pt x="32" y="178"/>
                            <a:pt x="32" y="178"/>
                            <a:pt x="32" y="178"/>
                          </a:cubicBezTo>
                          <a:cubicBezTo>
                            <a:pt x="29" y="173"/>
                            <a:pt x="23" y="169"/>
                            <a:pt x="17" y="169"/>
                          </a:cubicBezTo>
                          <a:cubicBezTo>
                            <a:pt x="8" y="169"/>
                            <a:pt x="0" y="177"/>
                            <a:pt x="0" y="186"/>
                          </a:cubicBezTo>
                          <a:cubicBezTo>
                            <a:pt x="0" y="195"/>
                            <a:pt x="8" y="203"/>
                            <a:pt x="17" y="203"/>
                          </a:cubicBezTo>
                          <a:cubicBezTo>
                            <a:pt x="23" y="203"/>
                            <a:pt x="29" y="199"/>
                            <a:pt x="32" y="194"/>
                          </a:cubicBezTo>
                          <a:cubicBezTo>
                            <a:pt x="46" y="194"/>
                            <a:pt x="46" y="194"/>
                            <a:pt x="46" y="194"/>
                          </a:cubicBezTo>
                          <a:cubicBezTo>
                            <a:pt x="46" y="219"/>
                            <a:pt x="46" y="219"/>
                            <a:pt x="46" y="219"/>
                          </a:cubicBezTo>
                          <a:cubicBezTo>
                            <a:pt x="32" y="219"/>
                            <a:pt x="32" y="219"/>
                            <a:pt x="32" y="219"/>
                          </a:cubicBezTo>
                          <a:cubicBezTo>
                            <a:pt x="29" y="214"/>
                            <a:pt x="23" y="211"/>
                            <a:pt x="17" y="211"/>
                          </a:cubicBezTo>
                          <a:cubicBezTo>
                            <a:pt x="8" y="211"/>
                            <a:pt x="0" y="218"/>
                            <a:pt x="0" y="227"/>
                          </a:cubicBezTo>
                          <a:cubicBezTo>
                            <a:pt x="0" y="237"/>
                            <a:pt x="8" y="244"/>
                            <a:pt x="17" y="244"/>
                          </a:cubicBezTo>
                          <a:cubicBezTo>
                            <a:pt x="23" y="244"/>
                            <a:pt x="29" y="240"/>
                            <a:pt x="32" y="235"/>
                          </a:cubicBezTo>
                          <a:cubicBezTo>
                            <a:pt x="46" y="235"/>
                            <a:pt x="46" y="235"/>
                            <a:pt x="46" y="235"/>
                          </a:cubicBezTo>
                          <a:cubicBezTo>
                            <a:pt x="46" y="243"/>
                            <a:pt x="46" y="243"/>
                            <a:pt x="46" y="243"/>
                          </a:cubicBezTo>
                          <a:cubicBezTo>
                            <a:pt x="46" y="266"/>
                            <a:pt x="65" y="284"/>
                            <a:pt x="87" y="284"/>
                          </a:cubicBezTo>
                          <a:cubicBezTo>
                            <a:pt x="95" y="284"/>
                            <a:pt x="95" y="284"/>
                            <a:pt x="95" y="284"/>
                          </a:cubicBezTo>
                          <a:cubicBezTo>
                            <a:pt x="95" y="298"/>
                            <a:pt x="95" y="298"/>
                            <a:pt x="95" y="298"/>
                          </a:cubicBezTo>
                          <a:cubicBezTo>
                            <a:pt x="90" y="301"/>
                            <a:pt x="86" y="307"/>
                            <a:pt x="86" y="313"/>
                          </a:cubicBezTo>
                          <a:cubicBezTo>
                            <a:pt x="86" y="322"/>
                            <a:pt x="94" y="330"/>
                            <a:pt x="103" y="330"/>
                          </a:cubicBezTo>
                          <a:cubicBezTo>
                            <a:pt x="112" y="330"/>
                            <a:pt x="120" y="322"/>
                            <a:pt x="120" y="313"/>
                          </a:cubicBezTo>
                          <a:cubicBezTo>
                            <a:pt x="120" y="307"/>
                            <a:pt x="116" y="301"/>
                            <a:pt x="111" y="298"/>
                          </a:cubicBezTo>
                          <a:cubicBezTo>
                            <a:pt x="111" y="284"/>
                            <a:pt x="111" y="284"/>
                            <a:pt x="111" y="284"/>
                          </a:cubicBezTo>
                          <a:cubicBezTo>
                            <a:pt x="137" y="284"/>
                            <a:pt x="137" y="284"/>
                            <a:pt x="137" y="284"/>
                          </a:cubicBezTo>
                          <a:cubicBezTo>
                            <a:pt x="137" y="298"/>
                            <a:pt x="137" y="298"/>
                            <a:pt x="137" y="298"/>
                          </a:cubicBezTo>
                          <a:cubicBezTo>
                            <a:pt x="131" y="301"/>
                            <a:pt x="128" y="307"/>
                            <a:pt x="128" y="313"/>
                          </a:cubicBezTo>
                          <a:cubicBezTo>
                            <a:pt x="128" y="322"/>
                            <a:pt x="135" y="330"/>
                            <a:pt x="144" y="330"/>
                          </a:cubicBezTo>
                          <a:cubicBezTo>
                            <a:pt x="154" y="330"/>
                            <a:pt x="161" y="322"/>
                            <a:pt x="161" y="313"/>
                          </a:cubicBezTo>
                          <a:cubicBezTo>
                            <a:pt x="161" y="307"/>
                            <a:pt x="158" y="301"/>
                            <a:pt x="152" y="298"/>
                          </a:cubicBezTo>
                          <a:cubicBezTo>
                            <a:pt x="152" y="284"/>
                            <a:pt x="152" y="284"/>
                            <a:pt x="152" y="284"/>
                          </a:cubicBezTo>
                          <a:cubicBezTo>
                            <a:pt x="178" y="284"/>
                            <a:pt x="178" y="284"/>
                            <a:pt x="178" y="284"/>
                          </a:cubicBezTo>
                          <a:cubicBezTo>
                            <a:pt x="178" y="298"/>
                            <a:pt x="178" y="298"/>
                            <a:pt x="178" y="298"/>
                          </a:cubicBezTo>
                          <a:cubicBezTo>
                            <a:pt x="173" y="301"/>
                            <a:pt x="169" y="307"/>
                            <a:pt x="169" y="313"/>
                          </a:cubicBezTo>
                          <a:cubicBezTo>
                            <a:pt x="169" y="322"/>
                            <a:pt x="177" y="330"/>
                            <a:pt x="186" y="330"/>
                          </a:cubicBezTo>
                          <a:cubicBezTo>
                            <a:pt x="195" y="330"/>
                            <a:pt x="203" y="322"/>
                            <a:pt x="203" y="313"/>
                          </a:cubicBezTo>
                          <a:cubicBezTo>
                            <a:pt x="203" y="307"/>
                            <a:pt x="199" y="301"/>
                            <a:pt x="194" y="298"/>
                          </a:cubicBezTo>
                          <a:cubicBezTo>
                            <a:pt x="194" y="284"/>
                            <a:pt x="194" y="284"/>
                            <a:pt x="194" y="284"/>
                          </a:cubicBezTo>
                          <a:cubicBezTo>
                            <a:pt x="219" y="284"/>
                            <a:pt x="219" y="284"/>
                            <a:pt x="219" y="284"/>
                          </a:cubicBezTo>
                          <a:cubicBezTo>
                            <a:pt x="219" y="298"/>
                            <a:pt x="219" y="298"/>
                            <a:pt x="219" y="298"/>
                          </a:cubicBezTo>
                          <a:cubicBezTo>
                            <a:pt x="214" y="301"/>
                            <a:pt x="211" y="307"/>
                            <a:pt x="211" y="313"/>
                          </a:cubicBezTo>
                          <a:cubicBezTo>
                            <a:pt x="211" y="322"/>
                            <a:pt x="218" y="330"/>
                            <a:pt x="227" y="330"/>
                          </a:cubicBezTo>
                          <a:cubicBezTo>
                            <a:pt x="237" y="330"/>
                            <a:pt x="244" y="322"/>
                            <a:pt x="244" y="313"/>
                          </a:cubicBezTo>
                          <a:cubicBezTo>
                            <a:pt x="244" y="307"/>
                            <a:pt x="240" y="301"/>
                            <a:pt x="235" y="298"/>
                          </a:cubicBezTo>
                          <a:cubicBezTo>
                            <a:pt x="235" y="284"/>
                            <a:pt x="235" y="284"/>
                            <a:pt x="235" y="284"/>
                          </a:cubicBezTo>
                          <a:cubicBezTo>
                            <a:pt x="243" y="284"/>
                            <a:pt x="243" y="284"/>
                            <a:pt x="243" y="284"/>
                          </a:cubicBezTo>
                          <a:cubicBezTo>
                            <a:pt x="266" y="284"/>
                            <a:pt x="284" y="266"/>
                            <a:pt x="284" y="243"/>
                          </a:cubicBezTo>
                          <a:cubicBezTo>
                            <a:pt x="284" y="235"/>
                            <a:pt x="284" y="235"/>
                            <a:pt x="284" y="235"/>
                          </a:cubicBezTo>
                          <a:cubicBezTo>
                            <a:pt x="298" y="235"/>
                            <a:pt x="298" y="235"/>
                            <a:pt x="298" y="235"/>
                          </a:cubicBezTo>
                          <a:cubicBezTo>
                            <a:pt x="301" y="240"/>
                            <a:pt x="307" y="244"/>
                            <a:pt x="313" y="244"/>
                          </a:cubicBezTo>
                          <a:cubicBezTo>
                            <a:pt x="322" y="244"/>
                            <a:pt x="330" y="237"/>
                            <a:pt x="330" y="227"/>
                          </a:cubicBezTo>
                          <a:cubicBezTo>
                            <a:pt x="330" y="218"/>
                            <a:pt x="322" y="211"/>
                            <a:pt x="313" y="211"/>
                          </a:cubicBezTo>
                          <a:cubicBezTo>
                            <a:pt x="307" y="211"/>
                            <a:pt x="301" y="214"/>
                            <a:pt x="298" y="219"/>
                          </a:cubicBezTo>
                          <a:cubicBezTo>
                            <a:pt x="284" y="219"/>
                            <a:pt x="284" y="219"/>
                            <a:pt x="284" y="219"/>
                          </a:cubicBezTo>
                          <a:cubicBezTo>
                            <a:pt x="284" y="194"/>
                            <a:pt x="284" y="194"/>
                            <a:pt x="284" y="194"/>
                          </a:cubicBezTo>
                          <a:cubicBezTo>
                            <a:pt x="298" y="194"/>
                            <a:pt x="298" y="194"/>
                            <a:pt x="298" y="194"/>
                          </a:cubicBezTo>
                          <a:cubicBezTo>
                            <a:pt x="301" y="199"/>
                            <a:pt x="307" y="203"/>
                            <a:pt x="313" y="203"/>
                          </a:cubicBezTo>
                          <a:cubicBezTo>
                            <a:pt x="322" y="203"/>
                            <a:pt x="330" y="195"/>
                            <a:pt x="330" y="186"/>
                          </a:cubicBezTo>
                          <a:cubicBezTo>
                            <a:pt x="330" y="177"/>
                            <a:pt x="322" y="169"/>
                            <a:pt x="313" y="169"/>
                          </a:cubicBezTo>
                          <a:cubicBezTo>
                            <a:pt x="307" y="169"/>
                            <a:pt x="301" y="173"/>
                            <a:pt x="298" y="178"/>
                          </a:cubicBezTo>
                          <a:cubicBezTo>
                            <a:pt x="284" y="178"/>
                            <a:pt x="284" y="178"/>
                            <a:pt x="284" y="178"/>
                          </a:cubicBezTo>
                          <a:cubicBezTo>
                            <a:pt x="284" y="152"/>
                            <a:pt x="284" y="152"/>
                            <a:pt x="284" y="152"/>
                          </a:cubicBezTo>
                          <a:lnTo>
                            <a:pt x="298" y="152"/>
                          </a:lnTo>
                          <a:close/>
                          <a:moveTo>
                            <a:pt x="165" y="267"/>
                          </a:moveTo>
                          <a:cubicBezTo>
                            <a:pt x="109" y="267"/>
                            <a:pt x="63" y="221"/>
                            <a:pt x="63" y="165"/>
                          </a:cubicBezTo>
                          <a:cubicBezTo>
                            <a:pt x="63" y="109"/>
                            <a:pt x="109" y="63"/>
                            <a:pt x="165" y="63"/>
                          </a:cubicBezTo>
                          <a:cubicBezTo>
                            <a:pt x="221" y="63"/>
                            <a:pt x="267" y="109"/>
                            <a:pt x="267" y="165"/>
                          </a:cubicBezTo>
                          <a:cubicBezTo>
                            <a:pt x="267" y="221"/>
                            <a:pt x="221" y="267"/>
                            <a:pt x="165" y="267"/>
                          </a:cubicBezTo>
                          <a:close/>
                        </a:path>
                      </a:pathLst>
                    </a:custGeom>
                    <a:solidFill>
                      <a:schemeClr val="tx2"/>
                    </a:solidFill>
                    <a:ln>
                      <a:solidFill>
                        <a:schemeClr val="bg2"/>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nvGrpSpPr>
                <p:cNvPr id="149" name="Group 265">
                  <a:extLst>
                    <a:ext uri="{FF2B5EF4-FFF2-40B4-BE49-F238E27FC236}">
                      <a16:creationId xmlns:a16="http://schemas.microsoft.com/office/drawing/2014/main" id="{5A9FA45F-FD67-486E-BCC4-4555A1E9109A}"/>
                    </a:ext>
                  </a:extLst>
                </p:cNvPr>
                <p:cNvGrpSpPr/>
                <p:nvPr/>
              </p:nvGrpSpPr>
              <p:grpSpPr>
                <a:xfrm>
                  <a:off x="8635106" y="4651691"/>
                  <a:ext cx="704429" cy="852494"/>
                  <a:chOff x="1156020" y="2248829"/>
                  <a:chExt cx="704429" cy="852494"/>
                </a:xfrm>
              </p:grpSpPr>
              <p:sp>
                <p:nvSpPr>
                  <p:cNvPr id="150" name="TextBox 266">
                    <a:extLst>
                      <a:ext uri="{FF2B5EF4-FFF2-40B4-BE49-F238E27FC236}">
                        <a16:creationId xmlns:a16="http://schemas.microsoft.com/office/drawing/2014/main" id="{3393D24F-0F96-48B1-96BB-0E081812523A}"/>
                      </a:ext>
                    </a:extLst>
                  </p:cNvPr>
                  <p:cNvSpPr txBox="1"/>
                  <p:nvPr/>
                </p:nvSpPr>
                <p:spPr>
                  <a:xfrm>
                    <a:off x="1156020" y="2248829"/>
                    <a:ext cx="704429" cy="186604"/>
                  </a:xfrm>
                  <a:prstGeom prst="rect">
                    <a:avLst/>
                  </a:prstGeom>
                  <a:ln/>
                </p:spPr>
                <p:style>
                  <a:lnRef idx="2">
                    <a:schemeClr val="accent1"/>
                  </a:lnRef>
                  <a:fillRef idx="1">
                    <a:schemeClr val="lt1"/>
                  </a:fillRef>
                  <a:effectRef idx="0">
                    <a:schemeClr val="accent1"/>
                  </a:effectRef>
                  <a:fontRef idx="minor">
                    <a:schemeClr val="dk1"/>
                  </a:fontRef>
                </p:style>
                <p:txBody>
                  <a:bodyPr wrap="square" lIns="46623" tIns="46623" rIns="46623" bIns="46623" rtlCol="0" anchor="ctr">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786" b="1" i="0" u="none" strike="noStrike" kern="0" cap="none" spc="0" normalizeH="0" baseline="0" noProof="0">
                        <a:ln>
                          <a:noFill/>
                        </a:ln>
                        <a:solidFill>
                          <a:srgbClr val="0078D7"/>
                        </a:solidFill>
                        <a:effectLst/>
                        <a:uLnTx/>
                        <a:uFillTx/>
                        <a:latin typeface="Segoe UI Semilight"/>
                        <a:ea typeface="+mn-ea"/>
                        <a:cs typeface="+mn-cs"/>
                      </a:rPr>
                      <a:t>CONTAINER</a:t>
                    </a:r>
                  </a:p>
                </p:txBody>
              </p:sp>
              <p:sp>
                <p:nvSpPr>
                  <p:cNvPr id="151" name="Rectangle 267">
                    <a:extLst>
                      <a:ext uri="{FF2B5EF4-FFF2-40B4-BE49-F238E27FC236}">
                        <a16:creationId xmlns:a16="http://schemas.microsoft.com/office/drawing/2014/main" id="{9C47A41A-E73C-4378-A53E-7CCA3E107610}"/>
                      </a:ext>
                    </a:extLst>
                  </p:cNvPr>
                  <p:cNvSpPr/>
                  <p:nvPr/>
                </p:nvSpPr>
                <p:spPr bwMode="auto">
                  <a:xfrm>
                    <a:off x="1156020" y="2435433"/>
                    <a:ext cx="704429" cy="66589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endParaRPr>
                  </a:p>
                </p:txBody>
              </p:sp>
              <p:grpSp>
                <p:nvGrpSpPr>
                  <p:cNvPr id="152" name="Group 268">
                    <a:extLst>
                      <a:ext uri="{FF2B5EF4-FFF2-40B4-BE49-F238E27FC236}">
                        <a16:creationId xmlns:a16="http://schemas.microsoft.com/office/drawing/2014/main" id="{2CD3190A-7F5C-46F9-A0CB-C9C9E57A2983}"/>
                      </a:ext>
                    </a:extLst>
                  </p:cNvPr>
                  <p:cNvGrpSpPr/>
                  <p:nvPr/>
                </p:nvGrpSpPr>
                <p:grpSpPr>
                  <a:xfrm>
                    <a:off x="1282952" y="2590867"/>
                    <a:ext cx="471171" cy="380335"/>
                    <a:chOff x="4406091" y="6049087"/>
                    <a:chExt cx="3960813" cy="3197225"/>
                  </a:xfrm>
                  <a:solidFill>
                    <a:schemeClr val="tx2"/>
                  </a:solidFill>
                </p:grpSpPr>
                <p:sp>
                  <p:nvSpPr>
                    <p:cNvPr id="153" name="Freeform 24">
                      <a:extLst>
                        <a:ext uri="{FF2B5EF4-FFF2-40B4-BE49-F238E27FC236}">
                          <a16:creationId xmlns:a16="http://schemas.microsoft.com/office/drawing/2014/main" id="{A6AD9F77-2657-4733-A0F3-A3616F6C1015}"/>
                        </a:ext>
                      </a:extLst>
                    </p:cNvPr>
                    <p:cNvSpPr>
                      <a:spLocks noEditPoints="1"/>
                    </p:cNvSpPr>
                    <p:nvPr/>
                  </p:nvSpPr>
                  <p:spPr bwMode="auto">
                    <a:xfrm>
                      <a:off x="4406091" y="6049087"/>
                      <a:ext cx="2847975" cy="2813050"/>
                    </a:xfrm>
                    <a:custGeom>
                      <a:avLst/>
                      <a:gdLst>
                        <a:gd name="T0" fmla="*/ 744 w 757"/>
                        <a:gd name="T1" fmla="*/ 466 h 748"/>
                        <a:gd name="T2" fmla="*/ 755 w 757"/>
                        <a:gd name="T3" fmla="*/ 399 h 748"/>
                        <a:gd name="T4" fmla="*/ 739 w 757"/>
                        <a:gd name="T5" fmla="*/ 373 h 748"/>
                        <a:gd name="T6" fmla="*/ 644 w 757"/>
                        <a:gd name="T7" fmla="*/ 341 h 748"/>
                        <a:gd name="T8" fmla="*/ 638 w 757"/>
                        <a:gd name="T9" fmla="*/ 309 h 748"/>
                        <a:gd name="T10" fmla="*/ 716 w 757"/>
                        <a:gd name="T11" fmla="*/ 245 h 748"/>
                        <a:gd name="T12" fmla="*/ 721 w 757"/>
                        <a:gd name="T13" fmla="*/ 215 h 748"/>
                        <a:gd name="T14" fmla="*/ 687 w 757"/>
                        <a:gd name="T15" fmla="*/ 157 h 748"/>
                        <a:gd name="T16" fmla="*/ 658 w 757"/>
                        <a:gd name="T17" fmla="*/ 146 h 748"/>
                        <a:gd name="T18" fmla="*/ 565 w 757"/>
                        <a:gd name="T19" fmla="*/ 181 h 748"/>
                        <a:gd name="T20" fmla="*/ 536 w 757"/>
                        <a:gd name="T21" fmla="*/ 157 h 748"/>
                        <a:gd name="T22" fmla="*/ 556 w 757"/>
                        <a:gd name="T23" fmla="*/ 55 h 748"/>
                        <a:gd name="T24" fmla="*/ 541 w 757"/>
                        <a:gd name="T25" fmla="*/ 28 h 748"/>
                        <a:gd name="T26" fmla="*/ 477 w 757"/>
                        <a:gd name="T27" fmla="*/ 5 h 748"/>
                        <a:gd name="T28" fmla="*/ 449 w 757"/>
                        <a:gd name="T29" fmla="*/ 15 h 748"/>
                        <a:gd name="T30" fmla="*/ 397 w 757"/>
                        <a:gd name="T31" fmla="*/ 106 h 748"/>
                        <a:gd name="T32" fmla="*/ 378 w 757"/>
                        <a:gd name="T33" fmla="*/ 105 h 748"/>
                        <a:gd name="T34" fmla="*/ 362 w 757"/>
                        <a:gd name="T35" fmla="*/ 106 h 748"/>
                        <a:gd name="T36" fmla="*/ 311 w 757"/>
                        <a:gd name="T37" fmla="*/ 15 h 748"/>
                        <a:gd name="T38" fmla="*/ 282 w 757"/>
                        <a:gd name="T39" fmla="*/ 4 h 748"/>
                        <a:gd name="T40" fmla="*/ 218 w 757"/>
                        <a:gd name="T41" fmla="*/ 27 h 748"/>
                        <a:gd name="T42" fmla="*/ 203 w 757"/>
                        <a:gd name="T43" fmla="*/ 54 h 748"/>
                        <a:gd name="T44" fmla="*/ 222 w 757"/>
                        <a:gd name="T45" fmla="*/ 156 h 748"/>
                        <a:gd name="T46" fmla="*/ 192 w 757"/>
                        <a:gd name="T47" fmla="*/ 181 h 748"/>
                        <a:gd name="T48" fmla="*/ 103 w 757"/>
                        <a:gd name="T49" fmla="*/ 145 h 748"/>
                        <a:gd name="T50" fmla="*/ 74 w 757"/>
                        <a:gd name="T51" fmla="*/ 155 h 748"/>
                        <a:gd name="T52" fmla="*/ 39 w 757"/>
                        <a:gd name="T53" fmla="*/ 213 h 748"/>
                        <a:gd name="T54" fmla="*/ 44 w 757"/>
                        <a:gd name="T55" fmla="*/ 243 h 748"/>
                        <a:gd name="T56" fmla="*/ 119 w 757"/>
                        <a:gd name="T57" fmla="*/ 307 h 748"/>
                        <a:gd name="T58" fmla="*/ 113 w 757"/>
                        <a:gd name="T59" fmla="*/ 341 h 748"/>
                        <a:gd name="T60" fmla="*/ 17 w 757"/>
                        <a:gd name="T61" fmla="*/ 373 h 748"/>
                        <a:gd name="T62" fmla="*/ 2 w 757"/>
                        <a:gd name="T63" fmla="*/ 400 h 748"/>
                        <a:gd name="T64" fmla="*/ 13 w 757"/>
                        <a:gd name="T65" fmla="*/ 466 h 748"/>
                        <a:gd name="T66" fmla="*/ 37 w 757"/>
                        <a:gd name="T67" fmla="*/ 486 h 748"/>
                        <a:gd name="T68" fmla="*/ 136 w 757"/>
                        <a:gd name="T69" fmla="*/ 486 h 748"/>
                        <a:gd name="T70" fmla="*/ 154 w 757"/>
                        <a:gd name="T71" fmla="*/ 519 h 748"/>
                        <a:gd name="T72" fmla="*/ 102 w 757"/>
                        <a:gd name="T73" fmla="*/ 604 h 748"/>
                        <a:gd name="T74" fmla="*/ 107 w 757"/>
                        <a:gd name="T75" fmla="*/ 634 h 748"/>
                        <a:gd name="T76" fmla="*/ 158 w 757"/>
                        <a:gd name="T77" fmla="*/ 678 h 748"/>
                        <a:gd name="T78" fmla="*/ 189 w 757"/>
                        <a:gd name="T79" fmla="*/ 679 h 748"/>
                        <a:gd name="T80" fmla="*/ 265 w 757"/>
                        <a:gd name="T81" fmla="*/ 615 h 748"/>
                        <a:gd name="T82" fmla="*/ 303 w 757"/>
                        <a:gd name="T83" fmla="*/ 629 h 748"/>
                        <a:gd name="T84" fmla="*/ 318 w 757"/>
                        <a:gd name="T85" fmla="*/ 729 h 748"/>
                        <a:gd name="T86" fmla="*/ 342 w 757"/>
                        <a:gd name="T87" fmla="*/ 748 h 748"/>
                        <a:gd name="T88" fmla="*/ 409 w 757"/>
                        <a:gd name="T89" fmla="*/ 748 h 748"/>
                        <a:gd name="T90" fmla="*/ 433 w 757"/>
                        <a:gd name="T91" fmla="*/ 729 h 748"/>
                        <a:gd name="T92" fmla="*/ 450 w 757"/>
                        <a:gd name="T93" fmla="*/ 631 h 748"/>
                        <a:gd name="T94" fmla="*/ 489 w 757"/>
                        <a:gd name="T95" fmla="*/ 617 h 748"/>
                        <a:gd name="T96" fmla="*/ 562 w 757"/>
                        <a:gd name="T97" fmla="*/ 680 h 748"/>
                        <a:gd name="T98" fmla="*/ 592 w 757"/>
                        <a:gd name="T99" fmla="*/ 680 h 748"/>
                        <a:gd name="T100" fmla="*/ 644 w 757"/>
                        <a:gd name="T101" fmla="*/ 636 h 748"/>
                        <a:gd name="T102" fmla="*/ 649 w 757"/>
                        <a:gd name="T103" fmla="*/ 606 h 748"/>
                        <a:gd name="T104" fmla="*/ 600 w 757"/>
                        <a:gd name="T105" fmla="*/ 522 h 748"/>
                        <a:gd name="T106" fmla="*/ 621 w 757"/>
                        <a:gd name="T107" fmla="*/ 486 h 748"/>
                        <a:gd name="T108" fmla="*/ 721 w 757"/>
                        <a:gd name="T109" fmla="*/ 486 h 748"/>
                        <a:gd name="T110" fmla="*/ 744 w 757"/>
                        <a:gd name="T111" fmla="*/ 466 h 748"/>
                        <a:gd name="T112" fmla="*/ 528 w 757"/>
                        <a:gd name="T113" fmla="*/ 373 h 748"/>
                        <a:gd name="T114" fmla="*/ 378 w 757"/>
                        <a:gd name="T115" fmla="*/ 522 h 748"/>
                        <a:gd name="T116" fmla="*/ 229 w 757"/>
                        <a:gd name="T117" fmla="*/ 373 h 748"/>
                        <a:gd name="T118" fmla="*/ 378 w 757"/>
                        <a:gd name="T119" fmla="*/ 223 h 748"/>
                        <a:gd name="T120" fmla="*/ 528 w 757"/>
                        <a:gd name="T121" fmla="*/ 37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7" h="748">
                          <a:moveTo>
                            <a:pt x="744" y="466"/>
                          </a:moveTo>
                          <a:cubicBezTo>
                            <a:pt x="755" y="399"/>
                            <a:pt x="755" y="399"/>
                            <a:pt x="755" y="399"/>
                          </a:cubicBezTo>
                          <a:cubicBezTo>
                            <a:pt x="757" y="388"/>
                            <a:pt x="750" y="377"/>
                            <a:pt x="739" y="373"/>
                          </a:cubicBezTo>
                          <a:cubicBezTo>
                            <a:pt x="644" y="341"/>
                            <a:pt x="644" y="341"/>
                            <a:pt x="644" y="341"/>
                          </a:cubicBezTo>
                          <a:cubicBezTo>
                            <a:pt x="643" y="330"/>
                            <a:pt x="641" y="319"/>
                            <a:pt x="638" y="309"/>
                          </a:cubicBezTo>
                          <a:cubicBezTo>
                            <a:pt x="716" y="245"/>
                            <a:pt x="716" y="245"/>
                            <a:pt x="716" y="245"/>
                          </a:cubicBezTo>
                          <a:cubicBezTo>
                            <a:pt x="725" y="238"/>
                            <a:pt x="727" y="225"/>
                            <a:pt x="721" y="215"/>
                          </a:cubicBezTo>
                          <a:cubicBezTo>
                            <a:pt x="687" y="157"/>
                            <a:pt x="687" y="157"/>
                            <a:pt x="687" y="157"/>
                          </a:cubicBezTo>
                          <a:cubicBezTo>
                            <a:pt x="681" y="147"/>
                            <a:pt x="669" y="142"/>
                            <a:pt x="658" y="146"/>
                          </a:cubicBezTo>
                          <a:cubicBezTo>
                            <a:pt x="565" y="181"/>
                            <a:pt x="565" y="181"/>
                            <a:pt x="565" y="181"/>
                          </a:cubicBezTo>
                          <a:cubicBezTo>
                            <a:pt x="556" y="172"/>
                            <a:pt x="547" y="164"/>
                            <a:pt x="536" y="157"/>
                          </a:cubicBezTo>
                          <a:cubicBezTo>
                            <a:pt x="556" y="55"/>
                            <a:pt x="556" y="55"/>
                            <a:pt x="556" y="55"/>
                          </a:cubicBezTo>
                          <a:cubicBezTo>
                            <a:pt x="558" y="43"/>
                            <a:pt x="552" y="32"/>
                            <a:pt x="541" y="28"/>
                          </a:cubicBezTo>
                          <a:cubicBezTo>
                            <a:pt x="477" y="5"/>
                            <a:pt x="477" y="5"/>
                            <a:pt x="477" y="5"/>
                          </a:cubicBezTo>
                          <a:cubicBezTo>
                            <a:pt x="467" y="1"/>
                            <a:pt x="455" y="5"/>
                            <a:pt x="449" y="15"/>
                          </a:cubicBezTo>
                          <a:cubicBezTo>
                            <a:pt x="397" y="106"/>
                            <a:pt x="397" y="106"/>
                            <a:pt x="397" y="106"/>
                          </a:cubicBezTo>
                          <a:cubicBezTo>
                            <a:pt x="391" y="105"/>
                            <a:pt x="385" y="105"/>
                            <a:pt x="378" y="105"/>
                          </a:cubicBezTo>
                          <a:cubicBezTo>
                            <a:pt x="373" y="105"/>
                            <a:pt x="367" y="105"/>
                            <a:pt x="362" y="106"/>
                          </a:cubicBezTo>
                          <a:cubicBezTo>
                            <a:pt x="311" y="15"/>
                            <a:pt x="311" y="15"/>
                            <a:pt x="311" y="15"/>
                          </a:cubicBezTo>
                          <a:cubicBezTo>
                            <a:pt x="305" y="4"/>
                            <a:pt x="293" y="0"/>
                            <a:pt x="282" y="4"/>
                          </a:cubicBezTo>
                          <a:cubicBezTo>
                            <a:pt x="218" y="27"/>
                            <a:pt x="218" y="27"/>
                            <a:pt x="218" y="27"/>
                          </a:cubicBezTo>
                          <a:cubicBezTo>
                            <a:pt x="208" y="31"/>
                            <a:pt x="201" y="42"/>
                            <a:pt x="203" y="54"/>
                          </a:cubicBezTo>
                          <a:cubicBezTo>
                            <a:pt x="222" y="156"/>
                            <a:pt x="222" y="156"/>
                            <a:pt x="222" y="156"/>
                          </a:cubicBezTo>
                          <a:cubicBezTo>
                            <a:pt x="211" y="163"/>
                            <a:pt x="201" y="172"/>
                            <a:pt x="192" y="181"/>
                          </a:cubicBezTo>
                          <a:cubicBezTo>
                            <a:pt x="103" y="145"/>
                            <a:pt x="103" y="145"/>
                            <a:pt x="103" y="145"/>
                          </a:cubicBezTo>
                          <a:cubicBezTo>
                            <a:pt x="92" y="141"/>
                            <a:pt x="80" y="145"/>
                            <a:pt x="74" y="155"/>
                          </a:cubicBezTo>
                          <a:cubicBezTo>
                            <a:pt x="39" y="213"/>
                            <a:pt x="39" y="213"/>
                            <a:pt x="39" y="213"/>
                          </a:cubicBezTo>
                          <a:cubicBezTo>
                            <a:pt x="33" y="223"/>
                            <a:pt x="35" y="235"/>
                            <a:pt x="44" y="243"/>
                          </a:cubicBezTo>
                          <a:cubicBezTo>
                            <a:pt x="119" y="307"/>
                            <a:pt x="119" y="307"/>
                            <a:pt x="119" y="307"/>
                          </a:cubicBezTo>
                          <a:cubicBezTo>
                            <a:pt x="116" y="318"/>
                            <a:pt x="114" y="329"/>
                            <a:pt x="113" y="341"/>
                          </a:cubicBezTo>
                          <a:cubicBezTo>
                            <a:pt x="17" y="373"/>
                            <a:pt x="17" y="373"/>
                            <a:pt x="17" y="373"/>
                          </a:cubicBezTo>
                          <a:cubicBezTo>
                            <a:pt x="6" y="377"/>
                            <a:pt x="0" y="388"/>
                            <a:pt x="2" y="400"/>
                          </a:cubicBezTo>
                          <a:cubicBezTo>
                            <a:pt x="13" y="466"/>
                            <a:pt x="13" y="466"/>
                            <a:pt x="13" y="466"/>
                          </a:cubicBezTo>
                          <a:cubicBezTo>
                            <a:pt x="15" y="478"/>
                            <a:pt x="25" y="486"/>
                            <a:pt x="37" y="486"/>
                          </a:cubicBezTo>
                          <a:cubicBezTo>
                            <a:pt x="136" y="486"/>
                            <a:pt x="136" y="486"/>
                            <a:pt x="136" y="486"/>
                          </a:cubicBezTo>
                          <a:cubicBezTo>
                            <a:pt x="141" y="498"/>
                            <a:pt x="147" y="509"/>
                            <a:pt x="154" y="519"/>
                          </a:cubicBezTo>
                          <a:cubicBezTo>
                            <a:pt x="102" y="604"/>
                            <a:pt x="102" y="604"/>
                            <a:pt x="102" y="604"/>
                          </a:cubicBezTo>
                          <a:cubicBezTo>
                            <a:pt x="96" y="614"/>
                            <a:pt x="98" y="627"/>
                            <a:pt x="107" y="634"/>
                          </a:cubicBezTo>
                          <a:cubicBezTo>
                            <a:pt x="158" y="678"/>
                            <a:pt x="158" y="678"/>
                            <a:pt x="158" y="678"/>
                          </a:cubicBezTo>
                          <a:cubicBezTo>
                            <a:pt x="167" y="686"/>
                            <a:pt x="180" y="686"/>
                            <a:pt x="189" y="679"/>
                          </a:cubicBezTo>
                          <a:cubicBezTo>
                            <a:pt x="265" y="615"/>
                            <a:pt x="265" y="615"/>
                            <a:pt x="265" y="615"/>
                          </a:cubicBezTo>
                          <a:cubicBezTo>
                            <a:pt x="277" y="621"/>
                            <a:pt x="290" y="626"/>
                            <a:pt x="303" y="629"/>
                          </a:cubicBezTo>
                          <a:cubicBezTo>
                            <a:pt x="318" y="729"/>
                            <a:pt x="318" y="729"/>
                            <a:pt x="318" y="729"/>
                          </a:cubicBezTo>
                          <a:cubicBezTo>
                            <a:pt x="320" y="740"/>
                            <a:pt x="330" y="748"/>
                            <a:pt x="342" y="748"/>
                          </a:cubicBezTo>
                          <a:cubicBezTo>
                            <a:pt x="409" y="748"/>
                            <a:pt x="409" y="748"/>
                            <a:pt x="409" y="748"/>
                          </a:cubicBezTo>
                          <a:cubicBezTo>
                            <a:pt x="421" y="748"/>
                            <a:pt x="431" y="740"/>
                            <a:pt x="433" y="729"/>
                          </a:cubicBezTo>
                          <a:cubicBezTo>
                            <a:pt x="450" y="631"/>
                            <a:pt x="450" y="631"/>
                            <a:pt x="450" y="631"/>
                          </a:cubicBezTo>
                          <a:cubicBezTo>
                            <a:pt x="463" y="627"/>
                            <a:pt x="476" y="622"/>
                            <a:pt x="489" y="617"/>
                          </a:cubicBezTo>
                          <a:cubicBezTo>
                            <a:pt x="562" y="680"/>
                            <a:pt x="562" y="680"/>
                            <a:pt x="562" y="680"/>
                          </a:cubicBezTo>
                          <a:cubicBezTo>
                            <a:pt x="570" y="687"/>
                            <a:pt x="583" y="687"/>
                            <a:pt x="592" y="680"/>
                          </a:cubicBezTo>
                          <a:cubicBezTo>
                            <a:pt x="644" y="636"/>
                            <a:pt x="644" y="636"/>
                            <a:pt x="644" y="636"/>
                          </a:cubicBezTo>
                          <a:cubicBezTo>
                            <a:pt x="653" y="629"/>
                            <a:pt x="655" y="616"/>
                            <a:pt x="649" y="606"/>
                          </a:cubicBezTo>
                          <a:cubicBezTo>
                            <a:pt x="600" y="522"/>
                            <a:pt x="600" y="522"/>
                            <a:pt x="600" y="522"/>
                          </a:cubicBezTo>
                          <a:cubicBezTo>
                            <a:pt x="608" y="511"/>
                            <a:pt x="615" y="499"/>
                            <a:pt x="621" y="486"/>
                          </a:cubicBezTo>
                          <a:cubicBezTo>
                            <a:pt x="721" y="486"/>
                            <a:pt x="721" y="486"/>
                            <a:pt x="721" y="486"/>
                          </a:cubicBezTo>
                          <a:cubicBezTo>
                            <a:pt x="732" y="486"/>
                            <a:pt x="742" y="478"/>
                            <a:pt x="744" y="466"/>
                          </a:cubicBezTo>
                          <a:close/>
                          <a:moveTo>
                            <a:pt x="528" y="373"/>
                          </a:moveTo>
                          <a:cubicBezTo>
                            <a:pt x="528" y="455"/>
                            <a:pt x="461" y="522"/>
                            <a:pt x="378" y="522"/>
                          </a:cubicBezTo>
                          <a:cubicBezTo>
                            <a:pt x="296" y="522"/>
                            <a:pt x="229" y="455"/>
                            <a:pt x="229" y="373"/>
                          </a:cubicBezTo>
                          <a:cubicBezTo>
                            <a:pt x="229" y="290"/>
                            <a:pt x="296" y="223"/>
                            <a:pt x="378" y="223"/>
                          </a:cubicBezTo>
                          <a:cubicBezTo>
                            <a:pt x="461" y="223"/>
                            <a:pt x="528" y="290"/>
                            <a:pt x="528" y="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154" name="Oval 25">
                      <a:extLst>
                        <a:ext uri="{FF2B5EF4-FFF2-40B4-BE49-F238E27FC236}">
                          <a16:creationId xmlns:a16="http://schemas.microsoft.com/office/drawing/2014/main" id="{1C47FBD3-A03C-4AA1-834E-30A0BBF8FFA5}"/>
                        </a:ext>
                      </a:extLst>
                    </p:cNvPr>
                    <p:cNvSpPr>
                      <a:spLocks noChangeArrowheads="1"/>
                    </p:cNvSpPr>
                    <p:nvPr/>
                  </p:nvSpPr>
                  <p:spPr bwMode="auto">
                    <a:xfrm>
                      <a:off x="5557028" y="7180975"/>
                      <a:ext cx="542925" cy="5413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155" name="Freeform 26">
                      <a:extLst>
                        <a:ext uri="{FF2B5EF4-FFF2-40B4-BE49-F238E27FC236}">
                          <a16:creationId xmlns:a16="http://schemas.microsoft.com/office/drawing/2014/main" id="{A705C185-A219-4A4A-BBEF-C13D4B553B69}"/>
                        </a:ext>
                      </a:extLst>
                    </p:cNvPr>
                    <p:cNvSpPr>
                      <a:spLocks noEditPoints="1"/>
                    </p:cNvSpPr>
                    <p:nvPr/>
                  </p:nvSpPr>
                  <p:spPr bwMode="auto">
                    <a:xfrm>
                      <a:off x="6907991" y="7722312"/>
                      <a:ext cx="1458913" cy="1524000"/>
                    </a:xfrm>
                    <a:custGeom>
                      <a:avLst/>
                      <a:gdLst>
                        <a:gd name="T0" fmla="*/ 379 w 388"/>
                        <a:gd name="T1" fmla="*/ 137 h 405"/>
                        <a:gd name="T2" fmla="*/ 383 w 388"/>
                        <a:gd name="T3" fmla="*/ 118 h 405"/>
                        <a:gd name="T4" fmla="*/ 361 w 388"/>
                        <a:gd name="T5" fmla="*/ 81 h 405"/>
                        <a:gd name="T6" fmla="*/ 343 w 388"/>
                        <a:gd name="T7" fmla="*/ 74 h 405"/>
                        <a:gd name="T8" fmla="*/ 287 w 388"/>
                        <a:gd name="T9" fmla="*/ 94 h 405"/>
                        <a:gd name="T10" fmla="*/ 241 w 388"/>
                        <a:gd name="T11" fmla="*/ 68 h 405"/>
                        <a:gd name="T12" fmla="*/ 232 w 388"/>
                        <a:gd name="T13" fmla="*/ 12 h 405"/>
                        <a:gd name="T14" fmla="*/ 217 w 388"/>
                        <a:gd name="T15" fmla="*/ 0 h 405"/>
                        <a:gd name="T16" fmla="*/ 174 w 388"/>
                        <a:gd name="T17" fmla="*/ 0 h 405"/>
                        <a:gd name="T18" fmla="*/ 159 w 388"/>
                        <a:gd name="T19" fmla="*/ 12 h 405"/>
                        <a:gd name="T20" fmla="*/ 149 w 388"/>
                        <a:gd name="T21" fmla="*/ 68 h 405"/>
                        <a:gd name="T22" fmla="*/ 102 w 388"/>
                        <a:gd name="T23" fmla="*/ 95 h 405"/>
                        <a:gd name="T24" fmla="*/ 46 w 388"/>
                        <a:gd name="T25" fmla="*/ 74 h 405"/>
                        <a:gd name="T26" fmla="*/ 27 w 388"/>
                        <a:gd name="T27" fmla="*/ 81 h 405"/>
                        <a:gd name="T28" fmla="*/ 6 w 388"/>
                        <a:gd name="T29" fmla="*/ 118 h 405"/>
                        <a:gd name="T30" fmla="*/ 9 w 388"/>
                        <a:gd name="T31" fmla="*/ 137 h 405"/>
                        <a:gd name="T32" fmla="*/ 55 w 388"/>
                        <a:gd name="T33" fmla="*/ 175 h 405"/>
                        <a:gd name="T34" fmla="*/ 53 w 388"/>
                        <a:gd name="T35" fmla="*/ 202 h 405"/>
                        <a:gd name="T36" fmla="*/ 55 w 388"/>
                        <a:gd name="T37" fmla="*/ 227 h 405"/>
                        <a:gd name="T38" fmla="*/ 7 w 388"/>
                        <a:gd name="T39" fmla="*/ 266 h 405"/>
                        <a:gd name="T40" fmla="*/ 4 w 388"/>
                        <a:gd name="T41" fmla="*/ 285 h 405"/>
                        <a:gd name="T42" fmla="*/ 25 w 388"/>
                        <a:gd name="T43" fmla="*/ 322 h 405"/>
                        <a:gd name="T44" fmla="*/ 43 w 388"/>
                        <a:gd name="T45" fmla="*/ 329 h 405"/>
                        <a:gd name="T46" fmla="*/ 100 w 388"/>
                        <a:gd name="T47" fmla="*/ 308 h 405"/>
                        <a:gd name="T48" fmla="*/ 149 w 388"/>
                        <a:gd name="T49" fmla="*/ 337 h 405"/>
                        <a:gd name="T50" fmla="*/ 158 w 388"/>
                        <a:gd name="T51" fmla="*/ 392 h 405"/>
                        <a:gd name="T52" fmla="*/ 173 w 388"/>
                        <a:gd name="T53" fmla="*/ 405 h 405"/>
                        <a:gd name="T54" fmla="*/ 216 w 388"/>
                        <a:gd name="T55" fmla="*/ 405 h 405"/>
                        <a:gd name="T56" fmla="*/ 231 w 388"/>
                        <a:gd name="T57" fmla="*/ 392 h 405"/>
                        <a:gd name="T58" fmla="*/ 240 w 388"/>
                        <a:gd name="T59" fmla="*/ 337 h 405"/>
                        <a:gd name="T60" fmla="*/ 289 w 388"/>
                        <a:gd name="T61" fmla="*/ 309 h 405"/>
                        <a:gd name="T62" fmla="*/ 345 w 388"/>
                        <a:gd name="T63" fmla="*/ 329 h 405"/>
                        <a:gd name="T64" fmla="*/ 364 w 388"/>
                        <a:gd name="T65" fmla="*/ 322 h 405"/>
                        <a:gd name="T66" fmla="*/ 385 w 388"/>
                        <a:gd name="T67" fmla="*/ 285 h 405"/>
                        <a:gd name="T68" fmla="*/ 381 w 388"/>
                        <a:gd name="T69" fmla="*/ 266 h 405"/>
                        <a:gd name="T70" fmla="*/ 335 w 388"/>
                        <a:gd name="T71" fmla="*/ 228 h 405"/>
                        <a:gd name="T72" fmla="*/ 337 w 388"/>
                        <a:gd name="T73" fmla="*/ 202 h 405"/>
                        <a:gd name="T74" fmla="*/ 334 w 388"/>
                        <a:gd name="T75" fmla="*/ 174 h 405"/>
                        <a:gd name="T76" fmla="*/ 379 w 388"/>
                        <a:gd name="T77" fmla="*/ 137 h 405"/>
                        <a:gd name="T78" fmla="*/ 251 w 388"/>
                        <a:gd name="T79" fmla="*/ 202 h 405"/>
                        <a:gd name="T80" fmla="*/ 195 w 388"/>
                        <a:gd name="T81" fmla="*/ 259 h 405"/>
                        <a:gd name="T82" fmla="*/ 138 w 388"/>
                        <a:gd name="T83" fmla="*/ 202 h 405"/>
                        <a:gd name="T84" fmla="*/ 195 w 388"/>
                        <a:gd name="T85" fmla="*/ 145 h 405"/>
                        <a:gd name="T86" fmla="*/ 251 w 388"/>
                        <a:gd name="T8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8" h="405">
                          <a:moveTo>
                            <a:pt x="379" y="137"/>
                          </a:moveTo>
                          <a:cubicBezTo>
                            <a:pt x="385" y="133"/>
                            <a:pt x="386" y="124"/>
                            <a:pt x="383" y="118"/>
                          </a:cubicBezTo>
                          <a:cubicBezTo>
                            <a:pt x="361" y="81"/>
                            <a:pt x="361" y="81"/>
                            <a:pt x="361" y="81"/>
                          </a:cubicBezTo>
                          <a:cubicBezTo>
                            <a:pt x="357" y="74"/>
                            <a:pt x="350" y="72"/>
                            <a:pt x="343" y="74"/>
                          </a:cubicBezTo>
                          <a:cubicBezTo>
                            <a:pt x="287" y="94"/>
                            <a:pt x="287" y="94"/>
                            <a:pt x="287" y="94"/>
                          </a:cubicBezTo>
                          <a:cubicBezTo>
                            <a:pt x="274" y="83"/>
                            <a:pt x="258" y="74"/>
                            <a:pt x="241" y="68"/>
                          </a:cubicBezTo>
                          <a:cubicBezTo>
                            <a:pt x="232" y="12"/>
                            <a:pt x="232" y="12"/>
                            <a:pt x="232" y="12"/>
                          </a:cubicBezTo>
                          <a:cubicBezTo>
                            <a:pt x="231" y="5"/>
                            <a:pt x="224" y="0"/>
                            <a:pt x="217" y="0"/>
                          </a:cubicBezTo>
                          <a:cubicBezTo>
                            <a:pt x="174" y="0"/>
                            <a:pt x="174" y="0"/>
                            <a:pt x="174" y="0"/>
                          </a:cubicBezTo>
                          <a:cubicBezTo>
                            <a:pt x="166" y="0"/>
                            <a:pt x="160" y="5"/>
                            <a:pt x="159" y="12"/>
                          </a:cubicBezTo>
                          <a:cubicBezTo>
                            <a:pt x="149" y="68"/>
                            <a:pt x="149" y="68"/>
                            <a:pt x="149" y="68"/>
                          </a:cubicBezTo>
                          <a:cubicBezTo>
                            <a:pt x="132" y="74"/>
                            <a:pt x="116" y="83"/>
                            <a:pt x="102" y="95"/>
                          </a:cubicBezTo>
                          <a:cubicBezTo>
                            <a:pt x="46" y="74"/>
                            <a:pt x="46" y="74"/>
                            <a:pt x="46" y="74"/>
                          </a:cubicBezTo>
                          <a:cubicBezTo>
                            <a:pt x="39" y="72"/>
                            <a:pt x="31" y="74"/>
                            <a:pt x="27" y="81"/>
                          </a:cubicBezTo>
                          <a:cubicBezTo>
                            <a:pt x="6" y="118"/>
                            <a:pt x="6" y="118"/>
                            <a:pt x="6" y="118"/>
                          </a:cubicBezTo>
                          <a:cubicBezTo>
                            <a:pt x="2" y="124"/>
                            <a:pt x="3" y="133"/>
                            <a:pt x="9" y="137"/>
                          </a:cubicBezTo>
                          <a:cubicBezTo>
                            <a:pt x="55" y="175"/>
                            <a:pt x="55" y="175"/>
                            <a:pt x="55" y="175"/>
                          </a:cubicBezTo>
                          <a:cubicBezTo>
                            <a:pt x="54" y="184"/>
                            <a:pt x="53" y="193"/>
                            <a:pt x="53" y="202"/>
                          </a:cubicBezTo>
                          <a:cubicBezTo>
                            <a:pt x="53" y="211"/>
                            <a:pt x="53" y="219"/>
                            <a:pt x="55" y="227"/>
                          </a:cubicBezTo>
                          <a:cubicBezTo>
                            <a:pt x="7" y="266"/>
                            <a:pt x="7" y="266"/>
                            <a:pt x="7" y="266"/>
                          </a:cubicBezTo>
                          <a:cubicBezTo>
                            <a:pt x="2" y="270"/>
                            <a:pt x="0" y="278"/>
                            <a:pt x="4" y="285"/>
                          </a:cubicBezTo>
                          <a:cubicBezTo>
                            <a:pt x="25" y="322"/>
                            <a:pt x="25" y="322"/>
                            <a:pt x="25" y="322"/>
                          </a:cubicBezTo>
                          <a:cubicBezTo>
                            <a:pt x="28" y="329"/>
                            <a:pt x="36" y="332"/>
                            <a:pt x="43" y="329"/>
                          </a:cubicBezTo>
                          <a:cubicBezTo>
                            <a:pt x="100" y="308"/>
                            <a:pt x="100" y="308"/>
                            <a:pt x="100" y="308"/>
                          </a:cubicBezTo>
                          <a:cubicBezTo>
                            <a:pt x="114" y="321"/>
                            <a:pt x="131" y="330"/>
                            <a:pt x="149" y="337"/>
                          </a:cubicBezTo>
                          <a:cubicBezTo>
                            <a:pt x="158" y="392"/>
                            <a:pt x="158" y="392"/>
                            <a:pt x="158" y="392"/>
                          </a:cubicBezTo>
                          <a:cubicBezTo>
                            <a:pt x="159" y="399"/>
                            <a:pt x="165" y="405"/>
                            <a:pt x="173" y="405"/>
                          </a:cubicBezTo>
                          <a:cubicBezTo>
                            <a:pt x="216" y="405"/>
                            <a:pt x="216" y="405"/>
                            <a:pt x="216" y="405"/>
                          </a:cubicBezTo>
                          <a:cubicBezTo>
                            <a:pt x="223" y="405"/>
                            <a:pt x="229" y="399"/>
                            <a:pt x="231" y="392"/>
                          </a:cubicBezTo>
                          <a:cubicBezTo>
                            <a:pt x="240" y="337"/>
                            <a:pt x="240" y="337"/>
                            <a:pt x="240" y="337"/>
                          </a:cubicBezTo>
                          <a:cubicBezTo>
                            <a:pt x="258" y="331"/>
                            <a:pt x="275" y="321"/>
                            <a:pt x="289" y="309"/>
                          </a:cubicBezTo>
                          <a:cubicBezTo>
                            <a:pt x="345" y="329"/>
                            <a:pt x="345" y="329"/>
                            <a:pt x="345" y="329"/>
                          </a:cubicBezTo>
                          <a:cubicBezTo>
                            <a:pt x="352" y="332"/>
                            <a:pt x="360" y="329"/>
                            <a:pt x="364" y="322"/>
                          </a:cubicBezTo>
                          <a:cubicBezTo>
                            <a:pt x="385" y="285"/>
                            <a:pt x="385" y="285"/>
                            <a:pt x="385" y="285"/>
                          </a:cubicBezTo>
                          <a:cubicBezTo>
                            <a:pt x="388" y="278"/>
                            <a:pt x="387" y="270"/>
                            <a:pt x="381" y="266"/>
                          </a:cubicBezTo>
                          <a:cubicBezTo>
                            <a:pt x="335" y="228"/>
                            <a:pt x="335" y="228"/>
                            <a:pt x="335" y="228"/>
                          </a:cubicBezTo>
                          <a:cubicBezTo>
                            <a:pt x="336" y="220"/>
                            <a:pt x="337" y="211"/>
                            <a:pt x="337" y="202"/>
                          </a:cubicBezTo>
                          <a:cubicBezTo>
                            <a:pt x="337" y="193"/>
                            <a:pt x="336" y="183"/>
                            <a:pt x="334" y="174"/>
                          </a:cubicBezTo>
                          <a:lnTo>
                            <a:pt x="379" y="137"/>
                          </a:lnTo>
                          <a:close/>
                          <a:moveTo>
                            <a:pt x="251" y="202"/>
                          </a:moveTo>
                          <a:cubicBezTo>
                            <a:pt x="251" y="233"/>
                            <a:pt x="226" y="259"/>
                            <a:pt x="195" y="259"/>
                          </a:cubicBezTo>
                          <a:cubicBezTo>
                            <a:pt x="163" y="259"/>
                            <a:pt x="138" y="233"/>
                            <a:pt x="138" y="202"/>
                          </a:cubicBezTo>
                          <a:cubicBezTo>
                            <a:pt x="138" y="171"/>
                            <a:pt x="163" y="145"/>
                            <a:pt x="195" y="145"/>
                          </a:cubicBezTo>
                          <a:cubicBezTo>
                            <a:pt x="226" y="145"/>
                            <a:pt x="251" y="171"/>
                            <a:pt x="251"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grpSp>
            </p:grpSp>
          </p:grpSp>
          <p:sp>
            <p:nvSpPr>
              <p:cNvPr id="147" name="Rectangle 263">
                <a:extLst>
                  <a:ext uri="{FF2B5EF4-FFF2-40B4-BE49-F238E27FC236}">
                    <a16:creationId xmlns:a16="http://schemas.microsoft.com/office/drawing/2014/main" id="{DD5012FB-5C1B-41F7-A4BF-F682C086D715}"/>
                  </a:ext>
                </a:extLst>
              </p:cNvPr>
              <p:cNvSpPr/>
              <p:nvPr/>
            </p:nvSpPr>
            <p:spPr bwMode="auto">
              <a:xfrm>
                <a:off x="10263860" y="5165203"/>
                <a:ext cx="777240" cy="1246735"/>
              </a:xfrm>
              <a:prstGeom prst="rect">
                <a:avLst/>
              </a:prstGeom>
              <a:noFill/>
              <a:ln w="9525">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sp>
        <p:nvSpPr>
          <p:cNvPr id="113" name="TextBox 276">
            <a:extLst>
              <a:ext uri="{FF2B5EF4-FFF2-40B4-BE49-F238E27FC236}">
                <a16:creationId xmlns:a16="http://schemas.microsoft.com/office/drawing/2014/main" id="{670C8F3F-5F02-4A79-9EB8-9DE8EC2E16AF}"/>
              </a:ext>
            </a:extLst>
          </p:cNvPr>
          <p:cNvSpPr txBox="1"/>
          <p:nvPr/>
        </p:nvSpPr>
        <p:spPr>
          <a:xfrm>
            <a:off x="7808355" y="4528860"/>
            <a:ext cx="5034170" cy="585417"/>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836" b="1" i="0" u="none" strike="noStrike" kern="0" cap="none" spc="0" normalizeH="0" baseline="0" noProof="0">
                <a:ln>
                  <a:noFill/>
                </a:ln>
                <a:solidFill>
                  <a:srgbClr val="353535"/>
                </a:solidFill>
                <a:effectLst/>
                <a:uLnTx/>
                <a:uFillTx/>
                <a:latin typeface="Segoe UI Semilight"/>
                <a:ea typeface="+mn-ea"/>
                <a:cs typeface="+mn-cs"/>
              </a:rPr>
              <a:t>Hyper-V Containers</a:t>
            </a:r>
          </a:p>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a:ln>
                  <a:noFill/>
                </a:ln>
                <a:solidFill>
                  <a:srgbClr val="353535"/>
                </a:solidFill>
                <a:effectLst/>
                <a:uLnTx/>
                <a:uFillTx/>
                <a:latin typeface="Segoe UI Semilight"/>
                <a:ea typeface="+mn-ea"/>
                <a:cs typeface="+mn-cs"/>
              </a:rPr>
              <a:t>Isolation plus performance</a:t>
            </a:r>
          </a:p>
        </p:txBody>
      </p:sp>
      <p:sp>
        <p:nvSpPr>
          <p:cNvPr id="114" name="TextBox 290">
            <a:extLst>
              <a:ext uri="{FF2B5EF4-FFF2-40B4-BE49-F238E27FC236}">
                <a16:creationId xmlns:a16="http://schemas.microsoft.com/office/drawing/2014/main" id="{9CC7B85B-CD78-444E-95EA-9FA0E3D97CA9}"/>
              </a:ext>
            </a:extLst>
          </p:cNvPr>
          <p:cNvSpPr txBox="1"/>
          <p:nvPr/>
        </p:nvSpPr>
        <p:spPr>
          <a:xfrm>
            <a:off x="7877276" y="75906"/>
            <a:ext cx="5029200" cy="585417"/>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836" b="1" i="0" u="none" strike="noStrike" kern="0" cap="none" spc="0" normalizeH="0" baseline="0" noProof="0">
                <a:ln>
                  <a:noFill/>
                </a:ln>
                <a:solidFill>
                  <a:srgbClr val="353535"/>
                </a:solidFill>
                <a:effectLst/>
                <a:uLnTx/>
                <a:uFillTx/>
                <a:latin typeface="Segoe UI Semilight"/>
                <a:ea typeface="+mn-ea"/>
                <a:cs typeface="+mn-cs"/>
              </a:rPr>
              <a:t>Processes</a:t>
            </a:r>
          </a:p>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a:ln>
                  <a:noFill/>
                </a:ln>
                <a:solidFill>
                  <a:srgbClr val="353535"/>
                </a:solidFill>
                <a:effectLst/>
                <a:uLnTx/>
                <a:uFillTx/>
                <a:latin typeface="Segoe UI Semilight"/>
                <a:ea typeface="+mn-ea"/>
                <a:cs typeface="+mn-cs"/>
              </a:rPr>
              <a:t>Maximum speed and density</a:t>
            </a:r>
          </a:p>
        </p:txBody>
      </p:sp>
      <p:grpSp>
        <p:nvGrpSpPr>
          <p:cNvPr id="115" name="Group 2">
            <a:extLst>
              <a:ext uri="{FF2B5EF4-FFF2-40B4-BE49-F238E27FC236}">
                <a16:creationId xmlns:a16="http://schemas.microsoft.com/office/drawing/2014/main" id="{4D1A6282-7792-4A70-B030-E47EA8B457F3}"/>
              </a:ext>
            </a:extLst>
          </p:cNvPr>
          <p:cNvGrpSpPr/>
          <p:nvPr/>
        </p:nvGrpSpPr>
        <p:grpSpPr>
          <a:xfrm>
            <a:off x="9053038" y="771131"/>
            <a:ext cx="2472028" cy="1295127"/>
            <a:chOff x="8542251" y="868144"/>
            <a:chExt cx="2472028" cy="1295127"/>
          </a:xfrm>
        </p:grpSpPr>
        <p:grpSp>
          <p:nvGrpSpPr>
            <p:cNvPr id="116" name="Group 227">
              <a:extLst>
                <a:ext uri="{FF2B5EF4-FFF2-40B4-BE49-F238E27FC236}">
                  <a16:creationId xmlns:a16="http://schemas.microsoft.com/office/drawing/2014/main" id="{EAD3878B-8276-42F9-8A14-219B00A02C9D}"/>
                </a:ext>
              </a:extLst>
            </p:cNvPr>
            <p:cNvGrpSpPr/>
            <p:nvPr/>
          </p:nvGrpSpPr>
          <p:grpSpPr>
            <a:xfrm>
              <a:off x="8542251" y="1797511"/>
              <a:ext cx="2472028" cy="365760"/>
              <a:chOff x="8658780" y="2951470"/>
              <a:chExt cx="2472028" cy="365760"/>
            </a:xfrm>
          </p:grpSpPr>
          <p:sp>
            <p:nvSpPr>
              <p:cNvPr id="138" name="Rectangle 286">
                <a:extLst>
                  <a:ext uri="{FF2B5EF4-FFF2-40B4-BE49-F238E27FC236}">
                    <a16:creationId xmlns:a16="http://schemas.microsoft.com/office/drawing/2014/main" id="{391F6F64-7760-4664-BEDC-415049582CBC}"/>
                  </a:ext>
                </a:extLst>
              </p:cNvPr>
              <p:cNvSpPr/>
              <p:nvPr/>
            </p:nvSpPr>
            <p:spPr bwMode="auto">
              <a:xfrm>
                <a:off x="9027688" y="2951470"/>
                <a:ext cx="2103120" cy="365760"/>
              </a:xfrm>
              <a:prstGeom prst="rect">
                <a:avLst/>
              </a:prstGeom>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rPr>
                  <a:t>Kernel</a:t>
                </a:r>
              </a:p>
            </p:txBody>
          </p:sp>
          <p:grpSp>
            <p:nvGrpSpPr>
              <p:cNvPr id="139" name="Group 287">
                <a:extLst>
                  <a:ext uri="{FF2B5EF4-FFF2-40B4-BE49-F238E27FC236}">
                    <a16:creationId xmlns:a16="http://schemas.microsoft.com/office/drawing/2014/main" id="{57ED390A-2DBB-4839-8408-9A88D280B6F4}"/>
                  </a:ext>
                </a:extLst>
              </p:cNvPr>
              <p:cNvGrpSpPr/>
              <p:nvPr/>
            </p:nvGrpSpPr>
            <p:grpSpPr>
              <a:xfrm>
                <a:off x="8658780" y="2951470"/>
                <a:ext cx="365760" cy="365760"/>
                <a:chOff x="4498836" y="2852262"/>
                <a:chExt cx="501628" cy="497646"/>
              </a:xfrm>
            </p:grpSpPr>
            <p:sp>
              <p:nvSpPr>
                <p:cNvPr id="140" name="Rectangle 288">
                  <a:extLst>
                    <a:ext uri="{FF2B5EF4-FFF2-40B4-BE49-F238E27FC236}">
                      <a16:creationId xmlns:a16="http://schemas.microsoft.com/office/drawing/2014/main" id="{A45010EE-87AA-4974-8F48-3E068142B355}"/>
                    </a:ext>
                  </a:extLst>
                </p:cNvPr>
                <p:cNvSpPr/>
                <p:nvPr/>
              </p:nvSpPr>
              <p:spPr bwMode="auto">
                <a:xfrm>
                  <a:off x="4498836" y="2852262"/>
                  <a:ext cx="501628" cy="49764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1" name="Freeform 73">
                  <a:extLst>
                    <a:ext uri="{FF2B5EF4-FFF2-40B4-BE49-F238E27FC236}">
                      <a16:creationId xmlns:a16="http://schemas.microsoft.com/office/drawing/2014/main" id="{8D7B8DCB-014D-4A94-A8A2-D5A214F94313}"/>
                    </a:ext>
                  </a:extLst>
                </p:cNvPr>
                <p:cNvSpPr>
                  <a:spLocks noChangeAspect="1" noEditPoints="1"/>
                </p:cNvSpPr>
                <p:nvPr/>
              </p:nvSpPr>
              <p:spPr bwMode="black">
                <a:xfrm>
                  <a:off x="4600290" y="2951725"/>
                  <a:ext cx="298721" cy="298720"/>
                </a:xfrm>
                <a:custGeom>
                  <a:avLst/>
                  <a:gdLst>
                    <a:gd name="T0" fmla="*/ 313 w 330"/>
                    <a:gd name="T1" fmla="*/ 161 h 330"/>
                    <a:gd name="T2" fmla="*/ 313 w 330"/>
                    <a:gd name="T3" fmla="*/ 128 h 330"/>
                    <a:gd name="T4" fmla="*/ 284 w 330"/>
                    <a:gd name="T5" fmla="*/ 137 h 330"/>
                    <a:gd name="T6" fmla="*/ 298 w 330"/>
                    <a:gd name="T7" fmla="*/ 111 h 330"/>
                    <a:gd name="T8" fmla="*/ 330 w 330"/>
                    <a:gd name="T9" fmla="*/ 103 h 330"/>
                    <a:gd name="T10" fmla="*/ 298 w 330"/>
                    <a:gd name="T11" fmla="*/ 95 h 330"/>
                    <a:gd name="T12" fmla="*/ 284 w 330"/>
                    <a:gd name="T13" fmla="*/ 87 h 330"/>
                    <a:gd name="T14" fmla="*/ 235 w 330"/>
                    <a:gd name="T15" fmla="*/ 46 h 330"/>
                    <a:gd name="T16" fmla="*/ 244 w 330"/>
                    <a:gd name="T17" fmla="*/ 17 h 330"/>
                    <a:gd name="T18" fmla="*/ 211 w 330"/>
                    <a:gd name="T19" fmla="*/ 17 h 330"/>
                    <a:gd name="T20" fmla="*/ 219 w 330"/>
                    <a:gd name="T21" fmla="*/ 46 h 330"/>
                    <a:gd name="T22" fmla="*/ 194 w 330"/>
                    <a:gd name="T23" fmla="*/ 32 h 330"/>
                    <a:gd name="T24" fmla="*/ 186 w 330"/>
                    <a:gd name="T25" fmla="*/ 0 h 330"/>
                    <a:gd name="T26" fmla="*/ 178 w 330"/>
                    <a:gd name="T27" fmla="*/ 32 h 330"/>
                    <a:gd name="T28" fmla="*/ 152 w 330"/>
                    <a:gd name="T29" fmla="*/ 46 h 330"/>
                    <a:gd name="T30" fmla="*/ 161 w 330"/>
                    <a:gd name="T31" fmla="*/ 17 h 330"/>
                    <a:gd name="T32" fmla="*/ 128 w 330"/>
                    <a:gd name="T33" fmla="*/ 17 h 330"/>
                    <a:gd name="T34" fmla="*/ 137 w 330"/>
                    <a:gd name="T35" fmla="*/ 46 h 330"/>
                    <a:gd name="T36" fmla="*/ 111 w 330"/>
                    <a:gd name="T37" fmla="*/ 32 h 330"/>
                    <a:gd name="T38" fmla="*/ 103 w 330"/>
                    <a:gd name="T39" fmla="*/ 0 h 330"/>
                    <a:gd name="T40" fmla="*/ 95 w 330"/>
                    <a:gd name="T41" fmla="*/ 32 h 330"/>
                    <a:gd name="T42" fmla="*/ 87 w 330"/>
                    <a:gd name="T43" fmla="*/ 46 h 330"/>
                    <a:gd name="T44" fmla="*/ 46 w 330"/>
                    <a:gd name="T45" fmla="*/ 95 h 330"/>
                    <a:gd name="T46" fmla="*/ 17 w 330"/>
                    <a:gd name="T47" fmla="*/ 86 h 330"/>
                    <a:gd name="T48" fmla="*/ 17 w 330"/>
                    <a:gd name="T49" fmla="*/ 120 h 330"/>
                    <a:gd name="T50" fmla="*/ 46 w 330"/>
                    <a:gd name="T51" fmla="*/ 111 h 330"/>
                    <a:gd name="T52" fmla="*/ 32 w 330"/>
                    <a:gd name="T53" fmla="*/ 137 h 330"/>
                    <a:gd name="T54" fmla="*/ 0 w 330"/>
                    <a:gd name="T55" fmla="*/ 144 h 330"/>
                    <a:gd name="T56" fmla="*/ 32 w 330"/>
                    <a:gd name="T57" fmla="*/ 152 h 330"/>
                    <a:gd name="T58" fmla="*/ 46 w 330"/>
                    <a:gd name="T59" fmla="*/ 178 h 330"/>
                    <a:gd name="T60" fmla="*/ 17 w 330"/>
                    <a:gd name="T61" fmla="*/ 169 h 330"/>
                    <a:gd name="T62" fmla="*/ 17 w 330"/>
                    <a:gd name="T63" fmla="*/ 203 h 330"/>
                    <a:gd name="T64" fmla="*/ 46 w 330"/>
                    <a:gd name="T65" fmla="*/ 194 h 330"/>
                    <a:gd name="T66" fmla="*/ 32 w 330"/>
                    <a:gd name="T67" fmla="*/ 219 h 330"/>
                    <a:gd name="T68" fmla="*/ 0 w 330"/>
                    <a:gd name="T69" fmla="*/ 227 h 330"/>
                    <a:gd name="T70" fmla="*/ 32 w 330"/>
                    <a:gd name="T71" fmla="*/ 235 h 330"/>
                    <a:gd name="T72" fmla="*/ 46 w 330"/>
                    <a:gd name="T73" fmla="*/ 243 h 330"/>
                    <a:gd name="T74" fmla="*/ 95 w 330"/>
                    <a:gd name="T75" fmla="*/ 284 h 330"/>
                    <a:gd name="T76" fmla="*/ 86 w 330"/>
                    <a:gd name="T77" fmla="*/ 313 h 330"/>
                    <a:gd name="T78" fmla="*/ 120 w 330"/>
                    <a:gd name="T79" fmla="*/ 313 h 330"/>
                    <a:gd name="T80" fmla="*/ 111 w 330"/>
                    <a:gd name="T81" fmla="*/ 284 h 330"/>
                    <a:gd name="T82" fmla="*/ 137 w 330"/>
                    <a:gd name="T83" fmla="*/ 298 h 330"/>
                    <a:gd name="T84" fmla="*/ 144 w 330"/>
                    <a:gd name="T85" fmla="*/ 330 h 330"/>
                    <a:gd name="T86" fmla="*/ 152 w 330"/>
                    <a:gd name="T87" fmla="*/ 298 h 330"/>
                    <a:gd name="T88" fmla="*/ 178 w 330"/>
                    <a:gd name="T89" fmla="*/ 284 h 330"/>
                    <a:gd name="T90" fmla="*/ 169 w 330"/>
                    <a:gd name="T91" fmla="*/ 313 h 330"/>
                    <a:gd name="T92" fmla="*/ 203 w 330"/>
                    <a:gd name="T93" fmla="*/ 313 h 330"/>
                    <a:gd name="T94" fmla="*/ 194 w 330"/>
                    <a:gd name="T95" fmla="*/ 284 h 330"/>
                    <a:gd name="T96" fmla="*/ 219 w 330"/>
                    <a:gd name="T97" fmla="*/ 298 h 330"/>
                    <a:gd name="T98" fmla="*/ 227 w 330"/>
                    <a:gd name="T99" fmla="*/ 330 h 330"/>
                    <a:gd name="T100" fmla="*/ 235 w 330"/>
                    <a:gd name="T101" fmla="*/ 298 h 330"/>
                    <a:gd name="T102" fmla="*/ 243 w 330"/>
                    <a:gd name="T103" fmla="*/ 284 h 330"/>
                    <a:gd name="T104" fmla="*/ 284 w 330"/>
                    <a:gd name="T105" fmla="*/ 235 h 330"/>
                    <a:gd name="T106" fmla="*/ 313 w 330"/>
                    <a:gd name="T107" fmla="*/ 244 h 330"/>
                    <a:gd name="T108" fmla="*/ 313 w 330"/>
                    <a:gd name="T109" fmla="*/ 211 h 330"/>
                    <a:gd name="T110" fmla="*/ 284 w 330"/>
                    <a:gd name="T111" fmla="*/ 219 h 330"/>
                    <a:gd name="T112" fmla="*/ 298 w 330"/>
                    <a:gd name="T113" fmla="*/ 194 h 330"/>
                    <a:gd name="T114" fmla="*/ 330 w 330"/>
                    <a:gd name="T115" fmla="*/ 186 h 330"/>
                    <a:gd name="T116" fmla="*/ 298 w 330"/>
                    <a:gd name="T117" fmla="*/ 178 h 330"/>
                    <a:gd name="T118" fmla="*/ 284 w 330"/>
                    <a:gd name="T119" fmla="*/ 152 h 330"/>
                    <a:gd name="T120" fmla="*/ 165 w 330"/>
                    <a:gd name="T121" fmla="*/ 267 h 330"/>
                    <a:gd name="T122" fmla="*/ 165 w 330"/>
                    <a:gd name="T123" fmla="*/ 63 h 330"/>
                    <a:gd name="T124" fmla="*/ 165 w 330"/>
                    <a:gd name="T125" fmla="*/ 26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0" h="330">
                      <a:moveTo>
                        <a:pt x="298" y="152"/>
                      </a:moveTo>
                      <a:cubicBezTo>
                        <a:pt x="301" y="158"/>
                        <a:pt x="307" y="161"/>
                        <a:pt x="313" y="161"/>
                      </a:cubicBezTo>
                      <a:cubicBezTo>
                        <a:pt x="322" y="161"/>
                        <a:pt x="330" y="154"/>
                        <a:pt x="330" y="144"/>
                      </a:cubicBezTo>
                      <a:cubicBezTo>
                        <a:pt x="330" y="135"/>
                        <a:pt x="322" y="128"/>
                        <a:pt x="313" y="128"/>
                      </a:cubicBezTo>
                      <a:cubicBezTo>
                        <a:pt x="307" y="128"/>
                        <a:pt x="301" y="131"/>
                        <a:pt x="298" y="137"/>
                      </a:cubicBezTo>
                      <a:cubicBezTo>
                        <a:pt x="284" y="137"/>
                        <a:pt x="284" y="137"/>
                        <a:pt x="284" y="137"/>
                      </a:cubicBezTo>
                      <a:cubicBezTo>
                        <a:pt x="284" y="111"/>
                        <a:pt x="284" y="111"/>
                        <a:pt x="284" y="111"/>
                      </a:cubicBezTo>
                      <a:cubicBezTo>
                        <a:pt x="298" y="111"/>
                        <a:pt x="298" y="111"/>
                        <a:pt x="298" y="111"/>
                      </a:cubicBezTo>
                      <a:cubicBezTo>
                        <a:pt x="301" y="116"/>
                        <a:pt x="307" y="120"/>
                        <a:pt x="313" y="120"/>
                      </a:cubicBezTo>
                      <a:cubicBezTo>
                        <a:pt x="322" y="120"/>
                        <a:pt x="330" y="112"/>
                        <a:pt x="330" y="103"/>
                      </a:cubicBezTo>
                      <a:cubicBezTo>
                        <a:pt x="330" y="94"/>
                        <a:pt x="322" y="86"/>
                        <a:pt x="313" y="86"/>
                      </a:cubicBezTo>
                      <a:cubicBezTo>
                        <a:pt x="307" y="86"/>
                        <a:pt x="301" y="90"/>
                        <a:pt x="298" y="95"/>
                      </a:cubicBezTo>
                      <a:cubicBezTo>
                        <a:pt x="284" y="95"/>
                        <a:pt x="284" y="95"/>
                        <a:pt x="284" y="95"/>
                      </a:cubicBezTo>
                      <a:cubicBezTo>
                        <a:pt x="284" y="87"/>
                        <a:pt x="284" y="87"/>
                        <a:pt x="284" y="87"/>
                      </a:cubicBezTo>
                      <a:cubicBezTo>
                        <a:pt x="284" y="65"/>
                        <a:pt x="266" y="46"/>
                        <a:pt x="243" y="46"/>
                      </a:cubicBezTo>
                      <a:cubicBezTo>
                        <a:pt x="235" y="46"/>
                        <a:pt x="235" y="46"/>
                        <a:pt x="235" y="46"/>
                      </a:cubicBezTo>
                      <a:cubicBezTo>
                        <a:pt x="235" y="32"/>
                        <a:pt x="235" y="32"/>
                        <a:pt x="235" y="32"/>
                      </a:cubicBezTo>
                      <a:cubicBezTo>
                        <a:pt x="240" y="29"/>
                        <a:pt x="244" y="23"/>
                        <a:pt x="244" y="17"/>
                      </a:cubicBezTo>
                      <a:cubicBezTo>
                        <a:pt x="244" y="8"/>
                        <a:pt x="237" y="0"/>
                        <a:pt x="227" y="0"/>
                      </a:cubicBezTo>
                      <a:cubicBezTo>
                        <a:pt x="218" y="0"/>
                        <a:pt x="211" y="8"/>
                        <a:pt x="211" y="17"/>
                      </a:cubicBezTo>
                      <a:cubicBezTo>
                        <a:pt x="211" y="23"/>
                        <a:pt x="214" y="29"/>
                        <a:pt x="219" y="32"/>
                      </a:cubicBezTo>
                      <a:cubicBezTo>
                        <a:pt x="219" y="46"/>
                        <a:pt x="219" y="46"/>
                        <a:pt x="219" y="46"/>
                      </a:cubicBezTo>
                      <a:cubicBezTo>
                        <a:pt x="194" y="46"/>
                        <a:pt x="194" y="46"/>
                        <a:pt x="194" y="46"/>
                      </a:cubicBezTo>
                      <a:cubicBezTo>
                        <a:pt x="194" y="32"/>
                        <a:pt x="194" y="32"/>
                        <a:pt x="194" y="32"/>
                      </a:cubicBezTo>
                      <a:cubicBezTo>
                        <a:pt x="199" y="29"/>
                        <a:pt x="203" y="23"/>
                        <a:pt x="203" y="17"/>
                      </a:cubicBezTo>
                      <a:cubicBezTo>
                        <a:pt x="203" y="8"/>
                        <a:pt x="195" y="0"/>
                        <a:pt x="186" y="0"/>
                      </a:cubicBezTo>
                      <a:cubicBezTo>
                        <a:pt x="177" y="0"/>
                        <a:pt x="169" y="8"/>
                        <a:pt x="169" y="17"/>
                      </a:cubicBezTo>
                      <a:cubicBezTo>
                        <a:pt x="169" y="23"/>
                        <a:pt x="173" y="29"/>
                        <a:pt x="178" y="32"/>
                      </a:cubicBezTo>
                      <a:cubicBezTo>
                        <a:pt x="178" y="46"/>
                        <a:pt x="178" y="46"/>
                        <a:pt x="178" y="46"/>
                      </a:cubicBezTo>
                      <a:cubicBezTo>
                        <a:pt x="152" y="46"/>
                        <a:pt x="152" y="46"/>
                        <a:pt x="152" y="46"/>
                      </a:cubicBezTo>
                      <a:cubicBezTo>
                        <a:pt x="152" y="32"/>
                        <a:pt x="152" y="32"/>
                        <a:pt x="152" y="32"/>
                      </a:cubicBezTo>
                      <a:cubicBezTo>
                        <a:pt x="158" y="29"/>
                        <a:pt x="161" y="23"/>
                        <a:pt x="161" y="17"/>
                      </a:cubicBezTo>
                      <a:cubicBezTo>
                        <a:pt x="161" y="8"/>
                        <a:pt x="154" y="0"/>
                        <a:pt x="144" y="0"/>
                      </a:cubicBezTo>
                      <a:cubicBezTo>
                        <a:pt x="135" y="0"/>
                        <a:pt x="128" y="8"/>
                        <a:pt x="128" y="17"/>
                      </a:cubicBezTo>
                      <a:cubicBezTo>
                        <a:pt x="128" y="23"/>
                        <a:pt x="131" y="29"/>
                        <a:pt x="137" y="32"/>
                      </a:cubicBezTo>
                      <a:cubicBezTo>
                        <a:pt x="137" y="46"/>
                        <a:pt x="137" y="46"/>
                        <a:pt x="137" y="46"/>
                      </a:cubicBezTo>
                      <a:cubicBezTo>
                        <a:pt x="111" y="46"/>
                        <a:pt x="111" y="46"/>
                        <a:pt x="111" y="46"/>
                      </a:cubicBezTo>
                      <a:cubicBezTo>
                        <a:pt x="111" y="32"/>
                        <a:pt x="111" y="32"/>
                        <a:pt x="111" y="32"/>
                      </a:cubicBezTo>
                      <a:cubicBezTo>
                        <a:pt x="116" y="29"/>
                        <a:pt x="120" y="23"/>
                        <a:pt x="120" y="17"/>
                      </a:cubicBezTo>
                      <a:cubicBezTo>
                        <a:pt x="120" y="8"/>
                        <a:pt x="112" y="0"/>
                        <a:pt x="103" y="0"/>
                      </a:cubicBezTo>
                      <a:cubicBezTo>
                        <a:pt x="94" y="0"/>
                        <a:pt x="86" y="8"/>
                        <a:pt x="86" y="17"/>
                      </a:cubicBezTo>
                      <a:cubicBezTo>
                        <a:pt x="86" y="23"/>
                        <a:pt x="90" y="29"/>
                        <a:pt x="95" y="32"/>
                      </a:cubicBezTo>
                      <a:cubicBezTo>
                        <a:pt x="95" y="46"/>
                        <a:pt x="95" y="46"/>
                        <a:pt x="95" y="46"/>
                      </a:cubicBezTo>
                      <a:cubicBezTo>
                        <a:pt x="87" y="46"/>
                        <a:pt x="87" y="46"/>
                        <a:pt x="87" y="46"/>
                      </a:cubicBezTo>
                      <a:cubicBezTo>
                        <a:pt x="65" y="46"/>
                        <a:pt x="46" y="65"/>
                        <a:pt x="46" y="87"/>
                      </a:cubicBezTo>
                      <a:cubicBezTo>
                        <a:pt x="46" y="95"/>
                        <a:pt x="46" y="95"/>
                        <a:pt x="46" y="95"/>
                      </a:cubicBezTo>
                      <a:cubicBezTo>
                        <a:pt x="32" y="95"/>
                        <a:pt x="32" y="95"/>
                        <a:pt x="32" y="95"/>
                      </a:cubicBezTo>
                      <a:cubicBezTo>
                        <a:pt x="29" y="90"/>
                        <a:pt x="23" y="86"/>
                        <a:pt x="17" y="86"/>
                      </a:cubicBezTo>
                      <a:cubicBezTo>
                        <a:pt x="8" y="86"/>
                        <a:pt x="0" y="94"/>
                        <a:pt x="0" y="103"/>
                      </a:cubicBezTo>
                      <a:cubicBezTo>
                        <a:pt x="0" y="112"/>
                        <a:pt x="8" y="120"/>
                        <a:pt x="17" y="120"/>
                      </a:cubicBezTo>
                      <a:cubicBezTo>
                        <a:pt x="23" y="120"/>
                        <a:pt x="29" y="116"/>
                        <a:pt x="32" y="111"/>
                      </a:cubicBezTo>
                      <a:cubicBezTo>
                        <a:pt x="46" y="111"/>
                        <a:pt x="46" y="111"/>
                        <a:pt x="46" y="111"/>
                      </a:cubicBezTo>
                      <a:cubicBezTo>
                        <a:pt x="46" y="137"/>
                        <a:pt x="46" y="137"/>
                        <a:pt x="46" y="137"/>
                      </a:cubicBezTo>
                      <a:cubicBezTo>
                        <a:pt x="32" y="137"/>
                        <a:pt x="32" y="137"/>
                        <a:pt x="32" y="137"/>
                      </a:cubicBezTo>
                      <a:cubicBezTo>
                        <a:pt x="29" y="131"/>
                        <a:pt x="23" y="128"/>
                        <a:pt x="17" y="128"/>
                      </a:cubicBezTo>
                      <a:cubicBezTo>
                        <a:pt x="8" y="128"/>
                        <a:pt x="0" y="135"/>
                        <a:pt x="0" y="144"/>
                      </a:cubicBezTo>
                      <a:cubicBezTo>
                        <a:pt x="0" y="154"/>
                        <a:pt x="8" y="161"/>
                        <a:pt x="17" y="161"/>
                      </a:cubicBezTo>
                      <a:cubicBezTo>
                        <a:pt x="23" y="161"/>
                        <a:pt x="29" y="158"/>
                        <a:pt x="32" y="152"/>
                      </a:cubicBezTo>
                      <a:cubicBezTo>
                        <a:pt x="46" y="152"/>
                        <a:pt x="46" y="152"/>
                        <a:pt x="46" y="152"/>
                      </a:cubicBezTo>
                      <a:cubicBezTo>
                        <a:pt x="46" y="178"/>
                        <a:pt x="46" y="178"/>
                        <a:pt x="46" y="178"/>
                      </a:cubicBezTo>
                      <a:cubicBezTo>
                        <a:pt x="32" y="178"/>
                        <a:pt x="32" y="178"/>
                        <a:pt x="32" y="178"/>
                      </a:cubicBezTo>
                      <a:cubicBezTo>
                        <a:pt x="29" y="173"/>
                        <a:pt x="23" y="169"/>
                        <a:pt x="17" y="169"/>
                      </a:cubicBezTo>
                      <a:cubicBezTo>
                        <a:pt x="8" y="169"/>
                        <a:pt x="0" y="177"/>
                        <a:pt x="0" y="186"/>
                      </a:cubicBezTo>
                      <a:cubicBezTo>
                        <a:pt x="0" y="195"/>
                        <a:pt x="8" y="203"/>
                        <a:pt x="17" y="203"/>
                      </a:cubicBezTo>
                      <a:cubicBezTo>
                        <a:pt x="23" y="203"/>
                        <a:pt x="29" y="199"/>
                        <a:pt x="32" y="194"/>
                      </a:cubicBezTo>
                      <a:cubicBezTo>
                        <a:pt x="46" y="194"/>
                        <a:pt x="46" y="194"/>
                        <a:pt x="46" y="194"/>
                      </a:cubicBezTo>
                      <a:cubicBezTo>
                        <a:pt x="46" y="219"/>
                        <a:pt x="46" y="219"/>
                        <a:pt x="46" y="219"/>
                      </a:cubicBezTo>
                      <a:cubicBezTo>
                        <a:pt x="32" y="219"/>
                        <a:pt x="32" y="219"/>
                        <a:pt x="32" y="219"/>
                      </a:cubicBezTo>
                      <a:cubicBezTo>
                        <a:pt x="29" y="214"/>
                        <a:pt x="23" y="211"/>
                        <a:pt x="17" y="211"/>
                      </a:cubicBezTo>
                      <a:cubicBezTo>
                        <a:pt x="8" y="211"/>
                        <a:pt x="0" y="218"/>
                        <a:pt x="0" y="227"/>
                      </a:cubicBezTo>
                      <a:cubicBezTo>
                        <a:pt x="0" y="237"/>
                        <a:pt x="8" y="244"/>
                        <a:pt x="17" y="244"/>
                      </a:cubicBezTo>
                      <a:cubicBezTo>
                        <a:pt x="23" y="244"/>
                        <a:pt x="29" y="240"/>
                        <a:pt x="32" y="235"/>
                      </a:cubicBezTo>
                      <a:cubicBezTo>
                        <a:pt x="46" y="235"/>
                        <a:pt x="46" y="235"/>
                        <a:pt x="46" y="235"/>
                      </a:cubicBezTo>
                      <a:cubicBezTo>
                        <a:pt x="46" y="243"/>
                        <a:pt x="46" y="243"/>
                        <a:pt x="46" y="243"/>
                      </a:cubicBezTo>
                      <a:cubicBezTo>
                        <a:pt x="46" y="266"/>
                        <a:pt x="65" y="284"/>
                        <a:pt x="87" y="284"/>
                      </a:cubicBezTo>
                      <a:cubicBezTo>
                        <a:pt x="95" y="284"/>
                        <a:pt x="95" y="284"/>
                        <a:pt x="95" y="284"/>
                      </a:cubicBezTo>
                      <a:cubicBezTo>
                        <a:pt x="95" y="298"/>
                        <a:pt x="95" y="298"/>
                        <a:pt x="95" y="298"/>
                      </a:cubicBezTo>
                      <a:cubicBezTo>
                        <a:pt x="90" y="301"/>
                        <a:pt x="86" y="307"/>
                        <a:pt x="86" y="313"/>
                      </a:cubicBezTo>
                      <a:cubicBezTo>
                        <a:pt x="86" y="322"/>
                        <a:pt x="94" y="330"/>
                        <a:pt x="103" y="330"/>
                      </a:cubicBezTo>
                      <a:cubicBezTo>
                        <a:pt x="112" y="330"/>
                        <a:pt x="120" y="322"/>
                        <a:pt x="120" y="313"/>
                      </a:cubicBezTo>
                      <a:cubicBezTo>
                        <a:pt x="120" y="307"/>
                        <a:pt x="116" y="301"/>
                        <a:pt x="111" y="298"/>
                      </a:cubicBezTo>
                      <a:cubicBezTo>
                        <a:pt x="111" y="284"/>
                        <a:pt x="111" y="284"/>
                        <a:pt x="111" y="284"/>
                      </a:cubicBezTo>
                      <a:cubicBezTo>
                        <a:pt x="137" y="284"/>
                        <a:pt x="137" y="284"/>
                        <a:pt x="137" y="284"/>
                      </a:cubicBezTo>
                      <a:cubicBezTo>
                        <a:pt x="137" y="298"/>
                        <a:pt x="137" y="298"/>
                        <a:pt x="137" y="298"/>
                      </a:cubicBezTo>
                      <a:cubicBezTo>
                        <a:pt x="131" y="301"/>
                        <a:pt x="128" y="307"/>
                        <a:pt x="128" y="313"/>
                      </a:cubicBezTo>
                      <a:cubicBezTo>
                        <a:pt x="128" y="322"/>
                        <a:pt x="135" y="330"/>
                        <a:pt x="144" y="330"/>
                      </a:cubicBezTo>
                      <a:cubicBezTo>
                        <a:pt x="154" y="330"/>
                        <a:pt x="161" y="322"/>
                        <a:pt x="161" y="313"/>
                      </a:cubicBezTo>
                      <a:cubicBezTo>
                        <a:pt x="161" y="307"/>
                        <a:pt x="158" y="301"/>
                        <a:pt x="152" y="298"/>
                      </a:cubicBezTo>
                      <a:cubicBezTo>
                        <a:pt x="152" y="284"/>
                        <a:pt x="152" y="284"/>
                        <a:pt x="152" y="284"/>
                      </a:cubicBezTo>
                      <a:cubicBezTo>
                        <a:pt x="178" y="284"/>
                        <a:pt x="178" y="284"/>
                        <a:pt x="178" y="284"/>
                      </a:cubicBezTo>
                      <a:cubicBezTo>
                        <a:pt x="178" y="298"/>
                        <a:pt x="178" y="298"/>
                        <a:pt x="178" y="298"/>
                      </a:cubicBezTo>
                      <a:cubicBezTo>
                        <a:pt x="173" y="301"/>
                        <a:pt x="169" y="307"/>
                        <a:pt x="169" y="313"/>
                      </a:cubicBezTo>
                      <a:cubicBezTo>
                        <a:pt x="169" y="322"/>
                        <a:pt x="177" y="330"/>
                        <a:pt x="186" y="330"/>
                      </a:cubicBezTo>
                      <a:cubicBezTo>
                        <a:pt x="195" y="330"/>
                        <a:pt x="203" y="322"/>
                        <a:pt x="203" y="313"/>
                      </a:cubicBezTo>
                      <a:cubicBezTo>
                        <a:pt x="203" y="307"/>
                        <a:pt x="199" y="301"/>
                        <a:pt x="194" y="298"/>
                      </a:cubicBezTo>
                      <a:cubicBezTo>
                        <a:pt x="194" y="284"/>
                        <a:pt x="194" y="284"/>
                        <a:pt x="194" y="284"/>
                      </a:cubicBezTo>
                      <a:cubicBezTo>
                        <a:pt x="219" y="284"/>
                        <a:pt x="219" y="284"/>
                        <a:pt x="219" y="284"/>
                      </a:cubicBezTo>
                      <a:cubicBezTo>
                        <a:pt x="219" y="298"/>
                        <a:pt x="219" y="298"/>
                        <a:pt x="219" y="298"/>
                      </a:cubicBezTo>
                      <a:cubicBezTo>
                        <a:pt x="214" y="301"/>
                        <a:pt x="211" y="307"/>
                        <a:pt x="211" y="313"/>
                      </a:cubicBezTo>
                      <a:cubicBezTo>
                        <a:pt x="211" y="322"/>
                        <a:pt x="218" y="330"/>
                        <a:pt x="227" y="330"/>
                      </a:cubicBezTo>
                      <a:cubicBezTo>
                        <a:pt x="237" y="330"/>
                        <a:pt x="244" y="322"/>
                        <a:pt x="244" y="313"/>
                      </a:cubicBezTo>
                      <a:cubicBezTo>
                        <a:pt x="244" y="307"/>
                        <a:pt x="240" y="301"/>
                        <a:pt x="235" y="298"/>
                      </a:cubicBezTo>
                      <a:cubicBezTo>
                        <a:pt x="235" y="284"/>
                        <a:pt x="235" y="284"/>
                        <a:pt x="235" y="284"/>
                      </a:cubicBezTo>
                      <a:cubicBezTo>
                        <a:pt x="243" y="284"/>
                        <a:pt x="243" y="284"/>
                        <a:pt x="243" y="284"/>
                      </a:cubicBezTo>
                      <a:cubicBezTo>
                        <a:pt x="266" y="284"/>
                        <a:pt x="284" y="266"/>
                        <a:pt x="284" y="243"/>
                      </a:cubicBezTo>
                      <a:cubicBezTo>
                        <a:pt x="284" y="235"/>
                        <a:pt x="284" y="235"/>
                        <a:pt x="284" y="235"/>
                      </a:cubicBezTo>
                      <a:cubicBezTo>
                        <a:pt x="298" y="235"/>
                        <a:pt x="298" y="235"/>
                        <a:pt x="298" y="235"/>
                      </a:cubicBezTo>
                      <a:cubicBezTo>
                        <a:pt x="301" y="240"/>
                        <a:pt x="307" y="244"/>
                        <a:pt x="313" y="244"/>
                      </a:cubicBezTo>
                      <a:cubicBezTo>
                        <a:pt x="322" y="244"/>
                        <a:pt x="330" y="237"/>
                        <a:pt x="330" y="227"/>
                      </a:cubicBezTo>
                      <a:cubicBezTo>
                        <a:pt x="330" y="218"/>
                        <a:pt x="322" y="211"/>
                        <a:pt x="313" y="211"/>
                      </a:cubicBezTo>
                      <a:cubicBezTo>
                        <a:pt x="307" y="211"/>
                        <a:pt x="301" y="214"/>
                        <a:pt x="298" y="219"/>
                      </a:cubicBezTo>
                      <a:cubicBezTo>
                        <a:pt x="284" y="219"/>
                        <a:pt x="284" y="219"/>
                        <a:pt x="284" y="219"/>
                      </a:cubicBezTo>
                      <a:cubicBezTo>
                        <a:pt x="284" y="194"/>
                        <a:pt x="284" y="194"/>
                        <a:pt x="284" y="194"/>
                      </a:cubicBezTo>
                      <a:cubicBezTo>
                        <a:pt x="298" y="194"/>
                        <a:pt x="298" y="194"/>
                        <a:pt x="298" y="194"/>
                      </a:cubicBezTo>
                      <a:cubicBezTo>
                        <a:pt x="301" y="199"/>
                        <a:pt x="307" y="203"/>
                        <a:pt x="313" y="203"/>
                      </a:cubicBezTo>
                      <a:cubicBezTo>
                        <a:pt x="322" y="203"/>
                        <a:pt x="330" y="195"/>
                        <a:pt x="330" y="186"/>
                      </a:cubicBezTo>
                      <a:cubicBezTo>
                        <a:pt x="330" y="177"/>
                        <a:pt x="322" y="169"/>
                        <a:pt x="313" y="169"/>
                      </a:cubicBezTo>
                      <a:cubicBezTo>
                        <a:pt x="307" y="169"/>
                        <a:pt x="301" y="173"/>
                        <a:pt x="298" y="178"/>
                      </a:cubicBezTo>
                      <a:cubicBezTo>
                        <a:pt x="284" y="178"/>
                        <a:pt x="284" y="178"/>
                        <a:pt x="284" y="178"/>
                      </a:cubicBezTo>
                      <a:cubicBezTo>
                        <a:pt x="284" y="152"/>
                        <a:pt x="284" y="152"/>
                        <a:pt x="284" y="152"/>
                      </a:cubicBezTo>
                      <a:lnTo>
                        <a:pt x="298" y="152"/>
                      </a:lnTo>
                      <a:close/>
                      <a:moveTo>
                        <a:pt x="165" y="267"/>
                      </a:moveTo>
                      <a:cubicBezTo>
                        <a:pt x="109" y="267"/>
                        <a:pt x="63" y="221"/>
                        <a:pt x="63" y="165"/>
                      </a:cubicBezTo>
                      <a:cubicBezTo>
                        <a:pt x="63" y="109"/>
                        <a:pt x="109" y="63"/>
                        <a:pt x="165" y="63"/>
                      </a:cubicBezTo>
                      <a:cubicBezTo>
                        <a:pt x="221" y="63"/>
                        <a:pt x="267" y="109"/>
                        <a:pt x="267" y="165"/>
                      </a:cubicBezTo>
                      <a:cubicBezTo>
                        <a:pt x="267" y="221"/>
                        <a:pt x="221" y="267"/>
                        <a:pt x="165" y="267"/>
                      </a:cubicBezTo>
                      <a:close/>
                    </a:path>
                  </a:pathLst>
                </a:custGeom>
                <a:solidFill>
                  <a:schemeClr val="tx2"/>
                </a:solidFill>
                <a:ln>
                  <a:solidFill>
                    <a:schemeClr val="bg2"/>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nvGrpSpPr>
            <p:cNvPr id="117" name="Group 291">
              <a:extLst>
                <a:ext uri="{FF2B5EF4-FFF2-40B4-BE49-F238E27FC236}">
                  <a16:creationId xmlns:a16="http://schemas.microsoft.com/office/drawing/2014/main" id="{B8083133-50A2-442B-8BDA-8B3541929ED3}"/>
                </a:ext>
              </a:extLst>
            </p:cNvPr>
            <p:cNvGrpSpPr/>
            <p:nvPr/>
          </p:nvGrpSpPr>
          <p:grpSpPr>
            <a:xfrm>
              <a:off x="9419459" y="872575"/>
              <a:ext cx="704429" cy="845637"/>
              <a:chOff x="1156020" y="2248829"/>
              <a:chExt cx="704429" cy="852494"/>
            </a:xfrm>
          </p:grpSpPr>
          <p:sp>
            <p:nvSpPr>
              <p:cNvPr id="132" name="TextBox 292">
                <a:extLst>
                  <a:ext uri="{FF2B5EF4-FFF2-40B4-BE49-F238E27FC236}">
                    <a16:creationId xmlns:a16="http://schemas.microsoft.com/office/drawing/2014/main" id="{27DEF1EB-61DA-4E92-9410-D98F2B586F3A}"/>
                  </a:ext>
                </a:extLst>
              </p:cNvPr>
              <p:cNvSpPr txBox="1"/>
              <p:nvPr/>
            </p:nvSpPr>
            <p:spPr>
              <a:xfrm>
                <a:off x="1156020" y="2248829"/>
                <a:ext cx="704429" cy="186604"/>
              </a:xfrm>
              <a:prstGeom prst="rect">
                <a:avLst/>
              </a:prstGeom>
              <a:ln/>
            </p:spPr>
            <p:style>
              <a:lnRef idx="2">
                <a:schemeClr val="accent1"/>
              </a:lnRef>
              <a:fillRef idx="1">
                <a:schemeClr val="lt1"/>
              </a:fillRef>
              <a:effectRef idx="0">
                <a:schemeClr val="accent1"/>
              </a:effectRef>
              <a:fontRef idx="minor">
                <a:schemeClr val="dk1"/>
              </a:fontRef>
            </p:style>
            <p:txBody>
              <a:bodyPr wrap="square" lIns="46623" tIns="46623" rIns="46623" bIns="46623" rtlCol="0" anchor="ctr">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816" b="1" i="0" u="none" strike="noStrike" kern="0" cap="none" spc="0" normalizeH="0" baseline="0" noProof="0">
                    <a:ln>
                      <a:noFill/>
                    </a:ln>
                    <a:solidFill>
                      <a:srgbClr val="0070C0"/>
                    </a:solidFill>
                    <a:effectLst/>
                    <a:uLnTx/>
                    <a:uFillTx/>
                    <a:latin typeface="Segoe UI Semilight"/>
                    <a:ea typeface="+mn-ea"/>
                    <a:cs typeface="+mn-cs"/>
                  </a:rPr>
                  <a:t>PROCESS</a:t>
                </a:r>
              </a:p>
            </p:txBody>
          </p:sp>
          <p:sp>
            <p:nvSpPr>
              <p:cNvPr id="133" name="Rectangle 293">
                <a:extLst>
                  <a:ext uri="{FF2B5EF4-FFF2-40B4-BE49-F238E27FC236}">
                    <a16:creationId xmlns:a16="http://schemas.microsoft.com/office/drawing/2014/main" id="{E74AFECB-1DF0-49E9-B8CF-C8C90AD82224}"/>
                  </a:ext>
                </a:extLst>
              </p:cNvPr>
              <p:cNvSpPr/>
              <p:nvPr/>
            </p:nvSpPr>
            <p:spPr bwMode="auto">
              <a:xfrm>
                <a:off x="1156020" y="2435433"/>
                <a:ext cx="704429" cy="66589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endParaRPr>
              </a:p>
            </p:txBody>
          </p:sp>
          <p:grpSp>
            <p:nvGrpSpPr>
              <p:cNvPr id="134" name="Group 294">
                <a:extLst>
                  <a:ext uri="{FF2B5EF4-FFF2-40B4-BE49-F238E27FC236}">
                    <a16:creationId xmlns:a16="http://schemas.microsoft.com/office/drawing/2014/main" id="{F604A1A4-883E-4A88-9633-9A28D1136052}"/>
                  </a:ext>
                </a:extLst>
              </p:cNvPr>
              <p:cNvGrpSpPr/>
              <p:nvPr/>
            </p:nvGrpSpPr>
            <p:grpSpPr>
              <a:xfrm>
                <a:off x="1282952" y="2590867"/>
                <a:ext cx="471171" cy="380335"/>
                <a:chOff x="4406091" y="6049087"/>
                <a:chExt cx="3960813" cy="3197225"/>
              </a:xfrm>
              <a:solidFill>
                <a:schemeClr val="tx2"/>
              </a:solidFill>
            </p:grpSpPr>
            <p:sp>
              <p:nvSpPr>
                <p:cNvPr id="135" name="Freeform 24">
                  <a:extLst>
                    <a:ext uri="{FF2B5EF4-FFF2-40B4-BE49-F238E27FC236}">
                      <a16:creationId xmlns:a16="http://schemas.microsoft.com/office/drawing/2014/main" id="{5F507E58-BC8B-40D5-9661-95D8A14C070F}"/>
                    </a:ext>
                  </a:extLst>
                </p:cNvPr>
                <p:cNvSpPr>
                  <a:spLocks noEditPoints="1"/>
                </p:cNvSpPr>
                <p:nvPr/>
              </p:nvSpPr>
              <p:spPr bwMode="auto">
                <a:xfrm>
                  <a:off x="4406091" y="6049087"/>
                  <a:ext cx="2847975" cy="2813050"/>
                </a:xfrm>
                <a:custGeom>
                  <a:avLst/>
                  <a:gdLst>
                    <a:gd name="T0" fmla="*/ 744 w 757"/>
                    <a:gd name="T1" fmla="*/ 466 h 748"/>
                    <a:gd name="T2" fmla="*/ 755 w 757"/>
                    <a:gd name="T3" fmla="*/ 399 h 748"/>
                    <a:gd name="T4" fmla="*/ 739 w 757"/>
                    <a:gd name="T5" fmla="*/ 373 h 748"/>
                    <a:gd name="T6" fmla="*/ 644 w 757"/>
                    <a:gd name="T7" fmla="*/ 341 h 748"/>
                    <a:gd name="T8" fmla="*/ 638 w 757"/>
                    <a:gd name="T9" fmla="*/ 309 h 748"/>
                    <a:gd name="T10" fmla="*/ 716 w 757"/>
                    <a:gd name="T11" fmla="*/ 245 h 748"/>
                    <a:gd name="T12" fmla="*/ 721 w 757"/>
                    <a:gd name="T13" fmla="*/ 215 h 748"/>
                    <a:gd name="T14" fmla="*/ 687 w 757"/>
                    <a:gd name="T15" fmla="*/ 157 h 748"/>
                    <a:gd name="T16" fmla="*/ 658 w 757"/>
                    <a:gd name="T17" fmla="*/ 146 h 748"/>
                    <a:gd name="T18" fmla="*/ 565 w 757"/>
                    <a:gd name="T19" fmla="*/ 181 h 748"/>
                    <a:gd name="T20" fmla="*/ 536 w 757"/>
                    <a:gd name="T21" fmla="*/ 157 h 748"/>
                    <a:gd name="T22" fmla="*/ 556 w 757"/>
                    <a:gd name="T23" fmla="*/ 55 h 748"/>
                    <a:gd name="T24" fmla="*/ 541 w 757"/>
                    <a:gd name="T25" fmla="*/ 28 h 748"/>
                    <a:gd name="T26" fmla="*/ 477 w 757"/>
                    <a:gd name="T27" fmla="*/ 5 h 748"/>
                    <a:gd name="T28" fmla="*/ 449 w 757"/>
                    <a:gd name="T29" fmla="*/ 15 h 748"/>
                    <a:gd name="T30" fmla="*/ 397 w 757"/>
                    <a:gd name="T31" fmla="*/ 106 h 748"/>
                    <a:gd name="T32" fmla="*/ 378 w 757"/>
                    <a:gd name="T33" fmla="*/ 105 h 748"/>
                    <a:gd name="T34" fmla="*/ 362 w 757"/>
                    <a:gd name="T35" fmla="*/ 106 h 748"/>
                    <a:gd name="T36" fmla="*/ 311 w 757"/>
                    <a:gd name="T37" fmla="*/ 15 h 748"/>
                    <a:gd name="T38" fmla="*/ 282 w 757"/>
                    <a:gd name="T39" fmla="*/ 4 h 748"/>
                    <a:gd name="T40" fmla="*/ 218 w 757"/>
                    <a:gd name="T41" fmla="*/ 27 h 748"/>
                    <a:gd name="T42" fmla="*/ 203 w 757"/>
                    <a:gd name="T43" fmla="*/ 54 h 748"/>
                    <a:gd name="T44" fmla="*/ 222 w 757"/>
                    <a:gd name="T45" fmla="*/ 156 h 748"/>
                    <a:gd name="T46" fmla="*/ 192 w 757"/>
                    <a:gd name="T47" fmla="*/ 181 h 748"/>
                    <a:gd name="T48" fmla="*/ 103 w 757"/>
                    <a:gd name="T49" fmla="*/ 145 h 748"/>
                    <a:gd name="T50" fmla="*/ 74 w 757"/>
                    <a:gd name="T51" fmla="*/ 155 h 748"/>
                    <a:gd name="T52" fmla="*/ 39 w 757"/>
                    <a:gd name="T53" fmla="*/ 213 h 748"/>
                    <a:gd name="T54" fmla="*/ 44 w 757"/>
                    <a:gd name="T55" fmla="*/ 243 h 748"/>
                    <a:gd name="T56" fmla="*/ 119 w 757"/>
                    <a:gd name="T57" fmla="*/ 307 h 748"/>
                    <a:gd name="T58" fmla="*/ 113 w 757"/>
                    <a:gd name="T59" fmla="*/ 341 h 748"/>
                    <a:gd name="T60" fmla="*/ 17 w 757"/>
                    <a:gd name="T61" fmla="*/ 373 h 748"/>
                    <a:gd name="T62" fmla="*/ 2 w 757"/>
                    <a:gd name="T63" fmla="*/ 400 h 748"/>
                    <a:gd name="T64" fmla="*/ 13 w 757"/>
                    <a:gd name="T65" fmla="*/ 466 h 748"/>
                    <a:gd name="T66" fmla="*/ 37 w 757"/>
                    <a:gd name="T67" fmla="*/ 486 h 748"/>
                    <a:gd name="T68" fmla="*/ 136 w 757"/>
                    <a:gd name="T69" fmla="*/ 486 h 748"/>
                    <a:gd name="T70" fmla="*/ 154 w 757"/>
                    <a:gd name="T71" fmla="*/ 519 h 748"/>
                    <a:gd name="T72" fmla="*/ 102 w 757"/>
                    <a:gd name="T73" fmla="*/ 604 h 748"/>
                    <a:gd name="T74" fmla="*/ 107 w 757"/>
                    <a:gd name="T75" fmla="*/ 634 h 748"/>
                    <a:gd name="T76" fmla="*/ 158 w 757"/>
                    <a:gd name="T77" fmla="*/ 678 h 748"/>
                    <a:gd name="T78" fmla="*/ 189 w 757"/>
                    <a:gd name="T79" fmla="*/ 679 h 748"/>
                    <a:gd name="T80" fmla="*/ 265 w 757"/>
                    <a:gd name="T81" fmla="*/ 615 h 748"/>
                    <a:gd name="T82" fmla="*/ 303 w 757"/>
                    <a:gd name="T83" fmla="*/ 629 h 748"/>
                    <a:gd name="T84" fmla="*/ 318 w 757"/>
                    <a:gd name="T85" fmla="*/ 729 h 748"/>
                    <a:gd name="T86" fmla="*/ 342 w 757"/>
                    <a:gd name="T87" fmla="*/ 748 h 748"/>
                    <a:gd name="T88" fmla="*/ 409 w 757"/>
                    <a:gd name="T89" fmla="*/ 748 h 748"/>
                    <a:gd name="T90" fmla="*/ 433 w 757"/>
                    <a:gd name="T91" fmla="*/ 729 h 748"/>
                    <a:gd name="T92" fmla="*/ 450 w 757"/>
                    <a:gd name="T93" fmla="*/ 631 h 748"/>
                    <a:gd name="T94" fmla="*/ 489 w 757"/>
                    <a:gd name="T95" fmla="*/ 617 h 748"/>
                    <a:gd name="T96" fmla="*/ 562 w 757"/>
                    <a:gd name="T97" fmla="*/ 680 h 748"/>
                    <a:gd name="T98" fmla="*/ 592 w 757"/>
                    <a:gd name="T99" fmla="*/ 680 h 748"/>
                    <a:gd name="T100" fmla="*/ 644 w 757"/>
                    <a:gd name="T101" fmla="*/ 636 h 748"/>
                    <a:gd name="T102" fmla="*/ 649 w 757"/>
                    <a:gd name="T103" fmla="*/ 606 h 748"/>
                    <a:gd name="T104" fmla="*/ 600 w 757"/>
                    <a:gd name="T105" fmla="*/ 522 h 748"/>
                    <a:gd name="T106" fmla="*/ 621 w 757"/>
                    <a:gd name="T107" fmla="*/ 486 h 748"/>
                    <a:gd name="T108" fmla="*/ 721 w 757"/>
                    <a:gd name="T109" fmla="*/ 486 h 748"/>
                    <a:gd name="T110" fmla="*/ 744 w 757"/>
                    <a:gd name="T111" fmla="*/ 466 h 748"/>
                    <a:gd name="T112" fmla="*/ 528 w 757"/>
                    <a:gd name="T113" fmla="*/ 373 h 748"/>
                    <a:gd name="T114" fmla="*/ 378 w 757"/>
                    <a:gd name="T115" fmla="*/ 522 h 748"/>
                    <a:gd name="T116" fmla="*/ 229 w 757"/>
                    <a:gd name="T117" fmla="*/ 373 h 748"/>
                    <a:gd name="T118" fmla="*/ 378 w 757"/>
                    <a:gd name="T119" fmla="*/ 223 h 748"/>
                    <a:gd name="T120" fmla="*/ 528 w 757"/>
                    <a:gd name="T121" fmla="*/ 37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7" h="748">
                      <a:moveTo>
                        <a:pt x="744" y="466"/>
                      </a:moveTo>
                      <a:cubicBezTo>
                        <a:pt x="755" y="399"/>
                        <a:pt x="755" y="399"/>
                        <a:pt x="755" y="399"/>
                      </a:cubicBezTo>
                      <a:cubicBezTo>
                        <a:pt x="757" y="388"/>
                        <a:pt x="750" y="377"/>
                        <a:pt x="739" y="373"/>
                      </a:cubicBezTo>
                      <a:cubicBezTo>
                        <a:pt x="644" y="341"/>
                        <a:pt x="644" y="341"/>
                        <a:pt x="644" y="341"/>
                      </a:cubicBezTo>
                      <a:cubicBezTo>
                        <a:pt x="643" y="330"/>
                        <a:pt x="641" y="319"/>
                        <a:pt x="638" y="309"/>
                      </a:cubicBezTo>
                      <a:cubicBezTo>
                        <a:pt x="716" y="245"/>
                        <a:pt x="716" y="245"/>
                        <a:pt x="716" y="245"/>
                      </a:cubicBezTo>
                      <a:cubicBezTo>
                        <a:pt x="725" y="238"/>
                        <a:pt x="727" y="225"/>
                        <a:pt x="721" y="215"/>
                      </a:cubicBezTo>
                      <a:cubicBezTo>
                        <a:pt x="687" y="157"/>
                        <a:pt x="687" y="157"/>
                        <a:pt x="687" y="157"/>
                      </a:cubicBezTo>
                      <a:cubicBezTo>
                        <a:pt x="681" y="147"/>
                        <a:pt x="669" y="142"/>
                        <a:pt x="658" y="146"/>
                      </a:cubicBezTo>
                      <a:cubicBezTo>
                        <a:pt x="565" y="181"/>
                        <a:pt x="565" y="181"/>
                        <a:pt x="565" y="181"/>
                      </a:cubicBezTo>
                      <a:cubicBezTo>
                        <a:pt x="556" y="172"/>
                        <a:pt x="547" y="164"/>
                        <a:pt x="536" y="157"/>
                      </a:cubicBezTo>
                      <a:cubicBezTo>
                        <a:pt x="556" y="55"/>
                        <a:pt x="556" y="55"/>
                        <a:pt x="556" y="55"/>
                      </a:cubicBezTo>
                      <a:cubicBezTo>
                        <a:pt x="558" y="43"/>
                        <a:pt x="552" y="32"/>
                        <a:pt x="541" y="28"/>
                      </a:cubicBezTo>
                      <a:cubicBezTo>
                        <a:pt x="477" y="5"/>
                        <a:pt x="477" y="5"/>
                        <a:pt x="477" y="5"/>
                      </a:cubicBezTo>
                      <a:cubicBezTo>
                        <a:pt x="467" y="1"/>
                        <a:pt x="455" y="5"/>
                        <a:pt x="449" y="15"/>
                      </a:cubicBezTo>
                      <a:cubicBezTo>
                        <a:pt x="397" y="106"/>
                        <a:pt x="397" y="106"/>
                        <a:pt x="397" y="106"/>
                      </a:cubicBezTo>
                      <a:cubicBezTo>
                        <a:pt x="391" y="105"/>
                        <a:pt x="385" y="105"/>
                        <a:pt x="378" y="105"/>
                      </a:cubicBezTo>
                      <a:cubicBezTo>
                        <a:pt x="373" y="105"/>
                        <a:pt x="367" y="105"/>
                        <a:pt x="362" y="106"/>
                      </a:cubicBezTo>
                      <a:cubicBezTo>
                        <a:pt x="311" y="15"/>
                        <a:pt x="311" y="15"/>
                        <a:pt x="311" y="15"/>
                      </a:cubicBezTo>
                      <a:cubicBezTo>
                        <a:pt x="305" y="4"/>
                        <a:pt x="293" y="0"/>
                        <a:pt x="282" y="4"/>
                      </a:cubicBezTo>
                      <a:cubicBezTo>
                        <a:pt x="218" y="27"/>
                        <a:pt x="218" y="27"/>
                        <a:pt x="218" y="27"/>
                      </a:cubicBezTo>
                      <a:cubicBezTo>
                        <a:pt x="208" y="31"/>
                        <a:pt x="201" y="42"/>
                        <a:pt x="203" y="54"/>
                      </a:cubicBezTo>
                      <a:cubicBezTo>
                        <a:pt x="222" y="156"/>
                        <a:pt x="222" y="156"/>
                        <a:pt x="222" y="156"/>
                      </a:cubicBezTo>
                      <a:cubicBezTo>
                        <a:pt x="211" y="163"/>
                        <a:pt x="201" y="172"/>
                        <a:pt x="192" y="181"/>
                      </a:cubicBezTo>
                      <a:cubicBezTo>
                        <a:pt x="103" y="145"/>
                        <a:pt x="103" y="145"/>
                        <a:pt x="103" y="145"/>
                      </a:cubicBezTo>
                      <a:cubicBezTo>
                        <a:pt x="92" y="141"/>
                        <a:pt x="80" y="145"/>
                        <a:pt x="74" y="155"/>
                      </a:cubicBezTo>
                      <a:cubicBezTo>
                        <a:pt x="39" y="213"/>
                        <a:pt x="39" y="213"/>
                        <a:pt x="39" y="213"/>
                      </a:cubicBezTo>
                      <a:cubicBezTo>
                        <a:pt x="33" y="223"/>
                        <a:pt x="35" y="235"/>
                        <a:pt x="44" y="243"/>
                      </a:cubicBezTo>
                      <a:cubicBezTo>
                        <a:pt x="119" y="307"/>
                        <a:pt x="119" y="307"/>
                        <a:pt x="119" y="307"/>
                      </a:cubicBezTo>
                      <a:cubicBezTo>
                        <a:pt x="116" y="318"/>
                        <a:pt x="114" y="329"/>
                        <a:pt x="113" y="341"/>
                      </a:cubicBezTo>
                      <a:cubicBezTo>
                        <a:pt x="17" y="373"/>
                        <a:pt x="17" y="373"/>
                        <a:pt x="17" y="373"/>
                      </a:cubicBezTo>
                      <a:cubicBezTo>
                        <a:pt x="6" y="377"/>
                        <a:pt x="0" y="388"/>
                        <a:pt x="2" y="400"/>
                      </a:cubicBezTo>
                      <a:cubicBezTo>
                        <a:pt x="13" y="466"/>
                        <a:pt x="13" y="466"/>
                        <a:pt x="13" y="466"/>
                      </a:cubicBezTo>
                      <a:cubicBezTo>
                        <a:pt x="15" y="478"/>
                        <a:pt x="25" y="486"/>
                        <a:pt x="37" y="486"/>
                      </a:cubicBezTo>
                      <a:cubicBezTo>
                        <a:pt x="136" y="486"/>
                        <a:pt x="136" y="486"/>
                        <a:pt x="136" y="486"/>
                      </a:cubicBezTo>
                      <a:cubicBezTo>
                        <a:pt x="141" y="498"/>
                        <a:pt x="147" y="509"/>
                        <a:pt x="154" y="519"/>
                      </a:cubicBezTo>
                      <a:cubicBezTo>
                        <a:pt x="102" y="604"/>
                        <a:pt x="102" y="604"/>
                        <a:pt x="102" y="604"/>
                      </a:cubicBezTo>
                      <a:cubicBezTo>
                        <a:pt x="96" y="614"/>
                        <a:pt x="98" y="627"/>
                        <a:pt x="107" y="634"/>
                      </a:cubicBezTo>
                      <a:cubicBezTo>
                        <a:pt x="158" y="678"/>
                        <a:pt x="158" y="678"/>
                        <a:pt x="158" y="678"/>
                      </a:cubicBezTo>
                      <a:cubicBezTo>
                        <a:pt x="167" y="686"/>
                        <a:pt x="180" y="686"/>
                        <a:pt x="189" y="679"/>
                      </a:cubicBezTo>
                      <a:cubicBezTo>
                        <a:pt x="265" y="615"/>
                        <a:pt x="265" y="615"/>
                        <a:pt x="265" y="615"/>
                      </a:cubicBezTo>
                      <a:cubicBezTo>
                        <a:pt x="277" y="621"/>
                        <a:pt x="290" y="626"/>
                        <a:pt x="303" y="629"/>
                      </a:cubicBezTo>
                      <a:cubicBezTo>
                        <a:pt x="318" y="729"/>
                        <a:pt x="318" y="729"/>
                        <a:pt x="318" y="729"/>
                      </a:cubicBezTo>
                      <a:cubicBezTo>
                        <a:pt x="320" y="740"/>
                        <a:pt x="330" y="748"/>
                        <a:pt x="342" y="748"/>
                      </a:cubicBezTo>
                      <a:cubicBezTo>
                        <a:pt x="409" y="748"/>
                        <a:pt x="409" y="748"/>
                        <a:pt x="409" y="748"/>
                      </a:cubicBezTo>
                      <a:cubicBezTo>
                        <a:pt x="421" y="748"/>
                        <a:pt x="431" y="740"/>
                        <a:pt x="433" y="729"/>
                      </a:cubicBezTo>
                      <a:cubicBezTo>
                        <a:pt x="450" y="631"/>
                        <a:pt x="450" y="631"/>
                        <a:pt x="450" y="631"/>
                      </a:cubicBezTo>
                      <a:cubicBezTo>
                        <a:pt x="463" y="627"/>
                        <a:pt x="476" y="622"/>
                        <a:pt x="489" y="617"/>
                      </a:cubicBezTo>
                      <a:cubicBezTo>
                        <a:pt x="562" y="680"/>
                        <a:pt x="562" y="680"/>
                        <a:pt x="562" y="680"/>
                      </a:cubicBezTo>
                      <a:cubicBezTo>
                        <a:pt x="570" y="687"/>
                        <a:pt x="583" y="687"/>
                        <a:pt x="592" y="680"/>
                      </a:cubicBezTo>
                      <a:cubicBezTo>
                        <a:pt x="644" y="636"/>
                        <a:pt x="644" y="636"/>
                        <a:pt x="644" y="636"/>
                      </a:cubicBezTo>
                      <a:cubicBezTo>
                        <a:pt x="653" y="629"/>
                        <a:pt x="655" y="616"/>
                        <a:pt x="649" y="606"/>
                      </a:cubicBezTo>
                      <a:cubicBezTo>
                        <a:pt x="600" y="522"/>
                        <a:pt x="600" y="522"/>
                        <a:pt x="600" y="522"/>
                      </a:cubicBezTo>
                      <a:cubicBezTo>
                        <a:pt x="608" y="511"/>
                        <a:pt x="615" y="499"/>
                        <a:pt x="621" y="486"/>
                      </a:cubicBezTo>
                      <a:cubicBezTo>
                        <a:pt x="721" y="486"/>
                        <a:pt x="721" y="486"/>
                        <a:pt x="721" y="486"/>
                      </a:cubicBezTo>
                      <a:cubicBezTo>
                        <a:pt x="732" y="486"/>
                        <a:pt x="742" y="478"/>
                        <a:pt x="744" y="466"/>
                      </a:cubicBezTo>
                      <a:close/>
                      <a:moveTo>
                        <a:pt x="528" y="373"/>
                      </a:moveTo>
                      <a:cubicBezTo>
                        <a:pt x="528" y="455"/>
                        <a:pt x="461" y="522"/>
                        <a:pt x="378" y="522"/>
                      </a:cubicBezTo>
                      <a:cubicBezTo>
                        <a:pt x="296" y="522"/>
                        <a:pt x="229" y="455"/>
                        <a:pt x="229" y="373"/>
                      </a:cubicBezTo>
                      <a:cubicBezTo>
                        <a:pt x="229" y="290"/>
                        <a:pt x="296" y="223"/>
                        <a:pt x="378" y="223"/>
                      </a:cubicBezTo>
                      <a:cubicBezTo>
                        <a:pt x="461" y="223"/>
                        <a:pt x="528" y="290"/>
                        <a:pt x="528" y="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136" name="Oval 25">
                  <a:extLst>
                    <a:ext uri="{FF2B5EF4-FFF2-40B4-BE49-F238E27FC236}">
                      <a16:creationId xmlns:a16="http://schemas.microsoft.com/office/drawing/2014/main" id="{7574F707-CE74-46D5-B244-DBD0C8FE28E1}"/>
                    </a:ext>
                  </a:extLst>
                </p:cNvPr>
                <p:cNvSpPr>
                  <a:spLocks noChangeArrowheads="1"/>
                </p:cNvSpPr>
                <p:nvPr/>
              </p:nvSpPr>
              <p:spPr bwMode="auto">
                <a:xfrm>
                  <a:off x="5557028" y="7180975"/>
                  <a:ext cx="542925" cy="5413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137" name="Freeform 26">
                  <a:extLst>
                    <a:ext uri="{FF2B5EF4-FFF2-40B4-BE49-F238E27FC236}">
                      <a16:creationId xmlns:a16="http://schemas.microsoft.com/office/drawing/2014/main" id="{16A912FA-2C22-4946-86E1-AEED360FFD3B}"/>
                    </a:ext>
                  </a:extLst>
                </p:cNvPr>
                <p:cNvSpPr>
                  <a:spLocks noEditPoints="1"/>
                </p:cNvSpPr>
                <p:nvPr/>
              </p:nvSpPr>
              <p:spPr bwMode="auto">
                <a:xfrm>
                  <a:off x="6907991" y="7722312"/>
                  <a:ext cx="1458913" cy="1524000"/>
                </a:xfrm>
                <a:custGeom>
                  <a:avLst/>
                  <a:gdLst>
                    <a:gd name="T0" fmla="*/ 379 w 388"/>
                    <a:gd name="T1" fmla="*/ 137 h 405"/>
                    <a:gd name="T2" fmla="*/ 383 w 388"/>
                    <a:gd name="T3" fmla="*/ 118 h 405"/>
                    <a:gd name="T4" fmla="*/ 361 w 388"/>
                    <a:gd name="T5" fmla="*/ 81 h 405"/>
                    <a:gd name="T6" fmla="*/ 343 w 388"/>
                    <a:gd name="T7" fmla="*/ 74 h 405"/>
                    <a:gd name="T8" fmla="*/ 287 w 388"/>
                    <a:gd name="T9" fmla="*/ 94 h 405"/>
                    <a:gd name="T10" fmla="*/ 241 w 388"/>
                    <a:gd name="T11" fmla="*/ 68 h 405"/>
                    <a:gd name="T12" fmla="*/ 232 w 388"/>
                    <a:gd name="T13" fmla="*/ 12 h 405"/>
                    <a:gd name="T14" fmla="*/ 217 w 388"/>
                    <a:gd name="T15" fmla="*/ 0 h 405"/>
                    <a:gd name="T16" fmla="*/ 174 w 388"/>
                    <a:gd name="T17" fmla="*/ 0 h 405"/>
                    <a:gd name="T18" fmla="*/ 159 w 388"/>
                    <a:gd name="T19" fmla="*/ 12 h 405"/>
                    <a:gd name="T20" fmla="*/ 149 w 388"/>
                    <a:gd name="T21" fmla="*/ 68 h 405"/>
                    <a:gd name="T22" fmla="*/ 102 w 388"/>
                    <a:gd name="T23" fmla="*/ 95 h 405"/>
                    <a:gd name="T24" fmla="*/ 46 w 388"/>
                    <a:gd name="T25" fmla="*/ 74 h 405"/>
                    <a:gd name="T26" fmla="*/ 27 w 388"/>
                    <a:gd name="T27" fmla="*/ 81 h 405"/>
                    <a:gd name="T28" fmla="*/ 6 w 388"/>
                    <a:gd name="T29" fmla="*/ 118 h 405"/>
                    <a:gd name="T30" fmla="*/ 9 w 388"/>
                    <a:gd name="T31" fmla="*/ 137 h 405"/>
                    <a:gd name="T32" fmla="*/ 55 w 388"/>
                    <a:gd name="T33" fmla="*/ 175 h 405"/>
                    <a:gd name="T34" fmla="*/ 53 w 388"/>
                    <a:gd name="T35" fmla="*/ 202 h 405"/>
                    <a:gd name="T36" fmla="*/ 55 w 388"/>
                    <a:gd name="T37" fmla="*/ 227 h 405"/>
                    <a:gd name="T38" fmla="*/ 7 w 388"/>
                    <a:gd name="T39" fmla="*/ 266 h 405"/>
                    <a:gd name="T40" fmla="*/ 4 w 388"/>
                    <a:gd name="T41" fmla="*/ 285 h 405"/>
                    <a:gd name="T42" fmla="*/ 25 w 388"/>
                    <a:gd name="T43" fmla="*/ 322 h 405"/>
                    <a:gd name="T44" fmla="*/ 43 w 388"/>
                    <a:gd name="T45" fmla="*/ 329 h 405"/>
                    <a:gd name="T46" fmla="*/ 100 w 388"/>
                    <a:gd name="T47" fmla="*/ 308 h 405"/>
                    <a:gd name="T48" fmla="*/ 149 w 388"/>
                    <a:gd name="T49" fmla="*/ 337 h 405"/>
                    <a:gd name="T50" fmla="*/ 158 w 388"/>
                    <a:gd name="T51" fmla="*/ 392 h 405"/>
                    <a:gd name="T52" fmla="*/ 173 w 388"/>
                    <a:gd name="T53" fmla="*/ 405 h 405"/>
                    <a:gd name="T54" fmla="*/ 216 w 388"/>
                    <a:gd name="T55" fmla="*/ 405 h 405"/>
                    <a:gd name="T56" fmla="*/ 231 w 388"/>
                    <a:gd name="T57" fmla="*/ 392 h 405"/>
                    <a:gd name="T58" fmla="*/ 240 w 388"/>
                    <a:gd name="T59" fmla="*/ 337 h 405"/>
                    <a:gd name="T60" fmla="*/ 289 w 388"/>
                    <a:gd name="T61" fmla="*/ 309 h 405"/>
                    <a:gd name="T62" fmla="*/ 345 w 388"/>
                    <a:gd name="T63" fmla="*/ 329 h 405"/>
                    <a:gd name="T64" fmla="*/ 364 w 388"/>
                    <a:gd name="T65" fmla="*/ 322 h 405"/>
                    <a:gd name="T66" fmla="*/ 385 w 388"/>
                    <a:gd name="T67" fmla="*/ 285 h 405"/>
                    <a:gd name="T68" fmla="*/ 381 w 388"/>
                    <a:gd name="T69" fmla="*/ 266 h 405"/>
                    <a:gd name="T70" fmla="*/ 335 w 388"/>
                    <a:gd name="T71" fmla="*/ 228 h 405"/>
                    <a:gd name="T72" fmla="*/ 337 w 388"/>
                    <a:gd name="T73" fmla="*/ 202 h 405"/>
                    <a:gd name="T74" fmla="*/ 334 w 388"/>
                    <a:gd name="T75" fmla="*/ 174 h 405"/>
                    <a:gd name="T76" fmla="*/ 379 w 388"/>
                    <a:gd name="T77" fmla="*/ 137 h 405"/>
                    <a:gd name="T78" fmla="*/ 251 w 388"/>
                    <a:gd name="T79" fmla="*/ 202 h 405"/>
                    <a:gd name="T80" fmla="*/ 195 w 388"/>
                    <a:gd name="T81" fmla="*/ 259 h 405"/>
                    <a:gd name="T82" fmla="*/ 138 w 388"/>
                    <a:gd name="T83" fmla="*/ 202 h 405"/>
                    <a:gd name="T84" fmla="*/ 195 w 388"/>
                    <a:gd name="T85" fmla="*/ 145 h 405"/>
                    <a:gd name="T86" fmla="*/ 251 w 388"/>
                    <a:gd name="T8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8" h="405">
                      <a:moveTo>
                        <a:pt x="379" y="137"/>
                      </a:moveTo>
                      <a:cubicBezTo>
                        <a:pt x="385" y="133"/>
                        <a:pt x="386" y="124"/>
                        <a:pt x="383" y="118"/>
                      </a:cubicBezTo>
                      <a:cubicBezTo>
                        <a:pt x="361" y="81"/>
                        <a:pt x="361" y="81"/>
                        <a:pt x="361" y="81"/>
                      </a:cubicBezTo>
                      <a:cubicBezTo>
                        <a:pt x="357" y="74"/>
                        <a:pt x="350" y="72"/>
                        <a:pt x="343" y="74"/>
                      </a:cubicBezTo>
                      <a:cubicBezTo>
                        <a:pt x="287" y="94"/>
                        <a:pt x="287" y="94"/>
                        <a:pt x="287" y="94"/>
                      </a:cubicBezTo>
                      <a:cubicBezTo>
                        <a:pt x="274" y="83"/>
                        <a:pt x="258" y="74"/>
                        <a:pt x="241" y="68"/>
                      </a:cubicBezTo>
                      <a:cubicBezTo>
                        <a:pt x="232" y="12"/>
                        <a:pt x="232" y="12"/>
                        <a:pt x="232" y="12"/>
                      </a:cubicBezTo>
                      <a:cubicBezTo>
                        <a:pt x="231" y="5"/>
                        <a:pt x="224" y="0"/>
                        <a:pt x="217" y="0"/>
                      </a:cubicBezTo>
                      <a:cubicBezTo>
                        <a:pt x="174" y="0"/>
                        <a:pt x="174" y="0"/>
                        <a:pt x="174" y="0"/>
                      </a:cubicBezTo>
                      <a:cubicBezTo>
                        <a:pt x="166" y="0"/>
                        <a:pt x="160" y="5"/>
                        <a:pt x="159" y="12"/>
                      </a:cubicBezTo>
                      <a:cubicBezTo>
                        <a:pt x="149" y="68"/>
                        <a:pt x="149" y="68"/>
                        <a:pt x="149" y="68"/>
                      </a:cubicBezTo>
                      <a:cubicBezTo>
                        <a:pt x="132" y="74"/>
                        <a:pt x="116" y="83"/>
                        <a:pt x="102" y="95"/>
                      </a:cubicBezTo>
                      <a:cubicBezTo>
                        <a:pt x="46" y="74"/>
                        <a:pt x="46" y="74"/>
                        <a:pt x="46" y="74"/>
                      </a:cubicBezTo>
                      <a:cubicBezTo>
                        <a:pt x="39" y="72"/>
                        <a:pt x="31" y="74"/>
                        <a:pt x="27" y="81"/>
                      </a:cubicBezTo>
                      <a:cubicBezTo>
                        <a:pt x="6" y="118"/>
                        <a:pt x="6" y="118"/>
                        <a:pt x="6" y="118"/>
                      </a:cubicBezTo>
                      <a:cubicBezTo>
                        <a:pt x="2" y="124"/>
                        <a:pt x="3" y="133"/>
                        <a:pt x="9" y="137"/>
                      </a:cubicBezTo>
                      <a:cubicBezTo>
                        <a:pt x="55" y="175"/>
                        <a:pt x="55" y="175"/>
                        <a:pt x="55" y="175"/>
                      </a:cubicBezTo>
                      <a:cubicBezTo>
                        <a:pt x="54" y="184"/>
                        <a:pt x="53" y="193"/>
                        <a:pt x="53" y="202"/>
                      </a:cubicBezTo>
                      <a:cubicBezTo>
                        <a:pt x="53" y="211"/>
                        <a:pt x="53" y="219"/>
                        <a:pt x="55" y="227"/>
                      </a:cubicBezTo>
                      <a:cubicBezTo>
                        <a:pt x="7" y="266"/>
                        <a:pt x="7" y="266"/>
                        <a:pt x="7" y="266"/>
                      </a:cubicBezTo>
                      <a:cubicBezTo>
                        <a:pt x="2" y="270"/>
                        <a:pt x="0" y="278"/>
                        <a:pt x="4" y="285"/>
                      </a:cubicBezTo>
                      <a:cubicBezTo>
                        <a:pt x="25" y="322"/>
                        <a:pt x="25" y="322"/>
                        <a:pt x="25" y="322"/>
                      </a:cubicBezTo>
                      <a:cubicBezTo>
                        <a:pt x="28" y="329"/>
                        <a:pt x="36" y="332"/>
                        <a:pt x="43" y="329"/>
                      </a:cubicBezTo>
                      <a:cubicBezTo>
                        <a:pt x="100" y="308"/>
                        <a:pt x="100" y="308"/>
                        <a:pt x="100" y="308"/>
                      </a:cubicBezTo>
                      <a:cubicBezTo>
                        <a:pt x="114" y="321"/>
                        <a:pt x="131" y="330"/>
                        <a:pt x="149" y="337"/>
                      </a:cubicBezTo>
                      <a:cubicBezTo>
                        <a:pt x="158" y="392"/>
                        <a:pt x="158" y="392"/>
                        <a:pt x="158" y="392"/>
                      </a:cubicBezTo>
                      <a:cubicBezTo>
                        <a:pt x="159" y="399"/>
                        <a:pt x="165" y="405"/>
                        <a:pt x="173" y="405"/>
                      </a:cubicBezTo>
                      <a:cubicBezTo>
                        <a:pt x="216" y="405"/>
                        <a:pt x="216" y="405"/>
                        <a:pt x="216" y="405"/>
                      </a:cubicBezTo>
                      <a:cubicBezTo>
                        <a:pt x="223" y="405"/>
                        <a:pt x="229" y="399"/>
                        <a:pt x="231" y="392"/>
                      </a:cubicBezTo>
                      <a:cubicBezTo>
                        <a:pt x="240" y="337"/>
                        <a:pt x="240" y="337"/>
                        <a:pt x="240" y="337"/>
                      </a:cubicBezTo>
                      <a:cubicBezTo>
                        <a:pt x="258" y="331"/>
                        <a:pt x="275" y="321"/>
                        <a:pt x="289" y="309"/>
                      </a:cubicBezTo>
                      <a:cubicBezTo>
                        <a:pt x="345" y="329"/>
                        <a:pt x="345" y="329"/>
                        <a:pt x="345" y="329"/>
                      </a:cubicBezTo>
                      <a:cubicBezTo>
                        <a:pt x="352" y="332"/>
                        <a:pt x="360" y="329"/>
                        <a:pt x="364" y="322"/>
                      </a:cubicBezTo>
                      <a:cubicBezTo>
                        <a:pt x="385" y="285"/>
                        <a:pt x="385" y="285"/>
                        <a:pt x="385" y="285"/>
                      </a:cubicBezTo>
                      <a:cubicBezTo>
                        <a:pt x="388" y="278"/>
                        <a:pt x="387" y="270"/>
                        <a:pt x="381" y="266"/>
                      </a:cubicBezTo>
                      <a:cubicBezTo>
                        <a:pt x="335" y="228"/>
                        <a:pt x="335" y="228"/>
                        <a:pt x="335" y="228"/>
                      </a:cubicBezTo>
                      <a:cubicBezTo>
                        <a:pt x="336" y="220"/>
                        <a:pt x="337" y="211"/>
                        <a:pt x="337" y="202"/>
                      </a:cubicBezTo>
                      <a:cubicBezTo>
                        <a:pt x="337" y="193"/>
                        <a:pt x="336" y="183"/>
                        <a:pt x="334" y="174"/>
                      </a:cubicBezTo>
                      <a:lnTo>
                        <a:pt x="379" y="137"/>
                      </a:lnTo>
                      <a:close/>
                      <a:moveTo>
                        <a:pt x="251" y="202"/>
                      </a:moveTo>
                      <a:cubicBezTo>
                        <a:pt x="251" y="233"/>
                        <a:pt x="226" y="259"/>
                        <a:pt x="195" y="259"/>
                      </a:cubicBezTo>
                      <a:cubicBezTo>
                        <a:pt x="163" y="259"/>
                        <a:pt x="138" y="233"/>
                        <a:pt x="138" y="202"/>
                      </a:cubicBezTo>
                      <a:cubicBezTo>
                        <a:pt x="138" y="171"/>
                        <a:pt x="163" y="145"/>
                        <a:pt x="195" y="145"/>
                      </a:cubicBezTo>
                      <a:cubicBezTo>
                        <a:pt x="226" y="145"/>
                        <a:pt x="251" y="171"/>
                        <a:pt x="251"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grpSp>
        </p:grpSp>
        <p:grpSp>
          <p:nvGrpSpPr>
            <p:cNvPr id="118" name="Group 298">
              <a:extLst>
                <a:ext uri="{FF2B5EF4-FFF2-40B4-BE49-F238E27FC236}">
                  <a16:creationId xmlns:a16="http://schemas.microsoft.com/office/drawing/2014/main" id="{B23FC223-2D61-4671-9D69-02FC7FFAC768}"/>
                </a:ext>
              </a:extLst>
            </p:cNvPr>
            <p:cNvGrpSpPr/>
            <p:nvPr/>
          </p:nvGrpSpPr>
          <p:grpSpPr>
            <a:xfrm>
              <a:off x="8547389" y="868144"/>
              <a:ext cx="704429" cy="845637"/>
              <a:chOff x="1156020" y="2248829"/>
              <a:chExt cx="704429" cy="852494"/>
            </a:xfrm>
          </p:grpSpPr>
          <p:sp>
            <p:nvSpPr>
              <p:cNvPr id="126" name="TextBox 299">
                <a:extLst>
                  <a:ext uri="{FF2B5EF4-FFF2-40B4-BE49-F238E27FC236}">
                    <a16:creationId xmlns:a16="http://schemas.microsoft.com/office/drawing/2014/main" id="{ED1A3108-D76C-4DAF-A454-8D71B959A0C8}"/>
                  </a:ext>
                </a:extLst>
              </p:cNvPr>
              <p:cNvSpPr txBox="1"/>
              <p:nvPr/>
            </p:nvSpPr>
            <p:spPr>
              <a:xfrm>
                <a:off x="1156020" y="2248829"/>
                <a:ext cx="704429" cy="186604"/>
              </a:xfrm>
              <a:prstGeom prst="rect">
                <a:avLst/>
              </a:prstGeom>
              <a:ln/>
            </p:spPr>
            <p:style>
              <a:lnRef idx="2">
                <a:schemeClr val="accent1"/>
              </a:lnRef>
              <a:fillRef idx="1">
                <a:schemeClr val="lt1"/>
              </a:fillRef>
              <a:effectRef idx="0">
                <a:schemeClr val="accent1"/>
              </a:effectRef>
              <a:fontRef idx="minor">
                <a:schemeClr val="dk1"/>
              </a:fontRef>
            </p:style>
            <p:txBody>
              <a:bodyPr wrap="square" lIns="46623" tIns="46623" rIns="46623" bIns="46623" rtlCol="0" anchor="ctr">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816" b="1" i="0" u="none" strike="noStrike" kern="0" cap="none" spc="0" normalizeH="0" baseline="0" noProof="0">
                    <a:ln>
                      <a:noFill/>
                    </a:ln>
                    <a:solidFill>
                      <a:srgbClr val="0070C0"/>
                    </a:solidFill>
                    <a:effectLst/>
                    <a:uLnTx/>
                    <a:uFillTx/>
                    <a:latin typeface="Segoe UI Semilight"/>
                    <a:ea typeface="+mn-ea"/>
                    <a:cs typeface="+mn-cs"/>
                  </a:rPr>
                  <a:t>PROCESS</a:t>
                </a:r>
              </a:p>
            </p:txBody>
          </p:sp>
          <p:sp>
            <p:nvSpPr>
              <p:cNvPr id="127" name="Rectangle 300">
                <a:extLst>
                  <a:ext uri="{FF2B5EF4-FFF2-40B4-BE49-F238E27FC236}">
                    <a16:creationId xmlns:a16="http://schemas.microsoft.com/office/drawing/2014/main" id="{91B88C48-4BAE-4A6B-B581-658A604C7B85}"/>
                  </a:ext>
                </a:extLst>
              </p:cNvPr>
              <p:cNvSpPr/>
              <p:nvPr/>
            </p:nvSpPr>
            <p:spPr bwMode="auto">
              <a:xfrm>
                <a:off x="1156020" y="2435433"/>
                <a:ext cx="704429" cy="66589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endParaRPr>
              </a:p>
            </p:txBody>
          </p:sp>
          <p:grpSp>
            <p:nvGrpSpPr>
              <p:cNvPr id="128" name="Group 301">
                <a:extLst>
                  <a:ext uri="{FF2B5EF4-FFF2-40B4-BE49-F238E27FC236}">
                    <a16:creationId xmlns:a16="http://schemas.microsoft.com/office/drawing/2014/main" id="{4ADF17F2-5530-45F1-940B-2B8EEC0EABE8}"/>
                  </a:ext>
                </a:extLst>
              </p:cNvPr>
              <p:cNvGrpSpPr/>
              <p:nvPr/>
            </p:nvGrpSpPr>
            <p:grpSpPr>
              <a:xfrm>
                <a:off x="1282952" y="2590867"/>
                <a:ext cx="471171" cy="380335"/>
                <a:chOff x="4406091" y="6049087"/>
                <a:chExt cx="3960813" cy="3197225"/>
              </a:xfrm>
              <a:solidFill>
                <a:schemeClr val="tx2"/>
              </a:solidFill>
            </p:grpSpPr>
            <p:sp>
              <p:nvSpPr>
                <p:cNvPr id="129" name="Freeform 24">
                  <a:extLst>
                    <a:ext uri="{FF2B5EF4-FFF2-40B4-BE49-F238E27FC236}">
                      <a16:creationId xmlns:a16="http://schemas.microsoft.com/office/drawing/2014/main" id="{74ACC508-F234-410F-AA3A-0C3D11726C01}"/>
                    </a:ext>
                  </a:extLst>
                </p:cNvPr>
                <p:cNvSpPr>
                  <a:spLocks noEditPoints="1"/>
                </p:cNvSpPr>
                <p:nvPr/>
              </p:nvSpPr>
              <p:spPr bwMode="auto">
                <a:xfrm>
                  <a:off x="4406091" y="6049087"/>
                  <a:ext cx="2847975" cy="2813050"/>
                </a:xfrm>
                <a:custGeom>
                  <a:avLst/>
                  <a:gdLst>
                    <a:gd name="T0" fmla="*/ 744 w 757"/>
                    <a:gd name="T1" fmla="*/ 466 h 748"/>
                    <a:gd name="T2" fmla="*/ 755 w 757"/>
                    <a:gd name="T3" fmla="*/ 399 h 748"/>
                    <a:gd name="T4" fmla="*/ 739 w 757"/>
                    <a:gd name="T5" fmla="*/ 373 h 748"/>
                    <a:gd name="T6" fmla="*/ 644 w 757"/>
                    <a:gd name="T7" fmla="*/ 341 h 748"/>
                    <a:gd name="T8" fmla="*/ 638 w 757"/>
                    <a:gd name="T9" fmla="*/ 309 h 748"/>
                    <a:gd name="T10" fmla="*/ 716 w 757"/>
                    <a:gd name="T11" fmla="*/ 245 h 748"/>
                    <a:gd name="T12" fmla="*/ 721 w 757"/>
                    <a:gd name="T13" fmla="*/ 215 h 748"/>
                    <a:gd name="T14" fmla="*/ 687 w 757"/>
                    <a:gd name="T15" fmla="*/ 157 h 748"/>
                    <a:gd name="T16" fmla="*/ 658 w 757"/>
                    <a:gd name="T17" fmla="*/ 146 h 748"/>
                    <a:gd name="T18" fmla="*/ 565 w 757"/>
                    <a:gd name="T19" fmla="*/ 181 h 748"/>
                    <a:gd name="T20" fmla="*/ 536 w 757"/>
                    <a:gd name="T21" fmla="*/ 157 h 748"/>
                    <a:gd name="T22" fmla="*/ 556 w 757"/>
                    <a:gd name="T23" fmla="*/ 55 h 748"/>
                    <a:gd name="T24" fmla="*/ 541 w 757"/>
                    <a:gd name="T25" fmla="*/ 28 h 748"/>
                    <a:gd name="T26" fmla="*/ 477 w 757"/>
                    <a:gd name="T27" fmla="*/ 5 h 748"/>
                    <a:gd name="T28" fmla="*/ 449 w 757"/>
                    <a:gd name="T29" fmla="*/ 15 h 748"/>
                    <a:gd name="T30" fmla="*/ 397 w 757"/>
                    <a:gd name="T31" fmla="*/ 106 h 748"/>
                    <a:gd name="T32" fmla="*/ 378 w 757"/>
                    <a:gd name="T33" fmla="*/ 105 h 748"/>
                    <a:gd name="T34" fmla="*/ 362 w 757"/>
                    <a:gd name="T35" fmla="*/ 106 h 748"/>
                    <a:gd name="T36" fmla="*/ 311 w 757"/>
                    <a:gd name="T37" fmla="*/ 15 h 748"/>
                    <a:gd name="T38" fmla="*/ 282 w 757"/>
                    <a:gd name="T39" fmla="*/ 4 h 748"/>
                    <a:gd name="T40" fmla="*/ 218 w 757"/>
                    <a:gd name="T41" fmla="*/ 27 h 748"/>
                    <a:gd name="T42" fmla="*/ 203 w 757"/>
                    <a:gd name="T43" fmla="*/ 54 h 748"/>
                    <a:gd name="T44" fmla="*/ 222 w 757"/>
                    <a:gd name="T45" fmla="*/ 156 h 748"/>
                    <a:gd name="T46" fmla="*/ 192 w 757"/>
                    <a:gd name="T47" fmla="*/ 181 h 748"/>
                    <a:gd name="T48" fmla="*/ 103 w 757"/>
                    <a:gd name="T49" fmla="*/ 145 h 748"/>
                    <a:gd name="T50" fmla="*/ 74 w 757"/>
                    <a:gd name="T51" fmla="*/ 155 h 748"/>
                    <a:gd name="T52" fmla="*/ 39 w 757"/>
                    <a:gd name="T53" fmla="*/ 213 h 748"/>
                    <a:gd name="T54" fmla="*/ 44 w 757"/>
                    <a:gd name="T55" fmla="*/ 243 h 748"/>
                    <a:gd name="T56" fmla="*/ 119 w 757"/>
                    <a:gd name="T57" fmla="*/ 307 h 748"/>
                    <a:gd name="T58" fmla="*/ 113 w 757"/>
                    <a:gd name="T59" fmla="*/ 341 h 748"/>
                    <a:gd name="T60" fmla="*/ 17 w 757"/>
                    <a:gd name="T61" fmla="*/ 373 h 748"/>
                    <a:gd name="T62" fmla="*/ 2 w 757"/>
                    <a:gd name="T63" fmla="*/ 400 h 748"/>
                    <a:gd name="T64" fmla="*/ 13 w 757"/>
                    <a:gd name="T65" fmla="*/ 466 h 748"/>
                    <a:gd name="T66" fmla="*/ 37 w 757"/>
                    <a:gd name="T67" fmla="*/ 486 h 748"/>
                    <a:gd name="T68" fmla="*/ 136 w 757"/>
                    <a:gd name="T69" fmla="*/ 486 h 748"/>
                    <a:gd name="T70" fmla="*/ 154 w 757"/>
                    <a:gd name="T71" fmla="*/ 519 h 748"/>
                    <a:gd name="T72" fmla="*/ 102 w 757"/>
                    <a:gd name="T73" fmla="*/ 604 h 748"/>
                    <a:gd name="T74" fmla="*/ 107 w 757"/>
                    <a:gd name="T75" fmla="*/ 634 h 748"/>
                    <a:gd name="T76" fmla="*/ 158 w 757"/>
                    <a:gd name="T77" fmla="*/ 678 h 748"/>
                    <a:gd name="T78" fmla="*/ 189 w 757"/>
                    <a:gd name="T79" fmla="*/ 679 h 748"/>
                    <a:gd name="T80" fmla="*/ 265 w 757"/>
                    <a:gd name="T81" fmla="*/ 615 h 748"/>
                    <a:gd name="T82" fmla="*/ 303 w 757"/>
                    <a:gd name="T83" fmla="*/ 629 h 748"/>
                    <a:gd name="T84" fmla="*/ 318 w 757"/>
                    <a:gd name="T85" fmla="*/ 729 h 748"/>
                    <a:gd name="T86" fmla="*/ 342 w 757"/>
                    <a:gd name="T87" fmla="*/ 748 h 748"/>
                    <a:gd name="T88" fmla="*/ 409 w 757"/>
                    <a:gd name="T89" fmla="*/ 748 h 748"/>
                    <a:gd name="T90" fmla="*/ 433 w 757"/>
                    <a:gd name="T91" fmla="*/ 729 h 748"/>
                    <a:gd name="T92" fmla="*/ 450 w 757"/>
                    <a:gd name="T93" fmla="*/ 631 h 748"/>
                    <a:gd name="T94" fmla="*/ 489 w 757"/>
                    <a:gd name="T95" fmla="*/ 617 h 748"/>
                    <a:gd name="T96" fmla="*/ 562 w 757"/>
                    <a:gd name="T97" fmla="*/ 680 h 748"/>
                    <a:gd name="T98" fmla="*/ 592 w 757"/>
                    <a:gd name="T99" fmla="*/ 680 h 748"/>
                    <a:gd name="T100" fmla="*/ 644 w 757"/>
                    <a:gd name="T101" fmla="*/ 636 h 748"/>
                    <a:gd name="T102" fmla="*/ 649 w 757"/>
                    <a:gd name="T103" fmla="*/ 606 h 748"/>
                    <a:gd name="T104" fmla="*/ 600 w 757"/>
                    <a:gd name="T105" fmla="*/ 522 h 748"/>
                    <a:gd name="T106" fmla="*/ 621 w 757"/>
                    <a:gd name="T107" fmla="*/ 486 h 748"/>
                    <a:gd name="T108" fmla="*/ 721 w 757"/>
                    <a:gd name="T109" fmla="*/ 486 h 748"/>
                    <a:gd name="T110" fmla="*/ 744 w 757"/>
                    <a:gd name="T111" fmla="*/ 466 h 748"/>
                    <a:gd name="T112" fmla="*/ 528 w 757"/>
                    <a:gd name="T113" fmla="*/ 373 h 748"/>
                    <a:gd name="T114" fmla="*/ 378 w 757"/>
                    <a:gd name="T115" fmla="*/ 522 h 748"/>
                    <a:gd name="T116" fmla="*/ 229 w 757"/>
                    <a:gd name="T117" fmla="*/ 373 h 748"/>
                    <a:gd name="T118" fmla="*/ 378 w 757"/>
                    <a:gd name="T119" fmla="*/ 223 h 748"/>
                    <a:gd name="T120" fmla="*/ 528 w 757"/>
                    <a:gd name="T121" fmla="*/ 37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7" h="748">
                      <a:moveTo>
                        <a:pt x="744" y="466"/>
                      </a:moveTo>
                      <a:cubicBezTo>
                        <a:pt x="755" y="399"/>
                        <a:pt x="755" y="399"/>
                        <a:pt x="755" y="399"/>
                      </a:cubicBezTo>
                      <a:cubicBezTo>
                        <a:pt x="757" y="388"/>
                        <a:pt x="750" y="377"/>
                        <a:pt x="739" y="373"/>
                      </a:cubicBezTo>
                      <a:cubicBezTo>
                        <a:pt x="644" y="341"/>
                        <a:pt x="644" y="341"/>
                        <a:pt x="644" y="341"/>
                      </a:cubicBezTo>
                      <a:cubicBezTo>
                        <a:pt x="643" y="330"/>
                        <a:pt x="641" y="319"/>
                        <a:pt x="638" y="309"/>
                      </a:cubicBezTo>
                      <a:cubicBezTo>
                        <a:pt x="716" y="245"/>
                        <a:pt x="716" y="245"/>
                        <a:pt x="716" y="245"/>
                      </a:cubicBezTo>
                      <a:cubicBezTo>
                        <a:pt x="725" y="238"/>
                        <a:pt x="727" y="225"/>
                        <a:pt x="721" y="215"/>
                      </a:cubicBezTo>
                      <a:cubicBezTo>
                        <a:pt x="687" y="157"/>
                        <a:pt x="687" y="157"/>
                        <a:pt x="687" y="157"/>
                      </a:cubicBezTo>
                      <a:cubicBezTo>
                        <a:pt x="681" y="147"/>
                        <a:pt x="669" y="142"/>
                        <a:pt x="658" y="146"/>
                      </a:cubicBezTo>
                      <a:cubicBezTo>
                        <a:pt x="565" y="181"/>
                        <a:pt x="565" y="181"/>
                        <a:pt x="565" y="181"/>
                      </a:cubicBezTo>
                      <a:cubicBezTo>
                        <a:pt x="556" y="172"/>
                        <a:pt x="547" y="164"/>
                        <a:pt x="536" y="157"/>
                      </a:cubicBezTo>
                      <a:cubicBezTo>
                        <a:pt x="556" y="55"/>
                        <a:pt x="556" y="55"/>
                        <a:pt x="556" y="55"/>
                      </a:cubicBezTo>
                      <a:cubicBezTo>
                        <a:pt x="558" y="43"/>
                        <a:pt x="552" y="32"/>
                        <a:pt x="541" y="28"/>
                      </a:cubicBezTo>
                      <a:cubicBezTo>
                        <a:pt x="477" y="5"/>
                        <a:pt x="477" y="5"/>
                        <a:pt x="477" y="5"/>
                      </a:cubicBezTo>
                      <a:cubicBezTo>
                        <a:pt x="467" y="1"/>
                        <a:pt x="455" y="5"/>
                        <a:pt x="449" y="15"/>
                      </a:cubicBezTo>
                      <a:cubicBezTo>
                        <a:pt x="397" y="106"/>
                        <a:pt x="397" y="106"/>
                        <a:pt x="397" y="106"/>
                      </a:cubicBezTo>
                      <a:cubicBezTo>
                        <a:pt x="391" y="105"/>
                        <a:pt x="385" y="105"/>
                        <a:pt x="378" y="105"/>
                      </a:cubicBezTo>
                      <a:cubicBezTo>
                        <a:pt x="373" y="105"/>
                        <a:pt x="367" y="105"/>
                        <a:pt x="362" y="106"/>
                      </a:cubicBezTo>
                      <a:cubicBezTo>
                        <a:pt x="311" y="15"/>
                        <a:pt x="311" y="15"/>
                        <a:pt x="311" y="15"/>
                      </a:cubicBezTo>
                      <a:cubicBezTo>
                        <a:pt x="305" y="4"/>
                        <a:pt x="293" y="0"/>
                        <a:pt x="282" y="4"/>
                      </a:cubicBezTo>
                      <a:cubicBezTo>
                        <a:pt x="218" y="27"/>
                        <a:pt x="218" y="27"/>
                        <a:pt x="218" y="27"/>
                      </a:cubicBezTo>
                      <a:cubicBezTo>
                        <a:pt x="208" y="31"/>
                        <a:pt x="201" y="42"/>
                        <a:pt x="203" y="54"/>
                      </a:cubicBezTo>
                      <a:cubicBezTo>
                        <a:pt x="222" y="156"/>
                        <a:pt x="222" y="156"/>
                        <a:pt x="222" y="156"/>
                      </a:cubicBezTo>
                      <a:cubicBezTo>
                        <a:pt x="211" y="163"/>
                        <a:pt x="201" y="172"/>
                        <a:pt x="192" y="181"/>
                      </a:cubicBezTo>
                      <a:cubicBezTo>
                        <a:pt x="103" y="145"/>
                        <a:pt x="103" y="145"/>
                        <a:pt x="103" y="145"/>
                      </a:cubicBezTo>
                      <a:cubicBezTo>
                        <a:pt x="92" y="141"/>
                        <a:pt x="80" y="145"/>
                        <a:pt x="74" y="155"/>
                      </a:cubicBezTo>
                      <a:cubicBezTo>
                        <a:pt x="39" y="213"/>
                        <a:pt x="39" y="213"/>
                        <a:pt x="39" y="213"/>
                      </a:cubicBezTo>
                      <a:cubicBezTo>
                        <a:pt x="33" y="223"/>
                        <a:pt x="35" y="235"/>
                        <a:pt x="44" y="243"/>
                      </a:cubicBezTo>
                      <a:cubicBezTo>
                        <a:pt x="119" y="307"/>
                        <a:pt x="119" y="307"/>
                        <a:pt x="119" y="307"/>
                      </a:cubicBezTo>
                      <a:cubicBezTo>
                        <a:pt x="116" y="318"/>
                        <a:pt x="114" y="329"/>
                        <a:pt x="113" y="341"/>
                      </a:cubicBezTo>
                      <a:cubicBezTo>
                        <a:pt x="17" y="373"/>
                        <a:pt x="17" y="373"/>
                        <a:pt x="17" y="373"/>
                      </a:cubicBezTo>
                      <a:cubicBezTo>
                        <a:pt x="6" y="377"/>
                        <a:pt x="0" y="388"/>
                        <a:pt x="2" y="400"/>
                      </a:cubicBezTo>
                      <a:cubicBezTo>
                        <a:pt x="13" y="466"/>
                        <a:pt x="13" y="466"/>
                        <a:pt x="13" y="466"/>
                      </a:cubicBezTo>
                      <a:cubicBezTo>
                        <a:pt x="15" y="478"/>
                        <a:pt x="25" y="486"/>
                        <a:pt x="37" y="486"/>
                      </a:cubicBezTo>
                      <a:cubicBezTo>
                        <a:pt x="136" y="486"/>
                        <a:pt x="136" y="486"/>
                        <a:pt x="136" y="486"/>
                      </a:cubicBezTo>
                      <a:cubicBezTo>
                        <a:pt x="141" y="498"/>
                        <a:pt x="147" y="509"/>
                        <a:pt x="154" y="519"/>
                      </a:cubicBezTo>
                      <a:cubicBezTo>
                        <a:pt x="102" y="604"/>
                        <a:pt x="102" y="604"/>
                        <a:pt x="102" y="604"/>
                      </a:cubicBezTo>
                      <a:cubicBezTo>
                        <a:pt x="96" y="614"/>
                        <a:pt x="98" y="627"/>
                        <a:pt x="107" y="634"/>
                      </a:cubicBezTo>
                      <a:cubicBezTo>
                        <a:pt x="158" y="678"/>
                        <a:pt x="158" y="678"/>
                        <a:pt x="158" y="678"/>
                      </a:cubicBezTo>
                      <a:cubicBezTo>
                        <a:pt x="167" y="686"/>
                        <a:pt x="180" y="686"/>
                        <a:pt x="189" y="679"/>
                      </a:cubicBezTo>
                      <a:cubicBezTo>
                        <a:pt x="265" y="615"/>
                        <a:pt x="265" y="615"/>
                        <a:pt x="265" y="615"/>
                      </a:cubicBezTo>
                      <a:cubicBezTo>
                        <a:pt x="277" y="621"/>
                        <a:pt x="290" y="626"/>
                        <a:pt x="303" y="629"/>
                      </a:cubicBezTo>
                      <a:cubicBezTo>
                        <a:pt x="318" y="729"/>
                        <a:pt x="318" y="729"/>
                        <a:pt x="318" y="729"/>
                      </a:cubicBezTo>
                      <a:cubicBezTo>
                        <a:pt x="320" y="740"/>
                        <a:pt x="330" y="748"/>
                        <a:pt x="342" y="748"/>
                      </a:cubicBezTo>
                      <a:cubicBezTo>
                        <a:pt x="409" y="748"/>
                        <a:pt x="409" y="748"/>
                        <a:pt x="409" y="748"/>
                      </a:cubicBezTo>
                      <a:cubicBezTo>
                        <a:pt x="421" y="748"/>
                        <a:pt x="431" y="740"/>
                        <a:pt x="433" y="729"/>
                      </a:cubicBezTo>
                      <a:cubicBezTo>
                        <a:pt x="450" y="631"/>
                        <a:pt x="450" y="631"/>
                        <a:pt x="450" y="631"/>
                      </a:cubicBezTo>
                      <a:cubicBezTo>
                        <a:pt x="463" y="627"/>
                        <a:pt x="476" y="622"/>
                        <a:pt x="489" y="617"/>
                      </a:cubicBezTo>
                      <a:cubicBezTo>
                        <a:pt x="562" y="680"/>
                        <a:pt x="562" y="680"/>
                        <a:pt x="562" y="680"/>
                      </a:cubicBezTo>
                      <a:cubicBezTo>
                        <a:pt x="570" y="687"/>
                        <a:pt x="583" y="687"/>
                        <a:pt x="592" y="680"/>
                      </a:cubicBezTo>
                      <a:cubicBezTo>
                        <a:pt x="644" y="636"/>
                        <a:pt x="644" y="636"/>
                        <a:pt x="644" y="636"/>
                      </a:cubicBezTo>
                      <a:cubicBezTo>
                        <a:pt x="653" y="629"/>
                        <a:pt x="655" y="616"/>
                        <a:pt x="649" y="606"/>
                      </a:cubicBezTo>
                      <a:cubicBezTo>
                        <a:pt x="600" y="522"/>
                        <a:pt x="600" y="522"/>
                        <a:pt x="600" y="522"/>
                      </a:cubicBezTo>
                      <a:cubicBezTo>
                        <a:pt x="608" y="511"/>
                        <a:pt x="615" y="499"/>
                        <a:pt x="621" y="486"/>
                      </a:cubicBezTo>
                      <a:cubicBezTo>
                        <a:pt x="721" y="486"/>
                        <a:pt x="721" y="486"/>
                        <a:pt x="721" y="486"/>
                      </a:cubicBezTo>
                      <a:cubicBezTo>
                        <a:pt x="732" y="486"/>
                        <a:pt x="742" y="478"/>
                        <a:pt x="744" y="466"/>
                      </a:cubicBezTo>
                      <a:close/>
                      <a:moveTo>
                        <a:pt x="528" y="373"/>
                      </a:moveTo>
                      <a:cubicBezTo>
                        <a:pt x="528" y="455"/>
                        <a:pt x="461" y="522"/>
                        <a:pt x="378" y="522"/>
                      </a:cubicBezTo>
                      <a:cubicBezTo>
                        <a:pt x="296" y="522"/>
                        <a:pt x="229" y="455"/>
                        <a:pt x="229" y="373"/>
                      </a:cubicBezTo>
                      <a:cubicBezTo>
                        <a:pt x="229" y="290"/>
                        <a:pt x="296" y="223"/>
                        <a:pt x="378" y="223"/>
                      </a:cubicBezTo>
                      <a:cubicBezTo>
                        <a:pt x="461" y="223"/>
                        <a:pt x="528" y="290"/>
                        <a:pt x="528" y="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130" name="Oval 25">
                  <a:extLst>
                    <a:ext uri="{FF2B5EF4-FFF2-40B4-BE49-F238E27FC236}">
                      <a16:creationId xmlns:a16="http://schemas.microsoft.com/office/drawing/2014/main" id="{0373D8E1-330E-4B05-845E-C7F931CF2DE8}"/>
                    </a:ext>
                  </a:extLst>
                </p:cNvPr>
                <p:cNvSpPr>
                  <a:spLocks noChangeArrowheads="1"/>
                </p:cNvSpPr>
                <p:nvPr/>
              </p:nvSpPr>
              <p:spPr bwMode="auto">
                <a:xfrm>
                  <a:off x="5557028" y="7180975"/>
                  <a:ext cx="542925" cy="5413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131" name="Freeform 26">
                  <a:extLst>
                    <a:ext uri="{FF2B5EF4-FFF2-40B4-BE49-F238E27FC236}">
                      <a16:creationId xmlns:a16="http://schemas.microsoft.com/office/drawing/2014/main" id="{985BF6EC-F512-49DE-B5EC-C73722EF6033}"/>
                    </a:ext>
                  </a:extLst>
                </p:cNvPr>
                <p:cNvSpPr>
                  <a:spLocks noEditPoints="1"/>
                </p:cNvSpPr>
                <p:nvPr/>
              </p:nvSpPr>
              <p:spPr bwMode="auto">
                <a:xfrm>
                  <a:off x="6907991" y="7722312"/>
                  <a:ext cx="1458913" cy="1524000"/>
                </a:xfrm>
                <a:custGeom>
                  <a:avLst/>
                  <a:gdLst>
                    <a:gd name="T0" fmla="*/ 379 w 388"/>
                    <a:gd name="T1" fmla="*/ 137 h 405"/>
                    <a:gd name="T2" fmla="*/ 383 w 388"/>
                    <a:gd name="T3" fmla="*/ 118 h 405"/>
                    <a:gd name="T4" fmla="*/ 361 w 388"/>
                    <a:gd name="T5" fmla="*/ 81 h 405"/>
                    <a:gd name="T6" fmla="*/ 343 w 388"/>
                    <a:gd name="T7" fmla="*/ 74 h 405"/>
                    <a:gd name="T8" fmla="*/ 287 w 388"/>
                    <a:gd name="T9" fmla="*/ 94 h 405"/>
                    <a:gd name="T10" fmla="*/ 241 w 388"/>
                    <a:gd name="T11" fmla="*/ 68 h 405"/>
                    <a:gd name="T12" fmla="*/ 232 w 388"/>
                    <a:gd name="T13" fmla="*/ 12 h 405"/>
                    <a:gd name="T14" fmla="*/ 217 w 388"/>
                    <a:gd name="T15" fmla="*/ 0 h 405"/>
                    <a:gd name="T16" fmla="*/ 174 w 388"/>
                    <a:gd name="T17" fmla="*/ 0 h 405"/>
                    <a:gd name="T18" fmla="*/ 159 w 388"/>
                    <a:gd name="T19" fmla="*/ 12 h 405"/>
                    <a:gd name="T20" fmla="*/ 149 w 388"/>
                    <a:gd name="T21" fmla="*/ 68 h 405"/>
                    <a:gd name="T22" fmla="*/ 102 w 388"/>
                    <a:gd name="T23" fmla="*/ 95 h 405"/>
                    <a:gd name="T24" fmla="*/ 46 w 388"/>
                    <a:gd name="T25" fmla="*/ 74 h 405"/>
                    <a:gd name="T26" fmla="*/ 27 w 388"/>
                    <a:gd name="T27" fmla="*/ 81 h 405"/>
                    <a:gd name="T28" fmla="*/ 6 w 388"/>
                    <a:gd name="T29" fmla="*/ 118 h 405"/>
                    <a:gd name="T30" fmla="*/ 9 w 388"/>
                    <a:gd name="T31" fmla="*/ 137 h 405"/>
                    <a:gd name="T32" fmla="*/ 55 w 388"/>
                    <a:gd name="T33" fmla="*/ 175 h 405"/>
                    <a:gd name="T34" fmla="*/ 53 w 388"/>
                    <a:gd name="T35" fmla="*/ 202 h 405"/>
                    <a:gd name="T36" fmla="*/ 55 w 388"/>
                    <a:gd name="T37" fmla="*/ 227 h 405"/>
                    <a:gd name="T38" fmla="*/ 7 w 388"/>
                    <a:gd name="T39" fmla="*/ 266 h 405"/>
                    <a:gd name="T40" fmla="*/ 4 w 388"/>
                    <a:gd name="T41" fmla="*/ 285 h 405"/>
                    <a:gd name="T42" fmla="*/ 25 w 388"/>
                    <a:gd name="T43" fmla="*/ 322 h 405"/>
                    <a:gd name="T44" fmla="*/ 43 w 388"/>
                    <a:gd name="T45" fmla="*/ 329 h 405"/>
                    <a:gd name="T46" fmla="*/ 100 w 388"/>
                    <a:gd name="T47" fmla="*/ 308 h 405"/>
                    <a:gd name="T48" fmla="*/ 149 w 388"/>
                    <a:gd name="T49" fmla="*/ 337 h 405"/>
                    <a:gd name="T50" fmla="*/ 158 w 388"/>
                    <a:gd name="T51" fmla="*/ 392 h 405"/>
                    <a:gd name="T52" fmla="*/ 173 w 388"/>
                    <a:gd name="T53" fmla="*/ 405 h 405"/>
                    <a:gd name="T54" fmla="*/ 216 w 388"/>
                    <a:gd name="T55" fmla="*/ 405 h 405"/>
                    <a:gd name="T56" fmla="*/ 231 w 388"/>
                    <a:gd name="T57" fmla="*/ 392 h 405"/>
                    <a:gd name="T58" fmla="*/ 240 w 388"/>
                    <a:gd name="T59" fmla="*/ 337 h 405"/>
                    <a:gd name="T60" fmla="*/ 289 w 388"/>
                    <a:gd name="T61" fmla="*/ 309 h 405"/>
                    <a:gd name="T62" fmla="*/ 345 w 388"/>
                    <a:gd name="T63" fmla="*/ 329 h 405"/>
                    <a:gd name="T64" fmla="*/ 364 w 388"/>
                    <a:gd name="T65" fmla="*/ 322 h 405"/>
                    <a:gd name="T66" fmla="*/ 385 w 388"/>
                    <a:gd name="T67" fmla="*/ 285 h 405"/>
                    <a:gd name="T68" fmla="*/ 381 w 388"/>
                    <a:gd name="T69" fmla="*/ 266 h 405"/>
                    <a:gd name="T70" fmla="*/ 335 w 388"/>
                    <a:gd name="T71" fmla="*/ 228 h 405"/>
                    <a:gd name="T72" fmla="*/ 337 w 388"/>
                    <a:gd name="T73" fmla="*/ 202 h 405"/>
                    <a:gd name="T74" fmla="*/ 334 w 388"/>
                    <a:gd name="T75" fmla="*/ 174 h 405"/>
                    <a:gd name="T76" fmla="*/ 379 w 388"/>
                    <a:gd name="T77" fmla="*/ 137 h 405"/>
                    <a:gd name="T78" fmla="*/ 251 w 388"/>
                    <a:gd name="T79" fmla="*/ 202 h 405"/>
                    <a:gd name="T80" fmla="*/ 195 w 388"/>
                    <a:gd name="T81" fmla="*/ 259 h 405"/>
                    <a:gd name="T82" fmla="*/ 138 w 388"/>
                    <a:gd name="T83" fmla="*/ 202 h 405"/>
                    <a:gd name="T84" fmla="*/ 195 w 388"/>
                    <a:gd name="T85" fmla="*/ 145 h 405"/>
                    <a:gd name="T86" fmla="*/ 251 w 388"/>
                    <a:gd name="T8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8" h="405">
                      <a:moveTo>
                        <a:pt x="379" y="137"/>
                      </a:moveTo>
                      <a:cubicBezTo>
                        <a:pt x="385" y="133"/>
                        <a:pt x="386" y="124"/>
                        <a:pt x="383" y="118"/>
                      </a:cubicBezTo>
                      <a:cubicBezTo>
                        <a:pt x="361" y="81"/>
                        <a:pt x="361" y="81"/>
                        <a:pt x="361" y="81"/>
                      </a:cubicBezTo>
                      <a:cubicBezTo>
                        <a:pt x="357" y="74"/>
                        <a:pt x="350" y="72"/>
                        <a:pt x="343" y="74"/>
                      </a:cubicBezTo>
                      <a:cubicBezTo>
                        <a:pt x="287" y="94"/>
                        <a:pt x="287" y="94"/>
                        <a:pt x="287" y="94"/>
                      </a:cubicBezTo>
                      <a:cubicBezTo>
                        <a:pt x="274" y="83"/>
                        <a:pt x="258" y="74"/>
                        <a:pt x="241" y="68"/>
                      </a:cubicBezTo>
                      <a:cubicBezTo>
                        <a:pt x="232" y="12"/>
                        <a:pt x="232" y="12"/>
                        <a:pt x="232" y="12"/>
                      </a:cubicBezTo>
                      <a:cubicBezTo>
                        <a:pt x="231" y="5"/>
                        <a:pt x="224" y="0"/>
                        <a:pt x="217" y="0"/>
                      </a:cubicBezTo>
                      <a:cubicBezTo>
                        <a:pt x="174" y="0"/>
                        <a:pt x="174" y="0"/>
                        <a:pt x="174" y="0"/>
                      </a:cubicBezTo>
                      <a:cubicBezTo>
                        <a:pt x="166" y="0"/>
                        <a:pt x="160" y="5"/>
                        <a:pt x="159" y="12"/>
                      </a:cubicBezTo>
                      <a:cubicBezTo>
                        <a:pt x="149" y="68"/>
                        <a:pt x="149" y="68"/>
                        <a:pt x="149" y="68"/>
                      </a:cubicBezTo>
                      <a:cubicBezTo>
                        <a:pt x="132" y="74"/>
                        <a:pt x="116" y="83"/>
                        <a:pt x="102" y="95"/>
                      </a:cubicBezTo>
                      <a:cubicBezTo>
                        <a:pt x="46" y="74"/>
                        <a:pt x="46" y="74"/>
                        <a:pt x="46" y="74"/>
                      </a:cubicBezTo>
                      <a:cubicBezTo>
                        <a:pt x="39" y="72"/>
                        <a:pt x="31" y="74"/>
                        <a:pt x="27" y="81"/>
                      </a:cubicBezTo>
                      <a:cubicBezTo>
                        <a:pt x="6" y="118"/>
                        <a:pt x="6" y="118"/>
                        <a:pt x="6" y="118"/>
                      </a:cubicBezTo>
                      <a:cubicBezTo>
                        <a:pt x="2" y="124"/>
                        <a:pt x="3" y="133"/>
                        <a:pt x="9" y="137"/>
                      </a:cubicBezTo>
                      <a:cubicBezTo>
                        <a:pt x="55" y="175"/>
                        <a:pt x="55" y="175"/>
                        <a:pt x="55" y="175"/>
                      </a:cubicBezTo>
                      <a:cubicBezTo>
                        <a:pt x="54" y="184"/>
                        <a:pt x="53" y="193"/>
                        <a:pt x="53" y="202"/>
                      </a:cubicBezTo>
                      <a:cubicBezTo>
                        <a:pt x="53" y="211"/>
                        <a:pt x="53" y="219"/>
                        <a:pt x="55" y="227"/>
                      </a:cubicBezTo>
                      <a:cubicBezTo>
                        <a:pt x="7" y="266"/>
                        <a:pt x="7" y="266"/>
                        <a:pt x="7" y="266"/>
                      </a:cubicBezTo>
                      <a:cubicBezTo>
                        <a:pt x="2" y="270"/>
                        <a:pt x="0" y="278"/>
                        <a:pt x="4" y="285"/>
                      </a:cubicBezTo>
                      <a:cubicBezTo>
                        <a:pt x="25" y="322"/>
                        <a:pt x="25" y="322"/>
                        <a:pt x="25" y="322"/>
                      </a:cubicBezTo>
                      <a:cubicBezTo>
                        <a:pt x="28" y="329"/>
                        <a:pt x="36" y="332"/>
                        <a:pt x="43" y="329"/>
                      </a:cubicBezTo>
                      <a:cubicBezTo>
                        <a:pt x="100" y="308"/>
                        <a:pt x="100" y="308"/>
                        <a:pt x="100" y="308"/>
                      </a:cubicBezTo>
                      <a:cubicBezTo>
                        <a:pt x="114" y="321"/>
                        <a:pt x="131" y="330"/>
                        <a:pt x="149" y="337"/>
                      </a:cubicBezTo>
                      <a:cubicBezTo>
                        <a:pt x="158" y="392"/>
                        <a:pt x="158" y="392"/>
                        <a:pt x="158" y="392"/>
                      </a:cubicBezTo>
                      <a:cubicBezTo>
                        <a:pt x="159" y="399"/>
                        <a:pt x="165" y="405"/>
                        <a:pt x="173" y="405"/>
                      </a:cubicBezTo>
                      <a:cubicBezTo>
                        <a:pt x="216" y="405"/>
                        <a:pt x="216" y="405"/>
                        <a:pt x="216" y="405"/>
                      </a:cubicBezTo>
                      <a:cubicBezTo>
                        <a:pt x="223" y="405"/>
                        <a:pt x="229" y="399"/>
                        <a:pt x="231" y="392"/>
                      </a:cubicBezTo>
                      <a:cubicBezTo>
                        <a:pt x="240" y="337"/>
                        <a:pt x="240" y="337"/>
                        <a:pt x="240" y="337"/>
                      </a:cubicBezTo>
                      <a:cubicBezTo>
                        <a:pt x="258" y="331"/>
                        <a:pt x="275" y="321"/>
                        <a:pt x="289" y="309"/>
                      </a:cubicBezTo>
                      <a:cubicBezTo>
                        <a:pt x="345" y="329"/>
                        <a:pt x="345" y="329"/>
                        <a:pt x="345" y="329"/>
                      </a:cubicBezTo>
                      <a:cubicBezTo>
                        <a:pt x="352" y="332"/>
                        <a:pt x="360" y="329"/>
                        <a:pt x="364" y="322"/>
                      </a:cubicBezTo>
                      <a:cubicBezTo>
                        <a:pt x="385" y="285"/>
                        <a:pt x="385" y="285"/>
                        <a:pt x="385" y="285"/>
                      </a:cubicBezTo>
                      <a:cubicBezTo>
                        <a:pt x="388" y="278"/>
                        <a:pt x="387" y="270"/>
                        <a:pt x="381" y="266"/>
                      </a:cubicBezTo>
                      <a:cubicBezTo>
                        <a:pt x="335" y="228"/>
                        <a:pt x="335" y="228"/>
                        <a:pt x="335" y="228"/>
                      </a:cubicBezTo>
                      <a:cubicBezTo>
                        <a:pt x="336" y="220"/>
                        <a:pt x="337" y="211"/>
                        <a:pt x="337" y="202"/>
                      </a:cubicBezTo>
                      <a:cubicBezTo>
                        <a:pt x="337" y="193"/>
                        <a:pt x="336" y="183"/>
                        <a:pt x="334" y="174"/>
                      </a:cubicBezTo>
                      <a:lnTo>
                        <a:pt x="379" y="137"/>
                      </a:lnTo>
                      <a:close/>
                      <a:moveTo>
                        <a:pt x="251" y="202"/>
                      </a:moveTo>
                      <a:cubicBezTo>
                        <a:pt x="251" y="233"/>
                        <a:pt x="226" y="259"/>
                        <a:pt x="195" y="259"/>
                      </a:cubicBezTo>
                      <a:cubicBezTo>
                        <a:pt x="163" y="259"/>
                        <a:pt x="138" y="233"/>
                        <a:pt x="138" y="202"/>
                      </a:cubicBezTo>
                      <a:cubicBezTo>
                        <a:pt x="138" y="171"/>
                        <a:pt x="163" y="145"/>
                        <a:pt x="195" y="145"/>
                      </a:cubicBezTo>
                      <a:cubicBezTo>
                        <a:pt x="226" y="145"/>
                        <a:pt x="251" y="171"/>
                        <a:pt x="251"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grpSp>
        </p:grpSp>
        <p:grpSp>
          <p:nvGrpSpPr>
            <p:cNvPr id="119" name="Group 306">
              <a:extLst>
                <a:ext uri="{FF2B5EF4-FFF2-40B4-BE49-F238E27FC236}">
                  <a16:creationId xmlns:a16="http://schemas.microsoft.com/office/drawing/2014/main" id="{E8DC62D1-1DD3-48D4-98B1-45F3A43A7D87}"/>
                </a:ext>
              </a:extLst>
            </p:cNvPr>
            <p:cNvGrpSpPr/>
            <p:nvPr/>
          </p:nvGrpSpPr>
          <p:grpSpPr>
            <a:xfrm>
              <a:off x="10273444" y="868144"/>
              <a:ext cx="704429" cy="845637"/>
              <a:chOff x="1156020" y="2248829"/>
              <a:chExt cx="704429" cy="852494"/>
            </a:xfrm>
          </p:grpSpPr>
          <p:sp>
            <p:nvSpPr>
              <p:cNvPr id="120" name="TextBox 307">
                <a:extLst>
                  <a:ext uri="{FF2B5EF4-FFF2-40B4-BE49-F238E27FC236}">
                    <a16:creationId xmlns:a16="http://schemas.microsoft.com/office/drawing/2014/main" id="{77FFCC9E-6A60-43D6-923F-E18F6841371F}"/>
                  </a:ext>
                </a:extLst>
              </p:cNvPr>
              <p:cNvSpPr txBox="1"/>
              <p:nvPr/>
            </p:nvSpPr>
            <p:spPr>
              <a:xfrm>
                <a:off x="1156020" y="2248829"/>
                <a:ext cx="704429" cy="186604"/>
              </a:xfrm>
              <a:prstGeom prst="rect">
                <a:avLst/>
              </a:prstGeom>
              <a:ln/>
            </p:spPr>
            <p:style>
              <a:lnRef idx="2">
                <a:schemeClr val="accent1"/>
              </a:lnRef>
              <a:fillRef idx="1">
                <a:schemeClr val="lt1"/>
              </a:fillRef>
              <a:effectRef idx="0">
                <a:schemeClr val="accent1"/>
              </a:effectRef>
              <a:fontRef idx="minor">
                <a:schemeClr val="dk1"/>
              </a:fontRef>
            </p:style>
            <p:txBody>
              <a:bodyPr wrap="square" lIns="46623" tIns="46623" rIns="46623" bIns="46623" rtlCol="0" anchor="ctr">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816" b="1" i="0" u="none" strike="noStrike" kern="0" cap="none" spc="0" normalizeH="0" baseline="0" noProof="0">
                    <a:ln>
                      <a:noFill/>
                    </a:ln>
                    <a:solidFill>
                      <a:srgbClr val="0070C0"/>
                    </a:solidFill>
                    <a:effectLst/>
                    <a:uLnTx/>
                    <a:uFillTx/>
                    <a:latin typeface="Segoe UI Semilight"/>
                    <a:ea typeface="+mn-ea"/>
                    <a:cs typeface="+mn-cs"/>
                  </a:rPr>
                  <a:t>PROCESS</a:t>
                </a:r>
              </a:p>
            </p:txBody>
          </p:sp>
          <p:sp>
            <p:nvSpPr>
              <p:cNvPr id="121" name="Rectangle 308">
                <a:extLst>
                  <a:ext uri="{FF2B5EF4-FFF2-40B4-BE49-F238E27FC236}">
                    <a16:creationId xmlns:a16="http://schemas.microsoft.com/office/drawing/2014/main" id="{963A7A98-128B-4A03-803C-7BEA9E9D3034}"/>
                  </a:ext>
                </a:extLst>
              </p:cNvPr>
              <p:cNvSpPr/>
              <p:nvPr/>
            </p:nvSpPr>
            <p:spPr bwMode="auto">
              <a:xfrm>
                <a:off x="1156020" y="2435433"/>
                <a:ext cx="704429" cy="66589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6494" tIns="149196" rIns="186494" bIns="149196"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l" defTabSz="950846" rtl="0" eaLnBrk="1" fontAlgn="base" latinLnBrk="0" hangingPunct="1">
                  <a:lnSpc>
                    <a:spcPct val="90000"/>
                  </a:lnSpc>
                  <a:spcBef>
                    <a:spcPct val="0"/>
                  </a:spcBef>
                  <a:spcAft>
                    <a:spcPct val="0"/>
                  </a:spcAft>
                  <a:buClrTx/>
                  <a:buSzTx/>
                  <a:buFontTx/>
                  <a:buNone/>
                  <a:tabLst/>
                  <a:defRPr/>
                </a:pPr>
                <a:endParaRPr kumimoji="0" lang="en-US" sz="1632" b="0"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endParaRPr>
              </a:p>
            </p:txBody>
          </p:sp>
          <p:grpSp>
            <p:nvGrpSpPr>
              <p:cNvPr id="122" name="Group 309">
                <a:extLst>
                  <a:ext uri="{FF2B5EF4-FFF2-40B4-BE49-F238E27FC236}">
                    <a16:creationId xmlns:a16="http://schemas.microsoft.com/office/drawing/2014/main" id="{69661F1F-84E9-4410-A969-3BCA75BF301D}"/>
                  </a:ext>
                </a:extLst>
              </p:cNvPr>
              <p:cNvGrpSpPr/>
              <p:nvPr/>
            </p:nvGrpSpPr>
            <p:grpSpPr>
              <a:xfrm>
                <a:off x="1282952" y="2590867"/>
                <a:ext cx="471171" cy="380335"/>
                <a:chOff x="4406091" y="6049087"/>
                <a:chExt cx="3960813" cy="3197225"/>
              </a:xfrm>
              <a:solidFill>
                <a:schemeClr val="tx2"/>
              </a:solidFill>
            </p:grpSpPr>
            <p:sp>
              <p:nvSpPr>
                <p:cNvPr id="123" name="Freeform 24">
                  <a:extLst>
                    <a:ext uri="{FF2B5EF4-FFF2-40B4-BE49-F238E27FC236}">
                      <a16:creationId xmlns:a16="http://schemas.microsoft.com/office/drawing/2014/main" id="{8F0E9335-C4AD-4FB8-8BA3-BF93CEE67C07}"/>
                    </a:ext>
                  </a:extLst>
                </p:cNvPr>
                <p:cNvSpPr>
                  <a:spLocks noEditPoints="1"/>
                </p:cNvSpPr>
                <p:nvPr/>
              </p:nvSpPr>
              <p:spPr bwMode="auto">
                <a:xfrm>
                  <a:off x="4406091" y="6049087"/>
                  <a:ext cx="2847975" cy="2813050"/>
                </a:xfrm>
                <a:custGeom>
                  <a:avLst/>
                  <a:gdLst>
                    <a:gd name="T0" fmla="*/ 744 w 757"/>
                    <a:gd name="T1" fmla="*/ 466 h 748"/>
                    <a:gd name="T2" fmla="*/ 755 w 757"/>
                    <a:gd name="T3" fmla="*/ 399 h 748"/>
                    <a:gd name="T4" fmla="*/ 739 w 757"/>
                    <a:gd name="T5" fmla="*/ 373 h 748"/>
                    <a:gd name="T6" fmla="*/ 644 w 757"/>
                    <a:gd name="T7" fmla="*/ 341 h 748"/>
                    <a:gd name="T8" fmla="*/ 638 w 757"/>
                    <a:gd name="T9" fmla="*/ 309 h 748"/>
                    <a:gd name="T10" fmla="*/ 716 w 757"/>
                    <a:gd name="T11" fmla="*/ 245 h 748"/>
                    <a:gd name="T12" fmla="*/ 721 w 757"/>
                    <a:gd name="T13" fmla="*/ 215 h 748"/>
                    <a:gd name="T14" fmla="*/ 687 w 757"/>
                    <a:gd name="T15" fmla="*/ 157 h 748"/>
                    <a:gd name="T16" fmla="*/ 658 w 757"/>
                    <a:gd name="T17" fmla="*/ 146 h 748"/>
                    <a:gd name="T18" fmla="*/ 565 w 757"/>
                    <a:gd name="T19" fmla="*/ 181 h 748"/>
                    <a:gd name="T20" fmla="*/ 536 w 757"/>
                    <a:gd name="T21" fmla="*/ 157 h 748"/>
                    <a:gd name="T22" fmla="*/ 556 w 757"/>
                    <a:gd name="T23" fmla="*/ 55 h 748"/>
                    <a:gd name="T24" fmla="*/ 541 w 757"/>
                    <a:gd name="T25" fmla="*/ 28 h 748"/>
                    <a:gd name="T26" fmla="*/ 477 w 757"/>
                    <a:gd name="T27" fmla="*/ 5 h 748"/>
                    <a:gd name="T28" fmla="*/ 449 w 757"/>
                    <a:gd name="T29" fmla="*/ 15 h 748"/>
                    <a:gd name="T30" fmla="*/ 397 w 757"/>
                    <a:gd name="T31" fmla="*/ 106 h 748"/>
                    <a:gd name="T32" fmla="*/ 378 w 757"/>
                    <a:gd name="T33" fmla="*/ 105 h 748"/>
                    <a:gd name="T34" fmla="*/ 362 w 757"/>
                    <a:gd name="T35" fmla="*/ 106 h 748"/>
                    <a:gd name="T36" fmla="*/ 311 w 757"/>
                    <a:gd name="T37" fmla="*/ 15 h 748"/>
                    <a:gd name="T38" fmla="*/ 282 w 757"/>
                    <a:gd name="T39" fmla="*/ 4 h 748"/>
                    <a:gd name="T40" fmla="*/ 218 w 757"/>
                    <a:gd name="T41" fmla="*/ 27 h 748"/>
                    <a:gd name="T42" fmla="*/ 203 w 757"/>
                    <a:gd name="T43" fmla="*/ 54 h 748"/>
                    <a:gd name="T44" fmla="*/ 222 w 757"/>
                    <a:gd name="T45" fmla="*/ 156 h 748"/>
                    <a:gd name="T46" fmla="*/ 192 w 757"/>
                    <a:gd name="T47" fmla="*/ 181 h 748"/>
                    <a:gd name="T48" fmla="*/ 103 w 757"/>
                    <a:gd name="T49" fmla="*/ 145 h 748"/>
                    <a:gd name="T50" fmla="*/ 74 w 757"/>
                    <a:gd name="T51" fmla="*/ 155 h 748"/>
                    <a:gd name="T52" fmla="*/ 39 w 757"/>
                    <a:gd name="T53" fmla="*/ 213 h 748"/>
                    <a:gd name="T54" fmla="*/ 44 w 757"/>
                    <a:gd name="T55" fmla="*/ 243 h 748"/>
                    <a:gd name="T56" fmla="*/ 119 w 757"/>
                    <a:gd name="T57" fmla="*/ 307 h 748"/>
                    <a:gd name="T58" fmla="*/ 113 w 757"/>
                    <a:gd name="T59" fmla="*/ 341 h 748"/>
                    <a:gd name="T60" fmla="*/ 17 w 757"/>
                    <a:gd name="T61" fmla="*/ 373 h 748"/>
                    <a:gd name="T62" fmla="*/ 2 w 757"/>
                    <a:gd name="T63" fmla="*/ 400 h 748"/>
                    <a:gd name="T64" fmla="*/ 13 w 757"/>
                    <a:gd name="T65" fmla="*/ 466 h 748"/>
                    <a:gd name="T66" fmla="*/ 37 w 757"/>
                    <a:gd name="T67" fmla="*/ 486 h 748"/>
                    <a:gd name="T68" fmla="*/ 136 w 757"/>
                    <a:gd name="T69" fmla="*/ 486 h 748"/>
                    <a:gd name="T70" fmla="*/ 154 w 757"/>
                    <a:gd name="T71" fmla="*/ 519 h 748"/>
                    <a:gd name="T72" fmla="*/ 102 w 757"/>
                    <a:gd name="T73" fmla="*/ 604 h 748"/>
                    <a:gd name="T74" fmla="*/ 107 w 757"/>
                    <a:gd name="T75" fmla="*/ 634 h 748"/>
                    <a:gd name="T76" fmla="*/ 158 w 757"/>
                    <a:gd name="T77" fmla="*/ 678 h 748"/>
                    <a:gd name="T78" fmla="*/ 189 w 757"/>
                    <a:gd name="T79" fmla="*/ 679 h 748"/>
                    <a:gd name="T80" fmla="*/ 265 w 757"/>
                    <a:gd name="T81" fmla="*/ 615 h 748"/>
                    <a:gd name="T82" fmla="*/ 303 w 757"/>
                    <a:gd name="T83" fmla="*/ 629 h 748"/>
                    <a:gd name="T84" fmla="*/ 318 w 757"/>
                    <a:gd name="T85" fmla="*/ 729 h 748"/>
                    <a:gd name="T86" fmla="*/ 342 w 757"/>
                    <a:gd name="T87" fmla="*/ 748 h 748"/>
                    <a:gd name="T88" fmla="*/ 409 w 757"/>
                    <a:gd name="T89" fmla="*/ 748 h 748"/>
                    <a:gd name="T90" fmla="*/ 433 w 757"/>
                    <a:gd name="T91" fmla="*/ 729 h 748"/>
                    <a:gd name="T92" fmla="*/ 450 w 757"/>
                    <a:gd name="T93" fmla="*/ 631 h 748"/>
                    <a:gd name="T94" fmla="*/ 489 w 757"/>
                    <a:gd name="T95" fmla="*/ 617 h 748"/>
                    <a:gd name="T96" fmla="*/ 562 w 757"/>
                    <a:gd name="T97" fmla="*/ 680 h 748"/>
                    <a:gd name="T98" fmla="*/ 592 w 757"/>
                    <a:gd name="T99" fmla="*/ 680 h 748"/>
                    <a:gd name="T100" fmla="*/ 644 w 757"/>
                    <a:gd name="T101" fmla="*/ 636 h 748"/>
                    <a:gd name="T102" fmla="*/ 649 w 757"/>
                    <a:gd name="T103" fmla="*/ 606 h 748"/>
                    <a:gd name="T104" fmla="*/ 600 w 757"/>
                    <a:gd name="T105" fmla="*/ 522 h 748"/>
                    <a:gd name="T106" fmla="*/ 621 w 757"/>
                    <a:gd name="T107" fmla="*/ 486 h 748"/>
                    <a:gd name="T108" fmla="*/ 721 w 757"/>
                    <a:gd name="T109" fmla="*/ 486 h 748"/>
                    <a:gd name="T110" fmla="*/ 744 w 757"/>
                    <a:gd name="T111" fmla="*/ 466 h 748"/>
                    <a:gd name="T112" fmla="*/ 528 w 757"/>
                    <a:gd name="T113" fmla="*/ 373 h 748"/>
                    <a:gd name="T114" fmla="*/ 378 w 757"/>
                    <a:gd name="T115" fmla="*/ 522 h 748"/>
                    <a:gd name="T116" fmla="*/ 229 w 757"/>
                    <a:gd name="T117" fmla="*/ 373 h 748"/>
                    <a:gd name="T118" fmla="*/ 378 w 757"/>
                    <a:gd name="T119" fmla="*/ 223 h 748"/>
                    <a:gd name="T120" fmla="*/ 528 w 757"/>
                    <a:gd name="T121" fmla="*/ 37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7" h="748">
                      <a:moveTo>
                        <a:pt x="744" y="466"/>
                      </a:moveTo>
                      <a:cubicBezTo>
                        <a:pt x="755" y="399"/>
                        <a:pt x="755" y="399"/>
                        <a:pt x="755" y="399"/>
                      </a:cubicBezTo>
                      <a:cubicBezTo>
                        <a:pt x="757" y="388"/>
                        <a:pt x="750" y="377"/>
                        <a:pt x="739" y="373"/>
                      </a:cubicBezTo>
                      <a:cubicBezTo>
                        <a:pt x="644" y="341"/>
                        <a:pt x="644" y="341"/>
                        <a:pt x="644" y="341"/>
                      </a:cubicBezTo>
                      <a:cubicBezTo>
                        <a:pt x="643" y="330"/>
                        <a:pt x="641" y="319"/>
                        <a:pt x="638" y="309"/>
                      </a:cubicBezTo>
                      <a:cubicBezTo>
                        <a:pt x="716" y="245"/>
                        <a:pt x="716" y="245"/>
                        <a:pt x="716" y="245"/>
                      </a:cubicBezTo>
                      <a:cubicBezTo>
                        <a:pt x="725" y="238"/>
                        <a:pt x="727" y="225"/>
                        <a:pt x="721" y="215"/>
                      </a:cubicBezTo>
                      <a:cubicBezTo>
                        <a:pt x="687" y="157"/>
                        <a:pt x="687" y="157"/>
                        <a:pt x="687" y="157"/>
                      </a:cubicBezTo>
                      <a:cubicBezTo>
                        <a:pt x="681" y="147"/>
                        <a:pt x="669" y="142"/>
                        <a:pt x="658" y="146"/>
                      </a:cubicBezTo>
                      <a:cubicBezTo>
                        <a:pt x="565" y="181"/>
                        <a:pt x="565" y="181"/>
                        <a:pt x="565" y="181"/>
                      </a:cubicBezTo>
                      <a:cubicBezTo>
                        <a:pt x="556" y="172"/>
                        <a:pt x="547" y="164"/>
                        <a:pt x="536" y="157"/>
                      </a:cubicBezTo>
                      <a:cubicBezTo>
                        <a:pt x="556" y="55"/>
                        <a:pt x="556" y="55"/>
                        <a:pt x="556" y="55"/>
                      </a:cubicBezTo>
                      <a:cubicBezTo>
                        <a:pt x="558" y="43"/>
                        <a:pt x="552" y="32"/>
                        <a:pt x="541" y="28"/>
                      </a:cubicBezTo>
                      <a:cubicBezTo>
                        <a:pt x="477" y="5"/>
                        <a:pt x="477" y="5"/>
                        <a:pt x="477" y="5"/>
                      </a:cubicBezTo>
                      <a:cubicBezTo>
                        <a:pt x="467" y="1"/>
                        <a:pt x="455" y="5"/>
                        <a:pt x="449" y="15"/>
                      </a:cubicBezTo>
                      <a:cubicBezTo>
                        <a:pt x="397" y="106"/>
                        <a:pt x="397" y="106"/>
                        <a:pt x="397" y="106"/>
                      </a:cubicBezTo>
                      <a:cubicBezTo>
                        <a:pt x="391" y="105"/>
                        <a:pt x="385" y="105"/>
                        <a:pt x="378" y="105"/>
                      </a:cubicBezTo>
                      <a:cubicBezTo>
                        <a:pt x="373" y="105"/>
                        <a:pt x="367" y="105"/>
                        <a:pt x="362" y="106"/>
                      </a:cubicBezTo>
                      <a:cubicBezTo>
                        <a:pt x="311" y="15"/>
                        <a:pt x="311" y="15"/>
                        <a:pt x="311" y="15"/>
                      </a:cubicBezTo>
                      <a:cubicBezTo>
                        <a:pt x="305" y="4"/>
                        <a:pt x="293" y="0"/>
                        <a:pt x="282" y="4"/>
                      </a:cubicBezTo>
                      <a:cubicBezTo>
                        <a:pt x="218" y="27"/>
                        <a:pt x="218" y="27"/>
                        <a:pt x="218" y="27"/>
                      </a:cubicBezTo>
                      <a:cubicBezTo>
                        <a:pt x="208" y="31"/>
                        <a:pt x="201" y="42"/>
                        <a:pt x="203" y="54"/>
                      </a:cubicBezTo>
                      <a:cubicBezTo>
                        <a:pt x="222" y="156"/>
                        <a:pt x="222" y="156"/>
                        <a:pt x="222" y="156"/>
                      </a:cubicBezTo>
                      <a:cubicBezTo>
                        <a:pt x="211" y="163"/>
                        <a:pt x="201" y="172"/>
                        <a:pt x="192" y="181"/>
                      </a:cubicBezTo>
                      <a:cubicBezTo>
                        <a:pt x="103" y="145"/>
                        <a:pt x="103" y="145"/>
                        <a:pt x="103" y="145"/>
                      </a:cubicBezTo>
                      <a:cubicBezTo>
                        <a:pt x="92" y="141"/>
                        <a:pt x="80" y="145"/>
                        <a:pt x="74" y="155"/>
                      </a:cubicBezTo>
                      <a:cubicBezTo>
                        <a:pt x="39" y="213"/>
                        <a:pt x="39" y="213"/>
                        <a:pt x="39" y="213"/>
                      </a:cubicBezTo>
                      <a:cubicBezTo>
                        <a:pt x="33" y="223"/>
                        <a:pt x="35" y="235"/>
                        <a:pt x="44" y="243"/>
                      </a:cubicBezTo>
                      <a:cubicBezTo>
                        <a:pt x="119" y="307"/>
                        <a:pt x="119" y="307"/>
                        <a:pt x="119" y="307"/>
                      </a:cubicBezTo>
                      <a:cubicBezTo>
                        <a:pt x="116" y="318"/>
                        <a:pt x="114" y="329"/>
                        <a:pt x="113" y="341"/>
                      </a:cubicBezTo>
                      <a:cubicBezTo>
                        <a:pt x="17" y="373"/>
                        <a:pt x="17" y="373"/>
                        <a:pt x="17" y="373"/>
                      </a:cubicBezTo>
                      <a:cubicBezTo>
                        <a:pt x="6" y="377"/>
                        <a:pt x="0" y="388"/>
                        <a:pt x="2" y="400"/>
                      </a:cubicBezTo>
                      <a:cubicBezTo>
                        <a:pt x="13" y="466"/>
                        <a:pt x="13" y="466"/>
                        <a:pt x="13" y="466"/>
                      </a:cubicBezTo>
                      <a:cubicBezTo>
                        <a:pt x="15" y="478"/>
                        <a:pt x="25" y="486"/>
                        <a:pt x="37" y="486"/>
                      </a:cubicBezTo>
                      <a:cubicBezTo>
                        <a:pt x="136" y="486"/>
                        <a:pt x="136" y="486"/>
                        <a:pt x="136" y="486"/>
                      </a:cubicBezTo>
                      <a:cubicBezTo>
                        <a:pt x="141" y="498"/>
                        <a:pt x="147" y="509"/>
                        <a:pt x="154" y="519"/>
                      </a:cubicBezTo>
                      <a:cubicBezTo>
                        <a:pt x="102" y="604"/>
                        <a:pt x="102" y="604"/>
                        <a:pt x="102" y="604"/>
                      </a:cubicBezTo>
                      <a:cubicBezTo>
                        <a:pt x="96" y="614"/>
                        <a:pt x="98" y="627"/>
                        <a:pt x="107" y="634"/>
                      </a:cubicBezTo>
                      <a:cubicBezTo>
                        <a:pt x="158" y="678"/>
                        <a:pt x="158" y="678"/>
                        <a:pt x="158" y="678"/>
                      </a:cubicBezTo>
                      <a:cubicBezTo>
                        <a:pt x="167" y="686"/>
                        <a:pt x="180" y="686"/>
                        <a:pt x="189" y="679"/>
                      </a:cubicBezTo>
                      <a:cubicBezTo>
                        <a:pt x="265" y="615"/>
                        <a:pt x="265" y="615"/>
                        <a:pt x="265" y="615"/>
                      </a:cubicBezTo>
                      <a:cubicBezTo>
                        <a:pt x="277" y="621"/>
                        <a:pt x="290" y="626"/>
                        <a:pt x="303" y="629"/>
                      </a:cubicBezTo>
                      <a:cubicBezTo>
                        <a:pt x="318" y="729"/>
                        <a:pt x="318" y="729"/>
                        <a:pt x="318" y="729"/>
                      </a:cubicBezTo>
                      <a:cubicBezTo>
                        <a:pt x="320" y="740"/>
                        <a:pt x="330" y="748"/>
                        <a:pt x="342" y="748"/>
                      </a:cubicBezTo>
                      <a:cubicBezTo>
                        <a:pt x="409" y="748"/>
                        <a:pt x="409" y="748"/>
                        <a:pt x="409" y="748"/>
                      </a:cubicBezTo>
                      <a:cubicBezTo>
                        <a:pt x="421" y="748"/>
                        <a:pt x="431" y="740"/>
                        <a:pt x="433" y="729"/>
                      </a:cubicBezTo>
                      <a:cubicBezTo>
                        <a:pt x="450" y="631"/>
                        <a:pt x="450" y="631"/>
                        <a:pt x="450" y="631"/>
                      </a:cubicBezTo>
                      <a:cubicBezTo>
                        <a:pt x="463" y="627"/>
                        <a:pt x="476" y="622"/>
                        <a:pt x="489" y="617"/>
                      </a:cubicBezTo>
                      <a:cubicBezTo>
                        <a:pt x="562" y="680"/>
                        <a:pt x="562" y="680"/>
                        <a:pt x="562" y="680"/>
                      </a:cubicBezTo>
                      <a:cubicBezTo>
                        <a:pt x="570" y="687"/>
                        <a:pt x="583" y="687"/>
                        <a:pt x="592" y="680"/>
                      </a:cubicBezTo>
                      <a:cubicBezTo>
                        <a:pt x="644" y="636"/>
                        <a:pt x="644" y="636"/>
                        <a:pt x="644" y="636"/>
                      </a:cubicBezTo>
                      <a:cubicBezTo>
                        <a:pt x="653" y="629"/>
                        <a:pt x="655" y="616"/>
                        <a:pt x="649" y="606"/>
                      </a:cubicBezTo>
                      <a:cubicBezTo>
                        <a:pt x="600" y="522"/>
                        <a:pt x="600" y="522"/>
                        <a:pt x="600" y="522"/>
                      </a:cubicBezTo>
                      <a:cubicBezTo>
                        <a:pt x="608" y="511"/>
                        <a:pt x="615" y="499"/>
                        <a:pt x="621" y="486"/>
                      </a:cubicBezTo>
                      <a:cubicBezTo>
                        <a:pt x="721" y="486"/>
                        <a:pt x="721" y="486"/>
                        <a:pt x="721" y="486"/>
                      </a:cubicBezTo>
                      <a:cubicBezTo>
                        <a:pt x="732" y="486"/>
                        <a:pt x="742" y="478"/>
                        <a:pt x="744" y="466"/>
                      </a:cubicBezTo>
                      <a:close/>
                      <a:moveTo>
                        <a:pt x="528" y="373"/>
                      </a:moveTo>
                      <a:cubicBezTo>
                        <a:pt x="528" y="455"/>
                        <a:pt x="461" y="522"/>
                        <a:pt x="378" y="522"/>
                      </a:cubicBezTo>
                      <a:cubicBezTo>
                        <a:pt x="296" y="522"/>
                        <a:pt x="229" y="455"/>
                        <a:pt x="229" y="373"/>
                      </a:cubicBezTo>
                      <a:cubicBezTo>
                        <a:pt x="229" y="290"/>
                        <a:pt x="296" y="223"/>
                        <a:pt x="378" y="223"/>
                      </a:cubicBezTo>
                      <a:cubicBezTo>
                        <a:pt x="461" y="223"/>
                        <a:pt x="528" y="290"/>
                        <a:pt x="528" y="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124" name="Oval 25">
                  <a:extLst>
                    <a:ext uri="{FF2B5EF4-FFF2-40B4-BE49-F238E27FC236}">
                      <a16:creationId xmlns:a16="http://schemas.microsoft.com/office/drawing/2014/main" id="{112CD200-519C-41E2-AFCA-2D364EF9413D}"/>
                    </a:ext>
                  </a:extLst>
                </p:cNvPr>
                <p:cNvSpPr>
                  <a:spLocks noChangeArrowheads="1"/>
                </p:cNvSpPr>
                <p:nvPr/>
              </p:nvSpPr>
              <p:spPr bwMode="auto">
                <a:xfrm>
                  <a:off x="5557028" y="7180975"/>
                  <a:ext cx="542925" cy="5413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sp>
              <p:nvSpPr>
                <p:cNvPr id="125" name="Freeform 26">
                  <a:extLst>
                    <a:ext uri="{FF2B5EF4-FFF2-40B4-BE49-F238E27FC236}">
                      <a16:creationId xmlns:a16="http://schemas.microsoft.com/office/drawing/2014/main" id="{15DD63DD-6545-4796-9FA5-B6C2D36E72AF}"/>
                    </a:ext>
                  </a:extLst>
                </p:cNvPr>
                <p:cNvSpPr>
                  <a:spLocks noEditPoints="1"/>
                </p:cNvSpPr>
                <p:nvPr/>
              </p:nvSpPr>
              <p:spPr bwMode="auto">
                <a:xfrm>
                  <a:off x="6907991" y="7722312"/>
                  <a:ext cx="1458913" cy="1524000"/>
                </a:xfrm>
                <a:custGeom>
                  <a:avLst/>
                  <a:gdLst>
                    <a:gd name="T0" fmla="*/ 379 w 388"/>
                    <a:gd name="T1" fmla="*/ 137 h 405"/>
                    <a:gd name="T2" fmla="*/ 383 w 388"/>
                    <a:gd name="T3" fmla="*/ 118 h 405"/>
                    <a:gd name="T4" fmla="*/ 361 w 388"/>
                    <a:gd name="T5" fmla="*/ 81 h 405"/>
                    <a:gd name="T6" fmla="*/ 343 w 388"/>
                    <a:gd name="T7" fmla="*/ 74 h 405"/>
                    <a:gd name="T8" fmla="*/ 287 w 388"/>
                    <a:gd name="T9" fmla="*/ 94 h 405"/>
                    <a:gd name="T10" fmla="*/ 241 w 388"/>
                    <a:gd name="T11" fmla="*/ 68 h 405"/>
                    <a:gd name="T12" fmla="*/ 232 w 388"/>
                    <a:gd name="T13" fmla="*/ 12 h 405"/>
                    <a:gd name="T14" fmla="*/ 217 w 388"/>
                    <a:gd name="T15" fmla="*/ 0 h 405"/>
                    <a:gd name="T16" fmla="*/ 174 w 388"/>
                    <a:gd name="T17" fmla="*/ 0 h 405"/>
                    <a:gd name="T18" fmla="*/ 159 w 388"/>
                    <a:gd name="T19" fmla="*/ 12 h 405"/>
                    <a:gd name="T20" fmla="*/ 149 w 388"/>
                    <a:gd name="T21" fmla="*/ 68 h 405"/>
                    <a:gd name="T22" fmla="*/ 102 w 388"/>
                    <a:gd name="T23" fmla="*/ 95 h 405"/>
                    <a:gd name="T24" fmla="*/ 46 w 388"/>
                    <a:gd name="T25" fmla="*/ 74 h 405"/>
                    <a:gd name="T26" fmla="*/ 27 w 388"/>
                    <a:gd name="T27" fmla="*/ 81 h 405"/>
                    <a:gd name="T28" fmla="*/ 6 w 388"/>
                    <a:gd name="T29" fmla="*/ 118 h 405"/>
                    <a:gd name="T30" fmla="*/ 9 w 388"/>
                    <a:gd name="T31" fmla="*/ 137 h 405"/>
                    <a:gd name="T32" fmla="*/ 55 w 388"/>
                    <a:gd name="T33" fmla="*/ 175 h 405"/>
                    <a:gd name="T34" fmla="*/ 53 w 388"/>
                    <a:gd name="T35" fmla="*/ 202 h 405"/>
                    <a:gd name="T36" fmla="*/ 55 w 388"/>
                    <a:gd name="T37" fmla="*/ 227 h 405"/>
                    <a:gd name="T38" fmla="*/ 7 w 388"/>
                    <a:gd name="T39" fmla="*/ 266 h 405"/>
                    <a:gd name="T40" fmla="*/ 4 w 388"/>
                    <a:gd name="T41" fmla="*/ 285 h 405"/>
                    <a:gd name="T42" fmla="*/ 25 w 388"/>
                    <a:gd name="T43" fmla="*/ 322 h 405"/>
                    <a:gd name="T44" fmla="*/ 43 w 388"/>
                    <a:gd name="T45" fmla="*/ 329 h 405"/>
                    <a:gd name="T46" fmla="*/ 100 w 388"/>
                    <a:gd name="T47" fmla="*/ 308 h 405"/>
                    <a:gd name="T48" fmla="*/ 149 w 388"/>
                    <a:gd name="T49" fmla="*/ 337 h 405"/>
                    <a:gd name="T50" fmla="*/ 158 w 388"/>
                    <a:gd name="T51" fmla="*/ 392 h 405"/>
                    <a:gd name="T52" fmla="*/ 173 w 388"/>
                    <a:gd name="T53" fmla="*/ 405 h 405"/>
                    <a:gd name="T54" fmla="*/ 216 w 388"/>
                    <a:gd name="T55" fmla="*/ 405 h 405"/>
                    <a:gd name="T56" fmla="*/ 231 w 388"/>
                    <a:gd name="T57" fmla="*/ 392 h 405"/>
                    <a:gd name="T58" fmla="*/ 240 w 388"/>
                    <a:gd name="T59" fmla="*/ 337 h 405"/>
                    <a:gd name="T60" fmla="*/ 289 w 388"/>
                    <a:gd name="T61" fmla="*/ 309 h 405"/>
                    <a:gd name="T62" fmla="*/ 345 w 388"/>
                    <a:gd name="T63" fmla="*/ 329 h 405"/>
                    <a:gd name="T64" fmla="*/ 364 w 388"/>
                    <a:gd name="T65" fmla="*/ 322 h 405"/>
                    <a:gd name="T66" fmla="*/ 385 w 388"/>
                    <a:gd name="T67" fmla="*/ 285 h 405"/>
                    <a:gd name="T68" fmla="*/ 381 w 388"/>
                    <a:gd name="T69" fmla="*/ 266 h 405"/>
                    <a:gd name="T70" fmla="*/ 335 w 388"/>
                    <a:gd name="T71" fmla="*/ 228 h 405"/>
                    <a:gd name="T72" fmla="*/ 337 w 388"/>
                    <a:gd name="T73" fmla="*/ 202 h 405"/>
                    <a:gd name="T74" fmla="*/ 334 w 388"/>
                    <a:gd name="T75" fmla="*/ 174 h 405"/>
                    <a:gd name="T76" fmla="*/ 379 w 388"/>
                    <a:gd name="T77" fmla="*/ 137 h 405"/>
                    <a:gd name="T78" fmla="*/ 251 w 388"/>
                    <a:gd name="T79" fmla="*/ 202 h 405"/>
                    <a:gd name="T80" fmla="*/ 195 w 388"/>
                    <a:gd name="T81" fmla="*/ 259 h 405"/>
                    <a:gd name="T82" fmla="*/ 138 w 388"/>
                    <a:gd name="T83" fmla="*/ 202 h 405"/>
                    <a:gd name="T84" fmla="*/ 195 w 388"/>
                    <a:gd name="T85" fmla="*/ 145 h 405"/>
                    <a:gd name="T86" fmla="*/ 251 w 388"/>
                    <a:gd name="T8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8" h="405">
                      <a:moveTo>
                        <a:pt x="379" y="137"/>
                      </a:moveTo>
                      <a:cubicBezTo>
                        <a:pt x="385" y="133"/>
                        <a:pt x="386" y="124"/>
                        <a:pt x="383" y="118"/>
                      </a:cubicBezTo>
                      <a:cubicBezTo>
                        <a:pt x="361" y="81"/>
                        <a:pt x="361" y="81"/>
                        <a:pt x="361" y="81"/>
                      </a:cubicBezTo>
                      <a:cubicBezTo>
                        <a:pt x="357" y="74"/>
                        <a:pt x="350" y="72"/>
                        <a:pt x="343" y="74"/>
                      </a:cubicBezTo>
                      <a:cubicBezTo>
                        <a:pt x="287" y="94"/>
                        <a:pt x="287" y="94"/>
                        <a:pt x="287" y="94"/>
                      </a:cubicBezTo>
                      <a:cubicBezTo>
                        <a:pt x="274" y="83"/>
                        <a:pt x="258" y="74"/>
                        <a:pt x="241" y="68"/>
                      </a:cubicBezTo>
                      <a:cubicBezTo>
                        <a:pt x="232" y="12"/>
                        <a:pt x="232" y="12"/>
                        <a:pt x="232" y="12"/>
                      </a:cubicBezTo>
                      <a:cubicBezTo>
                        <a:pt x="231" y="5"/>
                        <a:pt x="224" y="0"/>
                        <a:pt x="217" y="0"/>
                      </a:cubicBezTo>
                      <a:cubicBezTo>
                        <a:pt x="174" y="0"/>
                        <a:pt x="174" y="0"/>
                        <a:pt x="174" y="0"/>
                      </a:cubicBezTo>
                      <a:cubicBezTo>
                        <a:pt x="166" y="0"/>
                        <a:pt x="160" y="5"/>
                        <a:pt x="159" y="12"/>
                      </a:cubicBezTo>
                      <a:cubicBezTo>
                        <a:pt x="149" y="68"/>
                        <a:pt x="149" y="68"/>
                        <a:pt x="149" y="68"/>
                      </a:cubicBezTo>
                      <a:cubicBezTo>
                        <a:pt x="132" y="74"/>
                        <a:pt x="116" y="83"/>
                        <a:pt x="102" y="95"/>
                      </a:cubicBezTo>
                      <a:cubicBezTo>
                        <a:pt x="46" y="74"/>
                        <a:pt x="46" y="74"/>
                        <a:pt x="46" y="74"/>
                      </a:cubicBezTo>
                      <a:cubicBezTo>
                        <a:pt x="39" y="72"/>
                        <a:pt x="31" y="74"/>
                        <a:pt x="27" y="81"/>
                      </a:cubicBezTo>
                      <a:cubicBezTo>
                        <a:pt x="6" y="118"/>
                        <a:pt x="6" y="118"/>
                        <a:pt x="6" y="118"/>
                      </a:cubicBezTo>
                      <a:cubicBezTo>
                        <a:pt x="2" y="124"/>
                        <a:pt x="3" y="133"/>
                        <a:pt x="9" y="137"/>
                      </a:cubicBezTo>
                      <a:cubicBezTo>
                        <a:pt x="55" y="175"/>
                        <a:pt x="55" y="175"/>
                        <a:pt x="55" y="175"/>
                      </a:cubicBezTo>
                      <a:cubicBezTo>
                        <a:pt x="54" y="184"/>
                        <a:pt x="53" y="193"/>
                        <a:pt x="53" y="202"/>
                      </a:cubicBezTo>
                      <a:cubicBezTo>
                        <a:pt x="53" y="211"/>
                        <a:pt x="53" y="219"/>
                        <a:pt x="55" y="227"/>
                      </a:cubicBezTo>
                      <a:cubicBezTo>
                        <a:pt x="7" y="266"/>
                        <a:pt x="7" y="266"/>
                        <a:pt x="7" y="266"/>
                      </a:cubicBezTo>
                      <a:cubicBezTo>
                        <a:pt x="2" y="270"/>
                        <a:pt x="0" y="278"/>
                        <a:pt x="4" y="285"/>
                      </a:cubicBezTo>
                      <a:cubicBezTo>
                        <a:pt x="25" y="322"/>
                        <a:pt x="25" y="322"/>
                        <a:pt x="25" y="322"/>
                      </a:cubicBezTo>
                      <a:cubicBezTo>
                        <a:pt x="28" y="329"/>
                        <a:pt x="36" y="332"/>
                        <a:pt x="43" y="329"/>
                      </a:cubicBezTo>
                      <a:cubicBezTo>
                        <a:pt x="100" y="308"/>
                        <a:pt x="100" y="308"/>
                        <a:pt x="100" y="308"/>
                      </a:cubicBezTo>
                      <a:cubicBezTo>
                        <a:pt x="114" y="321"/>
                        <a:pt x="131" y="330"/>
                        <a:pt x="149" y="337"/>
                      </a:cubicBezTo>
                      <a:cubicBezTo>
                        <a:pt x="158" y="392"/>
                        <a:pt x="158" y="392"/>
                        <a:pt x="158" y="392"/>
                      </a:cubicBezTo>
                      <a:cubicBezTo>
                        <a:pt x="159" y="399"/>
                        <a:pt x="165" y="405"/>
                        <a:pt x="173" y="405"/>
                      </a:cubicBezTo>
                      <a:cubicBezTo>
                        <a:pt x="216" y="405"/>
                        <a:pt x="216" y="405"/>
                        <a:pt x="216" y="405"/>
                      </a:cubicBezTo>
                      <a:cubicBezTo>
                        <a:pt x="223" y="405"/>
                        <a:pt x="229" y="399"/>
                        <a:pt x="231" y="392"/>
                      </a:cubicBezTo>
                      <a:cubicBezTo>
                        <a:pt x="240" y="337"/>
                        <a:pt x="240" y="337"/>
                        <a:pt x="240" y="337"/>
                      </a:cubicBezTo>
                      <a:cubicBezTo>
                        <a:pt x="258" y="331"/>
                        <a:pt x="275" y="321"/>
                        <a:pt x="289" y="309"/>
                      </a:cubicBezTo>
                      <a:cubicBezTo>
                        <a:pt x="345" y="329"/>
                        <a:pt x="345" y="329"/>
                        <a:pt x="345" y="329"/>
                      </a:cubicBezTo>
                      <a:cubicBezTo>
                        <a:pt x="352" y="332"/>
                        <a:pt x="360" y="329"/>
                        <a:pt x="364" y="322"/>
                      </a:cubicBezTo>
                      <a:cubicBezTo>
                        <a:pt x="385" y="285"/>
                        <a:pt x="385" y="285"/>
                        <a:pt x="385" y="285"/>
                      </a:cubicBezTo>
                      <a:cubicBezTo>
                        <a:pt x="388" y="278"/>
                        <a:pt x="387" y="270"/>
                        <a:pt x="381" y="266"/>
                      </a:cubicBezTo>
                      <a:cubicBezTo>
                        <a:pt x="335" y="228"/>
                        <a:pt x="335" y="228"/>
                        <a:pt x="335" y="228"/>
                      </a:cubicBezTo>
                      <a:cubicBezTo>
                        <a:pt x="336" y="220"/>
                        <a:pt x="337" y="211"/>
                        <a:pt x="337" y="202"/>
                      </a:cubicBezTo>
                      <a:cubicBezTo>
                        <a:pt x="337" y="193"/>
                        <a:pt x="336" y="183"/>
                        <a:pt x="334" y="174"/>
                      </a:cubicBezTo>
                      <a:lnTo>
                        <a:pt x="379" y="137"/>
                      </a:lnTo>
                      <a:close/>
                      <a:moveTo>
                        <a:pt x="251" y="202"/>
                      </a:moveTo>
                      <a:cubicBezTo>
                        <a:pt x="251" y="233"/>
                        <a:pt x="226" y="259"/>
                        <a:pt x="195" y="259"/>
                      </a:cubicBezTo>
                      <a:cubicBezTo>
                        <a:pt x="163" y="259"/>
                        <a:pt x="138" y="233"/>
                        <a:pt x="138" y="202"/>
                      </a:cubicBezTo>
                      <a:cubicBezTo>
                        <a:pt x="138" y="171"/>
                        <a:pt x="163" y="145"/>
                        <a:pt x="195" y="145"/>
                      </a:cubicBezTo>
                      <a:cubicBezTo>
                        <a:pt x="226" y="145"/>
                        <a:pt x="251" y="171"/>
                        <a:pt x="251"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Semilight"/>
                    <a:ea typeface="+mn-ea"/>
                    <a:cs typeface="+mn-cs"/>
                  </a:endParaRPr>
                </a:p>
              </p:txBody>
            </p:sp>
          </p:grpSp>
        </p:grpSp>
      </p:grpSp>
    </p:spTree>
    <p:extLst>
      <p:ext uri="{BB962C8B-B14F-4D97-AF65-F5344CB8AC3E}">
        <p14:creationId xmlns:p14="http://schemas.microsoft.com/office/powerpoint/2010/main" val="3725482219"/>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450"/>
              <a:t>Density &amp; Isolation levels</a:t>
            </a:r>
            <a:endParaRPr lang="en-US"/>
          </a:p>
        </p:txBody>
      </p:sp>
      <p:sp>
        <p:nvSpPr>
          <p:cNvPr id="9" name="Rectangle 8"/>
          <p:cNvSpPr/>
          <p:nvPr/>
        </p:nvSpPr>
        <p:spPr>
          <a:xfrm>
            <a:off x="3169080" y="2204029"/>
            <a:ext cx="1843688" cy="1117358"/>
          </a:xfrm>
          <a:prstGeom prst="rect">
            <a:avLst/>
          </a:prstGeom>
          <a:solidFill>
            <a:schemeClr val="accent1"/>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defTabSz="932239"/>
            <a:r>
              <a:rPr lang="en-US" sz="1836" b="1">
                <a:solidFill>
                  <a:schemeClr val="bg1">
                    <a:lumMod val="95000"/>
                  </a:schemeClr>
                </a:solidFill>
                <a:latin typeface="Segoe UI"/>
              </a:rPr>
              <a:t>PC</a:t>
            </a:r>
          </a:p>
        </p:txBody>
      </p:sp>
      <p:sp>
        <p:nvSpPr>
          <p:cNvPr id="13" name="Rectangle 12"/>
          <p:cNvSpPr/>
          <p:nvPr/>
        </p:nvSpPr>
        <p:spPr>
          <a:xfrm>
            <a:off x="5352825" y="2262586"/>
            <a:ext cx="1446723" cy="1021911"/>
          </a:xfrm>
          <a:prstGeom prst="rect">
            <a:avLst/>
          </a:prstGeom>
          <a:solidFill>
            <a:schemeClr val="accent1"/>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defTabSz="932239"/>
            <a:r>
              <a:rPr lang="en-US" sz="1836" b="1">
                <a:solidFill>
                  <a:schemeClr val="bg1">
                    <a:lumMod val="95000"/>
                  </a:schemeClr>
                </a:solidFill>
                <a:latin typeface="Segoe UI"/>
              </a:rPr>
              <a:t>VM</a:t>
            </a:r>
          </a:p>
        </p:txBody>
      </p:sp>
      <p:sp>
        <p:nvSpPr>
          <p:cNvPr id="16" name="Rectangle 15"/>
          <p:cNvSpPr/>
          <p:nvPr/>
        </p:nvSpPr>
        <p:spPr>
          <a:xfrm>
            <a:off x="9413270" y="2431354"/>
            <a:ext cx="1447578" cy="682625"/>
          </a:xfrm>
          <a:prstGeom prst="rect">
            <a:avLst/>
          </a:prstGeom>
          <a:solidFill>
            <a:schemeClr val="accent1"/>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defTabSz="932239"/>
            <a:r>
              <a:rPr lang="en-US" sz="1836" b="1">
                <a:solidFill>
                  <a:schemeClr val="bg1">
                    <a:lumMod val="95000"/>
                  </a:schemeClr>
                </a:solidFill>
                <a:latin typeface="Segoe UI"/>
              </a:rPr>
              <a:t>Process</a:t>
            </a:r>
            <a:endParaRPr lang="en-US" sz="1428" b="1">
              <a:solidFill>
                <a:schemeClr val="bg1">
                  <a:lumMod val="95000"/>
                </a:schemeClr>
              </a:solidFill>
              <a:latin typeface="Segoe UI"/>
            </a:endParaRPr>
          </a:p>
        </p:txBody>
      </p:sp>
      <p:sp>
        <p:nvSpPr>
          <p:cNvPr id="23" name="Rectangle 22"/>
          <p:cNvSpPr/>
          <p:nvPr/>
        </p:nvSpPr>
        <p:spPr>
          <a:xfrm>
            <a:off x="7428253" y="2339777"/>
            <a:ext cx="1447423" cy="844550"/>
          </a:xfrm>
          <a:prstGeom prst="rect">
            <a:avLst/>
          </a:prstGeom>
          <a:solidFill>
            <a:schemeClr val="accent1"/>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defTabSz="932239"/>
            <a:r>
              <a:rPr lang="en-US" sz="1836" b="1">
                <a:solidFill>
                  <a:schemeClr val="bg1">
                    <a:lumMod val="95000"/>
                  </a:schemeClr>
                </a:solidFill>
                <a:latin typeface="Segoe UI"/>
              </a:rPr>
              <a:t>Container</a:t>
            </a:r>
            <a:endParaRPr lang="en-US" sz="1632" b="1">
              <a:solidFill>
                <a:schemeClr val="bg1">
                  <a:lumMod val="95000"/>
                </a:schemeClr>
              </a:solidFill>
              <a:latin typeface="Segoe UI"/>
            </a:endParaRPr>
          </a:p>
        </p:txBody>
      </p:sp>
      <p:sp>
        <p:nvSpPr>
          <p:cNvPr id="31" name="Left-Right Arrow 30"/>
          <p:cNvSpPr/>
          <p:nvPr/>
        </p:nvSpPr>
        <p:spPr>
          <a:xfrm>
            <a:off x="3018291" y="1434176"/>
            <a:ext cx="8064223" cy="615492"/>
          </a:xfrm>
          <a:prstGeom prst="leftRightArrow">
            <a:avLst/>
          </a:prstGeom>
          <a:gradFill flip="none" rotWithShape="1">
            <a:gsLst>
              <a:gs pos="0">
                <a:schemeClr val="accent1"/>
              </a:gs>
              <a:gs pos="47000">
                <a:schemeClr val="accent1">
                  <a:lumMod val="50000"/>
                  <a:lumOff val="50000"/>
                </a:schemeClr>
              </a:gs>
              <a:gs pos="100000">
                <a:schemeClr val="accent1">
                  <a:lumMod val="25000"/>
                  <a:lumOff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39"/>
            <a:r>
              <a:rPr lang="en-US" sz="1836" b="1">
                <a:solidFill>
                  <a:prstClr val="white"/>
                </a:solidFill>
                <a:latin typeface="Segoe UI"/>
              </a:rPr>
              <a:t>More isolated			More efficient</a:t>
            </a:r>
          </a:p>
        </p:txBody>
      </p:sp>
      <p:graphicFrame>
        <p:nvGraphicFramePr>
          <p:cNvPr id="3" name="Table 2"/>
          <p:cNvGraphicFramePr>
            <a:graphicFrameLocks noGrp="1"/>
          </p:cNvGraphicFramePr>
          <p:nvPr>
            <p:extLst>
              <p:ext uri="{D42A27DB-BD31-4B8C-83A1-F6EECF244321}">
                <p14:modId xmlns:p14="http://schemas.microsoft.com/office/powerpoint/2010/main" val="249789586"/>
              </p:ext>
            </p:extLst>
          </p:nvPr>
        </p:nvGraphicFramePr>
        <p:xfrm>
          <a:off x="1069860" y="3675729"/>
          <a:ext cx="10012655" cy="2422054"/>
        </p:xfrm>
        <a:graphic>
          <a:graphicData uri="http://schemas.openxmlformats.org/drawingml/2006/table">
            <a:tbl>
              <a:tblPr firstCol="1" bandRow="1">
                <a:tableStyleId>{5C22544A-7EE6-4342-B048-85BDC9FD1C3A}</a:tableStyleId>
              </a:tblPr>
              <a:tblGrid>
                <a:gridCol w="2002531">
                  <a:extLst>
                    <a:ext uri="{9D8B030D-6E8A-4147-A177-3AD203B41FA5}">
                      <a16:colId xmlns:a16="http://schemas.microsoft.com/office/drawing/2014/main" val="20000"/>
                    </a:ext>
                  </a:extLst>
                </a:gridCol>
                <a:gridCol w="2002531">
                  <a:extLst>
                    <a:ext uri="{9D8B030D-6E8A-4147-A177-3AD203B41FA5}">
                      <a16:colId xmlns:a16="http://schemas.microsoft.com/office/drawing/2014/main" val="20001"/>
                    </a:ext>
                  </a:extLst>
                </a:gridCol>
                <a:gridCol w="2002531">
                  <a:extLst>
                    <a:ext uri="{9D8B030D-6E8A-4147-A177-3AD203B41FA5}">
                      <a16:colId xmlns:a16="http://schemas.microsoft.com/office/drawing/2014/main" val="20002"/>
                    </a:ext>
                  </a:extLst>
                </a:gridCol>
                <a:gridCol w="2002531">
                  <a:extLst>
                    <a:ext uri="{9D8B030D-6E8A-4147-A177-3AD203B41FA5}">
                      <a16:colId xmlns:a16="http://schemas.microsoft.com/office/drawing/2014/main" val="20003"/>
                    </a:ext>
                  </a:extLst>
                </a:gridCol>
                <a:gridCol w="2002531">
                  <a:extLst>
                    <a:ext uri="{9D8B030D-6E8A-4147-A177-3AD203B41FA5}">
                      <a16:colId xmlns:a16="http://schemas.microsoft.com/office/drawing/2014/main" val="20004"/>
                    </a:ext>
                  </a:extLst>
                </a:gridCol>
              </a:tblGrid>
              <a:tr h="761892">
                <a:tc>
                  <a:txBody>
                    <a:bodyPr/>
                    <a:lstStyle/>
                    <a:p>
                      <a:pPr algn="ctr"/>
                      <a:r>
                        <a:rPr lang="en-US" sz="1700"/>
                        <a:t>Hardware</a:t>
                      </a:r>
                    </a:p>
                  </a:txBody>
                  <a:tcPr marL="91427" marR="91427" marT="45713" marB="45713" anchor="ctr" anchorCtr="1"/>
                </a:tc>
                <a:tc>
                  <a:txBody>
                    <a:bodyPr/>
                    <a:lstStyle/>
                    <a:p>
                      <a:pPr algn="ctr"/>
                      <a:r>
                        <a:rPr lang="en-US" sz="1700"/>
                        <a:t>Not shared</a:t>
                      </a:r>
                    </a:p>
                  </a:txBody>
                  <a:tcPr marL="91427" marR="91427" marT="45713" marB="45713" anchor="ctr" anchorCtr="1"/>
                </a:tc>
                <a:tc>
                  <a:txBody>
                    <a:bodyPr/>
                    <a:lstStyle/>
                    <a:p>
                      <a:pPr algn="ctr"/>
                      <a:r>
                        <a:rPr lang="en-US" sz="1700"/>
                        <a:t>Shared</a:t>
                      </a:r>
                    </a:p>
                  </a:txBody>
                  <a:tcPr marL="91427" marR="91427" marT="45713" marB="45713" anchor="ctr" anchorCtr="1"/>
                </a:tc>
                <a:tc>
                  <a:txBody>
                    <a:bodyPr/>
                    <a:lstStyle/>
                    <a:p>
                      <a:pPr algn="ctr"/>
                      <a:r>
                        <a:rPr lang="en-US" sz="1700"/>
                        <a:t>Shared</a:t>
                      </a:r>
                    </a:p>
                  </a:txBody>
                  <a:tcPr marL="91427" marR="91427" marT="45713" marB="45713" anchor="ctr" anchorCtr="1"/>
                </a:tc>
                <a:tc>
                  <a:txBody>
                    <a:bodyPr/>
                    <a:lstStyle/>
                    <a:p>
                      <a:pPr algn="ctr"/>
                      <a:r>
                        <a:rPr lang="en-US" sz="1700"/>
                        <a:t>Shared</a:t>
                      </a:r>
                    </a:p>
                  </a:txBody>
                  <a:tcPr marL="91427" marR="91427" marT="45713" marB="45713" anchor="ctr" anchorCtr="1"/>
                </a:tc>
                <a:extLst>
                  <a:ext uri="{0D108BD9-81ED-4DB2-BD59-A6C34878D82A}">
                    <a16:rowId xmlns:a16="http://schemas.microsoft.com/office/drawing/2014/main" val="10000"/>
                  </a:ext>
                </a:extLst>
              </a:tr>
              <a:tr h="761892">
                <a:tc>
                  <a:txBody>
                    <a:bodyPr/>
                    <a:lstStyle/>
                    <a:p>
                      <a:pPr algn="ctr"/>
                      <a:r>
                        <a:rPr lang="en-US" sz="1700"/>
                        <a:t>Kernel</a:t>
                      </a:r>
                    </a:p>
                  </a:txBody>
                  <a:tcPr marL="91427" marR="91427" marT="45713" marB="45713" anchor="ctr" anchorCtr="1"/>
                </a:tc>
                <a:tc>
                  <a:txBody>
                    <a:bodyPr/>
                    <a:lstStyle/>
                    <a:p>
                      <a:pPr algn="ctr"/>
                      <a:r>
                        <a:rPr lang="en-US" sz="1700"/>
                        <a:t>Not shared</a:t>
                      </a:r>
                    </a:p>
                  </a:txBody>
                  <a:tcPr marL="91427" marR="91427" marT="45713" marB="45713" anchor="ctr" anchorCtr="1"/>
                </a:tc>
                <a:tc>
                  <a:txBody>
                    <a:bodyPr/>
                    <a:lstStyle/>
                    <a:p>
                      <a:pPr algn="ctr"/>
                      <a:r>
                        <a:rPr lang="en-US" sz="1700"/>
                        <a:t>Not shared</a:t>
                      </a:r>
                    </a:p>
                  </a:txBody>
                  <a:tcPr marL="91427" marR="91427" marT="45713" marB="45713" anchor="ctr" anchorCtr="1"/>
                </a:tc>
                <a:tc>
                  <a:txBody>
                    <a:bodyPr/>
                    <a:lstStyle/>
                    <a:p>
                      <a:pPr algn="ctr"/>
                      <a:r>
                        <a:rPr lang="en-US" sz="1700"/>
                        <a:t>Shared*</a:t>
                      </a:r>
                    </a:p>
                  </a:txBody>
                  <a:tcPr marL="91427" marR="91427" marT="45713" marB="45713" anchor="ctr" anchorCtr="1"/>
                </a:tc>
                <a:tc>
                  <a:txBody>
                    <a:bodyPr/>
                    <a:lstStyle/>
                    <a:p>
                      <a:pPr algn="ctr"/>
                      <a:r>
                        <a:rPr lang="en-US" sz="1700"/>
                        <a:t>Shared</a:t>
                      </a:r>
                    </a:p>
                  </a:txBody>
                  <a:tcPr marL="91427" marR="91427" marT="45713" marB="45713" anchor="ctr" anchorCtr="1"/>
                </a:tc>
                <a:extLst>
                  <a:ext uri="{0D108BD9-81ED-4DB2-BD59-A6C34878D82A}">
                    <a16:rowId xmlns:a16="http://schemas.microsoft.com/office/drawing/2014/main" val="10001"/>
                  </a:ext>
                </a:extLst>
              </a:tr>
              <a:tr h="898270">
                <a:tc>
                  <a:txBody>
                    <a:bodyPr/>
                    <a:lstStyle/>
                    <a:p>
                      <a:pPr algn="ctr"/>
                      <a:r>
                        <a:rPr lang="en-US" sz="1700"/>
                        <a:t>System Resources (ex: File System)</a:t>
                      </a:r>
                    </a:p>
                  </a:txBody>
                  <a:tcPr marL="91427" marR="91427" marT="45713" marB="45713" anchor="ctr" anchorCtr="1"/>
                </a:tc>
                <a:tc>
                  <a:txBody>
                    <a:bodyPr/>
                    <a:lstStyle/>
                    <a:p>
                      <a:pPr algn="ctr"/>
                      <a:r>
                        <a:rPr lang="en-US" sz="1700"/>
                        <a:t>Not shared</a:t>
                      </a:r>
                    </a:p>
                  </a:txBody>
                  <a:tcPr marL="91427" marR="91427" marT="45713" marB="45713" anchor="ctr" anchorCtr="1"/>
                </a:tc>
                <a:tc>
                  <a:txBody>
                    <a:bodyPr/>
                    <a:lstStyle/>
                    <a:p>
                      <a:pPr algn="ctr"/>
                      <a:r>
                        <a:rPr lang="en-US" sz="1700"/>
                        <a:t>Not shared</a:t>
                      </a:r>
                    </a:p>
                  </a:txBody>
                  <a:tcPr marL="91427" marR="91427" marT="45713" marB="45713" anchor="ctr" anchorCtr="1"/>
                </a:tc>
                <a:tc>
                  <a:txBody>
                    <a:bodyPr/>
                    <a:lstStyle/>
                    <a:p>
                      <a:pPr algn="ctr"/>
                      <a:r>
                        <a:rPr lang="en-US" sz="1700"/>
                        <a:t>Not shared</a:t>
                      </a:r>
                    </a:p>
                  </a:txBody>
                  <a:tcPr marL="91427" marR="91427" marT="45713" marB="45713" anchor="ctr" anchorCtr="1"/>
                </a:tc>
                <a:tc>
                  <a:txBody>
                    <a:bodyPr/>
                    <a:lstStyle/>
                    <a:p>
                      <a:pPr algn="ctr"/>
                      <a:r>
                        <a:rPr lang="en-US" sz="1700"/>
                        <a:t>Shared</a:t>
                      </a:r>
                    </a:p>
                  </a:txBody>
                  <a:tcPr marL="91427" marR="91427" marT="45713" marB="45713" anchor="ctr" anchorCtr="1"/>
                </a:tc>
                <a:extLst>
                  <a:ext uri="{0D108BD9-81ED-4DB2-BD59-A6C34878D82A}">
                    <a16:rowId xmlns:a16="http://schemas.microsoft.com/office/drawing/2014/main" val="10002"/>
                  </a:ext>
                </a:extLst>
              </a:tr>
            </a:tbl>
          </a:graphicData>
        </a:graphic>
      </p:graphicFrame>
      <p:sp>
        <p:nvSpPr>
          <p:cNvPr id="4" name="TextBox 3"/>
          <p:cNvSpPr txBox="1"/>
          <p:nvPr/>
        </p:nvSpPr>
        <p:spPr>
          <a:xfrm>
            <a:off x="961184" y="6240072"/>
            <a:ext cx="7639091" cy="634440"/>
          </a:xfrm>
          <a:prstGeom prst="rect">
            <a:avLst/>
          </a:prstGeom>
          <a:noFill/>
        </p:spPr>
        <p:txBody>
          <a:bodyPr wrap="none" lIns="182854" tIns="146283" rIns="182854" bIns="146283" rtlCol="0">
            <a:spAutoFit/>
          </a:bodyPr>
          <a:lstStyle/>
          <a:p>
            <a:pPr>
              <a:lnSpc>
                <a:spcPct val="90000"/>
              </a:lnSpc>
              <a:spcAft>
                <a:spcPts val="600"/>
              </a:spcAft>
            </a:pPr>
            <a:r>
              <a:rPr lang="en-US" sz="2400">
                <a:gradFill>
                  <a:gsLst>
                    <a:gs pos="2917">
                      <a:schemeClr val="tx1"/>
                    </a:gs>
                    <a:gs pos="30000">
                      <a:schemeClr val="tx1"/>
                    </a:gs>
                  </a:gsLst>
                  <a:lin ang="5400000" scaled="0"/>
                </a:gradFill>
              </a:rPr>
              <a:t>* Windows Hyper-V containers do not share a kernel</a:t>
            </a:r>
          </a:p>
        </p:txBody>
      </p:sp>
    </p:spTree>
    <p:extLst>
      <p:ext uri="{BB962C8B-B14F-4D97-AF65-F5344CB8AC3E}">
        <p14:creationId xmlns:p14="http://schemas.microsoft.com/office/powerpoint/2010/main" val="477662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3796581" y="2239997"/>
            <a:ext cx="1925796" cy="724535"/>
          </a:xfrm>
          <a:prstGeom prst="rect">
            <a:avLst/>
          </a:prstGeom>
          <a:solidFill>
            <a:srgbClr val="92D050"/>
          </a:solidFill>
          <a:ln w="19050" cap="flat" cmpd="sng" algn="ctr">
            <a:solidFill>
              <a:schemeClr val="tx1"/>
            </a:solidFill>
            <a:prstDash val="solid"/>
            <a:round/>
            <a:headEnd type="none" w="sm" len="sm"/>
            <a:tailEnd type="triangle" w="lg" len="lg"/>
          </a:ln>
          <a:effectLst/>
        </p:spPr>
        <p:txBody>
          <a:bodyPr vert="horz" wrap="square" lIns="46616" tIns="46616" rIns="46616" bIns="46616" numCol="1" rtlCol="0" anchor="ctr" anchorCtr="1" compatLnSpc="1">
            <a:prstTxWarp prst="textNoShape">
              <a:avLst/>
            </a:prstTxWarp>
            <a:noAutofit/>
          </a:bodyPr>
          <a:lstStyle/>
          <a:p>
            <a:pPr algn="ctr" defTabSz="914224">
              <a:tabLst>
                <a:tab pos="1165298" algn="l"/>
              </a:tabLst>
              <a:defRPr/>
            </a:pPr>
            <a:r>
              <a:rPr lang="en-US" sz="1836" b="1" kern="0">
                <a:solidFill>
                  <a:schemeClr val="bg1"/>
                </a:solidFill>
                <a:latin typeface="Segoe UI Light" panose="020B0502040204020203" pitchFamily="34" charset="0"/>
                <a:cs typeface="Segoe UI Light" panose="020B0502040204020203" pitchFamily="34" charset="0"/>
              </a:rPr>
              <a:t>Thumbnail</a:t>
            </a:r>
            <a:br>
              <a:rPr lang="en-US" sz="1836" b="1" kern="0">
                <a:solidFill>
                  <a:schemeClr val="bg1"/>
                </a:solidFill>
                <a:latin typeface="Segoe UI Light" panose="020B0502040204020203" pitchFamily="34" charset="0"/>
                <a:cs typeface="Segoe UI Light" panose="020B0502040204020203" pitchFamily="34" charset="0"/>
              </a:rPr>
            </a:br>
            <a:r>
              <a:rPr lang="en-US" sz="1836" b="1" kern="0">
                <a:solidFill>
                  <a:schemeClr val="bg1"/>
                </a:solidFill>
                <a:latin typeface="Segoe UI Light" panose="020B0502040204020203" pitchFamily="34" charset="0"/>
                <a:cs typeface="Segoe UI Light" panose="020B0502040204020203" pitchFamily="34" charset="0"/>
              </a:rPr>
              <a:t>Service</a:t>
            </a:r>
          </a:p>
        </p:txBody>
      </p:sp>
      <p:sp>
        <p:nvSpPr>
          <p:cNvPr id="24" name="Rectangle 23"/>
          <p:cNvSpPr/>
          <p:nvPr/>
        </p:nvSpPr>
        <p:spPr>
          <a:xfrm>
            <a:off x="3641168" y="2084585"/>
            <a:ext cx="1925796" cy="724535"/>
          </a:xfrm>
          <a:prstGeom prst="rect">
            <a:avLst/>
          </a:prstGeom>
          <a:solidFill>
            <a:srgbClr val="92D050"/>
          </a:solidFill>
          <a:ln w="19050" cap="flat" cmpd="sng" algn="ctr">
            <a:solidFill>
              <a:schemeClr val="tx1"/>
            </a:solidFill>
            <a:prstDash val="solid"/>
            <a:round/>
            <a:headEnd type="none" w="sm" len="sm"/>
            <a:tailEnd type="triangle" w="lg" len="lg"/>
          </a:ln>
          <a:effectLst/>
        </p:spPr>
        <p:txBody>
          <a:bodyPr vert="horz" wrap="square" lIns="46616" tIns="46616" rIns="46616" bIns="46616" numCol="1" rtlCol="0" anchor="ctr" anchorCtr="1" compatLnSpc="1">
            <a:prstTxWarp prst="textNoShape">
              <a:avLst/>
            </a:prstTxWarp>
            <a:noAutofit/>
          </a:bodyPr>
          <a:lstStyle/>
          <a:p>
            <a:pPr algn="ctr" defTabSz="914224">
              <a:tabLst>
                <a:tab pos="1165298" algn="l"/>
              </a:tabLst>
              <a:defRPr/>
            </a:pPr>
            <a:r>
              <a:rPr lang="en-US" sz="1836" b="1" kern="0">
                <a:solidFill>
                  <a:schemeClr val="bg1"/>
                </a:solidFill>
                <a:latin typeface="Segoe UI Light" panose="020B0502040204020203" pitchFamily="34" charset="0"/>
                <a:cs typeface="Segoe UI Light" panose="020B0502040204020203" pitchFamily="34" charset="0"/>
              </a:rPr>
              <a:t>Thumbnail</a:t>
            </a:r>
            <a:br>
              <a:rPr lang="en-US" sz="1836" b="1" kern="0">
                <a:solidFill>
                  <a:schemeClr val="bg1"/>
                </a:solidFill>
                <a:latin typeface="Segoe UI Light" panose="020B0502040204020203" pitchFamily="34" charset="0"/>
                <a:cs typeface="Segoe UI Light" panose="020B0502040204020203" pitchFamily="34" charset="0"/>
              </a:rPr>
            </a:br>
            <a:r>
              <a:rPr lang="en-US" sz="1836" b="1" kern="0">
                <a:solidFill>
                  <a:schemeClr val="bg1"/>
                </a:solidFill>
                <a:latin typeface="Segoe UI Light" panose="020B0502040204020203" pitchFamily="34" charset="0"/>
                <a:cs typeface="Segoe UI Light" panose="020B0502040204020203" pitchFamily="34" charset="0"/>
              </a:rPr>
              <a:t>Service</a:t>
            </a:r>
          </a:p>
        </p:txBody>
      </p:sp>
      <p:sp>
        <p:nvSpPr>
          <p:cNvPr id="23" name="Rectangle 22"/>
          <p:cNvSpPr/>
          <p:nvPr/>
        </p:nvSpPr>
        <p:spPr>
          <a:xfrm>
            <a:off x="1228654" y="2395409"/>
            <a:ext cx="1925796" cy="724535"/>
          </a:xfrm>
          <a:prstGeom prst="rect">
            <a:avLst/>
          </a:prstGeom>
          <a:solidFill>
            <a:srgbClr val="00B0F0"/>
          </a:solidFill>
          <a:ln w="19050" cap="flat" cmpd="sng" algn="ctr">
            <a:solidFill>
              <a:schemeClr val="tx1"/>
            </a:solidFill>
            <a:prstDash val="solid"/>
            <a:round/>
            <a:headEnd type="none" w="sm" len="sm"/>
            <a:tailEnd type="triangle" w="lg" len="lg"/>
          </a:ln>
          <a:effectLst/>
        </p:spPr>
        <p:txBody>
          <a:bodyPr vert="horz" wrap="square" lIns="46616" tIns="46616" rIns="46616" bIns="46616" numCol="1" rtlCol="0" anchor="t" anchorCtr="1" compatLnSpc="1">
            <a:prstTxWarp prst="textNoShape">
              <a:avLst/>
            </a:prstTxWarp>
            <a:noAutofit/>
          </a:bodyPr>
          <a:lstStyle/>
          <a:p>
            <a:pPr algn="ctr" defTabSz="914224">
              <a:defRPr/>
            </a:pPr>
            <a:r>
              <a:rPr lang="en-US" sz="1836" b="1" kern="0">
                <a:solidFill>
                  <a:schemeClr val="bg1"/>
                </a:solidFill>
                <a:latin typeface="Segoe UI Light" panose="020B0502040204020203" pitchFamily="34" charset="0"/>
                <a:cs typeface="Segoe UI Light" panose="020B0502040204020203" pitchFamily="34" charset="0"/>
              </a:rPr>
              <a:t>Photo Share</a:t>
            </a:r>
            <a:br>
              <a:rPr lang="en-US" sz="1836" b="1" kern="0">
                <a:solidFill>
                  <a:schemeClr val="bg1"/>
                </a:solidFill>
                <a:latin typeface="Segoe UI Light" panose="020B0502040204020203" pitchFamily="34" charset="0"/>
                <a:cs typeface="Segoe UI Light" panose="020B0502040204020203" pitchFamily="34" charset="0"/>
              </a:rPr>
            </a:br>
            <a:r>
              <a:rPr lang="en-US" sz="1836" b="1" kern="0">
                <a:solidFill>
                  <a:schemeClr val="bg1"/>
                </a:solidFill>
                <a:latin typeface="Segoe UI Light" panose="020B0502040204020203" pitchFamily="34" charset="0"/>
                <a:cs typeface="Segoe UI Light" panose="020B0502040204020203" pitchFamily="34" charset="0"/>
              </a:rPr>
              <a:t>Service</a:t>
            </a:r>
          </a:p>
        </p:txBody>
      </p:sp>
      <p:sp>
        <p:nvSpPr>
          <p:cNvPr id="22" name="Rectangle 21"/>
          <p:cNvSpPr/>
          <p:nvPr/>
        </p:nvSpPr>
        <p:spPr>
          <a:xfrm>
            <a:off x="1073241" y="2239997"/>
            <a:ext cx="1925796" cy="724535"/>
          </a:xfrm>
          <a:prstGeom prst="rect">
            <a:avLst/>
          </a:prstGeom>
          <a:solidFill>
            <a:srgbClr val="00B0F0"/>
          </a:solidFill>
          <a:ln w="19050" cap="flat" cmpd="sng" algn="ctr">
            <a:solidFill>
              <a:schemeClr val="tx1"/>
            </a:solidFill>
            <a:prstDash val="solid"/>
            <a:round/>
            <a:headEnd type="none" w="sm" len="sm"/>
            <a:tailEnd type="triangle" w="lg" len="lg"/>
          </a:ln>
          <a:effectLst/>
        </p:spPr>
        <p:txBody>
          <a:bodyPr vert="horz" wrap="square" lIns="46616" tIns="46616" rIns="46616" bIns="46616" numCol="1" rtlCol="0" anchor="t" anchorCtr="1" compatLnSpc="1">
            <a:prstTxWarp prst="textNoShape">
              <a:avLst/>
            </a:prstTxWarp>
            <a:noAutofit/>
          </a:bodyPr>
          <a:lstStyle/>
          <a:p>
            <a:pPr algn="ctr" defTabSz="914224">
              <a:defRPr/>
            </a:pPr>
            <a:r>
              <a:rPr lang="en-US" sz="1836" b="1" kern="0">
                <a:solidFill>
                  <a:schemeClr val="bg1"/>
                </a:solidFill>
                <a:latin typeface="Segoe UI Light" panose="020B0502040204020203" pitchFamily="34" charset="0"/>
                <a:cs typeface="Segoe UI Light" panose="020B0502040204020203" pitchFamily="34" charset="0"/>
              </a:rPr>
              <a:t>Photo Share</a:t>
            </a:r>
            <a:br>
              <a:rPr lang="en-US" sz="1836" b="1" kern="0">
                <a:solidFill>
                  <a:schemeClr val="bg1"/>
                </a:solidFill>
                <a:latin typeface="Segoe UI Light" panose="020B0502040204020203" pitchFamily="34" charset="0"/>
                <a:cs typeface="Segoe UI Light" panose="020B0502040204020203" pitchFamily="34" charset="0"/>
              </a:rPr>
            </a:br>
            <a:r>
              <a:rPr lang="en-US" sz="1836" b="1" kern="0">
                <a:solidFill>
                  <a:schemeClr val="bg1"/>
                </a:solidFill>
                <a:latin typeface="Segoe UI Light" panose="020B0502040204020203" pitchFamily="34" charset="0"/>
                <a:cs typeface="Segoe UI Light" panose="020B0502040204020203" pitchFamily="34" charset="0"/>
              </a:rPr>
              <a:t>Service</a:t>
            </a:r>
          </a:p>
        </p:txBody>
      </p:sp>
      <p:sp>
        <p:nvSpPr>
          <p:cNvPr id="21" name="Rectangle 20"/>
          <p:cNvSpPr/>
          <p:nvPr/>
        </p:nvSpPr>
        <p:spPr>
          <a:xfrm>
            <a:off x="917830" y="2084585"/>
            <a:ext cx="1925796" cy="724535"/>
          </a:xfrm>
          <a:prstGeom prst="rect">
            <a:avLst/>
          </a:prstGeom>
          <a:solidFill>
            <a:srgbClr val="00B0F0"/>
          </a:solidFill>
          <a:ln w="19050" cap="flat" cmpd="sng" algn="ctr">
            <a:solidFill>
              <a:schemeClr val="tx1"/>
            </a:solidFill>
            <a:prstDash val="solid"/>
            <a:round/>
            <a:headEnd type="none" w="sm" len="sm"/>
            <a:tailEnd type="triangle" w="lg" len="lg"/>
          </a:ln>
          <a:effectLst/>
        </p:spPr>
        <p:txBody>
          <a:bodyPr vert="horz" wrap="square" lIns="46616" tIns="46616" rIns="46616" bIns="46616" numCol="1" rtlCol="0" anchor="t" anchorCtr="1" compatLnSpc="1">
            <a:prstTxWarp prst="textNoShape">
              <a:avLst/>
            </a:prstTxWarp>
            <a:noAutofit/>
          </a:bodyPr>
          <a:lstStyle/>
          <a:p>
            <a:pPr algn="ctr" defTabSz="914224">
              <a:defRPr/>
            </a:pPr>
            <a:r>
              <a:rPr lang="en-US" sz="1836" b="1" kern="0">
                <a:solidFill>
                  <a:schemeClr val="bg1"/>
                </a:solidFill>
                <a:latin typeface="Segoe UI Light" panose="020B0502040204020203" pitchFamily="34" charset="0"/>
                <a:cs typeface="Segoe UI Light" panose="020B0502040204020203" pitchFamily="34" charset="0"/>
              </a:rPr>
              <a:t>Photo Share</a:t>
            </a:r>
            <a:br>
              <a:rPr lang="en-US" sz="1836" b="1" kern="0">
                <a:solidFill>
                  <a:schemeClr val="bg1"/>
                </a:solidFill>
                <a:latin typeface="Segoe UI Light" panose="020B0502040204020203" pitchFamily="34" charset="0"/>
                <a:cs typeface="Segoe UI Light" panose="020B0502040204020203" pitchFamily="34" charset="0"/>
              </a:rPr>
            </a:br>
            <a:r>
              <a:rPr lang="en-US" sz="1836" b="1" kern="0">
                <a:solidFill>
                  <a:schemeClr val="bg1"/>
                </a:solidFill>
                <a:latin typeface="Segoe UI Light" panose="020B0502040204020203" pitchFamily="34" charset="0"/>
                <a:cs typeface="Segoe UI Light" panose="020B0502040204020203" pitchFamily="34" charset="0"/>
              </a:rPr>
              <a:t>Service</a:t>
            </a:r>
          </a:p>
        </p:txBody>
      </p:sp>
      <p:sp>
        <p:nvSpPr>
          <p:cNvPr id="3" name="Title 2"/>
          <p:cNvSpPr>
            <a:spLocks noGrp="1"/>
          </p:cNvSpPr>
          <p:nvPr>
            <p:ph type="title"/>
          </p:nvPr>
        </p:nvSpPr>
        <p:spPr>
          <a:xfrm>
            <a:off x="274639" y="295274"/>
            <a:ext cx="11889564" cy="917575"/>
          </a:xfrm>
        </p:spPr>
        <p:txBody>
          <a:bodyPr/>
          <a:lstStyle/>
          <a:p>
            <a:r>
              <a:rPr lang="en-US"/>
              <a:t>Microservice architecture benefits</a:t>
            </a:r>
          </a:p>
        </p:txBody>
      </p:sp>
      <p:sp>
        <p:nvSpPr>
          <p:cNvPr id="6" name="Rectangle 5"/>
          <p:cNvSpPr/>
          <p:nvPr/>
        </p:nvSpPr>
        <p:spPr>
          <a:xfrm>
            <a:off x="762417" y="1929173"/>
            <a:ext cx="1925796" cy="724535"/>
          </a:xfrm>
          <a:prstGeom prst="rect">
            <a:avLst/>
          </a:prstGeom>
          <a:solidFill>
            <a:srgbClr val="00B0F0"/>
          </a:solidFill>
          <a:ln w="19050" cap="flat" cmpd="sng" algn="ctr">
            <a:solidFill>
              <a:schemeClr val="tx1"/>
            </a:solidFill>
            <a:prstDash val="solid"/>
            <a:round/>
            <a:headEnd type="none" w="sm" len="sm"/>
            <a:tailEnd type="triangle" w="lg" len="lg"/>
          </a:ln>
          <a:effectLst/>
        </p:spPr>
        <p:txBody>
          <a:bodyPr vert="horz" wrap="square" lIns="46616" tIns="46616" rIns="46616" bIns="46616" numCol="1" rtlCol="0" anchor="t" anchorCtr="1" compatLnSpc="1">
            <a:prstTxWarp prst="textNoShape">
              <a:avLst/>
            </a:prstTxWarp>
            <a:noAutofit/>
          </a:bodyPr>
          <a:lstStyle/>
          <a:p>
            <a:pPr algn="ctr" defTabSz="914224">
              <a:defRPr/>
            </a:pPr>
            <a:r>
              <a:rPr lang="en-US" sz="1836" b="1" kern="0">
                <a:solidFill>
                  <a:schemeClr val="bg1"/>
                </a:solidFill>
                <a:latin typeface="Segoe UI Light" panose="020B0502040204020203" pitchFamily="34" charset="0"/>
                <a:cs typeface="Segoe UI Light" panose="020B0502040204020203" pitchFamily="34" charset="0"/>
              </a:rPr>
              <a:t>Photo Share</a:t>
            </a:r>
            <a:br>
              <a:rPr lang="en-US" sz="1836" b="1" kern="0">
                <a:solidFill>
                  <a:schemeClr val="bg1"/>
                </a:solidFill>
                <a:latin typeface="Segoe UI Light" panose="020B0502040204020203" pitchFamily="34" charset="0"/>
                <a:cs typeface="Segoe UI Light" panose="020B0502040204020203" pitchFamily="34" charset="0"/>
              </a:rPr>
            </a:br>
            <a:r>
              <a:rPr lang="en-US" sz="1836" b="1" kern="0">
                <a:solidFill>
                  <a:schemeClr val="bg1"/>
                </a:solidFill>
                <a:latin typeface="Segoe UI Light" panose="020B0502040204020203" pitchFamily="34" charset="0"/>
                <a:cs typeface="Segoe UI Light" panose="020B0502040204020203" pitchFamily="34" charset="0"/>
              </a:rPr>
              <a:t>Service</a:t>
            </a:r>
          </a:p>
        </p:txBody>
      </p:sp>
      <p:sp>
        <p:nvSpPr>
          <p:cNvPr id="7" name="Rectangle 6"/>
          <p:cNvSpPr/>
          <p:nvPr/>
        </p:nvSpPr>
        <p:spPr>
          <a:xfrm>
            <a:off x="3485757" y="1929173"/>
            <a:ext cx="1925796" cy="724535"/>
          </a:xfrm>
          <a:prstGeom prst="rect">
            <a:avLst/>
          </a:prstGeom>
          <a:solidFill>
            <a:srgbClr val="92D050"/>
          </a:solidFill>
          <a:ln w="19050" cap="flat" cmpd="sng" algn="ctr">
            <a:solidFill>
              <a:schemeClr val="tx1"/>
            </a:solidFill>
            <a:prstDash val="solid"/>
            <a:round/>
            <a:headEnd type="none" w="sm" len="sm"/>
            <a:tailEnd type="triangle" w="lg" len="lg"/>
          </a:ln>
          <a:effectLst/>
        </p:spPr>
        <p:txBody>
          <a:bodyPr vert="horz" wrap="square" lIns="46616" tIns="46616" rIns="46616" bIns="46616" numCol="1" rtlCol="0" anchor="ctr" anchorCtr="1" compatLnSpc="1">
            <a:prstTxWarp prst="textNoShape">
              <a:avLst/>
            </a:prstTxWarp>
            <a:noAutofit/>
          </a:bodyPr>
          <a:lstStyle/>
          <a:p>
            <a:pPr algn="ctr" defTabSz="914224">
              <a:tabLst>
                <a:tab pos="1165298" algn="l"/>
              </a:tabLst>
              <a:defRPr/>
            </a:pPr>
            <a:r>
              <a:rPr lang="en-US" sz="1836" b="1" kern="0">
                <a:solidFill>
                  <a:schemeClr val="bg1"/>
                </a:solidFill>
                <a:latin typeface="Segoe UI Light" panose="020B0502040204020203" pitchFamily="34" charset="0"/>
                <a:cs typeface="Segoe UI Light" panose="020B0502040204020203" pitchFamily="34" charset="0"/>
              </a:rPr>
              <a:t>Thumbnail</a:t>
            </a:r>
            <a:br>
              <a:rPr lang="en-US" sz="1836" b="1" kern="0">
                <a:solidFill>
                  <a:schemeClr val="bg1"/>
                </a:solidFill>
                <a:latin typeface="Segoe UI Light" panose="020B0502040204020203" pitchFamily="34" charset="0"/>
                <a:cs typeface="Segoe UI Light" panose="020B0502040204020203" pitchFamily="34" charset="0"/>
              </a:rPr>
            </a:br>
            <a:r>
              <a:rPr lang="en-US" sz="1836" b="1" kern="0">
                <a:solidFill>
                  <a:schemeClr val="bg1"/>
                </a:solidFill>
                <a:latin typeface="Segoe UI Light" panose="020B0502040204020203" pitchFamily="34" charset="0"/>
                <a:cs typeface="Segoe UI Light" panose="020B0502040204020203" pitchFamily="34" charset="0"/>
              </a:rPr>
              <a:t>Service</a:t>
            </a:r>
          </a:p>
        </p:txBody>
      </p:sp>
      <p:sp>
        <p:nvSpPr>
          <p:cNvPr id="26" name="Rectangle 25"/>
          <p:cNvSpPr/>
          <p:nvPr/>
        </p:nvSpPr>
        <p:spPr>
          <a:xfrm>
            <a:off x="6807375" y="2039046"/>
            <a:ext cx="1925796" cy="1035359"/>
          </a:xfrm>
          <a:prstGeom prst="rect">
            <a:avLst/>
          </a:prstGeom>
          <a:solidFill>
            <a:srgbClr val="00B0F0"/>
          </a:solidFill>
          <a:ln w="19050" cap="flat" cmpd="sng" algn="ctr">
            <a:solidFill>
              <a:schemeClr val="tx1"/>
            </a:solidFill>
            <a:prstDash val="solid"/>
            <a:round/>
            <a:headEnd type="none" w="sm" len="sm"/>
            <a:tailEnd type="triangle" w="lg" len="lg"/>
          </a:ln>
          <a:effectLst/>
        </p:spPr>
        <p:txBody>
          <a:bodyPr vert="horz" wrap="square" lIns="46616" tIns="46616" rIns="46616" bIns="46616" numCol="1" rtlCol="0" anchor="t" anchorCtr="1" compatLnSpc="1">
            <a:prstTxWarp prst="textNoShape">
              <a:avLst/>
            </a:prstTxWarp>
            <a:noAutofit/>
          </a:bodyPr>
          <a:lstStyle/>
          <a:p>
            <a:pPr algn="ctr" defTabSz="914224">
              <a:defRPr/>
            </a:pPr>
            <a:r>
              <a:rPr lang="en-US" sz="1836" b="1" kern="0">
                <a:solidFill>
                  <a:schemeClr val="bg1"/>
                </a:solidFill>
                <a:latin typeface="Segoe UI Light" panose="020B0502040204020203" pitchFamily="34" charset="0"/>
                <a:cs typeface="Segoe UI Light" panose="020B0502040204020203" pitchFamily="34" charset="0"/>
              </a:rPr>
              <a:t>Photo Share</a:t>
            </a:r>
            <a:br>
              <a:rPr lang="en-US" sz="1836" b="1" kern="0">
                <a:solidFill>
                  <a:schemeClr val="bg1"/>
                </a:solidFill>
                <a:latin typeface="Segoe UI Light" panose="020B0502040204020203" pitchFamily="34" charset="0"/>
                <a:cs typeface="Segoe UI Light" panose="020B0502040204020203" pitchFamily="34" charset="0"/>
              </a:rPr>
            </a:br>
            <a:r>
              <a:rPr lang="en-US" sz="1836" b="1" kern="0">
                <a:solidFill>
                  <a:schemeClr val="bg1"/>
                </a:solidFill>
                <a:latin typeface="Segoe UI Light" panose="020B0502040204020203" pitchFamily="34" charset="0"/>
                <a:cs typeface="Segoe UI Light" panose="020B0502040204020203" pitchFamily="34" charset="0"/>
              </a:rPr>
              <a:t>Service</a:t>
            </a:r>
            <a:br>
              <a:rPr lang="en-US" sz="1836" b="1" kern="0">
                <a:solidFill>
                  <a:schemeClr val="bg1"/>
                </a:solidFill>
                <a:latin typeface="Segoe UI Light" panose="020B0502040204020203" pitchFamily="34" charset="0"/>
                <a:cs typeface="Segoe UI Light" panose="020B0502040204020203" pitchFamily="34" charset="0"/>
              </a:rPr>
            </a:br>
            <a:r>
              <a:rPr lang="en-US" sz="1836" b="1" kern="0">
                <a:solidFill>
                  <a:schemeClr val="bg1"/>
                </a:solidFill>
                <a:latin typeface="Segoe UI Light" panose="020B0502040204020203" pitchFamily="34" charset="0"/>
                <a:cs typeface="Segoe UI Light" panose="020B0502040204020203" pitchFamily="34" charset="0"/>
              </a:rPr>
              <a:t>node.js</a:t>
            </a:r>
          </a:p>
        </p:txBody>
      </p:sp>
      <p:sp>
        <p:nvSpPr>
          <p:cNvPr id="27" name="Rectangle 26"/>
          <p:cNvSpPr/>
          <p:nvPr/>
        </p:nvSpPr>
        <p:spPr>
          <a:xfrm>
            <a:off x="9530714" y="2039046"/>
            <a:ext cx="1925796" cy="1035359"/>
          </a:xfrm>
          <a:prstGeom prst="rect">
            <a:avLst/>
          </a:prstGeom>
          <a:solidFill>
            <a:srgbClr val="92D050"/>
          </a:solidFill>
          <a:ln w="19050" cap="flat" cmpd="sng" algn="ctr">
            <a:solidFill>
              <a:schemeClr val="tx1"/>
            </a:solidFill>
            <a:prstDash val="solid"/>
            <a:round/>
            <a:headEnd type="none" w="sm" len="sm"/>
            <a:tailEnd type="triangle" w="lg" len="lg"/>
          </a:ln>
          <a:effectLst/>
        </p:spPr>
        <p:txBody>
          <a:bodyPr vert="horz" wrap="square" lIns="46616" tIns="46616" rIns="46616" bIns="46616" numCol="1" rtlCol="0" anchor="ctr" anchorCtr="1" compatLnSpc="1">
            <a:prstTxWarp prst="textNoShape">
              <a:avLst/>
            </a:prstTxWarp>
            <a:noAutofit/>
          </a:bodyPr>
          <a:lstStyle/>
          <a:p>
            <a:pPr algn="ctr" defTabSz="914224">
              <a:tabLst>
                <a:tab pos="1165298" algn="l"/>
              </a:tabLst>
              <a:defRPr/>
            </a:pPr>
            <a:r>
              <a:rPr lang="en-US" sz="1836" b="1" kern="0">
                <a:solidFill>
                  <a:schemeClr val="bg1"/>
                </a:solidFill>
                <a:latin typeface="Segoe UI Light" panose="020B0502040204020203" pitchFamily="34" charset="0"/>
                <a:cs typeface="Segoe UI Light" panose="020B0502040204020203" pitchFamily="34" charset="0"/>
              </a:rPr>
              <a:t>Thumbnail</a:t>
            </a:r>
            <a:br>
              <a:rPr lang="en-US" sz="1836" b="1" kern="0">
                <a:solidFill>
                  <a:schemeClr val="bg1"/>
                </a:solidFill>
                <a:latin typeface="Segoe UI Light" panose="020B0502040204020203" pitchFamily="34" charset="0"/>
                <a:cs typeface="Segoe UI Light" panose="020B0502040204020203" pitchFamily="34" charset="0"/>
              </a:rPr>
            </a:br>
            <a:r>
              <a:rPr lang="en-US" sz="1836" b="1" kern="0">
                <a:solidFill>
                  <a:schemeClr val="bg1"/>
                </a:solidFill>
                <a:latin typeface="Segoe UI Light" panose="020B0502040204020203" pitchFamily="34" charset="0"/>
                <a:cs typeface="Segoe UI Light" panose="020B0502040204020203" pitchFamily="34" charset="0"/>
              </a:rPr>
              <a:t>Service</a:t>
            </a:r>
            <a:br>
              <a:rPr lang="en-US" sz="1836" b="1" kern="0">
                <a:solidFill>
                  <a:schemeClr val="bg1"/>
                </a:solidFill>
                <a:latin typeface="Segoe UI Light" panose="020B0502040204020203" pitchFamily="34" charset="0"/>
                <a:cs typeface="Segoe UI Light" panose="020B0502040204020203" pitchFamily="34" charset="0"/>
              </a:rPr>
            </a:br>
            <a:r>
              <a:rPr lang="en-US" sz="1836" b="1" kern="0">
                <a:solidFill>
                  <a:schemeClr val="bg1"/>
                </a:solidFill>
                <a:latin typeface="Segoe UI Light" panose="020B0502040204020203" pitchFamily="34" charset="0"/>
                <a:cs typeface="Segoe UI Light" panose="020B0502040204020203" pitchFamily="34" charset="0"/>
              </a:rPr>
              <a:t>.NET</a:t>
            </a:r>
          </a:p>
        </p:txBody>
      </p:sp>
      <p:sp>
        <p:nvSpPr>
          <p:cNvPr id="28" name="Rectangle 27"/>
          <p:cNvSpPr/>
          <p:nvPr/>
        </p:nvSpPr>
        <p:spPr>
          <a:xfrm>
            <a:off x="3418710" y="4534706"/>
            <a:ext cx="1925796" cy="1035359"/>
          </a:xfrm>
          <a:prstGeom prst="rect">
            <a:avLst/>
          </a:prstGeom>
          <a:solidFill>
            <a:srgbClr val="00B0F0"/>
          </a:solidFill>
          <a:ln w="19050" cap="flat" cmpd="sng" algn="ctr">
            <a:solidFill>
              <a:schemeClr val="tx1"/>
            </a:solidFill>
            <a:prstDash val="solid"/>
            <a:round/>
            <a:headEnd type="none" w="sm" len="sm"/>
            <a:tailEnd type="triangle" w="lg" len="lg"/>
          </a:ln>
          <a:effectLst/>
        </p:spPr>
        <p:txBody>
          <a:bodyPr vert="horz" wrap="square" lIns="46616" tIns="46616" rIns="46616" bIns="46616" numCol="1" rtlCol="0" anchor="t" anchorCtr="1" compatLnSpc="1">
            <a:prstTxWarp prst="textNoShape">
              <a:avLst/>
            </a:prstTxWarp>
            <a:noAutofit/>
          </a:bodyPr>
          <a:lstStyle/>
          <a:p>
            <a:pPr algn="ctr" defTabSz="914224">
              <a:defRPr/>
            </a:pPr>
            <a:r>
              <a:rPr lang="en-US" sz="1836" b="1" kern="0">
                <a:solidFill>
                  <a:schemeClr val="bg1"/>
                </a:solidFill>
                <a:latin typeface="Segoe UI Light" panose="020B0502040204020203" pitchFamily="34" charset="0"/>
                <a:cs typeface="Segoe UI Light" panose="020B0502040204020203" pitchFamily="34" charset="0"/>
              </a:rPr>
              <a:t>Photo Share</a:t>
            </a:r>
            <a:br>
              <a:rPr lang="en-US" sz="1836" b="1" kern="0">
                <a:solidFill>
                  <a:schemeClr val="bg1"/>
                </a:solidFill>
                <a:latin typeface="Segoe UI Light" panose="020B0502040204020203" pitchFamily="34" charset="0"/>
                <a:cs typeface="Segoe UI Light" panose="020B0502040204020203" pitchFamily="34" charset="0"/>
              </a:rPr>
            </a:br>
            <a:r>
              <a:rPr lang="en-US" sz="1836" b="1" kern="0">
                <a:solidFill>
                  <a:schemeClr val="bg1"/>
                </a:solidFill>
                <a:latin typeface="Segoe UI Light" panose="020B0502040204020203" pitchFamily="34" charset="0"/>
                <a:cs typeface="Segoe UI Light" panose="020B0502040204020203" pitchFamily="34" charset="0"/>
              </a:rPr>
              <a:t>Service</a:t>
            </a:r>
            <a:br>
              <a:rPr lang="en-US" sz="1836" b="1" kern="0">
                <a:solidFill>
                  <a:schemeClr val="bg1"/>
                </a:solidFill>
                <a:latin typeface="Segoe UI Light" panose="020B0502040204020203" pitchFamily="34" charset="0"/>
                <a:cs typeface="Segoe UI Light" panose="020B0502040204020203" pitchFamily="34" charset="0"/>
              </a:rPr>
            </a:br>
            <a:r>
              <a:rPr lang="en-US" sz="1836" b="1" kern="0">
                <a:solidFill>
                  <a:schemeClr val="bg1"/>
                </a:solidFill>
                <a:latin typeface="Segoe UI Light" panose="020B0502040204020203" pitchFamily="34" charset="0"/>
                <a:cs typeface="Segoe UI Light" panose="020B0502040204020203" pitchFamily="34" charset="0"/>
              </a:rPr>
              <a:t>V1</a:t>
            </a:r>
          </a:p>
        </p:txBody>
      </p:sp>
      <p:sp>
        <p:nvSpPr>
          <p:cNvPr id="29" name="Rectangle 28"/>
          <p:cNvSpPr/>
          <p:nvPr/>
        </p:nvSpPr>
        <p:spPr>
          <a:xfrm>
            <a:off x="6142049" y="4535183"/>
            <a:ext cx="1925796" cy="1035359"/>
          </a:xfrm>
          <a:prstGeom prst="rect">
            <a:avLst/>
          </a:prstGeom>
          <a:solidFill>
            <a:srgbClr val="92D050"/>
          </a:solidFill>
          <a:ln w="19050" cap="flat" cmpd="sng" algn="ctr">
            <a:solidFill>
              <a:schemeClr val="tx1"/>
            </a:solidFill>
            <a:prstDash val="solid"/>
            <a:round/>
            <a:headEnd type="none" w="sm" len="sm"/>
            <a:tailEnd type="triangle" w="lg" len="lg"/>
          </a:ln>
          <a:effectLst/>
        </p:spPr>
        <p:txBody>
          <a:bodyPr vert="horz" wrap="square" lIns="46616" tIns="46616" rIns="46616" bIns="46616" numCol="1" rtlCol="0" anchor="ctr" anchorCtr="1" compatLnSpc="1">
            <a:prstTxWarp prst="textNoShape">
              <a:avLst/>
            </a:prstTxWarp>
            <a:noAutofit/>
          </a:bodyPr>
          <a:lstStyle/>
          <a:p>
            <a:pPr algn="ctr" defTabSz="914224">
              <a:tabLst>
                <a:tab pos="1165298" algn="l"/>
              </a:tabLst>
              <a:defRPr/>
            </a:pPr>
            <a:r>
              <a:rPr lang="en-US" sz="1836" b="1" kern="0">
                <a:solidFill>
                  <a:schemeClr val="bg1"/>
                </a:solidFill>
                <a:latin typeface="Segoe UI Light" panose="020B0502040204020203" pitchFamily="34" charset="0"/>
                <a:cs typeface="Segoe UI Light" panose="020B0502040204020203" pitchFamily="34" charset="0"/>
              </a:rPr>
              <a:t>Thumbnail</a:t>
            </a:r>
            <a:br>
              <a:rPr lang="en-US" sz="1836" b="1" kern="0">
                <a:solidFill>
                  <a:schemeClr val="bg1"/>
                </a:solidFill>
                <a:latin typeface="Segoe UI Light" panose="020B0502040204020203" pitchFamily="34" charset="0"/>
                <a:cs typeface="Segoe UI Light" panose="020B0502040204020203" pitchFamily="34" charset="0"/>
              </a:rPr>
            </a:br>
            <a:r>
              <a:rPr lang="en-US" sz="1836" b="1" kern="0">
                <a:solidFill>
                  <a:schemeClr val="bg1"/>
                </a:solidFill>
                <a:latin typeface="Segoe UI Light" panose="020B0502040204020203" pitchFamily="34" charset="0"/>
                <a:cs typeface="Segoe UI Light" panose="020B0502040204020203" pitchFamily="34" charset="0"/>
              </a:rPr>
              <a:t>Service</a:t>
            </a:r>
            <a:br>
              <a:rPr lang="en-US" sz="1836" b="1" kern="0">
                <a:solidFill>
                  <a:schemeClr val="bg1"/>
                </a:solidFill>
                <a:latin typeface="Segoe UI Light" panose="020B0502040204020203" pitchFamily="34" charset="0"/>
                <a:cs typeface="Segoe UI Light" panose="020B0502040204020203" pitchFamily="34" charset="0"/>
              </a:rPr>
            </a:br>
            <a:r>
              <a:rPr lang="en-US" sz="1836" b="1" kern="0">
                <a:solidFill>
                  <a:schemeClr val="bg1"/>
                </a:solidFill>
                <a:latin typeface="Segoe UI Light" panose="020B0502040204020203" pitchFamily="34" charset="0"/>
                <a:cs typeface="Segoe UI Light" panose="020B0502040204020203" pitchFamily="34" charset="0"/>
              </a:rPr>
              <a:t>V1</a:t>
            </a:r>
          </a:p>
        </p:txBody>
      </p:sp>
      <p:sp>
        <p:nvSpPr>
          <p:cNvPr id="33" name="TextBox 32"/>
          <p:cNvSpPr txBox="1"/>
          <p:nvPr/>
        </p:nvSpPr>
        <p:spPr>
          <a:xfrm>
            <a:off x="1798000" y="1183752"/>
            <a:ext cx="3677103" cy="647073"/>
          </a:xfrm>
          <a:prstGeom prst="rect">
            <a:avLst/>
          </a:prstGeom>
          <a:noFill/>
        </p:spPr>
        <p:txBody>
          <a:bodyPr wrap="square" lIns="186494" tIns="149196" rIns="186494" bIns="149196" rtlCol="0" anchor="t" anchorCtr="0">
            <a:spAutoFit/>
          </a:bodyPr>
          <a:lstStyle/>
          <a:p>
            <a:pPr defTabSz="914224">
              <a:lnSpc>
                <a:spcPct val="90000"/>
              </a:lnSpc>
              <a:spcAft>
                <a:spcPts val="612"/>
              </a:spcAft>
              <a:defRPr/>
            </a:pPr>
            <a:r>
              <a:rPr lang="en-US" sz="2448" b="1" kern="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Scale Independently</a:t>
            </a:r>
          </a:p>
        </p:txBody>
      </p:sp>
      <p:sp>
        <p:nvSpPr>
          <p:cNvPr id="34" name="TextBox 33"/>
          <p:cNvSpPr txBox="1"/>
          <p:nvPr/>
        </p:nvSpPr>
        <p:spPr>
          <a:xfrm>
            <a:off x="6905575" y="1238029"/>
            <a:ext cx="4779654" cy="647073"/>
          </a:xfrm>
          <a:prstGeom prst="rect">
            <a:avLst/>
          </a:prstGeom>
          <a:noFill/>
        </p:spPr>
        <p:txBody>
          <a:bodyPr wrap="square" lIns="186494" tIns="149196" rIns="186494" bIns="149196" rtlCol="0" anchor="t" anchorCtr="0">
            <a:spAutoFit/>
          </a:bodyPr>
          <a:lstStyle/>
          <a:p>
            <a:pPr defTabSz="914224">
              <a:lnSpc>
                <a:spcPct val="90000"/>
              </a:lnSpc>
              <a:spcAft>
                <a:spcPts val="612"/>
              </a:spcAft>
              <a:defRPr/>
            </a:pPr>
            <a:r>
              <a:rPr lang="en-US" sz="2448" b="1" kern="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Different Technology Stacks</a:t>
            </a:r>
          </a:p>
        </p:txBody>
      </p:sp>
      <p:sp>
        <p:nvSpPr>
          <p:cNvPr id="36" name="TextBox 35"/>
          <p:cNvSpPr txBox="1"/>
          <p:nvPr/>
        </p:nvSpPr>
        <p:spPr>
          <a:xfrm>
            <a:off x="3679536" y="3656555"/>
            <a:ext cx="4779654" cy="647123"/>
          </a:xfrm>
          <a:prstGeom prst="rect">
            <a:avLst/>
          </a:prstGeom>
          <a:noFill/>
        </p:spPr>
        <p:txBody>
          <a:bodyPr wrap="square" lIns="186494" tIns="149196" rIns="186494" bIns="149196" rtlCol="0" anchor="t" anchorCtr="0">
            <a:spAutoFit/>
          </a:bodyPr>
          <a:lstStyle/>
          <a:p>
            <a:pPr algn="ctr" defTabSz="914224">
              <a:lnSpc>
                <a:spcPct val="90000"/>
              </a:lnSpc>
              <a:spcAft>
                <a:spcPts val="612"/>
              </a:spcAft>
              <a:defRPr/>
            </a:pPr>
            <a:r>
              <a:rPr lang="en-US" sz="2448" b="1" kern="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Independent Deployments</a:t>
            </a:r>
          </a:p>
        </p:txBody>
      </p:sp>
      <p:sp>
        <p:nvSpPr>
          <p:cNvPr id="37" name="Rectangle 36"/>
          <p:cNvSpPr/>
          <p:nvPr/>
        </p:nvSpPr>
        <p:spPr>
          <a:xfrm>
            <a:off x="6142049" y="4534706"/>
            <a:ext cx="1925796" cy="1035359"/>
          </a:xfrm>
          <a:prstGeom prst="rect">
            <a:avLst/>
          </a:prstGeom>
          <a:solidFill>
            <a:srgbClr val="92D050"/>
          </a:solidFill>
          <a:ln w="19050" cap="flat" cmpd="sng" algn="ctr">
            <a:solidFill>
              <a:schemeClr val="tx1"/>
            </a:solidFill>
            <a:prstDash val="solid"/>
            <a:round/>
            <a:headEnd type="none" w="sm" len="sm"/>
            <a:tailEnd type="triangle" w="lg" len="lg"/>
          </a:ln>
          <a:effectLst/>
        </p:spPr>
        <p:txBody>
          <a:bodyPr vert="horz" wrap="square" lIns="46616" tIns="46616" rIns="46616" bIns="46616" numCol="1" rtlCol="0" anchor="ctr" anchorCtr="1" compatLnSpc="1">
            <a:prstTxWarp prst="textNoShape">
              <a:avLst/>
            </a:prstTxWarp>
            <a:noAutofit/>
          </a:bodyPr>
          <a:lstStyle/>
          <a:p>
            <a:pPr algn="ctr" defTabSz="914224">
              <a:tabLst>
                <a:tab pos="1165298" algn="l"/>
              </a:tabLst>
              <a:defRPr/>
            </a:pPr>
            <a:r>
              <a:rPr lang="en-US" sz="1836" b="1" kern="0">
                <a:solidFill>
                  <a:schemeClr val="bg1"/>
                </a:solidFill>
                <a:latin typeface="Segoe UI Light" panose="020B0502040204020203" pitchFamily="34" charset="0"/>
                <a:cs typeface="Segoe UI Light" panose="020B0502040204020203" pitchFamily="34" charset="0"/>
              </a:rPr>
              <a:t>Thumbnail</a:t>
            </a:r>
            <a:br>
              <a:rPr lang="en-US" sz="1836" b="1" kern="0">
                <a:solidFill>
                  <a:schemeClr val="bg1"/>
                </a:solidFill>
                <a:latin typeface="Segoe UI Light" panose="020B0502040204020203" pitchFamily="34" charset="0"/>
                <a:cs typeface="Segoe UI Light" panose="020B0502040204020203" pitchFamily="34" charset="0"/>
              </a:rPr>
            </a:br>
            <a:r>
              <a:rPr lang="en-US" sz="1836" b="1" kern="0">
                <a:solidFill>
                  <a:schemeClr val="bg1"/>
                </a:solidFill>
                <a:latin typeface="Segoe UI Light" panose="020B0502040204020203" pitchFamily="34" charset="0"/>
                <a:cs typeface="Segoe UI Light" panose="020B0502040204020203" pitchFamily="34" charset="0"/>
              </a:rPr>
              <a:t>Service</a:t>
            </a:r>
            <a:br>
              <a:rPr lang="en-US" sz="1836" b="1" kern="0">
                <a:solidFill>
                  <a:schemeClr val="bg1"/>
                </a:solidFill>
                <a:latin typeface="Segoe UI Light" panose="020B0502040204020203" pitchFamily="34" charset="0"/>
                <a:cs typeface="Segoe UI Light" panose="020B0502040204020203" pitchFamily="34" charset="0"/>
              </a:rPr>
            </a:br>
            <a:r>
              <a:rPr lang="en-US" sz="1836" b="1" kern="0">
                <a:solidFill>
                  <a:schemeClr val="bg1"/>
                </a:solidFill>
                <a:latin typeface="Segoe UI Light" panose="020B0502040204020203" pitchFamily="34" charset="0"/>
                <a:cs typeface="Segoe UI Light" panose="020B0502040204020203" pitchFamily="34" charset="0"/>
              </a:rPr>
              <a:t>V2</a:t>
            </a:r>
          </a:p>
        </p:txBody>
      </p:sp>
      <p:cxnSp>
        <p:nvCxnSpPr>
          <p:cNvPr id="40" name="Straight Arrow Connector 39"/>
          <p:cNvCxnSpPr>
            <a:stCxn id="28" idx="3"/>
            <a:endCxn id="37" idx="1"/>
          </p:cNvCxnSpPr>
          <p:nvPr/>
        </p:nvCxnSpPr>
        <p:spPr>
          <a:xfrm>
            <a:off x="5344505" y="5052385"/>
            <a:ext cx="797543" cy="0"/>
          </a:xfrm>
          <a:prstGeom prst="straightConnector1">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6" idx="3"/>
            <a:endCxn id="27" idx="1"/>
          </p:cNvCxnSpPr>
          <p:nvPr/>
        </p:nvCxnSpPr>
        <p:spPr>
          <a:xfrm>
            <a:off x="8733171" y="2556726"/>
            <a:ext cx="797543" cy="0"/>
          </a:xfrm>
          <a:prstGeom prst="straightConnector1">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6" idx="3"/>
            <a:endCxn id="7" idx="1"/>
          </p:cNvCxnSpPr>
          <p:nvPr/>
        </p:nvCxnSpPr>
        <p:spPr>
          <a:xfrm>
            <a:off x="2688214" y="2291440"/>
            <a:ext cx="797543" cy="0"/>
          </a:xfrm>
          <a:prstGeom prst="straightConnector1">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468380" y="6278572"/>
            <a:ext cx="9499715" cy="461665"/>
          </a:xfrm>
          <a:prstGeom prst="rect">
            <a:avLst/>
          </a:prstGeom>
        </p:spPr>
        <p:txBody>
          <a:bodyPr wrap="square">
            <a:spAutoFit/>
          </a:bodyPr>
          <a:lstStyle/>
          <a:p>
            <a:r>
              <a:rPr lang="en-US" sz="2400" b="1">
                <a:latin typeface="Segoe UI Light" panose="020B0502040204020203" pitchFamily="34" charset="0"/>
                <a:cs typeface="Segoe UI Light" panose="020B0502040204020203" pitchFamily="34" charset="0"/>
                <a:hlinkClick r:id="rId3"/>
              </a:rPr>
              <a:t>http://aka.ms/servicefabricdocs</a:t>
            </a:r>
            <a:r>
              <a:rPr lang="en-US" sz="2400" b="1">
                <a:latin typeface="Segoe UI Light" panose="020B0502040204020203" pitchFamily="34" charset="0"/>
                <a:cs typeface="Segoe UI Light" panose="020B0502040204020203" pitchFamily="34" charset="0"/>
              </a:rPr>
              <a:t> and </a:t>
            </a:r>
            <a:r>
              <a:rPr lang="en-US" sz="2400" b="1">
                <a:latin typeface="Segoe UI Light" panose="020B0502040204020203" pitchFamily="34" charset="0"/>
                <a:cs typeface="Segoe UI Light" panose="020B0502040204020203" pitchFamily="34" charset="0"/>
                <a:hlinkClick r:id="rId4"/>
              </a:rPr>
              <a:t>https://aka.ms/microservicesebook</a:t>
            </a:r>
            <a:r>
              <a:rPr lang="en-US" sz="2400" b="1">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157333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p:cTn id="13" dur="500" fill="hold"/>
                                        <p:tgtEl>
                                          <p:spTgt spid="25"/>
                                        </p:tgtEl>
                                        <p:attrNameLst>
                                          <p:attrName>ppt_w</p:attrName>
                                        </p:attrNameLst>
                                      </p:cBhvr>
                                      <p:tavLst>
                                        <p:tav tm="0">
                                          <p:val>
                                            <p:fltVal val="0"/>
                                          </p:val>
                                        </p:tav>
                                        <p:tav tm="100000">
                                          <p:val>
                                            <p:strVal val="#ppt_w"/>
                                          </p:val>
                                        </p:tav>
                                      </p:tavLst>
                                    </p:anim>
                                    <p:anim calcmode="lin" valueType="num">
                                      <p:cBhvr>
                                        <p:cTn id="14" dur="500" fill="hold"/>
                                        <p:tgtEl>
                                          <p:spTgt spid="25"/>
                                        </p:tgtEl>
                                        <p:attrNameLst>
                                          <p:attrName>ppt_h</p:attrName>
                                        </p:attrNameLst>
                                      </p:cBhvr>
                                      <p:tavLst>
                                        <p:tav tm="0">
                                          <p:val>
                                            <p:fltVal val="0"/>
                                          </p:val>
                                        </p:tav>
                                        <p:tav tm="100000">
                                          <p:val>
                                            <p:strVal val="#ppt_h"/>
                                          </p:val>
                                        </p:tav>
                                      </p:tavLst>
                                    </p:anim>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xit" presetSubtype="32" fill="hold" grpId="1" nodeType="clickEffect">
                                  <p:stCondLst>
                                    <p:cond delay="0"/>
                                  </p:stCondLst>
                                  <p:childTnLst>
                                    <p:anim calcmode="lin" valueType="num">
                                      <p:cBhvr>
                                        <p:cTn id="19" dur="500"/>
                                        <p:tgtEl>
                                          <p:spTgt spid="25"/>
                                        </p:tgtEl>
                                        <p:attrNameLst>
                                          <p:attrName>ppt_w</p:attrName>
                                        </p:attrNameLst>
                                      </p:cBhvr>
                                      <p:tavLst>
                                        <p:tav tm="0">
                                          <p:val>
                                            <p:strVal val="ppt_w"/>
                                          </p:val>
                                        </p:tav>
                                        <p:tav tm="100000">
                                          <p:val>
                                            <p:fltVal val="0"/>
                                          </p:val>
                                        </p:tav>
                                      </p:tavLst>
                                    </p:anim>
                                    <p:anim calcmode="lin" valueType="num">
                                      <p:cBhvr>
                                        <p:cTn id="20" dur="500"/>
                                        <p:tgtEl>
                                          <p:spTgt spid="25"/>
                                        </p:tgtEl>
                                        <p:attrNameLst>
                                          <p:attrName>ppt_h</p:attrName>
                                        </p:attrNameLst>
                                      </p:cBhvr>
                                      <p:tavLst>
                                        <p:tav tm="0">
                                          <p:val>
                                            <p:strVal val="ppt_h"/>
                                          </p:val>
                                        </p:tav>
                                        <p:tav tm="100000">
                                          <p:val>
                                            <p:fltVal val="0"/>
                                          </p:val>
                                        </p:tav>
                                      </p:tavLst>
                                    </p:anim>
                                    <p:animEffect transition="out" filter="fade">
                                      <p:cBhvr>
                                        <p:cTn id="21" dur="500"/>
                                        <p:tgtEl>
                                          <p:spTgt spid="25"/>
                                        </p:tgtEl>
                                      </p:cBhvr>
                                    </p:animEffect>
                                    <p:set>
                                      <p:cBhvr>
                                        <p:cTn id="22" dur="1" fill="hold">
                                          <p:stCondLst>
                                            <p:cond delay="499"/>
                                          </p:stCondLst>
                                        </p:cTn>
                                        <p:tgtEl>
                                          <p:spTgt spid="2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1"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par>
                                <p:cTn id="48" presetID="10" presetClass="entr" presetSubtype="0"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xit" presetSubtype="32" fill="hold" grpId="0" nodeType="clickEffect">
                                  <p:stCondLst>
                                    <p:cond delay="0"/>
                                  </p:stCondLst>
                                  <p:childTnLst>
                                    <p:anim calcmode="lin" valueType="num">
                                      <p:cBhvr>
                                        <p:cTn id="54" dur="500"/>
                                        <p:tgtEl>
                                          <p:spTgt spid="29"/>
                                        </p:tgtEl>
                                        <p:attrNameLst>
                                          <p:attrName>ppt_w</p:attrName>
                                        </p:attrNameLst>
                                      </p:cBhvr>
                                      <p:tavLst>
                                        <p:tav tm="0">
                                          <p:val>
                                            <p:strVal val="ppt_w"/>
                                          </p:val>
                                        </p:tav>
                                        <p:tav tm="100000">
                                          <p:val>
                                            <p:fltVal val="0"/>
                                          </p:val>
                                        </p:tav>
                                      </p:tavLst>
                                    </p:anim>
                                    <p:anim calcmode="lin" valueType="num">
                                      <p:cBhvr>
                                        <p:cTn id="55" dur="500"/>
                                        <p:tgtEl>
                                          <p:spTgt spid="29"/>
                                        </p:tgtEl>
                                        <p:attrNameLst>
                                          <p:attrName>ppt_h</p:attrName>
                                        </p:attrNameLst>
                                      </p:cBhvr>
                                      <p:tavLst>
                                        <p:tav tm="0">
                                          <p:val>
                                            <p:strVal val="ppt_h"/>
                                          </p:val>
                                        </p:tav>
                                        <p:tav tm="100000">
                                          <p:val>
                                            <p:fltVal val="0"/>
                                          </p:val>
                                        </p:tav>
                                      </p:tavLst>
                                    </p:anim>
                                    <p:animEffect transition="out" filter="fade">
                                      <p:cBhvr>
                                        <p:cTn id="56" dur="500"/>
                                        <p:tgtEl>
                                          <p:spTgt spid="29"/>
                                        </p:tgtEl>
                                      </p:cBhvr>
                                    </p:animEffect>
                                    <p:set>
                                      <p:cBhvr>
                                        <p:cTn id="57" dur="1" fill="hold">
                                          <p:stCondLst>
                                            <p:cond delay="499"/>
                                          </p:stCondLst>
                                        </p:cTn>
                                        <p:tgtEl>
                                          <p:spTgt spid="29"/>
                                        </p:tgtEl>
                                        <p:attrNameLst>
                                          <p:attrName>style.visibility</p:attrName>
                                        </p:attrNameLst>
                                      </p:cBhvr>
                                      <p:to>
                                        <p:strVal val="hidden"/>
                                      </p:to>
                                    </p:set>
                                  </p:childTnLst>
                                </p:cTn>
                              </p:par>
                            </p:childTnLst>
                          </p:cTn>
                        </p:par>
                        <p:par>
                          <p:cTn id="58" fill="hold">
                            <p:stCondLst>
                              <p:cond delay="500"/>
                            </p:stCondLst>
                            <p:childTnLst>
                              <p:par>
                                <p:cTn id="59" presetID="53" presetClass="entr" presetSubtype="16"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500" fill="hold"/>
                                        <p:tgtEl>
                                          <p:spTgt spid="37"/>
                                        </p:tgtEl>
                                        <p:attrNameLst>
                                          <p:attrName>ppt_w</p:attrName>
                                        </p:attrNameLst>
                                      </p:cBhvr>
                                      <p:tavLst>
                                        <p:tav tm="0">
                                          <p:val>
                                            <p:fltVal val="0"/>
                                          </p:val>
                                        </p:tav>
                                        <p:tav tm="100000">
                                          <p:val>
                                            <p:strVal val="#ppt_w"/>
                                          </p:val>
                                        </p:tav>
                                      </p:tavLst>
                                    </p:anim>
                                    <p:anim calcmode="lin" valueType="num">
                                      <p:cBhvr>
                                        <p:cTn id="62" dur="500" fill="hold"/>
                                        <p:tgtEl>
                                          <p:spTgt spid="37"/>
                                        </p:tgtEl>
                                        <p:attrNameLst>
                                          <p:attrName>ppt_h</p:attrName>
                                        </p:attrNameLst>
                                      </p:cBhvr>
                                      <p:tavLst>
                                        <p:tav tm="0">
                                          <p:val>
                                            <p:fltVal val="0"/>
                                          </p:val>
                                        </p:tav>
                                        <p:tav tm="100000">
                                          <p:val>
                                            <p:strVal val="#ppt_h"/>
                                          </p:val>
                                        </p:tav>
                                      </p:tavLst>
                                    </p:anim>
                                    <p:animEffect transition="in" filter="fade">
                                      <p:cBhvr>
                                        <p:cTn id="63" dur="500"/>
                                        <p:tgtEl>
                                          <p:spTgt spid="37"/>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4" grpId="0" animBg="1"/>
      <p:bldP spid="26" grpId="0" animBg="1"/>
      <p:bldP spid="27" grpId="0" animBg="1"/>
      <p:bldP spid="28" grpId="0" animBg="1"/>
      <p:bldP spid="29" grpId="0" animBg="1"/>
      <p:bldP spid="29" grpId="1" animBg="1"/>
      <p:bldP spid="34" grpId="0"/>
      <p:bldP spid="36" grpId="0"/>
      <p:bldP spid="37" grpId="0" animBg="1"/>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B632ACFF-C768-477F-8129-4C6669EE2D99}"/>
              </a:ext>
            </a:extLst>
          </p:cNvPr>
          <p:cNvSpPr/>
          <p:nvPr/>
        </p:nvSpPr>
        <p:spPr bwMode="auto">
          <a:xfrm>
            <a:off x="526191" y="1419181"/>
            <a:ext cx="11384091" cy="4672000"/>
          </a:xfrm>
          <a:prstGeom prst="rect">
            <a:avLst/>
          </a:prstGeom>
          <a:solidFill>
            <a:schemeClr val="accent1"/>
          </a:soli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0" compatLnSpc="1">
            <a:prstTxWarp prst="textNoShape">
              <a:avLst/>
            </a:prstTxWarp>
            <a:noAutofit/>
          </a:bodyPr>
          <a:lstStyle/>
          <a:p>
            <a:pPr algn="ctr">
              <a:tabLst>
                <a:tab pos="1142781" algn="l"/>
              </a:tabLst>
            </a:pPr>
            <a:r>
              <a:rPr lang="en-US" b="1">
                <a:solidFill>
                  <a:schemeClr val="bg1">
                    <a:lumMod val="95000"/>
                  </a:schemeClr>
                </a:solidFill>
                <a:latin typeface="Segoe UI" panose="020B0502040204020203" pitchFamily="34" charset="0"/>
                <a:cs typeface="Segoe UI" panose="020B0502040204020203" pitchFamily="34" charset="0"/>
              </a:rPr>
              <a:t>PC/VM</a:t>
            </a:r>
          </a:p>
          <a:p>
            <a:pPr algn="ctr">
              <a:tabLst>
                <a:tab pos="1142781" algn="l"/>
              </a:tabLst>
            </a:pPr>
            <a:endParaRPr lang="en-US" b="1">
              <a:solidFill>
                <a:schemeClr val="bg1">
                  <a:lumMod val="95000"/>
                </a:schemeClr>
              </a:solidFill>
              <a:latin typeface="Segoe UI" panose="020B0502040204020203" pitchFamily="34" charset="0"/>
              <a:cs typeface="Segoe UI" panose="020B0502040204020203" pitchFamily="34" charset="0"/>
            </a:endParaRPr>
          </a:p>
        </p:txBody>
      </p:sp>
      <p:sp>
        <p:nvSpPr>
          <p:cNvPr id="2" name="Titel 1">
            <a:extLst>
              <a:ext uri="{FF2B5EF4-FFF2-40B4-BE49-F238E27FC236}">
                <a16:creationId xmlns:a16="http://schemas.microsoft.com/office/drawing/2014/main" id="{EE63FD02-6E8C-4CC9-877E-A1464BF5D65B}"/>
              </a:ext>
            </a:extLst>
          </p:cNvPr>
          <p:cNvSpPr>
            <a:spLocks noGrp="1"/>
          </p:cNvSpPr>
          <p:nvPr>
            <p:ph type="title"/>
          </p:nvPr>
        </p:nvSpPr>
        <p:spPr/>
        <p:txBody>
          <a:bodyPr/>
          <a:lstStyle/>
          <a:p>
            <a:r>
              <a:rPr lang="en-US" sz="4800"/>
              <a:t>Density &amp; Isolation</a:t>
            </a:r>
            <a:endParaRPr lang="de-DE"/>
          </a:p>
        </p:txBody>
      </p:sp>
      <p:grpSp>
        <p:nvGrpSpPr>
          <p:cNvPr id="25" name="Gruppieren 24">
            <a:extLst>
              <a:ext uri="{FF2B5EF4-FFF2-40B4-BE49-F238E27FC236}">
                <a16:creationId xmlns:a16="http://schemas.microsoft.com/office/drawing/2014/main" id="{75FF98DC-9B46-4A76-9188-D98B4F9597DA}"/>
              </a:ext>
            </a:extLst>
          </p:cNvPr>
          <p:cNvGrpSpPr/>
          <p:nvPr/>
        </p:nvGrpSpPr>
        <p:grpSpPr>
          <a:xfrm>
            <a:off x="5048273" y="2050088"/>
            <a:ext cx="2428045" cy="3410186"/>
            <a:chOff x="4697888" y="2939235"/>
            <a:chExt cx="2428045" cy="2390412"/>
          </a:xfrm>
        </p:grpSpPr>
        <p:grpSp>
          <p:nvGrpSpPr>
            <p:cNvPr id="10" name="Group 11">
              <a:extLst>
                <a:ext uri="{FF2B5EF4-FFF2-40B4-BE49-F238E27FC236}">
                  <a16:creationId xmlns:a16="http://schemas.microsoft.com/office/drawing/2014/main" id="{77F39528-5857-4D82-983B-AE74E54A4EFC}"/>
                </a:ext>
              </a:extLst>
            </p:cNvPr>
            <p:cNvGrpSpPr/>
            <p:nvPr/>
          </p:nvGrpSpPr>
          <p:grpSpPr>
            <a:xfrm>
              <a:off x="4697888" y="2939235"/>
              <a:ext cx="2428045" cy="2390412"/>
              <a:chOff x="6116170" y="4239813"/>
              <a:chExt cx="2428389" cy="2390751"/>
            </a:xfrm>
          </p:grpSpPr>
          <p:sp>
            <p:nvSpPr>
              <p:cNvPr id="11" name="Rectangle 12">
                <a:extLst>
                  <a:ext uri="{FF2B5EF4-FFF2-40B4-BE49-F238E27FC236}">
                    <a16:creationId xmlns:a16="http://schemas.microsoft.com/office/drawing/2014/main" id="{5AD92F20-4A4D-4C6E-A86D-D8F9ED3D2419}"/>
                  </a:ext>
                </a:extLst>
              </p:cNvPr>
              <p:cNvSpPr/>
              <p:nvPr/>
            </p:nvSpPr>
            <p:spPr>
              <a:xfrm>
                <a:off x="6116170" y="4239813"/>
                <a:ext cx="2428389" cy="2390751"/>
              </a:xfrm>
              <a:prstGeom prst="rect">
                <a:avLst/>
              </a:prstGeom>
              <a:solidFill>
                <a:schemeClr val="bg1"/>
              </a:solidFill>
              <a:ln w="38100" cap="flat" cmpd="sng" algn="ctr">
                <a:solidFill>
                  <a:schemeClr val="accent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a:r>
                  <a:rPr lang="en-US" b="1">
                    <a:solidFill>
                      <a:schemeClr val="accent1"/>
                    </a:solidFill>
                    <a:latin typeface="Segoe UI" panose="020B0502040204020203" pitchFamily="34" charset="0"/>
                    <a:cs typeface="Segoe UI" panose="020B0502040204020203" pitchFamily="34" charset="0"/>
                  </a:rPr>
                  <a:t>Container: Svc-B:v3</a:t>
                </a:r>
              </a:p>
            </p:txBody>
          </p:sp>
          <p:sp>
            <p:nvSpPr>
              <p:cNvPr id="12" name="Rectangle 13">
                <a:extLst>
                  <a:ext uri="{FF2B5EF4-FFF2-40B4-BE49-F238E27FC236}">
                    <a16:creationId xmlns:a16="http://schemas.microsoft.com/office/drawing/2014/main" id="{F78F39EE-C24B-4360-B071-C6349D5E95C6}"/>
                  </a:ext>
                </a:extLst>
              </p:cNvPr>
              <p:cNvSpPr/>
              <p:nvPr/>
            </p:nvSpPr>
            <p:spPr>
              <a:xfrm>
                <a:off x="6360610" y="4611722"/>
                <a:ext cx="1923611" cy="319675"/>
              </a:xfrm>
              <a:prstGeom prst="rect">
                <a:avLst/>
              </a:prstGeom>
              <a:solidFill>
                <a:schemeClr val="accent1"/>
              </a:solidFill>
              <a:ln w="38100" cap="flat" cmpd="sng" algn="ctr">
                <a:solidFill>
                  <a:schemeClr val="accent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a:solidFill>
                      <a:schemeClr val="bg1">
                        <a:lumMod val="95000"/>
                      </a:schemeClr>
                    </a:solidFill>
                    <a:latin typeface="Segoe UI" panose="020B0502040204020203" pitchFamily="34" charset="0"/>
                    <a:cs typeface="Segoe UI" panose="020B0502040204020203" pitchFamily="34" charset="0"/>
                  </a:rPr>
                  <a:t>Svc-B	v3</a:t>
                </a:r>
              </a:p>
            </p:txBody>
          </p:sp>
          <p:sp>
            <p:nvSpPr>
              <p:cNvPr id="13" name="Rectangle 14">
                <a:extLst>
                  <a:ext uri="{FF2B5EF4-FFF2-40B4-BE49-F238E27FC236}">
                    <a16:creationId xmlns:a16="http://schemas.microsoft.com/office/drawing/2014/main" id="{6A61038F-E417-48E0-A98B-4C458B27D674}"/>
                  </a:ext>
                </a:extLst>
              </p:cNvPr>
              <p:cNvSpPr/>
              <p:nvPr/>
            </p:nvSpPr>
            <p:spPr>
              <a:xfrm>
                <a:off x="6355782" y="5022397"/>
                <a:ext cx="1923611" cy="319675"/>
              </a:xfrm>
              <a:prstGeom prst="rect">
                <a:avLst/>
              </a:prstGeom>
              <a:solidFill>
                <a:schemeClr val="accent1"/>
              </a:solidFill>
              <a:ln w="38100" cap="flat" cmpd="sng" algn="ctr">
                <a:solidFill>
                  <a:schemeClr val="accent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a:solidFill>
                      <a:schemeClr val="bg1">
                        <a:lumMod val="95000"/>
                      </a:schemeClr>
                    </a:solidFill>
                    <a:latin typeface="Segoe UI" panose="020B0502040204020203" pitchFamily="34" charset="0"/>
                    <a:cs typeface="Segoe UI" panose="020B0502040204020203" pitchFamily="34" charset="0"/>
                  </a:rPr>
                  <a:t>Lib-L	v3</a:t>
                </a:r>
              </a:p>
            </p:txBody>
          </p:sp>
          <p:sp>
            <p:nvSpPr>
              <p:cNvPr id="14" name="Rectangle 15">
                <a:extLst>
                  <a:ext uri="{FF2B5EF4-FFF2-40B4-BE49-F238E27FC236}">
                    <a16:creationId xmlns:a16="http://schemas.microsoft.com/office/drawing/2014/main" id="{CAD93A9E-E304-428A-82A5-FEB54DB5D12E}"/>
                  </a:ext>
                </a:extLst>
              </p:cNvPr>
              <p:cNvSpPr/>
              <p:nvPr/>
            </p:nvSpPr>
            <p:spPr>
              <a:xfrm>
                <a:off x="6355782" y="5421616"/>
                <a:ext cx="1923611" cy="319675"/>
              </a:xfrm>
              <a:prstGeom prst="rect">
                <a:avLst/>
              </a:prstGeom>
              <a:solidFill>
                <a:schemeClr val="accent1"/>
              </a:solidFill>
              <a:ln w="38100" cap="flat" cmpd="sng" algn="ctr">
                <a:solidFill>
                  <a:schemeClr val="accent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a:solidFill>
                      <a:schemeClr val="bg1">
                        <a:lumMod val="95000"/>
                      </a:schemeClr>
                    </a:solidFill>
                    <a:latin typeface="Segoe UI" panose="020B0502040204020203" pitchFamily="34" charset="0"/>
                    <a:cs typeface="Segoe UI" panose="020B0502040204020203" pitchFamily="34" charset="0"/>
                  </a:rPr>
                  <a:t>Lib-M	v2</a:t>
                </a:r>
              </a:p>
            </p:txBody>
          </p:sp>
          <p:sp>
            <p:nvSpPr>
              <p:cNvPr id="15" name="Rectangle 16">
                <a:extLst>
                  <a:ext uri="{FF2B5EF4-FFF2-40B4-BE49-F238E27FC236}">
                    <a16:creationId xmlns:a16="http://schemas.microsoft.com/office/drawing/2014/main" id="{BF8AE654-FBC1-44E6-9C0D-3D5B28BF0671}"/>
                  </a:ext>
                </a:extLst>
              </p:cNvPr>
              <p:cNvSpPr/>
              <p:nvPr/>
            </p:nvSpPr>
            <p:spPr>
              <a:xfrm>
                <a:off x="6355782" y="5840127"/>
                <a:ext cx="1923611" cy="319675"/>
              </a:xfrm>
              <a:prstGeom prst="rect">
                <a:avLst/>
              </a:prstGeom>
              <a:solidFill>
                <a:schemeClr val="accent1"/>
              </a:solidFill>
              <a:ln w="38100" cap="flat" cmpd="sng" algn="ctr">
                <a:solidFill>
                  <a:schemeClr val="accent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a:solidFill>
                      <a:schemeClr val="bg1">
                        <a:lumMod val="95000"/>
                      </a:schemeClr>
                    </a:solidFill>
                    <a:latin typeface="Segoe UI" panose="020B0502040204020203" pitchFamily="34" charset="0"/>
                    <a:cs typeface="Segoe UI" panose="020B0502040204020203" pitchFamily="34" charset="0"/>
                  </a:rPr>
                  <a:t>Runtime	v7</a:t>
                </a:r>
              </a:p>
            </p:txBody>
          </p:sp>
        </p:grpSp>
        <p:sp>
          <p:nvSpPr>
            <p:cNvPr id="22" name="Rectangle 10">
              <a:extLst>
                <a:ext uri="{FF2B5EF4-FFF2-40B4-BE49-F238E27FC236}">
                  <a16:creationId xmlns:a16="http://schemas.microsoft.com/office/drawing/2014/main" id="{79BC5EDD-72F1-4894-8B05-1DC824D1827E}"/>
                </a:ext>
              </a:extLst>
            </p:cNvPr>
            <p:cNvSpPr/>
            <p:nvPr/>
          </p:nvSpPr>
          <p:spPr>
            <a:xfrm>
              <a:off x="4937465" y="4937180"/>
              <a:ext cx="1923339" cy="319630"/>
            </a:xfrm>
            <a:prstGeom prst="rect">
              <a:avLst/>
            </a:prstGeom>
            <a:solidFill>
              <a:schemeClr val="accent1"/>
            </a:solidFill>
            <a:ln w="38100" cap="flat" cmpd="sng" algn="ctr">
              <a:solidFill>
                <a:schemeClr val="accent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a:solidFill>
                    <a:schemeClr val="bg1">
                      <a:lumMod val="95000"/>
                    </a:schemeClr>
                  </a:solidFill>
                  <a:latin typeface="Segoe UI" panose="020B0502040204020203" pitchFamily="34" charset="0"/>
                  <a:cs typeface="Segoe UI" panose="020B0502040204020203" pitchFamily="34" charset="0"/>
                </a:rPr>
                <a:t>Parent Image</a:t>
              </a:r>
            </a:p>
          </p:txBody>
        </p:sp>
      </p:grpSp>
      <p:grpSp>
        <p:nvGrpSpPr>
          <p:cNvPr id="26" name="Gruppieren 25">
            <a:extLst>
              <a:ext uri="{FF2B5EF4-FFF2-40B4-BE49-F238E27FC236}">
                <a16:creationId xmlns:a16="http://schemas.microsoft.com/office/drawing/2014/main" id="{757C35DC-BAAC-4249-B5C8-CF819367C401}"/>
              </a:ext>
            </a:extLst>
          </p:cNvPr>
          <p:cNvGrpSpPr/>
          <p:nvPr/>
        </p:nvGrpSpPr>
        <p:grpSpPr>
          <a:xfrm>
            <a:off x="8916110" y="2050088"/>
            <a:ext cx="2428045" cy="3410186"/>
            <a:chOff x="7504456" y="2939235"/>
            <a:chExt cx="2428045" cy="2390412"/>
          </a:xfrm>
        </p:grpSpPr>
        <p:grpSp>
          <p:nvGrpSpPr>
            <p:cNvPr id="16" name="Group 17">
              <a:extLst>
                <a:ext uri="{FF2B5EF4-FFF2-40B4-BE49-F238E27FC236}">
                  <a16:creationId xmlns:a16="http://schemas.microsoft.com/office/drawing/2014/main" id="{01FC3849-B037-4092-941B-97C12D98EEFF}"/>
                </a:ext>
              </a:extLst>
            </p:cNvPr>
            <p:cNvGrpSpPr/>
            <p:nvPr/>
          </p:nvGrpSpPr>
          <p:grpSpPr>
            <a:xfrm>
              <a:off x="7504456" y="2939235"/>
              <a:ext cx="2428045" cy="2390412"/>
              <a:chOff x="6116170" y="4239813"/>
              <a:chExt cx="2428389" cy="2390751"/>
            </a:xfrm>
          </p:grpSpPr>
          <p:sp>
            <p:nvSpPr>
              <p:cNvPr id="17" name="Rectangle 18">
                <a:extLst>
                  <a:ext uri="{FF2B5EF4-FFF2-40B4-BE49-F238E27FC236}">
                    <a16:creationId xmlns:a16="http://schemas.microsoft.com/office/drawing/2014/main" id="{F915F955-3DCC-4919-83B9-902764037A27}"/>
                  </a:ext>
                </a:extLst>
              </p:cNvPr>
              <p:cNvSpPr/>
              <p:nvPr/>
            </p:nvSpPr>
            <p:spPr>
              <a:xfrm>
                <a:off x="6116170" y="4239813"/>
                <a:ext cx="2428389" cy="2390751"/>
              </a:xfrm>
              <a:prstGeom prst="rect">
                <a:avLst/>
              </a:prstGeom>
              <a:solidFill>
                <a:schemeClr val="bg1"/>
              </a:solidFill>
              <a:ln w="38100" cap="flat" cmpd="sng" algn="ctr">
                <a:solidFill>
                  <a:schemeClr val="accent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a:r>
                  <a:rPr lang="en-US" b="1">
                    <a:solidFill>
                      <a:schemeClr val="accent1"/>
                    </a:solidFill>
                    <a:latin typeface="Segoe UI" panose="020B0502040204020203" pitchFamily="34" charset="0"/>
                    <a:cs typeface="Segoe UI" panose="020B0502040204020203" pitchFamily="34" charset="0"/>
                  </a:rPr>
                  <a:t>Container: Svc-A:v2</a:t>
                </a:r>
              </a:p>
            </p:txBody>
          </p:sp>
          <p:sp>
            <p:nvSpPr>
              <p:cNvPr id="18" name="Rectangle 19">
                <a:extLst>
                  <a:ext uri="{FF2B5EF4-FFF2-40B4-BE49-F238E27FC236}">
                    <a16:creationId xmlns:a16="http://schemas.microsoft.com/office/drawing/2014/main" id="{6388DB2E-F1C5-4315-8789-63865466952F}"/>
                  </a:ext>
                </a:extLst>
              </p:cNvPr>
              <p:cNvSpPr/>
              <p:nvPr/>
            </p:nvSpPr>
            <p:spPr>
              <a:xfrm>
                <a:off x="6360610" y="4611722"/>
                <a:ext cx="1923611" cy="319675"/>
              </a:xfrm>
              <a:prstGeom prst="rect">
                <a:avLst/>
              </a:prstGeom>
              <a:solidFill>
                <a:schemeClr val="accent1"/>
              </a:solidFill>
              <a:ln w="38100" cap="flat" cmpd="sng" algn="ctr">
                <a:solidFill>
                  <a:schemeClr val="accent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a:solidFill>
                      <a:schemeClr val="bg1">
                        <a:lumMod val="95000"/>
                      </a:schemeClr>
                    </a:solidFill>
                    <a:latin typeface="Segoe UI" panose="020B0502040204020203" pitchFamily="34" charset="0"/>
                    <a:cs typeface="Segoe UI" panose="020B0502040204020203" pitchFamily="34" charset="0"/>
                  </a:rPr>
                  <a:t>Svc-A	v2</a:t>
                </a:r>
              </a:p>
            </p:txBody>
          </p:sp>
          <p:sp>
            <p:nvSpPr>
              <p:cNvPr id="19" name="Rectangle 20">
                <a:extLst>
                  <a:ext uri="{FF2B5EF4-FFF2-40B4-BE49-F238E27FC236}">
                    <a16:creationId xmlns:a16="http://schemas.microsoft.com/office/drawing/2014/main" id="{8924D97F-A3DF-446B-B9AD-2D937946E0C8}"/>
                  </a:ext>
                </a:extLst>
              </p:cNvPr>
              <p:cNvSpPr/>
              <p:nvPr/>
            </p:nvSpPr>
            <p:spPr>
              <a:xfrm>
                <a:off x="6355782" y="5022397"/>
                <a:ext cx="1923611" cy="319675"/>
              </a:xfrm>
              <a:prstGeom prst="rect">
                <a:avLst/>
              </a:prstGeom>
              <a:solidFill>
                <a:schemeClr val="accent1"/>
              </a:solidFill>
              <a:ln w="38100" cap="flat" cmpd="sng" algn="ctr">
                <a:solidFill>
                  <a:schemeClr val="accent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a:solidFill>
                      <a:schemeClr val="bg1">
                        <a:lumMod val="95000"/>
                      </a:schemeClr>
                    </a:solidFill>
                    <a:latin typeface="Segoe UI" panose="020B0502040204020203" pitchFamily="34" charset="0"/>
                    <a:cs typeface="Segoe UI" panose="020B0502040204020203" pitchFamily="34" charset="0"/>
                  </a:rPr>
                  <a:t>Lib-L	v3</a:t>
                </a:r>
              </a:p>
            </p:txBody>
          </p:sp>
          <p:sp>
            <p:nvSpPr>
              <p:cNvPr id="20" name="Rectangle 21">
                <a:extLst>
                  <a:ext uri="{FF2B5EF4-FFF2-40B4-BE49-F238E27FC236}">
                    <a16:creationId xmlns:a16="http://schemas.microsoft.com/office/drawing/2014/main" id="{70E9853D-C2B0-48C2-9482-3273AC1B85D6}"/>
                  </a:ext>
                </a:extLst>
              </p:cNvPr>
              <p:cNvSpPr/>
              <p:nvPr/>
            </p:nvSpPr>
            <p:spPr>
              <a:xfrm>
                <a:off x="6355782" y="5840127"/>
                <a:ext cx="1923611" cy="319675"/>
              </a:xfrm>
              <a:prstGeom prst="rect">
                <a:avLst/>
              </a:prstGeom>
              <a:solidFill>
                <a:schemeClr val="accent1"/>
              </a:solidFill>
              <a:ln w="38100" cap="flat" cmpd="sng" algn="ctr">
                <a:solidFill>
                  <a:schemeClr val="accent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a:solidFill>
                      <a:schemeClr val="bg1">
                        <a:lumMod val="95000"/>
                      </a:schemeClr>
                    </a:solidFill>
                    <a:latin typeface="Segoe UI" panose="020B0502040204020203" pitchFamily="34" charset="0"/>
                    <a:cs typeface="Segoe UI" panose="020B0502040204020203" pitchFamily="34" charset="0"/>
                  </a:rPr>
                  <a:t>Runtime	v6</a:t>
                </a:r>
              </a:p>
            </p:txBody>
          </p:sp>
        </p:grpSp>
        <p:sp>
          <p:nvSpPr>
            <p:cNvPr id="24" name="Rectangle 10">
              <a:extLst>
                <a:ext uri="{FF2B5EF4-FFF2-40B4-BE49-F238E27FC236}">
                  <a16:creationId xmlns:a16="http://schemas.microsoft.com/office/drawing/2014/main" id="{BA1434B3-5954-4154-B661-BD88EB8BA49D}"/>
                </a:ext>
              </a:extLst>
            </p:cNvPr>
            <p:cNvSpPr/>
            <p:nvPr/>
          </p:nvSpPr>
          <p:spPr>
            <a:xfrm>
              <a:off x="7756808" y="4947494"/>
              <a:ext cx="1923339" cy="319630"/>
            </a:xfrm>
            <a:prstGeom prst="rect">
              <a:avLst/>
            </a:prstGeom>
            <a:solidFill>
              <a:schemeClr val="accent1"/>
            </a:solidFill>
            <a:ln w="38100" cap="flat" cmpd="sng" algn="ctr">
              <a:solidFill>
                <a:schemeClr val="accent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a:solidFill>
                    <a:schemeClr val="bg1">
                      <a:lumMod val="95000"/>
                    </a:schemeClr>
                  </a:solidFill>
                  <a:latin typeface="Segoe UI" panose="020B0502040204020203" pitchFamily="34" charset="0"/>
                  <a:cs typeface="Segoe UI" panose="020B0502040204020203" pitchFamily="34" charset="0"/>
                </a:rPr>
                <a:t>Parent Image</a:t>
              </a:r>
            </a:p>
          </p:txBody>
        </p:sp>
      </p:grpSp>
      <p:grpSp>
        <p:nvGrpSpPr>
          <p:cNvPr id="31" name="Gruppieren 30">
            <a:extLst>
              <a:ext uri="{FF2B5EF4-FFF2-40B4-BE49-F238E27FC236}">
                <a16:creationId xmlns:a16="http://schemas.microsoft.com/office/drawing/2014/main" id="{57D2B85C-AD62-44C8-A1A9-A278E866F79D}"/>
              </a:ext>
            </a:extLst>
          </p:cNvPr>
          <p:cNvGrpSpPr/>
          <p:nvPr/>
        </p:nvGrpSpPr>
        <p:grpSpPr>
          <a:xfrm>
            <a:off x="1180437" y="2050088"/>
            <a:ext cx="2428045" cy="3410186"/>
            <a:chOff x="1180437" y="2050088"/>
            <a:chExt cx="2428045" cy="3410186"/>
          </a:xfrm>
        </p:grpSpPr>
        <p:sp>
          <p:nvSpPr>
            <p:cNvPr id="6" name="Rectangle 7">
              <a:extLst>
                <a:ext uri="{FF2B5EF4-FFF2-40B4-BE49-F238E27FC236}">
                  <a16:creationId xmlns:a16="http://schemas.microsoft.com/office/drawing/2014/main" id="{BEE1D8A7-7088-49D3-99E5-C8855F1C5372}"/>
                </a:ext>
              </a:extLst>
            </p:cNvPr>
            <p:cNvSpPr/>
            <p:nvPr/>
          </p:nvSpPr>
          <p:spPr>
            <a:xfrm>
              <a:off x="1180437" y="2050088"/>
              <a:ext cx="2428045" cy="3410186"/>
            </a:xfrm>
            <a:prstGeom prst="rect">
              <a:avLst/>
            </a:prstGeom>
            <a:solidFill>
              <a:schemeClr val="bg1"/>
            </a:solidFill>
            <a:ln w="38100" cap="flat" cmpd="sng" algn="ctr">
              <a:solidFill>
                <a:schemeClr val="accent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a:r>
                <a:rPr lang="en-US" b="1">
                  <a:solidFill>
                    <a:schemeClr val="accent1"/>
                  </a:solidFill>
                  <a:latin typeface="Segoe UI" panose="020B0502040204020203" pitchFamily="34" charset="0"/>
                  <a:cs typeface="Segoe UI" panose="020B0502040204020203" pitchFamily="34" charset="0"/>
                </a:rPr>
                <a:t>Container: Svc-A:v1</a:t>
              </a:r>
            </a:p>
          </p:txBody>
        </p:sp>
        <p:sp>
          <p:nvSpPr>
            <p:cNvPr id="21" name="Rectangle 10">
              <a:extLst>
                <a:ext uri="{FF2B5EF4-FFF2-40B4-BE49-F238E27FC236}">
                  <a16:creationId xmlns:a16="http://schemas.microsoft.com/office/drawing/2014/main" id="{537F465C-411B-486C-8BDD-01A02BE00D8C}"/>
                </a:ext>
              </a:extLst>
            </p:cNvPr>
            <p:cNvSpPr/>
            <p:nvPr/>
          </p:nvSpPr>
          <p:spPr>
            <a:xfrm>
              <a:off x="1433071" y="4898087"/>
              <a:ext cx="1923339" cy="455987"/>
            </a:xfrm>
            <a:prstGeom prst="rect">
              <a:avLst/>
            </a:prstGeom>
            <a:solidFill>
              <a:schemeClr val="accent1"/>
            </a:solidFill>
            <a:ln w="38100" cap="flat" cmpd="sng" algn="ctr">
              <a:solidFill>
                <a:schemeClr val="accent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a:solidFill>
                    <a:schemeClr val="bg1">
                      <a:lumMod val="95000"/>
                    </a:schemeClr>
                  </a:solidFill>
                  <a:latin typeface="Segoe UI" panose="020B0502040204020203" pitchFamily="34" charset="0"/>
                  <a:cs typeface="Segoe UI" panose="020B0502040204020203" pitchFamily="34" charset="0"/>
                </a:rPr>
                <a:t>Parent Image</a:t>
              </a:r>
            </a:p>
          </p:txBody>
        </p:sp>
        <p:sp>
          <p:nvSpPr>
            <p:cNvPr id="7" name="Rectangle 8">
              <a:extLst>
                <a:ext uri="{FF2B5EF4-FFF2-40B4-BE49-F238E27FC236}">
                  <a16:creationId xmlns:a16="http://schemas.microsoft.com/office/drawing/2014/main" id="{588CBB3E-9ED3-400D-BA09-7DADED128574}"/>
                </a:ext>
              </a:extLst>
            </p:cNvPr>
            <p:cNvSpPr/>
            <p:nvPr/>
          </p:nvSpPr>
          <p:spPr>
            <a:xfrm>
              <a:off x="1424842" y="2580583"/>
              <a:ext cx="1923339" cy="455987"/>
            </a:xfrm>
            <a:prstGeom prst="rect">
              <a:avLst/>
            </a:prstGeom>
            <a:solidFill>
              <a:schemeClr val="accent1"/>
            </a:solidFill>
            <a:ln w="38100" cap="flat" cmpd="sng" algn="ctr">
              <a:solidFill>
                <a:schemeClr val="accent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a:solidFill>
                    <a:schemeClr val="bg1">
                      <a:lumMod val="95000"/>
                    </a:schemeClr>
                  </a:solidFill>
                  <a:latin typeface="Segoe UI" panose="020B0502040204020203" pitchFamily="34" charset="0"/>
                  <a:cs typeface="Segoe UI" panose="020B0502040204020203" pitchFamily="34" charset="0"/>
                </a:rPr>
                <a:t>Svc-A	v1</a:t>
              </a:r>
            </a:p>
          </p:txBody>
        </p:sp>
        <p:sp>
          <p:nvSpPr>
            <p:cNvPr id="8" name="Rectangle 9">
              <a:extLst>
                <a:ext uri="{FF2B5EF4-FFF2-40B4-BE49-F238E27FC236}">
                  <a16:creationId xmlns:a16="http://schemas.microsoft.com/office/drawing/2014/main" id="{BBB8C845-678C-49F8-B1FC-8BDA05183661}"/>
                </a:ext>
              </a:extLst>
            </p:cNvPr>
            <p:cNvSpPr/>
            <p:nvPr/>
          </p:nvSpPr>
          <p:spPr>
            <a:xfrm>
              <a:off x="1420015" y="3166373"/>
              <a:ext cx="1923339" cy="455987"/>
            </a:xfrm>
            <a:prstGeom prst="rect">
              <a:avLst/>
            </a:prstGeom>
            <a:solidFill>
              <a:schemeClr val="accent1"/>
            </a:solidFill>
            <a:ln w="38100" cap="flat" cmpd="sng" algn="ctr">
              <a:solidFill>
                <a:schemeClr val="accent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a:solidFill>
                    <a:schemeClr val="bg1">
                      <a:lumMod val="95000"/>
                    </a:schemeClr>
                  </a:solidFill>
                  <a:latin typeface="Segoe UI" panose="020B0502040204020203" pitchFamily="34" charset="0"/>
                  <a:cs typeface="Segoe UI" panose="020B0502040204020203" pitchFamily="34" charset="0"/>
                </a:rPr>
                <a:t>Lib-L	v2</a:t>
              </a:r>
            </a:p>
          </p:txBody>
        </p:sp>
        <p:sp>
          <p:nvSpPr>
            <p:cNvPr id="9" name="Rectangle 10">
              <a:extLst>
                <a:ext uri="{FF2B5EF4-FFF2-40B4-BE49-F238E27FC236}">
                  <a16:creationId xmlns:a16="http://schemas.microsoft.com/office/drawing/2014/main" id="{A92BD98C-7293-47FF-8D6D-F9386CA751D4}"/>
                </a:ext>
              </a:extLst>
            </p:cNvPr>
            <p:cNvSpPr/>
            <p:nvPr/>
          </p:nvSpPr>
          <p:spPr>
            <a:xfrm>
              <a:off x="1420015" y="4332790"/>
              <a:ext cx="1923339" cy="455987"/>
            </a:xfrm>
            <a:prstGeom prst="rect">
              <a:avLst/>
            </a:prstGeom>
            <a:solidFill>
              <a:schemeClr val="accent1"/>
            </a:solidFill>
            <a:ln w="38100" cap="flat" cmpd="sng" algn="ctr">
              <a:solidFill>
                <a:schemeClr val="accent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a:solidFill>
                    <a:schemeClr val="bg1">
                      <a:lumMod val="95000"/>
                    </a:schemeClr>
                  </a:solidFill>
                  <a:latin typeface="Segoe UI" panose="020B0502040204020203" pitchFamily="34" charset="0"/>
                  <a:cs typeface="Segoe UI" panose="020B0502040204020203" pitchFamily="34" charset="0"/>
                </a:rPr>
                <a:t>Runtime	v5</a:t>
              </a:r>
            </a:p>
          </p:txBody>
        </p:sp>
      </p:grpSp>
    </p:spTree>
    <p:extLst>
      <p:ext uri="{BB962C8B-B14F-4D97-AF65-F5344CB8AC3E}">
        <p14:creationId xmlns:p14="http://schemas.microsoft.com/office/powerpoint/2010/main" val="2843637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790586-1EB1-4B3C-AA0B-F61C75A410E8}"/>
              </a:ext>
            </a:extLst>
          </p:cNvPr>
          <p:cNvSpPr>
            <a:spLocks noGrp="1"/>
          </p:cNvSpPr>
          <p:nvPr>
            <p:ph type="title"/>
          </p:nvPr>
        </p:nvSpPr>
        <p:spPr/>
        <p:txBody>
          <a:bodyPr/>
          <a:lstStyle/>
          <a:p>
            <a:r>
              <a:rPr lang="en-US"/>
              <a:t>“</a:t>
            </a:r>
            <a:r>
              <a:rPr lang="en-US">
                <a:latin typeface="Consolas" panose="020B0609020204030204" pitchFamily="49" charset="0"/>
              </a:rPr>
              <a:t>Docker Run App-A:v1</a:t>
            </a:r>
            <a:r>
              <a:rPr lang="en-US"/>
              <a:t>”</a:t>
            </a:r>
            <a:endParaRPr lang="de-DE"/>
          </a:p>
        </p:txBody>
      </p:sp>
      <p:sp>
        <p:nvSpPr>
          <p:cNvPr id="3" name="Rectangle 35">
            <a:extLst>
              <a:ext uri="{FF2B5EF4-FFF2-40B4-BE49-F238E27FC236}">
                <a16:creationId xmlns:a16="http://schemas.microsoft.com/office/drawing/2014/main" id="{99921D76-96D1-456C-85A0-795919A2ECDF}"/>
              </a:ext>
            </a:extLst>
          </p:cNvPr>
          <p:cNvSpPr/>
          <p:nvPr/>
        </p:nvSpPr>
        <p:spPr>
          <a:xfrm>
            <a:off x="4601958" y="1220038"/>
            <a:ext cx="3945810" cy="5379266"/>
          </a:xfrm>
          <a:prstGeom prst="rect">
            <a:avLst/>
          </a:prstGeom>
          <a:solidFill>
            <a:schemeClr val="accent1"/>
          </a:soli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0" compatLnSpc="1">
            <a:prstTxWarp prst="textNoShape">
              <a:avLst/>
            </a:prstTxWarp>
            <a:noAutofit/>
          </a:bodyPr>
          <a:lstStyle/>
          <a:p>
            <a:pPr algn="ctr">
              <a:tabLst>
                <a:tab pos="1142781" algn="l"/>
              </a:tabLst>
            </a:pPr>
            <a:r>
              <a:rPr lang="en-US" b="1">
                <a:solidFill>
                  <a:schemeClr val="bg1">
                    <a:lumMod val="95000"/>
                  </a:schemeClr>
                </a:solidFill>
                <a:latin typeface="Segoe UI" panose="020B0502040204020203" pitchFamily="34" charset="0"/>
                <a:cs typeface="Segoe UI" panose="020B0502040204020203" pitchFamily="34" charset="0"/>
              </a:rPr>
              <a:t>Operating System</a:t>
            </a:r>
          </a:p>
          <a:p>
            <a:pPr algn="ctr">
              <a:tabLst>
                <a:tab pos="1142781" algn="l"/>
              </a:tabLst>
            </a:pPr>
            <a:r>
              <a:rPr lang="en-US" b="1">
                <a:solidFill>
                  <a:schemeClr val="bg1">
                    <a:lumMod val="95000"/>
                  </a:schemeClr>
                </a:solidFill>
                <a:latin typeface="Segoe UI" panose="020B0502040204020203" pitchFamily="34" charset="0"/>
                <a:cs typeface="Segoe UI" panose="020B0502040204020203" pitchFamily="34" charset="0"/>
              </a:rPr>
              <a:t>(Linux/Windows)</a:t>
            </a:r>
          </a:p>
        </p:txBody>
      </p:sp>
      <p:sp>
        <p:nvSpPr>
          <p:cNvPr id="4" name="Can 14">
            <a:extLst>
              <a:ext uri="{FF2B5EF4-FFF2-40B4-BE49-F238E27FC236}">
                <a16:creationId xmlns:a16="http://schemas.microsoft.com/office/drawing/2014/main" id="{73C862AF-ECAF-4BB3-9B8C-1ECBCDE6BBBB}"/>
              </a:ext>
            </a:extLst>
          </p:cNvPr>
          <p:cNvSpPr/>
          <p:nvPr/>
        </p:nvSpPr>
        <p:spPr bwMode="auto">
          <a:xfrm>
            <a:off x="9489883" y="3026049"/>
            <a:ext cx="2283474" cy="3083586"/>
          </a:xfrm>
          <a:prstGeom prst="can">
            <a:avLst>
              <a:gd name="adj" fmla="val 13053"/>
            </a:avLst>
          </a:prstGeom>
          <a:solidFill>
            <a:srgbClr val="004BBB"/>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1" compatLnSpc="1">
            <a:prstTxWarp prst="textNoShape">
              <a:avLst/>
            </a:prstTxWarp>
          </a:bodyPr>
          <a:lstStyle/>
          <a:p>
            <a:pPr algn="ctr" defTabSz="932293" fontAlgn="base">
              <a:spcBef>
                <a:spcPct val="0"/>
              </a:spcBef>
              <a:spcAft>
                <a:spcPct val="0"/>
              </a:spcAft>
            </a:pPr>
            <a:r>
              <a:rPr lang="en-US" sz="2400" b="1">
                <a:solidFill>
                  <a:schemeClr val="bg1">
                    <a:lumMod val="95000"/>
                  </a:schemeClr>
                </a:solidFill>
              </a:rPr>
              <a:t>Docker Image Repository</a:t>
            </a:r>
          </a:p>
        </p:txBody>
      </p:sp>
      <p:sp>
        <p:nvSpPr>
          <p:cNvPr id="5" name="Rectangle 24">
            <a:extLst>
              <a:ext uri="{FF2B5EF4-FFF2-40B4-BE49-F238E27FC236}">
                <a16:creationId xmlns:a16="http://schemas.microsoft.com/office/drawing/2014/main" id="{73577C2B-D1C6-4CAF-AB0A-9381255C9CBA}"/>
              </a:ext>
            </a:extLst>
          </p:cNvPr>
          <p:cNvSpPr/>
          <p:nvPr/>
        </p:nvSpPr>
        <p:spPr bwMode="auto">
          <a:xfrm>
            <a:off x="679607" y="3989954"/>
            <a:ext cx="2980237" cy="1132647"/>
          </a:xfrm>
          <a:prstGeom prst="rect">
            <a:avLst/>
          </a:prstGeom>
          <a:solidFill>
            <a:srgbClr val="287EFF"/>
          </a:solidFill>
          <a:ln w="38100" cap="flat" cmpd="sng" algn="ctr">
            <a:noFill/>
            <a:prstDash val="solid"/>
            <a:round/>
            <a:headEnd type="none" w="sm" len="sm"/>
            <a:tailEnd type="triangle" w="lg" len="lg"/>
          </a:ln>
          <a:effectLst/>
        </p:spPr>
        <p:txBody>
          <a:bodyPr vert="horz" wrap="square" lIns="45713" tIns="45713" rIns="45713" bIns="45713" numCol="1" rtlCol="0" anchor="ctr" anchorCtr="0" compatLnSpc="1">
            <a:prstTxWarp prst="textNoShape">
              <a:avLst/>
            </a:prstTxWarp>
            <a:spAutoFit/>
          </a:bodyPr>
          <a:lstStyle/>
          <a:p>
            <a:pPr algn="ctr"/>
            <a:r>
              <a:rPr lang="en-US" sz="2400" b="1">
                <a:solidFill>
                  <a:schemeClr val="bg1">
                    <a:lumMod val="95000"/>
                  </a:schemeClr>
                </a:solidFill>
                <a:latin typeface="Segoe UI" panose="020B0502040204020203" pitchFamily="34" charset="0"/>
                <a:cs typeface="Segoe UI" panose="020B0502040204020203" pitchFamily="34" charset="0"/>
              </a:rPr>
              <a:t>Docker Client</a:t>
            </a:r>
            <a:br>
              <a:rPr lang="en-US" sz="2400" b="1">
                <a:solidFill>
                  <a:schemeClr val="bg1">
                    <a:lumMod val="95000"/>
                  </a:schemeClr>
                </a:solidFill>
                <a:latin typeface="Segoe UI" panose="020B0502040204020203" pitchFamily="34" charset="0"/>
                <a:cs typeface="Segoe UI" panose="020B0502040204020203" pitchFamily="34" charset="0"/>
              </a:rPr>
            </a:br>
            <a:br>
              <a:rPr lang="en-US" sz="2400" b="1">
                <a:solidFill>
                  <a:schemeClr val="bg1">
                    <a:lumMod val="95000"/>
                  </a:schemeClr>
                </a:solidFill>
                <a:latin typeface="Segoe UI" panose="020B0502040204020203" pitchFamily="34" charset="0"/>
                <a:cs typeface="Segoe UI" panose="020B0502040204020203" pitchFamily="34" charset="0"/>
              </a:rPr>
            </a:br>
            <a:r>
              <a:rPr lang="en-US" sz="1961" b="1">
                <a:solidFill>
                  <a:schemeClr val="bg1">
                    <a:lumMod val="95000"/>
                  </a:schemeClr>
                </a:solidFill>
                <a:latin typeface="Consolas" panose="020B0609020204030204" pitchFamily="49" charset="0"/>
                <a:cs typeface="Segoe UI" panose="020B0502040204020203" pitchFamily="34" charset="0"/>
              </a:rPr>
              <a:t>“docker run App-A:V1”</a:t>
            </a:r>
          </a:p>
        </p:txBody>
      </p:sp>
      <p:sp>
        <p:nvSpPr>
          <p:cNvPr id="6" name="Rectangle 41">
            <a:extLst>
              <a:ext uri="{FF2B5EF4-FFF2-40B4-BE49-F238E27FC236}">
                <a16:creationId xmlns:a16="http://schemas.microsoft.com/office/drawing/2014/main" id="{8C4A7554-A31A-4504-9B58-171483FDADA2}"/>
              </a:ext>
            </a:extLst>
          </p:cNvPr>
          <p:cNvSpPr/>
          <p:nvPr/>
        </p:nvSpPr>
        <p:spPr bwMode="auto">
          <a:xfrm>
            <a:off x="9916522" y="4241852"/>
            <a:ext cx="1480132" cy="419669"/>
          </a:xfrm>
          <a:prstGeom prst="rect">
            <a:avLst/>
          </a:prstGeom>
          <a:solidFill>
            <a:schemeClr val="accent1"/>
          </a:soli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a:solidFill>
                  <a:schemeClr val="bg1">
                    <a:lumMod val="95000"/>
                  </a:schemeClr>
                </a:solidFill>
                <a:latin typeface="Segoe UI" panose="020B0502040204020203" pitchFamily="34" charset="0"/>
                <a:cs typeface="Segoe UI" panose="020B0502040204020203" pitchFamily="34" charset="0"/>
              </a:rPr>
              <a:t>App-A:v1</a:t>
            </a:r>
          </a:p>
        </p:txBody>
      </p:sp>
      <p:sp>
        <p:nvSpPr>
          <p:cNvPr id="7" name="Rectangle 31">
            <a:extLst>
              <a:ext uri="{FF2B5EF4-FFF2-40B4-BE49-F238E27FC236}">
                <a16:creationId xmlns:a16="http://schemas.microsoft.com/office/drawing/2014/main" id="{D6061C73-2680-44DA-A9BA-0B1F6D366577}"/>
              </a:ext>
            </a:extLst>
          </p:cNvPr>
          <p:cNvSpPr/>
          <p:nvPr/>
        </p:nvSpPr>
        <p:spPr bwMode="auto">
          <a:xfrm>
            <a:off x="9921899" y="4849825"/>
            <a:ext cx="1480132" cy="419669"/>
          </a:xfrm>
          <a:prstGeom prst="rect">
            <a:avLst/>
          </a:prstGeom>
          <a:solidFill>
            <a:schemeClr val="accent1"/>
          </a:soli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a:solidFill>
                  <a:schemeClr val="bg1">
                    <a:lumMod val="95000"/>
                  </a:schemeClr>
                </a:solidFill>
                <a:latin typeface="Segoe UI" panose="020B0502040204020203" pitchFamily="34" charset="0"/>
                <a:cs typeface="Segoe UI" panose="020B0502040204020203" pitchFamily="34" charset="0"/>
              </a:rPr>
              <a:t>App-B:v3</a:t>
            </a:r>
          </a:p>
        </p:txBody>
      </p:sp>
      <p:sp>
        <p:nvSpPr>
          <p:cNvPr id="8" name="Rectangle 32">
            <a:extLst>
              <a:ext uri="{FF2B5EF4-FFF2-40B4-BE49-F238E27FC236}">
                <a16:creationId xmlns:a16="http://schemas.microsoft.com/office/drawing/2014/main" id="{80D7CA04-DA4B-47AE-A887-2AE90138C3D3}"/>
              </a:ext>
            </a:extLst>
          </p:cNvPr>
          <p:cNvSpPr/>
          <p:nvPr/>
        </p:nvSpPr>
        <p:spPr bwMode="auto">
          <a:xfrm>
            <a:off x="9921899" y="5466279"/>
            <a:ext cx="1480132" cy="419669"/>
          </a:xfrm>
          <a:prstGeom prst="rect">
            <a:avLst/>
          </a:prstGeom>
          <a:solidFill>
            <a:schemeClr val="accent1"/>
          </a:soli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a:solidFill>
                  <a:schemeClr val="bg1">
                    <a:lumMod val="95000"/>
                  </a:schemeClr>
                </a:solidFill>
                <a:latin typeface="Segoe UI" panose="020B0502040204020203" pitchFamily="34" charset="0"/>
                <a:cs typeface="Segoe UI" panose="020B0502040204020203" pitchFamily="34" charset="0"/>
              </a:rPr>
              <a:t>App-A:v2</a:t>
            </a:r>
          </a:p>
        </p:txBody>
      </p:sp>
      <p:sp>
        <p:nvSpPr>
          <p:cNvPr id="9" name="Can 53">
            <a:extLst>
              <a:ext uri="{FF2B5EF4-FFF2-40B4-BE49-F238E27FC236}">
                <a16:creationId xmlns:a16="http://schemas.microsoft.com/office/drawing/2014/main" id="{D9564EFD-BA51-4D47-A9A6-62A8CB0B4238}"/>
              </a:ext>
            </a:extLst>
          </p:cNvPr>
          <p:cNvSpPr/>
          <p:nvPr/>
        </p:nvSpPr>
        <p:spPr bwMode="auto">
          <a:xfrm>
            <a:off x="4847981" y="4902847"/>
            <a:ext cx="3190273" cy="1532988"/>
          </a:xfrm>
          <a:prstGeom prst="can">
            <a:avLst/>
          </a:prstGeom>
          <a:solidFill>
            <a:schemeClr val="tx2">
              <a:lumMod val="75000"/>
              <a:lumOff val="2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1" compatLnSpc="1">
            <a:prstTxWarp prst="textNoShape">
              <a:avLst/>
            </a:prstTxWarp>
          </a:bodyPr>
          <a:lstStyle/>
          <a:p>
            <a:pPr algn="ctr" defTabSz="932293" fontAlgn="base">
              <a:spcBef>
                <a:spcPct val="0"/>
              </a:spcBef>
              <a:spcAft>
                <a:spcPct val="0"/>
              </a:spcAft>
            </a:pPr>
            <a:r>
              <a:rPr lang="en-US" sz="2000" b="1">
                <a:solidFill>
                  <a:schemeClr val="bg1">
                    <a:lumMod val="95000"/>
                  </a:schemeClr>
                </a:solidFill>
              </a:rPr>
              <a:t>Local Repository</a:t>
            </a:r>
            <a:br>
              <a:rPr lang="en-US" sz="2000" b="1">
                <a:solidFill>
                  <a:schemeClr val="bg1">
                    <a:lumMod val="95000"/>
                  </a:schemeClr>
                </a:solidFill>
              </a:rPr>
            </a:br>
            <a:r>
              <a:rPr lang="en-US" b="1">
                <a:solidFill>
                  <a:schemeClr val="bg1">
                    <a:lumMod val="95000"/>
                  </a:schemeClr>
                </a:solidFill>
              </a:rPr>
              <a:t>(Ports 2375 &amp; 2376)</a:t>
            </a:r>
          </a:p>
        </p:txBody>
      </p:sp>
      <p:sp>
        <p:nvSpPr>
          <p:cNvPr id="10" name="Rectangle 60">
            <a:extLst>
              <a:ext uri="{FF2B5EF4-FFF2-40B4-BE49-F238E27FC236}">
                <a16:creationId xmlns:a16="http://schemas.microsoft.com/office/drawing/2014/main" id="{BD84533F-618C-4AC5-B9FF-A67B9C0A44F4}"/>
              </a:ext>
            </a:extLst>
          </p:cNvPr>
          <p:cNvSpPr/>
          <p:nvPr/>
        </p:nvSpPr>
        <p:spPr>
          <a:xfrm>
            <a:off x="4817793" y="4357494"/>
            <a:ext cx="3212751" cy="419669"/>
          </a:xfrm>
          <a:prstGeom prst="rect">
            <a:avLst/>
          </a:prstGeom>
          <a:solidFill>
            <a:schemeClr val="tx2">
              <a:lumMod val="50000"/>
              <a:lumOff val="50000"/>
            </a:schemeClr>
          </a:solidFill>
          <a:ln w="38100" cap="flat" cmpd="sng" algn="ctr">
            <a:solidFill>
              <a:schemeClr val="accent1"/>
            </a:solidFill>
            <a:prstDash val="solid"/>
            <a:round/>
            <a:headEnd type="none" w="sm" len="sm"/>
            <a:tailEnd type="triangle" w="lg" len="lg"/>
          </a:ln>
          <a:effectLst/>
        </p:spPr>
        <p:txBody>
          <a:bodyPr vert="horz" wrap="square" lIns="45713" tIns="45713" rIns="45713" bIns="45713" numCol="1" rtlCol="0" anchor="ctr" anchorCtr="0" compatLnSpc="1">
            <a:prstTxWarp prst="textNoShape">
              <a:avLst/>
            </a:prstTxWarp>
            <a:spAutoFit/>
          </a:bodyPr>
          <a:lstStyle/>
          <a:p>
            <a:pPr algn="ctr"/>
            <a:r>
              <a:rPr lang="en-US" sz="2400" b="1">
                <a:solidFill>
                  <a:schemeClr val="bg1">
                    <a:lumMod val="95000"/>
                  </a:schemeClr>
                </a:solidFill>
                <a:latin typeface="Segoe UI" panose="020B0502040204020203" pitchFamily="34" charset="0"/>
                <a:cs typeface="Segoe UI" panose="020B0502040204020203" pitchFamily="34" charset="0"/>
              </a:rPr>
              <a:t>Docker Daemon</a:t>
            </a:r>
          </a:p>
        </p:txBody>
      </p:sp>
      <p:cxnSp>
        <p:nvCxnSpPr>
          <p:cNvPr id="11" name="Straight Arrow Connector 65">
            <a:extLst>
              <a:ext uri="{FF2B5EF4-FFF2-40B4-BE49-F238E27FC236}">
                <a16:creationId xmlns:a16="http://schemas.microsoft.com/office/drawing/2014/main" id="{1EBD560B-BA38-42A8-89E9-561A27BA90A4}"/>
              </a:ext>
            </a:extLst>
          </p:cNvPr>
          <p:cNvCxnSpPr>
            <a:stCxn id="5" idx="3"/>
            <a:endCxn id="10" idx="1"/>
          </p:cNvCxnSpPr>
          <p:nvPr/>
        </p:nvCxnSpPr>
        <p:spPr>
          <a:xfrm>
            <a:off x="3659844" y="4556278"/>
            <a:ext cx="1157949" cy="11051"/>
          </a:xfrm>
          <a:prstGeom prst="straightConnector1">
            <a:avLst/>
          </a:prstGeom>
          <a:ln w="57150">
            <a:solidFill>
              <a:srgbClr val="DD59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67">
            <a:extLst>
              <a:ext uri="{FF2B5EF4-FFF2-40B4-BE49-F238E27FC236}">
                <a16:creationId xmlns:a16="http://schemas.microsoft.com/office/drawing/2014/main" id="{20E2D854-8D79-43B2-A4F5-214FADB92DFB}"/>
              </a:ext>
            </a:extLst>
          </p:cNvPr>
          <p:cNvCxnSpPr>
            <a:stCxn id="10" idx="3"/>
            <a:endCxn id="4" idx="2"/>
          </p:cNvCxnSpPr>
          <p:nvPr/>
        </p:nvCxnSpPr>
        <p:spPr>
          <a:xfrm>
            <a:off x="8030544" y="4567329"/>
            <a:ext cx="1459339" cy="513"/>
          </a:xfrm>
          <a:prstGeom prst="straightConnector1">
            <a:avLst/>
          </a:prstGeom>
          <a:ln w="57150">
            <a:solidFill>
              <a:srgbClr val="DD5900"/>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8">
            <a:extLst>
              <a:ext uri="{FF2B5EF4-FFF2-40B4-BE49-F238E27FC236}">
                <a16:creationId xmlns:a16="http://schemas.microsoft.com/office/drawing/2014/main" id="{1CED434F-3E0C-4976-B966-3C9C404683AB}"/>
              </a:ext>
            </a:extLst>
          </p:cNvPr>
          <p:cNvGrpSpPr/>
          <p:nvPr/>
        </p:nvGrpSpPr>
        <p:grpSpPr>
          <a:xfrm>
            <a:off x="4847981" y="2512238"/>
            <a:ext cx="1282275" cy="1655053"/>
            <a:chOff x="3725992" y="2562117"/>
            <a:chExt cx="1307987" cy="1688240"/>
          </a:xfrm>
        </p:grpSpPr>
        <p:sp>
          <p:nvSpPr>
            <p:cNvPr id="14" name="Rectangle 29">
              <a:extLst>
                <a:ext uri="{FF2B5EF4-FFF2-40B4-BE49-F238E27FC236}">
                  <a16:creationId xmlns:a16="http://schemas.microsoft.com/office/drawing/2014/main" id="{AAFAE2D6-9877-445B-95C8-7E357936B26C}"/>
                </a:ext>
              </a:extLst>
            </p:cNvPr>
            <p:cNvSpPr/>
            <p:nvPr/>
          </p:nvSpPr>
          <p:spPr>
            <a:xfrm>
              <a:off x="3725992" y="2562117"/>
              <a:ext cx="1307987" cy="1688240"/>
            </a:xfrm>
            <a:prstGeom prst="rect">
              <a:avLst/>
            </a:prstGeom>
            <a:solidFill>
              <a:schemeClr val="bg1"/>
            </a:soli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a:r>
                <a:rPr lang="en-US" b="1">
                  <a:solidFill>
                    <a:schemeClr val="accent1"/>
                  </a:solidFill>
                  <a:latin typeface="Segoe UI" panose="020B0502040204020203" pitchFamily="34" charset="0"/>
                  <a:cs typeface="Segoe UI" panose="020B0502040204020203" pitchFamily="34" charset="0"/>
                </a:rPr>
                <a:t>App-A:v1</a:t>
              </a:r>
            </a:p>
          </p:txBody>
        </p:sp>
        <p:sp>
          <p:nvSpPr>
            <p:cNvPr id="15" name="Rectangle 30">
              <a:extLst>
                <a:ext uri="{FF2B5EF4-FFF2-40B4-BE49-F238E27FC236}">
                  <a16:creationId xmlns:a16="http://schemas.microsoft.com/office/drawing/2014/main" id="{2A745586-263F-4D5F-AB03-3578D54BA303}"/>
                </a:ext>
              </a:extLst>
            </p:cNvPr>
            <p:cNvSpPr/>
            <p:nvPr/>
          </p:nvSpPr>
          <p:spPr>
            <a:xfrm>
              <a:off x="3975299" y="2963862"/>
              <a:ext cx="840275" cy="326039"/>
            </a:xfrm>
            <a:prstGeom prst="rect">
              <a:avLst/>
            </a:prstGeom>
            <a:solidFill>
              <a:schemeClr val="accent1"/>
            </a:soli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endParaRPr lang="en-US" b="1">
                <a:solidFill>
                  <a:schemeClr val="bg1">
                    <a:lumMod val="95000"/>
                  </a:schemeClr>
                </a:solidFill>
                <a:latin typeface="Segoe UI" panose="020B0502040204020203" pitchFamily="34" charset="0"/>
                <a:cs typeface="Segoe UI" panose="020B0502040204020203" pitchFamily="34" charset="0"/>
              </a:endParaRPr>
            </a:p>
          </p:txBody>
        </p:sp>
        <p:sp>
          <p:nvSpPr>
            <p:cNvPr id="16" name="Rectangle 34">
              <a:extLst>
                <a:ext uri="{FF2B5EF4-FFF2-40B4-BE49-F238E27FC236}">
                  <a16:creationId xmlns:a16="http://schemas.microsoft.com/office/drawing/2014/main" id="{1217EC2B-C69C-4FAE-9D28-EFAC79767C1E}"/>
                </a:ext>
              </a:extLst>
            </p:cNvPr>
            <p:cNvSpPr/>
            <p:nvPr/>
          </p:nvSpPr>
          <p:spPr>
            <a:xfrm>
              <a:off x="3970375" y="3382712"/>
              <a:ext cx="840275" cy="326039"/>
            </a:xfrm>
            <a:prstGeom prst="rect">
              <a:avLst/>
            </a:prstGeom>
            <a:solidFill>
              <a:schemeClr val="accent1"/>
            </a:soli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endParaRPr lang="en-US" b="1">
                <a:solidFill>
                  <a:schemeClr val="bg1">
                    <a:lumMod val="95000"/>
                  </a:schemeClr>
                </a:solidFill>
                <a:latin typeface="Segoe UI" panose="020B0502040204020203" pitchFamily="34" charset="0"/>
                <a:cs typeface="Segoe UI" panose="020B0502040204020203" pitchFamily="34" charset="0"/>
              </a:endParaRPr>
            </a:p>
          </p:txBody>
        </p:sp>
        <p:sp>
          <p:nvSpPr>
            <p:cNvPr id="17" name="Rectangle 37">
              <a:extLst>
                <a:ext uri="{FF2B5EF4-FFF2-40B4-BE49-F238E27FC236}">
                  <a16:creationId xmlns:a16="http://schemas.microsoft.com/office/drawing/2014/main" id="{E1CB0A7D-4E94-4AC9-BD9B-55EE6293B987}"/>
                </a:ext>
              </a:extLst>
            </p:cNvPr>
            <p:cNvSpPr/>
            <p:nvPr/>
          </p:nvSpPr>
          <p:spPr>
            <a:xfrm>
              <a:off x="3970375" y="3824552"/>
              <a:ext cx="840275" cy="326039"/>
            </a:xfrm>
            <a:prstGeom prst="rect">
              <a:avLst/>
            </a:prstGeom>
            <a:solidFill>
              <a:schemeClr val="accent1"/>
            </a:soli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endParaRPr lang="en-US" b="1">
                <a:solidFill>
                  <a:schemeClr val="bg1">
                    <a:lumMod val="95000"/>
                  </a:schemeClr>
                </a:solidFill>
                <a:latin typeface="Segoe UI" panose="020B0502040204020203" pitchFamily="34" charset="0"/>
                <a:cs typeface="Segoe UI" panose="020B0502040204020203" pitchFamily="34" charset="0"/>
              </a:endParaRPr>
            </a:p>
          </p:txBody>
        </p:sp>
      </p:grpSp>
      <p:cxnSp>
        <p:nvCxnSpPr>
          <p:cNvPr id="18" name="Elbow Connector 6">
            <a:extLst>
              <a:ext uri="{FF2B5EF4-FFF2-40B4-BE49-F238E27FC236}">
                <a16:creationId xmlns:a16="http://schemas.microsoft.com/office/drawing/2014/main" id="{426C0444-CB57-4BC8-9A57-08EA2C426955}"/>
              </a:ext>
            </a:extLst>
          </p:cNvPr>
          <p:cNvCxnSpPr>
            <a:stCxn id="10" idx="3"/>
            <a:endCxn id="9" idx="4"/>
          </p:cNvCxnSpPr>
          <p:nvPr/>
        </p:nvCxnSpPr>
        <p:spPr>
          <a:xfrm>
            <a:off x="8030544" y="4567329"/>
            <a:ext cx="7710" cy="1102012"/>
          </a:xfrm>
          <a:prstGeom prst="bentConnector3">
            <a:avLst>
              <a:gd name="adj1" fmla="val 3064981"/>
            </a:avLst>
          </a:prstGeom>
          <a:ln w="53975">
            <a:solidFill>
              <a:srgbClr val="DD59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Rectangle 42">
            <a:extLst>
              <a:ext uri="{FF2B5EF4-FFF2-40B4-BE49-F238E27FC236}">
                <a16:creationId xmlns:a16="http://schemas.microsoft.com/office/drawing/2014/main" id="{C6FB2F1E-DD44-4328-86F2-7B302E455257}"/>
              </a:ext>
            </a:extLst>
          </p:cNvPr>
          <p:cNvSpPr/>
          <p:nvPr/>
        </p:nvSpPr>
        <p:spPr bwMode="auto">
          <a:xfrm>
            <a:off x="5608151" y="5983374"/>
            <a:ext cx="1699675" cy="292065"/>
          </a:xfrm>
          <a:prstGeom prst="rect">
            <a:avLst/>
          </a:prstGeom>
          <a:solidFill>
            <a:schemeClr val="accent1"/>
          </a:soli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a:solidFill>
                  <a:schemeClr val="bg1">
                    <a:lumMod val="95000"/>
                  </a:schemeClr>
                </a:solidFill>
                <a:latin typeface="Segoe UI" panose="020B0502040204020203" pitchFamily="34" charset="0"/>
                <a:cs typeface="Segoe UI" panose="020B0502040204020203" pitchFamily="34" charset="0"/>
              </a:rPr>
              <a:t>App-A:v1</a:t>
            </a:r>
          </a:p>
        </p:txBody>
      </p:sp>
    </p:spTree>
    <p:extLst>
      <p:ext uri="{BB962C8B-B14F-4D97-AF65-F5344CB8AC3E}">
        <p14:creationId xmlns:p14="http://schemas.microsoft.com/office/powerpoint/2010/main" val="27158474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nodeType="clickEffect">
                                  <p:stCondLst>
                                    <p:cond delay="0"/>
                                  </p:stCondLst>
                                  <p:childTnLst>
                                    <p:animEffect transition="out" filter="wipe(down)">
                                      <p:cBhvr>
                                        <p:cTn id="16" dur="500"/>
                                        <p:tgtEl>
                                          <p:spTgt spid="18"/>
                                        </p:tgtEl>
                                      </p:cBhvr>
                                    </p:animEffect>
                                    <p:set>
                                      <p:cBhvr>
                                        <p:cTn id="17" dur="1" fill="hold">
                                          <p:stCondLst>
                                            <p:cond delay="499"/>
                                          </p:stCondLst>
                                        </p:cTn>
                                        <p:tgtEl>
                                          <p:spTgt spid="18"/>
                                        </p:tgtEl>
                                        <p:attrNameLst>
                                          <p:attrName>style.visibility</p:attrName>
                                        </p:attrNameLst>
                                      </p:cBhvr>
                                      <p:to>
                                        <p:strVal val="hidden"/>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22" presetClass="exit" presetSubtype="2" fill="hold" nodeType="withEffect">
                                  <p:stCondLst>
                                    <p:cond delay="0"/>
                                  </p:stCondLst>
                                  <p:childTnLst>
                                    <p:animEffect transition="out" filter="wipe(right)">
                                      <p:cBhvr>
                                        <p:cTn id="28" dur="500"/>
                                        <p:tgtEl>
                                          <p:spTgt spid="12"/>
                                        </p:tgtEl>
                                      </p:cBhvr>
                                    </p:animEffect>
                                    <p:set>
                                      <p:cBhvr>
                                        <p:cTn id="29" dur="1" fill="hold">
                                          <p:stCondLst>
                                            <p:cond delay="499"/>
                                          </p:stCondLst>
                                        </p:cTn>
                                        <p:tgtEl>
                                          <p:spTgt spid="1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67AB1B-782F-40DB-A7F3-3EDDF3FDA134}"/>
              </a:ext>
            </a:extLst>
          </p:cNvPr>
          <p:cNvSpPr>
            <a:spLocks noGrp="1"/>
          </p:cNvSpPr>
          <p:nvPr>
            <p:ph type="title"/>
          </p:nvPr>
        </p:nvSpPr>
        <p:spPr/>
        <p:txBody>
          <a:bodyPr/>
          <a:lstStyle/>
          <a:p>
            <a:r>
              <a:rPr lang="de-DE" sz="4450" err="1">
                <a:cs typeface="Segoe UI Light"/>
              </a:rPr>
              <a:t>Why</a:t>
            </a:r>
            <a:r>
              <a:rPr lang="de-DE" sz="4450">
                <a:cs typeface="Segoe UI Light"/>
              </a:rPr>
              <a:t> </a:t>
            </a:r>
            <a:r>
              <a:rPr lang="de-DE" sz="4450" err="1">
                <a:cs typeface="Segoe UI Light"/>
              </a:rPr>
              <a:t>containers</a:t>
            </a:r>
            <a:r>
              <a:rPr lang="de-DE" sz="4450">
                <a:cs typeface="Segoe UI Light"/>
              </a:rPr>
              <a:t>?</a:t>
            </a:r>
            <a:endParaRPr lang="de-DE"/>
          </a:p>
        </p:txBody>
      </p:sp>
      <p:sp>
        <p:nvSpPr>
          <p:cNvPr id="4" name="Text Placeholder 22">
            <a:extLst>
              <a:ext uri="{FF2B5EF4-FFF2-40B4-BE49-F238E27FC236}">
                <a16:creationId xmlns:a16="http://schemas.microsoft.com/office/drawing/2014/main" id="{37ADD82F-CBE8-4A5A-99C8-D4D9417A61F8}"/>
              </a:ext>
            </a:extLst>
          </p:cNvPr>
          <p:cNvSpPr txBox="1">
            <a:spLocks/>
          </p:cNvSpPr>
          <p:nvPr/>
        </p:nvSpPr>
        <p:spPr>
          <a:xfrm>
            <a:off x="274639" y="1162050"/>
            <a:ext cx="11885514" cy="4148828"/>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a:latin typeface="Segoe UI Light" panose="020B0502040204020203" pitchFamily="34" charset="0"/>
                <a:cs typeface="Segoe UI Light" panose="020B0502040204020203" pitchFamily="34" charset="0"/>
              </a:rPr>
              <a:t>Mitigate “noisy neighbors”</a:t>
            </a:r>
          </a:p>
          <a:p>
            <a:endParaRPr lang="en-US" sz="2000">
              <a:latin typeface="Segoe UI Light" panose="020B0502040204020203" pitchFamily="34" charset="0"/>
              <a:cs typeface="Segoe UI Light" panose="020B0502040204020203" pitchFamily="34" charset="0"/>
            </a:endParaRPr>
          </a:p>
          <a:p>
            <a:r>
              <a:rPr lang="en-US" sz="3200">
                <a:latin typeface="Segoe UI Light" panose="020B0502040204020203" pitchFamily="34" charset="0"/>
                <a:cs typeface="Segoe UI Light" panose="020B0502040204020203" pitchFamily="34" charset="0"/>
              </a:rPr>
              <a:t>Reduce “works on my machine” vs. in production</a:t>
            </a:r>
          </a:p>
          <a:p>
            <a:endParaRPr lang="en-US" sz="2000">
              <a:latin typeface="Segoe UI Light" panose="020B0502040204020203" pitchFamily="34" charset="0"/>
              <a:cs typeface="Segoe UI Light" panose="020B0502040204020203" pitchFamily="34" charset="0"/>
            </a:endParaRPr>
          </a:p>
          <a:p>
            <a:r>
              <a:rPr lang="en-US" sz="3200">
                <a:latin typeface="Segoe UI Light" panose="020B0502040204020203" pitchFamily="34" charset="0"/>
                <a:cs typeface="Segoe UI Light" panose="020B0502040204020203" pitchFamily="34" charset="0"/>
              </a:rPr>
              <a:t>Lift and shift existing applications (ex: IIS)</a:t>
            </a:r>
          </a:p>
          <a:p>
            <a:endParaRPr lang="en-US" sz="2000">
              <a:latin typeface="Segoe UI Light" panose="020B0502040204020203" pitchFamily="34" charset="0"/>
              <a:cs typeface="Segoe UI Light" panose="020B0502040204020203" pitchFamily="34" charset="0"/>
            </a:endParaRPr>
          </a:p>
          <a:p>
            <a:r>
              <a:rPr lang="en-US" sz="3200">
                <a:latin typeface="Segoe UI Light" panose="020B0502040204020203" pitchFamily="34" charset="0"/>
                <a:cs typeface="Segoe UI Light" panose="020B0502040204020203" pitchFamily="34" charset="0"/>
              </a:rPr>
              <a:t>Lift and shift of existing container images</a:t>
            </a:r>
          </a:p>
          <a:p>
            <a:endParaRPr lang="en-US" sz="2000">
              <a:latin typeface="Segoe UI Light" panose="020B0502040204020203" pitchFamily="34" charset="0"/>
              <a:cs typeface="Segoe UI Light" panose="020B0502040204020203" pitchFamily="34" charset="0"/>
            </a:endParaRPr>
          </a:p>
          <a:p>
            <a:r>
              <a:rPr lang="en-US" sz="3200">
                <a:latin typeface="Segoe UI Light" panose="020B0502040204020203" pitchFamily="34" charset="0"/>
                <a:cs typeface="Segoe UI Light" panose="020B0502040204020203" pitchFamily="34" charset="0"/>
              </a:rPr>
              <a:t>Portability, agility, avoidance of lock-in</a:t>
            </a:r>
            <a:endParaRPr lang="en-US" sz="320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17372207"/>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67AB1B-782F-40DB-A7F3-3EDDF3FDA134}"/>
              </a:ext>
            </a:extLst>
          </p:cNvPr>
          <p:cNvSpPr>
            <a:spLocks noGrp="1"/>
          </p:cNvSpPr>
          <p:nvPr>
            <p:ph type="title"/>
          </p:nvPr>
        </p:nvSpPr>
        <p:spPr/>
        <p:txBody>
          <a:bodyPr/>
          <a:lstStyle/>
          <a:p>
            <a:r>
              <a:rPr lang="en-US" sz="4400"/>
              <a:t>How to orchestrate containers?</a:t>
            </a:r>
            <a:endParaRPr lang="de-DE"/>
          </a:p>
        </p:txBody>
      </p:sp>
      <p:sp>
        <p:nvSpPr>
          <p:cNvPr id="4" name="Text Placeholder 22">
            <a:extLst>
              <a:ext uri="{FF2B5EF4-FFF2-40B4-BE49-F238E27FC236}">
                <a16:creationId xmlns:a16="http://schemas.microsoft.com/office/drawing/2014/main" id="{37ADD82F-CBE8-4A5A-99C8-D4D9417A61F8}"/>
              </a:ext>
            </a:extLst>
          </p:cNvPr>
          <p:cNvSpPr txBox="1">
            <a:spLocks/>
          </p:cNvSpPr>
          <p:nvPr/>
        </p:nvSpPr>
        <p:spPr>
          <a:xfrm>
            <a:off x="274639" y="1162050"/>
            <a:ext cx="11885514" cy="4148828"/>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a:latin typeface="Segoe UI Light" panose="020B0502040204020203" pitchFamily="34" charset="0"/>
                <a:cs typeface="Segoe UI Light" panose="020B0502040204020203" pitchFamily="34" charset="0"/>
              </a:rPr>
              <a:t>Containers need to discover and talk to each other</a:t>
            </a:r>
          </a:p>
          <a:p>
            <a:endParaRPr lang="en-US" sz="2000">
              <a:latin typeface="Segoe UI Light" panose="020B0502040204020203" pitchFamily="34" charset="0"/>
              <a:cs typeface="Segoe UI Light" panose="020B0502040204020203" pitchFamily="34" charset="0"/>
            </a:endParaRPr>
          </a:p>
          <a:p>
            <a:r>
              <a:rPr lang="en-US" sz="3200">
                <a:latin typeface="Segoe UI Light" panose="020B0502040204020203" pitchFamily="34" charset="0"/>
                <a:cs typeface="Segoe UI Light" panose="020B0502040204020203" pitchFamily="34" charset="0"/>
              </a:rPr>
              <a:t>Containers need to be resilient to hardware and software faults</a:t>
            </a:r>
          </a:p>
          <a:p>
            <a:endParaRPr lang="en-US" sz="2000">
              <a:latin typeface="Segoe UI Light" panose="020B0502040204020203" pitchFamily="34" charset="0"/>
              <a:cs typeface="Segoe UI Light" panose="020B0502040204020203" pitchFamily="34" charset="0"/>
            </a:endParaRPr>
          </a:p>
          <a:p>
            <a:r>
              <a:rPr lang="en-US" sz="3200">
                <a:latin typeface="Segoe UI Light" panose="020B0502040204020203" pitchFamily="34" charset="0"/>
                <a:cs typeface="Segoe UI Light" panose="020B0502040204020203" pitchFamily="34" charset="0"/>
              </a:rPr>
              <a:t>Containers need to be “placed” appropriately</a:t>
            </a:r>
          </a:p>
          <a:p>
            <a:endParaRPr lang="en-US" sz="2000">
              <a:latin typeface="Segoe UI Light" panose="020B0502040204020203" pitchFamily="34" charset="0"/>
              <a:cs typeface="Segoe UI Light" panose="020B0502040204020203" pitchFamily="34" charset="0"/>
            </a:endParaRPr>
          </a:p>
          <a:p>
            <a:r>
              <a:rPr lang="en-US" sz="3200">
                <a:latin typeface="Segoe UI Light" panose="020B0502040204020203" pitchFamily="34" charset="0"/>
                <a:cs typeface="Segoe UI Light" panose="020B0502040204020203" pitchFamily="34" charset="0"/>
              </a:rPr>
              <a:t>Containers need to be scaled in/out on demand</a:t>
            </a:r>
          </a:p>
          <a:p>
            <a:endParaRPr lang="en-US" sz="2000">
              <a:latin typeface="Segoe UI Light" panose="020B0502040204020203" pitchFamily="34" charset="0"/>
              <a:cs typeface="Segoe UI Light" panose="020B0502040204020203" pitchFamily="34" charset="0"/>
            </a:endParaRPr>
          </a:p>
          <a:p>
            <a:r>
              <a:rPr lang="en-US" sz="3200">
                <a:latin typeface="Segoe UI Light" panose="020B0502040204020203" pitchFamily="34" charset="0"/>
                <a:cs typeface="Segoe UI Light" panose="020B0502040204020203" pitchFamily="34" charset="0"/>
              </a:rPr>
              <a:t>Containers need to have rolling upgrades with zero downtime</a:t>
            </a:r>
          </a:p>
        </p:txBody>
      </p:sp>
      <p:sp>
        <p:nvSpPr>
          <p:cNvPr id="5" name="TextBox 3">
            <a:extLst>
              <a:ext uri="{FF2B5EF4-FFF2-40B4-BE49-F238E27FC236}">
                <a16:creationId xmlns:a16="http://schemas.microsoft.com/office/drawing/2014/main" id="{E269D3CC-AEBF-438A-852F-B542737267CE}"/>
              </a:ext>
            </a:extLst>
          </p:cNvPr>
          <p:cNvSpPr txBox="1"/>
          <p:nvPr/>
        </p:nvSpPr>
        <p:spPr>
          <a:xfrm>
            <a:off x="0" y="6344363"/>
            <a:ext cx="12436476" cy="627864"/>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1"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Service Fabric provides all this </a:t>
            </a:r>
            <a:r>
              <a:rPr kumimoji="0" lang="en-US" sz="2400" b="0" i="1" u="sng"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out-of-the-box</a:t>
            </a:r>
            <a:r>
              <a:rPr kumimoji="0" lang="en-US" sz="2400" b="0" i="1"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  It is highly optimized and is data-aware….</a:t>
            </a:r>
          </a:p>
        </p:txBody>
      </p:sp>
    </p:spTree>
    <p:extLst>
      <p:ext uri="{BB962C8B-B14F-4D97-AF65-F5344CB8AC3E}">
        <p14:creationId xmlns:p14="http://schemas.microsoft.com/office/powerpoint/2010/main" val="12384954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Containers are NOT microservices</a:t>
            </a:r>
          </a:p>
        </p:txBody>
      </p:sp>
      <p:sp>
        <p:nvSpPr>
          <p:cNvPr id="6" name="Text Placeholder 2">
            <a:extLst>
              <a:ext uri="{FF2B5EF4-FFF2-40B4-BE49-F238E27FC236}">
                <a16:creationId xmlns:a16="http://schemas.microsoft.com/office/drawing/2014/main" id="{7FB59058-BC5D-4FEC-B1F0-407057240824}"/>
              </a:ext>
            </a:extLst>
          </p:cNvPr>
          <p:cNvSpPr>
            <a:spLocks noGrp="1"/>
          </p:cNvSpPr>
          <p:nvPr/>
        </p:nvSpPr>
        <p:spPr>
          <a:xfrm>
            <a:off x="366077" y="1179705"/>
            <a:ext cx="11704320" cy="3859518"/>
          </a:xfrm>
          <a:prstGeom prst="rect">
            <a:avLst/>
          </a:prstGeom>
        </p:spPr>
        <p:txBody>
          <a:bodyPr vert="horz" wrap="square" lIns="146304" tIns="91440" rIns="146304" bIns="91440" rtlCol="0" anchor="t">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800" kern="1200" spc="-30" baseline="0">
                <a:solidFill>
                  <a:srgbClr val="0072C6"/>
                </a:solidFill>
                <a:latin typeface="+mj-lt"/>
                <a:ea typeface="+mn-ea"/>
                <a:cs typeface="+mn-cs"/>
              </a:defRPr>
            </a:lvl1pPr>
            <a:lvl2pPr marL="2286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4572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685800" marR="0" indent="-228600" algn="l" defTabSz="932742" rtl="0" eaLnBrk="1" fontAlgn="auto" latinLnBrk="0" hangingPunct="1">
              <a:lnSpc>
                <a:spcPct val="90000"/>
              </a:lnSpc>
              <a:spcBef>
                <a:spcPts val="600"/>
              </a:spcBef>
              <a:spcAft>
                <a:spcPts val="0"/>
              </a:spcAft>
              <a:buClrTx/>
              <a:buSzPct val="90000"/>
              <a:buFont typeface="Arial"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228600" algn="l" defTabSz="932742" rtl="0" eaLnBrk="1" fontAlgn="auto" latinLnBrk="0" hangingPunct="1">
              <a:lnSpc>
                <a:spcPct val="90000"/>
              </a:lnSpc>
              <a:spcBef>
                <a:spcPts val="600"/>
              </a:spcBef>
              <a:spcAft>
                <a:spcPts val="0"/>
              </a:spcAft>
              <a:buClrTx/>
              <a:buSzPct val="90000"/>
              <a:buFont typeface="Arial"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a:solidFill>
                  <a:srgbClr val="505050"/>
                </a:solidFill>
                <a:latin typeface="Segoe UI Light" panose="020B0502040204020203" pitchFamily="34" charset="0"/>
                <a:cs typeface="Segoe UI Light" panose="020B0502040204020203" pitchFamily="34" charset="0"/>
              </a:rPr>
              <a:t>Well, you can still put a large monolithic application inside a container….</a:t>
            </a:r>
          </a:p>
          <a:p>
            <a:endParaRPr lang="en-US" sz="4000">
              <a:latin typeface="Segoe UI Light" panose="020B0502040204020203" pitchFamily="34" charset="0"/>
              <a:cs typeface="Segoe UI Light" panose="020B0502040204020203" pitchFamily="34" charset="0"/>
            </a:endParaRPr>
          </a:p>
          <a:p>
            <a:r>
              <a:rPr lang="en-US" sz="3200">
                <a:solidFill>
                  <a:srgbClr val="505050"/>
                </a:solidFill>
                <a:latin typeface="Segoe UI Light" panose="020B0502040204020203" pitchFamily="34" charset="0"/>
                <a:cs typeface="Segoe UI Light" panose="020B0502040204020203" pitchFamily="34" charset="0"/>
              </a:rPr>
              <a:t>Microservices are an application design pattern:</a:t>
            </a:r>
          </a:p>
          <a:p>
            <a:pPr lvl="2"/>
            <a:r>
              <a:rPr lang="en-US" sz="2400">
                <a:gradFill>
                  <a:gsLst>
                    <a:gs pos="1250">
                      <a:srgbClr val="353535"/>
                    </a:gs>
                    <a:gs pos="100000">
                      <a:srgbClr val="353535"/>
                    </a:gs>
                  </a:gsLst>
                  <a:lin ang="5400000" scaled="0"/>
                </a:gradFill>
                <a:latin typeface="Segoe UI Light" panose="020B0502040204020203" pitchFamily="34" charset="0"/>
                <a:cs typeface="Segoe UI Light" panose="020B0502040204020203" pitchFamily="34" charset="0"/>
              </a:rPr>
              <a:t>Small units of responsibility</a:t>
            </a:r>
          </a:p>
          <a:p>
            <a:pPr lvl="2"/>
            <a:r>
              <a:rPr lang="en-US" sz="2400">
                <a:gradFill>
                  <a:gsLst>
                    <a:gs pos="1250">
                      <a:srgbClr val="353535"/>
                    </a:gs>
                    <a:gs pos="100000">
                      <a:srgbClr val="353535"/>
                    </a:gs>
                  </a:gsLst>
                  <a:lin ang="5400000" scaled="0"/>
                </a:gradFill>
                <a:latin typeface="Segoe UI Light" panose="020B0502040204020203" pitchFamily="34" charset="0"/>
                <a:cs typeface="Segoe UI Light" panose="020B0502040204020203" pitchFamily="34" charset="0"/>
              </a:rPr>
              <a:t>Structured interfaces and communication </a:t>
            </a:r>
          </a:p>
          <a:p>
            <a:pPr lvl="2"/>
            <a:r>
              <a:rPr lang="en-US" sz="2400">
                <a:gradFill>
                  <a:gsLst>
                    <a:gs pos="1250">
                      <a:srgbClr val="353535"/>
                    </a:gs>
                    <a:gs pos="100000">
                      <a:srgbClr val="353535"/>
                    </a:gs>
                  </a:gsLst>
                  <a:lin ang="5400000" scaled="0"/>
                </a:gradFill>
                <a:latin typeface="Segoe UI Light" panose="020B0502040204020203" pitchFamily="34" charset="0"/>
                <a:cs typeface="Segoe UI Light" panose="020B0502040204020203" pitchFamily="34" charset="0"/>
              </a:rPr>
              <a:t>Potentially different technology choices</a:t>
            </a:r>
          </a:p>
          <a:p>
            <a:pPr lvl="2"/>
            <a:r>
              <a:rPr lang="en-US" sz="2400">
                <a:gradFill>
                  <a:gsLst>
                    <a:gs pos="1250">
                      <a:srgbClr val="353535"/>
                    </a:gs>
                    <a:gs pos="100000">
                      <a:srgbClr val="353535"/>
                    </a:gs>
                  </a:gsLst>
                  <a:lin ang="5400000" scaled="0"/>
                </a:gradFill>
                <a:latin typeface="Segoe UI Light" panose="020B0502040204020203" pitchFamily="34" charset="0"/>
                <a:cs typeface="Segoe UI Light" panose="020B0502040204020203" pitchFamily="34" charset="0"/>
              </a:rPr>
              <a:t>Generally horizontally scalable</a:t>
            </a:r>
            <a:endParaRPr lang="en-US" sz="240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77862786"/>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63DC8CF-5D6D-4968-8BF9-2671CD479D8F}"/>
              </a:ext>
            </a:extLst>
          </p:cNvPr>
          <p:cNvSpPr>
            <a:spLocks noGrp="1"/>
          </p:cNvSpPr>
          <p:nvPr>
            <p:ph type="title"/>
          </p:nvPr>
        </p:nvSpPr>
        <p:spPr>
          <a:xfrm>
            <a:off x="274702" y="2125678"/>
            <a:ext cx="9143936" cy="1036622"/>
          </a:xfrm>
        </p:spPr>
        <p:txBody>
          <a:bodyPr/>
          <a:lstStyle/>
          <a:p>
            <a:r>
              <a:rPr lang="de-DE"/>
              <a:t>Demo:</a:t>
            </a:r>
          </a:p>
        </p:txBody>
      </p:sp>
      <p:sp>
        <p:nvSpPr>
          <p:cNvPr id="6" name="Textplatzhalter 5">
            <a:extLst>
              <a:ext uri="{FF2B5EF4-FFF2-40B4-BE49-F238E27FC236}">
                <a16:creationId xmlns:a16="http://schemas.microsoft.com/office/drawing/2014/main" id="{91889533-77D2-4C1F-B85D-F3AC193E0208}"/>
              </a:ext>
            </a:extLst>
          </p:cNvPr>
          <p:cNvSpPr>
            <a:spLocks noGrp="1"/>
          </p:cNvSpPr>
          <p:nvPr>
            <p:ph type="body" sz="quarter" idx="12"/>
          </p:nvPr>
        </p:nvSpPr>
        <p:spPr>
          <a:xfrm>
            <a:off x="274702" y="3164401"/>
            <a:ext cx="11828399" cy="1828007"/>
          </a:xfrm>
        </p:spPr>
        <p:txBody>
          <a:bodyPr/>
          <a:lstStyle/>
          <a:p>
            <a:r>
              <a:rPr lang="en-US" dirty="0"/>
              <a:t>Containers </a:t>
            </a:r>
            <a:r>
              <a:rPr lang="tr-TR" dirty="0"/>
              <a:t>and Microservices</a:t>
            </a:r>
            <a:endParaRPr lang="de-DE" dirty="0"/>
          </a:p>
        </p:txBody>
      </p:sp>
    </p:spTree>
    <p:extLst>
      <p:ext uri="{BB962C8B-B14F-4D97-AF65-F5344CB8AC3E}">
        <p14:creationId xmlns:p14="http://schemas.microsoft.com/office/powerpoint/2010/main" val="14061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1181862"/>
          </a:xfrm>
        </p:spPr>
        <p:txBody>
          <a:bodyPr/>
          <a:lstStyle/>
          <a:p>
            <a:r>
              <a:rPr lang="en-US"/>
              <a:t>Common Scenarios</a:t>
            </a:r>
          </a:p>
        </p:txBody>
      </p:sp>
    </p:spTree>
    <p:extLst>
      <p:ext uri="{BB962C8B-B14F-4D97-AF65-F5344CB8AC3E}">
        <p14:creationId xmlns:p14="http://schemas.microsoft.com/office/powerpoint/2010/main" val="3776134196"/>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33">
            <a:extLst>
              <a:ext uri="{FF2B5EF4-FFF2-40B4-BE49-F238E27FC236}">
                <a16:creationId xmlns:a16="http://schemas.microsoft.com/office/drawing/2014/main" id="{CE37D721-8B47-4324-8B74-9A99444DE856}"/>
              </a:ext>
            </a:extLst>
          </p:cNvPr>
          <p:cNvSpPr>
            <a:spLocks noGrp="1"/>
          </p:cNvSpPr>
          <p:nvPr>
            <p:ph type="title"/>
          </p:nvPr>
        </p:nvSpPr>
        <p:spPr>
          <a:xfrm>
            <a:off x="416609" y="242134"/>
            <a:ext cx="10474917" cy="917575"/>
          </a:xfrm>
        </p:spPr>
        <p:txBody>
          <a:bodyPr/>
          <a:lstStyle/>
          <a:p>
            <a:r>
              <a:rPr lang="en-US" sz="4450"/>
              <a:t>Load Balancer</a:t>
            </a:r>
            <a:br>
              <a:rPr lang="en-US">
                <a:solidFill>
                  <a:schemeClr val="tx1"/>
                </a:solidFill>
              </a:rPr>
            </a:br>
            <a:endParaRPr lang="en-US"/>
          </a:p>
        </p:txBody>
      </p:sp>
      <p:pic>
        <p:nvPicPr>
          <p:cNvPr id="25" name="Picture 2" descr="C:\Users\Jeffrey\AppData\Local\Microsoft\Windows\Temporary Internet Files\Content.IE5\Z5GQZJYD\MC900432569[1].png">
            <a:extLst>
              <a:ext uri="{FF2B5EF4-FFF2-40B4-BE49-F238E27FC236}">
                <a16:creationId xmlns:a16="http://schemas.microsoft.com/office/drawing/2014/main" id="{A248CD64-333A-4BDE-B193-E2DCD6F689C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66404" y="3885960"/>
            <a:ext cx="1696271" cy="1696271"/>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a:extLst>
              <a:ext uri="{FF2B5EF4-FFF2-40B4-BE49-F238E27FC236}">
                <a16:creationId xmlns:a16="http://schemas.microsoft.com/office/drawing/2014/main" id="{568453FB-BA86-4F5E-9DA7-3F472A043185}"/>
              </a:ext>
            </a:extLst>
          </p:cNvPr>
          <p:cNvCxnSpPr>
            <a:cxnSpLocks/>
            <a:stCxn id="25" idx="3"/>
          </p:cNvCxnSpPr>
          <p:nvPr/>
        </p:nvCxnSpPr>
        <p:spPr>
          <a:xfrm>
            <a:off x="2262675" y="4734096"/>
            <a:ext cx="1586829" cy="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A75CE41-1075-45A5-8EE8-40890872E2A4}"/>
              </a:ext>
            </a:extLst>
          </p:cNvPr>
          <p:cNvSpPr txBox="1"/>
          <p:nvPr/>
        </p:nvSpPr>
        <p:spPr>
          <a:xfrm>
            <a:off x="6114470" y="1987950"/>
            <a:ext cx="5486400" cy="1066446"/>
          </a:xfrm>
          <a:prstGeom prst="rect">
            <a:avLst/>
          </a:prstGeom>
          <a:noFill/>
        </p:spPr>
        <p:txBody>
          <a:bodyPr wrap="square" rtlCol="0">
            <a:spAutoFit/>
          </a:bodyPr>
          <a:lstStyle/>
          <a:p>
            <a:pPr defTabSz="874182">
              <a:defRPr/>
            </a:pPr>
            <a:r>
              <a:rPr lang="en-US" sz="2400">
                <a:latin typeface="Segoe UI Light" panose="020B0502040204020203" pitchFamily="34" charset="0"/>
                <a:cs typeface="Segoe UI Light" panose="020B0502040204020203" pitchFamily="34" charset="0"/>
              </a:rPr>
              <a:t>A Cluster supports 1,000s of nodes is self repairing, and scales-in and out</a:t>
            </a:r>
          </a:p>
          <a:p>
            <a:pPr marL="0" marR="0" lvl="0" indent="0" defTabSz="874182"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effectLst/>
              <a:uLnTx/>
              <a:uFillTx/>
              <a:latin typeface="Segoe UI Light" panose="020B0502040204020203" pitchFamily="34" charset="0"/>
              <a:cs typeface="Segoe UI Light" panose="020B0502040204020203" pitchFamily="34" charset="0"/>
            </a:endParaRPr>
          </a:p>
        </p:txBody>
      </p:sp>
      <p:cxnSp>
        <p:nvCxnSpPr>
          <p:cNvPr id="28" name="Straight Arrow Connector 27">
            <a:extLst>
              <a:ext uri="{FF2B5EF4-FFF2-40B4-BE49-F238E27FC236}">
                <a16:creationId xmlns:a16="http://schemas.microsoft.com/office/drawing/2014/main" id="{3FAD9E11-29A3-4363-9DAD-C0844578005E}"/>
              </a:ext>
            </a:extLst>
          </p:cNvPr>
          <p:cNvCxnSpPr>
            <a:cxnSpLocks/>
          </p:cNvCxnSpPr>
          <p:nvPr/>
        </p:nvCxnSpPr>
        <p:spPr>
          <a:xfrm>
            <a:off x="5227637" y="4734095"/>
            <a:ext cx="762000" cy="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1072E70-6E24-432E-A177-E9EB6A086353}"/>
              </a:ext>
            </a:extLst>
          </p:cNvPr>
          <p:cNvGrpSpPr/>
          <p:nvPr/>
        </p:nvGrpSpPr>
        <p:grpSpPr>
          <a:xfrm>
            <a:off x="6114470" y="4050598"/>
            <a:ext cx="1704203" cy="2009537"/>
            <a:chOff x="6114470" y="4050598"/>
            <a:chExt cx="1704203" cy="2009537"/>
          </a:xfrm>
        </p:grpSpPr>
        <p:pic>
          <p:nvPicPr>
            <p:cNvPr id="30" name="Graphic 29">
              <a:extLst>
                <a:ext uri="{FF2B5EF4-FFF2-40B4-BE49-F238E27FC236}">
                  <a16:creationId xmlns:a16="http://schemas.microsoft.com/office/drawing/2014/main" id="{8BB1EF8D-44EB-4CA9-BE08-FB95651402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14470" y="4050598"/>
              <a:ext cx="1452716" cy="1452716"/>
            </a:xfrm>
            <a:prstGeom prst="rect">
              <a:avLst/>
            </a:prstGeom>
          </p:spPr>
        </p:pic>
        <p:sp>
          <p:nvSpPr>
            <p:cNvPr id="31" name="TextBox 30">
              <a:extLst>
                <a:ext uri="{FF2B5EF4-FFF2-40B4-BE49-F238E27FC236}">
                  <a16:creationId xmlns:a16="http://schemas.microsoft.com/office/drawing/2014/main" id="{4CD54EB0-F78A-43B3-B79B-A179DE9D5A5C}"/>
                </a:ext>
              </a:extLst>
            </p:cNvPr>
            <p:cNvSpPr txBox="1"/>
            <p:nvPr/>
          </p:nvSpPr>
          <p:spPr>
            <a:xfrm>
              <a:off x="6218473" y="5543070"/>
              <a:ext cx="1600200" cy="517065"/>
            </a:xfrm>
            <a:prstGeom prst="rect">
              <a:avLst/>
            </a:prstGeom>
            <a:noFill/>
          </p:spPr>
          <p:txBody>
            <a:bodyPr wrap="square" lIns="182880" tIns="146304" rIns="182880" bIns="146304" rtlCol="0">
              <a:spAutoFit/>
            </a:bodyPr>
            <a:lstStyle/>
            <a:p>
              <a:pPr>
                <a:lnSpc>
                  <a:spcPct val="90000"/>
                </a:lnSpc>
                <a:spcAft>
                  <a:spcPts val="600"/>
                </a:spcAft>
              </a:pPr>
              <a:r>
                <a:rPr lang="en-US" sz="1600">
                  <a:latin typeface="Segoe UI Light" panose="020B0502040204020203" pitchFamily="34" charset="0"/>
                  <a:cs typeface="Segoe UI Light" panose="020B0502040204020203" pitchFamily="34" charset="0"/>
                </a:rPr>
                <a:t>VM Scale set</a:t>
              </a:r>
            </a:p>
          </p:txBody>
        </p:sp>
      </p:grpSp>
      <p:grpSp>
        <p:nvGrpSpPr>
          <p:cNvPr id="32" name="Group 31">
            <a:extLst>
              <a:ext uri="{FF2B5EF4-FFF2-40B4-BE49-F238E27FC236}">
                <a16:creationId xmlns:a16="http://schemas.microsoft.com/office/drawing/2014/main" id="{C926D479-E09E-43C0-8A23-FC0F2C331695}"/>
              </a:ext>
            </a:extLst>
          </p:cNvPr>
          <p:cNvGrpSpPr/>
          <p:nvPr/>
        </p:nvGrpSpPr>
        <p:grpSpPr>
          <a:xfrm>
            <a:off x="7993117" y="4090354"/>
            <a:ext cx="1832695" cy="2008942"/>
            <a:chOff x="7993117" y="4090354"/>
            <a:chExt cx="1832695" cy="2008942"/>
          </a:xfrm>
        </p:grpSpPr>
        <p:pic>
          <p:nvPicPr>
            <p:cNvPr id="33" name="Graphic 32">
              <a:extLst>
                <a:ext uri="{FF2B5EF4-FFF2-40B4-BE49-F238E27FC236}">
                  <a16:creationId xmlns:a16="http://schemas.microsoft.com/office/drawing/2014/main" id="{DB2417C2-8E85-4650-8E1F-3FDB881908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93117" y="4090354"/>
              <a:ext cx="1452716" cy="1452716"/>
            </a:xfrm>
            <a:prstGeom prst="rect">
              <a:avLst/>
            </a:prstGeom>
          </p:spPr>
        </p:pic>
        <p:sp>
          <p:nvSpPr>
            <p:cNvPr id="34" name="TextBox 33">
              <a:extLst>
                <a:ext uri="{FF2B5EF4-FFF2-40B4-BE49-F238E27FC236}">
                  <a16:creationId xmlns:a16="http://schemas.microsoft.com/office/drawing/2014/main" id="{56FB0A40-0832-4F26-9E77-01C98FF4A50C}"/>
                </a:ext>
              </a:extLst>
            </p:cNvPr>
            <p:cNvSpPr txBox="1"/>
            <p:nvPr/>
          </p:nvSpPr>
          <p:spPr>
            <a:xfrm>
              <a:off x="8225612" y="5582231"/>
              <a:ext cx="1600200" cy="517065"/>
            </a:xfrm>
            <a:prstGeom prst="rect">
              <a:avLst/>
            </a:prstGeom>
            <a:noFill/>
          </p:spPr>
          <p:txBody>
            <a:bodyPr wrap="square" lIns="182880" tIns="146304" rIns="182880" bIns="146304" rtlCol="0">
              <a:spAutoFit/>
            </a:bodyPr>
            <a:lstStyle/>
            <a:p>
              <a:pPr>
                <a:lnSpc>
                  <a:spcPct val="90000"/>
                </a:lnSpc>
                <a:spcAft>
                  <a:spcPts val="600"/>
                </a:spcAft>
              </a:pPr>
              <a:r>
                <a:rPr lang="en-US" sz="1600">
                  <a:latin typeface="Segoe UI Light" panose="020B0502040204020203" pitchFamily="34" charset="0"/>
                  <a:cs typeface="Segoe UI Light" panose="020B0502040204020203" pitchFamily="34" charset="0"/>
                </a:rPr>
                <a:t>VM Scale set</a:t>
              </a:r>
            </a:p>
          </p:txBody>
        </p:sp>
      </p:grpSp>
      <p:grpSp>
        <p:nvGrpSpPr>
          <p:cNvPr id="35" name="Group 34">
            <a:extLst>
              <a:ext uri="{FF2B5EF4-FFF2-40B4-BE49-F238E27FC236}">
                <a16:creationId xmlns:a16="http://schemas.microsoft.com/office/drawing/2014/main" id="{B3C84E1A-7603-4446-B449-7CEE64AD0437}"/>
              </a:ext>
            </a:extLst>
          </p:cNvPr>
          <p:cNvGrpSpPr/>
          <p:nvPr/>
        </p:nvGrpSpPr>
        <p:grpSpPr>
          <a:xfrm>
            <a:off x="9794721" y="4090354"/>
            <a:ext cx="1834760" cy="2008941"/>
            <a:chOff x="9794721" y="4090354"/>
            <a:chExt cx="1834760" cy="2008941"/>
          </a:xfrm>
        </p:grpSpPr>
        <p:pic>
          <p:nvPicPr>
            <p:cNvPr id="36" name="Graphic 35">
              <a:extLst>
                <a:ext uri="{FF2B5EF4-FFF2-40B4-BE49-F238E27FC236}">
                  <a16:creationId xmlns:a16="http://schemas.microsoft.com/office/drawing/2014/main" id="{D078C03D-B69B-46CE-A968-329358C7F8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94721" y="4090354"/>
              <a:ext cx="1452716" cy="1452716"/>
            </a:xfrm>
            <a:prstGeom prst="rect">
              <a:avLst/>
            </a:prstGeom>
          </p:spPr>
        </p:pic>
        <p:sp>
          <p:nvSpPr>
            <p:cNvPr id="37" name="TextBox 36">
              <a:extLst>
                <a:ext uri="{FF2B5EF4-FFF2-40B4-BE49-F238E27FC236}">
                  <a16:creationId xmlns:a16="http://schemas.microsoft.com/office/drawing/2014/main" id="{860D6D99-78F9-430F-83EB-2729B93D979A}"/>
                </a:ext>
              </a:extLst>
            </p:cNvPr>
            <p:cNvSpPr txBox="1"/>
            <p:nvPr/>
          </p:nvSpPr>
          <p:spPr>
            <a:xfrm>
              <a:off x="10029281" y="5582230"/>
              <a:ext cx="1600200" cy="517065"/>
            </a:xfrm>
            <a:prstGeom prst="rect">
              <a:avLst/>
            </a:prstGeom>
            <a:noFill/>
          </p:spPr>
          <p:txBody>
            <a:bodyPr wrap="square" lIns="182880" tIns="146304" rIns="182880" bIns="146304" rtlCol="0">
              <a:spAutoFit/>
            </a:bodyPr>
            <a:lstStyle/>
            <a:p>
              <a:pPr>
                <a:lnSpc>
                  <a:spcPct val="90000"/>
                </a:lnSpc>
                <a:spcAft>
                  <a:spcPts val="600"/>
                </a:spcAft>
              </a:pPr>
              <a:r>
                <a:rPr lang="en-US" sz="1600">
                  <a:latin typeface="Segoe UI Light" panose="020B0502040204020203" pitchFamily="34" charset="0"/>
                  <a:cs typeface="Segoe UI Light" panose="020B0502040204020203" pitchFamily="34" charset="0"/>
                </a:rPr>
                <a:t>VM Scale set</a:t>
              </a:r>
            </a:p>
          </p:txBody>
        </p:sp>
      </p:grpSp>
      <p:grpSp>
        <p:nvGrpSpPr>
          <p:cNvPr id="38" name="Group 37">
            <a:extLst>
              <a:ext uri="{FF2B5EF4-FFF2-40B4-BE49-F238E27FC236}">
                <a16:creationId xmlns:a16="http://schemas.microsoft.com/office/drawing/2014/main" id="{621B7411-0612-4768-8E82-B4FE8D0281BC}"/>
              </a:ext>
            </a:extLst>
          </p:cNvPr>
          <p:cNvGrpSpPr/>
          <p:nvPr/>
        </p:nvGrpSpPr>
        <p:grpSpPr>
          <a:xfrm>
            <a:off x="3758652" y="4160564"/>
            <a:ext cx="1770303" cy="1789497"/>
            <a:chOff x="3758652" y="4160564"/>
            <a:chExt cx="1770303" cy="1789497"/>
          </a:xfrm>
        </p:grpSpPr>
        <p:pic>
          <p:nvPicPr>
            <p:cNvPr id="39" name="Picture 38">
              <a:extLst>
                <a:ext uri="{FF2B5EF4-FFF2-40B4-BE49-F238E27FC236}">
                  <a16:creationId xmlns:a16="http://schemas.microsoft.com/office/drawing/2014/main" id="{AB8AD684-9184-4504-A38C-AA8319A70A6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928176" y="4160564"/>
              <a:ext cx="1147061" cy="1147061"/>
            </a:xfrm>
            <a:prstGeom prst="rect">
              <a:avLst/>
            </a:prstGeom>
          </p:spPr>
        </p:pic>
        <p:sp>
          <p:nvSpPr>
            <p:cNvPr id="40" name="TextBox 39">
              <a:extLst>
                <a:ext uri="{FF2B5EF4-FFF2-40B4-BE49-F238E27FC236}">
                  <a16:creationId xmlns:a16="http://schemas.microsoft.com/office/drawing/2014/main" id="{563486E5-203E-4624-BE4D-A6F1319DEF24}"/>
                </a:ext>
              </a:extLst>
            </p:cNvPr>
            <p:cNvSpPr txBox="1"/>
            <p:nvPr/>
          </p:nvSpPr>
          <p:spPr>
            <a:xfrm>
              <a:off x="3758652" y="5432996"/>
              <a:ext cx="1770303" cy="517065"/>
            </a:xfrm>
            <a:prstGeom prst="rect">
              <a:avLst/>
            </a:prstGeom>
            <a:noFill/>
          </p:spPr>
          <p:txBody>
            <a:bodyPr wrap="square" lIns="182880" tIns="146304" rIns="182880" bIns="146304" rtlCol="0">
              <a:spAutoFit/>
            </a:bodyPr>
            <a:lstStyle/>
            <a:p>
              <a:pPr>
                <a:lnSpc>
                  <a:spcPct val="90000"/>
                </a:lnSpc>
                <a:spcAft>
                  <a:spcPts val="600"/>
                </a:spcAft>
              </a:pPr>
              <a:r>
                <a:rPr lang="en-US" sz="1600">
                  <a:latin typeface="Segoe UI Light" panose="020B0502040204020203" pitchFamily="34" charset="0"/>
                  <a:cs typeface="Segoe UI Light" panose="020B0502040204020203" pitchFamily="34" charset="0"/>
                </a:rPr>
                <a:t>Load Balancer</a:t>
              </a:r>
            </a:p>
          </p:txBody>
        </p:sp>
      </p:grpSp>
      <p:grpSp>
        <p:nvGrpSpPr>
          <p:cNvPr id="41" name="Group 40">
            <a:extLst>
              <a:ext uri="{FF2B5EF4-FFF2-40B4-BE49-F238E27FC236}">
                <a16:creationId xmlns:a16="http://schemas.microsoft.com/office/drawing/2014/main" id="{D59949C2-9EC8-4052-A739-C4EA0D54ED19}"/>
              </a:ext>
            </a:extLst>
          </p:cNvPr>
          <p:cNvGrpSpPr/>
          <p:nvPr/>
        </p:nvGrpSpPr>
        <p:grpSpPr>
          <a:xfrm>
            <a:off x="7337613" y="1142874"/>
            <a:ext cx="3376197" cy="627864"/>
            <a:chOff x="5688232" y="1634949"/>
            <a:chExt cx="3376197" cy="627864"/>
          </a:xfrm>
        </p:grpSpPr>
        <p:pic>
          <p:nvPicPr>
            <p:cNvPr id="42" name="Picture 41">
              <a:extLst>
                <a:ext uri="{FF2B5EF4-FFF2-40B4-BE49-F238E27FC236}">
                  <a16:creationId xmlns:a16="http://schemas.microsoft.com/office/drawing/2014/main" id="{B4E4663D-468D-42D4-A322-E063B2BC8E47}"/>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688232" y="1729841"/>
              <a:ext cx="355516" cy="355516"/>
            </a:xfrm>
            <a:prstGeom prst="rect">
              <a:avLst/>
            </a:prstGeom>
          </p:spPr>
        </p:pic>
        <p:sp>
          <p:nvSpPr>
            <p:cNvPr id="43" name="TextBox 42">
              <a:extLst>
                <a:ext uri="{FF2B5EF4-FFF2-40B4-BE49-F238E27FC236}">
                  <a16:creationId xmlns:a16="http://schemas.microsoft.com/office/drawing/2014/main" id="{3DEF5F88-0547-4666-9291-1D11164ABAE8}"/>
                </a:ext>
              </a:extLst>
            </p:cNvPr>
            <p:cNvSpPr txBox="1"/>
            <p:nvPr/>
          </p:nvSpPr>
          <p:spPr>
            <a:xfrm>
              <a:off x="5941073" y="1634949"/>
              <a:ext cx="3123356" cy="627864"/>
            </a:xfrm>
            <a:prstGeom prst="rect">
              <a:avLst/>
            </a:prstGeom>
            <a:noFill/>
            <a:effectLst/>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effectLst/>
                  <a:uLnTx/>
                  <a:uFillTx/>
                  <a:latin typeface="Segoe UI Light" panose="020B0502040204020203" pitchFamily="34" charset="0"/>
                  <a:cs typeface="Segoe UI Light" panose="020B0502040204020203" pitchFamily="34" charset="0"/>
                </a:rPr>
                <a:t>Service Fabric cluster</a:t>
              </a:r>
            </a:p>
          </p:txBody>
        </p:sp>
      </p:grpSp>
      <p:sp>
        <p:nvSpPr>
          <p:cNvPr id="44" name="Rectangle 43">
            <a:extLst>
              <a:ext uri="{FF2B5EF4-FFF2-40B4-BE49-F238E27FC236}">
                <a16:creationId xmlns:a16="http://schemas.microsoft.com/office/drawing/2014/main" id="{6312E48A-CDA8-4799-BA9B-3AF0F1EF4ABA}"/>
              </a:ext>
            </a:extLst>
          </p:cNvPr>
          <p:cNvSpPr/>
          <p:nvPr/>
        </p:nvSpPr>
        <p:spPr bwMode="auto">
          <a:xfrm>
            <a:off x="5554717" y="1810494"/>
            <a:ext cx="6278234" cy="4782004"/>
          </a:xfrm>
          <a:prstGeom prst="rect">
            <a:avLst/>
          </a:prstGeom>
          <a:noFill/>
          <a:ln w="38100" cap="flat" cmpd="sng" algn="ctr">
            <a:solidFill>
              <a:srgbClr val="FF8C00"/>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effectLst/>
              <a:uLnTx/>
              <a:uFillTx/>
              <a:latin typeface="Segoe UI Light" panose="020B0502040204020203" pitchFamily="34" charset="0"/>
              <a:ea typeface="Segoe UI" pitchFamily="34" charset="0"/>
              <a:cs typeface="Segoe UI Light" panose="020B0502040204020203" pitchFamily="34" charset="0"/>
            </a:endParaRPr>
          </a:p>
        </p:txBody>
      </p:sp>
    </p:spTree>
    <p:extLst>
      <p:ext uri="{BB962C8B-B14F-4D97-AF65-F5344CB8AC3E}">
        <p14:creationId xmlns:p14="http://schemas.microsoft.com/office/powerpoint/2010/main" val="24441839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par>
                          <p:cTn id="21" fill="hold">
                            <p:stCondLst>
                              <p:cond delay="0"/>
                            </p:stCondLst>
                            <p:childTnLst>
                              <p:par>
                                <p:cTn id="22" presetID="10" presetClass="entr" presetSubtype="0" fill="hold"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left)">
                                      <p:cBhvr>
                                        <p:cTn id="38" dur="500"/>
                                        <p:tgtEl>
                                          <p:spTgt spid="26"/>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0FEB645-D189-4E3D-BDB1-6B0E09C4D67C}"/>
              </a:ext>
            </a:extLst>
          </p:cNvPr>
          <p:cNvSpPr>
            <a:spLocks noGrp="1"/>
          </p:cNvSpPr>
          <p:nvPr>
            <p:ph type="title"/>
          </p:nvPr>
        </p:nvSpPr>
        <p:spPr/>
        <p:txBody>
          <a:bodyPr/>
          <a:lstStyle/>
          <a:p>
            <a:r>
              <a:rPr lang="en-US"/>
              <a:t>Load balancing</a:t>
            </a:r>
          </a:p>
        </p:txBody>
      </p:sp>
      <p:sp>
        <p:nvSpPr>
          <p:cNvPr id="4" name="Textplatzhalter 3">
            <a:extLst>
              <a:ext uri="{FF2B5EF4-FFF2-40B4-BE49-F238E27FC236}">
                <a16:creationId xmlns:a16="http://schemas.microsoft.com/office/drawing/2014/main" id="{54324F51-A443-471F-A93D-9A5E231F1005}"/>
              </a:ext>
            </a:extLst>
          </p:cNvPr>
          <p:cNvSpPr>
            <a:spLocks noGrp="1"/>
          </p:cNvSpPr>
          <p:nvPr>
            <p:ph type="body" sz="quarter" idx="10"/>
          </p:nvPr>
        </p:nvSpPr>
        <p:spPr>
          <a:xfrm>
            <a:off x="274638" y="1212850"/>
            <a:ext cx="11887200" cy="5022914"/>
          </a:xfrm>
        </p:spPr>
        <p:txBody>
          <a:bodyPr vert="horz" wrap="square" lIns="146304" tIns="91440" rIns="146304" bIns="91440" rtlCol="0" anchor="t">
            <a:spAutoFit/>
          </a:bodyPr>
          <a:lstStyle/>
          <a:p>
            <a:pPr marL="571500" indent="-571500">
              <a:buChar char="•"/>
            </a:pPr>
            <a:r>
              <a:rPr lang="en-US" sz="3600">
                <a:solidFill>
                  <a:schemeClr val="tx1"/>
                </a:solidFill>
                <a:latin typeface="Segoe UI Light" panose="020B0502040204020203" pitchFamily="34" charset="0"/>
                <a:cs typeface="Segoe UI Light" panose="020B0502040204020203" pitchFamily="34" charset="0"/>
              </a:rPr>
              <a:t>Azure Load Balancer will forward traffic to a random node that has the port open</a:t>
            </a:r>
          </a:p>
          <a:p>
            <a:pPr marL="571500" indent="-571500">
              <a:buChar char="•"/>
            </a:pPr>
            <a:endParaRPr lang="en-US" sz="2000">
              <a:solidFill>
                <a:schemeClr val="tx1"/>
              </a:solidFill>
              <a:latin typeface="Segoe UI Light" panose="020B0502040204020203" pitchFamily="34" charset="0"/>
              <a:cs typeface="Segoe UI Light" panose="020B0502040204020203" pitchFamily="34" charset="0"/>
            </a:endParaRPr>
          </a:p>
          <a:p>
            <a:pPr marL="571500" indent="-571500">
              <a:buChar char="•"/>
            </a:pPr>
            <a:r>
              <a:rPr lang="en-US" sz="3600">
                <a:solidFill>
                  <a:schemeClr val="tx1"/>
                </a:solidFill>
                <a:latin typeface="Segoe UI Light" panose="020B0502040204020203" pitchFamily="34" charset="0"/>
                <a:cs typeface="Segoe UI Light" panose="020B0502040204020203" pitchFamily="34" charset="0"/>
              </a:rPr>
              <a:t>Azure Load balancer knows only about ports on nodes</a:t>
            </a:r>
          </a:p>
          <a:p>
            <a:pPr marL="571500" indent="-571500">
              <a:buChar char="•"/>
            </a:pPr>
            <a:endParaRPr lang="en-US" sz="2000">
              <a:solidFill>
                <a:schemeClr val="tx1"/>
              </a:solidFill>
              <a:latin typeface="Segoe UI Light" panose="020B0502040204020203" pitchFamily="34" charset="0"/>
              <a:cs typeface="Segoe UI Light" panose="020B0502040204020203" pitchFamily="34" charset="0"/>
            </a:endParaRPr>
          </a:p>
          <a:p>
            <a:pPr marL="571500" indent="-571500">
              <a:buChar char="•"/>
            </a:pPr>
            <a:r>
              <a:rPr lang="en-US" sz="3600">
                <a:solidFill>
                  <a:schemeClr val="tx1"/>
                </a:solidFill>
                <a:latin typeface="Segoe UI Light" panose="020B0502040204020203" pitchFamily="34" charset="0"/>
                <a:cs typeface="Segoe UI Light" panose="020B0502040204020203" pitchFamily="34" charset="0"/>
              </a:rPr>
              <a:t>Azure load balancer uses probes to determine whether a node is responding</a:t>
            </a:r>
          </a:p>
          <a:p>
            <a:pPr marL="571500" indent="-571500">
              <a:buChar char="•"/>
            </a:pPr>
            <a:endParaRPr lang="en-US" sz="2000">
              <a:solidFill>
                <a:schemeClr val="tx1"/>
              </a:solidFill>
              <a:latin typeface="Segoe UI Light" panose="020B0502040204020203" pitchFamily="34" charset="0"/>
              <a:cs typeface="Segoe UI Light" panose="020B0502040204020203" pitchFamily="34" charset="0"/>
            </a:endParaRPr>
          </a:p>
          <a:p>
            <a:pPr marL="571500" indent="-571500">
              <a:buChar char="•"/>
            </a:pPr>
            <a:r>
              <a:rPr lang="en-US" sz="3600">
                <a:solidFill>
                  <a:schemeClr val="tx1"/>
                </a:solidFill>
                <a:latin typeface="Segoe UI Light" panose="020B0502040204020203" pitchFamily="34" charset="0"/>
                <a:cs typeface="Segoe UI Light" panose="020B0502040204020203" pitchFamily="34" charset="0"/>
              </a:rPr>
              <a:t>Don't forget to configure the load balancer for external traffic </a:t>
            </a:r>
          </a:p>
        </p:txBody>
      </p:sp>
    </p:spTree>
    <p:extLst>
      <p:ext uri="{BB962C8B-B14F-4D97-AF65-F5344CB8AC3E}">
        <p14:creationId xmlns:p14="http://schemas.microsoft.com/office/powerpoint/2010/main" val="1286992498"/>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AAFA-5078-4308-9717-240EC0EC5492}"/>
              </a:ext>
            </a:extLst>
          </p:cNvPr>
          <p:cNvSpPr>
            <a:spLocks noGrp="1"/>
          </p:cNvSpPr>
          <p:nvPr>
            <p:ph type="title"/>
          </p:nvPr>
        </p:nvSpPr>
        <p:spPr/>
        <p:txBody>
          <a:bodyPr/>
          <a:lstStyle/>
          <a:p>
            <a:r>
              <a:rPr lang="en-US">
                <a:cs typeface="Segoe UI Light"/>
              </a:rPr>
              <a:t>Service communication</a:t>
            </a:r>
            <a:endParaRPr lang="en-US"/>
          </a:p>
        </p:txBody>
      </p:sp>
      <p:sp>
        <p:nvSpPr>
          <p:cNvPr id="3" name="Text Placeholder 2">
            <a:extLst>
              <a:ext uri="{FF2B5EF4-FFF2-40B4-BE49-F238E27FC236}">
                <a16:creationId xmlns:a16="http://schemas.microsoft.com/office/drawing/2014/main" id="{8E6CFE54-8C40-4F36-BF7D-BDEB0CDAC23C}"/>
              </a:ext>
            </a:extLst>
          </p:cNvPr>
          <p:cNvSpPr>
            <a:spLocks noGrp="1"/>
          </p:cNvSpPr>
          <p:nvPr>
            <p:ph type="body" sz="quarter" idx="10"/>
          </p:nvPr>
        </p:nvSpPr>
        <p:spPr>
          <a:xfrm>
            <a:off x="274638" y="1212850"/>
            <a:ext cx="11887200" cy="5583067"/>
          </a:xfrm>
        </p:spPr>
        <p:txBody>
          <a:bodyPr vert="horz" wrap="square" lIns="146304" tIns="91440" rIns="146304" bIns="91440" rtlCol="0" anchor="t">
            <a:spAutoFit/>
          </a:bodyPr>
          <a:lstStyle/>
          <a:p>
            <a:pPr marL="571500" indent="-571500">
              <a:buChar char="•"/>
            </a:pPr>
            <a:r>
              <a:rPr lang="en-US" sz="3600">
                <a:solidFill>
                  <a:schemeClr val="tx1"/>
                </a:solidFill>
                <a:latin typeface="Segoe UI Light" panose="020B0502040204020203" pitchFamily="34" charset="0"/>
                <a:cs typeface="Segoe UI Light" panose="020B0502040204020203" pitchFamily="34" charset="0"/>
              </a:rPr>
              <a:t>Microservices in Service Fabric run on a subset of nodes in the cluster</a:t>
            </a:r>
          </a:p>
          <a:p>
            <a:pPr marL="571500" indent="-571500">
              <a:buChar char="•"/>
            </a:pPr>
            <a:endParaRPr lang="en-US" sz="2000">
              <a:solidFill>
                <a:schemeClr val="tx1"/>
              </a:solidFill>
              <a:latin typeface="Segoe UI Light" panose="020B0502040204020203" pitchFamily="34" charset="0"/>
              <a:cs typeface="Segoe UI Light" panose="020B0502040204020203" pitchFamily="34" charset="0"/>
            </a:endParaRPr>
          </a:p>
          <a:p>
            <a:pPr marL="571500" indent="-571500">
              <a:buChar char="•"/>
            </a:pPr>
            <a:r>
              <a:rPr lang="en-US" sz="3600">
                <a:solidFill>
                  <a:schemeClr val="tx1"/>
                </a:solidFill>
                <a:latin typeface="Segoe UI Light" panose="020B0502040204020203" pitchFamily="34" charset="0"/>
                <a:cs typeface="Segoe UI Light" panose="020B0502040204020203" pitchFamily="34" charset="0"/>
              </a:rPr>
              <a:t>Services may move from one node to another over time</a:t>
            </a:r>
          </a:p>
          <a:p>
            <a:pPr marL="571500" indent="-571500">
              <a:buChar char="•"/>
            </a:pPr>
            <a:endParaRPr lang="en-US" sz="2000">
              <a:solidFill>
                <a:schemeClr val="tx1"/>
              </a:solidFill>
              <a:latin typeface="Segoe UI Light" panose="020B0502040204020203" pitchFamily="34" charset="0"/>
              <a:cs typeface="Segoe UI Light" panose="020B0502040204020203" pitchFamily="34" charset="0"/>
            </a:endParaRPr>
          </a:p>
          <a:p>
            <a:pPr marL="571500" indent="-571500">
              <a:buChar char="•"/>
            </a:pPr>
            <a:r>
              <a:rPr lang="en-US" sz="3600">
                <a:solidFill>
                  <a:schemeClr val="tx1"/>
                </a:solidFill>
                <a:latin typeface="Segoe UI Light" panose="020B0502040204020203" pitchFamily="34" charset="0"/>
                <a:cs typeface="Segoe UI Light" panose="020B0502040204020203" pitchFamily="34" charset="0"/>
              </a:rPr>
              <a:t>Naming Service can be used for discovery</a:t>
            </a:r>
          </a:p>
          <a:p>
            <a:pPr marL="571500" indent="-571500">
              <a:buChar char="•"/>
            </a:pPr>
            <a:endParaRPr lang="en-US" sz="2000">
              <a:solidFill>
                <a:schemeClr val="tx1"/>
              </a:solidFill>
              <a:latin typeface="Segoe UI Light" panose="020B0502040204020203" pitchFamily="34" charset="0"/>
              <a:cs typeface="Segoe UI Light" panose="020B0502040204020203" pitchFamily="34" charset="0"/>
            </a:endParaRPr>
          </a:p>
          <a:p>
            <a:pPr marL="571500" indent="-571500">
              <a:buChar char="•"/>
            </a:pPr>
            <a:r>
              <a:rPr lang="en-US" sz="3600">
                <a:solidFill>
                  <a:schemeClr val="tx1"/>
                </a:solidFill>
                <a:latin typeface="Segoe UI Light" panose="020B0502040204020203" pitchFamily="34" charset="0"/>
                <a:cs typeface="Segoe UI Light" panose="020B0502040204020203" pitchFamily="34" charset="0"/>
              </a:rPr>
              <a:t>DNS service</a:t>
            </a:r>
          </a:p>
          <a:p>
            <a:pPr marL="571500" indent="-571500">
              <a:buChar char="•"/>
            </a:pPr>
            <a:endParaRPr lang="en-US" sz="2000">
              <a:solidFill>
                <a:schemeClr val="tx1"/>
              </a:solidFill>
              <a:latin typeface="Segoe UI Light" panose="020B0502040204020203" pitchFamily="34" charset="0"/>
              <a:cs typeface="Segoe UI Light" panose="020B0502040204020203" pitchFamily="34" charset="0"/>
            </a:endParaRPr>
          </a:p>
          <a:p>
            <a:pPr marL="571500" indent="-571500">
              <a:buChar char="•"/>
            </a:pPr>
            <a:r>
              <a:rPr lang="en-US" sz="3600">
                <a:solidFill>
                  <a:schemeClr val="tx1"/>
                </a:solidFill>
                <a:latin typeface="Segoe UI Light" panose="020B0502040204020203" pitchFamily="34" charset="0"/>
                <a:cs typeface="Segoe UI Light" panose="020B0502040204020203" pitchFamily="34" charset="0"/>
              </a:rPr>
              <a:t>Reverse proxy service</a:t>
            </a:r>
          </a:p>
          <a:p>
            <a:pPr marL="571500" indent="-571500">
              <a:buChar char="•"/>
            </a:pPr>
            <a:endParaRPr lang="en-US" sz="360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385932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545" y="494310"/>
            <a:ext cx="11887878" cy="917444"/>
          </a:xfrm>
        </p:spPr>
        <p:txBody>
          <a:bodyPr/>
          <a:lstStyle/>
          <a:p>
            <a:r>
              <a:rPr lang="tr-TR"/>
              <a:t>Microservices </a:t>
            </a:r>
            <a:r>
              <a:rPr lang="tr-TR" i="1"/>
              <a:t>is an</a:t>
            </a:r>
            <a:r>
              <a:rPr lang="tr-TR"/>
              <a:t> Application Design Pattern</a:t>
            </a:r>
            <a:endParaRPr lang="en-US"/>
          </a:p>
        </p:txBody>
      </p:sp>
      <p:sp>
        <p:nvSpPr>
          <p:cNvPr id="4" name="Text Placeholder 3"/>
          <p:cNvSpPr>
            <a:spLocks noGrp="1"/>
          </p:cNvSpPr>
          <p:nvPr>
            <p:ph type="body" sz="quarter" idx="10"/>
          </p:nvPr>
        </p:nvSpPr>
        <p:spPr>
          <a:xfrm>
            <a:off x="275546" y="1577317"/>
            <a:ext cx="11885514" cy="7232749"/>
          </a:xfrm>
        </p:spPr>
        <p:txBody>
          <a:bodyPr/>
          <a:lstStyle/>
          <a:p>
            <a:pPr marL="571390" indent="-571390">
              <a:buFont typeface="Arial" panose="020B0604020202020204" pitchFamily="34" charset="0"/>
              <a:buChar char="•"/>
            </a:pPr>
            <a:r>
              <a:rPr lang="tr-TR" sz="3600">
                <a:latin typeface="Segoe UI Light" panose="020B0502040204020203" pitchFamily="34" charset="0"/>
                <a:cs typeface="Segoe UI Light" panose="020B0502040204020203" pitchFamily="34" charset="0"/>
              </a:rPr>
              <a:t>Small units of responsibility</a:t>
            </a:r>
            <a:endParaRPr lang="de-DE" sz="3600">
              <a:latin typeface="Segoe UI Light" panose="020B0502040204020203" pitchFamily="34" charset="0"/>
              <a:cs typeface="Segoe UI Light" panose="020B0502040204020203" pitchFamily="34" charset="0"/>
            </a:endParaRPr>
          </a:p>
          <a:p>
            <a:pPr marL="571390" indent="-571390">
              <a:buFont typeface="Arial" panose="020B0604020202020204" pitchFamily="34" charset="0"/>
              <a:buChar char="•"/>
            </a:pPr>
            <a:endParaRPr lang="tr-TR" sz="2000">
              <a:latin typeface="Segoe UI Light" panose="020B0502040204020203" pitchFamily="34" charset="0"/>
              <a:cs typeface="Segoe UI Light" panose="020B0502040204020203" pitchFamily="34" charset="0"/>
            </a:endParaRPr>
          </a:p>
          <a:p>
            <a:pPr marL="571390" indent="-571390">
              <a:buFont typeface="Arial" panose="020B0604020202020204" pitchFamily="34" charset="0"/>
              <a:buChar char="•"/>
            </a:pPr>
            <a:r>
              <a:rPr lang="tr-TR" sz="3600">
                <a:latin typeface="Segoe UI Light" panose="020B0502040204020203" pitchFamily="34" charset="0"/>
                <a:cs typeface="Segoe UI Light" panose="020B0502040204020203" pitchFamily="34" charset="0"/>
              </a:rPr>
              <a:t>Structured interfaces and communication</a:t>
            </a:r>
            <a:endParaRPr lang="de-DE" sz="3600">
              <a:latin typeface="Segoe UI Light" panose="020B0502040204020203" pitchFamily="34" charset="0"/>
              <a:cs typeface="Segoe UI Light" panose="020B0502040204020203" pitchFamily="34" charset="0"/>
            </a:endParaRPr>
          </a:p>
          <a:p>
            <a:pPr marL="571390" indent="-571390">
              <a:buFont typeface="Arial" panose="020B0604020202020204" pitchFamily="34" charset="0"/>
              <a:buChar char="•"/>
            </a:pPr>
            <a:endParaRPr lang="tr-TR" sz="2000">
              <a:latin typeface="Segoe UI Light" panose="020B0502040204020203" pitchFamily="34" charset="0"/>
              <a:cs typeface="Segoe UI Light" panose="020B0502040204020203" pitchFamily="34" charset="0"/>
            </a:endParaRPr>
          </a:p>
          <a:p>
            <a:pPr marL="571390" indent="-571390">
              <a:buFont typeface="Arial" panose="020B0604020202020204" pitchFamily="34" charset="0"/>
              <a:buChar char="•"/>
            </a:pPr>
            <a:r>
              <a:rPr lang="tr-TR" sz="3600">
                <a:latin typeface="Segoe UI Light" panose="020B0502040204020203" pitchFamily="34" charset="0"/>
                <a:cs typeface="Segoe UI Light" panose="020B0502040204020203" pitchFamily="34" charset="0"/>
              </a:rPr>
              <a:t>Potentially different technology choices</a:t>
            </a:r>
            <a:endParaRPr lang="de-DE" sz="3600">
              <a:latin typeface="Segoe UI Light" panose="020B0502040204020203" pitchFamily="34" charset="0"/>
              <a:cs typeface="Segoe UI Light" panose="020B0502040204020203" pitchFamily="34" charset="0"/>
            </a:endParaRPr>
          </a:p>
          <a:p>
            <a:pPr marL="571390" indent="-571390">
              <a:buFont typeface="Arial" panose="020B0604020202020204" pitchFamily="34" charset="0"/>
              <a:buChar char="•"/>
            </a:pPr>
            <a:endParaRPr lang="tr-TR" sz="2000">
              <a:latin typeface="Segoe UI Light" panose="020B0502040204020203" pitchFamily="34" charset="0"/>
              <a:cs typeface="Segoe UI Light" panose="020B0502040204020203" pitchFamily="34" charset="0"/>
            </a:endParaRPr>
          </a:p>
          <a:p>
            <a:pPr marL="571390" indent="-571390">
              <a:buFont typeface="Arial" panose="020B0604020202020204" pitchFamily="34" charset="0"/>
              <a:buChar char="•"/>
            </a:pPr>
            <a:r>
              <a:rPr lang="tr-TR" sz="3600">
                <a:latin typeface="Segoe UI Light" panose="020B0502040204020203" pitchFamily="34" charset="0"/>
                <a:cs typeface="Segoe UI Light" panose="020B0502040204020203" pitchFamily="34" charset="0"/>
              </a:rPr>
              <a:t>Generally horizontally scalable</a:t>
            </a:r>
          </a:p>
          <a:p>
            <a:pPr marL="571390" indent="-571390">
              <a:buFont typeface="Arial" panose="020B0604020202020204" pitchFamily="34" charset="0"/>
              <a:buChar char="•"/>
            </a:pPr>
            <a:endParaRPr lang="en-US" sz="3600">
              <a:latin typeface="Segoe UI Light" panose="020B0502040204020203" pitchFamily="34" charset="0"/>
              <a:cs typeface="Segoe UI Light" panose="020B0502040204020203" pitchFamily="34" charset="0"/>
            </a:endParaRPr>
          </a:p>
          <a:p>
            <a:pPr marL="571390" indent="-571390">
              <a:buFont typeface="Arial" panose="020B0604020202020204" pitchFamily="34" charset="0"/>
              <a:buChar char="•"/>
            </a:pPr>
            <a:endParaRPr lang="en-US" sz="3600">
              <a:latin typeface="Segoe UI Light" panose="020B0502040204020203" pitchFamily="34" charset="0"/>
              <a:cs typeface="Segoe UI Light" panose="020B0502040204020203" pitchFamily="34" charset="0"/>
            </a:endParaRPr>
          </a:p>
          <a:p>
            <a:endParaRPr lang="en-US" sz="3600">
              <a:latin typeface="Segoe UI Light" panose="020B0502040204020203" pitchFamily="34" charset="0"/>
              <a:cs typeface="Segoe UI Light" panose="020B0502040204020203" pitchFamily="34" charset="0"/>
            </a:endParaRPr>
          </a:p>
          <a:p>
            <a:r>
              <a:rPr lang="en-US" sz="3600">
                <a:latin typeface="Segoe UI Light" panose="020B0502040204020203" pitchFamily="34" charset="0"/>
                <a:cs typeface="Segoe UI Light" panose="020B0502040204020203" pitchFamily="34" charset="0"/>
              </a:rPr>
              <a:t>	</a:t>
            </a:r>
            <a:br>
              <a:rPr lang="en-US" sz="3600">
                <a:latin typeface="Segoe UI Light" panose="020B0502040204020203" pitchFamily="34" charset="0"/>
                <a:cs typeface="Segoe UI Light" panose="020B0502040204020203" pitchFamily="34" charset="0"/>
              </a:rPr>
            </a:br>
            <a:br>
              <a:rPr lang="en-US" sz="3600">
                <a:latin typeface="Segoe UI Light" panose="020B0502040204020203" pitchFamily="34" charset="0"/>
                <a:cs typeface="Segoe UI Light" panose="020B0502040204020203" pitchFamily="34" charset="0"/>
              </a:rPr>
            </a:br>
            <a:endParaRPr lang="en-US" sz="360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17508204"/>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0FEB645-D189-4E3D-BDB1-6B0E09C4D67C}"/>
              </a:ext>
            </a:extLst>
          </p:cNvPr>
          <p:cNvSpPr>
            <a:spLocks noGrp="1"/>
          </p:cNvSpPr>
          <p:nvPr>
            <p:ph type="title"/>
          </p:nvPr>
        </p:nvSpPr>
        <p:spPr/>
        <p:txBody>
          <a:bodyPr/>
          <a:lstStyle/>
          <a:p>
            <a:r>
              <a:rPr lang="de-DE"/>
              <a:t>DNS Service</a:t>
            </a:r>
          </a:p>
        </p:txBody>
      </p:sp>
      <p:sp>
        <p:nvSpPr>
          <p:cNvPr id="4" name="Textplatzhalter 3">
            <a:extLst>
              <a:ext uri="{FF2B5EF4-FFF2-40B4-BE49-F238E27FC236}">
                <a16:creationId xmlns:a16="http://schemas.microsoft.com/office/drawing/2014/main" id="{54324F51-A443-471F-A93D-9A5E231F1005}"/>
              </a:ext>
            </a:extLst>
          </p:cNvPr>
          <p:cNvSpPr>
            <a:spLocks noGrp="1"/>
          </p:cNvSpPr>
          <p:nvPr>
            <p:ph type="body" sz="quarter" idx="10"/>
          </p:nvPr>
        </p:nvSpPr>
        <p:spPr>
          <a:xfrm>
            <a:off x="274638" y="1212850"/>
            <a:ext cx="11887200" cy="5133713"/>
          </a:xfrm>
        </p:spPr>
        <p:txBody>
          <a:bodyPr vert="horz" wrap="square" lIns="146304" tIns="91440" rIns="146304" bIns="91440" rtlCol="0" anchor="t">
            <a:spAutoFit/>
          </a:bodyPr>
          <a:lstStyle/>
          <a:p>
            <a:pPr marL="571500" indent="-571500">
              <a:buChar char="•"/>
            </a:pPr>
            <a:r>
              <a:rPr lang="en-US" sz="3600">
                <a:solidFill>
                  <a:schemeClr val="tx1"/>
                </a:solidFill>
                <a:latin typeface="Segoe UI Light" panose="020B0502040204020203" pitchFamily="34" charset="0"/>
                <a:cs typeface="Segoe UI Light" panose="020B0502040204020203" pitchFamily="34" charset="0"/>
              </a:rPr>
              <a:t>DNS Service is optional and can be enabled</a:t>
            </a:r>
          </a:p>
          <a:p>
            <a:pPr marL="571500" indent="-571500">
              <a:buChar char="•"/>
            </a:pPr>
            <a:endParaRPr lang="en-US" sz="2000">
              <a:solidFill>
                <a:schemeClr val="tx1"/>
              </a:solidFill>
              <a:latin typeface="Segoe UI Light" panose="020B0502040204020203" pitchFamily="34" charset="0"/>
              <a:cs typeface="Segoe UI Light" panose="020B0502040204020203" pitchFamily="34" charset="0"/>
            </a:endParaRPr>
          </a:p>
          <a:p>
            <a:pPr marL="571500" indent="-571500">
              <a:buChar char="•"/>
            </a:pPr>
            <a:r>
              <a:rPr lang="en-US" sz="3600">
                <a:solidFill>
                  <a:schemeClr val="tx1"/>
                </a:solidFill>
                <a:latin typeface="Segoe UI Light" panose="020B0502040204020203" pitchFamily="34" charset="0"/>
                <a:cs typeface="Segoe UI Light" panose="020B0502040204020203" pitchFamily="34" charset="0"/>
              </a:rPr>
              <a:t>Especially useful for containerized services with existing URL name</a:t>
            </a:r>
          </a:p>
          <a:p>
            <a:pPr marL="571500" indent="-571500">
              <a:buChar char="•"/>
            </a:pPr>
            <a:endParaRPr lang="en-US" sz="2000">
              <a:solidFill>
                <a:schemeClr val="tx1"/>
              </a:solidFill>
              <a:latin typeface="Segoe UI Light" panose="020B0502040204020203" pitchFamily="34" charset="0"/>
              <a:cs typeface="Segoe UI Light" panose="020B0502040204020203" pitchFamily="34" charset="0"/>
            </a:endParaRPr>
          </a:p>
          <a:p>
            <a:pPr marL="571500" indent="-571500">
              <a:buChar char="•"/>
            </a:pPr>
            <a:r>
              <a:rPr lang="en-US" sz="3600">
                <a:solidFill>
                  <a:schemeClr val="tx1"/>
                </a:solidFill>
                <a:latin typeface="Segoe UI Light" panose="020B0502040204020203" pitchFamily="34" charset="0"/>
                <a:cs typeface="Segoe UI Light" panose="020B0502040204020203" pitchFamily="34" charset="0"/>
              </a:rPr>
              <a:t>DNS name can  be set using applicationManifest.xml or PowerShell</a:t>
            </a:r>
          </a:p>
          <a:p>
            <a:pPr marL="571500" indent="-571500">
              <a:buChar char="•"/>
            </a:pPr>
            <a:endParaRPr lang="en-US" sz="2000">
              <a:solidFill>
                <a:schemeClr val="tx1"/>
              </a:solidFill>
              <a:latin typeface="Segoe UI Light" panose="020B0502040204020203" pitchFamily="34" charset="0"/>
              <a:cs typeface="Segoe UI Light" panose="020B0502040204020203" pitchFamily="34" charset="0"/>
            </a:endParaRPr>
          </a:p>
          <a:p>
            <a:pPr marL="571500" indent="-571500">
              <a:buChar char="•"/>
            </a:pPr>
            <a:r>
              <a:rPr lang="en-US" sz="3600">
                <a:solidFill>
                  <a:schemeClr val="tx1"/>
                </a:solidFill>
                <a:latin typeface="Segoe UI Light" panose="020B0502040204020203" pitchFamily="34" charset="0"/>
                <a:cs typeface="Segoe UI Light" panose="020B0502040204020203" pitchFamily="34" charset="0"/>
              </a:rPr>
              <a:t>Can be used for stateless services</a:t>
            </a:r>
          </a:p>
          <a:p>
            <a:pPr marL="571500" indent="-571500">
              <a:buChar char="•"/>
            </a:pPr>
            <a:endParaRPr lang="de-DE" sz="360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74207081"/>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C7A6A-018C-4F15-8861-81DFE764FDB5}"/>
              </a:ext>
            </a:extLst>
          </p:cNvPr>
          <p:cNvSpPr>
            <a:spLocks noGrp="1"/>
          </p:cNvSpPr>
          <p:nvPr>
            <p:ph type="title"/>
          </p:nvPr>
        </p:nvSpPr>
        <p:spPr/>
        <p:txBody>
          <a:bodyPr/>
          <a:lstStyle/>
          <a:p>
            <a:r>
              <a:rPr lang="en-US">
                <a:cs typeface="Segoe UI Light"/>
              </a:rPr>
              <a:t>Setting DNS name</a:t>
            </a:r>
            <a:endParaRPr lang="en-US"/>
          </a:p>
        </p:txBody>
      </p:sp>
      <p:sp>
        <p:nvSpPr>
          <p:cNvPr id="3" name="Text Placeholder 2">
            <a:extLst>
              <a:ext uri="{FF2B5EF4-FFF2-40B4-BE49-F238E27FC236}">
                <a16:creationId xmlns:a16="http://schemas.microsoft.com/office/drawing/2014/main" id="{8CB86690-9B6D-4B4F-868C-31D3260FFBB5}"/>
              </a:ext>
            </a:extLst>
          </p:cNvPr>
          <p:cNvSpPr>
            <a:spLocks noGrp="1"/>
          </p:cNvSpPr>
          <p:nvPr>
            <p:ph type="body" sz="quarter" idx="10"/>
          </p:nvPr>
        </p:nvSpPr>
        <p:spPr>
          <a:xfrm>
            <a:off x="274638" y="1212850"/>
            <a:ext cx="11887200" cy="5546134"/>
          </a:xfrm>
        </p:spPr>
        <p:txBody>
          <a:bodyPr vert="horz" wrap="square" lIns="146304" tIns="91440" rIns="146304" bIns="91440" rtlCol="0" anchor="t">
            <a:spAutoFit/>
          </a:bodyPr>
          <a:lstStyle/>
          <a:p>
            <a:pPr>
              <a:lnSpc>
                <a:spcPct val="100000"/>
              </a:lnSpc>
            </a:pPr>
            <a:r>
              <a:rPr lang="en-US">
                <a:solidFill>
                  <a:schemeClr val="tx1"/>
                </a:solidFill>
                <a:latin typeface="Segoe UI Light" panose="020B0502040204020203" pitchFamily="34" charset="0"/>
                <a:cs typeface="Segoe UI Light" panose="020B0502040204020203" pitchFamily="34" charset="0"/>
              </a:rPr>
              <a:t>ApplicationManifest.xml:</a:t>
            </a:r>
          </a:p>
          <a:p>
            <a:pPr>
              <a:lnSpc>
                <a:spcPct val="100000"/>
              </a:lnSpc>
            </a:pPr>
            <a:r>
              <a:rPr lang="en-US" sz="1200">
                <a:solidFill>
                  <a:schemeClr val="tx1"/>
                </a:solidFill>
                <a:latin typeface="Courier New" panose="02070309020205020404" pitchFamily="49" charset="0"/>
                <a:cs typeface="Courier New" panose="02070309020205020404" pitchFamily="49" charset="0"/>
              </a:rPr>
              <a:t>&lt;Service Name="Stateless1" </a:t>
            </a:r>
            <a:r>
              <a:rPr lang="en-US" sz="1200" err="1">
                <a:solidFill>
                  <a:schemeClr val="tx1"/>
                </a:solidFill>
                <a:latin typeface="Courier New" panose="02070309020205020404" pitchFamily="49" charset="0"/>
                <a:cs typeface="Courier New" panose="02070309020205020404" pitchFamily="49" charset="0"/>
              </a:rPr>
              <a:t>ServiceDnsName</a:t>
            </a:r>
            <a:r>
              <a:rPr lang="en-US" sz="1200">
                <a:solidFill>
                  <a:schemeClr val="tx1"/>
                </a:solidFill>
                <a:latin typeface="Courier New" panose="02070309020205020404" pitchFamily="49" charset="0"/>
                <a:cs typeface="Courier New" panose="02070309020205020404" pitchFamily="49" charset="0"/>
              </a:rPr>
              <a:t>="service1.application1"&gt;</a:t>
            </a:r>
            <a:endParaRPr lang="en-US">
              <a:solidFill>
                <a:schemeClr val="tx1"/>
              </a:solidFill>
              <a:latin typeface="Courier New" panose="02070309020205020404" pitchFamily="49" charset="0"/>
              <a:cs typeface="Courier New" panose="02070309020205020404" pitchFamily="49" charset="0"/>
            </a:endParaRPr>
          </a:p>
          <a:p>
            <a:pPr>
              <a:lnSpc>
                <a:spcPct val="100000"/>
              </a:lnSpc>
            </a:pPr>
            <a:r>
              <a:rPr lang="en-US" sz="1200">
                <a:solidFill>
                  <a:schemeClr val="tx1"/>
                </a:solidFill>
                <a:latin typeface="Courier New" panose="02070309020205020404" pitchFamily="49" charset="0"/>
                <a:cs typeface="Courier New" panose="02070309020205020404" pitchFamily="49" charset="0"/>
              </a:rPr>
              <a:t>   &lt;</a:t>
            </a:r>
            <a:r>
              <a:rPr lang="en-US" sz="1200" err="1">
                <a:solidFill>
                  <a:schemeClr val="tx1"/>
                </a:solidFill>
                <a:latin typeface="Courier New" panose="02070309020205020404" pitchFamily="49" charset="0"/>
                <a:cs typeface="Courier New" panose="02070309020205020404" pitchFamily="49" charset="0"/>
              </a:rPr>
              <a:t>StatelessService</a:t>
            </a:r>
            <a:r>
              <a:rPr lang="en-US" sz="1200">
                <a:solidFill>
                  <a:schemeClr val="tx1"/>
                </a:solidFill>
                <a:latin typeface="Courier New" panose="02070309020205020404" pitchFamily="49" charset="0"/>
                <a:cs typeface="Courier New" panose="02070309020205020404" pitchFamily="49" charset="0"/>
              </a:rPr>
              <a:t> </a:t>
            </a:r>
            <a:r>
              <a:rPr lang="en-US" sz="1200" err="1">
                <a:solidFill>
                  <a:schemeClr val="tx1"/>
                </a:solidFill>
                <a:latin typeface="Courier New" panose="02070309020205020404" pitchFamily="49" charset="0"/>
                <a:cs typeface="Courier New" panose="02070309020205020404" pitchFamily="49" charset="0"/>
              </a:rPr>
              <a:t>ServiceTypeName</a:t>
            </a:r>
            <a:r>
              <a:rPr lang="en-US" sz="1200">
                <a:solidFill>
                  <a:schemeClr val="tx1"/>
                </a:solidFill>
                <a:latin typeface="Courier New" panose="02070309020205020404" pitchFamily="49" charset="0"/>
                <a:cs typeface="Courier New" panose="02070309020205020404" pitchFamily="49" charset="0"/>
              </a:rPr>
              <a:t>="Stateless1Type" </a:t>
            </a:r>
            <a:r>
              <a:rPr lang="en-US" sz="1200" err="1">
                <a:solidFill>
                  <a:schemeClr val="tx1"/>
                </a:solidFill>
                <a:latin typeface="Courier New" panose="02070309020205020404" pitchFamily="49" charset="0"/>
                <a:cs typeface="Courier New" panose="02070309020205020404" pitchFamily="49" charset="0"/>
              </a:rPr>
              <a:t>InstanceCount</a:t>
            </a:r>
            <a:r>
              <a:rPr lang="en-US" sz="1200">
                <a:solidFill>
                  <a:schemeClr val="tx1"/>
                </a:solidFill>
                <a:latin typeface="Courier New" panose="02070309020205020404" pitchFamily="49" charset="0"/>
                <a:cs typeface="Courier New" panose="02070309020205020404" pitchFamily="49" charset="0"/>
              </a:rPr>
              <a:t>="[Stateless1_InstanceCount]"&gt;</a:t>
            </a:r>
            <a:br>
              <a:rPr lang="en-US">
                <a:solidFill>
                  <a:schemeClr val="tx1"/>
                </a:solidFill>
                <a:latin typeface="Courier New" panose="02070309020205020404" pitchFamily="49" charset="0"/>
                <a:cs typeface="Courier New" panose="02070309020205020404" pitchFamily="49" charset="0"/>
              </a:rPr>
            </a:br>
            <a:r>
              <a:rPr lang="en-US" sz="1200">
                <a:solidFill>
                  <a:schemeClr val="tx1"/>
                </a:solidFill>
                <a:latin typeface="Courier New" panose="02070309020205020404" pitchFamily="49" charset="0"/>
                <a:cs typeface="Courier New" panose="02070309020205020404" pitchFamily="49" charset="0"/>
              </a:rPr>
              <a:t>      &lt;</a:t>
            </a:r>
            <a:r>
              <a:rPr lang="en-US" sz="1200" err="1">
                <a:solidFill>
                  <a:schemeClr val="tx1"/>
                </a:solidFill>
                <a:latin typeface="Courier New" panose="02070309020205020404" pitchFamily="49" charset="0"/>
                <a:cs typeface="Courier New" panose="02070309020205020404" pitchFamily="49" charset="0"/>
              </a:rPr>
              <a:t>SingletonPartition</a:t>
            </a:r>
            <a:r>
              <a:rPr lang="en-US" sz="1200">
                <a:solidFill>
                  <a:schemeClr val="tx1"/>
                </a:solidFill>
                <a:latin typeface="Courier New" panose="02070309020205020404" pitchFamily="49" charset="0"/>
                <a:cs typeface="Courier New" panose="02070309020205020404" pitchFamily="49" charset="0"/>
              </a:rPr>
              <a:t> /&gt;</a:t>
            </a:r>
            <a:br>
              <a:rPr lang="en-US">
                <a:solidFill>
                  <a:schemeClr val="tx1"/>
                </a:solidFill>
                <a:latin typeface="Courier New" panose="02070309020205020404" pitchFamily="49" charset="0"/>
                <a:cs typeface="Courier New" panose="02070309020205020404" pitchFamily="49" charset="0"/>
              </a:rPr>
            </a:br>
            <a:r>
              <a:rPr lang="en-US" sz="1200">
                <a:solidFill>
                  <a:schemeClr val="tx1"/>
                </a:solidFill>
                <a:latin typeface="Courier New" panose="02070309020205020404" pitchFamily="49" charset="0"/>
                <a:cs typeface="Courier New" panose="02070309020205020404" pitchFamily="49" charset="0"/>
              </a:rPr>
              <a:t>   &lt;/</a:t>
            </a:r>
            <a:r>
              <a:rPr lang="en-US" sz="1200" err="1">
                <a:solidFill>
                  <a:schemeClr val="tx1"/>
                </a:solidFill>
                <a:latin typeface="Courier New" panose="02070309020205020404" pitchFamily="49" charset="0"/>
                <a:cs typeface="Courier New" panose="02070309020205020404" pitchFamily="49" charset="0"/>
              </a:rPr>
              <a:t>StatelessService</a:t>
            </a:r>
            <a:r>
              <a:rPr lang="en-US" sz="1200">
                <a:solidFill>
                  <a:schemeClr val="tx1"/>
                </a:solidFill>
                <a:latin typeface="Courier New" panose="02070309020205020404" pitchFamily="49" charset="0"/>
                <a:cs typeface="Courier New" panose="02070309020205020404" pitchFamily="49" charset="0"/>
              </a:rPr>
              <a:t>&gt;</a:t>
            </a:r>
            <a:br>
              <a:rPr lang="en-US">
                <a:solidFill>
                  <a:schemeClr val="tx1"/>
                </a:solidFill>
                <a:latin typeface="Courier New" panose="02070309020205020404" pitchFamily="49" charset="0"/>
                <a:cs typeface="Courier New" panose="02070309020205020404" pitchFamily="49" charset="0"/>
              </a:rPr>
            </a:br>
            <a:r>
              <a:rPr lang="en-US" sz="1200">
                <a:solidFill>
                  <a:schemeClr val="tx1"/>
                </a:solidFill>
                <a:latin typeface="Courier New" panose="02070309020205020404" pitchFamily="49" charset="0"/>
                <a:cs typeface="Courier New" panose="02070309020205020404" pitchFamily="49" charset="0"/>
              </a:rPr>
              <a:t>&lt;/Service&gt;</a:t>
            </a:r>
            <a:br>
              <a:rPr lang="en-US">
                <a:solidFill>
                  <a:schemeClr val="tx1"/>
                </a:solidFill>
                <a:latin typeface="Segoe UI Light" panose="020B0502040204020203" pitchFamily="34" charset="0"/>
                <a:cs typeface="Segoe UI Light" panose="020B0502040204020203" pitchFamily="34" charset="0"/>
              </a:rPr>
            </a:br>
            <a:endParaRPr lang="en-US" sz="1200">
              <a:solidFill>
                <a:schemeClr val="tx1"/>
              </a:solidFill>
              <a:latin typeface="Segoe UI Light" panose="020B0502040204020203" pitchFamily="34" charset="0"/>
              <a:cs typeface="Segoe UI Light" panose="020B0502040204020203" pitchFamily="34" charset="0"/>
            </a:endParaRPr>
          </a:p>
          <a:p>
            <a:pPr>
              <a:lnSpc>
                <a:spcPct val="100000"/>
              </a:lnSpc>
            </a:pPr>
            <a:endParaRPr lang="en-US" sz="1200">
              <a:solidFill>
                <a:schemeClr val="tx1"/>
              </a:solidFill>
              <a:latin typeface="Segoe UI Light" panose="020B0502040204020203" pitchFamily="34" charset="0"/>
              <a:cs typeface="Segoe UI Light" panose="020B0502040204020203" pitchFamily="34" charset="0"/>
            </a:endParaRPr>
          </a:p>
          <a:p>
            <a:pPr>
              <a:lnSpc>
                <a:spcPct val="100000"/>
              </a:lnSpc>
            </a:pPr>
            <a:r>
              <a:rPr lang="en-US">
                <a:solidFill>
                  <a:schemeClr val="tx1"/>
                </a:solidFill>
                <a:latin typeface="Segoe UI Light" panose="020B0502040204020203" pitchFamily="34" charset="0"/>
                <a:cs typeface="Segoe UI Light" panose="020B0502040204020203" pitchFamily="34" charset="0"/>
              </a:rPr>
              <a:t>PowerShell:</a:t>
            </a:r>
          </a:p>
          <a:p>
            <a:r>
              <a:rPr lang="en-US" sz="1800">
                <a:solidFill>
                  <a:schemeClr val="tx1"/>
                </a:solidFill>
                <a:latin typeface="Courier New" panose="02070309020205020404" pitchFamily="49" charset="0"/>
                <a:cs typeface="Courier New" panose="02070309020205020404" pitchFamily="49" charset="0"/>
              </a:rPr>
              <a:t>New-</a:t>
            </a:r>
            <a:r>
              <a:rPr lang="en-US" sz="1800" err="1">
                <a:solidFill>
                  <a:schemeClr val="tx1"/>
                </a:solidFill>
                <a:latin typeface="Courier New" panose="02070309020205020404" pitchFamily="49" charset="0"/>
                <a:cs typeface="Courier New" panose="02070309020205020404" pitchFamily="49" charset="0"/>
              </a:rPr>
              <a:t>ServiceFabricService</a:t>
            </a:r>
            <a:r>
              <a:rPr lang="en-US" sz="1800">
                <a:solidFill>
                  <a:schemeClr val="tx1"/>
                </a:solidFill>
                <a:latin typeface="Courier New" panose="02070309020205020404" pitchFamily="49" charset="0"/>
                <a:cs typeface="Courier New" panose="02070309020205020404" pitchFamily="49" charset="0"/>
              </a:rPr>
              <a:t> `</a:t>
            </a:r>
            <a:br>
              <a:rPr lang="en-US">
                <a:solidFill>
                  <a:schemeClr val="tx1"/>
                </a:solidFill>
                <a:latin typeface="Courier New" panose="02070309020205020404" pitchFamily="49" charset="0"/>
                <a:cs typeface="Courier New" panose="02070309020205020404" pitchFamily="49" charset="0"/>
              </a:rPr>
            </a:br>
            <a:r>
              <a:rPr lang="en-US" sz="1800">
                <a:solidFill>
                  <a:schemeClr val="tx1"/>
                </a:solidFill>
                <a:latin typeface="Courier New" panose="02070309020205020404" pitchFamily="49" charset="0"/>
                <a:cs typeface="Courier New" panose="02070309020205020404" pitchFamily="49" charset="0"/>
              </a:rPr>
              <a:t>   -Stateless `</a:t>
            </a:r>
            <a:br>
              <a:rPr lang="en-US">
                <a:solidFill>
                  <a:schemeClr val="tx1"/>
                </a:solidFill>
                <a:latin typeface="Courier New" panose="02070309020205020404" pitchFamily="49" charset="0"/>
                <a:cs typeface="Courier New" panose="02070309020205020404" pitchFamily="49" charset="0"/>
              </a:rPr>
            </a:br>
            <a:r>
              <a:rPr lang="en-US" sz="1800">
                <a:solidFill>
                  <a:schemeClr val="tx1"/>
                </a:solidFill>
                <a:latin typeface="Courier New" panose="02070309020205020404" pitchFamily="49" charset="0"/>
                <a:cs typeface="Courier New" panose="02070309020205020404" pitchFamily="49" charset="0"/>
              </a:rPr>
              <a:t>   -</a:t>
            </a:r>
            <a:r>
              <a:rPr lang="en-US" sz="1800" err="1">
                <a:solidFill>
                  <a:schemeClr val="tx1"/>
                </a:solidFill>
                <a:latin typeface="Courier New" panose="02070309020205020404" pitchFamily="49" charset="0"/>
                <a:cs typeface="Courier New" panose="02070309020205020404" pitchFamily="49" charset="0"/>
              </a:rPr>
              <a:t>PartitionSchemeSingleton</a:t>
            </a:r>
            <a:r>
              <a:rPr lang="en-US" sz="1800">
                <a:solidFill>
                  <a:schemeClr val="tx1"/>
                </a:solidFill>
                <a:latin typeface="Courier New" panose="02070309020205020404" pitchFamily="49" charset="0"/>
                <a:cs typeface="Courier New" panose="02070309020205020404" pitchFamily="49" charset="0"/>
              </a:rPr>
              <a:t> `</a:t>
            </a:r>
            <a:br>
              <a:rPr lang="en-US">
                <a:solidFill>
                  <a:schemeClr val="tx1"/>
                </a:solidFill>
                <a:latin typeface="Courier New" panose="02070309020205020404" pitchFamily="49" charset="0"/>
                <a:cs typeface="Courier New" panose="02070309020205020404" pitchFamily="49" charset="0"/>
              </a:rPr>
            </a:br>
            <a:r>
              <a:rPr lang="en-US" sz="1800">
                <a:solidFill>
                  <a:schemeClr val="tx1"/>
                </a:solidFill>
                <a:latin typeface="Courier New" panose="02070309020205020404" pitchFamily="49" charset="0"/>
                <a:cs typeface="Courier New" panose="02070309020205020404" pitchFamily="49" charset="0"/>
              </a:rPr>
              <a:t>   -</a:t>
            </a:r>
            <a:r>
              <a:rPr lang="en-US" sz="1800" err="1">
                <a:solidFill>
                  <a:schemeClr val="tx1"/>
                </a:solidFill>
                <a:latin typeface="Courier New" panose="02070309020205020404" pitchFamily="49" charset="0"/>
                <a:cs typeface="Courier New" panose="02070309020205020404" pitchFamily="49" charset="0"/>
              </a:rPr>
              <a:t>ApplicationName</a:t>
            </a:r>
            <a:r>
              <a:rPr lang="en-US" sz="1800">
                <a:solidFill>
                  <a:schemeClr val="tx1"/>
                </a:solidFill>
                <a:latin typeface="Courier New" panose="02070309020205020404" pitchFamily="49" charset="0"/>
                <a:cs typeface="Courier New" panose="02070309020205020404" pitchFamily="49" charset="0"/>
              </a:rPr>
              <a:t> `fabric:/application1 `</a:t>
            </a:r>
            <a:br>
              <a:rPr lang="en-US">
                <a:solidFill>
                  <a:schemeClr val="tx1"/>
                </a:solidFill>
                <a:latin typeface="Courier New" panose="02070309020205020404" pitchFamily="49" charset="0"/>
                <a:cs typeface="Courier New" panose="02070309020205020404" pitchFamily="49" charset="0"/>
              </a:rPr>
            </a:br>
            <a:r>
              <a:rPr lang="en-US" sz="1800">
                <a:solidFill>
                  <a:schemeClr val="tx1"/>
                </a:solidFill>
                <a:latin typeface="Courier New" panose="02070309020205020404" pitchFamily="49" charset="0"/>
                <a:cs typeface="Courier New" panose="02070309020205020404" pitchFamily="49" charset="0"/>
              </a:rPr>
              <a:t>   -</a:t>
            </a:r>
            <a:r>
              <a:rPr lang="en-US" sz="1800" err="1">
                <a:solidFill>
                  <a:schemeClr val="tx1"/>
                </a:solidFill>
                <a:latin typeface="Courier New" panose="02070309020205020404" pitchFamily="49" charset="0"/>
                <a:cs typeface="Courier New" panose="02070309020205020404" pitchFamily="49" charset="0"/>
              </a:rPr>
              <a:t>ServiceName</a:t>
            </a:r>
            <a:r>
              <a:rPr lang="en-US" sz="1800">
                <a:solidFill>
                  <a:schemeClr val="tx1"/>
                </a:solidFill>
                <a:latin typeface="Courier New" panose="02070309020205020404" pitchFamily="49" charset="0"/>
                <a:cs typeface="Courier New" panose="02070309020205020404" pitchFamily="49" charset="0"/>
              </a:rPr>
              <a:t> fabric:/application1/service1 `</a:t>
            </a:r>
            <a:br>
              <a:rPr lang="en-US">
                <a:solidFill>
                  <a:schemeClr val="tx1"/>
                </a:solidFill>
                <a:latin typeface="Courier New" panose="02070309020205020404" pitchFamily="49" charset="0"/>
                <a:cs typeface="Courier New" panose="02070309020205020404" pitchFamily="49" charset="0"/>
              </a:rPr>
            </a:br>
            <a:r>
              <a:rPr lang="en-US" sz="1800">
                <a:solidFill>
                  <a:schemeClr val="tx1"/>
                </a:solidFill>
                <a:latin typeface="Courier New" panose="02070309020205020404" pitchFamily="49" charset="0"/>
                <a:cs typeface="Courier New" panose="02070309020205020404" pitchFamily="49" charset="0"/>
              </a:rPr>
              <a:t>   -</a:t>
            </a:r>
            <a:r>
              <a:rPr lang="en-US" sz="1800" err="1">
                <a:solidFill>
                  <a:schemeClr val="tx1"/>
                </a:solidFill>
                <a:latin typeface="Courier New" panose="02070309020205020404" pitchFamily="49" charset="0"/>
                <a:cs typeface="Courier New" panose="02070309020205020404" pitchFamily="49" charset="0"/>
              </a:rPr>
              <a:t>ServiceTypeName</a:t>
            </a:r>
            <a:r>
              <a:rPr lang="en-US" sz="1800">
                <a:solidFill>
                  <a:schemeClr val="tx1"/>
                </a:solidFill>
                <a:latin typeface="Courier New" panose="02070309020205020404" pitchFamily="49" charset="0"/>
                <a:cs typeface="Courier New" panose="02070309020205020404" pitchFamily="49" charset="0"/>
              </a:rPr>
              <a:t> Service1Type `</a:t>
            </a:r>
            <a:br>
              <a:rPr lang="en-US">
                <a:solidFill>
                  <a:schemeClr val="tx1"/>
                </a:solidFill>
                <a:latin typeface="Courier New" panose="02070309020205020404" pitchFamily="49" charset="0"/>
                <a:cs typeface="Courier New" panose="02070309020205020404" pitchFamily="49" charset="0"/>
              </a:rPr>
            </a:br>
            <a:r>
              <a:rPr lang="en-US" sz="1800">
                <a:solidFill>
                  <a:schemeClr val="tx1"/>
                </a:solidFill>
                <a:latin typeface="Courier New" panose="02070309020205020404" pitchFamily="49" charset="0"/>
                <a:cs typeface="Courier New" panose="02070309020205020404" pitchFamily="49" charset="0"/>
              </a:rPr>
              <a:t>   -</a:t>
            </a:r>
            <a:r>
              <a:rPr lang="en-US" sz="1800" err="1">
                <a:solidFill>
                  <a:schemeClr val="tx1"/>
                </a:solidFill>
                <a:latin typeface="Courier New" panose="02070309020205020404" pitchFamily="49" charset="0"/>
                <a:cs typeface="Courier New" panose="02070309020205020404" pitchFamily="49" charset="0"/>
              </a:rPr>
              <a:t>InstanceCount</a:t>
            </a:r>
            <a:r>
              <a:rPr lang="en-US" sz="1800">
                <a:solidFill>
                  <a:schemeClr val="tx1"/>
                </a:solidFill>
                <a:latin typeface="Courier New" panose="02070309020205020404" pitchFamily="49" charset="0"/>
                <a:cs typeface="Courier New" panose="02070309020205020404" pitchFamily="49" charset="0"/>
              </a:rPr>
              <a:t> 1 `</a:t>
            </a:r>
            <a:br>
              <a:rPr lang="en-US">
                <a:solidFill>
                  <a:schemeClr val="tx1"/>
                </a:solidFill>
                <a:latin typeface="Courier New" panose="02070309020205020404" pitchFamily="49" charset="0"/>
                <a:cs typeface="Courier New" panose="02070309020205020404" pitchFamily="49" charset="0"/>
              </a:rPr>
            </a:br>
            <a:r>
              <a:rPr lang="en-US" sz="1800">
                <a:solidFill>
                  <a:schemeClr val="tx1"/>
                </a:solidFill>
                <a:latin typeface="Courier New" panose="02070309020205020404" pitchFamily="49" charset="0"/>
                <a:cs typeface="Courier New" panose="02070309020205020404" pitchFamily="49" charset="0"/>
              </a:rPr>
              <a:t>   -</a:t>
            </a:r>
            <a:r>
              <a:rPr lang="en-US" sz="1800" err="1">
                <a:solidFill>
                  <a:schemeClr val="tx1"/>
                </a:solidFill>
                <a:latin typeface="Courier New" panose="02070309020205020404" pitchFamily="49" charset="0"/>
                <a:cs typeface="Courier New" panose="02070309020205020404" pitchFamily="49" charset="0"/>
              </a:rPr>
              <a:t>ServiceDnsName</a:t>
            </a:r>
            <a:r>
              <a:rPr lang="en-US" sz="1800">
                <a:solidFill>
                  <a:schemeClr val="tx1"/>
                </a:solidFill>
                <a:latin typeface="Courier New" panose="02070309020205020404" pitchFamily="49" charset="0"/>
                <a:cs typeface="Courier New" panose="02070309020205020404" pitchFamily="49" charset="0"/>
              </a:rPr>
              <a:t> service1.application1</a:t>
            </a:r>
            <a:br>
              <a:rPr lang="en-US">
                <a:solidFill>
                  <a:schemeClr val="tx1"/>
                </a:solidFill>
                <a:latin typeface="Segoe UI Light" panose="020B0502040204020203" pitchFamily="34" charset="0"/>
                <a:cs typeface="Segoe UI Light" panose="020B0502040204020203" pitchFamily="34" charset="0"/>
              </a:rPr>
            </a:br>
            <a:endParaRPr lang="en-US">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52641365"/>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82AD-616F-43E3-83A9-9F20D7A802F2}"/>
              </a:ext>
            </a:extLst>
          </p:cNvPr>
          <p:cNvSpPr>
            <a:spLocks noGrp="1"/>
          </p:cNvSpPr>
          <p:nvPr>
            <p:ph type="title"/>
          </p:nvPr>
        </p:nvSpPr>
        <p:spPr/>
        <p:txBody>
          <a:bodyPr/>
          <a:lstStyle/>
          <a:p>
            <a:r>
              <a:rPr lang="en-US">
                <a:cs typeface="Segoe UI Light"/>
              </a:rPr>
              <a:t>Using DNS names</a:t>
            </a:r>
            <a:endParaRPr lang="en-US"/>
          </a:p>
        </p:txBody>
      </p:sp>
      <p:sp>
        <p:nvSpPr>
          <p:cNvPr id="3" name="Text Placeholder 2">
            <a:extLst>
              <a:ext uri="{FF2B5EF4-FFF2-40B4-BE49-F238E27FC236}">
                <a16:creationId xmlns:a16="http://schemas.microsoft.com/office/drawing/2014/main" id="{FF29620C-E4F0-4586-A37C-1871AD7FD83B}"/>
              </a:ext>
            </a:extLst>
          </p:cNvPr>
          <p:cNvSpPr>
            <a:spLocks noGrp="1"/>
          </p:cNvSpPr>
          <p:nvPr>
            <p:ph type="body" sz="quarter" idx="10"/>
          </p:nvPr>
        </p:nvSpPr>
        <p:spPr>
          <a:xfrm>
            <a:off x="274638" y="1212850"/>
            <a:ext cx="11887200" cy="2573012"/>
          </a:xfrm>
        </p:spPr>
        <p:txBody>
          <a:bodyPr vert="horz" wrap="square" lIns="146304" tIns="91440" rIns="146304" bIns="91440" rtlCol="0" anchor="t">
            <a:spAutoFit/>
          </a:bodyPr>
          <a:lstStyle/>
          <a:p>
            <a:pPr marL="571500" indent="-571500">
              <a:lnSpc>
                <a:spcPct val="100000"/>
              </a:lnSpc>
              <a:buChar char="•"/>
            </a:pPr>
            <a:r>
              <a:rPr lang="en-US" sz="3600">
                <a:solidFill>
                  <a:schemeClr val="tx1"/>
                </a:solidFill>
                <a:latin typeface="Segoe UI Light" panose="020B0502040204020203" pitchFamily="34" charset="0"/>
                <a:cs typeface="Segoe UI Light" panose="020B0502040204020203" pitchFamily="34" charset="0"/>
              </a:rPr>
              <a:t>DNS names can then be used while calling a service</a:t>
            </a:r>
          </a:p>
          <a:p>
            <a:pPr>
              <a:lnSpc>
                <a:spcPct val="100000"/>
              </a:lnSpc>
            </a:pPr>
            <a:endParaRPr lang="en-US" sz="1800">
              <a:latin typeface="Courier New"/>
              <a:cs typeface="Courier New"/>
            </a:endParaRPr>
          </a:p>
          <a:p>
            <a:pPr>
              <a:lnSpc>
                <a:spcPct val="100000"/>
              </a:lnSpc>
            </a:pPr>
            <a:r>
              <a:rPr lang="en-US" sz="1800">
                <a:solidFill>
                  <a:schemeClr val="tx1"/>
                </a:solidFill>
                <a:latin typeface="Courier New" panose="02070309020205020404" pitchFamily="49" charset="0"/>
                <a:cs typeface="Courier New" panose="02070309020205020404" pitchFamily="49" charset="0"/>
              </a:rPr>
              <a:t>Uri </a:t>
            </a:r>
            <a:r>
              <a:rPr lang="en-US" sz="1800" err="1">
                <a:solidFill>
                  <a:schemeClr val="tx1"/>
                </a:solidFill>
                <a:latin typeface="Courier New" panose="02070309020205020404" pitchFamily="49" charset="0"/>
                <a:cs typeface="Courier New" panose="02070309020205020404" pitchFamily="49" charset="0"/>
              </a:rPr>
              <a:t>uri</a:t>
            </a:r>
            <a:r>
              <a:rPr lang="en-US" sz="1800">
                <a:solidFill>
                  <a:schemeClr val="tx1"/>
                </a:solidFill>
                <a:latin typeface="Courier New" panose="02070309020205020404" pitchFamily="49" charset="0"/>
                <a:cs typeface="Courier New" panose="02070309020205020404" pitchFamily="49" charset="0"/>
              </a:rPr>
              <a:t> = new Uri("http://service1.application1:8080/</a:t>
            </a:r>
            <a:r>
              <a:rPr lang="en-US" sz="1800" err="1">
                <a:solidFill>
                  <a:schemeClr val="tx1"/>
                </a:solidFill>
                <a:latin typeface="Courier New" panose="02070309020205020404" pitchFamily="49" charset="0"/>
                <a:cs typeface="Courier New" panose="02070309020205020404" pitchFamily="49" charset="0"/>
              </a:rPr>
              <a:t>api</a:t>
            </a:r>
            <a:r>
              <a:rPr lang="en-US" sz="1800">
                <a:solidFill>
                  <a:schemeClr val="tx1"/>
                </a:solidFill>
                <a:latin typeface="Courier New" panose="02070309020205020404" pitchFamily="49" charset="0"/>
                <a:cs typeface="Courier New" panose="02070309020205020404" pitchFamily="49" charset="0"/>
              </a:rPr>
              <a:t>/values");</a:t>
            </a:r>
            <a:br>
              <a:rPr lang="en-US" sz="1800">
                <a:solidFill>
                  <a:schemeClr val="tx1"/>
                </a:solidFill>
                <a:latin typeface="Courier New" panose="02070309020205020404" pitchFamily="49" charset="0"/>
                <a:cs typeface="Courier New" panose="02070309020205020404" pitchFamily="49" charset="0"/>
              </a:rPr>
            </a:br>
            <a:r>
              <a:rPr lang="en-US" sz="1800" err="1">
                <a:solidFill>
                  <a:schemeClr val="tx1"/>
                </a:solidFill>
                <a:latin typeface="Courier New" panose="02070309020205020404" pitchFamily="49" charset="0"/>
                <a:cs typeface="Courier New" panose="02070309020205020404" pitchFamily="49" charset="0"/>
              </a:rPr>
              <a:t>HttpClient</a:t>
            </a:r>
            <a:r>
              <a:rPr lang="en-US" sz="1800">
                <a:solidFill>
                  <a:schemeClr val="tx1"/>
                </a:solidFill>
                <a:latin typeface="Courier New" panose="02070309020205020404" pitchFamily="49" charset="0"/>
                <a:cs typeface="Courier New" panose="02070309020205020404" pitchFamily="49" charset="0"/>
              </a:rPr>
              <a:t> client = new </a:t>
            </a:r>
            <a:r>
              <a:rPr lang="en-US" sz="1800" err="1">
                <a:solidFill>
                  <a:schemeClr val="tx1"/>
                </a:solidFill>
                <a:latin typeface="Courier New" panose="02070309020205020404" pitchFamily="49" charset="0"/>
                <a:cs typeface="Courier New" panose="02070309020205020404" pitchFamily="49" charset="0"/>
              </a:rPr>
              <a:t>HttpClient</a:t>
            </a:r>
            <a:r>
              <a:rPr lang="en-US" sz="1800">
                <a:solidFill>
                  <a:schemeClr val="tx1"/>
                </a:solidFill>
                <a:latin typeface="Courier New" panose="02070309020205020404" pitchFamily="49" charset="0"/>
                <a:cs typeface="Courier New" panose="02070309020205020404" pitchFamily="49" charset="0"/>
              </a:rPr>
              <a:t>();</a:t>
            </a:r>
            <a:br>
              <a:rPr lang="en-US" sz="1800">
                <a:solidFill>
                  <a:schemeClr val="tx1"/>
                </a:solidFill>
                <a:latin typeface="Courier New" panose="02070309020205020404" pitchFamily="49" charset="0"/>
                <a:cs typeface="Courier New" panose="02070309020205020404" pitchFamily="49" charset="0"/>
              </a:rPr>
            </a:br>
            <a:r>
              <a:rPr lang="en-US" sz="1800" err="1">
                <a:solidFill>
                  <a:schemeClr val="tx1"/>
                </a:solidFill>
                <a:latin typeface="Courier New" panose="02070309020205020404" pitchFamily="49" charset="0"/>
                <a:cs typeface="Courier New" panose="02070309020205020404" pitchFamily="49" charset="0"/>
              </a:rPr>
              <a:t>var</a:t>
            </a:r>
            <a:r>
              <a:rPr lang="en-US" sz="1800">
                <a:solidFill>
                  <a:schemeClr val="tx1"/>
                </a:solidFill>
                <a:latin typeface="Courier New" panose="02070309020205020404" pitchFamily="49" charset="0"/>
                <a:cs typeface="Courier New" panose="02070309020205020404" pitchFamily="49" charset="0"/>
              </a:rPr>
              <a:t> response = await </a:t>
            </a:r>
            <a:r>
              <a:rPr lang="en-US" sz="1800" err="1">
                <a:solidFill>
                  <a:schemeClr val="tx1"/>
                </a:solidFill>
                <a:latin typeface="Courier New" panose="02070309020205020404" pitchFamily="49" charset="0"/>
                <a:cs typeface="Courier New" panose="02070309020205020404" pitchFamily="49" charset="0"/>
              </a:rPr>
              <a:t>client.GetAsync</a:t>
            </a:r>
            <a:r>
              <a:rPr lang="en-US" sz="1800">
                <a:solidFill>
                  <a:schemeClr val="tx1"/>
                </a:solidFill>
                <a:latin typeface="Courier New" panose="02070309020205020404" pitchFamily="49" charset="0"/>
                <a:cs typeface="Courier New" panose="02070309020205020404" pitchFamily="49" charset="0"/>
              </a:rPr>
              <a:t>(</a:t>
            </a:r>
            <a:r>
              <a:rPr lang="en-US" sz="1800" err="1">
                <a:solidFill>
                  <a:schemeClr val="tx1"/>
                </a:solidFill>
                <a:latin typeface="Courier New" panose="02070309020205020404" pitchFamily="49" charset="0"/>
                <a:cs typeface="Courier New" panose="02070309020205020404" pitchFamily="49" charset="0"/>
              </a:rPr>
              <a:t>uri</a:t>
            </a:r>
            <a:r>
              <a:rPr lang="en-US" sz="1800">
                <a:solidFill>
                  <a:schemeClr val="tx1"/>
                </a:solidFill>
                <a:latin typeface="Courier New" panose="02070309020205020404" pitchFamily="49" charset="0"/>
                <a:cs typeface="Courier New" panose="02070309020205020404" pitchFamily="49" charset="0"/>
              </a:rPr>
              <a:t>);</a:t>
            </a:r>
            <a:br>
              <a:rPr lang="en-US" sz="1800">
                <a:solidFill>
                  <a:schemeClr val="tx1"/>
                </a:solidFill>
                <a:latin typeface="Courier New" panose="02070309020205020404" pitchFamily="49" charset="0"/>
                <a:cs typeface="Courier New" panose="02070309020205020404" pitchFamily="49" charset="0"/>
              </a:rPr>
            </a:br>
            <a:r>
              <a:rPr lang="en-US" sz="1800">
                <a:solidFill>
                  <a:schemeClr val="tx1"/>
                </a:solidFill>
                <a:latin typeface="Courier New" panose="02070309020205020404" pitchFamily="49" charset="0"/>
                <a:cs typeface="Courier New" panose="02070309020205020404" pitchFamily="49" charset="0"/>
              </a:rPr>
              <a:t>result = await </a:t>
            </a:r>
            <a:r>
              <a:rPr lang="en-US" sz="1800" err="1">
                <a:solidFill>
                  <a:schemeClr val="tx1"/>
                </a:solidFill>
                <a:latin typeface="Courier New" panose="02070309020205020404" pitchFamily="49" charset="0"/>
                <a:cs typeface="Courier New" panose="02070309020205020404" pitchFamily="49" charset="0"/>
              </a:rPr>
              <a:t>response.Content.ReadAsStringAsync</a:t>
            </a:r>
            <a:r>
              <a:rPr lang="en-US" sz="1800">
                <a:solidFill>
                  <a:schemeClr val="tx1"/>
                </a:solidFill>
                <a:latin typeface="Courier New" panose="02070309020205020404" pitchFamily="49" charset="0"/>
                <a:cs typeface="Courier New" panose="02070309020205020404" pitchFamily="49" charset="0"/>
              </a:rPr>
              <a:t>();</a:t>
            </a:r>
            <a:br>
              <a:rPr lang="en-US">
                <a:solidFill>
                  <a:schemeClr val="tx1"/>
                </a:solidFill>
                <a:latin typeface="+mn-ea"/>
                <a:cs typeface="+mn-ea"/>
              </a:rPr>
            </a:br>
            <a:endParaRPr lang="en-US" sz="1800">
              <a:latin typeface="Courier New"/>
              <a:cs typeface="Courier New"/>
            </a:endParaRPr>
          </a:p>
        </p:txBody>
      </p:sp>
    </p:spTree>
    <p:extLst>
      <p:ext uri="{BB962C8B-B14F-4D97-AF65-F5344CB8AC3E}">
        <p14:creationId xmlns:p14="http://schemas.microsoft.com/office/powerpoint/2010/main" val="3231670042"/>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0FEB645-D189-4E3D-BDB1-6B0E09C4D67C}"/>
              </a:ext>
            </a:extLst>
          </p:cNvPr>
          <p:cNvSpPr>
            <a:spLocks noGrp="1"/>
          </p:cNvSpPr>
          <p:nvPr>
            <p:ph type="title"/>
          </p:nvPr>
        </p:nvSpPr>
        <p:spPr/>
        <p:txBody>
          <a:bodyPr/>
          <a:lstStyle/>
          <a:p>
            <a:r>
              <a:rPr lang="de-DE"/>
              <a:t>Reverse </a:t>
            </a:r>
            <a:r>
              <a:rPr lang="de-DE">
                <a:cs typeface="Segoe UI Light"/>
              </a:rPr>
              <a:t>proxy</a:t>
            </a:r>
            <a:endParaRPr lang="de-DE"/>
          </a:p>
        </p:txBody>
      </p:sp>
      <p:sp>
        <p:nvSpPr>
          <p:cNvPr id="4" name="Textplatzhalter 3">
            <a:extLst>
              <a:ext uri="{FF2B5EF4-FFF2-40B4-BE49-F238E27FC236}">
                <a16:creationId xmlns:a16="http://schemas.microsoft.com/office/drawing/2014/main" id="{54324F51-A443-471F-A93D-9A5E231F1005}"/>
              </a:ext>
            </a:extLst>
          </p:cNvPr>
          <p:cNvSpPr>
            <a:spLocks noGrp="1"/>
          </p:cNvSpPr>
          <p:nvPr>
            <p:ph type="body" sz="quarter" idx="10"/>
          </p:nvPr>
        </p:nvSpPr>
        <p:spPr>
          <a:xfrm>
            <a:off x="274638" y="1212850"/>
            <a:ext cx="11887200" cy="5084469"/>
          </a:xfrm>
        </p:spPr>
        <p:txBody>
          <a:bodyPr vert="horz" wrap="square" lIns="146304" tIns="91440" rIns="146304" bIns="91440" rtlCol="0" anchor="t">
            <a:spAutoFit/>
          </a:bodyPr>
          <a:lstStyle/>
          <a:p>
            <a:pPr marL="571500" indent="-571500">
              <a:buChar char="•"/>
            </a:pPr>
            <a:r>
              <a:rPr lang="de-DE" sz="3600">
                <a:solidFill>
                  <a:schemeClr val="tx1"/>
                </a:solidFill>
                <a:latin typeface="Segoe UI Light" panose="020B0502040204020203" pitchFamily="34" charset="0"/>
                <a:cs typeface="Segoe UI Light" panose="020B0502040204020203" pitchFamily="34" charset="0"/>
              </a:rPr>
              <a:t>Can </a:t>
            </a:r>
            <a:r>
              <a:rPr lang="de-DE" sz="3600" err="1">
                <a:solidFill>
                  <a:schemeClr val="tx1"/>
                </a:solidFill>
                <a:latin typeface="Segoe UI Light" panose="020B0502040204020203" pitchFamily="34" charset="0"/>
                <a:cs typeface="Segoe UI Light" panose="020B0502040204020203" pitchFamily="34" charset="0"/>
              </a:rPr>
              <a:t>be</a:t>
            </a:r>
            <a:r>
              <a:rPr lang="de-DE" sz="3600">
                <a:solidFill>
                  <a:schemeClr val="tx1"/>
                </a:solidFill>
                <a:latin typeface="Segoe UI Light" panose="020B0502040204020203" pitchFamily="34" charset="0"/>
                <a:cs typeface="Segoe UI Light" panose="020B0502040204020203" pitchFamily="34" charset="0"/>
              </a:rPr>
              <a:t> </a:t>
            </a:r>
            <a:r>
              <a:rPr lang="de-DE" sz="3600" err="1">
                <a:solidFill>
                  <a:schemeClr val="tx1"/>
                </a:solidFill>
                <a:latin typeface="Segoe UI Light" panose="020B0502040204020203" pitchFamily="34" charset="0"/>
                <a:cs typeface="Segoe UI Light" panose="020B0502040204020203" pitchFamily="34" charset="0"/>
              </a:rPr>
              <a:t>enabled</a:t>
            </a:r>
            <a:r>
              <a:rPr lang="de-DE" sz="3600">
                <a:solidFill>
                  <a:schemeClr val="tx1"/>
                </a:solidFill>
                <a:latin typeface="Segoe UI Light" panose="020B0502040204020203" pitchFamily="34" charset="0"/>
                <a:cs typeface="Segoe UI Light" panose="020B0502040204020203" pitchFamily="34" charset="0"/>
              </a:rPr>
              <a:t> and </a:t>
            </a:r>
            <a:r>
              <a:rPr lang="de-DE" sz="3600" err="1">
                <a:solidFill>
                  <a:schemeClr val="tx1"/>
                </a:solidFill>
                <a:latin typeface="Segoe UI Light" panose="020B0502040204020203" pitchFamily="34" charset="0"/>
                <a:cs typeface="Segoe UI Light" panose="020B0502040204020203" pitchFamily="34" charset="0"/>
              </a:rPr>
              <a:t>configured</a:t>
            </a:r>
            <a:r>
              <a:rPr lang="de-DE" sz="3600">
                <a:solidFill>
                  <a:schemeClr val="tx1"/>
                </a:solidFill>
                <a:latin typeface="Segoe UI Light" panose="020B0502040204020203" pitchFamily="34" charset="0"/>
                <a:cs typeface="Segoe UI Light" panose="020B0502040204020203" pitchFamily="34" charset="0"/>
              </a:rPr>
              <a:t> by node type</a:t>
            </a:r>
          </a:p>
          <a:p>
            <a:pPr marL="571500" indent="-571500">
              <a:buChar char="•"/>
            </a:pPr>
            <a:endParaRPr lang="de-DE" sz="2000">
              <a:solidFill>
                <a:schemeClr val="tx1"/>
              </a:solidFill>
              <a:latin typeface="Segoe UI Light" panose="020B0502040204020203" pitchFamily="34" charset="0"/>
              <a:cs typeface="Segoe UI Light" panose="020B0502040204020203" pitchFamily="34" charset="0"/>
            </a:endParaRPr>
          </a:p>
          <a:p>
            <a:pPr marL="571500" indent="-571500">
              <a:buChar char="•"/>
            </a:pPr>
            <a:r>
              <a:rPr lang="de-DE" sz="3600">
                <a:solidFill>
                  <a:schemeClr val="tx1"/>
                </a:solidFill>
                <a:latin typeface="Segoe UI Light" panose="020B0502040204020203" pitchFamily="34" charset="0"/>
                <a:cs typeface="Segoe UI Light" panose="020B0502040204020203" pitchFamily="34" charset="0"/>
              </a:rPr>
              <a:t>Reverse Proxy </a:t>
            </a:r>
            <a:r>
              <a:rPr lang="de-DE" sz="3600" err="1">
                <a:solidFill>
                  <a:schemeClr val="tx1"/>
                </a:solidFill>
                <a:latin typeface="Segoe UI Light" panose="020B0502040204020203" pitchFamily="34" charset="0"/>
                <a:cs typeface="Segoe UI Light" panose="020B0502040204020203" pitchFamily="34" charset="0"/>
              </a:rPr>
              <a:t>runs</a:t>
            </a:r>
            <a:r>
              <a:rPr lang="de-DE" sz="3600">
                <a:solidFill>
                  <a:schemeClr val="tx1"/>
                </a:solidFill>
                <a:latin typeface="Segoe UI Light" panose="020B0502040204020203" pitchFamily="34" charset="0"/>
                <a:cs typeface="Segoe UI Light" panose="020B0502040204020203" pitchFamily="34" charset="0"/>
              </a:rPr>
              <a:t> on </a:t>
            </a:r>
            <a:r>
              <a:rPr lang="de-DE" sz="3600" err="1">
                <a:solidFill>
                  <a:schemeClr val="tx1"/>
                </a:solidFill>
                <a:latin typeface="Segoe UI Light" panose="020B0502040204020203" pitchFamily="34" charset="0"/>
                <a:cs typeface="Segoe UI Light" panose="020B0502040204020203" pitchFamily="34" charset="0"/>
              </a:rPr>
              <a:t>every</a:t>
            </a:r>
            <a:r>
              <a:rPr lang="de-DE" sz="3600">
                <a:solidFill>
                  <a:schemeClr val="tx1"/>
                </a:solidFill>
                <a:latin typeface="Segoe UI Light" panose="020B0502040204020203" pitchFamily="34" charset="0"/>
                <a:cs typeface="Segoe UI Light" panose="020B0502040204020203" pitchFamily="34" charset="0"/>
              </a:rPr>
              <a:t> node</a:t>
            </a:r>
          </a:p>
          <a:p>
            <a:pPr marL="571500" indent="-571500">
              <a:buChar char="•"/>
            </a:pPr>
            <a:endParaRPr lang="de-DE" sz="2000">
              <a:solidFill>
                <a:schemeClr val="tx1"/>
              </a:solidFill>
              <a:latin typeface="Segoe UI Light" panose="020B0502040204020203" pitchFamily="34" charset="0"/>
              <a:cs typeface="Segoe UI Light" panose="020B0502040204020203" pitchFamily="34" charset="0"/>
            </a:endParaRPr>
          </a:p>
          <a:p>
            <a:pPr marL="571500" indent="-571500">
              <a:buChar char="•"/>
            </a:pPr>
            <a:r>
              <a:rPr lang="de-DE" sz="3600">
                <a:solidFill>
                  <a:schemeClr val="tx1"/>
                </a:solidFill>
                <a:latin typeface="Segoe UI Light" panose="020B0502040204020203" pitchFamily="34" charset="0"/>
                <a:cs typeface="Segoe UI Light" panose="020B0502040204020203" pitchFamily="34" charset="0"/>
              </a:rPr>
              <a:t>Can </a:t>
            </a:r>
            <a:r>
              <a:rPr lang="de-DE" sz="3600" err="1">
                <a:solidFill>
                  <a:schemeClr val="tx1"/>
                </a:solidFill>
                <a:latin typeface="Segoe UI Light" panose="020B0502040204020203" pitchFamily="34" charset="0"/>
                <a:cs typeface="Segoe UI Light" panose="020B0502040204020203" pitchFamily="34" charset="0"/>
              </a:rPr>
              <a:t>be</a:t>
            </a:r>
            <a:r>
              <a:rPr lang="de-DE" sz="3600">
                <a:solidFill>
                  <a:schemeClr val="tx1"/>
                </a:solidFill>
                <a:latin typeface="Segoe UI Light" panose="020B0502040204020203" pitchFamily="34" charset="0"/>
                <a:cs typeface="Segoe UI Light" panose="020B0502040204020203" pitchFamily="34" charset="0"/>
              </a:rPr>
              <a:t> used for HTTP/HTTPS </a:t>
            </a:r>
            <a:r>
              <a:rPr lang="de-DE" sz="3600" err="1">
                <a:solidFill>
                  <a:schemeClr val="tx1"/>
                </a:solidFill>
                <a:latin typeface="Segoe UI Light" panose="020B0502040204020203" pitchFamily="34" charset="0"/>
                <a:cs typeface="Segoe UI Light" panose="020B0502040204020203" pitchFamily="34" charset="0"/>
              </a:rPr>
              <a:t>endpoints</a:t>
            </a:r>
            <a:endParaRPr lang="de-DE" sz="3600">
              <a:solidFill>
                <a:schemeClr val="tx1"/>
              </a:solidFill>
              <a:latin typeface="Segoe UI Light" panose="020B0502040204020203" pitchFamily="34" charset="0"/>
              <a:cs typeface="Segoe UI Light" panose="020B0502040204020203" pitchFamily="34" charset="0"/>
            </a:endParaRPr>
          </a:p>
          <a:p>
            <a:pPr marL="571500" indent="-571500">
              <a:buChar char="•"/>
            </a:pPr>
            <a:endParaRPr lang="de-DE" sz="2000">
              <a:solidFill>
                <a:schemeClr val="tx1"/>
              </a:solidFill>
              <a:latin typeface="Segoe UI Light" panose="020B0502040204020203" pitchFamily="34" charset="0"/>
              <a:cs typeface="Segoe UI Light" panose="020B0502040204020203" pitchFamily="34" charset="0"/>
            </a:endParaRPr>
          </a:p>
          <a:p>
            <a:pPr marL="571500" indent="-571500">
              <a:buChar char="•"/>
            </a:pPr>
            <a:r>
              <a:rPr lang="de-DE" sz="3600">
                <a:solidFill>
                  <a:schemeClr val="tx1"/>
                </a:solidFill>
                <a:latin typeface="Segoe UI Light" panose="020B0502040204020203" pitchFamily="34" charset="0"/>
                <a:cs typeface="Segoe UI Light" panose="020B0502040204020203" pitchFamily="34" charset="0"/>
              </a:rPr>
              <a:t>Reverse </a:t>
            </a:r>
            <a:r>
              <a:rPr lang="de-DE" sz="3600" err="1">
                <a:solidFill>
                  <a:schemeClr val="tx1"/>
                </a:solidFill>
                <a:latin typeface="Segoe UI Light" panose="020B0502040204020203" pitchFamily="34" charset="0"/>
                <a:cs typeface="Segoe UI Light" panose="020B0502040204020203" pitchFamily="34" charset="0"/>
              </a:rPr>
              <a:t>proxy</a:t>
            </a:r>
            <a:r>
              <a:rPr lang="de-DE" sz="3600">
                <a:solidFill>
                  <a:schemeClr val="tx1"/>
                </a:solidFill>
                <a:latin typeface="Segoe UI Light" panose="020B0502040204020203" pitchFamily="34" charset="0"/>
                <a:cs typeface="Segoe UI Light" panose="020B0502040204020203" pitchFamily="34" charset="0"/>
              </a:rPr>
              <a:t> URI </a:t>
            </a:r>
            <a:r>
              <a:rPr lang="de-DE" sz="3600" err="1">
                <a:solidFill>
                  <a:schemeClr val="tx1"/>
                </a:solidFill>
                <a:latin typeface="Segoe UI Light" panose="020B0502040204020203" pitchFamily="34" charset="0"/>
                <a:cs typeface="Segoe UI Light" panose="020B0502040204020203" pitchFamily="34" charset="0"/>
              </a:rPr>
              <a:t>can</a:t>
            </a:r>
            <a:r>
              <a:rPr lang="de-DE" sz="3600">
                <a:solidFill>
                  <a:schemeClr val="tx1"/>
                </a:solidFill>
                <a:latin typeface="Segoe UI Light" panose="020B0502040204020203" pitchFamily="34" charset="0"/>
                <a:cs typeface="Segoe UI Light" panose="020B0502040204020203" pitchFamily="34" charset="0"/>
              </a:rPr>
              <a:t> </a:t>
            </a:r>
            <a:r>
              <a:rPr lang="de-DE" sz="3600" err="1">
                <a:solidFill>
                  <a:schemeClr val="tx1"/>
                </a:solidFill>
                <a:latin typeface="Segoe UI Light" panose="020B0502040204020203" pitchFamily="34" charset="0"/>
                <a:cs typeface="Segoe UI Light" panose="020B0502040204020203" pitchFamily="34" charset="0"/>
              </a:rPr>
              <a:t>be</a:t>
            </a:r>
            <a:r>
              <a:rPr lang="de-DE" sz="3600">
                <a:solidFill>
                  <a:schemeClr val="tx1"/>
                </a:solidFill>
                <a:latin typeface="Segoe UI Light" panose="020B0502040204020203" pitchFamily="34" charset="0"/>
                <a:cs typeface="Segoe UI Light" panose="020B0502040204020203" pitchFamily="34" charset="0"/>
              </a:rPr>
              <a:t> used to </a:t>
            </a:r>
            <a:r>
              <a:rPr lang="de-DE" sz="3600" err="1">
                <a:solidFill>
                  <a:schemeClr val="tx1"/>
                </a:solidFill>
                <a:latin typeface="Segoe UI Light" panose="020B0502040204020203" pitchFamily="34" charset="0"/>
                <a:cs typeface="Segoe UI Light" panose="020B0502040204020203" pitchFamily="34" charset="0"/>
              </a:rPr>
              <a:t>access</a:t>
            </a:r>
            <a:r>
              <a:rPr lang="de-DE" sz="3600">
                <a:solidFill>
                  <a:schemeClr val="tx1"/>
                </a:solidFill>
                <a:latin typeface="Segoe UI Light" panose="020B0502040204020203" pitchFamily="34" charset="0"/>
                <a:cs typeface="Segoe UI Light" panose="020B0502040204020203" pitchFamily="34" charset="0"/>
              </a:rPr>
              <a:t> </a:t>
            </a:r>
            <a:r>
              <a:rPr lang="de-DE" sz="3600" err="1">
                <a:solidFill>
                  <a:schemeClr val="tx1"/>
                </a:solidFill>
                <a:latin typeface="Segoe UI Light" panose="020B0502040204020203" pitchFamily="34" charset="0"/>
                <a:cs typeface="Segoe UI Light" panose="020B0502040204020203" pitchFamily="34" charset="0"/>
              </a:rPr>
              <a:t>service</a:t>
            </a:r>
            <a:endParaRPr lang="de-DE" sz="3600">
              <a:solidFill>
                <a:schemeClr val="tx1"/>
              </a:solidFill>
              <a:latin typeface="Segoe UI Light" panose="020B0502040204020203" pitchFamily="34" charset="0"/>
              <a:cs typeface="Segoe UI Light" panose="020B0502040204020203" pitchFamily="34" charset="0"/>
            </a:endParaRPr>
          </a:p>
          <a:p>
            <a:pPr marL="571500" indent="-571500">
              <a:buChar char="•"/>
            </a:pPr>
            <a:endParaRPr lang="de-DE" sz="2000">
              <a:solidFill>
                <a:schemeClr val="tx1"/>
              </a:solidFill>
              <a:latin typeface="Segoe UI Light" panose="020B0502040204020203" pitchFamily="34" charset="0"/>
              <a:cs typeface="Segoe UI Light" panose="020B0502040204020203" pitchFamily="34" charset="0"/>
            </a:endParaRPr>
          </a:p>
          <a:p>
            <a:pPr marL="571500" indent="-571500">
              <a:buChar char="•"/>
            </a:pPr>
            <a:r>
              <a:rPr lang="de-DE" sz="3600" err="1">
                <a:solidFill>
                  <a:schemeClr val="tx1"/>
                </a:solidFill>
                <a:latin typeface="Segoe UI Light" panose="020B0502040204020203" pitchFamily="34" charset="0"/>
                <a:cs typeface="Segoe UI Light" panose="020B0502040204020203" pitchFamily="34" charset="0"/>
              </a:rPr>
              <a:t>Especially</a:t>
            </a:r>
            <a:r>
              <a:rPr lang="de-DE" sz="3600">
                <a:solidFill>
                  <a:schemeClr val="tx1"/>
                </a:solidFill>
                <a:latin typeface="Segoe UI Light" panose="020B0502040204020203" pitchFamily="34" charset="0"/>
                <a:cs typeface="Segoe UI Light" panose="020B0502040204020203" pitchFamily="34" charset="0"/>
              </a:rPr>
              <a:t> </a:t>
            </a:r>
            <a:r>
              <a:rPr lang="de-DE" sz="3600" err="1">
                <a:solidFill>
                  <a:schemeClr val="tx1"/>
                </a:solidFill>
                <a:latin typeface="Segoe UI Light" panose="020B0502040204020203" pitchFamily="34" charset="0"/>
                <a:cs typeface="Segoe UI Light" panose="020B0502040204020203" pitchFamily="34" charset="0"/>
              </a:rPr>
              <a:t>useful</a:t>
            </a:r>
            <a:r>
              <a:rPr lang="de-DE" sz="3600">
                <a:solidFill>
                  <a:schemeClr val="tx1"/>
                </a:solidFill>
                <a:latin typeface="Segoe UI Light" panose="020B0502040204020203" pitchFamily="34" charset="0"/>
                <a:cs typeface="Segoe UI Light" panose="020B0502040204020203" pitchFamily="34" charset="0"/>
              </a:rPr>
              <a:t> for </a:t>
            </a:r>
            <a:r>
              <a:rPr lang="de-DE" sz="3600" err="1">
                <a:solidFill>
                  <a:schemeClr val="tx1"/>
                </a:solidFill>
                <a:latin typeface="Segoe UI Light" panose="020B0502040204020203" pitchFamily="34" charset="0"/>
                <a:cs typeface="Segoe UI Light" panose="020B0502040204020203" pitchFamily="34" charset="0"/>
              </a:rPr>
              <a:t>stateful</a:t>
            </a:r>
            <a:r>
              <a:rPr lang="de-DE" sz="3600">
                <a:solidFill>
                  <a:schemeClr val="tx1"/>
                </a:solidFill>
                <a:latin typeface="Segoe UI Light" panose="020B0502040204020203" pitchFamily="34" charset="0"/>
                <a:cs typeface="Segoe UI Light" panose="020B0502040204020203" pitchFamily="34" charset="0"/>
              </a:rPr>
              <a:t> </a:t>
            </a:r>
            <a:r>
              <a:rPr lang="de-DE" sz="3600" err="1">
                <a:solidFill>
                  <a:schemeClr val="tx1"/>
                </a:solidFill>
                <a:latin typeface="Segoe UI Light" panose="020B0502040204020203" pitchFamily="34" charset="0"/>
                <a:cs typeface="Segoe UI Light" panose="020B0502040204020203" pitchFamily="34" charset="0"/>
              </a:rPr>
              <a:t>services</a:t>
            </a:r>
            <a:endParaRPr lang="de-DE" sz="3600">
              <a:solidFill>
                <a:schemeClr val="tx1"/>
              </a:solidFill>
              <a:latin typeface="Segoe UI Light" panose="020B0502040204020203" pitchFamily="34" charset="0"/>
              <a:cs typeface="Segoe UI Light" panose="020B0502040204020203" pitchFamily="34" charset="0"/>
            </a:endParaRPr>
          </a:p>
          <a:p>
            <a:pPr marL="571500" indent="-571500">
              <a:buChar char="•"/>
            </a:pPr>
            <a:endParaRPr lang="de-DE" sz="360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66367207"/>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8ECB9-00A4-444B-AADC-32CB0D40D5B5}"/>
              </a:ext>
            </a:extLst>
          </p:cNvPr>
          <p:cNvSpPr>
            <a:spLocks noGrp="1"/>
          </p:cNvSpPr>
          <p:nvPr>
            <p:ph type="title"/>
          </p:nvPr>
        </p:nvSpPr>
        <p:spPr/>
        <p:txBody>
          <a:bodyPr/>
          <a:lstStyle/>
          <a:p>
            <a:r>
              <a:rPr lang="en-US">
                <a:cs typeface="Segoe UI Light"/>
              </a:rPr>
              <a:t>Reverse proxy URI</a:t>
            </a:r>
            <a:endParaRPr lang="en-US"/>
          </a:p>
        </p:txBody>
      </p:sp>
      <p:sp>
        <p:nvSpPr>
          <p:cNvPr id="3" name="Text Placeholder 2">
            <a:extLst>
              <a:ext uri="{FF2B5EF4-FFF2-40B4-BE49-F238E27FC236}">
                <a16:creationId xmlns:a16="http://schemas.microsoft.com/office/drawing/2014/main" id="{D4BF4D95-E49D-40BC-9C59-F0B62E0111CB}"/>
              </a:ext>
            </a:extLst>
          </p:cNvPr>
          <p:cNvSpPr>
            <a:spLocks noGrp="1"/>
          </p:cNvSpPr>
          <p:nvPr>
            <p:ph type="body" sz="quarter" idx="10"/>
          </p:nvPr>
        </p:nvSpPr>
        <p:spPr>
          <a:xfrm>
            <a:off x="274638" y="1212850"/>
            <a:ext cx="11887200" cy="1748171"/>
          </a:xfrm>
        </p:spPr>
        <p:txBody>
          <a:bodyPr vert="horz" wrap="square" lIns="146304" tIns="91440" rIns="146304" bIns="91440" rtlCol="0" anchor="t">
            <a:spAutoFit/>
          </a:bodyPr>
          <a:lstStyle/>
          <a:p>
            <a:r>
              <a:rPr lang="en-US" sz="2000" b="1">
                <a:cs typeface="Segoe UI Light"/>
              </a:rPr>
              <a:t>Example external:</a:t>
            </a:r>
          </a:p>
          <a:p>
            <a:r>
              <a:rPr lang="en-US" sz="1400">
                <a:cs typeface="Segoe UI Light"/>
                <a:hlinkClick r:id="rId3" invalidUrl="http://:19008/app1/service3/my/api?PartitionKey=A&amp;PartitionKind=Named"/>
              </a:rPr>
              <a:t>https://</a:t>
            </a:r>
            <a:r>
              <a:rPr lang="en-US" sz="1400">
                <a:solidFill>
                  <a:srgbClr val="A22C00"/>
                </a:solidFill>
                <a:cs typeface="Segoe UI Light"/>
                <a:hlinkClick r:id="rId4"/>
              </a:rPr>
              <a:t>mycluster.eastus.cloudapp.azure.com</a:t>
            </a:r>
            <a:r>
              <a:rPr lang="en-US" sz="1400">
                <a:cs typeface="Segoe UI Light"/>
                <a:hlinkClick r:id="rId5" invalidUrl="http://:19008/app1/service3/my/api?PartitionKey=A&amp;PartitionKind=Named"/>
              </a:rPr>
              <a:t>:19008/app1/service3/my/api?PartitionKey=A&amp;PartitionKind=Named</a:t>
            </a:r>
            <a:endParaRPr lang="en-US" sz="1400">
              <a:solidFill>
                <a:srgbClr val="505050"/>
              </a:solidFill>
              <a:cs typeface="Segoe UI Light"/>
              <a:hlinkClick r:id="rId6" invalidUrl="http://:19008/app1/service3/my/api?PartitionKey=A&amp;PartitionKind=Named"/>
            </a:endParaRPr>
          </a:p>
          <a:p>
            <a:endParaRPr lang="en-US" sz="1400">
              <a:solidFill>
                <a:srgbClr val="002050"/>
              </a:solidFill>
              <a:cs typeface="Segoe UI Light"/>
            </a:endParaRPr>
          </a:p>
          <a:p>
            <a:r>
              <a:rPr lang="en-US" sz="2000" b="1">
                <a:solidFill>
                  <a:srgbClr val="002050"/>
                </a:solidFill>
                <a:cs typeface="Segoe UI Light"/>
              </a:rPr>
              <a:t>Example internal:</a:t>
            </a:r>
          </a:p>
          <a:p>
            <a:r>
              <a:rPr lang="en-US" sz="1400" u="sng">
                <a:solidFill>
                  <a:srgbClr val="002050"/>
                </a:solidFill>
                <a:cs typeface="Segoe UI Light"/>
                <a:hlinkClick r:id="rId7"/>
              </a:rPr>
              <a:t>https://localhost:19008/app1/service3/my/api?PartitionKey=A&amp;PartitionKind=Named</a:t>
            </a:r>
            <a:endParaRPr lang="en-US" sz="1400">
              <a:solidFill>
                <a:srgbClr val="002050"/>
              </a:solidFill>
              <a:cs typeface="Segoe UI Light"/>
            </a:endParaRPr>
          </a:p>
          <a:p>
            <a:endParaRPr lang="en-US" sz="1400">
              <a:solidFill>
                <a:srgbClr val="002050"/>
              </a:solidFill>
              <a:cs typeface="Segoe UI Light"/>
            </a:endParaRPr>
          </a:p>
        </p:txBody>
      </p:sp>
    </p:spTree>
    <p:extLst>
      <p:ext uri="{BB962C8B-B14F-4D97-AF65-F5344CB8AC3E}">
        <p14:creationId xmlns:p14="http://schemas.microsoft.com/office/powerpoint/2010/main" val="463289044"/>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Contact Us</a:t>
            </a:r>
            <a:br>
              <a:rPr lang="en-US"/>
            </a:br>
            <a:r>
              <a:rPr lang="en-US" sz="2400"/>
              <a:t>Technical services to help you win more deals, accelerate deployment and increase consumption</a:t>
            </a:r>
            <a:endParaRPr lang="en-US" sz="2800"/>
          </a:p>
        </p:txBody>
      </p:sp>
      <p:grpSp>
        <p:nvGrpSpPr>
          <p:cNvPr id="5" name="Group 4"/>
          <p:cNvGrpSpPr>
            <a:grpSpLocks noChangeAspect="1"/>
          </p:cNvGrpSpPr>
          <p:nvPr/>
        </p:nvGrpSpPr>
        <p:grpSpPr bwMode="auto">
          <a:xfrm>
            <a:off x="-238124" y="650240"/>
            <a:ext cx="6344284" cy="6344285"/>
            <a:chOff x="2493" y="976"/>
            <a:chExt cx="2849" cy="2849"/>
          </a:xfrm>
        </p:grpSpPr>
        <p:sp>
          <p:nvSpPr>
            <p:cNvPr id="6" name="AutoShape 3"/>
            <p:cNvSpPr>
              <a:spLocks noChangeAspect="1" noChangeArrowheads="1" noTextEdit="1"/>
            </p:cNvSpPr>
            <p:nvPr/>
          </p:nvSpPr>
          <p:spPr bwMode="auto">
            <a:xfrm>
              <a:off x="2493" y="976"/>
              <a:ext cx="2849" cy="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4734" y="2932"/>
              <a:ext cx="247" cy="121"/>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278" y="2935"/>
              <a:ext cx="527" cy="6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7"/>
            <p:cNvSpPr>
              <a:spLocks noChangeArrowheads="1"/>
            </p:cNvSpPr>
            <p:nvPr/>
          </p:nvSpPr>
          <p:spPr bwMode="auto">
            <a:xfrm>
              <a:off x="3391" y="2742"/>
              <a:ext cx="549" cy="116"/>
            </a:xfrm>
            <a:prstGeom prst="ellipse">
              <a:avLst/>
            </a:pr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2990" y="1879"/>
              <a:ext cx="1328" cy="9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3032" y="1921"/>
              <a:ext cx="1244" cy="70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2842" y="2989"/>
              <a:ext cx="1644" cy="62"/>
            </a:xfrm>
            <a:prstGeom prst="rect">
              <a:avLst/>
            </a:prstGeom>
            <a:solidFill>
              <a:srgbClr val="004B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2842" y="2915"/>
              <a:ext cx="1644" cy="74"/>
            </a:xfrm>
            <a:custGeom>
              <a:avLst/>
              <a:gdLst>
                <a:gd name="T0" fmla="*/ 1644 w 1644"/>
                <a:gd name="T1" fmla="*/ 74 h 74"/>
                <a:gd name="T2" fmla="*/ 0 w 1644"/>
                <a:gd name="T3" fmla="*/ 74 h 74"/>
                <a:gd name="T4" fmla="*/ 103 w 1644"/>
                <a:gd name="T5" fmla="*/ 0 h 74"/>
                <a:gd name="T6" fmla="*/ 1543 w 1644"/>
                <a:gd name="T7" fmla="*/ 0 h 74"/>
                <a:gd name="T8" fmla="*/ 1644 w 1644"/>
                <a:gd name="T9" fmla="*/ 74 h 74"/>
              </a:gdLst>
              <a:ahLst/>
              <a:cxnLst>
                <a:cxn ang="0">
                  <a:pos x="T0" y="T1"/>
                </a:cxn>
                <a:cxn ang="0">
                  <a:pos x="T2" y="T3"/>
                </a:cxn>
                <a:cxn ang="0">
                  <a:pos x="T4" y="T5"/>
                </a:cxn>
                <a:cxn ang="0">
                  <a:pos x="T6" y="T7"/>
                </a:cxn>
                <a:cxn ang="0">
                  <a:pos x="T8" y="T9"/>
                </a:cxn>
              </a:cxnLst>
              <a:rect l="0" t="0" r="r" b="b"/>
              <a:pathLst>
                <a:path w="1644" h="74">
                  <a:moveTo>
                    <a:pt x="1644" y="74"/>
                  </a:moveTo>
                  <a:lnTo>
                    <a:pt x="0" y="74"/>
                  </a:lnTo>
                  <a:lnTo>
                    <a:pt x="103" y="0"/>
                  </a:lnTo>
                  <a:lnTo>
                    <a:pt x="1543" y="0"/>
                  </a:lnTo>
                  <a:lnTo>
                    <a:pt x="1644" y="7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12"/>
            <p:cNvSpPr>
              <a:spLocks noChangeArrowheads="1"/>
            </p:cNvSpPr>
            <p:nvPr/>
          </p:nvSpPr>
          <p:spPr bwMode="auto">
            <a:xfrm>
              <a:off x="3349" y="1750"/>
              <a:ext cx="653" cy="653"/>
            </a:xfrm>
            <a:prstGeom prst="ellipse">
              <a:avLst/>
            </a:pr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3512" y="1938"/>
              <a:ext cx="326" cy="277"/>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Text Placeholder 1"/>
          <p:cNvSpPr txBox="1">
            <a:spLocks/>
          </p:cNvSpPr>
          <p:nvPr>
            <p:custDataLst>
              <p:tags r:id="rId1"/>
            </p:custDataLst>
          </p:nvPr>
        </p:nvSpPr>
        <p:spPr>
          <a:xfrm>
            <a:off x="6311913" y="1831982"/>
            <a:ext cx="5522647" cy="4714111"/>
          </a:xfrm>
          <a:prstGeom prst="rect">
            <a:avLst/>
          </a:prstGeom>
          <a:noFill/>
          <a:ln w="3175">
            <a:noFill/>
          </a:ln>
        </p:spPr>
        <p:style>
          <a:lnRef idx="1">
            <a:schemeClr val="accent1"/>
          </a:lnRef>
          <a:fillRef idx="3">
            <a:schemeClr val="accent1"/>
          </a:fillRef>
          <a:effectRef idx="2">
            <a:schemeClr val="accent1"/>
          </a:effectRef>
          <a:fontRef idx="minor">
            <a:schemeClr val="lt1"/>
          </a:fontRef>
        </p:style>
        <p:txBody>
          <a:bodyPr wrap="square" lIns="0" tIns="0" rIns="0" bIns="0" anchor="t">
            <a:spAutoFit/>
          </a:bodyPr>
          <a:lstStyle>
            <a:lvl1pPr marL="285750" indent="-285750" algn="l" defTabSz="914400" rtl="0" eaLnBrk="1" latinLnBrk="0" hangingPunct="1">
              <a:lnSpc>
                <a:spcPct val="100000"/>
              </a:lnSpc>
              <a:spcBef>
                <a:spcPts val="1200"/>
              </a:spcBef>
              <a:buFont typeface="Arial" panose="020B0604020202020204" pitchFamily="34" charset="0"/>
              <a:buChar char="•"/>
              <a:defRPr sz="2800" kern="1200">
                <a:ln>
                  <a:noFill/>
                </a:ln>
                <a:solidFill>
                  <a:schemeClr val="tx1"/>
                </a:solidFill>
                <a:latin typeface="+mj-lt"/>
                <a:ea typeface="+mn-ea"/>
                <a:cs typeface="+mn-cs"/>
              </a:defRPr>
            </a:lvl1pPr>
            <a:lvl2pPr marL="742950" indent="-285750" algn="l" defTabSz="914400" rtl="0" eaLnBrk="1" latinLnBrk="0" hangingPunct="1">
              <a:lnSpc>
                <a:spcPct val="100000"/>
              </a:lnSpc>
              <a:spcBef>
                <a:spcPts val="300"/>
              </a:spcBef>
              <a:spcAft>
                <a:spcPts val="600"/>
              </a:spcAft>
              <a:buFont typeface="Segoe UI" panose="020B0502040204020203" pitchFamily="34" charset="0"/>
              <a:buChar char="–"/>
              <a:defRPr sz="2400" kern="1200">
                <a:ln>
                  <a:noFill/>
                </a:ln>
                <a:solidFill>
                  <a:schemeClr val="tx1"/>
                </a:solidFill>
                <a:latin typeface="+mj-lt"/>
                <a:ea typeface="+mn-ea"/>
                <a:cs typeface="+mn-cs"/>
              </a:defRPr>
            </a:lvl2pPr>
            <a:lvl3pPr marL="1143000" indent="-228600" algn="l" defTabSz="914400" rtl="0" eaLnBrk="1" latinLnBrk="0" hangingPunct="1">
              <a:lnSpc>
                <a:spcPct val="100000"/>
              </a:lnSpc>
              <a:spcBef>
                <a:spcPts val="200"/>
              </a:spcBef>
              <a:spcAft>
                <a:spcPts val="400"/>
              </a:spcAft>
              <a:buFont typeface="Arial" panose="020B0604020202020204" pitchFamily="34" charset="0"/>
              <a:buChar char="•"/>
              <a:defRPr sz="2000" kern="1200">
                <a:ln>
                  <a:noFill/>
                </a:ln>
                <a:solidFill>
                  <a:schemeClr val="tx1"/>
                </a:solidFill>
                <a:latin typeface="+mn-lt"/>
                <a:ea typeface="+mn-ea"/>
                <a:cs typeface="+mn-cs"/>
              </a:defRPr>
            </a:lvl3pPr>
            <a:lvl4pPr marL="1657350" indent="-285750" algn="l" defTabSz="914400" rtl="0" eaLnBrk="1" latinLnBrk="0" hangingPunct="1">
              <a:lnSpc>
                <a:spcPct val="100000"/>
              </a:lnSpc>
              <a:spcBef>
                <a:spcPts val="200"/>
              </a:spcBef>
              <a:spcAft>
                <a:spcPts val="200"/>
              </a:spcAft>
              <a:buFont typeface="Segoe UI" panose="020B0502040204020203" pitchFamily="34" charset="0"/>
              <a:buChar char="–"/>
              <a:defRPr sz="1800" kern="1200">
                <a:ln>
                  <a:noFill/>
                </a:ln>
                <a:solidFill>
                  <a:schemeClr val="tx1"/>
                </a:solidFill>
                <a:latin typeface="+mn-lt"/>
                <a:ea typeface="+mn-ea"/>
                <a:cs typeface="+mn-cs"/>
              </a:defRPr>
            </a:lvl4pPr>
            <a:lvl5pPr marL="2057400" indent="-228600" algn="l" defTabSz="914400" rtl="0" eaLnBrk="1" latinLnBrk="0" hangingPunct="1">
              <a:lnSpc>
                <a:spcPct val="100000"/>
              </a:lnSpc>
              <a:spcBef>
                <a:spcPts val="200"/>
              </a:spcBef>
              <a:spcAft>
                <a:spcPts val="200"/>
              </a:spcAft>
              <a:buFont typeface="Arial" panose="020B0604020202020204" pitchFamily="34" charset="0"/>
              <a:buChar char="•"/>
              <a:defRPr sz="1800" kern="1200">
                <a:ln>
                  <a:noFill/>
                </a:ln>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kern="0">
                <a:solidFill>
                  <a:srgbClr val="00188F"/>
                </a:solidFill>
                <a:cs typeface="Segoe UI Semibold" panose="020B0702040204020203" pitchFamily="34" charset="0"/>
              </a:rPr>
              <a:t>Microsoft Azure</a:t>
            </a:r>
          </a:p>
          <a:p>
            <a:pPr marL="0" indent="0">
              <a:spcBef>
                <a:spcPts val="400"/>
              </a:spcBef>
              <a:buNone/>
            </a:pPr>
            <a:r>
              <a:rPr lang="en-US" sz="1800" kern="0">
                <a:solidFill>
                  <a:srgbClr val="505050"/>
                </a:solidFill>
                <a:latin typeface="Segoe UI Semibold" panose="020B0702040204020203" pitchFamily="34" charset="0"/>
                <a:cs typeface="Segoe UI Semibold" panose="020B0702040204020203" pitchFamily="34" charset="0"/>
              </a:rPr>
              <a:t>http://aka.ms/PartnerTechnicalServices</a:t>
            </a:r>
            <a:r>
              <a:rPr lang="en-US" sz="1800" b="1" kern="0">
                <a:solidFill>
                  <a:srgbClr val="D83B01"/>
                </a:solidFill>
                <a:latin typeface="Segoe UI Semibold" panose="020B0702040204020203" pitchFamily="34" charset="0"/>
                <a:cs typeface="Segoe UI Semibold" panose="020B0702040204020203" pitchFamily="34" charset="0"/>
              </a:rPr>
              <a:t>Azure</a:t>
            </a:r>
          </a:p>
          <a:p>
            <a:pPr marL="0" indent="0">
              <a:spcBef>
                <a:spcPts val="400"/>
              </a:spcBef>
              <a:buNone/>
            </a:pPr>
            <a:endParaRPr lang="en-US" sz="1800" kern="0">
              <a:solidFill>
                <a:srgbClr val="505050"/>
              </a:solidFill>
              <a:latin typeface="Segoe UI Semibold" panose="020B0702040204020203" pitchFamily="34" charset="0"/>
              <a:cs typeface="Segoe UI Semibold" panose="020B0702040204020203" pitchFamily="34" charset="0"/>
            </a:endParaRPr>
          </a:p>
          <a:p>
            <a:pPr marL="0" indent="0">
              <a:spcBef>
                <a:spcPts val="400"/>
              </a:spcBef>
              <a:buNone/>
            </a:pPr>
            <a:r>
              <a:rPr lang="en-IN" kern="0">
                <a:solidFill>
                  <a:srgbClr val="00188F"/>
                </a:solidFill>
                <a:cs typeface="Segoe UI Semibold" panose="020B0702040204020203" pitchFamily="34" charset="0"/>
              </a:rPr>
              <a:t>Microsoft CRM Online</a:t>
            </a:r>
          </a:p>
          <a:p>
            <a:pPr marL="0" indent="0">
              <a:spcBef>
                <a:spcPts val="400"/>
              </a:spcBef>
              <a:buNone/>
            </a:pPr>
            <a:r>
              <a:rPr lang="en-IN" sz="1800" kern="0">
                <a:solidFill>
                  <a:srgbClr val="505050"/>
                </a:solidFill>
                <a:latin typeface="Segoe UI Semibold" panose="020B0702040204020203" pitchFamily="34" charset="0"/>
                <a:cs typeface="Segoe UI Semibold" panose="020B0702040204020203" pitchFamily="34" charset="0"/>
              </a:rPr>
              <a:t>http://aka.ms/PartnerTechnicalServices</a:t>
            </a:r>
            <a:r>
              <a:rPr lang="en-IN" sz="1800" b="1" kern="0">
                <a:solidFill>
                  <a:srgbClr val="D83B01"/>
                </a:solidFill>
                <a:latin typeface="Segoe UI Semibold" panose="020B0702040204020203" pitchFamily="34" charset="0"/>
                <a:cs typeface="Segoe UI Semibold" panose="020B0702040204020203" pitchFamily="34" charset="0"/>
              </a:rPr>
              <a:t>CRMOnline</a:t>
            </a:r>
            <a:endParaRPr lang="en-US" sz="1800" b="1" kern="0">
              <a:solidFill>
                <a:srgbClr val="D83B01"/>
              </a:solidFill>
              <a:latin typeface="Segoe UI Semibold" panose="020B0702040204020203" pitchFamily="34" charset="0"/>
              <a:cs typeface="Segoe UI Semibold" panose="020B0702040204020203" pitchFamily="34" charset="0"/>
            </a:endParaRPr>
          </a:p>
          <a:p>
            <a:pPr marL="0" indent="0">
              <a:spcBef>
                <a:spcPts val="400"/>
              </a:spcBef>
              <a:buNone/>
            </a:pPr>
            <a:endParaRPr lang="en-US" sz="1800" kern="0">
              <a:solidFill>
                <a:srgbClr val="505050"/>
              </a:solidFill>
              <a:latin typeface="Segoe UI Semibold" panose="020B0702040204020203" pitchFamily="34" charset="0"/>
              <a:cs typeface="Segoe UI Semibold" panose="020B0702040204020203" pitchFamily="34" charset="0"/>
            </a:endParaRPr>
          </a:p>
          <a:p>
            <a:pPr marL="0" indent="0">
              <a:spcBef>
                <a:spcPts val="400"/>
              </a:spcBef>
              <a:buNone/>
            </a:pPr>
            <a:r>
              <a:rPr lang="en-IN" kern="0">
                <a:solidFill>
                  <a:srgbClr val="00188F"/>
                </a:solidFill>
                <a:cs typeface="Segoe UI Semibold" panose="020B0702040204020203" pitchFamily="34" charset="0"/>
              </a:rPr>
              <a:t>Microsoft Office 365</a:t>
            </a:r>
          </a:p>
          <a:p>
            <a:pPr marL="0" lvl="1" indent="0">
              <a:spcBef>
                <a:spcPts val="400"/>
              </a:spcBef>
              <a:buNone/>
            </a:pPr>
            <a:r>
              <a:rPr lang="en-IN" sz="1800" kern="0">
                <a:solidFill>
                  <a:srgbClr val="505050"/>
                </a:solidFill>
                <a:latin typeface="Segoe UI Semibold" panose="020B0702040204020203" pitchFamily="34" charset="0"/>
                <a:cs typeface="Segoe UI Semibold" panose="020B0702040204020203" pitchFamily="34" charset="0"/>
              </a:rPr>
              <a:t>http://aka.ms/PartnerTechnicalServices</a:t>
            </a:r>
            <a:r>
              <a:rPr lang="en-IN" sz="1800" b="1" kern="0">
                <a:solidFill>
                  <a:srgbClr val="D83B01"/>
                </a:solidFill>
                <a:latin typeface="Segoe UI Semibold" panose="020B0702040204020203" pitchFamily="34" charset="0"/>
                <a:cs typeface="Segoe UI Semibold" panose="020B0702040204020203" pitchFamily="34" charset="0"/>
              </a:rPr>
              <a:t>O365</a:t>
            </a:r>
          </a:p>
          <a:p>
            <a:pPr marL="0" indent="0">
              <a:spcBef>
                <a:spcPts val="400"/>
              </a:spcBef>
              <a:buNone/>
            </a:pPr>
            <a:endParaRPr lang="en-US" sz="1800" kern="0">
              <a:solidFill>
                <a:srgbClr val="505050"/>
              </a:solidFill>
              <a:latin typeface="Segoe UI Semibold" panose="020B0702040204020203" pitchFamily="34" charset="0"/>
              <a:cs typeface="Segoe UI Semibold" panose="020B0702040204020203" pitchFamily="34" charset="0"/>
            </a:endParaRPr>
          </a:p>
          <a:p>
            <a:pPr marL="0" indent="0">
              <a:spcBef>
                <a:spcPts val="400"/>
              </a:spcBef>
              <a:buNone/>
            </a:pPr>
            <a:r>
              <a:rPr lang="en-IN" kern="0">
                <a:solidFill>
                  <a:srgbClr val="00188F"/>
                </a:solidFill>
                <a:cs typeface="Segoe UI Semibold" panose="020B0702040204020203" pitchFamily="34" charset="0"/>
              </a:rPr>
              <a:t>Microsoft Windows 10 and </a:t>
            </a:r>
            <a:br>
              <a:rPr lang="en-IN" kern="0">
                <a:solidFill>
                  <a:srgbClr val="00188F"/>
                </a:solidFill>
                <a:cs typeface="Segoe UI Semibold" panose="020B0702040204020203" pitchFamily="34" charset="0"/>
              </a:rPr>
            </a:br>
            <a:r>
              <a:rPr lang="en-IN" kern="0">
                <a:solidFill>
                  <a:srgbClr val="00188F"/>
                </a:solidFill>
                <a:cs typeface="Segoe UI Semibold" panose="020B0702040204020203" pitchFamily="34" charset="0"/>
              </a:rPr>
              <a:t>Enterprise Mobility Suite</a:t>
            </a:r>
          </a:p>
          <a:p>
            <a:pPr marL="0" lvl="1" indent="0">
              <a:spcBef>
                <a:spcPts val="400"/>
              </a:spcBef>
              <a:buNone/>
            </a:pPr>
            <a:r>
              <a:rPr lang="en-IN" sz="1800" kern="0">
                <a:solidFill>
                  <a:srgbClr val="505050"/>
                </a:solidFill>
                <a:latin typeface="Segoe UI Semibold" panose="020B0702040204020203" pitchFamily="34" charset="0"/>
                <a:cs typeface="Segoe UI Semibold" panose="020B0702040204020203" pitchFamily="34" charset="0"/>
              </a:rPr>
              <a:t>http://aka.ms/PartnerTechnicalServices</a:t>
            </a:r>
            <a:r>
              <a:rPr lang="en-IN" sz="1800" b="1" kern="0">
                <a:solidFill>
                  <a:srgbClr val="D83B01"/>
                </a:solidFill>
                <a:latin typeface="Segoe UI Semibold" panose="020B0702040204020203" pitchFamily="34" charset="0"/>
                <a:cs typeface="Segoe UI Semibold" panose="020B0702040204020203" pitchFamily="34" charset="0"/>
              </a:rPr>
              <a:t>Win10EMS</a:t>
            </a:r>
          </a:p>
        </p:txBody>
      </p:sp>
      <p:cxnSp>
        <p:nvCxnSpPr>
          <p:cNvPr id="28" name="Straight Connector 27"/>
          <p:cNvCxnSpPr/>
          <p:nvPr/>
        </p:nvCxnSpPr>
        <p:spPr>
          <a:xfrm flipH="1">
            <a:off x="6311913" y="2834640"/>
            <a:ext cx="521208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6311913" y="3931920"/>
            <a:ext cx="521208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311913" y="5114555"/>
            <a:ext cx="521208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1"/>
          <p:cNvSpPr txBox="1">
            <a:spLocks/>
          </p:cNvSpPr>
          <p:nvPr>
            <p:custDataLst>
              <p:tags r:id="rId2"/>
            </p:custDataLst>
          </p:nvPr>
        </p:nvSpPr>
        <p:spPr>
          <a:xfrm>
            <a:off x="528319" y="5473048"/>
            <a:ext cx="4754881" cy="605294"/>
          </a:xfrm>
          <a:prstGeom prst="rect">
            <a:avLst/>
          </a:prstGeom>
          <a:noFill/>
          <a:ln w="3175">
            <a:noFill/>
          </a:ln>
        </p:spPr>
        <p:style>
          <a:lnRef idx="1">
            <a:schemeClr val="accent1"/>
          </a:lnRef>
          <a:fillRef idx="3">
            <a:schemeClr val="accent1"/>
          </a:fillRef>
          <a:effectRef idx="2">
            <a:schemeClr val="accent1"/>
          </a:effectRef>
          <a:fontRef idx="minor">
            <a:schemeClr val="lt1"/>
          </a:fontRef>
        </p:style>
        <p:txBody>
          <a:bodyPr wrap="square" lIns="0" tIns="0" rIns="0" bIns="0" anchor="t">
            <a:spAutoFit/>
          </a:bodyPr>
          <a:lstStyle>
            <a:lvl1pPr marL="285750" indent="-285750" algn="l" defTabSz="914400" rtl="0" eaLnBrk="1" latinLnBrk="0" hangingPunct="1">
              <a:lnSpc>
                <a:spcPct val="100000"/>
              </a:lnSpc>
              <a:spcBef>
                <a:spcPts val="1200"/>
              </a:spcBef>
              <a:buFont typeface="Arial" panose="020B0604020202020204" pitchFamily="34" charset="0"/>
              <a:buChar char="•"/>
              <a:defRPr sz="2800" kern="1200">
                <a:ln>
                  <a:noFill/>
                </a:ln>
                <a:solidFill>
                  <a:schemeClr val="tx1"/>
                </a:solidFill>
                <a:latin typeface="+mj-lt"/>
                <a:ea typeface="+mn-ea"/>
                <a:cs typeface="+mn-cs"/>
              </a:defRPr>
            </a:lvl1pPr>
            <a:lvl2pPr marL="742950" indent="-285750" algn="l" defTabSz="914400" rtl="0" eaLnBrk="1" latinLnBrk="0" hangingPunct="1">
              <a:lnSpc>
                <a:spcPct val="100000"/>
              </a:lnSpc>
              <a:spcBef>
                <a:spcPts val="300"/>
              </a:spcBef>
              <a:spcAft>
                <a:spcPts val="600"/>
              </a:spcAft>
              <a:buFont typeface="Segoe UI" panose="020B0502040204020203" pitchFamily="34" charset="0"/>
              <a:buChar char="–"/>
              <a:defRPr sz="2400" kern="1200">
                <a:ln>
                  <a:noFill/>
                </a:ln>
                <a:solidFill>
                  <a:schemeClr val="tx1"/>
                </a:solidFill>
                <a:latin typeface="+mj-lt"/>
                <a:ea typeface="+mn-ea"/>
                <a:cs typeface="+mn-cs"/>
              </a:defRPr>
            </a:lvl2pPr>
            <a:lvl3pPr marL="1143000" indent="-228600" algn="l" defTabSz="914400" rtl="0" eaLnBrk="1" latinLnBrk="0" hangingPunct="1">
              <a:lnSpc>
                <a:spcPct val="100000"/>
              </a:lnSpc>
              <a:spcBef>
                <a:spcPts val="200"/>
              </a:spcBef>
              <a:spcAft>
                <a:spcPts val="400"/>
              </a:spcAft>
              <a:buFont typeface="Arial" panose="020B0604020202020204" pitchFamily="34" charset="0"/>
              <a:buChar char="•"/>
              <a:defRPr sz="2000" kern="1200">
                <a:ln>
                  <a:noFill/>
                </a:ln>
                <a:solidFill>
                  <a:schemeClr val="tx1"/>
                </a:solidFill>
                <a:latin typeface="+mn-lt"/>
                <a:ea typeface="+mn-ea"/>
                <a:cs typeface="+mn-cs"/>
              </a:defRPr>
            </a:lvl3pPr>
            <a:lvl4pPr marL="1657350" indent="-285750" algn="l" defTabSz="914400" rtl="0" eaLnBrk="1" latinLnBrk="0" hangingPunct="1">
              <a:lnSpc>
                <a:spcPct val="100000"/>
              </a:lnSpc>
              <a:spcBef>
                <a:spcPts val="200"/>
              </a:spcBef>
              <a:spcAft>
                <a:spcPts val="200"/>
              </a:spcAft>
              <a:buFont typeface="Segoe UI" panose="020B0502040204020203" pitchFamily="34" charset="0"/>
              <a:buChar char="–"/>
              <a:defRPr sz="1800" kern="1200">
                <a:ln>
                  <a:noFill/>
                </a:ln>
                <a:solidFill>
                  <a:schemeClr val="tx1"/>
                </a:solidFill>
                <a:latin typeface="+mn-lt"/>
                <a:ea typeface="+mn-ea"/>
                <a:cs typeface="+mn-cs"/>
              </a:defRPr>
            </a:lvl4pPr>
            <a:lvl5pPr marL="2057400" indent="-228600" algn="l" defTabSz="914400" rtl="0" eaLnBrk="1" latinLnBrk="0" hangingPunct="1">
              <a:lnSpc>
                <a:spcPct val="100000"/>
              </a:lnSpc>
              <a:spcBef>
                <a:spcPts val="200"/>
              </a:spcBef>
              <a:spcAft>
                <a:spcPts val="200"/>
              </a:spcAft>
              <a:buFont typeface="Arial" panose="020B0604020202020204" pitchFamily="34" charset="0"/>
              <a:buChar char="•"/>
              <a:defRPr sz="1800" kern="1200">
                <a:ln>
                  <a:noFill/>
                </a:ln>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00"/>
              </a:spcBef>
              <a:buNone/>
            </a:pPr>
            <a:r>
              <a:rPr lang="en-IN" sz="1800" kern="0">
                <a:solidFill>
                  <a:srgbClr val="00188F"/>
                </a:solidFill>
                <a:cs typeface="Segoe UI Semibold" panose="020B0702040204020203" pitchFamily="34" charset="0"/>
              </a:rPr>
              <a:t>Learn more about your technical support benefits</a:t>
            </a:r>
          </a:p>
          <a:p>
            <a:pPr marL="0" indent="0">
              <a:spcBef>
                <a:spcPts val="400"/>
              </a:spcBef>
              <a:buNone/>
            </a:pPr>
            <a:r>
              <a:rPr lang="en-US" sz="1800" kern="0">
                <a:solidFill>
                  <a:srgbClr val="505050"/>
                </a:solidFill>
                <a:latin typeface="Segoe UI Semibold" panose="020B0702040204020203" pitchFamily="34" charset="0"/>
                <a:cs typeface="Segoe UI Semibold" panose="020B0702040204020203" pitchFamily="34" charset="0"/>
              </a:rPr>
              <a:t>http://aka.ms/MySupport</a:t>
            </a:r>
            <a:endParaRPr lang="en-US" sz="1800" b="1" kern="0">
              <a:solidFill>
                <a:srgbClr val="008272"/>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666128819"/>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entagon 82"/>
          <p:cNvSpPr/>
          <p:nvPr/>
        </p:nvSpPr>
        <p:spPr bwMode="auto">
          <a:xfrm rot="5400000">
            <a:off x="10036192" y="3399754"/>
            <a:ext cx="1112370" cy="1565320"/>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93" name="Pentagon 92"/>
          <p:cNvSpPr/>
          <p:nvPr/>
        </p:nvSpPr>
        <p:spPr bwMode="auto">
          <a:xfrm rot="5400000">
            <a:off x="1119351" y="3400079"/>
            <a:ext cx="1112370" cy="1565320"/>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94" name="Pentagon 93"/>
          <p:cNvSpPr/>
          <p:nvPr/>
        </p:nvSpPr>
        <p:spPr bwMode="auto">
          <a:xfrm rot="5400000">
            <a:off x="7016150" y="3400079"/>
            <a:ext cx="1112370" cy="1565320"/>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95" name="Pentagon 94"/>
          <p:cNvSpPr/>
          <p:nvPr/>
        </p:nvSpPr>
        <p:spPr bwMode="auto">
          <a:xfrm rot="5400000">
            <a:off x="4089342" y="3400079"/>
            <a:ext cx="1112370" cy="1565320"/>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96" name="Rectangle 95"/>
          <p:cNvSpPr/>
          <p:nvPr/>
        </p:nvSpPr>
        <p:spPr bwMode="auto">
          <a:xfrm>
            <a:off x="891714" y="2971062"/>
            <a:ext cx="10483048" cy="931544"/>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66" name="Rectangle 165"/>
          <p:cNvSpPr/>
          <p:nvPr/>
        </p:nvSpPr>
        <p:spPr bwMode="auto">
          <a:xfrm>
            <a:off x="891714" y="4777408"/>
            <a:ext cx="10483048" cy="1543348"/>
          </a:xfrm>
          <a:prstGeom prst="rect">
            <a:avLst/>
          </a:prstGeom>
          <a:solidFill>
            <a:schemeClr val="accent4">
              <a:lumMod val="75000"/>
            </a:schemeClr>
          </a:solidFill>
          <a:ln w="6350" cap="flat" cmpd="sng" algn="ctr">
            <a:noFill/>
            <a:prstDash val="solid"/>
            <a:miter lim="800000"/>
            <a:headEnd type="none" w="med" len="med"/>
            <a:tailEnd type="none" w="med" len="med"/>
          </a:ln>
          <a:effectLst/>
        </p:spPr>
        <p:txBody>
          <a:bodyPr tIns="91440" rIns="34294" bIns="34294" anchor="ctr"/>
          <a:lstStyle/>
          <a:p>
            <a:pPr marL="0" marR="0" lvl="0" indent="0" algn="ctr" defTabSz="932406"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rPr>
              <a:t>Deploy and manage applications to many environments</a:t>
            </a:r>
          </a:p>
        </p:txBody>
      </p:sp>
      <p:grpSp>
        <p:nvGrpSpPr>
          <p:cNvPr id="167" name="Group 166"/>
          <p:cNvGrpSpPr/>
          <p:nvPr/>
        </p:nvGrpSpPr>
        <p:grpSpPr>
          <a:xfrm>
            <a:off x="891714" y="1433843"/>
            <a:ext cx="10483048" cy="1481175"/>
            <a:chOff x="880533" y="1857930"/>
            <a:chExt cx="10706923" cy="1512807"/>
          </a:xfrm>
        </p:grpSpPr>
        <p:sp>
          <p:nvSpPr>
            <p:cNvPr id="168" name="Hexagon 167"/>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69" name="Hexagon 168"/>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70" name="Hexagon 169"/>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71" name="Hexagon 170"/>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72" name="Hexagon 171"/>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73" name="Hexagon 172"/>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74" name="Hexagon 173"/>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75" name="Hexagon 174"/>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76" name="Hexagon 175"/>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77" name="Hexagon 176"/>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78" name="Hexagon 177"/>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79" name="Hexagon 178"/>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80" name="Hexagon 179"/>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81" name="Hexagon 180"/>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82" name="Hexagon 181"/>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83" name="Hexagon 182"/>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84" name="Hexagon 183"/>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85" name="Hexagon 184"/>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86" name="Hexagon 185"/>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87" name="Hexagon 186"/>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88" name="Hexagon 187"/>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89" name="Hexagon 188"/>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90" name="Hexagon 189"/>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91" name="Hexagon 190"/>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92" name="Hexagon 191"/>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93" name="Hexagon 192"/>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94" name="Hexagon 193"/>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95" name="Hexagon 194"/>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96" name="Hexagon 195"/>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97" name="Hexagon 196"/>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98" name="Hexagon 197"/>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99" name="Hexagon 198"/>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200" name="Hexagon 199"/>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201" name="Hexagon 200"/>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202" name="Hexagon 201"/>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203" name="Hexagon 202"/>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204" name="Hexagon 203"/>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205" name="Hexagon 204"/>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grpSp>
      <p:sp>
        <p:nvSpPr>
          <p:cNvPr id="206" name="Hexagon 205"/>
          <p:cNvSpPr>
            <a:spLocks noChangeAspect="1"/>
          </p:cNvSpPr>
          <p:nvPr/>
        </p:nvSpPr>
        <p:spPr bwMode="auto">
          <a:xfrm>
            <a:off x="1433762" y="2695935"/>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207" name="Hexagon 206"/>
          <p:cNvSpPr>
            <a:spLocks noChangeAspect="1"/>
          </p:cNvSpPr>
          <p:nvPr/>
        </p:nvSpPr>
        <p:spPr bwMode="auto">
          <a:xfrm>
            <a:off x="2547041" y="2695935"/>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208" name="Hexagon 207"/>
          <p:cNvSpPr>
            <a:spLocks noChangeAspect="1"/>
          </p:cNvSpPr>
          <p:nvPr/>
        </p:nvSpPr>
        <p:spPr bwMode="auto">
          <a:xfrm>
            <a:off x="3619740" y="2695935"/>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209" name="Hexagon 208"/>
          <p:cNvSpPr>
            <a:spLocks noChangeAspect="1"/>
          </p:cNvSpPr>
          <p:nvPr/>
        </p:nvSpPr>
        <p:spPr bwMode="auto">
          <a:xfrm>
            <a:off x="4721265" y="2695935"/>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210" name="Hexagon 209"/>
          <p:cNvSpPr>
            <a:spLocks noChangeAspect="1"/>
          </p:cNvSpPr>
          <p:nvPr/>
        </p:nvSpPr>
        <p:spPr bwMode="auto">
          <a:xfrm>
            <a:off x="5822790" y="2695935"/>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211" name="Hexagon 210"/>
          <p:cNvSpPr>
            <a:spLocks noChangeAspect="1"/>
          </p:cNvSpPr>
          <p:nvPr/>
        </p:nvSpPr>
        <p:spPr bwMode="auto">
          <a:xfrm>
            <a:off x="6905213" y="2695935"/>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212" name="Hexagon 211"/>
          <p:cNvSpPr>
            <a:spLocks noChangeAspect="1"/>
          </p:cNvSpPr>
          <p:nvPr/>
        </p:nvSpPr>
        <p:spPr bwMode="auto">
          <a:xfrm>
            <a:off x="7989775" y="2695935"/>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213" name="Hexagon 212"/>
          <p:cNvSpPr>
            <a:spLocks noChangeAspect="1"/>
          </p:cNvSpPr>
          <p:nvPr/>
        </p:nvSpPr>
        <p:spPr bwMode="auto">
          <a:xfrm>
            <a:off x="9087921" y="2695935"/>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214" name="Hexagon 213"/>
          <p:cNvSpPr>
            <a:spLocks noChangeAspect="1"/>
          </p:cNvSpPr>
          <p:nvPr/>
        </p:nvSpPr>
        <p:spPr bwMode="auto">
          <a:xfrm>
            <a:off x="10156508" y="2695935"/>
            <a:ext cx="652809" cy="5646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endParaRPr kumimoji="0" lang="en-US" sz="2350"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65" name="Rectangle 164"/>
          <p:cNvSpPr/>
          <p:nvPr/>
        </p:nvSpPr>
        <p:spPr bwMode="auto">
          <a:xfrm>
            <a:off x="891771" y="1403896"/>
            <a:ext cx="10482991" cy="1574379"/>
          </a:xfrm>
          <a:prstGeom prst="rect">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ctr" anchorCtr="0" forceAA="0" compatLnSpc="1">
            <a:prstTxWarp prst="textNoShape">
              <a:avLst/>
            </a:prstTxWarp>
            <a:noAutofit/>
          </a:bodyPr>
          <a:lstStyle/>
          <a:p>
            <a:pPr marL="0" marR="0" lvl="0" indent="0" algn="ctr" defTabSz="912941" eaLnBrk="1" fontAlgn="base" latinLnBrk="0" hangingPunct="1">
              <a:lnSpc>
                <a:spcPct val="90000"/>
              </a:lnSpc>
              <a:spcBef>
                <a:spcPct val="0"/>
              </a:spcBef>
              <a:spcAft>
                <a:spcPct val="0"/>
              </a:spcAft>
              <a:buClrTx/>
              <a:buSzTx/>
              <a:buFontTx/>
              <a:buNone/>
              <a:tabLst/>
              <a:defRPr/>
            </a:pPr>
            <a:r>
              <a:rPr kumimoji="0" lang="en-US" sz="2350" b="0" i="0" u="none" strike="noStrike" kern="0" cap="none" spc="0" normalizeH="0" baseline="0" noProof="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rPr>
              <a:t>Build applications with multiple frameworks, containers and languages</a:t>
            </a:r>
          </a:p>
        </p:txBody>
      </p:sp>
      <p:sp>
        <p:nvSpPr>
          <p:cNvPr id="215" name="TextBox 214"/>
          <p:cNvSpPr txBox="1"/>
          <p:nvPr/>
        </p:nvSpPr>
        <p:spPr>
          <a:xfrm>
            <a:off x="1036638" y="3161662"/>
            <a:ext cx="10754408" cy="627487"/>
          </a:xfrm>
          <a:prstGeom prst="rect">
            <a:avLst/>
          </a:prstGeom>
          <a:noFill/>
        </p:spPr>
        <p:txBody>
          <a:bodyPr wrap="square" lIns="182647" tIns="146117" rIns="182647" bIns="146117" rtlCol="0">
            <a:spAutoFit/>
          </a:bodyPr>
          <a:lstStyle/>
          <a:p>
            <a:pPr marL="0" marR="0" lvl="0" indent="0" algn="ctr" defTabSz="931557" eaLnBrk="1" fontAlgn="auto" latinLnBrk="0" hangingPunct="1">
              <a:lnSpc>
                <a:spcPct val="90000"/>
              </a:lnSpc>
              <a:spcBef>
                <a:spcPts val="0"/>
              </a:spcBef>
              <a:spcAft>
                <a:spcPts val="599"/>
              </a:spcAft>
              <a:buClrTx/>
              <a:buSzTx/>
              <a:buFontTx/>
              <a:buNone/>
              <a:tabLst/>
              <a:defRPr/>
            </a:pPr>
            <a:r>
              <a:rPr kumimoji="0" lang="en-US" sz="2400" b="0" i="0" u="none" strike="noStrike" kern="0" cap="none" spc="0" normalizeH="0" baseline="0" noProof="0" err="1">
                <a:ln>
                  <a:noFill/>
                </a:ln>
                <a:gradFill>
                  <a:gsLst>
                    <a:gs pos="12097">
                      <a:srgbClr val="FFFFFF"/>
                    </a:gs>
                    <a:gs pos="34000">
                      <a:srgbClr val="FFFFFF"/>
                    </a:gs>
                  </a:gsLst>
                  <a:lin ang="5400000" scaled="0"/>
                </a:gradFill>
                <a:effectLst/>
                <a:uLnTx/>
                <a:uFillTx/>
                <a:latin typeface="Segoe UI Light" panose="020B0502040204020203" pitchFamily="34" charset="0"/>
                <a:ea typeface="MS PGothic" panose="020B0600070205080204" pitchFamily="34" charset="-128"/>
                <a:cs typeface="Segoe UI Light" panose="020B0502040204020203" pitchFamily="34" charset="0"/>
              </a:rPr>
              <a:t>Microservices</a:t>
            </a:r>
            <a:r>
              <a:rPr kumimoji="0" lang="en-US" sz="2400" b="0" i="0" u="none" strike="noStrike" kern="0" cap="none" spc="0" normalizeH="0" baseline="0" noProof="0">
                <a:ln>
                  <a:noFill/>
                </a:ln>
                <a:gradFill>
                  <a:gsLst>
                    <a:gs pos="12097">
                      <a:srgbClr val="FFFFFF"/>
                    </a:gs>
                    <a:gs pos="34000">
                      <a:srgbClr val="FFFFFF"/>
                    </a:gs>
                  </a:gsLst>
                  <a:lin ang="5400000" scaled="0"/>
                </a:gradFill>
                <a:effectLst/>
                <a:uLnTx/>
                <a:uFillTx/>
                <a:latin typeface="Segoe UI Light" panose="020B0502040204020203" pitchFamily="34" charset="0"/>
                <a:ea typeface="MS PGothic" panose="020B0600070205080204" pitchFamily="34" charset="-128"/>
                <a:cs typeface="Segoe UI Light" panose="020B0502040204020203" pitchFamily="34" charset="0"/>
              </a:rPr>
              <a:t> Platform</a:t>
            </a:r>
            <a:endParaRPr kumimoji="0" lang="en-US" sz="2000" b="0" i="0" u="none" strike="noStrike" kern="0" cap="none" spc="0" normalizeH="0" baseline="0" noProof="0">
              <a:ln>
                <a:noFill/>
              </a:ln>
              <a:gradFill>
                <a:gsLst>
                  <a:gs pos="12097">
                    <a:srgbClr val="FFFFFF"/>
                  </a:gs>
                  <a:gs pos="34000">
                    <a:srgbClr val="FFFFFF"/>
                  </a:gs>
                </a:gsLst>
                <a:lin ang="5400000" scaled="0"/>
              </a:gradFill>
              <a:effectLst/>
              <a:uLnTx/>
              <a:uFillTx/>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216" name="Title 2"/>
          <p:cNvSpPr txBox="1">
            <a:spLocks/>
          </p:cNvSpPr>
          <p:nvPr/>
        </p:nvSpPr>
        <p:spPr>
          <a:xfrm>
            <a:off x="204412" y="187746"/>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a:ln w="3175">
                  <a:noFill/>
                </a:ln>
                <a:solidFill>
                  <a:schemeClr val="tx1"/>
                </a:solidFill>
                <a:effectLst/>
                <a:uLnTx/>
                <a:uFillTx/>
                <a:latin typeface="+mj-lt"/>
                <a:ea typeface="+mn-ea"/>
                <a:cs typeface="Segoe UI" pitchFamily="34" charset="0"/>
              </a:rPr>
              <a:t>Microservices platform</a:t>
            </a:r>
          </a:p>
        </p:txBody>
      </p:sp>
    </p:spTree>
    <p:extLst>
      <p:ext uri="{BB962C8B-B14F-4D97-AF65-F5344CB8AC3E}">
        <p14:creationId xmlns:p14="http://schemas.microsoft.com/office/powerpoint/2010/main" val="225644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93" grpId="0" animBg="1"/>
      <p:bldP spid="94" grpId="0" animBg="1"/>
      <p:bldP spid="95" grpId="0" animBg="1"/>
      <p:bldP spid="166" grpId="0" animBg="1"/>
      <p:bldP spid="16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6.9|11|9|12.4|3.8|7.9|14.4"/>
</p:tagLst>
</file>

<file path=ppt/tags/tag2.xml><?xml version="1.0" encoding="utf-8"?>
<p:tagLst xmlns:a="http://schemas.openxmlformats.org/drawingml/2006/main" xmlns:r="http://schemas.openxmlformats.org/officeDocument/2006/relationships" xmlns:p="http://schemas.openxmlformats.org/presentationml/2006/main">
  <p:tag name="TIMING" val="|24.1|2.5|3|2.1|12.7|1.6"/>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VXo6Y7r8Eudz_6E3oBkH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VXo6Y7r8Eudz_6E3oBkH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1.potx" id="{2242D1E8-4057-4103-B407-CE5A2D933827}" vid="{1DDE3A96-5DF4-4479-8A66-D4322BA3674C}"/>
    </a:ext>
  </a:extLst>
</a:theme>
</file>

<file path=ppt/theme/theme3.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1.potx" id="{2242D1E8-4057-4103-B407-CE5A2D933827}" vid="{86695DEF-AF74-4ACD-AA9E-822B4306DE8A}"/>
    </a:ext>
  </a:extLst>
</a:theme>
</file>

<file path=ppt/theme/theme4.xml><?xml version="1.0" encoding="utf-8"?>
<a:theme xmlns:a="http://schemas.openxmlformats.org/drawingml/2006/main" name="1_COLOR TEMPLATE">
  <a:themeElements>
    <a:clrScheme name="MSVID Purple">
      <a:dk1>
        <a:srgbClr val="505050"/>
      </a:dk1>
      <a:lt1>
        <a:srgbClr val="FFFFFF"/>
      </a:lt1>
      <a:dk2>
        <a:srgbClr val="5C2D91"/>
      </a:dk2>
      <a:lt2>
        <a:srgbClr val="E7DCF4"/>
      </a:lt2>
      <a:accent1>
        <a:srgbClr val="32145A"/>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5.xml><?xml version="1.0" encoding="utf-8"?>
<a:theme xmlns:a="http://schemas.openxmlformats.org/drawingml/2006/main" name="3_COLOR TEMPLATE">
  <a:themeElements>
    <a:clrScheme name="MSVID Purple">
      <a:dk1>
        <a:srgbClr val="505050"/>
      </a:dk1>
      <a:lt1>
        <a:srgbClr val="FFFFFF"/>
      </a:lt1>
      <a:dk2>
        <a:srgbClr val="5C2D91"/>
      </a:dk2>
      <a:lt2>
        <a:srgbClr val="E7DCF4"/>
      </a:lt2>
      <a:accent1>
        <a:srgbClr val="32145A"/>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6.xml><?xml version="1.0" encoding="utf-8"?>
<a:theme xmlns:a="http://schemas.openxmlformats.org/drawingml/2006/main" name="3_5-30660_TR21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Read-Only]" id="{75943521-E3C3-4031-9F22-7C26411915FC}" vid="{7540FE32-89F5-4624-B769-BFB809EDCFE3}"/>
    </a:ext>
  </a:extLst>
</a:theme>
</file>

<file path=ppt/theme/theme7.xml><?xml version="1.0" encoding="utf-8"?>
<a:theme xmlns:a="http://schemas.openxmlformats.org/drawingml/2006/main" name="5-30660_TR21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Read-Only]" id="{75943521-E3C3-4031-9F22-7C26411915FC}" vid="{7540FE32-89F5-4624-B769-BFB809EDCFE3}"/>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230e9df3-be65-4c73-a93b-d1236ebd677e">PSCCIP-1424480165-43</_dlc_DocId>
    <_dlc_DocIdUrl xmlns="230e9df3-be65-4c73-a93b-d1236ebd677e">
      <Url>https://microsoft.sharepoint.com/teams/tpdconcen/AppsandInfrastructureWorkingSite/_layouts/15/DocIdRedir.aspx?ID=PSCCIP-1424480165-43</Url>
      <Description>PSCCIP-1424480165-43</Description>
    </_dlc_DocIdUrl>
    <Accreditation_x0020_Learning_x0020_Path xmlns="01015846-d5be-48df-aea1-b1ddc1f9131b" xsi:nil="true"/>
    <IP_x0020_Type xmlns="f9960ab7-6ad3-4623-ae4d-fe58557cb8b2" xsi:nil="true"/>
    <Package_x0020_Service_x0020_Hidden xmlns="774be55f-118a-40c2-b09e-c94d765f6095" xsi:nil="true"/>
    <IP_x0020_Status xmlns="f9960ab7-6ad3-4623-ae4d-fe58557cb8b2" xsi:nil="true"/>
    <Packaged_x0020_Service xmlns="01015846-d5be-48df-aea1-b1ddc1f9131b"/>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07C3880A00DF42ACE5961CBBA1A305" ma:contentTypeVersion="9" ma:contentTypeDescription="Create a new document." ma:contentTypeScope="" ma:versionID="e1a6342648c000344ba7afefa04f606e">
  <xsd:schema xmlns:xsd="http://www.w3.org/2001/XMLSchema" xmlns:xs="http://www.w3.org/2001/XMLSchema" xmlns:p="http://schemas.microsoft.com/office/2006/metadata/properties" xmlns:ns2="230e9df3-be65-4c73-a93b-d1236ebd677e" xmlns:ns3="f9960ab7-6ad3-4623-ae4d-fe58557cb8b2" xmlns:ns4="01015846-d5be-48df-aea1-b1ddc1f9131b" xmlns:ns5="774be55f-118a-40c2-b09e-c94d765f6095" targetNamespace="http://schemas.microsoft.com/office/2006/metadata/properties" ma:root="true" ma:fieldsID="8a38167045cc34d6b8fb6d1f7fa1b9ba" ns2:_="" ns3:_="" ns4:_="" ns5:_="">
    <xsd:import namespace="230e9df3-be65-4c73-a93b-d1236ebd677e"/>
    <xsd:import namespace="f9960ab7-6ad3-4623-ae4d-fe58557cb8b2"/>
    <xsd:import namespace="01015846-d5be-48df-aea1-b1ddc1f9131b"/>
    <xsd:import namespace="774be55f-118a-40c2-b09e-c94d765f6095"/>
    <xsd:element name="properties">
      <xsd:complexType>
        <xsd:sequence>
          <xsd:element name="documentManagement">
            <xsd:complexType>
              <xsd:all>
                <xsd:element ref="ns2:_dlc_DocId" minOccurs="0"/>
                <xsd:element ref="ns2:_dlc_DocIdUrl" minOccurs="0"/>
                <xsd:element ref="ns2:_dlc_DocIdPersistId" minOccurs="0"/>
                <xsd:element ref="ns3:IP_x0020_Status" minOccurs="0"/>
                <xsd:element ref="ns3:IP_x0020_Type" minOccurs="0"/>
                <xsd:element ref="ns4:Packaged_x0020_Service" minOccurs="0"/>
                <xsd:element ref="ns5:Package_x0020_Service_x0020_Hidden" minOccurs="0"/>
                <xsd:element ref="ns4:Accreditation_x0020_Learning_x0020_Pat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f9960ab7-6ad3-4623-ae4d-fe58557cb8b2" elementFormDefault="qualified">
    <xsd:import namespace="http://schemas.microsoft.com/office/2006/documentManagement/types"/>
    <xsd:import namespace="http://schemas.microsoft.com/office/infopath/2007/PartnerControls"/>
    <xsd:element name="IP_x0020_Status" ma:index="11" nillable="true" ma:displayName="IP Status" ma:format="Dropdown" ma:internalName="IP_x0020_Status">
      <xsd:simpleType>
        <xsd:restriction base="dms:Choice">
          <xsd:enumeration value="NA"/>
          <xsd:enumeration value="Planning"/>
          <xsd:enumeration value="In Development"/>
          <xsd:enumeration value="Ready"/>
          <xsd:enumeration value="Retired"/>
        </xsd:restriction>
      </xsd:simpleType>
    </xsd:element>
    <xsd:element name="IP_x0020_Type" ma:index="12" nillable="true" ma:displayName="IP Type" ma:format="Dropdown" ma:internalName="IP_x0020_Type">
      <xsd:simpleType>
        <xsd:restriction base="dms:Choice">
          <xsd:enumeration value="NA"/>
          <xsd:enumeration value="Delivery Deck"/>
          <xsd:enumeration value="Delivery Guide"/>
          <xsd:enumeration value="Demo"/>
          <xsd:enumeration value="Email"/>
          <xsd:enumeration value="LAB Guide"/>
          <xsd:enumeration value="Link"/>
          <xsd:enumeration value="Presentation Video"/>
          <xsd:enumeration value="Template"/>
          <xsd:enumeration value="TTT"/>
          <xsd:enumeration value="Other Reference Materials"/>
        </xsd:restriction>
      </xsd:simpleType>
    </xsd:element>
  </xsd:schema>
  <xsd:schema xmlns:xsd="http://www.w3.org/2001/XMLSchema" xmlns:xs="http://www.w3.org/2001/XMLSchema" xmlns:dms="http://schemas.microsoft.com/office/2006/documentManagement/types" xmlns:pc="http://schemas.microsoft.com/office/infopath/2007/PartnerControls" targetNamespace="01015846-d5be-48df-aea1-b1ddc1f9131b" elementFormDefault="qualified">
    <xsd:import namespace="http://schemas.microsoft.com/office/2006/documentManagement/types"/>
    <xsd:import namespace="http://schemas.microsoft.com/office/infopath/2007/PartnerControls"/>
    <xsd:element name="Packaged_x0020_Service" ma:index="13" nillable="true" ma:displayName="Packaged Service" ma:list="{1298bdc5-5aed-41c2-adf0-18ffea94f34a}" ma:internalName="Packaged_x0020_Service" ma:showField="Service_x0020_Catalog_x0020_Name">
      <xsd:complexType>
        <xsd:complexContent>
          <xsd:extension base="dms:MultiChoiceLookup">
            <xsd:sequence>
              <xsd:element name="Value" type="dms:Lookup" maxOccurs="unbounded" minOccurs="0" nillable="true"/>
            </xsd:sequence>
          </xsd:extension>
        </xsd:complexContent>
      </xsd:complexType>
    </xsd:element>
    <xsd:element name="Accreditation_x0020_Learning_x0020_Path" ma:index="15" nillable="true" ma:displayName="Accreditation Learning Path" ma:description="Accreditation Learning Path" ma:list="{1b59d456-0435-4d93-9527-d9406d4574e3}" ma:internalName="Accreditation_x0020_Learning_x0020_Path" ma:showField="Title1">
      <xsd:simpleType>
        <xsd:restriction base="dms:Lookup"/>
      </xsd:simpleType>
    </xsd:element>
    <xsd:element name="MediaServiceMetadata" ma:index="16" nillable="true" ma:displayName="MediaServiceMetadata" ma:hidden="true" ma:internalName="MediaServiceMetadata" ma:readOnly="true">
      <xsd:simpleType>
        <xsd:restriction base="dms:Note"/>
      </xsd:simpleType>
    </xsd:element>
    <xsd:element name="MediaServiceFastMetadata" ma:index="17"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74be55f-118a-40c2-b09e-c94d765f6095" elementFormDefault="qualified">
    <xsd:import namespace="http://schemas.microsoft.com/office/2006/documentManagement/types"/>
    <xsd:import namespace="http://schemas.microsoft.com/office/infopath/2007/PartnerControls"/>
    <xsd:element name="Package_x0020_Service_x0020_Hidden" ma:index="14" nillable="true" ma:displayName="Packaged Service Hidden" ma:internalName="Package_x0020_Service_x0020_Hidde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230e9df3-be65-4c73-a93b-d1236ebd677e"/>
    <ds:schemaRef ds:uri="http://purl.org/dc/terms/"/>
    <ds:schemaRef ds:uri="01015846-d5be-48df-aea1-b1ddc1f9131b"/>
    <ds:schemaRef ds:uri="http://schemas.microsoft.com/office/2006/documentManagement/types"/>
    <ds:schemaRef ds:uri="f9960ab7-6ad3-4623-ae4d-fe58557cb8b2"/>
    <ds:schemaRef ds:uri="http://purl.org/dc/elements/1.1/"/>
    <ds:schemaRef ds:uri="http://schemas.microsoft.com/office/2006/metadata/properties"/>
    <ds:schemaRef ds:uri="774be55f-118a-40c2-b09e-c94d765f6095"/>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54267BC8-4C42-4A91-AB6F-2D02120B90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f9960ab7-6ad3-4623-ae4d-fe58557cb8b2"/>
    <ds:schemaRef ds:uri="01015846-d5be-48df-aea1-b1ddc1f9131b"/>
    <ds:schemaRef ds:uri="774be55f-118a-40c2-b09e-c94d765f60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C9404A-2E98-4321-B956-FA4C364814C9}">
  <ds:schemaRefs>
    <ds:schemaRef ds:uri="http://schemas.microsoft.com/sharepoint/events"/>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4263</TotalTime>
  <Words>9731</Words>
  <Application>Microsoft Office PowerPoint</Application>
  <PresentationFormat>Custom</PresentationFormat>
  <Paragraphs>1495</Paragraphs>
  <Slides>86</Slides>
  <Notes>86</Notes>
  <HiddenSlides>10</HiddenSlides>
  <MMClips>0</MMClips>
  <ScaleCrop>false</ScaleCrop>
  <HeadingPairs>
    <vt:vector size="6" baseType="variant">
      <vt:variant>
        <vt:lpstr>Fonts Used</vt:lpstr>
      </vt:variant>
      <vt:variant>
        <vt:i4>15</vt:i4>
      </vt:variant>
      <vt:variant>
        <vt:lpstr>Theme</vt:lpstr>
      </vt:variant>
      <vt:variant>
        <vt:i4>7</vt:i4>
      </vt:variant>
      <vt:variant>
        <vt:lpstr>Slide Titles</vt:lpstr>
      </vt:variant>
      <vt:variant>
        <vt:i4>86</vt:i4>
      </vt:variant>
    </vt:vector>
  </HeadingPairs>
  <TitlesOfParts>
    <vt:vector size="108" baseType="lpstr">
      <vt:lpstr>MS PGothic</vt:lpstr>
      <vt:lpstr>MS PGothic</vt:lpstr>
      <vt:lpstr>Arial</vt:lpstr>
      <vt:lpstr>Arial Unicode MS</vt:lpstr>
      <vt:lpstr>Calibri</vt:lpstr>
      <vt:lpstr>Calibri Light</vt:lpstr>
      <vt:lpstr>Consolas</vt:lpstr>
      <vt:lpstr>Core Sans NR 35 Light</vt:lpstr>
      <vt:lpstr>Courier New</vt:lpstr>
      <vt:lpstr>Lucida Console</vt:lpstr>
      <vt:lpstr>Segoe UI</vt:lpstr>
      <vt:lpstr>Segoe UI Light</vt:lpstr>
      <vt:lpstr>Segoe UI Semibold</vt:lpstr>
      <vt:lpstr>Segoe UI Semilight</vt:lpstr>
      <vt:lpstr>Wingdings</vt:lpstr>
      <vt:lpstr>Office Theme</vt:lpstr>
      <vt:lpstr>WHITE TEMPLATE</vt:lpstr>
      <vt:lpstr>COLOR TEMPLATE</vt:lpstr>
      <vt:lpstr>1_COLOR TEMPLATE</vt:lpstr>
      <vt:lpstr>3_COLOR TEMPLATE</vt:lpstr>
      <vt:lpstr>3_5-30660_TR21_BO_CT_Template</vt:lpstr>
      <vt:lpstr>5-30660_TR21_BO_CT_Template</vt:lpstr>
      <vt:lpstr>Technical Deep Dive: Creating Apps for the Intelligent Cloud  Module 2 – Micro Services &amp; Service Fabric Deep Dive</vt:lpstr>
      <vt:lpstr>Agenda</vt:lpstr>
      <vt:lpstr>The microservices approach, concepts and benefits</vt:lpstr>
      <vt:lpstr>Why a microservices approach?  </vt:lpstr>
      <vt:lpstr>PowerPoint Presentation</vt:lpstr>
      <vt:lpstr>PowerPoint Presentation</vt:lpstr>
      <vt:lpstr>Microservice architecture benefits</vt:lpstr>
      <vt:lpstr>Microservices is an Application Design Pattern</vt:lpstr>
      <vt:lpstr>PowerPoint Presentation</vt:lpstr>
      <vt:lpstr>Modernize Applications</vt:lpstr>
      <vt:lpstr>Benefits enabled by microservices…</vt:lpstr>
      <vt:lpstr>Variants of microservices</vt:lpstr>
      <vt:lpstr>Variants of microservices</vt:lpstr>
      <vt:lpstr>"Container" based microservices</vt:lpstr>
      <vt:lpstr>"Azure Service Fabric API" microservices</vt:lpstr>
      <vt:lpstr>However, devs now need to code for…</vt:lpstr>
      <vt:lpstr>Containers have similar issues….</vt:lpstr>
      <vt:lpstr>Azure Service Fabric</vt:lpstr>
      <vt:lpstr>Battle-tested Service Fabric makes it easy</vt:lpstr>
      <vt:lpstr>Azure Service Fabric</vt:lpstr>
      <vt:lpstr>Service Fabric supports Hybrid Applications</vt:lpstr>
      <vt:lpstr>PowerPoint Presentation</vt:lpstr>
      <vt:lpstr>Service Fabric Cluster</vt:lpstr>
      <vt:lpstr>Demo:</vt:lpstr>
      <vt:lpstr>Service Fabric Client Modules </vt:lpstr>
      <vt:lpstr>New-AzureRmServiceFabricCluster   </vt:lpstr>
      <vt:lpstr>Scaling an Azure cluster in or out</vt:lpstr>
      <vt:lpstr>Scaling an Azure cluster in or out</vt:lpstr>
      <vt:lpstr>Service Fabric Cluster Planning </vt:lpstr>
      <vt:lpstr>Service Fabric Cluster Planning</vt:lpstr>
      <vt:lpstr>Reliability tier</vt:lpstr>
      <vt:lpstr>Best Practices : Reliability tier</vt:lpstr>
      <vt:lpstr>Durability tier</vt:lpstr>
      <vt:lpstr>Best Practices : Durability tier</vt:lpstr>
      <vt:lpstr>Traditional Service Pattern</vt:lpstr>
      <vt:lpstr>An Alternative Approach: Stateful services</vt:lpstr>
      <vt:lpstr>Programming models - Windows</vt:lpstr>
      <vt:lpstr>Programming models – Linux (preview)</vt:lpstr>
      <vt:lpstr>Programming model categories</vt:lpstr>
      <vt:lpstr>Reliable Actors Framework</vt:lpstr>
      <vt:lpstr>Demo:</vt:lpstr>
      <vt:lpstr>Management &amp; Orchestration </vt:lpstr>
      <vt:lpstr>Service Fabric - Deployment</vt:lpstr>
      <vt:lpstr>Handling machine failures</vt:lpstr>
      <vt:lpstr>Orchestration basics - Constraints</vt:lpstr>
      <vt:lpstr>Capacity</vt:lpstr>
      <vt:lpstr>Resource Balancing</vt:lpstr>
      <vt:lpstr>Scaleout services</vt:lpstr>
      <vt:lpstr>Scaleout cluster</vt:lpstr>
      <vt:lpstr>Zero Downtime Upgrades</vt:lpstr>
      <vt:lpstr>Service Fabric is Microsoft’s orchestrator </vt:lpstr>
      <vt:lpstr>Manage you Cluster Version</vt:lpstr>
      <vt:lpstr>Cluster Fabric Upgrade</vt:lpstr>
      <vt:lpstr>Business Continuity Planning</vt:lpstr>
      <vt:lpstr>What is an “Availability Zones” (AZ)</vt:lpstr>
      <vt:lpstr>Cluster across three Availability Zones.</vt:lpstr>
      <vt:lpstr>Cross Availability Zones Service Fabric cluster</vt:lpstr>
      <vt:lpstr> 36 Azure Regions</vt:lpstr>
      <vt:lpstr>Cross regional  Service Fabric cluster</vt:lpstr>
      <vt:lpstr>Demo:</vt:lpstr>
      <vt:lpstr>Disasters and suggested mitigations</vt:lpstr>
      <vt:lpstr>Best practices: Cluster Security in Azure</vt:lpstr>
      <vt:lpstr>Best practices: Cluster Security in Windows Server (Standalone)</vt:lpstr>
      <vt:lpstr>Monitoring and Diagnostics</vt:lpstr>
      <vt:lpstr>Scenarios to monitor and why</vt:lpstr>
      <vt:lpstr>Containers and microservices</vt:lpstr>
      <vt:lpstr>Customer’s pain points</vt:lpstr>
      <vt:lpstr>What is a container</vt:lpstr>
      <vt:lpstr>Density &amp; Isolation levels</vt:lpstr>
      <vt:lpstr>Density &amp; Isolation</vt:lpstr>
      <vt:lpstr>“Docker Run App-A:v1”</vt:lpstr>
      <vt:lpstr>Why containers?</vt:lpstr>
      <vt:lpstr>How to orchestrate containers?</vt:lpstr>
      <vt:lpstr>Containers are NOT microservices</vt:lpstr>
      <vt:lpstr>Demo:</vt:lpstr>
      <vt:lpstr>Common Scenarios</vt:lpstr>
      <vt:lpstr>Load Balancer </vt:lpstr>
      <vt:lpstr>Load balancing</vt:lpstr>
      <vt:lpstr>Service communication</vt:lpstr>
      <vt:lpstr>DNS Service</vt:lpstr>
      <vt:lpstr>Setting DNS name</vt:lpstr>
      <vt:lpstr>Using DNS names</vt:lpstr>
      <vt:lpstr>Reverse proxy</vt:lpstr>
      <vt:lpstr>Reverse proxy URI</vt:lpstr>
      <vt:lpstr>Contact Us Technical services to help you win more deals, accelerate deployment and increase consumption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Deep Dive: Creating Apps for the Intelligent Cloud  Module 2 – Micro Services &amp; Service Fabric Deep Dive</dc:title>
  <dc:creator>Henrique Graca</dc:creator>
  <cp:lastModifiedBy>Henrique Graca</cp:lastModifiedBy>
  <cp:revision>6</cp:revision>
  <dcterms:modified xsi:type="dcterms:W3CDTF">2018-01-15T09:50:04Z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0x0101003168C7E20357794C94F1A08095C86E88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2b52bb92-ab6f-4f3e-a56c-a17767e9daa3</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martinse@microsoft.com</vt:lpwstr>
  </property>
  <property fmtid="{D5CDD505-2E9C-101B-9397-08002B2CF9AE}" pid="16" name="MSIP_Label_f42aa342-8706-4288-bd11-ebb85995028c_SetDate">
    <vt:lpwstr>2017-10-23T17:04:51.0315685+02:00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