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7"/>
  </p:notesMasterIdLst>
  <p:handoutMasterIdLst>
    <p:handoutMasterId r:id="rId18"/>
  </p:handoutMasterIdLst>
  <p:sldIdLst>
    <p:sldId id="297" r:id="rId5"/>
    <p:sldId id="2032092734" r:id="rId6"/>
    <p:sldId id="2032092741" r:id="rId7"/>
    <p:sldId id="2032092743" r:id="rId8"/>
    <p:sldId id="2032092744" r:id="rId9"/>
    <p:sldId id="2032092745" r:id="rId10"/>
    <p:sldId id="2032092746" r:id="rId11"/>
    <p:sldId id="2032092747" r:id="rId12"/>
    <p:sldId id="2032092748" r:id="rId13"/>
    <p:sldId id="2032092749" r:id="rId14"/>
    <p:sldId id="2032092750" r:id="rId15"/>
    <p:sldId id="2032092742" r:id="rId16"/>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7078" autoAdjust="0"/>
  </p:normalViewPr>
  <p:slideViewPr>
    <p:cSldViewPr snapToGrid="0" snapToObjects="1">
      <p:cViewPr varScale="1">
        <p:scale>
          <a:sx n="83" d="100"/>
          <a:sy n="83" d="100"/>
        </p:scale>
        <p:origin x="672" y="77"/>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2021-10-17</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2021-10-17</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one</a:t>
            </a:r>
          </a:p>
        </p:txBody>
      </p:sp>
    </p:spTree>
    <p:extLst>
      <p:ext uri="{BB962C8B-B14F-4D97-AF65-F5344CB8AC3E}">
        <p14:creationId xmlns:p14="http://schemas.microsoft.com/office/powerpoint/2010/main" val="270604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62506-D953-4A47-88A2-A398EBA03DC1}"/>
              </a:ext>
            </a:extLst>
          </p:cNvPr>
          <p:cNvSpPr>
            <a:spLocks noGrp="1"/>
          </p:cNvSpPr>
          <p:nvPr>
            <p:ph idx="1"/>
          </p:nvPr>
        </p:nvSpPr>
        <p:spPr>
          <a:xfrm>
            <a:off x="452761" y="248575"/>
            <a:ext cx="11187551" cy="6791417"/>
          </a:xfrm>
        </p:spPr>
        <p:txBody>
          <a:bodyPr/>
          <a:lstStyle/>
          <a:p>
            <a:r>
              <a:rPr lang="en-US" dirty="0"/>
              <a:t>Finding optimal solution for the given LPP, we get the optimal solution as:</a:t>
            </a:r>
            <a:br>
              <a:rPr lang="en-US" dirty="0"/>
            </a:br>
            <a:br>
              <a:rPr lang="en-US" dirty="0"/>
            </a:br>
            <a:r>
              <a:rPr lang="en-US" dirty="0"/>
              <a:t>Optimal Solution : </a:t>
            </a:r>
            <a:r>
              <a:rPr lang="en-US" b="1" dirty="0">
                <a:highlight>
                  <a:srgbClr val="00FFFF"/>
                </a:highlight>
              </a:rPr>
              <a:t>no. of website display ads = 225,000</a:t>
            </a:r>
            <a:br>
              <a:rPr lang="en-US" b="1" dirty="0"/>
            </a:br>
            <a:r>
              <a:rPr lang="en-US" b="1" dirty="0"/>
              <a:t>		 </a:t>
            </a:r>
            <a:r>
              <a:rPr lang="en-US" b="1" dirty="0">
                <a:highlight>
                  <a:srgbClr val="00FFFF"/>
                </a:highlight>
              </a:rPr>
              <a:t>no. of print ads = 150</a:t>
            </a:r>
            <a:br>
              <a:rPr lang="en-US" b="1" dirty="0"/>
            </a:br>
            <a:r>
              <a:rPr lang="en-US" b="1" dirty="0"/>
              <a:t>		 </a:t>
            </a:r>
            <a:r>
              <a:rPr lang="en-US" b="1" dirty="0">
                <a:highlight>
                  <a:srgbClr val="00FFFF"/>
                </a:highlight>
              </a:rPr>
              <a:t>no. of TV ads = 80</a:t>
            </a:r>
            <a:br>
              <a:rPr lang="en-US" b="1" dirty="0">
                <a:highlight>
                  <a:srgbClr val="00FFFF"/>
                </a:highlight>
              </a:rPr>
            </a:br>
            <a:r>
              <a:rPr lang="en-US" u="sng" dirty="0"/>
              <a:t>Finding total promotional spend for this configuration = ( 225,000 * 200 ) + (150 *20,000) + (80 *25000)</a:t>
            </a:r>
          </a:p>
          <a:p>
            <a:r>
              <a:rPr lang="en-US" dirty="0"/>
              <a:t>					             </a:t>
            </a:r>
            <a:r>
              <a:rPr lang="en-US" b="1" dirty="0">
                <a:highlight>
                  <a:srgbClr val="00FFFF"/>
                </a:highlight>
              </a:rPr>
              <a:t>= $ 45 M + $ 3 M + $ 2M</a:t>
            </a:r>
            <a:br>
              <a:rPr lang="en-US" u="sng" dirty="0"/>
            </a:br>
            <a:r>
              <a:rPr lang="en-US" dirty="0"/>
              <a:t>				            	             </a:t>
            </a:r>
            <a:r>
              <a:rPr lang="en-US" b="1" u="sng" dirty="0">
                <a:highlight>
                  <a:srgbClr val="00FFFF"/>
                </a:highlight>
              </a:rPr>
              <a:t>= $ 50 M</a:t>
            </a:r>
            <a:br>
              <a:rPr lang="en-US" b="1" dirty="0">
                <a:highlight>
                  <a:srgbClr val="00FFFF"/>
                </a:highlight>
              </a:rPr>
            </a:br>
            <a:r>
              <a:rPr lang="en-US" u="sng" dirty="0"/>
              <a:t>Finding sales revenue for this configuration = ( 27M * 10 ) + (1M *10) + (1.5M *10)</a:t>
            </a:r>
            <a:br>
              <a:rPr lang="en-US" u="sng" dirty="0"/>
            </a:br>
            <a:r>
              <a:rPr lang="en-US" dirty="0"/>
              <a:t>				            </a:t>
            </a:r>
            <a:r>
              <a:rPr lang="en-US" b="1" u="sng" dirty="0">
                <a:highlight>
                  <a:srgbClr val="00FFFF"/>
                </a:highlight>
              </a:rPr>
              <a:t>= $ 295 M</a:t>
            </a:r>
            <a:br>
              <a:rPr lang="en-US" b="1" u="sng" dirty="0">
                <a:highlight>
                  <a:srgbClr val="00FFFF"/>
                </a:highlight>
              </a:rPr>
            </a:br>
            <a:br>
              <a:rPr lang="en-US" b="1" dirty="0"/>
            </a:br>
            <a:br>
              <a:rPr lang="en-US" b="1" dirty="0"/>
            </a:br>
            <a:r>
              <a:rPr lang="en-US" b="1" dirty="0">
                <a:highlight>
                  <a:srgbClr val="FFFF00"/>
                </a:highlight>
              </a:rPr>
              <a:t>Answer for 3.1 )</a:t>
            </a:r>
            <a:br>
              <a:rPr lang="en-US" b="1" dirty="0">
                <a:highlight>
                  <a:srgbClr val="FFFF00"/>
                </a:highlight>
              </a:rPr>
            </a:br>
            <a:r>
              <a:rPr lang="en-US" b="1" dirty="0">
                <a:highlight>
                  <a:srgbClr val="FFFF00"/>
                </a:highlight>
              </a:rPr>
              <a:t>Optimal Promotional Spend for Website Display : $ 45 M</a:t>
            </a:r>
            <a:br>
              <a:rPr lang="en-US" b="1" dirty="0">
                <a:highlight>
                  <a:srgbClr val="FFFF00"/>
                </a:highlight>
              </a:rPr>
            </a:br>
            <a:r>
              <a:rPr lang="en-US" b="1" dirty="0">
                <a:highlight>
                  <a:srgbClr val="FFFF00"/>
                </a:highlight>
              </a:rPr>
              <a:t>Optimal Promotional Spend for  Print ads: $ 3 M</a:t>
            </a:r>
            <a:br>
              <a:rPr lang="en-US" b="1" dirty="0">
                <a:highlight>
                  <a:srgbClr val="FFFF00"/>
                </a:highlight>
              </a:rPr>
            </a:br>
            <a:r>
              <a:rPr lang="en-US" b="1" dirty="0">
                <a:highlight>
                  <a:srgbClr val="FFFF00"/>
                </a:highlight>
              </a:rPr>
              <a:t>Optimal Promotional Spend for TV ads : $ 2 M</a:t>
            </a:r>
            <a:br>
              <a:rPr lang="en-US" b="1" dirty="0">
                <a:highlight>
                  <a:srgbClr val="FFFF00"/>
                </a:highlight>
              </a:rPr>
            </a:br>
            <a:endParaRPr lang="en-US" b="1" dirty="0">
              <a:highlight>
                <a:srgbClr val="FFFF00"/>
              </a:highlight>
            </a:endParaRPr>
          </a:p>
          <a:p>
            <a:r>
              <a:rPr lang="en-US" b="1" dirty="0">
                <a:highlight>
                  <a:srgbClr val="FFFF00"/>
                </a:highlight>
              </a:rPr>
              <a:t>3.2)</a:t>
            </a:r>
            <a:br>
              <a:rPr lang="en-US" b="1" dirty="0">
                <a:highlight>
                  <a:srgbClr val="FFFF00"/>
                </a:highlight>
              </a:rPr>
            </a:br>
            <a:r>
              <a:rPr lang="en-US" dirty="0"/>
              <a:t>Finding global maximum for the LPP, we get the global maximum solution as:</a:t>
            </a:r>
            <a:br>
              <a:rPr lang="en-US" dirty="0"/>
            </a:br>
            <a:r>
              <a:rPr lang="en-US" dirty="0"/>
              <a:t>Global Maximum Solution : no. of website display ads = 250,000</a:t>
            </a:r>
            <a:br>
              <a:rPr lang="en-US" dirty="0"/>
            </a:br>
            <a:r>
              <a:rPr lang="en-US" dirty="0"/>
              <a:t>		 	 no. of print ads = 0</a:t>
            </a:r>
            <a:br>
              <a:rPr lang="en-US" dirty="0"/>
            </a:br>
            <a:r>
              <a:rPr lang="en-US" dirty="0"/>
              <a:t>		 	 no. of TV ads = 0</a:t>
            </a:r>
            <a:br>
              <a:rPr lang="en-US" b="1" dirty="0"/>
            </a:br>
            <a:endParaRPr lang="en-IN" b="1" dirty="0"/>
          </a:p>
        </p:txBody>
      </p:sp>
    </p:spTree>
    <p:extLst>
      <p:ext uri="{BB962C8B-B14F-4D97-AF65-F5344CB8AC3E}">
        <p14:creationId xmlns:p14="http://schemas.microsoft.com/office/powerpoint/2010/main" val="244473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BF2D6-F3E8-4A3A-8443-B32CE416B36B}"/>
              </a:ext>
            </a:extLst>
          </p:cNvPr>
          <p:cNvSpPr>
            <a:spLocks noGrp="1"/>
          </p:cNvSpPr>
          <p:nvPr>
            <p:ph idx="1"/>
          </p:nvPr>
        </p:nvSpPr>
        <p:spPr>
          <a:xfrm>
            <a:off x="372862" y="337351"/>
            <a:ext cx="11267450" cy="5972009"/>
          </a:xfrm>
        </p:spPr>
        <p:txBody>
          <a:bodyPr/>
          <a:lstStyle/>
          <a:p>
            <a:r>
              <a:rPr lang="en-US" b="1" u="sng" dirty="0">
                <a:highlight>
                  <a:srgbClr val="00FFFF"/>
                </a:highlight>
              </a:rPr>
              <a:t>Therefore, Maximum revenue possible using $ 50 M promotional budget  = 30 M * 10</a:t>
            </a:r>
            <a:br>
              <a:rPr lang="en-US" b="1" dirty="0"/>
            </a:br>
            <a:r>
              <a:rPr lang="en-US" b="1" dirty="0"/>
              <a:t>								          </a:t>
            </a:r>
            <a:r>
              <a:rPr lang="en-US" b="1" dirty="0">
                <a:highlight>
                  <a:srgbClr val="00FFFF"/>
                </a:highlight>
              </a:rPr>
              <a:t>=  </a:t>
            </a:r>
            <a:r>
              <a:rPr lang="en-US" b="1" u="sng" dirty="0">
                <a:highlight>
                  <a:srgbClr val="00FFFF"/>
                </a:highlight>
              </a:rPr>
              <a:t>$ 300 M	</a:t>
            </a:r>
            <a:r>
              <a:rPr lang="en-US" dirty="0">
                <a:highlight>
                  <a:srgbClr val="00FFFF"/>
                </a:highlight>
              </a:rPr>
              <a:t> </a:t>
            </a:r>
            <a:br>
              <a:rPr lang="en-US" dirty="0"/>
            </a:br>
            <a:r>
              <a:rPr lang="en-US" dirty="0"/>
              <a:t>		 </a:t>
            </a:r>
            <a:br>
              <a:rPr lang="en-US" dirty="0"/>
            </a:br>
            <a:r>
              <a:rPr lang="en-US" b="1" dirty="0">
                <a:highlight>
                  <a:srgbClr val="FFFF00"/>
                </a:highlight>
              </a:rPr>
              <a:t>Answer 3.2 )</a:t>
            </a:r>
            <a:br>
              <a:rPr lang="en-US" b="1" dirty="0">
                <a:highlight>
                  <a:srgbClr val="FFFF00"/>
                </a:highlight>
              </a:rPr>
            </a:br>
            <a:r>
              <a:rPr lang="en-US" b="1" dirty="0">
                <a:highlight>
                  <a:srgbClr val="FFFF00"/>
                </a:highlight>
              </a:rPr>
              <a:t>Maximum revenue possible = $ 300 M</a:t>
            </a:r>
            <a:br>
              <a:rPr lang="en-US" b="1" dirty="0">
                <a:highlight>
                  <a:srgbClr val="FFFF00"/>
                </a:highlight>
              </a:rPr>
            </a:br>
            <a:endParaRPr lang="en-US" b="1" dirty="0">
              <a:highlight>
                <a:srgbClr val="FFFF00"/>
              </a:highlight>
            </a:endParaRPr>
          </a:p>
          <a:p>
            <a:endParaRPr lang="en-US" b="1" dirty="0">
              <a:highlight>
                <a:srgbClr val="FFFF00"/>
              </a:highlight>
            </a:endParaRPr>
          </a:p>
          <a:p>
            <a:endParaRPr lang="en-US" b="1" dirty="0">
              <a:highlight>
                <a:srgbClr val="FFFF00"/>
              </a:highlight>
            </a:endParaRPr>
          </a:p>
          <a:p>
            <a:endParaRPr lang="en-US" b="1" dirty="0">
              <a:highlight>
                <a:srgbClr val="FFFF00"/>
              </a:highlight>
            </a:endParaRPr>
          </a:p>
          <a:p>
            <a:r>
              <a:rPr lang="en-US" b="1" dirty="0">
                <a:highlight>
                  <a:srgbClr val="FFFF00"/>
                </a:highlight>
              </a:rPr>
              <a:t>Answer 3.3)</a:t>
            </a:r>
            <a:br>
              <a:rPr lang="en-US" b="1" dirty="0">
                <a:highlight>
                  <a:srgbClr val="FFFF00"/>
                </a:highlight>
              </a:rPr>
            </a:br>
            <a:r>
              <a:rPr lang="en-US" b="1" dirty="0">
                <a:highlight>
                  <a:srgbClr val="FFFF00"/>
                </a:highlight>
              </a:rPr>
              <a:t>Since maximum revenue possible increases by $ 5 million dollars, when only website display ads are aired, we should change the promotion strategy.</a:t>
            </a:r>
            <a:br>
              <a:rPr lang="en-US" b="1" dirty="0">
                <a:highlight>
                  <a:srgbClr val="FFFF00"/>
                </a:highlight>
              </a:rPr>
            </a:br>
            <a:r>
              <a:rPr lang="en-US" b="1" dirty="0">
                <a:highlight>
                  <a:srgbClr val="FFFF00"/>
                </a:highlight>
              </a:rPr>
              <a:t>Therefore most optimal strategy is when we display ONLY website ads of amount 250,000 impressions (and no other ads) which will generate max profit of $ 300 M with the promotional cost of $50 M</a:t>
            </a:r>
          </a:p>
          <a:p>
            <a:endParaRPr lang="en-IN" b="1" dirty="0">
              <a:highlight>
                <a:srgbClr val="FFFF00"/>
              </a:highlight>
            </a:endParaRPr>
          </a:p>
        </p:txBody>
      </p:sp>
    </p:spTree>
    <p:extLst>
      <p:ext uri="{BB962C8B-B14F-4D97-AF65-F5344CB8AC3E}">
        <p14:creationId xmlns:p14="http://schemas.microsoft.com/office/powerpoint/2010/main" val="121208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978-529D-44FC-A40E-64E363E965D3}"/>
              </a:ext>
            </a:extLst>
          </p:cNvPr>
          <p:cNvSpPr>
            <a:spLocks noGrp="1"/>
          </p:cNvSpPr>
          <p:nvPr>
            <p:ph type="title"/>
          </p:nvPr>
        </p:nvSpPr>
        <p:spPr>
          <a:xfrm>
            <a:off x="655173" y="3182778"/>
            <a:ext cx="11091672" cy="492443"/>
          </a:xfrm>
        </p:spPr>
        <p:txBody>
          <a:bodyPr/>
          <a:lstStyle/>
          <a:p>
            <a:pPr algn="ctr"/>
            <a:r>
              <a:rPr lang="en-US" dirty="0"/>
              <a:t>THANK YOU!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5748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257452" y="90520"/>
            <a:ext cx="11091672" cy="492443"/>
          </a:xfrm>
        </p:spPr>
        <p:txBody>
          <a:bodyPr/>
          <a:lstStyle/>
          <a:p>
            <a:r>
              <a:rPr lang="en-US" dirty="0"/>
              <a:t>Scenario one – PART 1 </a:t>
            </a:r>
            <a:endParaRPr lang="en-US" sz="1800" dirty="0"/>
          </a:p>
        </p:txBody>
      </p:sp>
      <p:sp>
        <p:nvSpPr>
          <p:cNvPr id="3" name="Content Placeholder 2">
            <a:extLst>
              <a:ext uri="{FF2B5EF4-FFF2-40B4-BE49-F238E27FC236}">
                <a16:creationId xmlns:a16="http://schemas.microsoft.com/office/drawing/2014/main" id="{7A342260-B77E-4709-8ED2-75C2501D8C5B}"/>
              </a:ext>
            </a:extLst>
          </p:cNvPr>
          <p:cNvSpPr>
            <a:spLocks noGrp="1"/>
          </p:cNvSpPr>
          <p:nvPr>
            <p:ph idx="1"/>
          </p:nvPr>
        </p:nvSpPr>
        <p:spPr>
          <a:xfrm>
            <a:off x="257452" y="804317"/>
            <a:ext cx="11934548" cy="5906136"/>
          </a:xfrm>
        </p:spPr>
        <p:txBody>
          <a:bodyPr/>
          <a:lstStyle/>
          <a:p>
            <a:pPr>
              <a:spcBef>
                <a:spcPts val="700"/>
              </a:spcBef>
            </a:pPr>
            <a:r>
              <a:rPr lang="en-IN" b="1" dirty="0"/>
              <a:t>1.1 ) </a:t>
            </a:r>
          </a:p>
          <a:p>
            <a:pPr>
              <a:spcBef>
                <a:spcPts val="700"/>
              </a:spcBef>
            </a:pPr>
            <a:r>
              <a:rPr lang="en-IN" sz="1600" dirty="0"/>
              <a:t>Total Sales = $ 2B 							</a:t>
            </a:r>
          </a:p>
          <a:p>
            <a:pPr>
              <a:spcBef>
                <a:spcPts val="700"/>
              </a:spcBef>
            </a:pPr>
            <a:r>
              <a:rPr lang="en-IN" sz="1600" dirty="0"/>
              <a:t>Promotion Impacted Sales (in percentage) = 35 %</a:t>
            </a:r>
          </a:p>
          <a:p>
            <a:pPr>
              <a:spcBef>
                <a:spcPts val="700"/>
              </a:spcBef>
            </a:pPr>
            <a:r>
              <a:rPr lang="en-IN" sz="1600" dirty="0"/>
              <a:t>Promotion Impacted Sales (in revenue) = 35 % of ($ 2B) = $ 700M</a:t>
            </a:r>
          </a:p>
          <a:p>
            <a:r>
              <a:rPr lang="en-IN" sz="1800" u="sng" dirty="0"/>
              <a:t>Calculating total promotion impacted sales through each channel :</a:t>
            </a:r>
            <a:endParaRPr lang="en-IN" sz="1800" dirty="0"/>
          </a:p>
          <a:p>
            <a:r>
              <a:rPr lang="en-IN" dirty="0"/>
              <a:t>																				         Priority of channels will be decided									         by this column. More the revenue per unit cost, 								         higher the priority. Therefore priority :										</a:t>
            </a:r>
            <a:r>
              <a:rPr lang="en-IN" dirty="0">
                <a:highlight>
                  <a:srgbClr val="00FFFF"/>
                </a:highlight>
              </a:rPr>
              <a:t>1. Website</a:t>
            </a:r>
            <a:br>
              <a:rPr lang="en-IN" dirty="0"/>
            </a:br>
            <a:r>
              <a:rPr lang="en-IN" dirty="0"/>
              <a:t>								</a:t>
            </a:r>
            <a:r>
              <a:rPr lang="en-IN" dirty="0">
                <a:highlight>
                  <a:srgbClr val="00FFFF"/>
                </a:highlight>
              </a:rPr>
              <a:t>2. TV ads</a:t>
            </a:r>
            <a:r>
              <a:rPr lang="en-IN" dirty="0"/>
              <a:t>	    </a:t>
            </a:r>
            <a:r>
              <a:rPr lang="en-IN" sz="1400" dirty="0">
                <a:solidFill>
                  <a:srgbClr val="FF0000"/>
                </a:solidFill>
              </a:rPr>
              <a:t>Decreasing priority</a:t>
            </a:r>
            <a:br>
              <a:rPr lang="en-IN" dirty="0"/>
            </a:br>
            <a:r>
              <a:rPr lang="en-IN" dirty="0"/>
              <a:t>								</a:t>
            </a:r>
            <a:r>
              <a:rPr lang="en-IN" dirty="0">
                <a:highlight>
                  <a:srgbClr val="00FFFF"/>
                </a:highlight>
              </a:rPr>
              <a:t>3. Print Ads</a:t>
            </a:r>
            <a:r>
              <a:rPr lang="en-IN" dirty="0"/>
              <a:t>		</a:t>
            </a:r>
            <a:br>
              <a:rPr lang="en-IN" dirty="0"/>
            </a:br>
            <a:r>
              <a:rPr lang="en-IN" dirty="0"/>
              <a:t>								</a:t>
            </a:r>
            <a:r>
              <a:rPr lang="en-IN" dirty="0">
                <a:highlight>
                  <a:srgbClr val="00FFFF"/>
                </a:highlight>
              </a:rPr>
              <a:t>4. Social Media</a:t>
            </a:r>
            <a:br>
              <a:rPr lang="en-IN" dirty="0"/>
            </a:br>
            <a:r>
              <a:rPr lang="en-IN" dirty="0"/>
              <a:t>								</a:t>
            </a:r>
            <a:r>
              <a:rPr lang="en-IN" dirty="0">
                <a:highlight>
                  <a:srgbClr val="00FFFF"/>
                </a:highlight>
              </a:rPr>
              <a:t>5. Events</a:t>
            </a:r>
            <a:r>
              <a:rPr lang="en-IN" dirty="0"/>
              <a:t>					  						      </a:t>
            </a:r>
            <a:r>
              <a:rPr lang="en-IN" b="1" dirty="0">
                <a:highlight>
                  <a:srgbClr val="FFFF00"/>
                </a:highlight>
              </a:rPr>
              <a:t> </a:t>
            </a:r>
            <a:br>
              <a:rPr lang="en-IN" b="1" dirty="0">
                <a:highlight>
                  <a:srgbClr val="FFFF00"/>
                </a:highlight>
              </a:rPr>
            </a:br>
            <a:r>
              <a:rPr lang="en-IN" b="1" dirty="0"/>
              <a:t>							       </a:t>
            </a:r>
            <a:r>
              <a:rPr lang="en-IN" b="1" u="sng" dirty="0">
                <a:highlight>
                  <a:srgbClr val="FFFF00"/>
                </a:highlight>
              </a:rPr>
              <a:t>Answer 1.1 :</a:t>
            </a:r>
            <a:br>
              <a:rPr lang="en-IN" b="1" dirty="0"/>
            </a:br>
            <a:r>
              <a:rPr lang="en-IN" b="1" dirty="0"/>
              <a:t>							       </a:t>
            </a:r>
            <a:r>
              <a:rPr lang="en-IN" sz="1600" b="1" i="1" dirty="0">
                <a:highlight>
                  <a:srgbClr val="FFFF00"/>
                </a:highlight>
              </a:rPr>
              <a:t>(in order of decreasing priority)</a:t>
            </a:r>
            <a:br>
              <a:rPr lang="en-IN" b="1" dirty="0"/>
            </a:br>
            <a:r>
              <a:rPr lang="en-IN" b="1" dirty="0"/>
              <a:t>							      </a:t>
            </a:r>
            <a:r>
              <a:rPr lang="en-IN" b="1" dirty="0">
                <a:highlight>
                  <a:srgbClr val="FFFF00"/>
                </a:highlight>
              </a:rPr>
              <a:t>1. Website Display   2. TV ads   3. Print ads</a:t>
            </a:r>
            <a:br>
              <a:rPr lang="en-IN" b="1" dirty="0"/>
            </a:br>
            <a:r>
              <a:rPr lang="en-IN" b="1" dirty="0"/>
              <a:t>							      </a:t>
            </a:r>
            <a:r>
              <a:rPr lang="en-IN" b="1" dirty="0">
                <a:highlight>
                  <a:srgbClr val="FFFF00"/>
                </a:highlight>
              </a:rPr>
              <a:t>4. Social Media    5. Events</a:t>
            </a:r>
            <a:endParaRPr lang="en-IN" dirty="0">
              <a:highlight>
                <a:srgbClr val="FFFF00"/>
              </a:highlight>
            </a:endParaRPr>
          </a:p>
        </p:txBody>
      </p:sp>
      <p:graphicFrame>
        <p:nvGraphicFramePr>
          <p:cNvPr id="4" name="Table 4">
            <a:extLst>
              <a:ext uri="{FF2B5EF4-FFF2-40B4-BE49-F238E27FC236}">
                <a16:creationId xmlns:a16="http://schemas.microsoft.com/office/drawing/2014/main" id="{0EC4A85F-1734-4C0B-983F-51B3026A0E21}"/>
              </a:ext>
            </a:extLst>
          </p:cNvPr>
          <p:cNvGraphicFramePr>
            <a:graphicFrameLocks noGrp="1"/>
          </p:cNvGraphicFramePr>
          <p:nvPr>
            <p:extLst>
              <p:ext uri="{D42A27DB-BD31-4B8C-83A1-F6EECF244321}">
                <p14:modId xmlns:p14="http://schemas.microsoft.com/office/powerpoint/2010/main" val="3475901055"/>
              </p:ext>
            </p:extLst>
          </p:nvPr>
        </p:nvGraphicFramePr>
        <p:xfrm>
          <a:off x="263623" y="2789631"/>
          <a:ext cx="6616575" cy="3513194"/>
        </p:xfrm>
        <a:graphic>
          <a:graphicData uri="http://schemas.openxmlformats.org/drawingml/2006/table">
            <a:tbl>
              <a:tblPr firstRow="1" bandRow="1">
                <a:tableStyleId>{3B4B98B0-60AC-42C2-AFA5-B58CD77FA1E5}</a:tableStyleId>
              </a:tblPr>
              <a:tblGrid>
                <a:gridCol w="945225">
                  <a:extLst>
                    <a:ext uri="{9D8B030D-6E8A-4147-A177-3AD203B41FA5}">
                      <a16:colId xmlns:a16="http://schemas.microsoft.com/office/drawing/2014/main" val="3073343937"/>
                    </a:ext>
                  </a:extLst>
                </a:gridCol>
                <a:gridCol w="945225">
                  <a:extLst>
                    <a:ext uri="{9D8B030D-6E8A-4147-A177-3AD203B41FA5}">
                      <a16:colId xmlns:a16="http://schemas.microsoft.com/office/drawing/2014/main" val="952730264"/>
                    </a:ext>
                  </a:extLst>
                </a:gridCol>
                <a:gridCol w="945225">
                  <a:extLst>
                    <a:ext uri="{9D8B030D-6E8A-4147-A177-3AD203B41FA5}">
                      <a16:colId xmlns:a16="http://schemas.microsoft.com/office/drawing/2014/main" val="3442261097"/>
                    </a:ext>
                  </a:extLst>
                </a:gridCol>
                <a:gridCol w="945225">
                  <a:extLst>
                    <a:ext uri="{9D8B030D-6E8A-4147-A177-3AD203B41FA5}">
                      <a16:colId xmlns:a16="http://schemas.microsoft.com/office/drawing/2014/main" val="3660347787"/>
                    </a:ext>
                  </a:extLst>
                </a:gridCol>
                <a:gridCol w="945225">
                  <a:extLst>
                    <a:ext uri="{9D8B030D-6E8A-4147-A177-3AD203B41FA5}">
                      <a16:colId xmlns:a16="http://schemas.microsoft.com/office/drawing/2014/main" val="1408440895"/>
                    </a:ext>
                  </a:extLst>
                </a:gridCol>
                <a:gridCol w="945225">
                  <a:extLst>
                    <a:ext uri="{9D8B030D-6E8A-4147-A177-3AD203B41FA5}">
                      <a16:colId xmlns:a16="http://schemas.microsoft.com/office/drawing/2014/main" val="2509050638"/>
                    </a:ext>
                  </a:extLst>
                </a:gridCol>
                <a:gridCol w="945225">
                  <a:extLst>
                    <a:ext uri="{9D8B030D-6E8A-4147-A177-3AD203B41FA5}">
                      <a16:colId xmlns:a16="http://schemas.microsoft.com/office/drawing/2014/main" val="421168806"/>
                    </a:ext>
                  </a:extLst>
                </a:gridCol>
              </a:tblGrid>
              <a:tr h="1311997">
                <a:tc>
                  <a:txBody>
                    <a:bodyPr/>
                    <a:lstStyle/>
                    <a:p>
                      <a:r>
                        <a:rPr lang="en-US" sz="1300" dirty="0"/>
                        <a:t>Channel</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%Sales due to channel</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Revenue due to channel </a:t>
                      </a:r>
                      <a:r>
                        <a:rPr lang="en-US" sz="1300" b="0" dirty="0"/>
                        <a:t>(%sales* total promotion impacted sales)</a:t>
                      </a:r>
                      <a:endParaRPr lang="en-IN" sz="13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Cost per unit activity</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Historical Activity</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Total Cost </a:t>
                      </a:r>
                      <a:r>
                        <a:rPr lang="en-US" sz="1300" b="0" dirty="0"/>
                        <a:t>(cost per unit activity * historical activity)</a:t>
                      </a:r>
                      <a:endParaRPr lang="en-IN" sz="13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highlight>
                            <a:srgbClr val="FFFF00"/>
                          </a:highlight>
                        </a:rPr>
                        <a:t>Revenue per unit cost </a:t>
                      </a:r>
                      <a:r>
                        <a:rPr lang="en-US" sz="1300" b="0" u="none" dirty="0">
                          <a:highlight>
                            <a:srgbClr val="FFFF00"/>
                          </a:highlight>
                        </a:rPr>
                        <a:t>(revenue due to channel / total cost)</a:t>
                      </a:r>
                      <a:endParaRPr lang="en-IN" sz="1300" b="0" u="none"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75545377"/>
                  </a:ext>
                </a:extLst>
              </a:tr>
              <a:tr h="320710">
                <a:tc>
                  <a:txBody>
                    <a:bodyPr/>
                    <a:lstStyle/>
                    <a:p>
                      <a:r>
                        <a:rPr lang="en-US" sz="1500" dirty="0"/>
                        <a:t>TV ads</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35 </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$ 245M</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300x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1100</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330000x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highlight>
                            <a:srgbClr val="FFFF00"/>
                          </a:highlight>
                        </a:rPr>
                        <a:t>742.42</a:t>
                      </a:r>
                      <a:endParaRPr lang="en-IN" sz="15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63174769"/>
                  </a:ext>
                </a:extLst>
              </a:tr>
              <a:tr h="320710">
                <a:tc>
                  <a:txBody>
                    <a:bodyPr/>
                    <a:lstStyle/>
                    <a:p>
                      <a:r>
                        <a:rPr lang="en-US" sz="1500" dirty="0"/>
                        <a:t>Print ads</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25</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$ 175M</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200x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1200</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240000x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highlight>
                            <a:srgbClr val="FFFF00"/>
                          </a:highlight>
                        </a:rPr>
                        <a:t>729.16</a:t>
                      </a:r>
                      <a:endParaRPr lang="en-IN" sz="15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249541047"/>
                  </a:ext>
                </a:extLst>
              </a:tr>
              <a:tr h="320710">
                <a:tc>
                  <a:txBody>
                    <a:bodyPr/>
                    <a:lstStyle/>
                    <a:p>
                      <a:r>
                        <a:rPr lang="en-US" sz="1500" dirty="0"/>
                        <a:t>Website</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17</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$ 119M</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1.5x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100,000</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150000x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highlight>
                            <a:srgbClr val="FFFF00"/>
                          </a:highlight>
                        </a:rPr>
                        <a:t>793.33</a:t>
                      </a:r>
                      <a:endParaRPr lang="en-IN" sz="15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943313731"/>
                  </a:ext>
                </a:extLst>
              </a:tr>
              <a:tr h="553954">
                <a:tc>
                  <a:txBody>
                    <a:bodyPr/>
                    <a:lstStyle/>
                    <a:p>
                      <a:r>
                        <a:rPr lang="en-US" sz="1500" dirty="0"/>
                        <a:t>Social Media</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15</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$ 105M</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160,000</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160000x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highlight>
                            <a:srgbClr val="FFFF00"/>
                          </a:highlight>
                        </a:rPr>
                        <a:t>656.25</a:t>
                      </a:r>
                      <a:endParaRPr lang="en-IN" sz="15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19343082"/>
                  </a:ext>
                </a:extLst>
              </a:tr>
              <a:tr h="320710">
                <a:tc>
                  <a:txBody>
                    <a:bodyPr/>
                    <a:lstStyle/>
                    <a:p>
                      <a:r>
                        <a:rPr lang="en-US" sz="1500" dirty="0"/>
                        <a:t>Events</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8</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$ 56M</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1500x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100</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150000x</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highlight>
                            <a:srgbClr val="FFFF00"/>
                          </a:highlight>
                        </a:rPr>
                        <a:t>373.33</a:t>
                      </a:r>
                      <a:endParaRPr lang="en-IN" sz="15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4190197"/>
                  </a:ext>
                </a:extLst>
              </a:tr>
            </a:tbl>
          </a:graphicData>
        </a:graphic>
      </p:graphicFrame>
      <p:sp>
        <p:nvSpPr>
          <p:cNvPr id="6" name="Oval 5">
            <a:extLst>
              <a:ext uri="{FF2B5EF4-FFF2-40B4-BE49-F238E27FC236}">
                <a16:creationId xmlns:a16="http://schemas.microsoft.com/office/drawing/2014/main" id="{49EF30EE-2942-4320-B804-E0BE87C71A50}"/>
              </a:ext>
            </a:extLst>
          </p:cNvPr>
          <p:cNvSpPr/>
          <p:nvPr/>
        </p:nvSpPr>
        <p:spPr>
          <a:xfrm>
            <a:off x="7083476" y="2054071"/>
            <a:ext cx="2201663" cy="916619"/>
          </a:xfrm>
          <a:prstGeom prst="ellipse">
            <a:avLst/>
          </a:prstGeom>
          <a:solidFill>
            <a:schemeClr val="bg2">
              <a:lumMod val="60000"/>
              <a:lumOff val="4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Shows cost effectiveness</a:t>
            </a:r>
            <a:endParaRPr lang="en-IN" sz="1800" dirty="0" err="1"/>
          </a:p>
        </p:txBody>
      </p:sp>
      <p:sp>
        <p:nvSpPr>
          <p:cNvPr id="8" name="Arrow: Down 7">
            <a:extLst>
              <a:ext uri="{FF2B5EF4-FFF2-40B4-BE49-F238E27FC236}">
                <a16:creationId xmlns:a16="http://schemas.microsoft.com/office/drawing/2014/main" id="{30933341-B813-4D56-A030-9D66BDAC30D4}"/>
              </a:ext>
            </a:extLst>
          </p:cNvPr>
          <p:cNvSpPr/>
          <p:nvPr/>
        </p:nvSpPr>
        <p:spPr>
          <a:xfrm rot="2546230">
            <a:off x="6888715" y="2332904"/>
            <a:ext cx="331251" cy="1269060"/>
          </a:xfrm>
          <a:prstGeom prst="downArrow">
            <a:avLst>
              <a:gd name="adj1" fmla="val 55540"/>
              <a:gd name="adj2" fmla="val 50000"/>
            </a:avLst>
          </a:prstGeom>
          <a:solidFill>
            <a:schemeClr val="tx1">
              <a:lumMod val="95000"/>
              <a:lumOff val="5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11" name="Arrow: Down 10">
            <a:extLst>
              <a:ext uri="{FF2B5EF4-FFF2-40B4-BE49-F238E27FC236}">
                <a16:creationId xmlns:a16="http://schemas.microsoft.com/office/drawing/2014/main" id="{C92829B6-605E-4CFC-92F3-9CFBF39297A1}"/>
              </a:ext>
            </a:extLst>
          </p:cNvPr>
          <p:cNvSpPr/>
          <p:nvPr/>
        </p:nvSpPr>
        <p:spPr>
          <a:xfrm>
            <a:off x="9438444" y="3890433"/>
            <a:ext cx="195309" cy="1311590"/>
          </a:xfrm>
          <a:prstGeom prst="downArrow">
            <a:avLst/>
          </a:prstGeom>
          <a:solidFill>
            <a:srgbClr val="FF000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Tree>
    <p:extLst>
      <p:ext uri="{BB962C8B-B14F-4D97-AF65-F5344CB8AC3E}">
        <p14:creationId xmlns:p14="http://schemas.microsoft.com/office/powerpoint/2010/main" val="92776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C396C-BEAD-48E7-A774-370CCA5235D1}"/>
              </a:ext>
            </a:extLst>
          </p:cNvPr>
          <p:cNvSpPr>
            <a:spLocks noGrp="1"/>
          </p:cNvSpPr>
          <p:nvPr>
            <p:ph idx="1"/>
          </p:nvPr>
        </p:nvSpPr>
        <p:spPr>
          <a:xfrm>
            <a:off x="284085" y="266330"/>
            <a:ext cx="11356227" cy="6391922"/>
          </a:xfrm>
        </p:spPr>
        <p:txBody>
          <a:bodyPr/>
          <a:lstStyle/>
          <a:p>
            <a:r>
              <a:rPr lang="en-IN" sz="2000" b="1" dirty="0"/>
              <a:t>1.2 )</a:t>
            </a:r>
          </a:p>
          <a:p>
            <a:r>
              <a:rPr lang="en-IN" u="sng" dirty="0"/>
              <a:t>Now continuing from the table on previous slide</a:t>
            </a:r>
            <a:r>
              <a:rPr lang="en-IN" sz="1800" u="sng" dirty="0"/>
              <a:t> :</a:t>
            </a:r>
            <a:endParaRPr lang="en-IN" sz="1800" dirty="0"/>
          </a:p>
          <a:p>
            <a:r>
              <a:rPr lang="en-IN" dirty="0"/>
              <a:t>																								</a:t>
            </a:r>
          </a:p>
          <a:p>
            <a:r>
              <a:rPr lang="en-IN" dirty="0"/>
              <a:t>								Priority of channels on basis of 									combined effect will be decided									by this column. More the combined 									effect, higher the priority. Therefore 									priority :												</a:t>
            </a:r>
            <a:r>
              <a:rPr lang="en-IN" dirty="0">
                <a:highlight>
                  <a:srgbClr val="00FF00"/>
                </a:highlight>
              </a:rPr>
              <a:t>1. Social Media</a:t>
            </a:r>
            <a:br>
              <a:rPr lang="en-IN" dirty="0"/>
            </a:br>
            <a:r>
              <a:rPr lang="en-IN" dirty="0"/>
              <a:t>								</a:t>
            </a:r>
            <a:r>
              <a:rPr lang="en-IN" dirty="0">
                <a:highlight>
                  <a:srgbClr val="00FF00"/>
                </a:highlight>
              </a:rPr>
              <a:t>2. TV ads</a:t>
            </a:r>
            <a:r>
              <a:rPr lang="en-IN" dirty="0"/>
              <a:t>	    </a:t>
            </a:r>
            <a:r>
              <a:rPr lang="en-IN" sz="1400" u="sng" dirty="0">
                <a:solidFill>
                  <a:srgbClr val="FF0000"/>
                </a:solidFill>
              </a:rPr>
              <a:t>Decreasing priority</a:t>
            </a:r>
            <a:br>
              <a:rPr lang="en-IN" dirty="0"/>
            </a:br>
            <a:r>
              <a:rPr lang="en-IN" dirty="0"/>
              <a:t>								</a:t>
            </a:r>
            <a:r>
              <a:rPr lang="en-IN" dirty="0">
                <a:highlight>
                  <a:srgbClr val="00FF00"/>
                </a:highlight>
              </a:rPr>
              <a:t>3. Website</a:t>
            </a:r>
            <a:r>
              <a:rPr lang="en-IN" dirty="0"/>
              <a:t>		</a:t>
            </a:r>
            <a:br>
              <a:rPr lang="en-IN" dirty="0"/>
            </a:br>
            <a:r>
              <a:rPr lang="en-IN" dirty="0"/>
              <a:t>								4. Print ads</a:t>
            </a:r>
            <a:br>
              <a:rPr lang="en-IN" dirty="0"/>
            </a:br>
            <a:r>
              <a:rPr lang="en-IN" dirty="0"/>
              <a:t>								5. Events					  		</a:t>
            </a:r>
          </a:p>
          <a:p>
            <a:br>
              <a:rPr lang="en-IN" dirty="0"/>
            </a:br>
            <a:br>
              <a:rPr lang="en-IN" dirty="0"/>
            </a:br>
            <a:r>
              <a:rPr lang="en-IN" b="1" dirty="0">
                <a:highlight>
                  <a:srgbClr val="FFFF00"/>
                </a:highlight>
              </a:rPr>
              <a:t>Answer 1.2 (a):</a:t>
            </a:r>
            <a:br>
              <a:rPr lang="en-IN" b="1" dirty="0">
                <a:highlight>
                  <a:srgbClr val="FFFF00"/>
                </a:highlight>
              </a:rPr>
            </a:br>
            <a:r>
              <a:rPr lang="en-IN" sz="1600" b="1" i="1" dirty="0">
                <a:highlight>
                  <a:srgbClr val="FFFF00"/>
                </a:highlight>
              </a:rPr>
              <a:t>(in order of decreasing priority)</a:t>
            </a:r>
            <a:br>
              <a:rPr lang="en-IN" b="1" dirty="0">
                <a:highlight>
                  <a:srgbClr val="FFFF00"/>
                </a:highlight>
              </a:rPr>
            </a:br>
            <a:r>
              <a:rPr lang="en-IN" b="1" dirty="0">
                <a:highlight>
                  <a:srgbClr val="FFFF00"/>
                </a:highlight>
              </a:rPr>
              <a:t>1. Social Media   2. TV ads   3. Website Display  </a:t>
            </a:r>
          </a:p>
        </p:txBody>
      </p:sp>
      <p:sp>
        <p:nvSpPr>
          <p:cNvPr id="4" name="Arrow: Down 3">
            <a:extLst>
              <a:ext uri="{FF2B5EF4-FFF2-40B4-BE49-F238E27FC236}">
                <a16:creationId xmlns:a16="http://schemas.microsoft.com/office/drawing/2014/main" id="{E928B875-86B7-48C2-A5DF-F11992A60645}"/>
              </a:ext>
            </a:extLst>
          </p:cNvPr>
          <p:cNvSpPr/>
          <p:nvPr/>
        </p:nvSpPr>
        <p:spPr>
          <a:xfrm>
            <a:off x="9436957" y="3323415"/>
            <a:ext cx="195309" cy="1311590"/>
          </a:xfrm>
          <a:prstGeom prst="downArrow">
            <a:avLst/>
          </a:prstGeom>
          <a:solidFill>
            <a:srgbClr val="FF000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graphicFrame>
        <p:nvGraphicFramePr>
          <p:cNvPr id="5" name="Table 5">
            <a:extLst>
              <a:ext uri="{FF2B5EF4-FFF2-40B4-BE49-F238E27FC236}">
                <a16:creationId xmlns:a16="http://schemas.microsoft.com/office/drawing/2014/main" id="{FAFBBA6E-1BDC-4916-8B08-9D9D652239B3}"/>
              </a:ext>
            </a:extLst>
          </p:cNvPr>
          <p:cNvGraphicFramePr>
            <a:graphicFrameLocks noGrp="1"/>
          </p:cNvGraphicFramePr>
          <p:nvPr>
            <p:extLst>
              <p:ext uri="{D42A27DB-BD31-4B8C-83A1-F6EECF244321}">
                <p14:modId xmlns:p14="http://schemas.microsoft.com/office/powerpoint/2010/main" val="2562683078"/>
              </p:ext>
            </p:extLst>
          </p:nvPr>
        </p:nvGraphicFramePr>
        <p:xfrm>
          <a:off x="275207" y="1154229"/>
          <a:ext cx="6569478" cy="4030760"/>
        </p:xfrm>
        <a:graphic>
          <a:graphicData uri="http://schemas.openxmlformats.org/drawingml/2006/table">
            <a:tbl>
              <a:tblPr firstRow="1" bandRow="1">
                <a:tableStyleId>{3B4B98B0-60AC-42C2-AFA5-B58CD77FA1E5}</a:tableStyleId>
              </a:tblPr>
              <a:tblGrid>
                <a:gridCol w="1094913">
                  <a:extLst>
                    <a:ext uri="{9D8B030D-6E8A-4147-A177-3AD203B41FA5}">
                      <a16:colId xmlns:a16="http://schemas.microsoft.com/office/drawing/2014/main" val="1771382032"/>
                    </a:ext>
                  </a:extLst>
                </a:gridCol>
                <a:gridCol w="1094913">
                  <a:extLst>
                    <a:ext uri="{9D8B030D-6E8A-4147-A177-3AD203B41FA5}">
                      <a16:colId xmlns:a16="http://schemas.microsoft.com/office/drawing/2014/main" val="3757674059"/>
                    </a:ext>
                  </a:extLst>
                </a:gridCol>
                <a:gridCol w="1094913">
                  <a:extLst>
                    <a:ext uri="{9D8B030D-6E8A-4147-A177-3AD203B41FA5}">
                      <a16:colId xmlns:a16="http://schemas.microsoft.com/office/drawing/2014/main" val="513774891"/>
                    </a:ext>
                  </a:extLst>
                </a:gridCol>
                <a:gridCol w="1094913">
                  <a:extLst>
                    <a:ext uri="{9D8B030D-6E8A-4147-A177-3AD203B41FA5}">
                      <a16:colId xmlns:a16="http://schemas.microsoft.com/office/drawing/2014/main" val="2407125659"/>
                    </a:ext>
                  </a:extLst>
                </a:gridCol>
                <a:gridCol w="1094913">
                  <a:extLst>
                    <a:ext uri="{9D8B030D-6E8A-4147-A177-3AD203B41FA5}">
                      <a16:colId xmlns:a16="http://schemas.microsoft.com/office/drawing/2014/main" val="3686167334"/>
                    </a:ext>
                  </a:extLst>
                </a:gridCol>
                <a:gridCol w="1094913">
                  <a:extLst>
                    <a:ext uri="{9D8B030D-6E8A-4147-A177-3AD203B41FA5}">
                      <a16:colId xmlns:a16="http://schemas.microsoft.com/office/drawing/2014/main" val="2912770139"/>
                    </a:ext>
                  </a:extLst>
                </a:gridCol>
              </a:tblGrid>
              <a:tr h="413330">
                <a:tc>
                  <a:txBody>
                    <a:bodyPr/>
                    <a:lstStyle/>
                    <a:p>
                      <a:r>
                        <a:rPr lang="en-US" sz="1400" dirty="0"/>
                        <a:t>Channel</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Revenue per unit cost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Access Ratio </a:t>
                      </a:r>
                      <a:r>
                        <a:rPr lang="en-US" sz="1400" b="0" dirty="0"/>
                        <a:t>(access rating / max possible access rating)</a:t>
                      </a:r>
                      <a:endParaRPr lang="en-I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Popularity Ratio </a:t>
                      </a:r>
                      <a:r>
                        <a:rPr lang="en-US" sz="1400" b="0" u="none" dirty="0"/>
                        <a:t>(popularity rating/ max possible popularity rating)</a:t>
                      </a:r>
                      <a:endParaRPr lang="en-IN" sz="1400" b="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Likeable metrics </a:t>
                      </a:r>
                      <a:r>
                        <a:rPr lang="en-US" sz="1400" b="0" dirty="0"/>
                        <a:t>(access rating * popularity rating)</a:t>
                      </a:r>
                      <a:endParaRPr lang="en-I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Combined Effect </a:t>
                      </a:r>
                      <a:r>
                        <a:rPr lang="en-US" sz="1400" b="0" dirty="0"/>
                        <a:t>(revenue per unit cost * likeable metrics)</a:t>
                      </a:r>
                      <a:endParaRPr lang="en-I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08755261"/>
                  </a:ext>
                </a:extLst>
              </a:tr>
              <a:tr h="413330">
                <a:tc>
                  <a:txBody>
                    <a:bodyPr/>
                    <a:lstStyle/>
                    <a:p>
                      <a:r>
                        <a:rPr lang="en-US" sz="1600" dirty="0"/>
                        <a:t>TV ads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742.42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8/10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7/10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0.56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415.75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797156742"/>
                  </a:ext>
                </a:extLst>
              </a:tr>
              <a:tr h="413330">
                <a:tc>
                  <a:txBody>
                    <a:bodyPr/>
                    <a:lstStyle/>
                    <a:p>
                      <a:r>
                        <a:rPr lang="en-US" sz="1600" dirty="0"/>
                        <a:t>Print ads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729.16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6/10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5/10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0.30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218.74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42457761"/>
                  </a:ext>
                </a:extLst>
              </a:tr>
              <a:tr h="413330">
                <a:tc>
                  <a:txBody>
                    <a:bodyPr/>
                    <a:lstStyle/>
                    <a:p>
                      <a:r>
                        <a:rPr lang="en-US" sz="1600" dirty="0"/>
                        <a:t>Website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793.33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9/10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4/10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0.36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285.59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04097639"/>
                  </a:ext>
                </a:extLst>
              </a:tr>
              <a:tr h="413330">
                <a:tc>
                  <a:txBody>
                    <a:bodyPr/>
                    <a:lstStyle/>
                    <a:p>
                      <a:r>
                        <a:rPr lang="en-US" sz="1600" dirty="0"/>
                        <a:t>Social Media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656.25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10/10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9/10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0.90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590.69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2258841"/>
                  </a:ext>
                </a:extLst>
              </a:tr>
              <a:tr h="413330">
                <a:tc>
                  <a:txBody>
                    <a:bodyPr/>
                    <a:lstStyle/>
                    <a:p>
                      <a:r>
                        <a:rPr lang="en-US" sz="1600" dirty="0"/>
                        <a:t>Events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373.33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4/10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3/10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0.12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44.79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86832967"/>
                  </a:ext>
                </a:extLst>
              </a:tr>
            </a:tbl>
          </a:graphicData>
        </a:graphic>
      </p:graphicFrame>
      <p:sp>
        <p:nvSpPr>
          <p:cNvPr id="6" name="Oval 5">
            <a:extLst>
              <a:ext uri="{FF2B5EF4-FFF2-40B4-BE49-F238E27FC236}">
                <a16:creationId xmlns:a16="http://schemas.microsoft.com/office/drawing/2014/main" id="{9FF8CD8F-4DCE-4268-8136-93DA0B1A68DD}"/>
              </a:ext>
            </a:extLst>
          </p:cNvPr>
          <p:cNvSpPr/>
          <p:nvPr/>
        </p:nvSpPr>
        <p:spPr>
          <a:xfrm>
            <a:off x="7066626" y="58857"/>
            <a:ext cx="3879542" cy="1498022"/>
          </a:xfrm>
          <a:prstGeom prst="ellipse">
            <a:avLst/>
          </a:prstGeom>
          <a:solidFill>
            <a:schemeClr val="bg2">
              <a:lumMod val="60000"/>
              <a:lumOff val="4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600" dirty="0"/>
              <a:t>Shows combined effect of cost effectiveness and market research i.e. accessibility and popularity</a:t>
            </a:r>
            <a:endParaRPr lang="en-IN" sz="1600" dirty="0" err="1"/>
          </a:p>
        </p:txBody>
      </p:sp>
      <p:sp>
        <p:nvSpPr>
          <p:cNvPr id="7" name="Arrow: Down 6">
            <a:extLst>
              <a:ext uri="{FF2B5EF4-FFF2-40B4-BE49-F238E27FC236}">
                <a16:creationId xmlns:a16="http://schemas.microsoft.com/office/drawing/2014/main" id="{25E96669-3D01-44E6-82B6-6C71F670FF43}"/>
              </a:ext>
            </a:extLst>
          </p:cNvPr>
          <p:cNvSpPr/>
          <p:nvPr/>
        </p:nvSpPr>
        <p:spPr>
          <a:xfrm rot="2768750">
            <a:off x="6969699" y="472343"/>
            <a:ext cx="437422" cy="1535196"/>
          </a:xfrm>
          <a:prstGeom prst="downArrow">
            <a:avLst/>
          </a:prstGeom>
          <a:solidFill>
            <a:schemeClr val="tx1">
              <a:lumMod val="95000"/>
              <a:lumOff val="5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8" name="Rectangle: Rounded Corners 7">
            <a:extLst>
              <a:ext uri="{FF2B5EF4-FFF2-40B4-BE49-F238E27FC236}">
                <a16:creationId xmlns:a16="http://schemas.microsoft.com/office/drawing/2014/main" id="{30064879-DAE4-46A6-ADE4-0AD4892222D5}"/>
              </a:ext>
            </a:extLst>
          </p:cNvPr>
          <p:cNvSpPr/>
          <p:nvPr/>
        </p:nvSpPr>
        <p:spPr>
          <a:xfrm>
            <a:off x="7590401" y="4798388"/>
            <a:ext cx="2041865" cy="692723"/>
          </a:xfrm>
          <a:prstGeom prst="roundRect">
            <a:avLst/>
          </a:prstGeom>
          <a:solidFill>
            <a:schemeClr val="accent6">
              <a:lumMod val="75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600" dirty="0">
                <a:solidFill>
                  <a:schemeClr val="bg1"/>
                </a:solidFill>
              </a:rPr>
              <a:t>As only top three are to be selected</a:t>
            </a:r>
            <a:endParaRPr lang="en-IN" sz="1600" dirty="0" err="1">
              <a:solidFill>
                <a:schemeClr val="bg1"/>
              </a:solidFill>
            </a:endParaRPr>
          </a:p>
        </p:txBody>
      </p:sp>
    </p:spTree>
    <p:extLst>
      <p:ext uri="{BB962C8B-B14F-4D97-AF65-F5344CB8AC3E}">
        <p14:creationId xmlns:p14="http://schemas.microsoft.com/office/powerpoint/2010/main" val="83225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1E2EF-EA11-4B8C-AF0E-3B23B942FE56}"/>
              </a:ext>
            </a:extLst>
          </p:cNvPr>
          <p:cNvSpPr>
            <a:spLocks noGrp="1"/>
          </p:cNvSpPr>
          <p:nvPr>
            <p:ph idx="1"/>
          </p:nvPr>
        </p:nvSpPr>
        <p:spPr>
          <a:xfrm>
            <a:off x="213063" y="221942"/>
            <a:ext cx="11798423" cy="6436310"/>
          </a:xfrm>
        </p:spPr>
        <p:txBody>
          <a:bodyPr/>
          <a:lstStyle/>
          <a:p>
            <a:pPr>
              <a:spcBef>
                <a:spcPts val="1800"/>
              </a:spcBef>
            </a:pPr>
            <a:r>
              <a:rPr lang="en-US" b="1" dirty="0">
                <a:highlight>
                  <a:srgbClr val="FFFF00"/>
                </a:highlight>
              </a:rPr>
              <a:t>Answer 1.2 (b) :</a:t>
            </a:r>
            <a:br>
              <a:rPr lang="en-US" dirty="0">
                <a:highlight>
                  <a:srgbClr val="FFFF00"/>
                </a:highlight>
              </a:rPr>
            </a:br>
            <a:r>
              <a:rPr lang="en-US" dirty="0">
                <a:highlight>
                  <a:srgbClr val="FFFF00"/>
                </a:highlight>
              </a:rPr>
              <a:t>Strategies to keep in mind for :</a:t>
            </a:r>
            <a:br>
              <a:rPr lang="en-US" dirty="0">
                <a:highlight>
                  <a:srgbClr val="FFFF00"/>
                </a:highlight>
              </a:rPr>
            </a:br>
            <a:r>
              <a:rPr lang="en-US" b="1" dirty="0">
                <a:highlight>
                  <a:srgbClr val="FFFF00"/>
                </a:highlight>
              </a:rPr>
              <a:t>1. Social Media: </a:t>
            </a:r>
            <a:r>
              <a:rPr lang="en-US" dirty="0">
                <a:highlight>
                  <a:srgbClr val="FFFF00"/>
                </a:highlight>
              </a:rPr>
              <a:t>Since social media has perfect accessibility rating(10/10) as well as near perfect popularity rating (9/10), content should be relatable to a wide range of audience so that everyone interacting with it can feel a sense of connectivity with the content. Content should be moderated as high popularity and high accessibility means that features and interests of audience can vary significantly. Overall generalized content will be perfect for this channel.</a:t>
            </a:r>
            <a:br>
              <a:rPr lang="en-US" dirty="0">
                <a:highlight>
                  <a:srgbClr val="FFFF00"/>
                </a:highlight>
              </a:rPr>
            </a:br>
            <a:br>
              <a:rPr lang="en-US" dirty="0">
                <a:highlight>
                  <a:srgbClr val="FFFF00"/>
                </a:highlight>
              </a:rPr>
            </a:br>
            <a:r>
              <a:rPr lang="en-US" b="1" dirty="0">
                <a:highlight>
                  <a:srgbClr val="FFFF00"/>
                </a:highlight>
              </a:rPr>
              <a:t>2. TV ads : </a:t>
            </a:r>
            <a:r>
              <a:rPr lang="en-US" dirty="0">
                <a:highlight>
                  <a:srgbClr val="FFFF00"/>
                </a:highlight>
              </a:rPr>
              <a:t>Since TV has high accessibility rating (8/10) and a decent popularity rating (7/10), content should be made focusing to increase both metrics to a higher level. So based on this, content should be made interesting and more engaging to the audience.</a:t>
            </a:r>
            <a:br>
              <a:rPr lang="en-US" dirty="0">
                <a:highlight>
                  <a:srgbClr val="FFFF00"/>
                </a:highlight>
              </a:rPr>
            </a:br>
            <a:br>
              <a:rPr lang="en-US" dirty="0">
                <a:highlight>
                  <a:srgbClr val="FFFF00"/>
                </a:highlight>
              </a:rPr>
            </a:br>
            <a:r>
              <a:rPr lang="en-US" b="1" dirty="0">
                <a:highlight>
                  <a:srgbClr val="FFFF00"/>
                </a:highlight>
              </a:rPr>
              <a:t>3. Website Display: </a:t>
            </a:r>
            <a:r>
              <a:rPr lang="en-US" dirty="0">
                <a:highlight>
                  <a:srgbClr val="FFFF00"/>
                </a:highlight>
              </a:rPr>
              <a:t>Website display has a near perfect access rating(9/10) but a poor popularity rating (4/10) which shows that audience is not finding the ads attractive enough to engage with it. So ads should be made more attractive in order to increase engagement and content should be generalized for a wide range of </a:t>
            </a:r>
            <a:r>
              <a:rPr lang="en-US" dirty="0" err="1">
                <a:highlight>
                  <a:srgbClr val="FFFF00"/>
                </a:highlight>
              </a:rPr>
              <a:t>audeince</a:t>
            </a:r>
            <a:r>
              <a:rPr lang="en-US" dirty="0">
                <a:highlight>
                  <a:srgbClr val="FFFF00"/>
                </a:highlight>
              </a:rPr>
              <a:t> due to high accessibility rate.</a:t>
            </a:r>
            <a:br>
              <a:rPr lang="en-US" dirty="0"/>
            </a:br>
            <a:r>
              <a:rPr lang="en-US" dirty="0"/>
              <a:t> </a:t>
            </a:r>
            <a:endParaRPr lang="en-IN" b="1" u="sng" dirty="0"/>
          </a:p>
        </p:txBody>
      </p:sp>
    </p:spTree>
    <p:extLst>
      <p:ext uri="{BB962C8B-B14F-4D97-AF65-F5344CB8AC3E}">
        <p14:creationId xmlns:p14="http://schemas.microsoft.com/office/powerpoint/2010/main" val="125426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AFAA-0AFD-4E5B-8608-F1309BA883CC}"/>
              </a:ext>
            </a:extLst>
          </p:cNvPr>
          <p:cNvSpPr>
            <a:spLocks noGrp="1"/>
          </p:cNvSpPr>
          <p:nvPr>
            <p:ph type="title"/>
          </p:nvPr>
        </p:nvSpPr>
        <p:spPr>
          <a:xfrm>
            <a:off x="548640" y="160375"/>
            <a:ext cx="11091672" cy="492443"/>
          </a:xfrm>
        </p:spPr>
        <p:txBody>
          <a:bodyPr/>
          <a:lstStyle/>
          <a:p>
            <a:r>
              <a:rPr lang="en-US" dirty="0"/>
              <a:t>Scenario one – PART 2 </a:t>
            </a:r>
            <a:endParaRPr lang="en-IN" dirty="0"/>
          </a:p>
        </p:txBody>
      </p:sp>
      <p:sp>
        <p:nvSpPr>
          <p:cNvPr id="3" name="Content Placeholder 2">
            <a:extLst>
              <a:ext uri="{FF2B5EF4-FFF2-40B4-BE49-F238E27FC236}">
                <a16:creationId xmlns:a16="http://schemas.microsoft.com/office/drawing/2014/main" id="{2152BC47-37B8-487E-87A5-D37E0534053B}"/>
              </a:ext>
            </a:extLst>
          </p:cNvPr>
          <p:cNvSpPr>
            <a:spLocks noGrp="1"/>
          </p:cNvSpPr>
          <p:nvPr>
            <p:ph idx="1"/>
          </p:nvPr>
        </p:nvSpPr>
        <p:spPr>
          <a:xfrm>
            <a:off x="548639" y="763480"/>
            <a:ext cx="11643361" cy="6094519"/>
          </a:xfrm>
        </p:spPr>
        <p:txBody>
          <a:bodyPr/>
          <a:lstStyle/>
          <a:p>
            <a:r>
              <a:rPr lang="en-US" b="1" dirty="0"/>
              <a:t>2.1 )</a:t>
            </a:r>
            <a:br>
              <a:rPr lang="en-US" dirty="0"/>
            </a:br>
            <a:r>
              <a:rPr lang="en-US" dirty="0"/>
              <a:t>Total Yearly sales = $ 2B</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Assuming each customer in the same region spends same amount on average </a:t>
            </a:r>
            <a:br>
              <a:rPr lang="en-US" dirty="0"/>
            </a:br>
            <a:br>
              <a:rPr lang="en-US" dirty="0"/>
            </a:br>
            <a:r>
              <a:rPr lang="en-US" dirty="0"/>
              <a:t>																																													</a:t>
            </a:r>
            <a:r>
              <a:rPr lang="en-US" u="sng" dirty="0">
                <a:solidFill>
                  <a:srgbClr val="FF0000"/>
                </a:solidFill>
              </a:rPr>
              <a:t>   MAXIMUM OPPORTUNITY</a:t>
            </a:r>
            <a:r>
              <a:rPr lang="en-US" dirty="0"/>
              <a:t>																							             </a:t>
            </a:r>
            <a:r>
              <a:rPr lang="en-IN" b="1" dirty="0">
                <a:highlight>
                  <a:srgbClr val="FFFF00"/>
                </a:highlight>
              </a:rPr>
              <a:t>Answer 2.1:</a:t>
            </a:r>
            <a:br>
              <a:rPr lang="en-IN" b="1" dirty="0">
                <a:highlight>
                  <a:srgbClr val="FFFF00"/>
                </a:highlight>
              </a:rPr>
            </a:br>
            <a:r>
              <a:rPr lang="en-IN" b="1" dirty="0">
                <a:highlight>
                  <a:srgbClr val="FFFF00"/>
                </a:highlight>
              </a:rPr>
              <a:t>Maximum opportunity region for investing is REGION 3</a:t>
            </a:r>
            <a:endParaRPr lang="en-IN" dirty="0"/>
          </a:p>
        </p:txBody>
      </p:sp>
      <p:graphicFrame>
        <p:nvGraphicFramePr>
          <p:cNvPr id="4" name="Table 4">
            <a:extLst>
              <a:ext uri="{FF2B5EF4-FFF2-40B4-BE49-F238E27FC236}">
                <a16:creationId xmlns:a16="http://schemas.microsoft.com/office/drawing/2014/main" id="{FFCCB2AF-0D60-493E-BEC4-AEC923E39F4A}"/>
              </a:ext>
            </a:extLst>
          </p:cNvPr>
          <p:cNvGraphicFramePr>
            <a:graphicFrameLocks noGrp="1"/>
          </p:cNvGraphicFramePr>
          <p:nvPr>
            <p:extLst>
              <p:ext uri="{D42A27DB-BD31-4B8C-83A1-F6EECF244321}">
                <p14:modId xmlns:p14="http://schemas.microsoft.com/office/powerpoint/2010/main" val="3758952748"/>
              </p:ext>
            </p:extLst>
          </p:nvPr>
        </p:nvGraphicFramePr>
        <p:xfrm>
          <a:off x="548642" y="1473693"/>
          <a:ext cx="11091670" cy="2210539"/>
        </p:xfrm>
        <a:graphic>
          <a:graphicData uri="http://schemas.openxmlformats.org/drawingml/2006/table">
            <a:tbl>
              <a:tblPr firstRow="1" bandRow="1">
                <a:tableStyleId>{0E3FDE45-AF77-4B5C-9715-49D594BDF05E}</a:tableStyleId>
              </a:tblPr>
              <a:tblGrid>
                <a:gridCol w="1109167">
                  <a:extLst>
                    <a:ext uri="{9D8B030D-6E8A-4147-A177-3AD203B41FA5}">
                      <a16:colId xmlns:a16="http://schemas.microsoft.com/office/drawing/2014/main" val="466277204"/>
                    </a:ext>
                  </a:extLst>
                </a:gridCol>
                <a:gridCol w="1109167">
                  <a:extLst>
                    <a:ext uri="{9D8B030D-6E8A-4147-A177-3AD203B41FA5}">
                      <a16:colId xmlns:a16="http://schemas.microsoft.com/office/drawing/2014/main" val="1256593577"/>
                    </a:ext>
                  </a:extLst>
                </a:gridCol>
                <a:gridCol w="1109167">
                  <a:extLst>
                    <a:ext uri="{9D8B030D-6E8A-4147-A177-3AD203B41FA5}">
                      <a16:colId xmlns:a16="http://schemas.microsoft.com/office/drawing/2014/main" val="1495460610"/>
                    </a:ext>
                  </a:extLst>
                </a:gridCol>
                <a:gridCol w="1109167">
                  <a:extLst>
                    <a:ext uri="{9D8B030D-6E8A-4147-A177-3AD203B41FA5}">
                      <a16:colId xmlns:a16="http://schemas.microsoft.com/office/drawing/2014/main" val="835554550"/>
                    </a:ext>
                  </a:extLst>
                </a:gridCol>
                <a:gridCol w="1109167">
                  <a:extLst>
                    <a:ext uri="{9D8B030D-6E8A-4147-A177-3AD203B41FA5}">
                      <a16:colId xmlns:a16="http://schemas.microsoft.com/office/drawing/2014/main" val="403675907"/>
                    </a:ext>
                  </a:extLst>
                </a:gridCol>
                <a:gridCol w="1109167">
                  <a:extLst>
                    <a:ext uri="{9D8B030D-6E8A-4147-A177-3AD203B41FA5}">
                      <a16:colId xmlns:a16="http://schemas.microsoft.com/office/drawing/2014/main" val="2398337636"/>
                    </a:ext>
                  </a:extLst>
                </a:gridCol>
                <a:gridCol w="1109167">
                  <a:extLst>
                    <a:ext uri="{9D8B030D-6E8A-4147-A177-3AD203B41FA5}">
                      <a16:colId xmlns:a16="http://schemas.microsoft.com/office/drawing/2014/main" val="2210626261"/>
                    </a:ext>
                  </a:extLst>
                </a:gridCol>
                <a:gridCol w="1109167">
                  <a:extLst>
                    <a:ext uri="{9D8B030D-6E8A-4147-A177-3AD203B41FA5}">
                      <a16:colId xmlns:a16="http://schemas.microsoft.com/office/drawing/2014/main" val="3138804947"/>
                    </a:ext>
                  </a:extLst>
                </a:gridCol>
                <a:gridCol w="1109167">
                  <a:extLst>
                    <a:ext uri="{9D8B030D-6E8A-4147-A177-3AD203B41FA5}">
                      <a16:colId xmlns:a16="http://schemas.microsoft.com/office/drawing/2014/main" val="1936228632"/>
                    </a:ext>
                  </a:extLst>
                </a:gridCol>
                <a:gridCol w="1109167">
                  <a:extLst>
                    <a:ext uri="{9D8B030D-6E8A-4147-A177-3AD203B41FA5}">
                      <a16:colId xmlns:a16="http://schemas.microsoft.com/office/drawing/2014/main" val="575525684"/>
                    </a:ext>
                  </a:extLst>
                </a:gridCol>
              </a:tblGrid>
              <a:tr h="1306354">
                <a:tc>
                  <a:txBody>
                    <a:bodyPr/>
                    <a:lstStyle/>
                    <a:p>
                      <a:r>
                        <a:rPr lang="en-US" sz="1200" dirty="0"/>
                        <a:t>Region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Yearly Sales </a:t>
                      </a:r>
                      <a:r>
                        <a:rPr lang="en-US" sz="1200" b="0" dirty="0"/>
                        <a:t>(%)</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Yearly Sales </a:t>
                      </a:r>
                      <a:r>
                        <a:rPr lang="en-US" sz="1200" b="0" dirty="0"/>
                        <a:t>(revenue)</a:t>
                      </a:r>
                      <a:br>
                        <a:rPr lang="en-US" sz="1200" b="0" dirty="0"/>
                      </a:br>
                      <a:r>
                        <a:rPr lang="en-US" sz="1200" b="0" dirty="0"/>
                        <a:t>(yearly sales % * total yearly sales)</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Market Share (%)</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Total Market </a:t>
                      </a:r>
                      <a:r>
                        <a:rPr lang="en-US" sz="1200" b="0" dirty="0"/>
                        <a:t>(yearly sales (revenue) * 100 / market share)</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Untapped or remaining market cap </a:t>
                      </a:r>
                      <a:r>
                        <a:rPr lang="en-US" sz="1200" b="0" dirty="0"/>
                        <a:t>(total – yearly sales (revenue))</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Total Relevant population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Customers </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Customers </a:t>
                      </a:r>
                      <a:r>
                        <a:rPr lang="en-US" sz="1200" b="0" dirty="0"/>
                        <a:t>(customers / relevant population)</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non –customers </a:t>
                      </a:r>
                      <a:r>
                        <a:rPr lang="en-US" sz="1200" b="0" dirty="0"/>
                        <a:t>(100 - %customers)</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511062"/>
                  </a:ext>
                </a:extLst>
              </a:tr>
              <a:tr h="301395">
                <a:tc>
                  <a:txBody>
                    <a:bodyPr/>
                    <a:lstStyle/>
                    <a:p>
                      <a:r>
                        <a:rPr lang="en-US" sz="1200" dirty="0"/>
                        <a:t>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$ 800M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$1269.84 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$ 469.84 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54230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34707</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64%</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553460"/>
                  </a:ext>
                </a:extLst>
              </a:tr>
              <a:tr h="301395">
                <a:tc>
                  <a:txBody>
                    <a:bodyPr/>
                    <a:lstStyle/>
                    <a:p>
                      <a:r>
                        <a:rPr lang="en-US" sz="1200" dirty="0"/>
                        <a:t>2</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28</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$ 560M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84%</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$ 666.66 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$ 106.66 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92800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36192</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39%</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882094"/>
                  </a:ext>
                </a:extLst>
              </a:tr>
              <a:tr h="301395">
                <a:tc>
                  <a:txBody>
                    <a:bodyPr/>
                    <a:lstStyle/>
                    <a:p>
                      <a:r>
                        <a:rPr lang="en-US" sz="1200" dirty="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32</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$ 640M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$ 1066.6 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$ 426.66 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86400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29376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34%</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664918"/>
                  </a:ext>
                </a:extLst>
              </a:tr>
            </a:tbl>
          </a:graphicData>
        </a:graphic>
      </p:graphicFrame>
      <p:graphicFrame>
        <p:nvGraphicFramePr>
          <p:cNvPr id="5" name="Table 5">
            <a:extLst>
              <a:ext uri="{FF2B5EF4-FFF2-40B4-BE49-F238E27FC236}">
                <a16:creationId xmlns:a16="http://schemas.microsoft.com/office/drawing/2014/main" id="{DC1DF80B-C450-455E-9E24-703F00D65609}"/>
              </a:ext>
            </a:extLst>
          </p:cNvPr>
          <p:cNvGraphicFramePr>
            <a:graphicFrameLocks noGrp="1"/>
          </p:cNvGraphicFramePr>
          <p:nvPr>
            <p:extLst>
              <p:ext uri="{D42A27DB-BD31-4B8C-83A1-F6EECF244321}">
                <p14:modId xmlns:p14="http://schemas.microsoft.com/office/powerpoint/2010/main" val="4086661718"/>
              </p:ext>
            </p:extLst>
          </p:nvPr>
        </p:nvGraphicFramePr>
        <p:xfrm>
          <a:off x="548642" y="4264568"/>
          <a:ext cx="8127999" cy="1686177"/>
        </p:xfrm>
        <a:graphic>
          <a:graphicData uri="http://schemas.openxmlformats.org/drawingml/2006/table">
            <a:tbl>
              <a:tblPr firstRow="1" bandRow="1">
                <a:tableStyleId>{0E3FDE45-AF77-4B5C-9715-49D594BDF05E}</a:tableStyleId>
              </a:tblPr>
              <a:tblGrid>
                <a:gridCol w="2709333">
                  <a:extLst>
                    <a:ext uri="{9D8B030D-6E8A-4147-A177-3AD203B41FA5}">
                      <a16:colId xmlns:a16="http://schemas.microsoft.com/office/drawing/2014/main" val="2219329282"/>
                    </a:ext>
                  </a:extLst>
                </a:gridCol>
                <a:gridCol w="2709333">
                  <a:extLst>
                    <a:ext uri="{9D8B030D-6E8A-4147-A177-3AD203B41FA5}">
                      <a16:colId xmlns:a16="http://schemas.microsoft.com/office/drawing/2014/main" val="1195807119"/>
                    </a:ext>
                  </a:extLst>
                </a:gridCol>
                <a:gridCol w="2709333">
                  <a:extLst>
                    <a:ext uri="{9D8B030D-6E8A-4147-A177-3AD203B41FA5}">
                      <a16:colId xmlns:a16="http://schemas.microsoft.com/office/drawing/2014/main" val="2063047328"/>
                    </a:ext>
                  </a:extLst>
                </a:gridCol>
              </a:tblGrid>
              <a:tr h="601864">
                <a:tc>
                  <a:txBody>
                    <a:bodyPr/>
                    <a:lstStyle/>
                    <a:p>
                      <a:r>
                        <a:rPr lang="en-US" sz="1200" dirty="0"/>
                        <a:t>Region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Average per person spend </a:t>
                      </a:r>
                      <a:r>
                        <a:rPr lang="en-US" sz="1200" b="0" dirty="0"/>
                        <a:t>(yearly sales (revenue) / customers) </a:t>
                      </a:r>
                      <a:r>
                        <a:rPr lang="en-US" sz="1200" b="1" dirty="0"/>
                        <a:t>($ M/ person)</a:t>
                      </a:r>
                      <a:endParaRPr lang="en-IN"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Opportunity </a:t>
                      </a:r>
                      <a:r>
                        <a:rPr lang="en-US" sz="1200" b="0" dirty="0"/>
                        <a:t>(% non-customers * per person spend * untapped market)</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9765840"/>
                  </a:ext>
                </a:extLst>
              </a:tr>
              <a:tr h="348699">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0.02305</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389.873</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48471261"/>
                  </a:ext>
                </a:extLst>
              </a:tr>
              <a:tr h="348699">
                <a:tc>
                  <a:txBody>
                    <a:bodyPr/>
                    <a:lstStyle/>
                    <a:p>
                      <a:r>
                        <a:rPr lang="en-US" sz="1400" dirty="0"/>
                        <a:t>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0.01547</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100.651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70906220"/>
                  </a:ext>
                </a:extLst>
              </a:tr>
              <a:tr h="348699">
                <a:tc>
                  <a:txBody>
                    <a:bodyPr/>
                    <a:lstStyle/>
                    <a:p>
                      <a:r>
                        <a:rPr lang="en-US" sz="1400" dirty="0"/>
                        <a:t>3</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0.02178</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ighlight>
                            <a:srgbClr val="00FF00"/>
                          </a:highlight>
                        </a:rPr>
                        <a:t>613.315</a:t>
                      </a:r>
                      <a:endParaRPr lang="en-IN" sz="1400" dirty="0">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54810238"/>
                  </a:ext>
                </a:extLst>
              </a:tr>
            </a:tbl>
          </a:graphicData>
        </a:graphic>
      </p:graphicFrame>
      <p:sp>
        <p:nvSpPr>
          <p:cNvPr id="8" name="Oval 7">
            <a:extLst>
              <a:ext uri="{FF2B5EF4-FFF2-40B4-BE49-F238E27FC236}">
                <a16:creationId xmlns:a16="http://schemas.microsoft.com/office/drawing/2014/main" id="{A062A8FC-BFCF-422B-A725-DB76F9E5DB79}"/>
              </a:ext>
            </a:extLst>
          </p:cNvPr>
          <p:cNvSpPr/>
          <p:nvPr/>
        </p:nvSpPr>
        <p:spPr>
          <a:xfrm>
            <a:off x="8861439" y="3794894"/>
            <a:ext cx="3145762" cy="1107489"/>
          </a:xfrm>
          <a:prstGeom prst="ellipse">
            <a:avLst/>
          </a:prstGeom>
          <a:solidFill>
            <a:schemeClr val="bg2">
              <a:lumMod val="60000"/>
              <a:lumOff val="4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600" dirty="0"/>
              <a:t>Denotes the opportunity to increase revenue in the region</a:t>
            </a:r>
            <a:endParaRPr lang="en-IN" sz="1600" dirty="0" err="1"/>
          </a:p>
        </p:txBody>
      </p:sp>
      <p:sp>
        <p:nvSpPr>
          <p:cNvPr id="9" name="Arrow: Down 8">
            <a:extLst>
              <a:ext uri="{FF2B5EF4-FFF2-40B4-BE49-F238E27FC236}">
                <a16:creationId xmlns:a16="http://schemas.microsoft.com/office/drawing/2014/main" id="{7F2C2FF7-B7B5-4A37-9234-F7F69C2E95D9}"/>
              </a:ext>
            </a:extLst>
          </p:cNvPr>
          <p:cNvSpPr/>
          <p:nvPr/>
        </p:nvSpPr>
        <p:spPr>
          <a:xfrm rot="3854632">
            <a:off x="8657773" y="3961824"/>
            <a:ext cx="407332" cy="1167114"/>
          </a:xfrm>
          <a:prstGeom prst="downArrow">
            <a:avLst/>
          </a:prstGeom>
          <a:solidFill>
            <a:schemeClr val="tx1">
              <a:lumMod val="95000"/>
              <a:lumOff val="5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10" name="Arrow: Down 9">
            <a:extLst>
              <a:ext uri="{FF2B5EF4-FFF2-40B4-BE49-F238E27FC236}">
                <a16:creationId xmlns:a16="http://schemas.microsoft.com/office/drawing/2014/main" id="{27F455D5-AB1B-4D65-8FD6-CEBFC2C48C94}"/>
              </a:ext>
            </a:extLst>
          </p:cNvPr>
          <p:cNvSpPr/>
          <p:nvPr/>
        </p:nvSpPr>
        <p:spPr>
          <a:xfrm rot="4666635">
            <a:off x="7608240" y="4552379"/>
            <a:ext cx="421270" cy="2085127"/>
          </a:xfrm>
          <a:prstGeom prst="downArrow">
            <a:avLst>
              <a:gd name="adj1" fmla="val 50000"/>
              <a:gd name="adj2" fmla="val 56303"/>
            </a:avLst>
          </a:prstGeom>
          <a:solidFill>
            <a:srgbClr val="FF000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Tree>
    <p:extLst>
      <p:ext uri="{BB962C8B-B14F-4D97-AF65-F5344CB8AC3E}">
        <p14:creationId xmlns:p14="http://schemas.microsoft.com/office/powerpoint/2010/main" val="178741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BBD0B-4A88-4551-BF53-86B86C7FC6D9}"/>
              </a:ext>
            </a:extLst>
          </p:cNvPr>
          <p:cNvSpPr>
            <a:spLocks noGrp="1"/>
          </p:cNvSpPr>
          <p:nvPr>
            <p:ph idx="1"/>
          </p:nvPr>
        </p:nvSpPr>
        <p:spPr>
          <a:xfrm>
            <a:off x="186431" y="168675"/>
            <a:ext cx="11825056" cy="6533965"/>
          </a:xfrm>
        </p:spPr>
        <p:txBody>
          <a:bodyPr/>
          <a:lstStyle/>
          <a:p>
            <a:r>
              <a:rPr lang="en-US" b="1" dirty="0"/>
              <a:t>2.2 ) </a:t>
            </a:r>
            <a:br>
              <a:rPr lang="en-US" b="1" dirty="0"/>
            </a:br>
            <a:r>
              <a:rPr lang="en-US" dirty="0"/>
              <a:t>Based upon the customer engagement data for different customer segments, we applied the multiple linear regression model to find out the relationship between dependent binary variable (0 - not engaged / 1- engaged) and the independent variables (‘aired during’, ‘time of ad’, ‘length of ad’, ‘upbeat music’). Below are the calculated coefficients for each of the independent variables (after converting strings to dummy variables) :																																																																																																		       Now predicting the value of dependent variable using the trained regression model, we find out the value of the dependent variable for all customer segments, each time for remaining three cases :																																																	   </a:t>
            </a:r>
            <a:r>
              <a:rPr lang="en-US" sz="1600" b="1" u="sng" dirty="0">
                <a:highlight>
                  <a:srgbClr val="00FFFF"/>
                </a:highlight>
              </a:rPr>
              <a:t>Since this advertisement </a:t>
            </a:r>
            <a:r>
              <a:rPr lang="en-US" sz="1600" dirty="0"/>
              <a:t>										   </a:t>
            </a:r>
            <a:r>
              <a:rPr lang="en-US" sz="1600" b="1" u="sng" dirty="0">
                <a:highlight>
                  <a:srgbClr val="00FFFF"/>
                </a:highlight>
              </a:rPr>
              <a:t>engages every segment </a:t>
            </a:r>
            <a:r>
              <a:rPr lang="en-US" sz="1600" dirty="0"/>
              <a:t>										   </a:t>
            </a:r>
            <a:r>
              <a:rPr lang="en-US" sz="1600" b="1" u="sng" dirty="0">
                <a:highlight>
                  <a:srgbClr val="00FFFF"/>
                </a:highlight>
              </a:rPr>
              <a:t>of customers</a:t>
            </a:r>
            <a:r>
              <a:rPr lang="en-US" u="sng" dirty="0">
                <a:highlight>
                  <a:srgbClr val="00FFFF"/>
                </a:highlight>
              </a:rPr>
              <a:t>, </a:t>
            </a:r>
            <a:r>
              <a:rPr lang="en-US" sz="1600" b="1" u="sng" dirty="0">
                <a:highlight>
                  <a:srgbClr val="00FFFF"/>
                </a:highlight>
              </a:rPr>
              <a:t>this will be </a:t>
            </a:r>
            <a:r>
              <a:rPr lang="en-US" sz="1600" b="1" dirty="0"/>
              <a:t>										   </a:t>
            </a:r>
            <a:r>
              <a:rPr lang="en-US" sz="1600" b="1" u="sng" dirty="0">
                <a:highlight>
                  <a:srgbClr val="00FFFF"/>
                </a:highlight>
              </a:rPr>
              <a:t>aired broadly.</a:t>
            </a:r>
            <a:r>
              <a:rPr lang="en-US" dirty="0"/>
              <a:t>	</a:t>
            </a:r>
            <a:r>
              <a:rPr lang="en-US" sz="1600" dirty="0"/>
              <a:t>	 </a:t>
            </a:r>
            <a:r>
              <a:rPr lang="en-US" dirty="0"/>
              <a:t>			</a:t>
            </a:r>
          </a:p>
          <a:p>
            <a:endParaRPr lang="en-IN" dirty="0"/>
          </a:p>
        </p:txBody>
      </p:sp>
      <p:graphicFrame>
        <p:nvGraphicFramePr>
          <p:cNvPr id="4" name="Table 4">
            <a:extLst>
              <a:ext uri="{FF2B5EF4-FFF2-40B4-BE49-F238E27FC236}">
                <a16:creationId xmlns:a16="http://schemas.microsoft.com/office/drawing/2014/main" id="{27062CCE-6CC6-4011-91BD-77FF1017387C}"/>
              </a:ext>
            </a:extLst>
          </p:cNvPr>
          <p:cNvGraphicFramePr>
            <a:graphicFrameLocks noGrp="1"/>
          </p:cNvGraphicFramePr>
          <p:nvPr>
            <p:extLst>
              <p:ext uri="{D42A27DB-BD31-4B8C-83A1-F6EECF244321}">
                <p14:modId xmlns:p14="http://schemas.microsoft.com/office/powerpoint/2010/main" val="3217971380"/>
              </p:ext>
            </p:extLst>
          </p:nvPr>
        </p:nvGraphicFramePr>
        <p:xfrm>
          <a:off x="1917577" y="1722841"/>
          <a:ext cx="7972145" cy="1706160"/>
        </p:xfrm>
        <a:graphic>
          <a:graphicData uri="http://schemas.openxmlformats.org/drawingml/2006/table">
            <a:tbl>
              <a:tblPr firstRow="1" bandRow="1">
                <a:tableStyleId>{68D230F3-CF80-4859-8CE7-A43EE81993B5}</a:tableStyleId>
              </a:tblPr>
              <a:tblGrid>
                <a:gridCol w="1594429">
                  <a:extLst>
                    <a:ext uri="{9D8B030D-6E8A-4147-A177-3AD203B41FA5}">
                      <a16:colId xmlns:a16="http://schemas.microsoft.com/office/drawing/2014/main" val="1343920148"/>
                    </a:ext>
                  </a:extLst>
                </a:gridCol>
                <a:gridCol w="1594429">
                  <a:extLst>
                    <a:ext uri="{9D8B030D-6E8A-4147-A177-3AD203B41FA5}">
                      <a16:colId xmlns:a16="http://schemas.microsoft.com/office/drawing/2014/main" val="3023416033"/>
                    </a:ext>
                  </a:extLst>
                </a:gridCol>
                <a:gridCol w="1594429">
                  <a:extLst>
                    <a:ext uri="{9D8B030D-6E8A-4147-A177-3AD203B41FA5}">
                      <a16:colId xmlns:a16="http://schemas.microsoft.com/office/drawing/2014/main" val="899257112"/>
                    </a:ext>
                  </a:extLst>
                </a:gridCol>
                <a:gridCol w="1594429">
                  <a:extLst>
                    <a:ext uri="{9D8B030D-6E8A-4147-A177-3AD203B41FA5}">
                      <a16:colId xmlns:a16="http://schemas.microsoft.com/office/drawing/2014/main" val="3804626497"/>
                    </a:ext>
                  </a:extLst>
                </a:gridCol>
                <a:gridCol w="1594429">
                  <a:extLst>
                    <a:ext uri="{9D8B030D-6E8A-4147-A177-3AD203B41FA5}">
                      <a16:colId xmlns:a16="http://schemas.microsoft.com/office/drawing/2014/main" val="2758794319"/>
                    </a:ext>
                  </a:extLst>
                </a:gridCol>
              </a:tblGrid>
              <a:tr h="341232">
                <a:tc>
                  <a:txBody>
                    <a:bodyPr/>
                    <a:lstStyle/>
                    <a:p>
                      <a:endParaRPr lang="en-IN"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Aired During</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Time of Ad</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Length of Ad</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Upbeat Music</a:t>
                      </a:r>
                      <a:endParaRPr lang="en-IN"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32367881"/>
                  </a:ext>
                </a:extLst>
              </a:tr>
              <a:tr h="341232">
                <a:tc>
                  <a:txBody>
                    <a:bodyPr/>
                    <a:lstStyle/>
                    <a:p>
                      <a:r>
                        <a:rPr lang="en-US" sz="1400" dirty="0"/>
                        <a:t>S1</a:t>
                      </a:r>
                      <a:endParaRPr lang="en-IN"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0.1143</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-0.2216</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-0.0057</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-0.378</a:t>
                      </a:r>
                      <a:endParaRPr lang="en-IN"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45432533"/>
                  </a:ext>
                </a:extLst>
              </a:tr>
              <a:tr h="341232">
                <a:tc>
                  <a:txBody>
                    <a:bodyPr/>
                    <a:lstStyle/>
                    <a:p>
                      <a:r>
                        <a:rPr lang="en-US" sz="1400" dirty="0"/>
                        <a:t>S2</a:t>
                      </a:r>
                      <a:endParaRPr lang="en-IN"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-0.1415</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-0.9925</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-0.0006</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-0.054</a:t>
                      </a:r>
                      <a:endParaRPr lang="en-IN"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99890958"/>
                  </a:ext>
                </a:extLst>
              </a:tr>
              <a:tr h="341232">
                <a:tc>
                  <a:txBody>
                    <a:bodyPr/>
                    <a:lstStyle/>
                    <a:p>
                      <a:r>
                        <a:rPr lang="en-US" sz="1400" dirty="0"/>
                        <a:t>S3</a:t>
                      </a:r>
                      <a:endParaRPr lang="en-IN"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-0.0030</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-0.2631</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-0.0032</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a:t>0.4838</a:t>
                      </a:r>
                      <a:endParaRPr lang="en-IN"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2020968"/>
                  </a:ext>
                </a:extLst>
              </a:tr>
              <a:tr h="341232">
                <a:tc>
                  <a:txBody>
                    <a:bodyPr/>
                    <a:lstStyle/>
                    <a:p>
                      <a:r>
                        <a:rPr lang="en-US" sz="1400" dirty="0"/>
                        <a:t>S4</a:t>
                      </a:r>
                      <a:endParaRPr lang="en-IN"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-0.5608</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-0.4549</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-0.007</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-0.230</a:t>
                      </a:r>
                      <a:endParaRPr lang="en-IN"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984511"/>
                  </a:ext>
                </a:extLst>
              </a:tr>
            </a:tbl>
          </a:graphicData>
        </a:graphic>
      </p:graphicFrame>
      <p:graphicFrame>
        <p:nvGraphicFramePr>
          <p:cNvPr id="5" name="Table 5">
            <a:extLst>
              <a:ext uri="{FF2B5EF4-FFF2-40B4-BE49-F238E27FC236}">
                <a16:creationId xmlns:a16="http://schemas.microsoft.com/office/drawing/2014/main" id="{B01E8CB8-754A-4539-A4E8-F919D0878351}"/>
              </a:ext>
            </a:extLst>
          </p:cNvPr>
          <p:cNvGraphicFramePr>
            <a:graphicFrameLocks noGrp="1"/>
          </p:cNvGraphicFramePr>
          <p:nvPr>
            <p:extLst>
              <p:ext uri="{D42A27DB-BD31-4B8C-83A1-F6EECF244321}">
                <p14:modId xmlns:p14="http://schemas.microsoft.com/office/powerpoint/2010/main" val="2458862700"/>
              </p:ext>
            </p:extLst>
          </p:nvPr>
        </p:nvGraphicFramePr>
        <p:xfrm>
          <a:off x="186431" y="4376691"/>
          <a:ext cx="8345008" cy="2212672"/>
        </p:xfrm>
        <a:graphic>
          <a:graphicData uri="http://schemas.openxmlformats.org/drawingml/2006/table">
            <a:tbl>
              <a:tblPr firstRow="1" bandRow="1">
                <a:tableStyleId>{5FD0F851-EC5A-4D38-B0AD-8093EC10F338}</a:tableStyleId>
              </a:tblPr>
              <a:tblGrid>
                <a:gridCol w="1043126">
                  <a:extLst>
                    <a:ext uri="{9D8B030D-6E8A-4147-A177-3AD203B41FA5}">
                      <a16:colId xmlns:a16="http://schemas.microsoft.com/office/drawing/2014/main" val="1864756801"/>
                    </a:ext>
                  </a:extLst>
                </a:gridCol>
                <a:gridCol w="1043126">
                  <a:extLst>
                    <a:ext uri="{9D8B030D-6E8A-4147-A177-3AD203B41FA5}">
                      <a16:colId xmlns:a16="http://schemas.microsoft.com/office/drawing/2014/main" val="1595002200"/>
                    </a:ext>
                  </a:extLst>
                </a:gridCol>
                <a:gridCol w="1043126">
                  <a:extLst>
                    <a:ext uri="{9D8B030D-6E8A-4147-A177-3AD203B41FA5}">
                      <a16:colId xmlns:a16="http://schemas.microsoft.com/office/drawing/2014/main" val="3131517533"/>
                    </a:ext>
                  </a:extLst>
                </a:gridCol>
                <a:gridCol w="1043126">
                  <a:extLst>
                    <a:ext uri="{9D8B030D-6E8A-4147-A177-3AD203B41FA5}">
                      <a16:colId xmlns:a16="http://schemas.microsoft.com/office/drawing/2014/main" val="2013089672"/>
                    </a:ext>
                  </a:extLst>
                </a:gridCol>
                <a:gridCol w="1043126">
                  <a:extLst>
                    <a:ext uri="{9D8B030D-6E8A-4147-A177-3AD203B41FA5}">
                      <a16:colId xmlns:a16="http://schemas.microsoft.com/office/drawing/2014/main" val="2913489186"/>
                    </a:ext>
                  </a:extLst>
                </a:gridCol>
                <a:gridCol w="1043126">
                  <a:extLst>
                    <a:ext uri="{9D8B030D-6E8A-4147-A177-3AD203B41FA5}">
                      <a16:colId xmlns:a16="http://schemas.microsoft.com/office/drawing/2014/main" val="3507165017"/>
                    </a:ext>
                  </a:extLst>
                </a:gridCol>
                <a:gridCol w="1043126">
                  <a:extLst>
                    <a:ext uri="{9D8B030D-6E8A-4147-A177-3AD203B41FA5}">
                      <a16:colId xmlns:a16="http://schemas.microsoft.com/office/drawing/2014/main" val="581841285"/>
                    </a:ext>
                  </a:extLst>
                </a:gridCol>
                <a:gridCol w="1043126">
                  <a:extLst>
                    <a:ext uri="{9D8B030D-6E8A-4147-A177-3AD203B41FA5}">
                      <a16:colId xmlns:a16="http://schemas.microsoft.com/office/drawing/2014/main" val="479482642"/>
                    </a:ext>
                  </a:extLst>
                </a:gridCol>
              </a:tblGrid>
              <a:tr h="553168">
                <a:tc>
                  <a:txBody>
                    <a:bodyPr/>
                    <a:lstStyle/>
                    <a:p>
                      <a:r>
                        <a:rPr lang="en-US" sz="1400" dirty="0"/>
                        <a:t>Aired During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Time of Ad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Length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Upbeat Music</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S2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S3</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S4</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12442202"/>
                  </a:ext>
                </a:extLst>
              </a:tr>
              <a:tr h="553168">
                <a:tc>
                  <a:txBody>
                    <a:bodyPr/>
                    <a:lstStyle/>
                    <a:p>
                      <a:r>
                        <a:rPr lang="en-US" sz="1400" dirty="0"/>
                        <a:t>Movie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5:00-7:00 pm</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120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200332975"/>
                  </a:ext>
                </a:extLst>
              </a:tr>
              <a:tr h="553168">
                <a:tc>
                  <a:txBody>
                    <a:bodyPr/>
                    <a:lstStyle/>
                    <a:p>
                      <a:r>
                        <a:rPr lang="en-US" sz="1400" dirty="0"/>
                        <a:t>Sports event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5:00-7:00 pm</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Yes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12980011"/>
                  </a:ext>
                </a:extLst>
              </a:tr>
              <a:tr h="553168">
                <a:tc>
                  <a:txBody>
                    <a:bodyPr/>
                    <a:lstStyle/>
                    <a:p>
                      <a:r>
                        <a:rPr lang="en-US" sz="1400" dirty="0"/>
                        <a:t>Cartoon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10:00-11:59 pm</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0</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885917793"/>
                  </a:ext>
                </a:extLst>
              </a:tr>
            </a:tbl>
          </a:graphicData>
        </a:graphic>
      </p:graphicFrame>
      <p:sp>
        <p:nvSpPr>
          <p:cNvPr id="8" name="Oval 7">
            <a:extLst>
              <a:ext uri="{FF2B5EF4-FFF2-40B4-BE49-F238E27FC236}">
                <a16:creationId xmlns:a16="http://schemas.microsoft.com/office/drawing/2014/main" id="{431F7762-1F2C-4E4C-B770-12746600DAD1}"/>
              </a:ext>
            </a:extLst>
          </p:cNvPr>
          <p:cNvSpPr/>
          <p:nvPr/>
        </p:nvSpPr>
        <p:spPr>
          <a:xfrm>
            <a:off x="4225772" y="5291092"/>
            <a:ext cx="4305668" cy="710214"/>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9" name="Arrow: Down 8">
            <a:extLst>
              <a:ext uri="{FF2B5EF4-FFF2-40B4-BE49-F238E27FC236}">
                <a16:creationId xmlns:a16="http://schemas.microsoft.com/office/drawing/2014/main" id="{F75540CA-3AA8-4089-9B84-8B9C83BEFDB3}"/>
              </a:ext>
            </a:extLst>
          </p:cNvPr>
          <p:cNvSpPr/>
          <p:nvPr/>
        </p:nvSpPr>
        <p:spPr>
          <a:xfrm rot="5400000">
            <a:off x="8533645" y="4878601"/>
            <a:ext cx="239022" cy="1535196"/>
          </a:xfrm>
          <a:prstGeom prst="downArrow">
            <a:avLst/>
          </a:prstGeom>
          <a:solidFill>
            <a:srgbClr val="FF000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Tree>
    <p:extLst>
      <p:ext uri="{BB962C8B-B14F-4D97-AF65-F5344CB8AC3E}">
        <p14:creationId xmlns:p14="http://schemas.microsoft.com/office/powerpoint/2010/main" val="195510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DDA05-E168-4862-B260-04EE4EEEBA9E}"/>
              </a:ext>
            </a:extLst>
          </p:cNvPr>
          <p:cNvSpPr>
            <a:spLocks noGrp="1"/>
          </p:cNvSpPr>
          <p:nvPr>
            <p:ph idx="1"/>
          </p:nvPr>
        </p:nvSpPr>
        <p:spPr>
          <a:xfrm>
            <a:off x="230819" y="221942"/>
            <a:ext cx="11754035" cy="6347534"/>
          </a:xfrm>
        </p:spPr>
        <p:txBody>
          <a:bodyPr/>
          <a:lstStyle/>
          <a:p>
            <a:r>
              <a:rPr lang="en-US" dirty="0">
                <a:highlight>
                  <a:srgbClr val="FFFF00"/>
                </a:highlight>
              </a:rPr>
              <a:t>Answer 2.3 ) </a:t>
            </a:r>
            <a:br>
              <a:rPr lang="en-US" dirty="0">
                <a:highlight>
                  <a:srgbClr val="FFFF00"/>
                </a:highlight>
              </a:rPr>
            </a:br>
            <a:r>
              <a:rPr lang="en-US" u="sng" dirty="0">
                <a:highlight>
                  <a:srgbClr val="FFFF00"/>
                </a:highlight>
              </a:rPr>
              <a:t>Promotional Strategies: </a:t>
            </a:r>
            <a:br>
              <a:rPr lang="en-US" u="sng" dirty="0">
                <a:highlight>
                  <a:srgbClr val="FFFF00"/>
                </a:highlight>
              </a:rPr>
            </a:br>
            <a:br>
              <a:rPr lang="en-IN" u="sng" dirty="0">
                <a:highlight>
                  <a:srgbClr val="FFFF00"/>
                </a:highlight>
              </a:rPr>
            </a:br>
            <a:r>
              <a:rPr lang="en-IN" b="1" u="sng" dirty="0">
                <a:highlight>
                  <a:srgbClr val="FFFF00"/>
                </a:highlight>
              </a:rPr>
              <a:t>Type of Product : </a:t>
            </a:r>
            <a:r>
              <a:rPr lang="en-IN" dirty="0">
                <a:highlight>
                  <a:srgbClr val="FFFF00"/>
                </a:highlight>
              </a:rPr>
              <a:t>Promotion must be targeted glorifying the health benefits of our product due to covid. Smaller quantity of bottles must also be available for consumption due to decrease in earnings of general public.</a:t>
            </a:r>
            <a:endParaRPr lang="en-IN" b="1" u="sng" dirty="0">
              <a:highlight>
                <a:srgbClr val="FFFF00"/>
              </a:highlight>
            </a:endParaRPr>
          </a:p>
          <a:p>
            <a:br>
              <a:rPr lang="en-IN" dirty="0">
                <a:highlight>
                  <a:srgbClr val="FFFF00"/>
                </a:highlight>
              </a:rPr>
            </a:br>
            <a:r>
              <a:rPr lang="en-IN" b="1" u="sng" dirty="0">
                <a:highlight>
                  <a:srgbClr val="FFFF00"/>
                </a:highlight>
              </a:rPr>
              <a:t>Channels for promotion </a:t>
            </a:r>
            <a:r>
              <a:rPr lang="en-IN" dirty="0">
                <a:highlight>
                  <a:srgbClr val="FFFF00"/>
                </a:highlight>
              </a:rPr>
              <a:t>: Since ads aired during sports events generate the highest amount of engagement with all the customer segments, it should be used as the primary channel for promotion. Also assuming, TV shows and movies have become more popular due to Covid, these can also be used to engage the audience.</a:t>
            </a:r>
          </a:p>
          <a:p>
            <a:br>
              <a:rPr lang="en-IN" dirty="0">
                <a:highlight>
                  <a:srgbClr val="FFFF00"/>
                </a:highlight>
              </a:rPr>
            </a:br>
            <a:r>
              <a:rPr lang="en-IN" b="1" u="sng" dirty="0">
                <a:highlight>
                  <a:srgbClr val="FFFF00"/>
                </a:highlight>
              </a:rPr>
              <a:t>Segment for customers : </a:t>
            </a:r>
            <a:r>
              <a:rPr lang="en-IN" dirty="0">
                <a:highlight>
                  <a:srgbClr val="FFFF00"/>
                </a:highlight>
              </a:rPr>
              <a:t>S2 and S3 customer segments display high engagement towards sports ad, so these can be targeted using the sports ads. S1 customer segment is more engaged towards short duration ads therefore they can be targeted using shorter yet crisper version of the advertisement.</a:t>
            </a:r>
            <a:br>
              <a:rPr lang="en-IN" dirty="0">
                <a:highlight>
                  <a:srgbClr val="FFFF00"/>
                </a:highlight>
              </a:rPr>
            </a:br>
            <a:br>
              <a:rPr lang="en-IN" dirty="0">
                <a:highlight>
                  <a:srgbClr val="FFFF00"/>
                </a:highlight>
              </a:rPr>
            </a:br>
            <a:r>
              <a:rPr lang="en-IN" b="1" u="sng" dirty="0">
                <a:highlight>
                  <a:srgbClr val="FFFF00"/>
                </a:highlight>
              </a:rPr>
              <a:t>Content and messaging : </a:t>
            </a:r>
            <a:r>
              <a:rPr lang="en-IN" dirty="0">
                <a:highlight>
                  <a:srgbClr val="FFFF00"/>
                </a:highlight>
              </a:rPr>
              <a:t>Since after covid, most of the people have become more health conscious, making sure our audience and customer feel safe while consuming our product is of utmost importance. Messaging and content should be targeted towards adult audience more so ever since they understand the significance of health and then only they will allow their knowns to consume our product.</a:t>
            </a:r>
            <a:endParaRPr lang="en-US" b="1" u="sng" dirty="0">
              <a:highlight>
                <a:srgbClr val="FFFF00"/>
              </a:highlight>
            </a:endParaRPr>
          </a:p>
        </p:txBody>
      </p:sp>
    </p:spTree>
    <p:extLst>
      <p:ext uri="{BB962C8B-B14F-4D97-AF65-F5344CB8AC3E}">
        <p14:creationId xmlns:p14="http://schemas.microsoft.com/office/powerpoint/2010/main" val="49241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3D77-0654-4638-96E1-945B461C0489}"/>
              </a:ext>
            </a:extLst>
          </p:cNvPr>
          <p:cNvSpPr>
            <a:spLocks noGrp="1"/>
          </p:cNvSpPr>
          <p:nvPr>
            <p:ph type="title"/>
          </p:nvPr>
        </p:nvSpPr>
        <p:spPr>
          <a:xfrm>
            <a:off x="548640" y="183546"/>
            <a:ext cx="11091672" cy="492443"/>
          </a:xfrm>
        </p:spPr>
        <p:txBody>
          <a:bodyPr/>
          <a:lstStyle/>
          <a:p>
            <a:r>
              <a:rPr lang="en-US" dirty="0"/>
              <a:t>Scenario one – PART 3</a:t>
            </a:r>
            <a:endParaRPr lang="en-IN" dirty="0"/>
          </a:p>
        </p:txBody>
      </p:sp>
      <p:sp>
        <p:nvSpPr>
          <p:cNvPr id="3" name="Content Placeholder 2">
            <a:extLst>
              <a:ext uri="{FF2B5EF4-FFF2-40B4-BE49-F238E27FC236}">
                <a16:creationId xmlns:a16="http://schemas.microsoft.com/office/drawing/2014/main" id="{86357D8B-8EAD-4B2F-B4B8-7707742B9A10}"/>
              </a:ext>
            </a:extLst>
          </p:cNvPr>
          <p:cNvSpPr>
            <a:spLocks noGrp="1"/>
          </p:cNvSpPr>
          <p:nvPr>
            <p:ph idx="1"/>
          </p:nvPr>
        </p:nvSpPr>
        <p:spPr>
          <a:xfrm>
            <a:off x="539762" y="852256"/>
            <a:ext cx="11091672" cy="6005744"/>
          </a:xfrm>
        </p:spPr>
        <p:txBody>
          <a:bodyPr/>
          <a:lstStyle/>
          <a:p>
            <a:r>
              <a:rPr lang="en-US" dirty="0"/>
              <a:t>Plotting the data of </a:t>
            </a:r>
            <a:r>
              <a:rPr lang="en-US" b="1" u="sng" dirty="0"/>
              <a:t>sales revenue v/s cost of printing ad, </a:t>
            </a:r>
            <a:r>
              <a:rPr lang="en-US" dirty="0"/>
              <a:t>we get nearly linear relationship between these variables for every type of channel (ignoring those coordinates where equal sales revenue for last few coordinates since they will contribute to optimality): 																																																																																																							TV			PRINT			WEB			SOCIAL																	 </a:t>
            </a:r>
            <a:r>
              <a:rPr lang="en-US" sz="1600" dirty="0"/>
              <a:t>As you can see in every type of channel, there is a linear relationship present b/w between		               		the sales revenue per cost of ad. Higher the slope of the line, more the sales revenue 				generated for every dollar spent in ads for channel. Therefore, finding the slope for each 				channel in next slide.</a:t>
            </a:r>
            <a:r>
              <a:rPr lang="en-US" dirty="0"/>
              <a:t>																																												EVENT</a:t>
            </a:r>
            <a:br>
              <a:rPr lang="en-US" dirty="0"/>
            </a:br>
            <a:endParaRPr lang="en-IN" b="1" u="sng" dirty="0"/>
          </a:p>
        </p:txBody>
      </p:sp>
      <p:pic>
        <p:nvPicPr>
          <p:cNvPr id="7" name="Picture 6">
            <a:extLst>
              <a:ext uri="{FF2B5EF4-FFF2-40B4-BE49-F238E27FC236}">
                <a16:creationId xmlns:a16="http://schemas.microsoft.com/office/drawing/2014/main" id="{8278DA41-1458-41AA-8AA9-E4E82684C6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95" y="1852742"/>
            <a:ext cx="2316957" cy="1976826"/>
          </a:xfrm>
          <a:prstGeom prst="rect">
            <a:avLst/>
          </a:prstGeom>
          <a:ln>
            <a:solidFill>
              <a:schemeClr val="tx1">
                <a:lumMod val="95000"/>
                <a:lumOff val="5000"/>
              </a:schemeClr>
            </a:solidFill>
          </a:ln>
        </p:spPr>
      </p:pic>
      <p:pic>
        <p:nvPicPr>
          <p:cNvPr id="9" name="Picture 8">
            <a:extLst>
              <a:ext uri="{FF2B5EF4-FFF2-40B4-BE49-F238E27FC236}">
                <a16:creationId xmlns:a16="http://schemas.microsoft.com/office/drawing/2014/main" id="{B49B8045-E48F-49E5-AA4D-35B7CD885F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9125" y="1844844"/>
            <a:ext cx="2354489" cy="1976826"/>
          </a:xfrm>
          <a:prstGeom prst="rect">
            <a:avLst/>
          </a:prstGeom>
          <a:ln>
            <a:solidFill>
              <a:srgbClr val="474554"/>
            </a:solidFill>
          </a:ln>
        </p:spPr>
      </p:pic>
      <p:pic>
        <p:nvPicPr>
          <p:cNvPr id="11" name="Picture 10">
            <a:extLst>
              <a:ext uri="{FF2B5EF4-FFF2-40B4-BE49-F238E27FC236}">
                <a16:creationId xmlns:a16="http://schemas.microsoft.com/office/drawing/2014/main" id="{8523E970-F873-41B0-9C28-2F29A3BDE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4311" y="1844844"/>
            <a:ext cx="2324465" cy="1976826"/>
          </a:xfrm>
          <a:prstGeom prst="rect">
            <a:avLst/>
          </a:prstGeom>
          <a:ln>
            <a:solidFill>
              <a:srgbClr val="474554"/>
            </a:solidFill>
          </a:ln>
        </p:spPr>
      </p:pic>
      <p:pic>
        <p:nvPicPr>
          <p:cNvPr id="13" name="Picture 12">
            <a:extLst>
              <a:ext uri="{FF2B5EF4-FFF2-40B4-BE49-F238E27FC236}">
                <a16:creationId xmlns:a16="http://schemas.microsoft.com/office/drawing/2014/main" id="{43936DDF-A35E-4E4A-AB37-67B2B4A12E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0402" y="1844844"/>
            <a:ext cx="2324465" cy="2012755"/>
          </a:xfrm>
          <a:prstGeom prst="rect">
            <a:avLst/>
          </a:prstGeom>
          <a:ln>
            <a:solidFill>
              <a:srgbClr val="474554"/>
            </a:solidFill>
          </a:ln>
        </p:spPr>
      </p:pic>
      <p:pic>
        <p:nvPicPr>
          <p:cNvPr id="15" name="Picture 14">
            <a:extLst>
              <a:ext uri="{FF2B5EF4-FFF2-40B4-BE49-F238E27FC236}">
                <a16:creationId xmlns:a16="http://schemas.microsoft.com/office/drawing/2014/main" id="{71204B71-04F4-435D-87A6-247EA61B7E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762" y="4351422"/>
            <a:ext cx="2333590" cy="1976826"/>
          </a:xfrm>
          <a:prstGeom prst="rect">
            <a:avLst/>
          </a:prstGeom>
          <a:ln>
            <a:solidFill>
              <a:srgbClr val="474554"/>
            </a:solidFill>
          </a:ln>
        </p:spPr>
      </p:pic>
      <p:sp>
        <p:nvSpPr>
          <p:cNvPr id="16" name="Oval 15">
            <a:extLst>
              <a:ext uri="{FF2B5EF4-FFF2-40B4-BE49-F238E27FC236}">
                <a16:creationId xmlns:a16="http://schemas.microsoft.com/office/drawing/2014/main" id="{020FC074-92D6-426D-8CEB-E86031532B7A}"/>
              </a:ext>
            </a:extLst>
          </p:cNvPr>
          <p:cNvSpPr/>
          <p:nvPr/>
        </p:nvSpPr>
        <p:spPr>
          <a:xfrm rot="18475384">
            <a:off x="3423274" y="2459416"/>
            <a:ext cx="1571307" cy="763479"/>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17" name="Oval 16">
            <a:extLst>
              <a:ext uri="{FF2B5EF4-FFF2-40B4-BE49-F238E27FC236}">
                <a16:creationId xmlns:a16="http://schemas.microsoft.com/office/drawing/2014/main" id="{DE6C34A6-9A7E-4443-A29E-A1AAE6EC8001}"/>
              </a:ext>
            </a:extLst>
          </p:cNvPr>
          <p:cNvSpPr/>
          <p:nvPr/>
        </p:nvSpPr>
        <p:spPr>
          <a:xfrm rot="19142231">
            <a:off x="750772" y="2493131"/>
            <a:ext cx="1829919" cy="763479"/>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18" name="Oval 17">
            <a:extLst>
              <a:ext uri="{FF2B5EF4-FFF2-40B4-BE49-F238E27FC236}">
                <a16:creationId xmlns:a16="http://schemas.microsoft.com/office/drawing/2014/main" id="{06DD5724-DFC1-4CB6-B3FD-F5797026D0A9}"/>
              </a:ext>
            </a:extLst>
          </p:cNvPr>
          <p:cNvSpPr/>
          <p:nvPr/>
        </p:nvSpPr>
        <p:spPr>
          <a:xfrm rot="18612052">
            <a:off x="6454766" y="2451518"/>
            <a:ext cx="1571307" cy="763479"/>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22" name="Oval 21">
            <a:extLst>
              <a:ext uri="{FF2B5EF4-FFF2-40B4-BE49-F238E27FC236}">
                <a16:creationId xmlns:a16="http://schemas.microsoft.com/office/drawing/2014/main" id="{7D089947-EA01-4CE8-BDEC-0B87D8C3E825}"/>
              </a:ext>
            </a:extLst>
          </p:cNvPr>
          <p:cNvSpPr/>
          <p:nvPr/>
        </p:nvSpPr>
        <p:spPr>
          <a:xfrm rot="19531707">
            <a:off x="8948609" y="2366604"/>
            <a:ext cx="2367379" cy="857099"/>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23" name="Oval 22">
            <a:extLst>
              <a:ext uri="{FF2B5EF4-FFF2-40B4-BE49-F238E27FC236}">
                <a16:creationId xmlns:a16="http://schemas.microsoft.com/office/drawing/2014/main" id="{4125EB0B-DC85-4647-BE62-6B1799576A86}"/>
              </a:ext>
            </a:extLst>
          </p:cNvPr>
          <p:cNvSpPr/>
          <p:nvPr/>
        </p:nvSpPr>
        <p:spPr>
          <a:xfrm rot="18446221">
            <a:off x="566028" y="5002740"/>
            <a:ext cx="1842831" cy="768399"/>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Tree>
    <p:extLst>
      <p:ext uri="{BB962C8B-B14F-4D97-AF65-F5344CB8AC3E}">
        <p14:creationId xmlns:p14="http://schemas.microsoft.com/office/powerpoint/2010/main" val="361285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DCFAA1-19F8-4C1F-8944-B59621A8418D}"/>
              </a:ext>
            </a:extLst>
          </p:cNvPr>
          <p:cNvSpPr>
            <a:spLocks noGrp="1"/>
          </p:cNvSpPr>
          <p:nvPr>
            <p:ph type="title"/>
          </p:nvPr>
        </p:nvSpPr>
        <p:spPr>
          <a:xfrm>
            <a:off x="372862" y="2663301"/>
            <a:ext cx="11514338" cy="3970318"/>
          </a:xfrm>
        </p:spPr>
        <p:txBody>
          <a:bodyPr/>
          <a:lstStyle/>
          <a:p>
            <a:r>
              <a:rPr lang="en-US" sz="1800" u="sng" dirty="0">
                <a:highlight>
                  <a:srgbClr val="FFFF00"/>
                </a:highlight>
              </a:rPr>
              <a:t>Therefore, top three cost optimal channels are (decreasing priority):</a:t>
            </a:r>
            <a:br>
              <a:rPr lang="en-US" sz="1800" dirty="0">
                <a:highlight>
                  <a:srgbClr val="FFFF00"/>
                </a:highlight>
              </a:rPr>
            </a:br>
            <a:r>
              <a:rPr lang="en-US" sz="1800" dirty="0">
                <a:highlight>
                  <a:srgbClr val="FFFF00"/>
                </a:highlight>
              </a:rPr>
              <a:t>1. Web </a:t>
            </a:r>
            <a:br>
              <a:rPr lang="en-US" sz="1800" dirty="0">
                <a:highlight>
                  <a:srgbClr val="FFFF00"/>
                </a:highlight>
              </a:rPr>
            </a:br>
            <a:r>
              <a:rPr lang="en-US" sz="1800" dirty="0">
                <a:highlight>
                  <a:srgbClr val="FFFF00"/>
                </a:highlight>
              </a:rPr>
              <a:t>2. Print ads</a:t>
            </a:r>
            <a:br>
              <a:rPr lang="en-US" sz="1800" dirty="0">
                <a:highlight>
                  <a:srgbClr val="FFFF00"/>
                </a:highlight>
              </a:rPr>
            </a:br>
            <a:r>
              <a:rPr lang="en-US" sz="1800" dirty="0">
                <a:highlight>
                  <a:srgbClr val="FFFF00"/>
                </a:highlight>
              </a:rPr>
              <a:t>3. TV ads</a:t>
            </a:r>
            <a:br>
              <a:rPr lang="en-US" sz="1800" dirty="0">
                <a:highlight>
                  <a:srgbClr val="FFFF00"/>
                </a:highlight>
              </a:rPr>
            </a:br>
            <a:br>
              <a:rPr lang="en-US" sz="1800" b="0" dirty="0">
                <a:highlight>
                  <a:srgbClr val="FFFF00"/>
                </a:highlight>
              </a:rPr>
            </a:br>
            <a:r>
              <a:rPr lang="en-US" sz="1800" b="0" dirty="0"/>
              <a:t>In order to find out the optimal spend on these three channels, we have :</a:t>
            </a:r>
            <a:br>
              <a:rPr lang="en-US" sz="1800" b="0" dirty="0"/>
            </a:br>
            <a:r>
              <a:rPr lang="en-US" sz="1800" b="0" dirty="0"/>
              <a:t>1.</a:t>
            </a:r>
            <a:br>
              <a:rPr lang="en-US" sz="1800" b="0" dirty="0"/>
            </a:br>
            <a:r>
              <a:rPr lang="en-US" sz="1800" b="0" dirty="0"/>
              <a:t>(No. of web display ads) * cost of one web display ad + (No. of Print ads) * cost of one print ad + (No. of TV ads) * cost of one TV ad = total promotional spend = $ 50 M</a:t>
            </a:r>
            <a:br>
              <a:rPr lang="en-US" sz="2400" dirty="0"/>
            </a:br>
            <a:r>
              <a:rPr lang="en-US" sz="1800" b="0" dirty="0"/>
              <a:t>2. </a:t>
            </a:r>
            <a:br>
              <a:rPr lang="en-US" sz="1800" b="0" dirty="0"/>
            </a:br>
            <a:r>
              <a:rPr lang="en-US" sz="1800" u="sng" dirty="0"/>
              <a:t>Maximize</a:t>
            </a:r>
            <a:r>
              <a:rPr lang="en-US" sz="1800" dirty="0"/>
              <a:t> : </a:t>
            </a:r>
            <a:r>
              <a:rPr lang="en-US" sz="1800" b="0" dirty="0"/>
              <a:t>(No. of web display ads) * (slope of web graph) + (No. of Print ads) * (slope of print graph) + (No. of TV ads) * (slope of TV ads)</a:t>
            </a:r>
            <a:br>
              <a:rPr lang="en-US" sz="1800" b="0" dirty="0"/>
            </a:br>
            <a:br>
              <a:rPr lang="en-US" sz="2000" b="0" u="sng" dirty="0"/>
            </a:br>
            <a:r>
              <a:rPr lang="en-US" sz="2000" i="1" u="sng" dirty="0"/>
              <a:t>So this is a linear programming problem with these given conditions and maximizing target</a:t>
            </a:r>
            <a:r>
              <a:rPr lang="en-US" sz="1800" i="1" dirty="0"/>
              <a:t>.</a:t>
            </a:r>
            <a:endParaRPr lang="en-IN" sz="2400" i="1" dirty="0"/>
          </a:p>
        </p:txBody>
      </p:sp>
      <p:graphicFrame>
        <p:nvGraphicFramePr>
          <p:cNvPr id="4" name="Table 4">
            <a:extLst>
              <a:ext uri="{FF2B5EF4-FFF2-40B4-BE49-F238E27FC236}">
                <a16:creationId xmlns:a16="http://schemas.microsoft.com/office/drawing/2014/main" id="{2F0E4275-A6F8-4D50-B4BA-B62782DEDBBE}"/>
              </a:ext>
            </a:extLst>
          </p:cNvPr>
          <p:cNvGraphicFramePr>
            <a:graphicFrameLocks noGrp="1"/>
          </p:cNvGraphicFramePr>
          <p:nvPr>
            <p:ph idx="1"/>
            <p:extLst>
              <p:ext uri="{D42A27DB-BD31-4B8C-83A1-F6EECF244321}">
                <p14:modId xmlns:p14="http://schemas.microsoft.com/office/powerpoint/2010/main" val="550284542"/>
              </p:ext>
            </p:extLst>
          </p:nvPr>
        </p:nvGraphicFramePr>
        <p:xfrm>
          <a:off x="549275" y="302019"/>
          <a:ext cx="11090274" cy="2139162"/>
        </p:xfrm>
        <a:graphic>
          <a:graphicData uri="http://schemas.openxmlformats.org/drawingml/2006/table">
            <a:tbl>
              <a:tblPr firstRow="1" bandRow="1">
                <a:tableStyleId>{3B4B98B0-60AC-42C2-AFA5-B58CD77FA1E5}</a:tableStyleId>
              </a:tblPr>
              <a:tblGrid>
                <a:gridCol w="5545137">
                  <a:extLst>
                    <a:ext uri="{9D8B030D-6E8A-4147-A177-3AD203B41FA5}">
                      <a16:colId xmlns:a16="http://schemas.microsoft.com/office/drawing/2014/main" val="1974406116"/>
                    </a:ext>
                  </a:extLst>
                </a:gridCol>
                <a:gridCol w="5545137">
                  <a:extLst>
                    <a:ext uri="{9D8B030D-6E8A-4147-A177-3AD203B41FA5}">
                      <a16:colId xmlns:a16="http://schemas.microsoft.com/office/drawing/2014/main" val="1659097528"/>
                    </a:ext>
                  </a:extLst>
                </a:gridCol>
              </a:tblGrid>
              <a:tr h="356527">
                <a:tc>
                  <a:txBody>
                    <a:bodyPr/>
                    <a:lstStyle/>
                    <a:p>
                      <a:r>
                        <a:rPr lang="en-US" sz="1400" dirty="0"/>
                        <a:t>Channel</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Average Slope </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266056"/>
                  </a:ext>
                </a:extLst>
              </a:tr>
              <a:tr h="356527">
                <a:tc>
                  <a:txBody>
                    <a:bodyPr/>
                    <a:lstStyle/>
                    <a:p>
                      <a:r>
                        <a:rPr lang="en-US" sz="1400" dirty="0"/>
                        <a:t>TV</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4.821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94733123"/>
                  </a:ext>
                </a:extLst>
              </a:tr>
              <a:tr h="356527">
                <a:tc>
                  <a:txBody>
                    <a:bodyPr/>
                    <a:lstStyle/>
                    <a:p>
                      <a:r>
                        <a:rPr lang="en-US" sz="1400" dirty="0"/>
                        <a:t>Print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6.602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46499414"/>
                  </a:ext>
                </a:extLst>
              </a:tr>
              <a:tr h="356527">
                <a:tc>
                  <a:txBody>
                    <a:bodyPr/>
                    <a:lstStyle/>
                    <a:p>
                      <a:r>
                        <a:rPr lang="en-US" sz="1400" dirty="0"/>
                        <a:t>Web</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10.2619</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414582207"/>
                  </a:ext>
                </a:extLst>
              </a:tr>
              <a:tr h="356527">
                <a:tc>
                  <a:txBody>
                    <a:bodyPr/>
                    <a:lstStyle/>
                    <a:p>
                      <a:r>
                        <a:rPr lang="en-US" sz="1400" dirty="0"/>
                        <a:t>Social Media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3.696</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2297347"/>
                  </a:ext>
                </a:extLst>
              </a:tr>
              <a:tr h="356527">
                <a:tc>
                  <a:txBody>
                    <a:bodyPr/>
                    <a:lstStyle/>
                    <a:p>
                      <a:r>
                        <a:rPr lang="en-US" sz="1400" dirty="0"/>
                        <a:t>Event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1.696</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682806"/>
                  </a:ext>
                </a:extLst>
              </a:tr>
            </a:tbl>
          </a:graphicData>
        </a:graphic>
      </p:graphicFrame>
    </p:spTree>
    <p:extLst>
      <p:ext uri="{BB962C8B-B14F-4D97-AF65-F5344CB8AC3E}">
        <p14:creationId xmlns:p14="http://schemas.microsoft.com/office/powerpoint/2010/main" val="3019300457"/>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3.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ZS PPT 16x9</Template>
  <TotalTime>463</TotalTime>
  <Words>2676</Words>
  <Application>Microsoft Office PowerPoint</Application>
  <PresentationFormat>Widescreen</PresentationFormat>
  <Paragraphs>234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Wingdings</vt:lpstr>
      <vt:lpstr>Wingdings 2</vt:lpstr>
      <vt:lpstr>ZS PPT 16x9</vt:lpstr>
      <vt:lpstr>PowerPoint Presentation</vt:lpstr>
      <vt:lpstr>Scenario one – PART 1 </vt:lpstr>
      <vt:lpstr>PowerPoint Presentation</vt:lpstr>
      <vt:lpstr>PowerPoint Presentation</vt:lpstr>
      <vt:lpstr>Scenario one – PART 2 </vt:lpstr>
      <vt:lpstr>PowerPoint Presentation</vt:lpstr>
      <vt:lpstr>PowerPoint Presentation</vt:lpstr>
      <vt:lpstr>Scenario one – PART 3</vt:lpstr>
      <vt:lpstr>Therefore, top three cost optimal channels are (decreasing priority): 1. Web  2. Print ads 3. TV ads  In order to find out the optimal spend on these three channels, we have : 1. (No. of web display ads) * cost of one web display ad + (No. of Print ads) * cost of one print ad + (No. of TV ads) * cost of one TV ad = total promotional spend = $ 50 M 2.  Maximize : (No. of web display ads) * (slope of web graph) + (No. of Print ads) * (slope of print graph) + (No. of TV ads) * (slope of TV ads)  So this is a linear programming problem with these given conditions and maximizing target.</vt:lpstr>
      <vt:lpstr>PowerPoint Presentation</vt:lpstr>
      <vt:lpstr>PowerPoint Presentation</vt:lpstr>
      <vt:lpstr>THANK YOU!  </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Hardik Joshi</cp:lastModifiedBy>
  <cp:revision>82</cp:revision>
  <dcterms:created xsi:type="dcterms:W3CDTF">2021-01-15T14:16:39Z</dcterms:created>
  <dcterms:modified xsi:type="dcterms:W3CDTF">2021-10-17T03:18:12Z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