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0" r:id="rId3"/>
    <p:sldId id="268" r:id="rId4"/>
    <p:sldId id="261" r:id="rId5"/>
    <p:sldId id="260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18" y="114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B784D-19CB-4DD2-AC59-8A818A14D1AE}" type="datetimeFigureOut">
              <a:rPr lang="en-ID" smtClean="0"/>
              <a:t>25/05/2025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AB87D-F1F8-48E1-AE68-DFDCBF7F47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9765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AB87D-F1F8-48E1-AE68-DFDCBF7F4742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8672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AB87D-F1F8-48E1-AE68-DFDCBF7F4742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590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AB87D-F1F8-48E1-AE68-DFDCBF7F4742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2962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0FD60-CD4C-09EB-2AA7-55DE86137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F9D11F-AE9F-F7D1-E912-4CBC04ECD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7F4693-0DE3-94C2-72AA-795D2A75E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5711C-31F5-762B-18CD-C90A8F3A5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AB87D-F1F8-48E1-AE68-DFDCBF7F4742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749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AB87D-F1F8-48E1-AE68-DFDCBF7F4742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1355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A5434-0CE1-A068-C4DF-523C38660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E57BF0-5A84-B363-EE54-F6038390FC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AB682B-0F22-C0C8-CEB2-99D6CB2C6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9AD22-D16E-2B74-9C26-18D3E5C0E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AB87D-F1F8-48E1-AE68-DFDCBF7F4742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033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C2D4-D9CC-FE1D-0AAD-B592776E0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1D527-1B66-14EA-AF2E-225440797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DD982-8765-8B6A-0A7E-E5CEE886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9C7FC-7C6B-703B-81C3-D0BC85BD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33140-2CDE-DEA2-CB0C-0BC1B1AC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6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93DE-5E4B-1CBB-7E83-807B6F1A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F63D5-453B-DFA6-A95B-71368FAE1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ABD45-2A1E-684E-9445-0766E479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2F8CB-8E57-297D-C4B6-447E9BE8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E5D43-6E6F-4299-784C-5A58A9D8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417B7-C4C7-8122-960E-C7225CCF8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46566-6713-1E02-4D4F-3D6B003AA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1785-FCDA-0906-5BD4-039BBD27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5ED4B-AB44-516B-1390-9F5930AD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96A44-556F-1B59-1F93-12BC3DB3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1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DD85-694D-8C3E-4F9C-45DB2275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A539B-864C-0969-1B05-1F5F25DAF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29723-727E-7078-847F-09AF5656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3148B-8DB6-BB6D-EBCA-03C50E4C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7653-3A22-45A1-8928-150113EA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3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6789-ADBC-6F59-61BF-F2E7B57C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949F6-1FDB-7659-A3F4-6FA144266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09A20-408B-B2EC-9F61-27D9F7A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DA5BB-2182-E846-C856-A58B2FD0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2F84F-D92C-3041-D91C-6D15F7CE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5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078F-9720-DBB3-D8CB-295BAB07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D1CE7-569C-BC6C-146B-7377603AA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1BC91-532A-B785-BE26-A0452D4AC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4194B-BB95-F0BB-55E6-B972766D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46D20-8830-1A85-2E0C-77830214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FB76B-A884-074F-24B7-25888C08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5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1FA0-79EB-A865-0500-90A78745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13700-80C1-7225-B2C4-28EFB7CAB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694C9-61EE-8D5F-C15B-B1A1FD1CD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C4DCC-4B8A-63E7-6BE1-0D0600747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C011B-1ECC-887D-CDC7-5C8463D00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C29CD-3A65-55B4-A1E9-5F06F6BA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F41C4-86B7-06F0-581C-556B91AF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D1AE2C-DD2F-1EA4-4644-F5F784E6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1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54F1-7792-88B8-0BBD-13FF113E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14B24-640D-1446-6CCD-01A9BDF0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E7041-2DC6-A05B-C600-D12A9B26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9158A-F84D-E483-9EE1-5CFB0774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9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53A0E-B503-1EBD-9C5D-B425133E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297D0-FF9E-0A63-E8A6-A9AA91E3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18AD1-106D-4960-70D0-59D92650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0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4CB3-ADCA-CD17-F74E-5683119C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6F5AE-D888-BDB3-BD8C-C3BED36D6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6F72E-A2AC-83CA-5802-6644150BB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DC5CE-3D4C-C12F-E28E-CDC1E06D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3AB67-21FC-2111-64C9-E44DF046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9D5C-641C-9EA0-A662-4B5F847A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0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EEC5-F5EC-7B25-685C-A363F0A4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810CF-DB4C-BD7A-B366-9FD1EC06C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6EB5A-2D70-36EB-BF50-DD46831E2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70C5A-25D6-E5B2-F185-A33C5AD8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FAF8D-D8D8-B8FB-222A-61284935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A55C5-CC6C-F872-3233-5654C50E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2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0725D-D59E-E3C6-5FCA-F2DF74E8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03515-7601-7FD2-7E71-4CE9815CD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19285-19A5-EFEE-A509-1DD9BA2C6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F81F5-D4EF-8FFC-C742-56C42DE56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B52CE-5012-9E12-9391-1D04498A2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9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7D5-120F-6548-620B-548A515A9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0446"/>
            <a:ext cx="9144000" cy="3377108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Stress Orientation Rotation</a:t>
            </a:r>
            <a:b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the 2018 Mw 7.5 Palu Earthquake</a:t>
            </a:r>
          </a:p>
        </p:txBody>
      </p:sp>
    </p:spTree>
    <p:extLst>
      <p:ext uri="{BB962C8B-B14F-4D97-AF65-F5344CB8AC3E}">
        <p14:creationId xmlns:p14="http://schemas.microsoft.com/office/powerpoint/2010/main" val="198964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7A3C3-9173-E20B-1746-33C237C90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BCDC43-87C2-CC66-1374-D3D55472B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734" y="1518486"/>
            <a:ext cx="4458016" cy="42251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7C9DE0-DD5E-AACC-A537-12DBDA8687AC}"/>
              </a:ext>
            </a:extLst>
          </p:cNvPr>
          <p:cNvSpPr txBox="1"/>
          <p:nvPr/>
        </p:nvSpPr>
        <p:spPr>
          <a:xfrm>
            <a:off x="3047198" y="79979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Focal Mechanisms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15DAD2-F4E5-E814-ADE7-BCA0458A4C5F}"/>
              </a:ext>
            </a:extLst>
          </p:cNvPr>
          <p:cNvSpPr txBox="1"/>
          <p:nvPr/>
        </p:nvSpPr>
        <p:spPr>
          <a:xfrm>
            <a:off x="7055427" y="1518477"/>
            <a:ext cx="38413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Before 2018 Mw7.5 Palu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3A06FA-49FA-ED18-F33C-54381EFA8C3B}"/>
              </a:ext>
            </a:extLst>
          </p:cNvPr>
          <p:cNvSpPr txBox="1"/>
          <p:nvPr/>
        </p:nvSpPr>
        <p:spPr>
          <a:xfrm>
            <a:off x="7055427" y="3857032"/>
            <a:ext cx="38413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After 2018 Mw7.5 Palu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589B9D-3666-48A1-EC8F-2C4B41C44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7389" y="1928098"/>
            <a:ext cx="2039384" cy="15295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80BF3D-43C6-40CC-2DD1-2EF39221C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7388" y="4266653"/>
            <a:ext cx="2039385" cy="15295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5CD1B2-4CD8-561F-3D10-39931F6A696A}"/>
              </a:ext>
            </a:extLst>
          </p:cNvPr>
          <p:cNvSpPr txBox="1"/>
          <p:nvPr/>
        </p:nvSpPr>
        <p:spPr>
          <a:xfrm>
            <a:off x="7960302" y="4813601"/>
            <a:ext cx="3841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17 events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Sep 2018 – Nov 2021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66578D-9A0E-107A-1FE8-EE9B71CC664B}"/>
              </a:ext>
            </a:extLst>
          </p:cNvPr>
          <p:cNvSpPr txBox="1"/>
          <p:nvPr/>
        </p:nvSpPr>
        <p:spPr>
          <a:xfrm>
            <a:off x="7960302" y="2400479"/>
            <a:ext cx="3841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76 events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May 1977 – Sep 2018</a:t>
            </a:r>
          </a:p>
        </p:txBody>
      </p:sp>
    </p:spTree>
    <p:extLst>
      <p:ext uri="{BB962C8B-B14F-4D97-AF65-F5344CB8AC3E}">
        <p14:creationId xmlns:p14="http://schemas.microsoft.com/office/powerpoint/2010/main" val="11682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802B8-056D-1742-DD18-86B4F16B7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8205FD-03FE-8229-02E0-49DE0F43E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428" y="1334857"/>
            <a:ext cx="2092865" cy="158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107B70-E57E-34F9-E115-E3CDD2855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9428" y="3667147"/>
            <a:ext cx="2092866" cy="158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9F43D1-53CC-5DFE-5DFE-D775880EB2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416" y="800559"/>
            <a:ext cx="4732989" cy="44857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B59D6D-37BB-E244-1C8B-983148F6A26F}"/>
              </a:ext>
            </a:extLst>
          </p:cNvPr>
          <p:cNvSpPr txBox="1"/>
          <p:nvPr/>
        </p:nvSpPr>
        <p:spPr>
          <a:xfrm>
            <a:off x="3047198" y="79979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Stress Inversion Result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7A258E-9F96-FFCD-35CA-DFAC013BA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1660" y="1227558"/>
            <a:ext cx="2393445" cy="179508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BE5883F-5B0C-1E27-2774-5741B1F3F7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1659" y="3547616"/>
            <a:ext cx="2393445" cy="17950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7F8C0C7A-52A4-C24E-EB28-42309E476C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0385833"/>
                  </p:ext>
                </p:extLst>
              </p:nvPr>
            </p:nvGraphicFramePr>
            <p:xfrm>
              <a:off x="1488000" y="5555441"/>
              <a:ext cx="9216000" cy="1012916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152000">
                      <a:extLst>
                        <a:ext uri="{9D8B030D-6E8A-4147-A177-3AD203B41FA5}">
                          <a16:colId xmlns:a16="http://schemas.microsoft.com/office/drawing/2014/main" val="179316653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66953965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010577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210852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051920321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20058104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714151567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120501397"/>
                        </a:ext>
                      </a:extLst>
                    </a:gridCol>
                  </a:tblGrid>
                  <a:tr h="187779">
                    <a:tc>
                      <a:txBody>
                        <a:bodyPr/>
                        <a:lstStyle/>
                        <a:p>
                          <a:pPr algn="ctr" fontAlgn="b"/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ID" sz="160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ID" sz="160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𝐴𝑧𝑖𝑚𝑢𝑡h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ID" sz="160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𝑃𝑙𝑢𝑛𝑔𝑒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𝐴𝑧𝑖𝑚𝑢𝑡h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𝑃𝑙𝑢𝑛𝑔𝑒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3 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𝐴𝑧𝑖𝑚𝑢𝑡h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3 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𝑃𝑙𝑢𝑛𝑔𝑒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SHmax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5719500"/>
                      </a:ext>
                    </a:extLst>
                  </a:tr>
                  <a:tr h="1877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Before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112.2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5.7 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13.0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12.6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141.2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75.5 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75.7</a:t>
                          </a:r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12.1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22.8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5.7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6.3</a:t>
                          </a:r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6.0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112.5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5.5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00713795"/>
                      </a:ext>
                    </a:extLst>
                  </a:tr>
                  <a:tr h="1877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After</a:t>
                          </a:r>
                          <a:endParaRPr lang="en-ID" sz="16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97.1</a:t>
                          </a:r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20.6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42.5</a:t>
                          </a:r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39.7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98.8</a:t>
                          </a:r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45.1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45.5</a:t>
                          </a:r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39.1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3.4</a:t>
                          </a:r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11.0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9.1</a:t>
                          </a:r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9.0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89.3</a:t>
                          </a:r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14.5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extLst>
                      <a:ext uri="{0D108BD9-81ED-4DB2-BD59-A6C34878D82A}">
                        <a16:rowId xmlns:a16="http://schemas.microsoft.com/office/drawing/2014/main" val="343947261"/>
                      </a:ext>
                    </a:extLst>
                  </a:tr>
                  <a:tr h="187779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-15.1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r>
                            <a:rPr lang="en-ID" sz="16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9.5</a:t>
                          </a: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-42.4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-30.2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-19.4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2.8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-23.2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76820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7F8C0C7A-52A4-C24E-EB28-42309E476C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0385833"/>
                  </p:ext>
                </p:extLst>
              </p:nvPr>
            </p:nvGraphicFramePr>
            <p:xfrm>
              <a:off x="1488000" y="5555441"/>
              <a:ext cx="9216000" cy="1012916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152000">
                      <a:extLst>
                        <a:ext uri="{9D8B030D-6E8A-4147-A177-3AD203B41FA5}">
                          <a16:colId xmlns:a16="http://schemas.microsoft.com/office/drawing/2014/main" val="179316653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66953965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010577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210852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051920321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20058104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714151567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120501397"/>
                        </a:ext>
                      </a:extLst>
                    </a:gridCol>
                  </a:tblGrid>
                  <a:tr h="253229">
                    <a:tc>
                      <a:txBody>
                        <a:bodyPr/>
                        <a:lstStyle/>
                        <a:p>
                          <a:pPr algn="ctr" fontAlgn="b"/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19048" r="-600529" b="-3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0000" t="-19048" r="-500529" b="-3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00000" t="-19048" r="-400529" b="-3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0000" t="-19048" r="-300529" b="-3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00000" t="-19048" r="-200529" b="-3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00000" t="-19048" r="-100529" b="-3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SHmax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5719500"/>
                      </a:ext>
                    </a:extLst>
                  </a:tr>
                  <a:tr h="253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Before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8"/>
                          <a:stretch>
                            <a:fillRect l="-100000" t="-119048" r="-600529" b="-2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8"/>
                          <a:stretch>
                            <a:fillRect l="-200000" t="-119048" r="-500529" b="-2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8"/>
                          <a:stretch>
                            <a:fillRect l="-300000" t="-119048" r="-400529" b="-2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8"/>
                          <a:stretch>
                            <a:fillRect l="-400000" t="-119048" r="-300529" b="-2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8"/>
                          <a:stretch>
                            <a:fillRect l="-500000" t="-119048" r="-200529" b="-2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8"/>
                          <a:stretch>
                            <a:fillRect l="-600000" t="-119048" r="-100529" b="-2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8"/>
                          <a:stretch>
                            <a:fillRect l="-700000" t="-119048" r="-529" b="-24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0713795"/>
                      </a:ext>
                    </a:extLst>
                  </a:tr>
                  <a:tr h="253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After</a:t>
                          </a:r>
                          <a:endParaRPr lang="en-ID" sz="16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blipFill>
                          <a:blip r:embed="rId8"/>
                          <a:stretch>
                            <a:fillRect l="-100000" t="-224390" r="-600529" b="-15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blipFill>
                          <a:blip r:embed="rId8"/>
                          <a:stretch>
                            <a:fillRect l="-200000" t="-224390" r="-500529" b="-15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blipFill>
                          <a:blip r:embed="rId8"/>
                          <a:stretch>
                            <a:fillRect l="-300000" t="-224390" r="-400529" b="-15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blipFill>
                          <a:blip r:embed="rId8"/>
                          <a:stretch>
                            <a:fillRect l="-400000" t="-224390" r="-300529" b="-15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blipFill>
                          <a:blip r:embed="rId8"/>
                          <a:stretch>
                            <a:fillRect l="-500000" t="-224390" r="-200529" b="-15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blipFill>
                          <a:blip r:embed="rId8"/>
                          <a:stretch>
                            <a:fillRect l="-600000" t="-224390" r="-100529" b="-15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blipFill>
                          <a:blip r:embed="rId8"/>
                          <a:stretch>
                            <a:fillRect l="-700000" t="-224390" r="-529" b="-1536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947261"/>
                      </a:ext>
                    </a:extLst>
                  </a:tr>
                  <a:tr h="2532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t="-316667" r="-700529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-15.1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r>
                            <a:rPr lang="en-ID" sz="16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9.5</a:t>
                          </a: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-42.4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-30.2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-19.4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2.8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-23.2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76820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8B3E793-5732-01E5-7927-0FD53D934E0F}"/>
              </a:ext>
            </a:extLst>
          </p:cNvPr>
          <p:cNvSpPr txBox="1"/>
          <p:nvPr/>
        </p:nvSpPr>
        <p:spPr>
          <a:xfrm>
            <a:off x="6723179" y="880160"/>
            <a:ext cx="38413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Before 2018 Mw7.5 Palu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A2E177-EED8-16D9-ED7B-40ED547426C0}"/>
              </a:ext>
            </a:extLst>
          </p:cNvPr>
          <p:cNvSpPr txBox="1"/>
          <p:nvPr/>
        </p:nvSpPr>
        <p:spPr>
          <a:xfrm>
            <a:off x="6723179" y="3182193"/>
            <a:ext cx="38413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After 2018 Mw7.5 Palu</a:t>
            </a:r>
          </a:p>
        </p:txBody>
      </p:sp>
    </p:spTree>
    <p:extLst>
      <p:ext uri="{BB962C8B-B14F-4D97-AF65-F5344CB8AC3E}">
        <p14:creationId xmlns:p14="http://schemas.microsoft.com/office/powerpoint/2010/main" val="275050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C6C07-3E04-8C13-CA27-433CB0BB9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160D9A-6315-3440-B7CB-AD872BFBC0DC}"/>
                  </a:ext>
                </a:extLst>
              </p:cNvPr>
              <p:cNvSpPr txBox="1"/>
              <p:nvPr/>
            </p:nvSpPr>
            <p:spPr>
              <a:xfrm>
                <a:off x="3047198" y="1760453"/>
                <a:ext cx="6097604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Stress Drop Ratio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𝚫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𝝉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𝝉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Calculation</a:t>
                </a:r>
                <a:endParaRPr lang="en-US" sz="24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160D9A-6315-3440-B7CB-AD872BFBC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98" y="1760453"/>
                <a:ext cx="6097604" cy="645048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15A95C-DBF8-3490-3E3C-5A0B1548C166}"/>
                  </a:ext>
                </a:extLst>
              </p:cNvPr>
              <p:cNvSpPr txBox="1"/>
              <p:nvPr/>
            </p:nvSpPr>
            <p:spPr>
              <a:xfrm>
                <a:off x="1741573" y="4061099"/>
                <a:ext cx="4632392" cy="905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D" sz="1400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Δθ</m:t>
                      </m:r>
                      <m:r>
                        <a:rPr lang="en-ID" sz="1400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ID" sz="14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ID" sz="1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D" sz="1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ID" sz="1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ID" sz="1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ID" sz="1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D" sz="14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4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  <m:r>
                                    <a:rPr lang="en-ID" sz="14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ID" sz="14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Δτ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τ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ID" sz="14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θ</m:t>
                                      </m:r>
                                    </m:e>
                                  </m:func>
                                  <m:r>
                                    <a:rPr lang="en-ID" sz="14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ID" sz="14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ID" sz="14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ID" sz="140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ID" sz="1400" i="1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ID" sz="14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rPr>
                                                    <m:t>Δτ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ID" sz="14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rPr>
                                                    <m:t>τ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ID" sz="14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+1</m:t>
                                      </m:r>
                                      <m:r>
                                        <a:rPr lang="en-ID" sz="14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f>
                                        <m:fPr>
                                          <m:ctrlPr>
                                            <a:rPr lang="en-ID" sz="14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D" sz="14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Δτ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D" sz="14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τ</m:t>
                                          </m:r>
                                        </m:den>
                                      </m:f>
                                      <m:func>
                                        <m:funcPr>
                                          <m:ctrlPr>
                                            <a:rPr lang="en-ID" sz="14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D" sz="14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ID" sz="14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D" sz="14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θ</m:t>
                                          </m:r>
                                        </m:e>
                                      </m:func>
                                    </m:e>
                                  </m:rad>
                                </m:num>
                                <m:den>
                                  <m:f>
                                    <m:fPr>
                                      <m:ctrlPr>
                                        <a:rPr lang="en-ID" sz="14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Δτ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τ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ID" sz="14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θ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D" sz="28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15A95C-DBF8-3490-3E3C-5A0B1548C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573" y="4061099"/>
                <a:ext cx="4632392" cy="9058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E12CF8-C838-BCD8-D2E1-CD46BD2C574C}"/>
                  </a:ext>
                </a:extLst>
              </p:cNvPr>
              <p:cNvSpPr txBox="1"/>
              <p:nvPr/>
            </p:nvSpPr>
            <p:spPr>
              <a:xfrm>
                <a:off x="7774800" y="4181063"/>
                <a:ext cx="2941997" cy="669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D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Δτ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D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den>
                      </m:f>
                      <m:r>
                        <a:rPr lang="en-ID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D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D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Δθ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D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D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en-ID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D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Δθ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ID" sz="18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E12CF8-C838-BCD8-D2E1-CD46BD2C5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800" y="4181063"/>
                <a:ext cx="2941997" cy="669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B0F750E-3803-8F55-B8D0-C099DF0BF133}"/>
              </a:ext>
            </a:extLst>
          </p:cNvPr>
          <p:cNvSpPr txBox="1"/>
          <p:nvPr/>
        </p:nvSpPr>
        <p:spPr>
          <a:xfrm>
            <a:off x="4175324" y="2931133"/>
            <a:ext cx="3841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To calculate the stress drop ratio, we use equation (4) in Hardebeck 2001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FA5133-D7CC-6D8F-84DE-D565AEC0B58B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6373965" y="4514044"/>
            <a:ext cx="1400835" cy="15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7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FBF63-C85E-E7D0-6A7F-F1E023DE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1AA427-5F95-5FBF-9EC6-DBB34D34D5C1}"/>
                  </a:ext>
                </a:extLst>
              </p:cNvPr>
              <p:cNvSpPr txBox="1"/>
              <p:nvPr/>
            </p:nvSpPr>
            <p:spPr>
              <a:xfrm>
                <a:off x="3047198" y="79979"/>
                <a:ext cx="60976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Calculation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𝜽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𝐚𝐧𝐝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𝜟𝜽</m:t>
                    </m:r>
                  </m:oMath>
                </a14:m>
                <a:endParaRPr lang="en-US" sz="2400" b="1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1AA427-5F95-5FBF-9EC6-DBB34D34D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98" y="79979"/>
                <a:ext cx="6097604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7D04B3-E0E5-016A-31A1-95457D2ED366}"/>
                  </a:ext>
                </a:extLst>
              </p:cNvPr>
              <p:cNvSpPr txBox="1"/>
              <p:nvPr/>
            </p:nvSpPr>
            <p:spPr>
              <a:xfrm>
                <a:off x="2952162" y="4206962"/>
                <a:ext cx="3247864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Nodal plane 2018 Mw 7.5 Palu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348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∙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57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∙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-15	87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∙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77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∙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-146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7D04B3-E0E5-016A-31A1-95457D2ED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62" y="4206962"/>
                <a:ext cx="3247864" cy="492443"/>
              </a:xfrm>
              <a:prstGeom prst="rect">
                <a:avLst/>
              </a:prstGeom>
              <a:blipFill>
                <a:blip r:embed="rId4"/>
                <a:stretch>
                  <a:fillRect t="-4938" b="-617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3F99DE-FAEF-CAE2-8DDE-7D879B2F2BBD}"/>
                  </a:ext>
                </a:extLst>
              </p:cNvPr>
              <p:cNvSpPr txBox="1"/>
              <p:nvPr/>
            </p:nvSpPr>
            <p:spPr>
              <a:xfrm>
                <a:off x="3211678" y="4895638"/>
                <a:ext cx="2728833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𝜃</m:t>
                    </m:r>
                    <m:r>
                      <a:rPr lang="en-US" sz="1600" b="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=168 </m:t>
                    </m:r>
                    <m:r>
                      <a:rPr lang="en-US" sz="1600" b="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−11</m:t>
                    </m:r>
                    <m:r>
                      <a:rPr lang="en-US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3.51=54.</m:t>
                    </m:r>
                    <m:r>
                      <a:rPr lang="en-US" sz="16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48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168</m:t>
                    </m:r>
                    <m:r>
                      <a:rPr lang="en-US" sz="1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97.16</m:t>
                    </m:r>
                    <m:r>
                      <a:rPr lang="en-US" sz="1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70.84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Δ</m:t>
                    </m:r>
                    <m:r>
                      <a:rPr lang="en-US" sz="1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=70.84−54</m:t>
                    </m:r>
                    <m:r>
                      <a:rPr lang="en-US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.48=16.36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3F99DE-FAEF-CAE2-8DDE-7D879B2F2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678" y="4895638"/>
                <a:ext cx="272883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FBFB828-A418-69EA-E4F4-0837C457901A}"/>
                  </a:ext>
                </a:extLst>
              </p:cNvPr>
              <p:cNvSpPr txBox="1"/>
              <p:nvPr/>
            </p:nvSpPr>
            <p:spPr>
              <a:xfrm>
                <a:off x="2196750" y="5966203"/>
                <a:ext cx="475869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𝑭𝒂𝒖𝒍𝒕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|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𝑩𝒆𝒇𝒐𝒓𝒆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𝑨𝒇𝒕𝒆𝒓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𝜽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r>
                        <a:rPr lang="en-US" b="1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𝚫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𝜽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1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𝜽</m:t>
                      </m:r>
                      <m:r>
                        <a:rPr lang="en-US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𝚫</m:t>
                      </m:r>
                      <m:r>
                        <a:rPr lang="en-US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1600" b="1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FBFB828-A418-69EA-E4F4-0837C4579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750" y="5966203"/>
                <a:ext cx="4758690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D980672-DF47-73BA-B3F4-7A6A35AD80BA}"/>
              </a:ext>
            </a:extLst>
          </p:cNvPr>
          <p:cNvGrpSpPr/>
          <p:nvPr/>
        </p:nvGrpSpPr>
        <p:grpSpPr>
          <a:xfrm>
            <a:off x="8853443" y="3202958"/>
            <a:ext cx="1664843" cy="3501909"/>
            <a:chOff x="9496083" y="2689156"/>
            <a:chExt cx="1664843" cy="350190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C4159DE-A587-ABC7-961B-C308289DD0C7}"/>
                </a:ext>
              </a:extLst>
            </p:cNvPr>
            <p:cNvGrpSpPr/>
            <p:nvPr/>
          </p:nvGrpSpPr>
          <p:grpSpPr>
            <a:xfrm>
              <a:off x="9496083" y="2971811"/>
              <a:ext cx="1664843" cy="2921635"/>
              <a:chOff x="1141857" y="2831465"/>
              <a:chExt cx="1664843" cy="2921635"/>
            </a:xfrm>
          </p:grpSpPr>
          <p:sp>
            <p:nvSpPr>
              <p:cNvPr id="72" name="Partial Circle 71">
                <a:extLst>
                  <a:ext uri="{FF2B5EF4-FFF2-40B4-BE49-F238E27FC236}">
                    <a16:creationId xmlns:a16="http://schemas.microsoft.com/office/drawing/2014/main" id="{E9EF361C-413C-B0D8-387A-4F07389C0E98}"/>
                  </a:ext>
                </a:extLst>
              </p:cNvPr>
              <p:cNvSpPr/>
              <p:nvPr/>
            </p:nvSpPr>
            <p:spPr>
              <a:xfrm>
                <a:off x="1195530" y="3526756"/>
                <a:ext cx="1512000" cy="1512000"/>
              </a:xfrm>
              <a:prstGeom prst="pie">
                <a:avLst>
                  <a:gd name="adj1" fmla="val 320020"/>
                  <a:gd name="adj2" fmla="val 2938086"/>
                </a:avLst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Partial Circle 69">
                <a:extLst>
                  <a:ext uri="{FF2B5EF4-FFF2-40B4-BE49-F238E27FC236}">
                    <a16:creationId xmlns:a16="http://schemas.microsoft.com/office/drawing/2014/main" id="{BBC20CFA-095F-8D4E-287C-ADCDAA7F939E}"/>
                  </a:ext>
                </a:extLst>
              </p:cNvPr>
              <p:cNvSpPr/>
              <p:nvPr/>
            </p:nvSpPr>
            <p:spPr>
              <a:xfrm>
                <a:off x="1340070" y="3673523"/>
                <a:ext cx="1224000" cy="1224000"/>
              </a:xfrm>
              <a:prstGeom prst="pie">
                <a:avLst>
                  <a:gd name="adj1" fmla="val 2920995"/>
                  <a:gd name="adj2" fmla="val 5139996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Partial Circle 70">
                <a:extLst>
                  <a:ext uri="{FF2B5EF4-FFF2-40B4-BE49-F238E27FC236}">
                    <a16:creationId xmlns:a16="http://schemas.microsoft.com/office/drawing/2014/main" id="{1FBB13B9-F8F9-0A45-90FE-A5570BA66145}"/>
                  </a:ext>
                </a:extLst>
              </p:cNvPr>
              <p:cNvSpPr/>
              <p:nvPr/>
            </p:nvSpPr>
            <p:spPr>
              <a:xfrm>
                <a:off x="1266263" y="3599832"/>
                <a:ext cx="1368000" cy="1368000"/>
              </a:xfrm>
              <a:prstGeom prst="pie">
                <a:avLst>
                  <a:gd name="adj1" fmla="val 320020"/>
                  <a:gd name="adj2" fmla="val 5139996"/>
                </a:avLst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Partial Circle 23">
                <a:extLst>
                  <a:ext uri="{FF2B5EF4-FFF2-40B4-BE49-F238E27FC236}">
                    <a16:creationId xmlns:a16="http://schemas.microsoft.com/office/drawing/2014/main" id="{2B81F332-0013-C8E9-3A83-F746E086A04D}"/>
                  </a:ext>
                </a:extLst>
              </p:cNvPr>
              <p:cNvSpPr/>
              <p:nvPr/>
            </p:nvSpPr>
            <p:spPr>
              <a:xfrm>
                <a:off x="1410720" y="3743398"/>
                <a:ext cx="1080000" cy="1080000"/>
              </a:xfrm>
              <a:prstGeom prst="pie">
                <a:avLst>
                  <a:gd name="adj1" fmla="val 16183175"/>
                  <a:gd name="adj2" fmla="val 513999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artial Circle 30">
                <a:extLst>
                  <a:ext uri="{FF2B5EF4-FFF2-40B4-BE49-F238E27FC236}">
                    <a16:creationId xmlns:a16="http://schemas.microsoft.com/office/drawing/2014/main" id="{1882D68B-0C12-A927-1FC9-8FCBC6B5B0C1}"/>
                  </a:ext>
                </a:extLst>
              </p:cNvPr>
              <p:cNvSpPr/>
              <p:nvPr/>
            </p:nvSpPr>
            <p:spPr>
              <a:xfrm>
                <a:off x="1446720" y="3779398"/>
                <a:ext cx="1008000" cy="1008000"/>
              </a:xfrm>
              <a:prstGeom prst="pie">
                <a:avLst>
                  <a:gd name="adj1" fmla="val 16183175"/>
                  <a:gd name="adj2" fmla="val 2985299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artial Circle 31">
                <a:extLst>
                  <a:ext uri="{FF2B5EF4-FFF2-40B4-BE49-F238E27FC236}">
                    <a16:creationId xmlns:a16="http://schemas.microsoft.com/office/drawing/2014/main" id="{C73A1238-C1DF-5843-E2A1-81A30B99D741}"/>
                  </a:ext>
                </a:extLst>
              </p:cNvPr>
              <p:cNvSpPr/>
              <p:nvPr/>
            </p:nvSpPr>
            <p:spPr>
              <a:xfrm>
                <a:off x="1482720" y="3815398"/>
                <a:ext cx="936000" cy="936000"/>
              </a:xfrm>
              <a:prstGeom prst="pie">
                <a:avLst>
                  <a:gd name="adj1" fmla="val 16183175"/>
                  <a:gd name="adj2" fmla="val 282584"/>
                </a:avLst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992149C-E18A-46E6-7726-850E552AF6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50720" y="4283398"/>
                <a:ext cx="855980" cy="72702"/>
              </a:xfrm>
              <a:prstGeom prst="line">
                <a:avLst/>
              </a:prstGeom>
              <a:ln w="12700">
                <a:solidFill>
                  <a:srgbClr val="FFFF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CABF0F8-944E-F16C-BDC8-F5BDC72B61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50719" y="4283398"/>
                <a:ext cx="639128" cy="73945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CDFD5F3-210B-8D4C-F830-E4D6BF917A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40357" y="2974028"/>
                <a:ext cx="214662" cy="267458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26E07EC-ED35-457F-8CEC-661E9647EB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0720" y="2831465"/>
                <a:ext cx="0" cy="292163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F35EDE7-DA32-6D80-B582-871D5251FB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50717" y="4283398"/>
                <a:ext cx="639130" cy="73945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A52483BA-E860-E515-C492-C10C1BE95F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069" y="3545681"/>
                <a:ext cx="638648" cy="73771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2C457C48-59DE-AFDE-A638-C3D42A673AB8}"/>
                  </a:ext>
                </a:extLst>
              </p:cNvPr>
              <p:cNvCxnSpPr>
                <a:cxnSpLocks/>
              </p:cNvCxnSpPr>
              <p:nvPr/>
            </p:nvCxnSpPr>
            <p:spPr>
              <a:xfrm rot="18986226" flipH="1" flipV="1">
                <a:off x="2113562" y="3959303"/>
                <a:ext cx="639130" cy="739452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4EE47CF8-C345-C7DD-BA39-595EB92A62DE}"/>
                  </a:ext>
                </a:extLst>
              </p:cNvPr>
              <p:cNvCxnSpPr>
                <a:cxnSpLocks/>
              </p:cNvCxnSpPr>
              <p:nvPr/>
            </p:nvCxnSpPr>
            <p:spPr>
              <a:xfrm rot="18986226">
                <a:off x="1141857" y="3865269"/>
                <a:ext cx="638648" cy="737717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7959EF7-BBD6-A9D7-5DE9-056A707D9386}"/>
                </a:ext>
              </a:extLst>
            </p:cNvPr>
            <p:cNvSpPr txBox="1"/>
            <p:nvPr/>
          </p:nvSpPr>
          <p:spPr>
            <a:xfrm>
              <a:off x="10133383" y="2689156"/>
              <a:ext cx="3124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dirty="0"/>
                <a:t>U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3B9C79E-2B8E-5B97-4731-B8375C6B3978}"/>
                </a:ext>
              </a:extLst>
            </p:cNvPr>
            <p:cNvSpPr txBox="1"/>
            <p:nvPr/>
          </p:nvSpPr>
          <p:spPr>
            <a:xfrm>
              <a:off x="10156243" y="5821733"/>
              <a:ext cx="3124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</a:t>
              </a:r>
              <a:endParaRPr lang="en-ID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2138DAC-4CDE-0AED-3200-A854380B0A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115" y="829521"/>
            <a:ext cx="7159542" cy="3072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8AF0E4-232C-2D48-36B1-D4BEB6BA16A1}"/>
                  </a:ext>
                </a:extLst>
              </p:cNvPr>
              <p:cNvSpPr txBox="1"/>
              <p:nvPr/>
            </p:nvSpPr>
            <p:spPr>
              <a:xfrm>
                <a:off x="7406570" y="1405478"/>
                <a:ext cx="455859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Hardebeck &amp; Hauksson 2001 say that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𝜃</m:t>
                    </m:r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and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Δ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are calculated on the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𝜎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1−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𝜎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3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plane. Since the mechanism of the 2018 Mw7.5 Palu earthquake is strike-slip, the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𝜎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1−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𝜎</m:t>
                    </m:r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plane is horizontal, so the angle used is </a:t>
                </a:r>
                <a:r>
                  <a:rPr lang="en-US" sz="1600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SHmax</a:t>
                </a:r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with respect to the strike of fault.</a:t>
                </a:r>
                <a:endParaRPr 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8AF0E4-232C-2D48-36B1-D4BEB6BA1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570" y="1405478"/>
                <a:ext cx="4558590" cy="1569660"/>
              </a:xfrm>
              <a:prstGeom prst="rect">
                <a:avLst/>
              </a:prstGeom>
              <a:blipFill>
                <a:blip r:embed="rId8"/>
                <a:stretch>
                  <a:fillRect l="-802" t="-1556" r="-668" b="-38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85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51878-325E-0EEC-652E-EB0BBD16D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D4D287-A5D4-39AF-FEF9-C9093209277F}"/>
              </a:ext>
            </a:extLst>
          </p:cNvPr>
          <p:cNvSpPr txBox="1"/>
          <p:nvPr/>
        </p:nvSpPr>
        <p:spPr>
          <a:xfrm>
            <a:off x="2856766" y="442413"/>
            <a:ext cx="6478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ea typeface="Cambria" panose="02040503050406030204" pitchFamily="18" charset="0"/>
              </a:rPr>
              <a:t>Model Stress Drop 2018 Mw 7.5 Palu by </a:t>
            </a:r>
            <a:r>
              <a:rPr lang="en-US" sz="2400" b="1" dirty="0" err="1">
                <a:ea typeface="Cambria" panose="02040503050406030204" pitchFamily="18" charset="0"/>
              </a:rPr>
              <a:t>SHmax</a:t>
            </a:r>
            <a:endParaRPr lang="en-US" sz="2400" b="1" dirty="0"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FED02E-9759-F338-5108-353C608BC65E}"/>
                  </a:ext>
                </a:extLst>
              </p:cNvPr>
              <p:cNvSpPr txBox="1"/>
              <p:nvPr/>
            </p:nvSpPr>
            <p:spPr>
              <a:xfrm>
                <a:off x="4511101" y="5643592"/>
                <a:ext cx="3169796" cy="941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55.5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±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5.5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(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50.0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61.0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Δ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=19.1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±1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5.1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4.0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−3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4.2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ID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D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Δτ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D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τ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0.72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±0.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31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(0.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31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−0.9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FED02E-9759-F338-5108-353C608BC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101" y="5643592"/>
                <a:ext cx="3169796" cy="941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D9E776C-27AE-A3EB-8180-B5EFF5C0A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352" y="1253760"/>
            <a:ext cx="513729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307</Words>
  <Application>Microsoft Office PowerPoint</Application>
  <PresentationFormat>Widescreen</PresentationFormat>
  <Paragraphs>66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Cambria Math</vt:lpstr>
      <vt:lpstr>Office Theme</vt:lpstr>
      <vt:lpstr>Stress Orientation Rotation of the 2018 Mw 7.5 Palu Earthquake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PROGRESS</dc:title>
  <dc:creator>Haidir Jibran</dc:creator>
  <cp:lastModifiedBy>Haidir jibran</cp:lastModifiedBy>
  <cp:revision>67</cp:revision>
  <cp:lastPrinted>2025-04-21T08:47:17Z</cp:lastPrinted>
  <dcterms:created xsi:type="dcterms:W3CDTF">2024-02-29T23:19:29Z</dcterms:created>
  <dcterms:modified xsi:type="dcterms:W3CDTF">2025-05-25T08:15:29Z</dcterms:modified>
</cp:coreProperties>
</file>