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0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81" r:id="rId10"/>
    <p:sldId id="282" r:id="rId11"/>
    <p:sldId id="294" r:id="rId12"/>
    <p:sldId id="264" r:id="rId13"/>
    <p:sldId id="274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5" r:id="rId25"/>
    <p:sldId id="296" r:id="rId26"/>
    <p:sldId id="293" r:id="rId27"/>
    <p:sldId id="298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87" autoAdjust="0"/>
  </p:normalViewPr>
  <p:slideViewPr>
    <p:cSldViewPr snapToGrid="0">
      <p:cViewPr varScale="1">
        <p:scale>
          <a:sx n="75" d="100"/>
          <a:sy n="75" d="100"/>
        </p:scale>
        <p:origin x="9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9F24-858F-43B9-94A6-2E24FD94B98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CD977-C3AA-4760-A223-F33CA2231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28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開發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精確講是開發導引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溝通的程式，導引的方法是串接存放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平台伺服器所開放的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Messaging API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，達到的方法為二，</a:t>
            </a:r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最原始的是利用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Webhook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接口監聽再以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RESTful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來向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伺服器的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Messaging API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發送，而更常見的方法是透過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所提供的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SDK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br>
              <a:rPr lang="en-US" altLang="zh-TW"/>
            </a:b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主體流程下是當用戶對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動作後，後者會將該動作包裝成事件傳遞給導引程式，合理情況下該程式要在最終包裝好一組信息做出一次性的回應。</a:t>
            </a:r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這個流程中有幾個很關鍵的角色：</a:t>
            </a:r>
          </a:p>
          <a:p>
            <a:pPr algn="l" latinLnBrk="0"/>
            <a:endParaRPr lang="zh-TW" altLang="en-US" b="0" i="0" u="none" strike="noStrike">
              <a:solidFill>
                <a:srgbClr val="FFFFFF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User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：使用者利用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App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傳遞訊息給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，也以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App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接收由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傳回訊息。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：使用者可在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開發者網站建立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，然後在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設定處理資料的伺服器網址，當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接到訊息時即可傳送到這個伺服器。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Server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：放置溝通程式的伺服器，當接收到傳送來的訊息時即能進行處理再將結果回傳。</a:t>
            </a:r>
          </a:p>
          <a:p>
            <a:pPr algn="l"/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從技術流程來看，假定導引程式為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Mentor App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並部署在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Mentor Server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上。</a:t>
            </a:r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User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App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中向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動作，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會將該動作以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JSON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組成一個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Event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經由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Server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向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Mentor Server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Webhook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發送，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Mentor App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接收後開始進行解義，再以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JSON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組成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Message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利用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Messaging API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向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Server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發送，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接收後再將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Message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的內容回饋給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User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App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endParaRPr lang="zh-TW" altLang="en-US" b="0" i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71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上傳至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29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10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1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24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51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707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4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891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2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6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50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259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2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4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18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9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521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33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98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ne/line-bot-sdk-python" TargetMode="External"/><Relationship Id="rId3" Type="http://schemas.openxmlformats.org/officeDocument/2006/relationships/hyperlink" Target="https://github.com/line/line-bot-sdk-java" TargetMode="External"/><Relationship Id="rId7" Type="http://schemas.openxmlformats.org/officeDocument/2006/relationships/hyperlink" Target="https://github.com/line/line-bot-sdk-rub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ine/line-bot-sdk-perl" TargetMode="External"/><Relationship Id="rId5" Type="http://schemas.openxmlformats.org/officeDocument/2006/relationships/hyperlink" Target="https://github.com/line/line-bot-sdk-go" TargetMode="External"/><Relationship Id="rId4" Type="http://schemas.openxmlformats.org/officeDocument/2006/relationships/hyperlink" Target="https://github.com/line/line-bot-sdk-php" TargetMode="External"/><Relationship Id="rId9" Type="http://schemas.openxmlformats.org/officeDocument/2006/relationships/hyperlink" Target="https://github.com/line/line-bot-sdk-nodej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eilis-ai.com/line-2-0-%E5%AE%98%E6%96%B9%E5%B8%B3%E8%99%9F%E6%94%B6%E8%B2%BB%E6%96%B0%E5%88%B6%E4%B8%8A%E7%B7%9A-2020%E4%BC%81%E6%A5%AD%E7%A4%BE%E7%BE%A4%E7%B6%93%E7%87%9F%E8%A9%B2%E5%A6%82%E4%BD%95%E5%9B%A0%E6%87%89-5a724220d3d6" TargetMode="External"/><Relationship Id="rId3" Type="http://schemas.openxmlformats.org/officeDocument/2006/relationships/hyperlink" Target="https://www.books.com.tw/products/E050069031?gclid=Cj0KCQiA4L2BBhCvARIsAO0SBdb-8Bi-YIhsUq3KlAIrLf53imfJfDGVgvfXTTczNQQB6T9wogQEykgaAq6TEALw_wcB" TargetMode="External"/><Relationship Id="rId7" Type="http://schemas.openxmlformats.org/officeDocument/2006/relationships/hyperlink" Target="https://medium.com/@Wildtyto/line-bot-%E8%81%8A%E5%A4%A9%E6%A9%9F%E5%99%A8%E4%BA%BA-2-%E5%89%B5%E5%BB%BA%E9%A0%BB%E9%81%93-77c8053e9faf" TargetMode="External"/><Relationship Id="rId2" Type="http://schemas.openxmlformats.org/officeDocument/2006/relationships/hyperlink" Target="https://www.books.com.tw/products/0010879153?gclid=CjwKCAjwmv-DBhAMEiwA7xYrdyOPDqBE31ljCQgnDZeqcEAnxEiNE7R0A_WX8s-nGOyXDWs-QKjlFRoCZN0QAvD_Bw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Wildtyto/line-bot-%E8%81%8A%E5%A4%A9%E6%A9%9F%E5%99%A8%E4%BA%BA-1-%E5%BE%9E%E8%AA%8D%E8%AD%98%E9%96%8B%E5%A7%8B-2a65799fd2ac" TargetMode="External"/><Relationship Id="rId5" Type="http://schemas.openxmlformats.org/officeDocument/2006/relationships/hyperlink" Target="https://tw.linebiz.com/download/line-official-account" TargetMode="External"/><Relationship Id="rId10" Type="http://schemas.openxmlformats.org/officeDocument/2006/relationships/hyperlink" Target="https://medium.com/@justinlee_78563/line-bot-%E7%B3%BB%E5%88%97%E6%96%87-%E4%BB%80%E9%BA%BC%E6%98%AF-webhook-d0ab0bb192be" TargetMode="External"/><Relationship Id="rId4" Type="http://schemas.openxmlformats.org/officeDocument/2006/relationships/hyperlink" Target="https://www.books.com.tw/products/0010828041" TargetMode="External"/><Relationship Id="rId9" Type="http://schemas.openxmlformats.org/officeDocument/2006/relationships/hyperlink" Target="https://engineering.linecorp.com/zh-hant/blog/line-device-1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line.biz/zh-ha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06B1D-AD7C-4F22-9D25-4242393E8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BOT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7BBDFA-D48E-49B6-A933-BD79B322B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25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4B38E-D0A6-4BCF-AA87-5336BC29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799"/>
            <a:ext cx="9601200" cy="780144"/>
          </a:xfrm>
        </p:spPr>
        <p:txBody>
          <a:bodyPr>
            <a:normAutofit/>
          </a:bodyPr>
          <a:lstStyle/>
          <a:p>
            <a:r>
              <a:rPr lang="zh-TW" altLang="en-US" sz="440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取得 </a:t>
            </a:r>
            <a:r>
              <a:rPr lang="en-US" altLang="zh-TW" sz="4400" b="1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Channel access token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69EF51-2218-4D1B-8CE6-AD95391F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74799"/>
            <a:ext cx="9601200" cy="1574801"/>
          </a:xfrm>
        </p:spPr>
        <p:txBody>
          <a:bodyPr>
            <a:normAutofit/>
          </a:bodyPr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接著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Messaging API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分頁下的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Channel access token ( long-lived ) </a:t>
            </a: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點擊「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Issue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」發佈一個新的憑證，系統會要求給予原先憑證的過期時間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新憑證產生後可以記下日後使用。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FC3173-5DEB-4603-80CF-B9DA545B6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87"/>
          <a:stretch/>
        </p:blipFill>
        <p:spPr>
          <a:xfrm>
            <a:off x="1712477" y="3429000"/>
            <a:ext cx="4383523" cy="2089264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BDF32C9-7E13-46BD-B800-E071C77FD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51"/>
          <a:stretch/>
        </p:blipFill>
        <p:spPr>
          <a:xfrm>
            <a:off x="6589277" y="3429000"/>
            <a:ext cx="4383523" cy="20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0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4B38E-D0A6-4BCF-AA87-5336BC29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71020"/>
            <a:ext cx="9601200" cy="780144"/>
          </a:xfrm>
        </p:spPr>
        <p:txBody>
          <a:bodyPr>
            <a:normAutofit/>
          </a:bodyPr>
          <a:lstStyle/>
          <a:p>
            <a:pPr algn="l"/>
            <a:r>
              <a:rPr lang="en-US" altLang="zh-TW" b="1" i="1">
                <a:solidFill>
                  <a:srgbClr val="333333"/>
                </a:solidFill>
                <a:effectLst/>
                <a:latin typeface="+mn-ea"/>
                <a:ea typeface="+mn-ea"/>
              </a:rPr>
              <a:t>Webhook</a:t>
            </a:r>
            <a:r>
              <a:rPr lang="zh-TW" altLang="en-US" b="1" i="1">
                <a:solidFill>
                  <a:srgbClr val="333333"/>
                </a:solidFill>
                <a:effectLst/>
                <a:latin typeface="+mn-ea"/>
                <a:ea typeface="+mn-ea"/>
              </a:rPr>
              <a:t>與自動回覆設定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69EF51-2218-4D1B-8CE6-AD95391F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051164"/>
            <a:ext cx="10582374" cy="19748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Webhook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是指負責接收聊天機器人發送事件的接口，也就是後續將談論的溝通程式，啟用方式是將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Use webhooks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改為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Enabled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，</a:t>
            </a:r>
            <a:endParaRPr lang="en-US" altLang="zh-TW" b="0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而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Webhook URL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則填寫接口位址，該值目前可以暫省略，待之後部署階段再來更新。</a:t>
            </a:r>
            <a:endParaRPr lang="zh-TW" altLang="en-US" b="0" i="0" u="none" strike="noStrike">
              <a:solidFill>
                <a:srgbClr val="FFFFFF"/>
              </a:solidFill>
              <a:effectLst/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建議將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LINE Official Account features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分類下的設定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Auto-reply messages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和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Greeting messages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都改為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Disabled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關閉，避免與之後的信息回覆衝突。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1F04916-B43F-437D-BE9D-CF583D2A4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53" y="3157980"/>
            <a:ext cx="3421380" cy="3429000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EBDCCE07-8C11-416D-B45A-A2BBCD3EC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831998"/>
            <a:ext cx="6053398" cy="22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1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673E9-E39B-42FD-BD72-771DA946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85" y="539297"/>
            <a:ext cx="10515600" cy="752474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E9C1B-0077-4E9D-A91A-BA9E5A38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85" y="1593130"/>
            <a:ext cx="10515600" cy="4938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對於初學者而言，最快能建立一個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聊天機器人的方法應該就是套用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SDK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SDK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提供各種常見程式語言的函式庫，讓開發者很輕易便能開發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Messaging API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的應用程式。這些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還包括範例程式，讓初學者能更快瞭解如何使用函式庫。以下是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SDK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所支援的程式語言列表。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Java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PHP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Go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Perl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Ruby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Python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Node.js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54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4" y="605197"/>
            <a:ext cx="10515600" cy="831718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040DA5-6A76-4EF9-91E8-FE6DD036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44" y="1586271"/>
            <a:ext cx="5480939" cy="4942633"/>
          </a:xfrm>
        </p:spPr>
      </p:pic>
    </p:spTree>
    <p:extLst>
      <p:ext uri="{BB962C8B-B14F-4D97-AF65-F5344CB8AC3E}">
        <p14:creationId xmlns:p14="http://schemas.microsoft.com/office/powerpoint/2010/main" val="209515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4" y="605197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5186520-556A-47A3-83E0-9A84288EB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2816" r="1615"/>
          <a:stretch/>
        </p:blipFill>
        <p:spPr>
          <a:xfrm>
            <a:off x="1366886" y="1875934"/>
            <a:ext cx="10124388" cy="41883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4E14AF-BF43-4F7B-B030-7E81578EC4C1}"/>
              </a:ext>
            </a:extLst>
          </p:cNvPr>
          <p:cNvSpPr/>
          <p:nvPr/>
        </p:nvSpPr>
        <p:spPr>
          <a:xfrm>
            <a:off x="9478577" y="2231010"/>
            <a:ext cx="1770743" cy="8853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4" y="605197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CA9EAC-9F63-43DB-B932-70350D653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45" y="1436915"/>
            <a:ext cx="6144537" cy="51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9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445540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371C32-2F99-477E-A717-113D7CCD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1912663"/>
            <a:ext cx="10473508" cy="384950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924438A-0CDC-4D62-92B4-42560AB03101}"/>
              </a:ext>
            </a:extLst>
          </p:cNvPr>
          <p:cNvSpPr/>
          <p:nvPr/>
        </p:nvSpPr>
        <p:spPr>
          <a:xfrm>
            <a:off x="3396343" y="3730171"/>
            <a:ext cx="2699657" cy="5660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33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630844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13F3AC-85DF-4F67-8F82-0ED189C31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7" y="2479584"/>
            <a:ext cx="10585996" cy="26584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B9A492-DA7A-42C2-9B5D-9B3DC3CB86EF}"/>
              </a:ext>
            </a:extLst>
          </p:cNvPr>
          <p:cNvSpPr/>
          <p:nvPr/>
        </p:nvSpPr>
        <p:spPr>
          <a:xfrm>
            <a:off x="10276114" y="3164114"/>
            <a:ext cx="1204686" cy="7257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07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630844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18A052-CE67-4D87-B379-50BF27330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"/>
          <a:stretch/>
        </p:blipFill>
        <p:spPr>
          <a:xfrm>
            <a:off x="2515278" y="1536568"/>
            <a:ext cx="8003269" cy="513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8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630844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147C70-13C6-4E5F-8FFC-DD7A9A28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65" y="2064474"/>
            <a:ext cx="10550048" cy="36541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1128E9E-88C2-45F4-AD3C-31FEE419CEB2}"/>
              </a:ext>
            </a:extLst>
          </p:cNvPr>
          <p:cNvSpPr/>
          <p:nvPr/>
        </p:nvSpPr>
        <p:spPr>
          <a:xfrm>
            <a:off x="1259113" y="4093029"/>
            <a:ext cx="1542144" cy="6966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33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C6E05-CE6E-4C08-B4E5-751131B3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71525"/>
            <a:ext cx="10515600" cy="737961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36663B-A2D4-4800-B30E-34411E12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聊天機器人實際上是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的其中一個服務，叫做「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官方帳號」。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機器人是在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中一位特殊的機器人好友，其他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使用者（通常是客戶或對商品有興趣的潛在客戶）需要將此好友設定為朋友，才能夠與機器人進行互動。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我們能夠讓此機器人好友根據我們設計的程式，或透過後台管理，與其他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的使用者進行互動。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297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300906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BB404BE-E2E9-4969-9BE4-CECF7650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88" y="1132624"/>
            <a:ext cx="5802450" cy="52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630844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6CEB573F-BB87-435A-B87D-3D1548569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13" y="1868516"/>
            <a:ext cx="10576560" cy="43586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F5CCD0-38B5-4CE7-A280-71C16ED040E4}"/>
              </a:ext>
            </a:extLst>
          </p:cNvPr>
          <p:cNvSpPr/>
          <p:nvPr/>
        </p:nvSpPr>
        <p:spPr>
          <a:xfrm>
            <a:off x="2235200" y="4934856"/>
            <a:ext cx="5471886" cy="4499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1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685800"/>
            <a:ext cx="9601200" cy="954314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Webhook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40166C-7E07-49AC-A75E-00FB27AF2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8"/>
          <a:stretch/>
        </p:blipFill>
        <p:spPr>
          <a:xfrm>
            <a:off x="6444343" y="1640114"/>
            <a:ext cx="5448300" cy="1356000"/>
          </a:xfrm>
          <a:prstGeom prst="rect">
            <a:avLst/>
          </a:prstGeom>
        </p:spPr>
      </p:pic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9D1B492-7CA5-4001-8330-E80496D6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0" r="13333"/>
          <a:stretch/>
        </p:blipFill>
        <p:spPr>
          <a:xfrm>
            <a:off x="6096000" y="3429000"/>
            <a:ext cx="5765800" cy="3032760"/>
          </a:xfr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66E661D0-B41D-40AE-B61C-CC89236B4ABA}"/>
              </a:ext>
            </a:extLst>
          </p:cNvPr>
          <p:cNvSpPr txBox="1">
            <a:spLocks/>
          </p:cNvSpPr>
          <p:nvPr/>
        </p:nvSpPr>
        <p:spPr>
          <a:xfrm>
            <a:off x="1153886" y="1640114"/>
            <a:ext cx="5159828" cy="482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Messaging API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分頁下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0" i="0">
              <a:solidFill>
                <a:srgbClr val="16191F"/>
              </a:solidFill>
              <a:effectLst/>
              <a:latin typeface="Amazon Ember"/>
            </a:endParaRPr>
          </a:p>
          <a:p>
            <a:endParaRPr lang="en-US" altLang="zh-TW">
              <a:solidFill>
                <a:srgbClr val="16191F"/>
              </a:solidFill>
              <a:latin typeface="Amazon Ember"/>
            </a:endParaRPr>
          </a:p>
          <a:p>
            <a:endParaRPr lang="en-US" altLang="zh-TW" b="0" i="0">
              <a:solidFill>
                <a:srgbClr val="16191F"/>
              </a:solidFill>
              <a:effectLst/>
              <a:latin typeface="Amazon Ember"/>
            </a:endParaRPr>
          </a:p>
          <a:p>
            <a:endParaRPr lang="en-US" altLang="zh-TW" b="0" i="0">
              <a:solidFill>
                <a:srgbClr val="16191F"/>
              </a:solidFill>
              <a:effectLst/>
              <a:latin typeface="Amazon Ember"/>
            </a:endParaRPr>
          </a:p>
          <a:p>
            <a:pPr>
              <a:lnSpc>
                <a:spcPct val="150000"/>
              </a:lnSpc>
            </a:pPr>
            <a:r>
              <a:rPr lang="zh-TW" altLang="en-US"/>
              <a:t>將剛取得的</a:t>
            </a:r>
            <a:r>
              <a:rPr lang="en-US" altLang="zh-TW"/>
              <a:t>”</a:t>
            </a:r>
            <a:r>
              <a:rPr lang="en-US" altLang="zh-TW">
                <a:solidFill>
                  <a:srgbClr val="16191F"/>
                </a:solidFill>
                <a:latin typeface="Amazon Ember"/>
              </a:rPr>
              <a:t>API </a:t>
            </a:r>
            <a:r>
              <a:rPr lang="zh-TW" altLang="en-US">
                <a:solidFill>
                  <a:srgbClr val="16191F"/>
                </a:solidFill>
                <a:latin typeface="Amazon Ember"/>
              </a:rPr>
              <a:t>終端節點</a:t>
            </a:r>
            <a:r>
              <a:rPr lang="en-US" altLang="zh-TW">
                <a:solidFill>
                  <a:srgbClr val="16191F"/>
                </a:solidFill>
                <a:latin typeface="Amazon Ember"/>
              </a:rPr>
              <a:t>”</a:t>
            </a:r>
            <a:r>
              <a:rPr lang="zh-TW" altLang="en-US">
                <a:solidFill>
                  <a:srgbClr val="16191F"/>
                </a:solidFill>
                <a:latin typeface="Amazon Ember"/>
              </a:rPr>
              <a:t>，輸入</a:t>
            </a:r>
            <a:r>
              <a:rPr lang="en-US" altLang="zh-TW">
                <a:solidFill>
                  <a:srgbClr val="16191F"/>
                </a:solidFill>
                <a:latin typeface="Amazon Ember"/>
              </a:rPr>
              <a:t>Webhook URL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939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28658"/>
            <a:ext cx="9601200" cy="755424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A1774FB-0D85-48AC-85C7-5F723F1F0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83" y="1372108"/>
            <a:ext cx="10300841" cy="5028692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42CAEA3-5D40-416B-BB53-8E0295E09211}"/>
              </a:ext>
            </a:extLst>
          </p:cNvPr>
          <p:cNvSpPr/>
          <p:nvPr/>
        </p:nvSpPr>
        <p:spPr>
          <a:xfrm>
            <a:off x="3223966" y="2399121"/>
            <a:ext cx="810705" cy="7588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FBB8ED-70D9-4ED9-8BDA-15261A4DC301}"/>
              </a:ext>
            </a:extLst>
          </p:cNvPr>
          <p:cNvSpPr/>
          <p:nvPr/>
        </p:nvSpPr>
        <p:spPr>
          <a:xfrm>
            <a:off x="1467155" y="4154077"/>
            <a:ext cx="1879360" cy="7588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6BB732-C1E5-4F43-A0D4-8F5A2D4D7FC5}"/>
              </a:ext>
            </a:extLst>
          </p:cNvPr>
          <p:cNvSpPr/>
          <p:nvPr/>
        </p:nvSpPr>
        <p:spPr>
          <a:xfrm>
            <a:off x="6806153" y="4402317"/>
            <a:ext cx="1206631" cy="5106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28658"/>
            <a:ext cx="9601200" cy="755424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1CB1738-CAF8-4775-BEFE-E9C8E26A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93" y="1181054"/>
            <a:ext cx="8932055" cy="52250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C35067F-6C86-462E-BA2E-DCE8B39E6C08}"/>
              </a:ext>
            </a:extLst>
          </p:cNvPr>
          <p:cNvSpPr/>
          <p:nvPr/>
        </p:nvSpPr>
        <p:spPr>
          <a:xfrm>
            <a:off x="2296714" y="3793570"/>
            <a:ext cx="1879360" cy="7588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42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28658"/>
            <a:ext cx="9601200" cy="755424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DEE939-6EC8-4903-B8CE-96BD3BE0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59" y="1224947"/>
            <a:ext cx="8532044" cy="54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6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17" y="322555"/>
            <a:ext cx="9601200" cy="764566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簡單回應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5798816-1299-428F-83B3-70800DCD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17" y="1087121"/>
            <a:ext cx="10179749" cy="5386027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DA54C9-85D1-4544-8056-B087B4E3092B}"/>
              </a:ext>
            </a:extLst>
          </p:cNvPr>
          <p:cNvSpPr/>
          <p:nvPr/>
        </p:nvSpPr>
        <p:spPr>
          <a:xfrm>
            <a:off x="4907280" y="1851687"/>
            <a:ext cx="660400" cy="4444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406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17" y="322555"/>
            <a:ext cx="9601200" cy="764566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簡單回應</a:t>
            </a:r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06A92397-5D26-4663-B3AF-B719A4429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" b="62817"/>
          <a:stretch/>
        </p:blipFill>
        <p:spPr>
          <a:xfrm>
            <a:off x="2937037" y="1544319"/>
            <a:ext cx="7021429" cy="4730498"/>
          </a:xfrm>
        </p:spPr>
      </p:pic>
    </p:spTree>
    <p:extLst>
      <p:ext uri="{BB962C8B-B14F-4D97-AF65-F5344CB8AC3E}">
        <p14:creationId xmlns:p14="http://schemas.microsoft.com/office/powerpoint/2010/main" val="419072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386" y="261594"/>
            <a:ext cx="9601200" cy="896257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5AAF0C85-80D0-4F84-A6DD-4441D0EC1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386" y="1351280"/>
            <a:ext cx="10260894" cy="44399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LINE Bot by Python </a:t>
            </a:r>
            <a:r>
              <a:rPr lang="zh-TW" altLang="en-US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全攻略：從</a:t>
            </a:r>
            <a:r>
              <a:rPr lang="en-US" altLang="zh-TW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Heroku</a:t>
            </a:r>
            <a:r>
              <a:rPr lang="zh-TW" altLang="en-US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到</a:t>
            </a:r>
            <a:r>
              <a:rPr lang="en-US" altLang="zh-TW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AWS</a:t>
            </a:r>
            <a:r>
              <a:rPr lang="zh-TW" altLang="en-US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跨平台實踐（</a:t>
            </a:r>
            <a:r>
              <a:rPr lang="en-US" altLang="zh-TW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iT</a:t>
            </a:r>
            <a:r>
              <a:rPr lang="zh-TW" altLang="en-US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邦幫忙鐵人賽系列書）</a:t>
            </a:r>
            <a:endParaRPr lang="en-US" altLang="zh-TW" b="1" i="0" u="sng">
              <a:solidFill>
                <a:srgbClr val="23527C"/>
              </a:solidFill>
              <a:effectLst/>
              <a:latin typeface="+mn-ea"/>
              <a:hlinkClick r:id="rId3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sng">
                <a:solidFill>
                  <a:srgbClr val="23527C"/>
                </a:solidFill>
                <a:effectLst/>
                <a:latin typeface="+mn-ea"/>
                <a:hlinkClick r:id="rId3"/>
              </a:rPr>
              <a:t>Python</a:t>
            </a:r>
            <a:r>
              <a:rPr lang="zh-TW" altLang="en-US" b="1" i="0" u="sng">
                <a:solidFill>
                  <a:srgbClr val="23527C"/>
                </a:solidFill>
                <a:effectLst/>
                <a:latin typeface="+mn-ea"/>
                <a:hlinkClick r:id="rId3"/>
              </a:rPr>
              <a:t>與</a:t>
            </a:r>
            <a:r>
              <a:rPr lang="en-US" altLang="zh-TW" b="1" i="0" u="sng">
                <a:solidFill>
                  <a:srgbClr val="23527C"/>
                </a:solidFill>
                <a:effectLst/>
                <a:latin typeface="+mn-ea"/>
                <a:hlinkClick r:id="rId3"/>
              </a:rPr>
              <a:t>LINE Bot</a:t>
            </a:r>
            <a:r>
              <a:rPr lang="zh-TW" altLang="en-US" b="1" i="0" u="sng">
                <a:solidFill>
                  <a:srgbClr val="23527C"/>
                </a:solidFill>
                <a:effectLst/>
                <a:latin typeface="+mn-ea"/>
                <a:hlinkClick r:id="rId3"/>
              </a:rPr>
              <a:t>機器人全面實戰特訓班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4"/>
              </a:rPr>
              <a:t>輕鬆學會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4"/>
              </a:rPr>
              <a:t>LINE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4"/>
              </a:rPr>
              <a:t>程式設計與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4"/>
              </a:rPr>
              <a:t>AI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4"/>
              </a:rPr>
              <a:t>聊天機器人實作開發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5"/>
              </a:rPr>
              <a:t>https://tw.linebiz.com/download/line-official-account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6"/>
              </a:rPr>
              <a:t>LINE Bot 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6"/>
              </a:rPr>
              <a:t>聊天機器人 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6"/>
              </a:rPr>
              <a:t>#1 : 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6"/>
              </a:rPr>
              <a:t>從認識開始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7"/>
              </a:rPr>
              <a:t>LINE Bot 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7"/>
              </a:rPr>
              <a:t>聊天機器人 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7"/>
              </a:rPr>
              <a:t>#2 : 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7"/>
              </a:rPr>
              <a:t>創建頻道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8"/>
              </a:rPr>
              <a:t>LINE 2.0 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8"/>
              </a:rPr>
              <a:t>官方帳號收費新制上線！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8"/>
              </a:rPr>
              <a:t>2021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8"/>
              </a:rPr>
              <a:t>企業社群經營該如何因應？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9"/>
              </a:rPr>
              <a:t>開發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9"/>
              </a:rPr>
              <a:t>LINE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9"/>
              </a:rPr>
              <a:t>聊天機器人不可不知的十件事</a:t>
            </a:r>
            <a:endParaRPr lang="en-US" altLang="zh-TW" b="1" i="0" u="none" strike="noStrike">
              <a:solidFill>
                <a:srgbClr val="337AB7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sng">
                <a:solidFill>
                  <a:srgbClr val="23527C"/>
                </a:solidFill>
                <a:effectLst/>
                <a:latin typeface="+mn-ea"/>
                <a:hlinkClick r:id="rId10"/>
              </a:rPr>
              <a:t>LINE Bot </a:t>
            </a:r>
            <a:r>
              <a:rPr lang="zh-TW" altLang="en-US" b="1" i="0" u="sng">
                <a:solidFill>
                  <a:srgbClr val="23527C"/>
                </a:solidFill>
                <a:effectLst/>
                <a:latin typeface="+mn-ea"/>
                <a:hlinkClick r:id="rId10"/>
              </a:rPr>
              <a:t>系列文 </a:t>
            </a:r>
            <a:r>
              <a:rPr lang="en-US" altLang="zh-TW" b="1" i="0" u="sng">
                <a:solidFill>
                  <a:srgbClr val="23527C"/>
                </a:solidFill>
                <a:effectLst/>
                <a:latin typeface="+mn-ea"/>
                <a:hlinkClick r:id="rId10"/>
              </a:rPr>
              <a:t>— </a:t>
            </a:r>
            <a:r>
              <a:rPr lang="zh-TW" altLang="en-US" b="1" i="0" u="sng">
                <a:solidFill>
                  <a:srgbClr val="23527C"/>
                </a:solidFill>
                <a:effectLst/>
                <a:latin typeface="+mn-ea"/>
                <a:hlinkClick r:id="rId10"/>
              </a:rPr>
              <a:t>什麼是 </a:t>
            </a:r>
            <a:r>
              <a:rPr lang="en-US" altLang="zh-TW" b="1" i="0" u="sng">
                <a:solidFill>
                  <a:srgbClr val="23527C"/>
                </a:solidFill>
                <a:effectLst/>
                <a:latin typeface="+mn-ea"/>
                <a:hlinkClick r:id="rId10"/>
              </a:rPr>
              <a:t>Webhook?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AE2EC-F277-4B2F-AD10-7DB42E88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FD85EE-FDDA-4D37-A11C-46E57DB69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96760"/>
            <a:ext cx="9920514" cy="5101979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4325EFB-A1A9-4420-995F-ED581376769B}"/>
              </a:ext>
            </a:extLst>
          </p:cNvPr>
          <p:cNvSpPr/>
          <p:nvPr/>
        </p:nvSpPr>
        <p:spPr>
          <a:xfrm>
            <a:off x="8476343" y="2627086"/>
            <a:ext cx="1669144" cy="28883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67AFC9-F6A7-4420-9D98-A71C9FFCE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52" y="259261"/>
            <a:ext cx="221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88D4D-E1A6-41AE-8AFC-15228F44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87639"/>
            <a:ext cx="10515600" cy="752475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頻道建立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70040-245B-4419-A398-BFA6BFD9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要開發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應用，首先要先申請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開發者帳號。</a:t>
            </a:r>
          </a:p>
          <a:p>
            <a:pPr algn="l"/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開啟「</a:t>
            </a:r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https://developers.line.biz/zh-hant/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」網頁，</a:t>
            </a:r>
            <a:endParaRPr lang="en-US" altLang="zh-TW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按 </a:t>
            </a:r>
            <a:r>
              <a:rPr lang="en-US" altLang="zh-TW" b="1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Log in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鈕進行登入。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78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5E0A5-CC4B-4B7C-B65D-A031D8A0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頻道建立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55A386-FFEA-466B-AD9A-CC97CA7F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922"/>
            <a:ext cx="8596668" cy="782636"/>
          </a:xfrm>
        </p:spPr>
        <p:txBody>
          <a:bodyPr/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接著建立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Provider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，按 </a:t>
            </a:r>
            <a:r>
              <a:rPr lang="en-US" altLang="zh-TW" b="1" i="0">
                <a:solidFill>
                  <a:srgbClr val="333333"/>
                </a:solidFill>
                <a:effectLst/>
                <a:latin typeface="-apple-system"/>
              </a:rPr>
              <a:t>Create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鈕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444BD3-33AF-43D6-91E0-F0391CFDD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3" t="36589" r="57298" b="29274"/>
          <a:stretch/>
        </p:blipFill>
        <p:spPr>
          <a:xfrm>
            <a:off x="3306676" y="2672558"/>
            <a:ext cx="7163858" cy="37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E3500-7E46-4DB7-A795-3A1DC2EC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頻道建立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EBD57F-9861-4E4B-9591-4F25360B6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78750" y="2400300"/>
            <a:ext cx="8034500" cy="3949700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CF47B53-B208-4053-8B26-675996446517}"/>
              </a:ext>
            </a:extLst>
          </p:cNvPr>
          <p:cNvSpPr txBox="1">
            <a:spLocks/>
          </p:cNvSpPr>
          <p:nvPr/>
        </p:nvSpPr>
        <p:spPr>
          <a:xfrm>
            <a:off x="1371600" y="1668464"/>
            <a:ext cx="8596668" cy="50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名稱後，按 </a:t>
            </a:r>
            <a:r>
              <a:rPr lang="en-US" altLang="zh-TW" b="1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鈕就新增一個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50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A3246-D582-4617-8B96-BCC0F597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頻道建立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F8E71-95DD-41E7-B9E7-C64A21AE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4180"/>
            <a:ext cx="9601200" cy="820119"/>
          </a:xfrm>
        </p:spPr>
        <p:txBody>
          <a:bodyPr/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建立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Provider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後，點選新建的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Provider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，再按 </a:t>
            </a:r>
            <a:r>
              <a:rPr lang="en-US" altLang="zh-TW" b="1" i="0">
                <a:solidFill>
                  <a:srgbClr val="333333"/>
                </a:solidFill>
                <a:effectLst/>
                <a:latin typeface="-apple-system"/>
              </a:rPr>
              <a:t>Create a Messaging API channel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建立一個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83501F-DB13-48AA-ACF5-6DC1BE00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21390"/>
            <a:ext cx="7886700" cy="39332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B0DF3E5-67D0-4571-9766-B884D1FFAE91}"/>
              </a:ext>
            </a:extLst>
          </p:cNvPr>
          <p:cNvSpPr/>
          <p:nvPr/>
        </p:nvSpPr>
        <p:spPr>
          <a:xfrm>
            <a:off x="5295900" y="3060700"/>
            <a:ext cx="2362200" cy="2197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4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4B38E-D0A6-4BCF-AA87-5336BC29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71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頻道建立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69EF51-2218-4D1B-8CE6-AD95391F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400"/>
            <a:ext cx="9601200" cy="36830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輸入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Channel name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Channel description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Category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Subcategory</a:t>
            </a: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勾選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I have read and agree to the LINE Official Account Terms of Use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I have read and agree to the LINE Official Account API Terms of Use</a:t>
            </a:r>
          </a:p>
          <a:p>
            <a:pPr lvl="1"/>
            <a:endParaRPr lang="en-US" altLang="zh-TW">
              <a:solidFill>
                <a:srgbClr val="333333"/>
              </a:solidFill>
              <a:latin typeface="-apple-system"/>
            </a:endParaRP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以上完成後，按 </a:t>
            </a:r>
            <a:r>
              <a:rPr lang="en-US" altLang="zh-TW" b="1" i="0">
                <a:solidFill>
                  <a:srgbClr val="333333"/>
                </a:solidFill>
                <a:effectLst/>
                <a:latin typeface="-apple-system"/>
              </a:rPr>
              <a:t>Create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鈕</a:t>
            </a:r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14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4B38E-D0A6-4BCF-AA87-5336BC29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/>
          <a:lstStyle/>
          <a:p>
            <a:r>
              <a:rPr lang="zh-TW" altLang="en-US" sz="440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取得溝通憑證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69EF51-2218-4D1B-8CE6-AD95391F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74800"/>
            <a:ext cx="9601200" cy="1092200"/>
          </a:xfrm>
        </p:spPr>
        <p:txBody>
          <a:bodyPr>
            <a:normAutofit/>
          </a:bodyPr>
          <a:lstStyle/>
          <a:p>
            <a:r>
              <a:rPr lang="zh-TW" altLang="en-US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創建好頻道後進入該頻道頁面，</a:t>
            </a:r>
            <a:b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首先在 </a:t>
            </a:r>
            <a:r>
              <a:rPr lang="en-US" altLang="zh-TW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Basic settings </a:t>
            </a:r>
            <a:r>
              <a:rPr lang="zh-TW" altLang="en-US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分頁中</a:t>
            </a:r>
            <a:b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可以先記下 </a:t>
            </a:r>
            <a:r>
              <a:rPr lang="en-US" altLang="zh-TW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Channel secret </a:t>
            </a:r>
            <a:r>
              <a:rPr lang="zh-TW" altLang="en-US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憑證密鑰會在之後用到。</a:t>
            </a:r>
            <a:endParaRPr lang="zh-TW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46752C6B-3E27-451D-BF81-3726329D8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15"/>
          <a:stretch/>
        </p:blipFill>
        <p:spPr>
          <a:xfrm>
            <a:off x="1305034" y="3049929"/>
            <a:ext cx="4867166" cy="34651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E04B70-40C9-4982-8390-98843B2F1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30"/>
          <a:stretch/>
        </p:blipFill>
        <p:spPr>
          <a:xfrm>
            <a:off x="6522759" y="3049928"/>
            <a:ext cx="5002491" cy="34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4475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744</TotalTime>
  <Words>1025</Words>
  <Application>Microsoft Office PowerPoint</Application>
  <PresentationFormat>寬螢幕</PresentationFormat>
  <Paragraphs>108</Paragraphs>
  <Slides>28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Amazon Ember</vt:lpstr>
      <vt:lpstr>-apple-system</vt:lpstr>
      <vt:lpstr>Helvetica Neue</vt:lpstr>
      <vt:lpstr>微軟正黑體</vt:lpstr>
      <vt:lpstr>Arial</vt:lpstr>
      <vt:lpstr>Calibri</vt:lpstr>
      <vt:lpstr>Franklin Gothic Book</vt:lpstr>
      <vt:lpstr>裁剪</vt:lpstr>
      <vt:lpstr>LINE BOT</vt:lpstr>
      <vt:lpstr>概念說明</vt:lpstr>
      <vt:lpstr>運作流程</vt:lpstr>
      <vt:lpstr>LINE 頻道建立(1)</vt:lpstr>
      <vt:lpstr>LINE 頻道建立(2)</vt:lpstr>
      <vt:lpstr>LINE 頻道建立(3)</vt:lpstr>
      <vt:lpstr>LINE 頻道建立(4)</vt:lpstr>
      <vt:lpstr>LINE 頻道建立(5)</vt:lpstr>
      <vt:lpstr>取得溝通憑證</vt:lpstr>
      <vt:lpstr>取得 Channel access token</vt:lpstr>
      <vt:lpstr>Webhook與自動回覆設定</vt:lpstr>
      <vt:lpstr>LINE SDK</vt:lpstr>
      <vt:lpstr>建立 Lambda</vt:lpstr>
      <vt:lpstr>建立 Lambda Layer</vt:lpstr>
      <vt:lpstr>建立 Lambda Layer</vt:lpstr>
      <vt:lpstr>使用 Lambda Layer</vt:lpstr>
      <vt:lpstr>使用 Lambda Layer</vt:lpstr>
      <vt:lpstr>使用 Lambda Layer</vt:lpstr>
      <vt:lpstr>建立 API Gateway</vt:lpstr>
      <vt:lpstr>建立 API Gateway</vt:lpstr>
      <vt:lpstr>建立 API Gateway</vt:lpstr>
      <vt:lpstr>設定 Webhook</vt:lpstr>
      <vt:lpstr>Lambda 環境變數</vt:lpstr>
      <vt:lpstr>Lambda 環境變數</vt:lpstr>
      <vt:lpstr>Lambda 環境變數</vt:lpstr>
      <vt:lpstr>簡單回應</vt:lpstr>
      <vt:lpstr>簡單回應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BOT</dc:title>
  <dc:creator>敬智 黃</dc:creator>
  <cp:lastModifiedBy>敬智 黃</cp:lastModifiedBy>
  <cp:revision>34</cp:revision>
  <dcterms:created xsi:type="dcterms:W3CDTF">2021-04-20T08:38:36Z</dcterms:created>
  <dcterms:modified xsi:type="dcterms:W3CDTF">2021-04-22T02:02:43Z</dcterms:modified>
</cp:coreProperties>
</file>