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4" r:id="rId9"/>
    <p:sldId id="266" r:id="rId10"/>
    <p:sldId id="267" r:id="rId11"/>
    <p:sldId id="262" r:id="rId12"/>
    <p:sldId id="26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A357"/>
    <a:srgbClr val="45D7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6092-7364-4411-B124-CB2C5065C127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F3724-5C5A-48CA-B1B2-C7E1296C5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70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6092-7364-4411-B124-CB2C5065C127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F3724-5C5A-48CA-B1B2-C7E1296C5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233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6092-7364-4411-B124-CB2C5065C127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F3724-5C5A-48CA-B1B2-C7E1296C5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28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6092-7364-4411-B124-CB2C5065C127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F3724-5C5A-48CA-B1B2-C7E1296C5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535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6092-7364-4411-B124-CB2C5065C127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F3724-5C5A-48CA-B1B2-C7E1296C5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310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6092-7364-4411-B124-CB2C5065C127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F3724-5C5A-48CA-B1B2-C7E1296C5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344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6092-7364-4411-B124-CB2C5065C127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F3724-5C5A-48CA-B1B2-C7E1296C5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379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6092-7364-4411-B124-CB2C5065C127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F3724-5C5A-48CA-B1B2-C7E1296C5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83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6092-7364-4411-B124-CB2C5065C127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F3724-5C5A-48CA-B1B2-C7E1296C5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629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6092-7364-4411-B124-CB2C5065C127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F3724-5C5A-48CA-B1B2-C7E1296C5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7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6092-7364-4411-B124-CB2C5065C127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F3724-5C5A-48CA-B1B2-C7E1296C5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688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86092-7364-4411-B124-CB2C5065C127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F3724-5C5A-48CA-B1B2-C7E1296C5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015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26367" y="1435979"/>
            <a:ext cx="9376756" cy="461664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KBIZ한마음명조 B" panose="02020503020101020101" pitchFamily="18" charset="-127"/>
                <a:cs typeface="Times New Roman" panose="02020603050405020304" pitchFamily="18" charset="0"/>
              </a:rPr>
              <a:t>Dataset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KBIZ한마음명조 B" panose="02020503020101020101" pitchFamily="18" charset="-127"/>
                <a:cs typeface="Times New Roman" panose="02020603050405020304" pitchFamily="18" charset="0"/>
              </a:rPr>
              <a:t>Data preprocessing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KBIZ한마음명조 B" panose="02020503020101020101" pitchFamily="18" charset="-127"/>
                <a:cs typeface="Times New Roman" panose="02020603050405020304" pitchFamily="18" charset="0"/>
              </a:rPr>
              <a:t>Model preprocessing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KBIZ한마음명조 B" panose="02020503020101020101" pitchFamily="18" charset="-127"/>
                <a:cs typeface="Times New Roman" panose="02020603050405020304" pitchFamily="18" charset="0"/>
              </a:rPr>
              <a:t>U-Net</a:t>
            </a:r>
            <a:r>
              <a:rPr lang="en-US" altLang="ko-KR" sz="2800" dirty="0" smtClean="0">
                <a:solidFill>
                  <a:schemeClr val="bg1"/>
                </a:solidFill>
                <a:latin typeface="KBIZ한마음명조 B" panose="02020503020101020101" pitchFamily="18" charset="-127"/>
                <a:ea typeface="KBIZ한마음명조 B" panose="020205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latin typeface="KBIZ한마음명조 B" panose="02020503020101020101" pitchFamily="18" charset="-127"/>
                <a:ea typeface="KBIZ한마음명조 B" panose="02020503020101020101" pitchFamily="18" charset="-127"/>
                <a:cs typeface="Times New Roman" panose="02020603050405020304" pitchFamily="18" charset="0"/>
              </a:rPr>
              <a:t>기반 </a:t>
            </a:r>
            <a:r>
              <a:rPr lang="en-US" altLang="ko-KR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KBIZ한마음명조 B" panose="02020503020101020101" pitchFamily="18" charset="-127"/>
                <a:cs typeface="Times New Roman" panose="02020603050405020304" pitchFamily="18" charset="0"/>
              </a:rPr>
              <a:t>Backbone (encoding) network</a:t>
            </a:r>
            <a:r>
              <a:rPr lang="en-US" altLang="ko-KR" sz="2800" dirty="0" smtClean="0">
                <a:solidFill>
                  <a:schemeClr val="bg1"/>
                </a:solidFill>
                <a:latin typeface="KBIZ한마음명조 B" panose="02020503020101020101" pitchFamily="18" charset="-127"/>
                <a:ea typeface="KBIZ한마음명조 B" panose="020205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latin typeface="KBIZ한마음명조 B" panose="02020503020101020101" pitchFamily="18" charset="-127"/>
                <a:ea typeface="KBIZ한마음명조 B" panose="02020503020101020101" pitchFamily="18" charset="-127"/>
                <a:cs typeface="Times New Roman" panose="02020603050405020304" pitchFamily="18" charset="0"/>
              </a:rPr>
              <a:t>간 차이 </a:t>
            </a:r>
            <a:endParaRPr lang="en-US" altLang="ko-KR" sz="2800" dirty="0" smtClean="0">
              <a:solidFill>
                <a:schemeClr val="bg1"/>
              </a:solidFill>
              <a:latin typeface="KBIZ한마음명조 B" panose="02020503020101020101" pitchFamily="18" charset="-127"/>
              <a:ea typeface="KBIZ한마음명조 B" panose="02020503020101020101" pitchFamily="18" charset="-127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KBIZ한마음명조 B" panose="02020503020101020101" pitchFamily="18" charset="-127"/>
                <a:cs typeface="Times New Roman" panose="02020603050405020304" pitchFamily="18" charset="0"/>
              </a:rPr>
              <a:t>Resnet50 backbone </a:t>
            </a:r>
            <a:r>
              <a:rPr lang="ko-KR" altLang="en-US" sz="2800" dirty="0" smtClean="0">
                <a:solidFill>
                  <a:schemeClr val="bg1"/>
                </a:solidFill>
                <a:latin typeface="KBIZ한마음명조 B" panose="02020503020101020101" pitchFamily="18" charset="-127"/>
                <a:ea typeface="KBIZ한마음명조 B" panose="02020503020101020101" pitchFamily="18" charset="-127"/>
                <a:cs typeface="Times New Roman" panose="02020603050405020304" pitchFamily="18" charset="0"/>
              </a:rPr>
              <a:t>기반 </a:t>
            </a:r>
            <a:r>
              <a:rPr lang="en-US" altLang="ko-KR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KBIZ한마음명조 B" panose="02020503020101020101" pitchFamily="18" charset="-127"/>
                <a:cs typeface="Times New Roman" panose="02020603050405020304" pitchFamily="18" charset="0"/>
              </a:rPr>
              <a:t>Network</a:t>
            </a:r>
            <a:r>
              <a:rPr lang="en-US" altLang="ko-KR" sz="2800" dirty="0" smtClean="0">
                <a:solidFill>
                  <a:schemeClr val="bg1"/>
                </a:solidFill>
                <a:latin typeface="KBIZ한마음명조 B" panose="02020503020101020101" pitchFamily="18" charset="-127"/>
                <a:ea typeface="KBIZ한마음명조 B" panose="020205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latin typeface="KBIZ한마음명조 B" panose="02020503020101020101" pitchFamily="18" charset="-127"/>
                <a:ea typeface="KBIZ한마음명조 B" panose="02020503020101020101" pitchFamily="18" charset="-127"/>
                <a:cs typeface="Times New Roman" panose="02020603050405020304" pitchFamily="18" charset="0"/>
              </a:rPr>
              <a:t>간 차이</a:t>
            </a:r>
            <a:endParaRPr lang="en-US" altLang="ko-KR" sz="2800" dirty="0" smtClean="0">
              <a:solidFill>
                <a:schemeClr val="bg1"/>
              </a:solidFill>
              <a:latin typeface="KBIZ한마음명조 B" panose="02020503020101020101" pitchFamily="18" charset="-127"/>
              <a:ea typeface="KBIZ한마음명조 B" panose="02020503020101020101" pitchFamily="18" charset="-127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KBIZ한마음명조 B" panose="02020503020101020101" pitchFamily="18" charset="-127"/>
                <a:cs typeface="Times New Roman" panose="02020603050405020304" pitchFamily="18" charset="0"/>
              </a:rPr>
              <a:t>VGG16 backbone </a:t>
            </a:r>
            <a:r>
              <a:rPr lang="ko-KR" altLang="en-US" sz="2800" dirty="0" smtClean="0">
                <a:solidFill>
                  <a:schemeClr val="bg1"/>
                </a:solidFill>
                <a:latin typeface="KBIZ한마음명조 B" panose="02020503020101020101" pitchFamily="18" charset="-127"/>
                <a:ea typeface="KBIZ한마음명조 B" panose="02020503020101020101" pitchFamily="18" charset="-127"/>
                <a:cs typeface="Times New Roman" panose="02020603050405020304" pitchFamily="18" charset="0"/>
              </a:rPr>
              <a:t>기반 </a:t>
            </a:r>
            <a:r>
              <a:rPr lang="en-US" altLang="ko-KR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KBIZ한마음명조 B" panose="02020503020101020101" pitchFamily="18" charset="-127"/>
                <a:cs typeface="Times New Roman" panose="02020603050405020304" pitchFamily="18" charset="0"/>
              </a:rPr>
              <a:t>Network</a:t>
            </a:r>
            <a:r>
              <a:rPr lang="en-US" altLang="ko-KR" sz="2800" dirty="0" smtClean="0">
                <a:solidFill>
                  <a:schemeClr val="bg1"/>
                </a:solidFill>
                <a:latin typeface="KBIZ한마음명조 B" panose="02020503020101020101" pitchFamily="18" charset="-127"/>
                <a:ea typeface="KBIZ한마음명조 B" panose="020205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latin typeface="KBIZ한마음명조 B" panose="02020503020101020101" pitchFamily="18" charset="-127"/>
                <a:ea typeface="KBIZ한마음명조 B" panose="02020503020101020101" pitchFamily="18" charset="-127"/>
                <a:cs typeface="Times New Roman" panose="02020603050405020304" pitchFamily="18" charset="0"/>
              </a:rPr>
              <a:t>간 차이</a:t>
            </a:r>
            <a:endParaRPr lang="en-US" altLang="ko-KR" sz="2800" dirty="0" smtClean="0">
              <a:solidFill>
                <a:schemeClr val="bg1"/>
              </a:solidFill>
              <a:latin typeface="KBIZ한마음명조 B" panose="02020503020101020101" pitchFamily="18" charset="-127"/>
              <a:ea typeface="KBIZ한마음명조 B" panose="02020503020101020101" pitchFamily="18" charset="-127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KBIZ한마음명조 B" panose="02020503020101020101" pitchFamily="18" charset="-127"/>
                <a:cs typeface="Times New Roman" panose="02020603050405020304" pitchFamily="18" charset="0"/>
              </a:rPr>
              <a:t>GoogleNet</a:t>
            </a:r>
            <a:r>
              <a:rPr lang="en-US" altLang="ko-KR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KBIZ한마음명조 B" panose="02020503020101020101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KBIZ한마음명조 B" panose="02020503020101020101" pitchFamily="18" charset="-127"/>
                <a:cs typeface="Times New Roman" panose="02020603050405020304" pitchFamily="18" charset="0"/>
              </a:rPr>
              <a:t>InceptionNet</a:t>
            </a:r>
            <a:r>
              <a:rPr lang="en-US" altLang="ko-KR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KBIZ한마음명조 B" panose="02020503020101020101" pitchFamily="18" charset="-127"/>
                <a:cs typeface="Times New Roman" panose="02020603050405020304" pitchFamily="18" charset="0"/>
              </a:rPr>
              <a:t>)</a:t>
            </a:r>
            <a:r>
              <a:rPr lang="en-US" altLang="ko-KR" sz="2800" dirty="0" smtClean="0">
                <a:solidFill>
                  <a:schemeClr val="bg1"/>
                </a:solidFill>
                <a:latin typeface="KBIZ한마음명조 B" panose="02020503020101020101" pitchFamily="18" charset="-127"/>
                <a:ea typeface="KBIZ한마음명조 B" panose="020205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latin typeface="KBIZ한마음명조 B" panose="02020503020101020101" pitchFamily="18" charset="-127"/>
                <a:ea typeface="KBIZ한마음명조 B" panose="02020503020101020101" pitchFamily="18" charset="-127"/>
                <a:cs typeface="Times New Roman" panose="02020603050405020304" pitchFamily="18" charset="0"/>
              </a:rPr>
              <a:t>기반 </a:t>
            </a:r>
            <a:r>
              <a:rPr lang="en-US" altLang="ko-KR" sz="2400" dirty="0" smtClean="0"/>
              <a:t>Network </a:t>
            </a:r>
            <a:r>
              <a:rPr lang="ko-KR" altLang="en-US" sz="2400" dirty="0" smtClean="0"/>
              <a:t>간 차이</a:t>
            </a:r>
            <a:endParaRPr lang="en-US" altLang="ko-KR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026367" y="559263"/>
            <a:ext cx="21367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>
                <a:solidFill>
                  <a:schemeClr val="accent6">
                    <a:lumMod val="75000"/>
                  </a:schemeClr>
                </a:solidFill>
                <a:latin typeface="KBIZ한마음명조 B" panose="02020503020101020101" pitchFamily="18" charset="-127"/>
                <a:ea typeface="KBIZ한마음명조 B" panose="02020503020101020101" pitchFamily="18" charset="-127"/>
              </a:rPr>
              <a:t>목차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latin typeface="KBIZ한마음명조 B" panose="02020503020101020101" pitchFamily="18" charset="-127"/>
              <a:ea typeface="KBIZ한마음명조 B" panose="02020503020101020101" pitchFamily="18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026367" y="1390260"/>
            <a:ext cx="1791478" cy="4571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78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05068" y="450713"/>
            <a:ext cx="5850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KBIZ한마음명조 B" panose="02020503020101020101" pitchFamily="18" charset="-127"/>
                <a:cs typeface="Times New Roman" panose="02020603050405020304" pitchFamily="18" charset="0"/>
              </a:rPr>
              <a:t>U-Net with backbones</a:t>
            </a:r>
            <a:endParaRPr kumimoji="0" lang="ko-KR" altLang="en-US" sz="4800" b="0" i="0" u="none" strike="noStrike" kern="1200" cap="none" spc="0" normalizeH="0" baseline="0" noProof="0" dirty="0" smtClean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KBIZ한마음명조 B" panose="020205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 flipV="1">
            <a:off x="979713" y="1260562"/>
            <a:ext cx="5472922" cy="4571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5069" y="1192649"/>
            <a:ext cx="3972572" cy="45550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KBIZ한마음명조 B" panose="02020503020101020101" pitchFamily="18" charset="-127"/>
                <a:cs typeface="Times New Roman" panose="02020603050405020304" pitchFamily="18" charset="0"/>
              </a:rPr>
              <a:t>Lung Data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05067" y="2342918"/>
            <a:ext cx="3972572" cy="4580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KBIZ한마음명조 B" panose="02020503020101020101" pitchFamily="18" charset="-127"/>
                <a:cs typeface="Times New Roman" panose="02020603050405020304" pitchFamily="18" charset="0"/>
              </a:rPr>
              <a:t>Ground Truth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05069" y="3454732"/>
            <a:ext cx="3972572" cy="4580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solidFill>
                  <a:prstClr val="white"/>
                </a:solidFill>
                <a:latin typeface="Times New Roman" panose="02020603050405020304" pitchFamily="18" charset="0"/>
                <a:ea typeface="KBIZ한마음명조 B" panose="02020503020101020101" pitchFamily="18" charset="-127"/>
                <a:cs typeface="Times New Roman" panose="02020603050405020304" pitchFamily="18" charset="0"/>
              </a:rPr>
              <a:t>EfficientB0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KBIZ한마음명조 B" panose="020205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05067" y="4503998"/>
            <a:ext cx="10247720" cy="4580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prstClr val="white"/>
                </a:solidFill>
                <a:latin typeface="Times New Roman" panose="02020603050405020304" pitchFamily="18" charset="0"/>
                <a:ea typeface="KBIZ한마음명조 B" panose="02020503020101020101" pitchFamily="18" charset="-127"/>
                <a:cs typeface="Times New Roman" panose="02020603050405020304" pitchFamily="18" charset="0"/>
              </a:rPr>
              <a:t>EfficientB7</a:t>
            </a:r>
            <a:endParaRPr lang="en-US" altLang="ko-KR" dirty="0">
              <a:solidFill>
                <a:prstClr val="white"/>
              </a:solidFill>
              <a:latin typeface="Times New Roman" panose="02020603050405020304" pitchFamily="18" charset="0"/>
              <a:ea typeface="KBIZ한마음명조 B" panose="020205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067" y="2740517"/>
            <a:ext cx="9280082" cy="870264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067" y="1591767"/>
            <a:ext cx="9205436" cy="86326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05067" y="5573237"/>
            <a:ext cx="10247720" cy="4580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solidFill>
                  <a:prstClr val="white"/>
                </a:solidFill>
                <a:latin typeface="Times New Roman" panose="02020603050405020304" pitchFamily="18" charset="0"/>
                <a:ea typeface="KBIZ한마음명조 B" panose="02020503020101020101" pitchFamily="18" charset="-127"/>
                <a:cs typeface="Times New Roman" panose="02020603050405020304" pitchFamily="18" charset="0"/>
              </a:rPr>
              <a:t>Senet154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KBIZ한마음명조 B" panose="020205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067" y="3830850"/>
            <a:ext cx="9280082" cy="87026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067" y="5987736"/>
            <a:ext cx="9280082" cy="87026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067" y="4875490"/>
            <a:ext cx="9280082" cy="87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04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551978" y="1349978"/>
            <a:ext cx="10357448" cy="54637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5068" y="450713"/>
            <a:ext cx="762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KBIZ한마음명조 B" panose="02020503020101020101" pitchFamily="18" charset="-127"/>
                <a:cs typeface="Times New Roman" panose="02020603050405020304" pitchFamily="18" charset="0"/>
              </a:rPr>
              <a:t>Networks with resnet50</a:t>
            </a:r>
            <a:endParaRPr kumimoji="0" lang="ko-KR" altLang="en-US" sz="4800" b="0" i="0" u="none" strike="noStrike" kern="1200" cap="none" spc="0" normalizeH="0" baseline="0" noProof="0" dirty="0" smtClean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KBIZ한마음명조 B" panose="020205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 flipV="1">
            <a:off x="979713" y="1260561"/>
            <a:ext cx="6118204" cy="4571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1888" y="1334253"/>
            <a:ext cx="4574851" cy="50556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KBIZ한마음명조 B" panose="02020503020101020101" pitchFamily="18" charset="-127"/>
                <a:cs typeface="Times New Roman" panose="02020603050405020304" pitchFamily="18" charset="0"/>
              </a:rPr>
              <a:t>U-Net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84036" y="1325408"/>
            <a:ext cx="11094099" cy="4580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KBIZ한마음명조 B" panose="02020503020101020101" pitchFamily="18" charset="-127"/>
                <a:cs typeface="Times New Roman" panose="02020603050405020304" pitchFamily="18" charset="0"/>
              </a:rPr>
              <a:t>PSPNet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KBIZ한마음명조 B" panose="020205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2478" y="3465298"/>
            <a:ext cx="4574851" cy="50556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KBIZ한마음명조 B" panose="02020503020101020101" pitchFamily="18" charset="-127"/>
                <a:cs typeface="Times New Roman" panose="02020603050405020304" pitchFamily="18" charset="0"/>
              </a:rPr>
              <a:t>FPN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84036" y="3463711"/>
            <a:ext cx="4574851" cy="50556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KBIZ한마음명조 B" panose="02020503020101020101" pitchFamily="18" charset="-127"/>
                <a:cs typeface="Times New Roman" panose="02020603050405020304" pitchFamily="18" charset="0"/>
              </a:rPr>
              <a:t>Linknet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KBIZ한마음명조 B" panose="020205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19" y="4054031"/>
            <a:ext cx="4811512" cy="17668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19" y="1818322"/>
            <a:ext cx="4811512" cy="17668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702" y="4054031"/>
            <a:ext cx="4811513" cy="17668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036" y="1874099"/>
            <a:ext cx="4721882" cy="173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55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05068" y="450713"/>
            <a:ext cx="7406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4800" dirty="0">
                <a:solidFill>
                  <a:srgbClr val="70AD47">
                    <a:lumMod val="75000"/>
                  </a:srgbClr>
                </a:solidFill>
                <a:latin typeface="Times New Roman" panose="02020603050405020304" pitchFamily="18" charset="0"/>
                <a:ea typeface="KBIZ한마음명조 B" panose="02020503020101020101" pitchFamily="18" charset="-127"/>
                <a:cs typeface="Times New Roman" panose="02020603050405020304" pitchFamily="18" charset="0"/>
              </a:rPr>
              <a:t>Networks with resnet50</a:t>
            </a:r>
            <a:endParaRPr lang="ko-KR" altLang="en-US" sz="4800" dirty="0">
              <a:solidFill>
                <a:srgbClr val="70AD47">
                  <a:lumMod val="75000"/>
                </a:srgbClr>
              </a:solidFill>
              <a:latin typeface="Times New Roman" panose="02020603050405020304" pitchFamily="18" charset="0"/>
              <a:ea typeface="KBIZ한마음명조 B" panose="020205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 flipV="1">
            <a:off x="979713" y="1260561"/>
            <a:ext cx="6109150" cy="4571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1835" y="1260561"/>
            <a:ext cx="3972572" cy="4580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KBIZ한마음명조 B" panose="02020503020101020101" pitchFamily="18" charset="-127"/>
                <a:cs typeface="Times New Roman" panose="02020603050405020304" pitchFamily="18" charset="0"/>
              </a:rPr>
              <a:t>Ground Truth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21837" y="2372375"/>
            <a:ext cx="3972572" cy="4580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KBIZ한마음명조 B" panose="02020503020101020101" pitchFamily="18" charset="-127"/>
                <a:cs typeface="Times New Roman" panose="02020603050405020304" pitchFamily="18" charset="0"/>
              </a:rPr>
              <a:t>U-Net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21835" y="3421641"/>
            <a:ext cx="10247720" cy="4580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KBIZ한마음명조 B" panose="02020503020101020101" pitchFamily="18" charset="-127"/>
                <a:cs typeface="Times New Roman" panose="02020603050405020304" pitchFamily="18" charset="0"/>
              </a:rPr>
              <a:t>FPN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21837" y="4441628"/>
            <a:ext cx="3972572" cy="4580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KBIZ한마음명조 B" panose="02020503020101020101" pitchFamily="18" charset="-127"/>
                <a:cs typeface="Times New Roman" panose="02020603050405020304" pitchFamily="18" charset="0"/>
              </a:rPr>
              <a:t>Linknet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KBIZ한마음명조 B" panose="020205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35" y="1658160"/>
            <a:ext cx="9280082" cy="87026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35" y="3745263"/>
            <a:ext cx="9280082" cy="87026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35" y="2713188"/>
            <a:ext cx="9280082" cy="87026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068" y="4836328"/>
            <a:ext cx="9296849" cy="87183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21835" y="5572140"/>
            <a:ext cx="3972572" cy="4580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KBIZ한마음명조 B" panose="02020503020101020101" pitchFamily="18" charset="-127"/>
                <a:cs typeface="Times New Roman" panose="02020603050405020304" pitchFamily="18" charset="0"/>
              </a:rPr>
              <a:t>PSPNet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KBIZ한마음명조 B" panose="020205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068" y="5969572"/>
            <a:ext cx="9280082" cy="87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18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5068" y="1700637"/>
            <a:ext cx="11094099" cy="104849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 smtClean="0">
                <a:solidFill>
                  <a:prstClr val="white"/>
                </a:solidFill>
                <a:latin typeface="Times New Roman" panose="02020603050405020304" pitchFamily="18" charset="0"/>
                <a:ea typeface="KBIZ한마음명조 B" panose="02020503020101020101" pitchFamily="18" charset="-127"/>
                <a:cs typeface="Times New Roman" panose="02020603050405020304" pitchFamily="18" charset="0"/>
              </a:rPr>
              <a:t>A collection of CT images, manually segmented lungs and measurements in 2D</a:t>
            </a:r>
          </a:p>
          <a:p>
            <a:pPr lvl="0">
              <a:lnSpc>
                <a:spcPct val="150000"/>
              </a:lnSpc>
            </a:pP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www.kaggle.com/kmader/finding-lungs-in-ct-data/codeNetwork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5068" y="540601"/>
            <a:ext cx="3004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KBIZ한마음명조 B" panose="02020503020101020101" pitchFamily="18" charset="-127"/>
                <a:cs typeface="Times New Roman" panose="02020603050405020304" pitchFamily="18" charset="0"/>
              </a:rPr>
              <a:t>Dataset</a:t>
            </a:r>
            <a:endParaRPr kumimoji="0" lang="ko-KR" altLang="en-US" sz="4800" b="0" i="0" u="none" strike="noStrike" kern="1200" cap="none" spc="0" normalizeH="0" baseline="0" noProof="0" dirty="0" smtClean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KBIZ한마음명조 B" panose="020205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 flipV="1">
            <a:off x="979713" y="1260565"/>
            <a:ext cx="2099390" cy="4571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3078168"/>
            <a:ext cx="2916012" cy="280471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322" y="3078168"/>
            <a:ext cx="2916012" cy="280471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66017" y="5872392"/>
            <a:ext cx="3004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KBIZ한마음명조 B" panose="02020503020101020101" pitchFamily="18" charset="-127"/>
                <a:cs typeface="Times New Roman" panose="02020603050405020304" pitchFamily="18" charset="0"/>
              </a:rPr>
              <a:t>image</a:t>
            </a: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KBIZ한마음명조 B" panose="020205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32340" y="5872392"/>
            <a:ext cx="3004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KBIZ한마음명조 B" panose="02020503020101020101" pitchFamily="18" charset="-127"/>
                <a:cs typeface="Times New Roman" panose="02020603050405020304" pitchFamily="18" charset="0"/>
              </a:rPr>
              <a:t>mask</a:t>
            </a: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KBIZ한마음명조 B" panose="020205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72229" y="4805664"/>
            <a:ext cx="30044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KBIZ한마음명조 B" panose="02020503020101020101" pitchFamily="18" charset="-127"/>
                <a:cs typeface="Times New Roman" panose="02020603050405020304" pitchFamily="18" charset="0"/>
              </a:rPr>
              <a:t># of Data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KBIZ한마음명조 B" panose="02020503020101020101" pitchFamily="18" charset="-127"/>
                <a:cs typeface="Times New Roman" panose="02020603050405020304" pitchFamily="18" charset="0"/>
              </a:rPr>
              <a:t>: 267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KBIZ한마음명조 B" panose="02020503020101020101" pitchFamily="18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KBIZ한마음명조 B" panose="02020503020101020101" pitchFamily="18" charset="-127"/>
                <a:cs typeface="Times New Roman" panose="02020603050405020304" pitchFamily="18" charset="0"/>
              </a:rPr>
              <a:t>Width: 256 </a:t>
            </a:r>
            <a:r>
              <a:rPr lang="en-US" altLang="ko-KR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KBIZ한마음명조 B" panose="02020503020101020101" pitchFamily="18" charset="-127"/>
                <a:cs typeface="Times New Roman" panose="02020603050405020304" pitchFamily="18" charset="0"/>
              </a:rPr>
              <a:t>px</a:t>
            </a: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KBIZ한마음명조 B" panose="02020503020101020101" pitchFamily="18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KBIZ한마음명조 B" panose="02020503020101020101" pitchFamily="18" charset="-127"/>
                <a:cs typeface="Times New Roman" panose="02020603050405020304" pitchFamily="18" charset="0"/>
              </a:rPr>
              <a:t>Height:</a:t>
            </a:r>
            <a:r>
              <a:rPr kumimoji="0" lang="en-US" altLang="ko-KR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KBIZ한마음명조 B" panose="02020503020101020101" pitchFamily="18" charset="-127"/>
                <a:cs typeface="Times New Roman" panose="02020603050405020304" pitchFamily="18" charset="0"/>
              </a:rPr>
              <a:t> 256 </a:t>
            </a:r>
            <a:r>
              <a:rPr kumimoji="0" lang="en-US" altLang="ko-KR" sz="1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KBIZ한마음명조 B" panose="02020503020101020101" pitchFamily="18" charset="-127"/>
                <a:cs typeface="Times New Roman" panose="02020603050405020304" pitchFamily="18" charset="0"/>
              </a:rPr>
              <a:t>px</a:t>
            </a:r>
            <a:endParaRPr kumimoji="0" lang="en-US" altLang="ko-KR" sz="1600" b="0" i="0" u="none" strike="noStrike" kern="1200" cap="none" spc="0" normalizeH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KBIZ한마음명조 B" panose="02020503020101020101" pitchFamily="18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KBIZ한마음명조 B" panose="02020503020101020101" pitchFamily="18" charset="-127"/>
                <a:cs typeface="Times New Roman" panose="02020603050405020304" pitchFamily="18" charset="0"/>
              </a:rPr>
              <a:t>Channel: 1</a:t>
            </a: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KBIZ한마음명조 B" panose="0202050302010102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02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05068" y="1569237"/>
                <a:ext cx="5019871" cy="3745384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/>
              <a:p>
                <a:pPr marL="457200" marR="0" lvl="0" indent="-45720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n-US" altLang="ko-KR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KBIZ한마음명조 B" panose="02020503020101020101" pitchFamily="18" charset="-127"/>
                    <a:cs typeface="Times New Roman" panose="02020603050405020304" pitchFamily="18" charset="0"/>
                  </a:rPr>
                  <a:t>CT Windowing</a:t>
                </a:r>
              </a:p>
              <a:p>
                <a:pPr lvl="1">
                  <a:lnSpc>
                    <a:spcPct val="150000"/>
                  </a:lnSpc>
                </a:pPr>
                <a:r>
                  <a:rPr kumimoji="0" lang="en-US" altLang="ko-KR" b="0" i="1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KBIZ한마음명조 B" panose="02020503020101020101" pitchFamily="18" charset="-127"/>
                    <a:cs typeface="Times New Roman" panose="02020603050405020304" pitchFamily="18" charset="0"/>
                  </a:rPr>
                  <a:t>	W = 1500,</a:t>
                </a:r>
                <a:r>
                  <a:rPr kumimoji="0" lang="en-US" altLang="ko-KR" b="0" i="1" u="none" strike="noStrike" kern="1200" cap="none" spc="0" normalizeH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KBIZ한마음명조 B" panose="02020503020101020101" pitchFamily="18" charset="-127"/>
                    <a:cs typeface="Times New Roman" panose="02020603050405020304" pitchFamily="18" charset="0"/>
                  </a:rPr>
                  <a:t> L = -600</a:t>
                </a:r>
              </a:p>
              <a:p>
                <a:pPr lvl="1">
                  <a:lnSpc>
                    <a:spcPct val="150000"/>
                  </a:lnSpc>
                </a:pPr>
                <a:endParaRPr kumimoji="0" lang="en-US" altLang="ko-KR" b="0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KBIZ한마음명조 B" panose="02020503020101020101" pitchFamily="18" charset="-127"/>
                  <a:cs typeface="Times New Roman" panose="02020603050405020304" pitchFamily="18" charset="0"/>
                </a:endParaRPr>
              </a:p>
              <a:p>
                <a:pPr marL="457200" marR="0" lvl="0" indent="-45720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en-US" altLang="ko-KR" sz="2400" dirty="0" smtClean="0">
                    <a:solidFill>
                      <a:prstClr val="white"/>
                    </a:solidFill>
                    <a:latin typeface="Times New Roman" panose="02020603050405020304" pitchFamily="18" charset="0"/>
                    <a:ea typeface="KBIZ한마음명조 B" panose="02020503020101020101" pitchFamily="18" charset="-127"/>
                    <a:cs typeface="Times New Roman" panose="02020603050405020304" pitchFamily="18" charset="0"/>
                  </a:rPr>
                  <a:t>Data Normalization</a:t>
                </a:r>
              </a:p>
              <a:p>
                <a:pPr lvl="1">
                  <a:lnSpc>
                    <a:spcPct val="150000"/>
                  </a:lnSpc>
                </a:pPr>
                <a:r>
                  <a:rPr kumimoji="0" lang="en-US" altLang="ko-K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KBIZ한마음명조 B" panose="02020503020101020101" pitchFamily="18" charset="-127"/>
                    <a:cs typeface="Times New Roman" panose="02020603050405020304" pitchFamily="18" charset="0"/>
                  </a:rPr>
                  <a:t>	</a:t>
                </a:r>
                <a:r>
                  <a:rPr kumimoji="0" lang="en-US" altLang="ko-KR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KBIZ한마음명조 B" panose="02020503020101020101" pitchFamily="18" charset="-127"/>
                    <a:cs typeface="Times New Roman" panose="02020603050405020304" pitchFamily="18" charset="0"/>
                  </a:rPr>
                  <a:t> X 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ko-KR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KBIZ한마음명조 B" panose="02020503020101020101" pitchFamily="18" charset="-127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320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KBIZ한마음명조 B" panose="02020503020101020101" pitchFamily="18" charset="-127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a:rPr lang="en-US" altLang="ko-KR" sz="32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KBIZ한마음명조 B" panose="02020503020101020101" pitchFamily="18" charset="-127"/>
                            <a:cs typeface="Times New Roman" panose="02020603050405020304" pitchFamily="18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US" altLang="ko-KR" sz="3200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ea typeface="KBIZ한마음명조 B" panose="02020503020101020101" pitchFamily="18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ea typeface="KBIZ한마음명조 B" panose="02020503020101020101" pitchFamily="18" charset="-127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3200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ea typeface="KBIZ한마음명조 B" panose="02020503020101020101" pitchFamily="18" charset="-127"/>
                                <a:cs typeface="Times New Roman" panose="02020603050405020304" pitchFamily="18" charset="0"/>
                              </a:rPr>
                              <m:t>𝑚𝑖𝑛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kumimoji="0" lang="en-US" altLang="ko-KR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KBIZ한마음명조 B" panose="02020503020101020101" pitchFamily="18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ko-KR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KBIZ한마음명조 B" panose="02020503020101020101" pitchFamily="18" charset="-127"/>
                                <a:cs typeface="Times New Roman" panose="02020603050405020304" pitchFamily="18" charset="0"/>
                              </a:rPr>
                              <m:t>𝑋</m:t>
                            </m:r>
                            <m:r>
                              <a:rPr kumimoji="0" lang="en-US" altLang="ko-KR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KBIZ한마음명조 B" panose="02020503020101020101" pitchFamily="18" charset="-127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  <m:sub>
                            <m:r>
                              <a:rPr kumimoji="0" lang="en-US" altLang="ko-KR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KBIZ한마음명조 B" panose="02020503020101020101" pitchFamily="18" charset="-127"/>
                                <a:cs typeface="Times New Roman" panose="020206030504050203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kumimoji="0" lang="en-US" altLang="ko-KR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KBIZ한마음명조 B" panose="02020503020101020101" pitchFamily="18" charset="-127"/>
                            <a:cs typeface="Times New Roman" panose="02020603050405020304" pitchFamily="18" charset="0"/>
                          </a:rPr>
                          <m:t> − </m:t>
                        </m:r>
                        <m:sSub>
                          <m:sSubPr>
                            <m:ctrlPr>
                              <a:rPr kumimoji="0" lang="en-US" altLang="ko-KR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KBIZ한마음명조 B" panose="02020503020101020101" pitchFamily="18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ko-KR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KBIZ한마음명조 B" panose="02020503020101020101" pitchFamily="18" charset="-127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kumimoji="0" lang="en-US" altLang="ko-KR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KBIZ한마음명조 B" panose="02020503020101020101" pitchFamily="18" charset="-127"/>
                                <a:cs typeface="Times New Roman" panose="02020603050405020304" pitchFamily="18" charset="0"/>
                              </a:rPr>
                              <m:t>𝑚𝑖𝑛</m:t>
                            </m:r>
                          </m:sub>
                        </m:sSub>
                      </m:den>
                    </m:f>
                  </m:oMath>
                </a14:m>
                <a:endParaRPr kumimoji="0" lang="en-US" altLang="ko-KR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KBIZ한마음명조 B" panose="02020503020101020101" pitchFamily="18" charset="-127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2400" dirty="0" smtClean="0">
                  <a:solidFill>
                    <a:prstClr val="white"/>
                  </a:solidFill>
                  <a:latin typeface="Times New Roman" panose="02020603050405020304" pitchFamily="18" charset="0"/>
                  <a:ea typeface="KBIZ한마음명조 B" panose="02020503020101020101" pitchFamily="18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068" y="1569237"/>
                <a:ext cx="5019871" cy="3745384"/>
              </a:xfrm>
              <a:prstGeom prst="rect">
                <a:avLst/>
              </a:prstGeom>
              <a:blipFill>
                <a:blip r:embed="rId2"/>
                <a:stretch>
                  <a:fillRect l="-15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905068" y="450713"/>
            <a:ext cx="5850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KBIZ한마음명조 B" panose="02020503020101020101" pitchFamily="18" charset="-127"/>
                <a:cs typeface="Times New Roman" panose="02020603050405020304" pitchFamily="18" charset="0"/>
              </a:rPr>
              <a:t>Data</a:t>
            </a:r>
            <a:r>
              <a:rPr kumimoji="0" lang="en-US" altLang="ko-KR" sz="4800" b="0" i="0" u="none" strike="noStrike" kern="1200" cap="none" spc="0" normalizeH="0" noProof="0" dirty="0" smtClean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KBIZ한마음명조 B" panose="02020503020101020101" pitchFamily="18" charset="-127"/>
                <a:cs typeface="Times New Roman" panose="02020603050405020304" pitchFamily="18" charset="0"/>
              </a:rPr>
              <a:t> preprocessing</a:t>
            </a:r>
            <a:endParaRPr kumimoji="0" lang="ko-KR" altLang="en-US" sz="4800" b="0" i="0" u="none" strike="noStrike" kern="1200" cap="none" spc="0" normalizeH="0" baseline="0" noProof="0" dirty="0" smtClean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KBIZ한마음명조 B" panose="020205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 flipV="1">
            <a:off x="979712" y="1260564"/>
            <a:ext cx="5206483" cy="4571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75336" y="1569237"/>
            <a:ext cx="378823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150000"/>
              </a:lnSpc>
              <a:buFont typeface="+mj-lt"/>
              <a:buAutoNum type="arabicPeriod" startAt="3"/>
            </a:pPr>
            <a:r>
              <a:rPr lang="en-US" altLang="ko-KR" sz="2400" dirty="0">
                <a:solidFill>
                  <a:prstClr val="white"/>
                </a:solidFill>
                <a:latin typeface="Times New Roman" panose="02020603050405020304" pitchFamily="18" charset="0"/>
                <a:ea typeface="KBIZ한마음명조 B" panose="02020503020101020101" pitchFamily="18" charset="-127"/>
                <a:cs typeface="Times New Roman" panose="02020603050405020304" pitchFamily="18" charset="0"/>
              </a:rPr>
              <a:t>Train Test split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prstClr val="white"/>
                </a:solidFill>
                <a:latin typeface="Times New Roman" panose="02020603050405020304" pitchFamily="18" charset="0"/>
                <a:ea typeface="KBIZ한마음명조 B" panose="02020503020101020101" pitchFamily="18" charset="-127"/>
                <a:cs typeface="Times New Roman" panose="02020603050405020304" pitchFamily="18" charset="0"/>
              </a:rPr>
              <a:t>	</a:t>
            </a:r>
            <a:r>
              <a:rPr lang="en-US" altLang="ko-KR" i="1" dirty="0">
                <a:solidFill>
                  <a:prstClr val="white"/>
                </a:solidFill>
                <a:latin typeface="Times New Roman" panose="02020603050405020304" pitchFamily="18" charset="0"/>
                <a:ea typeface="KBIZ한마음명조 B" panose="02020503020101020101" pitchFamily="18" charset="-127"/>
                <a:cs typeface="Times New Roman" panose="02020603050405020304" pitchFamily="18" charset="0"/>
              </a:rPr>
              <a:t>133 of training data</a:t>
            </a:r>
          </a:p>
          <a:p>
            <a:pPr lvl="1">
              <a:lnSpc>
                <a:spcPct val="150000"/>
              </a:lnSpc>
            </a:pPr>
            <a:r>
              <a:rPr lang="en-US" altLang="ko-KR" i="1" dirty="0">
                <a:solidFill>
                  <a:prstClr val="white"/>
                </a:solidFill>
                <a:latin typeface="Times New Roman" panose="02020603050405020304" pitchFamily="18" charset="0"/>
                <a:ea typeface="KBIZ한마음명조 B" panose="02020503020101020101" pitchFamily="18" charset="-127"/>
                <a:cs typeface="Times New Roman" panose="02020603050405020304" pitchFamily="18" charset="0"/>
              </a:rPr>
              <a:t>	134 of test </a:t>
            </a:r>
            <a:r>
              <a:rPr lang="en-US" altLang="ko-KR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KBIZ한마음명조 B" panose="02020503020101020101" pitchFamily="18" charset="-127"/>
                <a:cs typeface="Times New Roman" panose="02020603050405020304" pitchFamily="18" charset="0"/>
              </a:rPr>
              <a:t>data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endParaRPr lang="en-US" altLang="ko-KR" dirty="0" smtClean="0">
              <a:solidFill>
                <a:prstClr val="white"/>
              </a:solidFill>
              <a:latin typeface="Times New Roman" panose="02020603050405020304" pitchFamily="18" charset="0"/>
              <a:ea typeface="KBIZ한마음명조 B" panose="02020503020101020101" pitchFamily="18" charset="-127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n-US" altLang="ko-KR" sz="2400" dirty="0" smtClean="0">
                <a:solidFill>
                  <a:prstClr val="white"/>
                </a:solidFill>
                <a:latin typeface="Times New Roman" panose="02020603050405020304" pitchFamily="18" charset="0"/>
                <a:ea typeface="KBIZ한마음명조 B" panose="02020503020101020101" pitchFamily="18" charset="-127"/>
                <a:cs typeface="Times New Roman" panose="02020603050405020304" pitchFamily="18" charset="0"/>
              </a:rPr>
              <a:t>Data Augmentation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prstClr val="white"/>
                </a:solidFill>
                <a:latin typeface="Times New Roman" panose="02020603050405020304" pitchFamily="18" charset="0"/>
                <a:ea typeface="KBIZ한마음명조 B" panose="02020503020101020101" pitchFamily="18" charset="-127"/>
                <a:cs typeface="Times New Roman" panose="02020603050405020304" pitchFamily="18" charset="0"/>
              </a:rPr>
              <a:t>	</a:t>
            </a:r>
            <a:r>
              <a:rPr lang="en-US" altLang="ko-KR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KBIZ한마음명조 B" panose="02020503020101020101" pitchFamily="18" charset="-127"/>
                <a:cs typeface="Times New Roman" panose="02020603050405020304" pitchFamily="18" charset="0"/>
              </a:rPr>
              <a:t>width shift range = 0.1</a:t>
            </a:r>
          </a:p>
          <a:p>
            <a:pPr lvl="1">
              <a:lnSpc>
                <a:spcPct val="150000"/>
              </a:lnSpc>
            </a:pPr>
            <a:r>
              <a:rPr lang="en-US" altLang="ko-KR" sz="2400" i="1" dirty="0">
                <a:solidFill>
                  <a:prstClr val="white"/>
                </a:solidFill>
                <a:latin typeface="Times New Roman" panose="02020603050405020304" pitchFamily="18" charset="0"/>
                <a:ea typeface="KBIZ한마음명조 B" panose="02020503020101020101" pitchFamily="18" charset="-127"/>
                <a:cs typeface="Times New Roman" panose="02020603050405020304" pitchFamily="18" charset="0"/>
              </a:rPr>
              <a:t>	</a:t>
            </a:r>
            <a:r>
              <a:rPr lang="en-US" altLang="ko-KR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KBIZ한마음명조 B" panose="02020503020101020101" pitchFamily="18" charset="-127"/>
                <a:cs typeface="Times New Roman" panose="02020603050405020304" pitchFamily="18" charset="0"/>
              </a:rPr>
              <a:t>height shift range = 0.1</a:t>
            </a:r>
          </a:p>
          <a:p>
            <a:pPr lvl="1">
              <a:lnSpc>
                <a:spcPct val="150000"/>
              </a:lnSpc>
            </a:pPr>
            <a:r>
              <a:rPr lang="en-US" altLang="ko-KR" i="1" dirty="0">
                <a:solidFill>
                  <a:prstClr val="white"/>
                </a:solidFill>
                <a:latin typeface="Times New Roman" panose="02020603050405020304" pitchFamily="18" charset="0"/>
                <a:ea typeface="KBIZ한마음명조 B" panose="02020503020101020101" pitchFamily="18" charset="-127"/>
                <a:cs typeface="Times New Roman" panose="02020603050405020304" pitchFamily="18" charset="0"/>
              </a:rPr>
              <a:t>	</a:t>
            </a:r>
            <a:r>
              <a:rPr lang="en-US" altLang="ko-KR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KBIZ한마음명조 B" panose="02020503020101020101" pitchFamily="18" charset="-127"/>
                <a:cs typeface="Times New Roman" panose="02020603050405020304" pitchFamily="18" charset="0"/>
              </a:rPr>
              <a:t>rotation range = 10</a:t>
            </a:r>
          </a:p>
          <a:p>
            <a:pPr lvl="1">
              <a:lnSpc>
                <a:spcPct val="150000"/>
              </a:lnSpc>
            </a:pPr>
            <a:r>
              <a:rPr lang="en-US" altLang="ko-KR" i="1" dirty="0">
                <a:solidFill>
                  <a:prstClr val="white"/>
                </a:solidFill>
                <a:latin typeface="Times New Roman" panose="02020603050405020304" pitchFamily="18" charset="0"/>
                <a:ea typeface="KBIZ한마음명조 B" panose="02020503020101020101" pitchFamily="18" charset="-127"/>
                <a:cs typeface="Times New Roman" panose="02020603050405020304" pitchFamily="18" charset="0"/>
              </a:rPr>
              <a:t>	</a:t>
            </a:r>
            <a:r>
              <a:rPr lang="en-US" altLang="ko-KR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KBIZ한마음명조 B" panose="02020503020101020101" pitchFamily="18" charset="-127"/>
                <a:cs typeface="Times New Roman" panose="02020603050405020304" pitchFamily="18" charset="0"/>
              </a:rPr>
              <a:t>zoom range = 0.1</a:t>
            </a:r>
            <a:endParaRPr lang="en-US" altLang="ko-KR" i="1" dirty="0">
              <a:solidFill>
                <a:prstClr val="white"/>
              </a:solidFill>
              <a:latin typeface="Times New Roman" panose="02020603050405020304" pitchFamily="18" charset="0"/>
              <a:ea typeface="KBIZ한마음명조 B" panose="02020503020101020101" pitchFamily="18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1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5068" y="1645013"/>
            <a:ext cx="5019871" cy="313932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KBIZ한마음명조 B" panose="02020503020101020101" pitchFamily="18" charset="-127"/>
                <a:cs typeface="Times New Roman" panose="02020603050405020304" pitchFamily="18" charset="0"/>
              </a:rPr>
              <a:t>Optimizer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prstClr val="white"/>
                </a:solidFill>
                <a:latin typeface="Times New Roman" panose="02020603050405020304" pitchFamily="18" charset="0"/>
                <a:ea typeface="KBIZ한마음명조 B" panose="02020503020101020101" pitchFamily="18" charset="-127"/>
                <a:cs typeface="Times New Roman" panose="02020603050405020304" pitchFamily="18" charset="0"/>
              </a:rPr>
              <a:t>	</a:t>
            </a:r>
            <a:r>
              <a:rPr lang="en-US" altLang="ko-KR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KBIZ한마음명조 B" panose="02020503020101020101" pitchFamily="18" charset="-127"/>
                <a:cs typeface="Times New Roman" panose="02020603050405020304" pitchFamily="18" charset="0"/>
              </a:rPr>
              <a:t>Adam</a:t>
            </a:r>
            <a:endParaRPr kumimoji="0" lang="en-US" altLang="ko-KR" b="0" i="1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KBIZ한마음명조 B" panose="02020503020101020101" pitchFamily="18" charset="-127"/>
              <a:cs typeface="Times New Roman" panose="02020603050405020304" pitchFamily="18" charset="0"/>
            </a:endParaRPr>
          </a:p>
          <a:p>
            <a:pPr marL="457200" marR="0" lvl="1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1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KBIZ한마음명조 B" panose="02020503020101020101" pitchFamily="18" charset="-127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ko-KR" sz="2400" dirty="0" smtClean="0">
                <a:solidFill>
                  <a:prstClr val="white"/>
                </a:solidFill>
                <a:latin typeface="Times New Roman" panose="02020603050405020304" pitchFamily="18" charset="0"/>
                <a:ea typeface="KBIZ한마음명조 B" panose="02020503020101020101" pitchFamily="18" charset="-127"/>
                <a:cs typeface="Times New Roman" panose="02020603050405020304" pitchFamily="18" charset="0"/>
              </a:rPr>
              <a:t>Loss function</a:t>
            </a:r>
          </a:p>
          <a:p>
            <a:pPr lvl="1">
              <a:lnSpc>
                <a:spcPct val="150000"/>
              </a:lnSpc>
            </a:pPr>
            <a:r>
              <a:rPr kumimoji="0" lang="en-US" altLang="ko-KR" sz="2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KBIZ한마음명조 B" panose="02020503020101020101" pitchFamily="18" charset="-127"/>
                <a:cs typeface="Times New Roman" panose="02020603050405020304" pitchFamily="18" charset="0"/>
              </a:rPr>
              <a:t>	</a:t>
            </a:r>
            <a:r>
              <a:rPr lang="en-US" altLang="ko-KR" i="1" dirty="0" err="1" smtClean="0">
                <a:solidFill>
                  <a:prstClr val="white"/>
                </a:solidFill>
                <a:latin typeface="Times New Roman" panose="02020603050405020304" pitchFamily="18" charset="0"/>
                <a:ea typeface="KBIZ한마음명조 B" panose="02020503020101020101" pitchFamily="18" charset="-127"/>
                <a:cs typeface="Times New Roman" panose="02020603050405020304" pitchFamily="18" charset="0"/>
              </a:rPr>
              <a:t>Bce</a:t>
            </a:r>
            <a:r>
              <a:rPr lang="en-US" altLang="ko-KR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KBIZ한마음명조 B" panose="020205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i="1" dirty="0" err="1" smtClean="0">
                <a:solidFill>
                  <a:prstClr val="white"/>
                </a:solidFill>
                <a:latin typeface="Times New Roman" panose="02020603050405020304" pitchFamily="18" charset="0"/>
                <a:ea typeface="KBIZ한마음명조 B" panose="02020503020101020101" pitchFamily="18" charset="-127"/>
                <a:cs typeface="Times New Roman" panose="02020603050405020304" pitchFamily="18" charset="0"/>
              </a:rPr>
              <a:t>Jaccard</a:t>
            </a:r>
            <a:r>
              <a:rPr lang="en-US" altLang="ko-KR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KBIZ한마음명조 B" panose="02020503020101020101" pitchFamily="18" charset="-127"/>
                <a:cs typeface="Times New Roman" panose="02020603050405020304" pitchFamily="18" charset="0"/>
              </a:rPr>
              <a:t> Loss</a:t>
            </a:r>
            <a:endParaRPr kumimoji="0" lang="en-US" altLang="ko-KR" sz="2400" b="0" i="1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KBIZ한마음명조 B" panose="02020503020101020101" pitchFamily="18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KBIZ한마음명조 B" panose="020205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5068" y="450713"/>
            <a:ext cx="5850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800" dirty="0" smtClean="0">
                <a:solidFill>
                  <a:srgbClr val="70AD47">
                    <a:lumMod val="75000"/>
                  </a:srgbClr>
                </a:solidFill>
                <a:latin typeface="Times New Roman" panose="02020603050405020304" pitchFamily="18" charset="0"/>
                <a:ea typeface="KBIZ한마음명조 B" panose="02020503020101020101" pitchFamily="18" charset="-127"/>
                <a:cs typeface="Times New Roman" panose="02020603050405020304" pitchFamily="18" charset="0"/>
              </a:rPr>
              <a:t>Model</a:t>
            </a:r>
            <a:r>
              <a:rPr kumimoji="0" lang="en-US" altLang="ko-KR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KBIZ한마음명조 B" panose="02020503020101020101" pitchFamily="18" charset="-127"/>
                <a:cs typeface="Times New Roman" panose="02020603050405020304" pitchFamily="18" charset="0"/>
              </a:rPr>
              <a:t> preprocessing</a:t>
            </a:r>
            <a:endParaRPr kumimoji="0" lang="ko-KR" altLang="en-US" sz="4800" b="0" i="0" u="none" strike="noStrike" kern="1200" cap="none" spc="0" normalizeH="0" baseline="0" noProof="0" dirty="0" smtClean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KBIZ한마음명조 B" panose="020205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 flipV="1">
            <a:off x="979712" y="1260564"/>
            <a:ext cx="5206483" cy="4571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75336" y="1645013"/>
            <a:ext cx="53464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KBIZ한마음명조 B" panose="02020503020101020101" pitchFamily="18" charset="-127"/>
                <a:cs typeface="Times New Roman" panose="02020603050405020304" pitchFamily="18" charset="0"/>
              </a:rPr>
              <a:t>Callbacks</a:t>
            </a:r>
          </a:p>
          <a:p>
            <a:pPr marL="457200" marR="0" lvl="1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KBIZ한마음명조 B" panose="02020503020101020101" pitchFamily="18" charset="-127"/>
                <a:cs typeface="Times New Roman" panose="02020603050405020304" pitchFamily="18" charset="0"/>
              </a:rPr>
              <a:t>	Reduce LR on Plateau </a:t>
            </a:r>
          </a:p>
          <a:p>
            <a:pPr marL="457200" marR="0" lvl="1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KBIZ한마음명조 B" panose="02020503020101020101" pitchFamily="18" charset="-127"/>
                <a:cs typeface="Times New Roman" panose="02020603050405020304" pitchFamily="18" charset="0"/>
              </a:rPr>
              <a:t>	(factor=0.1, patience = 3, </a:t>
            </a:r>
            <a:r>
              <a:rPr lang="en-US" altLang="ko-KR" i="1" dirty="0" err="1" smtClean="0">
                <a:solidFill>
                  <a:prstClr val="white"/>
                </a:solidFill>
                <a:latin typeface="Times New Roman" panose="02020603050405020304" pitchFamily="18" charset="0"/>
                <a:ea typeface="KBIZ한마음명조 B" panose="02020503020101020101" pitchFamily="18" charset="-127"/>
                <a:cs typeface="Times New Roman" panose="02020603050405020304" pitchFamily="18" charset="0"/>
              </a:rPr>
              <a:t>min_lr</a:t>
            </a:r>
            <a:r>
              <a:rPr lang="en-US" altLang="ko-KR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KBIZ한마음명조 B" panose="02020503020101020101" pitchFamily="18" charset="-127"/>
                <a:cs typeface="Times New Roman" panose="02020603050405020304" pitchFamily="18" charset="0"/>
              </a:rPr>
              <a:t> = 1e-5)</a:t>
            </a:r>
          </a:p>
          <a:p>
            <a:pPr marL="457200" marR="0" lvl="1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i="1" dirty="0" smtClean="0">
              <a:solidFill>
                <a:prstClr val="white"/>
              </a:solidFill>
              <a:latin typeface="Times New Roman" panose="02020603050405020304" pitchFamily="18" charset="0"/>
              <a:ea typeface="KBIZ한마음명조 B" panose="02020503020101020101" pitchFamily="18" charset="-127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n-US" altLang="ko-KR" sz="2400" dirty="0" smtClean="0">
                <a:solidFill>
                  <a:prstClr val="white"/>
                </a:solidFill>
                <a:latin typeface="Times New Roman" panose="02020603050405020304" pitchFamily="18" charset="0"/>
                <a:ea typeface="KBIZ한마음명조 B" panose="02020503020101020101" pitchFamily="18" charset="-127"/>
                <a:cs typeface="Times New Roman" panose="02020603050405020304" pitchFamily="18" charset="0"/>
              </a:rPr>
              <a:t>Epochs, Batch size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prstClr val="white"/>
                </a:solidFill>
                <a:latin typeface="Times New Roman" panose="02020603050405020304" pitchFamily="18" charset="0"/>
                <a:ea typeface="KBIZ한마음명조 B" panose="02020503020101020101" pitchFamily="18" charset="-127"/>
                <a:cs typeface="Times New Roman" panose="02020603050405020304" pitchFamily="18" charset="0"/>
              </a:rPr>
              <a:t>	</a:t>
            </a:r>
            <a:r>
              <a:rPr lang="en-US" altLang="ko-KR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KBIZ한마음명조 B" panose="02020503020101020101" pitchFamily="18" charset="-127"/>
                <a:cs typeface="Times New Roman" panose="02020603050405020304" pitchFamily="18" charset="0"/>
              </a:rPr>
              <a:t>epochs = 100, batch size = 8, </a:t>
            </a:r>
          </a:p>
          <a:p>
            <a:pPr>
              <a:lnSpc>
                <a:spcPct val="150000"/>
              </a:lnSpc>
            </a:pPr>
            <a:r>
              <a:rPr lang="en-US" altLang="ko-KR" i="1" dirty="0">
                <a:solidFill>
                  <a:prstClr val="white"/>
                </a:solidFill>
                <a:latin typeface="Times New Roman" panose="02020603050405020304" pitchFamily="18" charset="0"/>
                <a:ea typeface="KBIZ한마음명조 B" panose="02020503020101020101" pitchFamily="18" charset="-127"/>
                <a:cs typeface="Times New Roman" panose="02020603050405020304" pitchFamily="18" charset="0"/>
              </a:rPr>
              <a:t>	</a:t>
            </a:r>
            <a:r>
              <a:rPr lang="en-US" altLang="ko-KR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KBIZ한마음명조 B" panose="02020503020101020101" pitchFamily="18" charset="-127"/>
                <a:cs typeface="Times New Roman" panose="02020603050405020304" pitchFamily="18" charset="0"/>
              </a:rPr>
              <a:t>steps per epoch = 20</a:t>
            </a:r>
          </a:p>
          <a:p>
            <a:pPr marL="457200" marR="0" lvl="1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1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KBIZ한마음명조 B" panose="02020503020101020101" pitchFamily="18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17" y="4314623"/>
            <a:ext cx="2135933" cy="166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41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551978" y="1394234"/>
            <a:ext cx="10357448" cy="54637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05068" y="450713"/>
            <a:ext cx="5850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KBIZ한마음명조 B" panose="02020503020101020101" pitchFamily="18" charset="-127"/>
                <a:cs typeface="Times New Roman" panose="02020603050405020304" pitchFamily="18" charset="0"/>
              </a:rPr>
              <a:t>U-Net with</a:t>
            </a:r>
            <a:r>
              <a:rPr kumimoji="0" lang="en-US" altLang="ko-KR" sz="4800" b="0" i="0" u="none" strike="noStrike" kern="1200" cap="none" spc="0" normalizeH="0" noProof="0" dirty="0" smtClean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KBIZ한마음명조 B" panose="02020503020101020101" pitchFamily="18" charset="-127"/>
                <a:cs typeface="Times New Roman" panose="02020603050405020304" pitchFamily="18" charset="0"/>
              </a:rPr>
              <a:t> backbones</a:t>
            </a:r>
            <a:endParaRPr kumimoji="0" lang="ko-KR" altLang="en-US" sz="4800" b="0" i="0" u="none" strike="noStrike" kern="1200" cap="none" spc="0" normalizeH="0" baseline="0" noProof="0" dirty="0" smtClean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KBIZ한마음명조 B" panose="020205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 flipV="1">
            <a:off x="979713" y="1260562"/>
            <a:ext cx="5481422" cy="4571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1888" y="1309376"/>
            <a:ext cx="4300675" cy="5078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 smtClean="0">
                <a:solidFill>
                  <a:prstClr val="white"/>
                </a:solidFill>
                <a:latin typeface="Times New Roman" panose="02020603050405020304" pitchFamily="18" charset="0"/>
                <a:ea typeface="KBIZ한마음명조 B" panose="02020503020101020101" pitchFamily="18" charset="-127"/>
                <a:cs typeface="Times New Roman" panose="02020603050405020304" pitchFamily="18" charset="0"/>
              </a:rPr>
              <a:t>Resnet18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84036" y="1325408"/>
            <a:ext cx="11094099" cy="4580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 smtClean="0">
                <a:solidFill>
                  <a:prstClr val="white"/>
                </a:solidFill>
                <a:latin typeface="Times New Roman" panose="02020603050405020304" pitchFamily="18" charset="0"/>
                <a:ea typeface="KBIZ한마음명조 B" panose="02020503020101020101" pitchFamily="18" charset="-127"/>
                <a:cs typeface="Times New Roman" panose="02020603050405020304" pitchFamily="18" charset="0"/>
              </a:rPr>
              <a:t>Resnet34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6620" y="3057012"/>
            <a:ext cx="4300675" cy="4580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 smtClean="0">
                <a:solidFill>
                  <a:prstClr val="white"/>
                </a:solidFill>
                <a:latin typeface="Times New Roman" panose="02020603050405020304" pitchFamily="18" charset="0"/>
                <a:ea typeface="KBIZ한마음명조 B" panose="02020503020101020101" pitchFamily="18" charset="-127"/>
                <a:cs typeface="Times New Roman" panose="02020603050405020304" pitchFamily="18" charset="0"/>
              </a:rPr>
              <a:t>Resnet50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48023" y="3027774"/>
            <a:ext cx="4300675" cy="4580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 smtClean="0">
                <a:solidFill>
                  <a:prstClr val="white"/>
                </a:solidFill>
                <a:latin typeface="Times New Roman" panose="02020603050405020304" pitchFamily="18" charset="0"/>
                <a:ea typeface="KBIZ한마음명조 B" panose="02020503020101020101" pitchFamily="18" charset="-127"/>
                <a:cs typeface="Times New Roman" panose="02020603050405020304" pitchFamily="18" charset="0"/>
              </a:rPr>
              <a:t>Resnet101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01888" y="4826655"/>
            <a:ext cx="4300675" cy="4580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 smtClean="0">
                <a:solidFill>
                  <a:prstClr val="white"/>
                </a:solidFill>
                <a:latin typeface="Times New Roman" panose="02020603050405020304" pitchFamily="18" charset="0"/>
                <a:ea typeface="KBIZ한마음명조 B" panose="02020503020101020101" pitchFamily="18" charset="-127"/>
                <a:cs typeface="Times New Roman" panose="02020603050405020304" pitchFamily="18" charset="0"/>
              </a:rPr>
              <a:t>Resnet152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19" y="1745443"/>
            <a:ext cx="3875915" cy="1423286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702" y="1684038"/>
            <a:ext cx="3875915" cy="1423287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19" y="3459227"/>
            <a:ext cx="3875915" cy="1423287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19" y="5284729"/>
            <a:ext cx="3875915" cy="1423287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036" y="3372049"/>
            <a:ext cx="3822581" cy="140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90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551978" y="1394234"/>
            <a:ext cx="10357448" cy="54637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5068" y="450713"/>
            <a:ext cx="5850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KBIZ한마음명조 B" panose="02020503020101020101" pitchFamily="18" charset="-127"/>
                <a:cs typeface="Times New Roman" panose="02020603050405020304" pitchFamily="18" charset="0"/>
              </a:rPr>
              <a:t>U-Net with backbones</a:t>
            </a:r>
            <a:endParaRPr kumimoji="0" lang="ko-KR" altLang="en-US" sz="4800" b="0" i="0" u="none" strike="noStrike" kern="1200" cap="none" spc="0" normalizeH="0" baseline="0" noProof="0" dirty="0" smtClean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KBIZ한마음명조 B" panose="020205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 flipV="1">
            <a:off x="979713" y="1260562"/>
            <a:ext cx="5481422" cy="4571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1888" y="1335537"/>
            <a:ext cx="4300675" cy="45550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KBIZ한마음명조 B" panose="02020503020101020101" pitchFamily="18" charset="-127"/>
                <a:cs typeface="Times New Roman" panose="02020603050405020304" pitchFamily="18" charset="0"/>
              </a:rPr>
              <a:t>VGG16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84036" y="1325408"/>
            <a:ext cx="11094099" cy="4580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noProof="0" dirty="0" smtClean="0">
                <a:solidFill>
                  <a:prstClr val="white"/>
                </a:solidFill>
                <a:latin typeface="Times New Roman" panose="02020603050405020304" pitchFamily="18" charset="0"/>
                <a:ea typeface="KBIZ한마음명조 B" panose="02020503020101020101" pitchFamily="18" charset="-127"/>
                <a:cs typeface="Times New Roman" panose="02020603050405020304" pitchFamily="18" charset="0"/>
              </a:rPr>
              <a:t>EfficientB0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KBIZ한마음명조 B" panose="020205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6620" y="3057012"/>
            <a:ext cx="4300675" cy="4580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KBIZ한마음명조 B" panose="02020503020101020101" pitchFamily="18" charset="-127"/>
                <a:cs typeface="Times New Roman" panose="02020603050405020304" pitchFamily="18" charset="0"/>
              </a:rPr>
              <a:t>VGG19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48023" y="3027774"/>
            <a:ext cx="4300675" cy="4580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prstClr val="white"/>
                </a:solidFill>
                <a:latin typeface="Times New Roman" panose="02020603050405020304" pitchFamily="18" charset="0"/>
                <a:ea typeface="KBIZ한마음명조 B" panose="02020503020101020101" pitchFamily="18" charset="-127"/>
                <a:cs typeface="Times New Roman" panose="02020603050405020304" pitchFamily="18" charset="0"/>
              </a:rPr>
              <a:t>EfficientB7</a:t>
            </a:r>
            <a:endParaRPr lang="en-US" altLang="ko-KR" dirty="0">
              <a:solidFill>
                <a:prstClr val="white"/>
              </a:solidFill>
              <a:latin typeface="Times New Roman" panose="02020603050405020304" pitchFamily="18" charset="0"/>
              <a:ea typeface="KBIZ한마음명조 B" panose="020205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1888" y="4826655"/>
            <a:ext cx="4300675" cy="4580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KBIZ한마음명조 B" panose="02020503020101020101" pitchFamily="18" charset="-127"/>
                <a:cs typeface="Times New Roman" panose="02020603050405020304" pitchFamily="18" charset="0"/>
              </a:rPr>
              <a:t>Inceptionv3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88" y="1710410"/>
            <a:ext cx="3860646" cy="141768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88" y="3462031"/>
            <a:ext cx="3860646" cy="141768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19" y="5284729"/>
            <a:ext cx="3859115" cy="141711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938867" y="4988706"/>
            <a:ext cx="2556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chemeClr val="accent4"/>
                </a:solidFill>
                <a:latin typeface="KBIZ한마음명조 M" panose="02020503020101020101" pitchFamily="18" charset="-127"/>
                <a:ea typeface="KBIZ한마음명조 M" panose="02020503020101020101" pitchFamily="18" charset="-127"/>
              </a:rPr>
              <a:t>* </a:t>
            </a:r>
            <a:r>
              <a:rPr lang="ko-KR" altLang="en-US" sz="1050" dirty="0" smtClean="0">
                <a:solidFill>
                  <a:schemeClr val="accent4"/>
                </a:solidFill>
                <a:latin typeface="KBIZ한마음명조 M" panose="02020503020101020101" pitchFamily="18" charset="-127"/>
                <a:ea typeface="KBIZ한마음명조 M" panose="02020503020101020101" pitchFamily="18" charset="-127"/>
              </a:rPr>
              <a:t>초기값 세팅 굉장히 오래 걸림</a:t>
            </a:r>
            <a:endParaRPr lang="ko-KR" altLang="en-US" sz="1050" dirty="0">
              <a:solidFill>
                <a:schemeClr val="accent4"/>
              </a:solidFill>
              <a:latin typeface="KBIZ한마음명조 M" panose="02020503020101020101" pitchFamily="18" charset="-127"/>
              <a:ea typeface="KBIZ한마음명조 M" panose="02020503020101020101" pitchFamily="18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702" y="1710410"/>
            <a:ext cx="3875915" cy="142328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848023" y="4890474"/>
            <a:ext cx="4300675" cy="4580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prstClr val="white"/>
                </a:solidFill>
                <a:latin typeface="Times New Roman" panose="02020603050405020304" pitchFamily="18" charset="0"/>
                <a:ea typeface="KBIZ한마음명조 B" panose="02020503020101020101" pitchFamily="18" charset="-127"/>
                <a:cs typeface="Times New Roman" panose="02020603050405020304" pitchFamily="18" charset="0"/>
              </a:rPr>
              <a:t>Senet154</a:t>
            </a:r>
            <a:endParaRPr lang="en-US" altLang="ko-KR" dirty="0">
              <a:solidFill>
                <a:prstClr val="white"/>
              </a:solidFill>
              <a:latin typeface="Times New Roman" panose="02020603050405020304" pitchFamily="18" charset="0"/>
              <a:ea typeface="KBIZ한마음명조 B" panose="020205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702" y="5284729"/>
            <a:ext cx="3875915" cy="1423287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023" y="3510268"/>
            <a:ext cx="3758594" cy="138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86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05068" y="450713"/>
            <a:ext cx="5850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KBIZ한마음명조 B" panose="02020503020101020101" pitchFamily="18" charset="-127"/>
                <a:cs typeface="Times New Roman" panose="02020603050405020304" pitchFamily="18" charset="0"/>
              </a:rPr>
              <a:t>U-Net with backbones</a:t>
            </a:r>
            <a:endParaRPr kumimoji="0" lang="ko-KR" altLang="en-US" sz="4800" b="0" i="0" u="none" strike="noStrike" kern="1200" cap="none" spc="0" normalizeH="0" baseline="0" noProof="0" dirty="0" smtClean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KBIZ한마음명조 B" panose="020205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 flipV="1">
            <a:off x="979713" y="1260562"/>
            <a:ext cx="5472922" cy="4571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5069" y="1192649"/>
            <a:ext cx="3972572" cy="45550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KBIZ한마음명조 B" panose="02020503020101020101" pitchFamily="18" charset="-127"/>
                <a:cs typeface="Times New Roman" panose="02020603050405020304" pitchFamily="18" charset="0"/>
              </a:rPr>
              <a:t>Lung Data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05067" y="2342918"/>
            <a:ext cx="3972572" cy="4580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KBIZ한마음명조 B" panose="02020503020101020101" pitchFamily="18" charset="-127"/>
                <a:cs typeface="Times New Roman" panose="02020603050405020304" pitchFamily="18" charset="0"/>
              </a:rPr>
              <a:t>Ground Truth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05069" y="3429854"/>
            <a:ext cx="3972572" cy="5078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KBIZ한마음명조 B" panose="02020503020101020101" pitchFamily="18" charset="-127"/>
                <a:cs typeface="Times New Roman" panose="02020603050405020304" pitchFamily="18" charset="0"/>
              </a:rPr>
              <a:t>Resnet18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05067" y="4479120"/>
            <a:ext cx="10247720" cy="5078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KBIZ한마음명조 B" panose="02020503020101020101" pitchFamily="18" charset="-127"/>
                <a:cs typeface="Times New Roman" panose="02020603050405020304" pitchFamily="18" charset="0"/>
              </a:rPr>
              <a:t>Resnet34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05067" y="5543114"/>
            <a:ext cx="3972572" cy="5078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KBIZ한마음명조 B" panose="02020503020101020101" pitchFamily="18" charset="-127"/>
                <a:cs typeface="Times New Roman" panose="02020603050405020304" pitchFamily="18" charset="0"/>
              </a:rPr>
              <a:t>Resnet50</a:t>
            </a: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067" y="2740517"/>
            <a:ext cx="9280082" cy="870264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067" y="1591767"/>
            <a:ext cx="9205436" cy="863264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067" y="3804511"/>
            <a:ext cx="9280082" cy="870264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067" y="4877758"/>
            <a:ext cx="9280082" cy="870264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067" y="5914748"/>
            <a:ext cx="9280082" cy="87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36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05068" y="450713"/>
            <a:ext cx="5850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KBIZ한마음명조 B" panose="02020503020101020101" pitchFamily="18" charset="-127"/>
                <a:cs typeface="Times New Roman" panose="02020603050405020304" pitchFamily="18" charset="0"/>
              </a:rPr>
              <a:t>U-Net with backbones</a:t>
            </a:r>
            <a:endParaRPr kumimoji="0" lang="ko-KR" altLang="en-US" sz="4800" b="0" i="0" u="none" strike="noStrike" kern="1200" cap="none" spc="0" normalizeH="0" baseline="0" noProof="0" dirty="0" smtClean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KBIZ한마음명조 B" panose="020205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 flipV="1">
            <a:off x="979713" y="1260562"/>
            <a:ext cx="5472922" cy="4571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5069" y="1192649"/>
            <a:ext cx="3972572" cy="45550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KBIZ한마음명조 B" panose="02020503020101020101" pitchFamily="18" charset="-127"/>
                <a:cs typeface="Times New Roman" panose="02020603050405020304" pitchFamily="18" charset="0"/>
              </a:rPr>
              <a:t>Lung Data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05067" y="2342918"/>
            <a:ext cx="3972572" cy="4580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KBIZ한마음명조 B" panose="02020503020101020101" pitchFamily="18" charset="-127"/>
                <a:cs typeface="Times New Roman" panose="02020603050405020304" pitchFamily="18" charset="0"/>
              </a:rPr>
              <a:t>Ground Truth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05069" y="3454732"/>
            <a:ext cx="3972572" cy="4580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KBIZ한마음명조 B" panose="02020503020101020101" pitchFamily="18" charset="-127"/>
                <a:cs typeface="Times New Roman" panose="02020603050405020304" pitchFamily="18" charset="0"/>
              </a:rPr>
              <a:t>Resnet101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05067" y="4503998"/>
            <a:ext cx="10247720" cy="4580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KBIZ한마음명조 B" panose="02020503020101020101" pitchFamily="18" charset="-127"/>
                <a:cs typeface="Times New Roman" panose="02020603050405020304" pitchFamily="18" charset="0"/>
              </a:rPr>
              <a:t>Resnet152</a:t>
            </a: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067" y="2740517"/>
            <a:ext cx="9280082" cy="870264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067" y="1591767"/>
            <a:ext cx="9205436" cy="86326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067" y="3792895"/>
            <a:ext cx="9280082" cy="87026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067" y="4902636"/>
            <a:ext cx="9280082" cy="87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41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05068" y="450713"/>
            <a:ext cx="5850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KBIZ한마음명조 B" panose="02020503020101020101" pitchFamily="18" charset="-127"/>
                <a:cs typeface="Times New Roman" panose="02020603050405020304" pitchFamily="18" charset="0"/>
              </a:rPr>
              <a:t>U-Net with backbones</a:t>
            </a:r>
            <a:endParaRPr kumimoji="0" lang="ko-KR" altLang="en-US" sz="4800" b="0" i="0" u="none" strike="noStrike" kern="1200" cap="none" spc="0" normalizeH="0" baseline="0" noProof="0" dirty="0" smtClean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KBIZ한마음명조 B" panose="020205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 flipV="1">
            <a:off x="979713" y="1260562"/>
            <a:ext cx="5472922" cy="4571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5069" y="1192649"/>
            <a:ext cx="3972572" cy="45550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KBIZ한마음명조 B" panose="02020503020101020101" pitchFamily="18" charset="-127"/>
                <a:cs typeface="Times New Roman" panose="02020603050405020304" pitchFamily="18" charset="0"/>
              </a:rPr>
              <a:t>Lung Data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05067" y="2342918"/>
            <a:ext cx="3972572" cy="4580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KBIZ한마음명조 B" panose="02020503020101020101" pitchFamily="18" charset="-127"/>
                <a:cs typeface="Times New Roman" panose="02020603050405020304" pitchFamily="18" charset="0"/>
              </a:rPr>
              <a:t>Ground Truth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05069" y="3454732"/>
            <a:ext cx="3972572" cy="4580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solidFill>
                  <a:prstClr val="white"/>
                </a:solidFill>
                <a:latin typeface="Times New Roman" panose="02020603050405020304" pitchFamily="18" charset="0"/>
                <a:ea typeface="KBIZ한마음명조 B" panose="02020503020101020101" pitchFamily="18" charset="-127"/>
                <a:cs typeface="Times New Roman" panose="02020603050405020304" pitchFamily="18" charset="0"/>
              </a:rPr>
              <a:t>VGG16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KBIZ한마음명조 B" panose="020205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05067" y="4503998"/>
            <a:ext cx="10247720" cy="4580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KBIZ한마음명조 B" panose="02020503020101020101" pitchFamily="18" charset="-127"/>
                <a:cs typeface="Times New Roman" panose="02020603050405020304" pitchFamily="18" charset="0"/>
              </a:rPr>
              <a:t>VGG19</a:t>
            </a: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067" y="2740517"/>
            <a:ext cx="9280082" cy="870264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067" y="1591767"/>
            <a:ext cx="9205436" cy="86326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067" y="3829004"/>
            <a:ext cx="9280082" cy="87103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067" y="4917051"/>
            <a:ext cx="9280082" cy="87103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05067" y="5573237"/>
            <a:ext cx="10247720" cy="4580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KBIZ한마음명조 B" panose="02020503020101020101" pitchFamily="18" charset="-127"/>
                <a:cs typeface="Times New Roman" panose="02020603050405020304" pitchFamily="18" charset="0"/>
              </a:rPr>
              <a:t>Inceptionv3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067" y="6004022"/>
            <a:ext cx="9280082" cy="87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56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273</Words>
  <Application>Microsoft Office PowerPoint</Application>
  <PresentationFormat>와이드스크린</PresentationFormat>
  <Paragraphs>93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KBIZ한마음명조 B</vt:lpstr>
      <vt:lpstr>KBIZ한마음명조 M</vt:lpstr>
      <vt:lpstr>맑은 고딕</vt:lpstr>
      <vt:lpstr>Arial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</dc:creator>
  <cp:lastModifiedBy>1</cp:lastModifiedBy>
  <cp:revision>32</cp:revision>
  <dcterms:created xsi:type="dcterms:W3CDTF">2021-03-23T07:41:39Z</dcterms:created>
  <dcterms:modified xsi:type="dcterms:W3CDTF">2021-03-29T05:55:15Z</dcterms:modified>
</cp:coreProperties>
</file>