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ppt/tags/tag64.xml" ContentType="application/vnd.openxmlformats-officedocument.presentationml.tags+xml"/>
  <Override PartName="/ppt/notesSlides/notesSlide2.xml" ContentType="application/vnd.openxmlformats-officedocument.presentationml.notesSlide+xml"/>
  <Override PartName="/ppt/tags/tag65.xml" ContentType="application/vnd.openxmlformats-officedocument.presentationml.tags+xml"/>
  <Override PartName="/ppt/notesSlides/notesSlide3.xml" ContentType="application/vnd.openxmlformats-officedocument.presentationml.notesSlide+xml"/>
  <Override PartName="/ppt/tags/tag66.xml" ContentType="application/vnd.openxmlformats-officedocument.presentationml.tags+xml"/>
  <Override PartName="/ppt/notesSlides/notesSlide4.xml" ContentType="application/vnd.openxmlformats-officedocument.presentationml.notesSlide+xml"/>
  <Override PartName="/ppt/tags/tag67.xml" ContentType="application/vnd.openxmlformats-officedocument.presentationml.tags+xml"/>
  <Override PartName="/ppt/notesSlides/notesSlide5.xml" ContentType="application/vnd.openxmlformats-officedocument.presentationml.notesSlide+xml"/>
  <Override PartName="/ppt/tags/tag68.xml" ContentType="application/vnd.openxmlformats-officedocument.presentationml.tags+xml"/>
  <Override PartName="/ppt/notesSlides/notesSlide6.xml" ContentType="application/vnd.openxmlformats-officedocument.presentationml.notesSlide+xml"/>
  <Override PartName="/ppt/tags/tag69.xml" ContentType="application/vnd.openxmlformats-officedocument.presentationml.tags+xml"/>
  <Override PartName="/ppt/notesSlides/notesSlide7.xml" ContentType="application/vnd.openxmlformats-officedocument.presentationml.notesSlide+xml"/>
  <Override PartName="/ppt/tags/tag70.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notesSlides/notesSlide9.xml" ContentType="application/vnd.openxmlformats-officedocument.presentationml.notesSlide+xml"/>
  <Override PartName="/ppt/tags/tag72.xml" ContentType="application/vnd.openxmlformats-officedocument.presentationml.tags+xml"/>
  <Override PartName="/ppt/notesSlides/notesSlide10.xml" ContentType="application/vnd.openxmlformats-officedocument.presentationml.notesSlide+xml"/>
  <Override PartName="/ppt/tags/tag73.xml" ContentType="application/vnd.openxmlformats-officedocument.presentationml.tags+xml"/>
  <Override PartName="/ppt/notesSlides/notesSlide11.xml" ContentType="application/vnd.openxmlformats-officedocument.presentationml.notesSlide+xml"/>
  <Override PartName="/ppt/tags/tag74.xml" ContentType="application/vnd.openxmlformats-officedocument.presentationml.tags+xml"/>
  <Override PartName="/ppt/notesSlides/notesSlide12.xml" ContentType="application/vnd.openxmlformats-officedocument.presentationml.notesSlide+xml"/>
  <Override PartName="/ppt/tags/tag75.xml" ContentType="application/vnd.openxmlformats-officedocument.presentationml.tags+xml"/>
  <Override PartName="/ppt/notesSlides/notesSlide13.xml" ContentType="application/vnd.openxmlformats-officedocument.presentationml.notesSlide+xml"/>
  <Override PartName="/ppt/tags/tag76.xml" ContentType="application/vnd.openxmlformats-officedocument.presentationml.tags+xml"/>
  <Override PartName="/ppt/notesSlides/notesSlide14.xml" ContentType="application/vnd.openxmlformats-officedocument.presentationml.notesSlide+xml"/>
  <Override PartName="/ppt/tags/tag77.xml" ContentType="application/vnd.openxmlformats-officedocument.presentationml.tags+xml"/>
  <Override PartName="/ppt/notesSlides/notesSlide15.xml" ContentType="application/vnd.openxmlformats-officedocument.presentationml.notesSlide+xml"/>
  <Override PartName="/ppt/tags/tag78.xml" ContentType="application/vnd.openxmlformats-officedocument.presentationml.tags+xml"/>
  <Override PartName="/ppt/notesSlides/notesSlide16.xml" ContentType="application/vnd.openxmlformats-officedocument.presentationml.notesSlide+xml"/>
  <Override PartName="/ppt/tags/tag79.xml" ContentType="application/vnd.openxmlformats-officedocument.presentationml.tags+xml"/>
  <Override PartName="/ppt/notesSlides/notesSlide17.xml" ContentType="application/vnd.openxmlformats-officedocument.presentationml.notesSlide+xml"/>
  <Override PartName="/ppt/tags/tag80.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7" r:id="rId2"/>
    <p:sldId id="267" r:id="rId3"/>
    <p:sldId id="256" r:id="rId4"/>
    <p:sldId id="271" r:id="rId5"/>
    <p:sldId id="260" r:id="rId6"/>
    <p:sldId id="273" r:id="rId7"/>
    <p:sldId id="258" r:id="rId8"/>
    <p:sldId id="266" r:id="rId9"/>
    <p:sldId id="274" r:id="rId10"/>
    <p:sldId id="275" r:id="rId11"/>
    <p:sldId id="259" r:id="rId12"/>
    <p:sldId id="276" r:id="rId13"/>
    <p:sldId id="272" r:id="rId14"/>
    <p:sldId id="264" r:id="rId15"/>
    <p:sldId id="279" r:id="rId16"/>
    <p:sldId id="280" r:id="rId17"/>
    <p:sldId id="278" r:id="rId18"/>
    <p:sldId id="281" r:id="rId19"/>
    <p:sldId id="27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99"/>
    <a:srgbClr val="FFFFFF"/>
    <a:srgbClr val="1A2B5F"/>
    <a:srgbClr val="76275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75315" autoAdjust="0"/>
  </p:normalViewPr>
  <p:slideViewPr>
    <p:cSldViewPr snapToGrid="0">
      <p:cViewPr varScale="1">
        <p:scale>
          <a:sx n="56" d="100"/>
          <a:sy n="56" d="100"/>
        </p:scale>
        <p:origin x="1350" y="7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2019/8/26</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71912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2019/8/26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extLst>
      <p:ext uri="{BB962C8B-B14F-4D97-AF65-F5344CB8AC3E}">
        <p14:creationId xmlns:p14="http://schemas.microsoft.com/office/powerpoint/2010/main" val="2084786459"/>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2267002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3788839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1012736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1087336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69833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3940225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41847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3051612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3217534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19</a:t>
            </a:fld>
            <a:endParaRPr lang="zh-CN" altLang="en-US"/>
          </a:p>
        </p:txBody>
      </p:sp>
    </p:spTree>
    <p:extLst>
      <p:ext uri="{BB962C8B-B14F-4D97-AF65-F5344CB8AC3E}">
        <p14:creationId xmlns:p14="http://schemas.microsoft.com/office/powerpoint/2010/main" val="8968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4080650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444103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589509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4266743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3024133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4176996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tf-idf</a:t>
            </a:r>
            <a:r>
              <a:rPr lang="zh-CN" altLang="en-US" dirty="0" smtClean="0"/>
              <a:t>算法，自主开发搜索引擎</a:t>
            </a:r>
            <a:endParaRPr lang="en-US" altLang="zh-CN" dirty="0" smtClean="0"/>
          </a:p>
          <a:p>
            <a:r>
              <a:rPr lang="zh-CN" altLang="en-US" dirty="0" smtClean="0"/>
              <a:t>推荐算法：神经协同过滤算法和</a:t>
            </a:r>
            <a:r>
              <a:rPr lang="en-US" altLang="zh-CN" dirty="0" smtClean="0"/>
              <a:t>wide and deep </a:t>
            </a:r>
            <a:r>
              <a:rPr lang="zh-CN" altLang="en-US" dirty="0" smtClean="0"/>
              <a:t>深度学习算法</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2275031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38958390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2019/8/26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2019/8/26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2019/8/26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2019/8/26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2019/8/26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2019/8/26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2019/8/26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2019/8/26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2019/8/26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2019/8/26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2019/8/26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2019/8/26</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76.xml"/><Relationship Id="rId5" Type="http://schemas.openxmlformats.org/officeDocument/2006/relationships/image" Target="../media/image9.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7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78.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2.jpg"/><Relationship Id="rId2" Type="http://schemas.openxmlformats.org/officeDocument/2006/relationships/slideLayout" Target="../slideLayouts/slideLayout1.xml"/><Relationship Id="rId1" Type="http://schemas.openxmlformats.org/officeDocument/2006/relationships/tags" Target="../tags/tag79.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80.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xml"/><Relationship Id="rId7"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64.xml"/><Relationship Id="rId6" Type="http://schemas.openxmlformats.org/officeDocument/2006/relationships/image" Target="../media/image3.jpg"/><Relationship Id="rId5" Type="http://schemas.openxmlformats.org/officeDocument/2006/relationships/image" Target="../media/image2.png"/><Relationship Id="rId10" Type="http://schemas.openxmlformats.org/officeDocument/2006/relationships/image" Target="../media/image7.jpeg"/><Relationship Id="rId4" Type="http://schemas.openxmlformats.org/officeDocument/2006/relationships/image" Target="../media/image1.png"/><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8.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9.xml"/><Relationship Id="rId5"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6699"/>
        </a:solidFill>
        <a:effectLst/>
      </p:bgPr>
    </p:bg>
    <p:spTree>
      <p:nvGrpSpPr>
        <p:cNvPr id="1" name=""/>
        <p:cNvGrpSpPr/>
        <p:nvPr/>
      </p:nvGrpSpPr>
      <p:grpSpPr>
        <a:xfrm>
          <a:off x="0" y="0"/>
          <a:ext cx="0" cy="0"/>
          <a:chOff x="0" y="0"/>
          <a:chExt cx="0" cy="0"/>
        </a:xfrm>
      </p:grpSpPr>
      <p:grpSp>
        <p:nvGrpSpPr>
          <p:cNvPr id="10" name="组合 9"/>
          <p:cNvGrpSpPr/>
          <p:nvPr/>
        </p:nvGrpSpPr>
        <p:grpSpPr>
          <a:xfrm>
            <a:off x="100965" y="-187325"/>
            <a:ext cx="11990070" cy="6889750"/>
            <a:chOff x="159" y="-295"/>
            <a:chExt cx="18882" cy="10850"/>
          </a:xfrm>
        </p:grpSpPr>
        <p:grpSp>
          <p:nvGrpSpPr>
            <p:cNvPr id="6" name="组合 5"/>
            <p:cNvGrpSpPr/>
            <p:nvPr/>
          </p:nvGrpSpPr>
          <p:grpSpPr>
            <a:xfrm>
              <a:off x="5445" y="-295"/>
              <a:ext cx="8308" cy="7716"/>
              <a:chOff x="5445" y="-295"/>
              <a:chExt cx="8308" cy="7716"/>
            </a:xfrm>
          </p:grpSpPr>
          <p:pic>
            <p:nvPicPr>
              <p:cNvPr id="4" name="图片 3" descr="logo外部透明"/>
              <p:cNvPicPr>
                <a:picLocks noChangeAspect="1"/>
              </p:cNvPicPr>
              <p:nvPr/>
            </p:nvPicPr>
            <p:blipFill>
              <a:blip r:embed="rId3"/>
              <a:stretch>
                <a:fillRect/>
              </a:stretch>
            </p:blipFill>
            <p:spPr>
              <a:xfrm>
                <a:off x="6002" y="-295"/>
                <a:ext cx="6790" cy="6790"/>
              </a:xfrm>
              <a:prstGeom prst="rect">
                <a:avLst/>
              </a:prstGeom>
            </p:spPr>
          </p:pic>
          <p:sp>
            <p:nvSpPr>
              <p:cNvPr id="5" name="文本框 4"/>
              <p:cNvSpPr txBox="1"/>
              <p:nvPr/>
            </p:nvSpPr>
            <p:spPr>
              <a:xfrm>
                <a:off x="5445" y="5822"/>
                <a:ext cx="8308" cy="1599"/>
              </a:xfrm>
              <a:prstGeom prst="rect">
                <a:avLst/>
              </a:prstGeom>
              <a:noFill/>
            </p:spPr>
            <p:txBody>
              <a:bodyPr wrap="square" rtlCol="0">
                <a:spAutoFit/>
              </a:bodyPr>
              <a:lstStyle/>
              <a:p>
                <a:pPr algn="dist"/>
                <a:r>
                  <a:rPr lang="zh-CN" altLang="en-US" sz="6000" b="1" dirty="0">
                    <a:solidFill>
                      <a:schemeClr val="bg1">
                        <a:alpha val="76000"/>
                      </a:schemeClr>
                    </a:solidFill>
                    <a:latin typeface="方正姚体" panose="02010601030101010101" charset="-122"/>
                    <a:ea typeface="方正姚体" panose="02010601030101010101" charset="-122"/>
                  </a:rPr>
                  <a:t>东大杂货铺</a:t>
                </a:r>
              </a:p>
            </p:txBody>
          </p:sp>
        </p:grpSp>
        <p:sp>
          <p:nvSpPr>
            <p:cNvPr id="7" name="矩形 6"/>
            <p:cNvSpPr/>
            <p:nvPr/>
          </p:nvSpPr>
          <p:spPr>
            <a:xfrm>
              <a:off x="159" y="245"/>
              <a:ext cx="18882" cy="10310"/>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709778" y="5288340"/>
            <a:ext cx="2771173" cy="1569660"/>
          </a:xfrm>
          <a:prstGeom prst="rect">
            <a:avLst/>
          </a:prstGeom>
          <a:noFill/>
        </p:spPr>
        <p:txBody>
          <a:bodyPr wrap="square" rtlCol="0">
            <a:spAutoFit/>
          </a:bodyPr>
          <a:lstStyle/>
          <a:p>
            <a:endParaRPr lang="en-US" altLang="zh-CN" sz="4800" dirty="0">
              <a:solidFill>
                <a:schemeClr val="bg1">
                  <a:alpha val="76000"/>
                </a:schemeClr>
              </a:solidFill>
              <a:latin typeface="方正姚体" panose="02010601030101010101" charset="-122"/>
              <a:ea typeface="方正姚体" panose="02010601030101010101" charset="-122"/>
            </a:endParaRPr>
          </a:p>
          <a:p>
            <a:pPr algn="dist"/>
            <a:endParaRPr lang="zh-CN" altLang="en-US" sz="4800" dirty="0">
              <a:solidFill>
                <a:schemeClr val="bg1">
                  <a:alpha val="76000"/>
                </a:schemeClr>
              </a:solidFill>
              <a:latin typeface="方正姚体" panose="02010601030101010101" charset="-122"/>
              <a:ea typeface="方正姚体" panose="02010601030101010101" charset="-122"/>
            </a:endParaRPr>
          </a:p>
        </p:txBody>
      </p:sp>
      <p:pic>
        <p:nvPicPr>
          <p:cNvPr id="9" name="图片 8"/>
          <p:cNvPicPr>
            <a:picLocks noChangeAspect="1"/>
          </p:cNvPicPr>
          <p:nvPr/>
        </p:nvPicPr>
        <p:blipFill>
          <a:blip r:embed="rId4"/>
          <a:stretch>
            <a:fillRect/>
          </a:stretch>
        </p:blipFill>
        <p:spPr>
          <a:xfrm>
            <a:off x="5011594" y="5170667"/>
            <a:ext cx="2136181" cy="844369"/>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6699"/>
        </a:solidFill>
        <a:effectLst/>
      </p:bgPr>
    </p:bg>
    <p:spTree>
      <p:nvGrpSpPr>
        <p:cNvPr id="1" name=""/>
        <p:cNvGrpSpPr/>
        <p:nvPr/>
      </p:nvGrpSpPr>
      <p:grpSpPr>
        <a:xfrm>
          <a:off x="0" y="0"/>
          <a:ext cx="0" cy="0"/>
          <a:chOff x="0" y="0"/>
          <a:chExt cx="0" cy="0"/>
        </a:xfrm>
      </p:grpSpPr>
      <p:grpSp>
        <p:nvGrpSpPr>
          <p:cNvPr id="4" name="组合 3"/>
          <p:cNvGrpSpPr/>
          <p:nvPr/>
        </p:nvGrpSpPr>
        <p:grpSpPr>
          <a:xfrm>
            <a:off x="62043" y="-103188"/>
            <a:ext cx="12091670" cy="6877685"/>
            <a:chOff x="159" y="-140"/>
            <a:chExt cx="19042" cy="10831"/>
          </a:xfrm>
        </p:grpSpPr>
        <p:sp>
          <p:nvSpPr>
            <p:cNvPr id="12" name="矩形 11"/>
            <p:cNvSpPr/>
            <p:nvPr/>
          </p:nvSpPr>
          <p:spPr>
            <a:xfrm>
              <a:off x="159" y="109"/>
              <a:ext cx="18882" cy="10582"/>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527" y="372"/>
              <a:ext cx="18147" cy="1005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6819" y="-140"/>
              <a:ext cx="2383" cy="2383"/>
            </a:xfrm>
            <a:prstGeom prst="rect">
              <a:avLst/>
            </a:prstGeom>
          </p:spPr>
        </p:pic>
      </p:grpSp>
      <p:sp>
        <p:nvSpPr>
          <p:cNvPr id="7" name="文本框 6"/>
          <p:cNvSpPr txBox="1"/>
          <p:nvPr/>
        </p:nvSpPr>
        <p:spPr>
          <a:xfrm>
            <a:off x="1960880" y="510143"/>
            <a:ext cx="4146998" cy="646331"/>
          </a:xfrm>
          <a:prstGeom prst="rect">
            <a:avLst/>
          </a:prstGeom>
          <a:noFill/>
        </p:spPr>
        <p:txBody>
          <a:bodyPr wrap="square" rtlCol="0">
            <a:spAutoFit/>
          </a:bodyPr>
          <a:lstStyle/>
          <a:p>
            <a:r>
              <a:rPr lang="zh-CN" altLang="en-US" sz="3600" dirty="0">
                <a:solidFill>
                  <a:srgbClr val="CC6699"/>
                </a:solidFill>
                <a:latin typeface="方正舒体" panose="02010601030101010101" pitchFamily="2" charset="-122"/>
                <a:ea typeface="方正舒体" panose="02010601030101010101" pitchFamily="2" charset="-122"/>
              </a:rPr>
              <a:t>非功能性需求：</a:t>
            </a:r>
          </a:p>
        </p:txBody>
      </p:sp>
      <p:sp>
        <p:nvSpPr>
          <p:cNvPr id="6" name="文本框 5"/>
          <p:cNvSpPr txBox="1"/>
          <p:nvPr/>
        </p:nvSpPr>
        <p:spPr>
          <a:xfrm>
            <a:off x="1867435" y="1323479"/>
            <a:ext cx="914400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安全性 </a:t>
            </a:r>
            <a:endParaRPr lang="en-US" altLang="zh-CN" sz="2400" dirty="0">
              <a:latin typeface="Adobe 仿宋 Std R" panose="02020400000000000000" pitchFamily="18" charset="-122"/>
              <a:ea typeface="Adobe 仿宋 Std R" panose="02020400000000000000" pitchFamily="18" charset="-122"/>
            </a:endParaRPr>
          </a:p>
          <a:p>
            <a:pPr marL="742950" lvl="1"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使用</a:t>
            </a:r>
            <a:r>
              <a:rPr lang="en-US" altLang="zh-CN" sz="2400" dirty="0">
                <a:latin typeface="Adobe 仿宋 Std R" panose="02020400000000000000" pitchFamily="18" charset="-122"/>
                <a:ea typeface="Adobe 仿宋 Std R" panose="02020400000000000000" pitchFamily="18" charset="-122"/>
              </a:rPr>
              <a:t>SHA-1</a:t>
            </a:r>
            <a:r>
              <a:rPr lang="zh-CN" altLang="en-US" sz="2400" dirty="0">
                <a:latin typeface="Adobe 仿宋 Std R" panose="02020400000000000000" pitchFamily="18" charset="-122"/>
                <a:ea typeface="Adobe 仿宋 Std R" panose="02020400000000000000" pitchFamily="18" charset="-122"/>
              </a:rPr>
              <a:t>加盐算法保存用户</a:t>
            </a:r>
            <a:r>
              <a:rPr lang="zh-CN" altLang="en-US" sz="2400" dirty="0" smtClean="0">
                <a:latin typeface="Adobe 仿宋 Std R" panose="02020400000000000000" pitchFamily="18" charset="-122"/>
                <a:ea typeface="Adobe 仿宋 Std R" panose="02020400000000000000" pitchFamily="18" charset="-122"/>
              </a:rPr>
              <a:t>密码； </a:t>
            </a:r>
            <a:endParaRPr lang="en-US" altLang="zh-CN" sz="2400" dirty="0">
              <a:latin typeface="Adobe 仿宋 Std R" panose="02020400000000000000" pitchFamily="18" charset="-122"/>
              <a:ea typeface="Adobe 仿宋 Std R" panose="02020400000000000000" pitchFamily="18" charset="-122"/>
            </a:endParaRPr>
          </a:p>
          <a:p>
            <a:pPr marL="742950" lvl="1"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使用 </a:t>
            </a:r>
            <a:r>
              <a:rPr lang="en-US" altLang="zh-CN" sz="2400" dirty="0">
                <a:latin typeface="Adobe 仿宋 Std R" panose="02020400000000000000" pitchFamily="18" charset="-122"/>
                <a:ea typeface="Adobe 仿宋 Std R" panose="02020400000000000000" pitchFamily="18" charset="-122"/>
              </a:rPr>
              <a:t>https </a:t>
            </a:r>
            <a:r>
              <a:rPr lang="zh-CN" altLang="en-US" sz="2400" dirty="0">
                <a:latin typeface="Adobe 仿宋 Std R" panose="02020400000000000000" pitchFamily="18" charset="-122"/>
                <a:ea typeface="Adobe 仿宋 Std R" panose="02020400000000000000" pitchFamily="18" charset="-122"/>
              </a:rPr>
              <a:t>加密传输内容； </a:t>
            </a:r>
            <a:endParaRPr lang="en-US" altLang="zh-CN" sz="2400" dirty="0">
              <a:latin typeface="Adobe 仿宋 Std R" panose="02020400000000000000" pitchFamily="18" charset="-122"/>
              <a:ea typeface="Adobe 仿宋 Std R" panose="02020400000000000000" pitchFamily="18" charset="-122"/>
            </a:endParaRPr>
          </a:p>
          <a:p>
            <a:pPr marL="742950" lvl="1"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使用学生认证算法验证学生身份。</a:t>
            </a:r>
            <a:endParaRPr lang="en-US" altLang="zh-CN" sz="2400" dirty="0">
              <a:latin typeface="Adobe 仿宋 Std R" panose="02020400000000000000" pitchFamily="18" charset="-122"/>
              <a:ea typeface="Adobe 仿宋 Std R" panose="02020400000000000000" pitchFamily="18" charset="-122"/>
            </a:endParaRPr>
          </a:p>
        </p:txBody>
      </p:sp>
      <p:sp>
        <p:nvSpPr>
          <p:cNvPr id="8" name="文本框 7"/>
          <p:cNvSpPr txBox="1"/>
          <p:nvPr/>
        </p:nvSpPr>
        <p:spPr>
          <a:xfrm>
            <a:off x="999758" y="4997698"/>
            <a:ext cx="8592816"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 用户界面友好 </a:t>
            </a:r>
            <a:endParaRPr lang="en-US" altLang="zh-CN" sz="2400" dirty="0">
              <a:latin typeface="Adobe 仿宋 Std R" panose="02020400000000000000" pitchFamily="18" charset="-122"/>
              <a:ea typeface="Adobe 仿宋 Std R" panose="02020400000000000000" pitchFamily="18" charset="-122"/>
            </a:endParaRPr>
          </a:p>
          <a:p>
            <a:pPr marL="742950" lvl="1"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充分考虑用户实际需求，界面简洁美观，用户操作简单，减少用户不 必要的麻烦。 </a:t>
            </a:r>
          </a:p>
          <a:p>
            <a:endParaRPr lang="en-US" altLang="zh-CN" sz="2400" dirty="0">
              <a:latin typeface="Adobe 仿宋 Std R" panose="02020400000000000000" pitchFamily="18" charset="-122"/>
              <a:ea typeface="Adobe 仿宋 Std R" panose="02020400000000000000" pitchFamily="18" charset="-122"/>
            </a:endParaRPr>
          </a:p>
        </p:txBody>
      </p:sp>
      <p:sp>
        <p:nvSpPr>
          <p:cNvPr id="2" name="文本框 1"/>
          <p:cNvSpPr txBox="1"/>
          <p:nvPr/>
        </p:nvSpPr>
        <p:spPr>
          <a:xfrm>
            <a:off x="1519707" y="2902110"/>
            <a:ext cx="8242479" cy="2215991"/>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可靠性 </a:t>
            </a:r>
            <a:endParaRPr lang="en-US" altLang="zh-CN" sz="2400" dirty="0">
              <a:latin typeface="Adobe 仿宋 Std R" panose="02020400000000000000" pitchFamily="18" charset="-122"/>
              <a:ea typeface="Adobe 仿宋 Std R" panose="02020400000000000000" pitchFamily="18" charset="-122"/>
            </a:endParaRPr>
          </a:p>
          <a:p>
            <a:pPr marL="742950" lvl="1"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使用</a:t>
            </a:r>
            <a:r>
              <a:rPr lang="en-US" altLang="zh-CN" sz="2400" dirty="0" err="1">
                <a:latin typeface="Adobe 仿宋 Std R" panose="02020400000000000000" pitchFamily="18" charset="-122"/>
                <a:ea typeface="Adobe 仿宋 Std R" panose="02020400000000000000" pitchFamily="18" charset="-122"/>
              </a:rPr>
              <a:t>nginx</a:t>
            </a:r>
            <a:r>
              <a:rPr lang="zh-CN" altLang="en-US" sz="2400" dirty="0">
                <a:latin typeface="Adobe 仿宋 Std R" panose="02020400000000000000" pitchFamily="18" charset="-122"/>
                <a:ea typeface="Adobe 仿宋 Std R" panose="02020400000000000000" pitchFamily="18" charset="-122"/>
              </a:rPr>
              <a:t>做反向代理和负载均衡</a:t>
            </a:r>
            <a:endParaRPr lang="en-US" altLang="zh-CN" sz="2400" dirty="0">
              <a:latin typeface="Adobe 仿宋 Std R" panose="02020400000000000000" pitchFamily="18" charset="-122"/>
              <a:ea typeface="Adobe 仿宋 Std R" panose="02020400000000000000" pitchFamily="18" charset="-122"/>
            </a:endParaRPr>
          </a:p>
          <a:p>
            <a:pPr marL="742950" lvl="1"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启用云服务和本地服务异地灾备；</a:t>
            </a:r>
            <a:endParaRPr lang="en-US" altLang="zh-CN" sz="2400" dirty="0">
              <a:latin typeface="Adobe 仿宋 Std R" panose="02020400000000000000" pitchFamily="18" charset="-122"/>
              <a:ea typeface="Adobe 仿宋 Std R" panose="02020400000000000000" pitchFamily="18" charset="-122"/>
            </a:endParaRPr>
          </a:p>
          <a:p>
            <a:pPr marL="742950" lvl="1"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使用请求队列优化访问体验；</a:t>
            </a:r>
            <a:endParaRPr lang="en-US" altLang="zh-CN" sz="2400" dirty="0">
              <a:latin typeface="Adobe 仿宋 Std R" panose="02020400000000000000" pitchFamily="18" charset="-122"/>
              <a:ea typeface="Adobe 仿宋 Std R" panose="02020400000000000000" pitchFamily="18" charset="-122"/>
            </a:endParaRPr>
          </a:p>
          <a:p>
            <a:pPr marL="742950" lvl="1"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优化目标：平均无故障运行时间不低于 </a:t>
            </a:r>
            <a:r>
              <a:rPr lang="en-US" altLang="zh-CN" sz="2400" dirty="0">
                <a:latin typeface="Adobe 仿宋 Std R" panose="02020400000000000000" pitchFamily="18" charset="-122"/>
                <a:ea typeface="Adobe 仿宋 Std R" panose="02020400000000000000" pitchFamily="18" charset="-122"/>
              </a:rPr>
              <a:t>99.99%</a:t>
            </a:r>
          </a:p>
          <a:p>
            <a:endParaRPr lang="zh-CN" altLang="en-US" dirty="0"/>
          </a:p>
        </p:txBody>
      </p:sp>
    </p:spTree>
    <p:custDataLst>
      <p:tags r:id="rId1"/>
    </p:custDataLst>
    <p:extLst>
      <p:ext uri="{BB962C8B-B14F-4D97-AF65-F5344CB8AC3E}">
        <p14:creationId xmlns:p14="http://schemas.microsoft.com/office/powerpoint/2010/main" val="53011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5" name="组合 4"/>
          <p:cNvGrpSpPr/>
          <p:nvPr/>
        </p:nvGrpSpPr>
        <p:grpSpPr>
          <a:xfrm>
            <a:off x="100965" y="-610870"/>
            <a:ext cx="13934440" cy="8079740"/>
            <a:chOff x="159" y="-962"/>
            <a:chExt cx="21944" cy="12724"/>
          </a:xfrm>
        </p:grpSpPr>
        <p:grpSp>
          <p:nvGrpSpPr>
            <p:cNvPr id="4" name="组合 3"/>
            <p:cNvGrpSpPr/>
            <p:nvPr/>
          </p:nvGrpSpPr>
          <p:grpSpPr>
            <a:xfrm>
              <a:off x="10357" y="-962"/>
              <a:ext cx="11746" cy="12724"/>
              <a:chOff x="10380" y="-1087"/>
              <a:chExt cx="11746" cy="12724"/>
            </a:xfrm>
          </p:grpSpPr>
          <p:sp>
            <p:nvSpPr>
              <p:cNvPr id="8" name="椭圆 7"/>
              <p:cNvSpPr/>
              <p:nvPr/>
            </p:nvSpPr>
            <p:spPr>
              <a:xfrm>
                <a:off x="10380" y="-1087"/>
                <a:ext cx="11746" cy="12725"/>
              </a:xfrm>
              <a:prstGeom prst="ellipse">
                <a:avLst/>
              </a:prstGeom>
              <a:solidFill>
                <a:srgbClr val="CC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6819" y="-140"/>
                <a:ext cx="2383" cy="2383"/>
              </a:xfrm>
              <a:prstGeom prst="rect">
                <a:avLst/>
              </a:prstGeom>
            </p:spPr>
          </p:pic>
        </p:grpSp>
        <p:sp>
          <p:nvSpPr>
            <p:cNvPr id="12" name="矩形 11"/>
            <p:cNvSpPr/>
            <p:nvPr/>
          </p:nvSpPr>
          <p:spPr>
            <a:xfrm>
              <a:off x="159" y="109"/>
              <a:ext cx="18882" cy="10582"/>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273747" y="291202"/>
            <a:ext cx="4146998" cy="646331"/>
          </a:xfrm>
          <a:prstGeom prst="rect">
            <a:avLst/>
          </a:prstGeom>
          <a:noFill/>
        </p:spPr>
        <p:txBody>
          <a:bodyPr wrap="square" rtlCol="0">
            <a:spAutoFit/>
          </a:bodyPr>
          <a:lstStyle/>
          <a:p>
            <a:r>
              <a:rPr lang="zh-CN" altLang="en-US" sz="3600" dirty="0">
                <a:solidFill>
                  <a:srgbClr val="CC6699"/>
                </a:solidFill>
                <a:latin typeface="方正舒体" panose="02010601030101010101" pitchFamily="2" charset="-122"/>
                <a:ea typeface="方正舒体" panose="02010601030101010101" pitchFamily="2" charset="-122"/>
              </a:rPr>
              <a:t>项目风险评估：</a:t>
            </a:r>
          </a:p>
        </p:txBody>
      </p:sp>
      <p:sp>
        <p:nvSpPr>
          <p:cNvPr id="2" name="矩形 1"/>
          <p:cNvSpPr/>
          <p:nvPr/>
        </p:nvSpPr>
        <p:spPr>
          <a:xfrm>
            <a:off x="273747" y="1159520"/>
            <a:ext cx="8534973" cy="4893647"/>
          </a:xfrm>
          <a:prstGeom prst="rect">
            <a:avLst/>
          </a:prstGeom>
        </p:spPr>
        <p:txBody>
          <a:bodyPr wrap="square">
            <a:spAutoFit/>
          </a:bodyPr>
          <a:lstStyle/>
          <a:p>
            <a:pPr marL="457200" indent="-457200">
              <a:buAutoNum type="arabicPeriod"/>
            </a:pPr>
            <a:r>
              <a:rPr lang="zh-CN" altLang="en-US" sz="2400" dirty="0">
                <a:latin typeface="Adobe 仿宋 Std R" panose="02020400000000000000" pitchFamily="18" charset="-122"/>
                <a:ea typeface="Adobe 仿宋 Std R" panose="02020400000000000000" pitchFamily="18" charset="-122"/>
              </a:rPr>
              <a:t>人事风险 </a:t>
            </a:r>
            <a:endParaRPr lang="en-US" altLang="zh-CN" sz="2400" dirty="0">
              <a:latin typeface="Adobe 仿宋 Std R" panose="02020400000000000000" pitchFamily="18" charset="-122"/>
              <a:ea typeface="Adobe 仿宋 Std R" panose="02020400000000000000" pitchFamily="18" charset="-122"/>
            </a:endParaRPr>
          </a:p>
          <a:p>
            <a:pPr marL="914400" lvl="1" indent="-45720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病假、事假等不可抗因素，以及项目组人员沟通不足等问题。</a:t>
            </a:r>
            <a:endParaRPr lang="en-US" altLang="zh-CN" sz="2400" dirty="0">
              <a:latin typeface="Adobe 仿宋 Std R" panose="02020400000000000000" pitchFamily="18" charset="-122"/>
              <a:ea typeface="Adobe 仿宋 Std R" panose="02020400000000000000" pitchFamily="18" charset="-122"/>
            </a:endParaRPr>
          </a:p>
          <a:p>
            <a:pPr marL="914400" lvl="1" indent="-45720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风险自留和风险预防</a:t>
            </a:r>
            <a:endParaRPr lang="en-US" altLang="zh-CN" sz="2400" dirty="0">
              <a:latin typeface="Adobe 仿宋 Std R" panose="02020400000000000000" pitchFamily="18" charset="-122"/>
              <a:ea typeface="Adobe 仿宋 Std R" panose="02020400000000000000" pitchFamily="18" charset="-122"/>
            </a:endParaRPr>
          </a:p>
          <a:p>
            <a:pPr marL="914400" lvl="1" indent="-457200">
              <a:buFont typeface="Arial" panose="020B0604020202020204" pitchFamily="34" charset="0"/>
              <a:buChar char="•"/>
            </a:pPr>
            <a:endParaRPr lang="en-US" altLang="zh-CN" sz="2400" dirty="0">
              <a:latin typeface="Adobe 仿宋 Std R" panose="02020400000000000000" pitchFamily="18" charset="-122"/>
              <a:ea typeface="Adobe 仿宋 Std R" panose="02020400000000000000" pitchFamily="18" charset="-122"/>
            </a:endParaRPr>
          </a:p>
          <a:p>
            <a:pPr marL="914400" lvl="1" indent="-45720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对于请假问题，在项目进度计划的安排中考虑因项目成员请假而造成的影响，留出一定的时间来做调整和弥补。</a:t>
            </a:r>
            <a:endParaRPr lang="en-US" altLang="zh-CN" sz="2400" dirty="0">
              <a:latin typeface="Adobe 仿宋 Std R" panose="02020400000000000000" pitchFamily="18" charset="-122"/>
              <a:ea typeface="Adobe 仿宋 Std R" panose="02020400000000000000" pitchFamily="18" charset="-122"/>
            </a:endParaRPr>
          </a:p>
          <a:p>
            <a:pPr marL="914400" lvl="1" indent="-457200">
              <a:buFont typeface="Arial" panose="020B0604020202020204" pitchFamily="34" charset="0"/>
              <a:buChar char="•"/>
            </a:pPr>
            <a:endParaRPr lang="en-US" altLang="zh-CN" sz="2400" dirty="0">
              <a:latin typeface="Adobe 仿宋 Std R" panose="02020400000000000000" pitchFamily="18" charset="-122"/>
              <a:ea typeface="Adobe 仿宋 Std R" panose="02020400000000000000" pitchFamily="18" charset="-122"/>
            </a:endParaRPr>
          </a:p>
          <a:p>
            <a:pPr marL="914400" lvl="1" indent="-45720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项目组人员沟通不足或不畅导致项目无法按期演进，应当每天进行项目进度汇报， 及时交流及时沟通，发生冲突时，指定一人负责对冲突进行仲裁并按照该做法执行， 同时估计对项目延期造成的影响并调账后续计划以尽可能减少冲突产生的影响。</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5" name="组合 4"/>
          <p:cNvGrpSpPr/>
          <p:nvPr/>
        </p:nvGrpSpPr>
        <p:grpSpPr>
          <a:xfrm>
            <a:off x="100965" y="-610870"/>
            <a:ext cx="13934440" cy="8079740"/>
            <a:chOff x="159" y="-962"/>
            <a:chExt cx="21944" cy="12724"/>
          </a:xfrm>
        </p:grpSpPr>
        <p:grpSp>
          <p:nvGrpSpPr>
            <p:cNvPr id="4" name="组合 3"/>
            <p:cNvGrpSpPr/>
            <p:nvPr/>
          </p:nvGrpSpPr>
          <p:grpSpPr>
            <a:xfrm>
              <a:off x="10357" y="-962"/>
              <a:ext cx="11746" cy="12724"/>
              <a:chOff x="10380" y="-1087"/>
              <a:chExt cx="11746" cy="12724"/>
            </a:xfrm>
          </p:grpSpPr>
          <p:sp>
            <p:nvSpPr>
              <p:cNvPr id="8" name="椭圆 7"/>
              <p:cNvSpPr/>
              <p:nvPr/>
            </p:nvSpPr>
            <p:spPr>
              <a:xfrm>
                <a:off x="10380" y="-1087"/>
                <a:ext cx="11746" cy="12725"/>
              </a:xfrm>
              <a:prstGeom prst="ellipse">
                <a:avLst/>
              </a:prstGeom>
              <a:solidFill>
                <a:srgbClr val="CC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6819" y="-140"/>
                <a:ext cx="2383" cy="2383"/>
              </a:xfrm>
              <a:prstGeom prst="rect">
                <a:avLst/>
              </a:prstGeom>
            </p:spPr>
          </p:pic>
        </p:grpSp>
        <p:sp>
          <p:nvSpPr>
            <p:cNvPr id="12" name="矩形 11"/>
            <p:cNvSpPr/>
            <p:nvPr/>
          </p:nvSpPr>
          <p:spPr>
            <a:xfrm>
              <a:off x="159" y="109"/>
              <a:ext cx="18882" cy="10582"/>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273747" y="291202"/>
            <a:ext cx="4146998" cy="646331"/>
          </a:xfrm>
          <a:prstGeom prst="rect">
            <a:avLst/>
          </a:prstGeom>
          <a:noFill/>
        </p:spPr>
        <p:txBody>
          <a:bodyPr wrap="square" rtlCol="0">
            <a:spAutoFit/>
          </a:bodyPr>
          <a:lstStyle/>
          <a:p>
            <a:r>
              <a:rPr lang="zh-CN" altLang="en-US" sz="3600" dirty="0">
                <a:solidFill>
                  <a:srgbClr val="CC6699"/>
                </a:solidFill>
                <a:latin typeface="方正舒体" panose="02010601030101010101" pitchFamily="2" charset="-122"/>
                <a:ea typeface="方正舒体" panose="02010601030101010101" pitchFamily="2" charset="-122"/>
              </a:rPr>
              <a:t>项目风险评估：</a:t>
            </a:r>
          </a:p>
        </p:txBody>
      </p:sp>
      <p:sp>
        <p:nvSpPr>
          <p:cNvPr id="2" name="矩形 1"/>
          <p:cNvSpPr/>
          <p:nvPr/>
        </p:nvSpPr>
        <p:spPr>
          <a:xfrm>
            <a:off x="273747" y="1081610"/>
            <a:ext cx="9617228" cy="1200329"/>
          </a:xfrm>
          <a:prstGeom prst="rect">
            <a:avLst/>
          </a:prstGeom>
        </p:spPr>
        <p:txBody>
          <a:bodyPr wrap="square">
            <a:spAutoFit/>
          </a:bodyPr>
          <a:lstStyle/>
          <a:p>
            <a:r>
              <a:rPr lang="en-US" altLang="zh-CN" sz="2400" dirty="0">
                <a:latin typeface="Adobe 仿宋 Std R" panose="02020400000000000000" pitchFamily="18" charset="-122"/>
                <a:ea typeface="Adobe 仿宋 Std R" panose="02020400000000000000" pitchFamily="18" charset="-122"/>
              </a:rPr>
              <a:t>2. </a:t>
            </a:r>
            <a:r>
              <a:rPr lang="zh-CN" altLang="en-US" sz="2400" dirty="0">
                <a:latin typeface="Adobe 仿宋 Std R" panose="02020400000000000000" pitchFamily="18" charset="-122"/>
                <a:ea typeface="Adobe 仿宋 Std R" panose="02020400000000000000" pitchFamily="18" charset="-122"/>
              </a:rPr>
              <a:t>外力风险 </a:t>
            </a:r>
            <a:endParaRPr lang="en-US" altLang="zh-CN" sz="2400" dirty="0">
              <a:latin typeface="Adobe 仿宋 Std R" panose="02020400000000000000" pitchFamily="18" charset="-122"/>
              <a:ea typeface="Adobe 仿宋 Std R" panose="02020400000000000000" pitchFamily="18" charset="-122"/>
            </a:endParaRPr>
          </a:p>
          <a:p>
            <a:pPr marL="800100" lvl="1" indent="-34290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硬件设施不能满足项目需求； </a:t>
            </a:r>
            <a:endParaRPr lang="en-US" altLang="zh-CN" sz="2400" dirty="0">
              <a:latin typeface="Adobe 仿宋 Std R" panose="02020400000000000000" pitchFamily="18" charset="-122"/>
              <a:ea typeface="Adobe 仿宋 Std R" panose="02020400000000000000" pitchFamily="18" charset="-122"/>
            </a:endParaRPr>
          </a:p>
          <a:p>
            <a:pPr marL="800100" lvl="1" indent="-34290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采用风险回避的方法，预先确保硬件设施能够满足项目需求； </a:t>
            </a:r>
            <a:endParaRPr lang="en-US" altLang="zh-CN" sz="2400" dirty="0">
              <a:latin typeface="Adobe 仿宋 Std R" panose="02020400000000000000" pitchFamily="18" charset="-122"/>
              <a:ea typeface="Adobe 仿宋 Std R" panose="02020400000000000000" pitchFamily="18" charset="-122"/>
            </a:endParaRPr>
          </a:p>
        </p:txBody>
      </p:sp>
      <p:sp>
        <p:nvSpPr>
          <p:cNvPr id="3" name="文本框 2"/>
          <p:cNvSpPr txBox="1"/>
          <p:nvPr/>
        </p:nvSpPr>
        <p:spPr>
          <a:xfrm>
            <a:off x="273747" y="2361590"/>
            <a:ext cx="8987128" cy="3693319"/>
          </a:xfrm>
          <a:prstGeom prst="rect">
            <a:avLst/>
          </a:prstGeom>
          <a:noFill/>
        </p:spPr>
        <p:txBody>
          <a:bodyPr wrap="square" rtlCol="0">
            <a:spAutoFit/>
          </a:bodyPr>
          <a:lstStyle/>
          <a:p>
            <a:r>
              <a:rPr lang="en-US" altLang="zh-CN" sz="2400" dirty="0">
                <a:latin typeface="Adobe 仿宋 Std R" panose="02020400000000000000" pitchFamily="18" charset="-122"/>
                <a:ea typeface="Adobe 仿宋 Std R" panose="02020400000000000000" pitchFamily="18" charset="-122"/>
              </a:rPr>
              <a:t>3. </a:t>
            </a:r>
            <a:r>
              <a:rPr lang="zh-CN" altLang="en-US" sz="2400" dirty="0">
                <a:latin typeface="Adobe 仿宋 Std R" panose="02020400000000000000" pitchFamily="18" charset="-122"/>
                <a:ea typeface="Adobe 仿宋 Std R" panose="02020400000000000000" pitchFamily="18" charset="-122"/>
              </a:rPr>
              <a:t>项目实施风险</a:t>
            </a:r>
            <a:endParaRPr lang="en-US" altLang="zh-CN" sz="2400" dirty="0">
              <a:latin typeface="Adobe 仿宋 Std R" panose="02020400000000000000" pitchFamily="18" charset="-122"/>
              <a:ea typeface="Adobe 仿宋 Std R" panose="02020400000000000000" pitchFamily="18" charset="-122"/>
            </a:endParaRPr>
          </a:p>
          <a:p>
            <a:pPr marL="800100" lvl="1" indent="-34290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在需求分析阶段，可能会存在不合理的用户需求，以及存在需求变更，对此应当加强团队沟通，及早发现不合理的需求，并且就按安排时间留有余地， 对变更采取严格控制。</a:t>
            </a:r>
            <a:endParaRPr lang="en-US" altLang="zh-CN" sz="2400" dirty="0">
              <a:latin typeface="Adobe 仿宋 Std R" panose="02020400000000000000" pitchFamily="18" charset="-122"/>
              <a:ea typeface="Adobe 仿宋 Std R" panose="02020400000000000000" pitchFamily="18" charset="-122"/>
            </a:endParaRPr>
          </a:p>
          <a:p>
            <a:pPr marL="800100" lvl="1" indent="-34290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开发阶段遇到代码或文档损坏或丢失等现象，采用 </a:t>
            </a:r>
            <a:r>
              <a:rPr lang="en-US" altLang="zh-CN" sz="2400" dirty="0" err="1">
                <a:latin typeface="Adobe 仿宋 Std R" panose="02020400000000000000" pitchFamily="18" charset="-122"/>
                <a:ea typeface="Adobe 仿宋 Std R" panose="02020400000000000000" pitchFamily="18" charset="-122"/>
              </a:rPr>
              <a:t>git</a:t>
            </a:r>
            <a:r>
              <a:rPr lang="en-US" altLang="zh-CN" sz="2400" dirty="0">
                <a:latin typeface="Adobe 仿宋 Std R" panose="02020400000000000000" pitchFamily="18" charset="-122"/>
                <a:ea typeface="Adobe 仿宋 Std R" panose="02020400000000000000" pitchFamily="18" charset="-122"/>
              </a:rPr>
              <a:t> </a:t>
            </a:r>
            <a:r>
              <a:rPr lang="zh-CN" altLang="en-US" sz="2400" dirty="0">
                <a:latin typeface="Adobe 仿宋 Std R" panose="02020400000000000000" pitchFamily="18" charset="-122"/>
                <a:ea typeface="Adobe 仿宋 Std R" panose="02020400000000000000" pitchFamily="18" charset="-122"/>
              </a:rPr>
              <a:t>库管理代码， 解决这一问题。</a:t>
            </a:r>
            <a:endParaRPr lang="en-US" altLang="zh-CN" sz="2400" dirty="0">
              <a:latin typeface="Adobe 仿宋 Std R" panose="02020400000000000000" pitchFamily="18" charset="-122"/>
              <a:ea typeface="Adobe 仿宋 Std R" panose="02020400000000000000" pitchFamily="18" charset="-122"/>
            </a:endParaRPr>
          </a:p>
          <a:p>
            <a:pPr marL="800100" lvl="1" indent="-34290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开发过程中遇到技术问题，技术经理应当给予一定程度上的指导，团队成员齐心协力解决问题。在维护阶段可能出现程序崩溃等现象，应该尽量保证产品的质量以及运维投入。 </a:t>
            </a:r>
          </a:p>
          <a:p>
            <a:endParaRPr lang="zh-CN" altLang="en-US" dirty="0"/>
          </a:p>
        </p:txBody>
      </p:sp>
    </p:spTree>
    <p:custDataLst>
      <p:tags r:id="rId1"/>
    </p:custDataLst>
    <p:extLst>
      <p:ext uri="{BB962C8B-B14F-4D97-AF65-F5344CB8AC3E}">
        <p14:creationId xmlns:p14="http://schemas.microsoft.com/office/powerpoint/2010/main" val="355627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矩形 11"/>
          <p:cNvSpPr/>
          <p:nvPr/>
        </p:nvSpPr>
        <p:spPr>
          <a:xfrm>
            <a:off x="100965" y="69215"/>
            <a:ext cx="11990070" cy="6719570"/>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0680065" y="-88900"/>
            <a:ext cx="1513205" cy="1513205"/>
          </a:xfrm>
          <a:prstGeom prst="rect">
            <a:avLst/>
          </a:prstGeom>
        </p:spPr>
      </p:pic>
      <p:grpSp>
        <p:nvGrpSpPr>
          <p:cNvPr id="16" name="组合 15"/>
          <p:cNvGrpSpPr/>
          <p:nvPr/>
        </p:nvGrpSpPr>
        <p:grpSpPr>
          <a:xfrm>
            <a:off x="4479728" y="1104074"/>
            <a:ext cx="2693804" cy="2478722"/>
            <a:chOff x="6933" y="2732"/>
            <a:chExt cx="5334" cy="5335"/>
          </a:xfrm>
        </p:grpSpPr>
        <p:sp useBgFill="1">
          <p:nvSpPr>
            <p:cNvPr id="8" name="椭圆 7"/>
            <p:cNvSpPr/>
            <p:nvPr/>
          </p:nvSpPr>
          <p:spPr>
            <a:xfrm>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 name="椭圆 8"/>
            <p:cNvSpPr/>
            <p:nvPr/>
          </p:nvSpPr>
          <p:spPr>
            <a:xfrm rot="16200000">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1" name="椭圆 10"/>
            <p:cNvSpPr/>
            <p:nvPr/>
          </p:nvSpPr>
          <p:spPr>
            <a:xfrm rot="2400000">
              <a:off x="7129" y="2732"/>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3" name="椭圆 12"/>
            <p:cNvSpPr/>
            <p:nvPr/>
          </p:nvSpPr>
          <p:spPr>
            <a:xfrm rot="19200000" flipH="1">
              <a:off x="7129" y="2732"/>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椭圆 13"/>
            <p:cNvSpPr/>
            <p:nvPr/>
          </p:nvSpPr>
          <p:spPr>
            <a:xfrm rot="13800000" flipH="1">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5" name="椭圆 14"/>
            <p:cNvSpPr/>
            <p:nvPr/>
          </p:nvSpPr>
          <p:spPr>
            <a:xfrm rot="13800000" flipH="1">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6945" y="2817"/>
              <a:ext cx="5311" cy="5167"/>
              <a:chOff x="7469" y="2340"/>
              <a:chExt cx="4260" cy="4190"/>
            </a:xfrm>
            <a:solidFill>
              <a:schemeClr val="bg1"/>
            </a:solidFill>
          </p:grpSpPr>
          <p:sp>
            <p:nvSpPr>
              <p:cNvPr id="6" name="菱形 5"/>
              <p:cNvSpPr/>
              <p:nvPr/>
            </p:nvSpPr>
            <p:spPr>
              <a:xfrm>
                <a:off x="7469" y="2340"/>
                <a:ext cx="4261" cy="4191"/>
              </a:xfrm>
              <a:prstGeom prst="diamond">
                <a:avLst/>
              </a:prstGeom>
              <a:grpFill/>
              <a:ln w="28575" cmpd="sng">
                <a:solidFill>
                  <a:srgbClr val="CC66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7775" y="2550"/>
                <a:ext cx="3649" cy="3771"/>
              </a:xfrm>
              <a:prstGeom prst="diamond">
                <a:avLst/>
              </a:prstGeom>
              <a:solidFill>
                <a:srgbClr val="CC6699"/>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5383082" y="1579661"/>
            <a:ext cx="887095" cy="1568450"/>
          </a:xfrm>
          <a:prstGeom prst="rect">
            <a:avLst/>
          </a:prstGeom>
          <a:noFill/>
        </p:spPr>
        <p:txBody>
          <a:bodyPr wrap="square" rtlCol="0">
            <a:spAutoFit/>
          </a:bodyPr>
          <a:lstStyle/>
          <a:p>
            <a:pPr algn="ctr"/>
            <a:r>
              <a:rPr lang="en-US" altLang="zh-CN" sz="9600" dirty="0">
                <a:solidFill>
                  <a:schemeClr val="bg1"/>
                </a:solidFill>
                <a:latin typeface="Niagara Engraved" panose="04020502070703030202" charset="0"/>
                <a:ea typeface="李旭科书法" panose="02000603000000000000" charset="-122"/>
                <a:cs typeface="Niagara Engraved" panose="04020502070703030202" charset="0"/>
              </a:rPr>
              <a:t>3</a:t>
            </a:r>
          </a:p>
        </p:txBody>
      </p:sp>
      <p:sp>
        <p:nvSpPr>
          <p:cNvPr id="18" name="文本框 17"/>
          <p:cNvSpPr txBox="1"/>
          <p:nvPr/>
        </p:nvSpPr>
        <p:spPr>
          <a:xfrm>
            <a:off x="3391022" y="4405077"/>
            <a:ext cx="4871213" cy="831215"/>
          </a:xfrm>
          <a:prstGeom prst="rect">
            <a:avLst/>
          </a:prstGeom>
          <a:noFill/>
        </p:spPr>
        <p:txBody>
          <a:bodyPr wrap="square" rtlCol="0">
            <a:spAutoFit/>
          </a:bodyPr>
          <a:lstStyle/>
          <a:p>
            <a:pPr algn="dist"/>
            <a:r>
              <a:rPr lang="zh-CN" altLang="en-US" sz="4800" dirty="0">
                <a:solidFill>
                  <a:schemeClr val="tx1">
                    <a:alpha val="76000"/>
                  </a:schemeClr>
                </a:solidFill>
                <a:latin typeface="方正姚体" panose="02010601030101010101" charset="-122"/>
                <a:ea typeface="方正姚体" panose="02010601030101010101" charset="-122"/>
              </a:rPr>
              <a:t>进度计划</a:t>
            </a:r>
          </a:p>
        </p:txBody>
      </p:sp>
    </p:spTree>
    <p:custDataLst>
      <p:tags r:id="rId1"/>
    </p:custDataLst>
    <p:extLst>
      <p:ext uri="{BB962C8B-B14F-4D97-AF65-F5344CB8AC3E}">
        <p14:creationId xmlns:p14="http://schemas.microsoft.com/office/powerpoint/2010/main" val="3154099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右箭头 1"/>
          <p:cNvSpPr/>
          <p:nvPr/>
        </p:nvSpPr>
        <p:spPr>
          <a:xfrm rot="20837325">
            <a:off x="9238382" y="671744"/>
            <a:ext cx="904875" cy="532765"/>
          </a:xfrm>
          <a:prstGeom prst="rightArrow">
            <a:avLst/>
          </a:prstGeom>
          <a:noFill/>
          <a:ln w="66675" cap="flat" cmpd="sng">
            <a:solidFill>
              <a:srgbClr val="CC6699"/>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rot="18780000">
            <a:off x="4753982" y="4310866"/>
            <a:ext cx="950595" cy="532765"/>
          </a:xfrm>
          <a:prstGeom prst="rightArrow">
            <a:avLst/>
          </a:prstGeom>
          <a:solidFill>
            <a:srgbClr val="CC6699"/>
          </a:solidFill>
          <a:ln w="66675" cap="flat" cmpd="sng">
            <a:solidFill>
              <a:srgbClr val="CC6699"/>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20640000">
            <a:off x="694690" y="5955030"/>
            <a:ext cx="998220" cy="517525"/>
          </a:xfrm>
          <a:prstGeom prst="rightArrow">
            <a:avLst/>
          </a:prstGeom>
          <a:noFill/>
          <a:ln w="66675" cap="flat" cmpd="sng">
            <a:solidFill>
              <a:srgbClr val="CC6699"/>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00965" y="-88900"/>
            <a:ext cx="12091670" cy="6877685"/>
            <a:chOff x="159" y="-140"/>
            <a:chExt cx="19042" cy="10831"/>
          </a:xfrm>
        </p:grpSpPr>
        <p:sp>
          <p:nvSpPr>
            <p:cNvPr id="12" name="矩形 11"/>
            <p:cNvSpPr/>
            <p:nvPr/>
          </p:nvSpPr>
          <p:spPr>
            <a:xfrm>
              <a:off x="159" y="109"/>
              <a:ext cx="18882" cy="10582"/>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6819" y="-140"/>
              <a:ext cx="2383" cy="2383"/>
            </a:xfrm>
            <a:prstGeom prst="rect">
              <a:avLst/>
            </a:prstGeom>
          </p:spPr>
        </p:pic>
        <p:cxnSp>
          <p:nvCxnSpPr>
            <p:cNvPr id="11" name="曲线连接符 10"/>
            <p:cNvCxnSpPr/>
            <p:nvPr/>
          </p:nvCxnSpPr>
          <p:spPr>
            <a:xfrm flipV="1">
              <a:off x="239" y="1888"/>
              <a:ext cx="18723" cy="8656"/>
            </a:xfrm>
            <a:prstGeom prst="curvedConnector3">
              <a:avLst>
                <a:gd name="adj1" fmla="val 50003"/>
              </a:avLst>
            </a:prstGeom>
            <a:ln w="41275" cmpd="sng">
              <a:solidFill>
                <a:srgbClr val="CC6699"/>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1744900" y="1395039"/>
            <a:ext cx="8006702" cy="461665"/>
          </a:xfrm>
          <a:prstGeom prst="rect">
            <a:avLst/>
          </a:prstGeom>
        </p:spPr>
        <p:txBody>
          <a:bodyPr wrap="square">
            <a:spAutoFit/>
          </a:bodyPr>
          <a:lstStyle/>
          <a:p>
            <a:r>
              <a:rPr lang="en-US" altLang="zh-CN" sz="2400" dirty="0">
                <a:latin typeface="Adobe 仿宋 Std R" panose="02020400000000000000" pitchFamily="18" charset="-122"/>
                <a:ea typeface="Adobe 仿宋 Std R" panose="02020400000000000000" pitchFamily="18" charset="-122"/>
              </a:rPr>
              <a:t>1. </a:t>
            </a:r>
            <a:r>
              <a:rPr lang="zh-CN" altLang="en-US" sz="2400" dirty="0">
                <a:latin typeface="Adobe 仿宋 Std R" panose="02020400000000000000" pitchFamily="18" charset="-122"/>
                <a:ea typeface="Adobe 仿宋 Std R" panose="02020400000000000000" pitchFamily="18" charset="-122"/>
              </a:rPr>
              <a:t>作为用户，可以打开导航栏，以便使用软件提供的功能</a:t>
            </a:r>
          </a:p>
        </p:txBody>
      </p:sp>
      <p:sp>
        <p:nvSpPr>
          <p:cNvPr id="16" name="矩形 15"/>
          <p:cNvSpPr/>
          <p:nvPr/>
        </p:nvSpPr>
        <p:spPr>
          <a:xfrm>
            <a:off x="1744900" y="3583077"/>
            <a:ext cx="8006702" cy="830997"/>
          </a:xfrm>
          <a:prstGeom prst="rect">
            <a:avLst/>
          </a:prstGeom>
        </p:spPr>
        <p:txBody>
          <a:bodyPr wrap="square">
            <a:spAutoFit/>
          </a:bodyPr>
          <a:lstStyle/>
          <a:p>
            <a:r>
              <a:rPr lang="en-US" altLang="zh-CN" sz="2400" dirty="0">
                <a:latin typeface="Adobe 仿宋 Std R" panose="02020400000000000000" pitchFamily="18" charset="-122"/>
                <a:ea typeface="Adobe 仿宋 Std R" panose="02020400000000000000" pitchFamily="18" charset="-122"/>
              </a:rPr>
              <a:t>3. </a:t>
            </a:r>
            <a:r>
              <a:rPr lang="zh-CN" altLang="en-US" sz="2400" dirty="0">
                <a:latin typeface="Adobe 仿宋 Std R" panose="02020400000000000000" pitchFamily="18" charset="-122"/>
                <a:ea typeface="Adobe 仿宋 Std R" panose="02020400000000000000" pitchFamily="18" charset="-122"/>
              </a:rPr>
              <a:t>作为软件开发公司，为了盈利，要可以进行首页顶端广告轮播 </a:t>
            </a:r>
          </a:p>
        </p:txBody>
      </p:sp>
      <p:sp>
        <p:nvSpPr>
          <p:cNvPr id="17" name="矩形 16"/>
          <p:cNvSpPr/>
          <p:nvPr/>
        </p:nvSpPr>
        <p:spPr>
          <a:xfrm>
            <a:off x="1744900" y="2321592"/>
            <a:ext cx="8006702" cy="830997"/>
          </a:xfrm>
          <a:prstGeom prst="rect">
            <a:avLst/>
          </a:prstGeom>
        </p:spPr>
        <p:txBody>
          <a:bodyPr wrap="square">
            <a:spAutoFit/>
          </a:bodyPr>
          <a:lstStyle/>
          <a:p>
            <a:r>
              <a:rPr lang="en-US" altLang="zh-CN" sz="2400" dirty="0">
                <a:latin typeface="Adobe 仿宋 Std R" panose="02020400000000000000" pitchFamily="18" charset="-122"/>
                <a:ea typeface="Adobe 仿宋 Std R" panose="02020400000000000000" pitchFamily="18" charset="-122"/>
              </a:rPr>
              <a:t>2. </a:t>
            </a:r>
            <a:r>
              <a:rPr lang="zh-CN" altLang="en-US" sz="2400" dirty="0">
                <a:latin typeface="Adobe 仿宋 Std R" panose="02020400000000000000" pitchFamily="18" charset="-122"/>
                <a:ea typeface="Adobe 仿宋 Std R" panose="02020400000000000000" pitchFamily="18" charset="-122"/>
              </a:rPr>
              <a:t>作为用户，可以通过商品分类的图标，进入到不同类型的商品集合页面，以便快速寻找商品 </a:t>
            </a:r>
          </a:p>
        </p:txBody>
      </p:sp>
      <p:sp>
        <p:nvSpPr>
          <p:cNvPr id="18" name="矩形 17"/>
          <p:cNvSpPr/>
          <p:nvPr/>
        </p:nvSpPr>
        <p:spPr>
          <a:xfrm>
            <a:off x="1744900" y="5143695"/>
            <a:ext cx="8006702" cy="830997"/>
          </a:xfrm>
          <a:prstGeom prst="rect">
            <a:avLst/>
          </a:prstGeom>
        </p:spPr>
        <p:txBody>
          <a:bodyPr wrap="square">
            <a:spAutoFit/>
          </a:bodyPr>
          <a:lstStyle/>
          <a:p>
            <a:r>
              <a:rPr lang="en-US" altLang="zh-CN" sz="2400" dirty="0">
                <a:latin typeface="Adobe 仿宋 Std R" panose="02020400000000000000" pitchFamily="18" charset="-122"/>
                <a:ea typeface="Adobe 仿宋 Std R" panose="02020400000000000000" pitchFamily="18" charset="-122"/>
              </a:rPr>
              <a:t>4. </a:t>
            </a:r>
            <a:r>
              <a:rPr lang="zh-CN" altLang="en-US" sz="2400" dirty="0">
                <a:latin typeface="Adobe 仿宋 Std R" panose="02020400000000000000" pitchFamily="18" charset="-122"/>
                <a:ea typeface="Adobe 仿宋 Std R" panose="02020400000000000000" pitchFamily="18" charset="-122"/>
              </a:rPr>
              <a:t>作为用户，点击商品图标后，我可以看到商品详情页面，以便了解商品详情 </a:t>
            </a:r>
          </a:p>
        </p:txBody>
      </p:sp>
      <p:sp>
        <p:nvSpPr>
          <p:cNvPr id="19" name="文本框 18"/>
          <p:cNvSpPr txBox="1"/>
          <p:nvPr/>
        </p:nvSpPr>
        <p:spPr>
          <a:xfrm>
            <a:off x="1482847" y="267005"/>
            <a:ext cx="4146998" cy="646331"/>
          </a:xfrm>
          <a:prstGeom prst="rect">
            <a:avLst/>
          </a:prstGeom>
          <a:noFill/>
        </p:spPr>
        <p:txBody>
          <a:bodyPr wrap="square" rtlCol="0">
            <a:spAutoFit/>
          </a:bodyPr>
          <a:lstStyle/>
          <a:p>
            <a:r>
              <a:rPr lang="en-US" altLang="zh-CN" sz="3600" dirty="0">
                <a:solidFill>
                  <a:srgbClr val="CC6699"/>
                </a:solidFill>
                <a:latin typeface="方正舒体" panose="02010601030101010101" pitchFamily="2" charset="-122"/>
                <a:ea typeface="方正舒体" panose="02010601030101010101" pitchFamily="2" charset="-122"/>
              </a:rPr>
              <a:t>Sprint1 </a:t>
            </a:r>
            <a:r>
              <a:rPr lang="zh-CN" altLang="en-US" sz="3600" dirty="0">
                <a:solidFill>
                  <a:srgbClr val="CC6699"/>
                </a:solidFill>
                <a:latin typeface="方正舒体" panose="02010601030101010101" pitchFamily="2" charset="-122"/>
                <a:ea typeface="方正舒体" panose="02010601030101010101" pitchFamily="2" charset="-122"/>
              </a:rPr>
              <a:t>用户故事：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右箭头 1"/>
          <p:cNvSpPr/>
          <p:nvPr/>
        </p:nvSpPr>
        <p:spPr>
          <a:xfrm rot="19800000">
            <a:off x="7756525" y="1156335"/>
            <a:ext cx="904875" cy="532765"/>
          </a:xfrm>
          <a:prstGeom prst="rightArrow">
            <a:avLst/>
          </a:prstGeom>
          <a:noFill/>
          <a:ln w="66675" cap="flat" cmpd="sng">
            <a:solidFill>
              <a:srgbClr val="CC6699"/>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rot="18780000">
            <a:off x="4914900" y="3681095"/>
            <a:ext cx="950595" cy="532765"/>
          </a:xfrm>
          <a:prstGeom prst="rightArrow">
            <a:avLst/>
          </a:prstGeom>
          <a:solidFill>
            <a:srgbClr val="CC6699"/>
          </a:solidFill>
          <a:ln w="66675" cap="flat" cmpd="sng">
            <a:solidFill>
              <a:srgbClr val="CC6699"/>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20640000">
            <a:off x="694690" y="5955030"/>
            <a:ext cx="998220" cy="517525"/>
          </a:xfrm>
          <a:prstGeom prst="rightArrow">
            <a:avLst/>
          </a:prstGeom>
          <a:noFill/>
          <a:ln w="66675" cap="flat" cmpd="sng">
            <a:solidFill>
              <a:srgbClr val="CC6699"/>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00965" y="-88900"/>
            <a:ext cx="12091670" cy="6877685"/>
            <a:chOff x="159" y="-140"/>
            <a:chExt cx="19042" cy="10831"/>
          </a:xfrm>
        </p:grpSpPr>
        <p:sp>
          <p:nvSpPr>
            <p:cNvPr id="12" name="矩形 11"/>
            <p:cNvSpPr/>
            <p:nvPr/>
          </p:nvSpPr>
          <p:spPr>
            <a:xfrm>
              <a:off x="159" y="109"/>
              <a:ext cx="18882" cy="10582"/>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6819" y="-140"/>
              <a:ext cx="2383" cy="2383"/>
            </a:xfrm>
            <a:prstGeom prst="rect">
              <a:avLst/>
            </a:prstGeom>
          </p:spPr>
        </p:pic>
        <p:cxnSp>
          <p:nvCxnSpPr>
            <p:cNvPr id="11" name="曲线连接符 10"/>
            <p:cNvCxnSpPr/>
            <p:nvPr/>
          </p:nvCxnSpPr>
          <p:spPr>
            <a:xfrm flipV="1">
              <a:off x="239" y="1888"/>
              <a:ext cx="18723" cy="8656"/>
            </a:xfrm>
            <a:prstGeom prst="curvedConnector3">
              <a:avLst>
                <a:gd name="adj1" fmla="val 50003"/>
              </a:avLst>
            </a:prstGeom>
            <a:ln w="41275" cmpd="sng">
              <a:solidFill>
                <a:srgbClr val="CC6699"/>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1767696" y="244662"/>
            <a:ext cx="4146998" cy="646331"/>
          </a:xfrm>
          <a:prstGeom prst="rect">
            <a:avLst/>
          </a:prstGeom>
          <a:noFill/>
        </p:spPr>
        <p:txBody>
          <a:bodyPr wrap="square" rtlCol="0">
            <a:spAutoFit/>
          </a:bodyPr>
          <a:lstStyle/>
          <a:p>
            <a:r>
              <a:rPr lang="en-US" altLang="zh-CN" sz="3600" dirty="0">
                <a:solidFill>
                  <a:srgbClr val="CC6699"/>
                </a:solidFill>
                <a:latin typeface="方正舒体" panose="02010601030101010101" pitchFamily="2" charset="-122"/>
                <a:ea typeface="方正舒体" panose="02010601030101010101" pitchFamily="2" charset="-122"/>
              </a:rPr>
              <a:t>Sprint1 </a:t>
            </a:r>
            <a:r>
              <a:rPr lang="zh-CN" altLang="en-US" sz="3600" dirty="0">
                <a:solidFill>
                  <a:srgbClr val="CC6699"/>
                </a:solidFill>
                <a:latin typeface="方正舒体" panose="02010601030101010101" pitchFamily="2" charset="-122"/>
                <a:ea typeface="方正舒体" panose="02010601030101010101" pitchFamily="2" charset="-122"/>
              </a:rPr>
              <a:t>燃尽图：</a:t>
            </a: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073" y="1066440"/>
            <a:ext cx="9211854" cy="5620999"/>
          </a:xfrm>
          <a:prstGeom prst="rect">
            <a:avLst/>
          </a:prstGeom>
        </p:spPr>
      </p:pic>
    </p:spTree>
    <p:custDataLst>
      <p:tags r:id="rId1"/>
    </p:custDataLst>
    <p:extLst>
      <p:ext uri="{BB962C8B-B14F-4D97-AF65-F5344CB8AC3E}">
        <p14:creationId xmlns:p14="http://schemas.microsoft.com/office/powerpoint/2010/main" val="38521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右箭头 1"/>
          <p:cNvSpPr/>
          <p:nvPr/>
        </p:nvSpPr>
        <p:spPr>
          <a:xfrm rot="20837325">
            <a:off x="9238382" y="671744"/>
            <a:ext cx="904875" cy="532765"/>
          </a:xfrm>
          <a:prstGeom prst="rightArrow">
            <a:avLst/>
          </a:prstGeom>
          <a:noFill/>
          <a:ln w="66675" cap="flat" cmpd="sng">
            <a:solidFill>
              <a:srgbClr val="CC6699"/>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rot="17550601">
            <a:off x="5230931" y="3605383"/>
            <a:ext cx="950595" cy="523484"/>
          </a:xfrm>
          <a:prstGeom prst="rightArrow">
            <a:avLst/>
          </a:prstGeom>
          <a:solidFill>
            <a:srgbClr val="CC6699"/>
          </a:solidFill>
          <a:ln w="66675" cap="flat" cmpd="sng">
            <a:solidFill>
              <a:srgbClr val="CC6699"/>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dobe 仿宋 Std R" panose="02020400000000000000" pitchFamily="18" charset="-122"/>
              <a:ea typeface="Adobe 仿宋 Std R" panose="02020400000000000000" pitchFamily="18" charset="-122"/>
            </a:endParaRPr>
          </a:p>
        </p:txBody>
      </p:sp>
      <p:sp>
        <p:nvSpPr>
          <p:cNvPr id="6" name="右箭头 5"/>
          <p:cNvSpPr/>
          <p:nvPr/>
        </p:nvSpPr>
        <p:spPr>
          <a:xfrm rot="20640000">
            <a:off x="694690" y="5955030"/>
            <a:ext cx="998220" cy="517525"/>
          </a:xfrm>
          <a:prstGeom prst="rightArrow">
            <a:avLst/>
          </a:prstGeom>
          <a:noFill/>
          <a:ln w="66675" cap="flat" cmpd="sng">
            <a:solidFill>
              <a:srgbClr val="CC6699"/>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00965" y="-88900"/>
            <a:ext cx="12091670" cy="6877685"/>
            <a:chOff x="159" y="-140"/>
            <a:chExt cx="19042" cy="10831"/>
          </a:xfrm>
        </p:grpSpPr>
        <p:sp>
          <p:nvSpPr>
            <p:cNvPr id="12" name="矩形 11"/>
            <p:cNvSpPr/>
            <p:nvPr/>
          </p:nvSpPr>
          <p:spPr>
            <a:xfrm>
              <a:off x="159" y="109"/>
              <a:ext cx="18882" cy="10582"/>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6819" y="-140"/>
              <a:ext cx="2383" cy="2383"/>
            </a:xfrm>
            <a:prstGeom prst="rect">
              <a:avLst/>
            </a:prstGeom>
          </p:spPr>
        </p:pic>
        <p:cxnSp>
          <p:nvCxnSpPr>
            <p:cNvPr id="11" name="曲线连接符 10"/>
            <p:cNvCxnSpPr/>
            <p:nvPr/>
          </p:nvCxnSpPr>
          <p:spPr>
            <a:xfrm flipV="1">
              <a:off x="239" y="1888"/>
              <a:ext cx="18723" cy="8656"/>
            </a:xfrm>
            <a:prstGeom prst="curvedConnector3">
              <a:avLst>
                <a:gd name="adj1" fmla="val 50003"/>
              </a:avLst>
            </a:prstGeom>
            <a:ln w="41275" cmpd="sng">
              <a:solidFill>
                <a:srgbClr val="CC6699"/>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1482847" y="1213635"/>
            <a:ext cx="8679049" cy="830997"/>
          </a:xfrm>
          <a:prstGeom prst="rect">
            <a:avLst/>
          </a:prstGeom>
        </p:spPr>
        <p:txBody>
          <a:bodyPr wrap="square">
            <a:spAutoFit/>
          </a:bodyPr>
          <a:lstStyle/>
          <a:p>
            <a:r>
              <a:rPr lang="en-US" altLang="zh-CN" sz="2400" dirty="0">
                <a:latin typeface="Adobe 仿宋 Std R" panose="02020400000000000000" pitchFamily="18" charset="-122"/>
                <a:ea typeface="Adobe 仿宋 Std R" panose="02020400000000000000" pitchFamily="18" charset="-122"/>
              </a:rPr>
              <a:t>1. </a:t>
            </a:r>
            <a:r>
              <a:rPr lang="zh-CN" altLang="en-US" sz="2400" dirty="0">
                <a:latin typeface="Adobe 仿宋 Std R" panose="02020400000000000000" pitchFamily="18" charset="-122"/>
                <a:ea typeface="Adobe 仿宋 Std R" panose="02020400000000000000" pitchFamily="18" charset="-122"/>
              </a:rPr>
              <a:t>作为卖家（用户的一类），我可以发布我想卖的商品，填写必要的商品描述，以便出售物品 </a:t>
            </a:r>
          </a:p>
        </p:txBody>
      </p:sp>
      <p:sp>
        <p:nvSpPr>
          <p:cNvPr id="16" name="矩形 15"/>
          <p:cNvSpPr/>
          <p:nvPr/>
        </p:nvSpPr>
        <p:spPr>
          <a:xfrm>
            <a:off x="1482847" y="3203401"/>
            <a:ext cx="8446764" cy="830997"/>
          </a:xfrm>
          <a:prstGeom prst="rect">
            <a:avLst/>
          </a:prstGeom>
        </p:spPr>
        <p:txBody>
          <a:bodyPr wrap="square">
            <a:spAutoFit/>
          </a:bodyPr>
          <a:lstStyle/>
          <a:p>
            <a:r>
              <a:rPr lang="en-US" altLang="zh-CN" sz="2400" dirty="0">
                <a:latin typeface="Adobe 仿宋 Std R" panose="02020400000000000000" pitchFamily="18" charset="-122"/>
                <a:ea typeface="Adobe 仿宋 Std R" panose="02020400000000000000" pitchFamily="18" charset="-122"/>
              </a:rPr>
              <a:t>3.</a:t>
            </a:r>
            <a:r>
              <a:rPr lang="zh-CN" altLang="en-US" sz="2400" dirty="0">
                <a:latin typeface="Adobe 仿宋 Std R" panose="02020400000000000000" pitchFamily="18" charset="-122"/>
                <a:ea typeface="Adobe 仿宋 Std R" panose="02020400000000000000" pitchFamily="18" charset="-122"/>
              </a:rPr>
              <a:t>作为用户，我可以注册或登录软件，以便使用软件提供的功能 </a:t>
            </a:r>
          </a:p>
        </p:txBody>
      </p:sp>
      <p:sp>
        <p:nvSpPr>
          <p:cNvPr id="17" name="矩形 16"/>
          <p:cNvSpPr/>
          <p:nvPr/>
        </p:nvSpPr>
        <p:spPr>
          <a:xfrm>
            <a:off x="1482847" y="2221035"/>
            <a:ext cx="8446764" cy="830997"/>
          </a:xfrm>
          <a:prstGeom prst="rect">
            <a:avLst/>
          </a:prstGeom>
        </p:spPr>
        <p:txBody>
          <a:bodyPr wrap="square">
            <a:spAutoFit/>
          </a:bodyPr>
          <a:lstStyle/>
          <a:p>
            <a:r>
              <a:rPr lang="en-US" altLang="zh-CN" sz="2400" dirty="0">
                <a:latin typeface="Adobe 仿宋 Std R" panose="02020400000000000000" pitchFamily="18" charset="-122"/>
                <a:ea typeface="Adobe 仿宋 Std R" panose="02020400000000000000" pitchFamily="18" charset="-122"/>
              </a:rPr>
              <a:t>2. </a:t>
            </a:r>
            <a:r>
              <a:rPr lang="zh-CN" altLang="en-US" sz="2400" dirty="0">
                <a:latin typeface="Adobe 仿宋 Std R" panose="02020400000000000000" pitchFamily="18" charset="-122"/>
                <a:ea typeface="Adobe 仿宋 Std R" panose="02020400000000000000" pitchFamily="18" charset="-122"/>
              </a:rPr>
              <a:t>作为买家（用户的一类），我可以发布商品求购信息，填写必要的商品要求，以便购买到我想要的商品 </a:t>
            </a:r>
          </a:p>
        </p:txBody>
      </p:sp>
      <p:sp>
        <p:nvSpPr>
          <p:cNvPr id="18" name="矩形 17"/>
          <p:cNvSpPr/>
          <p:nvPr/>
        </p:nvSpPr>
        <p:spPr>
          <a:xfrm>
            <a:off x="1482847" y="4241889"/>
            <a:ext cx="8707936" cy="461665"/>
          </a:xfrm>
          <a:prstGeom prst="rect">
            <a:avLst/>
          </a:prstGeom>
        </p:spPr>
        <p:txBody>
          <a:bodyPr wrap="square">
            <a:spAutoFit/>
          </a:bodyPr>
          <a:lstStyle/>
          <a:p>
            <a:r>
              <a:rPr lang="en-US" altLang="zh-CN" sz="2400" dirty="0">
                <a:latin typeface="Adobe 仿宋 Std R" panose="02020400000000000000" pitchFamily="18" charset="-122"/>
                <a:ea typeface="Adobe 仿宋 Std R" panose="02020400000000000000" pitchFamily="18" charset="-122"/>
              </a:rPr>
              <a:t>4.</a:t>
            </a:r>
            <a:r>
              <a:rPr lang="zh-CN" altLang="en-US" sz="2400" dirty="0">
                <a:latin typeface="Adobe 仿宋 Std R" panose="02020400000000000000" pitchFamily="18" charset="-122"/>
                <a:ea typeface="Adobe 仿宋 Std R" panose="02020400000000000000" pitchFamily="18" charset="-122"/>
              </a:rPr>
              <a:t>作为用户，可以更改个人信息设置，以便及时更新用户信息 </a:t>
            </a:r>
          </a:p>
        </p:txBody>
      </p:sp>
      <p:sp>
        <p:nvSpPr>
          <p:cNvPr id="19" name="文本框 18"/>
          <p:cNvSpPr txBox="1"/>
          <p:nvPr/>
        </p:nvSpPr>
        <p:spPr>
          <a:xfrm>
            <a:off x="1482847" y="267005"/>
            <a:ext cx="4146998" cy="646331"/>
          </a:xfrm>
          <a:prstGeom prst="rect">
            <a:avLst/>
          </a:prstGeom>
          <a:noFill/>
        </p:spPr>
        <p:txBody>
          <a:bodyPr wrap="square" rtlCol="0">
            <a:spAutoFit/>
          </a:bodyPr>
          <a:lstStyle/>
          <a:p>
            <a:r>
              <a:rPr lang="en-US" altLang="zh-CN" sz="3600" dirty="0">
                <a:solidFill>
                  <a:srgbClr val="CC6699"/>
                </a:solidFill>
                <a:latin typeface="方正舒体" panose="02010601030101010101" pitchFamily="2" charset="-122"/>
                <a:ea typeface="方正舒体" panose="02010601030101010101" pitchFamily="2" charset="-122"/>
              </a:rPr>
              <a:t>Sprint2 </a:t>
            </a:r>
            <a:r>
              <a:rPr lang="zh-CN" altLang="en-US" sz="3600" dirty="0">
                <a:solidFill>
                  <a:srgbClr val="CC6699"/>
                </a:solidFill>
                <a:latin typeface="方正舒体" panose="02010601030101010101" pitchFamily="2" charset="-122"/>
                <a:ea typeface="方正舒体" panose="02010601030101010101" pitchFamily="2" charset="-122"/>
              </a:rPr>
              <a:t>用户故事：</a:t>
            </a:r>
          </a:p>
        </p:txBody>
      </p:sp>
      <p:sp>
        <p:nvSpPr>
          <p:cNvPr id="3" name="矩形 2"/>
          <p:cNvSpPr/>
          <p:nvPr/>
        </p:nvSpPr>
        <p:spPr>
          <a:xfrm>
            <a:off x="1482847" y="4987796"/>
            <a:ext cx="8446764" cy="830997"/>
          </a:xfrm>
          <a:prstGeom prst="rect">
            <a:avLst/>
          </a:prstGeom>
        </p:spPr>
        <p:txBody>
          <a:bodyPr wrap="square">
            <a:spAutoFit/>
          </a:bodyPr>
          <a:lstStyle/>
          <a:p>
            <a:r>
              <a:rPr lang="en-US" altLang="zh-CN" sz="2400" dirty="0">
                <a:latin typeface="Adobe 仿宋 Std R" panose="02020400000000000000" pitchFamily="18" charset="-122"/>
                <a:ea typeface="Adobe 仿宋 Std R" panose="02020400000000000000" pitchFamily="18" charset="-122"/>
              </a:rPr>
              <a:t>5. </a:t>
            </a:r>
            <a:r>
              <a:rPr lang="zh-CN" altLang="en-US" sz="2400" dirty="0">
                <a:latin typeface="Adobe 仿宋 Std R" panose="02020400000000000000" pitchFamily="18" charset="-122"/>
                <a:ea typeface="Adobe 仿宋 Std R" panose="02020400000000000000" pitchFamily="18" charset="-122"/>
              </a:rPr>
              <a:t>作为用户，我可以申请个人信息认证，以便向卖家展示以及评估信用度，提升交易成功率 </a:t>
            </a:r>
          </a:p>
        </p:txBody>
      </p:sp>
    </p:spTree>
    <p:custDataLst>
      <p:tags r:id="rId1"/>
    </p:custDataLst>
    <p:extLst>
      <p:ext uri="{BB962C8B-B14F-4D97-AF65-F5344CB8AC3E}">
        <p14:creationId xmlns:p14="http://schemas.microsoft.com/office/powerpoint/2010/main" val="103642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矩形 11"/>
          <p:cNvSpPr/>
          <p:nvPr/>
        </p:nvSpPr>
        <p:spPr>
          <a:xfrm>
            <a:off x="100965" y="69215"/>
            <a:ext cx="11990070" cy="6719570"/>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0680065" y="-88900"/>
            <a:ext cx="1513205" cy="1513205"/>
          </a:xfrm>
          <a:prstGeom prst="rect">
            <a:avLst/>
          </a:prstGeom>
        </p:spPr>
      </p:pic>
      <p:grpSp>
        <p:nvGrpSpPr>
          <p:cNvPr id="16" name="组合 15"/>
          <p:cNvGrpSpPr/>
          <p:nvPr/>
        </p:nvGrpSpPr>
        <p:grpSpPr>
          <a:xfrm>
            <a:off x="4479728" y="1104074"/>
            <a:ext cx="2693804" cy="2478722"/>
            <a:chOff x="6933" y="2732"/>
            <a:chExt cx="5334" cy="5335"/>
          </a:xfrm>
        </p:grpSpPr>
        <p:sp useBgFill="1">
          <p:nvSpPr>
            <p:cNvPr id="8" name="椭圆 7"/>
            <p:cNvSpPr/>
            <p:nvPr/>
          </p:nvSpPr>
          <p:spPr>
            <a:xfrm>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 name="椭圆 8"/>
            <p:cNvSpPr/>
            <p:nvPr/>
          </p:nvSpPr>
          <p:spPr>
            <a:xfrm rot="16200000">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1" name="椭圆 10"/>
            <p:cNvSpPr/>
            <p:nvPr/>
          </p:nvSpPr>
          <p:spPr>
            <a:xfrm rot="2400000">
              <a:off x="7129" y="2732"/>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3" name="椭圆 12"/>
            <p:cNvSpPr/>
            <p:nvPr/>
          </p:nvSpPr>
          <p:spPr>
            <a:xfrm rot="19200000" flipH="1">
              <a:off x="7129" y="2732"/>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椭圆 13"/>
            <p:cNvSpPr/>
            <p:nvPr/>
          </p:nvSpPr>
          <p:spPr>
            <a:xfrm rot="13800000" flipH="1">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5" name="椭圆 14"/>
            <p:cNvSpPr/>
            <p:nvPr/>
          </p:nvSpPr>
          <p:spPr>
            <a:xfrm rot="13800000" flipH="1">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6945" y="2817"/>
              <a:ext cx="5311" cy="5167"/>
              <a:chOff x="7469" y="2340"/>
              <a:chExt cx="4260" cy="4190"/>
            </a:xfrm>
            <a:solidFill>
              <a:schemeClr val="bg1"/>
            </a:solidFill>
          </p:grpSpPr>
          <p:sp>
            <p:nvSpPr>
              <p:cNvPr id="6" name="菱形 5"/>
              <p:cNvSpPr/>
              <p:nvPr/>
            </p:nvSpPr>
            <p:spPr>
              <a:xfrm>
                <a:off x="7469" y="2340"/>
                <a:ext cx="4261" cy="4191"/>
              </a:xfrm>
              <a:prstGeom prst="diamond">
                <a:avLst/>
              </a:prstGeom>
              <a:grpFill/>
              <a:ln w="28575" cmpd="sng">
                <a:solidFill>
                  <a:srgbClr val="CC66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7775" y="2550"/>
                <a:ext cx="3649" cy="3771"/>
              </a:xfrm>
              <a:prstGeom prst="diamond">
                <a:avLst/>
              </a:prstGeom>
              <a:solidFill>
                <a:srgbClr val="CC6699"/>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5383082" y="1579661"/>
            <a:ext cx="887095" cy="1568450"/>
          </a:xfrm>
          <a:prstGeom prst="rect">
            <a:avLst/>
          </a:prstGeom>
          <a:noFill/>
        </p:spPr>
        <p:txBody>
          <a:bodyPr wrap="square" rtlCol="0">
            <a:spAutoFit/>
          </a:bodyPr>
          <a:lstStyle/>
          <a:p>
            <a:pPr algn="ctr"/>
            <a:r>
              <a:rPr lang="en-US" altLang="zh-CN" sz="9600" dirty="0">
                <a:solidFill>
                  <a:schemeClr val="bg1"/>
                </a:solidFill>
                <a:latin typeface="Niagara Engraved" panose="04020502070703030202" charset="0"/>
                <a:ea typeface="李旭科书法" panose="02000603000000000000" charset="-122"/>
                <a:cs typeface="Niagara Engraved" panose="04020502070703030202" charset="0"/>
              </a:rPr>
              <a:t>4</a:t>
            </a:r>
          </a:p>
        </p:txBody>
      </p:sp>
      <p:sp>
        <p:nvSpPr>
          <p:cNvPr id="18" name="文本框 17"/>
          <p:cNvSpPr txBox="1"/>
          <p:nvPr/>
        </p:nvSpPr>
        <p:spPr>
          <a:xfrm>
            <a:off x="3391022" y="4405077"/>
            <a:ext cx="4871213" cy="831215"/>
          </a:xfrm>
          <a:prstGeom prst="rect">
            <a:avLst/>
          </a:prstGeom>
          <a:noFill/>
        </p:spPr>
        <p:txBody>
          <a:bodyPr wrap="square" rtlCol="0">
            <a:spAutoFit/>
          </a:bodyPr>
          <a:lstStyle/>
          <a:p>
            <a:pPr algn="dist"/>
            <a:r>
              <a:rPr lang="zh-CN" altLang="en-US" sz="4800" dirty="0">
                <a:solidFill>
                  <a:schemeClr val="tx1">
                    <a:alpha val="76000"/>
                  </a:schemeClr>
                </a:solidFill>
                <a:latin typeface="方正姚体" panose="02010601030101010101" charset="-122"/>
                <a:ea typeface="方正姚体" panose="02010601030101010101" charset="-122"/>
              </a:rPr>
              <a:t>成果展示</a:t>
            </a:r>
          </a:p>
        </p:txBody>
      </p:sp>
    </p:spTree>
    <p:custDataLst>
      <p:tags r:id="rId1"/>
    </p:custDataLst>
    <p:extLst>
      <p:ext uri="{BB962C8B-B14F-4D97-AF65-F5344CB8AC3E}">
        <p14:creationId xmlns:p14="http://schemas.microsoft.com/office/powerpoint/2010/main" val="393503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矩形 11"/>
          <p:cNvSpPr/>
          <p:nvPr/>
        </p:nvSpPr>
        <p:spPr>
          <a:xfrm>
            <a:off x="100965" y="69215"/>
            <a:ext cx="11990070" cy="6719570"/>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0680065" y="-88900"/>
            <a:ext cx="1513205" cy="1513205"/>
          </a:xfrm>
          <a:prstGeom prst="rect">
            <a:avLst/>
          </a:prstGeom>
        </p:spPr>
      </p:pic>
      <p:sp>
        <p:nvSpPr>
          <p:cNvPr id="17" name="文本框 16"/>
          <p:cNvSpPr txBox="1"/>
          <p:nvPr/>
        </p:nvSpPr>
        <p:spPr>
          <a:xfrm>
            <a:off x="5383082" y="1579661"/>
            <a:ext cx="887095" cy="1568450"/>
          </a:xfrm>
          <a:prstGeom prst="rect">
            <a:avLst/>
          </a:prstGeom>
          <a:noFill/>
        </p:spPr>
        <p:txBody>
          <a:bodyPr wrap="square" rtlCol="0">
            <a:spAutoFit/>
          </a:bodyPr>
          <a:lstStyle/>
          <a:p>
            <a:pPr algn="ctr"/>
            <a:r>
              <a:rPr lang="en-US" altLang="zh-CN" sz="9600" dirty="0">
                <a:solidFill>
                  <a:schemeClr val="bg1"/>
                </a:solidFill>
                <a:latin typeface="Niagara Engraved" panose="04020502070703030202" charset="0"/>
                <a:ea typeface="李旭科书法" panose="02000603000000000000" charset="-122"/>
                <a:cs typeface="Niagara Engraved" panose="04020502070703030202" charset="0"/>
              </a:rPr>
              <a:t>5</a:t>
            </a:r>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48259" y="380000"/>
            <a:ext cx="2814462" cy="6098000"/>
          </a:xfrm>
          <a:prstGeom prst="rect">
            <a:avLst/>
          </a:prstGeom>
        </p:spPr>
      </p:pic>
      <p:pic>
        <p:nvPicPr>
          <p:cNvPr id="4" name="图片 3">
            <a:extLst>
              <a:ext uri="{FF2B5EF4-FFF2-40B4-BE49-F238E27FC236}">
                <a16:creationId xmlns:a16="http://schemas.microsoft.com/office/drawing/2014/main" xmlns="" id="{F324E10B-5CEF-4A8D-B76B-703933C189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3459" y="379999"/>
            <a:ext cx="2813972" cy="6097999"/>
          </a:xfrm>
          <a:prstGeom prst="rect">
            <a:avLst/>
          </a:prstGeom>
        </p:spPr>
      </p:pic>
      <p:pic>
        <p:nvPicPr>
          <p:cNvPr id="6" name="图片 5">
            <a:extLst>
              <a:ext uri="{FF2B5EF4-FFF2-40B4-BE49-F238E27FC236}">
                <a16:creationId xmlns:a16="http://schemas.microsoft.com/office/drawing/2014/main" xmlns="" id="{BCFEB1D7-3151-43CC-A42E-1B0EB99DABC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7313" y="380000"/>
            <a:ext cx="2813972" cy="6098000"/>
          </a:xfrm>
          <a:prstGeom prst="rect">
            <a:avLst/>
          </a:prstGeom>
        </p:spPr>
      </p:pic>
    </p:spTree>
    <p:custDataLst>
      <p:tags r:id="rId1"/>
    </p:custDataLst>
    <p:extLst>
      <p:ext uri="{BB962C8B-B14F-4D97-AF65-F5344CB8AC3E}">
        <p14:creationId xmlns:p14="http://schemas.microsoft.com/office/powerpoint/2010/main" val="423773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heel(1)">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62000"/>
          </a:schemeClr>
        </a:solidFill>
        <a:effectLst/>
      </p:bgPr>
    </p:bg>
    <p:spTree>
      <p:nvGrpSpPr>
        <p:cNvPr id="1" name=""/>
        <p:cNvGrpSpPr/>
        <p:nvPr/>
      </p:nvGrpSpPr>
      <p:grpSpPr>
        <a:xfrm>
          <a:off x="0" y="0"/>
          <a:ext cx="0" cy="0"/>
          <a:chOff x="0" y="0"/>
          <a:chExt cx="0" cy="0"/>
        </a:xfrm>
      </p:grpSpPr>
      <p:pic>
        <p:nvPicPr>
          <p:cNvPr id="2" name="图片 1" descr="splash_screen1"/>
          <p:cNvPicPr>
            <a:picLocks noChangeAspect="1"/>
          </p:cNvPicPr>
          <p:nvPr/>
        </p:nvPicPr>
        <p:blipFill>
          <a:blip r:embed="rId4"/>
          <a:srcRect t="17928" b="23590"/>
          <a:stretch>
            <a:fillRect/>
          </a:stretch>
        </p:blipFill>
        <p:spPr>
          <a:xfrm>
            <a:off x="2773045" y="-29845"/>
            <a:ext cx="6645275" cy="6899910"/>
          </a:xfrm>
          <a:prstGeom prst="rect">
            <a:avLst/>
          </a:prstGeom>
          <a:solidFill>
            <a:srgbClr val="CC6699"/>
          </a:solidFill>
        </p:spPr>
      </p:pic>
      <p:sp>
        <p:nvSpPr>
          <p:cNvPr id="6" name="矩形 5"/>
          <p:cNvSpPr/>
          <p:nvPr/>
        </p:nvSpPr>
        <p:spPr>
          <a:xfrm>
            <a:off x="-78105" y="-29845"/>
            <a:ext cx="12347575" cy="5001260"/>
          </a:xfrm>
          <a:prstGeom prst="rect">
            <a:avLst/>
          </a:prstGeom>
          <a:solidFill>
            <a:srgbClr val="CC6699">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788160" y="2075180"/>
            <a:ext cx="8615045" cy="1568450"/>
          </a:xfrm>
          <a:prstGeom prst="rect">
            <a:avLst/>
          </a:prstGeom>
          <a:noFill/>
        </p:spPr>
        <p:txBody>
          <a:bodyPr wrap="square" rtlCol="0">
            <a:spAutoFit/>
          </a:bodyPr>
          <a:lstStyle/>
          <a:p>
            <a:pPr algn="ctr"/>
            <a:r>
              <a:rPr lang="en-US" altLang="zh-CN" sz="9600">
                <a:solidFill>
                  <a:schemeClr val="bg1"/>
                </a:solidFill>
                <a:latin typeface="Stencil Std" panose="04020904080802020404" charset="0"/>
                <a:ea typeface="+mj-ea"/>
                <a:cs typeface="Stencil Std" panose="04020904080802020404" charset="0"/>
              </a:rPr>
              <a:t>T h a n k s</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矩形 11"/>
          <p:cNvSpPr/>
          <p:nvPr/>
        </p:nvSpPr>
        <p:spPr>
          <a:xfrm>
            <a:off x="100965" y="69215"/>
            <a:ext cx="11990070" cy="6719570"/>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0680065" y="-88900"/>
            <a:ext cx="1513205" cy="1513205"/>
          </a:xfrm>
          <a:prstGeom prst="rect">
            <a:avLst/>
          </a:prstGeom>
        </p:spPr>
      </p:pic>
      <p:grpSp>
        <p:nvGrpSpPr>
          <p:cNvPr id="16" name="组合 15"/>
          <p:cNvGrpSpPr/>
          <p:nvPr/>
        </p:nvGrpSpPr>
        <p:grpSpPr>
          <a:xfrm>
            <a:off x="4479728" y="1104074"/>
            <a:ext cx="2693804" cy="2478722"/>
            <a:chOff x="6933" y="2732"/>
            <a:chExt cx="5334" cy="5335"/>
          </a:xfrm>
        </p:grpSpPr>
        <p:sp useBgFill="1">
          <p:nvSpPr>
            <p:cNvPr id="8" name="椭圆 7"/>
            <p:cNvSpPr/>
            <p:nvPr/>
          </p:nvSpPr>
          <p:spPr>
            <a:xfrm>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 name="椭圆 8"/>
            <p:cNvSpPr/>
            <p:nvPr/>
          </p:nvSpPr>
          <p:spPr>
            <a:xfrm rot="16200000">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1" name="椭圆 10"/>
            <p:cNvSpPr/>
            <p:nvPr/>
          </p:nvSpPr>
          <p:spPr>
            <a:xfrm rot="2400000">
              <a:off x="7129" y="2732"/>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3" name="椭圆 12"/>
            <p:cNvSpPr/>
            <p:nvPr/>
          </p:nvSpPr>
          <p:spPr>
            <a:xfrm rot="19200000" flipH="1">
              <a:off x="7129" y="2732"/>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椭圆 13"/>
            <p:cNvSpPr/>
            <p:nvPr/>
          </p:nvSpPr>
          <p:spPr>
            <a:xfrm rot="13800000" flipH="1">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5" name="椭圆 14"/>
            <p:cNvSpPr/>
            <p:nvPr/>
          </p:nvSpPr>
          <p:spPr>
            <a:xfrm rot="13800000" flipH="1">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6945" y="2817"/>
              <a:ext cx="5311" cy="5167"/>
              <a:chOff x="7469" y="2340"/>
              <a:chExt cx="4260" cy="4190"/>
            </a:xfrm>
            <a:solidFill>
              <a:schemeClr val="bg1"/>
            </a:solidFill>
          </p:grpSpPr>
          <p:sp>
            <p:nvSpPr>
              <p:cNvPr id="6" name="菱形 5"/>
              <p:cNvSpPr/>
              <p:nvPr/>
            </p:nvSpPr>
            <p:spPr>
              <a:xfrm>
                <a:off x="7469" y="2340"/>
                <a:ext cx="4261" cy="4191"/>
              </a:xfrm>
              <a:prstGeom prst="diamond">
                <a:avLst/>
              </a:prstGeom>
              <a:grpFill/>
              <a:ln w="28575" cmpd="sng">
                <a:solidFill>
                  <a:srgbClr val="CC66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7775" y="2550"/>
                <a:ext cx="3649" cy="3771"/>
              </a:xfrm>
              <a:prstGeom prst="diamond">
                <a:avLst/>
              </a:prstGeom>
              <a:solidFill>
                <a:srgbClr val="CC6699"/>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5383082" y="1579661"/>
            <a:ext cx="887095" cy="1568450"/>
          </a:xfrm>
          <a:prstGeom prst="rect">
            <a:avLst/>
          </a:prstGeom>
          <a:noFill/>
        </p:spPr>
        <p:txBody>
          <a:bodyPr wrap="square" rtlCol="0">
            <a:spAutoFit/>
          </a:bodyPr>
          <a:lstStyle/>
          <a:p>
            <a:pPr algn="ctr"/>
            <a:r>
              <a:rPr lang="en-US" altLang="zh-CN" sz="9600" dirty="0">
                <a:solidFill>
                  <a:schemeClr val="bg1"/>
                </a:solidFill>
                <a:latin typeface="Niagara Engraved" panose="04020502070703030202" charset="0"/>
                <a:ea typeface="李旭科书法" panose="02000603000000000000" charset="-122"/>
                <a:cs typeface="Niagara Engraved" panose="04020502070703030202" charset="0"/>
              </a:rPr>
              <a:t>1</a:t>
            </a:r>
          </a:p>
        </p:txBody>
      </p:sp>
      <p:sp>
        <p:nvSpPr>
          <p:cNvPr id="18" name="文本框 17"/>
          <p:cNvSpPr txBox="1"/>
          <p:nvPr/>
        </p:nvSpPr>
        <p:spPr>
          <a:xfrm>
            <a:off x="3391022" y="4405077"/>
            <a:ext cx="4871213" cy="831215"/>
          </a:xfrm>
          <a:prstGeom prst="rect">
            <a:avLst/>
          </a:prstGeom>
          <a:noFill/>
        </p:spPr>
        <p:txBody>
          <a:bodyPr wrap="square" rtlCol="0">
            <a:spAutoFit/>
          </a:bodyPr>
          <a:lstStyle/>
          <a:p>
            <a:pPr algn="dist"/>
            <a:r>
              <a:rPr lang="zh-CN" altLang="en-US" sz="4800" dirty="0">
                <a:solidFill>
                  <a:schemeClr val="tx1">
                    <a:alpha val="76000"/>
                  </a:schemeClr>
                </a:solidFill>
                <a:latin typeface="方正姚体" panose="02010601030101010101" charset="-122"/>
                <a:ea typeface="方正姚体" panose="02010601030101010101" charset="-122"/>
              </a:rPr>
              <a:t>团队介绍</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3" name="组合 12"/>
          <p:cNvGrpSpPr/>
          <p:nvPr/>
        </p:nvGrpSpPr>
        <p:grpSpPr>
          <a:xfrm>
            <a:off x="3175" y="-88900"/>
            <a:ext cx="12189460" cy="6877685"/>
            <a:chOff x="5" y="-140"/>
            <a:chExt cx="19196" cy="10831"/>
          </a:xfrm>
        </p:grpSpPr>
        <p:grpSp>
          <p:nvGrpSpPr>
            <p:cNvPr id="11" name="组合 10"/>
            <p:cNvGrpSpPr/>
            <p:nvPr/>
          </p:nvGrpSpPr>
          <p:grpSpPr>
            <a:xfrm>
              <a:off x="5" y="-140"/>
              <a:ext cx="19196" cy="4308"/>
              <a:chOff x="5" y="-140"/>
              <a:chExt cx="19196" cy="4308"/>
            </a:xfrm>
          </p:grpSpPr>
          <p:sp>
            <p:nvSpPr>
              <p:cNvPr id="6" name="矩形 5"/>
              <p:cNvSpPr/>
              <p:nvPr/>
            </p:nvSpPr>
            <p:spPr>
              <a:xfrm>
                <a:off x="5" y="-28"/>
                <a:ext cx="19189" cy="4197"/>
              </a:xfrm>
              <a:prstGeom prst="rect">
                <a:avLst/>
              </a:prstGeom>
              <a:solidFill>
                <a:srgbClr val="CC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6819" y="-140"/>
                <a:ext cx="2383" cy="2383"/>
              </a:xfrm>
              <a:prstGeom prst="rect">
                <a:avLst/>
              </a:prstGeom>
            </p:spPr>
          </p:pic>
        </p:grpSp>
        <p:sp>
          <p:nvSpPr>
            <p:cNvPr id="12" name="矩形 11"/>
            <p:cNvSpPr/>
            <p:nvPr/>
          </p:nvSpPr>
          <p:spPr>
            <a:xfrm>
              <a:off x="159" y="109"/>
              <a:ext cx="18882" cy="10582"/>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5"/>
          <a:stretch>
            <a:fillRect/>
          </a:stretch>
        </p:blipFill>
        <p:spPr>
          <a:xfrm>
            <a:off x="3642235" y="393927"/>
            <a:ext cx="4659290" cy="1841679"/>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279" y="2888893"/>
            <a:ext cx="1326190" cy="1321784"/>
          </a:xfrm>
          <a:prstGeom prst="rect">
            <a:avLst/>
          </a:prstGeom>
        </p:spPr>
      </p:pic>
      <p:pic>
        <p:nvPicPr>
          <p:cNvPr id="8" name="图片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8422" y="4578796"/>
            <a:ext cx="1329190" cy="1332607"/>
          </a:xfrm>
          <a:prstGeom prst="rect">
            <a:avLst/>
          </a:prstGeom>
        </p:spPr>
      </p:pic>
      <p:grpSp>
        <p:nvGrpSpPr>
          <p:cNvPr id="20" name="组合 19"/>
          <p:cNvGrpSpPr/>
          <p:nvPr/>
        </p:nvGrpSpPr>
        <p:grpSpPr>
          <a:xfrm>
            <a:off x="4366408" y="2888893"/>
            <a:ext cx="2997956" cy="1341028"/>
            <a:chOff x="4366408" y="2888893"/>
            <a:chExt cx="2997956" cy="1341028"/>
          </a:xfrm>
        </p:grpSpPr>
        <p:pic>
          <p:nvPicPr>
            <p:cNvPr id="7" name="图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66408" y="2888893"/>
              <a:ext cx="1338933" cy="1341028"/>
            </a:xfrm>
            <a:prstGeom prst="rect">
              <a:avLst/>
            </a:prstGeom>
            <a:ln>
              <a:noFill/>
            </a:ln>
          </p:spPr>
        </p:pic>
        <p:sp>
          <p:nvSpPr>
            <p:cNvPr id="15" name="矩形 14"/>
            <p:cNvSpPr/>
            <p:nvPr/>
          </p:nvSpPr>
          <p:spPr>
            <a:xfrm>
              <a:off x="4366408" y="2898515"/>
              <a:ext cx="2997956" cy="1321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4366408" y="4589619"/>
            <a:ext cx="2997956" cy="1321784"/>
            <a:chOff x="4366408" y="4589619"/>
            <a:chExt cx="2997956" cy="1321784"/>
          </a:xfrm>
        </p:grpSpPr>
        <p:pic>
          <p:nvPicPr>
            <p:cNvPr id="4" name="图片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66408" y="4592307"/>
              <a:ext cx="1319096" cy="1319096"/>
            </a:xfrm>
            <a:prstGeom prst="rect">
              <a:avLst/>
            </a:prstGeom>
            <a:ln>
              <a:noFill/>
            </a:ln>
          </p:spPr>
        </p:pic>
        <p:sp>
          <p:nvSpPr>
            <p:cNvPr id="16" name="矩形 15"/>
            <p:cNvSpPr/>
            <p:nvPr/>
          </p:nvSpPr>
          <p:spPr>
            <a:xfrm>
              <a:off x="4366408" y="4589619"/>
              <a:ext cx="2997956" cy="1321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8304991" y="3819592"/>
            <a:ext cx="2997956" cy="1321784"/>
            <a:chOff x="8304991" y="3819592"/>
            <a:chExt cx="2997956" cy="1321784"/>
          </a:xfrm>
        </p:grpSpPr>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12085" y="3819592"/>
              <a:ext cx="1321784" cy="1321784"/>
            </a:xfrm>
            <a:prstGeom prst="rect">
              <a:avLst/>
            </a:prstGeom>
            <a:ln>
              <a:noFill/>
            </a:ln>
          </p:spPr>
        </p:pic>
        <p:sp>
          <p:nvSpPr>
            <p:cNvPr id="17" name="矩形 16"/>
            <p:cNvSpPr/>
            <p:nvPr/>
          </p:nvSpPr>
          <p:spPr>
            <a:xfrm>
              <a:off x="8304991" y="3819592"/>
              <a:ext cx="2997956" cy="1321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2087523" y="2949619"/>
            <a:ext cx="1647145" cy="1200329"/>
          </a:xfrm>
          <a:prstGeom prst="rect">
            <a:avLst/>
          </a:prstGeom>
          <a:noFill/>
        </p:spPr>
        <p:txBody>
          <a:bodyPr wrap="square" rtlCol="0">
            <a:spAutoFit/>
          </a:bodyPr>
          <a:lstStyle/>
          <a:p>
            <a:r>
              <a:rPr lang="en-US" altLang="zh-CN" sz="2400" dirty="0">
                <a:latin typeface="隶书" panose="02010509060101010101" pitchFamily="49" charset="-122"/>
                <a:ea typeface="隶书" panose="02010509060101010101" pitchFamily="49" charset="-122"/>
              </a:rPr>
              <a:t>71117124</a:t>
            </a:r>
            <a:r>
              <a:rPr lang="zh-CN" altLang="en-US" sz="2400" dirty="0">
                <a:latin typeface="隶书" panose="02010509060101010101" pitchFamily="49" charset="-122"/>
                <a:ea typeface="隶书" panose="02010509060101010101" pitchFamily="49" charset="-122"/>
              </a:rPr>
              <a:t>湛钊</a:t>
            </a:r>
            <a:endParaRPr lang="en-US" altLang="zh-CN" sz="2400" dirty="0">
              <a:latin typeface="隶书" panose="02010509060101010101" pitchFamily="49" charset="-122"/>
              <a:ea typeface="隶书" panose="02010509060101010101" pitchFamily="49" charset="-122"/>
            </a:endParaRPr>
          </a:p>
          <a:p>
            <a:r>
              <a:rPr lang="zh-CN" altLang="en-US" sz="2400" dirty="0">
                <a:latin typeface="隶书" panose="02010509060101010101" pitchFamily="49" charset="-122"/>
                <a:ea typeface="隶书" panose="02010509060101010101" pitchFamily="49" charset="-122"/>
              </a:rPr>
              <a:t>项目经理</a:t>
            </a:r>
            <a:endParaRPr lang="en-US" altLang="zh-CN" sz="2400" dirty="0">
              <a:latin typeface="隶书" panose="02010509060101010101" pitchFamily="49" charset="-122"/>
              <a:ea typeface="隶书" panose="02010509060101010101" pitchFamily="49" charset="-122"/>
            </a:endParaRPr>
          </a:p>
        </p:txBody>
      </p:sp>
      <p:sp>
        <p:nvSpPr>
          <p:cNvPr id="25" name="文本框 24"/>
          <p:cNvSpPr txBox="1"/>
          <p:nvPr/>
        </p:nvSpPr>
        <p:spPr>
          <a:xfrm>
            <a:off x="2040034" y="4651690"/>
            <a:ext cx="1647145" cy="1200329"/>
          </a:xfrm>
          <a:prstGeom prst="rect">
            <a:avLst/>
          </a:prstGeom>
          <a:noFill/>
        </p:spPr>
        <p:txBody>
          <a:bodyPr wrap="square" rtlCol="0">
            <a:spAutoFit/>
          </a:bodyPr>
          <a:lstStyle/>
          <a:p>
            <a:r>
              <a:rPr lang="en-US" altLang="zh-CN" sz="2400" dirty="0">
                <a:latin typeface="隶书" panose="02010509060101010101" pitchFamily="49" charset="-122"/>
                <a:ea typeface="隶书" panose="02010509060101010101" pitchFamily="49" charset="-122"/>
              </a:rPr>
              <a:t>71117133</a:t>
            </a:r>
            <a:r>
              <a:rPr lang="zh-CN" altLang="en-US" sz="2400" dirty="0">
                <a:latin typeface="隶书" panose="02010509060101010101" pitchFamily="49" charset="-122"/>
                <a:ea typeface="隶书" panose="02010509060101010101" pitchFamily="49" charset="-122"/>
              </a:rPr>
              <a:t>张睦婕</a:t>
            </a:r>
            <a:endParaRPr lang="en-US" altLang="zh-CN" sz="2400" dirty="0">
              <a:latin typeface="隶书" panose="02010509060101010101" pitchFamily="49" charset="-122"/>
              <a:ea typeface="隶书" panose="02010509060101010101" pitchFamily="49" charset="-122"/>
            </a:endParaRPr>
          </a:p>
          <a:p>
            <a:r>
              <a:rPr lang="zh-CN" altLang="en-US" sz="2400" dirty="0">
                <a:latin typeface="隶书" panose="02010509060101010101" pitchFamily="49" charset="-122"/>
                <a:ea typeface="隶书" panose="02010509060101010101" pitchFamily="49" charset="-122"/>
              </a:rPr>
              <a:t>产品经理</a:t>
            </a:r>
            <a:endParaRPr lang="en-US" altLang="zh-CN" sz="2400" dirty="0">
              <a:latin typeface="隶书" panose="02010509060101010101" pitchFamily="49" charset="-122"/>
              <a:ea typeface="隶书" panose="02010509060101010101" pitchFamily="49" charset="-122"/>
            </a:endParaRPr>
          </a:p>
        </p:txBody>
      </p:sp>
      <p:sp>
        <p:nvSpPr>
          <p:cNvPr id="26" name="文本框 25"/>
          <p:cNvSpPr txBox="1"/>
          <p:nvPr/>
        </p:nvSpPr>
        <p:spPr>
          <a:xfrm>
            <a:off x="5848949" y="2983900"/>
            <a:ext cx="1647145" cy="1200329"/>
          </a:xfrm>
          <a:prstGeom prst="rect">
            <a:avLst/>
          </a:prstGeom>
          <a:noFill/>
        </p:spPr>
        <p:txBody>
          <a:bodyPr wrap="square" rtlCol="0">
            <a:spAutoFit/>
          </a:bodyPr>
          <a:lstStyle/>
          <a:p>
            <a:r>
              <a:rPr lang="en-US" altLang="zh-CN" sz="2400" dirty="0">
                <a:latin typeface="隶书" panose="02010509060101010101" pitchFamily="49" charset="-122"/>
                <a:ea typeface="隶书" panose="02010509060101010101" pitchFamily="49" charset="-122"/>
              </a:rPr>
              <a:t>71117123</a:t>
            </a:r>
            <a:r>
              <a:rPr lang="zh-CN" altLang="en-US" sz="2400" dirty="0">
                <a:latin typeface="隶书" panose="02010509060101010101" pitchFamily="49" charset="-122"/>
                <a:ea typeface="隶书" panose="02010509060101010101" pitchFamily="49" charset="-122"/>
              </a:rPr>
              <a:t>张建东</a:t>
            </a:r>
            <a:endParaRPr lang="en-US" altLang="zh-CN" sz="2400" dirty="0">
              <a:latin typeface="隶书" panose="02010509060101010101" pitchFamily="49" charset="-122"/>
              <a:ea typeface="隶书" panose="02010509060101010101" pitchFamily="49" charset="-122"/>
            </a:endParaRPr>
          </a:p>
          <a:p>
            <a:r>
              <a:rPr lang="zh-CN" altLang="en-US" sz="2400" dirty="0">
                <a:latin typeface="隶书" panose="02010509060101010101" pitchFamily="49" charset="-122"/>
                <a:ea typeface="隶书" panose="02010509060101010101" pitchFamily="49" charset="-122"/>
              </a:rPr>
              <a:t>技术经理</a:t>
            </a:r>
            <a:endParaRPr lang="en-US" altLang="zh-CN" sz="2400" dirty="0">
              <a:latin typeface="隶书" panose="02010509060101010101" pitchFamily="49" charset="-122"/>
              <a:ea typeface="隶书" panose="02010509060101010101" pitchFamily="49" charset="-122"/>
            </a:endParaRPr>
          </a:p>
        </p:txBody>
      </p:sp>
      <p:sp>
        <p:nvSpPr>
          <p:cNvPr id="27" name="文本框 26"/>
          <p:cNvSpPr txBox="1"/>
          <p:nvPr/>
        </p:nvSpPr>
        <p:spPr>
          <a:xfrm>
            <a:off x="5848949" y="4612942"/>
            <a:ext cx="1878375" cy="1200329"/>
          </a:xfrm>
          <a:prstGeom prst="rect">
            <a:avLst/>
          </a:prstGeom>
          <a:noFill/>
        </p:spPr>
        <p:txBody>
          <a:bodyPr wrap="square" rtlCol="0">
            <a:spAutoFit/>
          </a:bodyPr>
          <a:lstStyle/>
          <a:p>
            <a:r>
              <a:rPr lang="en-US" altLang="zh-CN" sz="2400" dirty="0">
                <a:latin typeface="隶书" panose="02010509060101010101" pitchFamily="49" charset="-122"/>
                <a:ea typeface="隶书" panose="02010509060101010101" pitchFamily="49" charset="-122"/>
              </a:rPr>
              <a:t>71117103</a:t>
            </a:r>
          </a:p>
          <a:p>
            <a:r>
              <a:rPr lang="zh-CN" altLang="en-US" sz="2400" dirty="0">
                <a:latin typeface="隶书" panose="02010509060101010101" pitchFamily="49" charset="-122"/>
                <a:ea typeface="隶书" panose="02010509060101010101" pitchFamily="49" charset="-122"/>
              </a:rPr>
              <a:t>张潇艺</a:t>
            </a:r>
            <a:endParaRPr lang="en-US" altLang="zh-CN" sz="2400" dirty="0">
              <a:latin typeface="隶书" panose="02010509060101010101" pitchFamily="49" charset="-122"/>
              <a:ea typeface="隶书" panose="02010509060101010101" pitchFamily="49" charset="-122"/>
            </a:endParaRPr>
          </a:p>
          <a:p>
            <a:r>
              <a:rPr lang="zh-CN" altLang="en-US" sz="2400" dirty="0">
                <a:latin typeface="隶书" panose="02010509060101010101" pitchFamily="49" charset="-122"/>
                <a:ea typeface="隶书" panose="02010509060101010101" pitchFamily="49" charset="-122"/>
              </a:rPr>
              <a:t>前端工程师</a:t>
            </a:r>
            <a:endParaRPr lang="en-US" altLang="zh-CN" sz="2400" dirty="0">
              <a:latin typeface="隶书" panose="02010509060101010101" pitchFamily="49" charset="-122"/>
              <a:ea typeface="隶书" panose="02010509060101010101" pitchFamily="49" charset="-122"/>
            </a:endParaRPr>
          </a:p>
        </p:txBody>
      </p:sp>
      <p:sp>
        <p:nvSpPr>
          <p:cNvPr id="28" name="文本框 27"/>
          <p:cNvSpPr txBox="1"/>
          <p:nvPr/>
        </p:nvSpPr>
        <p:spPr>
          <a:xfrm>
            <a:off x="9731659" y="3885477"/>
            <a:ext cx="1878375" cy="1200329"/>
          </a:xfrm>
          <a:prstGeom prst="rect">
            <a:avLst/>
          </a:prstGeom>
          <a:noFill/>
        </p:spPr>
        <p:txBody>
          <a:bodyPr wrap="square" rtlCol="0">
            <a:spAutoFit/>
          </a:bodyPr>
          <a:lstStyle/>
          <a:p>
            <a:r>
              <a:rPr lang="en-US" altLang="zh-CN" sz="2400" dirty="0">
                <a:latin typeface="隶书" panose="02010509060101010101" pitchFamily="49" charset="-122"/>
                <a:ea typeface="隶书" panose="02010509060101010101" pitchFamily="49" charset="-122"/>
              </a:rPr>
              <a:t>71117417</a:t>
            </a:r>
          </a:p>
          <a:p>
            <a:r>
              <a:rPr lang="zh-CN" altLang="en-US" sz="2400" dirty="0">
                <a:latin typeface="隶书" panose="02010509060101010101" pitchFamily="49" charset="-122"/>
                <a:ea typeface="隶书" panose="02010509060101010101" pitchFamily="49" charset="-122"/>
              </a:rPr>
              <a:t>卢立强</a:t>
            </a:r>
            <a:endParaRPr lang="en-US" altLang="zh-CN" sz="2400" dirty="0">
              <a:latin typeface="隶书" panose="02010509060101010101" pitchFamily="49" charset="-122"/>
              <a:ea typeface="隶书" panose="02010509060101010101" pitchFamily="49" charset="-122"/>
            </a:endParaRPr>
          </a:p>
          <a:p>
            <a:r>
              <a:rPr lang="zh-CN" altLang="en-US" sz="2400" dirty="0">
                <a:latin typeface="隶书" panose="02010509060101010101" pitchFamily="49" charset="-122"/>
                <a:ea typeface="隶书" panose="02010509060101010101" pitchFamily="49" charset="-122"/>
              </a:rPr>
              <a:t>后端工程师</a:t>
            </a:r>
            <a:endParaRPr lang="en-US" altLang="zh-CN" sz="2400" dirty="0">
              <a:latin typeface="隶书" panose="02010509060101010101" pitchFamily="49" charset="-122"/>
              <a:ea typeface="隶书" panose="020105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1000"/>
                                        <p:tgtEl>
                                          <p:spTgt spid="28"/>
                                        </p:tgtEl>
                                      </p:cBhvr>
                                    </p:animEffect>
                                    <p:anim calcmode="lin" valueType="num">
                                      <p:cBhvr>
                                        <p:cTn id="53" dur="1000" fill="hold"/>
                                        <p:tgtEl>
                                          <p:spTgt spid="28"/>
                                        </p:tgtEl>
                                        <p:attrNameLst>
                                          <p:attrName>ppt_x</p:attrName>
                                        </p:attrNameLst>
                                      </p:cBhvr>
                                      <p:tavLst>
                                        <p:tav tm="0">
                                          <p:val>
                                            <p:strVal val="#ppt_x"/>
                                          </p:val>
                                        </p:tav>
                                        <p:tav tm="100000">
                                          <p:val>
                                            <p:strVal val="#ppt_x"/>
                                          </p:val>
                                        </p:tav>
                                      </p:tavLst>
                                    </p:anim>
                                    <p:anim calcmode="lin" valueType="num">
                                      <p:cBhvr>
                                        <p:cTn id="5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1000"/>
                                        <p:tgtEl>
                                          <p:spTgt spid="2"/>
                                        </p:tgtEl>
                                      </p:cBhvr>
                                    </p:animEffect>
                                    <p:anim calcmode="lin" valueType="num">
                                      <p:cBhvr>
                                        <p:cTn id="60" dur="1000" fill="hold"/>
                                        <p:tgtEl>
                                          <p:spTgt spid="2"/>
                                        </p:tgtEl>
                                        <p:attrNameLst>
                                          <p:attrName>ppt_x</p:attrName>
                                        </p:attrNameLst>
                                      </p:cBhvr>
                                      <p:tavLst>
                                        <p:tav tm="0">
                                          <p:val>
                                            <p:strVal val="#ppt_x"/>
                                          </p:val>
                                        </p:tav>
                                        <p:tav tm="100000">
                                          <p:val>
                                            <p:strVal val="#ppt_x"/>
                                          </p:val>
                                        </p:tav>
                                      </p:tavLst>
                                    </p:anim>
                                    <p:anim calcmode="lin" valueType="num">
                                      <p:cBhvr>
                                        <p:cTn id="6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矩形 11"/>
          <p:cNvSpPr/>
          <p:nvPr/>
        </p:nvSpPr>
        <p:spPr>
          <a:xfrm>
            <a:off x="100965" y="69215"/>
            <a:ext cx="11990070" cy="6719570"/>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0680065" y="-88900"/>
            <a:ext cx="1513205" cy="1513205"/>
          </a:xfrm>
          <a:prstGeom prst="rect">
            <a:avLst/>
          </a:prstGeom>
        </p:spPr>
      </p:pic>
      <p:grpSp>
        <p:nvGrpSpPr>
          <p:cNvPr id="16" name="组合 15"/>
          <p:cNvGrpSpPr/>
          <p:nvPr/>
        </p:nvGrpSpPr>
        <p:grpSpPr>
          <a:xfrm>
            <a:off x="4479728" y="1104074"/>
            <a:ext cx="2693804" cy="2478722"/>
            <a:chOff x="6933" y="2732"/>
            <a:chExt cx="5334" cy="5335"/>
          </a:xfrm>
        </p:grpSpPr>
        <p:sp useBgFill="1">
          <p:nvSpPr>
            <p:cNvPr id="8" name="椭圆 7"/>
            <p:cNvSpPr/>
            <p:nvPr/>
          </p:nvSpPr>
          <p:spPr>
            <a:xfrm>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 name="椭圆 8"/>
            <p:cNvSpPr/>
            <p:nvPr/>
          </p:nvSpPr>
          <p:spPr>
            <a:xfrm rot="16200000">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1" name="椭圆 10"/>
            <p:cNvSpPr/>
            <p:nvPr/>
          </p:nvSpPr>
          <p:spPr>
            <a:xfrm rot="2400000">
              <a:off x="7129" y="2732"/>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3" name="椭圆 12"/>
            <p:cNvSpPr/>
            <p:nvPr/>
          </p:nvSpPr>
          <p:spPr>
            <a:xfrm rot="19200000" flipH="1">
              <a:off x="7129" y="2732"/>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椭圆 13"/>
            <p:cNvSpPr/>
            <p:nvPr/>
          </p:nvSpPr>
          <p:spPr>
            <a:xfrm rot="13800000" flipH="1">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5" name="椭圆 14"/>
            <p:cNvSpPr/>
            <p:nvPr/>
          </p:nvSpPr>
          <p:spPr>
            <a:xfrm rot="13800000" flipH="1">
              <a:off x="7129" y="2733"/>
              <a:ext cx="4942" cy="5335"/>
            </a:xfrm>
            <a:prstGeom prst="ellipse">
              <a:avLst/>
            </a:prstGeom>
            <a:ln w="19050">
              <a:solidFill>
                <a:srgbClr val="CC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6945" y="2817"/>
              <a:ext cx="5311" cy="5167"/>
              <a:chOff x="7469" y="2340"/>
              <a:chExt cx="4260" cy="4190"/>
            </a:xfrm>
            <a:solidFill>
              <a:schemeClr val="bg1"/>
            </a:solidFill>
          </p:grpSpPr>
          <p:sp>
            <p:nvSpPr>
              <p:cNvPr id="6" name="菱形 5"/>
              <p:cNvSpPr/>
              <p:nvPr/>
            </p:nvSpPr>
            <p:spPr>
              <a:xfrm>
                <a:off x="7469" y="2340"/>
                <a:ext cx="4261" cy="4191"/>
              </a:xfrm>
              <a:prstGeom prst="diamond">
                <a:avLst/>
              </a:prstGeom>
              <a:grpFill/>
              <a:ln w="28575" cmpd="sng">
                <a:solidFill>
                  <a:srgbClr val="CC66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7775" y="2550"/>
                <a:ext cx="3649" cy="3771"/>
              </a:xfrm>
              <a:prstGeom prst="diamond">
                <a:avLst/>
              </a:prstGeom>
              <a:solidFill>
                <a:srgbClr val="CC6699"/>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5383082" y="1579661"/>
            <a:ext cx="887095" cy="1568450"/>
          </a:xfrm>
          <a:prstGeom prst="rect">
            <a:avLst/>
          </a:prstGeom>
          <a:noFill/>
        </p:spPr>
        <p:txBody>
          <a:bodyPr wrap="square" rtlCol="0">
            <a:spAutoFit/>
          </a:bodyPr>
          <a:lstStyle/>
          <a:p>
            <a:pPr algn="ctr"/>
            <a:r>
              <a:rPr lang="en-US" altLang="zh-CN" sz="9600" dirty="0">
                <a:solidFill>
                  <a:schemeClr val="bg1"/>
                </a:solidFill>
                <a:latin typeface="Niagara Engraved" panose="04020502070703030202" charset="0"/>
                <a:ea typeface="李旭科书法" panose="02000603000000000000" charset="-122"/>
                <a:cs typeface="Niagara Engraved" panose="04020502070703030202" charset="0"/>
              </a:rPr>
              <a:t>2</a:t>
            </a:r>
          </a:p>
        </p:txBody>
      </p:sp>
      <p:sp>
        <p:nvSpPr>
          <p:cNvPr id="18" name="文本框 17"/>
          <p:cNvSpPr txBox="1"/>
          <p:nvPr/>
        </p:nvSpPr>
        <p:spPr>
          <a:xfrm>
            <a:off x="3391022" y="4405077"/>
            <a:ext cx="4871213" cy="831215"/>
          </a:xfrm>
          <a:prstGeom prst="rect">
            <a:avLst/>
          </a:prstGeom>
          <a:noFill/>
        </p:spPr>
        <p:txBody>
          <a:bodyPr wrap="square" rtlCol="0">
            <a:spAutoFit/>
          </a:bodyPr>
          <a:lstStyle/>
          <a:p>
            <a:pPr algn="dist"/>
            <a:r>
              <a:rPr lang="zh-CN" altLang="en-US" sz="4800" dirty="0">
                <a:solidFill>
                  <a:schemeClr val="tx1">
                    <a:alpha val="76000"/>
                  </a:schemeClr>
                </a:solidFill>
                <a:latin typeface="方正姚体" panose="02010601030101010101" charset="-122"/>
                <a:ea typeface="方正姚体" panose="02010601030101010101" charset="-122"/>
              </a:rPr>
              <a:t>项目介绍</a:t>
            </a:r>
          </a:p>
        </p:txBody>
      </p:sp>
    </p:spTree>
    <p:custDataLst>
      <p:tags r:id="rId1"/>
    </p:custDataLst>
    <p:extLst>
      <p:ext uri="{BB962C8B-B14F-4D97-AF65-F5344CB8AC3E}">
        <p14:creationId xmlns:p14="http://schemas.microsoft.com/office/powerpoint/2010/main" val="3223141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3" name="组合 2"/>
          <p:cNvGrpSpPr/>
          <p:nvPr/>
        </p:nvGrpSpPr>
        <p:grpSpPr>
          <a:xfrm>
            <a:off x="283845" y="-148067"/>
            <a:ext cx="12092305" cy="6877685"/>
            <a:chOff x="159" y="-140"/>
            <a:chExt cx="19043" cy="10831"/>
          </a:xfrm>
        </p:grpSpPr>
        <p:grpSp>
          <p:nvGrpSpPr>
            <p:cNvPr id="2" name="组合 1"/>
            <p:cNvGrpSpPr/>
            <p:nvPr/>
          </p:nvGrpSpPr>
          <p:grpSpPr>
            <a:xfrm>
              <a:off x="1022" y="-140"/>
              <a:ext cx="18180" cy="10111"/>
              <a:chOff x="1022" y="-140"/>
              <a:chExt cx="18180" cy="10111"/>
            </a:xfrm>
          </p:grpSpPr>
          <p:sp>
            <p:nvSpPr>
              <p:cNvPr id="6" name="矩形 5"/>
              <p:cNvSpPr/>
              <p:nvPr/>
            </p:nvSpPr>
            <p:spPr>
              <a:xfrm>
                <a:off x="1022" y="2701"/>
                <a:ext cx="17156" cy="7270"/>
              </a:xfrm>
              <a:prstGeom prst="rect">
                <a:avLst/>
              </a:prstGeom>
              <a:solidFill>
                <a:srgbClr val="CC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6819" y="-140"/>
                <a:ext cx="2383" cy="2383"/>
              </a:xfrm>
              <a:prstGeom prst="rect">
                <a:avLst/>
              </a:prstGeom>
            </p:spPr>
          </p:pic>
        </p:grpSp>
        <p:sp>
          <p:nvSpPr>
            <p:cNvPr id="12" name="矩形 11"/>
            <p:cNvSpPr/>
            <p:nvPr/>
          </p:nvSpPr>
          <p:spPr>
            <a:xfrm>
              <a:off x="159" y="109"/>
              <a:ext cx="18882" cy="10582"/>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72484" y="2398740"/>
            <a:ext cx="9247031" cy="3046988"/>
          </a:xfrm>
          <a:prstGeom prst="rect">
            <a:avLst/>
          </a:prstGeom>
          <a:noFill/>
        </p:spPr>
        <p:txBody>
          <a:bodyPr wrap="square" rtlCol="0">
            <a:spAutoFit/>
          </a:bodyPr>
          <a:lstStyle/>
          <a:p>
            <a:r>
              <a:rPr lang="en-US" altLang="zh-CN" sz="3200" dirty="0">
                <a:solidFill>
                  <a:schemeClr val="bg1"/>
                </a:solidFill>
                <a:latin typeface="Adobe 仿宋 Std R" panose="02020400000000000000" pitchFamily="18" charset="-122"/>
                <a:ea typeface="Adobe 仿宋 Std R" panose="02020400000000000000" pitchFamily="18" charset="-122"/>
              </a:rPr>
              <a:t>	</a:t>
            </a:r>
            <a:r>
              <a:rPr lang="zh-CN" altLang="en-US" sz="3200" dirty="0">
                <a:solidFill>
                  <a:schemeClr val="bg1"/>
                </a:solidFill>
                <a:latin typeface="Adobe 仿宋 Std R" panose="02020400000000000000" pitchFamily="18" charset="-122"/>
                <a:ea typeface="Adobe 仿宋 Std R" panose="02020400000000000000" pitchFamily="18" charset="-122"/>
              </a:rPr>
              <a:t>本项目旨在帮助促进当代大学生二手物品校区内交易流通</a:t>
            </a:r>
            <a:r>
              <a:rPr lang="en-US" altLang="zh-CN" sz="3200" dirty="0">
                <a:solidFill>
                  <a:schemeClr val="bg1"/>
                </a:solidFill>
                <a:latin typeface="Adobe 仿宋 Std R" panose="02020400000000000000" pitchFamily="18" charset="-122"/>
                <a:ea typeface="Adobe 仿宋 Std R" panose="02020400000000000000" pitchFamily="18" charset="-122"/>
              </a:rPr>
              <a:t>, </a:t>
            </a:r>
            <a:r>
              <a:rPr lang="zh-CN" altLang="en-US" sz="3200" dirty="0">
                <a:solidFill>
                  <a:schemeClr val="bg1"/>
                </a:solidFill>
                <a:latin typeface="Adobe 仿宋 Std R" panose="02020400000000000000" pitchFamily="18" charset="-122"/>
                <a:ea typeface="Adobe 仿宋 Std R" panose="02020400000000000000" pitchFamily="18" charset="-122"/>
              </a:rPr>
              <a:t>为大学生提供一个可靠的区域性的闲置物品交易平台</a:t>
            </a:r>
            <a:r>
              <a:rPr lang="en-US" altLang="zh-CN" sz="3200" dirty="0">
                <a:solidFill>
                  <a:schemeClr val="bg1"/>
                </a:solidFill>
                <a:latin typeface="Adobe 仿宋 Std R" panose="02020400000000000000" pitchFamily="18" charset="-122"/>
                <a:ea typeface="Adobe 仿宋 Std R" panose="02020400000000000000" pitchFamily="18" charset="-122"/>
              </a:rPr>
              <a:t>, </a:t>
            </a:r>
            <a:r>
              <a:rPr lang="zh-CN" altLang="en-US" sz="3200" dirty="0">
                <a:solidFill>
                  <a:schemeClr val="bg1"/>
                </a:solidFill>
                <a:latin typeface="Adobe 仿宋 Std R" panose="02020400000000000000" pitchFamily="18" charset="-122"/>
                <a:ea typeface="Adobe 仿宋 Std R" panose="02020400000000000000" pitchFamily="18" charset="-122"/>
              </a:rPr>
              <a:t>提升物品的流通性</a:t>
            </a:r>
            <a:r>
              <a:rPr lang="en-US" altLang="zh-CN" sz="3200" dirty="0">
                <a:solidFill>
                  <a:schemeClr val="bg1"/>
                </a:solidFill>
                <a:latin typeface="Adobe 仿宋 Std R" panose="02020400000000000000" pitchFamily="18" charset="-122"/>
                <a:ea typeface="Adobe 仿宋 Std R" panose="02020400000000000000" pitchFamily="18" charset="-122"/>
              </a:rPr>
              <a:t>, </a:t>
            </a:r>
            <a:r>
              <a:rPr lang="zh-CN" altLang="en-US" sz="3200" dirty="0">
                <a:solidFill>
                  <a:schemeClr val="bg1"/>
                </a:solidFill>
                <a:latin typeface="Adobe 仿宋 Std R" panose="02020400000000000000" pitchFamily="18" charset="-122"/>
                <a:ea typeface="Adobe 仿宋 Std R" panose="02020400000000000000" pitchFamily="18" charset="-122"/>
              </a:rPr>
              <a:t>建设服务于高校学生的针对个人购买习惯、消费能力和偏好进行推荐优化的 </a:t>
            </a:r>
            <a:r>
              <a:rPr lang="en-US" altLang="zh-CN" sz="3200" dirty="0">
                <a:solidFill>
                  <a:schemeClr val="bg1"/>
                </a:solidFill>
                <a:latin typeface="Adobe 仿宋 Std R" panose="02020400000000000000" pitchFamily="18" charset="-122"/>
                <a:ea typeface="Adobe 仿宋 Std R" panose="02020400000000000000" pitchFamily="18" charset="-122"/>
              </a:rPr>
              <a:t>C2C</a:t>
            </a:r>
            <a:r>
              <a:rPr lang="zh-CN" altLang="en-US" sz="3200" dirty="0">
                <a:solidFill>
                  <a:schemeClr val="bg1"/>
                </a:solidFill>
                <a:latin typeface="Adobe 仿宋 Std R" panose="02020400000000000000" pitchFamily="18" charset="-122"/>
                <a:ea typeface="Adobe 仿宋 Std R" panose="02020400000000000000" pitchFamily="18" charset="-122"/>
              </a:rPr>
              <a:t>（</a:t>
            </a:r>
            <a:r>
              <a:rPr lang="en-US" altLang="zh-CN" sz="3200" dirty="0">
                <a:solidFill>
                  <a:schemeClr val="bg1"/>
                </a:solidFill>
                <a:latin typeface="Adobe 仿宋 Std R" panose="02020400000000000000" pitchFamily="18" charset="-122"/>
                <a:ea typeface="Adobe 仿宋 Std R" panose="02020400000000000000" pitchFamily="18" charset="-122"/>
              </a:rPr>
              <a:t>Consumer to Consumer</a:t>
            </a:r>
            <a:r>
              <a:rPr lang="zh-CN" altLang="en-US" sz="3200" dirty="0">
                <a:solidFill>
                  <a:schemeClr val="bg1"/>
                </a:solidFill>
                <a:latin typeface="Adobe 仿宋 Std R" panose="02020400000000000000" pitchFamily="18" charset="-122"/>
                <a:ea typeface="Adobe 仿宋 Std R" panose="02020400000000000000" pitchFamily="18" charset="-122"/>
              </a:rPr>
              <a:t>）交易平台。</a:t>
            </a:r>
          </a:p>
        </p:txBody>
      </p:sp>
      <p:sp>
        <p:nvSpPr>
          <p:cNvPr id="5" name="文本框 4"/>
          <p:cNvSpPr txBox="1"/>
          <p:nvPr/>
        </p:nvSpPr>
        <p:spPr>
          <a:xfrm>
            <a:off x="888641" y="910812"/>
            <a:ext cx="4146998" cy="646331"/>
          </a:xfrm>
          <a:prstGeom prst="rect">
            <a:avLst/>
          </a:prstGeom>
          <a:noFill/>
        </p:spPr>
        <p:txBody>
          <a:bodyPr wrap="square" rtlCol="0">
            <a:spAutoFit/>
          </a:bodyPr>
          <a:lstStyle/>
          <a:p>
            <a:r>
              <a:rPr lang="zh-CN" altLang="en-US" sz="3600" dirty="0">
                <a:solidFill>
                  <a:srgbClr val="CC6699"/>
                </a:solidFill>
                <a:latin typeface="方正舒体" panose="02010601030101010101" pitchFamily="2" charset="-122"/>
                <a:ea typeface="方正舒体" panose="02010601030101010101" pitchFamily="2" charset="-122"/>
              </a:rPr>
              <a:t>项目概述：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4" name="组合 3"/>
          <p:cNvGrpSpPr/>
          <p:nvPr/>
        </p:nvGrpSpPr>
        <p:grpSpPr>
          <a:xfrm>
            <a:off x="7620" y="-88900"/>
            <a:ext cx="12185650" cy="6954520"/>
            <a:chOff x="12" y="-140"/>
            <a:chExt cx="19190" cy="10952"/>
          </a:xfrm>
        </p:grpSpPr>
        <p:sp>
          <p:nvSpPr>
            <p:cNvPr id="6" name="矩形 5"/>
            <p:cNvSpPr/>
            <p:nvPr/>
          </p:nvSpPr>
          <p:spPr>
            <a:xfrm>
              <a:off x="12" y="-28"/>
              <a:ext cx="2929" cy="10840"/>
            </a:xfrm>
            <a:prstGeom prst="rect">
              <a:avLst/>
            </a:prstGeom>
            <a:solidFill>
              <a:srgbClr val="CC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6819" y="-140"/>
              <a:ext cx="2383" cy="2383"/>
            </a:xfrm>
            <a:prstGeom prst="rect">
              <a:avLst/>
            </a:prstGeom>
          </p:spPr>
        </p:pic>
        <p:sp>
          <p:nvSpPr>
            <p:cNvPr id="3" name="矩形 2"/>
            <p:cNvSpPr/>
            <p:nvPr/>
          </p:nvSpPr>
          <p:spPr>
            <a:xfrm>
              <a:off x="12" y="2808"/>
              <a:ext cx="2929" cy="5167"/>
            </a:xfrm>
            <a:prstGeom prst="rect">
              <a:avLst/>
            </a:prstGeom>
            <a:pattFill prst="pct30">
              <a:fgClr>
                <a:srgbClr val="CC6699"/>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59" y="109"/>
              <a:ext cx="18882" cy="10582"/>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2126802" y="667702"/>
            <a:ext cx="4146998" cy="646331"/>
          </a:xfrm>
          <a:prstGeom prst="rect">
            <a:avLst/>
          </a:prstGeom>
          <a:noFill/>
        </p:spPr>
        <p:txBody>
          <a:bodyPr wrap="square" rtlCol="0">
            <a:spAutoFit/>
          </a:bodyPr>
          <a:lstStyle/>
          <a:p>
            <a:r>
              <a:rPr lang="zh-CN" altLang="en-US" sz="3600" dirty="0">
                <a:solidFill>
                  <a:srgbClr val="CC6699"/>
                </a:solidFill>
                <a:latin typeface="方正舒体" panose="02010601030101010101" pitchFamily="2" charset="-122"/>
                <a:ea typeface="方正舒体" panose="02010601030101010101" pitchFamily="2" charset="-122"/>
              </a:rPr>
              <a:t>项目背景：</a:t>
            </a:r>
          </a:p>
        </p:txBody>
      </p:sp>
      <p:sp>
        <p:nvSpPr>
          <p:cNvPr id="8" name="文本框 7"/>
          <p:cNvSpPr txBox="1"/>
          <p:nvPr/>
        </p:nvSpPr>
        <p:spPr>
          <a:xfrm>
            <a:off x="2126802" y="1823747"/>
            <a:ext cx="9247031" cy="3046988"/>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一些并不是很贵重的但仍然存在价值的生活用品被丢弃</a:t>
            </a:r>
            <a:endParaRPr lang="en-US" altLang="zh-CN" sz="2400" dirty="0">
              <a:latin typeface="Adobe 仿宋 Std R" panose="02020400000000000000" pitchFamily="18" charset="-122"/>
              <a:ea typeface="Adobe 仿宋 Std R" panose="02020400000000000000" pitchFamily="18" charset="-122"/>
            </a:endParaRPr>
          </a:p>
          <a:p>
            <a:pPr marL="342900" indent="-342900">
              <a:buFont typeface="Arial" panose="020B0604020202020204" pitchFamily="34" charset="0"/>
              <a:buChar char="•"/>
            </a:pPr>
            <a:endParaRPr lang="en-US" altLang="zh-CN" sz="2400" dirty="0">
              <a:latin typeface="Adobe 仿宋 Std R" panose="02020400000000000000" pitchFamily="18" charset="-122"/>
              <a:ea typeface="Adobe 仿宋 Std R" panose="02020400000000000000" pitchFamily="18" charset="-122"/>
            </a:endParaRPr>
          </a:p>
          <a:p>
            <a:pPr marL="342900" indent="-34290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有用的书籍因为没有很好地交易渠道而被贱卖</a:t>
            </a:r>
            <a:endParaRPr lang="en-US" altLang="zh-CN" sz="2400" dirty="0">
              <a:latin typeface="Adobe 仿宋 Std R" panose="02020400000000000000" pitchFamily="18" charset="-122"/>
              <a:ea typeface="Adobe 仿宋 Std R" panose="02020400000000000000" pitchFamily="18" charset="-122"/>
            </a:endParaRPr>
          </a:p>
          <a:p>
            <a:pPr marL="342900" indent="-342900">
              <a:buFont typeface="Arial" panose="020B0604020202020204" pitchFamily="34" charset="0"/>
              <a:buChar char="•"/>
            </a:pPr>
            <a:endParaRPr lang="en-US" altLang="zh-CN" sz="2400" dirty="0">
              <a:latin typeface="Adobe 仿宋 Std R" panose="02020400000000000000" pitchFamily="18" charset="-122"/>
              <a:ea typeface="Adobe 仿宋 Std R" panose="02020400000000000000" pitchFamily="18" charset="-122"/>
            </a:endParaRPr>
          </a:p>
          <a:p>
            <a:pPr marL="342900" indent="-34290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自行车等难以快递的物品缺乏妥善的安置渠道</a:t>
            </a:r>
            <a:endParaRPr lang="en-US" altLang="zh-CN" sz="2400" dirty="0">
              <a:latin typeface="Adobe 仿宋 Std R" panose="02020400000000000000" pitchFamily="18" charset="-122"/>
              <a:ea typeface="Adobe 仿宋 Std R" panose="02020400000000000000" pitchFamily="18" charset="-122"/>
            </a:endParaRPr>
          </a:p>
          <a:p>
            <a:pPr marL="342900" indent="-342900">
              <a:buFont typeface="Arial" panose="020B0604020202020204" pitchFamily="34" charset="0"/>
              <a:buChar char="•"/>
            </a:pPr>
            <a:endParaRPr lang="en-US" altLang="zh-CN" sz="2400" dirty="0">
              <a:latin typeface="Adobe 仿宋 Std R" panose="02020400000000000000" pitchFamily="18" charset="-122"/>
              <a:ea typeface="Adobe 仿宋 Std R" panose="02020400000000000000" pitchFamily="18" charset="-122"/>
            </a:endParaRPr>
          </a:p>
          <a:p>
            <a:pPr marL="342900" indent="-34290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尽管</a:t>
            </a:r>
            <a:r>
              <a:rPr lang="zh-CN" altLang="en-US" sz="2400" dirty="0" smtClean="0">
                <a:latin typeface="Adobe 仿宋 Std R" panose="02020400000000000000" pitchFamily="18" charset="-122"/>
                <a:ea typeface="Adobe 仿宋 Std R" panose="02020400000000000000" pitchFamily="18" charset="-122"/>
              </a:rPr>
              <a:t>现在闲</a:t>
            </a:r>
            <a:r>
              <a:rPr lang="zh-CN" altLang="en-US" sz="2400" dirty="0">
                <a:latin typeface="Adobe 仿宋 Std R" panose="02020400000000000000" pitchFamily="18" charset="-122"/>
                <a:ea typeface="Adobe 仿宋 Std R" panose="02020400000000000000" pitchFamily="18" charset="-122"/>
              </a:rPr>
              <a:t>鱼、转转等二手交易平台众多，但是其面向社会广大人群，而非专业针对大学生</a:t>
            </a:r>
            <a:r>
              <a:rPr lang="zh-CN" altLang="en-US" sz="2400" dirty="0" smtClean="0">
                <a:latin typeface="Adobe 仿宋 Std R" panose="02020400000000000000" pitchFamily="18" charset="-122"/>
                <a:ea typeface="Adobe 仿宋 Std R" panose="02020400000000000000" pitchFamily="18" charset="-122"/>
              </a:rPr>
              <a:t>群体</a:t>
            </a:r>
            <a:endParaRPr lang="zh-CN" altLang="en-US" sz="2400" dirty="0">
              <a:latin typeface="Adobe 仿宋 Std R" panose="02020400000000000000" pitchFamily="18" charset="-122"/>
              <a:ea typeface="Adobe 仿宋 Std R" panose="02020400000000000000" pitchFamily="18" charset="-122"/>
            </a:endParaRPr>
          </a:p>
        </p:txBody>
      </p:sp>
    </p:spTree>
    <p:custDataLst>
      <p:tags r:id="rId1"/>
    </p:custDataLst>
    <p:extLst>
      <p:ext uri="{BB962C8B-B14F-4D97-AF65-F5344CB8AC3E}">
        <p14:creationId xmlns:p14="http://schemas.microsoft.com/office/powerpoint/2010/main" val="79315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4" name="组合 3"/>
          <p:cNvGrpSpPr/>
          <p:nvPr/>
        </p:nvGrpSpPr>
        <p:grpSpPr>
          <a:xfrm>
            <a:off x="7620" y="-88900"/>
            <a:ext cx="12185650" cy="6954520"/>
            <a:chOff x="12" y="-140"/>
            <a:chExt cx="19190" cy="10952"/>
          </a:xfrm>
        </p:grpSpPr>
        <p:sp>
          <p:nvSpPr>
            <p:cNvPr id="6" name="矩形 5"/>
            <p:cNvSpPr/>
            <p:nvPr/>
          </p:nvSpPr>
          <p:spPr>
            <a:xfrm>
              <a:off x="12" y="-28"/>
              <a:ext cx="2929" cy="10840"/>
            </a:xfrm>
            <a:prstGeom prst="rect">
              <a:avLst/>
            </a:prstGeom>
            <a:solidFill>
              <a:srgbClr val="CC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6819" y="-140"/>
              <a:ext cx="2383" cy="2383"/>
            </a:xfrm>
            <a:prstGeom prst="rect">
              <a:avLst/>
            </a:prstGeom>
          </p:spPr>
        </p:pic>
        <p:sp>
          <p:nvSpPr>
            <p:cNvPr id="3" name="矩形 2"/>
            <p:cNvSpPr/>
            <p:nvPr/>
          </p:nvSpPr>
          <p:spPr>
            <a:xfrm>
              <a:off x="12" y="2808"/>
              <a:ext cx="2929" cy="5167"/>
            </a:xfrm>
            <a:prstGeom prst="rect">
              <a:avLst/>
            </a:prstGeom>
            <a:pattFill prst="pct30">
              <a:fgClr>
                <a:srgbClr val="CC6699"/>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59" y="109"/>
              <a:ext cx="18882" cy="10582"/>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1960880" y="510143"/>
            <a:ext cx="4146998" cy="646331"/>
          </a:xfrm>
          <a:prstGeom prst="rect">
            <a:avLst/>
          </a:prstGeom>
          <a:noFill/>
        </p:spPr>
        <p:txBody>
          <a:bodyPr wrap="square" rtlCol="0">
            <a:spAutoFit/>
          </a:bodyPr>
          <a:lstStyle/>
          <a:p>
            <a:r>
              <a:rPr lang="zh-CN" altLang="en-US" sz="3600" dirty="0">
                <a:solidFill>
                  <a:srgbClr val="CC6699"/>
                </a:solidFill>
                <a:latin typeface="方正舒体" panose="02010601030101010101" pitchFamily="2" charset="-122"/>
                <a:ea typeface="方正舒体" panose="02010601030101010101" pitchFamily="2" charset="-122"/>
              </a:rPr>
              <a:t>项目特色：</a:t>
            </a:r>
          </a:p>
        </p:txBody>
      </p:sp>
      <p:sp>
        <p:nvSpPr>
          <p:cNvPr id="8" name="文本框 7"/>
          <p:cNvSpPr txBox="1"/>
          <p:nvPr/>
        </p:nvSpPr>
        <p:spPr>
          <a:xfrm>
            <a:off x="1960880" y="2114131"/>
            <a:ext cx="9247031" cy="3416320"/>
          </a:xfrm>
          <a:prstGeom prst="rect">
            <a:avLst/>
          </a:prstGeom>
          <a:noFill/>
        </p:spPr>
        <p:txBody>
          <a:bodyPr wrap="square" rtlCol="0">
            <a:spAutoFit/>
          </a:bodyPr>
          <a:lstStyle/>
          <a:p>
            <a:pPr marL="457200" indent="-457200">
              <a:buAutoNum type="arabicPeriod"/>
            </a:pPr>
            <a:r>
              <a:rPr lang="zh-CN" altLang="en-US" sz="2400" dirty="0">
                <a:latin typeface="Adobe 仿宋 Std R" panose="02020400000000000000" pitchFamily="18" charset="-122"/>
                <a:ea typeface="Adobe 仿宋 Std R" panose="02020400000000000000" pitchFamily="18" charset="-122"/>
              </a:rPr>
              <a:t>使用了</a:t>
            </a:r>
            <a:r>
              <a:rPr lang="zh-CN" altLang="en-US" sz="2400" b="1" dirty="0">
                <a:latin typeface="Adobe 仿宋 Std R" panose="02020400000000000000" pitchFamily="18" charset="-122"/>
                <a:ea typeface="Adobe 仿宋 Std R" panose="02020400000000000000" pitchFamily="18" charset="-122"/>
              </a:rPr>
              <a:t>学生认证系统</a:t>
            </a:r>
            <a:r>
              <a:rPr lang="zh-CN" altLang="en-US" sz="2400" dirty="0">
                <a:latin typeface="Adobe 仿宋 Std R" panose="02020400000000000000" pitchFamily="18" charset="-122"/>
                <a:ea typeface="Adobe 仿宋 Std R" panose="02020400000000000000" pitchFamily="18" charset="-122"/>
              </a:rPr>
              <a:t>，以提供一个</a:t>
            </a:r>
            <a:r>
              <a:rPr lang="zh-CN" altLang="en-US" sz="2400" b="1" dirty="0">
                <a:latin typeface="Adobe 仿宋 Std R" panose="02020400000000000000" pitchFamily="18" charset="-122"/>
                <a:ea typeface="Adobe 仿宋 Std R" panose="02020400000000000000" pitchFamily="18" charset="-122"/>
              </a:rPr>
              <a:t>安全干净</a:t>
            </a:r>
            <a:r>
              <a:rPr lang="zh-CN" altLang="en-US" sz="2400" dirty="0">
                <a:latin typeface="Adobe 仿宋 Std R" panose="02020400000000000000" pitchFamily="18" charset="-122"/>
                <a:ea typeface="Adobe 仿宋 Std R" panose="02020400000000000000" pitchFamily="18" charset="-122"/>
              </a:rPr>
              <a:t>的交易</a:t>
            </a:r>
            <a:r>
              <a:rPr lang="zh-CN" altLang="en-US" sz="2400" dirty="0" smtClean="0">
                <a:latin typeface="Adobe 仿宋 Std R" panose="02020400000000000000" pitchFamily="18" charset="-122"/>
                <a:ea typeface="Adobe 仿宋 Std R" panose="02020400000000000000" pitchFamily="18" charset="-122"/>
              </a:rPr>
              <a:t>环境</a:t>
            </a:r>
            <a:endParaRPr lang="en-US" altLang="zh-CN" sz="2400" dirty="0">
              <a:latin typeface="Adobe 仿宋 Std R" panose="02020400000000000000" pitchFamily="18" charset="-122"/>
              <a:ea typeface="Adobe 仿宋 Std R" panose="02020400000000000000" pitchFamily="18" charset="-122"/>
            </a:endParaRPr>
          </a:p>
          <a:p>
            <a:pPr marL="457200" indent="-457200">
              <a:buAutoNum type="arabicPeriod"/>
            </a:pPr>
            <a:endParaRPr lang="en-US" altLang="zh-CN" sz="2400" dirty="0">
              <a:latin typeface="Adobe 仿宋 Std R" panose="02020400000000000000" pitchFamily="18" charset="-122"/>
              <a:ea typeface="Adobe 仿宋 Std R" panose="02020400000000000000" pitchFamily="18" charset="-122"/>
            </a:endParaRPr>
          </a:p>
          <a:p>
            <a:pPr marL="457200" indent="-457200">
              <a:buFontTx/>
              <a:buAutoNum type="arabicPeriod"/>
            </a:pPr>
            <a:r>
              <a:rPr lang="zh-CN" altLang="en-US" sz="2400" dirty="0">
                <a:latin typeface="Adobe 仿宋 Std R" panose="02020400000000000000" pitchFamily="18" charset="-122"/>
                <a:ea typeface="Adobe 仿宋 Std R" panose="02020400000000000000" pitchFamily="18" charset="-122"/>
              </a:rPr>
              <a:t>大学生群体更倾向于</a:t>
            </a:r>
            <a:r>
              <a:rPr lang="zh-CN" altLang="en-US" sz="2400" b="1" dirty="0">
                <a:latin typeface="Adobe 仿宋 Std R" panose="02020400000000000000" pitchFamily="18" charset="-122"/>
                <a:ea typeface="Adobe 仿宋 Std R" panose="02020400000000000000" pitchFamily="18" charset="-122"/>
              </a:rPr>
              <a:t>不出校园</a:t>
            </a:r>
            <a:r>
              <a:rPr lang="zh-CN" altLang="en-US" sz="2400" dirty="0">
                <a:latin typeface="Adobe 仿宋 Std R" panose="02020400000000000000" pitchFamily="18" charset="-122"/>
                <a:ea typeface="Adobe 仿宋 Std R" panose="02020400000000000000" pitchFamily="18" charset="-122"/>
              </a:rPr>
              <a:t>进行交易，校内交易既方便又省</a:t>
            </a:r>
            <a:r>
              <a:rPr lang="zh-CN" altLang="en-US" sz="2400" dirty="0" smtClean="0">
                <a:latin typeface="Adobe 仿宋 Std R" panose="02020400000000000000" pitchFamily="18" charset="-122"/>
                <a:ea typeface="Adobe 仿宋 Std R" panose="02020400000000000000" pitchFamily="18" charset="-122"/>
              </a:rPr>
              <a:t>时</a:t>
            </a:r>
            <a:endParaRPr lang="en-US" altLang="zh-CN" sz="2400" dirty="0">
              <a:latin typeface="Adobe 仿宋 Std R" panose="02020400000000000000" pitchFamily="18" charset="-122"/>
              <a:ea typeface="Adobe 仿宋 Std R" panose="02020400000000000000" pitchFamily="18" charset="-122"/>
            </a:endParaRPr>
          </a:p>
          <a:p>
            <a:pPr marL="457200" indent="-457200">
              <a:buFontTx/>
              <a:buAutoNum type="arabicPeriod"/>
            </a:pPr>
            <a:endParaRPr lang="en-US" altLang="zh-CN" sz="2400" dirty="0">
              <a:latin typeface="Adobe 仿宋 Std R" panose="02020400000000000000" pitchFamily="18" charset="-122"/>
              <a:ea typeface="Adobe 仿宋 Std R" panose="02020400000000000000" pitchFamily="18" charset="-122"/>
            </a:endParaRPr>
          </a:p>
          <a:p>
            <a:pPr marL="457200" indent="-457200">
              <a:buFontTx/>
              <a:buAutoNum type="arabicPeriod"/>
            </a:pPr>
            <a:r>
              <a:rPr lang="zh-CN" altLang="en-US" sz="2400" dirty="0">
                <a:latin typeface="Adobe 仿宋 Std R" panose="02020400000000000000" pitchFamily="18" charset="-122"/>
                <a:ea typeface="Adobe 仿宋 Std R" panose="02020400000000000000" pitchFamily="18" charset="-122"/>
              </a:rPr>
              <a:t>部分大学生的二手物品</a:t>
            </a:r>
            <a:r>
              <a:rPr lang="zh-CN" altLang="en-US" sz="2400" b="1" dirty="0">
                <a:latin typeface="Adobe 仿宋 Std R" panose="02020400000000000000" pitchFamily="18" charset="-122"/>
                <a:ea typeface="Adobe 仿宋 Std R" panose="02020400000000000000" pitchFamily="18" charset="-122"/>
              </a:rPr>
              <a:t>面向同类用户</a:t>
            </a:r>
            <a:r>
              <a:rPr lang="zh-CN" altLang="en-US" sz="2400" b="1" dirty="0" smtClean="0">
                <a:latin typeface="Adobe 仿宋 Std R" panose="02020400000000000000" pitchFamily="18" charset="-122"/>
                <a:ea typeface="Adobe 仿宋 Std R" panose="02020400000000000000" pitchFamily="18" charset="-122"/>
              </a:rPr>
              <a:t>群体</a:t>
            </a:r>
            <a:endParaRPr lang="en-US" altLang="zh-CN" sz="2400" dirty="0" smtClean="0">
              <a:latin typeface="Adobe 仿宋 Std R" panose="02020400000000000000" pitchFamily="18" charset="-122"/>
              <a:ea typeface="Adobe 仿宋 Std R" panose="02020400000000000000" pitchFamily="18" charset="-122"/>
            </a:endParaRPr>
          </a:p>
          <a:p>
            <a:pPr marL="457200" indent="-457200">
              <a:buFontTx/>
              <a:buAutoNum type="arabicPeriod"/>
            </a:pPr>
            <a:endParaRPr lang="en-US" altLang="zh-CN" sz="2400" dirty="0">
              <a:latin typeface="Adobe 仿宋 Std R" panose="02020400000000000000" pitchFamily="18" charset="-122"/>
              <a:ea typeface="Adobe 仿宋 Std R" panose="02020400000000000000" pitchFamily="18" charset="-122"/>
            </a:endParaRPr>
          </a:p>
          <a:p>
            <a:pPr marL="457200" indent="-457200">
              <a:buFontTx/>
              <a:buAutoNum type="arabicPeriod"/>
            </a:pPr>
            <a:r>
              <a:rPr lang="zh-CN" altLang="en-US" sz="2400" dirty="0" smtClean="0">
                <a:latin typeface="Adobe 仿宋 Std R" panose="02020400000000000000" pitchFamily="18" charset="-122"/>
                <a:ea typeface="Adobe 仿宋 Std R" panose="02020400000000000000" pitchFamily="18" charset="-122"/>
              </a:rPr>
              <a:t>不仅有“我想卖”还有“我想买”</a:t>
            </a:r>
            <a:endParaRPr lang="zh-CN" altLang="en-US" sz="2400" dirty="0">
              <a:latin typeface="Adobe 仿宋 Std R" panose="02020400000000000000" pitchFamily="18" charset="-122"/>
              <a:ea typeface="Adobe 仿宋 Std R" panose="02020400000000000000" pitchFamily="18" charset="-122"/>
            </a:endParaRPr>
          </a:p>
          <a:p>
            <a:pPr marL="457200" indent="-457200">
              <a:buAutoNum type="arabicPeriod"/>
            </a:pPr>
            <a:endParaRPr lang="en-US" altLang="zh-CN" sz="2400" dirty="0">
              <a:latin typeface="Adobe 仿宋 Std R" panose="02020400000000000000" pitchFamily="18" charset="-122"/>
              <a:ea typeface="Adobe 仿宋 Std R" panose="02020400000000000000" pitchFamily="18" charset="-122"/>
            </a:endParaRPr>
          </a:p>
          <a:p>
            <a:pPr marL="457200" indent="-457200">
              <a:buAutoNum type="arabicPeriod"/>
            </a:pPr>
            <a:endParaRPr lang="zh-CN" altLang="en-US" sz="2400" dirty="0">
              <a:latin typeface="Adobe 仿宋 Std R" panose="02020400000000000000" pitchFamily="18" charset="-122"/>
              <a:ea typeface="Adobe 仿宋 Std R" panose="02020400000000000000" pitchFamily="18"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6699"/>
        </a:solidFill>
        <a:effectLst/>
      </p:bgPr>
    </p:bg>
    <p:spTree>
      <p:nvGrpSpPr>
        <p:cNvPr id="1" name=""/>
        <p:cNvGrpSpPr/>
        <p:nvPr/>
      </p:nvGrpSpPr>
      <p:grpSpPr>
        <a:xfrm>
          <a:off x="0" y="0"/>
          <a:ext cx="0" cy="0"/>
          <a:chOff x="0" y="0"/>
          <a:chExt cx="0" cy="0"/>
        </a:xfrm>
      </p:grpSpPr>
      <p:grpSp>
        <p:nvGrpSpPr>
          <p:cNvPr id="4" name="组合 3"/>
          <p:cNvGrpSpPr/>
          <p:nvPr/>
        </p:nvGrpSpPr>
        <p:grpSpPr>
          <a:xfrm>
            <a:off x="100330" y="-19685"/>
            <a:ext cx="12091670" cy="6877685"/>
            <a:chOff x="159" y="-140"/>
            <a:chExt cx="19042" cy="10831"/>
          </a:xfrm>
        </p:grpSpPr>
        <p:sp>
          <p:nvSpPr>
            <p:cNvPr id="12" name="矩形 11"/>
            <p:cNvSpPr/>
            <p:nvPr/>
          </p:nvSpPr>
          <p:spPr>
            <a:xfrm>
              <a:off x="159" y="109"/>
              <a:ext cx="18882" cy="10582"/>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527" y="372"/>
              <a:ext cx="18147" cy="1005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6819" y="-140"/>
              <a:ext cx="2383" cy="2383"/>
            </a:xfrm>
            <a:prstGeom prst="rect">
              <a:avLst/>
            </a:prstGeom>
          </p:spPr>
        </p:pic>
      </p:grpSp>
      <p:sp>
        <p:nvSpPr>
          <p:cNvPr id="7" name="文本框 6"/>
          <p:cNvSpPr txBox="1"/>
          <p:nvPr/>
        </p:nvSpPr>
        <p:spPr>
          <a:xfrm>
            <a:off x="1960880" y="510143"/>
            <a:ext cx="4146998" cy="646331"/>
          </a:xfrm>
          <a:prstGeom prst="rect">
            <a:avLst/>
          </a:prstGeom>
          <a:noFill/>
        </p:spPr>
        <p:txBody>
          <a:bodyPr wrap="square" rtlCol="0">
            <a:spAutoFit/>
          </a:bodyPr>
          <a:lstStyle/>
          <a:p>
            <a:r>
              <a:rPr lang="zh-CN" altLang="en-US" sz="3600" dirty="0">
                <a:solidFill>
                  <a:srgbClr val="CC6699"/>
                </a:solidFill>
                <a:latin typeface="方正舒体" panose="02010601030101010101" pitchFamily="2" charset="-122"/>
                <a:ea typeface="方正舒体" panose="02010601030101010101" pitchFamily="2" charset="-122"/>
              </a:rPr>
              <a:t>需求分析：</a:t>
            </a:r>
          </a:p>
        </p:txBody>
      </p:sp>
      <p:sp>
        <p:nvSpPr>
          <p:cNvPr id="5" name="矩形 4"/>
          <p:cNvSpPr/>
          <p:nvPr/>
        </p:nvSpPr>
        <p:spPr>
          <a:xfrm>
            <a:off x="1852295" y="1534720"/>
            <a:ext cx="8486140" cy="1015663"/>
          </a:xfrm>
          <a:prstGeom prst="rect">
            <a:avLst/>
          </a:prstGeom>
        </p:spPr>
        <p:txBody>
          <a:bodyPr wrap="square">
            <a:spAutoFit/>
          </a:bodyPr>
          <a:lstStyle/>
          <a:p>
            <a:r>
              <a:rPr lang="en-US" altLang="zh-CN" sz="2000" dirty="0">
                <a:latin typeface="Adobe 仿宋 Std R" panose="02020400000000000000" pitchFamily="18" charset="-122"/>
                <a:ea typeface="Adobe 仿宋 Std R" panose="02020400000000000000" pitchFamily="18" charset="-122"/>
              </a:rPr>
              <a:t>	</a:t>
            </a:r>
            <a:r>
              <a:rPr lang="zh-CN" altLang="en-US" sz="2000" dirty="0">
                <a:latin typeface="Adobe 仿宋 Std R" panose="02020400000000000000" pitchFamily="18" charset="-122"/>
                <a:ea typeface="Adobe 仿宋 Std R" panose="02020400000000000000" pitchFamily="18" charset="-122"/>
              </a:rPr>
              <a:t>项目提供包括闲置物品上架、展示、询价、</a:t>
            </a:r>
            <a:r>
              <a:rPr lang="zh-CN" altLang="en-US" sz="2000" dirty="0" smtClean="0">
                <a:latin typeface="Adobe 仿宋 Std R" panose="02020400000000000000" pitchFamily="18" charset="-122"/>
                <a:ea typeface="Adobe 仿宋 Std R" panose="02020400000000000000" pitchFamily="18" charset="-122"/>
              </a:rPr>
              <a:t>讨论、在线</a:t>
            </a:r>
            <a:r>
              <a:rPr lang="zh-CN" altLang="en-US" sz="2000" dirty="0">
                <a:latin typeface="Adobe 仿宋 Std R" panose="02020400000000000000" pitchFamily="18" charset="-122"/>
                <a:ea typeface="Adobe 仿宋 Std R" panose="02020400000000000000" pitchFamily="18" charset="-122"/>
              </a:rPr>
              <a:t>交易确认等在内的注册用户二手物品交易服务。本项目期望面向受认证的在校大学生提供稳定、可靠的二手交易服务。 </a:t>
            </a:r>
          </a:p>
        </p:txBody>
      </p:sp>
      <p:pic>
        <p:nvPicPr>
          <p:cNvPr id="8" name="图片 7"/>
          <p:cNvPicPr>
            <a:picLocks noChangeAspect="1"/>
          </p:cNvPicPr>
          <p:nvPr/>
        </p:nvPicPr>
        <p:blipFill>
          <a:blip r:embed="rId5"/>
          <a:stretch>
            <a:fillRect/>
          </a:stretch>
        </p:blipFill>
        <p:spPr>
          <a:xfrm>
            <a:off x="1596979" y="2928629"/>
            <a:ext cx="8500056" cy="2984266"/>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6699"/>
        </a:solidFill>
        <a:effectLst/>
      </p:bgPr>
    </p:bg>
    <p:spTree>
      <p:nvGrpSpPr>
        <p:cNvPr id="1" name=""/>
        <p:cNvGrpSpPr/>
        <p:nvPr/>
      </p:nvGrpSpPr>
      <p:grpSpPr>
        <a:xfrm>
          <a:off x="0" y="0"/>
          <a:ext cx="0" cy="0"/>
          <a:chOff x="0" y="0"/>
          <a:chExt cx="0" cy="0"/>
        </a:xfrm>
      </p:grpSpPr>
      <p:grpSp>
        <p:nvGrpSpPr>
          <p:cNvPr id="4" name="组合 3"/>
          <p:cNvGrpSpPr/>
          <p:nvPr/>
        </p:nvGrpSpPr>
        <p:grpSpPr>
          <a:xfrm>
            <a:off x="100330" y="-19685"/>
            <a:ext cx="12091670" cy="6877685"/>
            <a:chOff x="159" y="-140"/>
            <a:chExt cx="19042" cy="10831"/>
          </a:xfrm>
        </p:grpSpPr>
        <p:sp>
          <p:nvSpPr>
            <p:cNvPr id="12" name="矩形 11"/>
            <p:cNvSpPr/>
            <p:nvPr/>
          </p:nvSpPr>
          <p:spPr>
            <a:xfrm>
              <a:off x="159" y="109"/>
              <a:ext cx="18882" cy="10582"/>
            </a:xfrm>
            <a:prstGeom prst="rect">
              <a:avLst/>
            </a:prstGeom>
            <a:noFill/>
            <a:ln w="28575">
              <a:solidFill>
                <a:srgbClr val="1A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527" y="372"/>
              <a:ext cx="18147" cy="1005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logo外部透明"/>
            <p:cNvPicPr>
              <a:picLocks noChangeAspect="1"/>
            </p:cNvPicPr>
            <p:nvPr/>
          </p:nvPicPr>
          <p:blipFill>
            <a:blip r:embed="rId4"/>
            <a:stretch>
              <a:fillRect/>
            </a:stretch>
          </p:blipFill>
          <p:spPr>
            <a:xfrm>
              <a:off x="16819" y="-140"/>
              <a:ext cx="2383" cy="2383"/>
            </a:xfrm>
            <a:prstGeom prst="rect">
              <a:avLst/>
            </a:prstGeom>
          </p:spPr>
        </p:pic>
      </p:grpSp>
      <p:sp>
        <p:nvSpPr>
          <p:cNvPr id="7" name="文本框 6"/>
          <p:cNvSpPr txBox="1"/>
          <p:nvPr/>
        </p:nvSpPr>
        <p:spPr>
          <a:xfrm>
            <a:off x="1960880" y="510143"/>
            <a:ext cx="4146998" cy="646331"/>
          </a:xfrm>
          <a:prstGeom prst="rect">
            <a:avLst/>
          </a:prstGeom>
          <a:noFill/>
        </p:spPr>
        <p:txBody>
          <a:bodyPr wrap="square" rtlCol="0">
            <a:spAutoFit/>
          </a:bodyPr>
          <a:lstStyle/>
          <a:p>
            <a:r>
              <a:rPr lang="zh-CN" altLang="en-US" sz="3600" dirty="0">
                <a:solidFill>
                  <a:srgbClr val="CC6699"/>
                </a:solidFill>
                <a:latin typeface="方正舒体" panose="02010601030101010101" pitchFamily="2" charset="-122"/>
                <a:ea typeface="方正舒体" panose="02010601030101010101" pitchFamily="2" charset="-122"/>
              </a:rPr>
              <a:t>功能性需求：</a:t>
            </a:r>
          </a:p>
        </p:txBody>
      </p:sp>
      <p:sp>
        <p:nvSpPr>
          <p:cNvPr id="6" name="文本框 5"/>
          <p:cNvSpPr txBox="1"/>
          <p:nvPr/>
        </p:nvSpPr>
        <p:spPr>
          <a:xfrm>
            <a:off x="3165421" y="1493520"/>
            <a:ext cx="5859887"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用户注册功能 </a:t>
            </a:r>
            <a:endParaRPr lang="en-US" altLang="zh-CN" sz="2400" dirty="0">
              <a:latin typeface="Adobe 仿宋 Std R" panose="02020400000000000000" pitchFamily="18" charset="-122"/>
              <a:ea typeface="Adobe 仿宋 Std R" panose="02020400000000000000" pitchFamily="18" charset="-122"/>
            </a:endParaRPr>
          </a:p>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用户登录功能 </a:t>
            </a:r>
            <a:endParaRPr lang="en-US" altLang="zh-CN" sz="2400" dirty="0">
              <a:latin typeface="Adobe 仿宋 Std R" panose="02020400000000000000" pitchFamily="18" charset="-122"/>
              <a:ea typeface="Adobe 仿宋 Std R" panose="02020400000000000000" pitchFamily="18" charset="-122"/>
            </a:endParaRPr>
          </a:p>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用户学生身份认证系统 </a:t>
            </a:r>
            <a:endParaRPr lang="en-US" altLang="zh-CN" sz="2400" dirty="0">
              <a:latin typeface="Adobe 仿宋 Std R" panose="02020400000000000000" pitchFamily="18" charset="-122"/>
              <a:ea typeface="Adobe 仿宋 Std R" panose="02020400000000000000" pitchFamily="18" charset="-122"/>
            </a:endParaRPr>
          </a:p>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发布闲置物品功能 </a:t>
            </a:r>
            <a:endParaRPr lang="en-US" altLang="zh-CN" sz="2400" dirty="0">
              <a:latin typeface="Adobe 仿宋 Std R" panose="02020400000000000000" pitchFamily="18" charset="-122"/>
              <a:ea typeface="Adobe 仿宋 Std R" panose="02020400000000000000" pitchFamily="18" charset="-122"/>
            </a:endParaRPr>
          </a:p>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基于关键字的精确二手信息搜索服务 </a:t>
            </a:r>
            <a:endParaRPr lang="en-US" altLang="zh-CN" sz="2400" dirty="0">
              <a:latin typeface="Adobe 仿宋 Std R" panose="02020400000000000000" pitchFamily="18" charset="-122"/>
              <a:ea typeface="Adobe 仿宋 Std R" panose="02020400000000000000" pitchFamily="18" charset="-122"/>
            </a:endParaRPr>
          </a:p>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基于主题的信息模糊搜索服务 </a:t>
            </a:r>
            <a:endParaRPr lang="en-US" altLang="zh-CN" sz="2400" dirty="0">
              <a:latin typeface="Adobe 仿宋 Std R" panose="02020400000000000000" pitchFamily="18" charset="-122"/>
              <a:ea typeface="Adobe 仿宋 Std R" panose="02020400000000000000" pitchFamily="18" charset="-122"/>
            </a:endParaRPr>
          </a:p>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基于用户画像的二手交易首页推荐服务</a:t>
            </a:r>
            <a:endParaRPr lang="en-US" altLang="zh-CN" sz="2400" dirty="0">
              <a:latin typeface="Adobe 仿宋 Std R" panose="02020400000000000000" pitchFamily="18" charset="-122"/>
              <a:ea typeface="Adobe 仿宋 Std R" panose="02020400000000000000" pitchFamily="18" charset="-122"/>
            </a:endParaRPr>
          </a:p>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针对商品的询价讨论板块功能 </a:t>
            </a:r>
            <a:endParaRPr lang="en-US" altLang="zh-CN" sz="2400" dirty="0">
              <a:latin typeface="Adobe 仿宋 Std R" panose="02020400000000000000" pitchFamily="18" charset="-122"/>
              <a:ea typeface="Adobe 仿宋 Std R" panose="02020400000000000000" pitchFamily="18" charset="-122"/>
            </a:endParaRPr>
          </a:p>
          <a:p>
            <a:pPr marL="285750" indent="-285750">
              <a:buFont typeface="Arial" panose="020B0604020202020204" pitchFamily="34" charset="0"/>
              <a:buChar char="•"/>
            </a:pPr>
            <a:r>
              <a:rPr lang="zh-CN" altLang="en-US" sz="2400" dirty="0" smtClean="0">
                <a:latin typeface="Adobe 仿宋 Std R" panose="02020400000000000000" pitchFamily="18" charset="-122"/>
                <a:ea typeface="Adobe 仿宋 Std R" panose="02020400000000000000" pitchFamily="18" charset="-122"/>
              </a:rPr>
              <a:t>二手</a:t>
            </a:r>
            <a:r>
              <a:rPr lang="zh-CN" altLang="en-US" sz="2400" dirty="0">
                <a:latin typeface="Adobe 仿宋 Std R" panose="02020400000000000000" pitchFamily="18" charset="-122"/>
                <a:ea typeface="Adobe 仿宋 Std R" panose="02020400000000000000" pitchFamily="18" charset="-122"/>
              </a:rPr>
              <a:t>物品购买意向预定功能 </a:t>
            </a:r>
            <a:endParaRPr lang="en-US" altLang="zh-CN" sz="2400" dirty="0">
              <a:latin typeface="Adobe 仿宋 Std R" panose="02020400000000000000" pitchFamily="18" charset="-122"/>
              <a:ea typeface="Adobe 仿宋 Std R" panose="02020400000000000000" pitchFamily="18" charset="-122"/>
            </a:endParaRPr>
          </a:p>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卖家确认订单功能 </a:t>
            </a:r>
            <a:endParaRPr lang="en-US" altLang="zh-CN" sz="2400" dirty="0">
              <a:latin typeface="Adobe 仿宋 Std R" panose="02020400000000000000" pitchFamily="18" charset="-122"/>
              <a:ea typeface="Adobe 仿宋 Std R" panose="02020400000000000000" pitchFamily="18" charset="-122"/>
            </a:endParaRPr>
          </a:p>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双方确认交易成功功能 </a:t>
            </a:r>
            <a:endParaRPr lang="en-US" altLang="zh-CN" sz="2400" dirty="0">
              <a:latin typeface="Adobe 仿宋 Std R" panose="02020400000000000000" pitchFamily="18" charset="-122"/>
              <a:ea typeface="Adobe 仿宋 Std R" panose="02020400000000000000" pitchFamily="18" charset="-122"/>
            </a:endParaRPr>
          </a:p>
          <a:p>
            <a:pPr marL="285750" indent="-285750">
              <a:buFont typeface="Arial" panose="020B0604020202020204" pitchFamily="34" charset="0"/>
              <a:buChar char="•"/>
            </a:pPr>
            <a:r>
              <a:rPr lang="zh-CN" altLang="en-US" sz="2400" dirty="0">
                <a:latin typeface="Adobe 仿宋 Std R" panose="02020400000000000000" pitchFamily="18" charset="-122"/>
                <a:ea typeface="Adobe 仿宋 Std R" panose="02020400000000000000" pitchFamily="18" charset="-122"/>
              </a:rPr>
              <a:t>双方互评功能  </a:t>
            </a:r>
          </a:p>
        </p:txBody>
      </p:sp>
    </p:spTree>
    <p:custDataLst>
      <p:tags r:id="rId1"/>
    </p:custDataLst>
    <p:extLst>
      <p:ext uri="{BB962C8B-B14F-4D97-AF65-F5344CB8AC3E}">
        <p14:creationId xmlns:p14="http://schemas.microsoft.com/office/powerpoint/2010/main" val="276208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839</Words>
  <Application>Microsoft Office PowerPoint</Application>
  <PresentationFormat>宽屏</PresentationFormat>
  <Paragraphs>116</Paragraphs>
  <Slides>19</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Adobe 仿宋 Std R</vt:lpstr>
      <vt:lpstr>方正舒体</vt:lpstr>
      <vt:lpstr>方正姚体</vt:lpstr>
      <vt:lpstr>李旭科书法</vt:lpstr>
      <vt:lpstr>隶书</vt:lpstr>
      <vt:lpstr>微软雅黑</vt:lpstr>
      <vt:lpstr>Arial</vt:lpstr>
      <vt:lpstr>Niagara Engraved</vt:lpstr>
      <vt:lpstr>Stencil Std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张睦婕</dc:creator>
  <cp:lastModifiedBy>张 睦婕</cp:lastModifiedBy>
  <cp:revision>65</cp:revision>
  <dcterms:created xsi:type="dcterms:W3CDTF">2019-06-19T02:08:00Z</dcterms:created>
  <dcterms:modified xsi:type="dcterms:W3CDTF">2019-08-26T02:25:50Z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