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6" r:id="rId7"/>
    <p:sldId id="260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 haijiang" initials="jh" lastIdx="1" clrIdx="0">
    <p:extLst>
      <p:ext uri="{19B8F6BF-5375-455C-9EA6-DF929625EA0E}">
        <p15:presenceInfo xmlns:p15="http://schemas.microsoft.com/office/powerpoint/2012/main" userId="fdfc92868b06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6707" autoAdjust="0"/>
  </p:normalViewPr>
  <p:slideViewPr>
    <p:cSldViewPr snapToGrid="0">
      <p:cViewPr varScale="1">
        <p:scale>
          <a:sx n="103" d="100"/>
          <a:sy n="103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4C58D-4AC0-47F2-B672-726EE1973431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7875-5BC2-4655-BE3D-EFBC10E3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6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9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3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初中学到的抛物线公式是 </a:t>
            </a:r>
            <a:r>
              <a:rPr lang="en-US" altLang="zh-CN" dirty="0"/>
              <a:t>y = A * ( x * x ) + B * x + C</a:t>
            </a:r>
            <a:r>
              <a:rPr lang="zh-CN" altLang="en-US" dirty="0"/>
              <a:t>，但这个数学公式没法直接用到动画游戏中；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如果我们将 </a:t>
            </a:r>
            <a:r>
              <a:rPr lang="en-US" altLang="zh-CN" dirty="0"/>
              <a:t>V </a:t>
            </a:r>
            <a:r>
              <a:rPr lang="zh-CN" altLang="en-US" dirty="0"/>
              <a:t>看作是一个向量的话，那么 </a:t>
            </a:r>
            <a:r>
              <a:rPr lang="en-US" altLang="zh-CN" dirty="0" err="1"/>
              <a:t>V0</a:t>
            </a:r>
            <a:r>
              <a:rPr lang="en-US" altLang="zh-CN" dirty="0"/>
              <a:t> = </a:t>
            </a:r>
            <a:r>
              <a:rPr lang="en-US" altLang="zh-CN" dirty="0" err="1"/>
              <a:t>Vx</a:t>
            </a:r>
            <a:r>
              <a:rPr lang="en-US" altLang="zh-CN" dirty="0"/>
              <a:t> + </a:t>
            </a:r>
            <a:r>
              <a:rPr lang="en-US" altLang="zh-CN" dirty="0" err="1"/>
              <a:t>Vy</a:t>
            </a:r>
            <a:r>
              <a:rPr lang="zh-CN" altLang="en-US" dirty="0"/>
              <a:t>。也就是两个方向上的叠加；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在不计空气阻力的情况下，</a:t>
            </a:r>
            <a:r>
              <a:rPr lang="en-US" altLang="zh-CN" dirty="0" err="1"/>
              <a:t>Vx</a:t>
            </a:r>
            <a:r>
              <a:rPr lang="en-US" altLang="zh-CN" dirty="0"/>
              <a:t> </a:t>
            </a:r>
            <a:r>
              <a:rPr lang="zh-CN" altLang="en-US" dirty="0"/>
              <a:t>做水平的直线匀速运动，</a:t>
            </a:r>
            <a:r>
              <a:rPr lang="en-US" altLang="zh-CN" dirty="0" err="1"/>
              <a:t>Vy</a:t>
            </a:r>
            <a:r>
              <a:rPr lang="en-US" altLang="zh-CN" dirty="0"/>
              <a:t> </a:t>
            </a:r>
            <a:r>
              <a:rPr lang="zh-CN" altLang="en-US" dirty="0"/>
              <a:t>做竖直的自由落体运动（</a:t>
            </a:r>
            <a:r>
              <a:rPr lang="en-US" altLang="zh-CN" dirty="0"/>
              <a:t>XXX </a:t>
            </a:r>
            <a:r>
              <a:rPr lang="zh-CN" altLang="en-US" dirty="0"/>
              <a:t>注意：是先上升再下降）；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对于 </a:t>
            </a:r>
            <a:r>
              <a:rPr lang="en-US" altLang="zh-CN" dirty="0" err="1"/>
              <a:t>Vx</a:t>
            </a:r>
            <a:r>
              <a:rPr lang="en-US" altLang="zh-CN" dirty="0"/>
              <a:t> </a:t>
            </a:r>
            <a:r>
              <a:rPr lang="zh-CN" altLang="en-US" dirty="0"/>
              <a:t>的具体数值我们可以通过三角函数算出来。</a:t>
            </a:r>
            <a:r>
              <a:rPr lang="en-US" altLang="zh-CN" dirty="0" err="1"/>
              <a:t>Vx</a:t>
            </a:r>
            <a:r>
              <a:rPr lang="en-US" altLang="zh-CN" dirty="0"/>
              <a:t> = </a:t>
            </a:r>
            <a:r>
              <a:rPr lang="en-US" altLang="zh-CN" dirty="0" err="1"/>
              <a:t>V0</a:t>
            </a:r>
            <a:r>
              <a:rPr lang="en-US" altLang="zh-CN" dirty="0"/>
              <a:t> * cos(A)</a:t>
            </a:r>
            <a:r>
              <a:rPr lang="zh-CN" altLang="en-US" dirty="0"/>
              <a:t>，用这个值乘以变化时间，就能得到水平方向上的位移；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XXX </a:t>
            </a:r>
            <a:r>
              <a:rPr lang="zh-CN" altLang="en-US" dirty="0"/>
              <a:t>注意：要用弧度值；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对于 </a:t>
            </a:r>
            <a:r>
              <a:rPr lang="en-US" altLang="zh-CN" dirty="0" err="1"/>
              <a:t>Vy</a:t>
            </a:r>
            <a:r>
              <a:rPr lang="en-US" altLang="zh-CN" dirty="0"/>
              <a:t> </a:t>
            </a:r>
            <a:r>
              <a:rPr lang="zh-CN" altLang="en-US" dirty="0"/>
              <a:t>的具体数值就需要初中物理中的自由落体公式：</a:t>
            </a:r>
            <a:r>
              <a:rPr lang="en-US" altLang="zh-CN" dirty="0"/>
              <a:t>Vt = </a:t>
            </a:r>
            <a:r>
              <a:rPr lang="en-US" altLang="zh-CN" dirty="0" err="1"/>
              <a:t>Vy</a:t>
            </a:r>
            <a:r>
              <a:rPr lang="en-US" altLang="zh-CN" dirty="0"/>
              <a:t> – G * 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XXX </a:t>
            </a:r>
            <a:r>
              <a:rPr lang="zh-CN" altLang="en-US" dirty="0"/>
              <a:t>注意：这个 </a:t>
            </a:r>
            <a:r>
              <a:rPr lang="en-US" altLang="zh-CN" dirty="0"/>
              <a:t>t </a:t>
            </a:r>
            <a:r>
              <a:rPr lang="zh-CN" altLang="en-US" dirty="0"/>
              <a:t>是走过的时间；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4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67875-5BC2-4655-BE3D-EFBC10E36F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2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0140E-7319-4BE6-850E-BB1D5AEA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2F7C2-FAE5-47AD-9121-A746AD60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03BA4-B7E6-4CA1-A832-FD9EE84E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E8935-A160-41EA-A305-E462E03B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138AF-F550-4338-B000-910AB262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A5F1-07C5-4A1D-AD8C-DCF06D33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5F14-D130-44BA-BAE9-E9EE7AC58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A1C47-FC48-4ACB-8850-A0E8A7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3A195-E3FC-4A27-B1B0-A573FF58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40FCB-BC1E-4F68-BE1A-4BD9CC92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33C393-1AD5-4B70-921C-9F83B394E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92C58-80AC-4F6A-BF93-77DB7412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CEF8-D815-4876-84AD-4105082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4222B-870E-4CAB-A726-FCACA3E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E174-CE22-46C4-BDB1-EE8A62A8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2AF61-B449-4B9F-9D54-8D75434B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92B8-B6D9-4796-BE2F-84CB864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AD6C5-5E05-4BC9-8D0D-D85CED34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30D5-A67D-4456-8C2A-6ECB32AF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AAB4-E54F-49B5-8AEE-9328B25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2F6D-E724-4F0D-9A8E-EAC82B0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F424F-3553-4120-ACF1-FAAA90F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FD41-4B74-416B-81CB-11CD1F50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06F6B-363F-445A-B9F8-07EB6DF9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56BC2-9F44-44D6-8110-B61B745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4D8E-75DE-457A-B2B4-3175126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41898-9174-4A30-BFCB-365BEE46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530ED-7BDB-444B-8ED4-381FED51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EDB9-5A7B-478A-A9F3-6EAE18A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0B85A-B0D0-45E1-B448-736C03B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29F2-1CDA-495C-AC20-8FE855CB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5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825C-CBFE-4E35-908C-9E80456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C55-B5F5-4925-9E4F-791D865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3EF44-9812-4B69-91AC-2AB56B6FE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52BBB0-F63F-41DD-BC3E-3CF5CABF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DCBC3-50D1-4EF7-9B4C-7F0D1A4A3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E3608C-DCA4-4330-A041-2F362FBC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3379FF-B666-4CBF-B6B5-FFE4DCB6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38EF2-CE9B-4386-82AF-79B7917D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B6FF-B83E-49C8-B0EB-3DCDB3A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8029E-AE8A-4C7F-8171-BFE46F9E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2ED67-8E89-4BB3-B8B6-9DCA8F69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9638-D359-4DC7-8597-61B1B6B6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2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77F4C8-7861-40B4-8508-0C3395F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2B045-5004-45B2-B266-61ED8A05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79BB0-26DE-411A-9A1C-1E330466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0DC0A-5B18-4161-AB3A-109F236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0702B-7DAC-450E-B781-83548C9A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FD1FE-969E-402D-A012-5A4AC94A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7354C-2B6E-4FBF-ACB2-66CA2A8E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901C1-E624-41B5-B7C0-91962A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5DBBE-4D36-420D-9651-8A5FC8F3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6147-92F7-45E0-B26D-68017BC7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DCA885-149C-433B-834A-EE4C32431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02C28-7381-4D03-A8EC-BEFA1D94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BC4B4-CB75-499D-96B9-C9AC57BC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FA1F6-A9BA-490A-A375-04BFA42E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DA26F-D060-43A9-84E8-8DBCA40C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0C4B9-B51F-4E72-870B-1F3816A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751D8-22B1-4B85-9B37-94391A75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D9DE1-2B53-452E-BE3E-B5CCB4340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5975-F818-4DF7-8CD0-50B96E6AC390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5F6F9-C079-45AF-B298-A5785560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38461-834B-488A-A5F1-6546A9FBE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631-DF23-4FDD-9465-0933F30D6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j2017/hello_c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cdn0001.afrxvk.cn/hello_cc/img/Hero_Hammer-Run.zi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1AC6-A726-4A41-A88E-159AFED6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游戏高级架构师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AC930-AEA0-4766-BC0E-ECAC6B31D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Cocos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入门</a:t>
            </a:r>
            <a:endParaRPr lang="en-US" altLang="zh-CN" dirty="0"/>
          </a:p>
          <a:p>
            <a:r>
              <a:rPr lang="zh-CN" altLang="en-US" dirty="0"/>
              <a:t>主讲老师：海江</a:t>
            </a:r>
            <a:endParaRPr lang="en-US" altLang="zh-CN" dirty="0"/>
          </a:p>
          <a:p>
            <a:r>
              <a:rPr lang="en-US" altLang="zh-CN" sz="1600" dirty="0">
                <a:hlinkClick r:id="rId2"/>
              </a:rPr>
              <a:t>https://github.com/hjj2017/hello</a:t>
            </a:r>
            <a:r>
              <a:rPr lang="en-US" altLang="zh-CN" sz="1600">
                <a:hlinkClick r:id="rId2"/>
              </a:rPr>
              <a:t>_cc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23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5D65-6A99-4C44-A41F-9754CB2C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前情回顾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6E9147-3A1E-47BB-93F8-55B9B32E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/>
          <a:lstStyle/>
          <a:p>
            <a:pPr>
              <a:lnSpc>
                <a:spcPct val="150000"/>
              </a:lnSpc>
            </a:pPr>
            <a:r>
              <a:rPr lang="zh-CN" altLang="en-US" dirty="0"/>
              <a:t>场景；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画布；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摄像机；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节点；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组件；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三个关键函数：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onLoad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start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4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86CC6-A8D4-49B8-A319-BF83FBCE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绑定或查找节点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7D40F-9ACA-40B2-8177-3E45C8E2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拖拽绑定节点；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查找节点；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 err="1"/>
              <a:t>cc.find</a:t>
            </a:r>
            <a:r>
              <a:rPr lang="en-US" altLang="zh-CN" dirty="0"/>
              <a:t> </a:t>
            </a:r>
            <a:r>
              <a:rPr lang="zh-CN" altLang="en-US" dirty="0"/>
              <a:t>来查找；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 err="1"/>
              <a:t>getComponent</a:t>
            </a:r>
            <a:r>
              <a:rPr lang="en-US" altLang="zh-CN" dirty="0"/>
              <a:t> </a:t>
            </a:r>
            <a:r>
              <a:rPr lang="zh-CN" altLang="en-US" dirty="0"/>
              <a:t>来获得相关组件；</a:t>
            </a:r>
          </a:p>
        </p:txBody>
      </p:sp>
    </p:spTree>
    <p:extLst>
      <p:ext uri="{BB962C8B-B14F-4D97-AF65-F5344CB8AC3E}">
        <p14:creationId xmlns:p14="http://schemas.microsoft.com/office/powerpoint/2010/main" val="42636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34352-72B2-492E-8C64-12EE2C3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实现动画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22C2C-65D9-4313-A508-FCA43065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动画的基本原理：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位移；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旋转；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缩放；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变换颜色；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在那里实现？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修改 </a:t>
            </a:r>
            <a:r>
              <a:rPr lang="en-US" altLang="zh-CN" dirty="0"/>
              <a:t>update </a:t>
            </a:r>
            <a:r>
              <a:rPr lang="zh-CN" altLang="en-US" dirty="0"/>
              <a:t>函数；</a:t>
            </a:r>
          </a:p>
        </p:txBody>
      </p:sp>
    </p:spTree>
    <p:extLst>
      <p:ext uri="{BB962C8B-B14F-4D97-AF65-F5344CB8AC3E}">
        <p14:creationId xmlns:p14="http://schemas.microsoft.com/office/powerpoint/2010/main" val="6182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07B2-4D4D-4D66-889B-C920F76C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抛物线动画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0AD9E79-3935-4051-AD1F-00F9F3E3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8721" y="1825625"/>
            <a:ext cx="86745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A402A-8820-4883-B026-FE0E3068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通过点击事件完成交互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B8C04-720C-40E0-8312-F5265345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cc.Node.EventType.TOUCH_END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99BE-5980-43C0-95FE-4BB95466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序列帧动画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A48B809-9CD1-45F6-9BD7-BD4B3C55CA70}"/>
              </a:ext>
            </a:extLst>
          </p:cNvPr>
          <p:cNvGrpSpPr/>
          <p:nvPr/>
        </p:nvGrpSpPr>
        <p:grpSpPr>
          <a:xfrm>
            <a:off x="1571759" y="2503180"/>
            <a:ext cx="9048482" cy="2131696"/>
            <a:chOff x="1521450" y="2503179"/>
            <a:chExt cx="9048482" cy="2131696"/>
          </a:xfrm>
        </p:grpSpPr>
        <p:pic>
          <p:nvPicPr>
            <p:cNvPr id="18" name="内容占位符 4" descr="卡通人物&#10;&#10;描述已自动生成">
              <a:extLst>
                <a:ext uri="{FF2B5EF4-FFF2-40B4-BE49-F238E27FC236}">
                  <a16:creationId xmlns:a16="http://schemas.microsoft.com/office/drawing/2014/main" id="{E59B59F5-ECDE-4F1C-95F3-A6EFAFBD5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357" y="2503179"/>
              <a:ext cx="1171575" cy="2131695"/>
            </a:xfrm>
            <a:prstGeom prst="rect">
              <a:avLst/>
            </a:prstGeom>
          </p:spPr>
        </p:pic>
        <p:pic>
          <p:nvPicPr>
            <p:cNvPr id="19" name="图片 18" descr="卡通人物&#10;&#10;描述已自动生成">
              <a:extLst>
                <a:ext uri="{FF2B5EF4-FFF2-40B4-BE49-F238E27FC236}">
                  <a16:creationId xmlns:a16="http://schemas.microsoft.com/office/drawing/2014/main" id="{2F12092F-D3FA-4D82-8642-2800ED3B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40" y="2503179"/>
              <a:ext cx="1171575" cy="2131695"/>
            </a:xfrm>
            <a:prstGeom prst="rect">
              <a:avLst/>
            </a:prstGeom>
          </p:spPr>
        </p:pic>
        <p:pic>
          <p:nvPicPr>
            <p:cNvPr id="20" name="图片 19" descr="卡通人物&#10;&#10;描述已自动生成">
              <a:extLst>
                <a:ext uri="{FF2B5EF4-FFF2-40B4-BE49-F238E27FC236}">
                  <a16:creationId xmlns:a16="http://schemas.microsoft.com/office/drawing/2014/main" id="{53DEFD7C-B843-414A-83EB-EE951AB4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722" y="2503180"/>
              <a:ext cx="1171575" cy="2131695"/>
            </a:xfrm>
            <a:prstGeom prst="rect">
              <a:avLst/>
            </a:prstGeom>
          </p:spPr>
        </p:pic>
        <p:pic>
          <p:nvPicPr>
            <p:cNvPr id="21" name="图片 20" descr="卡通人物&#10;&#10;描述已自动生成">
              <a:extLst>
                <a:ext uri="{FF2B5EF4-FFF2-40B4-BE49-F238E27FC236}">
                  <a16:creationId xmlns:a16="http://schemas.microsoft.com/office/drawing/2014/main" id="{CA97695A-308E-42C6-9EC8-B257380E4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04" y="2503180"/>
              <a:ext cx="1171575" cy="2131695"/>
            </a:xfrm>
            <a:prstGeom prst="rect">
              <a:avLst/>
            </a:prstGeom>
          </p:spPr>
        </p:pic>
        <p:pic>
          <p:nvPicPr>
            <p:cNvPr id="22" name="图片 21" descr="卡通人物&#10;&#10;描述已自动生成">
              <a:extLst>
                <a:ext uri="{FF2B5EF4-FFF2-40B4-BE49-F238E27FC236}">
                  <a16:creationId xmlns:a16="http://schemas.microsoft.com/office/drawing/2014/main" id="{C3468BAB-5863-4235-9A27-3931F8B0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086" y="2503180"/>
              <a:ext cx="1171575" cy="2131695"/>
            </a:xfrm>
            <a:prstGeom prst="rect">
              <a:avLst/>
            </a:prstGeom>
          </p:spPr>
        </p:pic>
        <p:pic>
          <p:nvPicPr>
            <p:cNvPr id="23" name="图片 22" descr="卡通人物&#10;&#10;描述已自动生成">
              <a:extLst>
                <a:ext uri="{FF2B5EF4-FFF2-40B4-BE49-F238E27FC236}">
                  <a16:creationId xmlns:a16="http://schemas.microsoft.com/office/drawing/2014/main" id="{AB35734F-101E-426D-825C-6F51FCF7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268" y="2503180"/>
              <a:ext cx="1171575" cy="2131695"/>
            </a:xfrm>
            <a:prstGeom prst="rect">
              <a:avLst/>
            </a:prstGeom>
          </p:spPr>
        </p:pic>
        <p:pic>
          <p:nvPicPr>
            <p:cNvPr id="24" name="图片 23" descr="卡通人物&#10;&#10;描述已自动生成">
              <a:extLst>
                <a:ext uri="{FF2B5EF4-FFF2-40B4-BE49-F238E27FC236}">
                  <a16:creationId xmlns:a16="http://schemas.microsoft.com/office/drawing/2014/main" id="{0ABFD21B-91C1-4523-B39F-745B92A8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50" y="2503180"/>
              <a:ext cx="1171575" cy="2131695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1D52E2F-1686-46EA-9D4E-14DF882B6A4F}"/>
              </a:ext>
            </a:extLst>
          </p:cNvPr>
          <p:cNvSpPr txBox="1"/>
          <p:nvPr/>
        </p:nvSpPr>
        <p:spPr>
          <a:xfrm>
            <a:off x="2834268" y="5124201"/>
            <a:ext cx="652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图片下载地址：</a:t>
            </a:r>
            <a:endParaRPr lang="en-US" altLang="zh-CN" dirty="0"/>
          </a:p>
          <a:p>
            <a:pPr algn="ctr"/>
            <a:r>
              <a:rPr lang="en-US" altLang="zh-CN" dirty="0">
                <a:hlinkClick r:id="rId9"/>
              </a:rPr>
              <a:t>http://cdn0001.afrxvk.cn/hello_cc/img/Hero_Hammer-Run.zip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76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39825-4CFD-4524-9705-C14800B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坐标系转换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3D49E-CC6F-4CE3-BAB9-413A379D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屏幕坐标系；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Cocos </a:t>
            </a:r>
            <a:r>
              <a:rPr lang="zh-CN" altLang="en-US" dirty="0"/>
              <a:t>的世界坐标系；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 </a:t>
            </a:r>
            <a:r>
              <a:rPr lang="en-US" altLang="zh-CN" dirty="0" err="1"/>
              <a:t>this.node.convertToNodeSpaceAR</a:t>
            </a:r>
            <a:r>
              <a:rPr lang="en-US" altLang="zh-CN" dirty="0"/>
              <a:t> </a:t>
            </a:r>
            <a:r>
              <a:rPr lang="zh-CN" altLang="en-US" dirty="0"/>
              <a:t>来转换；</a:t>
            </a:r>
          </a:p>
        </p:txBody>
      </p:sp>
    </p:spTree>
    <p:extLst>
      <p:ext uri="{BB962C8B-B14F-4D97-AF65-F5344CB8AC3E}">
        <p14:creationId xmlns:p14="http://schemas.microsoft.com/office/powerpoint/2010/main" val="1271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E3E0F-81F0-47D7-B60F-0D1E4384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序列帧动画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73B8E-E98A-420C-AD15-0B049BFE8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资源体积太大；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无法随意调整动作；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动作不连贯；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/>
              <a:t>对美术人员的要求很高（既需要会原画，又需要会动作）；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无法实现换装；</a:t>
            </a:r>
          </a:p>
        </p:txBody>
      </p:sp>
    </p:spTree>
    <p:extLst>
      <p:ext uri="{BB962C8B-B14F-4D97-AF65-F5344CB8AC3E}">
        <p14:creationId xmlns:p14="http://schemas.microsoft.com/office/powerpoint/2010/main" val="323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367</Words>
  <Application>Microsoft Office PowerPoint</Application>
  <PresentationFormat>宽屏</PresentationFormat>
  <Paragraphs>56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游戏高级架构师</vt:lpstr>
      <vt:lpstr>前情回顾</vt:lpstr>
      <vt:lpstr>绑定或查找节点</vt:lpstr>
      <vt:lpstr>实现动画</vt:lpstr>
      <vt:lpstr>抛物线动画</vt:lpstr>
      <vt:lpstr>通过点击事件完成交互</vt:lpstr>
      <vt:lpstr>序列帧动画</vt:lpstr>
      <vt:lpstr>坐标系转换</vt:lpstr>
      <vt:lpstr>序列帧动画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游戏开发入门</dc:title>
  <dc:creator>nul</dc:creator>
  <cp:lastModifiedBy>nul</cp:lastModifiedBy>
  <cp:revision>300</cp:revision>
  <dcterms:created xsi:type="dcterms:W3CDTF">2019-11-07T02:26:00Z</dcterms:created>
  <dcterms:modified xsi:type="dcterms:W3CDTF">2021-03-13T14:39:06Z</dcterms:modified>
</cp:coreProperties>
</file>