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302" r:id="rId6"/>
    <p:sldId id="305" r:id="rId7"/>
    <p:sldId id="317" r:id="rId8"/>
    <p:sldId id="355" r:id="rId9"/>
    <p:sldId id="360" r:id="rId10"/>
    <p:sldId id="357" r:id="rId11"/>
    <p:sldId id="306" r:id="rId12"/>
    <p:sldId id="308" r:id="rId13"/>
    <p:sldId id="356" r:id="rId14"/>
    <p:sldId id="309" r:id="rId15"/>
    <p:sldId id="318" r:id="rId16"/>
    <p:sldId id="313" r:id="rId17"/>
    <p:sldId id="311" r:id="rId18"/>
    <p:sldId id="359" r:id="rId19"/>
    <p:sldId id="340" r:id="rId20"/>
    <p:sldId id="35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0" autoAdjust="0"/>
    <p:restoredTop sz="92186" autoAdjust="0"/>
  </p:normalViewPr>
  <p:slideViewPr>
    <p:cSldViewPr snapToGrid="0" showGuides="1">
      <p:cViewPr varScale="1">
        <p:scale>
          <a:sx n="83" d="100"/>
          <a:sy n="83" d="100"/>
        </p:scale>
        <p:origin x="858" y="5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335CC-2D3C-4224-BE24-9D03378B2818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5EE29-FCE2-4BE4-A23F-78B43725F5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56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E7F7-2235-A04B-B802-07507B4D2A5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191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878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7200" dirty="0"/>
          </a:p>
          <a:p>
            <a:endParaRPr lang="en-US" altLang="zh-CN" sz="7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833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99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84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79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b="0" i="0" u="none" strike="noStrike" baseline="0" dirty="0">
              <a:latin typeface="LinLibertineT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49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743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E7F7-2235-A04B-B802-07507B4D2A5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7290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E7F7-2235-A04B-B802-07507B4D2A50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7379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zh-CN" sz="1800" b="0" i="0" u="none" strike="noStrike" baseline="0" dirty="0">
              <a:latin typeface="LinLibertineT"/>
            </a:endParaRPr>
          </a:p>
          <a:p>
            <a:pPr algn="l"/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6E7F7-2235-A04B-B802-07507B4D2A5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06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0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79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4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231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66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23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txsy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5EE29-FCE2-4BE4-A23F-78B43725F5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07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7E20-3A87-9BFF-F6A3-CACB5A919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723AE5-DE86-45F8-AEB5-FDC3C492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6531D-8026-9072-CA0F-D95016CA3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8EAFE5-A1CF-CD67-2596-789A6F98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DE02A-21CC-30B6-AFF9-9E4142C5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64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DE86-69DD-E480-14E6-96B88AB1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2254A-F318-2F4D-94FD-C39649091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3CDE46-DE9A-C176-FCDD-75BE99C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8B3D8-A6E6-E915-DE26-F1C52A51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D80E38-BA5F-8ECD-94DD-F18A4A9E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5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351ABD-3CE6-0D2C-2B27-E850A5229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6C67DC-FCCD-C780-5720-619A4075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ABDC4-BE94-BE81-2BDF-E6140A5F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0BF77-B1AD-001A-3856-8BFFDC86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C2B59-E9F8-3987-C253-4FB16BB7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10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711F8-C633-A95A-CB46-A1C2494C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8D83EC-C0AB-BB60-5A5C-773ADCF11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1E16F-2BD5-990F-A257-98DE06F2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44D345-E628-C8C3-5E1B-866505F3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E1543-FE65-8B7D-4301-D39AA714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85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E1EF7-11F3-9724-0A51-4A385C5CC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B8FC75-FA4D-6C00-554C-BBF430A64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15D27-27DD-8E7B-B0F9-6BA4FA48F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6F8E39-0297-0D20-1E7C-56EC466F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BC800A-B419-1E2F-B3FE-F2CB23A4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47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D2960-42CF-E3B1-41E6-79455F35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64EF1-24DF-C83C-1BF3-0F5F04CEA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67E7B-D64C-8A96-66F2-C510E8213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A9E9A5-3825-C43A-9866-AD61602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350BF4-BCA5-2EF0-5138-D34CDF8E6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69F4A8-1658-292E-2CA3-88B757C5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74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2A86A-E51E-6C07-1475-7AC4A02C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1D0F06-8D55-5F4E-3E6E-7FAAA710F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542142-21B3-B137-241B-A4A471C3A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4E08080-7F6B-6FC4-349D-4F06CA5E8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AE8A7-D983-52BF-3814-712E587F3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03FD23-25AF-3795-6BC9-33279A13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5FDB48-24D0-1452-CF9F-58E56A79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3582B8-D540-E686-14B9-D387710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15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8B2A1-F8EB-6037-01A9-8681230E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B71F06-3ECF-A5A3-88A5-99A425F3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F638C63-CC7F-6A42-95B4-D31029DFE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194DCC-18C3-A555-9FC9-6E2B328F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2A6907-05D0-DD86-39B6-FC8A6F12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E8F255-98C0-7ED9-E41E-D5A2DA71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CDA50-C4EA-C35D-64FC-4199AABF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0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8351-F77B-BA14-6854-9C919CE9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585458-37EE-875B-627F-2211CF65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04C07-A2F1-C388-0F6B-4308BADF3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E6AE57-E8E6-EC68-3533-517860BE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6FD73-BCF4-FDB9-CB89-23B0113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0BAF08-A583-5DE8-A65A-6D04B6CA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97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48857-4CA2-66A6-201E-6D69DBA5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3ED498-9BC1-89B6-61D7-784E1312C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27A59-9268-B399-65C4-D251BEF5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2615F-BFAA-0BA1-2D26-9D1E8B95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AD9DBB-CCCE-A58E-D386-7726A6CE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4C3C8-E80D-2A98-E805-EA40521C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894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BD608-3AE8-E8A8-52D7-7255E968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54608E-3727-8BED-B2F1-DDC85575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B29C2D-49B1-5D7F-2062-4AFB46F020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4B160A-72A6-42C0-B715-C42FE6A5D1BE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13FD19-638B-6C76-2034-43ECE0290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0820F7-A5DA-0B04-C0CA-C2E2998DA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A0086-D25E-4A92-91F6-9E437B69C2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0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44700" y="2182505"/>
            <a:ext cx="810259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703060505090304" pitchFamily="18" charset="0"/>
              </a:rPr>
              <a:t>SICode: Embedding-Based Subgraph Isomorphism Identification for Bug Detection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pPr algn="ctr"/>
            <a:endParaRPr lang="en-US" altLang="zh-CN" sz="2000" dirty="0">
              <a:latin typeface="Times New Roman" panose="02020703060505090304" pitchFamily="18" charset="0"/>
            </a:endParaRPr>
          </a:p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Yuanjun Gong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Jianglei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Wei You, Wenchang Shi</a:t>
            </a: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Jianjun Huang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Bin Liang</a:t>
            </a:r>
            <a:r>
              <a:rPr lang="en-US" altLang="zh-C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Jian Zhang</a:t>
            </a:r>
          </a:p>
          <a:p>
            <a:pPr algn="ctr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ICPC 2024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B1EF4F-78CD-92B6-535E-C3BCF494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5213"/>
            <a:ext cx="2654300" cy="6714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5FE5A9-EE8E-C4A9-50E2-78FB87122A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8305"/>
          <a:stretch/>
        </p:blipFill>
        <p:spPr>
          <a:xfrm>
            <a:off x="342900" y="776701"/>
            <a:ext cx="1820692" cy="536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AC37572-E01B-CDDE-11C6-9F5FCDF9F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negative training instance includes a series of graphs in the form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a subgraph of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subgraph-isomorphic to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pPr marL="0" indent="0">
                  <a:buNone/>
                </a:pPr>
                <a:endParaRPr lang="en-US" altLang="zh-CN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𝑛𝑒𝑔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⁡{0,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𝑚𝑎𝑟𝑔𝑖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𝑛𝑒𝑔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)})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(violation score)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quantizes how much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sup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b="0" i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0,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2000" b="0" i="1" smtClean="0"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2000" b="0" i="1" smtClean="0">
                                                          <a:latin typeface="Cambria Math" panose="02040503050406030204" pitchFamily="18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AC37572-E01B-CDDE-11C6-9F5FCDF9F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标题 2">
            <a:extLst>
              <a:ext uri="{FF2B5EF4-FFF2-40B4-BE49-F238E27FC236}">
                <a16:creationId xmlns:a16="http://schemas.microsoft.com/office/drawing/2014/main" id="{34C98E9E-3F95-0BDE-EA3B-202F469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89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0F4B0-5989-EA9D-87A3-2AC13BDE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a project-unspecific model, we use a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backbone scheme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training samples</a:t>
            </a:r>
          </a:p>
        </p:txBody>
      </p:sp>
      <p:sp>
        <p:nvSpPr>
          <p:cNvPr id="4" name="标题 2">
            <a:extLst>
              <a:ext uri="{FF2B5EF4-FFF2-40B4-BE49-F238E27FC236}">
                <a16:creationId xmlns:a16="http://schemas.microsoft.com/office/drawing/2014/main" id="{7F786B03-893E-F27E-98DE-3E2E2061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06D9AB2-5052-2648-E187-B4887B186C7F}"/>
              </a:ext>
            </a:extLst>
          </p:cNvPr>
          <p:cNvGrpSpPr/>
          <p:nvPr/>
        </p:nvGrpSpPr>
        <p:grpSpPr>
          <a:xfrm>
            <a:off x="448315" y="3185129"/>
            <a:ext cx="3284009" cy="3118834"/>
            <a:chOff x="8009796" y="944882"/>
            <a:chExt cx="3284009" cy="311883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CF3E449-8156-633D-D4D5-318795A888FE}"/>
                </a:ext>
              </a:extLst>
            </p:cNvPr>
            <p:cNvSpPr/>
            <p:nvPr/>
          </p:nvSpPr>
          <p:spPr>
            <a:xfrm>
              <a:off x="8386996" y="944882"/>
              <a:ext cx="2327494" cy="384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Method: 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devm_kzalloc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87BD5E2-DFE1-ED75-BA78-626E4C58E2E0}"/>
                </a:ext>
              </a:extLst>
            </p:cNvPr>
            <p:cNvSpPr/>
            <p:nvPr/>
          </p:nvSpPr>
          <p:spPr>
            <a:xfrm>
              <a:off x="8400224" y="1605339"/>
              <a:ext cx="2327494" cy="384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Method: 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devm_clk_get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A0378823-6B9C-4F30-0EAB-0DED83AB99DD}"/>
                </a:ext>
              </a:extLst>
            </p:cNvPr>
            <p:cNvCxnSpPr>
              <a:cxnSpLocks/>
            </p:cNvCxnSpPr>
            <p:nvPr/>
          </p:nvCxnSpPr>
          <p:spPr>
            <a:xfrm>
              <a:off x="9550743" y="2030045"/>
              <a:ext cx="0" cy="336309"/>
            </a:xfrm>
            <a:prstGeom prst="straightConnector1">
              <a:avLst/>
            </a:prstGeom>
            <a:ln w="28575">
              <a:solidFill>
                <a:srgbClr val="355792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1DEEED5-1E64-2BE4-8BE1-9715D3EF01FC}"/>
                </a:ext>
              </a:extLst>
            </p:cNvPr>
            <p:cNvSpPr/>
            <p:nvPr/>
          </p:nvSpPr>
          <p:spPr>
            <a:xfrm>
              <a:off x="8601628" y="2417646"/>
              <a:ext cx="1898230" cy="3848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Method: IS_ERR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9B5B10A-75CB-D026-185E-ED5FE83EAE9C}"/>
                </a:ext>
              </a:extLst>
            </p:cNvPr>
            <p:cNvSpPr/>
            <p:nvPr/>
          </p:nvSpPr>
          <p:spPr>
            <a:xfrm>
              <a:off x="8009796" y="3052049"/>
              <a:ext cx="3064750" cy="39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Method: 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clk_prepare_enable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031808D-4B42-E741-7333-7DA606AA8F1A}"/>
                </a:ext>
              </a:extLst>
            </p:cNvPr>
            <p:cNvSpPr/>
            <p:nvPr/>
          </p:nvSpPr>
          <p:spPr>
            <a:xfrm>
              <a:off x="8564843" y="3664996"/>
              <a:ext cx="2243667" cy="3987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Method: </a:t>
              </a:r>
              <a:r>
                <a:rPr lang="en-US" altLang="zh-CN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clk_get_rate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8A90225-193A-FDE8-47E5-D5142310C529}"/>
                </a:ext>
              </a:extLst>
            </p:cNvPr>
            <p:cNvSpPr/>
            <p:nvPr/>
          </p:nvSpPr>
          <p:spPr>
            <a:xfrm>
              <a:off x="8105962" y="1106873"/>
              <a:ext cx="239548" cy="707485"/>
            </a:xfrm>
            <a:custGeom>
              <a:avLst/>
              <a:gdLst>
                <a:gd name="connsiteX0" fmla="*/ 334309 w 334309"/>
                <a:gd name="connsiteY0" fmla="*/ 1278194 h 1278194"/>
                <a:gd name="connsiteX1" fmla="*/ 12 w 334309"/>
                <a:gd name="connsiteY1" fmla="*/ 668594 h 1278194"/>
                <a:gd name="connsiteX2" fmla="*/ 324477 w 334309"/>
                <a:gd name="connsiteY2" fmla="*/ 0 h 127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09" h="1278194">
                  <a:moveTo>
                    <a:pt x="334309" y="1278194"/>
                  </a:moveTo>
                  <a:cubicBezTo>
                    <a:pt x="167980" y="1079910"/>
                    <a:pt x="1651" y="881626"/>
                    <a:pt x="12" y="668594"/>
                  </a:cubicBezTo>
                  <a:cubicBezTo>
                    <a:pt x="-1627" y="455562"/>
                    <a:pt x="161425" y="227781"/>
                    <a:pt x="324477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A70533E8-39D1-34B4-4612-DBB654D9C9E9}"/>
                </a:ext>
              </a:extLst>
            </p:cNvPr>
            <p:cNvSpPr/>
            <p:nvPr/>
          </p:nvSpPr>
          <p:spPr>
            <a:xfrm>
              <a:off x="10792325" y="1766585"/>
              <a:ext cx="436867" cy="1445342"/>
            </a:xfrm>
            <a:custGeom>
              <a:avLst/>
              <a:gdLst>
                <a:gd name="connsiteX0" fmla="*/ 294968 w 436867"/>
                <a:gd name="connsiteY0" fmla="*/ 1445342 h 1445342"/>
                <a:gd name="connsiteX1" fmla="*/ 422787 w 436867"/>
                <a:gd name="connsiteY1" fmla="*/ 471949 h 1445342"/>
                <a:gd name="connsiteX2" fmla="*/ 0 w 436867"/>
                <a:gd name="connsiteY2" fmla="*/ 0 h 144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867" h="1445342">
                  <a:moveTo>
                    <a:pt x="294968" y="1445342"/>
                  </a:moveTo>
                  <a:cubicBezTo>
                    <a:pt x="383458" y="1079090"/>
                    <a:pt x="471948" y="712839"/>
                    <a:pt x="422787" y="471949"/>
                  </a:cubicBezTo>
                  <a:cubicBezTo>
                    <a:pt x="373626" y="231059"/>
                    <a:pt x="186813" y="115529"/>
                    <a:pt x="0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D92BBA0-EF0B-1F3F-9036-8CE5F4D12160}"/>
                </a:ext>
              </a:extLst>
            </p:cNvPr>
            <p:cNvSpPr/>
            <p:nvPr/>
          </p:nvSpPr>
          <p:spPr>
            <a:xfrm>
              <a:off x="10811990" y="1776418"/>
              <a:ext cx="481815" cy="2074606"/>
            </a:xfrm>
            <a:custGeom>
              <a:avLst/>
              <a:gdLst>
                <a:gd name="connsiteX0" fmla="*/ 19664 w 481815"/>
                <a:gd name="connsiteY0" fmla="*/ 2074606 h 2074606"/>
                <a:gd name="connsiteX1" fmla="*/ 481781 w 481815"/>
                <a:gd name="connsiteY1" fmla="*/ 1042219 h 2074606"/>
                <a:gd name="connsiteX2" fmla="*/ 0 w 481815"/>
                <a:gd name="connsiteY2" fmla="*/ 0 h 207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1815" h="2074606">
                  <a:moveTo>
                    <a:pt x="19664" y="2074606"/>
                  </a:moveTo>
                  <a:cubicBezTo>
                    <a:pt x="252361" y="1731296"/>
                    <a:pt x="485058" y="1387987"/>
                    <a:pt x="481781" y="1042219"/>
                  </a:cubicBezTo>
                  <a:cubicBezTo>
                    <a:pt x="478504" y="696451"/>
                    <a:pt x="239252" y="348225"/>
                    <a:pt x="0" y="0"/>
                  </a:cubicBezTo>
                </a:path>
              </a:pathLst>
            </a:custGeom>
            <a:noFill/>
            <a:ln w="28575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箭头: 下 12">
            <a:extLst>
              <a:ext uri="{FF2B5EF4-FFF2-40B4-BE49-F238E27FC236}">
                <a16:creationId xmlns:a16="http://schemas.microsoft.com/office/drawing/2014/main" id="{CB28EEE1-A6E5-685D-A615-FA99B2AF60BE}"/>
              </a:ext>
            </a:extLst>
          </p:cNvPr>
          <p:cNvSpPr/>
          <p:nvPr/>
        </p:nvSpPr>
        <p:spPr>
          <a:xfrm rot="16200000">
            <a:off x="4234054" y="4581782"/>
            <a:ext cx="212544" cy="32552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A896A96-6A95-4AF4-7462-DD06E7D65C41}"/>
              </a:ext>
            </a:extLst>
          </p:cNvPr>
          <p:cNvGrpSpPr/>
          <p:nvPr/>
        </p:nvGrpSpPr>
        <p:grpSpPr>
          <a:xfrm>
            <a:off x="4948328" y="3933409"/>
            <a:ext cx="2523635" cy="1833789"/>
            <a:chOff x="7335397" y="3953479"/>
            <a:chExt cx="2959597" cy="221572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8579054-DE1B-9158-A49D-52EF1DB9564D}"/>
                </a:ext>
              </a:extLst>
            </p:cNvPr>
            <p:cNvSpPr/>
            <p:nvPr/>
          </p:nvSpPr>
          <p:spPr>
            <a:xfrm>
              <a:off x="7666972" y="4732618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9D66A85-487A-8AFA-3CB9-3CCD9640FC1F}"/>
                </a:ext>
              </a:extLst>
            </p:cNvPr>
            <p:cNvSpPr/>
            <p:nvPr/>
          </p:nvSpPr>
          <p:spPr>
            <a:xfrm>
              <a:off x="7638606" y="3953479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9BA7DB0-A44C-BA7F-E2B1-A3F977D35DE5}"/>
                </a:ext>
              </a:extLst>
            </p:cNvPr>
            <p:cNvSpPr/>
            <p:nvPr/>
          </p:nvSpPr>
          <p:spPr>
            <a:xfrm>
              <a:off x="7688834" y="5695385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1756E9-E368-C477-E3B2-7E5D13E94499}"/>
                </a:ext>
              </a:extLst>
            </p:cNvPr>
            <p:cNvSpPr/>
            <p:nvPr/>
          </p:nvSpPr>
          <p:spPr>
            <a:xfrm>
              <a:off x="9418067" y="4762402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55FFC08-0C88-1F3D-5DCB-D7FC38A38340}"/>
                </a:ext>
              </a:extLst>
            </p:cNvPr>
            <p:cNvSpPr/>
            <p:nvPr/>
          </p:nvSpPr>
          <p:spPr>
            <a:xfrm>
              <a:off x="8982105" y="563623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F2015E83-FD1E-90F2-0816-1319B4C0E645}"/>
                </a:ext>
              </a:extLst>
            </p:cNvPr>
            <p:cNvSpPr/>
            <p:nvPr/>
          </p:nvSpPr>
          <p:spPr>
            <a:xfrm>
              <a:off x="7335397" y="4219975"/>
              <a:ext cx="239548" cy="707485"/>
            </a:xfrm>
            <a:custGeom>
              <a:avLst/>
              <a:gdLst>
                <a:gd name="connsiteX0" fmla="*/ 334309 w 334309"/>
                <a:gd name="connsiteY0" fmla="*/ 1278194 h 1278194"/>
                <a:gd name="connsiteX1" fmla="*/ 12 w 334309"/>
                <a:gd name="connsiteY1" fmla="*/ 668594 h 1278194"/>
                <a:gd name="connsiteX2" fmla="*/ 324477 w 334309"/>
                <a:gd name="connsiteY2" fmla="*/ 0 h 127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09" h="1278194">
                  <a:moveTo>
                    <a:pt x="334309" y="1278194"/>
                  </a:moveTo>
                  <a:cubicBezTo>
                    <a:pt x="167980" y="1079910"/>
                    <a:pt x="1651" y="881626"/>
                    <a:pt x="12" y="668594"/>
                  </a:cubicBezTo>
                  <a:cubicBezTo>
                    <a:pt x="-1627" y="455562"/>
                    <a:pt x="161425" y="227781"/>
                    <a:pt x="324477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854ABF3-9CEF-2C45-8B02-22730C2C5CDE}"/>
                </a:ext>
              </a:extLst>
            </p:cNvPr>
            <p:cNvCxnSpPr>
              <a:cxnSpLocks/>
            </p:cNvCxnSpPr>
            <p:nvPr/>
          </p:nvCxnSpPr>
          <p:spPr>
            <a:xfrm>
              <a:off x="8127298" y="5290320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6EDFB7E-8CDA-A869-AF7D-65FEBB6A1A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533" y="5227203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F9A052E-9C10-E0FC-F68E-24E05EBFF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185" y="4976480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F4925C9-29CA-7194-D6C8-8A0116F42EEA}"/>
              </a:ext>
            </a:extLst>
          </p:cNvPr>
          <p:cNvGrpSpPr/>
          <p:nvPr/>
        </p:nvGrpSpPr>
        <p:grpSpPr>
          <a:xfrm>
            <a:off x="8830165" y="3933409"/>
            <a:ext cx="2523635" cy="1833789"/>
            <a:chOff x="7335397" y="3953479"/>
            <a:chExt cx="2959597" cy="2215725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3182224-725F-2F97-E9D0-C36EAD75E2B5}"/>
                </a:ext>
              </a:extLst>
            </p:cNvPr>
            <p:cNvSpPr/>
            <p:nvPr/>
          </p:nvSpPr>
          <p:spPr>
            <a:xfrm>
              <a:off x="7666972" y="4732618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111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BBFE593-CB0A-136A-92DA-D8D9D5641429}"/>
                </a:ext>
              </a:extLst>
            </p:cNvPr>
            <p:cNvSpPr/>
            <p:nvPr/>
          </p:nvSpPr>
          <p:spPr>
            <a:xfrm>
              <a:off x="7638606" y="3953479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101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4733FBC-F314-8476-5812-08FEBFDC9DCB}"/>
                </a:ext>
              </a:extLst>
            </p:cNvPr>
            <p:cNvSpPr/>
            <p:nvPr/>
          </p:nvSpPr>
          <p:spPr>
            <a:xfrm>
              <a:off x="7688834" y="5695385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041FE24-A5DC-702C-F1C4-A205AE4F8641}"/>
                </a:ext>
              </a:extLst>
            </p:cNvPr>
            <p:cNvSpPr/>
            <p:nvPr/>
          </p:nvSpPr>
          <p:spPr>
            <a:xfrm>
              <a:off x="9418067" y="4762402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103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3B022E91-2BFA-9415-00CC-D3E674689D88}"/>
                </a:ext>
              </a:extLst>
            </p:cNvPr>
            <p:cNvSpPr/>
            <p:nvPr/>
          </p:nvSpPr>
          <p:spPr>
            <a:xfrm>
              <a:off x="8982105" y="563623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123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9AA23839-D6B1-5A46-D367-09001B7CFCC2}"/>
                </a:ext>
              </a:extLst>
            </p:cNvPr>
            <p:cNvSpPr/>
            <p:nvPr/>
          </p:nvSpPr>
          <p:spPr>
            <a:xfrm>
              <a:off x="7335397" y="4219975"/>
              <a:ext cx="239548" cy="707485"/>
            </a:xfrm>
            <a:custGeom>
              <a:avLst/>
              <a:gdLst>
                <a:gd name="connsiteX0" fmla="*/ 334309 w 334309"/>
                <a:gd name="connsiteY0" fmla="*/ 1278194 h 1278194"/>
                <a:gd name="connsiteX1" fmla="*/ 12 w 334309"/>
                <a:gd name="connsiteY1" fmla="*/ 668594 h 1278194"/>
                <a:gd name="connsiteX2" fmla="*/ 324477 w 334309"/>
                <a:gd name="connsiteY2" fmla="*/ 0 h 127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09" h="1278194">
                  <a:moveTo>
                    <a:pt x="334309" y="1278194"/>
                  </a:moveTo>
                  <a:cubicBezTo>
                    <a:pt x="167980" y="1079910"/>
                    <a:pt x="1651" y="881626"/>
                    <a:pt x="12" y="668594"/>
                  </a:cubicBezTo>
                  <a:cubicBezTo>
                    <a:pt x="-1627" y="455562"/>
                    <a:pt x="161425" y="227781"/>
                    <a:pt x="324477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EDE944E8-2427-8E97-04D1-BCAF9A18A783}"/>
                </a:ext>
              </a:extLst>
            </p:cNvPr>
            <p:cNvCxnSpPr>
              <a:cxnSpLocks/>
            </p:cNvCxnSpPr>
            <p:nvPr/>
          </p:nvCxnSpPr>
          <p:spPr>
            <a:xfrm>
              <a:off x="8127298" y="5290320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BD15D8E-47D6-AA28-5012-3C4D96F244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533" y="5227203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8F3646AE-5EDE-E166-9CF3-DF15B0EF8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185" y="4976480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箭头: 下 34">
            <a:extLst>
              <a:ext uri="{FF2B5EF4-FFF2-40B4-BE49-F238E27FC236}">
                <a16:creationId xmlns:a16="http://schemas.microsoft.com/office/drawing/2014/main" id="{E45FF70D-A17A-02EF-01AB-AD5FE246AFA2}"/>
              </a:ext>
            </a:extLst>
          </p:cNvPr>
          <p:cNvSpPr/>
          <p:nvPr/>
        </p:nvSpPr>
        <p:spPr>
          <a:xfrm rot="16200000">
            <a:off x="8003584" y="4632996"/>
            <a:ext cx="212544" cy="32552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1111482-C767-7E56-11E8-0C4EA45BC815}"/>
              </a:ext>
            </a:extLst>
          </p:cNvPr>
          <p:cNvSpPr txBox="1"/>
          <p:nvPr/>
        </p:nvSpPr>
        <p:spPr>
          <a:xfrm>
            <a:off x="7305861" y="4358426"/>
            <a:ext cx="1739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instantiating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16830E5-1E51-2C53-CEE7-076333CC9DB6}"/>
              </a:ext>
            </a:extLst>
          </p:cNvPr>
          <p:cNvSpPr txBox="1"/>
          <p:nvPr/>
        </p:nvSpPr>
        <p:spPr>
          <a:xfrm>
            <a:off x="3555054" y="4322509"/>
            <a:ext cx="154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8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7C870-F294-8FBC-B01F-1514FBAE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Detection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00495-3962-0C15-912F-A5AE56D6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target graphs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-hop subgraphs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the target project, in case the candidate functions are too large and unable to be embedded by a fixed-depth graph neural network adequately.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-hop target graph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 from an invocation node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reachable neighbors and edges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𝑘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hops are included.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graphs are encoded and embedded into the vector space.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8290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7C870-F294-8FBC-B01F-1514FBAE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Detection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F00495-3962-0C15-912F-A5AE56D6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query graph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subgraph of the buggy function graph. Every node and edge should be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closely related to the bug logic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center node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slicing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unrelated nodes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query graph is encoded and embedded into the vector space.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420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EE412-946F-D239-1A4F-2C7963C1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Bug Detection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CF4D3-1FAE-7626-8166-E521B7032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474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isomorphism can be determined by performing two vector calculations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Target contains all the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features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Query has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b>
                        <m:sSub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violation score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Query is a subgraph of Target is within the tolerance</a:t>
                </a:r>
              </a:p>
              <a:p>
                <a:pPr marL="0" indent="0">
                  <a:buNone/>
                </a:pPr>
                <a:endParaRPr lang="en-US" altLang="zh-CN" sz="2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altLang="zh-CN" sz="2600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Manually audit the top-ranked graphs (ranking by the violation score W) and report discovered bugs to the developers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9CF4D3-1FAE-7626-8166-E521B703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47400" cy="4351338"/>
              </a:xfrm>
              <a:blipFill>
                <a:blip r:embed="rId2"/>
                <a:stretch>
                  <a:fillRect l="-1170" t="-3081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641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6EC36-C11B-2747-E7AC-D78DFDC46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runtime of SICode about subgraph isomorphism decisions on Linux v5.17, VLC, and OpenSSL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Embedding-based subgraph isomorphism method has shown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scalability compared to classic algorithms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ECFA908-A328-4DC1-D11D-633F649F824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Evaluation</a:t>
            </a: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78F641-2DBF-588E-FE64-0E92CB1DB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629" y="2534108"/>
            <a:ext cx="8188742" cy="243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08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BBD63B-AD95-821C-5E7B-E5E7405F4B76}"/>
              </a:ext>
            </a:extLst>
          </p:cNvPr>
          <p:cNvSpPr txBox="1">
            <a:spLocks/>
          </p:cNvSpPr>
          <p:nvPr/>
        </p:nvSpPr>
        <p:spPr>
          <a:xfrm>
            <a:off x="838200" y="1092820"/>
            <a:ext cx="10515600" cy="508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subgraph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performance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w/wo </a:t>
            </a:r>
            <a:r>
              <a:rPr lang="en-US" altLang="zh-CN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loss function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cascading loss suits this problem well</a:t>
            </a:r>
            <a:endParaRPr lang="en-US" altLang="zh-C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9FD83FB-96FF-21D2-1C4B-23011CECE676}"/>
              </a:ext>
            </a:extLst>
          </p:cNvPr>
          <p:cNvSpPr txBox="1">
            <a:spLocks/>
          </p:cNvSpPr>
          <p:nvPr/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4E3F75-07D1-1AFA-97DD-7B29AC58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350" y="2783669"/>
            <a:ext cx="7861300" cy="12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2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3BC641-1045-C23A-82FD-B84AB4F1C25F}"/>
              </a:ext>
            </a:extLst>
          </p:cNvPr>
          <p:cNvSpPr txBox="1"/>
          <p:nvPr/>
        </p:nvSpPr>
        <p:spPr>
          <a:xfrm>
            <a:off x="1033462" y="42328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F58888-AAE5-277A-5967-E361EEA0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" y="1081337"/>
            <a:ext cx="11158538" cy="556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8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6BBD63B-AD95-821C-5E7B-E5E7405F4B76}"/>
              </a:ext>
            </a:extLst>
          </p:cNvPr>
          <p:cNvSpPr txBox="1">
            <a:spLocks/>
          </p:cNvSpPr>
          <p:nvPr/>
        </p:nvSpPr>
        <p:spPr>
          <a:xfrm>
            <a:off x="838200" y="1092820"/>
            <a:ext cx="10515600" cy="508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</a:p>
          <a:p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the reports from five tools based on the same buggy queries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SICode finds </a:t>
            </a:r>
            <a:r>
              <a:rPr lang="en-US" altLang="zh-CN" sz="28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</a:t>
            </a:r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bugs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altLang="zh-C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achieves the highest </a:t>
            </a:r>
            <a:r>
              <a:rPr lang="en-US" altLang="zh-CN" sz="2800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R@10 and R@20 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A9FD83FB-96FF-21D2-1C4B-23011CECE676}"/>
              </a:ext>
            </a:extLst>
          </p:cNvPr>
          <p:cNvSpPr txBox="1">
            <a:spLocks/>
          </p:cNvSpPr>
          <p:nvPr/>
        </p:nvSpPr>
        <p:spPr>
          <a:xfrm>
            <a:off x="838200" y="1238250"/>
            <a:ext cx="10515600" cy="4938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120C193-EC14-4F73-78F8-2D91D159C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0" y="2194861"/>
            <a:ext cx="7835900" cy="239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54933-BDA0-F444-9908-208BFE87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kumimoji="1" lang="zh-CN" altLang="en-US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AF75B2-939D-8045-9CA2-AE45FCB19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96680"/>
            <a:ext cx="9105900" cy="435133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design a novel bug detection method, SICode, with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embedding-based subgraph isomorphism identification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Subgraph isomorphism relations are encoded in the vectors and hence vector-based comparison can support scalable subgraph isomorphism decisions. 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 a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loss function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train the embedding model, and greatly improve the model’s performance of subgraph isomorphism identification. </a:t>
            </a:r>
          </a:p>
          <a:p>
            <a:pPr algn="just">
              <a:lnSpc>
                <a:spcPct val="10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SICode spotted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real-world bugs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among which, 18 bugs were confirmed by the developers. This result is very encouraging for detecting subtle sub-structurally similar bugs.</a:t>
            </a:r>
            <a:endParaRPr lang="e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21"/>
    </mc:Choice>
    <mc:Fallback xmlns="">
      <p:transition spd="slow" advTm="5222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37750-7CB4-894E-8EA1-CDFCC717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/>
          <a:lstStyle/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57411-02E4-A949-B632-0BCE76DC9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397606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bugs based on code-matching is feasible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BDC712F-2D01-3615-C9AA-64026FC2B83B}"/>
              </a:ext>
            </a:extLst>
          </p:cNvPr>
          <p:cNvGrpSpPr/>
          <p:nvPr/>
        </p:nvGrpSpPr>
        <p:grpSpPr>
          <a:xfrm>
            <a:off x="1508392" y="2238884"/>
            <a:ext cx="9175216" cy="3055011"/>
            <a:chOff x="1998133" y="2135483"/>
            <a:chExt cx="8678333" cy="2889567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28906DC4-10F5-0743-923F-0B125E5A0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98133" y="2135483"/>
              <a:ext cx="8678333" cy="2889567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1F206B5-9D6D-357B-7C99-96FC0DEDE3AA}"/>
                </a:ext>
              </a:extLst>
            </p:cNvPr>
            <p:cNvSpPr txBox="1"/>
            <p:nvPr/>
          </p:nvSpPr>
          <p:spPr>
            <a:xfrm>
              <a:off x="4809066" y="3860800"/>
              <a:ext cx="9398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Matched?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738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57"/>
    </mc:Choice>
    <mc:Fallback xmlns="">
      <p:transition spd="slow" advTm="2435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816C80-F539-194D-BD57-352E10A936EA}"/>
              </a:ext>
            </a:extLst>
          </p:cNvPr>
          <p:cNvSpPr txBox="1"/>
          <p:nvPr/>
        </p:nvSpPr>
        <p:spPr>
          <a:xfrm>
            <a:off x="2684059" y="2767280"/>
            <a:ext cx="6823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kumimoji="1" lang="zh-CN" altLang="en-US" sz="8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5"/>
    </mc:Choice>
    <mc:Fallback xmlns="">
      <p:transition spd="slow" advTm="294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99C84-2D6D-55E3-775D-F03FBB7A6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28624-5C4E-6E43-E673-B7470CBDB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704" y="5541010"/>
            <a:ext cx="10371096" cy="95186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functions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 globally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they have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sub-structural similarities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highlighted statements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06E76-4ACB-509B-9306-2A6C950EB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92" y="640080"/>
            <a:ext cx="10785015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4DCD3D-6447-9F81-FE5E-4323A4EC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D7F7E-0399-5431-6DBD-014729C87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Subgraph isomorphism identification - find potential bugs by checking whether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approximate copy of the buggy subgraph exists within the target code graphs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 subgraph-matching algorithms are time-consuming</a:t>
            </a:r>
          </a:p>
          <a:p>
            <a:pPr lvl="1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VF2 takes more than 3 hours to compare one query across the Linux Kernel project</a:t>
            </a:r>
          </a:p>
          <a:p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Embedding-based subgraph detection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graph neural networks - effective and efficient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98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8B969F1-6B71-75D7-5AD2-411441801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19" y="4506621"/>
            <a:ext cx="7660267" cy="13255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ADA7DA7-17DC-18B9-AE19-2B2E64AF0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05" y="4498062"/>
            <a:ext cx="7649381" cy="1350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A7879A8-FC91-557D-C3DD-C7AB24549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05" y="4459984"/>
            <a:ext cx="7660267" cy="155771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6EB19-569D-74A2-08F6-F779215C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SICode (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ubgraph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somorphism-based buggy 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detection)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Step1 Training the embedding model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Step2 Embedding the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</a:p>
          <a:p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Step3 Embedding the query graph, get the detection result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15DB3B5-143F-8509-866D-78E7FDEFFED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404"/>
          <a:stretch/>
        </p:blipFill>
        <p:spPr>
          <a:xfrm>
            <a:off x="7783286" y="4110468"/>
            <a:ext cx="1613806" cy="192064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C584ABC-3087-7D09-6683-0D005A82FA85}"/>
              </a:ext>
            </a:extLst>
          </p:cNvPr>
          <p:cNvSpPr/>
          <p:nvPr/>
        </p:nvSpPr>
        <p:spPr>
          <a:xfrm>
            <a:off x="8672855" y="3983401"/>
            <a:ext cx="7242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F61D4E2-4E53-B857-CFCE-67DDBBBB4CD1}"/>
              </a:ext>
            </a:extLst>
          </p:cNvPr>
          <p:cNvSpPr/>
          <p:nvPr/>
        </p:nvSpPr>
        <p:spPr>
          <a:xfrm>
            <a:off x="8919519" y="4907792"/>
            <a:ext cx="653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</a:p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D9D1B528-8EB7-184B-A37E-7B09F258D4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553"/>
          <a:stretch/>
        </p:blipFill>
        <p:spPr>
          <a:xfrm>
            <a:off x="9525232" y="3983401"/>
            <a:ext cx="2543749" cy="1350678"/>
          </a:xfrm>
          <a:prstGeom prst="rect">
            <a:avLst/>
          </a:prstGeom>
        </p:spPr>
      </p:pic>
      <p:sp>
        <p:nvSpPr>
          <p:cNvPr id="17" name="标题 1">
            <a:extLst>
              <a:ext uri="{FF2B5EF4-FFF2-40B4-BE49-F238E27FC236}">
                <a16:creationId xmlns:a16="http://schemas.microsoft.com/office/drawing/2014/main" id="{52C77699-9117-1D8D-F769-4E7779D3802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7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Our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kumimoji="1" lang="zh-CN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9551D-1300-B77F-61BE-54D36D62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Preparation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1EDDD-5C42-A49C-8E73-81B35A56E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generation</a:t>
            </a:r>
          </a:p>
          <a:p>
            <a:pPr lvl="1"/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function into CFG and DDG via </a:t>
            </a:r>
            <a:r>
              <a:rPr lang="en-US" altLang="zh-CN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fuzzyc2cpg</a:t>
            </a:r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the CFG and the DDG into a hybrid graph</a:t>
            </a:r>
          </a:p>
          <a:p>
            <a:pPr lvl="1"/>
            <a:r>
              <a:rPr lang="en-US" altLang="zh-C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 the less meaningful nodes </a:t>
            </a:r>
          </a:p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nodes to labels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- label 0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- label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𝐿𝑜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Invoked method - label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𝐿𝑜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+ 1, 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𝐿𝑜 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𝐿𝑚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fastText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embedding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09C905-8098-7099-4202-61EA3A306F46}"/>
              </a:ext>
            </a:extLst>
          </p:cNvPr>
          <p:cNvSpPr/>
          <p:nvPr/>
        </p:nvSpPr>
        <p:spPr>
          <a:xfrm>
            <a:off x="8386996" y="944882"/>
            <a:ext cx="2327494" cy="38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devm_kzalloc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F14DAF0-6992-128D-2F95-5EBC026DA29A}"/>
              </a:ext>
            </a:extLst>
          </p:cNvPr>
          <p:cNvSpPr/>
          <p:nvPr/>
        </p:nvSpPr>
        <p:spPr>
          <a:xfrm>
            <a:off x="8400224" y="1605339"/>
            <a:ext cx="2327494" cy="38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devm_clk_get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8A8D0E6-D10C-5EEC-62B9-2D7405EE01B7}"/>
              </a:ext>
            </a:extLst>
          </p:cNvPr>
          <p:cNvCxnSpPr>
            <a:cxnSpLocks/>
          </p:cNvCxnSpPr>
          <p:nvPr/>
        </p:nvCxnSpPr>
        <p:spPr>
          <a:xfrm>
            <a:off x="9550743" y="2030045"/>
            <a:ext cx="0" cy="336309"/>
          </a:xfrm>
          <a:prstGeom prst="straightConnector1">
            <a:avLst/>
          </a:prstGeom>
          <a:ln w="28575">
            <a:solidFill>
              <a:srgbClr val="355792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4131AD54-D403-FECB-6EA9-740157F84920}"/>
              </a:ext>
            </a:extLst>
          </p:cNvPr>
          <p:cNvSpPr/>
          <p:nvPr/>
        </p:nvSpPr>
        <p:spPr>
          <a:xfrm>
            <a:off x="8601628" y="2417646"/>
            <a:ext cx="1898230" cy="384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IS_ERR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FAEC0BC-25A9-6A21-AC9D-ED5B5A29517F}"/>
              </a:ext>
            </a:extLst>
          </p:cNvPr>
          <p:cNvSpPr/>
          <p:nvPr/>
        </p:nvSpPr>
        <p:spPr>
          <a:xfrm>
            <a:off x="8009796" y="3052049"/>
            <a:ext cx="3064750" cy="39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clk_prepare_enable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E9AA1B4-C96C-EF9D-3E5E-E757D581FEE5}"/>
              </a:ext>
            </a:extLst>
          </p:cNvPr>
          <p:cNvSpPr/>
          <p:nvPr/>
        </p:nvSpPr>
        <p:spPr>
          <a:xfrm>
            <a:off x="8564843" y="3664996"/>
            <a:ext cx="2243667" cy="3987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clk_get_rate</a:t>
            </a:r>
            <a:endParaRPr lang="zh-CN" alt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972D4DCF-4CF7-7161-DC56-44F33C0D03F3}"/>
              </a:ext>
            </a:extLst>
          </p:cNvPr>
          <p:cNvSpPr/>
          <p:nvPr/>
        </p:nvSpPr>
        <p:spPr>
          <a:xfrm>
            <a:off x="8105962" y="1106873"/>
            <a:ext cx="239548" cy="707485"/>
          </a:xfrm>
          <a:custGeom>
            <a:avLst/>
            <a:gdLst>
              <a:gd name="connsiteX0" fmla="*/ 334309 w 334309"/>
              <a:gd name="connsiteY0" fmla="*/ 1278194 h 1278194"/>
              <a:gd name="connsiteX1" fmla="*/ 12 w 334309"/>
              <a:gd name="connsiteY1" fmla="*/ 668594 h 1278194"/>
              <a:gd name="connsiteX2" fmla="*/ 324477 w 334309"/>
              <a:gd name="connsiteY2" fmla="*/ 0 h 127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4309" h="1278194">
                <a:moveTo>
                  <a:pt x="334309" y="1278194"/>
                </a:moveTo>
                <a:cubicBezTo>
                  <a:pt x="167980" y="1079910"/>
                  <a:pt x="1651" y="881626"/>
                  <a:pt x="12" y="668594"/>
                </a:cubicBezTo>
                <a:cubicBezTo>
                  <a:pt x="-1627" y="455562"/>
                  <a:pt x="161425" y="227781"/>
                  <a:pt x="324477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F7F8EC0C-C35C-23A3-3A94-B450204C1A06}"/>
              </a:ext>
            </a:extLst>
          </p:cNvPr>
          <p:cNvSpPr/>
          <p:nvPr/>
        </p:nvSpPr>
        <p:spPr>
          <a:xfrm>
            <a:off x="10792325" y="1766585"/>
            <a:ext cx="436867" cy="1445342"/>
          </a:xfrm>
          <a:custGeom>
            <a:avLst/>
            <a:gdLst>
              <a:gd name="connsiteX0" fmla="*/ 294968 w 436867"/>
              <a:gd name="connsiteY0" fmla="*/ 1445342 h 1445342"/>
              <a:gd name="connsiteX1" fmla="*/ 422787 w 436867"/>
              <a:gd name="connsiteY1" fmla="*/ 471949 h 1445342"/>
              <a:gd name="connsiteX2" fmla="*/ 0 w 436867"/>
              <a:gd name="connsiteY2" fmla="*/ 0 h 1445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867" h="1445342">
                <a:moveTo>
                  <a:pt x="294968" y="1445342"/>
                </a:moveTo>
                <a:cubicBezTo>
                  <a:pt x="383458" y="1079090"/>
                  <a:pt x="471948" y="712839"/>
                  <a:pt x="422787" y="471949"/>
                </a:cubicBezTo>
                <a:cubicBezTo>
                  <a:pt x="373626" y="231059"/>
                  <a:pt x="186813" y="115529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任意多边形: 形状 35">
            <a:extLst>
              <a:ext uri="{FF2B5EF4-FFF2-40B4-BE49-F238E27FC236}">
                <a16:creationId xmlns:a16="http://schemas.microsoft.com/office/drawing/2014/main" id="{B81119D1-B4E2-9D5B-A588-FE50817BBFEE}"/>
              </a:ext>
            </a:extLst>
          </p:cNvPr>
          <p:cNvSpPr/>
          <p:nvPr/>
        </p:nvSpPr>
        <p:spPr>
          <a:xfrm>
            <a:off x="10811990" y="1776418"/>
            <a:ext cx="481815" cy="2074606"/>
          </a:xfrm>
          <a:custGeom>
            <a:avLst/>
            <a:gdLst>
              <a:gd name="connsiteX0" fmla="*/ 19664 w 481815"/>
              <a:gd name="connsiteY0" fmla="*/ 2074606 h 2074606"/>
              <a:gd name="connsiteX1" fmla="*/ 481781 w 481815"/>
              <a:gd name="connsiteY1" fmla="*/ 1042219 h 2074606"/>
              <a:gd name="connsiteX2" fmla="*/ 0 w 481815"/>
              <a:gd name="connsiteY2" fmla="*/ 0 h 207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1815" h="2074606">
                <a:moveTo>
                  <a:pt x="19664" y="2074606"/>
                </a:moveTo>
                <a:cubicBezTo>
                  <a:pt x="252361" y="1731296"/>
                  <a:pt x="485058" y="1387987"/>
                  <a:pt x="481781" y="1042219"/>
                </a:cubicBezTo>
                <a:cubicBezTo>
                  <a:pt x="478504" y="696451"/>
                  <a:pt x="239252" y="348225"/>
                  <a:pt x="0" y="0"/>
                </a:cubicBezTo>
              </a:path>
            </a:pathLst>
          </a:custGeom>
          <a:noFill/>
          <a:ln w="28575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箭头: 下 36">
            <a:extLst>
              <a:ext uri="{FF2B5EF4-FFF2-40B4-BE49-F238E27FC236}">
                <a16:creationId xmlns:a16="http://schemas.microsoft.com/office/drawing/2014/main" id="{2E496BDA-E78A-F7B6-F279-963595E1CC09}"/>
              </a:ext>
            </a:extLst>
          </p:cNvPr>
          <p:cNvSpPr/>
          <p:nvPr/>
        </p:nvSpPr>
        <p:spPr>
          <a:xfrm>
            <a:off x="9572895" y="4202756"/>
            <a:ext cx="212544" cy="325528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E277C97-84CB-3A6E-06D8-ED3DC0517728}"/>
              </a:ext>
            </a:extLst>
          </p:cNvPr>
          <p:cNvGrpSpPr/>
          <p:nvPr/>
        </p:nvGrpSpPr>
        <p:grpSpPr>
          <a:xfrm>
            <a:off x="8306298" y="4659086"/>
            <a:ext cx="2523635" cy="1833789"/>
            <a:chOff x="7335397" y="3953479"/>
            <a:chExt cx="2959597" cy="2215725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A2C98D48-B56D-36BC-045F-8B287868E1C6}"/>
                </a:ext>
              </a:extLst>
            </p:cNvPr>
            <p:cNvSpPr/>
            <p:nvPr/>
          </p:nvSpPr>
          <p:spPr>
            <a:xfrm>
              <a:off x="7666972" y="4732618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4F2E421-497C-2A15-6CE0-FD69C82BACA7}"/>
                </a:ext>
              </a:extLst>
            </p:cNvPr>
            <p:cNvSpPr/>
            <p:nvPr/>
          </p:nvSpPr>
          <p:spPr>
            <a:xfrm>
              <a:off x="7638606" y="3953479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E4DF1F92-B6AF-2E3C-A4D9-8FEBA9AE0A5E}"/>
                </a:ext>
              </a:extLst>
            </p:cNvPr>
            <p:cNvSpPr/>
            <p:nvPr/>
          </p:nvSpPr>
          <p:spPr>
            <a:xfrm>
              <a:off x="7688834" y="5695385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0C6F1D7-1126-33CD-3A0D-6A7614A75005}"/>
                </a:ext>
              </a:extLst>
            </p:cNvPr>
            <p:cNvSpPr/>
            <p:nvPr/>
          </p:nvSpPr>
          <p:spPr>
            <a:xfrm>
              <a:off x="9418067" y="4762402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F225EFC-5FD1-1B7F-1A23-FC901BDD653D}"/>
                </a:ext>
              </a:extLst>
            </p:cNvPr>
            <p:cNvSpPr/>
            <p:nvPr/>
          </p:nvSpPr>
          <p:spPr>
            <a:xfrm>
              <a:off x="8982105" y="563623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6CF9669A-B551-1940-F347-AC88D3619AEA}"/>
                </a:ext>
              </a:extLst>
            </p:cNvPr>
            <p:cNvSpPr/>
            <p:nvPr/>
          </p:nvSpPr>
          <p:spPr>
            <a:xfrm>
              <a:off x="7335397" y="4219975"/>
              <a:ext cx="239548" cy="707485"/>
            </a:xfrm>
            <a:custGeom>
              <a:avLst/>
              <a:gdLst>
                <a:gd name="connsiteX0" fmla="*/ 334309 w 334309"/>
                <a:gd name="connsiteY0" fmla="*/ 1278194 h 1278194"/>
                <a:gd name="connsiteX1" fmla="*/ 12 w 334309"/>
                <a:gd name="connsiteY1" fmla="*/ 668594 h 1278194"/>
                <a:gd name="connsiteX2" fmla="*/ 324477 w 334309"/>
                <a:gd name="connsiteY2" fmla="*/ 0 h 127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09" h="1278194">
                  <a:moveTo>
                    <a:pt x="334309" y="1278194"/>
                  </a:moveTo>
                  <a:cubicBezTo>
                    <a:pt x="167980" y="1079910"/>
                    <a:pt x="1651" y="881626"/>
                    <a:pt x="12" y="668594"/>
                  </a:cubicBezTo>
                  <a:cubicBezTo>
                    <a:pt x="-1627" y="455562"/>
                    <a:pt x="161425" y="227781"/>
                    <a:pt x="324477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2C1031D-A328-4ED1-A598-312441132D46}"/>
                </a:ext>
              </a:extLst>
            </p:cNvPr>
            <p:cNvCxnSpPr>
              <a:cxnSpLocks/>
            </p:cNvCxnSpPr>
            <p:nvPr/>
          </p:nvCxnSpPr>
          <p:spPr>
            <a:xfrm>
              <a:off x="8127298" y="5290320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75441CD-345F-950A-7793-2755291D5E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533" y="5227203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1F3B909-0AF8-596A-762A-0FCCBA3079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185" y="4976480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94641559-E234-A65F-611D-175345FB7918}"/>
              </a:ext>
            </a:extLst>
          </p:cNvPr>
          <p:cNvSpPr/>
          <p:nvPr/>
        </p:nvSpPr>
        <p:spPr>
          <a:xfrm rot="10800000">
            <a:off x="1377480" y="6296803"/>
            <a:ext cx="163285" cy="35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B75B24-30F0-5464-E7F4-B1EAC2048BC0}"/>
              </a:ext>
            </a:extLst>
          </p:cNvPr>
          <p:cNvSpPr/>
          <p:nvPr/>
        </p:nvSpPr>
        <p:spPr>
          <a:xfrm>
            <a:off x="1207739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702524-EFE8-FF33-1D62-B9062E68F3AE}"/>
              </a:ext>
            </a:extLst>
          </p:cNvPr>
          <p:cNvSpPr/>
          <p:nvPr/>
        </p:nvSpPr>
        <p:spPr>
          <a:xfrm>
            <a:off x="1710507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A8B844-1615-580B-7130-5964EB439896}"/>
              </a:ext>
            </a:extLst>
          </p:cNvPr>
          <p:cNvSpPr/>
          <p:nvPr/>
        </p:nvSpPr>
        <p:spPr>
          <a:xfrm>
            <a:off x="2213275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E342B0-9819-F0DF-3072-158876D2A9D2}"/>
              </a:ext>
            </a:extLst>
          </p:cNvPr>
          <p:cNvSpPr/>
          <p:nvPr/>
        </p:nvSpPr>
        <p:spPr>
          <a:xfrm>
            <a:off x="2716044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C0DC0C9-539E-6B80-68DD-689416CEB6F9}"/>
              </a:ext>
            </a:extLst>
          </p:cNvPr>
          <p:cNvSpPr/>
          <p:nvPr/>
        </p:nvSpPr>
        <p:spPr>
          <a:xfrm>
            <a:off x="3218812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313EF6-9AB5-38A6-6188-6133747FD695}"/>
              </a:ext>
            </a:extLst>
          </p:cNvPr>
          <p:cNvSpPr/>
          <p:nvPr/>
        </p:nvSpPr>
        <p:spPr>
          <a:xfrm>
            <a:off x="3721580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42AAA1-E4D1-A3CB-EADC-8FCBB07D1844}"/>
              </a:ext>
            </a:extLst>
          </p:cNvPr>
          <p:cNvSpPr/>
          <p:nvPr/>
        </p:nvSpPr>
        <p:spPr>
          <a:xfrm>
            <a:off x="4224348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471239-0B88-7A16-887E-9A8733A6EE6D}"/>
              </a:ext>
            </a:extLst>
          </p:cNvPr>
          <p:cNvSpPr/>
          <p:nvPr/>
        </p:nvSpPr>
        <p:spPr>
          <a:xfrm>
            <a:off x="4727116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EF519F-4532-D41A-7024-F22D44039CEB}"/>
              </a:ext>
            </a:extLst>
          </p:cNvPr>
          <p:cNvSpPr/>
          <p:nvPr/>
        </p:nvSpPr>
        <p:spPr>
          <a:xfrm>
            <a:off x="5229885" y="5723403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2131A70-40E9-8979-A1D1-5088EF387F6F}"/>
              </a:ext>
            </a:extLst>
          </p:cNvPr>
          <p:cNvSpPr/>
          <p:nvPr/>
        </p:nvSpPr>
        <p:spPr>
          <a:xfrm>
            <a:off x="5732653" y="5723402"/>
            <a:ext cx="502768" cy="5027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EB456E3D-83EC-C3FD-F7AE-4A59249D15A1}"/>
              </a:ext>
            </a:extLst>
          </p:cNvPr>
          <p:cNvSpPr/>
          <p:nvPr/>
        </p:nvSpPr>
        <p:spPr>
          <a:xfrm rot="10800000">
            <a:off x="2885785" y="6296802"/>
            <a:ext cx="163285" cy="35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EF245F8F-0305-0DBC-ADAF-D15CD4ECE436}"/>
              </a:ext>
            </a:extLst>
          </p:cNvPr>
          <p:cNvSpPr/>
          <p:nvPr/>
        </p:nvSpPr>
        <p:spPr>
          <a:xfrm rot="10800000">
            <a:off x="4918554" y="6296801"/>
            <a:ext cx="163285" cy="3513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C63C992-06A5-3EF1-AC6D-16D0AB3A1CD8}"/>
              </a:ext>
            </a:extLst>
          </p:cNvPr>
          <p:cNvSpPr txBox="1"/>
          <p:nvPr/>
        </p:nvSpPr>
        <p:spPr>
          <a:xfrm>
            <a:off x="984991" y="6195483"/>
            <a:ext cx="163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0DE54ED-FC53-05C4-C778-406EBE50F60C}"/>
              </a:ext>
            </a:extLst>
          </p:cNvPr>
          <p:cNvSpPr txBox="1"/>
          <p:nvPr/>
        </p:nvSpPr>
        <p:spPr>
          <a:xfrm>
            <a:off x="1583624" y="6196419"/>
            <a:ext cx="163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9FD3A-1D1F-582E-25D3-00FA5AA2F498}"/>
              </a:ext>
            </a:extLst>
          </p:cNvPr>
          <p:cNvSpPr txBox="1"/>
          <p:nvPr/>
        </p:nvSpPr>
        <p:spPr>
          <a:xfrm>
            <a:off x="3467148" y="6210872"/>
            <a:ext cx="93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𝐿𝑜</a:t>
            </a:r>
            <a:r>
              <a:rPr lang="en-US" altLang="zh-CN" sz="11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D43A49A-3F4B-66BC-67CD-32BFF209FD67}"/>
              </a:ext>
            </a:extLst>
          </p:cNvPr>
          <p:cNvSpPr txBox="1"/>
          <p:nvPr/>
        </p:nvSpPr>
        <p:spPr>
          <a:xfrm>
            <a:off x="5850869" y="6221651"/>
            <a:ext cx="932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𝐿𝑜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𝐿𝑚</a:t>
            </a:r>
            <a:r>
              <a:rPr lang="en-US" altLang="zh-CN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11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7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7" grpId="0" animBg="1"/>
      <p:bldP spid="17" grpId="1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A42A42E-C932-9A5C-ABFF-1EC03B737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AC37572-E01B-CDDE-11C6-9F5FCDF9F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GIN-layers - Propagate information from the k-order neighbors to the node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𝑀𝐿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Graph representation - Aggregate the node representation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𝑀𝐿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𝐶𝑂𝑁𝐶𝐴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AC37572-E01B-CDDE-11C6-9F5FCDF9F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386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C37572-E01B-CDDE-11C6-9F5FCDF9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</a:t>
            </a:r>
            <a:r>
              <a:rPr lang="en-US" altLang="zh-CN" b="0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 loss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to train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标题 2">
            <a:extLst>
              <a:ext uri="{FF2B5EF4-FFF2-40B4-BE49-F238E27FC236}">
                <a16:creationId xmlns:a16="http://schemas.microsoft.com/office/drawing/2014/main" id="{34C98E9E-3F95-0BDE-EA3B-202F469C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C5B013-AE1F-D4D7-FABF-FFE925E8CB5E}"/>
              </a:ext>
            </a:extLst>
          </p:cNvPr>
          <p:cNvSpPr txBox="1"/>
          <p:nvPr/>
        </p:nvSpPr>
        <p:spPr>
          <a:xfrm>
            <a:off x="4123677" y="4102175"/>
            <a:ext cx="8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7ED656B-79A8-A578-6586-40A97718CFA6}"/>
              </a:ext>
            </a:extLst>
          </p:cNvPr>
          <p:cNvGrpSpPr/>
          <p:nvPr/>
        </p:nvGrpSpPr>
        <p:grpSpPr>
          <a:xfrm>
            <a:off x="3510282" y="2843909"/>
            <a:ext cx="2096818" cy="1011697"/>
            <a:chOff x="7666972" y="4732618"/>
            <a:chExt cx="2628022" cy="1436586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5F4E534-28DD-6695-44C5-3E248DC36652}"/>
                </a:ext>
              </a:extLst>
            </p:cNvPr>
            <p:cNvSpPr/>
            <p:nvPr/>
          </p:nvSpPr>
          <p:spPr>
            <a:xfrm>
              <a:off x="7666972" y="4732618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F48CB56-A413-37CB-5EF1-718D0C5D79E5}"/>
                </a:ext>
              </a:extLst>
            </p:cNvPr>
            <p:cNvSpPr/>
            <p:nvPr/>
          </p:nvSpPr>
          <p:spPr>
            <a:xfrm>
              <a:off x="7688834" y="5695385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9B80030-3B5E-05E8-F548-DE9EB7C25763}"/>
                </a:ext>
              </a:extLst>
            </p:cNvPr>
            <p:cNvSpPr/>
            <p:nvPr/>
          </p:nvSpPr>
          <p:spPr>
            <a:xfrm>
              <a:off x="9418067" y="4762402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5A7A044-BF6E-05C1-DD11-87C6A14D70C0}"/>
                </a:ext>
              </a:extLst>
            </p:cNvPr>
            <p:cNvSpPr/>
            <p:nvPr/>
          </p:nvSpPr>
          <p:spPr>
            <a:xfrm>
              <a:off x="8982105" y="563623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06F3B3AA-79A8-C239-8579-2816618568C9}"/>
                </a:ext>
              </a:extLst>
            </p:cNvPr>
            <p:cNvCxnSpPr>
              <a:cxnSpLocks/>
            </p:cNvCxnSpPr>
            <p:nvPr/>
          </p:nvCxnSpPr>
          <p:spPr>
            <a:xfrm>
              <a:off x="8127298" y="5290320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500B59F-C7DA-1734-33B3-14F250A83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533" y="5227203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8E02670-39F3-60A7-5EFB-29CD22EFA0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185" y="4976480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4885052-7511-FE1F-880C-FEA17E6E585C}"/>
              </a:ext>
            </a:extLst>
          </p:cNvPr>
          <p:cNvGrpSpPr/>
          <p:nvPr/>
        </p:nvGrpSpPr>
        <p:grpSpPr>
          <a:xfrm>
            <a:off x="6128656" y="2850430"/>
            <a:ext cx="2096818" cy="1011697"/>
            <a:chOff x="4718451" y="3465210"/>
            <a:chExt cx="2628022" cy="1436586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E3B3AF8-4F58-78E2-EC24-7F5DD6600889}"/>
                </a:ext>
              </a:extLst>
            </p:cNvPr>
            <p:cNvSpPr/>
            <p:nvPr/>
          </p:nvSpPr>
          <p:spPr>
            <a:xfrm>
              <a:off x="4718451" y="3465210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EB559AB2-1DCE-E415-9ED5-6E15946A3438}"/>
                </a:ext>
              </a:extLst>
            </p:cNvPr>
            <p:cNvSpPr/>
            <p:nvPr/>
          </p:nvSpPr>
          <p:spPr>
            <a:xfrm>
              <a:off x="4740313" y="4427977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2D31C2C9-1B28-E80F-3049-6E0AB611CEFB}"/>
                </a:ext>
              </a:extLst>
            </p:cNvPr>
            <p:cNvSpPr/>
            <p:nvPr/>
          </p:nvSpPr>
          <p:spPr>
            <a:xfrm>
              <a:off x="6469546" y="349499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CA921EC8-6EE2-E90F-7F6F-71DC9DB941C0}"/>
                </a:ext>
              </a:extLst>
            </p:cNvPr>
            <p:cNvSpPr/>
            <p:nvPr/>
          </p:nvSpPr>
          <p:spPr>
            <a:xfrm>
              <a:off x="6033584" y="4368826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B2BE4B0-20F0-30F9-EC1B-79543873FDDA}"/>
                </a:ext>
              </a:extLst>
            </p:cNvPr>
            <p:cNvCxnSpPr>
              <a:cxnSpLocks/>
            </p:cNvCxnSpPr>
            <p:nvPr/>
          </p:nvCxnSpPr>
          <p:spPr>
            <a:xfrm>
              <a:off x="5178777" y="4022912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E321A71-221A-6F6C-389D-A6781BCCB0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7012" y="3959795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4394EC7-110D-F984-CCFC-EDEF8DA67F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4664" y="3709072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C02D653-D58A-189E-C4DC-57DEF8EFE90D}"/>
                </a:ext>
              </a:extLst>
            </p:cNvPr>
            <p:cNvCxnSpPr/>
            <p:nvPr/>
          </p:nvCxnSpPr>
          <p:spPr>
            <a:xfrm flipV="1">
              <a:off x="5567012" y="3932603"/>
              <a:ext cx="881223" cy="436223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03C703C0-90B6-9E4C-C9CB-0D1E52A86D8D}"/>
              </a:ext>
            </a:extLst>
          </p:cNvPr>
          <p:cNvSpPr txBox="1"/>
          <p:nvPr/>
        </p:nvSpPr>
        <p:spPr>
          <a:xfrm>
            <a:off x="6742051" y="4102175"/>
            <a:ext cx="82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E172F2E-1B12-7DA5-D1C7-850459FEEE52}"/>
              </a:ext>
            </a:extLst>
          </p:cNvPr>
          <p:cNvGrpSpPr/>
          <p:nvPr/>
        </p:nvGrpSpPr>
        <p:grpSpPr>
          <a:xfrm>
            <a:off x="8565709" y="1946494"/>
            <a:ext cx="3128326" cy="2224865"/>
            <a:chOff x="3445564" y="1906855"/>
            <a:chExt cx="2650436" cy="1884990"/>
          </a:xfrm>
        </p:grpSpPr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50B5F31-91EE-90E7-9D79-BB844CA812C8}"/>
                </a:ext>
              </a:extLst>
            </p:cNvPr>
            <p:cNvCxnSpPr/>
            <p:nvPr/>
          </p:nvCxnSpPr>
          <p:spPr>
            <a:xfrm>
              <a:off x="3445565" y="3790122"/>
              <a:ext cx="265043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83841D2E-A5D6-7889-6994-53C1BC3A13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5564" y="1977404"/>
              <a:ext cx="1" cy="181271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F3B795-34F1-263B-B8F9-1570A06323D3}"/>
                </a:ext>
              </a:extLst>
            </p:cNvPr>
            <p:cNvSpPr/>
            <p:nvPr/>
          </p:nvSpPr>
          <p:spPr>
            <a:xfrm>
              <a:off x="5218735" y="2349627"/>
              <a:ext cx="144000" cy="14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C85B01C-9A6A-5205-853A-07B1C660DB48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3445565" y="2420186"/>
              <a:ext cx="1773170" cy="1441"/>
            </a:xfrm>
            <a:prstGeom prst="line">
              <a:avLst/>
            </a:prstGeom>
            <a:ln w="952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D87F2505-118E-69B8-B443-208B401E5E6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5290735" y="2493627"/>
              <a:ext cx="0" cy="1296495"/>
            </a:xfrm>
            <a:prstGeom prst="line">
              <a:avLst/>
            </a:prstGeom>
            <a:ln w="9525">
              <a:solidFill>
                <a:srgbClr val="C0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9C65F64-A7C2-2FEE-76C8-1DF312607B7F}"/>
                </a:ext>
              </a:extLst>
            </p:cNvPr>
            <p:cNvSpPr/>
            <p:nvPr/>
          </p:nvSpPr>
          <p:spPr>
            <a:xfrm>
              <a:off x="5809075" y="2809826"/>
              <a:ext cx="72000" cy="72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8D2EA2C-1130-49E8-2653-CDCAF679436A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>
              <a:off x="3445564" y="2845826"/>
              <a:ext cx="2363511" cy="0"/>
            </a:xfrm>
            <a:prstGeom prst="line">
              <a:avLst/>
            </a:prstGeom>
            <a:ln w="952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EAC6BDB5-ABCF-D4D0-10D4-33E114D4B787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845075" y="2881826"/>
              <a:ext cx="0" cy="895843"/>
            </a:xfrm>
            <a:prstGeom prst="line">
              <a:avLst/>
            </a:prstGeom>
            <a:ln w="9525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423E641-1DCF-CBB8-6C3D-1003F0F91F42}"/>
                </a:ext>
              </a:extLst>
            </p:cNvPr>
            <p:cNvSpPr txBox="1"/>
            <p:nvPr/>
          </p:nvSpPr>
          <p:spPr>
            <a:xfrm>
              <a:off x="5695034" y="2488948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DA8B74F-87A7-7FB7-5D7B-745E0B9A014F}"/>
                </a:ext>
              </a:extLst>
            </p:cNvPr>
            <p:cNvSpPr/>
            <p:nvPr/>
          </p:nvSpPr>
          <p:spPr>
            <a:xfrm>
              <a:off x="4923382" y="2276187"/>
              <a:ext cx="72000" cy="72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34147D35-B2DE-2B97-CB9A-2B2BFFC07263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4959382" y="2348187"/>
              <a:ext cx="0" cy="1439999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BF7B7F60-1610-2BBD-C178-E81F6FEA722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3445564" y="2312187"/>
              <a:ext cx="1477818" cy="0"/>
            </a:xfrm>
            <a:prstGeom prst="line">
              <a:avLst/>
            </a:prstGeom>
            <a:ln w="9525">
              <a:solidFill>
                <a:srgbClr val="00B0F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7BC78BB-E982-C9CD-C693-80CC3DD575FE}"/>
                </a:ext>
              </a:extLst>
            </p:cNvPr>
            <p:cNvSpPr/>
            <p:nvPr/>
          </p:nvSpPr>
          <p:spPr>
            <a:xfrm>
              <a:off x="3445564" y="2318626"/>
              <a:ext cx="1513810" cy="10462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D234107-C8D8-301B-F559-D67BCC25988C}"/>
                </a:ext>
              </a:extLst>
            </p:cNvPr>
            <p:cNvSpPr/>
            <p:nvPr/>
          </p:nvSpPr>
          <p:spPr>
            <a:xfrm>
              <a:off x="5296488" y="2855845"/>
              <a:ext cx="554324" cy="9360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7FDA982E-F6D1-ECA0-E709-E15B4B92B892}"/>
                </a:ext>
              </a:extLst>
            </p:cNvPr>
            <p:cNvSpPr txBox="1"/>
            <p:nvPr/>
          </p:nvSpPr>
          <p:spPr>
            <a:xfrm>
              <a:off x="4807958" y="1906855"/>
              <a:ext cx="300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61FD0C03-7EDF-BDF2-608C-D72D7ED36AAC}"/>
                    </a:ext>
                  </a:extLst>
                </p:cNvPr>
                <p:cNvSpPr txBox="1"/>
                <p:nvPr/>
              </p:nvSpPr>
              <p:spPr>
                <a:xfrm>
                  <a:off x="5063874" y="2032468"/>
                  <a:ext cx="446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532A6251-7C17-4D25-BAE1-B003B60E6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874" y="2032468"/>
                  <a:ext cx="44660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D6BE675-6BA3-C418-5637-84C25963CD7A}"/>
              </a:ext>
            </a:extLst>
          </p:cNvPr>
          <p:cNvGrpSpPr/>
          <p:nvPr/>
        </p:nvGrpSpPr>
        <p:grpSpPr>
          <a:xfrm>
            <a:off x="780374" y="2510228"/>
            <a:ext cx="2361372" cy="1560396"/>
            <a:chOff x="7335397" y="3953479"/>
            <a:chExt cx="2959597" cy="2215725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30F8B8F-EB3A-37A6-30BC-1C4ACD6F4CEB}"/>
                </a:ext>
              </a:extLst>
            </p:cNvPr>
            <p:cNvSpPr/>
            <p:nvPr/>
          </p:nvSpPr>
          <p:spPr>
            <a:xfrm>
              <a:off x="7666972" y="4732618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764D7C4-DCAF-F25F-1340-8A84E804D7CE}"/>
                </a:ext>
              </a:extLst>
            </p:cNvPr>
            <p:cNvSpPr/>
            <p:nvPr/>
          </p:nvSpPr>
          <p:spPr>
            <a:xfrm>
              <a:off x="7638606" y="3953479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212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A69F300-5EC2-17A6-78C3-3DE42D1159F4}"/>
                </a:ext>
              </a:extLst>
            </p:cNvPr>
            <p:cNvSpPr/>
            <p:nvPr/>
          </p:nvSpPr>
          <p:spPr>
            <a:xfrm>
              <a:off x="7688834" y="5695385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8B055F6-337B-2518-598B-620316138901}"/>
                </a:ext>
              </a:extLst>
            </p:cNvPr>
            <p:cNvSpPr/>
            <p:nvPr/>
          </p:nvSpPr>
          <p:spPr>
            <a:xfrm>
              <a:off x="9418067" y="4762402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129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6EFD5ADF-6A44-A354-3DAD-73077BD6A94C}"/>
                </a:ext>
              </a:extLst>
            </p:cNvPr>
            <p:cNvSpPr/>
            <p:nvPr/>
          </p:nvSpPr>
          <p:spPr>
            <a:xfrm>
              <a:off x="8982105" y="5636234"/>
              <a:ext cx="876927" cy="4738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150</a:t>
              </a:r>
              <a:endPara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007A052-8FC3-E957-1DF7-09DCDE0E83B7}"/>
                </a:ext>
              </a:extLst>
            </p:cNvPr>
            <p:cNvSpPr/>
            <p:nvPr/>
          </p:nvSpPr>
          <p:spPr>
            <a:xfrm>
              <a:off x="7335397" y="4219975"/>
              <a:ext cx="239548" cy="707485"/>
            </a:xfrm>
            <a:custGeom>
              <a:avLst/>
              <a:gdLst>
                <a:gd name="connsiteX0" fmla="*/ 334309 w 334309"/>
                <a:gd name="connsiteY0" fmla="*/ 1278194 h 1278194"/>
                <a:gd name="connsiteX1" fmla="*/ 12 w 334309"/>
                <a:gd name="connsiteY1" fmla="*/ 668594 h 1278194"/>
                <a:gd name="connsiteX2" fmla="*/ 324477 w 334309"/>
                <a:gd name="connsiteY2" fmla="*/ 0 h 1278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309" h="1278194">
                  <a:moveTo>
                    <a:pt x="334309" y="1278194"/>
                  </a:moveTo>
                  <a:cubicBezTo>
                    <a:pt x="167980" y="1079910"/>
                    <a:pt x="1651" y="881626"/>
                    <a:pt x="12" y="668594"/>
                  </a:cubicBezTo>
                  <a:cubicBezTo>
                    <a:pt x="-1627" y="455562"/>
                    <a:pt x="161425" y="227781"/>
                    <a:pt x="324477" y="0"/>
                  </a:cubicBezTo>
                </a:path>
              </a:pathLst>
            </a:cu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24272D7-F808-1BF0-0E03-068AA7416E1B}"/>
                </a:ext>
              </a:extLst>
            </p:cNvPr>
            <p:cNvCxnSpPr>
              <a:cxnSpLocks/>
            </p:cNvCxnSpPr>
            <p:nvPr/>
          </p:nvCxnSpPr>
          <p:spPr>
            <a:xfrm>
              <a:off x="8127298" y="5290320"/>
              <a:ext cx="0" cy="336309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4BABCA72-608E-613A-1DC8-2601B4F3A3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5533" y="5227203"/>
              <a:ext cx="466572" cy="356164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0DFE1D68-BBF7-8EFF-70CB-CC2327B6BF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3185" y="4976480"/>
              <a:ext cx="563322" cy="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444D1C29-2E62-FA71-8768-D72479782C72}"/>
              </a:ext>
            </a:extLst>
          </p:cNvPr>
          <p:cNvSpPr txBox="1"/>
          <p:nvPr/>
        </p:nvSpPr>
        <p:spPr>
          <a:xfrm>
            <a:off x="1630938" y="4107855"/>
            <a:ext cx="554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380F2E7-A745-74A7-85E9-7159ACB0ADA5}"/>
              </a:ext>
            </a:extLst>
          </p:cNvPr>
          <p:cNvSpPr txBox="1"/>
          <p:nvPr/>
        </p:nvSpPr>
        <p:spPr>
          <a:xfrm>
            <a:off x="9288106" y="4283910"/>
            <a:ext cx="1530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Space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7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4A0DE-19EA-444A-5168-7A73849F13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cascading loss function is composed of the loss on positive and negative samples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𝑝𝑜𝑠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𝑛𝑒𝑔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positive training instance includes a series of graphs in the form of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which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𝑃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subgraph-isomorphic to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𝑃</a:t>
                </a:r>
                <a:r>
                  <a:rPr lang="zh-CN" alt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𝑖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</a:t>
                </a: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𝑝𝑜𝑠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&lt;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max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⁡{0,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𝑚𝑎𝑟𝑔𝑖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𝑝𝑜𝑠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})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44A0DE-19EA-444A-5168-7A73849F13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2">
            <a:extLst>
              <a:ext uri="{FF2B5EF4-FFF2-40B4-BE49-F238E27FC236}">
                <a16:creationId xmlns:a16="http://schemas.microsoft.com/office/drawing/2014/main" id="{35953DA9-5DF8-7E92-0A41-C45E398CC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Embedding Model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413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16311</TotalTime>
  <Words>882</Words>
  <Application>Microsoft Office PowerPoint</Application>
  <PresentationFormat>宽屏</PresentationFormat>
  <Paragraphs>191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LinLibertineT</vt:lpstr>
      <vt:lpstr>LinLibertineTI</vt:lpstr>
      <vt:lpstr>txsys</vt:lpstr>
      <vt:lpstr>等线</vt:lpstr>
      <vt:lpstr>等线 Light</vt:lpstr>
      <vt:lpstr>Arial</vt:lpstr>
      <vt:lpstr>Cambria Math</vt:lpstr>
      <vt:lpstr>Courier New</vt:lpstr>
      <vt:lpstr>Times New Roman</vt:lpstr>
      <vt:lpstr>Office 主题​​</vt:lpstr>
      <vt:lpstr>PowerPoint 演示文稿</vt:lpstr>
      <vt:lpstr>1. Introduction</vt:lpstr>
      <vt:lpstr>PowerPoint 演示文稿</vt:lpstr>
      <vt:lpstr>Basic Idea</vt:lpstr>
      <vt:lpstr>PowerPoint 演示文稿</vt:lpstr>
      <vt:lpstr>Graph Preparation</vt:lpstr>
      <vt:lpstr>Embedding Model</vt:lpstr>
      <vt:lpstr>Embedding Model</vt:lpstr>
      <vt:lpstr>Embedding Model</vt:lpstr>
      <vt:lpstr>Embedding Model</vt:lpstr>
      <vt:lpstr>Embedding Model</vt:lpstr>
      <vt:lpstr>Bug Detection</vt:lpstr>
      <vt:lpstr>Bug Detection</vt:lpstr>
      <vt:lpstr>Bug Detection</vt:lpstr>
      <vt:lpstr>PowerPoint 演示文稿</vt:lpstr>
      <vt:lpstr>PowerPoint 演示文稿</vt:lpstr>
      <vt:lpstr>PowerPoint 演示文稿</vt:lpstr>
      <vt:lpstr>PowerPoint 演示文稿</vt:lpstr>
      <vt:lpstr>4. 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Yuanjun Gong</dc:creator>
  <cp:lastModifiedBy>建军 黄</cp:lastModifiedBy>
  <cp:revision>53</cp:revision>
  <dcterms:created xsi:type="dcterms:W3CDTF">2024-04-03T10:30:18Z</dcterms:created>
  <dcterms:modified xsi:type="dcterms:W3CDTF">2024-04-26T01:18:54Z</dcterms:modified>
</cp:coreProperties>
</file>