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464" r:id="rId2"/>
    <p:sldId id="532" r:id="rId3"/>
    <p:sldId id="465" r:id="rId4"/>
    <p:sldId id="526" r:id="rId5"/>
    <p:sldId id="496" r:id="rId6"/>
    <p:sldId id="527" r:id="rId7"/>
    <p:sldId id="500" r:id="rId8"/>
    <p:sldId id="498" r:id="rId9"/>
    <p:sldId id="528" r:id="rId10"/>
    <p:sldId id="503" r:id="rId11"/>
    <p:sldId id="504" r:id="rId12"/>
    <p:sldId id="505" r:id="rId13"/>
    <p:sldId id="506" r:id="rId14"/>
    <p:sldId id="508" r:id="rId15"/>
    <p:sldId id="529" r:id="rId16"/>
    <p:sldId id="533" r:id="rId17"/>
    <p:sldId id="512" r:id="rId18"/>
    <p:sldId id="513" r:id="rId19"/>
    <p:sldId id="514" r:id="rId20"/>
    <p:sldId id="515" r:id="rId21"/>
    <p:sldId id="517" r:id="rId22"/>
    <p:sldId id="531" r:id="rId23"/>
    <p:sldId id="520" r:id="rId24"/>
    <p:sldId id="521" r:id="rId25"/>
    <p:sldId id="541" r:id="rId26"/>
    <p:sldId id="523" r:id="rId27"/>
    <p:sldId id="488" r:id="rId28"/>
    <p:sldId id="537" r:id="rId29"/>
    <p:sldId id="534" r:id="rId30"/>
    <p:sldId id="535" r:id="rId31"/>
    <p:sldId id="543" r:id="rId32"/>
    <p:sldId id="542" r:id="rId33"/>
    <p:sldId id="538" r:id="rId34"/>
    <p:sldId id="540" r:id="rId35"/>
  </p:sldIdLst>
  <p:sldSz cx="9144000" cy="6858000" type="screen4x3"/>
  <p:notesSz cx="7315200" cy="9601200"/>
  <p:custDataLst>
    <p:tags r:id="rId38"/>
  </p:custDataLst>
  <p:defaultTextStyle>
    <a:defPPr>
      <a:defRPr lang="en-US"/>
    </a:defPPr>
    <a:lvl1pPr algn="l" rtl="0" fontAlgn="base">
      <a:spcBef>
        <a:spcPct val="0"/>
      </a:spcBef>
      <a:spcAft>
        <a:spcPct val="0"/>
      </a:spcAft>
      <a:defRPr sz="2800" kern="1200">
        <a:solidFill>
          <a:srgbClr val="2424EE"/>
        </a:solidFill>
        <a:latin typeface="Tahoma" pitchFamily="34" charset="0"/>
        <a:ea typeface="宋体" pitchFamily="2" charset="-122"/>
        <a:cs typeface="+mn-cs"/>
      </a:defRPr>
    </a:lvl1pPr>
    <a:lvl2pPr marL="457200" algn="l" rtl="0" fontAlgn="base">
      <a:spcBef>
        <a:spcPct val="0"/>
      </a:spcBef>
      <a:spcAft>
        <a:spcPct val="0"/>
      </a:spcAft>
      <a:defRPr sz="2800" kern="1200">
        <a:solidFill>
          <a:srgbClr val="2424EE"/>
        </a:solidFill>
        <a:latin typeface="Tahoma" pitchFamily="34" charset="0"/>
        <a:ea typeface="宋体" pitchFamily="2" charset="-122"/>
        <a:cs typeface="+mn-cs"/>
      </a:defRPr>
    </a:lvl2pPr>
    <a:lvl3pPr marL="914400" algn="l" rtl="0" fontAlgn="base">
      <a:spcBef>
        <a:spcPct val="0"/>
      </a:spcBef>
      <a:spcAft>
        <a:spcPct val="0"/>
      </a:spcAft>
      <a:defRPr sz="2800" kern="1200">
        <a:solidFill>
          <a:srgbClr val="2424EE"/>
        </a:solidFill>
        <a:latin typeface="Tahoma" pitchFamily="34" charset="0"/>
        <a:ea typeface="宋体" pitchFamily="2" charset="-122"/>
        <a:cs typeface="+mn-cs"/>
      </a:defRPr>
    </a:lvl3pPr>
    <a:lvl4pPr marL="1371600" algn="l" rtl="0" fontAlgn="base">
      <a:spcBef>
        <a:spcPct val="0"/>
      </a:spcBef>
      <a:spcAft>
        <a:spcPct val="0"/>
      </a:spcAft>
      <a:defRPr sz="2800" kern="1200">
        <a:solidFill>
          <a:srgbClr val="2424EE"/>
        </a:solidFill>
        <a:latin typeface="Tahoma" pitchFamily="34" charset="0"/>
        <a:ea typeface="宋体" pitchFamily="2" charset="-122"/>
        <a:cs typeface="+mn-cs"/>
      </a:defRPr>
    </a:lvl4pPr>
    <a:lvl5pPr marL="1828800" algn="l" rtl="0" fontAlgn="base">
      <a:spcBef>
        <a:spcPct val="0"/>
      </a:spcBef>
      <a:spcAft>
        <a:spcPct val="0"/>
      </a:spcAft>
      <a:defRPr sz="2800" kern="1200">
        <a:solidFill>
          <a:srgbClr val="2424EE"/>
        </a:solidFill>
        <a:latin typeface="Tahoma" pitchFamily="34" charset="0"/>
        <a:ea typeface="宋体" pitchFamily="2" charset="-122"/>
        <a:cs typeface="+mn-cs"/>
      </a:defRPr>
    </a:lvl5pPr>
    <a:lvl6pPr marL="2286000" algn="l" defTabSz="914400" rtl="0" eaLnBrk="1" latinLnBrk="0" hangingPunct="1">
      <a:defRPr sz="2800" kern="1200">
        <a:solidFill>
          <a:srgbClr val="2424EE"/>
        </a:solidFill>
        <a:latin typeface="Tahoma" pitchFamily="34" charset="0"/>
        <a:ea typeface="宋体" pitchFamily="2" charset="-122"/>
        <a:cs typeface="+mn-cs"/>
      </a:defRPr>
    </a:lvl6pPr>
    <a:lvl7pPr marL="2743200" algn="l" defTabSz="914400" rtl="0" eaLnBrk="1" latinLnBrk="0" hangingPunct="1">
      <a:defRPr sz="2800" kern="1200">
        <a:solidFill>
          <a:srgbClr val="2424EE"/>
        </a:solidFill>
        <a:latin typeface="Tahoma" pitchFamily="34" charset="0"/>
        <a:ea typeface="宋体" pitchFamily="2" charset="-122"/>
        <a:cs typeface="+mn-cs"/>
      </a:defRPr>
    </a:lvl7pPr>
    <a:lvl8pPr marL="3200400" algn="l" defTabSz="914400" rtl="0" eaLnBrk="1" latinLnBrk="0" hangingPunct="1">
      <a:defRPr sz="2800" kern="1200">
        <a:solidFill>
          <a:srgbClr val="2424EE"/>
        </a:solidFill>
        <a:latin typeface="Tahoma" pitchFamily="34" charset="0"/>
        <a:ea typeface="宋体" pitchFamily="2" charset="-122"/>
        <a:cs typeface="+mn-cs"/>
      </a:defRPr>
    </a:lvl8pPr>
    <a:lvl9pPr marL="3657600" algn="l" defTabSz="914400" rtl="0" eaLnBrk="1" latinLnBrk="0" hangingPunct="1">
      <a:defRPr sz="2800" kern="1200">
        <a:solidFill>
          <a:srgbClr val="2424EE"/>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863D"/>
    <a:srgbClr val="FF5050"/>
    <a:srgbClr val="990099"/>
    <a:srgbClr val="CC3300"/>
    <a:srgbClr val="CCFFCC"/>
    <a:srgbClr val="CCCCFF"/>
    <a:srgbClr val="CCFFFF"/>
    <a:srgbClr val="FFCC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6" autoAdjust="0"/>
    <p:restoredTop sz="94384" autoAdjust="0"/>
  </p:normalViewPr>
  <p:slideViewPr>
    <p:cSldViewPr snapToObjects="1">
      <p:cViewPr varScale="1">
        <p:scale>
          <a:sx n="74" d="100"/>
          <a:sy n="74" d="100"/>
        </p:scale>
        <p:origin x="14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38"/>
    </p:cViewPr>
  </p:sorterViewPr>
  <p:notesViewPr>
    <p:cSldViewPr snapToObjects="1">
      <p:cViewPr varScale="1">
        <p:scale>
          <a:sx n="52" d="100"/>
          <a:sy n="52" d="100"/>
        </p:scale>
        <p:origin x="-288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eaLnBrk="0" hangingPunct="0">
              <a:defRPr sz="1300">
                <a:effectLst>
                  <a:outerShdw blurRad="38100" dist="38100" dir="2700000" algn="tl">
                    <a:srgbClr val="000000">
                      <a:alpha val="43137"/>
                    </a:srgbClr>
                  </a:outerShdw>
                </a:effectLst>
                <a:ea typeface="宋体" pitchFamily="2" charset="-122"/>
                <a:cs typeface="+mn-cs"/>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eaLnBrk="0" hangingPunct="0">
              <a:defRPr sz="1300">
                <a:effectLst>
                  <a:outerShdw blurRad="38100" dist="38100" dir="2700000" algn="tl">
                    <a:srgbClr val="000000">
                      <a:alpha val="43137"/>
                    </a:srgbClr>
                  </a:outerShdw>
                </a:effectLst>
                <a:ea typeface="宋体" pitchFamily="2" charset="-122"/>
                <a:cs typeface="+mn-cs"/>
              </a:defRPr>
            </a:lvl1pPr>
          </a:lstStyle>
          <a:p>
            <a:pPr>
              <a:defRPr/>
            </a:pPr>
            <a:fld id="{2C8940F7-6214-4106-B20D-B6CC36413A5D}" type="datetimeFigureOut">
              <a:rPr lang="en-US"/>
              <a:pPr>
                <a:defRPr/>
              </a:pPr>
              <a:t>11/15/16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eaLnBrk="0" hangingPunct="0">
              <a:defRPr sz="1300">
                <a:effectLst>
                  <a:outerShdw blurRad="38100" dist="38100" dir="2700000" algn="tl">
                    <a:srgbClr val="000000">
                      <a:alpha val="43137"/>
                    </a:srgbClr>
                  </a:outerShdw>
                </a:effectLst>
                <a:ea typeface="宋体" pitchFamily="2" charset="-122"/>
                <a:cs typeface="+mn-cs"/>
              </a:defRPr>
            </a:lvl1pPr>
          </a:lstStyle>
          <a:p>
            <a:pPr>
              <a:defRPr/>
            </a:pP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eaLnBrk="0" hangingPunct="0">
              <a:defRPr sz="1300">
                <a:effectLst>
                  <a:outerShdw blurRad="38100" dist="38100" dir="2700000" algn="tl">
                    <a:srgbClr val="000000">
                      <a:alpha val="43137"/>
                    </a:srgbClr>
                  </a:outerShdw>
                </a:effectLst>
                <a:ea typeface="宋体" pitchFamily="2" charset="-122"/>
                <a:cs typeface="+mn-cs"/>
              </a:defRPr>
            </a:lvl1pPr>
          </a:lstStyle>
          <a:p>
            <a:pPr>
              <a:defRPr/>
            </a:pPr>
            <a:fld id="{F8A7DA44-0722-4FF9-8EE8-B46F27BFE991}" type="slidenum">
              <a:rPr lang="en-US"/>
              <a:pPr>
                <a:defRPr/>
              </a:pPr>
              <a:t>‹#›</a:t>
            </a:fld>
            <a:endParaRPr lang="en-US"/>
          </a:p>
        </p:txBody>
      </p:sp>
    </p:spTree>
    <p:extLst>
      <p:ext uri="{BB962C8B-B14F-4D97-AF65-F5344CB8AC3E}">
        <p14:creationId xmlns:p14="http://schemas.microsoft.com/office/powerpoint/2010/main" val="15829290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sz="1300">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88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089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89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sz="1300">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89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solidFill>
                  <a:schemeClr val="tx1"/>
                </a:solidFill>
                <a:effectLst/>
                <a:latin typeface="Times New Roman" pitchFamily="18" charset="0"/>
                <a:ea typeface="宋体" pitchFamily="2" charset="-122"/>
                <a:cs typeface="+mn-cs"/>
              </a:defRPr>
            </a:lvl1pPr>
          </a:lstStyle>
          <a:p>
            <a:pPr>
              <a:defRPr/>
            </a:pPr>
            <a:fld id="{88EE19EA-15DB-469C-B398-2728FD18B5CE}" type="slidenum">
              <a:rPr lang="zh-CN" altLang="en-US"/>
              <a:pPr>
                <a:defRPr/>
              </a:pPr>
              <a:t>‹#›</a:t>
            </a:fld>
            <a:endParaRPr lang="en-US" altLang="zh-CN"/>
          </a:p>
        </p:txBody>
      </p:sp>
    </p:spTree>
    <p:extLst>
      <p:ext uri="{BB962C8B-B14F-4D97-AF65-F5344CB8AC3E}">
        <p14:creationId xmlns:p14="http://schemas.microsoft.com/office/powerpoint/2010/main" val="3187289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Jianjun</a:t>
            </a:r>
            <a:r>
              <a:rPr lang="en-US" baseline="0" dirty="0"/>
              <a:t> Huang, from Purdue University. Today I will present our paper </a:t>
            </a:r>
            <a:r>
              <a:rPr lang="en-US" dirty="0"/>
              <a:t>Detecting Sensitive Data Disclosure via Bi-directional Text Correlation Analysis</a:t>
            </a:r>
            <a:r>
              <a:rPr lang="en-US" sz="1100" dirty="0"/>
              <a:t>. The artifacts of our work have been evaluated</a:t>
            </a:r>
            <a:r>
              <a:rPr lang="en-US" sz="1100" baseline="0" dirty="0"/>
              <a:t> by the conference.</a:t>
            </a:r>
            <a:endParaRPr lang="en-US" dirty="0"/>
          </a:p>
        </p:txBody>
      </p:sp>
      <p:sp>
        <p:nvSpPr>
          <p:cNvPr id="4" name="Slide Number Placeholder 3"/>
          <p:cNvSpPr>
            <a:spLocks noGrp="1"/>
          </p:cNvSpPr>
          <p:nvPr>
            <p:ph type="sldNum" sz="quarter" idx="10"/>
          </p:nvPr>
        </p:nvSpPr>
        <p:spPr/>
        <p:txBody>
          <a:bodyPr/>
          <a:lstStyle/>
          <a:p>
            <a:fld id="{5E1A1829-CEB5-DD49-8A8D-78833E98DD1A}" type="slidenum">
              <a:rPr lang="en-US" smtClean="0"/>
              <a:pPr/>
              <a:t>1</a:t>
            </a:fld>
            <a:endParaRPr lang="en-US"/>
          </a:p>
        </p:txBody>
      </p:sp>
    </p:spTree>
    <p:extLst>
      <p:ext uri="{BB962C8B-B14F-4D97-AF65-F5344CB8AC3E}">
        <p14:creationId xmlns:p14="http://schemas.microsoft.com/office/powerpoint/2010/main" val="170147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integrate</a:t>
            </a:r>
            <a:r>
              <a:rPr lang="en-US" baseline="0" dirty="0"/>
              <a:t> the two solutions into our static bi-directional text correlation analysis to detect sensitive data disclosures. In our approach, the variables are tagged with correlated text labels, which are used as the type of the variables. The types are bi-directionally propagated along the data flows. In our previous example, at the beginning, variable </a:t>
            </a:r>
            <a:r>
              <a:rPr lang="en-US" baseline="0" dirty="0" err="1"/>
              <a:t>dt</a:t>
            </a:r>
            <a:r>
              <a:rPr lang="en-US" baseline="0" dirty="0"/>
              <a:t> and </a:t>
            </a:r>
            <a:r>
              <a:rPr lang="en-US" baseline="0" dirty="0" err="1"/>
              <a:t>json</a:t>
            </a:r>
            <a:r>
              <a:rPr lang="en-US" baseline="0" dirty="0"/>
              <a:t> are only tagged with one text label individually. After bi-directional propagation, both variables are tagged with the same type, which is a union of their original text labels.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10</a:t>
            </a:fld>
            <a:endParaRPr lang="en-US" altLang="zh-CN"/>
          </a:p>
        </p:txBody>
      </p:sp>
    </p:spTree>
    <p:extLst>
      <p:ext uri="{BB962C8B-B14F-4D97-AF65-F5344CB8AC3E}">
        <p14:creationId xmlns:p14="http://schemas.microsoft.com/office/powerpoint/2010/main" val="3144014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a:t>
            </a:r>
            <a:r>
              <a:rPr lang="en-US" baseline="0" dirty="0"/>
              <a:t> rules to bind the text labels to variables and propagate them. The basic rules are to bind constant text labels to variables. If any constant text is assigned to a variable, the text is directly tagged to the variable. But if some kind of GUI resource is bound to a variable, the corresponding GUI text is first extracted and then tagged to the variable.</a:t>
            </a:r>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11</a:t>
            </a:fld>
            <a:endParaRPr lang="en-US" altLang="zh-CN"/>
          </a:p>
        </p:txBody>
      </p:sp>
    </p:spTree>
    <p:extLst>
      <p:ext uri="{BB962C8B-B14F-4D97-AF65-F5344CB8AC3E}">
        <p14:creationId xmlns:p14="http://schemas.microsoft.com/office/powerpoint/2010/main" val="65927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unary assignment,</a:t>
            </a:r>
            <a:r>
              <a:rPr lang="en-US" baseline="0" dirty="0"/>
              <a:t> the resultant types of both left hand side variable and right hand side variable are the union of their original types.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12</a:t>
            </a:fld>
            <a:endParaRPr lang="en-US" altLang="zh-CN"/>
          </a:p>
        </p:txBody>
      </p:sp>
    </p:spTree>
    <p:extLst>
      <p:ext uri="{BB962C8B-B14F-4D97-AF65-F5344CB8AC3E}">
        <p14:creationId xmlns:p14="http://schemas.microsoft.com/office/powerpoint/2010/main" val="1152465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binary assignment, while forward</a:t>
            </a:r>
            <a:r>
              <a:rPr lang="en-US" baseline="0" dirty="0"/>
              <a:t> propagation is simple, backward propagation needs careful consideration. Should we directly propagate the sensitiveness of left hand side variable to all right hand side variables or just one of them?</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13</a:t>
            </a:fld>
            <a:endParaRPr lang="en-US" altLang="zh-CN"/>
          </a:p>
        </p:txBody>
      </p:sp>
    </p:spTree>
    <p:extLst>
      <p:ext uri="{BB962C8B-B14F-4D97-AF65-F5344CB8AC3E}">
        <p14:creationId xmlns:p14="http://schemas.microsoft.com/office/powerpoint/2010/main" val="275138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宋体" pitchFamily="2" charset="-122"/>
                <a:cs typeface="+mn-cs"/>
              </a:rPr>
              <a:t>Propagating everything from left hand side variable to all right hand side variables is called unification propagation. We use an example to show how it may introduce false warnings. For this binary operation, at the beginning, suppose only variable key is associated with text label “secret key”. Forward propagation just propagates everything from right hand side to left hand side and thus variable x is tagged with text “secret key”. Then backward propagation also propagates everything from left hand side to all right hand side variables and then variable M is tagged with label “secret key”, which leads to a false warning if M falls into some sink points.</a:t>
            </a:r>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14</a:t>
            </a:fld>
            <a:endParaRPr lang="en-US" altLang="zh-CN"/>
          </a:p>
        </p:txBody>
      </p:sp>
    </p:spTree>
    <p:extLst>
      <p:ext uri="{BB962C8B-B14F-4D97-AF65-F5344CB8AC3E}">
        <p14:creationId xmlns:p14="http://schemas.microsoft.com/office/powerpoint/2010/main" val="3692000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solve this problem, our intuition is that the sensitiveness of one right hand side variable does not influence the sensitiveness of the other right hand side variable. Therefore we do not want to propagate types across right hand side variables. Applying our bi-directional propagation to the same binary operation has the same initialization and forward propagation. But backward propagation doesn’t propagate everything from left hand side variable to all right hand side variables. Instead, when propagating to one right hand side variable, it first removes text labels got from the other right hand side variable. Then at the end, variable x and key are associated with “secret key” but M is not. We do not have false warnings if M falls into sink points.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15</a:t>
            </a:fld>
            <a:endParaRPr lang="en-US" altLang="zh-CN"/>
          </a:p>
        </p:txBody>
      </p:sp>
    </p:spTree>
    <p:extLst>
      <p:ext uri="{BB962C8B-B14F-4D97-AF65-F5344CB8AC3E}">
        <p14:creationId xmlns:p14="http://schemas.microsoft.com/office/powerpoint/2010/main" val="174356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calls are common in programs. For normal method calls</a:t>
            </a:r>
            <a:r>
              <a:rPr lang="en-US" baseline="0" dirty="0"/>
              <a:t>, propagation behaves the same as unary assignment for passing data into and out of the invoked method. For API method calls, both forward and backward propagation depend on the models of the APIs.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16</a:t>
            </a:fld>
            <a:endParaRPr lang="en-US" altLang="zh-CN"/>
          </a:p>
        </p:txBody>
      </p:sp>
    </p:spTree>
    <p:extLst>
      <p:ext uri="{BB962C8B-B14F-4D97-AF65-F5344CB8AC3E}">
        <p14:creationId xmlns:p14="http://schemas.microsoft.com/office/powerpoint/2010/main" val="3932917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the generic rules, we also observed some patterns for practical</a:t>
            </a:r>
            <a:r>
              <a:rPr lang="en-US" baseline="0" dirty="0"/>
              <a:t> enhancement. The first is the Check-And-Alert pattern. When certain condition satisfies or fails, the applications may prompt some alerts to the users or just write to log files. Then we can use those messages to infer what the corresponding variables involved in the condition check may hold. This is a typical alert in android applications when some user input is missing. When we recognize this pattern, we can bind the alert message to variable </a:t>
            </a:r>
            <a:r>
              <a:rPr lang="en-US" baseline="0" dirty="0" err="1"/>
              <a:t>str</a:t>
            </a:r>
            <a:r>
              <a:rPr lang="en-US" baseline="0" dirty="0"/>
              <a:t> in the condition check. Subsequent textual analysis can tell that that variable holds sensitive information.</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17</a:t>
            </a:fld>
            <a:endParaRPr lang="en-US" altLang="zh-CN"/>
          </a:p>
        </p:txBody>
      </p:sp>
    </p:spTree>
    <p:extLst>
      <p:ext uri="{BB962C8B-B14F-4D97-AF65-F5344CB8AC3E}">
        <p14:creationId xmlns:p14="http://schemas.microsoft.com/office/powerpoint/2010/main" val="1335947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concatenation is also commonly</a:t>
            </a:r>
            <a:r>
              <a:rPr lang="en-US" baseline="0" dirty="0"/>
              <a:t> used. If the result matches certain specific formats, for example, URL address, we may obtain more precise types of the involved variables by extracting the resultant string. Here is an example of concatenating something into a URL address. Without carefully considering the format of resultant string, we may simply associate all text labels to all variables. Then textual analysis tells that all variables are sensitive. But manual inspection discovers a false identification here that variable </a:t>
            </a:r>
            <a:r>
              <a:rPr lang="en-US" baseline="0" dirty="0" err="1"/>
              <a:t>dt</a:t>
            </a:r>
            <a:r>
              <a:rPr lang="en-US" baseline="0" dirty="0"/>
              <a:t> should not be tagged with sensitive text label cookie.</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18</a:t>
            </a:fld>
            <a:endParaRPr lang="en-US" altLang="zh-CN"/>
          </a:p>
        </p:txBody>
      </p:sp>
    </p:spTree>
    <p:extLst>
      <p:ext uri="{BB962C8B-B14F-4D97-AF65-F5344CB8AC3E}">
        <p14:creationId xmlns:p14="http://schemas.microsoft.com/office/powerpoint/2010/main" val="2776309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recognize the resultant</a:t>
            </a:r>
            <a:r>
              <a:rPr lang="en-US" baseline="0" dirty="0"/>
              <a:t> string is in the form of a </a:t>
            </a:r>
            <a:r>
              <a:rPr lang="en-US" baseline="0" dirty="0" err="1"/>
              <a:t>Url</a:t>
            </a:r>
            <a:r>
              <a:rPr lang="en-US" baseline="0" dirty="0"/>
              <a:t> address, we can further extract the string and tag the variables with the text labels more precisely. In this case, label cookie is only tagged to variable </a:t>
            </a:r>
            <a:r>
              <a:rPr lang="en-US" baseline="0" dirty="0" err="1"/>
              <a:t>ck</a:t>
            </a:r>
            <a:r>
              <a:rPr lang="en-US" baseline="0" dirty="0"/>
              <a:t> and </a:t>
            </a:r>
            <a:r>
              <a:rPr lang="en-US" baseline="0" dirty="0" err="1"/>
              <a:t>url</a:t>
            </a:r>
            <a:r>
              <a:rPr lang="en-US" baseline="0" dirty="0"/>
              <a:t>. Thus variable </a:t>
            </a:r>
            <a:r>
              <a:rPr lang="en-US" baseline="0" dirty="0" err="1"/>
              <a:t>url</a:t>
            </a:r>
            <a:r>
              <a:rPr lang="en-US" baseline="0" dirty="0"/>
              <a:t> and </a:t>
            </a:r>
            <a:r>
              <a:rPr lang="en-US" baseline="0" dirty="0" err="1"/>
              <a:t>ck</a:t>
            </a:r>
            <a:r>
              <a:rPr lang="en-US" baseline="0" dirty="0"/>
              <a:t> hold sensitive data but variable </a:t>
            </a:r>
            <a:r>
              <a:rPr lang="en-US" baseline="0" dirty="0" err="1"/>
              <a:t>dt</a:t>
            </a:r>
            <a:r>
              <a:rPr lang="en-US" baseline="0" dirty="0"/>
              <a:t> doesn’t.</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19</a:t>
            </a:fld>
            <a:endParaRPr lang="en-US" altLang="zh-CN"/>
          </a:p>
        </p:txBody>
      </p:sp>
    </p:spTree>
    <p:extLst>
      <p:ext uri="{BB962C8B-B14F-4D97-AF65-F5344CB8AC3E}">
        <p14:creationId xmlns:p14="http://schemas.microsoft.com/office/powerpoint/2010/main" val="238275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Times New Roman" pitchFamily="18" charset="0"/>
                <a:ea typeface="宋体" pitchFamily="2" charset="-122"/>
                <a:cs typeface="+mn-cs"/>
              </a:rPr>
              <a:t>Sensitive data disclosure has been a long-standing challenge for data security.</a:t>
            </a:r>
            <a:r>
              <a:rPr lang="en-US" dirty="0"/>
              <a:t> If sensitive information is disclosed</a:t>
            </a:r>
            <a:r>
              <a:rPr lang="en-US" baseline="0" dirty="0"/>
              <a:t>, adversaries can learn about the system and conduct attacks. T</a:t>
            </a:r>
            <a:r>
              <a:rPr lang="en-US" sz="1200" b="0" i="0" kern="1200" dirty="0">
                <a:solidFill>
                  <a:schemeClr val="tx1"/>
                </a:solidFill>
                <a:effectLst/>
                <a:latin typeface="Times New Roman" pitchFamily="18" charset="0"/>
                <a:ea typeface="宋体" pitchFamily="2" charset="-122"/>
                <a:cs typeface="+mn-cs"/>
              </a:rPr>
              <a:t>he proliferation of mobile devices makes the situation even worse</a:t>
            </a:r>
            <a:r>
              <a:rPr lang="en-US" dirty="0"/>
              <a:t> since</a:t>
            </a:r>
            <a:r>
              <a:rPr lang="en-US" baseline="0" dirty="0"/>
              <a:t> mobile applications process a lot of sensitive user data and disclose it more often. Many techniques have been proposed to detect such problems. Taint analysis is commonly applied to look for disclosure routes between data sources and sinks.</a:t>
            </a:r>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a:t>
            </a:fld>
            <a:endParaRPr lang="en-US" altLang="zh-CN"/>
          </a:p>
        </p:txBody>
      </p:sp>
    </p:spTree>
    <p:extLst>
      <p:ext uri="{BB962C8B-B14F-4D97-AF65-F5344CB8AC3E}">
        <p14:creationId xmlns:p14="http://schemas.microsoft.com/office/powerpoint/2010/main" val="2210461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demonstrate the effectiveness of our approach.</a:t>
            </a:r>
            <a:r>
              <a:rPr lang="en-US" baseline="0" dirty="0"/>
              <a:t> We build our prototype on top of WALA and target it to Android applications. We select 10,000 android applications downloaded from Google play store as our evaluation subjects. We build the sensitive keyword set by manually inspecting the text labels in 2,000 randomly selected applications. In addition, we assign tags to certain typical APIs that are commonly used as taint sources. For example, </a:t>
            </a:r>
            <a:r>
              <a:rPr lang="en-US" baseline="0" dirty="0" err="1"/>
              <a:t>getDeviceId</a:t>
            </a:r>
            <a:r>
              <a:rPr lang="en-US" baseline="0" dirty="0"/>
              <a:t> is tagged with label “IMEI”.</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20</a:t>
            </a:fld>
            <a:endParaRPr lang="en-US" altLang="zh-CN"/>
          </a:p>
        </p:txBody>
      </p:sp>
    </p:spTree>
    <p:extLst>
      <p:ext uri="{BB962C8B-B14F-4D97-AF65-F5344CB8AC3E}">
        <p14:creationId xmlns:p14="http://schemas.microsoft.com/office/powerpoint/2010/main" val="319473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the 10,000 applications, 4,406</a:t>
            </a:r>
            <a:r>
              <a:rPr lang="en-US" baseline="0" dirty="0"/>
              <a:t> applications are reported with sensitive data disclosure problems. If we categorize the applications by the type of sinks, we see that most of them contain logging sinks but more than one third of them are reported with non-logging sinks, such as sending data via network or short messages. Then we categorize the applications by the type of the sources of the text labels. Because we tag certain APIs with text labels, we have three types of sources: GUI text, constant text in the code and the tags of specific APIs. The statistics show that only a small portion of the problems are reported due to the tags of specific APIs. Most of them can be identified by the constant text in the code, while more than half of them are identified by the GUI text.</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21</a:t>
            </a:fld>
            <a:endParaRPr lang="en-US" altLang="zh-CN"/>
          </a:p>
        </p:txBody>
      </p:sp>
    </p:spTree>
    <p:extLst>
      <p:ext uri="{BB962C8B-B14F-4D97-AF65-F5344CB8AC3E}">
        <p14:creationId xmlns:p14="http://schemas.microsoft.com/office/powerpoint/2010/main" val="561632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compare our approach with existing techniques. Our tool</a:t>
            </a:r>
            <a:r>
              <a:rPr lang="en-US" baseline="0" dirty="0"/>
              <a:t> reports a superset of both SUPOR and traditional taint analysis tool. Traditional taint analysis tools only support specific APIs as taint sources while </a:t>
            </a:r>
            <a:r>
              <a:rPr lang="en-US" dirty="0"/>
              <a:t>SUPOR is able to identify generic APIs that obtain sensitive user inputs.</a:t>
            </a:r>
            <a:r>
              <a:rPr lang="en-US" baseline="0" dirty="0"/>
              <a:t> Our technique also supports the other generic APIs and bi-directional propagation while existing techniques require forward data flow between sources and sinks.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22</a:t>
            </a:fld>
            <a:endParaRPr lang="en-US" altLang="zh-CN"/>
          </a:p>
        </p:txBody>
      </p:sp>
    </p:spTree>
    <p:extLst>
      <p:ext uri="{BB962C8B-B14F-4D97-AF65-F5344CB8AC3E}">
        <p14:creationId xmlns:p14="http://schemas.microsoft.com/office/powerpoint/2010/main" val="2901939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our tool reports too many</a:t>
            </a:r>
            <a:r>
              <a:rPr lang="en-US" baseline="0" dirty="0"/>
              <a:t> apps, w</a:t>
            </a:r>
            <a:r>
              <a:rPr lang="en-US" dirty="0"/>
              <a:t>e randomly select 100 reported applications and manually</a:t>
            </a:r>
            <a:r>
              <a:rPr lang="en-US" baseline="0" dirty="0"/>
              <a:t> inspect the results to find false positives in 10 applications. We didn’t check false negatives because we do not have the ground truth of those applications.</a:t>
            </a:r>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23</a:t>
            </a:fld>
            <a:endParaRPr lang="en-US" altLang="zh-CN"/>
          </a:p>
        </p:txBody>
      </p:sp>
    </p:spTree>
    <p:extLst>
      <p:ext uri="{BB962C8B-B14F-4D97-AF65-F5344CB8AC3E}">
        <p14:creationId xmlns:p14="http://schemas.microsoft.com/office/powerpoint/2010/main" val="2593728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cause of false</a:t>
            </a:r>
            <a:r>
              <a:rPr lang="en-US" baseline="0" dirty="0"/>
              <a:t> positives is imprecise model of APIs. In this case, sensitive text label “username” is tagged to variable cursor and later propagated to variable x. Eventually the label is discovered at the sink point and a sensitive data disclosure is reported. But actually the sensitive information of username doesn’t fall into the sink point and thus it is a false warning. The other false positives are resulted from incorrect recognition of text labels. For example, </a:t>
            </a:r>
            <a:r>
              <a:rPr lang="en-US" baseline="0" dirty="0" err="1"/>
              <a:t>lng</a:t>
            </a:r>
            <a:r>
              <a:rPr lang="en-US" baseline="0" dirty="0"/>
              <a:t> is mostly used as a short of longitude but in a few cases, it means language. In some other cases, Pin appears as a verb instead of a synonym of password. False recognition leads to false warnings. A possible solution would be integrating more advanced NLP techniques with program analysis to better understand the meanings of the text.</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24</a:t>
            </a:fld>
            <a:endParaRPr lang="en-US" altLang="zh-CN"/>
          </a:p>
        </p:txBody>
      </p:sp>
    </p:spTree>
    <p:extLst>
      <p:ext uri="{BB962C8B-B14F-4D97-AF65-F5344CB8AC3E}">
        <p14:creationId xmlns:p14="http://schemas.microsoft.com/office/powerpoint/2010/main" val="339228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artifacts of our work, including source code, executables and the evaluation subjects</a:t>
            </a:r>
            <a:r>
              <a:rPr lang="en-US" baseline="0" dirty="0"/>
              <a:t>, are all publicly available.</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25</a:t>
            </a:fld>
            <a:endParaRPr lang="en-US" altLang="zh-CN"/>
          </a:p>
        </p:txBody>
      </p:sp>
    </p:spTree>
    <p:extLst>
      <p:ext uri="{BB962C8B-B14F-4D97-AF65-F5344CB8AC3E}">
        <p14:creationId xmlns:p14="http://schemas.microsoft.com/office/powerpoint/2010/main" val="936973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present a novel static approach to detect sensitive data disclosure problems. Our approach identifies text</a:t>
            </a:r>
            <a:r>
              <a:rPr lang="en-US" baseline="0" dirty="0"/>
              <a:t> labels and associates them to correlated variables. Then they are propagated bi-directionally along data flows. Textual analysis is then applied to check whether the variables at sink points hold sensitive text labels. We evaluated our prototype on 10,000 android applications and report more than 4,000 applications with a false positive rate of 10%.</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26</a:t>
            </a:fld>
            <a:endParaRPr lang="en-US" altLang="zh-CN"/>
          </a:p>
        </p:txBody>
      </p:sp>
    </p:spTree>
    <p:extLst>
      <p:ext uri="{BB962C8B-B14F-4D97-AF65-F5344CB8AC3E}">
        <p14:creationId xmlns:p14="http://schemas.microsoft.com/office/powerpoint/2010/main" val="3503542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Thanks for your attention.</a:t>
            </a:r>
            <a:r>
              <a:rPr lang="en-US" baseline="0" dirty="0"/>
              <a:t> You are welcome to ask any questions.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27</a:t>
            </a:fld>
            <a:endParaRPr lang="en-US" altLang="zh-CN"/>
          </a:p>
        </p:txBody>
      </p:sp>
    </p:spTree>
    <p:extLst>
      <p:ext uri="{BB962C8B-B14F-4D97-AF65-F5344CB8AC3E}">
        <p14:creationId xmlns:p14="http://schemas.microsoft.com/office/powerpoint/2010/main" val="2928660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Thanks for your attendance.</a:t>
            </a:r>
            <a:r>
              <a:rPr lang="en-US" baseline="0" dirty="0"/>
              <a:t> You are welcome to ask any questions.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28</a:t>
            </a:fld>
            <a:endParaRPr lang="en-US" altLang="zh-CN"/>
          </a:p>
        </p:txBody>
      </p:sp>
    </p:spTree>
    <p:extLst>
      <p:ext uri="{BB962C8B-B14F-4D97-AF65-F5344CB8AC3E}">
        <p14:creationId xmlns:p14="http://schemas.microsoft.com/office/powerpoint/2010/main" val="3868139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calls are common in programs. For the method calls whose method body</a:t>
            </a:r>
            <a:r>
              <a:rPr lang="en-US" baseline="0" dirty="0"/>
              <a:t> is included in the analysis, the actual arguments and the formal parameters are 1-to-1 mapped. Also the return value and the resultant variable is 1-to-1 mapped. The propagation here are same as that for unary assignment.</a:t>
            </a:r>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29</a:t>
            </a:fld>
            <a:endParaRPr lang="en-US" altLang="zh-CN"/>
          </a:p>
        </p:txBody>
      </p:sp>
    </p:spTree>
    <p:extLst>
      <p:ext uri="{BB962C8B-B14F-4D97-AF65-F5344CB8AC3E}">
        <p14:creationId xmlns:p14="http://schemas.microsoft.com/office/powerpoint/2010/main" val="264676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taint analysis techniques</a:t>
            </a:r>
            <a:r>
              <a:rPr lang="en-US" baseline="0" dirty="0"/>
              <a:t> need to have some predefined sensitive data sources. For example, in Android applications, </a:t>
            </a:r>
            <a:r>
              <a:rPr lang="en-US" baseline="0" dirty="0" err="1"/>
              <a:t>getDeviceId</a:t>
            </a:r>
            <a:r>
              <a:rPr lang="en-US" baseline="0" dirty="0"/>
              <a:t> is a commonly used source, whose return value can be easily recognized as sensitive. Some recent efforts try to identify certain generic APIs that obtain user inputs as taint sources. SUPOR and </a:t>
            </a:r>
            <a:r>
              <a:rPr lang="en-US" baseline="0" dirty="0" err="1"/>
              <a:t>UIPicker</a:t>
            </a:r>
            <a:r>
              <a:rPr lang="en-US" baseline="0" dirty="0"/>
              <a:t> inspect the user interface and determine which fields can hold sensitive data. With taint sources, existing techniques also require forward data flows between sources and sinks, in order to detect sensitive data disclosure problems.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3</a:t>
            </a:fld>
            <a:endParaRPr lang="en-US" altLang="zh-CN"/>
          </a:p>
        </p:txBody>
      </p:sp>
    </p:spTree>
    <p:extLst>
      <p:ext uri="{BB962C8B-B14F-4D97-AF65-F5344CB8AC3E}">
        <p14:creationId xmlns:p14="http://schemas.microsoft.com/office/powerpoint/2010/main" val="255807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static analysis, we always model system or framework APIs for analysis efficiency. Here, we also need to model the APIs for bi-directional type propagation. Then both forward propagation from one argument to the resultant variable and backward propagation from the resultant variable to one argument depend on the API models.</a:t>
            </a:r>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30</a:t>
            </a:fld>
            <a:endParaRPr lang="en-US" altLang="zh-CN"/>
          </a:p>
        </p:txBody>
      </p:sp>
    </p:spTree>
    <p:extLst>
      <p:ext uri="{BB962C8B-B14F-4D97-AF65-F5344CB8AC3E}">
        <p14:creationId xmlns:p14="http://schemas.microsoft.com/office/powerpoint/2010/main" val="1737571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perform textual analysis, we need to build a sensitive</a:t>
            </a:r>
            <a:r>
              <a:rPr lang="en-US" baseline="0" dirty="0"/>
              <a:t> keyword set. we randomly select 2000 application and extract all texts discovered for each sink. Then we manually inspect the texts to construct the keyword set. We also integrate the keyword set from our prior work. In addition, we assign tags to certain typical APIs that are commonly used as taint sources. For example, </a:t>
            </a:r>
            <a:r>
              <a:rPr lang="en-US" baseline="0" dirty="0" err="1"/>
              <a:t>getDeviceId</a:t>
            </a:r>
            <a:r>
              <a:rPr lang="en-US" baseline="0" dirty="0"/>
              <a:t> is tagged with label “IMEI”.</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31</a:t>
            </a:fld>
            <a:endParaRPr lang="en-US" altLang="zh-CN"/>
          </a:p>
        </p:txBody>
      </p:sp>
    </p:spTree>
    <p:extLst>
      <p:ext uri="{BB962C8B-B14F-4D97-AF65-F5344CB8AC3E}">
        <p14:creationId xmlns:p14="http://schemas.microsoft.com/office/powerpoint/2010/main" val="1971719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tool</a:t>
            </a:r>
            <a:r>
              <a:rPr lang="en-US" baseline="0" dirty="0"/>
              <a:t> is also effective to perform analysis on android applications. Analyzing the 10,000 applications takes nearly 600 hours. On average, each application takes 3.5 minutes. Analysis of 1,148 applications runs either into out of memory or time out. We set a time out of 20 minutes for each application. For the remaining applications that finish normally, the average analysis time is only 100 seconds per application. And analyzing these 8,000 some applications takes only 42% of the total analysis time.</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32</a:t>
            </a:fld>
            <a:endParaRPr lang="en-US" altLang="zh-CN"/>
          </a:p>
        </p:txBody>
      </p:sp>
    </p:spTree>
    <p:extLst>
      <p:ext uri="{BB962C8B-B14F-4D97-AF65-F5344CB8AC3E}">
        <p14:creationId xmlns:p14="http://schemas.microsoft.com/office/powerpoint/2010/main" val="79271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4,406 applications with reported problems, 93% of them are analyzed</a:t>
            </a:r>
            <a:r>
              <a:rPr lang="en-US" baseline="0" dirty="0"/>
              <a:t> within 10 minutes. </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33</a:t>
            </a:fld>
            <a:endParaRPr lang="en-US" altLang="zh-CN"/>
          </a:p>
        </p:txBody>
      </p:sp>
    </p:spTree>
    <p:extLst>
      <p:ext uri="{BB962C8B-B14F-4D97-AF65-F5344CB8AC3E}">
        <p14:creationId xmlns:p14="http://schemas.microsoft.com/office/powerpoint/2010/main" val="608906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related work to our work are some type-based taint</a:t>
            </a:r>
            <a:r>
              <a:rPr lang="en-US" baseline="0" dirty="0"/>
              <a:t> analysis. They build type systems and check type errors as in conventional type systems. Their approaches predefine types and associate initial types to APIs. Our approach automatically collects text labels as types and associates them to variables. Their approaches also require forward data flows from sources to sinks while our approach support the cases in which data sensitiveness is revealed after data is sent to sinks by bi-directional propagation.</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34</a:t>
            </a:fld>
            <a:endParaRPr lang="en-US" altLang="zh-CN"/>
          </a:p>
        </p:txBody>
      </p:sp>
    </p:spTree>
    <p:extLst>
      <p:ext uri="{BB962C8B-B14F-4D97-AF65-F5344CB8AC3E}">
        <p14:creationId xmlns:p14="http://schemas.microsoft.com/office/powerpoint/2010/main" val="423706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techniques have some limitations.</a:t>
            </a:r>
            <a:r>
              <a:rPr lang="en-US" baseline="0" dirty="0"/>
              <a:t> First, sensitiveness of generic APIs, such as reading data from network or files, cannot be determined. But our experimental results show that up to 50% of disclosures have data sources generated by such generic APIs. If we treat all such APIs as sensitive data sources, we would expect a lot of false warnings. But if we ignore all such APIs, we can miss warnings in some cases. The second limitation is that these techniques require forward data flows between sources and sinks. For those generic APIs, it is possible that the data sensitiveness is revealed after the sink point. Existing techniques cannot handle such cases.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4</a:t>
            </a:fld>
            <a:endParaRPr lang="en-US" altLang="zh-CN"/>
          </a:p>
        </p:txBody>
      </p:sp>
    </p:spTree>
    <p:extLst>
      <p:ext uri="{BB962C8B-B14F-4D97-AF65-F5344CB8AC3E}">
        <p14:creationId xmlns:p14="http://schemas.microsoft.com/office/powerpoint/2010/main" val="108813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a:t>
            </a:r>
            <a:r>
              <a:rPr lang="en-US" baseline="0" dirty="0"/>
              <a:t> from a real-world Android application. We see that the application obtains data from remote server and encapsulates it into a message object, which is passed to a message handler. Then the data is retrieved from the message. On one hand, the data falls into a sink point. Based on the data flow, we don’t know whether there is a sensitive data disclosure problem here because we don’t know whether the data is sensitive or not. On the other hand, the data is passed into a thread, in which it is converted into a JSON object. The application then extracts information from the JSON object and one piece of information is related to user name. We then understand that the JSON object should contain sensitive information. </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5</a:t>
            </a:fld>
            <a:endParaRPr lang="en-US" altLang="zh-CN"/>
          </a:p>
        </p:txBody>
      </p:sp>
    </p:spTree>
    <p:extLst>
      <p:ext uri="{BB962C8B-B14F-4D97-AF65-F5344CB8AC3E}">
        <p14:creationId xmlns:p14="http://schemas.microsoft.com/office/powerpoint/2010/main" val="208989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first challenge of existing techniques.</a:t>
            </a:r>
            <a:r>
              <a:rPr lang="en-US" baseline="0" dirty="0"/>
              <a:t> In this example, generic APIs read data from network and we have no way to determine the data sensitiveness along the data flow to the sink point. Our solution is text correlation analysis. It examines text labels to determine sensitiveness of correlated variables. Text labels can be either from the code, for instance, textual keys in key-value pairs or text used in method calls, or from user interface. User interface usually contains a lot of text labels to indicate what the corresponding fields may hold.</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6</a:t>
            </a:fld>
            <a:endParaRPr lang="en-US" altLang="zh-CN"/>
          </a:p>
        </p:txBody>
      </p:sp>
    </p:spTree>
    <p:extLst>
      <p:ext uri="{BB962C8B-B14F-4D97-AF65-F5344CB8AC3E}">
        <p14:creationId xmlns:p14="http://schemas.microsoft.com/office/powerpoint/2010/main" val="44820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our example, a textual key is provided to retrieve</a:t>
            </a:r>
            <a:r>
              <a:rPr lang="en-US" baseline="0" dirty="0"/>
              <a:t> information from the JSON object. For this line of code, we perform a simple text correlation analysis and associate text username to both variables. Then textual analysis can tell that both variables hold sensitive data. So we have solved the problem that the generic API doesn’t show the data sensitiveness.</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7</a:t>
            </a:fld>
            <a:endParaRPr lang="en-US" altLang="zh-CN"/>
          </a:p>
        </p:txBody>
      </p:sp>
    </p:spTree>
    <p:extLst>
      <p:ext uri="{BB962C8B-B14F-4D97-AF65-F5344CB8AC3E}">
        <p14:creationId xmlns:p14="http://schemas.microsoft.com/office/powerpoint/2010/main" val="1959184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determine the data sensitiveness of the </a:t>
            </a:r>
            <a:r>
              <a:rPr lang="en-US" dirty="0" err="1"/>
              <a:t>json</a:t>
            </a:r>
            <a:r>
              <a:rPr lang="en-US" dirty="0"/>
              <a:t> object,</a:t>
            </a:r>
            <a:r>
              <a:rPr lang="en-US" baseline="0" dirty="0"/>
              <a:t> we cannot find a forward data flow from where we recognize sensitive data to the sink point. State-of-the-art taint analysis tools cannot detect the observed problem even if they recognized the specific point as a taint source. Our solution is bi-directional propagation. Specifically, backward propagation allows our technique to capture cases in which data sensitiveness is revealed after the data is sent to sinks.</a:t>
            </a:r>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8</a:t>
            </a:fld>
            <a:endParaRPr lang="en-US" altLang="zh-CN"/>
          </a:p>
        </p:txBody>
      </p:sp>
    </p:spTree>
    <p:extLst>
      <p:ext uri="{BB962C8B-B14F-4D97-AF65-F5344CB8AC3E}">
        <p14:creationId xmlns:p14="http://schemas.microsoft.com/office/powerpoint/2010/main" val="193909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a:t>
            </a:r>
            <a:r>
              <a:rPr lang="en-US" baseline="0" dirty="0"/>
              <a:t> better understand the approach, we show how it works for our motivating example. From where we recognize the data sensitiveness, we perform a backward propagation, which then marks variable </a:t>
            </a:r>
            <a:r>
              <a:rPr lang="en-US" baseline="0" dirty="0" err="1"/>
              <a:t>dt</a:t>
            </a:r>
            <a:r>
              <a:rPr lang="en-US" baseline="0" dirty="0"/>
              <a:t> as sensitive. Then we perform a forward propagation which propagates the data sensitiveness to the sink point. Eventually we find the correlation between the sink point and where we recognize sensitive data. Therefore we can report a sensitive data disclosure problem for this example.</a:t>
            </a:r>
            <a:endParaRPr lang="en-US" dirty="0"/>
          </a:p>
        </p:txBody>
      </p:sp>
      <p:sp>
        <p:nvSpPr>
          <p:cNvPr id="4" name="Slide Number Placeholder 3"/>
          <p:cNvSpPr>
            <a:spLocks noGrp="1"/>
          </p:cNvSpPr>
          <p:nvPr>
            <p:ph type="sldNum" sz="quarter" idx="10"/>
          </p:nvPr>
        </p:nvSpPr>
        <p:spPr/>
        <p:txBody>
          <a:bodyPr/>
          <a:lstStyle/>
          <a:p>
            <a:pPr>
              <a:defRPr/>
            </a:pPr>
            <a:fld id="{88EE19EA-15DB-469C-B398-2728FD18B5CE}" type="slidenum">
              <a:rPr lang="zh-CN" altLang="en-US" smtClean="0"/>
              <a:pPr>
                <a:defRPr/>
              </a:pPr>
              <a:t>9</a:t>
            </a:fld>
            <a:endParaRPr lang="en-US" altLang="zh-CN"/>
          </a:p>
        </p:txBody>
      </p:sp>
    </p:spTree>
    <p:extLst>
      <p:ext uri="{BB962C8B-B14F-4D97-AF65-F5344CB8AC3E}">
        <p14:creationId xmlns:p14="http://schemas.microsoft.com/office/powerpoint/2010/main" val="79956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7090" name="Rectangle 2"/>
          <p:cNvSpPr>
            <a:spLocks noGrp="1" noChangeArrowheads="1"/>
          </p:cNvSpPr>
          <p:nvPr>
            <p:ph type="ctrTitle"/>
          </p:nvPr>
        </p:nvSpPr>
        <p:spPr>
          <a:xfrm>
            <a:off x="685800" y="762000"/>
            <a:ext cx="7772400" cy="1371600"/>
          </a:xfrm>
        </p:spPr>
        <p:txBody>
          <a:bodyPr/>
          <a:lstStyle>
            <a:lvl1pPr algn="ctr">
              <a:defRPr sz="3400" b="1">
                <a:solidFill>
                  <a:schemeClr val="accent2">
                    <a:lumMod val="75000"/>
                  </a:schemeClr>
                </a:solidFill>
                <a:latin typeface="+mj-ea"/>
                <a:ea typeface="+mj-ea"/>
              </a:defRPr>
            </a:lvl1pPr>
          </a:lstStyle>
          <a:p>
            <a:r>
              <a:rPr lang="en-US" altLang="zh-CN" dirty="0"/>
              <a:t>Click to edit Master title style</a:t>
            </a:r>
          </a:p>
        </p:txBody>
      </p:sp>
      <p:sp>
        <p:nvSpPr>
          <p:cNvPr id="217091" name="Rectangle 3"/>
          <p:cNvSpPr>
            <a:spLocks noGrp="1" noChangeArrowheads="1"/>
          </p:cNvSpPr>
          <p:nvPr>
            <p:ph type="subTitle" idx="1"/>
          </p:nvPr>
        </p:nvSpPr>
        <p:spPr>
          <a:xfrm>
            <a:off x="685800" y="3429000"/>
            <a:ext cx="7772400" cy="1600200"/>
          </a:xfrm>
        </p:spPr>
        <p:txBody>
          <a:bodyPr/>
          <a:lstStyle>
            <a:lvl1pPr marL="0" indent="0" algn="ctr">
              <a:buFont typeface="Wingdings" pitchFamily="2" charset="2"/>
              <a:buNone/>
              <a:defRPr sz="2400"/>
            </a:lvl1pPr>
          </a:lstStyle>
          <a:p>
            <a:r>
              <a:rPr lang="en-US" altLang="zh-CN" dirty="0"/>
              <a:t>Click to edit Master subtitle style</a:t>
            </a:r>
          </a:p>
        </p:txBody>
      </p:sp>
      <p:sp>
        <p:nvSpPr>
          <p:cNvPr id="6"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effectLst/>
                <a:latin typeface="Verdana" pitchFamily="34" charset="0"/>
                <a:ea typeface="宋体" pitchFamily="2" charset="-122"/>
                <a:cs typeface="+mn-cs"/>
              </a:defRPr>
            </a:lvl1pPr>
          </a:lstStyle>
          <a:p>
            <a:pPr>
              <a:defRPr/>
            </a:pPr>
            <a:r>
              <a:rPr lang="en-US" altLang="zh-CN"/>
              <a:t>11/15/2016</a:t>
            </a:r>
          </a:p>
        </p:txBody>
      </p:sp>
      <p:sp>
        <p:nvSpPr>
          <p:cNvPr id="7"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effectLst/>
                <a:latin typeface="Verdana" pitchFamily="34" charset="0"/>
                <a:ea typeface="宋体" pitchFamily="2" charset="-122"/>
                <a:cs typeface="+mn-cs"/>
              </a:defRPr>
            </a:lvl1pPr>
          </a:lstStyle>
          <a:p>
            <a:pPr>
              <a:defRPr/>
            </a:pPr>
            <a:r>
              <a:rPr lang="en-US" altLang="zh-CN"/>
              <a:t>FSE 2016</a:t>
            </a:r>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effectLst/>
                <a:latin typeface="Verdana" pitchFamily="34" charset="0"/>
                <a:ea typeface="宋体" pitchFamily="2" charset="-122"/>
                <a:cs typeface="+mn-cs"/>
              </a:defRPr>
            </a:lvl1pPr>
          </a:lstStyle>
          <a:p>
            <a:pPr>
              <a:defRPr/>
            </a:pPr>
            <a:fld id="{B935DED7-D0EB-4AFF-BAED-C6B5690E334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152400"/>
            <a:ext cx="20193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152400"/>
            <a:ext cx="59055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01000" cy="762000"/>
          </a:xfrm>
        </p:spPr>
        <p:txBody>
          <a:bodyPr/>
          <a:lstStyle/>
          <a:p>
            <a:r>
              <a:rPr lang="en-US"/>
              <a:t>Click to edit Master title style</a:t>
            </a:r>
          </a:p>
        </p:txBody>
      </p:sp>
      <p:sp>
        <p:nvSpPr>
          <p:cNvPr id="3" name="Text Placeholder 2"/>
          <p:cNvSpPr>
            <a:spLocks noGrp="1"/>
          </p:cNvSpPr>
          <p:nvPr>
            <p:ph type="body" sz="half" idx="1"/>
          </p:nvPr>
        </p:nvSpPr>
        <p:spPr>
          <a:xfrm>
            <a:off x="609600" y="1143000"/>
            <a:ext cx="39243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143000"/>
            <a:ext cx="39243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77200" cy="762000"/>
          </a:xfrm>
        </p:spPr>
        <p:txBody>
          <a:bodyPr/>
          <a:lstStyle>
            <a:lvl1pPr algn="ctr">
              <a:defRPr sz="2800">
                <a:latin typeface="Arial Narrow" pitchFamily="34" charset="0"/>
              </a:defRPr>
            </a:lvl1pPr>
          </a:lstStyle>
          <a:p>
            <a:r>
              <a:rPr lang="en-US" dirty="0"/>
              <a:t>Click to edit Master title style</a:t>
            </a:r>
          </a:p>
        </p:txBody>
      </p:sp>
      <p:sp>
        <p:nvSpPr>
          <p:cNvPr id="3" name="Content Placeholder 2"/>
          <p:cNvSpPr>
            <a:spLocks noGrp="1"/>
          </p:cNvSpPr>
          <p:nvPr>
            <p:ph idx="1"/>
          </p:nvPr>
        </p:nvSpPr>
        <p:spPr>
          <a:xfrm>
            <a:off x="533400" y="1143000"/>
            <a:ext cx="8077200" cy="51054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7"/>
          <p:cNvSpPr>
            <a:spLocks noChangeShapeType="1"/>
          </p:cNvSpPr>
          <p:nvPr userDrawn="1"/>
        </p:nvSpPr>
        <p:spPr bwMode="auto">
          <a:xfrm>
            <a:off x="518160" y="990600"/>
            <a:ext cx="8092440" cy="0"/>
          </a:xfrm>
          <a:prstGeom prst="line">
            <a:avLst/>
          </a:prstGeom>
          <a:noFill/>
          <a:ln w="57150">
            <a:solidFill>
              <a:schemeClr val="accent2"/>
            </a:solidFill>
            <a:miter lim="800000"/>
            <a:headEnd/>
            <a:tailEnd/>
          </a:ln>
          <a:effectLst/>
        </p:spPr>
        <p:txBody>
          <a:bodyPr wrap="none"/>
          <a:lstStyle/>
          <a:p>
            <a:pPr algn="ctr" eaLnBrk="0" hangingPunct="0">
              <a:defRPr/>
            </a:pPr>
            <a:endParaRPr lang="en-US">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1430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52400"/>
            <a:ext cx="80010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09600" y="1143000"/>
            <a:ext cx="8001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4497"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Lst>
  <p:hf sldNum="0"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ahoma" pitchFamily="34" charset="0"/>
        </a:defRPr>
      </a:lvl2pPr>
      <a:lvl3pPr algn="l" rtl="0" eaLnBrk="0" fontAlgn="base" hangingPunct="0">
        <a:spcBef>
          <a:spcPct val="0"/>
        </a:spcBef>
        <a:spcAft>
          <a:spcPct val="0"/>
        </a:spcAft>
        <a:defRPr sz="3200">
          <a:solidFill>
            <a:schemeClr val="tx2"/>
          </a:solidFill>
          <a:latin typeface="Tahoma" pitchFamily="34" charset="0"/>
        </a:defRPr>
      </a:lvl3pPr>
      <a:lvl4pPr algn="l" rtl="0" eaLnBrk="0" fontAlgn="base" hangingPunct="0">
        <a:spcBef>
          <a:spcPct val="0"/>
        </a:spcBef>
        <a:spcAft>
          <a:spcPct val="0"/>
        </a:spcAft>
        <a:defRPr sz="3200">
          <a:solidFill>
            <a:schemeClr val="tx2"/>
          </a:solidFill>
          <a:latin typeface="Tahoma" pitchFamily="34" charset="0"/>
        </a:defRPr>
      </a:lvl4pPr>
      <a:lvl5pPr algn="l" rtl="0" eaLnBrk="0" fontAlgn="base" hangingPunct="0">
        <a:spcBef>
          <a:spcPct val="0"/>
        </a:spcBef>
        <a:spcAft>
          <a:spcPct val="0"/>
        </a:spcAft>
        <a:defRPr sz="3200">
          <a:solidFill>
            <a:schemeClr val="tx2"/>
          </a:solidFill>
          <a:latin typeface="Tahoma" pitchFamily="34" charset="0"/>
        </a:defRPr>
      </a:lvl5pPr>
      <a:lvl6pPr marL="457200" algn="l" rtl="0" fontAlgn="base">
        <a:spcBef>
          <a:spcPct val="0"/>
        </a:spcBef>
        <a:spcAft>
          <a:spcPct val="0"/>
        </a:spcAft>
        <a:defRPr sz="3200">
          <a:solidFill>
            <a:schemeClr val="tx2"/>
          </a:solidFill>
          <a:latin typeface="Tahoma" pitchFamily="34" charset="0"/>
        </a:defRPr>
      </a:lvl6pPr>
      <a:lvl7pPr marL="914400" algn="l" rtl="0" fontAlgn="base">
        <a:spcBef>
          <a:spcPct val="0"/>
        </a:spcBef>
        <a:spcAft>
          <a:spcPct val="0"/>
        </a:spcAft>
        <a:defRPr sz="3200">
          <a:solidFill>
            <a:schemeClr val="tx2"/>
          </a:solidFill>
          <a:latin typeface="Tahoma" pitchFamily="34" charset="0"/>
        </a:defRPr>
      </a:lvl7pPr>
      <a:lvl8pPr marL="1371600" algn="l" rtl="0" fontAlgn="base">
        <a:spcBef>
          <a:spcPct val="0"/>
        </a:spcBef>
        <a:spcAft>
          <a:spcPct val="0"/>
        </a:spcAft>
        <a:defRPr sz="3200">
          <a:solidFill>
            <a:schemeClr val="tx2"/>
          </a:solidFill>
          <a:latin typeface="Tahoma" pitchFamily="34" charset="0"/>
        </a:defRPr>
      </a:lvl8pPr>
      <a:lvl9pPr marL="1828800" algn="l" rtl="0" fontAlgn="base">
        <a:spcBef>
          <a:spcPct val="0"/>
        </a:spcBef>
        <a:spcAft>
          <a:spcPct val="0"/>
        </a:spcAft>
        <a:defRPr sz="3200">
          <a:solidFill>
            <a:schemeClr val="tx2"/>
          </a:solidFill>
          <a:latin typeface="Tahom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Arial"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Arial"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1"/>
            <a:ext cx="9144000" cy="2133600"/>
          </a:xfrm>
        </p:spPr>
        <p:txBody>
          <a:bodyPr>
            <a:noAutofit/>
          </a:bodyPr>
          <a:lstStyle/>
          <a:p>
            <a:r>
              <a:rPr lang="en-US" dirty="0"/>
              <a:t>Detecting Sensitive Data Disclosure </a:t>
            </a:r>
            <a:br>
              <a:rPr lang="en-US" dirty="0"/>
            </a:br>
            <a:r>
              <a:rPr lang="en-US" dirty="0"/>
              <a:t>via </a:t>
            </a:r>
            <a:br>
              <a:rPr lang="en-US" dirty="0"/>
            </a:br>
            <a:r>
              <a:rPr lang="en-US" dirty="0"/>
              <a:t>Bi-directional Text Correlation Analysis</a:t>
            </a:r>
            <a:r>
              <a:rPr lang="en-US" sz="3200" dirty="0"/>
              <a:t> </a:t>
            </a:r>
            <a:endParaRPr lang="en-US" sz="3200" dirty="0">
              <a:solidFill>
                <a:srgbClr val="9D0301"/>
              </a:solidFill>
              <a:latin typeface="Calibri" pitchFamily="34" charset="0"/>
            </a:endParaRPr>
          </a:p>
        </p:txBody>
      </p:sp>
      <p:sp>
        <p:nvSpPr>
          <p:cNvPr id="3" name="Subtitle 2"/>
          <p:cNvSpPr>
            <a:spLocks noGrp="1"/>
          </p:cNvSpPr>
          <p:nvPr>
            <p:ph type="subTitle" idx="1"/>
          </p:nvPr>
        </p:nvSpPr>
        <p:spPr>
          <a:xfrm>
            <a:off x="1371600" y="3886200"/>
            <a:ext cx="6400800" cy="762000"/>
          </a:xfrm>
        </p:spPr>
        <p:txBody>
          <a:bodyPr>
            <a:normAutofit/>
          </a:bodyPr>
          <a:lstStyle/>
          <a:p>
            <a:r>
              <a:rPr lang="en-US" b="1" dirty="0" err="1">
                <a:solidFill>
                  <a:schemeClr val="tx1"/>
                </a:solidFill>
                <a:latin typeface="Tahoma" pitchFamily="34" charset="0"/>
                <a:ea typeface="Tahoma" pitchFamily="34" charset="0"/>
                <a:cs typeface="Tahoma" pitchFamily="34" charset="0"/>
              </a:rPr>
              <a:t>Jianjun</a:t>
            </a:r>
            <a:r>
              <a:rPr lang="en-US" b="1" dirty="0">
                <a:solidFill>
                  <a:schemeClr val="tx1"/>
                </a:solidFill>
                <a:latin typeface="Tahoma" pitchFamily="34" charset="0"/>
                <a:ea typeface="Tahoma" pitchFamily="34" charset="0"/>
                <a:cs typeface="Tahoma" pitchFamily="34" charset="0"/>
              </a:rPr>
              <a:t> Huang</a:t>
            </a:r>
            <a:r>
              <a:rPr lang="en-US" dirty="0">
                <a:solidFill>
                  <a:schemeClr val="tx1"/>
                </a:solidFill>
                <a:latin typeface="Tahoma" pitchFamily="34" charset="0"/>
                <a:ea typeface="Tahoma" pitchFamily="34" charset="0"/>
                <a:cs typeface="Tahoma" pitchFamily="34" charset="0"/>
              </a:rPr>
              <a:t>, </a:t>
            </a:r>
            <a:r>
              <a:rPr lang="en-US" dirty="0" err="1">
                <a:solidFill>
                  <a:schemeClr val="tx1"/>
                </a:solidFill>
                <a:latin typeface="Tahoma" pitchFamily="34" charset="0"/>
                <a:ea typeface="Tahoma" pitchFamily="34" charset="0"/>
                <a:cs typeface="Tahoma" pitchFamily="34" charset="0"/>
              </a:rPr>
              <a:t>Xiangyu</a:t>
            </a:r>
            <a:r>
              <a:rPr lang="en-US" dirty="0">
                <a:solidFill>
                  <a:schemeClr val="tx1"/>
                </a:solidFill>
                <a:latin typeface="Tahoma" pitchFamily="34" charset="0"/>
                <a:ea typeface="Tahoma" pitchFamily="34" charset="0"/>
                <a:cs typeface="Tahoma" pitchFamily="34" charset="0"/>
              </a:rPr>
              <a:t> Zhang, Lin Tan </a:t>
            </a:r>
          </a:p>
        </p:txBody>
      </p:sp>
      <p:pic>
        <p:nvPicPr>
          <p:cNvPr id="6" name="Picture 5" descr="PU_sig13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818" y="5410200"/>
            <a:ext cx="2070857" cy="804572"/>
          </a:xfrm>
          <a:prstGeom prst="rect">
            <a:avLst/>
          </a:prstGeom>
        </p:spPr>
      </p:pic>
      <p:pic>
        <p:nvPicPr>
          <p:cNvPr id="28675" name="Picture 3"/>
          <p:cNvPicPr>
            <a:picLocks noChangeAspect="1" noChangeArrowheads="1"/>
          </p:cNvPicPr>
          <p:nvPr/>
        </p:nvPicPr>
        <p:blipFill>
          <a:blip r:embed="rId4"/>
          <a:srcRect/>
          <a:stretch>
            <a:fillRect/>
          </a:stretch>
        </p:blipFill>
        <p:spPr bwMode="auto">
          <a:xfrm>
            <a:off x="4943475" y="5534025"/>
            <a:ext cx="2066925" cy="561975"/>
          </a:xfrm>
          <a:prstGeom prst="rect">
            <a:avLst/>
          </a:prstGeom>
          <a:noFill/>
          <a:ln w="9525">
            <a:noFill/>
            <a:miter lim="800000"/>
            <a:headEnd/>
            <a:tailEnd/>
          </a:ln>
          <a:effectLst/>
        </p:spPr>
      </p:pic>
      <p:pic>
        <p:nvPicPr>
          <p:cNvPr id="7" name="Picture 6"/>
          <p:cNvPicPr>
            <a:picLocks noChangeAspect="1"/>
          </p:cNvPicPr>
          <p:nvPr/>
        </p:nvPicPr>
        <p:blipFill>
          <a:blip r:embed="rId5"/>
          <a:stretch>
            <a:fillRect/>
          </a:stretch>
        </p:blipFill>
        <p:spPr>
          <a:xfrm>
            <a:off x="228600" y="228600"/>
            <a:ext cx="3853815" cy="5200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BidText</a:t>
            </a:r>
            <a:endParaRPr lang="en-US" dirty="0"/>
          </a:p>
        </p:txBody>
      </p:sp>
      <p:sp>
        <p:nvSpPr>
          <p:cNvPr id="3" name="Content Placeholder 2"/>
          <p:cNvSpPr>
            <a:spLocks noGrp="1"/>
          </p:cNvSpPr>
          <p:nvPr>
            <p:ph idx="1"/>
          </p:nvPr>
        </p:nvSpPr>
        <p:spPr>
          <a:xfrm>
            <a:off x="533400" y="1143000"/>
            <a:ext cx="8077200" cy="5334000"/>
          </a:xfrm>
        </p:spPr>
        <p:txBody>
          <a:bodyPr/>
          <a:lstStyle/>
          <a:p>
            <a:r>
              <a:rPr lang="en-US" dirty="0"/>
              <a:t>Static </a:t>
            </a:r>
            <a:r>
              <a:rPr lang="en-US" u="sng" dirty="0"/>
              <a:t>bi</a:t>
            </a:r>
            <a:r>
              <a:rPr lang="en-US" dirty="0"/>
              <a:t>-</a:t>
            </a:r>
            <a:r>
              <a:rPr lang="en-US" u="sng" dirty="0"/>
              <a:t>d</a:t>
            </a:r>
            <a:r>
              <a:rPr lang="en-US" dirty="0"/>
              <a:t>irectional </a:t>
            </a:r>
            <a:r>
              <a:rPr lang="en-US" u="sng" dirty="0"/>
              <a:t>text</a:t>
            </a:r>
            <a:r>
              <a:rPr lang="en-US" dirty="0"/>
              <a:t> correlation analysis to detect sensitive data disclosures.</a:t>
            </a:r>
          </a:p>
          <a:p>
            <a:pPr lvl="1"/>
            <a:r>
              <a:rPr lang="en-US" dirty="0"/>
              <a:t>Text labels are tagged with correlated variables, treated as the type of variables.</a:t>
            </a:r>
          </a:p>
          <a:p>
            <a:pPr lvl="2"/>
            <a:r>
              <a:rPr lang="en-US" dirty="0" err="1"/>
              <a:t>json</a:t>
            </a:r>
            <a:r>
              <a:rPr lang="en-US" dirty="0"/>
              <a:t> </a:t>
            </a:r>
            <a:r>
              <a:rPr lang="en-US" dirty="0">
                <a:sym typeface="Wingdings" panose="05000000000000000000" pitchFamily="2" charset="2"/>
              </a:rPr>
              <a:t></a:t>
            </a:r>
            <a:r>
              <a:rPr lang="en-US" dirty="0"/>
              <a:t> {username}</a:t>
            </a:r>
          </a:p>
          <a:p>
            <a:pPr lvl="2"/>
            <a:r>
              <a:rPr lang="en-US" dirty="0"/>
              <a:t>un </a:t>
            </a:r>
            <a:r>
              <a:rPr lang="en-US" dirty="0">
                <a:sym typeface="Wingdings" panose="05000000000000000000" pitchFamily="2" charset="2"/>
              </a:rPr>
              <a:t></a:t>
            </a:r>
            <a:r>
              <a:rPr lang="en-US" dirty="0"/>
              <a:t> {username, &lt;b&gt;, &lt;/b&gt;}</a:t>
            </a:r>
          </a:p>
          <a:p>
            <a:pPr lvl="2"/>
            <a:r>
              <a:rPr lang="en-US" i="1" dirty="0">
                <a:solidFill>
                  <a:schemeClr val="tx1"/>
                </a:solidFill>
              </a:rPr>
              <a:t>Notation</a:t>
            </a:r>
            <a:r>
              <a:rPr lang="en-US" i="1" dirty="0"/>
              <a:t>: </a:t>
            </a:r>
            <a:r>
              <a:rPr lang="en-US" dirty="0"/>
              <a:t>Type[</a:t>
            </a:r>
            <a:r>
              <a:rPr lang="en-US" dirty="0" err="1"/>
              <a:t>json</a:t>
            </a:r>
            <a:r>
              <a:rPr lang="en-US" dirty="0"/>
              <a:t>] = {username}</a:t>
            </a:r>
          </a:p>
          <a:p>
            <a:pPr lvl="2"/>
            <a:endParaRPr lang="en-US" dirty="0"/>
          </a:p>
          <a:p>
            <a:pPr lvl="1"/>
            <a:r>
              <a:rPr lang="en-US" dirty="0"/>
              <a:t>Types (set of text tags) are bi-directionally propagated.</a:t>
            </a:r>
          </a:p>
          <a:p>
            <a:pPr lvl="2"/>
            <a:r>
              <a:rPr lang="en-US" dirty="0"/>
              <a:t>At the beginning:</a:t>
            </a:r>
          </a:p>
          <a:p>
            <a:pPr lvl="3"/>
            <a:r>
              <a:rPr lang="en-US" dirty="0" err="1"/>
              <a:t>dt</a:t>
            </a:r>
            <a:r>
              <a:rPr lang="en-US" dirty="0"/>
              <a:t> </a:t>
            </a:r>
            <a:r>
              <a:rPr lang="en-US" dirty="0">
                <a:sym typeface="Wingdings" panose="05000000000000000000" pitchFamily="2" charset="2"/>
              </a:rPr>
              <a:t></a:t>
            </a:r>
            <a:r>
              <a:rPr lang="en-US" dirty="0"/>
              <a:t> {data},  </a:t>
            </a:r>
            <a:r>
              <a:rPr lang="en-US" dirty="0" err="1"/>
              <a:t>json</a:t>
            </a:r>
            <a:r>
              <a:rPr lang="en-US" dirty="0"/>
              <a:t> </a:t>
            </a:r>
            <a:r>
              <a:rPr lang="en-US" dirty="0">
                <a:sym typeface="Wingdings" panose="05000000000000000000" pitchFamily="2" charset="2"/>
              </a:rPr>
              <a:t></a:t>
            </a:r>
            <a:r>
              <a:rPr lang="en-US" dirty="0"/>
              <a:t> {username}</a:t>
            </a:r>
          </a:p>
          <a:p>
            <a:pPr lvl="2"/>
            <a:r>
              <a:rPr lang="en-US" dirty="0"/>
              <a:t>At then end:</a:t>
            </a:r>
          </a:p>
          <a:p>
            <a:pPr lvl="3"/>
            <a:r>
              <a:rPr lang="en-US" dirty="0" err="1"/>
              <a:t>dt</a:t>
            </a:r>
            <a:r>
              <a:rPr lang="en-US" dirty="0"/>
              <a:t> </a:t>
            </a:r>
            <a:r>
              <a:rPr lang="en-US" dirty="0">
                <a:sym typeface="Wingdings" panose="05000000000000000000" pitchFamily="2" charset="2"/>
              </a:rPr>
              <a:t></a:t>
            </a:r>
            <a:r>
              <a:rPr lang="en-US" dirty="0"/>
              <a:t> {data, username}, </a:t>
            </a:r>
            <a:r>
              <a:rPr lang="en-US" dirty="0" err="1"/>
              <a:t>json</a:t>
            </a:r>
            <a:r>
              <a:rPr lang="en-US" dirty="0"/>
              <a:t> </a:t>
            </a:r>
            <a:r>
              <a:rPr lang="en-US" dirty="0">
                <a:sym typeface="Wingdings" panose="05000000000000000000" pitchFamily="2" charset="2"/>
              </a:rPr>
              <a:t></a:t>
            </a:r>
            <a:r>
              <a:rPr lang="en-US" dirty="0"/>
              <a:t> {data, username}</a:t>
            </a:r>
          </a:p>
        </p:txBody>
      </p:sp>
    </p:spTree>
    <p:extLst>
      <p:ext uri="{BB962C8B-B14F-4D97-AF65-F5344CB8AC3E}">
        <p14:creationId xmlns:p14="http://schemas.microsoft.com/office/powerpoint/2010/main" val="42062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Binding</a:t>
            </a:r>
          </a:p>
        </p:txBody>
      </p:sp>
      <p:sp>
        <p:nvSpPr>
          <p:cNvPr id="3" name="Content Placeholder 2"/>
          <p:cNvSpPr>
            <a:spLocks noGrp="1"/>
          </p:cNvSpPr>
          <p:nvPr>
            <p:ph idx="1"/>
          </p:nvPr>
        </p:nvSpPr>
        <p:spPr>
          <a:xfrm>
            <a:off x="533400" y="1143000"/>
            <a:ext cx="8077200" cy="762000"/>
          </a:xfrm>
        </p:spPr>
        <p:txBody>
          <a:bodyPr/>
          <a:lstStyle/>
          <a:p>
            <a:r>
              <a:rPr lang="en-US" dirty="0"/>
              <a:t>Text can be from either the code or the UI</a:t>
            </a:r>
          </a:p>
        </p:txBody>
      </p:sp>
      <p:sp>
        <p:nvSpPr>
          <p:cNvPr id="4" name="TextBox 3"/>
          <p:cNvSpPr txBox="1"/>
          <p:nvPr/>
        </p:nvSpPr>
        <p:spPr>
          <a:xfrm>
            <a:off x="838200" y="2520433"/>
            <a:ext cx="2209800" cy="369332"/>
          </a:xfrm>
          <a:prstGeom prst="rect">
            <a:avLst/>
          </a:prstGeom>
          <a:noFill/>
          <a:ln w="22225">
            <a:solidFill>
              <a:srgbClr val="00B0F0"/>
            </a:solidFill>
          </a:ln>
        </p:spPr>
        <p:txBody>
          <a:bodyPr wrap="square" rtlCol="0">
            <a:spAutoFit/>
          </a:bodyPr>
          <a:lstStyle/>
          <a:p>
            <a:r>
              <a:rPr lang="en-US" sz="1800" i="1" dirty="0" err="1">
                <a:latin typeface="Calibri" pitchFamily="34" charset="0"/>
              </a:rPr>
              <a:t>var</a:t>
            </a:r>
            <a:r>
              <a:rPr lang="en-US" sz="1800" dirty="0">
                <a:latin typeface="Calibri" pitchFamily="34" charset="0"/>
              </a:rPr>
              <a:t> = </a:t>
            </a:r>
            <a:r>
              <a:rPr lang="en-US" sz="1800" dirty="0" err="1">
                <a:latin typeface="Calibri" pitchFamily="34" charset="0"/>
              </a:rPr>
              <a:t>Constant_Text</a:t>
            </a:r>
            <a:endParaRPr lang="en-US" sz="1800" dirty="0">
              <a:latin typeface="Calibri" pitchFamily="34" charset="0"/>
            </a:endParaRPr>
          </a:p>
        </p:txBody>
      </p:sp>
      <p:sp>
        <p:nvSpPr>
          <p:cNvPr id="5" name="Rounded Rectangle 4"/>
          <p:cNvSpPr/>
          <p:nvPr/>
        </p:nvSpPr>
        <p:spPr bwMode="auto">
          <a:xfrm>
            <a:off x="4191000" y="2449710"/>
            <a:ext cx="3505200" cy="510778"/>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i="1" dirty="0" err="1">
                <a:solidFill>
                  <a:srgbClr val="7030A0"/>
                </a:solidFill>
              </a:rPr>
              <a:t>var</a:t>
            </a:r>
            <a:r>
              <a:rPr lang="en-US" sz="2400" dirty="0">
                <a:solidFill>
                  <a:srgbClr val="7030A0"/>
                </a:solidFill>
              </a:rPr>
              <a:t> </a:t>
            </a:r>
            <a:r>
              <a:rPr lang="en-US" sz="2400" dirty="0">
                <a:solidFill>
                  <a:srgbClr val="7030A0"/>
                </a:solidFill>
                <a:sym typeface="Wingdings" panose="05000000000000000000" pitchFamily="2" charset="2"/>
              </a:rPr>
              <a:t></a:t>
            </a:r>
            <a:r>
              <a:rPr lang="en-US" sz="2400" dirty="0">
                <a:solidFill>
                  <a:srgbClr val="7030A0"/>
                </a:solidFill>
              </a:rPr>
              <a:t> {</a:t>
            </a:r>
            <a:r>
              <a:rPr lang="en-US" sz="2400" dirty="0" err="1">
                <a:solidFill>
                  <a:srgbClr val="7030A0"/>
                </a:solidFill>
              </a:rPr>
              <a:t>Constant_Text</a:t>
            </a:r>
            <a:r>
              <a:rPr lang="en-US" sz="2400" dirty="0">
                <a:solidFill>
                  <a:srgbClr val="7030A0"/>
                </a:solidFill>
              </a:rPr>
              <a:t>}</a:t>
            </a:r>
          </a:p>
        </p:txBody>
      </p:sp>
      <p:cxnSp>
        <p:nvCxnSpPr>
          <p:cNvPr id="7" name="Straight Arrow Connector 6"/>
          <p:cNvCxnSpPr>
            <a:stCxn id="4" idx="3"/>
            <a:endCxn id="5" idx="1"/>
          </p:cNvCxnSpPr>
          <p:nvPr/>
        </p:nvCxnSpPr>
        <p:spPr bwMode="auto">
          <a:xfrm>
            <a:off x="3048000" y="2705099"/>
            <a:ext cx="1143000" cy="0"/>
          </a:xfrm>
          <a:prstGeom prst="straightConnector1">
            <a:avLst/>
          </a:prstGeom>
          <a:noFill/>
          <a:ln w="28575" cap="flat" cmpd="sng" algn="ctr">
            <a:solidFill>
              <a:schemeClr val="tx1"/>
            </a:solidFill>
            <a:prstDash val="solid"/>
            <a:round/>
            <a:headEnd type="none" w="med" len="med"/>
            <a:tailEnd type="triangle"/>
          </a:ln>
          <a:effectLst/>
        </p:spPr>
      </p:cxnSp>
      <p:sp>
        <p:nvSpPr>
          <p:cNvPr id="8" name="TextBox 7"/>
          <p:cNvSpPr txBox="1"/>
          <p:nvPr/>
        </p:nvSpPr>
        <p:spPr>
          <a:xfrm>
            <a:off x="914400" y="4070851"/>
            <a:ext cx="2209800" cy="646331"/>
          </a:xfrm>
          <a:prstGeom prst="rect">
            <a:avLst/>
          </a:prstGeom>
          <a:noFill/>
          <a:ln w="22225">
            <a:solidFill>
              <a:srgbClr val="00B0F0"/>
            </a:solidFill>
          </a:ln>
        </p:spPr>
        <p:txBody>
          <a:bodyPr wrap="square" rtlCol="0">
            <a:spAutoFit/>
          </a:bodyPr>
          <a:lstStyle/>
          <a:p>
            <a:r>
              <a:rPr lang="en-US" sz="1800" i="1" dirty="0" err="1">
                <a:latin typeface="Calibri" pitchFamily="34" charset="0"/>
              </a:rPr>
              <a:t>var</a:t>
            </a:r>
            <a:r>
              <a:rPr lang="en-US" sz="1800" dirty="0">
                <a:latin typeface="Calibri" pitchFamily="34" charset="0"/>
              </a:rPr>
              <a:t> is corresponding to a UI resource</a:t>
            </a:r>
          </a:p>
        </p:txBody>
      </p:sp>
      <p:sp>
        <p:nvSpPr>
          <p:cNvPr id="9" name="Rounded Rectangle 8"/>
          <p:cNvSpPr/>
          <p:nvPr/>
        </p:nvSpPr>
        <p:spPr bwMode="auto">
          <a:xfrm>
            <a:off x="5715000" y="4128789"/>
            <a:ext cx="2667000" cy="510778"/>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err="1">
                <a:solidFill>
                  <a:srgbClr val="7030A0"/>
                </a:solidFill>
              </a:rPr>
              <a:t>var</a:t>
            </a:r>
            <a:r>
              <a:rPr lang="en-US" sz="2400" dirty="0">
                <a:solidFill>
                  <a:srgbClr val="7030A0"/>
                </a:solidFill>
              </a:rPr>
              <a:t> </a:t>
            </a:r>
            <a:r>
              <a:rPr lang="en-US" sz="2400" dirty="0">
                <a:solidFill>
                  <a:srgbClr val="7030A0"/>
                </a:solidFill>
                <a:sym typeface="Wingdings" panose="05000000000000000000" pitchFamily="2" charset="2"/>
              </a:rPr>
              <a:t></a:t>
            </a:r>
            <a:r>
              <a:rPr lang="en-US" sz="2400" dirty="0">
                <a:solidFill>
                  <a:srgbClr val="7030A0"/>
                </a:solidFill>
              </a:rPr>
              <a:t> {</a:t>
            </a:r>
            <a:r>
              <a:rPr lang="en-US" sz="2400" dirty="0" err="1">
                <a:solidFill>
                  <a:srgbClr val="7030A0"/>
                </a:solidFill>
              </a:rPr>
              <a:t>UI_Text</a:t>
            </a:r>
            <a:r>
              <a:rPr lang="en-US" sz="2400" dirty="0">
                <a:solidFill>
                  <a:srgbClr val="7030A0"/>
                </a:solidFill>
              </a:rPr>
              <a:t>}</a:t>
            </a:r>
          </a:p>
        </p:txBody>
      </p:sp>
      <p:cxnSp>
        <p:nvCxnSpPr>
          <p:cNvPr id="10" name="Straight Arrow Connector 9"/>
          <p:cNvCxnSpPr>
            <a:stCxn id="8" idx="3"/>
            <a:endCxn id="9" idx="1"/>
          </p:cNvCxnSpPr>
          <p:nvPr/>
        </p:nvCxnSpPr>
        <p:spPr bwMode="auto">
          <a:xfrm flipV="1">
            <a:off x="3124200" y="4384178"/>
            <a:ext cx="2590800" cy="9839"/>
          </a:xfrm>
          <a:prstGeom prst="straightConnector1">
            <a:avLst/>
          </a:prstGeom>
          <a:noFill/>
          <a:ln w="28575" cap="flat" cmpd="sng" algn="ctr">
            <a:solidFill>
              <a:schemeClr val="tx1"/>
            </a:solidFill>
            <a:prstDash val="solid"/>
            <a:round/>
            <a:headEnd type="none" w="med" len="med"/>
            <a:tailEnd type="triangle"/>
          </a:ln>
          <a:effectLst/>
        </p:spPr>
      </p:cxnSp>
      <p:sp>
        <p:nvSpPr>
          <p:cNvPr id="15" name="TextBox 14"/>
          <p:cNvSpPr txBox="1"/>
          <p:nvPr/>
        </p:nvSpPr>
        <p:spPr>
          <a:xfrm>
            <a:off x="3276599" y="4078941"/>
            <a:ext cx="2286001" cy="646331"/>
          </a:xfrm>
          <a:prstGeom prst="rect">
            <a:avLst/>
          </a:prstGeom>
          <a:noFill/>
          <a:ln w="22225">
            <a:noFill/>
          </a:ln>
        </p:spPr>
        <p:txBody>
          <a:bodyPr wrap="square" rtlCol="0">
            <a:spAutoFit/>
          </a:bodyPr>
          <a:lstStyle/>
          <a:p>
            <a:r>
              <a:rPr lang="en-US" sz="1800" dirty="0">
                <a:latin typeface="Calibri" pitchFamily="34" charset="0"/>
              </a:rPr>
              <a:t>Extract corresponding UI text </a:t>
            </a:r>
          </a:p>
        </p:txBody>
      </p:sp>
      <p:sp>
        <p:nvSpPr>
          <p:cNvPr id="16" name="TextBox 15"/>
          <p:cNvSpPr txBox="1"/>
          <p:nvPr/>
        </p:nvSpPr>
        <p:spPr>
          <a:xfrm>
            <a:off x="3048000" y="3200400"/>
            <a:ext cx="2895600" cy="369332"/>
          </a:xfrm>
          <a:prstGeom prst="rect">
            <a:avLst/>
          </a:prstGeom>
          <a:noFill/>
          <a:ln w="22225">
            <a:solidFill>
              <a:schemeClr val="accent6">
                <a:lumMod val="40000"/>
                <a:lumOff val="60000"/>
              </a:schemeClr>
            </a:solidFill>
          </a:ln>
        </p:spPr>
        <p:txBody>
          <a:bodyPr wrap="square" rtlCol="0">
            <a:spAutoFit/>
          </a:bodyPr>
          <a:lstStyle/>
          <a:p>
            <a:r>
              <a:rPr lang="en-US" sz="1800" dirty="0">
                <a:latin typeface="Calibri" pitchFamily="34" charset="0"/>
              </a:rPr>
              <a:t>Type[</a:t>
            </a:r>
            <a:r>
              <a:rPr lang="en-US" sz="1800" dirty="0" err="1">
                <a:latin typeface="Calibri" pitchFamily="34" charset="0"/>
              </a:rPr>
              <a:t>var</a:t>
            </a:r>
            <a:r>
              <a:rPr lang="en-US" sz="1800" dirty="0">
                <a:latin typeface="Calibri" pitchFamily="34" charset="0"/>
              </a:rPr>
              <a:t>] = {</a:t>
            </a:r>
            <a:r>
              <a:rPr lang="en-US" sz="1800" dirty="0" err="1">
                <a:latin typeface="Calibri" pitchFamily="34" charset="0"/>
              </a:rPr>
              <a:t>Constant_Text</a:t>
            </a:r>
            <a:r>
              <a:rPr lang="en-US" sz="1800" dirty="0">
                <a:latin typeface="Calibri" pitchFamily="34" charset="0"/>
              </a:rPr>
              <a:t>}</a:t>
            </a:r>
          </a:p>
        </p:txBody>
      </p:sp>
      <p:sp>
        <p:nvSpPr>
          <p:cNvPr id="17" name="TextBox 16"/>
          <p:cNvSpPr txBox="1"/>
          <p:nvPr/>
        </p:nvSpPr>
        <p:spPr>
          <a:xfrm>
            <a:off x="3048000" y="5218439"/>
            <a:ext cx="2895600" cy="369332"/>
          </a:xfrm>
          <a:prstGeom prst="rect">
            <a:avLst/>
          </a:prstGeom>
          <a:noFill/>
          <a:ln w="22225">
            <a:solidFill>
              <a:schemeClr val="accent6">
                <a:lumMod val="40000"/>
                <a:lumOff val="60000"/>
              </a:schemeClr>
            </a:solidFill>
          </a:ln>
        </p:spPr>
        <p:txBody>
          <a:bodyPr wrap="square" rtlCol="0">
            <a:spAutoFit/>
          </a:bodyPr>
          <a:lstStyle/>
          <a:p>
            <a:r>
              <a:rPr lang="en-US" sz="1800" dirty="0">
                <a:latin typeface="Calibri" pitchFamily="34" charset="0"/>
              </a:rPr>
              <a:t>Type[</a:t>
            </a:r>
            <a:r>
              <a:rPr lang="en-US" sz="1800" dirty="0" err="1">
                <a:latin typeface="Calibri" pitchFamily="34" charset="0"/>
              </a:rPr>
              <a:t>var</a:t>
            </a:r>
            <a:r>
              <a:rPr lang="en-US" sz="1800" dirty="0">
                <a:latin typeface="Calibri" pitchFamily="34" charset="0"/>
              </a:rPr>
              <a:t>] = {</a:t>
            </a:r>
            <a:r>
              <a:rPr lang="en-US" sz="1800" dirty="0" err="1">
                <a:latin typeface="Calibri" pitchFamily="34" charset="0"/>
              </a:rPr>
              <a:t>UI_Text</a:t>
            </a:r>
            <a:r>
              <a:rPr lang="en-US" sz="1800" dirty="0">
                <a:latin typeface="Calibri" pitchFamily="34" charset="0"/>
              </a:rPr>
              <a:t>}</a:t>
            </a:r>
          </a:p>
        </p:txBody>
      </p:sp>
    </p:spTree>
    <p:extLst>
      <p:ext uri="{BB962C8B-B14F-4D97-AF65-F5344CB8AC3E}">
        <p14:creationId xmlns:p14="http://schemas.microsoft.com/office/powerpoint/2010/main" val="386981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5" grpId="0"/>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Assignment Propagation</a:t>
            </a:r>
          </a:p>
        </p:txBody>
      </p:sp>
      <p:sp>
        <p:nvSpPr>
          <p:cNvPr id="3" name="Content Placeholder 2"/>
          <p:cNvSpPr>
            <a:spLocks noGrp="1"/>
          </p:cNvSpPr>
          <p:nvPr>
            <p:ph idx="1"/>
          </p:nvPr>
        </p:nvSpPr>
        <p:spPr>
          <a:xfrm>
            <a:off x="533400" y="1143000"/>
            <a:ext cx="8077200" cy="1124359"/>
          </a:xfrm>
        </p:spPr>
        <p:txBody>
          <a:bodyPr/>
          <a:lstStyle/>
          <a:p>
            <a:r>
              <a:rPr lang="en-US" dirty="0"/>
              <a:t>Unary assignment Propagation</a:t>
            </a:r>
          </a:p>
          <a:p>
            <a:pPr lvl="1"/>
            <a:r>
              <a:rPr lang="en-US" dirty="0"/>
              <a:t>Union old types to form new types for both </a:t>
            </a:r>
            <a:r>
              <a:rPr lang="en-US" b="1" i="1" dirty="0"/>
              <a:t>lhs</a:t>
            </a:r>
            <a:r>
              <a:rPr lang="en-US" dirty="0"/>
              <a:t> and </a:t>
            </a:r>
            <a:r>
              <a:rPr lang="en-US" b="1" i="1" dirty="0" err="1"/>
              <a:t>rhs</a:t>
            </a:r>
            <a:endParaRPr lang="en-US" b="1" dirty="0"/>
          </a:p>
        </p:txBody>
      </p:sp>
      <p:sp>
        <p:nvSpPr>
          <p:cNvPr id="4" name="Oval 3"/>
          <p:cNvSpPr/>
          <p:nvPr/>
        </p:nvSpPr>
        <p:spPr bwMode="auto">
          <a:xfrm>
            <a:off x="2133600" y="3551858"/>
            <a:ext cx="1143000"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lhs</a:t>
            </a:r>
          </a:p>
        </p:txBody>
      </p:sp>
      <p:sp>
        <p:nvSpPr>
          <p:cNvPr id="5" name="Oval 4"/>
          <p:cNvSpPr/>
          <p:nvPr/>
        </p:nvSpPr>
        <p:spPr bwMode="auto">
          <a:xfrm>
            <a:off x="4267200" y="3551859"/>
            <a:ext cx="838200"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a:t>
            </a:r>
          </a:p>
        </p:txBody>
      </p:sp>
      <p:sp>
        <p:nvSpPr>
          <p:cNvPr id="6" name="Oval 5"/>
          <p:cNvSpPr/>
          <p:nvPr/>
        </p:nvSpPr>
        <p:spPr bwMode="auto">
          <a:xfrm>
            <a:off x="6096000" y="3551858"/>
            <a:ext cx="1371600"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err="1">
                <a:solidFill>
                  <a:srgbClr val="0033CC"/>
                </a:solidFill>
              </a:rPr>
              <a:t>rhs</a:t>
            </a:r>
            <a:endParaRPr lang="en-US" dirty="0">
              <a:solidFill>
                <a:srgbClr val="0033CC"/>
              </a:solidFill>
            </a:endParaRPr>
          </a:p>
        </p:txBody>
      </p:sp>
      <p:cxnSp>
        <p:nvCxnSpPr>
          <p:cNvPr id="8" name="Curved Connector 7"/>
          <p:cNvCxnSpPr>
            <a:stCxn id="4" idx="7"/>
            <a:endCxn id="6" idx="1"/>
          </p:cNvCxnSpPr>
          <p:nvPr/>
        </p:nvCxnSpPr>
        <p:spPr bwMode="auto">
          <a:xfrm rot="5400000" flipH="1" flipV="1">
            <a:off x="4703039" y="2065779"/>
            <a:ext cx="12700" cy="3187654"/>
          </a:xfrm>
          <a:prstGeom prst="curvedConnector3">
            <a:avLst>
              <a:gd name="adj1" fmla="val 2648409"/>
            </a:avLst>
          </a:prstGeom>
          <a:noFill/>
          <a:ln w="57150" cap="flat" cmpd="sng" algn="ctr">
            <a:solidFill>
              <a:srgbClr val="FF0000"/>
            </a:solidFill>
            <a:prstDash val="lgDashDot"/>
            <a:round/>
            <a:headEnd type="none" w="med" len="med"/>
            <a:tailEnd type="triangle"/>
          </a:ln>
          <a:effectLst/>
        </p:spPr>
      </p:cxnSp>
      <p:cxnSp>
        <p:nvCxnSpPr>
          <p:cNvPr id="11" name="Curved Connector 10"/>
          <p:cNvCxnSpPr>
            <a:stCxn id="6" idx="3"/>
            <a:endCxn id="4" idx="5"/>
          </p:cNvCxnSpPr>
          <p:nvPr/>
        </p:nvCxnSpPr>
        <p:spPr bwMode="auto">
          <a:xfrm rot="5400000">
            <a:off x="4703039" y="2586030"/>
            <a:ext cx="12700" cy="3187654"/>
          </a:xfrm>
          <a:prstGeom prst="curvedConnector3">
            <a:avLst>
              <a:gd name="adj1" fmla="val 2648409"/>
            </a:avLst>
          </a:prstGeom>
          <a:noFill/>
          <a:ln w="57150" cap="flat" cmpd="sng" algn="ctr">
            <a:solidFill>
              <a:srgbClr val="00B0F0"/>
            </a:solidFill>
            <a:prstDash val="lgDashDot"/>
            <a:round/>
            <a:headEnd type="none" w="med" len="med"/>
            <a:tailEnd type="triangle"/>
          </a:ln>
          <a:effectLst/>
        </p:spPr>
      </p:cxnSp>
      <p:sp>
        <p:nvSpPr>
          <p:cNvPr id="12" name="TextBox 11"/>
          <p:cNvSpPr txBox="1"/>
          <p:nvPr/>
        </p:nvSpPr>
        <p:spPr>
          <a:xfrm>
            <a:off x="2432516" y="2368758"/>
            <a:ext cx="4553747" cy="830997"/>
          </a:xfrm>
          <a:prstGeom prst="rect">
            <a:avLst/>
          </a:prstGeom>
          <a:noFill/>
          <a:ln w="22225">
            <a:noFill/>
          </a:ln>
        </p:spPr>
        <p:txBody>
          <a:bodyPr wrap="none" rtlCol="0">
            <a:spAutoFit/>
          </a:bodyPr>
          <a:lstStyle/>
          <a:p>
            <a:pPr algn="ctr"/>
            <a:r>
              <a:rPr lang="en-US" sz="2400" dirty="0">
                <a:solidFill>
                  <a:srgbClr val="FF0000"/>
                </a:solidFill>
                <a:latin typeface="Calibri" pitchFamily="34" charset="0"/>
              </a:rPr>
              <a:t>Backward:</a:t>
            </a:r>
            <a:r>
              <a:rPr lang="en-US" sz="2400" dirty="0">
                <a:latin typeface="Calibri" pitchFamily="34" charset="0"/>
              </a:rPr>
              <a:t> </a:t>
            </a:r>
          </a:p>
          <a:p>
            <a:pPr algn="ctr"/>
            <a:r>
              <a:rPr lang="en-US" sz="2400" b="1" dirty="0">
                <a:solidFill>
                  <a:schemeClr val="tx1"/>
                </a:solidFill>
                <a:latin typeface="Calibri" pitchFamily="34" charset="0"/>
              </a:rPr>
              <a:t>Type’[</a:t>
            </a:r>
            <a:r>
              <a:rPr lang="en-US" sz="2400" b="1" dirty="0" err="1">
                <a:solidFill>
                  <a:schemeClr val="tx1"/>
                </a:solidFill>
                <a:latin typeface="Calibri" pitchFamily="34" charset="0"/>
              </a:rPr>
              <a:t>rhs</a:t>
            </a:r>
            <a:r>
              <a:rPr lang="en-US" sz="2400" b="1" dirty="0">
                <a:solidFill>
                  <a:schemeClr val="tx1"/>
                </a:solidFill>
                <a:latin typeface="Calibri" pitchFamily="34" charset="0"/>
              </a:rPr>
              <a:t>]</a:t>
            </a:r>
            <a:r>
              <a:rPr lang="en-US" sz="2400" dirty="0">
                <a:latin typeface="Calibri" pitchFamily="34" charset="0"/>
              </a:rPr>
              <a:t> =  Type[lhs] </a:t>
            </a:r>
            <a:r>
              <a:rPr lang="en-US" sz="2400" dirty="0">
                <a:solidFill>
                  <a:schemeClr val="tx1"/>
                </a:solidFill>
                <a:latin typeface="Calibri" pitchFamily="34" charset="0"/>
              </a:rPr>
              <a:t>ꓴ</a:t>
            </a:r>
            <a:r>
              <a:rPr lang="en-US" sz="2400" dirty="0">
                <a:latin typeface="Calibri" pitchFamily="34" charset="0"/>
              </a:rPr>
              <a:t> Type[</a:t>
            </a:r>
            <a:r>
              <a:rPr lang="en-US" sz="2400" dirty="0" err="1">
                <a:latin typeface="Calibri" pitchFamily="34" charset="0"/>
              </a:rPr>
              <a:t>rhs</a:t>
            </a:r>
            <a:r>
              <a:rPr lang="en-US" sz="2400" dirty="0">
                <a:latin typeface="Calibri" pitchFamily="34" charset="0"/>
              </a:rPr>
              <a:t>]</a:t>
            </a:r>
            <a:r>
              <a:rPr lang="en-US" sz="2400" dirty="0">
                <a:solidFill>
                  <a:srgbClr val="FF0000"/>
                </a:solidFill>
                <a:latin typeface="Calibri" pitchFamily="34" charset="0"/>
              </a:rPr>
              <a:t> </a:t>
            </a:r>
          </a:p>
        </p:txBody>
      </p:sp>
      <p:sp>
        <p:nvSpPr>
          <p:cNvPr id="13" name="TextBox 12"/>
          <p:cNvSpPr txBox="1"/>
          <p:nvPr/>
        </p:nvSpPr>
        <p:spPr>
          <a:xfrm>
            <a:off x="2449347" y="4693758"/>
            <a:ext cx="4520085" cy="830997"/>
          </a:xfrm>
          <a:prstGeom prst="rect">
            <a:avLst/>
          </a:prstGeom>
          <a:noFill/>
          <a:ln w="22225">
            <a:noFill/>
          </a:ln>
        </p:spPr>
        <p:txBody>
          <a:bodyPr wrap="none" rtlCol="0">
            <a:spAutoFit/>
          </a:bodyPr>
          <a:lstStyle/>
          <a:p>
            <a:pPr algn="ctr"/>
            <a:r>
              <a:rPr lang="en-US" sz="2400" dirty="0">
                <a:solidFill>
                  <a:srgbClr val="00B0F0"/>
                </a:solidFill>
                <a:latin typeface="Calibri" pitchFamily="34" charset="0"/>
              </a:rPr>
              <a:t>Forward: </a:t>
            </a:r>
          </a:p>
          <a:p>
            <a:pPr algn="ctr"/>
            <a:r>
              <a:rPr lang="en-US" sz="2400" b="1" dirty="0">
                <a:solidFill>
                  <a:schemeClr val="tx1"/>
                </a:solidFill>
                <a:latin typeface="Calibri" pitchFamily="34" charset="0"/>
              </a:rPr>
              <a:t>Type’[lhs]</a:t>
            </a:r>
            <a:r>
              <a:rPr lang="en-US" sz="2400" dirty="0">
                <a:latin typeface="Calibri" pitchFamily="34" charset="0"/>
              </a:rPr>
              <a:t> =  Type[lhs] </a:t>
            </a:r>
            <a:r>
              <a:rPr lang="en-US" sz="2400" dirty="0">
                <a:solidFill>
                  <a:schemeClr val="tx1"/>
                </a:solidFill>
                <a:latin typeface="Calibri" pitchFamily="34" charset="0"/>
              </a:rPr>
              <a:t>ꓴ</a:t>
            </a:r>
            <a:r>
              <a:rPr lang="en-US" sz="2400" dirty="0">
                <a:latin typeface="Calibri" pitchFamily="34" charset="0"/>
              </a:rPr>
              <a:t> Type[</a:t>
            </a:r>
            <a:r>
              <a:rPr lang="en-US" sz="2400" dirty="0" err="1">
                <a:latin typeface="Calibri" pitchFamily="34" charset="0"/>
              </a:rPr>
              <a:t>rhs</a:t>
            </a:r>
            <a:r>
              <a:rPr lang="en-US" sz="2400" dirty="0">
                <a:latin typeface="Calibri" pitchFamily="34" charset="0"/>
              </a:rPr>
              <a:t>]</a:t>
            </a:r>
            <a:r>
              <a:rPr lang="en-US" sz="2400" dirty="0">
                <a:solidFill>
                  <a:srgbClr val="FF0000"/>
                </a:solidFill>
                <a:latin typeface="Calibri" pitchFamily="34" charset="0"/>
              </a:rPr>
              <a:t> </a:t>
            </a:r>
            <a:endParaRPr lang="en-US" sz="2400" dirty="0">
              <a:solidFill>
                <a:srgbClr val="00B0F0"/>
              </a:solidFill>
              <a:latin typeface="Calibri" pitchFamily="34" charset="0"/>
            </a:endParaRPr>
          </a:p>
        </p:txBody>
      </p:sp>
    </p:spTree>
    <p:extLst>
      <p:ext uri="{BB962C8B-B14F-4D97-AF65-F5344CB8AC3E}">
        <p14:creationId xmlns:p14="http://schemas.microsoft.com/office/powerpoint/2010/main" val="1260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Assignment Propagation</a:t>
            </a:r>
          </a:p>
        </p:txBody>
      </p:sp>
      <p:sp>
        <p:nvSpPr>
          <p:cNvPr id="3" name="Content Placeholder 2"/>
          <p:cNvSpPr>
            <a:spLocks noGrp="1"/>
          </p:cNvSpPr>
          <p:nvPr>
            <p:ph idx="1"/>
          </p:nvPr>
        </p:nvSpPr>
        <p:spPr>
          <a:xfrm>
            <a:off x="533400" y="1143000"/>
            <a:ext cx="8077200" cy="2667000"/>
          </a:xfrm>
        </p:spPr>
        <p:txBody>
          <a:bodyPr/>
          <a:lstStyle/>
          <a:p>
            <a:r>
              <a:rPr lang="en-US" dirty="0"/>
              <a:t>Binary assignment</a:t>
            </a:r>
          </a:p>
          <a:p>
            <a:pPr lvl="1"/>
            <a:r>
              <a:rPr lang="en-US" dirty="0"/>
              <a:t>lhs = r1 </a:t>
            </a:r>
            <a:r>
              <a:rPr lang="en-US" dirty="0">
                <a:solidFill>
                  <a:schemeClr val="tx1"/>
                </a:solidFill>
              </a:rPr>
              <a:t>▪</a:t>
            </a:r>
            <a:r>
              <a:rPr lang="en-US" dirty="0"/>
              <a:t> r2</a:t>
            </a:r>
          </a:p>
          <a:p>
            <a:pPr lvl="1"/>
            <a:endParaRPr lang="en-US" dirty="0"/>
          </a:p>
          <a:p>
            <a:r>
              <a:rPr lang="en-US" b="1" dirty="0">
                <a:solidFill>
                  <a:srgbClr val="C00000"/>
                </a:solidFill>
              </a:rPr>
              <a:t>Challenge:</a:t>
            </a:r>
            <a:r>
              <a:rPr lang="en-US" dirty="0"/>
              <a:t> Backward Propagation</a:t>
            </a:r>
          </a:p>
          <a:p>
            <a:pPr lvl="1"/>
            <a:r>
              <a:rPr lang="en-US" dirty="0"/>
              <a:t>Propagate type of </a:t>
            </a:r>
            <a:r>
              <a:rPr lang="en-US" b="1" i="1" dirty="0"/>
              <a:t>lhs</a:t>
            </a:r>
            <a:r>
              <a:rPr lang="en-US" dirty="0"/>
              <a:t> to both </a:t>
            </a:r>
            <a:r>
              <a:rPr lang="en-US" b="1" i="1" dirty="0"/>
              <a:t>r1</a:t>
            </a:r>
            <a:r>
              <a:rPr lang="en-US" dirty="0"/>
              <a:t> and </a:t>
            </a:r>
            <a:r>
              <a:rPr lang="en-US" b="1" i="1" dirty="0"/>
              <a:t>r2</a:t>
            </a:r>
            <a:r>
              <a:rPr lang="en-US" dirty="0"/>
              <a:t>, or just one of them?</a:t>
            </a:r>
          </a:p>
        </p:txBody>
      </p:sp>
    </p:spTree>
    <p:extLst>
      <p:ext uri="{BB962C8B-B14F-4D97-AF65-F5344CB8AC3E}">
        <p14:creationId xmlns:p14="http://schemas.microsoft.com/office/powerpoint/2010/main" val="276591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Unification Propagation</a:t>
            </a:r>
          </a:p>
        </p:txBody>
      </p:sp>
      <p:sp>
        <p:nvSpPr>
          <p:cNvPr id="3" name="Content Placeholder 2"/>
          <p:cNvSpPr>
            <a:spLocks noGrp="1"/>
          </p:cNvSpPr>
          <p:nvPr>
            <p:ph idx="1"/>
          </p:nvPr>
        </p:nvSpPr>
        <p:spPr>
          <a:xfrm>
            <a:off x="533400" y="1143000"/>
            <a:ext cx="8077200" cy="609600"/>
          </a:xfrm>
        </p:spPr>
        <p:txBody>
          <a:bodyPr/>
          <a:lstStyle/>
          <a:p>
            <a:r>
              <a:rPr lang="en-US" dirty="0"/>
              <a:t>Propagate type of </a:t>
            </a:r>
            <a:r>
              <a:rPr lang="en-US" b="1" i="1" dirty="0"/>
              <a:t>lhs</a:t>
            </a:r>
            <a:r>
              <a:rPr lang="en-US" dirty="0"/>
              <a:t> to all </a:t>
            </a:r>
            <a:r>
              <a:rPr lang="en-US" b="1" i="1" dirty="0" err="1"/>
              <a:t>rhs</a:t>
            </a:r>
            <a:r>
              <a:rPr lang="en-US" dirty="0"/>
              <a:t> variables</a:t>
            </a:r>
          </a:p>
        </p:txBody>
      </p:sp>
      <p:sp>
        <p:nvSpPr>
          <p:cNvPr id="16" name="TextBox 15"/>
          <p:cNvSpPr txBox="1"/>
          <p:nvPr/>
        </p:nvSpPr>
        <p:spPr>
          <a:xfrm>
            <a:off x="3036613" y="2892389"/>
            <a:ext cx="5497787" cy="1015663"/>
          </a:xfrm>
          <a:prstGeom prst="rect">
            <a:avLst/>
          </a:prstGeom>
          <a:noFill/>
          <a:ln w="22225">
            <a:noFill/>
          </a:ln>
        </p:spPr>
        <p:txBody>
          <a:bodyPr wrap="none" rtlCol="0">
            <a:spAutoFit/>
          </a:bodyPr>
          <a:lstStyle/>
          <a:p>
            <a:r>
              <a:rPr lang="en-US" sz="6000" dirty="0">
                <a:latin typeface="Calibri" pitchFamily="34" charset="0"/>
              </a:rPr>
              <a:t>x  =  key   </a:t>
            </a:r>
            <a:r>
              <a:rPr lang="en-US" sz="4800" dirty="0">
                <a:solidFill>
                  <a:schemeClr val="tx1"/>
                </a:solidFill>
                <a:latin typeface="Calibri" pitchFamily="34" charset="0"/>
              </a:rPr>
              <a:t>mod</a:t>
            </a:r>
            <a:r>
              <a:rPr lang="en-US" sz="6000" dirty="0">
                <a:latin typeface="Calibri" pitchFamily="34" charset="0"/>
              </a:rPr>
              <a:t>   M</a:t>
            </a:r>
          </a:p>
        </p:txBody>
      </p:sp>
      <p:sp>
        <p:nvSpPr>
          <p:cNvPr id="10" name="Rounded Rectangle 9"/>
          <p:cNvSpPr/>
          <p:nvPr/>
        </p:nvSpPr>
        <p:spPr bwMode="auto">
          <a:xfrm>
            <a:off x="4199375" y="2034659"/>
            <a:ext cx="2181663" cy="578882"/>
          </a:xfrm>
          <a:prstGeom prst="roundRect">
            <a:avLst/>
          </a:prstGeom>
          <a:noFill/>
          <a:ln>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70C0"/>
                </a:solidFill>
              </a:rPr>
              <a:t>{secret key}</a:t>
            </a:r>
          </a:p>
        </p:txBody>
      </p:sp>
      <p:sp>
        <p:nvSpPr>
          <p:cNvPr id="20" name="Rounded Rectangle 19"/>
          <p:cNvSpPr/>
          <p:nvPr/>
        </p:nvSpPr>
        <p:spPr bwMode="auto">
          <a:xfrm>
            <a:off x="7848600" y="2054189"/>
            <a:ext cx="582260" cy="578882"/>
          </a:xfrm>
          <a:prstGeom prst="roundRect">
            <a:avLst/>
          </a:prstGeom>
          <a:noFill/>
          <a:ln>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70C0"/>
                </a:solidFill>
              </a:rPr>
              <a:t>{}</a:t>
            </a:r>
          </a:p>
        </p:txBody>
      </p:sp>
      <p:sp>
        <p:nvSpPr>
          <p:cNvPr id="22" name="Rounded Rectangle 21"/>
          <p:cNvSpPr/>
          <p:nvPr/>
        </p:nvSpPr>
        <p:spPr bwMode="auto">
          <a:xfrm>
            <a:off x="3042305" y="2054189"/>
            <a:ext cx="582260" cy="578882"/>
          </a:xfrm>
          <a:prstGeom prst="roundRect">
            <a:avLst/>
          </a:prstGeom>
          <a:noFill/>
          <a:ln>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70C0"/>
                </a:solidFill>
              </a:rPr>
              <a:t>{}</a:t>
            </a:r>
          </a:p>
        </p:txBody>
      </p:sp>
      <p:cxnSp>
        <p:nvCxnSpPr>
          <p:cNvPr id="14" name="Straight Arrow Connector 13"/>
          <p:cNvCxnSpPr>
            <a:stCxn id="22" idx="2"/>
          </p:cNvCxnSpPr>
          <p:nvPr/>
        </p:nvCxnSpPr>
        <p:spPr bwMode="auto">
          <a:xfrm>
            <a:off x="3333435" y="2633071"/>
            <a:ext cx="0" cy="491129"/>
          </a:xfrm>
          <a:prstGeom prst="straightConnector1">
            <a:avLst/>
          </a:prstGeom>
          <a:noFill/>
          <a:ln w="38100" cap="flat" cmpd="sng" algn="ctr">
            <a:solidFill>
              <a:srgbClr val="0070C0"/>
            </a:solidFill>
            <a:prstDash val="solid"/>
            <a:round/>
            <a:headEnd type="none" w="med" len="med"/>
            <a:tailEnd type="arrow" w="med" len="med"/>
          </a:ln>
          <a:effectLst/>
        </p:spPr>
      </p:cxnSp>
      <p:cxnSp>
        <p:nvCxnSpPr>
          <p:cNvPr id="23" name="Straight Arrow Connector 22"/>
          <p:cNvCxnSpPr>
            <a:stCxn id="10" idx="2"/>
          </p:cNvCxnSpPr>
          <p:nvPr/>
        </p:nvCxnSpPr>
        <p:spPr bwMode="auto">
          <a:xfrm flipH="1">
            <a:off x="5290206" y="2613541"/>
            <a:ext cx="1" cy="534177"/>
          </a:xfrm>
          <a:prstGeom prst="straightConnector1">
            <a:avLst/>
          </a:prstGeom>
          <a:noFill/>
          <a:ln w="38100" cap="flat" cmpd="sng" algn="ctr">
            <a:solidFill>
              <a:srgbClr val="0070C0"/>
            </a:solidFill>
            <a:prstDash val="solid"/>
            <a:round/>
            <a:headEnd type="none" w="med" len="med"/>
            <a:tailEnd type="arrow" w="med" len="med"/>
          </a:ln>
          <a:effectLst/>
        </p:spPr>
      </p:cxnSp>
      <p:cxnSp>
        <p:nvCxnSpPr>
          <p:cNvPr id="24" name="Straight Arrow Connector 23"/>
          <p:cNvCxnSpPr>
            <a:stCxn id="20" idx="2"/>
          </p:cNvCxnSpPr>
          <p:nvPr/>
        </p:nvCxnSpPr>
        <p:spPr bwMode="auto">
          <a:xfrm>
            <a:off x="8139730" y="2633071"/>
            <a:ext cx="0" cy="514647"/>
          </a:xfrm>
          <a:prstGeom prst="straightConnector1">
            <a:avLst/>
          </a:prstGeom>
          <a:noFill/>
          <a:ln w="38100" cap="flat" cmpd="sng" algn="ctr">
            <a:solidFill>
              <a:srgbClr val="0070C0"/>
            </a:solidFill>
            <a:prstDash val="solid"/>
            <a:round/>
            <a:headEnd type="none" w="med" len="med"/>
            <a:tailEnd type="arrow" w="med" len="med"/>
          </a:ln>
          <a:effectLst/>
        </p:spPr>
      </p:cxnSp>
      <p:sp>
        <p:nvSpPr>
          <p:cNvPr id="27" name="TextBox 26"/>
          <p:cNvSpPr txBox="1"/>
          <p:nvPr/>
        </p:nvSpPr>
        <p:spPr>
          <a:xfrm>
            <a:off x="518339" y="2123952"/>
            <a:ext cx="1735347" cy="369332"/>
          </a:xfrm>
          <a:prstGeom prst="rect">
            <a:avLst/>
          </a:prstGeom>
          <a:noFill/>
          <a:ln w="22225">
            <a:noFill/>
          </a:ln>
        </p:spPr>
        <p:txBody>
          <a:bodyPr wrap="none" rtlCol="0">
            <a:spAutoFit/>
          </a:bodyPr>
          <a:lstStyle/>
          <a:p>
            <a:r>
              <a:rPr lang="en-US" sz="1800" dirty="0">
                <a:solidFill>
                  <a:srgbClr val="0070C0"/>
                </a:solidFill>
                <a:latin typeface="Calibri" pitchFamily="34" charset="0"/>
              </a:rPr>
              <a:t>At the beginning</a:t>
            </a:r>
          </a:p>
        </p:txBody>
      </p:sp>
      <p:sp>
        <p:nvSpPr>
          <p:cNvPr id="28" name="TextBox 27"/>
          <p:cNvSpPr txBox="1"/>
          <p:nvPr/>
        </p:nvSpPr>
        <p:spPr>
          <a:xfrm>
            <a:off x="518339" y="4058993"/>
            <a:ext cx="979371" cy="646331"/>
          </a:xfrm>
          <a:prstGeom prst="rect">
            <a:avLst/>
          </a:prstGeom>
          <a:noFill/>
          <a:ln w="22225">
            <a:noFill/>
          </a:ln>
        </p:spPr>
        <p:txBody>
          <a:bodyPr wrap="none" rtlCol="0">
            <a:spAutoFit/>
          </a:bodyPr>
          <a:lstStyle/>
          <a:p>
            <a:r>
              <a:rPr lang="en-US" sz="1800" dirty="0">
                <a:solidFill>
                  <a:srgbClr val="7030A0"/>
                </a:solidFill>
                <a:latin typeface="Calibri" pitchFamily="34" charset="0"/>
              </a:rPr>
              <a:t>Pass 1: </a:t>
            </a:r>
          </a:p>
          <a:p>
            <a:r>
              <a:rPr lang="en-US" sz="1800" b="1" dirty="0">
                <a:solidFill>
                  <a:srgbClr val="7030A0"/>
                </a:solidFill>
                <a:latin typeface="Calibri" pitchFamily="34" charset="0"/>
              </a:rPr>
              <a:t>Forward</a:t>
            </a:r>
          </a:p>
        </p:txBody>
      </p:sp>
      <p:sp>
        <p:nvSpPr>
          <p:cNvPr id="30" name="Rounded Rectangle 29"/>
          <p:cNvSpPr/>
          <p:nvPr/>
        </p:nvSpPr>
        <p:spPr bwMode="auto">
          <a:xfrm>
            <a:off x="4800600" y="4092718"/>
            <a:ext cx="2181663"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7030A0"/>
                </a:solidFill>
              </a:rPr>
              <a:t>{secret key}</a:t>
            </a:r>
          </a:p>
        </p:txBody>
      </p:sp>
      <p:sp>
        <p:nvSpPr>
          <p:cNvPr id="31" name="Rounded Rectangle 30"/>
          <p:cNvSpPr/>
          <p:nvPr/>
        </p:nvSpPr>
        <p:spPr bwMode="auto">
          <a:xfrm>
            <a:off x="7772400" y="4092718"/>
            <a:ext cx="582260"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7030A0"/>
                </a:solidFill>
              </a:rPr>
              <a:t>{}</a:t>
            </a:r>
          </a:p>
        </p:txBody>
      </p:sp>
      <p:sp>
        <p:nvSpPr>
          <p:cNvPr id="32" name="Rounded Rectangle 31"/>
          <p:cNvSpPr/>
          <p:nvPr/>
        </p:nvSpPr>
        <p:spPr bwMode="auto">
          <a:xfrm>
            <a:off x="2303117" y="4092718"/>
            <a:ext cx="2181664"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7030A0"/>
                </a:solidFill>
              </a:rPr>
              <a:t>{secret key}</a:t>
            </a:r>
          </a:p>
        </p:txBody>
      </p:sp>
      <p:cxnSp>
        <p:nvCxnSpPr>
          <p:cNvPr id="33" name="Straight Arrow Connector 32"/>
          <p:cNvCxnSpPr/>
          <p:nvPr/>
        </p:nvCxnSpPr>
        <p:spPr bwMode="auto">
          <a:xfrm flipV="1">
            <a:off x="3333435" y="3772860"/>
            <a:ext cx="0" cy="319858"/>
          </a:xfrm>
          <a:prstGeom prst="straightConnector1">
            <a:avLst/>
          </a:prstGeom>
          <a:noFill/>
          <a:ln w="38100" cap="flat" cmpd="sng" algn="ctr">
            <a:solidFill>
              <a:srgbClr val="7030A0"/>
            </a:solidFill>
            <a:prstDash val="solid"/>
            <a:round/>
            <a:headEnd type="none" w="med" len="med"/>
            <a:tailEnd type="arrow" w="med" len="med"/>
          </a:ln>
          <a:effectLst/>
        </p:spPr>
      </p:cxnSp>
      <p:cxnSp>
        <p:nvCxnSpPr>
          <p:cNvPr id="36" name="Straight Arrow Connector 35"/>
          <p:cNvCxnSpPr/>
          <p:nvPr/>
        </p:nvCxnSpPr>
        <p:spPr bwMode="auto">
          <a:xfrm flipV="1">
            <a:off x="5105400" y="3772860"/>
            <a:ext cx="0" cy="319858"/>
          </a:xfrm>
          <a:prstGeom prst="straightConnector1">
            <a:avLst/>
          </a:prstGeom>
          <a:noFill/>
          <a:ln w="38100" cap="flat" cmpd="sng" algn="ctr">
            <a:solidFill>
              <a:srgbClr val="7030A0"/>
            </a:solidFill>
            <a:prstDash val="solid"/>
            <a:round/>
            <a:headEnd type="none" w="med" len="med"/>
            <a:tailEnd type="arrow" w="med" len="med"/>
          </a:ln>
          <a:effectLst/>
        </p:spPr>
      </p:cxnSp>
      <p:cxnSp>
        <p:nvCxnSpPr>
          <p:cNvPr id="39" name="Straight Arrow Connector 38"/>
          <p:cNvCxnSpPr>
            <a:stCxn id="31" idx="0"/>
          </p:cNvCxnSpPr>
          <p:nvPr/>
        </p:nvCxnSpPr>
        <p:spPr bwMode="auto">
          <a:xfrm flipV="1">
            <a:off x="8063530" y="3726600"/>
            <a:ext cx="0" cy="366118"/>
          </a:xfrm>
          <a:prstGeom prst="straightConnector1">
            <a:avLst/>
          </a:prstGeom>
          <a:noFill/>
          <a:ln w="38100" cap="flat" cmpd="sng" algn="ctr">
            <a:solidFill>
              <a:srgbClr val="7030A0"/>
            </a:solidFill>
            <a:prstDash val="solid"/>
            <a:round/>
            <a:headEnd type="none" w="med" len="med"/>
            <a:tailEnd type="arrow" w="med" len="med"/>
          </a:ln>
          <a:effectLst/>
        </p:spPr>
      </p:cxnSp>
      <p:sp>
        <p:nvSpPr>
          <p:cNvPr id="42" name="TextBox 41"/>
          <p:cNvSpPr txBox="1"/>
          <p:nvPr/>
        </p:nvSpPr>
        <p:spPr>
          <a:xfrm>
            <a:off x="513595" y="5710440"/>
            <a:ext cx="1120307" cy="646331"/>
          </a:xfrm>
          <a:prstGeom prst="rect">
            <a:avLst/>
          </a:prstGeom>
          <a:noFill/>
          <a:ln w="22225">
            <a:noFill/>
          </a:ln>
        </p:spPr>
        <p:txBody>
          <a:bodyPr wrap="none" rtlCol="0">
            <a:spAutoFit/>
          </a:bodyPr>
          <a:lstStyle/>
          <a:p>
            <a:r>
              <a:rPr lang="en-US" sz="1800" dirty="0">
                <a:solidFill>
                  <a:srgbClr val="FF0000"/>
                </a:solidFill>
                <a:latin typeface="Calibri" pitchFamily="34" charset="0"/>
              </a:rPr>
              <a:t>Pass 2: </a:t>
            </a:r>
          </a:p>
          <a:p>
            <a:r>
              <a:rPr lang="en-US" sz="1800" b="1" dirty="0">
                <a:solidFill>
                  <a:srgbClr val="FF0000"/>
                </a:solidFill>
                <a:latin typeface="Calibri" pitchFamily="34" charset="0"/>
              </a:rPr>
              <a:t>Backward</a:t>
            </a:r>
          </a:p>
        </p:txBody>
      </p:sp>
      <p:sp>
        <p:nvSpPr>
          <p:cNvPr id="43" name="Rounded Rectangle 42"/>
          <p:cNvSpPr/>
          <p:nvPr/>
        </p:nvSpPr>
        <p:spPr bwMode="auto">
          <a:xfrm>
            <a:off x="4606280" y="5706658"/>
            <a:ext cx="2181663" cy="578882"/>
          </a:xfrm>
          <a:prstGeom prst="roundRect">
            <a:avLst/>
          </a:prstGeom>
          <a:noFill/>
          <a:ln>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FF0000"/>
                </a:solidFill>
              </a:rPr>
              <a:t>{secret key}</a:t>
            </a:r>
          </a:p>
        </p:txBody>
      </p:sp>
      <p:sp>
        <p:nvSpPr>
          <p:cNvPr id="44" name="Rounded Rectangle 43"/>
          <p:cNvSpPr/>
          <p:nvPr/>
        </p:nvSpPr>
        <p:spPr bwMode="auto">
          <a:xfrm>
            <a:off x="6871702" y="5706658"/>
            <a:ext cx="2181664" cy="578882"/>
          </a:xfrm>
          <a:prstGeom prst="roundRect">
            <a:avLst/>
          </a:prstGeom>
          <a:noFill/>
          <a:ln>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FF0000"/>
                </a:solidFill>
              </a:rPr>
              <a:t>{secret key}</a:t>
            </a:r>
          </a:p>
        </p:txBody>
      </p:sp>
      <p:sp>
        <p:nvSpPr>
          <p:cNvPr id="45" name="Rounded Rectangle 44"/>
          <p:cNvSpPr/>
          <p:nvPr/>
        </p:nvSpPr>
        <p:spPr bwMode="auto">
          <a:xfrm>
            <a:off x="2298373" y="5706658"/>
            <a:ext cx="2181664" cy="578882"/>
          </a:xfrm>
          <a:prstGeom prst="roundRect">
            <a:avLst/>
          </a:prstGeom>
          <a:noFill/>
          <a:ln>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FF0000"/>
                </a:solidFill>
              </a:rPr>
              <a:t>{secret key}</a:t>
            </a:r>
          </a:p>
        </p:txBody>
      </p:sp>
      <p:cxnSp>
        <p:nvCxnSpPr>
          <p:cNvPr id="48" name="Straight Arrow Connector 47"/>
          <p:cNvCxnSpPr/>
          <p:nvPr/>
        </p:nvCxnSpPr>
        <p:spPr bwMode="auto">
          <a:xfrm flipV="1">
            <a:off x="3200400" y="3772860"/>
            <a:ext cx="0" cy="1933798"/>
          </a:xfrm>
          <a:prstGeom prst="straightConnector1">
            <a:avLst/>
          </a:prstGeom>
          <a:noFill/>
          <a:ln w="38100" cap="flat" cmpd="sng" algn="ctr">
            <a:solidFill>
              <a:srgbClr val="FF0000"/>
            </a:solidFill>
            <a:prstDash val="solid"/>
            <a:round/>
            <a:headEnd type="none" w="med" len="med"/>
            <a:tailEnd type="arrow" w="med" len="med"/>
          </a:ln>
          <a:effectLst/>
        </p:spPr>
      </p:cxnSp>
      <p:cxnSp>
        <p:nvCxnSpPr>
          <p:cNvPr id="51" name="Straight Arrow Connector 50"/>
          <p:cNvCxnSpPr/>
          <p:nvPr/>
        </p:nvCxnSpPr>
        <p:spPr bwMode="auto">
          <a:xfrm flipV="1">
            <a:off x="5290206" y="3772860"/>
            <a:ext cx="1" cy="1933798"/>
          </a:xfrm>
          <a:prstGeom prst="straightConnector1">
            <a:avLst/>
          </a:prstGeom>
          <a:noFill/>
          <a:ln w="38100" cap="flat" cmpd="sng" algn="ctr">
            <a:solidFill>
              <a:srgbClr val="FF0000"/>
            </a:solidFill>
            <a:prstDash val="solid"/>
            <a:round/>
            <a:headEnd type="none" w="med" len="med"/>
            <a:tailEnd type="arrow" w="med" len="med"/>
          </a:ln>
          <a:effectLst/>
        </p:spPr>
      </p:cxnSp>
      <p:cxnSp>
        <p:nvCxnSpPr>
          <p:cNvPr id="52" name="Straight Arrow Connector 51"/>
          <p:cNvCxnSpPr/>
          <p:nvPr/>
        </p:nvCxnSpPr>
        <p:spPr bwMode="auto">
          <a:xfrm flipV="1">
            <a:off x="7962534" y="3726600"/>
            <a:ext cx="0" cy="1980058"/>
          </a:xfrm>
          <a:prstGeom prst="straightConnector1">
            <a:avLst/>
          </a:prstGeom>
          <a:noFill/>
          <a:ln w="38100" cap="flat" cmpd="sng" algn="ctr">
            <a:solidFill>
              <a:srgbClr val="FF0000"/>
            </a:solidFill>
            <a:prstDash val="solid"/>
            <a:round/>
            <a:headEnd type="none" w="med" len="med"/>
            <a:tailEnd type="arrow" w="med" len="med"/>
          </a:ln>
          <a:effectLst/>
        </p:spPr>
      </p:cxnSp>
      <p:pic>
        <p:nvPicPr>
          <p:cNvPr id="53" name="Picture 20" descr="http://ico.ooopic.com/ajax/iconpng/?id=285105.png"/>
          <p:cNvPicPr>
            <a:picLocks noChangeAspect="1" noChangeArrowheads="1"/>
          </p:cNvPicPr>
          <p:nvPr/>
        </p:nvPicPr>
        <p:blipFill>
          <a:blip r:embed="rId3"/>
          <a:srcRect/>
          <a:stretch>
            <a:fillRect/>
          </a:stretch>
        </p:blipFill>
        <p:spPr bwMode="auto">
          <a:xfrm>
            <a:off x="8139730" y="5352064"/>
            <a:ext cx="731520" cy="731520"/>
          </a:xfrm>
          <a:prstGeom prst="rect">
            <a:avLst/>
          </a:prstGeom>
          <a:noFill/>
        </p:spPr>
      </p:pic>
      <p:sp>
        <p:nvSpPr>
          <p:cNvPr id="58" name="Freeform 57"/>
          <p:cNvSpPr/>
          <p:nvPr/>
        </p:nvSpPr>
        <p:spPr bwMode="auto">
          <a:xfrm>
            <a:off x="3561304" y="1909011"/>
            <a:ext cx="657770" cy="144378"/>
          </a:xfrm>
          <a:custGeom>
            <a:avLst/>
            <a:gdLst>
              <a:gd name="connsiteX0" fmla="*/ 657770 w 657770"/>
              <a:gd name="connsiteY0" fmla="*/ 144378 h 144378"/>
              <a:gd name="connsiteX1" fmla="*/ 577559 w 657770"/>
              <a:gd name="connsiteY1" fmla="*/ 112294 h 144378"/>
              <a:gd name="connsiteX2" fmla="*/ 465264 w 657770"/>
              <a:gd name="connsiteY2" fmla="*/ 16042 h 144378"/>
              <a:gd name="connsiteX3" fmla="*/ 401096 w 657770"/>
              <a:gd name="connsiteY3" fmla="*/ 0 h 144378"/>
              <a:gd name="connsiteX4" fmla="*/ 112338 w 657770"/>
              <a:gd name="connsiteY4" fmla="*/ 16042 h 144378"/>
              <a:gd name="connsiteX5" fmla="*/ 64212 w 657770"/>
              <a:gd name="connsiteY5" fmla="*/ 32084 h 144378"/>
              <a:gd name="connsiteX6" fmla="*/ 16085 w 657770"/>
              <a:gd name="connsiteY6" fmla="*/ 80210 h 144378"/>
              <a:gd name="connsiteX7" fmla="*/ 43 w 657770"/>
              <a:gd name="connsiteY7" fmla="*/ 144378 h 14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770" h="144378">
                <a:moveTo>
                  <a:pt x="657770" y="144378"/>
                </a:moveTo>
                <a:cubicBezTo>
                  <a:pt x="631033" y="133683"/>
                  <a:pt x="601979" y="127556"/>
                  <a:pt x="577559" y="112294"/>
                </a:cubicBezTo>
                <a:cubicBezTo>
                  <a:pt x="449122" y="32021"/>
                  <a:pt x="619950" y="93384"/>
                  <a:pt x="465264" y="16042"/>
                </a:cubicBezTo>
                <a:cubicBezTo>
                  <a:pt x="445544" y="6182"/>
                  <a:pt x="422485" y="5347"/>
                  <a:pt x="401096" y="0"/>
                </a:cubicBezTo>
                <a:cubicBezTo>
                  <a:pt x="304843" y="5347"/>
                  <a:pt x="208305" y="6902"/>
                  <a:pt x="112338" y="16042"/>
                </a:cubicBezTo>
                <a:cubicBezTo>
                  <a:pt x="95504" y="17645"/>
                  <a:pt x="78282" y="22704"/>
                  <a:pt x="64212" y="32084"/>
                </a:cubicBezTo>
                <a:cubicBezTo>
                  <a:pt x="45335" y="44668"/>
                  <a:pt x="32127" y="64168"/>
                  <a:pt x="16085" y="80210"/>
                </a:cubicBezTo>
                <a:cubicBezTo>
                  <a:pt x="-1648" y="133409"/>
                  <a:pt x="43" y="111426"/>
                  <a:pt x="43" y="144378"/>
                </a:cubicBezTo>
              </a:path>
            </a:pathLst>
          </a:custGeom>
          <a:noFill/>
          <a:ln w="57150">
            <a:solidFill>
              <a:srgbClr val="7030A0"/>
            </a:solidFill>
            <a:prstDash val="sysDash"/>
            <a:headEnd type="non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9" name="Freeform 58"/>
          <p:cNvSpPr/>
          <p:nvPr/>
        </p:nvSpPr>
        <p:spPr bwMode="auto">
          <a:xfrm>
            <a:off x="3381530" y="1716505"/>
            <a:ext cx="4479102" cy="352927"/>
          </a:xfrm>
          <a:custGeom>
            <a:avLst/>
            <a:gdLst>
              <a:gd name="connsiteX0" fmla="*/ 4479102 w 4479102"/>
              <a:gd name="connsiteY0" fmla="*/ 352927 h 352927"/>
              <a:gd name="connsiteX1" fmla="*/ 4447017 w 4479102"/>
              <a:gd name="connsiteY1" fmla="*/ 272716 h 352927"/>
              <a:gd name="connsiteX2" fmla="*/ 4382849 w 4479102"/>
              <a:gd name="connsiteY2" fmla="*/ 240632 h 352927"/>
              <a:gd name="connsiteX3" fmla="*/ 4238470 w 4479102"/>
              <a:gd name="connsiteY3" fmla="*/ 208548 h 352927"/>
              <a:gd name="connsiteX4" fmla="*/ 3901586 w 4479102"/>
              <a:gd name="connsiteY4" fmla="*/ 192506 h 352927"/>
              <a:gd name="connsiteX5" fmla="*/ 2714470 w 4479102"/>
              <a:gd name="connsiteY5" fmla="*/ 160421 h 352927"/>
              <a:gd name="connsiteX6" fmla="*/ 2521965 w 4479102"/>
              <a:gd name="connsiteY6" fmla="*/ 128337 h 352927"/>
              <a:gd name="connsiteX7" fmla="*/ 2441754 w 4479102"/>
              <a:gd name="connsiteY7" fmla="*/ 112295 h 352927"/>
              <a:gd name="connsiteX8" fmla="*/ 1896323 w 4479102"/>
              <a:gd name="connsiteY8" fmla="*/ 96253 h 352927"/>
              <a:gd name="connsiteX9" fmla="*/ 1832154 w 4479102"/>
              <a:gd name="connsiteY9" fmla="*/ 80211 h 352927"/>
              <a:gd name="connsiteX10" fmla="*/ 885670 w 4479102"/>
              <a:gd name="connsiteY10" fmla="*/ 32084 h 352927"/>
              <a:gd name="connsiteX11" fmla="*/ 789417 w 4479102"/>
              <a:gd name="connsiteY11" fmla="*/ 16042 h 352927"/>
              <a:gd name="connsiteX12" fmla="*/ 741291 w 4479102"/>
              <a:gd name="connsiteY12" fmla="*/ 0 h 352927"/>
              <a:gd name="connsiteX13" fmla="*/ 83565 w 4479102"/>
              <a:gd name="connsiteY13" fmla="*/ 16042 h 352927"/>
              <a:gd name="connsiteX14" fmla="*/ 35438 w 4479102"/>
              <a:gd name="connsiteY14" fmla="*/ 32084 h 352927"/>
              <a:gd name="connsiteX15" fmla="*/ 19396 w 4479102"/>
              <a:gd name="connsiteY15" fmla="*/ 80211 h 352927"/>
              <a:gd name="connsiteX16" fmla="*/ 3354 w 4479102"/>
              <a:gd name="connsiteY16" fmla="*/ 320842 h 35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9102" h="352927">
                <a:moveTo>
                  <a:pt x="4479102" y="352927"/>
                </a:moveTo>
                <a:cubicBezTo>
                  <a:pt x="4468407" y="326190"/>
                  <a:pt x="4465758" y="294580"/>
                  <a:pt x="4447017" y="272716"/>
                </a:cubicBezTo>
                <a:cubicBezTo>
                  <a:pt x="4431454" y="254559"/>
                  <a:pt x="4404829" y="250052"/>
                  <a:pt x="4382849" y="240632"/>
                </a:cubicBezTo>
                <a:cubicBezTo>
                  <a:pt x="4340419" y="222448"/>
                  <a:pt x="4281089" y="211705"/>
                  <a:pt x="4238470" y="208548"/>
                </a:cubicBezTo>
                <a:cubicBezTo>
                  <a:pt x="4126355" y="200243"/>
                  <a:pt x="4013928" y="196745"/>
                  <a:pt x="3901586" y="192506"/>
                </a:cubicBezTo>
                <a:cubicBezTo>
                  <a:pt x="3507282" y="177626"/>
                  <a:pt x="3108524" y="169803"/>
                  <a:pt x="2714470" y="160421"/>
                </a:cubicBezTo>
                <a:cubicBezTo>
                  <a:pt x="2585432" y="128161"/>
                  <a:pt x="2717242" y="158379"/>
                  <a:pt x="2521965" y="128337"/>
                </a:cubicBezTo>
                <a:cubicBezTo>
                  <a:pt x="2495016" y="124191"/>
                  <a:pt x="2468985" y="113691"/>
                  <a:pt x="2441754" y="112295"/>
                </a:cubicBezTo>
                <a:cubicBezTo>
                  <a:pt x="2260104" y="102980"/>
                  <a:pt x="2078133" y="101600"/>
                  <a:pt x="1896323" y="96253"/>
                </a:cubicBezTo>
                <a:cubicBezTo>
                  <a:pt x="1874933" y="90906"/>
                  <a:pt x="1853958" y="83482"/>
                  <a:pt x="1832154" y="80211"/>
                </a:cubicBezTo>
                <a:cubicBezTo>
                  <a:pt x="1442902" y="21824"/>
                  <a:pt x="1406551" y="44198"/>
                  <a:pt x="885670" y="32084"/>
                </a:cubicBezTo>
                <a:cubicBezTo>
                  <a:pt x="853586" y="26737"/>
                  <a:pt x="821169" y="23098"/>
                  <a:pt x="789417" y="16042"/>
                </a:cubicBezTo>
                <a:cubicBezTo>
                  <a:pt x="772910" y="12374"/>
                  <a:pt x="758201" y="0"/>
                  <a:pt x="741291" y="0"/>
                </a:cubicBezTo>
                <a:cubicBezTo>
                  <a:pt x="521984" y="0"/>
                  <a:pt x="302807" y="10695"/>
                  <a:pt x="83565" y="16042"/>
                </a:cubicBezTo>
                <a:cubicBezTo>
                  <a:pt x="67523" y="21389"/>
                  <a:pt x="47395" y="20127"/>
                  <a:pt x="35438" y="32084"/>
                </a:cubicBezTo>
                <a:cubicBezTo>
                  <a:pt x="23481" y="44041"/>
                  <a:pt x="24042" y="63952"/>
                  <a:pt x="19396" y="80211"/>
                </a:cubicBezTo>
                <a:cubicBezTo>
                  <a:pt x="-10912" y="186291"/>
                  <a:pt x="3354" y="162759"/>
                  <a:pt x="3354" y="320842"/>
                </a:cubicBezTo>
              </a:path>
            </a:pathLst>
          </a:custGeom>
          <a:noFill/>
          <a:ln w="57150">
            <a:solidFill>
              <a:srgbClr val="7030A0"/>
            </a:solidFill>
            <a:prstDash val="sysDash"/>
            <a:headEnd type="non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0" name="Freeform 59"/>
          <p:cNvSpPr/>
          <p:nvPr/>
        </p:nvSpPr>
        <p:spPr bwMode="auto">
          <a:xfrm>
            <a:off x="3733800" y="4684295"/>
            <a:ext cx="1251629" cy="304800"/>
          </a:xfrm>
          <a:custGeom>
            <a:avLst/>
            <a:gdLst>
              <a:gd name="connsiteX0" fmla="*/ 0 w 1251629"/>
              <a:gd name="connsiteY0" fmla="*/ 0 h 304800"/>
              <a:gd name="connsiteX1" fmla="*/ 64169 w 1251629"/>
              <a:gd name="connsiteY1" fmla="*/ 144379 h 304800"/>
              <a:gd name="connsiteX2" fmla="*/ 240632 w 1251629"/>
              <a:gd name="connsiteY2" fmla="*/ 288758 h 304800"/>
              <a:gd name="connsiteX3" fmla="*/ 304800 w 1251629"/>
              <a:gd name="connsiteY3" fmla="*/ 304800 h 304800"/>
              <a:gd name="connsiteX4" fmla="*/ 914400 w 1251629"/>
              <a:gd name="connsiteY4" fmla="*/ 272716 h 304800"/>
              <a:gd name="connsiteX5" fmla="*/ 978569 w 1251629"/>
              <a:gd name="connsiteY5" fmla="*/ 256673 h 304800"/>
              <a:gd name="connsiteX6" fmla="*/ 1058779 w 1251629"/>
              <a:gd name="connsiteY6" fmla="*/ 208547 h 304800"/>
              <a:gd name="connsiteX7" fmla="*/ 1171074 w 1251629"/>
              <a:gd name="connsiteY7" fmla="*/ 128337 h 304800"/>
              <a:gd name="connsiteX8" fmla="*/ 1203158 w 1251629"/>
              <a:gd name="connsiteY8" fmla="*/ 80210 h 304800"/>
              <a:gd name="connsiteX9" fmla="*/ 1251285 w 1251629"/>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1629" h="304800">
                <a:moveTo>
                  <a:pt x="0" y="0"/>
                </a:moveTo>
                <a:cubicBezTo>
                  <a:pt x="8008" y="20020"/>
                  <a:pt x="46578" y="122879"/>
                  <a:pt x="64169" y="144379"/>
                </a:cubicBezTo>
                <a:cubicBezTo>
                  <a:pt x="123062" y="216359"/>
                  <a:pt x="160880" y="258851"/>
                  <a:pt x="240632" y="288758"/>
                </a:cubicBezTo>
                <a:cubicBezTo>
                  <a:pt x="261276" y="296500"/>
                  <a:pt x="283411" y="299453"/>
                  <a:pt x="304800" y="304800"/>
                </a:cubicBezTo>
                <a:lnTo>
                  <a:pt x="914400" y="272716"/>
                </a:lnTo>
                <a:cubicBezTo>
                  <a:pt x="936392" y="271145"/>
                  <a:pt x="958421" y="265628"/>
                  <a:pt x="978569" y="256673"/>
                </a:cubicBezTo>
                <a:cubicBezTo>
                  <a:pt x="1007062" y="244009"/>
                  <a:pt x="1033835" y="227255"/>
                  <a:pt x="1058779" y="208547"/>
                </a:cubicBezTo>
                <a:cubicBezTo>
                  <a:pt x="1188850" y="110994"/>
                  <a:pt x="1018062" y="204843"/>
                  <a:pt x="1171074" y="128337"/>
                </a:cubicBezTo>
                <a:cubicBezTo>
                  <a:pt x="1181769" y="112295"/>
                  <a:pt x="1190815" y="95022"/>
                  <a:pt x="1203158" y="80210"/>
                </a:cubicBezTo>
                <a:cubicBezTo>
                  <a:pt x="1258847" y="13383"/>
                  <a:pt x="1251285" y="60022"/>
                  <a:pt x="1251285" y="0"/>
                </a:cubicBezTo>
              </a:path>
            </a:pathLst>
          </a:custGeom>
          <a:noFill/>
          <a:ln w="57150">
            <a:solidFill>
              <a:srgbClr val="FF0000"/>
            </a:solidFill>
            <a:prstDash val="sysDash"/>
            <a:headEnd type="non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1" name="Freeform 60"/>
          <p:cNvSpPr/>
          <p:nvPr/>
        </p:nvSpPr>
        <p:spPr bwMode="auto">
          <a:xfrm>
            <a:off x="3577389" y="4668253"/>
            <a:ext cx="4267200" cy="673768"/>
          </a:xfrm>
          <a:custGeom>
            <a:avLst/>
            <a:gdLst>
              <a:gd name="connsiteX0" fmla="*/ 0 w 4267200"/>
              <a:gd name="connsiteY0" fmla="*/ 16042 h 673768"/>
              <a:gd name="connsiteX1" fmla="*/ 385011 w 4267200"/>
              <a:gd name="connsiteY1" fmla="*/ 561473 h 673768"/>
              <a:gd name="connsiteX2" fmla="*/ 545432 w 4267200"/>
              <a:gd name="connsiteY2" fmla="*/ 609600 h 673768"/>
              <a:gd name="connsiteX3" fmla="*/ 737937 w 4267200"/>
              <a:gd name="connsiteY3" fmla="*/ 641684 h 673768"/>
              <a:gd name="connsiteX4" fmla="*/ 898358 w 4267200"/>
              <a:gd name="connsiteY4" fmla="*/ 673768 h 673768"/>
              <a:gd name="connsiteX5" fmla="*/ 1507958 w 4267200"/>
              <a:gd name="connsiteY5" fmla="*/ 657726 h 673768"/>
              <a:gd name="connsiteX6" fmla="*/ 1732548 w 4267200"/>
              <a:gd name="connsiteY6" fmla="*/ 625642 h 673768"/>
              <a:gd name="connsiteX7" fmla="*/ 1957137 w 4267200"/>
              <a:gd name="connsiteY7" fmla="*/ 609600 h 673768"/>
              <a:gd name="connsiteX8" fmla="*/ 2053390 w 4267200"/>
              <a:gd name="connsiteY8" fmla="*/ 593558 h 673768"/>
              <a:gd name="connsiteX9" fmla="*/ 2117558 w 4267200"/>
              <a:gd name="connsiteY9" fmla="*/ 577515 h 673768"/>
              <a:gd name="connsiteX10" fmla="*/ 2261937 w 4267200"/>
              <a:gd name="connsiteY10" fmla="*/ 561473 h 673768"/>
              <a:gd name="connsiteX11" fmla="*/ 2326106 w 4267200"/>
              <a:gd name="connsiteY11" fmla="*/ 545431 h 673768"/>
              <a:gd name="connsiteX12" fmla="*/ 2470485 w 4267200"/>
              <a:gd name="connsiteY12" fmla="*/ 529389 h 673768"/>
              <a:gd name="connsiteX13" fmla="*/ 2566737 w 4267200"/>
              <a:gd name="connsiteY13" fmla="*/ 497305 h 673768"/>
              <a:gd name="connsiteX14" fmla="*/ 2662990 w 4267200"/>
              <a:gd name="connsiteY14" fmla="*/ 481263 h 673768"/>
              <a:gd name="connsiteX15" fmla="*/ 2727158 w 4267200"/>
              <a:gd name="connsiteY15" fmla="*/ 465221 h 673768"/>
              <a:gd name="connsiteX16" fmla="*/ 2775285 w 4267200"/>
              <a:gd name="connsiteY16" fmla="*/ 449179 h 673768"/>
              <a:gd name="connsiteX17" fmla="*/ 2919664 w 4267200"/>
              <a:gd name="connsiteY17" fmla="*/ 433136 h 673768"/>
              <a:gd name="connsiteX18" fmla="*/ 2983832 w 4267200"/>
              <a:gd name="connsiteY18" fmla="*/ 417094 h 673768"/>
              <a:gd name="connsiteX19" fmla="*/ 3112169 w 4267200"/>
              <a:gd name="connsiteY19" fmla="*/ 401052 h 673768"/>
              <a:gd name="connsiteX20" fmla="*/ 3208422 w 4267200"/>
              <a:gd name="connsiteY20" fmla="*/ 368968 h 673768"/>
              <a:gd name="connsiteX21" fmla="*/ 3352800 w 4267200"/>
              <a:gd name="connsiteY21" fmla="*/ 320842 h 673768"/>
              <a:gd name="connsiteX22" fmla="*/ 3400927 w 4267200"/>
              <a:gd name="connsiteY22" fmla="*/ 304800 h 673768"/>
              <a:gd name="connsiteX23" fmla="*/ 3625516 w 4267200"/>
              <a:gd name="connsiteY23" fmla="*/ 240631 h 673768"/>
              <a:gd name="connsiteX24" fmla="*/ 3769895 w 4267200"/>
              <a:gd name="connsiteY24" fmla="*/ 144379 h 673768"/>
              <a:gd name="connsiteX25" fmla="*/ 3818022 w 4267200"/>
              <a:gd name="connsiteY25" fmla="*/ 112294 h 673768"/>
              <a:gd name="connsiteX26" fmla="*/ 3914274 w 4267200"/>
              <a:gd name="connsiteY26" fmla="*/ 80210 h 673768"/>
              <a:gd name="connsiteX27" fmla="*/ 4042611 w 4267200"/>
              <a:gd name="connsiteY27" fmla="*/ 48126 h 673768"/>
              <a:gd name="connsiteX28" fmla="*/ 4203032 w 4267200"/>
              <a:gd name="connsiteY28" fmla="*/ 32084 h 673768"/>
              <a:gd name="connsiteX29" fmla="*/ 4267200 w 4267200"/>
              <a:gd name="connsiteY29" fmla="*/ 0 h 67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67200" h="673768">
                <a:moveTo>
                  <a:pt x="0" y="16042"/>
                </a:moveTo>
                <a:cubicBezTo>
                  <a:pt x="128337" y="197852"/>
                  <a:pt x="234433" y="397609"/>
                  <a:pt x="385011" y="561473"/>
                </a:cubicBezTo>
                <a:cubicBezTo>
                  <a:pt x="422786" y="602581"/>
                  <a:pt x="491752" y="594263"/>
                  <a:pt x="545432" y="609600"/>
                </a:cubicBezTo>
                <a:cubicBezTo>
                  <a:pt x="646511" y="638480"/>
                  <a:pt x="597330" y="618250"/>
                  <a:pt x="737937" y="641684"/>
                </a:cubicBezTo>
                <a:cubicBezTo>
                  <a:pt x="791728" y="650649"/>
                  <a:pt x="898358" y="673768"/>
                  <a:pt x="898358" y="673768"/>
                </a:cubicBezTo>
                <a:cubicBezTo>
                  <a:pt x="1101558" y="668421"/>
                  <a:pt x="1305025" y="669434"/>
                  <a:pt x="1507958" y="657726"/>
                </a:cubicBezTo>
                <a:cubicBezTo>
                  <a:pt x="1583456" y="653370"/>
                  <a:pt x="1657117" y="631030"/>
                  <a:pt x="1732548" y="625642"/>
                </a:cubicBezTo>
                <a:lnTo>
                  <a:pt x="1957137" y="609600"/>
                </a:lnTo>
                <a:cubicBezTo>
                  <a:pt x="1989221" y="604253"/>
                  <a:pt x="2021495" y="599937"/>
                  <a:pt x="2053390" y="593558"/>
                </a:cubicBezTo>
                <a:cubicBezTo>
                  <a:pt x="2075010" y="589234"/>
                  <a:pt x="2095767" y="580868"/>
                  <a:pt x="2117558" y="577515"/>
                </a:cubicBezTo>
                <a:cubicBezTo>
                  <a:pt x="2165417" y="570152"/>
                  <a:pt x="2213811" y="566820"/>
                  <a:pt x="2261937" y="561473"/>
                </a:cubicBezTo>
                <a:cubicBezTo>
                  <a:pt x="2283327" y="556126"/>
                  <a:pt x="2304314" y="548784"/>
                  <a:pt x="2326106" y="545431"/>
                </a:cubicBezTo>
                <a:cubicBezTo>
                  <a:pt x="2373965" y="538068"/>
                  <a:pt x="2423003" y="538885"/>
                  <a:pt x="2470485" y="529389"/>
                </a:cubicBezTo>
                <a:cubicBezTo>
                  <a:pt x="2503648" y="522756"/>
                  <a:pt x="2533927" y="505507"/>
                  <a:pt x="2566737" y="497305"/>
                </a:cubicBezTo>
                <a:cubicBezTo>
                  <a:pt x="2598293" y="489416"/>
                  <a:pt x="2631095" y="487642"/>
                  <a:pt x="2662990" y="481263"/>
                </a:cubicBezTo>
                <a:cubicBezTo>
                  <a:pt x="2684609" y="476939"/>
                  <a:pt x="2705959" y="471278"/>
                  <a:pt x="2727158" y="465221"/>
                </a:cubicBezTo>
                <a:cubicBezTo>
                  <a:pt x="2743417" y="460575"/>
                  <a:pt x="2758605" y="451959"/>
                  <a:pt x="2775285" y="449179"/>
                </a:cubicBezTo>
                <a:cubicBezTo>
                  <a:pt x="2823049" y="441218"/>
                  <a:pt x="2871538" y="438484"/>
                  <a:pt x="2919664" y="433136"/>
                </a:cubicBezTo>
                <a:cubicBezTo>
                  <a:pt x="2941053" y="427789"/>
                  <a:pt x="2962084" y="420719"/>
                  <a:pt x="2983832" y="417094"/>
                </a:cubicBezTo>
                <a:cubicBezTo>
                  <a:pt x="3026357" y="410006"/>
                  <a:pt x="3070014" y="410085"/>
                  <a:pt x="3112169" y="401052"/>
                </a:cubicBezTo>
                <a:cubicBezTo>
                  <a:pt x="3145238" y="393966"/>
                  <a:pt x="3176338" y="379663"/>
                  <a:pt x="3208422" y="368968"/>
                </a:cubicBezTo>
                <a:lnTo>
                  <a:pt x="3352800" y="320842"/>
                </a:lnTo>
                <a:cubicBezTo>
                  <a:pt x="3368842" y="315495"/>
                  <a:pt x="3384522" y="308901"/>
                  <a:pt x="3400927" y="304800"/>
                </a:cubicBezTo>
                <a:cubicBezTo>
                  <a:pt x="3418039" y="300522"/>
                  <a:pt x="3597900" y="259041"/>
                  <a:pt x="3625516" y="240631"/>
                </a:cubicBezTo>
                <a:lnTo>
                  <a:pt x="3769895" y="144379"/>
                </a:lnTo>
                <a:cubicBezTo>
                  <a:pt x="3785937" y="133684"/>
                  <a:pt x="3799731" y="118391"/>
                  <a:pt x="3818022" y="112294"/>
                </a:cubicBezTo>
                <a:lnTo>
                  <a:pt x="3914274" y="80210"/>
                </a:lnTo>
                <a:cubicBezTo>
                  <a:pt x="3968259" y="62215"/>
                  <a:pt x="3978082" y="56730"/>
                  <a:pt x="4042611" y="48126"/>
                </a:cubicBezTo>
                <a:cubicBezTo>
                  <a:pt x="4095880" y="41024"/>
                  <a:pt x="4149558" y="37431"/>
                  <a:pt x="4203032" y="32084"/>
                </a:cubicBezTo>
                <a:cubicBezTo>
                  <a:pt x="4258332" y="13651"/>
                  <a:pt x="4239201" y="27999"/>
                  <a:pt x="4267200" y="0"/>
                </a:cubicBezTo>
              </a:path>
            </a:pathLst>
          </a:custGeom>
          <a:noFill/>
          <a:ln w="57150">
            <a:solidFill>
              <a:srgbClr val="FF0000"/>
            </a:solidFill>
            <a:prstDash val="sysDash"/>
            <a:headEnd type="non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17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9" presetClass="emph" presetSubtype="0" grpId="1" nodeType="withEffect">
                                  <p:stCondLst>
                                    <p:cond delay="0"/>
                                  </p:stCondLst>
                                  <p:childTnLst>
                                    <p:set>
                                      <p:cBhvr rctx="PPT">
                                        <p:cTn id="31" dur="indefinite"/>
                                        <p:tgtEl>
                                          <p:spTgt spid="27"/>
                                        </p:tgtEl>
                                        <p:attrNameLst>
                                          <p:attrName>style.opacity</p:attrName>
                                        </p:attrNameLst>
                                      </p:cBhvr>
                                      <p:to>
                                        <p:strVal val="0.25"/>
                                      </p:to>
                                    </p:set>
                                    <p:animEffect filter="image" prLst="opacity: 0.25">
                                      <p:cBhvr rctx="IE">
                                        <p:cTn id="32" dur="indefinite"/>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grpId="1" nodeType="click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14"/>
                                        </p:tgtEl>
                                        <p:attrNameLst>
                                          <p:attrName>style.opacity</p:attrName>
                                        </p:attrNameLst>
                                      </p:cBhvr>
                                      <p:to>
                                        <p:strVal val="0.25"/>
                                      </p:to>
                                    </p:set>
                                    <p:animEffect filter="image" prLst="opacity: 0.25">
                                      <p:cBhvr rctx="IE">
                                        <p:cTn id="40" dur="indefinite"/>
                                        <p:tgtEl>
                                          <p:spTgt spid="14"/>
                                        </p:tgtEl>
                                      </p:cBhvr>
                                    </p:animEffect>
                                  </p:childTnLst>
                                </p:cTn>
                              </p:par>
                              <p:par>
                                <p:cTn id="41" presetID="9" presetClass="emph" presetSubtype="0" nodeType="withEffect">
                                  <p:stCondLst>
                                    <p:cond delay="0"/>
                                  </p:stCondLst>
                                  <p:childTnLst>
                                    <p:set>
                                      <p:cBhvr rctx="PPT">
                                        <p:cTn id="42" dur="indefinite"/>
                                        <p:tgtEl>
                                          <p:spTgt spid="23"/>
                                        </p:tgtEl>
                                        <p:attrNameLst>
                                          <p:attrName>style.opacity</p:attrName>
                                        </p:attrNameLst>
                                      </p:cBhvr>
                                      <p:to>
                                        <p:strVal val="0.25"/>
                                      </p:to>
                                    </p:set>
                                    <p:animEffect filter="image" prLst="opacity: 0.25">
                                      <p:cBhvr rctx="IE">
                                        <p:cTn id="43" dur="indefinite"/>
                                        <p:tgtEl>
                                          <p:spTgt spid="23"/>
                                        </p:tgtEl>
                                      </p:cBhvr>
                                    </p:animEffect>
                                  </p:childTnLst>
                                </p:cTn>
                              </p:par>
                              <p:par>
                                <p:cTn id="44" presetID="9" presetClass="emph" presetSubtype="0" grpId="1" nodeType="withEffect">
                                  <p:stCondLst>
                                    <p:cond delay="0"/>
                                  </p:stCondLst>
                                  <p:childTnLst>
                                    <p:set>
                                      <p:cBhvr rctx="PPT">
                                        <p:cTn id="45" dur="indefinite"/>
                                        <p:tgtEl>
                                          <p:spTgt spid="10"/>
                                        </p:tgtEl>
                                        <p:attrNameLst>
                                          <p:attrName>style.opacity</p:attrName>
                                        </p:attrNameLst>
                                      </p:cBhvr>
                                      <p:to>
                                        <p:strVal val="0.25"/>
                                      </p:to>
                                    </p:set>
                                    <p:animEffect filter="image" prLst="opacity: 0.25">
                                      <p:cBhvr rctx="IE">
                                        <p:cTn id="46" dur="indefinite"/>
                                        <p:tgtEl>
                                          <p:spTgt spid="10"/>
                                        </p:tgtEl>
                                      </p:cBhvr>
                                    </p:animEffect>
                                  </p:childTnLst>
                                </p:cTn>
                              </p:par>
                              <p:par>
                                <p:cTn id="47" presetID="9" presetClass="emph" presetSubtype="0" grpId="1" nodeType="withEffect">
                                  <p:stCondLst>
                                    <p:cond delay="0"/>
                                  </p:stCondLst>
                                  <p:childTnLst>
                                    <p:set>
                                      <p:cBhvr rctx="PPT">
                                        <p:cTn id="48" dur="indefinite"/>
                                        <p:tgtEl>
                                          <p:spTgt spid="20"/>
                                        </p:tgtEl>
                                        <p:attrNameLst>
                                          <p:attrName>style.opacity</p:attrName>
                                        </p:attrNameLst>
                                      </p:cBhvr>
                                      <p:to>
                                        <p:strVal val="0.25"/>
                                      </p:to>
                                    </p:set>
                                    <p:animEffect filter="image" prLst="opacity: 0.25">
                                      <p:cBhvr rctx="IE">
                                        <p:cTn id="49" dur="indefinite"/>
                                        <p:tgtEl>
                                          <p:spTgt spid="20"/>
                                        </p:tgtEl>
                                      </p:cBhvr>
                                    </p:animEffect>
                                  </p:childTnLst>
                                </p:cTn>
                              </p:par>
                              <p:par>
                                <p:cTn id="50" presetID="9" presetClass="emph" presetSubtype="0" grpId="1" nodeType="withEffect">
                                  <p:stCondLst>
                                    <p:cond delay="0"/>
                                  </p:stCondLst>
                                  <p:childTnLst>
                                    <p:set>
                                      <p:cBhvr rctx="PPT">
                                        <p:cTn id="51" dur="indefinite"/>
                                        <p:tgtEl>
                                          <p:spTgt spid="59"/>
                                        </p:tgtEl>
                                        <p:attrNameLst>
                                          <p:attrName>style.opacity</p:attrName>
                                        </p:attrNameLst>
                                      </p:cBhvr>
                                      <p:to>
                                        <p:strVal val="0.25"/>
                                      </p:to>
                                    </p:set>
                                    <p:animEffect filter="image" prLst="opacity: 0.25">
                                      <p:cBhvr rctx="IE">
                                        <p:cTn id="52" dur="indefinite"/>
                                        <p:tgtEl>
                                          <p:spTgt spid="59"/>
                                        </p:tgtEl>
                                      </p:cBhvr>
                                    </p:animEffect>
                                  </p:childTnLst>
                                </p:cTn>
                              </p:par>
                              <p:par>
                                <p:cTn id="53" presetID="9" presetClass="emph" presetSubtype="0" grpId="1" nodeType="withEffect">
                                  <p:stCondLst>
                                    <p:cond delay="0"/>
                                  </p:stCondLst>
                                  <p:childTnLst>
                                    <p:set>
                                      <p:cBhvr rctx="PPT">
                                        <p:cTn id="54" dur="indefinite"/>
                                        <p:tgtEl>
                                          <p:spTgt spid="58"/>
                                        </p:tgtEl>
                                        <p:attrNameLst>
                                          <p:attrName>style.opacity</p:attrName>
                                        </p:attrNameLst>
                                      </p:cBhvr>
                                      <p:to>
                                        <p:strVal val="0.25"/>
                                      </p:to>
                                    </p:set>
                                    <p:animEffect filter="image" prLst="opacity: 0.25">
                                      <p:cBhvr rctx="IE">
                                        <p:cTn id="55" dur="indefinite"/>
                                        <p:tgtEl>
                                          <p:spTgt spid="58"/>
                                        </p:tgtEl>
                                      </p:cBhvr>
                                    </p:animEffect>
                                  </p:childTnLst>
                                </p:cTn>
                              </p:par>
                              <p:par>
                                <p:cTn id="56" presetID="9" presetClass="emph" presetSubtype="0" nodeType="withEffect">
                                  <p:stCondLst>
                                    <p:cond delay="0"/>
                                  </p:stCondLst>
                                  <p:childTnLst>
                                    <p:set>
                                      <p:cBhvr rctx="PPT">
                                        <p:cTn id="57" dur="indefinite"/>
                                        <p:tgtEl>
                                          <p:spTgt spid="24"/>
                                        </p:tgtEl>
                                        <p:attrNameLst>
                                          <p:attrName>style.opacity</p:attrName>
                                        </p:attrNameLst>
                                      </p:cBhvr>
                                      <p:to>
                                        <p:strVal val="0.25"/>
                                      </p:to>
                                    </p:set>
                                    <p:animEffect filter="image" prLst="opacity: 0.25">
                                      <p:cBhvr rctx="IE">
                                        <p:cTn id="58" dur="indefinite"/>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par>
                                <p:cTn id="88" presetID="9" presetClass="emph" presetSubtype="0" grpId="1" nodeType="withEffect">
                                  <p:stCondLst>
                                    <p:cond delay="0"/>
                                  </p:stCondLst>
                                  <p:childTnLst>
                                    <p:set>
                                      <p:cBhvr rctx="PPT">
                                        <p:cTn id="89" dur="indefinite"/>
                                        <p:tgtEl>
                                          <p:spTgt spid="28"/>
                                        </p:tgtEl>
                                        <p:attrNameLst>
                                          <p:attrName>style.opacity</p:attrName>
                                        </p:attrNameLst>
                                      </p:cBhvr>
                                      <p:to>
                                        <p:strVal val="0.25"/>
                                      </p:to>
                                    </p:set>
                                    <p:animEffect filter="image" prLst="opacity: 0.25">
                                      <p:cBhvr rctx="IE">
                                        <p:cTn id="90" dur="indefinite"/>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mph" presetSubtype="0" nodeType="clickEffect">
                                  <p:stCondLst>
                                    <p:cond delay="0"/>
                                  </p:stCondLst>
                                  <p:childTnLst>
                                    <p:set>
                                      <p:cBhvr rctx="PPT">
                                        <p:cTn id="94" dur="indefinite"/>
                                        <p:tgtEl>
                                          <p:spTgt spid="33"/>
                                        </p:tgtEl>
                                        <p:attrNameLst>
                                          <p:attrName>style.opacity</p:attrName>
                                        </p:attrNameLst>
                                      </p:cBhvr>
                                      <p:to>
                                        <p:strVal val="0.25"/>
                                      </p:to>
                                    </p:set>
                                    <p:animEffect filter="image" prLst="opacity: 0.25">
                                      <p:cBhvr rctx="IE">
                                        <p:cTn id="95" dur="indefinite"/>
                                        <p:tgtEl>
                                          <p:spTgt spid="33"/>
                                        </p:tgtEl>
                                      </p:cBhvr>
                                    </p:animEffect>
                                  </p:childTnLst>
                                </p:cTn>
                              </p:par>
                              <p:par>
                                <p:cTn id="96" presetID="9" presetClass="emph" presetSubtype="0" grpId="1" nodeType="withEffect">
                                  <p:stCondLst>
                                    <p:cond delay="0"/>
                                  </p:stCondLst>
                                  <p:childTnLst>
                                    <p:set>
                                      <p:cBhvr rctx="PPT">
                                        <p:cTn id="97" dur="indefinite"/>
                                        <p:tgtEl>
                                          <p:spTgt spid="32"/>
                                        </p:tgtEl>
                                        <p:attrNameLst>
                                          <p:attrName>style.opacity</p:attrName>
                                        </p:attrNameLst>
                                      </p:cBhvr>
                                      <p:to>
                                        <p:strVal val="0.25"/>
                                      </p:to>
                                    </p:set>
                                    <p:animEffect filter="image" prLst="opacity: 0.25">
                                      <p:cBhvr rctx="IE">
                                        <p:cTn id="98" dur="indefinite"/>
                                        <p:tgtEl>
                                          <p:spTgt spid="32"/>
                                        </p:tgtEl>
                                      </p:cBhvr>
                                    </p:animEffect>
                                  </p:childTnLst>
                                </p:cTn>
                              </p:par>
                              <p:par>
                                <p:cTn id="99" presetID="9" presetClass="emph" presetSubtype="0" nodeType="withEffect">
                                  <p:stCondLst>
                                    <p:cond delay="0"/>
                                  </p:stCondLst>
                                  <p:childTnLst>
                                    <p:set>
                                      <p:cBhvr rctx="PPT">
                                        <p:cTn id="100" dur="indefinite"/>
                                        <p:tgtEl>
                                          <p:spTgt spid="36"/>
                                        </p:tgtEl>
                                        <p:attrNameLst>
                                          <p:attrName>style.opacity</p:attrName>
                                        </p:attrNameLst>
                                      </p:cBhvr>
                                      <p:to>
                                        <p:strVal val="0.25"/>
                                      </p:to>
                                    </p:set>
                                    <p:animEffect filter="image" prLst="opacity: 0.25">
                                      <p:cBhvr rctx="IE">
                                        <p:cTn id="101" dur="indefinite"/>
                                        <p:tgtEl>
                                          <p:spTgt spid="36"/>
                                        </p:tgtEl>
                                      </p:cBhvr>
                                    </p:animEffect>
                                  </p:childTnLst>
                                </p:cTn>
                              </p:par>
                              <p:par>
                                <p:cTn id="102" presetID="9" presetClass="emph" presetSubtype="0" grpId="1" nodeType="withEffect">
                                  <p:stCondLst>
                                    <p:cond delay="0"/>
                                  </p:stCondLst>
                                  <p:childTnLst>
                                    <p:set>
                                      <p:cBhvr rctx="PPT">
                                        <p:cTn id="103" dur="indefinite"/>
                                        <p:tgtEl>
                                          <p:spTgt spid="30"/>
                                        </p:tgtEl>
                                        <p:attrNameLst>
                                          <p:attrName>style.opacity</p:attrName>
                                        </p:attrNameLst>
                                      </p:cBhvr>
                                      <p:to>
                                        <p:strVal val="0.25"/>
                                      </p:to>
                                    </p:set>
                                    <p:animEffect filter="image" prLst="opacity: 0.25">
                                      <p:cBhvr rctx="IE">
                                        <p:cTn id="104" dur="indefinite"/>
                                        <p:tgtEl>
                                          <p:spTgt spid="30"/>
                                        </p:tgtEl>
                                      </p:cBhvr>
                                    </p:animEffect>
                                  </p:childTnLst>
                                </p:cTn>
                              </p:par>
                              <p:par>
                                <p:cTn id="105" presetID="9" presetClass="emph" presetSubtype="0" nodeType="withEffect">
                                  <p:stCondLst>
                                    <p:cond delay="0"/>
                                  </p:stCondLst>
                                  <p:childTnLst>
                                    <p:set>
                                      <p:cBhvr rctx="PPT">
                                        <p:cTn id="106" dur="indefinite"/>
                                        <p:tgtEl>
                                          <p:spTgt spid="39"/>
                                        </p:tgtEl>
                                        <p:attrNameLst>
                                          <p:attrName>style.opacity</p:attrName>
                                        </p:attrNameLst>
                                      </p:cBhvr>
                                      <p:to>
                                        <p:strVal val="0.25"/>
                                      </p:to>
                                    </p:set>
                                    <p:animEffect filter="image" prLst="opacity: 0.25">
                                      <p:cBhvr rctx="IE">
                                        <p:cTn id="107" dur="indefinite"/>
                                        <p:tgtEl>
                                          <p:spTgt spid="39"/>
                                        </p:tgtEl>
                                      </p:cBhvr>
                                    </p:animEffect>
                                  </p:childTnLst>
                                </p:cTn>
                              </p:par>
                              <p:par>
                                <p:cTn id="108" presetID="9" presetClass="emph" presetSubtype="0" grpId="1" nodeType="withEffect">
                                  <p:stCondLst>
                                    <p:cond delay="0"/>
                                  </p:stCondLst>
                                  <p:childTnLst>
                                    <p:set>
                                      <p:cBhvr rctx="PPT">
                                        <p:cTn id="109" dur="indefinite"/>
                                        <p:tgtEl>
                                          <p:spTgt spid="31"/>
                                        </p:tgtEl>
                                        <p:attrNameLst>
                                          <p:attrName>style.opacity</p:attrName>
                                        </p:attrNameLst>
                                      </p:cBhvr>
                                      <p:to>
                                        <p:strVal val="0.25"/>
                                      </p:to>
                                    </p:set>
                                    <p:animEffect filter="image" prLst="opacity: 0.25">
                                      <p:cBhvr rctx="IE">
                                        <p:cTn id="110" dur="indefinite"/>
                                        <p:tgtEl>
                                          <p:spTgt spid="31"/>
                                        </p:tgtEl>
                                      </p:cBhvr>
                                    </p:animEffect>
                                  </p:childTnLst>
                                </p:cTn>
                              </p:par>
                              <p:par>
                                <p:cTn id="111" presetID="9" presetClass="emph" presetSubtype="0" grpId="1" nodeType="withEffect">
                                  <p:stCondLst>
                                    <p:cond delay="0"/>
                                  </p:stCondLst>
                                  <p:childTnLst>
                                    <p:set>
                                      <p:cBhvr rctx="PPT">
                                        <p:cTn id="112" dur="indefinite"/>
                                        <p:tgtEl>
                                          <p:spTgt spid="61"/>
                                        </p:tgtEl>
                                        <p:attrNameLst>
                                          <p:attrName>style.opacity</p:attrName>
                                        </p:attrNameLst>
                                      </p:cBhvr>
                                      <p:to>
                                        <p:strVal val="0.25"/>
                                      </p:to>
                                    </p:set>
                                    <p:animEffect filter="image" prLst="opacity: 0.25">
                                      <p:cBhvr rctx="IE">
                                        <p:cTn id="113" dur="indefinite"/>
                                        <p:tgtEl>
                                          <p:spTgt spid="61"/>
                                        </p:tgtEl>
                                      </p:cBhvr>
                                    </p:animEffect>
                                  </p:childTnLst>
                                </p:cTn>
                              </p:par>
                              <p:par>
                                <p:cTn id="114" presetID="9" presetClass="emph" presetSubtype="0" grpId="1" nodeType="withEffect">
                                  <p:stCondLst>
                                    <p:cond delay="0"/>
                                  </p:stCondLst>
                                  <p:childTnLst>
                                    <p:set>
                                      <p:cBhvr rctx="PPT">
                                        <p:cTn id="115" dur="indefinite"/>
                                        <p:tgtEl>
                                          <p:spTgt spid="60"/>
                                        </p:tgtEl>
                                        <p:attrNameLst>
                                          <p:attrName>style.opacity</p:attrName>
                                        </p:attrNameLst>
                                      </p:cBhvr>
                                      <p:to>
                                        <p:strVal val="0.25"/>
                                      </p:to>
                                    </p:set>
                                    <p:animEffect filter="image" prLst="opacity: 0.25">
                                      <p:cBhvr rctx="IE">
                                        <p:cTn id="116" dur="indefinite"/>
                                        <p:tgtEl>
                                          <p:spTgt spid="60"/>
                                        </p:tgtEl>
                                      </p:cBhvr>
                                    </p:animEffect>
                                  </p:childTnLst>
                                </p:cTn>
                              </p:par>
                              <p:par>
                                <p:cTn id="117" presetID="10" presetClass="entr" presetSubtype="0"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fade">
                                      <p:cBhvr>
                                        <p:cTn id="119" dur="500"/>
                                        <p:tgtEl>
                                          <p:spTgt spid="4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fade">
                                      <p:cBhvr>
                                        <p:cTn id="122" dur="500"/>
                                        <p:tgtEl>
                                          <p:spTgt spid="45"/>
                                        </p:tgtEl>
                                      </p:cBhvr>
                                    </p:animEffect>
                                  </p:childTnLst>
                                </p:cTn>
                              </p:par>
                              <p:par>
                                <p:cTn id="123" presetID="10" presetClass="entr" presetSubtype="0"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fade">
                                      <p:cBhvr>
                                        <p:cTn id="125" dur="500"/>
                                        <p:tgtEl>
                                          <p:spTgt spid="5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500"/>
                                        <p:tgtEl>
                                          <p:spTgt spid="43"/>
                                        </p:tgtEl>
                                      </p:cBhvr>
                                    </p:animEffect>
                                  </p:childTnLst>
                                </p:cTn>
                              </p:par>
                              <p:par>
                                <p:cTn id="129" presetID="10" presetClass="entr" presetSubtype="0" fill="hold"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fade">
                                      <p:cBhvr>
                                        <p:cTn id="131" dur="500"/>
                                        <p:tgtEl>
                                          <p:spTgt spid="5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fad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0" grpId="0" animBg="1"/>
      <p:bldP spid="20" grpId="1" animBg="1"/>
      <p:bldP spid="22" grpId="0" animBg="1"/>
      <p:bldP spid="22" grpId="1" animBg="1"/>
      <p:bldP spid="27" grpId="0"/>
      <p:bldP spid="27" grpId="1"/>
      <p:bldP spid="28" grpId="0"/>
      <p:bldP spid="28" grpId="1"/>
      <p:bldP spid="30" grpId="0" animBg="1"/>
      <p:bldP spid="30" grpId="1" animBg="1"/>
      <p:bldP spid="31" grpId="0" animBg="1"/>
      <p:bldP spid="31" grpId="1" animBg="1"/>
      <p:bldP spid="32" grpId="0" animBg="1"/>
      <p:bldP spid="32" grpId="1" animBg="1"/>
      <p:bldP spid="42" grpId="0"/>
      <p:bldP spid="43" grpId="0" animBg="1"/>
      <p:bldP spid="44" grpId="0" animBg="1"/>
      <p:bldP spid="45" grpId="0"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Our Bi-directional Propagation</a:t>
            </a:r>
          </a:p>
        </p:txBody>
      </p:sp>
      <p:sp>
        <p:nvSpPr>
          <p:cNvPr id="3" name="Content Placeholder 2"/>
          <p:cNvSpPr>
            <a:spLocks noGrp="1"/>
          </p:cNvSpPr>
          <p:nvPr>
            <p:ph idx="1"/>
          </p:nvPr>
        </p:nvSpPr>
        <p:spPr>
          <a:xfrm>
            <a:off x="533400" y="1142999"/>
            <a:ext cx="8077200" cy="841411"/>
          </a:xfrm>
        </p:spPr>
        <p:txBody>
          <a:bodyPr/>
          <a:lstStyle/>
          <a:p>
            <a:r>
              <a:rPr lang="en-US" dirty="0"/>
              <a:t>Intuition: sensitiveness of </a:t>
            </a:r>
            <a:r>
              <a:rPr lang="en-US" b="1" i="1" dirty="0"/>
              <a:t>r1</a:t>
            </a:r>
            <a:r>
              <a:rPr lang="en-US" dirty="0"/>
              <a:t> does not influence sensitiveness of </a:t>
            </a:r>
            <a:r>
              <a:rPr lang="en-US" b="1" i="1" dirty="0"/>
              <a:t>r2</a:t>
            </a:r>
            <a:endParaRPr lang="en-US" i="1" dirty="0"/>
          </a:p>
        </p:txBody>
      </p:sp>
      <p:sp>
        <p:nvSpPr>
          <p:cNvPr id="16" name="TextBox 15"/>
          <p:cNvSpPr txBox="1"/>
          <p:nvPr/>
        </p:nvSpPr>
        <p:spPr>
          <a:xfrm>
            <a:off x="3036613" y="2590800"/>
            <a:ext cx="5497787" cy="1015663"/>
          </a:xfrm>
          <a:prstGeom prst="rect">
            <a:avLst/>
          </a:prstGeom>
          <a:noFill/>
          <a:ln w="22225">
            <a:noFill/>
          </a:ln>
        </p:spPr>
        <p:txBody>
          <a:bodyPr wrap="none" rtlCol="0">
            <a:spAutoFit/>
          </a:bodyPr>
          <a:lstStyle/>
          <a:p>
            <a:r>
              <a:rPr lang="en-US" sz="6000" dirty="0">
                <a:latin typeface="Calibri" pitchFamily="34" charset="0"/>
              </a:rPr>
              <a:t>x  =  key   </a:t>
            </a:r>
            <a:r>
              <a:rPr lang="en-US" sz="4800" dirty="0">
                <a:solidFill>
                  <a:schemeClr val="tx1"/>
                </a:solidFill>
                <a:latin typeface="Calibri" pitchFamily="34" charset="0"/>
              </a:rPr>
              <a:t>mod</a:t>
            </a:r>
            <a:r>
              <a:rPr lang="en-US" sz="6000" dirty="0">
                <a:latin typeface="Calibri" pitchFamily="34" charset="0"/>
              </a:rPr>
              <a:t>   M</a:t>
            </a:r>
          </a:p>
        </p:txBody>
      </p:sp>
      <p:sp>
        <p:nvSpPr>
          <p:cNvPr id="10" name="Rounded Rectangle 9"/>
          <p:cNvSpPr/>
          <p:nvPr/>
        </p:nvSpPr>
        <p:spPr bwMode="auto">
          <a:xfrm>
            <a:off x="4199375" y="2034659"/>
            <a:ext cx="2181663" cy="578882"/>
          </a:xfrm>
          <a:prstGeom prst="roundRect">
            <a:avLst/>
          </a:prstGeom>
          <a:noFill/>
          <a:ln>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70C0"/>
                </a:solidFill>
              </a:rPr>
              <a:t>{secret key}</a:t>
            </a:r>
          </a:p>
        </p:txBody>
      </p:sp>
      <p:sp>
        <p:nvSpPr>
          <p:cNvPr id="20" name="Rounded Rectangle 19"/>
          <p:cNvSpPr/>
          <p:nvPr/>
        </p:nvSpPr>
        <p:spPr bwMode="auto">
          <a:xfrm>
            <a:off x="7848600" y="2054189"/>
            <a:ext cx="582260" cy="578882"/>
          </a:xfrm>
          <a:prstGeom prst="roundRect">
            <a:avLst/>
          </a:prstGeom>
          <a:noFill/>
          <a:ln>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70C0"/>
                </a:solidFill>
              </a:rPr>
              <a:t>{}</a:t>
            </a:r>
          </a:p>
        </p:txBody>
      </p:sp>
      <p:sp>
        <p:nvSpPr>
          <p:cNvPr id="22" name="Rounded Rectangle 21"/>
          <p:cNvSpPr/>
          <p:nvPr/>
        </p:nvSpPr>
        <p:spPr bwMode="auto">
          <a:xfrm>
            <a:off x="3042305" y="2054189"/>
            <a:ext cx="582260" cy="578882"/>
          </a:xfrm>
          <a:prstGeom prst="roundRect">
            <a:avLst/>
          </a:prstGeom>
          <a:noFill/>
          <a:ln>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70C0"/>
                </a:solidFill>
              </a:rPr>
              <a:t>{}</a:t>
            </a:r>
          </a:p>
        </p:txBody>
      </p:sp>
      <p:cxnSp>
        <p:nvCxnSpPr>
          <p:cNvPr id="14" name="Straight Arrow Connector 13"/>
          <p:cNvCxnSpPr>
            <a:stCxn id="22" idx="2"/>
          </p:cNvCxnSpPr>
          <p:nvPr/>
        </p:nvCxnSpPr>
        <p:spPr bwMode="auto">
          <a:xfrm>
            <a:off x="3333435" y="2633071"/>
            <a:ext cx="0" cy="274320"/>
          </a:xfrm>
          <a:prstGeom prst="straightConnector1">
            <a:avLst/>
          </a:prstGeom>
          <a:noFill/>
          <a:ln w="38100" cap="flat" cmpd="sng" algn="ctr">
            <a:solidFill>
              <a:srgbClr val="0070C0"/>
            </a:solidFill>
            <a:prstDash val="solid"/>
            <a:round/>
            <a:headEnd type="none" w="med" len="med"/>
            <a:tailEnd type="arrow" w="med" len="med"/>
          </a:ln>
          <a:effectLst/>
        </p:spPr>
      </p:cxnSp>
      <p:cxnSp>
        <p:nvCxnSpPr>
          <p:cNvPr id="23" name="Straight Arrow Connector 22"/>
          <p:cNvCxnSpPr>
            <a:stCxn id="10" idx="2"/>
          </p:cNvCxnSpPr>
          <p:nvPr/>
        </p:nvCxnSpPr>
        <p:spPr bwMode="auto">
          <a:xfrm flipH="1">
            <a:off x="5290206" y="2613541"/>
            <a:ext cx="1" cy="274320"/>
          </a:xfrm>
          <a:prstGeom prst="straightConnector1">
            <a:avLst/>
          </a:prstGeom>
          <a:noFill/>
          <a:ln w="38100" cap="flat" cmpd="sng" algn="ctr">
            <a:solidFill>
              <a:srgbClr val="0070C0"/>
            </a:solidFill>
            <a:prstDash val="solid"/>
            <a:round/>
            <a:headEnd type="none" w="med" len="med"/>
            <a:tailEnd type="arrow" w="med" len="med"/>
          </a:ln>
          <a:effectLst/>
        </p:spPr>
      </p:cxnSp>
      <p:cxnSp>
        <p:nvCxnSpPr>
          <p:cNvPr id="24" name="Straight Arrow Connector 23"/>
          <p:cNvCxnSpPr>
            <a:stCxn id="20" idx="2"/>
          </p:cNvCxnSpPr>
          <p:nvPr/>
        </p:nvCxnSpPr>
        <p:spPr bwMode="auto">
          <a:xfrm>
            <a:off x="8139730" y="2633071"/>
            <a:ext cx="0" cy="274320"/>
          </a:xfrm>
          <a:prstGeom prst="straightConnector1">
            <a:avLst/>
          </a:prstGeom>
          <a:noFill/>
          <a:ln w="38100" cap="flat" cmpd="sng" algn="ctr">
            <a:solidFill>
              <a:srgbClr val="0070C0"/>
            </a:solidFill>
            <a:prstDash val="solid"/>
            <a:round/>
            <a:headEnd type="none" w="med" len="med"/>
            <a:tailEnd type="arrow" w="med" len="med"/>
          </a:ln>
          <a:effectLst/>
        </p:spPr>
      </p:cxnSp>
      <p:sp>
        <p:nvSpPr>
          <p:cNvPr id="27" name="TextBox 26"/>
          <p:cNvSpPr txBox="1"/>
          <p:nvPr/>
        </p:nvSpPr>
        <p:spPr>
          <a:xfrm>
            <a:off x="518339" y="2123952"/>
            <a:ext cx="1735347" cy="369332"/>
          </a:xfrm>
          <a:prstGeom prst="rect">
            <a:avLst/>
          </a:prstGeom>
          <a:noFill/>
          <a:ln w="22225">
            <a:noFill/>
          </a:ln>
        </p:spPr>
        <p:txBody>
          <a:bodyPr wrap="none" rtlCol="0">
            <a:spAutoFit/>
          </a:bodyPr>
          <a:lstStyle/>
          <a:p>
            <a:r>
              <a:rPr lang="en-US" sz="1800" dirty="0">
                <a:solidFill>
                  <a:srgbClr val="0070C0"/>
                </a:solidFill>
                <a:latin typeface="Calibri" pitchFamily="34" charset="0"/>
              </a:rPr>
              <a:t>At the beginning</a:t>
            </a:r>
          </a:p>
        </p:txBody>
      </p:sp>
      <p:sp>
        <p:nvSpPr>
          <p:cNvPr id="28" name="TextBox 27"/>
          <p:cNvSpPr txBox="1"/>
          <p:nvPr/>
        </p:nvSpPr>
        <p:spPr>
          <a:xfrm>
            <a:off x="518339" y="3689684"/>
            <a:ext cx="979371" cy="646331"/>
          </a:xfrm>
          <a:prstGeom prst="rect">
            <a:avLst/>
          </a:prstGeom>
          <a:noFill/>
          <a:ln w="22225">
            <a:noFill/>
          </a:ln>
        </p:spPr>
        <p:txBody>
          <a:bodyPr wrap="none" rtlCol="0">
            <a:spAutoFit/>
          </a:bodyPr>
          <a:lstStyle/>
          <a:p>
            <a:r>
              <a:rPr lang="en-US" sz="1800" dirty="0">
                <a:solidFill>
                  <a:srgbClr val="7030A0"/>
                </a:solidFill>
                <a:latin typeface="Calibri" pitchFamily="34" charset="0"/>
              </a:rPr>
              <a:t>Pass 1: </a:t>
            </a:r>
          </a:p>
          <a:p>
            <a:r>
              <a:rPr lang="en-US" sz="1800" b="1" dirty="0">
                <a:solidFill>
                  <a:srgbClr val="7030A0"/>
                </a:solidFill>
                <a:latin typeface="Calibri" pitchFamily="34" charset="0"/>
              </a:rPr>
              <a:t>Forward</a:t>
            </a:r>
          </a:p>
        </p:txBody>
      </p:sp>
      <p:sp>
        <p:nvSpPr>
          <p:cNvPr id="30" name="Rounded Rectangle 29"/>
          <p:cNvSpPr/>
          <p:nvPr/>
        </p:nvSpPr>
        <p:spPr bwMode="auto">
          <a:xfrm>
            <a:off x="4800600" y="3723409"/>
            <a:ext cx="2181663"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7030A0"/>
                </a:solidFill>
              </a:rPr>
              <a:t>{secret key}</a:t>
            </a:r>
          </a:p>
        </p:txBody>
      </p:sp>
      <p:sp>
        <p:nvSpPr>
          <p:cNvPr id="31" name="Rounded Rectangle 30"/>
          <p:cNvSpPr/>
          <p:nvPr/>
        </p:nvSpPr>
        <p:spPr bwMode="auto">
          <a:xfrm>
            <a:off x="7772400" y="3723409"/>
            <a:ext cx="582260"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7030A0"/>
                </a:solidFill>
              </a:rPr>
              <a:t>{}</a:t>
            </a:r>
          </a:p>
        </p:txBody>
      </p:sp>
      <p:sp>
        <p:nvSpPr>
          <p:cNvPr id="32" name="Rounded Rectangle 31"/>
          <p:cNvSpPr/>
          <p:nvPr/>
        </p:nvSpPr>
        <p:spPr bwMode="auto">
          <a:xfrm>
            <a:off x="2303117" y="3723409"/>
            <a:ext cx="2181664"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7030A0"/>
                </a:solidFill>
              </a:rPr>
              <a:t>{secret key}</a:t>
            </a:r>
          </a:p>
        </p:txBody>
      </p:sp>
      <p:cxnSp>
        <p:nvCxnSpPr>
          <p:cNvPr id="33" name="Straight Arrow Connector 32"/>
          <p:cNvCxnSpPr/>
          <p:nvPr/>
        </p:nvCxnSpPr>
        <p:spPr bwMode="auto">
          <a:xfrm flipV="1">
            <a:off x="3333435" y="3399060"/>
            <a:ext cx="0" cy="319858"/>
          </a:xfrm>
          <a:prstGeom prst="straightConnector1">
            <a:avLst/>
          </a:prstGeom>
          <a:noFill/>
          <a:ln w="38100" cap="flat" cmpd="sng" algn="ctr">
            <a:solidFill>
              <a:srgbClr val="7030A0"/>
            </a:solidFill>
            <a:prstDash val="solid"/>
            <a:round/>
            <a:headEnd type="none" w="med" len="med"/>
            <a:tailEnd type="arrow" w="med" len="med"/>
          </a:ln>
          <a:effectLst/>
        </p:spPr>
      </p:cxnSp>
      <p:cxnSp>
        <p:nvCxnSpPr>
          <p:cNvPr id="36" name="Straight Arrow Connector 35"/>
          <p:cNvCxnSpPr/>
          <p:nvPr/>
        </p:nvCxnSpPr>
        <p:spPr bwMode="auto">
          <a:xfrm flipV="1">
            <a:off x="5105400" y="3399060"/>
            <a:ext cx="0" cy="319858"/>
          </a:xfrm>
          <a:prstGeom prst="straightConnector1">
            <a:avLst/>
          </a:prstGeom>
          <a:noFill/>
          <a:ln w="38100" cap="flat" cmpd="sng" algn="ctr">
            <a:solidFill>
              <a:srgbClr val="7030A0"/>
            </a:solidFill>
            <a:prstDash val="solid"/>
            <a:round/>
            <a:headEnd type="none" w="med" len="med"/>
            <a:tailEnd type="arrow" w="med" len="med"/>
          </a:ln>
          <a:effectLst/>
        </p:spPr>
      </p:cxnSp>
      <p:cxnSp>
        <p:nvCxnSpPr>
          <p:cNvPr id="39" name="Straight Arrow Connector 38"/>
          <p:cNvCxnSpPr/>
          <p:nvPr/>
        </p:nvCxnSpPr>
        <p:spPr bwMode="auto">
          <a:xfrm flipV="1">
            <a:off x="8063530" y="3352800"/>
            <a:ext cx="0" cy="366118"/>
          </a:xfrm>
          <a:prstGeom prst="straightConnector1">
            <a:avLst/>
          </a:prstGeom>
          <a:noFill/>
          <a:ln w="38100" cap="flat" cmpd="sng" algn="ctr">
            <a:solidFill>
              <a:srgbClr val="7030A0"/>
            </a:solidFill>
            <a:prstDash val="solid"/>
            <a:round/>
            <a:headEnd type="none" w="med" len="med"/>
            <a:tailEnd type="arrow" w="med" len="med"/>
          </a:ln>
          <a:effectLst/>
        </p:spPr>
      </p:cxnSp>
      <p:sp>
        <p:nvSpPr>
          <p:cNvPr id="42" name="TextBox 41"/>
          <p:cNvSpPr txBox="1"/>
          <p:nvPr/>
        </p:nvSpPr>
        <p:spPr>
          <a:xfrm>
            <a:off x="513595" y="5830669"/>
            <a:ext cx="1120307" cy="646331"/>
          </a:xfrm>
          <a:prstGeom prst="rect">
            <a:avLst/>
          </a:prstGeom>
          <a:noFill/>
          <a:ln w="22225">
            <a:noFill/>
          </a:ln>
        </p:spPr>
        <p:txBody>
          <a:bodyPr wrap="none" rtlCol="0">
            <a:spAutoFit/>
          </a:bodyPr>
          <a:lstStyle/>
          <a:p>
            <a:r>
              <a:rPr lang="en-US" sz="1800" dirty="0">
                <a:solidFill>
                  <a:srgbClr val="00B050"/>
                </a:solidFill>
                <a:latin typeface="Calibri" pitchFamily="34" charset="0"/>
              </a:rPr>
              <a:t>Pass 2: </a:t>
            </a:r>
          </a:p>
          <a:p>
            <a:r>
              <a:rPr lang="en-US" sz="1800" b="1" dirty="0">
                <a:solidFill>
                  <a:srgbClr val="00B050"/>
                </a:solidFill>
                <a:latin typeface="Calibri" pitchFamily="34" charset="0"/>
              </a:rPr>
              <a:t>Backward</a:t>
            </a:r>
          </a:p>
        </p:txBody>
      </p:sp>
      <p:sp>
        <p:nvSpPr>
          <p:cNvPr id="43" name="Rounded Rectangle 42"/>
          <p:cNvSpPr/>
          <p:nvPr/>
        </p:nvSpPr>
        <p:spPr bwMode="auto">
          <a:xfrm>
            <a:off x="4606280" y="5826887"/>
            <a:ext cx="2181663" cy="578882"/>
          </a:xfrm>
          <a:prstGeom prst="roundRect">
            <a:avLst/>
          </a:prstGeom>
          <a:noFill/>
          <a:ln>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B050"/>
                </a:solidFill>
              </a:rPr>
              <a:t>{secret key}</a:t>
            </a:r>
          </a:p>
        </p:txBody>
      </p:sp>
      <p:sp>
        <p:nvSpPr>
          <p:cNvPr id="44" name="Rounded Rectangle 43"/>
          <p:cNvSpPr/>
          <p:nvPr/>
        </p:nvSpPr>
        <p:spPr bwMode="auto">
          <a:xfrm>
            <a:off x="7671403" y="5826887"/>
            <a:ext cx="582261" cy="578882"/>
          </a:xfrm>
          <a:prstGeom prst="roundRect">
            <a:avLst/>
          </a:prstGeom>
          <a:noFill/>
          <a:ln>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B050"/>
                </a:solidFill>
              </a:rPr>
              <a:t>{}</a:t>
            </a:r>
          </a:p>
        </p:txBody>
      </p:sp>
      <p:sp>
        <p:nvSpPr>
          <p:cNvPr id="45" name="Rounded Rectangle 44"/>
          <p:cNvSpPr/>
          <p:nvPr/>
        </p:nvSpPr>
        <p:spPr bwMode="auto">
          <a:xfrm>
            <a:off x="2298373" y="5826887"/>
            <a:ext cx="2181664" cy="578882"/>
          </a:xfrm>
          <a:prstGeom prst="roundRect">
            <a:avLst/>
          </a:prstGeom>
          <a:noFill/>
          <a:ln>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dirty="0">
                <a:solidFill>
                  <a:srgbClr val="00B050"/>
                </a:solidFill>
              </a:rPr>
              <a:t>{secret key}</a:t>
            </a:r>
          </a:p>
        </p:txBody>
      </p:sp>
      <p:cxnSp>
        <p:nvCxnSpPr>
          <p:cNvPr id="48" name="Straight Arrow Connector 47"/>
          <p:cNvCxnSpPr/>
          <p:nvPr/>
        </p:nvCxnSpPr>
        <p:spPr bwMode="auto">
          <a:xfrm flipV="1">
            <a:off x="3200400" y="4302291"/>
            <a:ext cx="0" cy="1522437"/>
          </a:xfrm>
          <a:prstGeom prst="straightConnector1">
            <a:avLst/>
          </a:prstGeom>
          <a:noFill/>
          <a:ln w="38100" cap="flat" cmpd="sng" algn="ctr">
            <a:solidFill>
              <a:srgbClr val="00B050"/>
            </a:solidFill>
            <a:prstDash val="solid"/>
            <a:round/>
            <a:headEnd type="none" w="med" len="med"/>
            <a:tailEnd type="arrow" w="med" len="med"/>
          </a:ln>
          <a:effectLst/>
        </p:spPr>
      </p:cxnSp>
      <p:cxnSp>
        <p:nvCxnSpPr>
          <p:cNvPr id="51" name="Straight Arrow Connector 50"/>
          <p:cNvCxnSpPr/>
          <p:nvPr/>
        </p:nvCxnSpPr>
        <p:spPr bwMode="auto">
          <a:xfrm flipV="1">
            <a:off x="5290206" y="4302291"/>
            <a:ext cx="1" cy="1522437"/>
          </a:xfrm>
          <a:prstGeom prst="straightConnector1">
            <a:avLst/>
          </a:prstGeom>
          <a:noFill/>
          <a:ln w="38100" cap="flat" cmpd="sng" algn="ctr">
            <a:solidFill>
              <a:srgbClr val="00B050"/>
            </a:solidFill>
            <a:prstDash val="solid"/>
            <a:round/>
            <a:headEnd type="none" w="med" len="med"/>
            <a:tailEnd type="arrow" w="med" len="med"/>
          </a:ln>
          <a:effectLst/>
        </p:spPr>
      </p:cxnSp>
      <p:cxnSp>
        <p:nvCxnSpPr>
          <p:cNvPr id="52" name="Straight Arrow Connector 51"/>
          <p:cNvCxnSpPr/>
          <p:nvPr/>
        </p:nvCxnSpPr>
        <p:spPr bwMode="auto">
          <a:xfrm flipV="1">
            <a:off x="7962534" y="4302291"/>
            <a:ext cx="0" cy="1522437"/>
          </a:xfrm>
          <a:prstGeom prst="straightConnector1">
            <a:avLst/>
          </a:prstGeom>
          <a:noFill/>
          <a:ln w="38100" cap="flat" cmpd="sng" algn="ctr">
            <a:solidFill>
              <a:srgbClr val="00B050"/>
            </a:solidFill>
            <a:prstDash val="solid"/>
            <a:round/>
            <a:headEnd type="none" w="med" len="med"/>
            <a:tailEnd type="arrow" w="med" len="med"/>
          </a:ln>
          <a:effectLst/>
        </p:spPr>
      </p:cxnSp>
      <p:sp>
        <p:nvSpPr>
          <p:cNvPr id="29" name="Freeform 28"/>
          <p:cNvSpPr/>
          <p:nvPr/>
        </p:nvSpPr>
        <p:spPr bwMode="auto">
          <a:xfrm>
            <a:off x="3661611" y="4318333"/>
            <a:ext cx="1251629" cy="304800"/>
          </a:xfrm>
          <a:custGeom>
            <a:avLst/>
            <a:gdLst>
              <a:gd name="connsiteX0" fmla="*/ 0 w 1251629"/>
              <a:gd name="connsiteY0" fmla="*/ 0 h 304800"/>
              <a:gd name="connsiteX1" fmla="*/ 64169 w 1251629"/>
              <a:gd name="connsiteY1" fmla="*/ 144379 h 304800"/>
              <a:gd name="connsiteX2" fmla="*/ 240632 w 1251629"/>
              <a:gd name="connsiteY2" fmla="*/ 288758 h 304800"/>
              <a:gd name="connsiteX3" fmla="*/ 304800 w 1251629"/>
              <a:gd name="connsiteY3" fmla="*/ 304800 h 304800"/>
              <a:gd name="connsiteX4" fmla="*/ 914400 w 1251629"/>
              <a:gd name="connsiteY4" fmla="*/ 272716 h 304800"/>
              <a:gd name="connsiteX5" fmla="*/ 978569 w 1251629"/>
              <a:gd name="connsiteY5" fmla="*/ 256673 h 304800"/>
              <a:gd name="connsiteX6" fmla="*/ 1058779 w 1251629"/>
              <a:gd name="connsiteY6" fmla="*/ 208547 h 304800"/>
              <a:gd name="connsiteX7" fmla="*/ 1171074 w 1251629"/>
              <a:gd name="connsiteY7" fmla="*/ 128337 h 304800"/>
              <a:gd name="connsiteX8" fmla="*/ 1203158 w 1251629"/>
              <a:gd name="connsiteY8" fmla="*/ 80210 h 304800"/>
              <a:gd name="connsiteX9" fmla="*/ 1251285 w 1251629"/>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1629" h="304800">
                <a:moveTo>
                  <a:pt x="0" y="0"/>
                </a:moveTo>
                <a:cubicBezTo>
                  <a:pt x="8008" y="20020"/>
                  <a:pt x="46578" y="122879"/>
                  <a:pt x="64169" y="144379"/>
                </a:cubicBezTo>
                <a:cubicBezTo>
                  <a:pt x="123062" y="216359"/>
                  <a:pt x="160880" y="258851"/>
                  <a:pt x="240632" y="288758"/>
                </a:cubicBezTo>
                <a:cubicBezTo>
                  <a:pt x="261276" y="296500"/>
                  <a:pt x="283411" y="299453"/>
                  <a:pt x="304800" y="304800"/>
                </a:cubicBezTo>
                <a:lnTo>
                  <a:pt x="914400" y="272716"/>
                </a:lnTo>
                <a:cubicBezTo>
                  <a:pt x="936392" y="271145"/>
                  <a:pt x="958421" y="265628"/>
                  <a:pt x="978569" y="256673"/>
                </a:cubicBezTo>
                <a:cubicBezTo>
                  <a:pt x="1007062" y="244009"/>
                  <a:pt x="1033835" y="227255"/>
                  <a:pt x="1058779" y="208547"/>
                </a:cubicBezTo>
                <a:cubicBezTo>
                  <a:pt x="1188850" y="110994"/>
                  <a:pt x="1018062" y="204843"/>
                  <a:pt x="1171074" y="128337"/>
                </a:cubicBezTo>
                <a:cubicBezTo>
                  <a:pt x="1181769" y="112295"/>
                  <a:pt x="1190815" y="95022"/>
                  <a:pt x="1203158" y="80210"/>
                </a:cubicBezTo>
                <a:cubicBezTo>
                  <a:pt x="1258847" y="13383"/>
                  <a:pt x="1251285" y="60022"/>
                  <a:pt x="1251285" y="0"/>
                </a:cubicBezTo>
              </a:path>
            </a:pathLst>
          </a:custGeom>
          <a:noFill/>
          <a:ln w="57150">
            <a:solidFill>
              <a:srgbClr val="00B050"/>
            </a:solidFill>
            <a:prstDash val="dashDot"/>
            <a:headEnd type="non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4" name="Freeform 33"/>
          <p:cNvSpPr/>
          <p:nvPr/>
        </p:nvSpPr>
        <p:spPr bwMode="auto">
          <a:xfrm>
            <a:off x="3505200" y="4302291"/>
            <a:ext cx="4267200" cy="1287058"/>
          </a:xfrm>
          <a:custGeom>
            <a:avLst/>
            <a:gdLst>
              <a:gd name="connsiteX0" fmla="*/ 0 w 4267200"/>
              <a:gd name="connsiteY0" fmla="*/ 16042 h 673768"/>
              <a:gd name="connsiteX1" fmla="*/ 385011 w 4267200"/>
              <a:gd name="connsiteY1" fmla="*/ 561473 h 673768"/>
              <a:gd name="connsiteX2" fmla="*/ 545432 w 4267200"/>
              <a:gd name="connsiteY2" fmla="*/ 609600 h 673768"/>
              <a:gd name="connsiteX3" fmla="*/ 737937 w 4267200"/>
              <a:gd name="connsiteY3" fmla="*/ 641684 h 673768"/>
              <a:gd name="connsiteX4" fmla="*/ 898358 w 4267200"/>
              <a:gd name="connsiteY4" fmla="*/ 673768 h 673768"/>
              <a:gd name="connsiteX5" fmla="*/ 1507958 w 4267200"/>
              <a:gd name="connsiteY5" fmla="*/ 657726 h 673768"/>
              <a:gd name="connsiteX6" fmla="*/ 1732548 w 4267200"/>
              <a:gd name="connsiteY6" fmla="*/ 625642 h 673768"/>
              <a:gd name="connsiteX7" fmla="*/ 1957137 w 4267200"/>
              <a:gd name="connsiteY7" fmla="*/ 609600 h 673768"/>
              <a:gd name="connsiteX8" fmla="*/ 2053390 w 4267200"/>
              <a:gd name="connsiteY8" fmla="*/ 593558 h 673768"/>
              <a:gd name="connsiteX9" fmla="*/ 2117558 w 4267200"/>
              <a:gd name="connsiteY9" fmla="*/ 577515 h 673768"/>
              <a:gd name="connsiteX10" fmla="*/ 2261937 w 4267200"/>
              <a:gd name="connsiteY10" fmla="*/ 561473 h 673768"/>
              <a:gd name="connsiteX11" fmla="*/ 2326106 w 4267200"/>
              <a:gd name="connsiteY11" fmla="*/ 545431 h 673768"/>
              <a:gd name="connsiteX12" fmla="*/ 2470485 w 4267200"/>
              <a:gd name="connsiteY12" fmla="*/ 529389 h 673768"/>
              <a:gd name="connsiteX13" fmla="*/ 2566737 w 4267200"/>
              <a:gd name="connsiteY13" fmla="*/ 497305 h 673768"/>
              <a:gd name="connsiteX14" fmla="*/ 2662990 w 4267200"/>
              <a:gd name="connsiteY14" fmla="*/ 481263 h 673768"/>
              <a:gd name="connsiteX15" fmla="*/ 2727158 w 4267200"/>
              <a:gd name="connsiteY15" fmla="*/ 465221 h 673768"/>
              <a:gd name="connsiteX16" fmla="*/ 2775285 w 4267200"/>
              <a:gd name="connsiteY16" fmla="*/ 449179 h 673768"/>
              <a:gd name="connsiteX17" fmla="*/ 2919664 w 4267200"/>
              <a:gd name="connsiteY17" fmla="*/ 433136 h 673768"/>
              <a:gd name="connsiteX18" fmla="*/ 2983832 w 4267200"/>
              <a:gd name="connsiteY18" fmla="*/ 417094 h 673768"/>
              <a:gd name="connsiteX19" fmla="*/ 3112169 w 4267200"/>
              <a:gd name="connsiteY19" fmla="*/ 401052 h 673768"/>
              <a:gd name="connsiteX20" fmla="*/ 3208422 w 4267200"/>
              <a:gd name="connsiteY20" fmla="*/ 368968 h 673768"/>
              <a:gd name="connsiteX21" fmla="*/ 3352800 w 4267200"/>
              <a:gd name="connsiteY21" fmla="*/ 320842 h 673768"/>
              <a:gd name="connsiteX22" fmla="*/ 3400927 w 4267200"/>
              <a:gd name="connsiteY22" fmla="*/ 304800 h 673768"/>
              <a:gd name="connsiteX23" fmla="*/ 3625516 w 4267200"/>
              <a:gd name="connsiteY23" fmla="*/ 240631 h 673768"/>
              <a:gd name="connsiteX24" fmla="*/ 3769895 w 4267200"/>
              <a:gd name="connsiteY24" fmla="*/ 144379 h 673768"/>
              <a:gd name="connsiteX25" fmla="*/ 3818022 w 4267200"/>
              <a:gd name="connsiteY25" fmla="*/ 112294 h 673768"/>
              <a:gd name="connsiteX26" fmla="*/ 3914274 w 4267200"/>
              <a:gd name="connsiteY26" fmla="*/ 80210 h 673768"/>
              <a:gd name="connsiteX27" fmla="*/ 4042611 w 4267200"/>
              <a:gd name="connsiteY27" fmla="*/ 48126 h 673768"/>
              <a:gd name="connsiteX28" fmla="*/ 4203032 w 4267200"/>
              <a:gd name="connsiteY28" fmla="*/ 32084 h 673768"/>
              <a:gd name="connsiteX29" fmla="*/ 4267200 w 4267200"/>
              <a:gd name="connsiteY29" fmla="*/ 0 h 67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67200" h="673768">
                <a:moveTo>
                  <a:pt x="0" y="16042"/>
                </a:moveTo>
                <a:cubicBezTo>
                  <a:pt x="128337" y="197852"/>
                  <a:pt x="234433" y="397609"/>
                  <a:pt x="385011" y="561473"/>
                </a:cubicBezTo>
                <a:cubicBezTo>
                  <a:pt x="422786" y="602581"/>
                  <a:pt x="491752" y="594263"/>
                  <a:pt x="545432" y="609600"/>
                </a:cubicBezTo>
                <a:cubicBezTo>
                  <a:pt x="646511" y="638480"/>
                  <a:pt x="597330" y="618250"/>
                  <a:pt x="737937" y="641684"/>
                </a:cubicBezTo>
                <a:cubicBezTo>
                  <a:pt x="791728" y="650649"/>
                  <a:pt x="898358" y="673768"/>
                  <a:pt x="898358" y="673768"/>
                </a:cubicBezTo>
                <a:cubicBezTo>
                  <a:pt x="1101558" y="668421"/>
                  <a:pt x="1305025" y="669434"/>
                  <a:pt x="1507958" y="657726"/>
                </a:cubicBezTo>
                <a:cubicBezTo>
                  <a:pt x="1583456" y="653370"/>
                  <a:pt x="1657117" y="631030"/>
                  <a:pt x="1732548" y="625642"/>
                </a:cubicBezTo>
                <a:lnTo>
                  <a:pt x="1957137" y="609600"/>
                </a:lnTo>
                <a:cubicBezTo>
                  <a:pt x="1989221" y="604253"/>
                  <a:pt x="2021495" y="599937"/>
                  <a:pt x="2053390" y="593558"/>
                </a:cubicBezTo>
                <a:cubicBezTo>
                  <a:pt x="2075010" y="589234"/>
                  <a:pt x="2095767" y="580868"/>
                  <a:pt x="2117558" y="577515"/>
                </a:cubicBezTo>
                <a:cubicBezTo>
                  <a:pt x="2165417" y="570152"/>
                  <a:pt x="2213811" y="566820"/>
                  <a:pt x="2261937" y="561473"/>
                </a:cubicBezTo>
                <a:cubicBezTo>
                  <a:pt x="2283327" y="556126"/>
                  <a:pt x="2304314" y="548784"/>
                  <a:pt x="2326106" y="545431"/>
                </a:cubicBezTo>
                <a:cubicBezTo>
                  <a:pt x="2373965" y="538068"/>
                  <a:pt x="2423003" y="538885"/>
                  <a:pt x="2470485" y="529389"/>
                </a:cubicBezTo>
                <a:cubicBezTo>
                  <a:pt x="2503648" y="522756"/>
                  <a:pt x="2533927" y="505507"/>
                  <a:pt x="2566737" y="497305"/>
                </a:cubicBezTo>
                <a:cubicBezTo>
                  <a:pt x="2598293" y="489416"/>
                  <a:pt x="2631095" y="487642"/>
                  <a:pt x="2662990" y="481263"/>
                </a:cubicBezTo>
                <a:cubicBezTo>
                  <a:pt x="2684609" y="476939"/>
                  <a:pt x="2705959" y="471278"/>
                  <a:pt x="2727158" y="465221"/>
                </a:cubicBezTo>
                <a:cubicBezTo>
                  <a:pt x="2743417" y="460575"/>
                  <a:pt x="2758605" y="451959"/>
                  <a:pt x="2775285" y="449179"/>
                </a:cubicBezTo>
                <a:cubicBezTo>
                  <a:pt x="2823049" y="441218"/>
                  <a:pt x="2871538" y="438484"/>
                  <a:pt x="2919664" y="433136"/>
                </a:cubicBezTo>
                <a:cubicBezTo>
                  <a:pt x="2941053" y="427789"/>
                  <a:pt x="2962084" y="420719"/>
                  <a:pt x="2983832" y="417094"/>
                </a:cubicBezTo>
                <a:cubicBezTo>
                  <a:pt x="3026357" y="410006"/>
                  <a:pt x="3070014" y="410085"/>
                  <a:pt x="3112169" y="401052"/>
                </a:cubicBezTo>
                <a:cubicBezTo>
                  <a:pt x="3145238" y="393966"/>
                  <a:pt x="3176338" y="379663"/>
                  <a:pt x="3208422" y="368968"/>
                </a:cubicBezTo>
                <a:lnTo>
                  <a:pt x="3352800" y="320842"/>
                </a:lnTo>
                <a:cubicBezTo>
                  <a:pt x="3368842" y="315495"/>
                  <a:pt x="3384522" y="308901"/>
                  <a:pt x="3400927" y="304800"/>
                </a:cubicBezTo>
                <a:cubicBezTo>
                  <a:pt x="3418039" y="300522"/>
                  <a:pt x="3597900" y="259041"/>
                  <a:pt x="3625516" y="240631"/>
                </a:cubicBezTo>
                <a:lnTo>
                  <a:pt x="3769895" y="144379"/>
                </a:lnTo>
                <a:cubicBezTo>
                  <a:pt x="3785937" y="133684"/>
                  <a:pt x="3799731" y="118391"/>
                  <a:pt x="3818022" y="112294"/>
                </a:cubicBezTo>
                <a:lnTo>
                  <a:pt x="3914274" y="80210"/>
                </a:lnTo>
                <a:cubicBezTo>
                  <a:pt x="3968259" y="62215"/>
                  <a:pt x="3978082" y="56730"/>
                  <a:pt x="4042611" y="48126"/>
                </a:cubicBezTo>
                <a:cubicBezTo>
                  <a:pt x="4095880" y="41024"/>
                  <a:pt x="4149558" y="37431"/>
                  <a:pt x="4203032" y="32084"/>
                </a:cubicBezTo>
                <a:cubicBezTo>
                  <a:pt x="4258332" y="13651"/>
                  <a:pt x="4239201" y="27999"/>
                  <a:pt x="4267200" y="0"/>
                </a:cubicBezTo>
              </a:path>
            </a:pathLst>
          </a:custGeom>
          <a:noFill/>
          <a:ln w="57150">
            <a:solidFill>
              <a:srgbClr val="00B050"/>
            </a:solidFill>
            <a:prstDash val="dashDot"/>
            <a:headEnd type="non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TextBox 3"/>
          <p:cNvSpPr txBox="1"/>
          <p:nvPr/>
        </p:nvSpPr>
        <p:spPr>
          <a:xfrm>
            <a:off x="4037255" y="4671900"/>
            <a:ext cx="1906345" cy="369332"/>
          </a:xfrm>
          <a:prstGeom prst="rect">
            <a:avLst/>
          </a:prstGeom>
          <a:pattFill prst="pct40">
            <a:fgClr>
              <a:schemeClr val="accent1"/>
            </a:fgClr>
            <a:bgClr>
              <a:schemeClr val="bg1"/>
            </a:bgClr>
          </a:pattFill>
          <a:ln w="22225">
            <a:noFill/>
          </a:ln>
        </p:spPr>
        <p:txBody>
          <a:bodyPr wrap="square" rtlCol="0">
            <a:spAutoFit/>
          </a:bodyPr>
          <a:lstStyle/>
          <a:p>
            <a:r>
              <a:rPr lang="en-US" sz="1800" b="1" dirty="0">
                <a:solidFill>
                  <a:srgbClr val="FF0000"/>
                </a:solidFill>
                <a:latin typeface="Calibri" pitchFamily="34" charset="0"/>
              </a:rPr>
              <a:t>Type[x] – Type[M]</a:t>
            </a:r>
          </a:p>
        </p:txBody>
      </p:sp>
      <p:sp>
        <p:nvSpPr>
          <p:cNvPr id="35" name="TextBox 34"/>
          <p:cNvSpPr txBox="1"/>
          <p:nvPr/>
        </p:nvSpPr>
        <p:spPr>
          <a:xfrm>
            <a:off x="5638800" y="5410200"/>
            <a:ext cx="2048510" cy="369332"/>
          </a:xfrm>
          <a:prstGeom prst="rect">
            <a:avLst/>
          </a:prstGeom>
          <a:pattFill prst="pct40">
            <a:fgClr>
              <a:schemeClr val="accent1"/>
            </a:fgClr>
            <a:bgClr>
              <a:schemeClr val="bg1"/>
            </a:bgClr>
          </a:pattFill>
          <a:ln w="22225">
            <a:noFill/>
          </a:ln>
        </p:spPr>
        <p:txBody>
          <a:bodyPr wrap="none" rtlCol="0">
            <a:spAutoFit/>
          </a:bodyPr>
          <a:lstStyle/>
          <a:p>
            <a:r>
              <a:rPr lang="en-US" sz="1800" b="1" dirty="0">
                <a:solidFill>
                  <a:srgbClr val="FF0000"/>
                </a:solidFill>
                <a:latin typeface="Calibri" pitchFamily="34" charset="0"/>
              </a:rPr>
              <a:t>Type[x] – Type[key]</a:t>
            </a:r>
          </a:p>
        </p:txBody>
      </p:sp>
      <p:pic>
        <p:nvPicPr>
          <p:cNvPr id="37" name="Picture 22" descr="http://gallery.cache.wps.cn/gallery/files/mat_material/2011/8/9/31/4da3e2a3-d5d6-5791-a0af-40ca1b2f3f0d_preview.png"/>
          <p:cNvPicPr>
            <a:picLocks noChangeAspect="1" noChangeArrowheads="1"/>
          </p:cNvPicPr>
          <p:nvPr/>
        </p:nvPicPr>
        <p:blipFill>
          <a:blip r:embed="rId3"/>
          <a:srcRect/>
          <a:stretch>
            <a:fillRect/>
          </a:stretch>
        </p:blipFill>
        <p:spPr bwMode="auto">
          <a:xfrm>
            <a:off x="7981167" y="5243514"/>
            <a:ext cx="845938" cy="845938"/>
          </a:xfrm>
          <a:prstGeom prst="rect">
            <a:avLst/>
          </a:prstGeom>
          <a:noFill/>
        </p:spPr>
      </p:pic>
    </p:spTree>
    <p:extLst>
      <p:ext uri="{BB962C8B-B14F-4D97-AF65-F5344CB8AC3E}">
        <p14:creationId xmlns:p14="http://schemas.microsoft.com/office/powerpoint/2010/main" val="168787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9" presetClass="emph" presetSubtype="0" grpId="0" nodeType="withEffect">
                                  <p:stCondLst>
                                    <p:cond delay="0"/>
                                  </p:stCondLst>
                                  <p:childTnLst>
                                    <p:set>
                                      <p:cBhvr rctx="PPT">
                                        <p:cTn id="34" dur="indefinite"/>
                                        <p:tgtEl>
                                          <p:spTgt spid="27"/>
                                        </p:tgtEl>
                                        <p:attrNameLst>
                                          <p:attrName>style.opacity</p:attrName>
                                        </p:attrNameLst>
                                      </p:cBhvr>
                                      <p:to>
                                        <p:strVal val="0.25"/>
                                      </p:to>
                                    </p:set>
                                    <p:animEffect filter="image" prLst="opacity: 0.25">
                                      <p:cBhvr rctx="IE">
                                        <p:cTn id="35" dur="indefinite"/>
                                        <p:tgtEl>
                                          <p:spTgt spid="27"/>
                                        </p:tgtEl>
                                      </p:cBhvr>
                                    </p:animEffect>
                                  </p:childTnLst>
                                </p:cTn>
                              </p:par>
                              <p:par>
                                <p:cTn id="36" presetID="9" presetClass="emph" presetSubtype="0" nodeType="withEffect">
                                  <p:stCondLst>
                                    <p:cond delay="0"/>
                                  </p:stCondLst>
                                  <p:childTnLst>
                                    <p:set>
                                      <p:cBhvr rctx="PPT">
                                        <p:cTn id="37" dur="indefinite"/>
                                        <p:tgtEl>
                                          <p:spTgt spid="14"/>
                                        </p:tgtEl>
                                        <p:attrNameLst>
                                          <p:attrName>style.opacity</p:attrName>
                                        </p:attrNameLst>
                                      </p:cBhvr>
                                      <p:to>
                                        <p:strVal val="0.25"/>
                                      </p:to>
                                    </p:set>
                                    <p:animEffect filter="image" prLst="opacity: 0.25">
                                      <p:cBhvr rctx="IE">
                                        <p:cTn id="38" dur="indefinite"/>
                                        <p:tgtEl>
                                          <p:spTgt spid="14"/>
                                        </p:tgtEl>
                                      </p:cBhvr>
                                    </p:animEffect>
                                  </p:childTnLst>
                                </p:cTn>
                              </p:par>
                              <p:par>
                                <p:cTn id="39" presetID="9" presetClass="emph" presetSubtype="0" grpId="0" nodeType="withEffect">
                                  <p:stCondLst>
                                    <p:cond delay="0"/>
                                  </p:stCondLst>
                                  <p:childTnLst>
                                    <p:set>
                                      <p:cBhvr rctx="PPT">
                                        <p:cTn id="40" dur="indefinite"/>
                                        <p:tgtEl>
                                          <p:spTgt spid="22"/>
                                        </p:tgtEl>
                                        <p:attrNameLst>
                                          <p:attrName>style.opacity</p:attrName>
                                        </p:attrNameLst>
                                      </p:cBhvr>
                                      <p:to>
                                        <p:strVal val="0.25"/>
                                      </p:to>
                                    </p:set>
                                    <p:animEffect filter="image" prLst="opacity: 0.25">
                                      <p:cBhvr rctx="IE">
                                        <p:cTn id="41" dur="indefinite"/>
                                        <p:tgtEl>
                                          <p:spTgt spid="22"/>
                                        </p:tgtEl>
                                      </p:cBhvr>
                                    </p:animEffect>
                                  </p:childTnLst>
                                </p:cTn>
                              </p:par>
                              <p:par>
                                <p:cTn id="42" presetID="9" presetClass="emph" presetSubtype="0" nodeType="withEffect">
                                  <p:stCondLst>
                                    <p:cond delay="0"/>
                                  </p:stCondLst>
                                  <p:childTnLst>
                                    <p:set>
                                      <p:cBhvr rctx="PPT">
                                        <p:cTn id="43" dur="indefinite"/>
                                        <p:tgtEl>
                                          <p:spTgt spid="23"/>
                                        </p:tgtEl>
                                        <p:attrNameLst>
                                          <p:attrName>style.opacity</p:attrName>
                                        </p:attrNameLst>
                                      </p:cBhvr>
                                      <p:to>
                                        <p:strVal val="0.25"/>
                                      </p:to>
                                    </p:set>
                                    <p:animEffect filter="image" prLst="opacity: 0.25">
                                      <p:cBhvr rctx="IE">
                                        <p:cTn id="44" dur="indefinite"/>
                                        <p:tgtEl>
                                          <p:spTgt spid="23"/>
                                        </p:tgtEl>
                                      </p:cBhvr>
                                    </p:animEffect>
                                  </p:childTnLst>
                                </p:cTn>
                              </p:par>
                              <p:par>
                                <p:cTn id="45" presetID="9" presetClass="emph" presetSubtype="0" grpId="0" nodeType="withEffect">
                                  <p:stCondLst>
                                    <p:cond delay="0"/>
                                  </p:stCondLst>
                                  <p:childTnLst>
                                    <p:set>
                                      <p:cBhvr rctx="PPT">
                                        <p:cTn id="46" dur="indefinite"/>
                                        <p:tgtEl>
                                          <p:spTgt spid="10"/>
                                        </p:tgtEl>
                                        <p:attrNameLst>
                                          <p:attrName>style.opacity</p:attrName>
                                        </p:attrNameLst>
                                      </p:cBhvr>
                                      <p:to>
                                        <p:strVal val="0.25"/>
                                      </p:to>
                                    </p:set>
                                    <p:animEffect filter="image" prLst="opacity: 0.25">
                                      <p:cBhvr rctx="IE">
                                        <p:cTn id="47" dur="indefinite"/>
                                        <p:tgtEl>
                                          <p:spTgt spid="10"/>
                                        </p:tgtEl>
                                      </p:cBhvr>
                                    </p:animEffect>
                                  </p:childTnLst>
                                </p:cTn>
                              </p:par>
                              <p:par>
                                <p:cTn id="48" presetID="9" presetClass="emph" presetSubtype="0" nodeType="withEffect">
                                  <p:stCondLst>
                                    <p:cond delay="0"/>
                                  </p:stCondLst>
                                  <p:childTnLst>
                                    <p:set>
                                      <p:cBhvr rctx="PPT">
                                        <p:cTn id="49" dur="indefinite"/>
                                        <p:tgtEl>
                                          <p:spTgt spid="24"/>
                                        </p:tgtEl>
                                        <p:attrNameLst>
                                          <p:attrName>style.opacity</p:attrName>
                                        </p:attrNameLst>
                                      </p:cBhvr>
                                      <p:to>
                                        <p:strVal val="0.25"/>
                                      </p:to>
                                    </p:set>
                                    <p:animEffect filter="image" prLst="opacity: 0.25">
                                      <p:cBhvr rctx="IE">
                                        <p:cTn id="50" dur="indefinite"/>
                                        <p:tgtEl>
                                          <p:spTgt spid="24"/>
                                        </p:tgtEl>
                                      </p:cBhvr>
                                    </p:animEffect>
                                  </p:childTnLst>
                                </p:cTn>
                              </p:par>
                              <p:par>
                                <p:cTn id="51" presetID="9" presetClass="emph" presetSubtype="0" grpId="0" nodeType="withEffect">
                                  <p:stCondLst>
                                    <p:cond delay="0"/>
                                  </p:stCondLst>
                                  <p:childTnLst>
                                    <p:set>
                                      <p:cBhvr rctx="PPT">
                                        <p:cTn id="52" dur="indefinite"/>
                                        <p:tgtEl>
                                          <p:spTgt spid="20"/>
                                        </p:tgtEl>
                                        <p:attrNameLst>
                                          <p:attrName>style.opacity</p:attrName>
                                        </p:attrNameLst>
                                      </p:cBhvr>
                                      <p:to>
                                        <p:strVal val="0.25"/>
                                      </p:to>
                                    </p:set>
                                    <p:animEffect filter="image" prLst="opacity: 0.25">
                                      <p:cBhvr rctx="IE">
                                        <p:cTn id="53" dur="indefinite"/>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mph" presetSubtype="0" grpId="0" nodeType="clickEffect">
                                  <p:stCondLst>
                                    <p:cond delay="0"/>
                                  </p:stCondLst>
                                  <p:childTnLst>
                                    <p:set>
                                      <p:cBhvr rctx="PPT">
                                        <p:cTn id="57" dur="indefinite"/>
                                        <p:tgtEl>
                                          <p:spTgt spid="28"/>
                                        </p:tgtEl>
                                        <p:attrNameLst>
                                          <p:attrName>style.opacity</p:attrName>
                                        </p:attrNameLst>
                                      </p:cBhvr>
                                      <p:to>
                                        <p:strVal val="0.25"/>
                                      </p:to>
                                    </p:set>
                                    <p:animEffect filter="image" prLst="opacity: 0.25">
                                      <p:cBhvr rctx="IE">
                                        <p:cTn id="58" dur="indefinite"/>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mph" presetSubtype="0" grpId="1" nodeType="clickEffect">
                                  <p:stCondLst>
                                    <p:cond delay="0"/>
                                  </p:stCondLst>
                                  <p:childTnLst>
                                    <p:set>
                                      <p:cBhvr rctx="PPT">
                                        <p:cTn id="76" dur="indefinite"/>
                                        <p:tgtEl>
                                          <p:spTgt spid="29"/>
                                        </p:tgtEl>
                                        <p:attrNameLst>
                                          <p:attrName>style.opacity</p:attrName>
                                        </p:attrNameLst>
                                      </p:cBhvr>
                                      <p:to>
                                        <p:strVal val="0.25"/>
                                      </p:to>
                                    </p:set>
                                    <p:animEffect filter="image" prLst="opacity: 0.25">
                                      <p:cBhvr rctx="IE">
                                        <p:cTn id="77" dur="indefinite"/>
                                        <p:tgtEl>
                                          <p:spTgt spid="29"/>
                                        </p:tgtEl>
                                      </p:cBhvr>
                                    </p:animEffect>
                                  </p:childTnLst>
                                </p:cTn>
                              </p:par>
                              <p:par>
                                <p:cTn id="78" presetID="9" presetClass="emph" presetSubtype="0" grpId="1" nodeType="withEffect">
                                  <p:stCondLst>
                                    <p:cond delay="0"/>
                                  </p:stCondLst>
                                  <p:childTnLst>
                                    <p:set>
                                      <p:cBhvr rctx="PPT">
                                        <p:cTn id="79" dur="indefinite"/>
                                        <p:tgtEl>
                                          <p:spTgt spid="4"/>
                                        </p:tgtEl>
                                        <p:attrNameLst>
                                          <p:attrName>style.opacity</p:attrName>
                                        </p:attrNameLst>
                                      </p:cBhvr>
                                      <p:to>
                                        <p:strVal val="0.25"/>
                                      </p:to>
                                    </p:set>
                                    <p:animEffect filter="image" prLst="opacity: 0.25">
                                      <p:cBhvr rctx="IE">
                                        <p:cTn id="80" dur="indefinite"/>
                                        <p:tgtEl>
                                          <p:spTgt spid="4"/>
                                        </p:tgtEl>
                                      </p:cBhvr>
                                    </p:animEffect>
                                  </p:childTnLst>
                                </p:cTn>
                              </p:par>
                              <p:par>
                                <p:cTn id="81" presetID="9" presetClass="emph" presetSubtype="0" grpId="1" nodeType="withEffect">
                                  <p:stCondLst>
                                    <p:cond delay="0"/>
                                  </p:stCondLst>
                                  <p:childTnLst>
                                    <p:set>
                                      <p:cBhvr rctx="PPT">
                                        <p:cTn id="82" dur="indefinite"/>
                                        <p:tgtEl>
                                          <p:spTgt spid="34"/>
                                        </p:tgtEl>
                                        <p:attrNameLst>
                                          <p:attrName>style.opacity</p:attrName>
                                        </p:attrNameLst>
                                      </p:cBhvr>
                                      <p:to>
                                        <p:strVal val="0.25"/>
                                      </p:to>
                                    </p:set>
                                    <p:animEffect filter="image" prLst="opacity: 0.25">
                                      <p:cBhvr rctx="IE">
                                        <p:cTn id="83" dur="indefinite"/>
                                        <p:tgtEl>
                                          <p:spTgt spid="34"/>
                                        </p:tgtEl>
                                      </p:cBhvr>
                                    </p:animEffect>
                                  </p:childTnLst>
                                </p:cTn>
                              </p:par>
                              <p:par>
                                <p:cTn id="84" presetID="9" presetClass="emph" presetSubtype="0" grpId="1" nodeType="withEffect">
                                  <p:stCondLst>
                                    <p:cond delay="0"/>
                                  </p:stCondLst>
                                  <p:childTnLst>
                                    <p:set>
                                      <p:cBhvr rctx="PPT">
                                        <p:cTn id="85" dur="indefinite"/>
                                        <p:tgtEl>
                                          <p:spTgt spid="35"/>
                                        </p:tgtEl>
                                        <p:attrNameLst>
                                          <p:attrName>style.opacity</p:attrName>
                                        </p:attrNameLst>
                                      </p:cBhvr>
                                      <p:to>
                                        <p:strVal val="0.25"/>
                                      </p:to>
                                    </p:set>
                                    <p:animEffect filter="image" prLst="opacity: 0.25">
                                      <p:cBhvr rctx="IE">
                                        <p:cTn id="86" dur="indefinite"/>
                                        <p:tgtEl>
                                          <p:spTgt spid="35"/>
                                        </p:tgtEl>
                                      </p:cBhvr>
                                    </p:animEffect>
                                  </p:childTnLst>
                                </p:cTn>
                              </p:par>
                              <p:par>
                                <p:cTn id="87" presetID="9" presetClass="emph" presetSubtype="0" nodeType="withEffect">
                                  <p:stCondLst>
                                    <p:cond delay="0"/>
                                  </p:stCondLst>
                                  <p:childTnLst>
                                    <p:set>
                                      <p:cBhvr rctx="PPT">
                                        <p:cTn id="88" dur="indefinite"/>
                                        <p:tgtEl>
                                          <p:spTgt spid="33"/>
                                        </p:tgtEl>
                                        <p:attrNameLst>
                                          <p:attrName>style.opacity</p:attrName>
                                        </p:attrNameLst>
                                      </p:cBhvr>
                                      <p:to>
                                        <p:strVal val="0.25"/>
                                      </p:to>
                                    </p:set>
                                    <p:animEffect filter="image" prLst="opacity: 0.25">
                                      <p:cBhvr rctx="IE">
                                        <p:cTn id="89" dur="indefinite"/>
                                        <p:tgtEl>
                                          <p:spTgt spid="33"/>
                                        </p:tgtEl>
                                      </p:cBhvr>
                                    </p:animEffect>
                                  </p:childTnLst>
                                </p:cTn>
                              </p:par>
                              <p:par>
                                <p:cTn id="90" presetID="9" presetClass="emph" presetSubtype="0" nodeType="withEffect">
                                  <p:stCondLst>
                                    <p:cond delay="0"/>
                                  </p:stCondLst>
                                  <p:childTnLst>
                                    <p:set>
                                      <p:cBhvr rctx="PPT">
                                        <p:cTn id="91" dur="indefinite"/>
                                        <p:tgtEl>
                                          <p:spTgt spid="36"/>
                                        </p:tgtEl>
                                        <p:attrNameLst>
                                          <p:attrName>style.opacity</p:attrName>
                                        </p:attrNameLst>
                                      </p:cBhvr>
                                      <p:to>
                                        <p:strVal val="0.25"/>
                                      </p:to>
                                    </p:set>
                                    <p:animEffect filter="image" prLst="opacity: 0.25">
                                      <p:cBhvr rctx="IE">
                                        <p:cTn id="92" dur="indefinite"/>
                                        <p:tgtEl>
                                          <p:spTgt spid="36"/>
                                        </p:tgtEl>
                                      </p:cBhvr>
                                    </p:animEffect>
                                  </p:childTnLst>
                                </p:cTn>
                              </p:par>
                              <p:par>
                                <p:cTn id="93" presetID="9" presetClass="emph" presetSubtype="0" nodeType="withEffect">
                                  <p:stCondLst>
                                    <p:cond delay="0"/>
                                  </p:stCondLst>
                                  <p:childTnLst>
                                    <p:set>
                                      <p:cBhvr rctx="PPT">
                                        <p:cTn id="94" dur="indefinite"/>
                                        <p:tgtEl>
                                          <p:spTgt spid="39"/>
                                        </p:tgtEl>
                                        <p:attrNameLst>
                                          <p:attrName>style.opacity</p:attrName>
                                        </p:attrNameLst>
                                      </p:cBhvr>
                                      <p:to>
                                        <p:strVal val="0.25"/>
                                      </p:to>
                                    </p:set>
                                    <p:animEffect filter="image" prLst="opacity: 0.25">
                                      <p:cBhvr rctx="IE">
                                        <p:cTn id="95" dur="indefinite"/>
                                        <p:tgtEl>
                                          <p:spTgt spid="39"/>
                                        </p:tgtEl>
                                      </p:cBhvr>
                                    </p:animEffect>
                                  </p:childTnLst>
                                </p:cTn>
                              </p:par>
                              <p:par>
                                <p:cTn id="96" presetID="9" presetClass="emph" presetSubtype="0" grpId="0" nodeType="withEffect">
                                  <p:stCondLst>
                                    <p:cond delay="0"/>
                                  </p:stCondLst>
                                  <p:childTnLst>
                                    <p:set>
                                      <p:cBhvr rctx="PPT">
                                        <p:cTn id="97" dur="indefinite"/>
                                        <p:tgtEl>
                                          <p:spTgt spid="31"/>
                                        </p:tgtEl>
                                        <p:attrNameLst>
                                          <p:attrName>style.opacity</p:attrName>
                                        </p:attrNameLst>
                                      </p:cBhvr>
                                      <p:to>
                                        <p:strVal val="0.25"/>
                                      </p:to>
                                    </p:set>
                                    <p:animEffect filter="image" prLst="opacity: 0.25">
                                      <p:cBhvr rctx="IE">
                                        <p:cTn id="98" dur="indefinite"/>
                                        <p:tgtEl>
                                          <p:spTgt spid="31"/>
                                        </p:tgtEl>
                                      </p:cBhvr>
                                    </p:animEffect>
                                  </p:childTnLst>
                                </p:cTn>
                              </p:par>
                              <p:par>
                                <p:cTn id="99" presetID="9" presetClass="emph" presetSubtype="0" grpId="0" nodeType="withEffect">
                                  <p:stCondLst>
                                    <p:cond delay="0"/>
                                  </p:stCondLst>
                                  <p:childTnLst>
                                    <p:set>
                                      <p:cBhvr rctx="PPT">
                                        <p:cTn id="100" dur="indefinite"/>
                                        <p:tgtEl>
                                          <p:spTgt spid="30"/>
                                        </p:tgtEl>
                                        <p:attrNameLst>
                                          <p:attrName>style.opacity</p:attrName>
                                        </p:attrNameLst>
                                      </p:cBhvr>
                                      <p:to>
                                        <p:strVal val="0.25"/>
                                      </p:to>
                                    </p:set>
                                    <p:animEffect filter="image" prLst="opacity: 0.25">
                                      <p:cBhvr rctx="IE">
                                        <p:cTn id="101" dur="indefinite"/>
                                        <p:tgtEl>
                                          <p:spTgt spid="30"/>
                                        </p:tgtEl>
                                      </p:cBhvr>
                                    </p:animEffect>
                                  </p:childTnLst>
                                </p:cTn>
                              </p:par>
                              <p:par>
                                <p:cTn id="102" presetID="9" presetClass="emph" presetSubtype="0" grpId="0" nodeType="withEffect">
                                  <p:stCondLst>
                                    <p:cond delay="0"/>
                                  </p:stCondLst>
                                  <p:childTnLst>
                                    <p:set>
                                      <p:cBhvr rctx="PPT">
                                        <p:cTn id="103" dur="indefinite"/>
                                        <p:tgtEl>
                                          <p:spTgt spid="32"/>
                                        </p:tgtEl>
                                        <p:attrNameLst>
                                          <p:attrName>style.opacity</p:attrName>
                                        </p:attrNameLst>
                                      </p:cBhvr>
                                      <p:to>
                                        <p:strVal val="0.25"/>
                                      </p:to>
                                    </p:set>
                                    <p:animEffect filter="image" prLst="opacity: 0.25">
                                      <p:cBhvr rctx="IE">
                                        <p:cTn id="104" dur="indefinite"/>
                                        <p:tgtEl>
                                          <p:spTgt spid="32"/>
                                        </p:tgtEl>
                                      </p:cBhvr>
                                    </p:animEffect>
                                  </p:childTnLst>
                                </p:cTn>
                              </p:par>
                              <p:par>
                                <p:cTn id="105" presetID="10" presetClass="entr" presetSubtype="0" fill="hold" nodeType="with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500"/>
                                        <p:tgtEl>
                                          <p:spTgt spid="4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par>
                                <p:cTn id="111" presetID="10" presetClass="entr" presetSubtype="0" fill="hold"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500"/>
                                        <p:tgtEl>
                                          <p:spTgt spid="5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fade">
                                      <p:cBhvr>
                                        <p:cTn id="116" dur="500"/>
                                        <p:tgtEl>
                                          <p:spTgt spid="43"/>
                                        </p:tgtEl>
                                      </p:cBhvr>
                                    </p:animEffect>
                                  </p:childTnLst>
                                </p:cTn>
                              </p:par>
                              <p:par>
                                <p:cTn id="117" presetID="10" presetClass="entr" presetSubtype="0" fill="hold" nodeType="with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fade">
                                      <p:cBhvr>
                                        <p:cTn id="119" dur="500"/>
                                        <p:tgtEl>
                                          <p:spTgt spid="5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0" grpId="0" animBg="1"/>
      <p:bldP spid="20" grpId="1" animBg="1"/>
      <p:bldP spid="22" grpId="0" animBg="1"/>
      <p:bldP spid="22" grpId="1" animBg="1"/>
      <p:bldP spid="27" grpId="0"/>
      <p:bldP spid="27" grpId="1"/>
      <p:bldP spid="28" grpId="0"/>
      <p:bldP spid="28" grpId="1"/>
      <p:bldP spid="30" grpId="0" animBg="1"/>
      <p:bldP spid="30" grpId="1" animBg="1"/>
      <p:bldP spid="31" grpId="0" animBg="1"/>
      <p:bldP spid="31" grpId="1" animBg="1"/>
      <p:bldP spid="32" grpId="0" animBg="1"/>
      <p:bldP spid="32" grpId="1" animBg="1"/>
      <p:bldP spid="42" grpId="0"/>
      <p:bldP spid="43" grpId="0" animBg="1"/>
      <p:bldP spid="44" grpId="0" animBg="1"/>
      <p:bldP spid="45" grpId="0" animBg="1"/>
      <p:bldP spid="29" grpId="0" animBg="1"/>
      <p:bldP spid="29" grpId="1" animBg="1"/>
      <p:bldP spid="34" grpId="0" animBg="1"/>
      <p:bldP spid="34" grpId="1" animBg="1"/>
      <p:bldP spid="4" grpId="0" animBg="1"/>
      <p:bldP spid="4" grpId="1" animBg="1"/>
      <p:bldP spid="35" grpId="0" animBg="1"/>
      <p:bldP spid="3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for Method Calls</a:t>
            </a:r>
          </a:p>
        </p:txBody>
      </p:sp>
      <p:sp>
        <p:nvSpPr>
          <p:cNvPr id="3" name="Content Placeholder 2"/>
          <p:cNvSpPr>
            <a:spLocks noGrp="1"/>
          </p:cNvSpPr>
          <p:nvPr>
            <p:ph idx="1"/>
          </p:nvPr>
        </p:nvSpPr>
        <p:spPr>
          <a:xfrm>
            <a:off x="533400" y="1143000"/>
            <a:ext cx="8077200" cy="1752600"/>
          </a:xfrm>
        </p:spPr>
        <p:txBody>
          <a:bodyPr/>
          <a:lstStyle/>
          <a:p>
            <a:r>
              <a:rPr lang="en-US" dirty="0"/>
              <a:t>Normal Method Calls</a:t>
            </a:r>
          </a:p>
          <a:p>
            <a:pPr lvl="1"/>
            <a:r>
              <a:rPr lang="en-US" dirty="0"/>
              <a:t>Method body exists in analysis scope</a:t>
            </a:r>
          </a:p>
          <a:p>
            <a:pPr lvl="1"/>
            <a:r>
              <a:rPr lang="en-US" dirty="0"/>
              <a:t>Passing arguments and returning values are same as unary assignment.</a:t>
            </a:r>
          </a:p>
        </p:txBody>
      </p:sp>
      <p:sp>
        <p:nvSpPr>
          <p:cNvPr id="4" name="Content Placeholder 2"/>
          <p:cNvSpPr txBox="1">
            <a:spLocks/>
          </p:cNvSpPr>
          <p:nvPr/>
        </p:nvSpPr>
        <p:spPr bwMode="auto">
          <a:xfrm>
            <a:off x="533400" y="3429000"/>
            <a:ext cx="80772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r>
              <a:rPr lang="en-US" kern="0" dirty="0"/>
              <a:t>API Method Calls</a:t>
            </a:r>
          </a:p>
          <a:p>
            <a:pPr lvl="1"/>
            <a:r>
              <a:rPr lang="en-US" dirty="0"/>
              <a:t>System/framework/library APIs are modelled for efficiency</a:t>
            </a:r>
          </a:p>
          <a:p>
            <a:pPr lvl="1"/>
            <a:r>
              <a:rPr lang="en-US" dirty="0"/>
              <a:t>Both forward and backward propagation depend on the </a:t>
            </a:r>
            <a:r>
              <a:rPr lang="en-US" b="1" dirty="0"/>
              <a:t>model</a:t>
            </a:r>
            <a:r>
              <a:rPr lang="en-US" dirty="0"/>
              <a:t> of the specific API method.</a:t>
            </a:r>
          </a:p>
        </p:txBody>
      </p:sp>
    </p:spTree>
    <p:extLst>
      <p:ext uri="{BB962C8B-B14F-4D97-AF65-F5344CB8AC3E}">
        <p14:creationId xmlns:p14="http://schemas.microsoft.com/office/powerpoint/2010/main" val="245196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Enhancement</a:t>
            </a:r>
          </a:p>
        </p:txBody>
      </p:sp>
      <p:sp>
        <p:nvSpPr>
          <p:cNvPr id="3" name="Content Placeholder 2"/>
          <p:cNvSpPr>
            <a:spLocks noGrp="1"/>
          </p:cNvSpPr>
          <p:nvPr>
            <p:ph idx="1"/>
          </p:nvPr>
        </p:nvSpPr>
        <p:spPr>
          <a:xfrm>
            <a:off x="533400" y="1143000"/>
            <a:ext cx="8077200" cy="2895600"/>
          </a:xfrm>
        </p:spPr>
        <p:txBody>
          <a:bodyPr/>
          <a:lstStyle/>
          <a:p>
            <a:r>
              <a:rPr lang="en-US" dirty="0"/>
              <a:t>Check-And-Alert</a:t>
            </a:r>
          </a:p>
          <a:p>
            <a:pPr lvl="1"/>
            <a:r>
              <a:rPr lang="en-US" dirty="0"/>
              <a:t>When certain condition check satisfies or fails, real programs may prompt some alerts to the user or write to a log file.</a:t>
            </a:r>
          </a:p>
          <a:p>
            <a:pPr lvl="1"/>
            <a:r>
              <a:rPr lang="en-US" dirty="0"/>
              <a:t>We can use the alert/log message to infer what the corresponding variables involved in the condition check may hold.</a:t>
            </a:r>
          </a:p>
        </p:txBody>
      </p:sp>
      <p:sp>
        <p:nvSpPr>
          <p:cNvPr id="4" name="TextBox 3"/>
          <p:cNvSpPr txBox="1"/>
          <p:nvPr/>
        </p:nvSpPr>
        <p:spPr>
          <a:xfrm>
            <a:off x="296288" y="4251158"/>
            <a:ext cx="8664551" cy="1569660"/>
          </a:xfrm>
          <a:prstGeom prst="rect">
            <a:avLst/>
          </a:prstGeom>
          <a:noFill/>
          <a:ln w="22225">
            <a:solidFill>
              <a:schemeClr val="tx1"/>
            </a:solidFill>
            <a:prstDash val="dash"/>
          </a:ln>
        </p:spPr>
        <p:txBody>
          <a:bodyPr wrap="none" rtlCol="0">
            <a:spAutoFit/>
          </a:bodyPr>
          <a:lstStyle/>
          <a:p>
            <a:r>
              <a:rPr lang="en-US" sz="2400" b="1" dirty="0">
                <a:latin typeface="Courier New" panose="02070309020205020404" pitchFamily="49" charset="0"/>
                <a:cs typeface="Courier New" panose="02070309020205020404" pitchFamily="49" charset="0"/>
              </a:rPr>
              <a:t>if (</a:t>
            </a:r>
            <a:r>
              <a:rPr lang="en-US" sz="2400" b="1" dirty="0" err="1">
                <a:latin typeface="Courier New" panose="02070309020205020404" pitchFamily="49" charset="0"/>
                <a:cs typeface="Courier New" panose="02070309020205020404" pitchFamily="49" charset="0"/>
              </a:rPr>
              <a:t>str</a:t>
            </a:r>
            <a:r>
              <a:rPr lang="en-US" sz="2400" b="1" dirty="0">
                <a:latin typeface="Courier New" panose="02070309020205020404" pitchFamily="49" charset="0"/>
                <a:cs typeface="Courier New" panose="02070309020205020404" pitchFamily="49" charset="0"/>
              </a:rPr>
              <a:t> == null || </a:t>
            </a:r>
            <a:r>
              <a:rPr lang="en-US" sz="2400" b="1" dirty="0" err="1">
                <a:latin typeface="Courier New" panose="02070309020205020404" pitchFamily="49" charset="0"/>
                <a:cs typeface="Courier New" panose="02070309020205020404" pitchFamily="49" charset="0"/>
              </a:rPr>
              <a:t>str.isEmpty</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Toast.makeText</a:t>
            </a:r>
            <a:r>
              <a:rPr lang="en-US" sz="2400" b="1" dirty="0">
                <a:latin typeface="Courier New" panose="02070309020205020404" pitchFamily="49" charset="0"/>
                <a:cs typeface="Courier New" panose="02070309020205020404" pitchFamily="49" charset="0"/>
              </a:rPr>
              <a:t>(this, </a:t>
            </a:r>
          </a:p>
          <a:p>
            <a:r>
              <a:rPr lang="en-US" sz="2400" b="1" dirty="0">
                <a:latin typeface="Courier New" panose="02070309020205020404" pitchFamily="49" charset="0"/>
                <a:cs typeface="Courier New" panose="02070309020205020404" pitchFamily="49" charset="0"/>
              </a:rPr>
              <a:t>                  "</a:t>
            </a:r>
            <a:r>
              <a:rPr lang="en-US" sz="2400" b="1" dirty="0">
                <a:solidFill>
                  <a:schemeClr val="tx1"/>
                </a:solidFill>
                <a:latin typeface="Courier New" panose="02070309020205020404" pitchFamily="49" charset="0"/>
                <a:cs typeface="Courier New" panose="02070309020205020404" pitchFamily="49" charset="0"/>
              </a:rPr>
              <a:t>Please Enter Password</a:t>
            </a:r>
            <a:r>
              <a:rPr lang="en-US" sz="2400" b="1" dirty="0">
                <a:latin typeface="Courier New" panose="02070309020205020404" pitchFamily="49" charset="0"/>
                <a:cs typeface="Courier New" panose="02070309020205020404" pitchFamily="49" charset="0"/>
              </a:rPr>
              <a:t>", 1);</a:t>
            </a:r>
          </a:p>
          <a:p>
            <a:r>
              <a:rPr lang="en-US" sz="2400" b="1" dirty="0">
                <a:latin typeface="Courier New" panose="02070309020205020404" pitchFamily="49" charset="0"/>
                <a:cs typeface="Courier New" panose="02070309020205020404" pitchFamily="49" charset="0"/>
              </a:rPr>
              <a:t>}</a:t>
            </a:r>
          </a:p>
        </p:txBody>
      </p:sp>
      <p:sp>
        <p:nvSpPr>
          <p:cNvPr id="5" name="TextBox 4"/>
          <p:cNvSpPr txBox="1"/>
          <p:nvPr/>
        </p:nvSpPr>
        <p:spPr>
          <a:xfrm>
            <a:off x="2958380" y="6178219"/>
            <a:ext cx="3938066" cy="461665"/>
          </a:xfrm>
          <a:prstGeom prst="rect">
            <a:avLst/>
          </a:prstGeom>
          <a:noFill/>
          <a:ln w="22225">
            <a:solidFill>
              <a:schemeClr val="accent6">
                <a:lumMod val="40000"/>
                <a:lumOff val="60000"/>
              </a:schemeClr>
            </a:solidFill>
          </a:ln>
        </p:spPr>
        <p:txBody>
          <a:bodyPr wrap="none" rtlCol="0">
            <a:spAutoFit/>
          </a:bodyPr>
          <a:lstStyle/>
          <a:p>
            <a:r>
              <a:rPr lang="en-US" sz="2400" dirty="0" err="1">
                <a:latin typeface="Calibri" pitchFamily="34" charset="0"/>
              </a:rPr>
              <a:t>str</a:t>
            </a:r>
            <a:r>
              <a:rPr lang="en-US" sz="2400" dirty="0">
                <a:latin typeface="Calibri" pitchFamily="34" charset="0"/>
              </a:rPr>
              <a:t> </a:t>
            </a:r>
            <a:r>
              <a:rPr lang="en-US" sz="2400" dirty="0">
                <a:latin typeface="Calibri" pitchFamily="34" charset="0"/>
                <a:sym typeface="Wingdings" panose="05000000000000000000" pitchFamily="2" charset="2"/>
              </a:rPr>
              <a:t></a:t>
            </a:r>
            <a:r>
              <a:rPr lang="en-US" sz="2400" dirty="0">
                <a:latin typeface="Calibri" pitchFamily="34" charset="0"/>
              </a:rPr>
              <a:t> {Please Enter Password}</a:t>
            </a:r>
          </a:p>
        </p:txBody>
      </p:sp>
      <p:sp>
        <p:nvSpPr>
          <p:cNvPr id="6" name="Rounded Rectangle 5"/>
          <p:cNvSpPr/>
          <p:nvPr/>
        </p:nvSpPr>
        <p:spPr bwMode="auto">
          <a:xfrm>
            <a:off x="3657600" y="4991100"/>
            <a:ext cx="4191000" cy="381000"/>
          </a:xfrm>
          <a:prstGeom prst="roundRect">
            <a:avLst/>
          </a:prstGeom>
          <a:noFill/>
          <a:ln w="127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7" name="Oval 6"/>
          <p:cNvSpPr/>
          <p:nvPr/>
        </p:nvSpPr>
        <p:spPr bwMode="auto">
          <a:xfrm>
            <a:off x="3841042" y="4251158"/>
            <a:ext cx="609600" cy="457200"/>
          </a:xfrm>
          <a:prstGeom prst="ellipse">
            <a:avLst/>
          </a:prstGeom>
          <a:noFill/>
          <a:ln w="127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cxnSp>
        <p:nvCxnSpPr>
          <p:cNvPr id="9" name="Curved Connector 8"/>
          <p:cNvCxnSpPr>
            <a:stCxn id="6" idx="0"/>
            <a:endCxn id="7" idx="7"/>
          </p:cNvCxnSpPr>
          <p:nvPr/>
        </p:nvCxnSpPr>
        <p:spPr bwMode="auto">
          <a:xfrm rot="16200000" flipV="1">
            <a:off x="4720741" y="3958741"/>
            <a:ext cx="672987" cy="1391732"/>
          </a:xfrm>
          <a:prstGeom prst="curvedConnector3">
            <a:avLst>
              <a:gd name="adj1" fmla="val 143917"/>
            </a:avLst>
          </a:prstGeom>
          <a:noFill/>
          <a:ln w="57150" cap="flat" cmpd="sng" algn="ctr">
            <a:solidFill>
              <a:srgbClr val="00B0F0"/>
            </a:solidFill>
            <a:prstDash val="lgDashDot"/>
            <a:round/>
            <a:headEnd type="none" w="med" len="med"/>
            <a:tailEnd type="triangle"/>
          </a:ln>
          <a:effectLst/>
        </p:spPr>
      </p:cxnSp>
      <p:sp>
        <p:nvSpPr>
          <p:cNvPr id="10" name="Down Arrow 9"/>
          <p:cNvSpPr/>
          <p:nvPr/>
        </p:nvSpPr>
        <p:spPr bwMode="auto">
          <a:xfrm>
            <a:off x="4572000" y="5439819"/>
            <a:ext cx="630972" cy="762000"/>
          </a:xfrm>
          <a:prstGeom prst="downArrow">
            <a:avLst/>
          </a:prstGeom>
          <a:solidFill>
            <a:srgbClr val="00B0F0"/>
          </a:solid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173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750"/>
                                        <p:tgtEl>
                                          <p:spTgt spid="10"/>
                                        </p:tgtEl>
                                      </p:cBhvr>
                                    </p:animEffect>
                                  </p:childTnLst>
                                </p:cTn>
                              </p:par>
                            </p:childTnLst>
                          </p:cTn>
                        </p:par>
                        <p:par>
                          <p:cTn id="30" fill="hold">
                            <p:stCondLst>
                              <p:cond delay="125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Enhancement</a:t>
            </a:r>
          </a:p>
        </p:txBody>
      </p:sp>
      <p:sp>
        <p:nvSpPr>
          <p:cNvPr id="3" name="Content Placeholder 2"/>
          <p:cNvSpPr>
            <a:spLocks noGrp="1"/>
          </p:cNvSpPr>
          <p:nvPr>
            <p:ph idx="1"/>
          </p:nvPr>
        </p:nvSpPr>
        <p:spPr>
          <a:xfrm>
            <a:off x="533400" y="1143000"/>
            <a:ext cx="8077200" cy="2590800"/>
          </a:xfrm>
        </p:spPr>
        <p:txBody>
          <a:bodyPr/>
          <a:lstStyle/>
          <a:p>
            <a:r>
              <a:rPr lang="en-US" dirty="0"/>
              <a:t>String Concatenation</a:t>
            </a:r>
          </a:p>
          <a:p>
            <a:pPr lvl="1"/>
            <a:r>
              <a:rPr lang="en-US" dirty="0"/>
              <a:t>Concatenating strings usually introduces constant texts. </a:t>
            </a:r>
          </a:p>
          <a:p>
            <a:pPr lvl="1"/>
            <a:r>
              <a:rPr lang="en-US" dirty="0"/>
              <a:t>If the resultant string has some specific format </a:t>
            </a:r>
            <a:r>
              <a:rPr lang="en-US" i="1" dirty="0"/>
              <a:t>(e.g., </a:t>
            </a:r>
            <a:r>
              <a:rPr lang="en-US" dirty="0"/>
              <a:t>URL address)</a:t>
            </a:r>
            <a:r>
              <a:rPr lang="en-US" i="1" dirty="0"/>
              <a:t>,</a:t>
            </a:r>
            <a:r>
              <a:rPr lang="en-US" dirty="0"/>
              <a:t> the involved variables can have more precise type set, instead of tagging all constant texts to all variables.</a:t>
            </a:r>
          </a:p>
        </p:txBody>
      </p:sp>
      <p:sp>
        <p:nvSpPr>
          <p:cNvPr id="4" name="TextBox 3"/>
          <p:cNvSpPr txBox="1"/>
          <p:nvPr/>
        </p:nvSpPr>
        <p:spPr>
          <a:xfrm>
            <a:off x="1069278" y="3719732"/>
            <a:ext cx="7005444" cy="830997"/>
          </a:xfrm>
          <a:prstGeom prst="rect">
            <a:avLst/>
          </a:prstGeom>
          <a:noFill/>
          <a:ln w="22225">
            <a:solidFill>
              <a:schemeClr val="tx1"/>
            </a:solidFill>
            <a:prstDash val="dash"/>
          </a:ln>
        </p:spPr>
        <p:txBody>
          <a:bodyPr wrap="none" rtlCol="0">
            <a:spAutoFit/>
          </a:bodyPr>
          <a:lstStyle/>
          <a:p>
            <a:r>
              <a:rPr lang="en-US" sz="2400" b="1" dirty="0" err="1">
                <a:latin typeface="Courier New" panose="02070309020205020404" pitchFamily="49" charset="0"/>
                <a:cs typeface="Courier New" panose="02070309020205020404" pitchFamily="49" charset="0"/>
              </a:rPr>
              <a:t>url</a:t>
            </a:r>
            <a:r>
              <a:rPr lang="en-US" sz="2400" b="1" dirty="0">
                <a:latin typeface="Courier New" panose="02070309020205020404" pitchFamily="49" charset="0"/>
                <a:cs typeface="Courier New" panose="02070309020205020404" pitchFamily="49" charset="0"/>
              </a:rPr>
              <a:t> = “</a:t>
            </a:r>
            <a:r>
              <a:rPr lang="en-US" sz="2400" b="1" dirty="0">
                <a:solidFill>
                  <a:schemeClr val="tx1"/>
                </a:solidFill>
                <a:latin typeface="Courier New" panose="02070309020205020404" pitchFamily="49" charset="0"/>
                <a:cs typeface="Courier New" panose="02070309020205020404" pitchFamily="49" charset="0"/>
              </a:rPr>
              <a:t>http://.../</a:t>
            </a:r>
            <a:r>
              <a:rPr lang="en-US" sz="2400" b="1" dirty="0" err="1">
                <a:solidFill>
                  <a:schemeClr val="tx1"/>
                </a:solidFill>
                <a:latin typeface="Courier New" panose="02070309020205020404" pitchFamily="49" charset="0"/>
                <a:cs typeface="Courier New" panose="02070309020205020404" pitchFamily="49" charset="0"/>
              </a:rPr>
              <a:t>page?cookie</a:t>
            </a:r>
            <a:r>
              <a:rPr lang="en-US" sz="2400" b="1" dirty="0">
                <a:solidFill>
                  <a:schemeClr val="tx1"/>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ck</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 “</a:t>
            </a:r>
            <a:r>
              <a:rPr lang="en-US" sz="2400" b="1" dirty="0">
                <a:solidFill>
                  <a:schemeClr val="tx1"/>
                </a:solidFill>
                <a:latin typeface="Courier New" panose="02070309020205020404" pitchFamily="49" charset="0"/>
                <a:cs typeface="Courier New" panose="02070309020205020404" pitchFamily="49" charset="0"/>
              </a:rPr>
              <a:t>&amp;date=</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dt</a:t>
            </a:r>
            <a:r>
              <a:rPr lang="en-US" sz="2400" b="1" dirty="0">
                <a:latin typeface="Courier New" panose="02070309020205020404" pitchFamily="49" charset="0"/>
                <a:cs typeface="Courier New" panose="02070309020205020404" pitchFamily="49" charset="0"/>
              </a:rPr>
              <a:t>;</a:t>
            </a:r>
          </a:p>
        </p:txBody>
      </p:sp>
      <p:sp>
        <p:nvSpPr>
          <p:cNvPr id="5" name="Oval 4"/>
          <p:cNvSpPr/>
          <p:nvPr/>
        </p:nvSpPr>
        <p:spPr bwMode="auto">
          <a:xfrm>
            <a:off x="1554853" y="4606831"/>
            <a:ext cx="851617" cy="649188"/>
          </a:xfrm>
          <a:prstGeom prst="ellipse">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err="1">
                <a:solidFill>
                  <a:srgbClr val="0033CC"/>
                </a:solidFill>
              </a:rPr>
              <a:t>url</a:t>
            </a:r>
            <a:endParaRPr lang="en-US" sz="2400" dirty="0">
              <a:solidFill>
                <a:srgbClr val="0033CC"/>
              </a:solidFill>
            </a:endParaRPr>
          </a:p>
        </p:txBody>
      </p:sp>
      <p:sp>
        <p:nvSpPr>
          <p:cNvPr id="6" name="Oval 5"/>
          <p:cNvSpPr/>
          <p:nvPr/>
        </p:nvSpPr>
        <p:spPr bwMode="auto">
          <a:xfrm>
            <a:off x="1563439" y="5393460"/>
            <a:ext cx="843031" cy="649188"/>
          </a:xfrm>
          <a:prstGeom prst="ellipse">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err="1">
                <a:solidFill>
                  <a:srgbClr val="0033CC"/>
                </a:solidFill>
              </a:rPr>
              <a:t>ck</a:t>
            </a:r>
            <a:endParaRPr lang="en-US" sz="2400" dirty="0">
              <a:solidFill>
                <a:srgbClr val="0033CC"/>
              </a:solidFill>
            </a:endParaRPr>
          </a:p>
        </p:txBody>
      </p:sp>
      <p:sp>
        <p:nvSpPr>
          <p:cNvPr id="7" name="Oval 6"/>
          <p:cNvSpPr/>
          <p:nvPr/>
        </p:nvSpPr>
        <p:spPr bwMode="auto">
          <a:xfrm>
            <a:off x="1563439" y="6180089"/>
            <a:ext cx="851617" cy="649188"/>
          </a:xfrm>
          <a:prstGeom prst="ellipse">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err="1">
                <a:solidFill>
                  <a:srgbClr val="0033CC"/>
                </a:solidFill>
              </a:rPr>
              <a:t>dt</a:t>
            </a:r>
            <a:endParaRPr lang="en-US" sz="2400" dirty="0">
              <a:solidFill>
                <a:srgbClr val="0033CC"/>
              </a:solidFill>
            </a:endParaRPr>
          </a:p>
        </p:txBody>
      </p:sp>
      <p:sp>
        <p:nvSpPr>
          <p:cNvPr id="8" name="Rounded Rectangle 7"/>
          <p:cNvSpPr/>
          <p:nvPr/>
        </p:nvSpPr>
        <p:spPr bwMode="auto">
          <a:xfrm>
            <a:off x="4191000" y="4907054"/>
            <a:ext cx="3810000" cy="510778"/>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rPr>
              <a:t>http://.../</a:t>
            </a:r>
            <a:r>
              <a:rPr lang="en-US" sz="2400" dirty="0" err="1">
                <a:solidFill>
                  <a:schemeClr val="tx1"/>
                </a:solidFill>
              </a:rPr>
              <a:t>page?cookie</a:t>
            </a:r>
            <a:r>
              <a:rPr lang="en-US" sz="2400" dirty="0">
                <a:solidFill>
                  <a:schemeClr val="tx1"/>
                </a:solidFill>
              </a:rPr>
              <a:t>=</a:t>
            </a:r>
          </a:p>
        </p:txBody>
      </p:sp>
      <p:sp>
        <p:nvSpPr>
          <p:cNvPr id="9" name="Rounded Rectangle 8"/>
          <p:cNvSpPr/>
          <p:nvPr/>
        </p:nvSpPr>
        <p:spPr bwMode="auto">
          <a:xfrm>
            <a:off x="4191000" y="6042648"/>
            <a:ext cx="3810000" cy="510778"/>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rPr>
              <a:t>&amp;date=</a:t>
            </a:r>
          </a:p>
        </p:txBody>
      </p:sp>
      <p:cxnSp>
        <p:nvCxnSpPr>
          <p:cNvPr id="11" name="Straight Arrow Connector 10"/>
          <p:cNvCxnSpPr>
            <a:stCxn id="8" idx="1"/>
            <a:endCxn id="5" idx="6"/>
          </p:cNvCxnSpPr>
          <p:nvPr/>
        </p:nvCxnSpPr>
        <p:spPr bwMode="auto">
          <a:xfrm flipH="1" flipV="1">
            <a:off x="2406470" y="4931425"/>
            <a:ext cx="1784530" cy="231018"/>
          </a:xfrm>
          <a:prstGeom prst="straightConnector1">
            <a:avLst/>
          </a:prstGeom>
          <a:noFill/>
          <a:ln w="57150" cap="flat" cmpd="sng" algn="ctr">
            <a:solidFill>
              <a:srgbClr val="00B0F0"/>
            </a:solidFill>
            <a:prstDash val="lgDashDot"/>
            <a:round/>
            <a:headEnd type="none" w="med" len="med"/>
            <a:tailEnd type="triangle"/>
          </a:ln>
          <a:effectLst/>
        </p:spPr>
      </p:cxnSp>
      <p:cxnSp>
        <p:nvCxnSpPr>
          <p:cNvPr id="13" name="Straight Arrow Connector 12"/>
          <p:cNvCxnSpPr>
            <a:endCxn id="6" idx="6"/>
          </p:cNvCxnSpPr>
          <p:nvPr/>
        </p:nvCxnSpPr>
        <p:spPr bwMode="auto">
          <a:xfrm flipH="1">
            <a:off x="2406470" y="5162443"/>
            <a:ext cx="1784530" cy="555611"/>
          </a:xfrm>
          <a:prstGeom prst="straightConnector1">
            <a:avLst/>
          </a:prstGeom>
          <a:noFill/>
          <a:ln w="57150" cap="flat" cmpd="sng" algn="ctr">
            <a:solidFill>
              <a:srgbClr val="00B0F0"/>
            </a:solidFill>
            <a:prstDash val="lgDashDot"/>
            <a:round/>
            <a:headEnd type="none" w="med" len="med"/>
            <a:tailEnd type="triangle"/>
          </a:ln>
          <a:effectLst/>
        </p:spPr>
      </p:cxnSp>
      <p:cxnSp>
        <p:nvCxnSpPr>
          <p:cNvPr id="15" name="Straight Arrow Connector 14"/>
          <p:cNvCxnSpPr>
            <a:endCxn id="7" idx="6"/>
          </p:cNvCxnSpPr>
          <p:nvPr/>
        </p:nvCxnSpPr>
        <p:spPr bwMode="auto">
          <a:xfrm flipH="1">
            <a:off x="2415056" y="5186814"/>
            <a:ext cx="1775944" cy="1317869"/>
          </a:xfrm>
          <a:prstGeom prst="straightConnector1">
            <a:avLst/>
          </a:prstGeom>
          <a:noFill/>
          <a:ln w="57150" cap="flat" cmpd="sng" algn="ctr">
            <a:solidFill>
              <a:srgbClr val="00B0F0"/>
            </a:solidFill>
            <a:prstDash val="lgDashDot"/>
            <a:round/>
            <a:headEnd type="none" w="med" len="med"/>
            <a:tailEnd type="triangle"/>
          </a:ln>
          <a:effectLst/>
        </p:spPr>
      </p:cxnSp>
      <p:cxnSp>
        <p:nvCxnSpPr>
          <p:cNvPr id="17" name="Straight Arrow Connector 16"/>
          <p:cNvCxnSpPr>
            <a:stCxn id="9" idx="1"/>
            <a:endCxn id="5" idx="6"/>
          </p:cNvCxnSpPr>
          <p:nvPr/>
        </p:nvCxnSpPr>
        <p:spPr bwMode="auto">
          <a:xfrm flipH="1" flipV="1">
            <a:off x="2406470" y="4931425"/>
            <a:ext cx="1784530" cy="1366612"/>
          </a:xfrm>
          <a:prstGeom prst="straightConnector1">
            <a:avLst/>
          </a:prstGeom>
          <a:noFill/>
          <a:ln w="57150" cap="flat" cmpd="sng" algn="ctr">
            <a:solidFill>
              <a:srgbClr val="00B0F0"/>
            </a:solidFill>
            <a:prstDash val="lgDashDot"/>
            <a:round/>
            <a:headEnd type="none" w="med" len="med"/>
            <a:tailEnd type="triangle"/>
          </a:ln>
          <a:effectLst/>
        </p:spPr>
      </p:cxnSp>
      <p:cxnSp>
        <p:nvCxnSpPr>
          <p:cNvPr id="19" name="Straight Arrow Connector 18"/>
          <p:cNvCxnSpPr>
            <a:endCxn id="6" idx="6"/>
          </p:cNvCxnSpPr>
          <p:nvPr/>
        </p:nvCxnSpPr>
        <p:spPr bwMode="auto">
          <a:xfrm flipH="1" flipV="1">
            <a:off x="2406470" y="5718054"/>
            <a:ext cx="1784530" cy="579983"/>
          </a:xfrm>
          <a:prstGeom prst="straightConnector1">
            <a:avLst/>
          </a:prstGeom>
          <a:noFill/>
          <a:ln w="57150" cap="flat" cmpd="sng" algn="ctr">
            <a:solidFill>
              <a:srgbClr val="00B0F0"/>
            </a:solidFill>
            <a:prstDash val="lgDashDot"/>
            <a:round/>
            <a:headEnd type="none" w="med" len="med"/>
            <a:tailEnd type="triangle"/>
          </a:ln>
          <a:effectLst/>
        </p:spPr>
      </p:cxnSp>
      <p:cxnSp>
        <p:nvCxnSpPr>
          <p:cNvPr id="21" name="Straight Arrow Connector 20"/>
          <p:cNvCxnSpPr>
            <a:stCxn id="9" idx="1"/>
            <a:endCxn id="7" idx="6"/>
          </p:cNvCxnSpPr>
          <p:nvPr/>
        </p:nvCxnSpPr>
        <p:spPr bwMode="auto">
          <a:xfrm flipH="1">
            <a:off x="2415056" y="6298037"/>
            <a:ext cx="1775944" cy="206646"/>
          </a:xfrm>
          <a:prstGeom prst="straightConnector1">
            <a:avLst/>
          </a:prstGeom>
          <a:noFill/>
          <a:ln w="57150" cap="flat" cmpd="sng" algn="ctr">
            <a:solidFill>
              <a:srgbClr val="00B0F0"/>
            </a:solidFill>
            <a:prstDash val="lgDashDot"/>
            <a:round/>
            <a:headEnd type="none" w="med" len="med"/>
            <a:tailEnd type="triangle"/>
          </a:ln>
          <a:effectLst/>
        </p:spPr>
      </p:cxnSp>
      <p:sp>
        <p:nvSpPr>
          <p:cNvPr id="22" name="TextBox 21"/>
          <p:cNvSpPr txBox="1"/>
          <p:nvPr/>
        </p:nvSpPr>
        <p:spPr>
          <a:xfrm>
            <a:off x="228601" y="5533388"/>
            <a:ext cx="1066800" cy="369332"/>
          </a:xfrm>
          <a:prstGeom prst="rect">
            <a:avLst/>
          </a:prstGeom>
          <a:noFill/>
          <a:ln w="22225">
            <a:noFill/>
          </a:ln>
        </p:spPr>
        <p:txBody>
          <a:bodyPr wrap="square" rtlCol="0">
            <a:spAutoFit/>
          </a:bodyPr>
          <a:lstStyle/>
          <a:p>
            <a:r>
              <a:rPr lang="en-US" sz="1800" dirty="0">
                <a:solidFill>
                  <a:srgbClr val="FF0000"/>
                </a:solidFill>
                <a:latin typeface="Calibri" pitchFamily="34" charset="0"/>
              </a:rPr>
              <a:t>sensitive</a:t>
            </a:r>
          </a:p>
        </p:txBody>
      </p:sp>
      <p:cxnSp>
        <p:nvCxnSpPr>
          <p:cNvPr id="24" name="Straight Arrow Connector 23"/>
          <p:cNvCxnSpPr>
            <a:stCxn id="22" idx="3"/>
            <a:endCxn id="5" idx="2"/>
          </p:cNvCxnSpPr>
          <p:nvPr/>
        </p:nvCxnSpPr>
        <p:spPr bwMode="auto">
          <a:xfrm flipV="1">
            <a:off x="1295401" y="4931425"/>
            <a:ext cx="259452" cy="786629"/>
          </a:xfrm>
          <a:prstGeom prst="straightConnector1">
            <a:avLst/>
          </a:prstGeom>
          <a:noFill/>
          <a:ln w="12700" cap="flat" cmpd="sng" algn="ctr">
            <a:solidFill>
              <a:srgbClr val="FF0000"/>
            </a:solidFill>
            <a:prstDash val="solid"/>
            <a:round/>
            <a:headEnd type="none" w="med" len="med"/>
            <a:tailEnd type="triangle"/>
          </a:ln>
          <a:effectLst/>
        </p:spPr>
      </p:cxnSp>
      <p:cxnSp>
        <p:nvCxnSpPr>
          <p:cNvPr id="26" name="Straight Arrow Connector 25"/>
          <p:cNvCxnSpPr>
            <a:stCxn id="22" idx="3"/>
            <a:endCxn id="6" idx="2"/>
          </p:cNvCxnSpPr>
          <p:nvPr/>
        </p:nvCxnSpPr>
        <p:spPr bwMode="auto">
          <a:xfrm>
            <a:off x="1295401" y="5718054"/>
            <a:ext cx="268038" cy="0"/>
          </a:xfrm>
          <a:prstGeom prst="straightConnector1">
            <a:avLst/>
          </a:prstGeom>
          <a:noFill/>
          <a:ln w="12700" cap="flat" cmpd="sng" algn="ctr">
            <a:solidFill>
              <a:srgbClr val="FF0000"/>
            </a:solidFill>
            <a:prstDash val="solid"/>
            <a:round/>
            <a:headEnd type="none" w="med" len="med"/>
            <a:tailEnd type="triangle"/>
          </a:ln>
          <a:effectLst/>
        </p:spPr>
      </p:cxnSp>
      <p:cxnSp>
        <p:nvCxnSpPr>
          <p:cNvPr id="28" name="Straight Arrow Connector 27"/>
          <p:cNvCxnSpPr>
            <a:stCxn id="22" idx="3"/>
            <a:endCxn id="7" idx="2"/>
          </p:cNvCxnSpPr>
          <p:nvPr/>
        </p:nvCxnSpPr>
        <p:spPr bwMode="auto">
          <a:xfrm>
            <a:off x="1295401" y="5718054"/>
            <a:ext cx="268038" cy="786629"/>
          </a:xfrm>
          <a:prstGeom prst="straightConnector1">
            <a:avLst/>
          </a:prstGeom>
          <a:noFill/>
          <a:ln w="12700" cap="flat" cmpd="sng" algn="ctr">
            <a:solidFill>
              <a:srgbClr val="FF0000"/>
            </a:solidFill>
            <a:prstDash val="solid"/>
            <a:round/>
            <a:headEnd type="none" w="med" len="med"/>
            <a:tailEnd type="triangle"/>
          </a:ln>
          <a:effectLst/>
        </p:spPr>
      </p:cxnSp>
      <p:pic>
        <p:nvPicPr>
          <p:cNvPr id="20" name="Picture 20" descr="http://ico.ooopic.com/ajax/iconpng/?id=285105.png"/>
          <p:cNvPicPr>
            <a:picLocks noChangeAspect="1" noChangeArrowheads="1"/>
          </p:cNvPicPr>
          <p:nvPr/>
        </p:nvPicPr>
        <p:blipFill>
          <a:blip r:embed="rId3"/>
          <a:srcRect/>
          <a:stretch>
            <a:fillRect/>
          </a:stretch>
        </p:blipFill>
        <p:spPr bwMode="auto">
          <a:xfrm>
            <a:off x="823333" y="5984557"/>
            <a:ext cx="731520" cy="731520"/>
          </a:xfrm>
          <a:prstGeom prst="rect">
            <a:avLst/>
          </a:prstGeom>
          <a:noFill/>
        </p:spPr>
      </p:pic>
    </p:spTree>
    <p:extLst>
      <p:ext uri="{BB962C8B-B14F-4D97-AF65-F5344CB8AC3E}">
        <p14:creationId xmlns:p14="http://schemas.microsoft.com/office/powerpoint/2010/main" val="21297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Enhancement</a:t>
            </a:r>
          </a:p>
        </p:txBody>
      </p:sp>
      <p:sp>
        <p:nvSpPr>
          <p:cNvPr id="3" name="Content Placeholder 2"/>
          <p:cNvSpPr>
            <a:spLocks noGrp="1"/>
          </p:cNvSpPr>
          <p:nvPr>
            <p:ph idx="1"/>
          </p:nvPr>
        </p:nvSpPr>
        <p:spPr>
          <a:xfrm>
            <a:off x="533400" y="1143000"/>
            <a:ext cx="8077200" cy="1287315"/>
          </a:xfrm>
        </p:spPr>
        <p:txBody>
          <a:bodyPr/>
          <a:lstStyle/>
          <a:p>
            <a:r>
              <a:rPr lang="en-US" dirty="0"/>
              <a:t>String Concatenation</a:t>
            </a:r>
          </a:p>
          <a:p>
            <a:pPr lvl="1"/>
            <a:r>
              <a:rPr lang="en-US" dirty="0"/>
              <a:t>Partition the resultant string representation and map texts to correlated variables.</a:t>
            </a:r>
          </a:p>
        </p:txBody>
      </p:sp>
      <p:sp>
        <p:nvSpPr>
          <p:cNvPr id="5" name="Oval 4"/>
          <p:cNvSpPr/>
          <p:nvPr/>
        </p:nvSpPr>
        <p:spPr bwMode="auto">
          <a:xfrm>
            <a:off x="1905000" y="3962400"/>
            <a:ext cx="851617" cy="649188"/>
          </a:xfrm>
          <a:prstGeom prst="ellipse">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err="1">
                <a:solidFill>
                  <a:srgbClr val="0033CC"/>
                </a:solidFill>
              </a:rPr>
              <a:t>url</a:t>
            </a:r>
            <a:endParaRPr lang="en-US" sz="2400" dirty="0">
              <a:solidFill>
                <a:srgbClr val="0033CC"/>
              </a:solidFill>
            </a:endParaRPr>
          </a:p>
        </p:txBody>
      </p:sp>
      <p:sp>
        <p:nvSpPr>
          <p:cNvPr id="6" name="Oval 5"/>
          <p:cNvSpPr/>
          <p:nvPr/>
        </p:nvSpPr>
        <p:spPr bwMode="auto">
          <a:xfrm>
            <a:off x="1913586" y="4749029"/>
            <a:ext cx="843031" cy="649188"/>
          </a:xfrm>
          <a:prstGeom prst="ellipse">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err="1">
                <a:solidFill>
                  <a:srgbClr val="0033CC"/>
                </a:solidFill>
              </a:rPr>
              <a:t>ck</a:t>
            </a:r>
            <a:endParaRPr lang="en-US" sz="2400" dirty="0">
              <a:solidFill>
                <a:srgbClr val="0033CC"/>
              </a:solidFill>
            </a:endParaRPr>
          </a:p>
        </p:txBody>
      </p:sp>
      <p:sp>
        <p:nvSpPr>
          <p:cNvPr id="7" name="Oval 6"/>
          <p:cNvSpPr/>
          <p:nvPr/>
        </p:nvSpPr>
        <p:spPr bwMode="auto">
          <a:xfrm>
            <a:off x="1913586" y="5535658"/>
            <a:ext cx="851617" cy="649188"/>
          </a:xfrm>
          <a:prstGeom prst="ellipse">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err="1">
                <a:solidFill>
                  <a:srgbClr val="0033CC"/>
                </a:solidFill>
              </a:rPr>
              <a:t>dt</a:t>
            </a:r>
            <a:endParaRPr lang="en-US" sz="2400" dirty="0">
              <a:solidFill>
                <a:srgbClr val="0033CC"/>
              </a:solidFill>
            </a:endParaRPr>
          </a:p>
        </p:txBody>
      </p:sp>
      <p:sp>
        <p:nvSpPr>
          <p:cNvPr id="8" name="Rounded Rectangle 7"/>
          <p:cNvSpPr/>
          <p:nvPr/>
        </p:nvSpPr>
        <p:spPr bwMode="auto">
          <a:xfrm>
            <a:off x="4191000" y="4262623"/>
            <a:ext cx="3810000" cy="510778"/>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rPr>
              <a:t>http://.../</a:t>
            </a:r>
            <a:r>
              <a:rPr lang="en-US" sz="2400" dirty="0" err="1">
                <a:solidFill>
                  <a:schemeClr val="tx1"/>
                </a:solidFill>
              </a:rPr>
              <a:t>page?cookie</a:t>
            </a:r>
            <a:endParaRPr lang="en-US" sz="2400" dirty="0">
              <a:solidFill>
                <a:schemeClr val="tx1"/>
              </a:solidFill>
            </a:endParaRPr>
          </a:p>
        </p:txBody>
      </p:sp>
      <p:sp>
        <p:nvSpPr>
          <p:cNvPr id="9" name="Rounded Rectangle 8"/>
          <p:cNvSpPr/>
          <p:nvPr/>
        </p:nvSpPr>
        <p:spPr bwMode="auto">
          <a:xfrm>
            <a:off x="4191000" y="5398217"/>
            <a:ext cx="3810000" cy="510778"/>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rPr>
              <a:t>&amp;date</a:t>
            </a:r>
          </a:p>
        </p:txBody>
      </p:sp>
      <p:cxnSp>
        <p:nvCxnSpPr>
          <p:cNvPr id="11" name="Straight Arrow Connector 10"/>
          <p:cNvCxnSpPr>
            <a:stCxn id="8" idx="1"/>
            <a:endCxn id="5" idx="6"/>
          </p:cNvCxnSpPr>
          <p:nvPr/>
        </p:nvCxnSpPr>
        <p:spPr bwMode="auto">
          <a:xfrm flipH="1" flipV="1">
            <a:off x="2756617" y="4286994"/>
            <a:ext cx="1434383" cy="231018"/>
          </a:xfrm>
          <a:prstGeom prst="straightConnector1">
            <a:avLst/>
          </a:prstGeom>
          <a:noFill/>
          <a:ln w="57150" cap="flat" cmpd="sng" algn="ctr">
            <a:solidFill>
              <a:srgbClr val="00B0F0"/>
            </a:solidFill>
            <a:prstDash val="lgDashDot"/>
            <a:round/>
            <a:headEnd type="none" w="med" len="med"/>
            <a:tailEnd type="triangle"/>
          </a:ln>
          <a:effectLst/>
        </p:spPr>
      </p:cxnSp>
      <p:cxnSp>
        <p:nvCxnSpPr>
          <p:cNvPr id="13" name="Straight Arrow Connector 12"/>
          <p:cNvCxnSpPr>
            <a:endCxn id="6" idx="6"/>
          </p:cNvCxnSpPr>
          <p:nvPr/>
        </p:nvCxnSpPr>
        <p:spPr bwMode="auto">
          <a:xfrm flipH="1">
            <a:off x="2756617" y="4520785"/>
            <a:ext cx="1434383" cy="552838"/>
          </a:xfrm>
          <a:prstGeom prst="straightConnector1">
            <a:avLst/>
          </a:prstGeom>
          <a:noFill/>
          <a:ln w="57150" cap="flat" cmpd="sng" algn="ctr">
            <a:solidFill>
              <a:srgbClr val="00B0F0"/>
            </a:solidFill>
            <a:prstDash val="lgDashDot"/>
            <a:round/>
            <a:headEnd type="none" w="med" len="med"/>
            <a:tailEnd type="triangle"/>
          </a:ln>
          <a:effectLst/>
        </p:spPr>
      </p:cxnSp>
      <p:cxnSp>
        <p:nvCxnSpPr>
          <p:cNvPr id="17" name="Straight Arrow Connector 16"/>
          <p:cNvCxnSpPr>
            <a:stCxn id="9" idx="1"/>
            <a:endCxn id="5" idx="6"/>
          </p:cNvCxnSpPr>
          <p:nvPr/>
        </p:nvCxnSpPr>
        <p:spPr bwMode="auto">
          <a:xfrm flipH="1" flipV="1">
            <a:off x="2756617" y="4286994"/>
            <a:ext cx="1434383" cy="1366612"/>
          </a:xfrm>
          <a:prstGeom prst="straightConnector1">
            <a:avLst/>
          </a:prstGeom>
          <a:noFill/>
          <a:ln w="57150" cap="flat" cmpd="sng" algn="ctr">
            <a:solidFill>
              <a:srgbClr val="00B0F0"/>
            </a:solidFill>
            <a:prstDash val="lgDashDot"/>
            <a:round/>
            <a:headEnd type="none" w="med" len="med"/>
            <a:tailEnd type="triangle"/>
          </a:ln>
          <a:effectLst/>
        </p:spPr>
      </p:cxnSp>
      <p:cxnSp>
        <p:nvCxnSpPr>
          <p:cNvPr id="21" name="Straight Arrow Connector 20"/>
          <p:cNvCxnSpPr>
            <a:stCxn id="9" idx="1"/>
            <a:endCxn id="7" idx="6"/>
          </p:cNvCxnSpPr>
          <p:nvPr/>
        </p:nvCxnSpPr>
        <p:spPr bwMode="auto">
          <a:xfrm flipH="1">
            <a:off x="2765203" y="5653606"/>
            <a:ext cx="1425797" cy="206646"/>
          </a:xfrm>
          <a:prstGeom prst="straightConnector1">
            <a:avLst/>
          </a:prstGeom>
          <a:noFill/>
          <a:ln w="57150" cap="flat" cmpd="sng" algn="ctr">
            <a:solidFill>
              <a:srgbClr val="00B0F0"/>
            </a:solidFill>
            <a:prstDash val="lgDashDot"/>
            <a:round/>
            <a:headEnd type="none" w="med" len="med"/>
            <a:tailEnd type="triangle"/>
          </a:ln>
          <a:effectLst/>
        </p:spPr>
      </p:cxnSp>
      <p:sp>
        <p:nvSpPr>
          <p:cNvPr id="10" name="TextBox 9"/>
          <p:cNvSpPr txBox="1"/>
          <p:nvPr/>
        </p:nvSpPr>
        <p:spPr>
          <a:xfrm>
            <a:off x="228599" y="4520785"/>
            <a:ext cx="1066800" cy="369332"/>
          </a:xfrm>
          <a:prstGeom prst="rect">
            <a:avLst/>
          </a:prstGeom>
          <a:noFill/>
          <a:ln w="22225">
            <a:noFill/>
          </a:ln>
        </p:spPr>
        <p:txBody>
          <a:bodyPr wrap="square" rtlCol="0">
            <a:spAutoFit/>
          </a:bodyPr>
          <a:lstStyle/>
          <a:p>
            <a:r>
              <a:rPr lang="en-US" sz="1800" dirty="0">
                <a:solidFill>
                  <a:srgbClr val="FF0000"/>
                </a:solidFill>
                <a:latin typeface="Calibri" pitchFamily="34" charset="0"/>
              </a:rPr>
              <a:t>sensitive</a:t>
            </a:r>
          </a:p>
        </p:txBody>
      </p:sp>
      <p:sp>
        <p:nvSpPr>
          <p:cNvPr id="18" name="TextBox 17"/>
          <p:cNvSpPr txBox="1"/>
          <p:nvPr/>
        </p:nvSpPr>
        <p:spPr>
          <a:xfrm>
            <a:off x="228599" y="5681333"/>
            <a:ext cx="1176284" cy="369332"/>
          </a:xfrm>
          <a:prstGeom prst="rect">
            <a:avLst/>
          </a:prstGeom>
          <a:noFill/>
          <a:ln w="22225">
            <a:noFill/>
          </a:ln>
        </p:spPr>
        <p:txBody>
          <a:bodyPr wrap="none" rtlCol="0">
            <a:spAutoFit/>
          </a:bodyPr>
          <a:lstStyle/>
          <a:p>
            <a:r>
              <a:rPr lang="en-US" sz="1800" dirty="0">
                <a:solidFill>
                  <a:srgbClr val="00B0F0"/>
                </a:solidFill>
                <a:latin typeface="Calibri" pitchFamily="34" charset="0"/>
              </a:rPr>
              <a:t>insensitive</a:t>
            </a:r>
          </a:p>
        </p:txBody>
      </p:sp>
      <p:cxnSp>
        <p:nvCxnSpPr>
          <p:cNvPr id="14" name="Straight Arrow Connector 13"/>
          <p:cNvCxnSpPr>
            <a:stCxn id="10" idx="3"/>
            <a:endCxn id="6" idx="2"/>
          </p:cNvCxnSpPr>
          <p:nvPr/>
        </p:nvCxnSpPr>
        <p:spPr bwMode="auto">
          <a:xfrm>
            <a:off x="1295399" y="4705451"/>
            <a:ext cx="618187" cy="368172"/>
          </a:xfrm>
          <a:prstGeom prst="straightConnector1">
            <a:avLst/>
          </a:prstGeom>
          <a:noFill/>
          <a:ln w="12700" cap="flat" cmpd="sng" algn="ctr">
            <a:solidFill>
              <a:srgbClr val="FF0000"/>
            </a:solidFill>
            <a:prstDash val="solid"/>
            <a:round/>
            <a:headEnd type="none" w="med" len="med"/>
            <a:tailEnd type="triangle"/>
          </a:ln>
          <a:effectLst/>
        </p:spPr>
      </p:cxnSp>
      <p:cxnSp>
        <p:nvCxnSpPr>
          <p:cNvPr id="22" name="Straight Arrow Connector 21"/>
          <p:cNvCxnSpPr>
            <a:stCxn id="18" idx="3"/>
            <a:endCxn id="7" idx="2"/>
          </p:cNvCxnSpPr>
          <p:nvPr/>
        </p:nvCxnSpPr>
        <p:spPr bwMode="auto">
          <a:xfrm flipV="1">
            <a:off x="1404883" y="5860252"/>
            <a:ext cx="508703" cy="5747"/>
          </a:xfrm>
          <a:prstGeom prst="straightConnector1">
            <a:avLst/>
          </a:prstGeom>
          <a:noFill/>
          <a:ln w="12700" cap="flat" cmpd="sng" algn="ctr">
            <a:solidFill>
              <a:srgbClr val="00B0F0"/>
            </a:solidFill>
            <a:prstDash val="solid"/>
            <a:round/>
            <a:headEnd type="none" w="med" len="med"/>
            <a:tailEnd type="triangle"/>
          </a:ln>
          <a:effectLst/>
        </p:spPr>
      </p:cxnSp>
      <p:cxnSp>
        <p:nvCxnSpPr>
          <p:cNvPr id="25" name="Straight Arrow Connector 24"/>
          <p:cNvCxnSpPr>
            <a:stCxn id="10" idx="3"/>
            <a:endCxn id="5" idx="2"/>
          </p:cNvCxnSpPr>
          <p:nvPr/>
        </p:nvCxnSpPr>
        <p:spPr bwMode="auto">
          <a:xfrm flipV="1">
            <a:off x="1295399" y="4286994"/>
            <a:ext cx="609601" cy="418457"/>
          </a:xfrm>
          <a:prstGeom prst="straightConnector1">
            <a:avLst/>
          </a:prstGeom>
          <a:noFill/>
          <a:ln w="12700" cap="flat" cmpd="sng" algn="ctr">
            <a:solidFill>
              <a:srgbClr val="FF0000"/>
            </a:solidFill>
            <a:prstDash val="solid"/>
            <a:round/>
            <a:headEnd type="none" w="med" len="med"/>
            <a:tailEnd type="triangle"/>
          </a:ln>
          <a:effectLst/>
        </p:spPr>
      </p:cxnSp>
      <p:sp>
        <p:nvSpPr>
          <p:cNvPr id="29" name="Content Placeholder 2"/>
          <p:cNvSpPr txBox="1">
            <a:spLocks/>
          </p:cNvSpPr>
          <p:nvPr/>
        </p:nvSpPr>
        <p:spPr bwMode="auto">
          <a:xfrm>
            <a:off x="533400" y="2396850"/>
            <a:ext cx="8077200" cy="4838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pPr lvl="2"/>
            <a:r>
              <a:rPr lang="en-US" kern="0" dirty="0" err="1"/>
              <a:t>ck</a:t>
            </a:r>
            <a:r>
              <a:rPr lang="en-US" kern="0" dirty="0"/>
              <a:t> </a:t>
            </a:r>
            <a:r>
              <a:rPr lang="en-US" kern="0" dirty="0">
                <a:sym typeface="Wingdings" panose="05000000000000000000" pitchFamily="2" charset="2"/>
              </a:rPr>
              <a:t></a:t>
            </a:r>
            <a:r>
              <a:rPr lang="en-US" kern="0" dirty="0"/>
              <a:t> {http://…/</a:t>
            </a:r>
            <a:r>
              <a:rPr lang="en-US" kern="0" dirty="0" err="1"/>
              <a:t>page?cookie</a:t>
            </a:r>
            <a:r>
              <a:rPr lang="en-US" kern="0" dirty="0"/>
              <a:t>}, </a:t>
            </a:r>
            <a:r>
              <a:rPr lang="en-US" kern="0" dirty="0" err="1"/>
              <a:t>dt</a:t>
            </a:r>
            <a:r>
              <a:rPr lang="en-US" kern="0" dirty="0"/>
              <a:t> </a:t>
            </a:r>
            <a:r>
              <a:rPr lang="en-US" kern="0" dirty="0">
                <a:sym typeface="Wingdings" panose="05000000000000000000" pitchFamily="2" charset="2"/>
              </a:rPr>
              <a:t></a:t>
            </a:r>
            <a:r>
              <a:rPr lang="en-US" kern="0" dirty="0"/>
              <a:t> {&amp;date}</a:t>
            </a:r>
          </a:p>
        </p:txBody>
      </p:sp>
      <p:sp>
        <p:nvSpPr>
          <p:cNvPr id="23" name="TextBox 22"/>
          <p:cNvSpPr txBox="1"/>
          <p:nvPr/>
        </p:nvSpPr>
        <p:spPr>
          <a:xfrm>
            <a:off x="1069278" y="2993567"/>
            <a:ext cx="7005444" cy="830997"/>
          </a:xfrm>
          <a:prstGeom prst="rect">
            <a:avLst/>
          </a:prstGeom>
          <a:noFill/>
          <a:ln w="22225">
            <a:solidFill>
              <a:schemeClr val="tx1"/>
            </a:solidFill>
            <a:prstDash val="dash"/>
          </a:ln>
        </p:spPr>
        <p:txBody>
          <a:bodyPr wrap="none" rtlCol="0">
            <a:spAutoFit/>
          </a:bodyPr>
          <a:lstStyle/>
          <a:p>
            <a:r>
              <a:rPr lang="en-US" sz="2400" b="1" dirty="0" err="1">
                <a:latin typeface="Courier New" panose="02070309020205020404" pitchFamily="49" charset="0"/>
                <a:cs typeface="Courier New" panose="02070309020205020404" pitchFamily="49" charset="0"/>
              </a:rPr>
              <a:t>url</a:t>
            </a:r>
            <a:r>
              <a:rPr lang="en-US" sz="2400" b="1" dirty="0">
                <a:latin typeface="Courier New" panose="02070309020205020404" pitchFamily="49" charset="0"/>
                <a:cs typeface="Courier New" panose="02070309020205020404" pitchFamily="49" charset="0"/>
              </a:rPr>
              <a:t> = “</a:t>
            </a:r>
            <a:r>
              <a:rPr lang="en-US" sz="2400" b="1" dirty="0">
                <a:solidFill>
                  <a:schemeClr val="tx1"/>
                </a:solidFill>
                <a:latin typeface="Courier New" panose="02070309020205020404" pitchFamily="49" charset="0"/>
                <a:cs typeface="Courier New" panose="02070309020205020404" pitchFamily="49" charset="0"/>
              </a:rPr>
              <a:t>http://.../</a:t>
            </a:r>
            <a:r>
              <a:rPr lang="en-US" sz="2400" b="1" dirty="0" err="1">
                <a:solidFill>
                  <a:schemeClr val="tx1"/>
                </a:solidFill>
                <a:latin typeface="Courier New" panose="02070309020205020404" pitchFamily="49" charset="0"/>
                <a:cs typeface="Courier New" panose="02070309020205020404" pitchFamily="49" charset="0"/>
              </a:rPr>
              <a:t>page?cookie</a:t>
            </a:r>
            <a:r>
              <a:rPr lang="en-US" sz="2400" b="1" dirty="0">
                <a:solidFill>
                  <a:schemeClr val="tx1"/>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ck</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 “</a:t>
            </a:r>
            <a:r>
              <a:rPr lang="en-US" sz="2400" b="1" dirty="0">
                <a:solidFill>
                  <a:schemeClr val="tx1"/>
                </a:solidFill>
                <a:latin typeface="Courier New" panose="02070309020205020404" pitchFamily="49" charset="0"/>
                <a:cs typeface="Courier New" panose="02070309020205020404" pitchFamily="49" charset="0"/>
              </a:rPr>
              <a:t>&amp;date=</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dt</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5002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Picture 3" descr="Computer-carto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73976"/>
            <a:ext cx="1409700" cy="1657350"/>
          </a:xfrm>
          <a:prstGeom prst="rect">
            <a:avLst/>
          </a:prstGeom>
        </p:spPr>
      </p:pic>
      <p:pic>
        <p:nvPicPr>
          <p:cNvPr id="5" name="Picture 4" descr="Illustration of a mobile phone with text bubbles around i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9785" y="2373976"/>
            <a:ext cx="1440180" cy="1440180"/>
          </a:xfrm>
          <a:prstGeom prst="rect">
            <a:avLst/>
          </a:prstGeom>
        </p:spPr>
      </p:pic>
      <p:pic>
        <p:nvPicPr>
          <p:cNvPr id="6" name="Picture 2" descr="http://blogs-images.forbes.com/kenrapoza/files/2011/11/hacker-pirat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4345" y="4267200"/>
            <a:ext cx="1070610" cy="838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a:off x="3124200" y="3094066"/>
            <a:ext cx="1160145" cy="1173134"/>
          </a:xfrm>
          <a:prstGeom prst="straightConnector1">
            <a:avLst/>
          </a:prstGeom>
          <a:noFill/>
          <a:ln w="76200" cap="flat" cmpd="sng" algn="ctr">
            <a:solidFill>
              <a:srgbClr val="FF0000"/>
            </a:solidFill>
            <a:prstDash val="solid"/>
            <a:round/>
            <a:headEnd type="none" w="med" len="med"/>
            <a:tailEnd type="triangle"/>
          </a:ln>
          <a:effectLst/>
        </p:spPr>
      </p:cxnSp>
      <p:cxnSp>
        <p:nvCxnSpPr>
          <p:cNvPr id="11" name="Straight Arrow Connector 10"/>
          <p:cNvCxnSpPr/>
          <p:nvPr/>
        </p:nvCxnSpPr>
        <p:spPr bwMode="auto">
          <a:xfrm flipH="1">
            <a:off x="5354955" y="3562696"/>
            <a:ext cx="1350646" cy="704504"/>
          </a:xfrm>
          <a:prstGeom prst="straightConnector1">
            <a:avLst/>
          </a:prstGeom>
          <a:noFill/>
          <a:ln w="76200" cap="flat" cmpd="sng" algn="ctr">
            <a:solidFill>
              <a:srgbClr val="FF0000"/>
            </a:solidFill>
            <a:prstDash val="solid"/>
            <a:round/>
            <a:headEnd type="none" w="med" len="med"/>
            <a:tailEnd type="triangle"/>
          </a:ln>
          <a:effectLst/>
        </p:spPr>
      </p:cxnSp>
      <p:sp>
        <p:nvSpPr>
          <p:cNvPr id="14" name="Content Placeholder 2"/>
          <p:cNvSpPr>
            <a:spLocks noGrp="1"/>
          </p:cNvSpPr>
          <p:nvPr>
            <p:ph idx="1"/>
          </p:nvPr>
        </p:nvSpPr>
        <p:spPr>
          <a:xfrm>
            <a:off x="533400" y="1143000"/>
            <a:ext cx="8077200" cy="960120"/>
          </a:xfrm>
        </p:spPr>
        <p:txBody>
          <a:bodyPr/>
          <a:lstStyle/>
          <a:p>
            <a:r>
              <a:rPr lang="en-US" dirty="0"/>
              <a:t>Data security problem</a:t>
            </a:r>
          </a:p>
          <a:p>
            <a:pPr lvl="1"/>
            <a:r>
              <a:rPr lang="en-US" dirty="0"/>
              <a:t>Sensitive data disclosure</a:t>
            </a:r>
          </a:p>
        </p:txBody>
      </p:sp>
      <p:sp>
        <p:nvSpPr>
          <p:cNvPr id="17" name="Content Placeholder 2"/>
          <p:cNvSpPr txBox="1">
            <a:spLocks/>
          </p:cNvSpPr>
          <p:nvPr/>
        </p:nvSpPr>
        <p:spPr bwMode="auto">
          <a:xfrm>
            <a:off x="534785" y="5267843"/>
            <a:ext cx="8077200" cy="1225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pPr lvl="2"/>
            <a:r>
              <a:rPr lang="en-US" kern="0" dirty="0"/>
              <a:t>Taint analysis is commonly used to detect such problems. This technique looks for routes between data sources and sinks. (</a:t>
            </a:r>
            <a:r>
              <a:rPr lang="en-US" sz="1600" kern="0" dirty="0" err="1"/>
              <a:t>Haris</a:t>
            </a:r>
            <a:r>
              <a:rPr lang="en-US" sz="1600" kern="0" dirty="0"/>
              <a:t> </a:t>
            </a:r>
            <a:r>
              <a:rPr lang="en-US" sz="1600" i="1" kern="0" dirty="0"/>
              <a:t>et al</a:t>
            </a:r>
            <a:r>
              <a:rPr lang="en-US" sz="1600" kern="0" dirty="0"/>
              <a:t>, </a:t>
            </a:r>
            <a:r>
              <a:rPr lang="en-US" sz="1600" kern="0" dirty="0" err="1"/>
              <a:t>CoRR</a:t>
            </a:r>
            <a:r>
              <a:rPr lang="en-US" sz="1600" kern="0" dirty="0"/>
              <a:t> abs/1410.4978</a:t>
            </a:r>
            <a:r>
              <a:rPr lang="en-US" kern="0" dirty="0"/>
              <a:t>)</a:t>
            </a:r>
          </a:p>
        </p:txBody>
      </p:sp>
    </p:spTree>
    <p:extLst>
      <p:ext uri="{BB962C8B-B14F-4D97-AF65-F5344CB8AC3E}">
        <p14:creationId xmlns:p14="http://schemas.microsoft.com/office/powerpoint/2010/main" val="394524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a:xfrm>
            <a:off x="533400" y="1143000"/>
            <a:ext cx="8077200" cy="5410200"/>
          </a:xfrm>
        </p:spPr>
        <p:txBody>
          <a:bodyPr/>
          <a:lstStyle/>
          <a:p>
            <a:r>
              <a:rPr lang="en-US" dirty="0"/>
              <a:t>Implementation</a:t>
            </a:r>
          </a:p>
          <a:p>
            <a:pPr lvl="1"/>
            <a:r>
              <a:rPr lang="en-US" dirty="0"/>
              <a:t>Built on top of WALA </a:t>
            </a:r>
          </a:p>
          <a:p>
            <a:pPr lvl="1"/>
            <a:r>
              <a:rPr lang="en-US" dirty="0"/>
              <a:t>Targeted to Android apps (</a:t>
            </a:r>
            <a:r>
              <a:rPr lang="en-US" dirty="0" err="1"/>
              <a:t>dex</a:t>
            </a:r>
            <a:r>
              <a:rPr lang="en-US" dirty="0"/>
              <a:t> bytecode)</a:t>
            </a:r>
          </a:p>
          <a:p>
            <a:pPr lvl="2"/>
            <a:endParaRPr lang="en-US" dirty="0"/>
          </a:p>
          <a:p>
            <a:r>
              <a:rPr lang="en-US" dirty="0"/>
              <a:t>Evaluation subjects</a:t>
            </a:r>
          </a:p>
          <a:p>
            <a:pPr lvl="1"/>
            <a:r>
              <a:rPr lang="en-US" dirty="0"/>
              <a:t>10,000 Android apps downloaded from Google Play store.</a:t>
            </a:r>
          </a:p>
          <a:p>
            <a:pPr lvl="2"/>
            <a:endParaRPr lang="en-US" dirty="0"/>
          </a:p>
          <a:p>
            <a:r>
              <a:rPr lang="en-US" dirty="0"/>
              <a:t>Evaluation Setup</a:t>
            </a:r>
          </a:p>
          <a:p>
            <a:pPr lvl="1"/>
            <a:r>
              <a:rPr lang="en-US" dirty="0"/>
              <a:t>Sensitive keyword set</a:t>
            </a:r>
          </a:p>
          <a:p>
            <a:pPr lvl="1"/>
            <a:r>
              <a:rPr lang="en-US" dirty="0"/>
              <a:t>Assign tags to certain APIs that return sensitive data and are used commonly as sensitive sources</a:t>
            </a:r>
          </a:p>
          <a:p>
            <a:pPr lvl="2"/>
            <a:r>
              <a:rPr lang="en-US" dirty="0"/>
              <a:t>E.g., </a:t>
            </a:r>
            <a:r>
              <a:rPr lang="en-US" dirty="0" err="1"/>
              <a:t>getDeviceId</a:t>
            </a:r>
            <a:r>
              <a:rPr lang="en-US" dirty="0"/>
              <a:t>() </a:t>
            </a:r>
            <a:r>
              <a:rPr lang="en-US" dirty="0">
                <a:sym typeface="Wingdings" panose="05000000000000000000" pitchFamily="2" charset="2"/>
              </a:rPr>
              <a:t> “IMEI”</a:t>
            </a:r>
            <a:endParaRPr lang="en-US" dirty="0"/>
          </a:p>
          <a:p>
            <a:pPr lvl="1"/>
            <a:endParaRPr lang="en-US" dirty="0"/>
          </a:p>
        </p:txBody>
      </p:sp>
    </p:spTree>
    <p:extLst>
      <p:ext uri="{BB962C8B-B14F-4D97-AF65-F5344CB8AC3E}">
        <p14:creationId xmlns:p14="http://schemas.microsoft.com/office/powerpoint/2010/main" val="1936034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533400" y="1143000"/>
            <a:ext cx="8077200" cy="838200"/>
          </a:xfrm>
        </p:spPr>
        <p:txBody>
          <a:bodyPr/>
          <a:lstStyle/>
          <a:p>
            <a:r>
              <a:rPr lang="en-US" dirty="0"/>
              <a:t>4,406 apps are reported with sensitive data disclosure problems.</a:t>
            </a:r>
          </a:p>
        </p:txBody>
      </p:sp>
      <p:graphicFrame>
        <p:nvGraphicFramePr>
          <p:cNvPr id="4" name="Table 3"/>
          <p:cNvGraphicFramePr>
            <a:graphicFrameLocks noGrp="1"/>
          </p:cNvGraphicFramePr>
          <p:nvPr>
            <p:extLst>
              <p:ext uri="{D42A27DB-BD31-4B8C-83A1-F6EECF244321}">
                <p14:modId xmlns:p14="http://schemas.microsoft.com/office/powerpoint/2010/main" val="3548637051"/>
              </p:ext>
            </p:extLst>
          </p:nvPr>
        </p:nvGraphicFramePr>
        <p:xfrm>
          <a:off x="2971800" y="2667000"/>
          <a:ext cx="5334000" cy="769620"/>
        </p:xfrm>
        <a:graphic>
          <a:graphicData uri="http://schemas.openxmlformats.org/drawingml/2006/table">
            <a:tbl>
              <a:tblPr firstRow="1" bandRow="1">
                <a:tableStyleId>{073A0DAA-6AF3-43AB-8588-CEC1D06C72B9}</a:tableStyleId>
              </a:tblPr>
              <a:tblGrid>
                <a:gridCol w="2362200">
                  <a:extLst>
                    <a:ext uri="{9D8B030D-6E8A-4147-A177-3AD203B41FA5}">
                      <a16:colId xmlns:a16="http://schemas.microsoft.com/office/drawing/2014/main" val="1291967196"/>
                    </a:ext>
                  </a:extLst>
                </a:gridCol>
                <a:gridCol w="1143000">
                  <a:extLst>
                    <a:ext uri="{9D8B030D-6E8A-4147-A177-3AD203B41FA5}">
                      <a16:colId xmlns:a16="http://schemas.microsoft.com/office/drawing/2014/main" val="3341364792"/>
                    </a:ext>
                  </a:extLst>
                </a:gridCol>
                <a:gridCol w="1828800">
                  <a:extLst>
                    <a:ext uri="{9D8B030D-6E8A-4147-A177-3AD203B41FA5}">
                      <a16:colId xmlns:a16="http://schemas.microsoft.com/office/drawing/2014/main" val="1720469402"/>
                    </a:ext>
                  </a:extLst>
                </a:gridCol>
              </a:tblGrid>
              <a:tr h="398780">
                <a:tc>
                  <a:txBody>
                    <a:bodyPr/>
                    <a:lstStyle/>
                    <a:p>
                      <a:r>
                        <a:rPr lang="en-US" dirty="0"/>
                        <a:t>Sink Type</a:t>
                      </a:r>
                    </a:p>
                  </a:txBody>
                  <a:tcPr/>
                </a:tc>
                <a:tc>
                  <a:txBody>
                    <a:bodyPr/>
                    <a:lstStyle/>
                    <a:p>
                      <a:r>
                        <a:rPr lang="en-US" dirty="0"/>
                        <a:t>Logging</a:t>
                      </a:r>
                    </a:p>
                  </a:txBody>
                  <a:tcPr/>
                </a:tc>
                <a:tc>
                  <a:txBody>
                    <a:bodyPr/>
                    <a:lstStyle/>
                    <a:p>
                      <a:r>
                        <a:rPr lang="en-US" dirty="0"/>
                        <a:t>Non-logging</a:t>
                      </a:r>
                    </a:p>
                  </a:txBody>
                  <a:tcPr/>
                </a:tc>
                <a:extLst>
                  <a:ext uri="{0D108BD9-81ED-4DB2-BD59-A6C34878D82A}">
                    <a16:rowId xmlns:a16="http://schemas.microsoft.com/office/drawing/2014/main" val="3728598206"/>
                  </a:ext>
                </a:extLst>
              </a:tr>
              <a:tr h="370840">
                <a:tc>
                  <a:txBody>
                    <a:bodyPr/>
                    <a:lstStyle/>
                    <a:p>
                      <a:r>
                        <a:rPr lang="en-US" dirty="0"/>
                        <a:t>%Reported Apps</a:t>
                      </a:r>
                    </a:p>
                  </a:txBody>
                  <a:tcPr/>
                </a:tc>
                <a:tc>
                  <a:txBody>
                    <a:bodyPr/>
                    <a:lstStyle/>
                    <a:p>
                      <a:r>
                        <a:rPr lang="en-US" dirty="0"/>
                        <a:t>96.8%</a:t>
                      </a:r>
                    </a:p>
                  </a:txBody>
                  <a:tcPr/>
                </a:tc>
                <a:tc>
                  <a:txBody>
                    <a:bodyPr/>
                    <a:lstStyle/>
                    <a:p>
                      <a:r>
                        <a:rPr lang="en-US" dirty="0"/>
                        <a:t>38.3%</a:t>
                      </a:r>
                    </a:p>
                  </a:txBody>
                  <a:tcPr/>
                </a:tc>
                <a:extLst>
                  <a:ext uri="{0D108BD9-81ED-4DB2-BD59-A6C34878D82A}">
                    <a16:rowId xmlns:a16="http://schemas.microsoft.com/office/drawing/2014/main" val="259654768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82671541"/>
              </p:ext>
            </p:extLst>
          </p:nvPr>
        </p:nvGraphicFramePr>
        <p:xfrm>
          <a:off x="2331076" y="5029202"/>
          <a:ext cx="6248400" cy="741680"/>
        </p:xfrm>
        <a:graphic>
          <a:graphicData uri="http://schemas.openxmlformats.org/drawingml/2006/table">
            <a:tbl>
              <a:tblPr firstRow="1" bandRow="1">
                <a:tableStyleId>{073A0DAA-6AF3-43AB-8588-CEC1D06C72B9}</a:tableStyleId>
              </a:tblPr>
              <a:tblGrid>
                <a:gridCol w="1895582">
                  <a:extLst>
                    <a:ext uri="{9D8B030D-6E8A-4147-A177-3AD203B41FA5}">
                      <a16:colId xmlns:a16="http://schemas.microsoft.com/office/drawing/2014/main" val="1496514179"/>
                    </a:ext>
                  </a:extLst>
                </a:gridCol>
                <a:gridCol w="1228618">
                  <a:extLst>
                    <a:ext uri="{9D8B030D-6E8A-4147-A177-3AD203B41FA5}">
                      <a16:colId xmlns:a16="http://schemas.microsoft.com/office/drawing/2014/main" val="1070106772"/>
                    </a:ext>
                  </a:extLst>
                </a:gridCol>
                <a:gridCol w="1562100">
                  <a:extLst>
                    <a:ext uri="{9D8B030D-6E8A-4147-A177-3AD203B41FA5}">
                      <a16:colId xmlns:a16="http://schemas.microsoft.com/office/drawing/2014/main" val="3719972267"/>
                    </a:ext>
                  </a:extLst>
                </a:gridCol>
                <a:gridCol w="1562100">
                  <a:extLst>
                    <a:ext uri="{9D8B030D-6E8A-4147-A177-3AD203B41FA5}">
                      <a16:colId xmlns:a16="http://schemas.microsoft.com/office/drawing/2014/main" val="3798625709"/>
                    </a:ext>
                  </a:extLst>
                </a:gridCol>
              </a:tblGrid>
              <a:tr h="370840">
                <a:tc>
                  <a:txBody>
                    <a:bodyPr/>
                    <a:lstStyle/>
                    <a:p>
                      <a:r>
                        <a:rPr lang="en-US" dirty="0"/>
                        <a:t>Source Type</a:t>
                      </a:r>
                    </a:p>
                  </a:txBody>
                  <a:tcPr/>
                </a:tc>
                <a:tc>
                  <a:txBody>
                    <a:bodyPr/>
                    <a:lstStyle/>
                    <a:p>
                      <a:r>
                        <a:rPr lang="en-US" dirty="0"/>
                        <a:t>UI</a:t>
                      </a:r>
                    </a:p>
                  </a:txBody>
                  <a:tcPr/>
                </a:tc>
                <a:tc>
                  <a:txBody>
                    <a:bodyPr/>
                    <a:lstStyle/>
                    <a:p>
                      <a:r>
                        <a:rPr lang="en-US" dirty="0"/>
                        <a:t>Code</a:t>
                      </a:r>
                    </a:p>
                  </a:txBody>
                  <a:tcPr/>
                </a:tc>
                <a:tc>
                  <a:txBody>
                    <a:bodyPr/>
                    <a:lstStyle/>
                    <a:p>
                      <a:r>
                        <a:rPr lang="en-US" dirty="0"/>
                        <a:t>API</a:t>
                      </a:r>
                    </a:p>
                  </a:txBody>
                  <a:tcPr/>
                </a:tc>
                <a:extLst>
                  <a:ext uri="{0D108BD9-81ED-4DB2-BD59-A6C34878D82A}">
                    <a16:rowId xmlns:a16="http://schemas.microsoft.com/office/drawing/2014/main" val="4201552329"/>
                  </a:ext>
                </a:extLst>
              </a:tr>
              <a:tr h="370840">
                <a:tc>
                  <a:txBody>
                    <a:bodyPr/>
                    <a:lstStyle/>
                    <a:p>
                      <a:r>
                        <a:rPr lang="en-US" dirty="0"/>
                        <a:t>%Reported Apps</a:t>
                      </a:r>
                    </a:p>
                  </a:txBody>
                  <a:tcPr/>
                </a:tc>
                <a:tc>
                  <a:txBody>
                    <a:bodyPr/>
                    <a:lstStyle/>
                    <a:p>
                      <a:r>
                        <a:rPr lang="en-US" dirty="0"/>
                        <a:t>53.9%</a:t>
                      </a:r>
                    </a:p>
                  </a:txBody>
                  <a:tcPr/>
                </a:tc>
                <a:tc>
                  <a:txBody>
                    <a:bodyPr/>
                    <a:lstStyle/>
                    <a:p>
                      <a:r>
                        <a:rPr lang="en-US" dirty="0"/>
                        <a:t>80.4%</a:t>
                      </a:r>
                    </a:p>
                  </a:txBody>
                  <a:tcPr/>
                </a:tc>
                <a:tc>
                  <a:txBody>
                    <a:bodyPr/>
                    <a:lstStyle/>
                    <a:p>
                      <a:r>
                        <a:rPr lang="en-US" dirty="0"/>
                        <a:t>17.5%</a:t>
                      </a:r>
                    </a:p>
                  </a:txBody>
                  <a:tcPr/>
                </a:tc>
                <a:extLst>
                  <a:ext uri="{0D108BD9-81ED-4DB2-BD59-A6C34878D82A}">
                    <a16:rowId xmlns:a16="http://schemas.microsoft.com/office/drawing/2014/main" val="2009931738"/>
                  </a:ext>
                </a:extLst>
              </a:tr>
            </a:tbl>
          </a:graphicData>
        </a:graphic>
      </p:graphicFrame>
      <p:sp>
        <p:nvSpPr>
          <p:cNvPr id="6" name="Content Placeholder 2"/>
          <p:cNvSpPr txBox="1">
            <a:spLocks/>
          </p:cNvSpPr>
          <p:nvPr/>
        </p:nvSpPr>
        <p:spPr bwMode="auto">
          <a:xfrm>
            <a:off x="533400" y="3589021"/>
            <a:ext cx="8077200" cy="12877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pPr lvl="1"/>
            <a:r>
              <a:rPr lang="en-US" kern="0" dirty="0"/>
              <a:t>Categorized by sources (where text labels is discovered)</a:t>
            </a:r>
          </a:p>
          <a:p>
            <a:pPr lvl="2"/>
            <a:r>
              <a:rPr lang="en-US" kern="0" dirty="0"/>
              <a:t>Code: constant string in the code</a:t>
            </a:r>
          </a:p>
          <a:p>
            <a:pPr lvl="2"/>
            <a:r>
              <a:rPr lang="en-US" kern="0" dirty="0"/>
              <a:t>API: manually tagged APIs (e.g., </a:t>
            </a:r>
            <a:r>
              <a:rPr lang="en-US" kern="0" dirty="0" err="1"/>
              <a:t>getDeviceId</a:t>
            </a:r>
            <a:r>
              <a:rPr lang="en-US" kern="0" dirty="0"/>
              <a:t>())</a:t>
            </a:r>
          </a:p>
        </p:txBody>
      </p:sp>
      <p:sp>
        <p:nvSpPr>
          <p:cNvPr id="7" name="Content Placeholder 2"/>
          <p:cNvSpPr txBox="1">
            <a:spLocks/>
          </p:cNvSpPr>
          <p:nvPr/>
        </p:nvSpPr>
        <p:spPr bwMode="auto">
          <a:xfrm>
            <a:off x="502276" y="2057400"/>
            <a:ext cx="8077200" cy="3886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pPr lvl="1"/>
            <a:r>
              <a:rPr lang="en-US" kern="0" dirty="0"/>
              <a:t>Categorized by sinks</a:t>
            </a:r>
          </a:p>
        </p:txBody>
      </p:sp>
    </p:spTree>
    <p:extLst>
      <p:ext uri="{BB962C8B-B14F-4D97-AF65-F5344CB8AC3E}">
        <p14:creationId xmlns:p14="http://schemas.microsoft.com/office/powerpoint/2010/main" val="365878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Content Placeholder 2"/>
          <p:cNvSpPr>
            <a:spLocks noGrp="1"/>
          </p:cNvSpPr>
          <p:nvPr>
            <p:ph idx="1"/>
          </p:nvPr>
        </p:nvSpPr>
        <p:spPr>
          <a:xfrm>
            <a:off x="533400" y="1143000"/>
            <a:ext cx="8077200" cy="990600"/>
          </a:xfrm>
        </p:spPr>
        <p:txBody>
          <a:bodyPr/>
          <a:lstStyle/>
          <a:p>
            <a:r>
              <a:rPr lang="en-US" dirty="0" err="1"/>
              <a:t>BidText</a:t>
            </a:r>
            <a:r>
              <a:rPr lang="en-US" dirty="0"/>
              <a:t> reports a superset of SUPOR (</a:t>
            </a:r>
            <a:r>
              <a:rPr lang="en-US" sz="2000" dirty="0"/>
              <a:t>Security’15</a:t>
            </a:r>
            <a:r>
              <a:rPr lang="en-US" dirty="0"/>
              <a:t>) and traditional taint analysis tools.</a:t>
            </a:r>
          </a:p>
        </p:txBody>
      </p:sp>
      <p:graphicFrame>
        <p:nvGraphicFramePr>
          <p:cNvPr id="5" name="Table 4"/>
          <p:cNvGraphicFramePr>
            <a:graphicFrameLocks noGrp="1"/>
          </p:cNvGraphicFramePr>
          <p:nvPr>
            <p:extLst>
              <p:ext uri="{D42A27DB-BD31-4B8C-83A1-F6EECF244321}">
                <p14:modId xmlns:p14="http://schemas.microsoft.com/office/powerpoint/2010/main" val="1091546516"/>
              </p:ext>
            </p:extLst>
          </p:nvPr>
        </p:nvGraphicFramePr>
        <p:xfrm>
          <a:off x="457202" y="2133600"/>
          <a:ext cx="8229596" cy="2397760"/>
        </p:xfrm>
        <a:graphic>
          <a:graphicData uri="http://schemas.openxmlformats.org/drawingml/2006/table">
            <a:tbl>
              <a:tblPr firstRow="1" bandRow="1">
                <a:tableStyleId>{073A0DAA-6AF3-43AB-8588-CEC1D06C72B9}</a:tableStyleId>
              </a:tblPr>
              <a:tblGrid>
                <a:gridCol w="1447797">
                  <a:extLst>
                    <a:ext uri="{9D8B030D-6E8A-4147-A177-3AD203B41FA5}">
                      <a16:colId xmlns:a16="http://schemas.microsoft.com/office/drawing/2014/main" val="934051708"/>
                    </a:ext>
                  </a:extLst>
                </a:gridCol>
                <a:gridCol w="1365292">
                  <a:extLst>
                    <a:ext uri="{9D8B030D-6E8A-4147-A177-3AD203B41FA5}">
                      <a16:colId xmlns:a16="http://schemas.microsoft.com/office/drawing/2014/main" val="772630100"/>
                    </a:ext>
                  </a:extLst>
                </a:gridCol>
                <a:gridCol w="1682708">
                  <a:extLst>
                    <a:ext uri="{9D8B030D-6E8A-4147-A177-3AD203B41FA5}">
                      <a16:colId xmlns:a16="http://schemas.microsoft.com/office/drawing/2014/main" val="3382302583"/>
                    </a:ext>
                  </a:extLst>
                </a:gridCol>
                <a:gridCol w="1828800">
                  <a:extLst>
                    <a:ext uri="{9D8B030D-6E8A-4147-A177-3AD203B41FA5}">
                      <a16:colId xmlns:a16="http://schemas.microsoft.com/office/drawing/2014/main" val="3159764740"/>
                    </a:ext>
                  </a:extLst>
                </a:gridCol>
                <a:gridCol w="1904999">
                  <a:extLst>
                    <a:ext uri="{9D8B030D-6E8A-4147-A177-3AD203B41FA5}">
                      <a16:colId xmlns:a16="http://schemas.microsoft.com/office/drawing/2014/main" val="1885798551"/>
                    </a:ext>
                  </a:extLst>
                </a:gridCol>
              </a:tblGrid>
              <a:tr h="370840">
                <a:tc rowSpan="2">
                  <a:txBody>
                    <a:bodyPr/>
                    <a:lstStyle/>
                    <a:p>
                      <a:endParaRPr lang="en-US" dirty="0">
                        <a:solidFill>
                          <a:schemeClr val="bg1"/>
                        </a:solidFill>
                      </a:endParaRPr>
                    </a:p>
                  </a:txBody>
                  <a:tcPr/>
                </a:tc>
                <a:tc gridSpan="3">
                  <a:txBody>
                    <a:bodyPr/>
                    <a:lstStyle/>
                    <a:p>
                      <a:pPr algn="ctr"/>
                      <a:r>
                        <a:rPr lang="en-US" dirty="0"/>
                        <a:t>Type of Sources</a:t>
                      </a:r>
                      <a:endParaRPr lang="en-US" dirty="0">
                        <a:solidFill>
                          <a:schemeClr val="bg1"/>
                        </a:solidFill>
                      </a:endParaRPr>
                    </a:p>
                  </a:txBody>
                  <a:tcPr/>
                </a:tc>
                <a:tc hMerge="1">
                  <a:txBody>
                    <a:bodyPr/>
                    <a:lstStyle/>
                    <a:p>
                      <a:endParaRPr lang="en-US" dirty="0"/>
                    </a:p>
                  </a:txBody>
                  <a:tcPr/>
                </a:tc>
                <a:tc hMerge="1">
                  <a:txBody>
                    <a:bodyPr/>
                    <a:lstStyle/>
                    <a:p>
                      <a:endParaRPr lang="en-US" dirty="0"/>
                    </a:p>
                  </a:txBody>
                  <a:tcPr/>
                </a:tc>
                <a:tc rowSpan="2">
                  <a:txBody>
                    <a:bodyPr/>
                    <a:lstStyle/>
                    <a:p>
                      <a:r>
                        <a:rPr lang="en-US" dirty="0"/>
                        <a:t>Bi-directional propagation</a:t>
                      </a:r>
                      <a:endParaRPr lang="en-US" dirty="0">
                        <a:solidFill>
                          <a:schemeClr val="bg1"/>
                        </a:solidFill>
                      </a:endParaRPr>
                    </a:p>
                  </a:txBody>
                  <a:tcPr/>
                </a:tc>
                <a:extLst>
                  <a:ext uri="{0D108BD9-81ED-4DB2-BD59-A6C34878D82A}">
                    <a16:rowId xmlns:a16="http://schemas.microsoft.com/office/drawing/2014/main" val="1433356901"/>
                  </a:ext>
                </a:extLst>
              </a:tr>
              <a:tr h="370840">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Traditional Sources</a:t>
                      </a:r>
                      <a:endParaRPr lang="en-US" dirty="0">
                        <a:solidFill>
                          <a:schemeClr val="bg1"/>
                        </a:solidFill>
                      </a:endParaRPr>
                    </a:p>
                  </a:txBody>
                  <a:tcPr/>
                </a:tc>
                <a:tc>
                  <a:txBody>
                    <a:bodyPr/>
                    <a:lstStyle/>
                    <a:p>
                      <a:r>
                        <a:rPr lang="en-US" dirty="0"/>
                        <a:t>Generic APIs</a:t>
                      </a:r>
                    </a:p>
                    <a:p>
                      <a:r>
                        <a:rPr lang="en-US" dirty="0"/>
                        <a:t>(obtaining user inputs)</a:t>
                      </a:r>
                      <a:endParaRPr lang="en-US" dirty="0">
                        <a:solidFill>
                          <a:schemeClr val="bg1"/>
                        </a:solidFill>
                      </a:endParaRPr>
                    </a:p>
                  </a:txBody>
                  <a:tcPr/>
                </a:tc>
                <a:tc>
                  <a:txBody>
                    <a:bodyPr/>
                    <a:lstStyle/>
                    <a:p>
                      <a:r>
                        <a:rPr lang="en-US" dirty="0"/>
                        <a:t>Other Generic APIs (network, file, …)</a:t>
                      </a:r>
                      <a:endParaRPr lang="en-US" dirty="0">
                        <a:solidFill>
                          <a:schemeClr val="bg1"/>
                        </a:solidFill>
                      </a:endParaRPr>
                    </a:p>
                  </a:txBody>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286402"/>
                  </a:ext>
                </a:extLst>
              </a:tr>
              <a:tr h="370840">
                <a:tc>
                  <a:txBody>
                    <a:bodyPr/>
                    <a:lstStyle/>
                    <a:p>
                      <a:r>
                        <a:rPr lang="en-US" b="1" dirty="0"/>
                        <a:t>Traditional</a:t>
                      </a:r>
                      <a:endParaRPr lang="en-US" b="1" dirty="0">
                        <a:solidFill>
                          <a:schemeClr val="bg1"/>
                        </a:solidFill>
                      </a:endParaRPr>
                    </a:p>
                  </a:txBody>
                  <a:tcPr/>
                </a:tc>
                <a:tc>
                  <a:txBody>
                    <a:bodyPr/>
                    <a:lstStyle/>
                    <a:p>
                      <a:pPr algn="ctr"/>
                      <a:r>
                        <a:rPr lang="en-US" dirty="0"/>
                        <a:t>√</a:t>
                      </a: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4236073607"/>
                  </a:ext>
                </a:extLst>
              </a:tr>
              <a:tr h="370840">
                <a:tc>
                  <a:txBody>
                    <a:bodyPr/>
                    <a:lstStyle/>
                    <a:p>
                      <a:r>
                        <a:rPr lang="en-US" b="1" dirty="0"/>
                        <a:t>SUPOR</a:t>
                      </a:r>
                      <a:endParaRPr lang="en-US" b="1" dirty="0">
                        <a:solidFill>
                          <a:schemeClr val="bg1"/>
                        </a:solidFill>
                      </a:endParaRPr>
                    </a:p>
                  </a:txBody>
                  <a:tcPr/>
                </a:tc>
                <a:tc>
                  <a:txBody>
                    <a:bodyPr/>
                    <a:lstStyle/>
                    <a:p>
                      <a:pPr algn="ctr"/>
                      <a:r>
                        <a:rPr lang="en-US" dirty="0"/>
                        <a:t>√</a:t>
                      </a:r>
                      <a:endParaRPr lang="en-US" dirty="0">
                        <a:solidFill>
                          <a:srgbClr val="00B0F0"/>
                        </a:solidFill>
                      </a:endParaRPr>
                    </a:p>
                  </a:txBody>
                  <a:tcPr/>
                </a:tc>
                <a:tc>
                  <a:txBody>
                    <a:bodyPr/>
                    <a:lstStyle/>
                    <a:p>
                      <a:pPr algn="ctr"/>
                      <a:r>
                        <a:rPr lang="en-US" dirty="0"/>
                        <a:t>√</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127677339"/>
                  </a:ext>
                </a:extLst>
              </a:tr>
              <a:tr h="370840">
                <a:tc>
                  <a:txBody>
                    <a:bodyPr/>
                    <a:lstStyle/>
                    <a:p>
                      <a:r>
                        <a:rPr lang="en-US" b="1" dirty="0" err="1"/>
                        <a:t>BidText</a:t>
                      </a:r>
                      <a:endParaRPr lang="en-US" b="1" dirty="0">
                        <a:solidFill>
                          <a:schemeClr val="bg1"/>
                        </a:solidFill>
                      </a:endParaRPr>
                    </a:p>
                  </a:txBody>
                  <a:tcPr/>
                </a:tc>
                <a:tc>
                  <a:txBody>
                    <a:bodyPr/>
                    <a:lstStyle/>
                    <a:p>
                      <a:pPr algn="ctr"/>
                      <a:r>
                        <a:rPr lang="en-US" dirty="0"/>
                        <a:t>√</a:t>
                      </a:r>
                      <a:endParaRPr lang="en-US" dirty="0">
                        <a:solidFill>
                          <a:schemeClr val="tx1"/>
                        </a:solidFill>
                      </a:endParaRPr>
                    </a:p>
                  </a:txBody>
                  <a:tcPr/>
                </a:tc>
                <a:tc>
                  <a:txBody>
                    <a:bodyPr/>
                    <a:lstStyle/>
                    <a:p>
                      <a:pPr algn="ctr"/>
                      <a:r>
                        <a:rPr lang="en-US" dirty="0"/>
                        <a:t>√</a:t>
                      </a:r>
                      <a:endParaRPr lang="en-US" dirty="0">
                        <a:solidFill>
                          <a:schemeClr val="tx1"/>
                        </a:solidFill>
                      </a:endParaRPr>
                    </a:p>
                  </a:txBody>
                  <a:tcPr/>
                </a:tc>
                <a:tc>
                  <a:txBody>
                    <a:bodyPr/>
                    <a:lstStyle/>
                    <a:p>
                      <a:pPr algn="ctr"/>
                      <a:r>
                        <a:rPr lang="en-US" dirty="0"/>
                        <a:t>√</a:t>
                      </a:r>
                      <a:endParaRPr lang="en-US" dirty="0">
                        <a:solidFill>
                          <a:schemeClr val="tx1"/>
                        </a:solidFill>
                      </a:endParaRPr>
                    </a:p>
                  </a:txBody>
                  <a:tcPr/>
                </a:tc>
                <a:tc>
                  <a:txBody>
                    <a:bodyPr/>
                    <a:lstStyle/>
                    <a:p>
                      <a:pPr algn="ctr"/>
                      <a:r>
                        <a:rPr lang="en-US" dirty="0"/>
                        <a:t>√</a:t>
                      </a:r>
                      <a:endParaRPr lang="en-US" dirty="0">
                        <a:solidFill>
                          <a:schemeClr val="tx1"/>
                        </a:solidFill>
                      </a:endParaRPr>
                    </a:p>
                  </a:txBody>
                  <a:tcPr/>
                </a:tc>
                <a:extLst>
                  <a:ext uri="{0D108BD9-81ED-4DB2-BD59-A6C34878D82A}">
                    <a16:rowId xmlns:a16="http://schemas.microsoft.com/office/drawing/2014/main" val="3368312732"/>
                  </a:ext>
                </a:extLst>
              </a:tr>
            </a:tbl>
          </a:graphicData>
        </a:graphic>
      </p:graphicFrame>
      <p:pic>
        <p:nvPicPr>
          <p:cNvPr id="4" name="Picture 3"/>
          <p:cNvPicPr>
            <a:picLocks noChangeAspect="1"/>
          </p:cNvPicPr>
          <p:nvPr/>
        </p:nvPicPr>
        <p:blipFill>
          <a:blip r:embed="rId3"/>
          <a:stretch>
            <a:fillRect/>
          </a:stretch>
        </p:blipFill>
        <p:spPr>
          <a:xfrm>
            <a:off x="1763877" y="4946015"/>
            <a:ext cx="5648325" cy="1800225"/>
          </a:xfrm>
          <a:prstGeom prst="rect">
            <a:avLst/>
          </a:prstGeom>
        </p:spPr>
      </p:pic>
      <p:sp>
        <p:nvSpPr>
          <p:cNvPr id="6" name="TextBox 5"/>
          <p:cNvSpPr txBox="1"/>
          <p:nvPr/>
        </p:nvSpPr>
        <p:spPr>
          <a:xfrm>
            <a:off x="1216967" y="5427027"/>
            <a:ext cx="461665" cy="838200"/>
          </a:xfrm>
          <a:prstGeom prst="rect">
            <a:avLst/>
          </a:prstGeom>
          <a:noFill/>
          <a:ln w="22225">
            <a:noFill/>
          </a:ln>
        </p:spPr>
        <p:txBody>
          <a:bodyPr vert="eaVert" wrap="square" rtlCol="0">
            <a:spAutoFit/>
          </a:bodyPr>
          <a:lstStyle/>
          <a:p>
            <a:r>
              <a:rPr lang="en-US" sz="1800" dirty="0">
                <a:latin typeface="Calibri" pitchFamily="34" charset="0"/>
              </a:rPr>
              <a:t>Results </a:t>
            </a:r>
          </a:p>
        </p:txBody>
      </p:sp>
    </p:spTree>
    <p:extLst>
      <p:ext uri="{BB962C8B-B14F-4D97-AF65-F5344CB8AC3E}">
        <p14:creationId xmlns:p14="http://schemas.microsoft.com/office/powerpoint/2010/main" val="363891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p>
        </p:txBody>
      </p:sp>
      <p:sp>
        <p:nvSpPr>
          <p:cNvPr id="3" name="Content Placeholder 2"/>
          <p:cNvSpPr>
            <a:spLocks noGrp="1"/>
          </p:cNvSpPr>
          <p:nvPr>
            <p:ph idx="1"/>
          </p:nvPr>
        </p:nvSpPr>
        <p:spPr>
          <a:xfrm>
            <a:off x="533400" y="1143000"/>
            <a:ext cx="8077200" cy="2286000"/>
          </a:xfrm>
        </p:spPr>
        <p:txBody>
          <a:bodyPr/>
          <a:lstStyle/>
          <a:p>
            <a:r>
              <a:rPr lang="en-US" dirty="0"/>
              <a:t>Manually inspect 100 randomly selected apps reported by </a:t>
            </a:r>
            <a:r>
              <a:rPr lang="en-US" dirty="0" err="1"/>
              <a:t>BidText</a:t>
            </a:r>
            <a:endParaRPr lang="en-US" dirty="0"/>
          </a:p>
          <a:p>
            <a:pPr lvl="1"/>
            <a:r>
              <a:rPr lang="en-US" dirty="0"/>
              <a:t>False positives are found in 10 apps</a:t>
            </a:r>
          </a:p>
          <a:p>
            <a:pPr lvl="1"/>
            <a:r>
              <a:rPr lang="en-US" dirty="0"/>
              <a:t>False negatives are ignored due to the lack of oracle</a:t>
            </a:r>
          </a:p>
        </p:txBody>
      </p:sp>
      <p:graphicFrame>
        <p:nvGraphicFramePr>
          <p:cNvPr id="4" name="Table 3"/>
          <p:cNvGraphicFramePr>
            <a:graphicFrameLocks noGrp="1"/>
          </p:cNvGraphicFramePr>
          <p:nvPr>
            <p:extLst>
              <p:ext uri="{D42A27DB-BD31-4B8C-83A1-F6EECF244321}">
                <p14:modId xmlns:p14="http://schemas.microsoft.com/office/powerpoint/2010/main" val="1180099062"/>
              </p:ext>
            </p:extLst>
          </p:nvPr>
        </p:nvGraphicFramePr>
        <p:xfrm>
          <a:off x="1389845" y="4175760"/>
          <a:ext cx="6096000" cy="164592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3028038573"/>
                    </a:ext>
                  </a:extLst>
                </a:gridCol>
                <a:gridCol w="1524000">
                  <a:extLst>
                    <a:ext uri="{9D8B030D-6E8A-4147-A177-3AD203B41FA5}">
                      <a16:colId xmlns:a16="http://schemas.microsoft.com/office/drawing/2014/main" val="749434578"/>
                    </a:ext>
                  </a:extLst>
                </a:gridCol>
                <a:gridCol w="1524000">
                  <a:extLst>
                    <a:ext uri="{9D8B030D-6E8A-4147-A177-3AD203B41FA5}">
                      <a16:colId xmlns:a16="http://schemas.microsoft.com/office/drawing/2014/main" val="984857620"/>
                    </a:ext>
                  </a:extLst>
                </a:gridCol>
                <a:gridCol w="1524000">
                  <a:extLst>
                    <a:ext uri="{9D8B030D-6E8A-4147-A177-3AD203B41FA5}">
                      <a16:colId xmlns:a16="http://schemas.microsoft.com/office/drawing/2014/main" val="4191092075"/>
                    </a:ext>
                  </a:extLst>
                </a:gridCol>
              </a:tblGrid>
              <a:tr h="218440">
                <a:tc>
                  <a:txBody>
                    <a:bodyPr/>
                    <a:lstStyle/>
                    <a:p>
                      <a:endParaRPr lang="en-US" dirty="0"/>
                    </a:p>
                  </a:txBody>
                  <a:tcPr/>
                </a:tc>
                <a:tc>
                  <a:txBody>
                    <a:bodyPr/>
                    <a:lstStyle/>
                    <a:p>
                      <a:r>
                        <a:rPr lang="en-US" dirty="0"/>
                        <a:t>Code TEXT</a:t>
                      </a:r>
                    </a:p>
                  </a:txBody>
                  <a:tcPr/>
                </a:tc>
                <a:tc>
                  <a:txBody>
                    <a:bodyPr/>
                    <a:lstStyle/>
                    <a:p>
                      <a:r>
                        <a:rPr lang="en-US" dirty="0"/>
                        <a:t>API</a:t>
                      </a:r>
                    </a:p>
                  </a:txBody>
                  <a:tcPr/>
                </a:tc>
                <a:tc>
                  <a:txBody>
                    <a:bodyPr/>
                    <a:lstStyle/>
                    <a:p>
                      <a:r>
                        <a:rPr lang="en-US" dirty="0"/>
                        <a:t>UI</a:t>
                      </a:r>
                    </a:p>
                  </a:txBody>
                  <a:tcPr/>
                </a:tc>
                <a:extLst>
                  <a:ext uri="{0D108BD9-81ED-4DB2-BD59-A6C34878D82A}">
                    <a16:rowId xmlns:a16="http://schemas.microsoft.com/office/drawing/2014/main" val="3115555153"/>
                  </a:ext>
                </a:extLst>
              </a:tr>
              <a:tr h="370840">
                <a:tc>
                  <a:txBody>
                    <a:bodyPr/>
                    <a:lstStyle/>
                    <a:p>
                      <a:r>
                        <a:rPr lang="en-US" b="1" dirty="0"/>
                        <a:t>Reported</a:t>
                      </a:r>
                      <a:r>
                        <a:rPr lang="en-US" b="1" baseline="0" dirty="0"/>
                        <a:t> Apps</a:t>
                      </a:r>
                      <a:endParaRPr lang="en-US" b="1" dirty="0">
                        <a:solidFill>
                          <a:schemeClr val="bg1"/>
                        </a:solidFill>
                      </a:endParaRPr>
                    </a:p>
                  </a:txBody>
                  <a:tcPr/>
                </a:tc>
                <a:tc>
                  <a:txBody>
                    <a:bodyPr/>
                    <a:lstStyle/>
                    <a:p>
                      <a:r>
                        <a:rPr lang="en-US" dirty="0"/>
                        <a:t>84</a:t>
                      </a:r>
                    </a:p>
                  </a:txBody>
                  <a:tcPr/>
                </a:tc>
                <a:tc>
                  <a:txBody>
                    <a:bodyPr/>
                    <a:lstStyle/>
                    <a:p>
                      <a:r>
                        <a:rPr lang="en-US" dirty="0"/>
                        <a:t>22</a:t>
                      </a:r>
                    </a:p>
                  </a:txBody>
                  <a:tcPr/>
                </a:tc>
                <a:tc>
                  <a:txBody>
                    <a:bodyPr/>
                    <a:lstStyle/>
                    <a:p>
                      <a:r>
                        <a:rPr lang="en-US" dirty="0"/>
                        <a:t>39</a:t>
                      </a:r>
                    </a:p>
                  </a:txBody>
                  <a:tcPr/>
                </a:tc>
                <a:extLst>
                  <a:ext uri="{0D108BD9-81ED-4DB2-BD59-A6C34878D82A}">
                    <a16:rowId xmlns:a16="http://schemas.microsoft.com/office/drawing/2014/main" val="1465873017"/>
                  </a:ext>
                </a:extLst>
              </a:tr>
              <a:tr h="370840">
                <a:tc>
                  <a:txBody>
                    <a:bodyPr/>
                    <a:lstStyle/>
                    <a:p>
                      <a:r>
                        <a:rPr lang="en-US" b="1" dirty="0"/>
                        <a:t>False Positives</a:t>
                      </a:r>
                      <a:endParaRPr lang="en-US" b="1" dirty="0">
                        <a:solidFill>
                          <a:schemeClr val="bg1"/>
                        </a:solidFill>
                      </a:endParaRPr>
                    </a:p>
                  </a:txBody>
                  <a:tcPr/>
                </a:tc>
                <a:tc>
                  <a:txBody>
                    <a:bodyPr/>
                    <a:lstStyle/>
                    <a:p>
                      <a:r>
                        <a:rPr lang="en-US" dirty="0"/>
                        <a:t>3</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3328014310"/>
                  </a:ext>
                </a:extLst>
              </a:tr>
            </a:tbl>
          </a:graphicData>
        </a:graphic>
      </p:graphicFrame>
    </p:spTree>
    <p:extLst>
      <p:ext uri="{BB962C8B-B14F-4D97-AF65-F5344CB8AC3E}">
        <p14:creationId xmlns:p14="http://schemas.microsoft.com/office/powerpoint/2010/main" val="966753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Positives</a:t>
            </a:r>
          </a:p>
        </p:txBody>
      </p:sp>
      <p:sp>
        <p:nvSpPr>
          <p:cNvPr id="3" name="Content Placeholder 2"/>
          <p:cNvSpPr>
            <a:spLocks noGrp="1"/>
          </p:cNvSpPr>
          <p:nvPr>
            <p:ph idx="1"/>
          </p:nvPr>
        </p:nvSpPr>
        <p:spPr>
          <a:xfrm>
            <a:off x="533400" y="1143000"/>
            <a:ext cx="8077200" cy="1028700"/>
          </a:xfrm>
        </p:spPr>
        <p:txBody>
          <a:bodyPr/>
          <a:lstStyle/>
          <a:p>
            <a:r>
              <a:rPr lang="en-US" dirty="0"/>
              <a:t>False Positive rate: 10%</a:t>
            </a:r>
          </a:p>
          <a:p>
            <a:pPr lvl="1"/>
            <a:r>
              <a:rPr lang="en-US" dirty="0"/>
              <a:t>Imprecise model of APIs</a:t>
            </a:r>
          </a:p>
        </p:txBody>
      </p:sp>
      <p:sp>
        <p:nvSpPr>
          <p:cNvPr id="7" name="Content Placeholder 2"/>
          <p:cNvSpPr txBox="1">
            <a:spLocks/>
          </p:cNvSpPr>
          <p:nvPr/>
        </p:nvSpPr>
        <p:spPr bwMode="auto">
          <a:xfrm>
            <a:off x="546847" y="3668806"/>
            <a:ext cx="8077200" cy="25033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pPr lvl="1"/>
            <a:r>
              <a:rPr lang="en-US" kern="0" dirty="0"/>
              <a:t>Incorrect recognition of text</a:t>
            </a:r>
          </a:p>
          <a:p>
            <a:pPr lvl="2"/>
            <a:r>
              <a:rPr lang="en-US" kern="0" dirty="0"/>
              <a:t>Code text: “</a:t>
            </a:r>
            <a:r>
              <a:rPr lang="en-US" kern="0" dirty="0" err="1"/>
              <a:t>Apps_lang</a:t>
            </a:r>
            <a:r>
              <a:rPr lang="en-US" kern="0" dirty="0"/>
              <a:t>[apps_</a:t>
            </a:r>
            <a:r>
              <a:rPr lang="en-US" kern="0" dirty="0">
                <a:solidFill>
                  <a:srgbClr val="FF0000"/>
                </a:solidFill>
              </a:rPr>
              <a:t>lng</a:t>
            </a:r>
            <a:r>
              <a:rPr lang="en-US" kern="0" dirty="0"/>
              <a:t>_iso2]”</a:t>
            </a:r>
          </a:p>
          <a:p>
            <a:pPr lvl="3"/>
            <a:r>
              <a:rPr lang="en-US" kern="0" dirty="0" err="1">
                <a:solidFill>
                  <a:srgbClr val="FF0000"/>
                </a:solidFill>
              </a:rPr>
              <a:t>lng</a:t>
            </a:r>
            <a:r>
              <a:rPr lang="en-US" kern="0" dirty="0"/>
              <a:t> is mostly used as a short of “</a:t>
            </a:r>
            <a:r>
              <a:rPr lang="en-US" i="1" kern="0" dirty="0"/>
              <a:t>longitude</a:t>
            </a:r>
            <a:r>
              <a:rPr lang="en-US" kern="0" dirty="0"/>
              <a:t>”</a:t>
            </a:r>
          </a:p>
          <a:p>
            <a:pPr lvl="2"/>
            <a:r>
              <a:rPr lang="en-US" kern="0" dirty="0"/>
              <a:t>UI Text: “</a:t>
            </a:r>
            <a:r>
              <a:rPr lang="en-US" kern="0" dirty="0">
                <a:solidFill>
                  <a:srgbClr val="FF0000"/>
                </a:solidFill>
              </a:rPr>
              <a:t>Pin</a:t>
            </a:r>
            <a:r>
              <a:rPr lang="en-US" kern="0" dirty="0"/>
              <a:t> to desktop”</a:t>
            </a:r>
          </a:p>
          <a:p>
            <a:pPr lvl="2"/>
            <a:r>
              <a:rPr lang="en-US" i="1" kern="0" dirty="0">
                <a:solidFill>
                  <a:schemeClr val="tx1"/>
                </a:solidFill>
              </a:rPr>
              <a:t>Possible solution</a:t>
            </a:r>
            <a:r>
              <a:rPr lang="en-US" i="1" kern="0" dirty="0"/>
              <a:t>: integrate more advanced NLP techniques with program analysis.</a:t>
            </a:r>
          </a:p>
        </p:txBody>
      </p:sp>
      <p:sp>
        <p:nvSpPr>
          <p:cNvPr id="4" name="TextBox 3"/>
          <p:cNvSpPr txBox="1"/>
          <p:nvPr/>
        </p:nvSpPr>
        <p:spPr>
          <a:xfrm>
            <a:off x="700587" y="2255451"/>
            <a:ext cx="7927170" cy="1200329"/>
          </a:xfrm>
          <a:prstGeom prst="rect">
            <a:avLst/>
          </a:prstGeom>
          <a:noFill/>
          <a:ln w="22225">
            <a:noFill/>
          </a:ln>
        </p:spPr>
        <p:txBody>
          <a:bodyPr wrap="none" rtlCol="0">
            <a:spAutoFit/>
          </a:bodyPr>
          <a:lstStyle/>
          <a:p>
            <a:r>
              <a:rPr lang="en-US" sz="2400" b="1" dirty="0" err="1">
                <a:latin typeface="Courier New" panose="02070309020205020404" pitchFamily="49" charset="0"/>
                <a:cs typeface="Courier New" panose="02070309020205020404" pitchFamily="49" charset="0"/>
              </a:rPr>
              <a:t>uidx</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cursor.getColumnIndex</a:t>
            </a:r>
            <a:r>
              <a:rPr lang="en-US" sz="2400" b="1" dirty="0">
                <a:latin typeface="Courier New" panose="02070309020205020404" pitchFamily="49" charset="0"/>
                <a:cs typeface="Courier New" panose="02070309020205020404" pitchFamily="49" charset="0"/>
              </a:rPr>
              <a:t>(“username”);</a:t>
            </a:r>
          </a:p>
          <a:p>
            <a:r>
              <a:rPr lang="en-US" sz="2400" b="1" dirty="0">
                <a:latin typeface="Courier New" panose="02070309020205020404" pitchFamily="49" charset="0"/>
                <a:cs typeface="Courier New" panose="02070309020205020404" pitchFamily="49" charset="0"/>
              </a:rPr>
              <a:t>x     = </a:t>
            </a:r>
            <a:r>
              <a:rPr lang="en-US" sz="2400" b="1" dirty="0" err="1">
                <a:latin typeface="Courier New" panose="02070309020205020404" pitchFamily="49" charset="0"/>
                <a:cs typeface="Courier New" panose="02070309020205020404" pitchFamily="49" charset="0"/>
              </a:rPr>
              <a:t>cursor.getLong</a:t>
            </a:r>
            <a:r>
              <a:rPr lang="en-US" sz="2400" b="1" dirty="0">
                <a:latin typeface="Courier New" panose="02070309020205020404" pitchFamily="49" charset="0"/>
                <a:cs typeface="Courier New" panose="02070309020205020404" pitchFamily="49" charset="0"/>
              </a:rPr>
              <a:t>(y);</a:t>
            </a:r>
          </a:p>
          <a:p>
            <a:r>
              <a:rPr lang="en-US" sz="2400" b="1" dirty="0">
                <a:solidFill>
                  <a:srgbClr val="FF0000"/>
                </a:solidFill>
                <a:latin typeface="Courier New" panose="02070309020205020404" pitchFamily="49" charset="0"/>
                <a:cs typeface="Courier New" panose="02070309020205020404" pitchFamily="49" charset="0"/>
              </a:rPr>
              <a:t>      sink</a:t>
            </a:r>
            <a:r>
              <a:rPr lang="en-US" sz="2400" b="1" dirty="0">
                <a:latin typeface="Courier New" panose="02070309020205020404" pitchFamily="49" charset="0"/>
                <a:cs typeface="Courier New" panose="02070309020205020404" pitchFamily="49" charset="0"/>
              </a:rPr>
              <a:t>(x);</a:t>
            </a:r>
          </a:p>
        </p:txBody>
      </p:sp>
      <p:sp>
        <p:nvSpPr>
          <p:cNvPr id="5" name="Oval 4"/>
          <p:cNvSpPr/>
          <p:nvPr/>
        </p:nvSpPr>
        <p:spPr bwMode="auto">
          <a:xfrm>
            <a:off x="2122946" y="2212544"/>
            <a:ext cx="1371600" cy="868749"/>
          </a:xfrm>
          <a:prstGeom prst="ellipse">
            <a:avLst/>
          </a:prstGeom>
          <a:noFill/>
          <a:ln w="127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8" name="Rounded Rectangle 7"/>
          <p:cNvSpPr/>
          <p:nvPr/>
        </p:nvSpPr>
        <p:spPr bwMode="auto">
          <a:xfrm>
            <a:off x="6308558" y="2255451"/>
            <a:ext cx="1828800" cy="418332"/>
          </a:xfrm>
          <a:prstGeom prst="roundRect">
            <a:avLst/>
          </a:prstGeom>
          <a:noFill/>
          <a:ln w="127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9" name="Oval 8"/>
          <p:cNvSpPr/>
          <p:nvPr/>
        </p:nvSpPr>
        <p:spPr bwMode="auto">
          <a:xfrm>
            <a:off x="652461" y="2646919"/>
            <a:ext cx="518613" cy="397071"/>
          </a:xfrm>
          <a:prstGeom prst="ellipse">
            <a:avLst/>
          </a:prstGeom>
          <a:noFill/>
          <a:ln w="127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cxnSp>
        <p:nvCxnSpPr>
          <p:cNvPr id="11" name="Curved Connector 10"/>
          <p:cNvCxnSpPr>
            <a:stCxn id="8" idx="0"/>
            <a:endCxn id="5" idx="7"/>
          </p:cNvCxnSpPr>
          <p:nvPr/>
        </p:nvCxnSpPr>
        <p:spPr bwMode="auto">
          <a:xfrm rot="16200000" flipH="1" flipV="1">
            <a:off x="5216160" y="332971"/>
            <a:ext cx="84318" cy="3929278"/>
          </a:xfrm>
          <a:prstGeom prst="curvedConnector3">
            <a:avLst>
              <a:gd name="adj1" fmla="val -322004"/>
            </a:avLst>
          </a:prstGeom>
          <a:noFill/>
          <a:ln w="57150" cap="flat" cmpd="sng" algn="ctr">
            <a:solidFill>
              <a:srgbClr val="00B0F0"/>
            </a:solidFill>
            <a:prstDash val="lgDashDot"/>
            <a:round/>
            <a:headEnd type="none" w="med" len="med"/>
            <a:tailEnd type="triangle"/>
          </a:ln>
          <a:effectLst/>
        </p:spPr>
      </p:cxnSp>
      <p:cxnSp>
        <p:nvCxnSpPr>
          <p:cNvPr id="13" name="Straight Arrow Connector 12"/>
          <p:cNvCxnSpPr>
            <a:stCxn id="5" idx="2"/>
            <a:endCxn id="9" idx="6"/>
          </p:cNvCxnSpPr>
          <p:nvPr/>
        </p:nvCxnSpPr>
        <p:spPr bwMode="auto">
          <a:xfrm flipH="1">
            <a:off x="1171074" y="2646919"/>
            <a:ext cx="951872" cy="198536"/>
          </a:xfrm>
          <a:prstGeom prst="straightConnector1">
            <a:avLst/>
          </a:prstGeom>
          <a:noFill/>
          <a:ln w="57150" cap="flat" cmpd="sng" algn="ctr">
            <a:solidFill>
              <a:srgbClr val="00B0F0"/>
            </a:solidFill>
            <a:prstDash val="lgDashDot"/>
            <a:round/>
            <a:headEnd type="none" w="med" len="med"/>
            <a:tailEnd type="triangle"/>
          </a:ln>
          <a:effectLst/>
        </p:spPr>
      </p:cxnSp>
      <p:cxnSp>
        <p:nvCxnSpPr>
          <p:cNvPr id="19" name="Elbow Connector 18"/>
          <p:cNvCxnSpPr>
            <a:stCxn id="9" idx="4"/>
          </p:cNvCxnSpPr>
          <p:nvPr/>
        </p:nvCxnSpPr>
        <p:spPr bwMode="auto">
          <a:xfrm rot="16200000" flipH="1">
            <a:off x="1330467" y="2625291"/>
            <a:ext cx="168442" cy="1005840"/>
          </a:xfrm>
          <a:prstGeom prst="bentConnector2">
            <a:avLst/>
          </a:prstGeom>
          <a:noFill/>
          <a:ln w="57150" cap="flat" cmpd="sng" algn="ctr">
            <a:solidFill>
              <a:srgbClr val="00B0F0"/>
            </a:solidFill>
            <a:prstDash val="lgDashDot"/>
            <a:round/>
            <a:headEnd type="none" w="med" len="med"/>
            <a:tailEnd type="triangle"/>
          </a:ln>
          <a:effectLst/>
        </p:spPr>
      </p:cxnSp>
      <p:pic>
        <p:nvPicPr>
          <p:cNvPr id="21" name="Picture 20" descr="http://ico.ooopic.com/ajax/iconpng/?id=285105.png"/>
          <p:cNvPicPr>
            <a:picLocks noChangeAspect="1" noChangeArrowheads="1"/>
          </p:cNvPicPr>
          <p:nvPr/>
        </p:nvPicPr>
        <p:blipFill>
          <a:blip r:embed="rId3"/>
          <a:srcRect/>
          <a:stretch>
            <a:fillRect/>
          </a:stretch>
        </p:blipFill>
        <p:spPr bwMode="auto">
          <a:xfrm>
            <a:off x="3334124" y="2949300"/>
            <a:ext cx="731520" cy="731520"/>
          </a:xfrm>
          <a:prstGeom prst="rect">
            <a:avLst/>
          </a:prstGeom>
          <a:noFill/>
        </p:spPr>
      </p:pic>
    </p:spTree>
    <p:extLst>
      <p:ext uri="{BB962C8B-B14F-4D97-AF65-F5344CB8AC3E}">
        <p14:creationId xmlns:p14="http://schemas.microsoft.com/office/powerpoint/2010/main" val="202567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75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5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75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mph" presetSubtype="0" grpId="1" nodeType="clickEffect">
                                  <p:stCondLst>
                                    <p:cond delay="0"/>
                                  </p:stCondLst>
                                  <p:childTnLst>
                                    <p:set>
                                      <p:cBhvr rctx="PPT">
                                        <p:cTn id="37" dur="indefinite"/>
                                        <p:tgtEl>
                                          <p:spTgt spid="8"/>
                                        </p:tgtEl>
                                        <p:attrNameLst>
                                          <p:attrName>style.opacity</p:attrName>
                                        </p:attrNameLst>
                                      </p:cBhvr>
                                      <p:to>
                                        <p:strVal val="0.25"/>
                                      </p:to>
                                    </p:set>
                                    <p:animEffect filter="image" prLst="opacity: 0.25">
                                      <p:cBhvr rctx="IE">
                                        <p:cTn id="38" dur="indefinite"/>
                                        <p:tgtEl>
                                          <p:spTgt spid="8"/>
                                        </p:tgtEl>
                                      </p:cBhvr>
                                    </p:animEffect>
                                  </p:childTnLst>
                                </p:cTn>
                              </p:par>
                              <p:par>
                                <p:cTn id="39" presetID="9" presetClass="emph" presetSubtype="0" nodeType="withEffect">
                                  <p:stCondLst>
                                    <p:cond delay="0"/>
                                  </p:stCondLst>
                                  <p:childTnLst>
                                    <p:set>
                                      <p:cBhvr rctx="PPT">
                                        <p:cTn id="40" dur="indefinite"/>
                                        <p:tgtEl>
                                          <p:spTgt spid="11"/>
                                        </p:tgtEl>
                                        <p:attrNameLst>
                                          <p:attrName>style.opacity</p:attrName>
                                        </p:attrNameLst>
                                      </p:cBhvr>
                                      <p:to>
                                        <p:strVal val="0.25"/>
                                      </p:to>
                                    </p:set>
                                    <p:animEffect filter="image" prLst="opacity: 0.25">
                                      <p:cBhvr rctx="IE">
                                        <p:cTn id="41" dur="indefinite"/>
                                        <p:tgtEl>
                                          <p:spTgt spid="11"/>
                                        </p:tgtEl>
                                      </p:cBhvr>
                                    </p:animEffect>
                                  </p:childTnLst>
                                </p:cTn>
                              </p:par>
                              <p:par>
                                <p:cTn id="42" presetID="9" presetClass="emph" presetSubtype="0" grpId="1" nodeType="withEffect">
                                  <p:stCondLst>
                                    <p:cond delay="0"/>
                                  </p:stCondLst>
                                  <p:childTnLst>
                                    <p:set>
                                      <p:cBhvr rctx="PPT">
                                        <p:cTn id="43" dur="indefinite"/>
                                        <p:tgtEl>
                                          <p:spTgt spid="5"/>
                                        </p:tgtEl>
                                        <p:attrNameLst>
                                          <p:attrName>style.opacity</p:attrName>
                                        </p:attrNameLst>
                                      </p:cBhvr>
                                      <p:to>
                                        <p:strVal val="0.25"/>
                                      </p:to>
                                    </p:set>
                                    <p:animEffect filter="image" prLst="opacity: 0.25">
                                      <p:cBhvr rctx="IE">
                                        <p:cTn id="44" dur="indefinite"/>
                                        <p:tgtEl>
                                          <p:spTgt spid="5"/>
                                        </p:tgtEl>
                                      </p:cBhvr>
                                    </p:animEffect>
                                  </p:childTnLst>
                                </p:cTn>
                              </p:par>
                              <p:par>
                                <p:cTn id="45" presetID="9" presetClass="emph" presetSubtype="0" nodeType="withEffect">
                                  <p:stCondLst>
                                    <p:cond delay="0"/>
                                  </p:stCondLst>
                                  <p:childTnLst>
                                    <p:set>
                                      <p:cBhvr rctx="PPT">
                                        <p:cTn id="46" dur="indefinite"/>
                                        <p:tgtEl>
                                          <p:spTgt spid="13"/>
                                        </p:tgtEl>
                                        <p:attrNameLst>
                                          <p:attrName>style.opacity</p:attrName>
                                        </p:attrNameLst>
                                      </p:cBhvr>
                                      <p:to>
                                        <p:strVal val="0.25"/>
                                      </p:to>
                                    </p:set>
                                    <p:animEffect filter="image" prLst="opacity: 0.25">
                                      <p:cBhvr rctx="IE">
                                        <p:cTn id="47" dur="indefinite"/>
                                        <p:tgtEl>
                                          <p:spTgt spid="13"/>
                                        </p:tgtEl>
                                      </p:cBhvr>
                                    </p:animEffect>
                                  </p:childTnLst>
                                </p:cTn>
                              </p:par>
                              <p:par>
                                <p:cTn id="48" presetID="9" presetClass="emph" presetSubtype="0" grpId="1" nodeType="withEffect">
                                  <p:stCondLst>
                                    <p:cond delay="0"/>
                                  </p:stCondLst>
                                  <p:childTnLst>
                                    <p:set>
                                      <p:cBhvr rctx="PPT">
                                        <p:cTn id="49" dur="indefinite"/>
                                        <p:tgtEl>
                                          <p:spTgt spid="9"/>
                                        </p:tgtEl>
                                        <p:attrNameLst>
                                          <p:attrName>style.opacity</p:attrName>
                                        </p:attrNameLst>
                                      </p:cBhvr>
                                      <p:to>
                                        <p:strVal val="0.25"/>
                                      </p:to>
                                    </p:set>
                                    <p:animEffect filter="image" prLst="opacity: 0.25">
                                      <p:cBhvr rctx="IE">
                                        <p:cTn id="50" dur="indefinite"/>
                                        <p:tgtEl>
                                          <p:spTgt spid="9"/>
                                        </p:tgtEl>
                                      </p:cBhvr>
                                    </p:animEffect>
                                  </p:childTnLst>
                                </p:cTn>
                              </p:par>
                              <p:par>
                                <p:cTn id="51" presetID="9" presetClass="emph" presetSubtype="0" nodeType="withEffect">
                                  <p:stCondLst>
                                    <p:cond delay="0"/>
                                  </p:stCondLst>
                                  <p:childTnLst>
                                    <p:set>
                                      <p:cBhvr rctx="PPT">
                                        <p:cTn id="52" dur="indefinite"/>
                                        <p:tgtEl>
                                          <p:spTgt spid="19"/>
                                        </p:tgtEl>
                                        <p:attrNameLst>
                                          <p:attrName>style.opacity</p:attrName>
                                        </p:attrNameLst>
                                      </p:cBhvr>
                                      <p:to>
                                        <p:strVal val="0.25"/>
                                      </p:to>
                                    </p:set>
                                    <p:animEffect filter="image" prLst="opacity: 0.25">
                                      <p:cBhvr rctx="IE">
                                        <p:cTn id="53" dur="indefinite"/>
                                        <p:tgtEl>
                                          <p:spTgt spid="19"/>
                                        </p:tgtEl>
                                      </p:cBhvr>
                                    </p:animEffect>
                                  </p:childTnLst>
                                </p:cTn>
                              </p:par>
                              <p:par>
                                <p:cTn id="54" presetID="9" presetClass="emph" presetSubtype="0" nodeType="withEffect">
                                  <p:stCondLst>
                                    <p:cond delay="0"/>
                                  </p:stCondLst>
                                  <p:childTnLst>
                                    <p:set>
                                      <p:cBhvr rctx="PPT">
                                        <p:cTn id="55" dur="indefinite"/>
                                        <p:tgtEl>
                                          <p:spTgt spid="21"/>
                                        </p:tgtEl>
                                        <p:attrNameLst>
                                          <p:attrName>style.opacity</p:attrName>
                                        </p:attrNameLst>
                                      </p:cBhvr>
                                      <p:to>
                                        <p:strVal val="0.25"/>
                                      </p:to>
                                    </p:set>
                                    <p:animEffect filter="image" prLst="opacity: 0.25">
                                      <p:cBhvr rctx="IE">
                                        <p:cTn id="56" dur="indefinite"/>
                                        <p:tgtEl>
                                          <p:spTgt spid="21"/>
                                        </p:tgtEl>
                                      </p:cBhvr>
                                    </p:animEffect>
                                  </p:childTnLst>
                                </p:cTn>
                              </p:par>
                              <p:par>
                                <p:cTn id="57" presetID="9" presetClass="emph" presetSubtype="0" grpId="0" nodeType="withEffect">
                                  <p:stCondLst>
                                    <p:cond delay="0"/>
                                  </p:stCondLst>
                                  <p:childTnLst>
                                    <p:set>
                                      <p:cBhvr rctx="PPT">
                                        <p:cTn id="58" dur="indefinite"/>
                                        <p:tgtEl>
                                          <p:spTgt spid="4"/>
                                        </p:tgtEl>
                                        <p:attrNameLst>
                                          <p:attrName>style.opacity</p:attrName>
                                        </p:attrNameLst>
                                      </p:cBhvr>
                                      <p:to>
                                        <p:strVal val="0.25"/>
                                      </p:to>
                                    </p:set>
                                    <p:animEffect filter="image" prLst="opacity: 0.25">
                                      <p:cBhvr rctx="IE">
                                        <p:cTn id="59" dur="indefinite"/>
                                        <p:tgtEl>
                                          <p:spTgt spid="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animBg="1"/>
      <p:bldP spid="5" grpId="1" animBg="1"/>
      <p:bldP spid="8" grpId="0" animBg="1"/>
      <p:bldP spid="8" grpId="1" animBg="1"/>
      <p:bldP spid="9" grpId="0" animBg="1"/>
      <p:bldP spid="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Artifacts Evaluated</a:t>
            </a:r>
          </a:p>
        </p:txBody>
      </p:sp>
      <p:sp>
        <p:nvSpPr>
          <p:cNvPr id="3" name="Content Placeholder 2"/>
          <p:cNvSpPr>
            <a:spLocks noGrp="1"/>
          </p:cNvSpPr>
          <p:nvPr>
            <p:ph idx="1"/>
          </p:nvPr>
        </p:nvSpPr>
        <p:spPr>
          <a:xfrm>
            <a:off x="533400" y="1143000"/>
            <a:ext cx="8077200" cy="2514600"/>
          </a:xfrm>
        </p:spPr>
        <p:txBody>
          <a:bodyPr/>
          <a:lstStyle/>
          <a:p>
            <a:r>
              <a:rPr lang="en-US" dirty="0"/>
              <a:t>Source Code</a:t>
            </a:r>
          </a:p>
          <a:p>
            <a:pPr lvl="1"/>
            <a:r>
              <a:rPr lang="en-US" dirty="0"/>
              <a:t>https://bitbucket.org/hjjandy/toydroid.bidtext </a:t>
            </a:r>
          </a:p>
          <a:p>
            <a:pPr lvl="1"/>
            <a:endParaRPr lang="en-US" dirty="0"/>
          </a:p>
          <a:p>
            <a:r>
              <a:rPr lang="en-US" dirty="0"/>
              <a:t>Executables and Partial Evaluation Subjects</a:t>
            </a:r>
          </a:p>
          <a:p>
            <a:pPr lvl="1"/>
            <a:r>
              <a:rPr lang="en-US" dirty="0"/>
              <a:t>https://github.com/hjjandy/FSE16-BidText-Artifacts </a:t>
            </a:r>
            <a:br>
              <a:rPr lang="en-US" dirty="0"/>
            </a:br>
            <a:endParaRPr lang="en-US" dirty="0"/>
          </a:p>
        </p:txBody>
      </p:sp>
      <p:pic>
        <p:nvPicPr>
          <p:cNvPr id="4" name="Picture 3"/>
          <p:cNvPicPr>
            <a:picLocks noChangeAspect="1"/>
          </p:cNvPicPr>
          <p:nvPr/>
        </p:nvPicPr>
        <p:blipFill>
          <a:blip r:embed="rId3"/>
          <a:stretch>
            <a:fillRect/>
          </a:stretch>
        </p:blipFill>
        <p:spPr>
          <a:xfrm>
            <a:off x="1819275" y="4191000"/>
            <a:ext cx="5505450" cy="742950"/>
          </a:xfrm>
          <a:prstGeom prst="rect">
            <a:avLst/>
          </a:prstGeom>
        </p:spPr>
      </p:pic>
    </p:spTree>
    <p:extLst>
      <p:ext uri="{BB962C8B-B14F-4D97-AF65-F5344CB8AC3E}">
        <p14:creationId xmlns:p14="http://schemas.microsoft.com/office/powerpoint/2010/main" val="263100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err="1"/>
              <a:t>BidText</a:t>
            </a:r>
            <a:r>
              <a:rPr lang="en-US" dirty="0"/>
              <a:t>, a static technique to detect sensitive data disclosures</a:t>
            </a:r>
          </a:p>
          <a:p>
            <a:pPr lvl="1"/>
            <a:r>
              <a:rPr lang="en-US" dirty="0"/>
              <a:t>Identifies text labels, either from the code or the UI</a:t>
            </a:r>
          </a:p>
          <a:p>
            <a:pPr lvl="1"/>
            <a:r>
              <a:rPr lang="en-US" dirty="0"/>
              <a:t>Treat them as types and associates them to corresponding variables</a:t>
            </a:r>
          </a:p>
          <a:p>
            <a:pPr lvl="1"/>
            <a:r>
              <a:rPr lang="en-US" dirty="0"/>
              <a:t>Propagates the types through data flow bi-directionally </a:t>
            </a:r>
          </a:p>
          <a:p>
            <a:pPr lvl="1"/>
            <a:r>
              <a:rPr lang="en-US" dirty="0"/>
              <a:t>Attributes the types to sink points</a:t>
            </a:r>
          </a:p>
          <a:p>
            <a:pPr lvl="1"/>
            <a:r>
              <a:rPr lang="en-US" dirty="0"/>
              <a:t>Applies textual analysis to the type sets to determine if variables at sink points may hold sensitive data</a:t>
            </a:r>
          </a:p>
          <a:p>
            <a:pPr lvl="1"/>
            <a:endParaRPr lang="en-US" dirty="0"/>
          </a:p>
          <a:p>
            <a:pPr lvl="1"/>
            <a:r>
              <a:rPr lang="en-US" dirty="0"/>
              <a:t>Evaluated on 10,000 Android apps and reports 4,406 apps, with a false positive rate of 10%.</a:t>
            </a:r>
          </a:p>
        </p:txBody>
      </p:sp>
    </p:spTree>
    <p:extLst>
      <p:ext uri="{BB962C8B-B14F-4D97-AF65-F5344CB8AC3E}">
        <p14:creationId xmlns:p14="http://schemas.microsoft.com/office/powerpoint/2010/main" val="2841866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END</a:t>
            </a:r>
          </a:p>
        </p:txBody>
      </p:sp>
      <p:sp>
        <p:nvSpPr>
          <p:cNvPr id="3" name="内容占位符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r>
              <a:rPr lang="en-US" dirty="0"/>
              <a:t>Thanks!</a:t>
            </a:r>
          </a:p>
          <a:p>
            <a:pPr algn="ctr">
              <a:buNone/>
            </a:pPr>
            <a:endParaRPr lang="en-US" dirty="0"/>
          </a:p>
          <a:p>
            <a:pPr algn="ctr">
              <a:buNone/>
            </a:pPr>
            <a:r>
              <a:rPr lang="en-US" dirty="0"/>
              <a:t>&amp;</a:t>
            </a:r>
          </a:p>
          <a:p>
            <a:pPr algn="ctr">
              <a:buNone/>
            </a:pPr>
            <a:endParaRPr lang="en-US" dirty="0"/>
          </a:p>
          <a:p>
            <a:pPr algn="ctr">
              <a:buNone/>
            </a:pPr>
            <a:r>
              <a:rPr lang="en-US" sz="4000" dirty="0">
                <a:latin typeface="Broadway" panose="04040905080B02020502" pitchFamily="82" charset="0"/>
              </a:rPr>
              <a:t>Q</a:t>
            </a:r>
            <a:r>
              <a:rPr lang="en-US" dirty="0">
                <a:latin typeface="Broadway" panose="04040905080B02020502" pitchFamily="82" charset="0"/>
              </a:rPr>
              <a:t>uestions?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r>
              <a:rPr lang="en-US" sz="4000" dirty="0">
                <a:latin typeface="Broadway" panose="04040905080B02020502" pitchFamily="82" charset="0"/>
              </a:rPr>
              <a:t>END</a:t>
            </a:r>
            <a:endParaRPr lang="en-US" dirty="0">
              <a:latin typeface="Broadway" panose="04040905080B02020502" pitchFamily="82" charset="0"/>
            </a:endParaRPr>
          </a:p>
        </p:txBody>
      </p:sp>
    </p:spTree>
    <p:extLst>
      <p:ext uri="{BB962C8B-B14F-4D97-AF65-F5344CB8AC3E}">
        <p14:creationId xmlns:p14="http://schemas.microsoft.com/office/powerpoint/2010/main" val="3209703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for Normal Method Calls</a:t>
            </a:r>
          </a:p>
        </p:txBody>
      </p:sp>
      <p:sp>
        <p:nvSpPr>
          <p:cNvPr id="3" name="Content Placeholder 2"/>
          <p:cNvSpPr>
            <a:spLocks noGrp="1"/>
          </p:cNvSpPr>
          <p:nvPr>
            <p:ph idx="1"/>
          </p:nvPr>
        </p:nvSpPr>
        <p:spPr>
          <a:xfrm>
            <a:off x="533400" y="1143000"/>
            <a:ext cx="8077200" cy="3048000"/>
          </a:xfrm>
        </p:spPr>
        <p:txBody>
          <a:bodyPr/>
          <a:lstStyle/>
          <a:p>
            <a:r>
              <a:rPr lang="en-US" dirty="0"/>
              <a:t>Method body exists in the analysis scope</a:t>
            </a:r>
          </a:p>
          <a:p>
            <a:pPr lvl="1"/>
            <a:r>
              <a:rPr lang="en-US" dirty="0"/>
              <a:t>Usually only the app’s code is analyzed</a:t>
            </a:r>
          </a:p>
          <a:p>
            <a:pPr lvl="1"/>
            <a:r>
              <a:rPr lang="en-US" i="1" dirty="0"/>
              <a:t>Passing arguments and return values are same as unary assignment</a:t>
            </a:r>
          </a:p>
          <a:p>
            <a:pPr lvl="2"/>
            <a:r>
              <a:rPr lang="en-US" dirty="0"/>
              <a:t>1-to-1 mapping between actual arguments and formal parameters, and between return value and resultant variable.</a:t>
            </a:r>
          </a:p>
        </p:txBody>
      </p:sp>
      <p:sp>
        <p:nvSpPr>
          <p:cNvPr id="4" name="TextBox 3"/>
          <p:cNvSpPr txBox="1"/>
          <p:nvPr/>
        </p:nvSpPr>
        <p:spPr>
          <a:xfrm>
            <a:off x="990600" y="4419600"/>
            <a:ext cx="3502882" cy="461665"/>
          </a:xfrm>
          <a:prstGeom prst="rect">
            <a:avLst/>
          </a:prstGeom>
          <a:noFill/>
          <a:ln w="22225">
            <a:solidFill>
              <a:schemeClr val="tx1"/>
            </a:solidFill>
            <a:prstDash val="dash"/>
          </a:ln>
        </p:spPr>
        <p:txBody>
          <a:bodyPr wrap="none" rtlCol="0">
            <a:spAutoFit/>
          </a:bodyPr>
          <a:lstStyle/>
          <a:p>
            <a:r>
              <a:rPr lang="en-US" sz="2400" b="1" dirty="0">
                <a:latin typeface="Courier New" panose="02070309020205020404" pitchFamily="49" charset="0"/>
                <a:cs typeface="Courier New" panose="02070309020205020404" pitchFamily="49" charset="0"/>
              </a:rPr>
              <a:t>ret = method(</a:t>
            </a:r>
            <a:r>
              <a:rPr lang="en-US" sz="2400" b="1" dirty="0" err="1">
                <a:latin typeface="Courier New" panose="02070309020205020404" pitchFamily="49" charset="0"/>
                <a:cs typeface="Courier New" panose="02070309020205020404" pitchFamily="49" charset="0"/>
              </a:rPr>
              <a:t>arg</a:t>
            </a:r>
            <a:r>
              <a:rPr lang="en-US" sz="2400" b="1" dirty="0">
                <a:latin typeface="Courier New" panose="02070309020205020404" pitchFamily="49" charset="0"/>
                <a:cs typeface="Courier New" panose="02070309020205020404" pitchFamily="49" charset="0"/>
              </a:rPr>
              <a:t>);</a:t>
            </a:r>
          </a:p>
        </p:txBody>
      </p:sp>
      <p:sp>
        <p:nvSpPr>
          <p:cNvPr id="5" name="TextBox 4"/>
          <p:cNvSpPr txBox="1"/>
          <p:nvPr/>
        </p:nvSpPr>
        <p:spPr>
          <a:xfrm>
            <a:off x="4876800" y="4419600"/>
            <a:ext cx="2949846" cy="1569660"/>
          </a:xfrm>
          <a:prstGeom prst="rect">
            <a:avLst/>
          </a:prstGeom>
          <a:noFill/>
          <a:ln w="22225">
            <a:solidFill>
              <a:schemeClr val="tx1"/>
            </a:solidFill>
            <a:prstDash val="dash"/>
          </a:ln>
        </p:spPr>
        <p:txBody>
          <a:bodyPr wrap="none" rtlCol="0">
            <a:spAutoFit/>
          </a:bodyPr>
          <a:lstStyle/>
          <a:p>
            <a:r>
              <a:rPr lang="en-US" sz="2400" b="1" dirty="0">
                <a:latin typeface="Courier New" panose="02070309020205020404" pitchFamily="49" charset="0"/>
                <a:cs typeface="Courier New" panose="02070309020205020404" pitchFamily="49" charset="0"/>
              </a:rPr>
              <a:t>method(</a:t>
            </a:r>
            <a:r>
              <a:rPr lang="en-US" sz="2400" b="1" dirty="0" err="1">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a:t>
            </a:r>
            <a:r>
              <a:rPr lang="en-US" sz="2400" b="1" dirty="0" err="1">
                <a:latin typeface="Courier New" panose="02070309020205020404" pitchFamily="49" charset="0"/>
                <a:cs typeface="Courier New" panose="02070309020205020404" pitchFamily="49" charset="0"/>
              </a:rPr>
              <a:t>val</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a:t>
            </a:r>
          </a:p>
        </p:txBody>
      </p:sp>
      <p:sp>
        <p:nvSpPr>
          <p:cNvPr id="9" name="Freeform 8"/>
          <p:cNvSpPr/>
          <p:nvPr/>
        </p:nvSpPr>
        <p:spPr bwMode="auto">
          <a:xfrm>
            <a:off x="3657601" y="3962400"/>
            <a:ext cx="2971800" cy="558085"/>
          </a:xfrm>
          <a:custGeom>
            <a:avLst/>
            <a:gdLst>
              <a:gd name="connsiteX0" fmla="*/ 0 w 3155324"/>
              <a:gd name="connsiteY0" fmla="*/ 386367 h 386367"/>
              <a:gd name="connsiteX1" fmla="*/ 51516 w 3155324"/>
              <a:gd name="connsiteY1" fmla="*/ 321972 h 386367"/>
              <a:gd name="connsiteX2" fmla="*/ 90152 w 3155324"/>
              <a:gd name="connsiteY2" fmla="*/ 296214 h 386367"/>
              <a:gd name="connsiteX3" fmla="*/ 103031 w 3155324"/>
              <a:gd name="connsiteY3" fmla="*/ 257578 h 386367"/>
              <a:gd name="connsiteX4" fmla="*/ 218941 w 3155324"/>
              <a:gd name="connsiteY4" fmla="*/ 180305 h 386367"/>
              <a:gd name="connsiteX5" fmla="*/ 257578 w 3155324"/>
              <a:gd name="connsiteY5" fmla="*/ 154547 h 386367"/>
              <a:gd name="connsiteX6" fmla="*/ 334851 w 3155324"/>
              <a:gd name="connsiteY6" fmla="*/ 128789 h 386367"/>
              <a:gd name="connsiteX7" fmla="*/ 425003 w 3155324"/>
              <a:gd name="connsiteY7" fmla="*/ 90152 h 386367"/>
              <a:gd name="connsiteX8" fmla="*/ 489397 w 3155324"/>
              <a:gd name="connsiteY8" fmla="*/ 77274 h 386367"/>
              <a:gd name="connsiteX9" fmla="*/ 579550 w 3155324"/>
              <a:gd name="connsiteY9" fmla="*/ 51516 h 386367"/>
              <a:gd name="connsiteX10" fmla="*/ 682581 w 3155324"/>
              <a:gd name="connsiteY10" fmla="*/ 38637 h 386367"/>
              <a:gd name="connsiteX11" fmla="*/ 772733 w 3155324"/>
              <a:gd name="connsiteY11" fmla="*/ 25758 h 386367"/>
              <a:gd name="connsiteX12" fmla="*/ 824248 w 3155324"/>
              <a:gd name="connsiteY12" fmla="*/ 12879 h 386367"/>
              <a:gd name="connsiteX13" fmla="*/ 940158 w 3155324"/>
              <a:gd name="connsiteY13" fmla="*/ 0 h 386367"/>
              <a:gd name="connsiteX14" fmla="*/ 2318197 w 3155324"/>
              <a:gd name="connsiteY14" fmla="*/ 12879 h 386367"/>
              <a:gd name="connsiteX15" fmla="*/ 2369713 w 3155324"/>
              <a:gd name="connsiteY15" fmla="*/ 25758 h 386367"/>
              <a:gd name="connsiteX16" fmla="*/ 2446986 w 3155324"/>
              <a:gd name="connsiteY16" fmla="*/ 38637 h 386367"/>
              <a:gd name="connsiteX17" fmla="*/ 2524259 w 3155324"/>
              <a:gd name="connsiteY17" fmla="*/ 64395 h 386367"/>
              <a:gd name="connsiteX18" fmla="*/ 2575775 w 3155324"/>
              <a:gd name="connsiteY18" fmla="*/ 77274 h 386367"/>
              <a:gd name="connsiteX19" fmla="*/ 2653048 w 3155324"/>
              <a:gd name="connsiteY19" fmla="*/ 103031 h 386367"/>
              <a:gd name="connsiteX20" fmla="*/ 2691685 w 3155324"/>
              <a:gd name="connsiteY20" fmla="*/ 128789 h 386367"/>
              <a:gd name="connsiteX21" fmla="*/ 2730321 w 3155324"/>
              <a:gd name="connsiteY21" fmla="*/ 141668 h 386367"/>
              <a:gd name="connsiteX22" fmla="*/ 2768958 w 3155324"/>
              <a:gd name="connsiteY22" fmla="*/ 167426 h 386367"/>
              <a:gd name="connsiteX23" fmla="*/ 2846231 w 3155324"/>
              <a:gd name="connsiteY23" fmla="*/ 193183 h 386367"/>
              <a:gd name="connsiteX24" fmla="*/ 2884868 w 3155324"/>
              <a:gd name="connsiteY24" fmla="*/ 218941 h 386367"/>
              <a:gd name="connsiteX25" fmla="*/ 2923504 w 3155324"/>
              <a:gd name="connsiteY25" fmla="*/ 231820 h 386367"/>
              <a:gd name="connsiteX26" fmla="*/ 3039414 w 3155324"/>
              <a:gd name="connsiteY26" fmla="*/ 296214 h 386367"/>
              <a:gd name="connsiteX27" fmla="*/ 3078051 w 3155324"/>
              <a:gd name="connsiteY27" fmla="*/ 321972 h 386367"/>
              <a:gd name="connsiteX28" fmla="*/ 3116688 w 3155324"/>
              <a:gd name="connsiteY28" fmla="*/ 334851 h 386367"/>
              <a:gd name="connsiteX29" fmla="*/ 3155324 w 3155324"/>
              <a:gd name="connsiteY29" fmla="*/ 373488 h 38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55324" h="386367">
                <a:moveTo>
                  <a:pt x="0" y="386367"/>
                </a:moveTo>
                <a:cubicBezTo>
                  <a:pt x="17172" y="364902"/>
                  <a:pt x="32079" y="341409"/>
                  <a:pt x="51516" y="321972"/>
                </a:cubicBezTo>
                <a:cubicBezTo>
                  <a:pt x="62461" y="311027"/>
                  <a:pt x="80483" y="308301"/>
                  <a:pt x="90152" y="296214"/>
                </a:cubicBezTo>
                <a:cubicBezTo>
                  <a:pt x="98632" y="285613"/>
                  <a:pt x="93432" y="267177"/>
                  <a:pt x="103031" y="257578"/>
                </a:cubicBezTo>
                <a:cubicBezTo>
                  <a:pt x="103042" y="257567"/>
                  <a:pt x="199616" y="193188"/>
                  <a:pt x="218941" y="180305"/>
                </a:cubicBezTo>
                <a:cubicBezTo>
                  <a:pt x="231820" y="171719"/>
                  <a:pt x="242894" y="159442"/>
                  <a:pt x="257578" y="154547"/>
                </a:cubicBezTo>
                <a:cubicBezTo>
                  <a:pt x="283336" y="145961"/>
                  <a:pt x="310567" y="140931"/>
                  <a:pt x="334851" y="128789"/>
                </a:cubicBezTo>
                <a:cubicBezTo>
                  <a:pt x="371709" y="110360"/>
                  <a:pt x="387103" y="99627"/>
                  <a:pt x="425003" y="90152"/>
                </a:cubicBezTo>
                <a:cubicBezTo>
                  <a:pt x="446239" y="84843"/>
                  <a:pt x="468161" y="82583"/>
                  <a:pt x="489397" y="77274"/>
                </a:cubicBezTo>
                <a:cubicBezTo>
                  <a:pt x="550649" y="61961"/>
                  <a:pt x="507271" y="63563"/>
                  <a:pt x="579550" y="51516"/>
                </a:cubicBezTo>
                <a:cubicBezTo>
                  <a:pt x="613690" y="45826"/>
                  <a:pt x="648274" y="43211"/>
                  <a:pt x="682581" y="38637"/>
                </a:cubicBezTo>
                <a:cubicBezTo>
                  <a:pt x="712670" y="34625"/>
                  <a:pt x="742867" y="31188"/>
                  <a:pt x="772733" y="25758"/>
                </a:cubicBezTo>
                <a:cubicBezTo>
                  <a:pt x="790148" y="22592"/>
                  <a:pt x="806754" y="15570"/>
                  <a:pt x="824248" y="12879"/>
                </a:cubicBezTo>
                <a:cubicBezTo>
                  <a:pt x="862670" y="6968"/>
                  <a:pt x="901521" y="4293"/>
                  <a:pt x="940158" y="0"/>
                </a:cubicBezTo>
                <a:lnTo>
                  <a:pt x="2318197" y="12879"/>
                </a:lnTo>
                <a:cubicBezTo>
                  <a:pt x="2335895" y="13198"/>
                  <a:pt x="2352356" y="22287"/>
                  <a:pt x="2369713" y="25758"/>
                </a:cubicBezTo>
                <a:cubicBezTo>
                  <a:pt x="2395319" y="30879"/>
                  <a:pt x="2421653" y="32304"/>
                  <a:pt x="2446986" y="38637"/>
                </a:cubicBezTo>
                <a:cubicBezTo>
                  <a:pt x="2473326" y="45222"/>
                  <a:pt x="2497919" y="57810"/>
                  <a:pt x="2524259" y="64395"/>
                </a:cubicBezTo>
                <a:cubicBezTo>
                  <a:pt x="2541431" y="68688"/>
                  <a:pt x="2558821" y="72188"/>
                  <a:pt x="2575775" y="77274"/>
                </a:cubicBezTo>
                <a:cubicBezTo>
                  <a:pt x="2601781" y="85076"/>
                  <a:pt x="2630457" y="87970"/>
                  <a:pt x="2653048" y="103031"/>
                </a:cubicBezTo>
                <a:cubicBezTo>
                  <a:pt x="2665927" y="111617"/>
                  <a:pt x="2677841" y="121867"/>
                  <a:pt x="2691685" y="128789"/>
                </a:cubicBezTo>
                <a:cubicBezTo>
                  <a:pt x="2703827" y="134860"/>
                  <a:pt x="2718179" y="135597"/>
                  <a:pt x="2730321" y="141668"/>
                </a:cubicBezTo>
                <a:cubicBezTo>
                  <a:pt x="2744165" y="148590"/>
                  <a:pt x="2754813" y="161140"/>
                  <a:pt x="2768958" y="167426"/>
                </a:cubicBezTo>
                <a:cubicBezTo>
                  <a:pt x="2793769" y="178453"/>
                  <a:pt x="2846231" y="193183"/>
                  <a:pt x="2846231" y="193183"/>
                </a:cubicBezTo>
                <a:cubicBezTo>
                  <a:pt x="2859110" y="201769"/>
                  <a:pt x="2871024" y="212019"/>
                  <a:pt x="2884868" y="218941"/>
                </a:cubicBezTo>
                <a:cubicBezTo>
                  <a:pt x="2897010" y="225012"/>
                  <a:pt x="2911637" y="225227"/>
                  <a:pt x="2923504" y="231820"/>
                </a:cubicBezTo>
                <a:cubicBezTo>
                  <a:pt x="3056352" y="305625"/>
                  <a:pt x="2951992" y="267075"/>
                  <a:pt x="3039414" y="296214"/>
                </a:cubicBezTo>
                <a:cubicBezTo>
                  <a:pt x="3052293" y="304800"/>
                  <a:pt x="3064206" y="315050"/>
                  <a:pt x="3078051" y="321972"/>
                </a:cubicBezTo>
                <a:cubicBezTo>
                  <a:pt x="3090193" y="328043"/>
                  <a:pt x="3106087" y="326370"/>
                  <a:pt x="3116688" y="334851"/>
                </a:cubicBezTo>
                <a:cubicBezTo>
                  <a:pt x="3169448" y="377060"/>
                  <a:pt x="3120137" y="373488"/>
                  <a:pt x="3155324" y="373488"/>
                </a:cubicBezTo>
              </a:path>
            </a:pathLst>
          </a:custGeom>
          <a:noFill/>
          <a:ln w="57150">
            <a:solidFill>
              <a:srgbClr val="00B0F0"/>
            </a:solidFill>
            <a:prstDash val="lgDashDot"/>
            <a:headEnd type="triangl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Freeform 9"/>
          <p:cNvSpPr/>
          <p:nvPr/>
        </p:nvSpPr>
        <p:spPr bwMode="auto">
          <a:xfrm>
            <a:off x="1313644" y="4713668"/>
            <a:ext cx="5468155" cy="1504192"/>
          </a:xfrm>
          <a:custGeom>
            <a:avLst/>
            <a:gdLst>
              <a:gd name="connsiteX0" fmla="*/ 0 w 5035640"/>
              <a:gd name="connsiteY0" fmla="*/ 0 h 1046841"/>
              <a:gd name="connsiteX1" fmla="*/ 25758 w 5035640"/>
              <a:gd name="connsiteY1" fmla="*/ 64394 h 1046841"/>
              <a:gd name="connsiteX2" fmla="*/ 38637 w 5035640"/>
              <a:gd name="connsiteY2" fmla="*/ 103031 h 1046841"/>
              <a:gd name="connsiteX3" fmla="*/ 64394 w 5035640"/>
              <a:gd name="connsiteY3" fmla="*/ 141667 h 1046841"/>
              <a:gd name="connsiteX4" fmla="*/ 103031 w 5035640"/>
              <a:gd name="connsiteY4" fmla="*/ 218940 h 1046841"/>
              <a:gd name="connsiteX5" fmla="*/ 141668 w 5035640"/>
              <a:gd name="connsiteY5" fmla="*/ 296214 h 1046841"/>
              <a:gd name="connsiteX6" fmla="*/ 154547 w 5035640"/>
              <a:gd name="connsiteY6" fmla="*/ 334850 h 1046841"/>
              <a:gd name="connsiteX7" fmla="*/ 180304 w 5035640"/>
              <a:gd name="connsiteY7" fmla="*/ 373487 h 1046841"/>
              <a:gd name="connsiteX8" fmla="*/ 193183 w 5035640"/>
              <a:gd name="connsiteY8" fmla="*/ 412124 h 1046841"/>
              <a:gd name="connsiteX9" fmla="*/ 244699 w 5035640"/>
              <a:gd name="connsiteY9" fmla="*/ 489397 h 1046841"/>
              <a:gd name="connsiteX10" fmla="*/ 296214 w 5035640"/>
              <a:gd name="connsiteY10" fmla="*/ 566670 h 1046841"/>
              <a:gd name="connsiteX11" fmla="*/ 334851 w 5035640"/>
              <a:gd name="connsiteY11" fmla="*/ 579549 h 1046841"/>
              <a:gd name="connsiteX12" fmla="*/ 412124 w 5035640"/>
              <a:gd name="connsiteY12" fmla="*/ 643943 h 1046841"/>
              <a:gd name="connsiteX13" fmla="*/ 450761 w 5035640"/>
              <a:gd name="connsiteY13" fmla="*/ 656822 h 1046841"/>
              <a:gd name="connsiteX14" fmla="*/ 489397 w 5035640"/>
              <a:gd name="connsiteY14" fmla="*/ 695459 h 1046841"/>
              <a:gd name="connsiteX15" fmla="*/ 566670 w 5035640"/>
              <a:gd name="connsiteY15" fmla="*/ 721217 h 1046841"/>
              <a:gd name="connsiteX16" fmla="*/ 631065 w 5035640"/>
              <a:gd name="connsiteY16" fmla="*/ 746974 h 1046841"/>
              <a:gd name="connsiteX17" fmla="*/ 682580 w 5035640"/>
              <a:gd name="connsiteY17" fmla="*/ 759853 h 1046841"/>
              <a:gd name="connsiteX18" fmla="*/ 734096 w 5035640"/>
              <a:gd name="connsiteY18" fmla="*/ 785611 h 1046841"/>
              <a:gd name="connsiteX19" fmla="*/ 785611 w 5035640"/>
              <a:gd name="connsiteY19" fmla="*/ 798490 h 1046841"/>
              <a:gd name="connsiteX20" fmla="*/ 862885 w 5035640"/>
              <a:gd name="connsiteY20" fmla="*/ 824247 h 1046841"/>
              <a:gd name="connsiteX21" fmla="*/ 914400 w 5035640"/>
              <a:gd name="connsiteY21" fmla="*/ 837126 h 1046841"/>
              <a:gd name="connsiteX22" fmla="*/ 953037 w 5035640"/>
              <a:gd name="connsiteY22" fmla="*/ 850005 h 1046841"/>
              <a:gd name="connsiteX23" fmla="*/ 1056068 w 5035640"/>
              <a:gd name="connsiteY23" fmla="*/ 875763 h 1046841"/>
              <a:gd name="connsiteX24" fmla="*/ 1107583 w 5035640"/>
              <a:gd name="connsiteY24" fmla="*/ 888642 h 1046841"/>
              <a:gd name="connsiteX25" fmla="*/ 1171978 w 5035640"/>
              <a:gd name="connsiteY25" fmla="*/ 914400 h 1046841"/>
              <a:gd name="connsiteX26" fmla="*/ 1236372 w 5035640"/>
              <a:gd name="connsiteY26" fmla="*/ 927278 h 1046841"/>
              <a:gd name="connsiteX27" fmla="*/ 1275009 w 5035640"/>
              <a:gd name="connsiteY27" fmla="*/ 940157 h 1046841"/>
              <a:gd name="connsiteX28" fmla="*/ 1326524 w 5035640"/>
              <a:gd name="connsiteY28" fmla="*/ 953036 h 1046841"/>
              <a:gd name="connsiteX29" fmla="*/ 1365161 w 5035640"/>
              <a:gd name="connsiteY29" fmla="*/ 965915 h 1046841"/>
              <a:gd name="connsiteX30" fmla="*/ 1468192 w 5035640"/>
              <a:gd name="connsiteY30" fmla="*/ 991673 h 1046841"/>
              <a:gd name="connsiteX31" fmla="*/ 1506828 w 5035640"/>
              <a:gd name="connsiteY31" fmla="*/ 1004552 h 1046841"/>
              <a:gd name="connsiteX32" fmla="*/ 1661375 w 5035640"/>
              <a:gd name="connsiteY32" fmla="*/ 1017431 h 1046841"/>
              <a:gd name="connsiteX33" fmla="*/ 2009104 w 5035640"/>
              <a:gd name="connsiteY33" fmla="*/ 1043188 h 1046841"/>
              <a:gd name="connsiteX34" fmla="*/ 3760631 w 5035640"/>
              <a:gd name="connsiteY34" fmla="*/ 1030309 h 1046841"/>
              <a:gd name="connsiteX35" fmla="*/ 3940935 w 5035640"/>
              <a:gd name="connsiteY35" fmla="*/ 1004552 h 1046841"/>
              <a:gd name="connsiteX36" fmla="*/ 3979572 w 5035640"/>
              <a:gd name="connsiteY36" fmla="*/ 991673 h 1046841"/>
              <a:gd name="connsiteX37" fmla="*/ 4043966 w 5035640"/>
              <a:gd name="connsiteY37" fmla="*/ 978794 h 1046841"/>
              <a:gd name="connsiteX38" fmla="*/ 4159876 w 5035640"/>
              <a:gd name="connsiteY38" fmla="*/ 940157 h 1046841"/>
              <a:gd name="connsiteX39" fmla="*/ 4211392 w 5035640"/>
              <a:gd name="connsiteY39" fmla="*/ 927278 h 1046841"/>
              <a:gd name="connsiteX40" fmla="*/ 4314423 w 5035640"/>
              <a:gd name="connsiteY40" fmla="*/ 888642 h 1046841"/>
              <a:gd name="connsiteX41" fmla="*/ 4417454 w 5035640"/>
              <a:gd name="connsiteY41" fmla="*/ 862884 h 1046841"/>
              <a:gd name="connsiteX42" fmla="*/ 4456090 w 5035640"/>
              <a:gd name="connsiteY42" fmla="*/ 850005 h 1046841"/>
              <a:gd name="connsiteX43" fmla="*/ 4572000 w 5035640"/>
              <a:gd name="connsiteY43" fmla="*/ 798490 h 1046841"/>
              <a:gd name="connsiteX44" fmla="*/ 4662152 w 5035640"/>
              <a:gd name="connsiteY44" fmla="*/ 772732 h 1046841"/>
              <a:gd name="connsiteX45" fmla="*/ 4752304 w 5035640"/>
              <a:gd name="connsiteY45" fmla="*/ 746974 h 1046841"/>
              <a:gd name="connsiteX46" fmla="*/ 4790941 w 5035640"/>
              <a:gd name="connsiteY46" fmla="*/ 721217 h 1046841"/>
              <a:gd name="connsiteX47" fmla="*/ 4855335 w 5035640"/>
              <a:gd name="connsiteY47" fmla="*/ 708338 h 1046841"/>
              <a:gd name="connsiteX48" fmla="*/ 4932609 w 5035640"/>
              <a:gd name="connsiteY48" fmla="*/ 669701 h 1046841"/>
              <a:gd name="connsiteX49" fmla="*/ 5009882 w 5035640"/>
              <a:gd name="connsiteY49" fmla="*/ 631064 h 1046841"/>
              <a:gd name="connsiteX50" fmla="*/ 5035640 w 5035640"/>
              <a:gd name="connsiteY50" fmla="*/ 592428 h 104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035640" h="1046841">
                <a:moveTo>
                  <a:pt x="0" y="0"/>
                </a:moveTo>
                <a:cubicBezTo>
                  <a:pt x="8586" y="21465"/>
                  <a:pt x="17641" y="42748"/>
                  <a:pt x="25758" y="64394"/>
                </a:cubicBezTo>
                <a:cubicBezTo>
                  <a:pt x="30525" y="77105"/>
                  <a:pt x="32566" y="90889"/>
                  <a:pt x="38637" y="103031"/>
                </a:cubicBezTo>
                <a:cubicBezTo>
                  <a:pt x="45559" y="116875"/>
                  <a:pt x="57472" y="127823"/>
                  <a:pt x="64394" y="141667"/>
                </a:cubicBezTo>
                <a:cubicBezTo>
                  <a:pt x="117710" y="248299"/>
                  <a:pt x="29219" y="108225"/>
                  <a:pt x="103031" y="218940"/>
                </a:cubicBezTo>
                <a:cubicBezTo>
                  <a:pt x="135402" y="316052"/>
                  <a:pt x="91737" y="196353"/>
                  <a:pt x="141668" y="296214"/>
                </a:cubicBezTo>
                <a:cubicBezTo>
                  <a:pt x="147739" y="308356"/>
                  <a:pt x="148476" y="322708"/>
                  <a:pt x="154547" y="334850"/>
                </a:cubicBezTo>
                <a:cubicBezTo>
                  <a:pt x="161469" y="348694"/>
                  <a:pt x="173382" y="359643"/>
                  <a:pt x="180304" y="373487"/>
                </a:cubicBezTo>
                <a:cubicBezTo>
                  <a:pt x="186375" y="385630"/>
                  <a:pt x="186590" y="400257"/>
                  <a:pt x="193183" y="412124"/>
                </a:cubicBezTo>
                <a:cubicBezTo>
                  <a:pt x="208217" y="439185"/>
                  <a:pt x="227527" y="463639"/>
                  <a:pt x="244699" y="489397"/>
                </a:cubicBezTo>
                <a:cubicBezTo>
                  <a:pt x="244700" y="489398"/>
                  <a:pt x="296213" y="566670"/>
                  <a:pt x="296214" y="566670"/>
                </a:cubicBezTo>
                <a:lnTo>
                  <a:pt x="334851" y="579549"/>
                </a:lnTo>
                <a:cubicBezTo>
                  <a:pt x="363336" y="608035"/>
                  <a:pt x="376260" y="626012"/>
                  <a:pt x="412124" y="643943"/>
                </a:cubicBezTo>
                <a:cubicBezTo>
                  <a:pt x="424267" y="650014"/>
                  <a:pt x="437882" y="652529"/>
                  <a:pt x="450761" y="656822"/>
                </a:cubicBezTo>
                <a:cubicBezTo>
                  <a:pt x="463640" y="669701"/>
                  <a:pt x="473476" y="686614"/>
                  <a:pt x="489397" y="695459"/>
                </a:cubicBezTo>
                <a:cubicBezTo>
                  <a:pt x="513131" y="708645"/>
                  <a:pt x="541461" y="711134"/>
                  <a:pt x="566670" y="721217"/>
                </a:cubicBezTo>
                <a:cubicBezTo>
                  <a:pt x="588135" y="729803"/>
                  <a:pt x="609133" y="739663"/>
                  <a:pt x="631065" y="746974"/>
                </a:cubicBezTo>
                <a:cubicBezTo>
                  <a:pt x="647857" y="752571"/>
                  <a:pt x="666007" y="753638"/>
                  <a:pt x="682580" y="759853"/>
                </a:cubicBezTo>
                <a:cubicBezTo>
                  <a:pt x="700556" y="766594"/>
                  <a:pt x="716120" y="778870"/>
                  <a:pt x="734096" y="785611"/>
                </a:cubicBezTo>
                <a:cubicBezTo>
                  <a:pt x="750669" y="791826"/>
                  <a:pt x="768657" y="793404"/>
                  <a:pt x="785611" y="798490"/>
                </a:cubicBezTo>
                <a:cubicBezTo>
                  <a:pt x="811617" y="806292"/>
                  <a:pt x="836544" y="817662"/>
                  <a:pt x="862885" y="824247"/>
                </a:cubicBezTo>
                <a:cubicBezTo>
                  <a:pt x="880057" y="828540"/>
                  <a:pt x="897381" y="832263"/>
                  <a:pt x="914400" y="837126"/>
                </a:cubicBezTo>
                <a:cubicBezTo>
                  <a:pt x="927453" y="840856"/>
                  <a:pt x="939940" y="846433"/>
                  <a:pt x="953037" y="850005"/>
                </a:cubicBezTo>
                <a:cubicBezTo>
                  <a:pt x="987190" y="859320"/>
                  <a:pt x="1021724" y="867177"/>
                  <a:pt x="1056068" y="875763"/>
                </a:cubicBezTo>
                <a:cubicBezTo>
                  <a:pt x="1073240" y="880056"/>
                  <a:pt x="1091149" y="882068"/>
                  <a:pt x="1107583" y="888642"/>
                </a:cubicBezTo>
                <a:cubicBezTo>
                  <a:pt x="1129048" y="897228"/>
                  <a:pt x="1149834" y="907757"/>
                  <a:pt x="1171978" y="914400"/>
                </a:cubicBezTo>
                <a:cubicBezTo>
                  <a:pt x="1192945" y="920690"/>
                  <a:pt x="1215136" y="921969"/>
                  <a:pt x="1236372" y="927278"/>
                </a:cubicBezTo>
                <a:cubicBezTo>
                  <a:pt x="1249542" y="930570"/>
                  <a:pt x="1261956" y="936427"/>
                  <a:pt x="1275009" y="940157"/>
                </a:cubicBezTo>
                <a:cubicBezTo>
                  <a:pt x="1292028" y="945020"/>
                  <a:pt x="1309505" y="948173"/>
                  <a:pt x="1326524" y="953036"/>
                </a:cubicBezTo>
                <a:cubicBezTo>
                  <a:pt x="1339577" y="956766"/>
                  <a:pt x="1352064" y="962343"/>
                  <a:pt x="1365161" y="965915"/>
                </a:cubicBezTo>
                <a:cubicBezTo>
                  <a:pt x="1399314" y="975230"/>
                  <a:pt x="1434608" y="980478"/>
                  <a:pt x="1468192" y="991673"/>
                </a:cubicBezTo>
                <a:cubicBezTo>
                  <a:pt x="1481071" y="995966"/>
                  <a:pt x="1493372" y="1002758"/>
                  <a:pt x="1506828" y="1004552"/>
                </a:cubicBezTo>
                <a:cubicBezTo>
                  <a:pt x="1558069" y="1011384"/>
                  <a:pt x="1609859" y="1013138"/>
                  <a:pt x="1661375" y="1017431"/>
                </a:cubicBezTo>
                <a:cubicBezTo>
                  <a:pt x="1792530" y="1061147"/>
                  <a:pt x="1726782" y="1043188"/>
                  <a:pt x="2009104" y="1043188"/>
                </a:cubicBezTo>
                <a:lnTo>
                  <a:pt x="3760631" y="1030309"/>
                </a:lnTo>
                <a:cubicBezTo>
                  <a:pt x="3856371" y="998398"/>
                  <a:pt x="3743418" y="1032769"/>
                  <a:pt x="3940935" y="1004552"/>
                </a:cubicBezTo>
                <a:cubicBezTo>
                  <a:pt x="3954374" y="1002632"/>
                  <a:pt x="3966402" y="994966"/>
                  <a:pt x="3979572" y="991673"/>
                </a:cubicBezTo>
                <a:cubicBezTo>
                  <a:pt x="4000808" y="986364"/>
                  <a:pt x="4022598" y="983543"/>
                  <a:pt x="4043966" y="978794"/>
                </a:cubicBezTo>
                <a:cubicBezTo>
                  <a:pt x="4136559" y="958218"/>
                  <a:pt x="4054691" y="975219"/>
                  <a:pt x="4159876" y="940157"/>
                </a:cubicBezTo>
                <a:cubicBezTo>
                  <a:pt x="4176668" y="934560"/>
                  <a:pt x="4194600" y="932875"/>
                  <a:pt x="4211392" y="927278"/>
                </a:cubicBezTo>
                <a:cubicBezTo>
                  <a:pt x="4269943" y="907761"/>
                  <a:pt x="4264687" y="902206"/>
                  <a:pt x="4314423" y="888642"/>
                </a:cubicBezTo>
                <a:cubicBezTo>
                  <a:pt x="4348576" y="879327"/>
                  <a:pt x="4383870" y="874079"/>
                  <a:pt x="4417454" y="862884"/>
                </a:cubicBezTo>
                <a:cubicBezTo>
                  <a:pt x="4430333" y="858591"/>
                  <a:pt x="4443948" y="856076"/>
                  <a:pt x="4456090" y="850005"/>
                </a:cubicBezTo>
                <a:cubicBezTo>
                  <a:pt x="4540661" y="807719"/>
                  <a:pt x="4439096" y="831716"/>
                  <a:pt x="4572000" y="798490"/>
                </a:cubicBezTo>
                <a:cubicBezTo>
                  <a:pt x="4733050" y="758228"/>
                  <a:pt x="4532818" y="809685"/>
                  <a:pt x="4662152" y="772732"/>
                </a:cubicBezTo>
                <a:cubicBezTo>
                  <a:pt x="4681412" y="767229"/>
                  <a:pt x="4731715" y="757268"/>
                  <a:pt x="4752304" y="746974"/>
                </a:cubicBezTo>
                <a:cubicBezTo>
                  <a:pt x="4766148" y="740052"/>
                  <a:pt x="4776448" y="726652"/>
                  <a:pt x="4790941" y="721217"/>
                </a:cubicBezTo>
                <a:cubicBezTo>
                  <a:pt x="4811437" y="713531"/>
                  <a:pt x="4834099" y="713647"/>
                  <a:pt x="4855335" y="708338"/>
                </a:cubicBezTo>
                <a:cubicBezTo>
                  <a:pt x="4920078" y="692152"/>
                  <a:pt x="4869654" y="701179"/>
                  <a:pt x="4932609" y="669701"/>
                </a:cubicBezTo>
                <a:cubicBezTo>
                  <a:pt x="5039251" y="616379"/>
                  <a:pt x="4899152" y="704884"/>
                  <a:pt x="5009882" y="631064"/>
                </a:cubicBezTo>
                <a:lnTo>
                  <a:pt x="5035640" y="592428"/>
                </a:lnTo>
              </a:path>
            </a:pathLst>
          </a:custGeom>
          <a:noFill/>
          <a:ln w="57150">
            <a:solidFill>
              <a:srgbClr val="00B0F0"/>
            </a:solidFill>
            <a:prstDash val="lgDashDot"/>
            <a:headEnd type="triangle" w="med" len="med"/>
            <a:tailEnd type="triangl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20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Existing Detection Techniques</a:t>
            </a:r>
          </a:p>
        </p:txBody>
      </p:sp>
      <p:sp>
        <p:nvSpPr>
          <p:cNvPr id="3" name="内容占位符 2"/>
          <p:cNvSpPr>
            <a:spLocks noGrp="1"/>
          </p:cNvSpPr>
          <p:nvPr>
            <p:ph idx="1"/>
          </p:nvPr>
        </p:nvSpPr>
        <p:spPr>
          <a:xfrm>
            <a:off x="533400" y="1143000"/>
            <a:ext cx="8077200" cy="3352800"/>
          </a:xfrm>
        </p:spPr>
        <p:txBody>
          <a:bodyPr/>
          <a:lstStyle/>
          <a:p>
            <a:r>
              <a:rPr lang="en-US" dirty="0"/>
              <a:t>Predefined sensitive data sources</a:t>
            </a:r>
          </a:p>
          <a:p>
            <a:pPr lvl="1"/>
            <a:r>
              <a:rPr lang="en-US" dirty="0"/>
              <a:t>Example: </a:t>
            </a:r>
            <a:r>
              <a:rPr lang="en-US" dirty="0" err="1"/>
              <a:t>getDeviceId</a:t>
            </a:r>
            <a:r>
              <a:rPr lang="en-US" dirty="0"/>
              <a:t>() in Android apps (</a:t>
            </a:r>
            <a:r>
              <a:rPr lang="en-US" sz="1800" dirty="0" err="1"/>
              <a:t>FlowDroid</a:t>
            </a:r>
            <a:r>
              <a:rPr lang="en-US" sz="1800" dirty="0"/>
              <a:t>, PLDI’14</a:t>
            </a:r>
            <a:r>
              <a:rPr lang="en-US" dirty="0"/>
              <a:t>)</a:t>
            </a:r>
          </a:p>
          <a:p>
            <a:pPr lvl="2"/>
            <a:endParaRPr lang="en-US" dirty="0"/>
          </a:p>
          <a:p>
            <a:pPr lvl="1"/>
            <a:r>
              <a:rPr lang="en-US" dirty="0"/>
              <a:t>Generic APIs obtaining user inputs</a:t>
            </a:r>
          </a:p>
          <a:p>
            <a:pPr lvl="2"/>
            <a:r>
              <a:rPr lang="en-US" dirty="0"/>
              <a:t>The context of user interface can tell the data sensitiveness</a:t>
            </a:r>
          </a:p>
          <a:p>
            <a:pPr lvl="2"/>
            <a:r>
              <a:rPr lang="en-US" dirty="0" err="1"/>
              <a:t>Examaple</a:t>
            </a:r>
            <a:r>
              <a:rPr lang="en-US" dirty="0"/>
              <a:t>: </a:t>
            </a:r>
            <a:r>
              <a:rPr lang="en-US" dirty="0" err="1"/>
              <a:t>EditText.getText</a:t>
            </a:r>
            <a:r>
              <a:rPr lang="en-US" dirty="0"/>
              <a:t>() associated with a text label “Password” (</a:t>
            </a:r>
            <a:r>
              <a:rPr lang="en-US" sz="1600" dirty="0"/>
              <a:t>SUPOR/</a:t>
            </a:r>
            <a:r>
              <a:rPr lang="en-US" sz="1600" dirty="0" err="1"/>
              <a:t>UIPicker</a:t>
            </a:r>
            <a:r>
              <a:rPr lang="en-US" sz="1600" dirty="0"/>
              <a:t>, Security’15</a:t>
            </a:r>
            <a:r>
              <a:rPr lang="en-US" dirty="0"/>
              <a:t>)</a:t>
            </a:r>
          </a:p>
        </p:txBody>
      </p:sp>
      <p:sp>
        <p:nvSpPr>
          <p:cNvPr id="4" name="内容占位符 2"/>
          <p:cNvSpPr txBox="1">
            <a:spLocks/>
          </p:cNvSpPr>
          <p:nvPr/>
        </p:nvSpPr>
        <p:spPr bwMode="auto">
          <a:xfrm>
            <a:off x="533400" y="4572000"/>
            <a:ext cx="8077200" cy="1672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r>
              <a:rPr lang="en-US" kern="0" dirty="0"/>
              <a:t>Forward data flow between sources and sinks</a:t>
            </a:r>
          </a:p>
          <a:p>
            <a:pPr lvl="1"/>
            <a:r>
              <a:rPr lang="en-US" dirty="0"/>
              <a:t>Any flow of data from source to sink without the user’s consent can indicate a problem </a:t>
            </a:r>
            <a:r>
              <a:rPr lang="fr-FR" dirty="0"/>
              <a:t>(</a:t>
            </a:r>
            <a:r>
              <a:rPr lang="fr-FR" sz="1800" dirty="0"/>
              <a:t>Haris et al, </a:t>
            </a:r>
            <a:r>
              <a:rPr lang="fr-FR" sz="1800" dirty="0" err="1"/>
              <a:t>CoRR</a:t>
            </a:r>
            <a:r>
              <a:rPr lang="fr-FR" sz="1800" dirty="0"/>
              <a:t> abs/1410.4978</a:t>
            </a:r>
            <a:r>
              <a:rPr lang="fr-FR" dirty="0"/>
              <a:t>)</a:t>
            </a:r>
            <a:endParaRPr lang="en-US" dirty="0"/>
          </a:p>
          <a:p>
            <a:pPr lvl="1"/>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for API Method Calls</a:t>
            </a:r>
          </a:p>
        </p:txBody>
      </p:sp>
      <p:sp>
        <p:nvSpPr>
          <p:cNvPr id="3" name="Content Placeholder 2"/>
          <p:cNvSpPr>
            <a:spLocks noGrp="1"/>
          </p:cNvSpPr>
          <p:nvPr>
            <p:ph idx="1"/>
          </p:nvPr>
        </p:nvSpPr>
        <p:spPr>
          <a:xfrm>
            <a:off x="533400" y="1142999"/>
            <a:ext cx="8077200" cy="2171247"/>
          </a:xfrm>
        </p:spPr>
        <p:txBody>
          <a:bodyPr/>
          <a:lstStyle/>
          <a:p>
            <a:r>
              <a:rPr lang="en-US" dirty="0"/>
              <a:t>Method body does not exist in the analysis scope</a:t>
            </a:r>
          </a:p>
          <a:p>
            <a:pPr lvl="1"/>
            <a:r>
              <a:rPr lang="en-US" dirty="0"/>
              <a:t>System/framework/library APIs are modelled for efficiency</a:t>
            </a:r>
          </a:p>
          <a:p>
            <a:pPr lvl="1"/>
            <a:r>
              <a:rPr lang="en-US" dirty="0"/>
              <a:t>Example:</a:t>
            </a:r>
          </a:p>
          <a:p>
            <a:pPr lvl="2"/>
            <a:r>
              <a:rPr lang="en-US" i="1" dirty="0"/>
              <a:t>m</a:t>
            </a:r>
            <a:r>
              <a:rPr lang="en-US" dirty="0"/>
              <a:t> for an API method and </a:t>
            </a:r>
            <a:r>
              <a:rPr lang="en-US" i="1" dirty="0" err="1"/>
              <a:t>arg</a:t>
            </a:r>
            <a:r>
              <a:rPr lang="en-US" dirty="0"/>
              <a:t> for an actual argument.</a:t>
            </a:r>
          </a:p>
        </p:txBody>
      </p:sp>
      <p:sp>
        <p:nvSpPr>
          <p:cNvPr id="4" name="Oval 3"/>
          <p:cNvSpPr/>
          <p:nvPr/>
        </p:nvSpPr>
        <p:spPr bwMode="auto">
          <a:xfrm>
            <a:off x="871469" y="4445853"/>
            <a:ext cx="1143000"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ret</a:t>
            </a:r>
          </a:p>
        </p:txBody>
      </p:sp>
      <p:sp>
        <p:nvSpPr>
          <p:cNvPr id="5" name="Oval 4"/>
          <p:cNvSpPr/>
          <p:nvPr/>
        </p:nvSpPr>
        <p:spPr bwMode="auto">
          <a:xfrm>
            <a:off x="2286000" y="4408207"/>
            <a:ext cx="838200"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a:t>
            </a:r>
          </a:p>
        </p:txBody>
      </p:sp>
      <p:sp>
        <p:nvSpPr>
          <p:cNvPr id="6" name="Oval 5"/>
          <p:cNvSpPr/>
          <p:nvPr/>
        </p:nvSpPr>
        <p:spPr bwMode="auto">
          <a:xfrm>
            <a:off x="3418268" y="4408206"/>
            <a:ext cx="1153732"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err="1">
                <a:solidFill>
                  <a:srgbClr val="0033CC"/>
                </a:solidFill>
              </a:rPr>
              <a:t>api</a:t>
            </a:r>
            <a:r>
              <a:rPr lang="en-US" dirty="0">
                <a:solidFill>
                  <a:srgbClr val="0033CC"/>
                </a:solidFill>
              </a:rPr>
              <a:t>(</a:t>
            </a:r>
          </a:p>
        </p:txBody>
      </p:sp>
      <p:sp>
        <p:nvSpPr>
          <p:cNvPr id="7" name="Oval 6"/>
          <p:cNvSpPr/>
          <p:nvPr/>
        </p:nvSpPr>
        <p:spPr bwMode="auto">
          <a:xfrm>
            <a:off x="4860165" y="4445852"/>
            <a:ext cx="827469"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m</a:t>
            </a:r>
          </a:p>
        </p:txBody>
      </p:sp>
      <p:sp>
        <p:nvSpPr>
          <p:cNvPr id="8" name="Oval 7"/>
          <p:cNvSpPr/>
          <p:nvPr/>
        </p:nvSpPr>
        <p:spPr bwMode="auto">
          <a:xfrm>
            <a:off x="6579496" y="4445851"/>
            <a:ext cx="1040504"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err="1">
                <a:solidFill>
                  <a:srgbClr val="0033CC"/>
                </a:solidFill>
              </a:rPr>
              <a:t>arg</a:t>
            </a:r>
            <a:endParaRPr lang="en-US" dirty="0">
              <a:solidFill>
                <a:srgbClr val="0033CC"/>
              </a:solidFill>
            </a:endParaRPr>
          </a:p>
        </p:txBody>
      </p:sp>
      <p:sp>
        <p:nvSpPr>
          <p:cNvPr id="9" name="Oval 8"/>
          <p:cNvSpPr/>
          <p:nvPr/>
        </p:nvSpPr>
        <p:spPr bwMode="auto">
          <a:xfrm>
            <a:off x="7912996" y="4439991"/>
            <a:ext cx="435735"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a:t>
            </a:r>
          </a:p>
        </p:txBody>
      </p:sp>
      <p:sp>
        <p:nvSpPr>
          <p:cNvPr id="10" name="Oval 9"/>
          <p:cNvSpPr/>
          <p:nvPr/>
        </p:nvSpPr>
        <p:spPr bwMode="auto">
          <a:xfrm>
            <a:off x="5975799" y="4445853"/>
            <a:ext cx="315532" cy="735747"/>
          </a:xfrm>
          <a:prstGeom prst="ellipse">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a:t>
            </a:r>
          </a:p>
        </p:txBody>
      </p:sp>
      <p:cxnSp>
        <p:nvCxnSpPr>
          <p:cNvPr id="12" name="Curved Connector 11"/>
          <p:cNvCxnSpPr>
            <a:stCxn id="8" idx="1"/>
            <a:endCxn id="4" idx="7"/>
          </p:cNvCxnSpPr>
          <p:nvPr/>
        </p:nvCxnSpPr>
        <p:spPr bwMode="auto">
          <a:xfrm rot="16200000" flipH="1" flipV="1">
            <a:off x="4289477" y="2111203"/>
            <a:ext cx="2" cy="4884793"/>
          </a:xfrm>
          <a:prstGeom prst="curvedConnector3">
            <a:avLst>
              <a:gd name="adj1" fmla="val -16817400000"/>
            </a:avLst>
          </a:prstGeom>
          <a:noFill/>
          <a:ln w="57150" cap="flat" cmpd="sng" algn="ctr">
            <a:solidFill>
              <a:srgbClr val="00B0F0"/>
            </a:solidFill>
            <a:prstDash val="lgDashDot"/>
            <a:round/>
            <a:headEnd type="none" w="med" len="med"/>
            <a:tailEnd type="triangle"/>
          </a:ln>
          <a:effectLst/>
        </p:spPr>
      </p:cxnSp>
      <p:cxnSp>
        <p:nvCxnSpPr>
          <p:cNvPr id="19" name="Curved Connector 18"/>
          <p:cNvCxnSpPr>
            <a:stCxn id="4" idx="5"/>
            <a:endCxn id="8" idx="3"/>
          </p:cNvCxnSpPr>
          <p:nvPr/>
        </p:nvCxnSpPr>
        <p:spPr bwMode="auto">
          <a:xfrm rot="5400000" flipH="1" flipV="1">
            <a:off x="4289476" y="2631454"/>
            <a:ext cx="2" cy="4884793"/>
          </a:xfrm>
          <a:prstGeom prst="curvedConnector3">
            <a:avLst>
              <a:gd name="adj1" fmla="val -16817400000"/>
            </a:avLst>
          </a:prstGeom>
          <a:noFill/>
          <a:ln w="57150" cap="flat" cmpd="sng" algn="ctr">
            <a:solidFill>
              <a:srgbClr val="FF0000"/>
            </a:solidFill>
            <a:prstDash val="lgDashDot"/>
            <a:round/>
            <a:headEnd type="none" w="med" len="med"/>
            <a:tailEnd type="triangle"/>
          </a:ln>
          <a:effectLst/>
        </p:spPr>
      </p:cxnSp>
      <p:sp>
        <p:nvSpPr>
          <p:cNvPr id="20" name="TextBox 19"/>
          <p:cNvSpPr txBox="1"/>
          <p:nvPr/>
        </p:nvSpPr>
        <p:spPr>
          <a:xfrm>
            <a:off x="1322552" y="3289691"/>
            <a:ext cx="6498895" cy="830997"/>
          </a:xfrm>
          <a:prstGeom prst="rect">
            <a:avLst/>
          </a:prstGeom>
          <a:noFill/>
          <a:ln w="22225">
            <a:noFill/>
          </a:ln>
        </p:spPr>
        <p:txBody>
          <a:bodyPr wrap="none" rtlCol="0">
            <a:spAutoFit/>
          </a:bodyPr>
          <a:lstStyle/>
          <a:p>
            <a:pPr algn="ctr"/>
            <a:r>
              <a:rPr lang="en-US" sz="2400" kern="0" dirty="0">
                <a:solidFill>
                  <a:srgbClr val="00B0F0"/>
                </a:solidFill>
              </a:rPr>
              <a:t>Forward: </a:t>
            </a:r>
          </a:p>
          <a:p>
            <a:pPr algn="ctr"/>
            <a:r>
              <a:rPr lang="en-US" sz="2400" kern="0" dirty="0">
                <a:solidFill>
                  <a:schemeClr val="tx1"/>
                </a:solidFill>
              </a:rPr>
              <a:t>Type’[ret]</a:t>
            </a:r>
            <a:r>
              <a:rPr lang="en-US" sz="2400" kern="0" dirty="0"/>
              <a:t> = Type[ret] </a:t>
            </a:r>
            <a:r>
              <a:rPr lang="en-US" sz="2400" b="1" dirty="0">
                <a:solidFill>
                  <a:schemeClr val="tx1"/>
                </a:solidFill>
              </a:rPr>
              <a:t>ꓴ</a:t>
            </a:r>
            <a:r>
              <a:rPr lang="en-US" sz="2400" kern="0" dirty="0"/>
              <a:t> </a:t>
            </a:r>
            <a:r>
              <a:rPr lang="en-US" sz="2400" b="1" kern="0" dirty="0" err="1"/>
              <a:t>model_fwd</a:t>
            </a:r>
            <a:r>
              <a:rPr lang="en-US" sz="2400" kern="0" dirty="0"/>
              <a:t>(m, </a:t>
            </a:r>
            <a:r>
              <a:rPr lang="en-US" sz="2400" kern="0" dirty="0" err="1"/>
              <a:t>arg</a:t>
            </a:r>
            <a:r>
              <a:rPr lang="en-US" sz="2400" kern="0" dirty="0"/>
              <a:t>)</a:t>
            </a:r>
          </a:p>
        </p:txBody>
      </p:sp>
      <p:sp>
        <p:nvSpPr>
          <p:cNvPr id="21" name="TextBox 20"/>
          <p:cNvSpPr txBox="1"/>
          <p:nvPr/>
        </p:nvSpPr>
        <p:spPr>
          <a:xfrm>
            <a:off x="1250417" y="5594100"/>
            <a:ext cx="6643165" cy="830997"/>
          </a:xfrm>
          <a:prstGeom prst="rect">
            <a:avLst/>
          </a:prstGeom>
          <a:noFill/>
          <a:ln w="22225">
            <a:noFill/>
          </a:ln>
        </p:spPr>
        <p:txBody>
          <a:bodyPr wrap="none" rtlCol="0">
            <a:spAutoFit/>
          </a:bodyPr>
          <a:lstStyle/>
          <a:p>
            <a:pPr algn="ctr"/>
            <a:r>
              <a:rPr lang="en-US" sz="2400" kern="0" dirty="0">
                <a:solidFill>
                  <a:srgbClr val="FF0000"/>
                </a:solidFill>
              </a:rPr>
              <a:t>Backward: </a:t>
            </a:r>
          </a:p>
          <a:p>
            <a:pPr algn="ctr"/>
            <a:r>
              <a:rPr lang="en-US" sz="2400" kern="0" dirty="0">
                <a:solidFill>
                  <a:schemeClr val="tx1"/>
                </a:solidFill>
              </a:rPr>
              <a:t>Type’[</a:t>
            </a:r>
            <a:r>
              <a:rPr lang="en-US" sz="2400" kern="0" dirty="0" err="1">
                <a:solidFill>
                  <a:schemeClr val="tx1"/>
                </a:solidFill>
              </a:rPr>
              <a:t>arg</a:t>
            </a:r>
            <a:r>
              <a:rPr lang="en-US" sz="2400" kern="0" dirty="0">
                <a:solidFill>
                  <a:schemeClr val="tx1"/>
                </a:solidFill>
              </a:rPr>
              <a:t>]</a:t>
            </a:r>
            <a:r>
              <a:rPr lang="en-US" sz="2400" kern="0" dirty="0"/>
              <a:t> = Type[</a:t>
            </a:r>
            <a:r>
              <a:rPr lang="en-US" sz="2400" kern="0" dirty="0" err="1"/>
              <a:t>arg</a:t>
            </a:r>
            <a:r>
              <a:rPr lang="en-US" sz="2400" kern="0" dirty="0"/>
              <a:t>] </a:t>
            </a:r>
            <a:r>
              <a:rPr lang="en-US" sz="2400" b="1" dirty="0">
                <a:solidFill>
                  <a:schemeClr val="tx1"/>
                </a:solidFill>
              </a:rPr>
              <a:t>ꓴ</a:t>
            </a:r>
            <a:r>
              <a:rPr lang="en-US" sz="2400" kern="0" dirty="0"/>
              <a:t> </a:t>
            </a:r>
            <a:r>
              <a:rPr lang="en-US" sz="2400" b="1" kern="0" dirty="0" err="1"/>
              <a:t>model_bwd</a:t>
            </a:r>
            <a:r>
              <a:rPr lang="en-US" sz="2400" kern="0" dirty="0"/>
              <a:t>(m, ret)</a:t>
            </a:r>
          </a:p>
        </p:txBody>
      </p:sp>
    </p:spTree>
    <p:extLst>
      <p:ext uri="{BB962C8B-B14F-4D97-AF65-F5344CB8AC3E}">
        <p14:creationId xmlns:p14="http://schemas.microsoft.com/office/powerpoint/2010/main" val="391629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Set Construction</a:t>
            </a:r>
          </a:p>
        </p:txBody>
      </p:sp>
      <p:sp>
        <p:nvSpPr>
          <p:cNvPr id="3" name="Content Placeholder 2"/>
          <p:cNvSpPr>
            <a:spLocks noGrp="1"/>
          </p:cNvSpPr>
          <p:nvPr>
            <p:ph idx="1"/>
          </p:nvPr>
        </p:nvSpPr>
        <p:spPr/>
        <p:txBody>
          <a:bodyPr/>
          <a:lstStyle/>
          <a:p>
            <a:r>
              <a:rPr lang="en-US" dirty="0"/>
              <a:t>Sensitive keyword set</a:t>
            </a:r>
          </a:p>
          <a:p>
            <a:pPr lvl="1"/>
            <a:r>
              <a:rPr lang="en-US" dirty="0"/>
              <a:t>Randomly select 2,000 apps (exclusively from the 10,000 apps)</a:t>
            </a:r>
          </a:p>
          <a:p>
            <a:pPr lvl="1"/>
            <a:r>
              <a:rPr lang="en-US" dirty="0"/>
              <a:t>Extract all texts discovered for each sink</a:t>
            </a:r>
          </a:p>
          <a:p>
            <a:pPr lvl="1"/>
            <a:r>
              <a:rPr lang="en-US" dirty="0"/>
              <a:t>Manually inspect the texts to construct keyword set</a:t>
            </a:r>
          </a:p>
          <a:p>
            <a:pPr lvl="1"/>
            <a:r>
              <a:rPr lang="en-US" dirty="0"/>
              <a:t>Plus the keyword set for user input (</a:t>
            </a:r>
            <a:r>
              <a:rPr lang="en-US" sz="1800" dirty="0"/>
              <a:t>SUPOR, Security’15</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443301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Performance </a:t>
            </a:r>
          </a:p>
        </p:txBody>
      </p:sp>
      <p:sp>
        <p:nvSpPr>
          <p:cNvPr id="3" name="Content Placeholder 2"/>
          <p:cNvSpPr>
            <a:spLocks noGrp="1"/>
          </p:cNvSpPr>
          <p:nvPr>
            <p:ph idx="1"/>
          </p:nvPr>
        </p:nvSpPr>
        <p:spPr>
          <a:xfrm>
            <a:off x="533400" y="1143000"/>
            <a:ext cx="8077200" cy="3429000"/>
          </a:xfrm>
        </p:spPr>
        <p:txBody>
          <a:bodyPr/>
          <a:lstStyle/>
          <a:p>
            <a:r>
              <a:rPr lang="en-US" dirty="0"/>
              <a:t>Analysis Performance </a:t>
            </a:r>
          </a:p>
          <a:p>
            <a:pPr lvl="1"/>
            <a:r>
              <a:rPr lang="en-US" dirty="0"/>
              <a:t>587.6 hours for 10,000 apps. 3.5 minutes per app on average.</a:t>
            </a:r>
          </a:p>
          <a:p>
            <a:pPr lvl="1"/>
            <a:endParaRPr lang="en-US" dirty="0"/>
          </a:p>
          <a:p>
            <a:pPr lvl="1"/>
            <a:r>
              <a:rPr lang="en-US" dirty="0"/>
              <a:t>8,852 apps finish normally (42% of total time)</a:t>
            </a:r>
          </a:p>
          <a:p>
            <a:pPr lvl="2"/>
            <a:r>
              <a:rPr lang="en-US" dirty="0"/>
              <a:t>Average: 99.9 seconds per app</a:t>
            </a:r>
          </a:p>
          <a:p>
            <a:pPr lvl="2"/>
            <a:r>
              <a:rPr lang="en-US" dirty="0"/>
              <a:t>Minimum: 0.2 seconds</a:t>
            </a:r>
          </a:p>
          <a:p>
            <a:pPr lvl="2"/>
            <a:r>
              <a:rPr lang="en-US" dirty="0"/>
              <a:t>Maximum: 1197.4 seconds</a:t>
            </a:r>
          </a:p>
        </p:txBody>
      </p:sp>
      <p:pic>
        <p:nvPicPr>
          <p:cNvPr id="11" name="Picture 10"/>
          <p:cNvPicPr>
            <a:picLocks noChangeAspect="1"/>
          </p:cNvPicPr>
          <p:nvPr/>
        </p:nvPicPr>
        <p:blipFill>
          <a:blip r:embed="rId3"/>
          <a:stretch>
            <a:fillRect/>
          </a:stretch>
        </p:blipFill>
        <p:spPr>
          <a:xfrm>
            <a:off x="2514600" y="4949713"/>
            <a:ext cx="4457700" cy="1304925"/>
          </a:xfrm>
          <a:prstGeom prst="rect">
            <a:avLst/>
          </a:prstGeom>
        </p:spPr>
      </p:pic>
      <p:sp>
        <p:nvSpPr>
          <p:cNvPr id="12" name="TextBox 11"/>
          <p:cNvSpPr txBox="1"/>
          <p:nvPr/>
        </p:nvSpPr>
        <p:spPr>
          <a:xfrm>
            <a:off x="3093076" y="6106959"/>
            <a:ext cx="3657600" cy="646331"/>
          </a:xfrm>
          <a:prstGeom prst="rect">
            <a:avLst/>
          </a:prstGeom>
          <a:noFill/>
          <a:ln w="22225">
            <a:noFill/>
          </a:ln>
        </p:spPr>
        <p:txBody>
          <a:bodyPr wrap="square" rtlCol="0">
            <a:spAutoFit/>
          </a:bodyPr>
          <a:lstStyle/>
          <a:p>
            <a:r>
              <a:rPr lang="en-US" sz="1800" dirty="0">
                <a:latin typeface="Calibri" pitchFamily="34" charset="0"/>
              </a:rPr>
              <a:t>Distribution of accumulative analysis time for all apps.</a:t>
            </a:r>
          </a:p>
        </p:txBody>
      </p:sp>
      <p:sp>
        <p:nvSpPr>
          <p:cNvPr id="13" name="Line Callout 2 12"/>
          <p:cNvSpPr/>
          <p:nvPr/>
        </p:nvSpPr>
        <p:spPr bwMode="auto">
          <a:xfrm>
            <a:off x="6750676" y="3944035"/>
            <a:ext cx="1371600" cy="646331"/>
          </a:xfrm>
          <a:prstGeom prst="borderCallout2">
            <a:avLst>
              <a:gd name="adj1" fmla="val 18750"/>
              <a:gd name="adj2" fmla="val -8333"/>
              <a:gd name="adj3" fmla="val 18750"/>
              <a:gd name="adj4" fmla="val -16667"/>
              <a:gd name="adj5" fmla="val 203768"/>
              <a:gd name="adj6" fmla="val -26009"/>
            </a:avLst>
          </a:prstGeom>
          <a:noFill/>
          <a:ln>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1800" dirty="0">
                <a:solidFill>
                  <a:schemeClr val="tx1"/>
                </a:solidFill>
              </a:rPr>
              <a:t>Out of memory</a:t>
            </a:r>
          </a:p>
        </p:txBody>
      </p:sp>
      <p:sp>
        <p:nvSpPr>
          <p:cNvPr id="14" name="Line Callout 2 13"/>
          <p:cNvSpPr/>
          <p:nvPr/>
        </p:nvSpPr>
        <p:spPr bwMode="auto">
          <a:xfrm>
            <a:off x="7315200" y="4916269"/>
            <a:ext cx="1492876" cy="646331"/>
          </a:xfrm>
          <a:prstGeom prst="borderCallout2">
            <a:avLst>
              <a:gd name="adj1" fmla="val 18750"/>
              <a:gd name="adj2" fmla="val -8333"/>
              <a:gd name="adj3" fmla="val 18750"/>
              <a:gd name="adj4" fmla="val -16667"/>
              <a:gd name="adj5" fmla="val 66239"/>
              <a:gd name="adj6" fmla="val -41899"/>
            </a:avLst>
          </a:prstGeom>
          <a:noFill/>
          <a:ln>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1800" dirty="0">
                <a:solidFill>
                  <a:schemeClr val="tx1"/>
                </a:solidFill>
              </a:rPr>
              <a:t>Time out</a:t>
            </a:r>
          </a:p>
          <a:p>
            <a:pPr algn="ctr" eaLnBrk="0" hangingPunct="0"/>
            <a:r>
              <a:rPr lang="en-US" sz="1800" dirty="0">
                <a:solidFill>
                  <a:schemeClr val="tx1"/>
                </a:solidFill>
              </a:rPr>
              <a:t> (20 min)</a:t>
            </a:r>
          </a:p>
        </p:txBody>
      </p:sp>
      <p:sp>
        <p:nvSpPr>
          <p:cNvPr id="4" name="Rounded Rectangle 3"/>
          <p:cNvSpPr/>
          <p:nvPr/>
        </p:nvSpPr>
        <p:spPr bwMode="auto">
          <a:xfrm>
            <a:off x="6263482" y="3352800"/>
            <a:ext cx="2712076" cy="2438400"/>
          </a:xfrm>
          <a:prstGeom prst="roundRect">
            <a:avLst/>
          </a:prstGeom>
          <a:noFill/>
          <a:ln w="19050">
            <a:solidFill>
              <a:schemeClr val="tx1"/>
            </a:solidFill>
            <a:prstDash val="dash"/>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dirty="0">
              <a:effectLst>
                <a:outerShdw blurRad="38100" dist="38100" dir="2700000" algn="tl">
                  <a:srgbClr val="000000">
                    <a:alpha val="43137"/>
                  </a:srgbClr>
                </a:outerShdw>
              </a:effectLst>
            </a:endParaRPr>
          </a:p>
        </p:txBody>
      </p:sp>
      <p:sp>
        <p:nvSpPr>
          <p:cNvPr id="5" name="TextBox 4"/>
          <p:cNvSpPr txBox="1"/>
          <p:nvPr/>
        </p:nvSpPr>
        <p:spPr>
          <a:xfrm>
            <a:off x="6406231" y="3384702"/>
            <a:ext cx="1206228" cy="369332"/>
          </a:xfrm>
          <a:prstGeom prst="rect">
            <a:avLst/>
          </a:prstGeom>
          <a:noFill/>
          <a:ln w="22225">
            <a:noFill/>
          </a:ln>
        </p:spPr>
        <p:txBody>
          <a:bodyPr wrap="none" rtlCol="0">
            <a:spAutoFit/>
          </a:bodyPr>
          <a:lstStyle/>
          <a:p>
            <a:r>
              <a:rPr lang="en-US" sz="1800" dirty="0">
                <a:latin typeface="Calibri" pitchFamily="34" charset="0"/>
              </a:rPr>
              <a:t>1,148 apps</a:t>
            </a:r>
          </a:p>
        </p:txBody>
      </p:sp>
    </p:spTree>
    <p:extLst>
      <p:ext uri="{BB962C8B-B14F-4D97-AF65-F5344CB8AC3E}">
        <p14:creationId xmlns:p14="http://schemas.microsoft.com/office/powerpoint/2010/main" val="2156977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Performance </a:t>
            </a:r>
          </a:p>
        </p:txBody>
      </p:sp>
      <p:sp>
        <p:nvSpPr>
          <p:cNvPr id="3" name="Content Placeholder 2"/>
          <p:cNvSpPr>
            <a:spLocks noGrp="1"/>
          </p:cNvSpPr>
          <p:nvPr>
            <p:ph idx="1"/>
          </p:nvPr>
        </p:nvSpPr>
        <p:spPr>
          <a:xfrm>
            <a:off x="533400" y="1143000"/>
            <a:ext cx="8077200" cy="1600200"/>
          </a:xfrm>
        </p:spPr>
        <p:txBody>
          <a:bodyPr/>
          <a:lstStyle/>
          <a:p>
            <a:r>
              <a:rPr lang="en-US" dirty="0"/>
              <a:t>Analysis Performance </a:t>
            </a:r>
          </a:p>
          <a:p>
            <a:pPr lvl="1"/>
            <a:r>
              <a:rPr lang="en-US" dirty="0"/>
              <a:t>4,406 apps are reported with disclosure problems</a:t>
            </a:r>
          </a:p>
          <a:p>
            <a:pPr lvl="2"/>
            <a:r>
              <a:rPr lang="en-US" dirty="0"/>
              <a:t>93.0% are analyzed within 10 minutes.</a:t>
            </a:r>
          </a:p>
        </p:txBody>
      </p:sp>
      <p:pic>
        <p:nvPicPr>
          <p:cNvPr id="5" name="Picture 4"/>
          <p:cNvPicPr>
            <a:picLocks noChangeAspect="1"/>
          </p:cNvPicPr>
          <p:nvPr/>
        </p:nvPicPr>
        <p:blipFill>
          <a:blip r:embed="rId3"/>
          <a:stretch>
            <a:fillRect/>
          </a:stretch>
        </p:blipFill>
        <p:spPr>
          <a:xfrm>
            <a:off x="1128712" y="2747682"/>
            <a:ext cx="6886575" cy="2066925"/>
          </a:xfrm>
          <a:prstGeom prst="rect">
            <a:avLst/>
          </a:prstGeom>
        </p:spPr>
      </p:pic>
      <p:sp>
        <p:nvSpPr>
          <p:cNvPr id="6" name="TextBox 5"/>
          <p:cNvSpPr txBox="1"/>
          <p:nvPr/>
        </p:nvSpPr>
        <p:spPr>
          <a:xfrm>
            <a:off x="1981200" y="4953000"/>
            <a:ext cx="5257800" cy="646331"/>
          </a:xfrm>
          <a:prstGeom prst="rect">
            <a:avLst/>
          </a:prstGeom>
          <a:noFill/>
          <a:ln w="22225">
            <a:noFill/>
          </a:ln>
        </p:spPr>
        <p:txBody>
          <a:bodyPr wrap="square" rtlCol="0">
            <a:spAutoFit/>
          </a:bodyPr>
          <a:lstStyle/>
          <a:p>
            <a:r>
              <a:rPr lang="en-US" sz="1800" dirty="0">
                <a:latin typeface="Calibri" pitchFamily="34" charset="0"/>
              </a:rPr>
              <a:t>Distribution for the analysis time (in minutes) of the</a:t>
            </a:r>
          </a:p>
          <a:p>
            <a:r>
              <a:rPr lang="en-US" sz="1800" dirty="0">
                <a:latin typeface="Calibri" pitchFamily="34" charset="0"/>
              </a:rPr>
              <a:t>apps reported with sensitive data disclosures.</a:t>
            </a:r>
          </a:p>
        </p:txBody>
      </p:sp>
    </p:spTree>
    <p:extLst>
      <p:ext uri="{BB962C8B-B14F-4D97-AF65-F5344CB8AC3E}">
        <p14:creationId xmlns:p14="http://schemas.microsoft.com/office/powerpoint/2010/main" val="131514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a:xfrm>
            <a:off x="533400" y="1143000"/>
            <a:ext cx="8077200" cy="990600"/>
          </a:xfrm>
        </p:spPr>
        <p:txBody>
          <a:bodyPr/>
          <a:lstStyle/>
          <a:p>
            <a:r>
              <a:rPr lang="en-US" dirty="0"/>
              <a:t>Type-based taint analysis by Huang et al. (FASE’14, ISSTA’15), Ernst et al. (CCS’14)</a:t>
            </a:r>
            <a:br>
              <a:rPr lang="en-US" dirty="0"/>
            </a:br>
            <a:endParaRPr lang="en-US" dirty="0"/>
          </a:p>
        </p:txBody>
      </p:sp>
      <p:graphicFrame>
        <p:nvGraphicFramePr>
          <p:cNvPr id="4" name="Table 3"/>
          <p:cNvGraphicFramePr>
            <a:graphicFrameLocks noGrp="1"/>
          </p:cNvGraphicFramePr>
          <p:nvPr>
            <p:extLst/>
          </p:nvPr>
        </p:nvGraphicFramePr>
        <p:xfrm>
          <a:off x="1219199" y="2819400"/>
          <a:ext cx="6705602" cy="2021840"/>
        </p:xfrm>
        <a:graphic>
          <a:graphicData uri="http://schemas.openxmlformats.org/drawingml/2006/table">
            <a:tbl>
              <a:tblPr firstRow="1" bandRow="1">
                <a:tableStyleId>{073A0DAA-6AF3-43AB-8588-CEC1D06C72B9}</a:tableStyleId>
              </a:tblPr>
              <a:tblGrid>
                <a:gridCol w="3581401">
                  <a:extLst>
                    <a:ext uri="{9D8B030D-6E8A-4147-A177-3AD203B41FA5}">
                      <a16:colId xmlns:a16="http://schemas.microsoft.com/office/drawing/2014/main" val="1277859260"/>
                    </a:ext>
                  </a:extLst>
                </a:gridCol>
                <a:gridCol w="3124201">
                  <a:extLst>
                    <a:ext uri="{9D8B030D-6E8A-4147-A177-3AD203B41FA5}">
                      <a16:colId xmlns:a16="http://schemas.microsoft.com/office/drawing/2014/main" val="3183405430"/>
                    </a:ext>
                  </a:extLst>
                </a:gridCol>
              </a:tblGrid>
              <a:tr h="370840">
                <a:tc>
                  <a:txBody>
                    <a:bodyPr/>
                    <a:lstStyle/>
                    <a:p>
                      <a:r>
                        <a:rPr lang="en-US" dirty="0"/>
                        <a:t>Type-based taint analysis</a:t>
                      </a:r>
                      <a:endParaRPr lang="en-US" dirty="0">
                        <a:solidFill>
                          <a:schemeClr val="tx1"/>
                        </a:solidFill>
                      </a:endParaRPr>
                    </a:p>
                  </a:txBody>
                  <a:tcPr/>
                </a:tc>
                <a:tc>
                  <a:txBody>
                    <a:bodyPr/>
                    <a:lstStyle/>
                    <a:p>
                      <a:r>
                        <a:rPr lang="en-US" dirty="0" err="1"/>
                        <a:t>BidText</a:t>
                      </a:r>
                      <a:endParaRPr lang="en-US" dirty="0">
                        <a:solidFill>
                          <a:schemeClr val="tx1"/>
                        </a:solidFill>
                      </a:endParaRPr>
                    </a:p>
                  </a:txBody>
                  <a:tcPr/>
                </a:tc>
                <a:extLst>
                  <a:ext uri="{0D108BD9-81ED-4DB2-BD59-A6C34878D82A}">
                    <a16:rowId xmlns:a16="http://schemas.microsoft.com/office/drawing/2014/main" val="3622013059"/>
                  </a:ext>
                </a:extLst>
              </a:tr>
              <a:tr h="370840">
                <a:tc>
                  <a:txBody>
                    <a:bodyPr/>
                    <a:lstStyle/>
                    <a:p>
                      <a:r>
                        <a:rPr lang="en-US" dirty="0"/>
                        <a:t>Predefined types</a:t>
                      </a:r>
                      <a:endParaRPr lang="en-US" dirty="0">
                        <a:solidFill>
                          <a:schemeClr val="tx1"/>
                        </a:solidFill>
                      </a:endParaRPr>
                    </a:p>
                  </a:txBody>
                  <a:tcPr/>
                </a:tc>
                <a:tc>
                  <a:txBody>
                    <a:bodyPr/>
                    <a:lstStyle/>
                    <a:p>
                      <a:r>
                        <a:rPr lang="en-US" dirty="0"/>
                        <a:t>Automatically collects text as types</a:t>
                      </a:r>
                      <a:endParaRPr lang="en-US" dirty="0">
                        <a:solidFill>
                          <a:schemeClr val="tx1"/>
                        </a:solidFill>
                      </a:endParaRPr>
                    </a:p>
                  </a:txBody>
                  <a:tcPr/>
                </a:tc>
                <a:extLst>
                  <a:ext uri="{0D108BD9-81ED-4DB2-BD59-A6C34878D82A}">
                    <a16:rowId xmlns:a16="http://schemas.microsoft.com/office/drawing/2014/main" val="4026313257"/>
                  </a:ext>
                </a:extLst>
              </a:tr>
              <a:tr h="370840">
                <a:tc>
                  <a:txBody>
                    <a:bodyPr/>
                    <a:lstStyle/>
                    <a:p>
                      <a:r>
                        <a:rPr lang="en-US" dirty="0"/>
                        <a:t>Associates</a:t>
                      </a:r>
                      <a:r>
                        <a:rPr lang="en-US" baseline="0" dirty="0"/>
                        <a:t> initial types to APIs</a:t>
                      </a:r>
                      <a:endParaRPr lang="en-US" dirty="0">
                        <a:solidFill>
                          <a:schemeClr val="tx1"/>
                        </a:solidFill>
                      </a:endParaRPr>
                    </a:p>
                  </a:txBody>
                  <a:tcPr/>
                </a:tc>
                <a:tc>
                  <a:txBody>
                    <a:bodyPr/>
                    <a:lstStyle/>
                    <a:p>
                      <a:r>
                        <a:rPr lang="en-US" dirty="0"/>
                        <a:t>Associates texts to variables</a:t>
                      </a:r>
                      <a:endParaRPr lang="en-US" dirty="0">
                        <a:solidFill>
                          <a:schemeClr val="tx1"/>
                        </a:solidFill>
                      </a:endParaRPr>
                    </a:p>
                  </a:txBody>
                  <a:tcPr/>
                </a:tc>
                <a:extLst>
                  <a:ext uri="{0D108BD9-81ED-4DB2-BD59-A6C34878D82A}">
                    <a16:rowId xmlns:a16="http://schemas.microsoft.com/office/drawing/2014/main" val="803401971"/>
                  </a:ext>
                </a:extLst>
              </a:tr>
              <a:tr h="370840">
                <a:tc>
                  <a:txBody>
                    <a:bodyPr/>
                    <a:lstStyle/>
                    <a:p>
                      <a:r>
                        <a:rPr lang="en-US" dirty="0"/>
                        <a:t>Requires</a:t>
                      </a:r>
                      <a:r>
                        <a:rPr lang="en-US" baseline="0" dirty="0"/>
                        <a:t> forward data flows between sources and sink</a:t>
                      </a:r>
                      <a:endParaRPr lang="en-US" dirty="0">
                        <a:solidFill>
                          <a:schemeClr val="tx1"/>
                        </a:solidFill>
                      </a:endParaRPr>
                    </a:p>
                  </a:txBody>
                  <a:tcPr/>
                </a:tc>
                <a:tc>
                  <a:txBody>
                    <a:bodyPr/>
                    <a:lstStyle/>
                    <a:p>
                      <a:r>
                        <a:rPr lang="en-US" dirty="0"/>
                        <a:t>Propagates</a:t>
                      </a:r>
                      <a:r>
                        <a:rPr lang="en-US" baseline="0" dirty="0"/>
                        <a:t> bi-directionally</a:t>
                      </a:r>
                      <a:endParaRPr lang="en-US" dirty="0">
                        <a:solidFill>
                          <a:schemeClr val="tx1"/>
                        </a:solidFill>
                      </a:endParaRPr>
                    </a:p>
                  </a:txBody>
                  <a:tcPr/>
                </a:tc>
                <a:extLst>
                  <a:ext uri="{0D108BD9-81ED-4DB2-BD59-A6C34878D82A}">
                    <a16:rowId xmlns:a16="http://schemas.microsoft.com/office/drawing/2014/main" val="1417701597"/>
                  </a:ext>
                </a:extLst>
              </a:tr>
            </a:tbl>
          </a:graphicData>
        </a:graphic>
      </p:graphicFrame>
    </p:spTree>
    <p:extLst>
      <p:ext uri="{BB962C8B-B14F-4D97-AF65-F5344CB8AC3E}">
        <p14:creationId xmlns:p14="http://schemas.microsoft.com/office/powerpoint/2010/main" val="69622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533400" y="1143000"/>
            <a:ext cx="8077200" cy="2209800"/>
          </a:xfrm>
        </p:spPr>
        <p:txBody>
          <a:bodyPr/>
          <a:lstStyle/>
          <a:p>
            <a:r>
              <a:rPr lang="en-US" dirty="0"/>
              <a:t>Generic APIs, such as reading data from network or files, doesn’t tell the data sensitiveness</a:t>
            </a:r>
          </a:p>
          <a:p>
            <a:pPr lvl="1"/>
            <a:r>
              <a:rPr lang="en-US" dirty="0"/>
              <a:t>Different with the cases acquiring user inputs.</a:t>
            </a:r>
          </a:p>
          <a:p>
            <a:pPr lvl="1"/>
            <a:r>
              <a:rPr lang="en-US" dirty="0"/>
              <a:t>We found that up to 50% of the disclosures have data sources generated by such generic APIs.</a:t>
            </a:r>
          </a:p>
        </p:txBody>
      </p:sp>
      <p:sp>
        <p:nvSpPr>
          <p:cNvPr id="4" name="Content Placeholder 2"/>
          <p:cNvSpPr txBox="1">
            <a:spLocks/>
          </p:cNvSpPr>
          <p:nvPr/>
        </p:nvSpPr>
        <p:spPr bwMode="auto">
          <a:xfrm>
            <a:off x="1104900" y="3276600"/>
            <a:ext cx="6934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pPr lvl="1"/>
            <a:r>
              <a:rPr lang="en-US" kern="0" dirty="0"/>
              <a:t>Treat all such APIs as sensitive data sources</a:t>
            </a:r>
          </a:p>
          <a:p>
            <a:pPr lvl="2"/>
            <a:r>
              <a:rPr lang="en-US" kern="0" dirty="0"/>
              <a:t>A lot of False Warnings</a:t>
            </a:r>
          </a:p>
          <a:p>
            <a:pPr lvl="1"/>
            <a:r>
              <a:rPr lang="en-US" kern="0" dirty="0"/>
              <a:t>Ignore all such APIs</a:t>
            </a:r>
          </a:p>
          <a:p>
            <a:pPr lvl="2"/>
            <a:r>
              <a:rPr lang="en-US" kern="0" dirty="0"/>
              <a:t>Missing warnings in certain cases</a:t>
            </a:r>
          </a:p>
        </p:txBody>
      </p:sp>
      <p:sp>
        <p:nvSpPr>
          <p:cNvPr id="5" name="Content Placeholder 2"/>
          <p:cNvSpPr txBox="1">
            <a:spLocks/>
          </p:cNvSpPr>
          <p:nvPr/>
        </p:nvSpPr>
        <p:spPr bwMode="auto">
          <a:xfrm>
            <a:off x="533400" y="5029200"/>
            <a:ext cx="8077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r>
              <a:rPr lang="en-US" kern="0" dirty="0"/>
              <a:t>No forward data flow between sources and sinks</a:t>
            </a:r>
          </a:p>
          <a:p>
            <a:pPr lvl="1"/>
            <a:r>
              <a:rPr lang="en-US" kern="0" dirty="0"/>
              <a:t>Data sensitiveness (</a:t>
            </a:r>
            <a:r>
              <a:rPr lang="en-US" i="1" kern="0" dirty="0"/>
              <a:t>sources</a:t>
            </a:r>
            <a:r>
              <a:rPr lang="en-US" kern="0" dirty="0"/>
              <a:t>) is recognized after the data is passed to a sink point.</a:t>
            </a:r>
          </a:p>
        </p:txBody>
      </p:sp>
    </p:spTree>
    <p:extLst>
      <p:ext uri="{BB962C8B-B14F-4D97-AF65-F5344CB8AC3E}">
        <p14:creationId xmlns:p14="http://schemas.microsoft.com/office/powerpoint/2010/main" val="60826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childTnLst>
                                    <p:set>
                                      <p:cBhvr rctx="PPT">
                                        <p:cTn id="11" dur="indefinite"/>
                                        <p:tgtEl>
                                          <p:spTgt spid="4"/>
                                        </p:tgtEl>
                                        <p:attrNameLst>
                                          <p:attrName>style.opacity</p:attrName>
                                        </p:attrNameLst>
                                      </p:cBhvr>
                                      <p:to>
                                        <p:strVal val="0.5"/>
                                      </p:to>
                                    </p:set>
                                    <p:animEffect filter="image" prLst="opacity: 0.5">
                                      <p:cBhvr rctx="IE">
                                        <p:cTn id="12" dur="indefinite"/>
                                        <p:tgtEl>
                                          <p:spTgt spid="4"/>
                                        </p:tgtEl>
                                      </p:cBhvr>
                                    </p:animEffect>
                                  </p:childTnLst>
                                </p:cTn>
                              </p:par>
                              <p:par>
                                <p:cTn id="13" presetID="9" presetClass="emph" presetSubtype="0" grpId="0" nodeType="withEffect">
                                  <p:stCondLst>
                                    <p:cond delay="0"/>
                                  </p:stCondLst>
                                  <p:childTnLst>
                                    <p:set>
                                      <p:cBhvr rctx="PPT">
                                        <p:cTn id="14" dur="indefinite"/>
                                        <p:tgtEl>
                                          <p:spTgt spid="3">
                                            <p:txEl>
                                              <p:pRg st="0" end="0"/>
                                            </p:txEl>
                                          </p:spTgt>
                                        </p:tgtEl>
                                        <p:attrNameLst>
                                          <p:attrName>style.opacity</p:attrName>
                                        </p:attrNameLst>
                                      </p:cBhvr>
                                      <p:to>
                                        <p:strVal val="0.5"/>
                                      </p:to>
                                    </p:set>
                                    <p:animEffect filter="image" prLst="opacity: 0.5">
                                      <p:cBhvr rctx="IE">
                                        <p:cTn id="15" dur="indefinite"/>
                                        <p:tgtEl>
                                          <p:spTgt spid="3">
                                            <p:txEl>
                                              <p:pRg st="0" end="0"/>
                                            </p:txEl>
                                          </p:spTgt>
                                        </p:tgtEl>
                                      </p:cBhvr>
                                    </p:animEffect>
                                  </p:childTnLst>
                                </p:cTn>
                              </p:par>
                              <p:par>
                                <p:cTn id="16" presetID="9" presetClass="emph" presetSubtype="0" grpId="0" nodeType="withEffect">
                                  <p:stCondLst>
                                    <p:cond delay="0"/>
                                  </p:stCondLst>
                                  <p:childTnLst>
                                    <p:set>
                                      <p:cBhvr rctx="PPT">
                                        <p:cTn id="17" dur="indefinite"/>
                                        <p:tgtEl>
                                          <p:spTgt spid="3">
                                            <p:txEl>
                                              <p:pRg st="1" end="1"/>
                                            </p:txEl>
                                          </p:spTgt>
                                        </p:tgtEl>
                                        <p:attrNameLst>
                                          <p:attrName>style.opacity</p:attrName>
                                        </p:attrNameLst>
                                      </p:cBhvr>
                                      <p:to>
                                        <p:strVal val="0.5"/>
                                      </p:to>
                                    </p:set>
                                    <p:animEffect filter="image" prLst="opacity: 0.5">
                                      <p:cBhvr rctx="IE">
                                        <p:cTn id="18" dur="indefinite"/>
                                        <p:tgtEl>
                                          <p:spTgt spid="3">
                                            <p:txEl>
                                              <p:pRg st="1" end="1"/>
                                            </p:txEl>
                                          </p:spTgt>
                                        </p:tgtEl>
                                      </p:cBhvr>
                                    </p:animEffect>
                                  </p:childTnLst>
                                </p:cTn>
                              </p:par>
                              <p:par>
                                <p:cTn id="19" presetID="9" presetClass="emph" presetSubtype="0" grpId="0" nodeType="withEffect">
                                  <p:stCondLst>
                                    <p:cond delay="0"/>
                                  </p:stCondLst>
                                  <p:childTnLst>
                                    <p:set>
                                      <p:cBhvr rctx="PPT">
                                        <p:cTn id="20" dur="indefinite"/>
                                        <p:tgtEl>
                                          <p:spTgt spid="3">
                                            <p:txEl>
                                              <p:pRg st="2" end="2"/>
                                            </p:txEl>
                                          </p:spTgt>
                                        </p:tgtEl>
                                        <p:attrNameLst>
                                          <p:attrName>style.opacity</p:attrName>
                                        </p:attrNameLst>
                                      </p:cBhvr>
                                      <p:to>
                                        <p:strVal val="0.5"/>
                                      </p:to>
                                    </p:set>
                                    <p:animEffect filter="image" prLst="opacity: 0.5">
                                      <p:cBhvr rctx="IE">
                                        <p:cTn id="21" dur="indefinite"/>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Example: Data Flow</a:t>
            </a:r>
          </a:p>
        </p:txBody>
      </p:sp>
      <p:sp>
        <p:nvSpPr>
          <p:cNvPr id="5" name="Snip Diagonal Corner Rectangle 4"/>
          <p:cNvSpPr/>
          <p:nvPr/>
        </p:nvSpPr>
        <p:spPr bwMode="auto">
          <a:xfrm>
            <a:off x="3962241" y="1303693"/>
            <a:ext cx="2268071" cy="550962"/>
          </a:xfrm>
          <a:prstGeom prst="snip2DiagRect">
            <a:avLst/>
          </a:prstGeom>
          <a:pattFill prst="diagBrick">
            <a:fgClr>
              <a:schemeClr val="accent1"/>
            </a:fgClr>
            <a:bgClr>
              <a:schemeClr val="bg1"/>
            </a:bgClr>
          </a:pattFill>
          <a:ln>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rPr>
              <a:t>Message</a:t>
            </a:r>
          </a:p>
        </p:txBody>
      </p:sp>
      <p:sp>
        <p:nvSpPr>
          <p:cNvPr id="6" name="Rounded Rectangle 5"/>
          <p:cNvSpPr/>
          <p:nvPr/>
        </p:nvSpPr>
        <p:spPr bwMode="auto">
          <a:xfrm>
            <a:off x="2903272" y="2107263"/>
            <a:ext cx="4386007" cy="919401"/>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400" dirty="0">
                <a:solidFill>
                  <a:schemeClr val="tx1"/>
                </a:solidFill>
              </a:rPr>
              <a:t>bundle = </a:t>
            </a:r>
            <a:r>
              <a:rPr lang="en-US" sz="2400" dirty="0" err="1">
                <a:solidFill>
                  <a:schemeClr val="tx1"/>
                </a:solidFill>
              </a:rPr>
              <a:t>message.getData</a:t>
            </a:r>
            <a:r>
              <a:rPr lang="en-US" sz="2400" dirty="0">
                <a:solidFill>
                  <a:schemeClr val="tx1"/>
                </a:solidFill>
              </a:rPr>
              <a:t>();</a:t>
            </a:r>
          </a:p>
          <a:p>
            <a:pPr algn="ctr" eaLnBrk="0" hangingPunct="0"/>
            <a:r>
              <a:rPr lang="en-US" sz="2400" dirty="0" err="1">
                <a:solidFill>
                  <a:schemeClr val="tx1"/>
                </a:solidFill>
              </a:rPr>
              <a:t>dt</a:t>
            </a:r>
            <a:r>
              <a:rPr lang="en-US" sz="2400" dirty="0">
                <a:solidFill>
                  <a:schemeClr val="tx1"/>
                </a:solidFill>
              </a:rPr>
              <a:t> = </a:t>
            </a:r>
            <a:r>
              <a:rPr lang="en-US" sz="2400" dirty="0" err="1">
                <a:solidFill>
                  <a:schemeClr val="tx1"/>
                </a:solidFill>
              </a:rPr>
              <a:t>bundle.getString</a:t>
            </a:r>
            <a:r>
              <a:rPr lang="en-US" sz="2400" dirty="0">
                <a:solidFill>
                  <a:schemeClr val="tx1"/>
                </a:solidFill>
              </a:rPr>
              <a:t>(“data”);</a:t>
            </a:r>
          </a:p>
        </p:txBody>
      </p:sp>
      <p:sp>
        <p:nvSpPr>
          <p:cNvPr id="8" name="Rectangle 7"/>
          <p:cNvSpPr/>
          <p:nvPr/>
        </p:nvSpPr>
        <p:spPr bwMode="auto">
          <a:xfrm>
            <a:off x="685800" y="3868903"/>
            <a:ext cx="2514600" cy="523220"/>
          </a:xfrm>
          <a:prstGeom prst="rect">
            <a:avLst/>
          </a:prstGeom>
          <a:pattFill prst="shingle">
            <a:fgClr>
              <a:schemeClr val="accent6">
                <a:lumMod val="20000"/>
                <a:lumOff val="80000"/>
              </a:schemeClr>
            </a:fgClr>
            <a:bgClr>
              <a:schemeClr val="bg1"/>
            </a:bgClr>
          </a:pattFill>
          <a:ln>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FF0000"/>
                </a:solidFill>
                <a:effectLst>
                  <a:outerShdw blurRad="38100" dist="38100" dir="2700000" algn="tl">
                    <a:srgbClr val="000000">
                      <a:alpha val="43137"/>
                    </a:srgbClr>
                  </a:outerShdw>
                </a:effectLst>
              </a:rPr>
              <a:t>sink</a:t>
            </a:r>
            <a:r>
              <a:rPr lang="en-US" dirty="0">
                <a:solidFill>
                  <a:schemeClr val="tx1"/>
                </a:solidFill>
                <a:effectLst>
                  <a:outerShdw blurRad="38100" dist="38100" dir="2700000" algn="tl">
                    <a:srgbClr val="000000">
                      <a:alpha val="43137"/>
                    </a:srgbClr>
                  </a:outerShdw>
                </a:effectLst>
              </a:rPr>
              <a:t>(</a:t>
            </a:r>
            <a:r>
              <a:rPr lang="en-US" dirty="0" err="1">
                <a:solidFill>
                  <a:schemeClr val="tx1"/>
                </a:solidFill>
                <a:effectLst>
                  <a:outerShdw blurRad="38100" dist="38100" dir="2700000" algn="tl">
                    <a:srgbClr val="000000">
                      <a:alpha val="43137"/>
                    </a:srgbClr>
                  </a:outerShdw>
                </a:effectLst>
              </a:rPr>
              <a:t>dt</a:t>
            </a:r>
            <a:r>
              <a:rPr lang="en-US" dirty="0">
                <a:solidFill>
                  <a:schemeClr val="tx1"/>
                </a:solidFill>
                <a:effectLst>
                  <a:outerShdw blurRad="38100" dist="38100" dir="2700000" algn="tl">
                    <a:srgbClr val="000000">
                      <a:alpha val="43137"/>
                    </a:srgbClr>
                  </a:outerShdw>
                </a:effectLst>
              </a:rPr>
              <a:t>)</a:t>
            </a:r>
          </a:p>
        </p:txBody>
      </p:sp>
      <p:sp>
        <p:nvSpPr>
          <p:cNvPr id="9" name="Rounded Rectangle 8"/>
          <p:cNvSpPr/>
          <p:nvPr/>
        </p:nvSpPr>
        <p:spPr bwMode="auto">
          <a:xfrm>
            <a:off x="5315912" y="4061222"/>
            <a:ext cx="1828800" cy="510778"/>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effectLst>
                  <a:outerShdw blurRad="38100" dist="38100" dir="2700000" algn="tl">
                    <a:srgbClr val="000000">
                      <a:alpha val="43137"/>
                    </a:srgbClr>
                  </a:outerShdw>
                </a:effectLst>
              </a:rPr>
              <a:t>data</a:t>
            </a:r>
          </a:p>
        </p:txBody>
      </p:sp>
      <p:sp>
        <p:nvSpPr>
          <p:cNvPr id="12" name="Rounded Rectangle 11"/>
          <p:cNvSpPr/>
          <p:nvPr/>
        </p:nvSpPr>
        <p:spPr bwMode="auto">
          <a:xfrm>
            <a:off x="5834968" y="4899422"/>
            <a:ext cx="790685" cy="510778"/>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400" dirty="0" err="1">
                <a:solidFill>
                  <a:schemeClr val="tx1"/>
                </a:solidFill>
                <a:effectLst>
                  <a:outerShdw blurRad="38100" dist="38100" dir="2700000" algn="tl">
                    <a:srgbClr val="000000">
                      <a:alpha val="43137"/>
                    </a:srgbClr>
                  </a:outerShdw>
                </a:effectLst>
              </a:rPr>
              <a:t>json</a:t>
            </a:r>
            <a:endParaRPr lang="en-US" sz="2400" dirty="0">
              <a:solidFill>
                <a:schemeClr val="tx1"/>
              </a:solidFill>
              <a:effectLst>
                <a:outerShdw blurRad="38100" dist="38100" dir="2700000" algn="tl">
                  <a:srgbClr val="000000">
                    <a:alpha val="43137"/>
                  </a:srgbClr>
                </a:outerShdw>
              </a:effectLst>
            </a:endParaRPr>
          </a:p>
        </p:txBody>
      </p:sp>
      <p:sp>
        <p:nvSpPr>
          <p:cNvPr id="13" name="Rounded Rectangle 12"/>
          <p:cNvSpPr/>
          <p:nvPr/>
        </p:nvSpPr>
        <p:spPr bwMode="auto">
          <a:xfrm>
            <a:off x="3958878" y="5738023"/>
            <a:ext cx="4542865"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err="1">
                <a:solidFill>
                  <a:schemeClr val="tx1"/>
                </a:solidFill>
                <a:effectLst>
                  <a:outerShdw blurRad="38100" dist="38100" dir="2700000" algn="tl">
                    <a:srgbClr val="000000">
                      <a:alpha val="43137"/>
                    </a:srgbClr>
                  </a:outerShdw>
                </a:effectLst>
              </a:rPr>
              <a:t>json.getString</a:t>
            </a:r>
            <a:r>
              <a:rPr lang="en-US" dirty="0">
                <a:solidFill>
                  <a:schemeClr val="tx1"/>
                </a:solidFill>
                <a:effectLst>
                  <a:outerShdw blurRad="38100" dist="38100" dir="2700000" algn="tl">
                    <a:srgbClr val="000000">
                      <a:alpha val="43137"/>
                    </a:srgbClr>
                  </a:outerShdw>
                </a:effectLst>
              </a:rPr>
              <a:t>(“</a:t>
            </a:r>
            <a:r>
              <a:rPr lang="en-US" dirty="0">
                <a:solidFill>
                  <a:srgbClr val="FF0000"/>
                </a:solidFill>
                <a:effectLst>
                  <a:outerShdw blurRad="38100" dist="38100" dir="2700000" algn="tl">
                    <a:srgbClr val="000000">
                      <a:alpha val="43137"/>
                    </a:srgbClr>
                  </a:outerShdw>
                </a:effectLst>
              </a:rPr>
              <a:t>username</a:t>
            </a:r>
            <a:r>
              <a:rPr lang="en-US" dirty="0">
                <a:solidFill>
                  <a:schemeClr val="tx1"/>
                </a:solidFill>
                <a:effectLst>
                  <a:outerShdw blurRad="38100" dist="38100" dir="2700000" algn="tl">
                    <a:srgbClr val="000000">
                      <a:alpha val="43137"/>
                    </a:srgbClr>
                  </a:outerShdw>
                </a:effectLst>
              </a:rPr>
              <a:t>”)</a:t>
            </a:r>
          </a:p>
        </p:txBody>
      </p:sp>
      <p:cxnSp>
        <p:nvCxnSpPr>
          <p:cNvPr id="15" name="Straight Arrow Connector 14"/>
          <p:cNvCxnSpPr>
            <a:stCxn id="49" idx="0"/>
            <a:endCxn id="5" idx="2"/>
          </p:cNvCxnSpPr>
          <p:nvPr/>
        </p:nvCxnSpPr>
        <p:spPr bwMode="auto">
          <a:xfrm>
            <a:off x="3046185" y="1572743"/>
            <a:ext cx="916056" cy="6431"/>
          </a:xfrm>
          <a:prstGeom prst="straightConnector1">
            <a:avLst/>
          </a:prstGeom>
          <a:noFill/>
          <a:ln w="28575" cap="flat" cmpd="sng" algn="ctr">
            <a:solidFill>
              <a:schemeClr val="tx1"/>
            </a:solidFill>
            <a:prstDash val="dash"/>
            <a:round/>
            <a:headEnd type="none" w="med" len="med"/>
            <a:tailEnd type="triangle"/>
          </a:ln>
          <a:effectLst/>
        </p:spPr>
      </p:cxnSp>
      <p:cxnSp>
        <p:nvCxnSpPr>
          <p:cNvPr id="18" name="Straight Arrow Connector 17"/>
          <p:cNvCxnSpPr>
            <a:stCxn id="5" idx="1"/>
            <a:endCxn id="6" idx="0"/>
          </p:cNvCxnSpPr>
          <p:nvPr/>
        </p:nvCxnSpPr>
        <p:spPr bwMode="auto">
          <a:xfrm flipH="1">
            <a:off x="5096276" y="1854655"/>
            <a:ext cx="1" cy="252608"/>
          </a:xfrm>
          <a:prstGeom prst="straightConnector1">
            <a:avLst/>
          </a:prstGeom>
          <a:noFill/>
          <a:ln w="28575" cap="flat" cmpd="sng" algn="ctr">
            <a:solidFill>
              <a:schemeClr val="tx1"/>
            </a:solidFill>
            <a:prstDash val="solid"/>
            <a:round/>
            <a:headEnd type="none" w="med" len="med"/>
            <a:tailEnd type="triangle"/>
          </a:ln>
          <a:effectLst/>
        </p:spPr>
      </p:cxnSp>
      <p:cxnSp>
        <p:nvCxnSpPr>
          <p:cNvPr id="25" name="Straight Arrow Connector 24"/>
          <p:cNvCxnSpPr>
            <a:stCxn id="6" idx="2"/>
            <a:endCxn id="8" idx="0"/>
          </p:cNvCxnSpPr>
          <p:nvPr/>
        </p:nvCxnSpPr>
        <p:spPr bwMode="auto">
          <a:xfrm flipH="1">
            <a:off x="1943100" y="3026664"/>
            <a:ext cx="3153176" cy="842239"/>
          </a:xfrm>
          <a:prstGeom prst="straightConnector1">
            <a:avLst/>
          </a:prstGeom>
          <a:noFill/>
          <a:ln w="28575" cap="flat" cmpd="sng" algn="ctr">
            <a:solidFill>
              <a:schemeClr val="tx1"/>
            </a:solidFill>
            <a:prstDash val="solid"/>
            <a:round/>
            <a:headEnd type="none" w="med" len="med"/>
            <a:tailEnd type="triangle"/>
          </a:ln>
          <a:effectLst/>
        </p:spPr>
      </p:cxnSp>
      <p:cxnSp>
        <p:nvCxnSpPr>
          <p:cNvPr id="27" name="Straight Arrow Connector 26"/>
          <p:cNvCxnSpPr>
            <a:stCxn id="6" idx="2"/>
            <a:endCxn id="9" idx="0"/>
          </p:cNvCxnSpPr>
          <p:nvPr/>
        </p:nvCxnSpPr>
        <p:spPr bwMode="auto">
          <a:xfrm>
            <a:off x="5096276" y="3026664"/>
            <a:ext cx="1134036" cy="1034558"/>
          </a:xfrm>
          <a:prstGeom prst="straightConnector1">
            <a:avLst/>
          </a:prstGeom>
          <a:noFill/>
          <a:ln w="28575" cap="flat" cmpd="sng" algn="ctr">
            <a:solidFill>
              <a:schemeClr val="tx1"/>
            </a:solidFill>
            <a:prstDash val="solid"/>
            <a:round/>
            <a:headEnd type="none" w="med" len="med"/>
            <a:tailEnd type="triangle"/>
          </a:ln>
          <a:effectLst/>
        </p:spPr>
      </p:cxnSp>
      <p:cxnSp>
        <p:nvCxnSpPr>
          <p:cNvPr id="39" name="Straight Arrow Connector 38"/>
          <p:cNvCxnSpPr>
            <a:stCxn id="9" idx="2"/>
            <a:endCxn id="12" idx="0"/>
          </p:cNvCxnSpPr>
          <p:nvPr/>
        </p:nvCxnSpPr>
        <p:spPr bwMode="auto">
          <a:xfrm flipH="1">
            <a:off x="6230311" y="4572000"/>
            <a:ext cx="1" cy="327422"/>
          </a:xfrm>
          <a:prstGeom prst="straightConnector1">
            <a:avLst/>
          </a:prstGeom>
          <a:noFill/>
          <a:ln w="28575" cap="flat" cmpd="sng" algn="ctr">
            <a:solidFill>
              <a:schemeClr val="tx1"/>
            </a:solidFill>
            <a:prstDash val="solid"/>
            <a:round/>
            <a:headEnd type="none" w="med" len="med"/>
            <a:tailEnd type="triangle"/>
          </a:ln>
          <a:effectLst/>
        </p:spPr>
      </p:cxnSp>
      <p:cxnSp>
        <p:nvCxnSpPr>
          <p:cNvPr id="42" name="Straight Arrow Connector 41"/>
          <p:cNvCxnSpPr>
            <a:stCxn id="12" idx="2"/>
            <a:endCxn id="13" idx="0"/>
          </p:cNvCxnSpPr>
          <p:nvPr/>
        </p:nvCxnSpPr>
        <p:spPr bwMode="auto">
          <a:xfrm>
            <a:off x="6230311" y="5410200"/>
            <a:ext cx="0" cy="327823"/>
          </a:xfrm>
          <a:prstGeom prst="straightConnector1">
            <a:avLst/>
          </a:prstGeom>
          <a:noFill/>
          <a:ln w="28575" cap="flat" cmpd="sng" algn="ctr">
            <a:solidFill>
              <a:schemeClr val="tx1"/>
            </a:solidFill>
            <a:prstDash val="solid"/>
            <a:round/>
            <a:headEnd type="none" w="med" len="med"/>
            <a:tailEnd type="triangle"/>
          </a:ln>
          <a:effectLst/>
        </p:spPr>
      </p:cxnSp>
      <p:sp>
        <p:nvSpPr>
          <p:cNvPr id="49" name="Cloud 48"/>
          <p:cNvSpPr/>
          <p:nvPr/>
        </p:nvSpPr>
        <p:spPr bwMode="auto">
          <a:xfrm>
            <a:off x="989538" y="1221360"/>
            <a:ext cx="2058362" cy="702766"/>
          </a:xfrm>
          <a:prstGeom prst="cloud">
            <a:avLst/>
          </a:prstGeom>
          <a:pattFill prst="pct80">
            <a:fgClr>
              <a:schemeClr val="accent1"/>
            </a:fgClr>
            <a:bgClr>
              <a:schemeClr val="bg1"/>
            </a:bgClr>
          </a:patt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effectLst>
                  <a:outerShdw blurRad="38100" dist="38100" dir="2700000" algn="tl">
                    <a:srgbClr val="000000">
                      <a:alpha val="43137"/>
                    </a:srgbClr>
                  </a:outerShdw>
                </a:effectLst>
              </a:rPr>
              <a:t>Network</a:t>
            </a:r>
          </a:p>
        </p:txBody>
      </p:sp>
      <p:sp>
        <p:nvSpPr>
          <p:cNvPr id="40" name="Rounded Rectangle 39"/>
          <p:cNvSpPr/>
          <p:nvPr/>
        </p:nvSpPr>
        <p:spPr bwMode="auto">
          <a:xfrm>
            <a:off x="3595888" y="3870960"/>
            <a:ext cx="5099877" cy="2560320"/>
          </a:xfrm>
          <a:prstGeom prst="roundRect">
            <a:avLst/>
          </a:prstGeom>
          <a:noFill/>
          <a:ln w="19050">
            <a:solidFill>
              <a:schemeClr val="tx1"/>
            </a:solidFill>
            <a:prstDash val="dash"/>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41" name="TextBox 40"/>
          <p:cNvSpPr txBox="1"/>
          <p:nvPr/>
        </p:nvSpPr>
        <p:spPr>
          <a:xfrm>
            <a:off x="3632993" y="3944536"/>
            <a:ext cx="843693" cy="369332"/>
          </a:xfrm>
          <a:prstGeom prst="rect">
            <a:avLst/>
          </a:prstGeom>
          <a:noFill/>
          <a:ln w="22225">
            <a:noFill/>
          </a:ln>
        </p:spPr>
        <p:txBody>
          <a:bodyPr wrap="none" rtlCol="0">
            <a:spAutoFit/>
          </a:bodyPr>
          <a:lstStyle/>
          <a:p>
            <a:r>
              <a:rPr lang="en-US" sz="1800" dirty="0">
                <a:latin typeface="Calibri" pitchFamily="34" charset="0"/>
              </a:rPr>
              <a:t>Thread</a:t>
            </a:r>
          </a:p>
        </p:txBody>
      </p:sp>
      <p:sp>
        <p:nvSpPr>
          <p:cNvPr id="43" name="TextBox 42"/>
          <p:cNvSpPr txBox="1"/>
          <p:nvPr/>
        </p:nvSpPr>
        <p:spPr>
          <a:xfrm>
            <a:off x="5516423" y="3276600"/>
            <a:ext cx="2569742" cy="369332"/>
          </a:xfrm>
          <a:prstGeom prst="rect">
            <a:avLst/>
          </a:prstGeom>
          <a:noFill/>
          <a:ln w="22225">
            <a:noFill/>
          </a:ln>
        </p:spPr>
        <p:txBody>
          <a:bodyPr wrap="none" rtlCol="0">
            <a:spAutoFit/>
          </a:bodyPr>
          <a:lstStyle/>
          <a:p>
            <a:r>
              <a:rPr lang="en-US" sz="1800" dirty="0">
                <a:latin typeface="Calibri" pitchFamily="34" charset="0"/>
              </a:rPr>
              <a:t>“</a:t>
            </a:r>
            <a:r>
              <a:rPr lang="en-US" sz="1800" dirty="0" err="1">
                <a:latin typeface="Calibri" pitchFamily="34" charset="0"/>
              </a:rPr>
              <a:t>dt</a:t>
            </a:r>
            <a:r>
              <a:rPr lang="en-US" sz="1800" dirty="0">
                <a:latin typeface="Calibri" pitchFamily="34" charset="0"/>
              </a:rPr>
              <a:t>” is passed into thread</a:t>
            </a:r>
          </a:p>
        </p:txBody>
      </p:sp>
      <p:sp>
        <p:nvSpPr>
          <p:cNvPr id="44" name="TextBox 43"/>
          <p:cNvSpPr txBox="1"/>
          <p:nvPr/>
        </p:nvSpPr>
        <p:spPr>
          <a:xfrm>
            <a:off x="932329" y="2822463"/>
            <a:ext cx="829073" cy="1569660"/>
          </a:xfrm>
          <a:prstGeom prst="rect">
            <a:avLst/>
          </a:prstGeom>
          <a:noFill/>
          <a:ln w="22225">
            <a:noFill/>
          </a:ln>
        </p:spPr>
        <p:txBody>
          <a:bodyPr wrap="none" rtlCol="0">
            <a:spAutoFit/>
          </a:bodyPr>
          <a:lstStyle/>
          <a:p>
            <a:r>
              <a:rPr lang="en-US" sz="9600" dirty="0">
                <a:solidFill>
                  <a:schemeClr val="accent2">
                    <a:lumMod val="75000"/>
                  </a:schemeClr>
                </a:solidFill>
                <a:latin typeface="Comic Sans MS" panose="030F0702030302020204" pitchFamily="66" charset="0"/>
              </a:rPr>
              <a:t>?</a:t>
            </a:r>
          </a:p>
        </p:txBody>
      </p:sp>
    </p:spTree>
    <p:extLst>
      <p:ext uri="{BB962C8B-B14F-4D97-AF65-F5344CB8AC3E}">
        <p14:creationId xmlns:p14="http://schemas.microsoft.com/office/powerpoint/2010/main" val="135221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2" grpId="0" animBg="1"/>
      <p:bldP spid="13" grpId="0" animBg="1"/>
      <p:bldP spid="40" grpId="0" animBg="1"/>
      <p:bldP spid="41"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 &amp; Our Solution </a:t>
            </a:r>
          </a:p>
        </p:txBody>
      </p:sp>
      <p:sp>
        <p:nvSpPr>
          <p:cNvPr id="3" name="Content Placeholder 2"/>
          <p:cNvSpPr>
            <a:spLocks noGrp="1"/>
          </p:cNvSpPr>
          <p:nvPr>
            <p:ph idx="1"/>
          </p:nvPr>
        </p:nvSpPr>
        <p:spPr>
          <a:xfrm>
            <a:off x="4420201" y="1124007"/>
            <a:ext cx="4190399" cy="2233258"/>
          </a:xfrm>
        </p:spPr>
        <p:txBody>
          <a:bodyPr/>
          <a:lstStyle/>
          <a:p>
            <a:r>
              <a:rPr lang="en-US" b="1" dirty="0">
                <a:solidFill>
                  <a:schemeClr val="accent6"/>
                </a:solidFill>
              </a:rPr>
              <a:t>Challenge: </a:t>
            </a:r>
            <a:r>
              <a:rPr lang="en-US" dirty="0"/>
              <a:t>Generic APIs</a:t>
            </a:r>
          </a:p>
          <a:p>
            <a:pPr lvl="1"/>
            <a:r>
              <a:rPr lang="en-US" dirty="0"/>
              <a:t>Read data from network</a:t>
            </a:r>
          </a:p>
          <a:p>
            <a:pPr lvl="1"/>
            <a:r>
              <a:rPr lang="en-US" dirty="0"/>
              <a:t>Data sensitiveness cannot be determined</a:t>
            </a:r>
          </a:p>
          <a:p>
            <a:pPr lvl="1"/>
            <a:endParaRPr lang="en-US" dirty="0"/>
          </a:p>
        </p:txBody>
      </p:sp>
      <p:grpSp>
        <p:nvGrpSpPr>
          <p:cNvPr id="29" name="Group 28"/>
          <p:cNvGrpSpPr/>
          <p:nvPr/>
        </p:nvGrpSpPr>
        <p:grpSpPr>
          <a:xfrm>
            <a:off x="415653" y="1181636"/>
            <a:ext cx="3683383" cy="2175629"/>
            <a:chOff x="415653" y="1181636"/>
            <a:chExt cx="3683383" cy="2175629"/>
          </a:xfrm>
        </p:grpSpPr>
        <p:sp>
          <p:nvSpPr>
            <p:cNvPr id="4" name="Snip Diagonal Corner Rectangle 3"/>
            <p:cNvSpPr/>
            <p:nvPr/>
          </p:nvSpPr>
          <p:spPr bwMode="auto">
            <a:xfrm>
              <a:off x="2578510" y="1247418"/>
              <a:ext cx="1232640" cy="477500"/>
            </a:xfrm>
            <a:prstGeom prst="snip2DiagRect">
              <a:avLst/>
            </a:prstGeom>
            <a:pattFill prst="diagBrick">
              <a:fgClr>
                <a:schemeClr val="accent1"/>
              </a:fgClr>
              <a:bgClr>
                <a:schemeClr val="bg1"/>
              </a:bgClr>
            </a:pattFill>
            <a:ln>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000" dirty="0">
                  <a:solidFill>
                    <a:schemeClr val="tx1"/>
                  </a:solidFill>
                </a:rPr>
                <a:t>Message</a:t>
              </a:r>
              <a:endParaRPr lang="en-US" sz="2400" dirty="0">
                <a:solidFill>
                  <a:schemeClr val="tx1"/>
                </a:solidFill>
              </a:endParaRPr>
            </a:p>
          </p:txBody>
        </p:sp>
        <p:sp>
          <p:nvSpPr>
            <p:cNvPr id="5" name="Rounded Rectangle 4"/>
            <p:cNvSpPr/>
            <p:nvPr/>
          </p:nvSpPr>
          <p:spPr bwMode="auto">
            <a:xfrm>
              <a:off x="415653" y="1905000"/>
              <a:ext cx="3683383" cy="783193"/>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000" dirty="0">
                  <a:solidFill>
                    <a:schemeClr val="tx1"/>
                  </a:solidFill>
                </a:rPr>
                <a:t>bundle = </a:t>
              </a:r>
              <a:r>
                <a:rPr lang="en-US" sz="2000" dirty="0" err="1">
                  <a:solidFill>
                    <a:schemeClr val="tx1"/>
                  </a:solidFill>
                </a:rPr>
                <a:t>message.getData</a:t>
              </a:r>
              <a:r>
                <a:rPr lang="en-US" sz="2000" dirty="0">
                  <a:solidFill>
                    <a:schemeClr val="tx1"/>
                  </a:solidFill>
                </a:rPr>
                <a:t>();</a:t>
              </a:r>
            </a:p>
            <a:p>
              <a:pPr algn="ctr" eaLnBrk="0" hangingPunct="0"/>
              <a:r>
                <a:rPr lang="en-US" sz="2000" dirty="0" err="1">
                  <a:solidFill>
                    <a:schemeClr val="tx1"/>
                  </a:solidFill>
                </a:rPr>
                <a:t>dt</a:t>
              </a:r>
              <a:r>
                <a:rPr lang="en-US" sz="2000" dirty="0">
                  <a:solidFill>
                    <a:schemeClr val="tx1"/>
                  </a:solidFill>
                </a:rPr>
                <a:t> = </a:t>
              </a:r>
              <a:r>
                <a:rPr lang="en-US" sz="2000" dirty="0" err="1">
                  <a:solidFill>
                    <a:schemeClr val="tx1"/>
                  </a:solidFill>
                </a:rPr>
                <a:t>bundle.getString</a:t>
              </a:r>
              <a:r>
                <a:rPr lang="en-US" sz="2000" dirty="0">
                  <a:solidFill>
                    <a:schemeClr val="tx1"/>
                  </a:solidFill>
                </a:rPr>
                <a:t>(“data”);</a:t>
              </a:r>
            </a:p>
          </p:txBody>
        </p:sp>
        <p:sp>
          <p:nvSpPr>
            <p:cNvPr id="6" name="Rectangle 5"/>
            <p:cNvSpPr/>
            <p:nvPr/>
          </p:nvSpPr>
          <p:spPr bwMode="auto">
            <a:xfrm>
              <a:off x="1000045" y="2895600"/>
              <a:ext cx="2514600" cy="461665"/>
            </a:xfrm>
            <a:prstGeom prst="rect">
              <a:avLst/>
            </a:prstGeom>
            <a:pattFill prst="shingle">
              <a:fgClr>
                <a:schemeClr val="accent6">
                  <a:lumMod val="20000"/>
                  <a:lumOff val="80000"/>
                </a:schemeClr>
              </a:fgClr>
              <a:bgClr>
                <a:schemeClr val="bg1"/>
              </a:bgClr>
            </a:pattFill>
            <a:ln>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rgbClr val="FF0000"/>
                  </a:solidFill>
                  <a:effectLst>
                    <a:outerShdw blurRad="38100" dist="38100" dir="2700000" algn="tl">
                      <a:srgbClr val="000000">
                        <a:alpha val="43137"/>
                      </a:srgbClr>
                    </a:outerShdw>
                  </a:effectLst>
                </a:rPr>
                <a:t>sink</a:t>
              </a:r>
              <a:r>
                <a:rPr lang="en-US" sz="2400" dirty="0">
                  <a:solidFill>
                    <a:schemeClr val="tx1"/>
                  </a:solidFill>
                  <a:effectLst>
                    <a:outerShdw blurRad="38100" dist="38100" dir="2700000" algn="tl">
                      <a:srgbClr val="000000">
                        <a:alpha val="43137"/>
                      </a:srgbClr>
                    </a:outerShdw>
                  </a:effectLst>
                </a:rPr>
                <a:t>(</a:t>
              </a:r>
              <a:r>
                <a:rPr lang="en-US" sz="2400" dirty="0" err="1">
                  <a:solidFill>
                    <a:schemeClr val="tx1"/>
                  </a:solidFill>
                  <a:effectLst>
                    <a:outerShdw blurRad="38100" dist="38100" dir="2700000" algn="tl">
                      <a:srgbClr val="000000">
                        <a:alpha val="43137"/>
                      </a:srgbClr>
                    </a:outerShdw>
                  </a:effectLst>
                </a:rPr>
                <a:t>dt</a:t>
              </a:r>
              <a:r>
                <a:rPr lang="en-US" sz="2400" dirty="0">
                  <a:solidFill>
                    <a:schemeClr val="tx1"/>
                  </a:solidFill>
                  <a:effectLst>
                    <a:outerShdw blurRad="38100" dist="38100" dir="2700000" algn="tl">
                      <a:srgbClr val="000000">
                        <a:alpha val="43137"/>
                      </a:srgbClr>
                    </a:outerShdw>
                  </a:effectLst>
                </a:rPr>
                <a:t>)</a:t>
              </a:r>
            </a:p>
          </p:txBody>
        </p:sp>
        <p:cxnSp>
          <p:nvCxnSpPr>
            <p:cNvPr id="7" name="Straight Arrow Connector 6"/>
            <p:cNvCxnSpPr>
              <a:stCxn id="10" idx="0"/>
              <a:endCxn id="4" idx="2"/>
            </p:cNvCxnSpPr>
            <p:nvPr/>
          </p:nvCxnSpPr>
          <p:spPr bwMode="auto">
            <a:xfrm>
              <a:off x="2153353" y="1486168"/>
              <a:ext cx="425157" cy="0"/>
            </a:xfrm>
            <a:prstGeom prst="straightConnector1">
              <a:avLst/>
            </a:prstGeom>
            <a:noFill/>
            <a:ln w="28575" cap="flat" cmpd="sng" algn="ctr">
              <a:solidFill>
                <a:schemeClr val="tx1"/>
              </a:solidFill>
              <a:prstDash val="dash"/>
              <a:round/>
              <a:headEnd type="none" w="med" len="med"/>
              <a:tailEnd type="triangle"/>
            </a:ln>
            <a:effectLst/>
          </p:spPr>
        </p:cxnSp>
        <p:cxnSp>
          <p:nvCxnSpPr>
            <p:cNvPr id="8" name="Straight Arrow Connector 7"/>
            <p:cNvCxnSpPr>
              <a:stCxn id="4" idx="1"/>
              <a:endCxn id="5" idx="0"/>
            </p:cNvCxnSpPr>
            <p:nvPr/>
          </p:nvCxnSpPr>
          <p:spPr bwMode="auto">
            <a:xfrm flipH="1">
              <a:off x="2257345" y="1724918"/>
              <a:ext cx="937485" cy="180082"/>
            </a:xfrm>
            <a:prstGeom prst="straightConnector1">
              <a:avLst/>
            </a:prstGeom>
            <a:noFill/>
            <a:ln w="28575" cap="flat" cmpd="sng" algn="ctr">
              <a:solidFill>
                <a:schemeClr val="tx1"/>
              </a:solidFill>
              <a:prstDash val="solid"/>
              <a:round/>
              <a:headEnd type="none" w="med" len="med"/>
              <a:tailEnd type="triangle"/>
            </a:ln>
            <a:effectLst/>
          </p:spPr>
        </p:cxnSp>
        <p:cxnSp>
          <p:nvCxnSpPr>
            <p:cNvPr id="9" name="Straight Arrow Connector 8"/>
            <p:cNvCxnSpPr>
              <a:stCxn id="5" idx="2"/>
              <a:endCxn id="6" idx="0"/>
            </p:cNvCxnSpPr>
            <p:nvPr/>
          </p:nvCxnSpPr>
          <p:spPr bwMode="auto">
            <a:xfrm>
              <a:off x="2257345" y="2688193"/>
              <a:ext cx="0" cy="207407"/>
            </a:xfrm>
            <a:prstGeom prst="straightConnector1">
              <a:avLst/>
            </a:prstGeom>
            <a:noFill/>
            <a:ln w="28575" cap="flat" cmpd="sng" algn="ctr">
              <a:solidFill>
                <a:schemeClr val="tx1"/>
              </a:solidFill>
              <a:prstDash val="solid"/>
              <a:round/>
              <a:headEnd type="none" w="med" len="med"/>
              <a:tailEnd type="triangle"/>
            </a:ln>
            <a:effectLst/>
          </p:spPr>
        </p:cxnSp>
        <p:sp>
          <p:nvSpPr>
            <p:cNvPr id="10" name="Cloud 9"/>
            <p:cNvSpPr/>
            <p:nvPr/>
          </p:nvSpPr>
          <p:spPr bwMode="auto">
            <a:xfrm>
              <a:off x="436424" y="1181636"/>
              <a:ext cx="1718361" cy="609064"/>
            </a:xfrm>
            <a:prstGeom prst="cloud">
              <a:avLst/>
            </a:prstGeom>
            <a:pattFill prst="pct80">
              <a:fgClr>
                <a:schemeClr val="accent1"/>
              </a:fgClr>
              <a:bgClr>
                <a:schemeClr val="bg1"/>
              </a:bgClr>
            </a:patt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000" dirty="0">
                  <a:solidFill>
                    <a:schemeClr val="tx1"/>
                  </a:solidFill>
                  <a:effectLst>
                    <a:outerShdw blurRad="38100" dist="38100" dir="2700000" algn="tl">
                      <a:srgbClr val="000000">
                        <a:alpha val="43137"/>
                      </a:srgbClr>
                    </a:outerShdw>
                  </a:effectLst>
                </a:rPr>
                <a:t>Network</a:t>
              </a:r>
              <a:endParaRPr lang="en-US" sz="2400" dirty="0">
                <a:solidFill>
                  <a:schemeClr val="tx1"/>
                </a:solidFill>
                <a:effectLst>
                  <a:outerShdw blurRad="38100" dist="38100" dir="2700000" algn="tl">
                    <a:srgbClr val="000000">
                      <a:alpha val="43137"/>
                    </a:srgbClr>
                  </a:outerShdw>
                </a:effectLst>
              </a:endParaRPr>
            </a:p>
          </p:txBody>
        </p:sp>
      </p:grpSp>
      <p:sp>
        <p:nvSpPr>
          <p:cNvPr id="20" name="Content Placeholder 2"/>
          <p:cNvSpPr txBox="1">
            <a:spLocks/>
          </p:cNvSpPr>
          <p:nvPr/>
        </p:nvSpPr>
        <p:spPr bwMode="auto">
          <a:xfrm>
            <a:off x="533400" y="3429000"/>
            <a:ext cx="8077200" cy="327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r>
              <a:rPr lang="en-US" b="1" kern="0" dirty="0">
                <a:solidFill>
                  <a:srgbClr val="00863D"/>
                </a:solidFill>
              </a:rPr>
              <a:t>Solution:</a:t>
            </a:r>
            <a:r>
              <a:rPr lang="en-US" kern="0" dirty="0">
                <a:solidFill>
                  <a:srgbClr val="00863D"/>
                </a:solidFill>
              </a:rPr>
              <a:t> </a:t>
            </a:r>
            <a:r>
              <a:rPr lang="en-US" b="1" kern="0" dirty="0">
                <a:solidFill>
                  <a:srgbClr val="00863D"/>
                </a:solidFill>
              </a:rPr>
              <a:t>Text Correlation Analysis</a:t>
            </a:r>
            <a:endParaRPr lang="en-US" kern="0" dirty="0">
              <a:solidFill>
                <a:srgbClr val="00863D"/>
              </a:solidFill>
            </a:endParaRPr>
          </a:p>
          <a:p>
            <a:pPr lvl="1"/>
            <a:r>
              <a:rPr lang="en-US" kern="0" dirty="0"/>
              <a:t>Examine text labels to determine sensitiveness of the correlated variables</a:t>
            </a:r>
          </a:p>
          <a:p>
            <a:pPr lvl="2"/>
            <a:r>
              <a:rPr lang="en-US" kern="0" dirty="0"/>
              <a:t>Text in the code</a:t>
            </a:r>
          </a:p>
          <a:p>
            <a:pPr lvl="3"/>
            <a:r>
              <a:rPr lang="en-US" kern="0" dirty="0"/>
              <a:t>Textual keys in key-value pairs</a:t>
            </a:r>
          </a:p>
          <a:p>
            <a:pPr lvl="3"/>
            <a:r>
              <a:rPr lang="en-US" kern="0" dirty="0"/>
              <a:t>Text in API calls</a:t>
            </a:r>
          </a:p>
          <a:p>
            <a:pPr lvl="2"/>
            <a:r>
              <a:rPr lang="en-US" kern="0" dirty="0"/>
              <a:t>Text from the user interface (UI)</a:t>
            </a:r>
          </a:p>
          <a:p>
            <a:pPr lvl="3"/>
            <a:r>
              <a:rPr lang="en-US" kern="0" dirty="0"/>
              <a:t>Correlated labels (e.g., USERNAME, PASSWORD)</a:t>
            </a:r>
          </a:p>
        </p:txBody>
      </p:sp>
    </p:spTree>
    <p:extLst>
      <p:ext uri="{BB962C8B-B14F-4D97-AF65-F5344CB8AC3E}">
        <p14:creationId xmlns:p14="http://schemas.microsoft.com/office/powerpoint/2010/main" val="50676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29"/>
                                        </p:tgtEl>
                                        <p:attrNameLst>
                                          <p:attrName>style.opacity</p:attrName>
                                        </p:attrNameLst>
                                      </p:cBhvr>
                                      <p:to>
                                        <p:strVal val="0.25"/>
                                      </p:to>
                                    </p:set>
                                    <p:animEffect filter="image" prLst="opacity: 0.25">
                                      <p:cBhvr rctx="IE">
                                        <p:cTn id="16" dur="indefinite"/>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TextBox 3"/>
          <p:cNvSpPr txBox="1"/>
          <p:nvPr/>
        </p:nvSpPr>
        <p:spPr>
          <a:xfrm>
            <a:off x="1595744" y="1196733"/>
            <a:ext cx="6083717" cy="461665"/>
          </a:xfrm>
          <a:prstGeom prst="rect">
            <a:avLst/>
          </a:prstGeom>
          <a:noFill/>
          <a:ln w="22225">
            <a:solidFill>
              <a:srgbClr val="FFFF00"/>
            </a:solidFill>
          </a:ln>
        </p:spPr>
        <p:txBody>
          <a:bodyPr wrap="none" rtlCol="0">
            <a:spAutoFit/>
          </a:bodyPr>
          <a:lstStyle/>
          <a:p>
            <a:r>
              <a:rPr lang="en-US" sz="2400" b="1" dirty="0">
                <a:latin typeface="Courier New" panose="02070309020205020404" pitchFamily="49" charset="0"/>
                <a:cs typeface="Courier New" panose="02070309020205020404" pitchFamily="49" charset="0"/>
              </a:rPr>
              <a:t>un = </a:t>
            </a:r>
            <a:r>
              <a:rPr lang="en-US" sz="2400" b="1" dirty="0" err="1">
                <a:latin typeface="Courier New" panose="02070309020205020404" pitchFamily="49" charset="0"/>
                <a:cs typeface="Courier New" panose="02070309020205020404" pitchFamily="49" charset="0"/>
              </a:rPr>
              <a:t>json.getString</a:t>
            </a:r>
            <a:r>
              <a:rPr lang="en-US" sz="2400" b="1" dirty="0">
                <a:latin typeface="Courier New" panose="02070309020205020404" pitchFamily="49" charset="0"/>
                <a:cs typeface="Courier New" panose="02070309020205020404" pitchFamily="49" charset="0"/>
              </a:rPr>
              <a:t>(“</a:t>
            </a:r>
            <a:r>
              <a:rPr lang="en-US" sz="2400" b="1" dirty="0">
                <a:solidFill>
                  <a:srgbClr val="FF0000"/>
                </a:solidFill>
                <a:latin typeface="Courier New" panose="02070309020205020404" pitchFamily="49" charset="0"/>
                <a:cs typeface="Courier New" panose="02070309020205020404" pitchFamily="49" charset="0"/>
              </a:rPr>
              <a:t>username</a:t>
            </a:r>
            <a:r>
              <a:rPr lang="en-US" sz="2400" b="1" dirty="0">
                <a:latin typeface="Courier New" panose="02070309020205020404" pitchFamily="49" charset="0"/>
                <a:cs typeface="Courier New" panose="02070309020205020404" pitchFamily="49" charset="0"/>
              </a:rPr>
              <a:t>”);</a:t>
            </a:r>
          </a:p>
        </p:txBody>
      </p:sp>
      <p:sp>
        <p:nvSpPr>
          <p:cNvPr id="5" name="Oval 4"/>
          <p:cNvSpPr/>
          <p:nvPr/>
        </p:nvSpPr>
        <p:spPr bwMode="auto">
          <a:xfrm>
            <a:off x="2380327" y="2392859"/>
            <a:ext cx="1219200" cy="735747"/>
          </a:xfrm>
          <a:prstGeom prst="ellipse">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err="1">
                <a:solidFill>
                  <a:srgbClr val="0033CC"/>
                </a:solidFill>
              </a:rPr>
              <a:t>json</a:t>
            </a:r>
            <a:endParaRPr lang="en-US" dirty="0">
              <a:solidFill>
                <a:srgbClr val="0033CC"/>
              </a:solidFill>
            </a:endParaRPr>
          </a:p>
        </p:txBody>
      </p:sp>
      <p:sp>
        <p:nvSpPr>
          <p:cNvPr id="6" name="Oval 5"/>
          <p:cNvSpPr/>
          <p:nvPr/>
        </p:nvSpPr>
        <p:spPr bwMode="auto">
          <a:xfrm>
            <a:off x="2388348" y="3390216"/>
            <a:ext cx="1219200" cy="735747"/>
          </a:xfrm>
          <a:prstGeom prst="ellipse">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0033CC"/>
                </a:solidFill>
              </a:rPr>
              <a:t>un</a:t>
            </a:r>
          </a:p>
        </p:txBody>
      </p:sp>
      <p:sp>
        <p:nvSpPr>
          <p:cNvPr id="7" name="Rectangle 6"/>
          <p:cNvSpPr/>
          <p:nvPr/>
        </p:nvSpPr>
        <p:spPr bwMode="auto">
          <a:xfrm>
            <a:off x="5675680" y="2866996"/>
            <a:ext cx="1905000" cy="523220"/>
          </a:xfrm>
          <a:prstGeom prst="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FF0000"/>
                </a:solidFill>
                <a:effectLst>
                  <a:outerShdw blurRad="38100" dist="38100" dir="2700000" algn="tl">
                    <a:srgbClr val="000000">
                      <a:alpha val="43137"/>
                    </a:srgbClr>
                  </a:outerShdw>
                </a:effectLst>
              </a:rPr>
              <a:t>username</a:t>
            </a:r>
          </a:p>
        </p:txBody>
      </p:sp>
      <p:cxnSp>
        <p:nvCxnSpPr>
          <p:cNvPr id="11" name="Straight Arrow Connector 10"/>
          <p:cNvCxnSpPr>
            <a:stCxn id="7" idx="1"/>
            <a:endCxn id="5" idx="6"/>
          </p:cNvCxnSpPr>
          <p:nvPr/>
        </p:nvCxnSpPr>
        <p:spPr bwMode="auto">
          <a:xfrm flipH="1" flipV="1">
            <a:off x="3599527" y="2760733"/>
            <a:ext cx="2076153" cy="367873"/>
          </a:xfrm>
          <a:prstGeom prst="straightConnector1">
            <a:avLst/>
          </a:prstGeom>
          <a:noFill/>
          <a:ln w="57150" cap="flat" cmpd="sng" algn="ctr">
            <a:solidFill>
              <a:srgbClr val="00B0F0"/>
            </a:solidFill>
            <a:prstDash val="lgDashDot"/>
            <a:round/>
            <a:headEnd type="none" w="med" len="med"/>
            <a:tailEnd type="triangle"/>
          </a:ln>
          <a:effectLst/>
        </p:spPr>
      </p:cxnSp>
      <p:cxnSp>
        <p:nvCxnSpPr>
          <p:cNvPr id="13" name="Straight Arrow Connector 12"/>
          <p:cNvCxnSpPr>
            <a:stCxn id="7" idx="1"/>
            <a:endCxn id="6" idx="7"/>
          </p:cNvCxnSpPr>
          <p:nvPr/>
        </p:nvCxnSpPr>
        <p:spPr bwMode="auto">
          <a:xfrm flipH="1">
            <a:off x="3429000" y="3128606"/>
            <a:ext cx="2246680" cy="369358"/>
          </a:xfrm>
          <a:prstGeom prst="straightConnector1">
            <a:avLst/>
          </a:prstGeom>
          <a:noFill/>
          <a:ln w="57150" cap="flat" cmpd="sng" algn="ctr">
            <a:solidFill>
              <a:srgbClr val="00B0F0"/>
            </a:solidFill>
            <a:prstDash val="lgDashDot"/>
            <a:round/>
            <a:headEnd type="none" w="med" len="med"/>
            <a:tailEnd type="triangle"/>
          </a:ln>
          <a:effectLst/>
        </p:spPr>
      </p:cxnSp>
      <p:sp>
        <p:nvSpPr>
          <p:cNvPr id="22" name="Content Placeholder 2"/>
          <p:cNvSpPr>
            <a:spLocks noGrp="1"/>
          </p:cNvSpPr>
          <p:nvPr>
            <p:ph idx="1"/>
          </p:nvPr>
        </p:nvSpPr>
        <p:spPr>
          <a:xfrm>
            <a:off x="533400" y="4949070"/>
            <a:ext cx="8077200" cy="1680330"/>
          </a:xfrm>
        </p:spPr>
        <p:txBody>
          <a:bodyPr/>
          <a:lstStyle/>
          <a:p>
            <a:r>
              <a:rPr lang="en-US" dirty="0"/>
              <a:t>Variable </a:t>
            </a:r>
            <a:r>
              <a:rPr lang="en-US" i="1" dirty="0" err="1"/>
              <a:t>json</a:t>
            </a:r>
            <a:r>
              <a:rPr lang="en-US" i="1" dirty="0"/>
              <a:t> and un</a:t>
            </a:r>
            <a:r>
              <a:rPr lang="en-US" dirty="0"/>
              <a:t> are associated with {username}. </a:t>
            </a:r>
          </a:p>
          <a:p>
            <a:pPr lvl="1"/>
            <a:r>
              <a:rPr lang="en-US" dirty="0"/>
              <a:t>Textual analysis on the text label set tells both variables </a:t>
            </a:r>
            <a:r>
              <a:rPr lang="en-US" i="1" dirty="0" err="1"/>
              <a:t>json</a:t>
            </a:r>
            <a:r>
              <a:rPr lang="en-US" dirty="0"/>
              <a:t> and </a:t>
            </a:r>
            <a:r>
              <a:rPr lang="en-US" i="1" dirty="0"/>
              <a:t>un</a:t>
            </a:r>
            <a:r>
              <a:rPr lang="en-US" dirty="0"/>
              <a:t> hold sensitive data.</a:t>
            </a:r>
          </a:p>
        </p:txBody>
      </p:sp>
    </p:spTree>
    <p:extLst>
      <p:ext uri="{BB962C8B-B14F-4D97-AF65-F5344CB8AC3E}">
        <p14:creationId xmlns:p14="http://schemas.microsoft.com/office/powerpoint/2010/main" val="130232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 &amp; Our Solution</a:t>
            </a:r>
          </a:p>
        </p:txBody>
      </p:sp>
      <p:sp>
        <p:nvSpPr>
          <p:cNvPr id="7" name="Rounded Rectangle 6"/>
          <p:cNvSpPr/>
          <p:nvPr/>
        </p:nvSpPr>
        <p:spPr bwMode="auto">
          <a:xfrm>
            <a:off x="573540" y="2157055"/>
            <a:ext cx="3227624" cy="408623"/>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1800" dirty="0" err="1">
                <a:solidFill>
                  <a:schemeClr val="tx1"/>
                </a:solidFill>
                <a:effectLst>
                  <a:outerShdw blurRad="38100" dist="38100" dir="2700000" algn="tl">
                    <a:srgbClr val="000000">
                      <a:alpha val="43137"/>
                    </a:srgbClr>
                  </a:outerShdw>
                </a:effectLst>
              </a:rPr>
              <a:t>dt</a:t>
            </a:r>
            <a:r>
              <a:rPr lang="en-US" sz="1800" dirty="0">
                <a:solidFill>
                  <a:schemeClr val="tx1"/>
                </a:solidFill>
                <a:effectLst>
                  <a:outerShdw blurRad="38100" dist="38100" dir="2700000" algn="tl">
                    <a:srgbClr val="000000">
                      <a:alpha val="43137"/>
                    </a:srgbClr>
                  </a:outerShdw>
                </a:effectLst>
              </a:rPr>
              <a:t> = </a:t>
            </a:r>
            <a:r>
              <a:rPr lang="en-US" sz="1800" dirty="0" err="1">
                <a:solidFill>
                  <a:schemeClr val="tx1"/>
                </a:solidFill>
                <a:effectLst>
                  <a:outerShdw blurRad="38100" dist="38100" dir="2700000" algn="tl">
                    <a:srgbClr val="000000">
                      <a:alpha val="43137"/>
                    </a:srgbClr>
                  </a:outerShdw>
                </a:effectLst>
              </a:rPr>
              <a:t>bundle.getString</a:t>
            </a:r>
            <a:r>
              <a:rPr lang="en-US" sz="1800" dirty="0">
                <a:solidFill>
                  <a:schemeClr val="tx1"/>
                </a:solidFill>
                <a:effectLst>
                  <a:outerShdw blurRad="38100" dist="38100" dir="2700000" algn="tl">
                    <a:srgbClr val="000000">
                      <a:alpha val="43137"/>
                    </a:srgbClr>
                  </a:outerShdw>
                </a:effectLst>
              </a:rPr>
              <a:t>(“data”)</a:t>
            </a:r>
          </a:p>
        </p:txBody>
      </p:sp>
      <p:sp>
        <p:nvSpPr>
          <p:cNvPr id="8" name="Rectangle 7"/>
          <p:cNvSpPr/>
          <p:nvPr/>
        </p:nvSpPr>
        <p:spPr bwMode="auto">
          <a:xfrm>
            <a:off x="228600" y="3034447"/>
            <a:ext cx="1532428" cy="461665"/>
          </a:xfrm>
          <a:prstGeom prst="rect">
            <a:avLst/>
          </a:prstGeom>
          <a:pattFill prst="shingle">
            <a:fgClr>
              <a:schemeClr val="accent6">
                <a:lumMod val="20000"/>
                <a:lumOff val="80000"/>
              </a:schemeClr>
            </a:fgClr>
            <a:bgClr>
              <a:schemeClr val="bg1"/>
            </a:bgClr>
          </a:pattFill>
          <a:ln>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rgbClr val="FF0000"/>
                </a:solidFill>
                <a:effectLst>
                  <a:outerShdw blurRad="38100" dist="38100" dir="2700000" algn="tl">
                    <a:srgbClr val="000000">
                      <a:alpha val="43137"/>
                    </a:srgbClr>
                  </a:outerShdw>
                </a:effectLst>
              </a:rPr>
              <a:t>sink</a:t>
            </a:r>
            <a:r>
              <a:rPr lang="en-US" sz="2400" dirty="0">
                <a:solidFill>
                  <a:schemeClr val="tx1"/>
                </a:solidFill>
                <a:effectLst>
                  <a:outerShdw blurRad="38100" dist="38100" dir="2700000" algn="tl">
                    <a:srgbClr val="000000">
                      <a:alpha val="43137"/>
                    </a:srgbClr>
                  </a:outerShdw>
                </a:effectLst>
              </a:rPr>
              <a:t>(</a:t>
            </a:r>
            <a:r>
              <a:rPr lang="en-US" sz="2400" dirty="0" err="1">
                <a:solidFill>
                  <a:schemeClr val="tx1"/>
                </a:solidFill>
                <a:effectLst>
                  <a:outerShdw blurRad="38100" dist="38100" dir="2700000" algn="tl">
                    <a:srgbClr val="000000">
                      <a:alpha val="43137"/>
                    </a:srgbClr>
                  </a:outerShdw>
                </a:effectLst>
              </a:rPr>
              <a:t>dt</a:t>
            </a:r>
            <a:r>
              <a:rPr lang="en-US" sz="2400" dirty="0">
                <a:solidFill>
                  <a:schemeClr val="tx1"/>
                </a:solidFill>
                <a:effectLst>
                  <a:outerShdw blurRad="38100" dist="38100" dir="2700000" algn="tl">
                    <a:srgbClr val="000000">
                      <a:alpha val="43137"/>
                    </a:srgbClr>
                  </a:outerShdw>
                </a:effectLst>
              </a:rPr>
              <a:t>)</a:t>
            </a:r>
          </a:p>
        </p:txBody>
      </p:sp>
      <p:sp>
        <p:nvSpPr>
          <p:cNvPr id="13" name="Rounded Rectangle 12"/>
          <p:cNvSpPr/>
          <p:nvPr/>
        </p:nvSpPr>
        <p:spPr bwMode="auto">
          <a:xfrm>
            <a:off x="840441" y="3707011"/>
            <a:ext cx="3928437" cy="510778"/>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400" dirty="0" err="1">
                <a:solidFill>
                  <a:schemeClr val="tx1"/>
                </a:solidFill>
                <a:effectLst>
                  <a:outerShdw blurRad="38100" dist="38100" dir="2700000" algn="tl">
                    <a:srgbClr val="000000">
                      <a:alpha val="43137"/>
                    </a:srgbClr>
                  </a:outerShdw>
                </a:effectLst>
              </a:rPr>
              <a:t>json.getString</a:t>
            </a:r>
            <a:r>
              <a:rPr lang="en-US" sz="2400" dirty="0">
                <a:solidFill>
                  <a:schemeClr val="tx1"/>
                </a:solidFill>
                <a:effectLst>
                  <a:outerShdw blurRad="38100" dist="38100" dir="2700000" algn="tl">
                    <a:srgbClr val="000000">
                      <a:alpha val="43137"/>
                    </a:srgbClr>
                  </a:outerShdw>
                </a:effectLst>
              </a:rPr>
              <a:t>(“</a:t>
            </a:r>
            <a:r>
              <a:rPr lang="en-US" sz="2400" dirty="0">
                <a:solidFill>
                  <a:srgbClr val="FF0000"/>
                </a:solidFill>
                <a:effectLst>
                  <a:outerShdw blurRad="38100" dist="38100" dir="2700000" algn="tl">
                    <a:srgbClr val="000000">
                      <a:alpha val="43137"/>
                    </a:srgbClr>
                  </a:outerShdw>
                </a:effectLst>
              </a:rPr>
              <a:t>username</a:t>
            </a:r>
            <a:r>
              <a:rPr lang="en-US" sz="2400" dirty="0">
                <a:solidFill>
                  <a:schemeClr val="tx1"/>
                </a:solidFill>
                <a:effectLst>
                  <a:outerShdw blurRad="38100" dist="38100" dir="2700000" algn="tl">
                    <a:srgbClr val="000000">
                      <a:alpha val="43137"/>
                    </a:srgbClr>
                  </a:outerShdw>
                </a:effectLst>
              </a:rPr>
              <a:t>”)</a:t>
            </a:r>
          </a:p>
        </p:txBody>
      </p:sp>
      <p:cxnSp>
        <p:nvCxnSpPr>
          <p:cNvPr id="25" name="Straight Arrow Connector 24"/>
          <p:cNvCxnSpPr>
            <a:stCxn id="7" idx="2"/>
            <a:endCxn id="8" idx="0"/>
          </p:cNvCxnSpPr>
          <p:nvPr/>
        </p:nvCxnSpPr>
        <p:spPr bwMode="auto">
          <a:xfrm flipH="1">
            <a:off x="994814" y="2565678"/>
            <a:ext cx="1192538" cy="468769"/>
          </a:xfrm>
          <a:prstGeom prst="straightConnector1">
            <a:avLst/>
          </a:prstGeom>
          <a:noFill/>
          <a:ln w="28575" cap="flat" cmpd="sng" algn="ctr">
            <a:solidFill>
              <a:schemeClr val="tx1"/>
            </a:solidFill>
            <a:prstDash val="solid"/>
            <a:round/>
            <a:headEnd type="none" w="med" len="med"/>
            <a:tailEnd type="triangle"/>
          </a:ln>
          <a:effectLst/>
        </p:spPr>
      </p:cxnSp>
      <p:cxnSp>
        <p:nvCxnSpPr>
          <p:cNvPr id="27" name="Straight Arrow Connector 26"/>
          <p:cNvCxnSpPr>
            <a:stCxn id="7" idx="2"/>
            <a:endCxn id="13" idx="0"/>
          </p:cNvCxnSpPr>
          <p:nvPr/>
        </p:nvCxnSpPr>
        <p:spPr bwMode="auto">
          <a:xfrm>
            <a:off x="2187352" y="2565678"/>
            <a:ext cx="617308" cy="1141333"/>
          </a:xfrm>
          <a:prstGeom prst="straightConnector1">
            <a:avLst/>
          </a:prstGeom>
          <a:noFill/>
          <a:ln w="28575" cap="flat" cmpd="sng" algn="ctr">
            <a:solidFill>
              <a:schemeClr val="tx1"/>
            </a:solidFill>
            <a:prstDash val="dash"/>
            <a:round/>
            <a:headEnd type="none" w="med" len="med"/>
            <a:tailEnd type="triangle"/>
          </a:ln>
          <a:effectLst/>
        </p:spPr>
      </p:cxnSp>
      <p:cxnSp>
        <p:nvCxnSpPr>
          <p:cNvPr id="16" name="Straight Arrow Connector 15"/>
          <p:cNvCxnSpPr>
            <a:stCxn id="11" idx="1"/>
            <a:endCxn id="7" idx="0"/>
          </p:cNvCxnSpPr>
          <p:nvPr/>
        </p:nvCxnSpPr>
        <p:spPr bwMode="auto">
          <a:xfrm>
            <a:off x="2187352" y="1739439"/>
            <a:ext cx="0" cy="417616"/>
          </a:xfrm>
          <a:prstGeom prst="straightConnector1">
            <a:avLst/>
          </a:prstGeom>
          <a:noFill/>
          <a:ln w="28575" cap="flat" cmpd="sng" algn="ctr">
            <a:solidFill>
              <a:schemeClr val="tx1"/>
            </a:solidFill>
            <a:prstDash val="dash"/>
            <a:round/>
            <a:headEnd type="none" w="med" len="med"/>
            <a:tailEnd type="triangle"/>
          </a:ln>
          <a:effectLst/>
        </p:spPr>
      </p:cxnSp>
      <p:sp>
        <p:nvSpPr>
          <p:cNvPr id="29" name="Content Placeholder 2"/>
          <p:cNvSpPr>
            <a:spLocks noGrp="1"/>
          </p:cNvSpPr>
          <p:nvPr>
            <p:ph idx="1"/>
          </p:nvPr>
        </p:nvSpPr>
        <p:spPr>
          <a:xfrm>
            <a:off x="4191000" y="1143000"/>
            <a:ext cx="4419600" cy="2819400"/>
          </a:xfrm>
        </p:spPr>
        <p:txBody>
          <a:bodyPr/>
          <a:lstStyle/>
          <a:p>
            <a:r>
              <a:rPr lang="en-US" b="1" dirty="0">
                <a:solidFill>
                  <a:srgbClr val="C00000"/>
                </a:solidFill>
              </a:rPr>
              <a:t>Challenge:</a:t>
            </a:r>
            <a:r>
              <a:rPr lang="en-US" dirty="0"/>
              <a:t> Suppose </a:t>
            </a:r>
            <a:r>
              <a:rPr lang="en-US" i="1" dirty="0" err="1"/>
              <a:t>json</a:t>
            </a:r>
            <a:r>
              <a:rPr lang="en-US" dirty="0"/>
              <a:t> is recognized as sensitive</a:t>
            </a:r>
          </a:p>
          <a:p>
            <a:pPr lvl="1"/>
            <a:r>
              <a:rPr lang="en-US" dirty="0"/>
              <a:t>Data sensitiveness is revealed after sink.</a:t>
            </a:r>
          </a:p>
          <a:p>
            <a:pPr lvl="1"/>
            <a:r>
              <a:rPr lang="en-US" dirty="0"/>
              <a:t>No forward data flow from sensitiveness recognition point to sink is observed.</a:t>
            </a:r>
          </a:p>
          <a:p>
            <a:pPr lvl="1"/>
            <a:endParaRPr lang="en-US" dirty="0"/>
          </a:p>
          <a:p>
            <a:endParaRPr lang="en-US" dirty="0"/>
          </a:p>
        </p:txBody>
      </p:sp>
      <p:sp>
        <p:nvSpPr>
          <p:cNvPr id="11" name="Cloud 10"/>
          <p:cNvSpPr/>
          <p:nvPr/>
        </p:nvSpPr>
        <p:spPr bwMode="auto">
          <a:xfrm>
            <a:off x="1158171" y="1177825"/>
            <a:ext cx="2058362" cy="562213"/>
          </a:xfrm>
          <a:prstGeom prst="cloud">
            <a:avLst/>
          </a:prstGeom>
          <a:pattFill prst="pct80">
            <a:fgClr>
              <a:schemeClr val="accent1"/>
            </a:fgClr>
            <a:bgClr>
              <a:schemeClr val="bg1"/>
            </a:bgClr>
          </a:patt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1800" dirty="0">
                <a:solidFill>
                  <a:schemeClr val="tx1"/>
                </a:solidFill>
                <a:effectLst>
                  <a:outerShdw blurRad="38100" dist="38100" dir="2700000" algn="tl">
                    <a:srgbClr val="000000">
                      <a:alpha val="43137"/>
                    </a:srgbClr>
                  </a:outerShdw>
                </a:effectLst>
              </a:rPr>
              <a:t>Network</a:t>
            </a:r>
            <a:endParaRPr lang="en-US" sz="2400" dirty="0">
              <a:solidFill>
                <a:schemeClr val="tx1"/>
              </a:solidFill>
              <a:effectLst>
                <a:outerShdw blurRad="38100" dist="38100" dir="2700000" algn="tl">
                  <a:srgbClr val="000000">
                    <a:alpha val="43137"/>
                  </a:srgbClr>
                </a:outerShdw>
              </a:effectLst>
            </a:endParaRPr>
          </a:p>
        </p:txBody>
      </p:sp>
      <p:sp>
        <p:nvSpPr>
          <p:cNvPr id="20" name="Content Placeholder 2"/>
          <p:cNvSpPr txBox="1">
            <a:spLocks/>
          </p:cNvSpPr>
          <p:nvPr/>
        </p:nvSpPr>
        <p:spPr bwMode="auto">
          <a:xfrm>
            <a:off x="533400" y="4739319"/>
            <a:ext cx="8077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q"/>
              <a:defRPr sz="26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Q"/>
              <a:defRPr sz="2400">
                <a:solidFill>
                  <a:schemeClr val="folHlink"/>
                </a:solidFill>
                <a:latin typeface="Calibri"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v"/>
              <a:defRPr sz="2200">
                <a:solidFill>
                  <a:srgbClr val="2424EE"/>
                </a:solidFill>
                <a:latin typeface="Calibri"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Calibri"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Calibri"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Arial" charset="0"/>
              </a:defRPr>
            </a:lvl9pPr>
          </a:lstStyle>
          <a:p>
            <a:r>
              <a:rPr lang="en-US" b="1" kern="0" dirty="0">
                <a:solidFill>
                  <a:srgbClr val="00863D"/>
                </a:solidFill>
              </a:rPr>
              <a:t>Solution:</a:t>
            </a:r>
            <a:r>
              <a:rPr lang="en-US" kern="0" dirty="0">
                <a:solidFill>
                  <a:srgbClr val="00863D"/>
                </a:solidFill>
              </a:rPr>
              <a:t> </a:t>
            </a:r>
            <a:r>
              <a:rPr lang="en-US" b="1" kern="0" dirty="0">
                <a:solidFill>
                  <a:srgbClr val="00863D"/>
                </a:solidFill>
              </a:rPr>
              <a:t>Bi-directional Propagation</a:t>
            </a:r>
            <a:endParaRPr lang="en-US" kern="0" dirty="0"/>
          </a:p>
          <a:p>
            <a:pPr lvl="1"/>
            <a:r>
              <a:rPr lang="en-US" kern="0" dirty="0"/>
              <a:t>Backward propagation allows our technique to capture cases in which data sensitiveness is revealed </a:t>
            </a:r>
            <a:r>
              <a:rPr lang="en-US" b="1" i="1" kern="0" dirty="0"/>
              <a:t>after</a:t>
            </a:r>
            <a:r>
              <a:rPr lang="en-US" kern="0" dirty="0"/>
              <a:t> the data is sent to some sink.</a:t>
            </a:r>
          </a:p>
        </p:txBody>
      </p:sp>
    </p:spTree>
    <p:extLst>
      <p:ext uri="{BB962C8B-B14F-4D97-AF65-F5344CB8AC3E}">
        <p14:creationId xmlns:p14="http://schemas.microsoft.com/office/powerpoint/2010/main" val="39056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3"/>
                                        </p:tgtEl>
                                      </p:cBhvr>
                                    </p:animEffect>
                                    <p:animScale>
                                      <p:cBhvr>
                                        <p:cTn id="7" dur="100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childTnLst>
                                    <p:set>
                                      <p:cBhvr rctx="PPT">
                                        <p:cTn id="11" dur="indefinite"/>
                                        <p:tgtEl>
                                          <p:spTgt spid="13"/>
                                        </p:tgtEl>
                                        <p:attrNameLst>
                                          <p:attrName>style.opacity</p:attrName>
                                        </p:attrNameLst>
                                      </p:cBhvr>
                                      <p:to>
                                        <p:strVal val="0.25"/>
                                      </p:to>
                                    </p:set>
                                    <p:animEffect filter="image" prLst="opacity: 0.25">
                                      <p:cBhvr rctx="IE">
                                        <p:cTn id="12" dur="indefinite"/>
                                        <p:tgtEl>
                                          <p:spTgt spid="13"/>
                                        </p:tgtEl>
                                      </p:cBhvr>
                                    </p:animEffect>
                                  </p:childTnLst>
                                </p:cTn>
                              </p:par>
                              <p:par>
                                <p:cTn id="13" presetID="9" presetClass="emph" presetSubtype="0" nodeType="withEffect">
                                  <p:stCondLst>
                                    <p:cond delay="0"/>
                                  </p:stCondLst>
                                  <p:childTnLst>
                                    <p:set>
                                      <p:cBhvr rctx="PPT">
                                        <p:cTn id="14" dur="indefinite"/>
                                        <p:tgtEl>
                                          <p:spTgt spid="16"/>
                                        </p:tgtEl>
                                        <p:attrNameLst>
                                          <p:attrName>style.opacity</p:attrName>
                                        </p:attrNameLst>
                                      </p:cBhvr>
                                      <p:to>
                                        <p:strVal val="0.25"/>
                                      </p:to>
                                    </p:set>
                                    <p:animEffect filter="image" prLst="opacity: 0.25">
                                      <p:cBhvr rctx="IE">
                                        <p:cTn id="15" dur="indefinite"/>
                                        <p:tgtEl>
                                          <p:spTgt spid="16"/>
                                        </p:tgtEl>
                                      </p:cBhvr>
                                    </p:animEffect>
                                  </p:childTnLst>
                                </p:cTn>
                              </p:par>
                              <p:par>
                                <p:cTn id="16" presetID="9" presetClass="emph" presetSubtype="0" grpId="0" nodeType="withEffect">
                                  <p:stCondLst>
                                    <p:cond delay="0"/>
                                  </p:stCondLst>
                                  <p:childTnLst>
                                    <p:set>
                                      <p:cBhvr rctx="PPT">
                                        <p:cTn id="17" dur="indefinite"/>
                                        <p:tgtEl>
                                          <p:spTgt spid="11"/>
                                        </p:tgtEl>
                                        <p:attrNameLst>
                                          <p:attrName>style.opacity</p:attrName>
                                        </p:attrNameLst>
                                      </p:cBhvr>
                                      <p:to>
                                        <p:strVal val="0.25"/>
                                      </p:to>
                                    </p:set>
                                    <p:animEffect filter="image" prLst="opacity: 0.25">
                                      <p:cBhvr rctx="IE">
                                        <p:cTn id="18" dur="indefinite"/>
                                        <p:tgtEl>
                                          <p:spTgt spid="11"/>
                                        </p:tgtEl>
                                      </p:cBhvr>
                                    </p:animEffect>
                                  </p:childTnLst>
                                </p:cTn>
                              </p:par>
                              <p:par>
                                <p:cTn id="19" presetID="9" presetClass="emph" presetSubtype="0" grpId="0" nodeType="withEffect">
                                  <p:stCondLst>
                                    <p:cond delay="0"/>
                                  </p:stCondLst>
                                  <p:childTnLst>
                                    <p:set>
                                      <p:cBhvr rctx="PPT">
                                        <p:cTn id="20" dur="indefinite"/>
                                        <p:tgtEl>
                                          <p:spTgt spid="7"/>
                                        </p:tgtEl>
                                        <p:attrNameLst>
                                          <p:attrName>style.opacity</p:attrName>
                                        </p:attrNameLst>
                                      </p:cBhvr>
                                      <p:to>
                                        <p:strVal val="0.25"/>
                                      </p:to>
                                    </p:set>
                                    <p:animEffect filter="image" prLst="opacity: 0.25">
                                      <p:cBhvr rctx="IE">
                                        <p:cTn id="21" dur="indefinite"/>
                                        <p:tgtEl>
                                          <p:spTgt spid="7"/>
                                        </p:tgtEl>
                                      </p:cBhvr>
                                    </p:animEffect>
                                  </p:childTnLst>
                                </p:cTn>
                              </p:par>
                              <p:par>
                                <p:cTn id="22" presetID="9" presetClass="emph" presetSubtype="0" nodeType="withEffect">
                                  <p:stCondLst>
                                    <p:cond delay="0"/>
                                  </p:stCondLst>
                                  <p:childTnLst>
                                    <p:set>
                                      <p:cBhvr rctx="PPT">
                                        <p:cTn id="23" dur="indefinite"/>
                                        <p:tgtEl>
                                          <p:spTgt spid="25"/>
                                        </p:tgtEl>
                                        <p:attrNameLst>
                                          <p:attrName>style.opacity</p:attrName>
                                        </p:attrNameLst>
                                      </p:cBhvr>
                                      <p:to>
                                        <p:strVal val="0.25"/>
                                      </p:to>
                                    </p:set>
                                    <p:animEffect filter="image" prLst="opacity: 0.25">
                                      <p:cBhvr rctx="IE">
                                        <p:cTn id="24" dur="indefinite"/>
                                        <p:tgtEl>
                                          <p:spTgt spid="25"/>
                                        </p:tgtEl>
                                      </p:cBhvr>
                                    </p:animEffect>
                                  </p:childTnLst>
                                </p:cTn>
                              </p:par>
                              <p:par>
                                <p:cTn id="25" presetID="9" presetClass="emph" presetSubtype="0" grpId="0" nodeType="withEffect">
                                  <p:stCondLst>
                                    <p:cond delay="0"/>
                                  </p:stCondLst>
                                  <p:childTnLst>
                                    <p:set>
                                      <p:cBhvr rctx="PPT">
                                        <p:cTn id="26" dur="indefinite"/>
                                        <p:tgtEl>
                                          <p:spTgt spid="8"/>
                                        </p:tgtEl>
                                        <p:attrNameLst>
                                          <p:attrName>style.opacity</p:attrName>
                                        </p:attrNameLst>
                                      </p:cBhvr>
                                      <p:to>
                                        <p:strVal val="0.25"/>
                                      </p:to>
                                    </p:set>
                                    <p:animEffect filter="image" prLst="opacity: 0.25">
                                      <p:cBhvr rctx="IE">
                                        <p:cTn id="27" dur="indefinite"/>
                                        <p:tgtEl>
                                          <p:spTgt spid="8"/>
                                        </p:tgtEl>
                                      </p:cBhvr>
                                    </p:animEffect>
                                  </p:childTnLst>
                                </p:cTn>
                              </p:par>
                              <p:par>
                                <p:cTn id="28" presetID="9" presetClass="emph" presetSubtype="0" nodeType="withEffect">
                                  <p:stCondLst>
                                    <p:cond delay="0"/>
                                  </p:stCondLst>
                                  <p:childTnLst>
                                    <p:set>
                                      <p:cBhvr rctx="PPT">
                                        <p:cTn id="29" dur="indefinite"/>
                                        <p:tgtEl>
                                          <p:spTgt spid="27"/>
                                        </p:tgtEl>
                                        <p:attrNameLst>
                                          <p:attrName>style.opacity</p:attrName>
                                        </p:attrNameLst>
                                      </p:cBhvr>
                                      <p:to>
                                        <p:strVal val="0.25"/>
                                      </p:to>
                                    </p:set>
                                    <p:animEffect filter="image" prLst="opacity: 0.25">
                                      <p:cBhvr rctx="IE">
                                        <p:cTn id="30" dur="indefinite"/>
                                        <p:tgtEl>
                                          <p:spTgt spid="27"/>
                                        </p:tgtEl>
                                      </p:cBhvr>
                                    </p:animEffect>
                                  </p:childTnLst>
                                </p:cTn>
                              </p:par>
                              <p:par>
                                <p:cTn id="31" presetID="9" presetClass="emph" presetSubtype="0" grpId="0" nodeType="withEffect">
                                  <p:stCondLst>
                                    <p:cond delay="0"/>
                                  </p:stCondLst>
                                  <p:childTnLst>
                                    <p:set>
                                      <p:cBhvr rctx="PPT">
                                        <p:cTn id="32" dur="indefinite"/>
                                        <p:tgtEl>
                                          <p:spTgt spid="29">
                                            <p:txEl>
                                              <p:pRg st="0" end="0"/>
                                            </p:txEl>
                                          </p:spTgt>
                                        </p:tgtEl>
                                        <p:attrNameLst>
                                          <p:attrName>style.opacity</p:attrName>
                                        </p:attrNameLst>
                                      </p:cBhvr>
                                      <p:to>
                                        <p:strVal val="0.25"/>
                                      </p:to>
                                    </p:set>
                                    <p:animEffect filter="image" prLst="opacity: 0.25">
                                      <p:cBhvr rctx="IE">
                                        <p:cTn id="33" dur="indefinite"/>
                                        <p:tgtEl>
                                          <p:spTgt spid="29">
                                            <p:txEl>
                                              <p:pRg st="0" end="0"/>
                                            </p:txEl>
                                          </p:spTgt>
                                        </p:tgtEl>
                                      </p:cBhvr>
                                    </p:animEffect>
                                  </p:childTnLst>
                                </p:cTn>
                              </p:par>
                              <p:par>
                                <p:cTn id="34" presetID="9" presetClass="emph" presetSubtype="0" grpId="0" nodeType="withEffect">
                                  <p:stCondLst>
                                    <p:cond delay="0"/>
                                  </p:stCondLst>
                                  <p:childTnLst>
                                    <p:set>
                                      <p:cBhvr rctx="PPT">
                                        <p:cTn id="35" dur="indefinite"/>
                                        <p:tgtEl>
                                          <p:spTgt spid="29">
                                            <p:txEl>
                                              <p:pRg st="1" end="1"/>
                                            </p:txEl>
                                          </p:spTgt>
                                        </p:tgtEl>
                                        <p:attrNameLst>
                                          <p:attrName>style.opacity</p:attrName>
                                        </p:attrNameLst>
                                      </p:cBhvr>
                                      <p:to>
                                        <p:strVal val="0.25"/>
                                      </p:to>
                                    </p:set>
                                    <p:animEffect filter="image" prLst="opacity: 0.25">
                                      <p:cBhvr rctx="IE">
                                        <p:cTn id="36" dur="indefinite"/>
                                        <p:tgtEl>
                                          <p:spTgt spid="29">
                                            <p:txEl>
                                              <p:pRg st="1" end="1"/>
                                            </p:txEl>
                                          </p:spTgt>
                                        </p:tgtEl>
                                      </p:cBhvr>
                                    </p:animEffect>
                                  </p:childTnLst>
                                </p:cTn>
                              </p:par>
                              <p:par>
                                <p:cTn id="37" presetID="9" presetClass="emph" presetSubtype="0" grpId="0" nodeType="withEffect">
                                  <p:stCondLst>
                                    <p:cond delay="0"/>
                                  </p:stCondLst>
                                  <p:childTnLst>
                                    <p:set>
                                      <p:cBhvr rctx="PPT">
                                        <p:cTn id="38" dur="indefinite"/>
                                        <p:tgtEl>
                                          <p:spTgt spid="29">
                                            <p:txEl>
                                              <p:pRg st="2" end="2"/>
                                            </p:txEl>
                                          </p:spTgt>
                                        </p:tgtEl>
                                        <p:attrNameLst>
                                          <p:attrName>style.opacity</p:attrName>
                                        </p:attrNameLst>
                                      </p:cBhvr>
                                      <p:to>
                                        <p:strVal val="0.25"/>
                                      </p:to>
                                    </p:set>
                                    <p:animEffect filter="image" prLst="opacity: 0.25">
                                      <p:cBhvr rctx="IE">
                                        <p:cTn id="39" dur="indefinite"/>
                                        <p:tgtEl>
                                          <p:spTgt spid="29">
                                            <p:txEl>
                                              <p:pRg st="2" end="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3" grpId="1" animBg="1"/>
      <p:bldP spid="29" grpId="0" build="p"/>
      <p:bldP spid="11"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Snip Diagonal Corner Rectangle 4"/>
          <p:cNvSpPr/>
          <p:nvPr/>
        </p:nvSpPr>
        <p:spPr bwMode="auto">
          <a:xfrm>
            <a:off x="4041312" y="1303693"/>
            <a:ext cx="2268071" cy="550962"/>
          </a:xfrm>
          <a:prstGeom prst="snip2DiagRect">
            <a:avLst/>
          </a:prstGeom>
          <a:pattFill prst="diagBrick">
            <a:fgClr>
              <a:schemeClr val="accent1"/>
            </a:fgClr>
            <a:bgClr>
              <a:schemeClr val="bg1"/>
            </a:bgClr>
          </a:pattFill>
          <a:ln>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rPr>
              <a:t>Message</a:t>
            </a:r>
          </a:p>
        </p:txBody>
      </p:sp>
      <p:sp>
        <p:nvSpPr>
          <p:cNvPr id="6" name="Rounded Rectangle 5"/>
          <p:cNvSpPr/>
          <p:nvPr/>
        </p:nvSpPr>
        <p:spPr bwMode="auto">
          <a:xfrm>
            <a:off x="2982343" y="2107263"/>
            <a:ext cx="4386007" cy="919401"/>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400" dirty="0">
                <a:solidFill>
                  <a:schemeClr val="tx1"/>
                </a:solidFill>
              </a:rPr>
              <a:t>bundle = </a:t>
            </a:r>
            <a:r>
              <a:rPr lang="en-US" sz="2400" dirty="0" err="1">
                <a:solidFill>
                  <a:schemeClr val="tx1"/>
                </a:solidFill>
              </a:rPr>
              <a:t>message.getData</a:t>
            </a:r>
            <a:r>
              <a:rPr lang="en-US" sz="2400" dirty="0">
                <a:solidFill>
                  <a:schemeClr val="tx1"/>
                </a:solidFill>
              </a:rPr>
              <a:t>();</a:t>
            </a:r>
          </a:p>
          <a:p>
            <a:pPr algn="ctr" eaLnBrk="0" hangingPunct="0"/>
            <a:r>
              <a:rPr lang="en-US" sz="2400" dirty="0" err="1">
                <a:solidFill>
                  <a:schemeClr val="tx1"/>
                </a:solidFill>
              </a:rPr>
              <a:t>dt</a:t>
            </a:r>
            <a:r>
              <a:rPr lang="en-US" sz="2400" dirty="0">
                <a:solidFill>
                  <a:schemeClr val="tx1"/>
                </a:solidFill>
              </a:rPr>
              <a:t> = </a:t>
            </a:r>
            <a:r>
              <a:rPr lang="en-US" sz="2400" dirty="0" err="1">
                <a:solidFill>
                  <a:schemeClr val="tx1"/>
                </a:solidFill>
              </a:rPr>
              <a:t>bundle.getString</a:t>
            </a:r>
            <a:r>
              <a:rPr lang="en-US" sz="2400" dirty="0">
                <a:solidFill>
                  <a:schemeClr val="tx1"/>
                </a:solidFill>
              </a:rPr>
              <a:t>(“data”);</a:t>
            </a:r>
          </a:p>
        </p:txBody>
      </p:sp>
      <p:sp>
        <p:nvSpPr>
          <p:cNvPr id="8" name="Rectangle 7"/>
          <p:cNvSpPr/>
          <p:nvPr/>
        </p:nvSpPr>
        <p:spPr bwMode="auto">
          <a:xfrm>
            <a:off x="764871" y="3868903"/>
            <a:ext cx="2514600" cy="523220"/>
          </a:xfrm>
          <a:prstGeom prst="rect">
            <a:avLst/>
          </a:prstGeom>
          <a:pattFill prst="shingle">
            <a:fgClr>
              <a:schemeClr val="accent6">
                <a:lumMod val="20000"/>
                <a:lumOff val="80000"/>
              </a:schemeClr>
            </a:fgClr>
            <a:bgClr>
              <a:schemeClr val="bg1"/>
            </a:bgClr>
          </a:pattFill>
          <a:ln>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a:solidFill>
                  <a:srgbClr val="FF0000"/>
                </a:solidFill>
                <a:effectLst>
                  <a:outerShdw blurRad="38100" dist="38100" dir="2700000" algn="tl">
                    <a:srgbClr val="000000">
                      <a:alpha val="43137"/>
                    </a:srgbClr>
                  </a:outerShdw>
                </a:effectLst>
              </a:rPr>
              <a:t>sink</a:t>
            </a:r>
            <a:r>
              <a:rPr lang="en-US" dirty="0">
                <a:solidFill>
                  <a:schemeClr val="tx1"/>
                </a:solidFill>
                <a:effectLst>
                  <a:outerShdw blurRad="38100" dist="38100" dir="2700000" algn="tl">
                    <a:srgbClr val="000000">
                      <a:alpha val="43137"/>
                    </a:srgbClr>
                  </a:outerShdw>
                </a:effectLst>
              </a:rPr>
              <a:t>(</a:t>
            </a:r>
            <a:r>
              <a:rPr lang="en-US" dirty="0" err="1">
                <a:solidFill>
                  <a:schemeClr val="tx1"/>
                </a:solidFill>
                <a:effectLst>
                  <a:outerShdw blurRad="38100" dist="38100" dir="2700000" algn="tl">
                    <a:srgbClr val="000000">
                      <a:alpha val="43137"/>
                    </a:srgbClr>
                  </a:outerShdw>
                </a:effectLst>
              </a:rPr>
              <a:t>dt</a:t>
            </a:r>
            <a:r>
              <a:rPr lang="en-US" dirty="0">
                <a:solidFill>
                  <a:schemeClr val="tx1"/>
                </a:solidFill>
                <a:effectLst>
                  <a:outerShdw blurRad="38100" dist="38100" dir="2700000" algn="tl">
                    <a:srgbClr val="000000">
                      <a:alpha val="43137"/>
                    </a:srgbClr>
                  </a:outerShdw>
                </a:effectLst>
              </a:rPr>
              <a:t>)</a:t>
            </a:r>
          </a:p>
        </p:txBody>
      </p:sp>
      <p:sp>
        <p:nvSpPr>
          <p:cNvPr id="9" name="Rounded Rectangle 8"/>
          <p:cNvSpPr/>
          <p:nvPr/>
        </p:nvSpPr>
        <p:spPr bwMode="auto">
          <a:xfrm>
            <a:off x="5654364" y="4038325"/>
            <a:ext cx="1309741" cy="510778"/>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effectLst>
                  <a:outerShdw blurRad="38100" dist="38100" dir="2700000" algn="tl">
                    <a:srgbClr val="000000">
                      <a:alpha val="43137"/>
                    </a:srgbClr>
                  </a:outerShdw>
                </a:effectLst>
              </a:rPr>
              <a:t>data</a:t>
            </a:r>
          </a:p>
        </p:txBody>
      </p:sp>
      <p:sp>
        <p:nvSpPr>
          <p:cNvPr id="12" name="Rounded Rectangle 11"/>
          <p:cNvSpPr/>
          <p:nvPr/>
        </p:nvSpPr>
        <p:spPr bwMode="auto">
          <a:xfrm>
            <a:off x="5914039" y="4899422"/>
            <a:ext cx="790685" cy="510778"/>
          </a:xfrm>
          <a:prstGeom prst="roundRect">
            <a:avLst/>
          </a:prstGeom>
          <a:no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eaLnBrk="0" hangingPunct="0"/>
            <a:r>
              <a:rPr lang="en-US" sz="2400" dirty="0" err="1">
                <a:solidFill>
                  <a:schemeClr val="tx1"/>
                </a:solidFill>
                <a:effectLst>
                  <a:outerShdw blurRad="38100" dist="38100" dir="2700000" algn="tl">
                    <a:srgbClr val="000000">
                      <a:alpha val="43137"/>
                    </a:srgbClr>
                  </a:outerShdw>
                </a:effectLst>
              </a:rPr>
              <a:t>json</a:t>
            </a:r>
            <a:endParaRPr lang="en-US" sz="2400" dirty="0">
              <a:solidFill>
                <a:schemeClr val="tx1"/>
              </a:solidFill>
              <a:effectLst>
                <a:outerShdw blurRad="38100" dist="38100" dir="2700000" algn="tl">
                  <a:srgbClr val="000000">
                    <a:alpha val="43137"/>
                  </a:srgbClr>
                </a:outerShdw>
              </a:effectLst>
            </a:endParaRPr>
          </a:p>
        </p:txBody>
      </p:sp>
      <p:sp>
        <p:nvSpPr>
          <p:cNvPr id="13" name="Rounded Rectangle 12"/>
          <p:cNvSpPr/>
          <p:nvPr/>
        </p:nvSpPr>
        <p:spPr bwMode="auto">
          <a:xfrm>
            <a:off x="4037949" y="5738023"/>
            <a:ext cx="4542865" cy="578882"/>
          </a:xfrm>
          <a:prstGeom prst="roundRect">
            <a:avLst/>
          </a:prstGeom>
          <a:noFill/>
          <a:ln>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dirty="0" err="1">
                <a:solidFill>
                  <a:schemeClr val="tx1"/>
                </a:solidFill>
                <a:effectLst>
                  <a:outerShdw blurRad="38100" dist="38100" dir="2700000" algn="tl">
                    <a:srgbClr val="000000">
                      <a:alpha val="43137"/>
                    </a:srgbClr>
                  </a:outerShdw>
                </a:effectLst>
              </a:rPr>
              <a:t>json.getString</a:t>
            </a:r>
            <a:r>
              <a:rPr lang="en-US" dirty="0">
                <a:solidFill>
                  <a:schemeClr val="tx1"/>
                </a:solidFill>
                <a:effectLst>
                  <a:outerShdw blurRad="38100" dist="38100" dir="2700000" algn="tl">
                    <a:srgbClr val="000000">
                      <a:alpha val="43137"/>
                    </a:srgbClr>
                  </a:outerShdw>
                </a:effectLst>
              </a:rPr>
              <a:t>(“</a:t>
            </a:r>
            <a:r>
              <a:rPr lang="en-US" dirty="0">
                <a:solidFill>
                  <a:srgbClr val="FF0000"/>
                </a:solidFill>
                <a:effectLst>
                  <a:outerShdw blurRad="38100" dist="38100" dir="2700000" algn="tl">
                    <a:srgbClr val="000000">
                      <a:alpha val="43137"/>
                    </a:srgbClr>
                  </a:outerShdw>
                </a:effectLst>
              </a:rPr>
              <a:t>username</a:t>
            </a:r>
            <a:r>
              <a:rPr lang="en-US" dirty="0">
                <a:solidFill>
                  <a:schemeClr val="tx1"/>
                </a:solidFill>
                <a:effectLst>
                  <a:outerShdw blurRad="38100" dist="38100" dir="2700000" algn="tl">
                    <a:srgbClr val="000000">
                      <a:alpha val="43137"/>
                    </a:srgbClr>
                  </a:outerShdw>
                </a:effectLst>
              </a:rPr>
              <a:t>”)</a:t>
            </a:r>
          </a:p>
        </p:txBody>
      </p:sp>
      <p:cxnSp>
        <p:nvCxnSpPr>
          <p:cNvPr id="15" name="Straight Arrow Connector 14"/>
          <p:cNvCxnSpPr>
            <a:stCxn id="49" idx="0"/>
            <a:endCxn id="5" idx="2"/>
          </p:cNvCxnSpPr>
          <p:nvPr/>
        </p:nvCxnSpPr>
        <p:spPr bwMode="auto">
          <a:xfrm>
            <a:off x="3068047" y="1572743"/>
            <a:ext cx="973265" cy="6431"/>
          </a:xfrm>
          <a:prstGeom prst="straightConnector1">
            <a:avLst/>
          </a:prstGeom>
          <a:noFill/>
          <a:ln w="28575" cap="flat" cmpd="sng" algn="ctr">
            <a:solidFill>
              <a:schemeClr val="tx1"/>
            </a:solidFill>
            <a:prstDash val="dash"/>
            <a:round/>
            <a:headEnd type="none" w="med" len="med"/>
            <a:tailEnd type="triangle"/>
          </a:ln>
          <a:effectLst/>
        </p:spPr>
      </p:cxnSp>
      <p:cxnSp>
        <p:nvCxnSpPr>
          <p:cNvPr id="18" name="Straight Arrow Connector 17"/>
          <p:cNvCxnSpPr>
            <a:stCxn id="5" idx="1"/>
            <a:endCxn id="6" idx="0"/>
          </p:cNvCxnSpPr>
          <p:nvPr/>
        </p:nvCxnSpPr>
        <p:spPr bwMode="auto">
          <a:xfrm flipH="1">
            <a:off x="5175347" y="1854655"/>
            <a:ext cx="1" cy="252608"/>
          </a:xfrm>
          <a:prstGeom prst="straightConnector1">
            <a:avLst/>
          </a:prstGeom>
          <a:noFill/>
          <a:ln w="28575" cap="flat" cmpd="sng" algn="ctr">
            <a:solidFill>
              <a:schemeClr val="tx1"/>
            </a:solidFill>
            <a:prstDash val="solid"/>
            <a:round/>
            <a:headEnd type="none" w="med" len="med"/>
            <a:tailEnd type="triangle"/>
          </a:ln>
          <a:effectLst/>
        </p:spPr>
      </p:cxnSp>
      <p:cxnSp>
        <p:nvCxnSpPr>
          <p:cNvPr id="25" name="Straight Arrow Connector 24"/>
          <p:cNvCxnSpPr>
            <a:stCxn id="6" idx="2"/>
            <a:endCxn id="8" idx="0"/>
          </p:cNvCxnSpPr>
          <p:nvPr/>
        </p:nvCxnSpPr>
        <p:spPr bwMode="auto">
          <a:xfrm flipH="1">
            <a:off x="2022171" y="3026664"/>
            <a:ext cx="3153176" cy="842239"/>
          </a:xfrm>
          <a:prstGeom prst="straightConnector1">
            <a:avLst/>
          </a:prstGeom>
          <a:noFill/>
          <a:ln w="28575" cap="flat" cmpd="sng" algn="ctr">
            <a:solidFill>
              <a:schemeClr val="tx1"/>
            </a:solidFill>
            <a:prstDash val="solid"/>
            <a:round/>
            <a:headEnd type="none" w="med" len="med"/>
            <a:tailEnd type="triangle"/>
          </a:ln>
          <a:effectLst/>
        </p:spPr>
      </p:cxnSp>
      <p:cxnSp>
        <p:nvCxnSpPr>
          <p:cNvPr id="27" name="Straight Arrow Connector 26"/>
          <p:cNvCxnSpPr>
            <a:stCxn id="6" idx="2"/>
            <a:endCxn id="9" idx="0"/>
          </p:cNvCxnSpPr>
          <p:nvPr/>
        </p:nvCxnSpPr>
        <p:spPr bwMode="auto">
          <a:xfrm>
            <a:off x="5175347" y="3026664"/>
            <a:ext cx="1133888" cy="1011661"/>
          </a:xfrm>
          <a:prstGeom prst="straightConnector1">
            <a:avLst/>
          </a:prstGeom>
          <a:noFill/>
          <a:ln w="28575" cap="flat" cmpd="sng" algn="ctr">
            <a:solidFill>
              <a:schemeClr val="tx1"/>
            </a:solidFill>
            <a:prstDash val="solid"/>
            <a:round/>
            <a:headEnd type="none" w="med" len="med"/>
            <a:tailEnd type="triangle"/>
          </a:ln>
          <a:effectLst/>
        </p:spPr>
      </p:cxnSp>
      <p:cxnSp>
        <p:nvCxnSpPr>
          <p:cNvPr id="39" name="Straight Arrow Connector 38"/>
          <p:cNvCxnSpPr>
            <a:stCxn id="9" idx="2"/>
            <a:endCxn id="12" idx="0"/>
          </p:cNvCxnSpPr>
          <p:nvPr/>
        </p:nvCxnSpPr>
        <p:spPr bwMode="auto">
          <a:xfrm>
            <a:off x="6309235" y="4549103"/>
            <a:ext cx="147" cy="350319"/>
          </a:xfrm>
          <a:prstGeom prst="straightConnector1">
            <a:avLst/>
          </a:prstGeom>
          <a:noFill/>
          <a:ln w="28575" cap="flat" cmpd="sng" algn="ctr">
            <a:solidFill>
              <a:schemeClr val="tx1"/>
            </a:solidFill>
            <a:prstDash val="solid"/>
            <a:round/>
            <a:headEnd type="none" w="med" len="med"/>
            <a:tailEnd type="triangle"/>
          </a:ln>
          <a:effectLst/>
        </p:spPr>
      </p:cxnSp>
      <p:cxnSp>
        <p:nvCxnSpPr>
          <p:cNvPr id="42" name="Straight Arrow Connector 41"/>
          <p:cNvCxnSpPr>
            <a:stCxn id="12" idx="2"/>
            <a:endCxn id="13" idx="0"/>
          </p:cNvCxnSpPr>
          <p:nvPr/>
        </p:nvCxnSpPr>
        <p:spPr bwMode="auto">
          <a:xfrm>
            <a:off x="6309382" y="5410200"/>
            <a:ext cx="0" cy="327823"/>
          </a:xfrm>
          <a:prstGeom prst="straightConnector1">
            <a:avLst/>
          </a:prstGeom>
          <a:noFill/>
          <a:ln w="28575" cap="flat" cmpd="sng" algn="ctr">
            <a:solidFill>
              <a:schemeClr val="tx1"/>
            </a:solidFill>
            <a:prstDash val="solid"/>
            <a:round/>
            <a:headEnd type="none" w="med" len="med"/>
            <a:tailEnd type="triangle"/>
          </a:ln>
          <a:effectLst/>
        </p:spPr>
      </p:cxnSp>
      <p:sp>
        <p:nvSpPr>
          <p:cNvPr id="49" name="Cloud 48"/>
          <p:cNvSpPr/>
          <p:nvPr/>
        </p:nvSpPr>
        <p:spPr bwMode="auto">
          <a:xfrm>
            <a:off x="1011400" y="1221360"/>
            <a:ext cx="2058362" cy="702766"/>
          </a:xfrm>
          <a:prstGeom prst="cloud">
            <a:avLst/>
          </a:prstGeom>
          <a:pattFill prst="pct80">
            <a:fgClr>
              <a:schemeClr val="accent1"/>
            </a:fgClr>
            <a:bgClr>
              <a:schemeClr val="bg1"/>
            </a:bgClr>
          </a:pattFill>
          <a:ln>
            <a:solidFill>
              <a:srgbClr val="00B0F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400" dirty="0">
                <a:solidFill>
                  <a:schemeClr val="tx1"/>
                </a:solidFill>
                <a:effectLst>
                  <a:outerShdw blurRad="38100" dist="38100" dir="2700000" algn="tl">
                    <a:srgbClr val="000000">
                      <a:alpha val="43137"/>
                    </a:srgbClr>
                  </a:outerShdw>
                </a:effectLst>
              </a:rPr>
              <a:t>Network</a:t>
            </a:r>
          </a:p>
        </p:txBody>
      </p:sp>
      <p:sp>
        <p:nvSpPr>
          <p:cNvPr id="40" name="Rounded Rectangle 39"/>
          <p:cNvSpPr/>
          <p:nvPr/>
        </p:nvSpPr>
        <p:spPr bwMode="auto">
          <a:xfrm>
            <a:off x="3674959" y="3870960"/>
            <a:ext cx="5099877" cy="2560320"/>
          </a:xfrm>
          <a:prstGeom prst="roundRect">
            <a:avLst/>
          </a:prstGeom>
          <a:noFill/>
          <a:ln w="19050">
            <a:solidFill>
              <a:schemeClr val="tx1"/>
            </a:solidFill>
            <a:prstDash val="dash"/>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41" name="TextBox 40"/>
          <p:cNvSpPr txBox="1"/>
          <p:nvPr/>
        </p:nvSpPr>
        <p:spPr>
          <a:xfrm>
            <a:off x="3712064" y="3944536"/>
            <a:ext cx="843693" cy="369332"/>
          </a:xfrm>
          <a:prstGeom prst="rect">
            <a:avLst/>
          </a:prstGeom>
          <a:noFill/>
          <a:ln w="22225">
            <a:noFill/>
          </a:ln>
        </p:spPr>
        <p:txBody>
          <a:bodyPr wrap="none" rtlCol="0">
            <a:spAutoFit/>
          </a:bodyPr>
          <a:lstStyle/>
          <a:p>
            <a:r>
              <a:rPr lang="en-US" sz="1800" dirty="0">
                <a:latin typeface="Calibri" pitchFamily="34" charset="0"/>
              </a:rPr>
              <a:t>Thread</a:t>
            </a:r>
          </a:p>
        </p:txBody>
      </p:sp>
      <p:sp>
        <p:nvSpPr>
          <p:cNvPr id="20" name="TextBox 19"/>
          <p:cNvSpPr txBox="1"/>
          <p:nvPr/>
        </p:nvSpPr>
        <p:spPr>
          <a:xfrm>
            <a:off x="7320651" y="3944536"/>
            <a:ext cx="738664" cy="1276636"/>
          </a:xfrm>
          <a:prstGeom prst="rect">
            <a:avLst/>
          </a:prstGeom>
          <a:noFill/>
          <a:ln w="22225">
            <a:noFill/>
          </a:ln>
        </p:spPr>
        <p:txBody>
          <a:bodyPr vert="eaVert" wrap="square" rtlCol="0">
            <a:spAutoFit/>
          </a:bodyPr>
          <a:lstStyle/>
          <a:p>
            <a:r>
              <a:rPr lang="en-US" sz="1800" b="1" dirty="0">
                <a:solidFill>
                  <a:srgbClr val="FF0000"/>
                </a:solidFill>
                <a:latin typeface="Calibri" pitchFamily="34" charset="0"/>
              </a:rPr>
              <a:t>Backward propagation</a:t>
            </a:r>
          </a:p>
        </p:txBody>
      </p:sp>
      <p:cxnSp>
        <p:nvCxnSpPr>
          <p:cNvPr id="4" name="Curved Connector 3"/>
          <p:cNvCxnSpPr>
            <a:endCxn id="12" idx="3"/>
          </p:cNvCxnSpPr>
          <p:nvPr/>
        </p:nvCxnSpPr>
        <p:spPr bwMode="auto">
          <a:xfrm rot="10800000">
            <a:off x="6704724" y="5154811"/>
            <a:ext cx="1003312" cy="583212"/>
          </a:xfrm>
          <a:prstGeom prst="curvedConnector3">
            <a:avLst>
              <a:gd name="adj1" fmla="val 50000"/>
            </a:avLst>
          </a:prstGeom>
          <a:noFill/>
          <a:ln w="57150" cap="flat" cmpd="sng" algn="ctr">
            <a:solidFill>
              <a:srgbClr val="FF0000"/>
            </a:solidFill>
            <a:prstDash val="lgDashDot"/>
            <a:round/>
            <a:headEnd type="none" w="med" len="med"/>
            <a:tailEnd type="triangle"/>
          </a:ln>
          <a:effectLst/>
        </p:spPr>
      </p:cxnSp>
      <p:cxnSp>
        <p:nvCxnSpPr>
          <p:cNvPr id="10" name="Curved Connector 9"/>
          <p:cNvCxnSpPr>
            <a:endCxn id="9" idx="3"/>
          </p:cNvCxnSpPr>
          <p:nvPr/>
        </p:nvCxnSpPr>
        <p:spPr bwMode="auto">
          <a:xfrm rot="5400000" flipH="1" flipV="1">
            <a:off x="6531560" y="4466878"/>
            <a:ext cx="605709" cy="259382"/>
          </a:xfrm>
          <a:prstGeom prst="curvedConnector4">
            <a:avLst>
              <a:gd name="adj1" fmla="val 28918"/>
              <a:gd name="adj2" fmla="val 188133"/>
            </a:avLst>
          </a:prstGeom>
          <a:noFill/>
          <a:ln w="57150" cap="flat" cmpd="sng" algn="ctr">
            <a:solidFill>
              <a:srgbClr val="FF0000"/>
            </a:solidFill>
            <a:prstDash val="lgDashDot"/>
            <a:round/>
            <a:headEnd type="none" w="med" len="med"/>
            <a:tailEnd type="triangle"/>
          </a:ln>
          <a:effectLst/>
        </p:spPr>
      </p:cxnSp>
      <p:cxnSp>
        <p:nvCxnSpPr>
          <p:cNvPr id="22" name="Curved Connector 21"/>
          <p:cNvCxnSpPr>
            <a:endCxn id="6" idx="3"/>
          </p:cNvCxnSpPr>
          <p:nvPr/>
        </p:nvCxnSpPr>
        <p:spPr bwMode="auto">
          <a:xfrm rot="5400000" flipH="1" flipV="1">
            <a:off x="6430547" y="3100523"/>
            <a:ext cx="1471361" cy="404245"/>
          </a:xfrm>
          <a:prstGeom prst="curvedConnector4">
            <a:avLst>
              <a:gd name="adj1" fmla="val 34378"/>
              <a:gd name="adj2" fmla="val 156550"/>
            </a:avLst>
          </a:prstGeom>
          <a:noFill/>
          <a:ln w="57150" cap="flat" cmpd="sng" algn="ctr">
            <a:solidFill>
              <a:srgbClr val="FF0000"/>
            </a:solidFill>
            <a:prstDash val="lgDashDot"/>
            <a:round/>
            <a:headEnd type="none" w="med" len="med"/>
            <a:tailEnd type="triangle"/>
          </a:ln>
          <a:effectLst/>
        </p:spPr>
      </p:cxnSp>
      <p:sp>
        <p:nvSpPr>
          <p:cNvPr id="23" name="Oval 22"/>
          <p:cNvSpPr/>
          <p:nvPr/>
        </p:nvSpPr>
        <p:spPr bwMode="auto">
          <a:xfrm>
            <a:off x="2863320" y="2566965"/>
            <a:ext cx="692616" cy="459699"/>
          </a:xfrm>
          <a:prstGeom prst="ellipse">
            <a:avLst/>
          </a:prstGeom>
          <a:noFill/>
          <a:ln w="5715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cxnSp>
        <p:nvCxnSpPr>
          <p:cNvPr id="26" name="Curved Connector 25"/>
          <p:cNvCxnSpPr>
            <a:stCxn id="6" idx="1"/>
            <a:endCxn id="8" idx="0"/>
          </p:cNvCxnSpPr>
          <p:nvPr/>
        </p:nvCxnSpPr>
        <p:spPr bwMode="auto">
          <a:xfrm rot="10800000" flipV="1">
            <a:off x="2022171" y="2566963"/>
            <a:ext cx="960172" cy="1301939"/>
          </a:xfrm>
          <a:prstGeom prst="curvedConnector2">
            <a:avLst/>
          </a:prstGeom>
          <a:noFill/>
          <a:ln w="57150" cap="flat" cmpd="sng" algn="ctr">
            <a:solidFill>
              <a:srgbClr val="00B0F0"/>
            </a:solidFill>
            <a:prstDash val="lgDashDot"/>
            <a:round/>
            <a:headEnd type="none" w="med" len="med"/>
            <a:tailEnd type="triangle"/>
          </a:ln>
          <a:effectLst/>
        </p:spPr>
      </p:cxnSp>
      <p:sp>
        <p:nvSpPr>
          <p:cNvPr id="35" name="TextBox 34"/>
          <p:cNvSpPr txBox="1"/>
          <p:nvPr/>
        </p:nvSpPr>
        <p:spPr>
          <a:xfrm>
            <a:off x="825973" y="2766365"/>
            <a:ext cx="1371600" cy="646331"/>
          </a:xfrm>
          <a:prstGeom prst="rect">
            <a:avLst/>
          </a:prstGeom>
          <a:noFill/>
          <a:ln w="22225">
            <a:noFill/>
          </a:ln>
        </p:spPr>
        <p:txBody>
          <a:bodyPr wrap="square" rtlCol="0">
            <a:spAutoFit/>
          </a:bodyPr>
          <a:lstStyle/>
          <a:p>
            <a:r>
              <a:rPr lang="en-US" sz="1800" b="1" dirty="0">
                <a:solidFill>
                  <a:srgbClr val="00B0F0"/>
                </a:solidFill>
                <a:latin typeface="Calibri" pitchFamily="34" charset="0"/>
              </a:rPr>
              <a:t>Forward propagation</a:t>
            </a:r>
          </a:p>
        </p:txBody>
      </p:sp>
      <p:cxnSp>
        <p:nvCxnSpPr>
          <p:cNvPr id="36" name="Curved Connector 35"/>
          <p:cNvCxnSpPr>
            <a:stCxn id="13" idx="1"/>
            <a:endCxn id="8" idx="2"/>
          </p:cNvCxnSpPr>
          <p:nvPr/>
        </p:nvCxnSpPr>
        <p:spPr bwMode="auto">
          <a:xfrm rot="10800000">
            <a:off x="2022171" y="4392124"/>
            <a:ext cx="2015778" cy="1635341"/>
          </a:xfrm>
          <a:prstGeom prst="curvedConnector2">
            <a:avLst/>
          </a:prstGeom>
          <a:noFill/>
          <a:ln w="38100" cap="flat" cmpd="sng" algn="ctr">
            <a:solidFill>
              <a:srgbClr val="00B050"/>
            </a:solidFill>
            <a:prstDash val="dash"/>
            <a:round/>
            <a:headEnd type="none" w="med" len="med"/>
            <a:tailEnd type="triangle"/>
          </a:ln>
          <a:effectLst/>
        </p:spPr>
      </p:cxnSp>
      <p:sp>
        <p:nvSpPr>
          <p:cNvPr id="37" name="Explosion 1 36"/>
          <p:cNvSpPr/>
          <p:nvPr/>
        </p:nvSpPr>
        <p:spPr bwMode="auto">
          <a:xfrm>
            <a:off x="533400" y="4646399"/>
            <a:ext cx="3323516" cy="1815227"/>
          </a:xfrm>
          <a:prstGeom prst="irregularSeal1">
            <a:avLst/>
          </a:prstGeom>
          <a:noFill/>
          <a:ln w="19050">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1800" b="1" dirty="0">
                <a:solidFill>
                  <a:srgbClr val="0070C0"/>
                </a:solidFill>
              </a:rPr>
              <a:t>Sensitive data disclosure</a:t>
            </a:r>
          </a:p>
        </p:txBody>
      </p:sp>
    </p:spTree>
    <p:extLst>
      <p:ext uri="{BB962C8B-B14F-4D97-AF65-F5344CB8AC3E}">
        <p14:creationId xmlns:p14="http://schemas.microsoft.com/office/powerpoint/2010/main" val="88386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750"/>
                                        <p:tgtEl>
                                          <p:spTgt spid="10"/>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750"/>
                                        <p:tgtEl>
                                          <p:spTgt spid="22"/>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75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75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75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animBg="1"/>
      <p:bldP spid="35" grpId="0"/>
      <p:bldP spid="3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TAG_VCONFIG" val="PD94bWwgdmVyc2lvbj0iMS4wIiBlbmNvZGluZz0iVVRGLTgiPz4NPGNvbmZpZ3VyYXRpb24+DQk8Y29sb3JzPg0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iAgPHVpY29sb3IgbmFtZT0iYmFja2dyb3VuZCIgdmFsdWU9IjB4NzI3OTcxIi8+DQoJPC9jb2xvcnM+DQo8bGF5b3V0Pg0KPHVpc2hvdyBuYW1lPSJwcmVzZW50YXRpb250aXRsZSIgdmFsdWU9InRydWUiLz4JCQ0KICA8dWlzaG93IG5hbWU9InByZXNlbnRlcnBob3RvIiB2YWx1ZT0idHJ1ZSIvPg0KICA8dWlzaG93IG5hbWU9InByZXNlbnRlcm5hbWUiIHZhbHVlPSJ0cnVlIi8+CQkJDQogIDx1aXNob3cgbmFtZT0icHJlc2VudGVydGl0bGUiIHZhbHVlPSJ0cnVlIi8+CQkJDQogIDx1aXNob3cgbmFtZT0icHJlc2VudGVyZW1haWwiIHZhbHVlPSJ0cnVlIi8+CQkJDQogIDx1aXNob3cgbmFtZT0icHJlc2VudGVyYmlvIiB2YWx1ZT0idHJ1ZSIvPgkJCQ0KICA8dWlzaG93IG5hbWU9ImNvbXBhbnlsb2dvIiB2YWx1ZT0idHJ1ZSIvPgkJCQkNCiAgPHVpc2hvdyBuYW1lPSJzaWRlYmFyIiB2YWx1ZT0idHJ1ZSIvPgkJCQkJDQogIDx1aXNob3cgbmFtZT0ib3V0bGluZSIgdmFsdWU9InRydWUiLz4NCiAgPHVpc2hvdyBuYW1lPSJ0aHVtYm5haWwiIHZhbHVlPSJ0cnVlIi8+DQogIDx1aXNob3cgbmFtZT0ibm90ZXMiIHZhbHVlPSJ0cnVlIi8+DQogIDx1aXNob3cgbmFtZT0ic2VhcmNoIiB2YWx1ZT0idHJ1ZSIvPg0KICA8dWlzaG93IG5hbWU9ImF0dGFjaG1lbnRzIiB2YWx1ZT0idHJ1ZSIvPgkJCQkNCiAgPHVpc2hvdyBuYW1lPSJ1dGlscyIgdmFsdWU9InRydWUiLz4JCQkJCQ0KICA8dWlzaG93IG5hbWU9InZvbHVtZSIgdmFsdWU9InRydWUiLz4JCQkJCQ0KICA8dWlzaG93IG5hbWU9InBsYXliYXIiIHZhbHVlPSJ0cnVlIi8+CQkJCQkNCiAgPHVpc2hvdyBuYW1lPSJ0YWxraW5naGVhZCIgdmFsdWU9InRydWUiLz4JCQkJCQ0KICA8dWlzaG93IG5hbWU9InNpZGViYXJvbnJpZ2h0IiB2YWx1ZT0idHJ1ZSIvPgkJCQ0KICA8dWlzaG93IG5hbWU9InZpZXdjaGFuZ2UiIHZhbHVlPSJ0cnVlIi8+CQkJCQ0KICA8dWlzaG93IG5hbWU9ImluaXRpYWxkaXNwbGF5bW9kZWlzbm9ybWFsIiB2YWx1ZT0idHJ1ZSIvPgkNCiAgPHVpcmVwbGFjZSBuYW1lPSJsb2dvIiB2YWx1ZT0iIi8+DQogIDx1aXJlcGxhY2UgbmFtZT0iYmdpbWFnZSIgdmFsdWU9IiIvPg0KICA8dWlyZXBsYWNlIG5hbWU9ImluaXRpYWx0YWIiIHZhbHVlPSJvdXRsaW5lIi8+DQo8L2xheW91dD4NCg08L2NvbmZpZ3VyYXRpb24+DQ0="/>
  <p:tag name="MMPROD_UIDATA" val="&lt;database version=&quot;6.0&quot;&gt;&lt;object type=&quot;1&quot; unique_id=&quot;10001&quot;&gt;&lt;property id=&quot;20141&quot; value=&quot;NDSS08_AutoFormat(2)&quot;/&gt;&lt;property id=&quot;20224&quot; value=&quot;C:\Documents and Settings\Zhiqiang Lin\My Documents\My Breeze Presentations\NDSS08_AutoFormat(2)&quot;/&gt;&lt;property id=&quot;20250&quot; value=&quot;0&quot;/&gt;&lt;property id=&quot;20251&quot; value=&quot;0&quot;/&gt;&lt;property id=&quot;20259&quot; value=&quot;0&quot;/&gt;&lt;object type=&quot;4&quot; unique_id=&quot;10002&quot;&gt;&lt;/object&gt;&lt;object type=&quot;2&quot; unique_id=&quot;10003&quot;&gt;&lt;object type=&quot;3&quot; unique_id=&quot;10004&quot;&gt;&lt;property id=&quot;20148&quot; value=&quot;5&quot;/&gt;&lt;property id=&quot;20300&quot; value=&quot;Slide 1&quot;/&gt;&lt;property id=&quot;20307&quot; value=&quot;256&quot;/&gt;&lt;property id=&quot;20309&quot; value=&quot;-1&quot;/&gt;&lt;/object&gt;&lt;object type=&quot;3&quot; unique_id=&quot;10005&quot;&gt;&lt;property id=&quot;20148&quot; value=&quot;5&quot;/&gt;&lt;property id=&quot;20300&quot; value=&quot;Slide 2 - &amp;quot;Motivation&amp;quot;&quot;/&gt;&lt;property id=&quot;20307&quot; value=&quot;297&quot;/&gt;&lt;property id=&quot;20309&quot; value=&quot;-1&quot;/&gt;&lt;/object&gt;&lt;object type=&quot;3&quot; unique_id=&quot;10006&quot;&gt;&lt;property id=&quot;20148&quot; value=&quot;5&quot;/&gt;&lt;property id=&quot;20300&quot; value=&quot;Slide 3 - &amp;quot;Challenges&amp;quot;&quot;/&gt;&lt;property id=&quot;20307&quot; value=&quot;298&quot;/&gt;&lt;property id=&quot;20309&quot; value=&quot;-1&quot;/&gt;&lt;/object&gt;&lt;object type=&quot;3&quot; unique_id=&quot;10007&quot;&gt;&lt;property id=&quot;20148&quot; value=&quot;5&quot;/&gt;&lt;property id=&quot;20300&quot; value=&quot;Slide 4 - &amp;quot;    &amp;#x0D;&amp;#x0A;    Challenges&amp;quot;&quot;/&gt;&lt;property id=&quot;20307&quot; value=&quot;300&quot;/&gt;&lt;property id=&quot;20309&quot; value=&quot;-1&quot;/&gt;&lt;/object&gt;&lt;object type=&quot;3&quot; unique_id=&quot;10008&quot;&gt;&lt;property id=&quot;20148&quot; value=&quot;5&quot;/&gt;&lt;property id=&quot;20300&quot; value=&quot;Slide 5 - &amp;quot;Related Work&amp;quot;&quot;/&gt;&lt;property id=&quot;20307&quot; value=&quot;348&quot;/&gt;&lt;property id=&quot;20309&quot; value=&quot;-1&quot;/&gt;&lt;/object&gt;&lt;object type=&quot;3&quot; unique_id=&quot;10009&quot;&gt;&lt;property id=&quot;20148&quot; value=&quot;5&quot;/&gt;&lt;property id=&quot;20300&quot; value=&quot;Slide 6 - &amp;quot;AutoFormat -- Basic Idea&amp;quot;&quot;/&gt;&lt;property id=&quot;20307&quot; value=&quot;303&quot;/&gt;&lt;property id=&quot;20309&quot; value=&quot;-1&quot;/&gt;&lt;/object&gt;&lt;object type=&quot;3&quot; unique_id=&quot;10010&quot;&gt;&lt;property id=&quot;20148&quot; value=&quot;5&quot;/&gt;&lt;property id=&quot;20300&quot; value=&quot;Slide 7 - &amp;quot;System Overview&amp;quot;&quot;/&gt;&lt;property id=&quot;20307&quot; value=&quot;311&quot;/&gt;&lt;property id=&quot;20309&quot; value=&quot;-1&quot;/&gt;&lt;/object&gt;&lt;object type=&quot;3&quot; unique_id=&quot;10011&quot;&gt;&lt;property id=&quot;20148&quot; value=&quot;5&quot;/&gt;&lt;property id=&quot;20300&quot; value=&quot;Slide 8 - &amp;quot;System Overview&amp;quot;&quot;/&gt;&lt;property id=&quot;20307&quot; value=&quot;314&quot;/&gt;&lt;property id=&quot;20309&quot; value=&quot;-1&quot;/&gt;&lt;/object&gt;&lt;object type=&quot;3&quot; unique_id=&quot;10012&quot;&gt;&lt;property id=&quot;20148&quot; value=&quot;5&quot;/&gt;&lt;property id=&quot;20300&quot; value=&quot;Slide 9 - &amp;quot;System Overview&amp;quot;&quot;/&gt;&lt;property id=&quot;20307&quot; value=&quot;316&quot;/&gt;&lt;property id=&quot;20309&quot; value=&quot;-1&quot;/&gt;&lt;/object&gt;&lt;object type=&quot;3&quot; unique_id=&quot;10013&quot;&gt;&lt;property id=&quot;20148&quot; value=&quot;5&quot;/&gt;&lt;property id=&quot;20300&quot; value=&quot;Slide 10 - &amp;quot;Component 1: Context-aware Execution Monitor&amp;quot;&quot;/&gt;&lt;property id=&quot;20307&quot; value=&quot;317&quot;/&gt;&lt;property id=&quot;20309&quot; value=&quot;-1&quot;/&gt;&lt;/object&gt;&lt;object type=&quot;3&quot; unique_id=&quot;10014&quot;&gt;&lt;property id=&quot;20148&quot; value=&quot;5&quot;/&gt;&lt;property id=&quot;20300&quot; value=&quot;Slide 11 - &amp;quot;Component 2: Protocol Field Identifier&amp;quot;&quot;/&gt;&lt;property id=&quot;20307&quot; value=&quot;318&quot;/&gt;&lt;property id=&quot;20309&quot; value=&quot;-1&quot;/&gt;&lt;/object&gt;&lt;object type=&quot;3&quot; unique_id=&quot;10015&quot;&gt;&lt;property id=&quot;20148&quot; value=&quot;5&quot;/&gt;&lt;property id=&quot;20300&quot; value=&quot;Slide 12 - &amp;quot;Case Study: log data&amp;quot;&quot;/&gt;&lt;property id=&quot;20307&quot; value=&quot;337&quot;/&gt;&lt;property id=&quot;20309&quot; value=&quot;-1&quot;/&gt;&lt;/object&gt;&lt;object type=&quot;3&quot; unique_id=&quot;10016&quot;&gt;&lt;property id=&quot;20148&quot; value=&quot;5&quot;/&gt;&lt;property id=&quot;20300&quot; value=&quot;Slide 13 - &amp;quot;Step 1 -- Building Protocol Field Tree&amp;quot;&quot;/&gt;&lt;property id=&quot;20307&quot; value=&quot;338&quot;/&gt;&lt;property id=&quot;20309&quot; value=&quot;-1&quot;/&gt;&lt;/object&gt;&lt;object type=&quot;3&quot; unique_id=&quot;10017&quot;&gt;&lt;property id=&quot;20148&quot; value=&quot;5&quot;/&gt;&lt;property id=&quot;20300&quot; value=&quot;Slide 14 - &amp;quot;Step 1: Building Protocol Field Tree&amp;quot;&quot;/&gt;&lt;property id=&quot;20307&quot; value=&quot;353&quot;/&gt;&lt;property id=&quot;20309&quot; value=&quot;-1&quot;/&gt;&lt;/object&gt;&lt;object type=&quot;3&quot; unique_id=&quot;10018&quot;&gt;&lt;property id=&quot;20148&quot; value=&quot;5&quot;/&gt;&lt;property id=&quot;20300&quot; value=&quot;Slide 15 - &amp;quot;Step 2: refining the tree using three heuristics&amp;quot;&quot;/&gt;&lt;property id=&quot;20307&quot; value=&quot;351&quot;/&gt;&lt;property id=&quot;20309&quot; value=&quot;-1&quot;/&gt;&lt;/object&gt;&lt;object type=&quot;3&quot; unique_id=&quot;10019&quot;&gt;&lt;property id=&quot;20148&quot; value=&quot;5&quot;/&gt;&lt;property id=&quot;20300&quot; value=&quot;Slide 16 - &amp;quot;Step 2: Heuristics I -- Tokenization &amp;quot;&quot;/&gt;&lt;property id=&quot;20307&quot; value=&quot;355&quot;/&gt;&lt;property id=&quot;20309&quot; value=&quot;-1&quot;/&gt;&lt;/object&gt;&lt;object type=&quot;3&quot; unique_id=&quot;10020&quot;&gt;&lt;property id=&quot;20148&quot; value=&quot;5&quot;/&gt;&lt;property id=&quot;20300&quot; value=&quot;Slide 17 - &amp;quot;Step 2: Heuristics II -- Redundant Node Deletion &amp;quot;&quot;/&gt;&lt;property id=&quot;20307&quot; value=&quot;356&quot;/&gt;&lt;property id=&quot;20309&quot; value=&quot;-1&quot;/&gt;&lt;/object&gt;&lt;object type=&quot;3&quot; unique_id=&quot;10021&quot;&gt;&lt;property id=&quot;20148&quot; value=&quot;5&quot;/&gt;&lt;property id=&quot;20300&quot; value=&quot;Slide 18 - &amp;quot;Step 2: Heuristics III -- Node Insertion &amp;quot;&quot;/&gt;&lt;property id=&quot;20307&quot; value=&quot;357&quot;/&gt;&lt;property id=&quot;20309&quot; value=&quot;-1&quot;/&gt;&lt;/object&gt;&lt;object type=&quot;3&quot; unique_id=&quot;10022&quot;&gt;&lt;property id=&quot;20148&quot; value=&quot;5&quot;/&gt;&lt;property id=&quot;20300&quot; value=&quot;Slide 19 - &amp;quot;Step 3: Output the Result&amp;quot;&quot;/&gt;&lt;property id=&quot;20307&quot; value=&quot;326&quot;/&gt;&lt;property id=&quot;20309&quot; value=&quot;-1&quot;/&gt;&lt;/object&gt;&lt;object type=&quot;3&quot; unique_id=&quot;10023&quot;&gt;&lt;property id=&quot;20148&quot; value=&quot;5&quot;/&gt;&lt;property id=&quot;20300&quot; value=&quot;Slide 20 - &amp;quot;Step 3: Output the Result&amp;quot;&quot;/&gt;&lt;property id=&quot;20307&quot; value=&quot;349&quot;/&gt;&lt;property id=&quot;20309&quot; value=&quot;-1&quot;/&gt;&lt;/object&gt;&lt;object type=&quot;3&quot; unique_id=&quot;10024&quot;&gt;&lt;property id=&quot;20148&quot; value=&quot;5&quot;/&gt;&lt;property id=&quot;20300&quot; value=&quot;Slide 21 - &amp;quot;Evaluation&amp;quot;&quot;/&gt;&lt;property id=&quot;20307&quot; value=&quot;350&quot;/&gt;&lt;property id=&quot;20309&quot; value=&quot;-1&quot;/&gt;&lt;/object&gt;&lt;object type=&quot;3&quot; unique_id=&quot;10025&quot;&gt;&lt;property id=&quot;20148&quot; value=&quot;5&quot;/&gt;&lt;property id=&quot;20300&quot; value=&quot;Slide 22 - &amp;quot;Overall matching&amp;quot;&quot;/&gt;&lt;property id=&quot;20307&quot; value=&quot;323&quot;/&gt;&lt;property id=&quot;20309&quot; value=&quot;-1&quot;/&gt;&lt;/object&gt;&lt;object type=&quot;3&quot; unique_id=&quot;10026&quot;&gt;&lt;property id=&quot;20148&quot; value=&quot;5&quot;/&gt;&lt;property id=&quot;20300&quot; value=&quot;Slide 23 - &amp;quot;Experimental Result – Slapper Worm&amp;quot;&quot;/&gt;&lt;property id=&quot;20307&quot; value=&quot;324&quot;/&gt;&lt;property id=&quot;20309&quot; value=&quot;-1&quot;/&gt;&lt;/object&gt;&lt;object type=&quot;3&quot; unique_id=&quot;10027&quot;&gt;&lt;property id=&quot;20148&quot; value=&quot;5&quot;/&gt;&lt;property id=&quot;20300&quot; value=&quot;Slide 24&quot;/&gt;&lt;property id=&quot;20307&quot; value=&quot;343&quot;/&gt;&lt;property id=&quot;20309&quot; value=&quot;-1&quot;/&gt;&lt;/object&gt;&lt;object type=&quot;3&quot; unique_id=&quot;10028&quot;&gt;&lt;property id=&quot;20148&quot; value=&quot;5&quot;/&gt;&lt;property id=&quot;20300&quot; value=&quot;Slide 25 - &amp;quot;Experimental Result – SIP Request Detail&amp;quot;&quot;/&gt;&lt;property id=&quot;20307&quot; value=&quot;340&quot;/&gt;&lt;property id=&quot;20309&quot; value=&quot;-1&quot;/&gt;&lt;/object&gt;&lt;object type=&quot;3&quot; unique_id=&quot;10029&quot;&gt;&lt;property id=&quot;20148&quot; value=&quot;5&quot;/&gt;&lt;property id=&quot;20300&quot; value=&quot;Slide 26 - &amp;quot;Discussion&amp;quot;&quot;/&gt;&lt;property id=&quot;20307&quot; value=&quot;325&quot;/&gt;&lt;property id=&quot;20309&quot; value=&quot;-1&quot;/&gt;&lt;/object&gt;&lt;object type=&quot;3&quot; unique_id=&quot;10030&quot;&gt;&lt;property id=&quot;20148&quot; value=&quot;5&quot;/&gt;&lt;property id=&quot;20300&quot; value=&quot;Slide 27 - &amp;quot;Conclusion&amp;quot;&quot;/&gt;&lt;property id=&quot;20307&quot; value=&quot;328&quot;/&gt;&lt;property id=&quot;20309&quot; value=&quot;-1&quot;/&gt;&lt;/object&gt;&lt;object type=&quot;3&quot; unique_id=&quot;10031&quot;&gt;&lt;property id=&quot;20148&quot; value=&quot;5&quot;/&gt;&lt;property id=&quot;20300&quot; value=&quot;Slide 28 - &amp;quot;Q &amp;amp; A&amp;quot;&quot;/&gt;&lt;property id=&quot;20307&quot; value=&quot;296&quot;/&gt;&lt;property id=&quot;20309&quot; value=&quot;-1&quot;/&gt;&lt;/object&gt;&lt;/object&gt;&lt;/object&gt;&lt;/database&gt;"/>
</p:tagLst>
</file>

<file path=ppt/theme/theme1.xml><?xml version="1.0" encoding="utf-8"?>
<a:theme xmlns:a="http://schemas.openxmlformats.org/drawingml/2006/main" name="FRIENDS-official">
  <a:themeElements>
    <a:clrScheme name="FRIENDS-officia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FRIENDS-offici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a:spPr>
      <a:bodyPr wrap="square" rtlCol="0" anchor="ctr">
        <a:spAutoFit/>
      </a:bodyPr>
      <a:lstStyle>
        <a:defPPr algn="ctr" eaLnBrk="0" hangingPunct="0">
          <a:defRPr>
            <a:effectLst>
              <a:outerShdw blurRad="38100" dist="38100" dir="2700000" algn="tl">
                <a:srgbClr val="000000">
                  <a:alpha val="43137"/>
                </a:srgbClr>
              </a:outerShdw>
            </a:effectLst>
          </a:defRPr>
        </a:defPPr>
      </a:lstStyle>
      <a:style>
        <a:lnRef idx="0">
          <a:schemeClr val="accent5"/>
        </a:lnRef>
        <a:fillRef idx="3">
          <a:schemeClr val="accent5"/>
        </a:fillRef>
        <a:effectRef idx="3">
          <a:schemeClr val="accent5"/>
        </a:effectRef>
        <a:fontRef idx="minor">
          <a:schemeClr val="lt1"/>
        </a:fontRef>
      </a:style>
    </a:spDef>
    <a:lnDef>
      <a:spPr bwMode="auto">
        <a:noFill/>
        <a:ln w="12700" cap="flat" cmpd="sng" algn="ctr">
          <a:solidFill>
            <a:schemeClr val="tx1"/>
          </a:solidFill>
          <a:prstDash val="solid"/>
          <a:round/>
          <a:headEnd type="none" w="med" len="med"/>
          <a:tailEnd type="none" w="med" len="med"/>
        </a:ln>
        <a:effectLst/>
      </a:spPr>
      <a:bodyPr/>
      <a:lstStyle/>
    </a:lnDef>
    <a:txDef>
      <a:spPr>
        <a:noFill/>
        <a:ln w="22225">
          <a:noFill/>
        </a:ln>
      </a:spPr>
      <a:bodyPr wrap="square" rtlCol="0">
        <a:spAutoFit/>
      </a:bodyPr>
      <a:lstStyle>
        <a:defPPr>
          <a:defRPr sz="1800" dirty="0" smtClean="0">
            <a:latin typeface="Calibri" pitchFamily="34" charset="0"/>
          </a:defRPr>
        </a:defPPr>
      </a:lstStyle>
    </a:txDef>
  </a:objectDefaults>
  <a:extraClrSchemeLst>
    <a:extraClrScheme>
      <a:clrScheme name="FRIENDS-officia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FRIENDS-officia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FRIENDS-officia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FRIENDS-officia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FRIENDS-officia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FRIENDS-officia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FRIENDS-officia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FRIENDS-officia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RIENDS-officia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74397</TotalTime>
  <Words>4451</Words>
  <Application>Microsoft Office PowerPoint</Application>
  <PresentationFormat>On-screen Show (4:3)</PresentationFormat>
  <Paragraphs>431</Paragraphs>
  <Slides>34</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宋体</vt:lpstr>
      <vt:lpstr>Arial</vt:lpstr>
      <vt:lpstr>Arial Narrow</vt:lpstr>
      <vt:lpstr>Broadway</vt:lpstr>
      <vt:lpstr>Calibri</vt:lpstr>
      <vt:lpstr>Comic Sans MS</vt:lpstr>
      <vt:lpstr>Courier New</vt:lpstr>
      <vt:lpstr>Tahoma</vt:lpstr>
      <vt:lpstr>Times New Roman</vt:lpstr>
      <vt:lpstr>Verdana</vt:lpstr>
      <vt:lpstr>Wingdings</vt:lpstr>
      <vt:lpstr>FRIENDS-official</vt:lpstr>
      <vt:lpstr>Detecting Sensitive Data Disclosure  via  Bi-directional Text Correlation Analysis </vt:lpstr>
      <vt:lpstr>Introduction</vt:lpstr>
      <vt:lpstr>Existing Detection Techniques</vt:lpstr>
      <vt:lpstr>Challenges</vt:lpstr>
      <vt:lpstr>Motivating Example: Data Flow</vt:lpstr>
      <vt:lpstr>Challenge 1 &amp; Our Solution </vt:lpstr>
      <vt:lpstr>Example</vt:lpstr>
      <vt:lpstr>Challenge 2 &amp; Our Solution</vt:lpstr>
      <vt:lpstr>Example</vt:lpstr>
      <vt:lpstr>BidText</vt:lpstr>
      <vt:lpstr>Text Binding</vt:lpstr>
      <vt:lpstr>Unary Assignment Propagation</vt:lpstr>
      <vt:lpstr>Binary Assignment Propagation</vt:lpstr>
      <vt:lpstr>Binary: Unification Propagation</vt:lpstr>
      <vt:lpstr>Binary: Our Bi-directional Propagation</vt:lpstr>
      <vt:lpstr>Propagation for Method Calls</vt:lpstr>
      <vt:lpstr>Practical Enhancement</vt:lpstr>
      <vt:lpstr>Practical Enhancement</vt:lpstr>
      <vt:lpstr>Practical Enhancement</vt:lpstr>
      <vt:lpstr>Evaluation</vt:lpstr>
      <vt:lpstr>Results</vt:lpstr>
      <vt:lpstr>Comparison</vt:lpstr>
      <vt:lpstr>Accuracy</vt:lpstr>
      <vt:lpstr>False Positives</vt:lpstr>
      <vt:lpstr>Artifacts Evaluated</vt:lpstr>
      <vt:lpstr>Conclusion</vt:lpstr>
      <vt:lpstr>END</vt:lpstr>
      <vt:lpstr>PowerPoint Presentation</vt:lpstr>
      <vt:lpstr>Propagation for Normal Method Calls</vt:lpstr>
      <vt:lpstr>Propagation for API Method Calls</vt:lpstr>
      <vt:lpstr>Keyword Set Construction</vt:lpstr>
      <vt:lpstr>Analysis Performance </vt:lpstr>
      <vt:lpstr>Analysis Performance </vt:lpstr>
      <vt:lpstr>Related Work</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zyh</dc:creator>
  <cp:lastModifiedBy>Jianjun Huang</cp:lastModifiedBy>
  <cp:revision>9026</cp:revision>
  <cp:lastPrinted>2014-04-10T05:52:59Z</cp:lastPrinted>
  <dcterms:created xsi:type="dcterms:W3CDTF">2002-09-03T19:58:31Z</dcterms:created>
  <dcterms:modified xsi:type="dcterms:W3CDTF">2016-11-15T21:50:54Z</dcterms:modified>
</cp:coreProperties>
</file>