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tags/tag3.xml" ContentType="application/vnd.openxmlformats-officedocument.presentationml.tags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464" r:id="rId2"/>
    <p:sldId id="490" r:id="rId3"/>
    <p:sldId id="465" r:id="rId4"/>
    <p:sldId id="489" r:id="rId5"/>
    <p:sldId id="466" r:id="rId6"/>
    <p:sldId id="494" r:id="rId7"/>
    <p:sldId id="468" r:id="rId8"/>
    <p:sldId id="469" r:id="rId9"/>
    <p:sldId id="470" r:id="rId10"/>
    <p:sldId id="471" r:id="rId11"/>
    <p:sldId id="472" r:id="rId12"/>
    <p:sldId id="473" r:id="rId13"/>
    <p:sldId id="493" r:id="rId14"/>
    <p:sldId id="474" r:id="rId15"/>
    <p:sldId id="476" r:id="rId16"/>
    <p:sldId id="475" r:id="rId17"/>
    <p:sldId id="477" r:id="rId18"/>
    <p:sldId id="478" r:id="rId19"/>
    <p:sldId id="479" r:id="rId20"/>
    <p:sldId id="480" r:id="rId21"/>
    <p:sldId id="481" r:id="rId22"/>
    <p:sldId id="483" r:id="rId23"/>
    <p:sldId id="484" r:id="rId24"/>
    <p:sldId id="485" r:id="rId25"/>
    <p:sldId id="491" r:id="rId26"/>
    <p:sldId id="486" r:id="rId27"/>
    <p:sldId id="492" r:id="rId28"/>
    <p:sldId id="487" r:id="rId29"/>
    <p:sldId id="488" r:id="rId30"/>
  </p:sldIdLst>
  <p:sldSz cx="9144000" cy="6858000" type="screen4x3"/>
  <p:notesSz cx="7315200" cy="9601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2424EE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2424EE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2424EE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2424EE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2424EE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rgbClr val="2424EE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rgbClr val="2424EE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rgbClr val="2424EE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rgbClr val="2424EE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  <a:srgbClr val="FF5050"/>
    <a:srgbClr val="990099"/>
    <a:srgbClr val="00863D"/>
    <a:srgbClr val="CC3300"/>
    <a:srgbClr val="CCFFCC"/>
    <a:srgbClr val="CCCCFF"/>
    <a:srgbClr val="CCFFFF"/>
    <a:srgbClr val="FFCCCC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2166" autoAdjust="0"/>
    <p:restoredTop sz="90346" autoAdjust="0"/>
  </p:normalViewPr>
  <p:slideViewPr>
    <p:cSldViewPr snapToObjects="1">
      <p:cViewPr varScale="1">
        <p:scale>
          <a:sx n="87" d="100"/>
          <a:sy n="87" d="100"/>
        </p:scale>
        <p:origin x="-4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938"/>
    </p:cViewPr>
  </p:sorterViewPr>
  <p:notesViewPr>
    <p:cSldViewPr snapToObjects="1">
      <p:cViewPr varScale="1">
        <p:scale>
          <a:sx n="52" d="100"/>
          <a:sy n="52" d="100"/>
        </p:scale>
        <p:origin x="-2886" y="-9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Research\MyPapers\AsDroid-Experiments\&#21508;&#31181;&#25991;&#26723;\KeywordsFrequenc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cat>
            <c:strRef>
              <c:f>Sheet2!$A$1:$A$6</c:f>
              <c:strCache>
                <c:ptCount val="6"/>
                <c:pt idx="0">
                  <c:v>Send + Sms</c:v>
                </c:pt>
                <c:pt idx="1">
                  <c:v>Invite + Friend</c:v>
                </c:pt>
                <c:pt idx="2">
                  <c:v>Send</c:v>
                </c:pt>
                <c:pt idx="3">
                  <c:v>OK</c:v>
                </c:pt>
                <c:pt idx="4">
                  <c:v>Buy</c:v>
                </c:pt>
                <c:pt idx="5">
                  <c:v>Text + Number</c:v>
                </c:pt>
              </c:strCache>
            </c:strRef>
          </c:cat>
          <c:val>
            <c:numRef>
              <c:f>Sheet2!$C$1:$C$6</c:f>
              <c:numCache>
                <c:formatCode>0%</c:formatCode>
                <c:ptCount val="6"/>
                <c:pt idx="0">
                  <c:v>0.52</c:v>
                </c:pt>
                <c:pt idx="1">
                  <c:v>0.2</c:v>
                </c:pt>
                <c:pt idx="2">
                  <c:v>0.12000000000000002</c:v>
                </c:pt>
                <c:pt idx="3">
                  <c:v>8.0000000000000043E-2</c:v>
                </c:pt>
                <c:pt idx="4">
                  <c:v>4.0000000000000022E-2</c:v>
                </c:pt>
                <c:pt idx="5">
                  <c:v>4.0000000000000022E-2</c:v>
                </c:pt>
              </c:numCache>
            </c:numRef>
          </c:val>
        </c:ser>
        <c:axId val="90850816"/>
        <c:axId val="106041344"/>
      </c:barChart>
      <c:catAx>
        <c:axId val="90850816"/>
        <c:scaling>
          <c:orientation val="minMax"/>
        </c:scaling>
        <c:axPos val="b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106041344"/>
        <c:crosses val="autoZero"/>
        <c:auto val="1"/>
        <c:lblAlgn val="ctr"/>
        <c:lblOffset val="100"/>
      </c:catAx>
      <c:valAx>
        <c:axId val="106041344"/>
        <c:scaling>
          <c:orientation val="minMax"/>
        </c:scaling>
        <c:axPos val="l"/>
        <c:majorGridlines/>
        <c:numFmt formatCode="0%" sourceLinked="1"/>
        <c:tickLblPos val="nextTo"/>
        <c:txPr>
          <a:bodyPr/>
          <a:lstStyle/>
          <a:p>
            <a:pPr>
              <a:defRPr sz="1800" baseline="0"/>
            </a:pPr>
            <a:endParaRPr lang="en-US"/>
          </a:p>
        </c:txPr>
        <c:crossAx val="90850816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lineChart>
        <c:grouping val="stacked"/>
        <c:ser>
          <c:idx val="0"/>
          <c:order val="0"/>
          <c:marker>
            <c:symbol val="none"/>
          </c:marker>
          <c:val>
            <c:numRef>
              <c:f>Sheet1!$A$1:$A$182</c:f>
              <c:numCache>
                <c:formatCode>General</c:formatCode>
                <c:ptCount val="182"/>
                <c:pt idx="0">
                  <c:v>3.903</c:v>
                </c:pt>
                <c:pt idx="1">
                  <c:v>3.9529999999999967</c:v>
                </c:pt>
                <c:pt idx="2">
                  <c:v>4.05</c:v>
                </c:pt>
                <c:pt idx="3">
                  <c:v>4.1509999999999945</c:v>
                </c:pt>
                <c:pt idx="4">
                  <c:v>4.1649999999999903</c:v>
                </c:pt>
                <c:pt idx="5">
                  <c:v>4.2610000000000001</c:v>
                </c:pt>
                <c:pt idx="6">
                  <c:v>4.28</c:v>
                </c:pt>
                <c:pt idx="7">
                  <c:v>4.4109999999999996</c:v>
                </c:pt>
                <c:pt idx="8">
                  <c:v>4.4930000000000003</c:v>
                </c:pt>
                <c:pt idx="9">
                  <c:v>4.5139999999999985</c:v>
                </c:pt>
                <c:pt idx="10">
                  <c:v>4.5149999999999935</c:v>
                </c:pt>
                <c:pt idx="11">
                  <c:v>4.5199999999999996</c:v>
                </c:pt>
                <c:pt idx="12">
                  <c:v>4.5979999999999945</c:v>
                </c:pt>
                <c:pt idx="13">
                  <c:v>4.633</c:v>
                </c:pt>
                <c:pt idx="14">
                  <c:v>5.1770000000000005</c:v>
                </c:pt>
                <c:pt idx="15">
                  <c:v>5.399</c:v>
                </c:pt>
                <c:pt idx="16">
                  <c:v>5.6189999999999936</c:v>
                </c:pt>
                <c:pt idx="17">
                  <c:v>5.9169999999999998</c:v>
                </c:pt>
                <c:pt idx="18">
                  <c:v>5.9489999999999998</c:v>
                </c:pt>
                <c:pt idx="19">
                  <c:v>6.1790000000000003</c:v>
                </c:pt>
                <c:pt idx="20">
                  <c:v>6.4990000000000014</c:v>
                </c:pt>
                <c:pt idx="21">
                  <c:v>6.6549999999999931</c:v>
                </c:pt>
                <c:pt idx="22">
                  <c:v>6.6989999999999945</c:v>
                </c:pt>
                <c:pt idx="23">
                  <c:v>7.0649999999999942</c:v>
                </c:pt>
                <c:pt idx="24">
                  <c:v>7.7110000000000003</c:v>
                </c:pt>
                <c:pt idx="25">
                  <c:v>7.8930000000000007</c:v>
                </c:pt>
                <c:pt idx="26">
                  <c:v>8.213000000000001</c:v>
                </c:pt>
                <c:pt idx="27">
                  <c:v>8.3980000000000015</c:v>
                </c:pt>
                <c:pt idx="28">
                  <c:v>8.7420000000000009</c:v>
                </c:pt>
                <c:pt idx="29">
                  <c:v>8.984</c:v>
                </c:pt>
                <c:pt idx="30">
                  <c:v>9.2560000000000002</c:v>
                </c:pt>
                <c:pt idx="31">
                  <c:v>9.3590000000000142</c:v>
                </c:pt>
                <c:pt idx="32">
                  <c:v>9.4020000000000028</c:v>
                </c:pt>
                <c:pt idx="33">
                  <c:v>9.4870000000000001</c:v>
                </c:pt>
                <c:pt idx="34">
                  <c:v>9.5</c:v>
                </c:pt>
                <c:pt idx="35">
                  <c:v>9.5250000000000004</c:v>
                </c:pt>
                <c:pt idx="36">
                  <c:v>9.6239999999999988</c:v>
                </c:pt>
                <c:pt idx="37">
                  <c:v>9.7109999999999985</c:v>
                </c:pt>
                <c:pt idx="38">
                  <c:v>9.7760000000000016</c:v>
                </c:pt>
                <c:pt idx="39">
                  <c:v>9.793000000000001</c:v>
                </c:pt>
                <c:pt idx="40">
                  <c:v>9.8230000000000022</c:v>
                </c:pt>
                <c:pt idx="41">
                  <c:v>9.9040000000000035</c:v>
                </c:pt>
                <c:pt idx="42">
                  <c:v>10.043000000000001</c:v>
                </c:pt>
                <c:pt idx="43">
                  <c:v>10.086</c:v>
                </c:pt>
                <c:pt idx="44">
                  <c:v>10.094000000000001</c:v>
                </c:pt>
                <c:pt idx="45">
                  <c:v>10.216000000000001</c:v>
                </c:pt>
                <c:pt idx="46">
                  <c:v>10.226000000000001</c:v>
                </c:pt>
                <c:pt idx="47">
                  <c:v>10.237999999999998</c:v>
                </c:pt>
                <c:pt idx="48">
                  <c:v>10.237999999999998</c:v>
                </c:pt>
                <c:pt idx="49">
                  <c:v>10.267000000000001</c:v>
                </c:pt>
                <c:pt idx="50">
                  <c:v>10.271000000000001</c:v>
                </c:pt>
                <c:pt idx="51">
                  <c:v>10.327</c:v>
                </c:pt>
                <c:pt idx="52">
                  <c:v>10.449</c:v>
                </c:pt>
                <c:pt idx="53">
                  <c:v>10.491</c:v>
                </c:pt>
                <c:pt idx="54">
                  <c:v>10.502000000000002</c:v>
                </c:pt>
                <c:pt idx="55">
                  <c:v>10.523</c:v>
                </c:pt>
                <c:pt idx="56">
                  <c:v>10.542000000000002</c:v>
                </c:pt>
                <c:pt idx="57">
                  <c:v>10.646000000000001</c:v>
                </c:pt>
                <c:pt idx="58">
                  <c:v>10.699</c:v>
                </c:pt>
                <c:pt idx="59">
                  <c:v>10.71</c:v>
                </c:pt>
                <c:pt idx="60">
                  <c:v>10.765000000000002</c:v>
                </c:pt>
                <c:pt idx="61">
                  <c:v>10.802000000000012</c:v>
                </c:pt>
                <c:pt idx="62">
                  <c:v>10.815000000000012</c:v>
                </c:pt>
                <c:pt idx="63">
                  <c:v>10.922000000000002</c:v>
                </c:pt>
                <c:pt idx="64">
                  <c:v>11.014000000000001</c:v>
                </c:pt>
                <c:pt idx="65">
                  <c:v>11.268000000000001</c:v>
                </c:pt>
                <c:pt idx="66">
                  <c:v>11.385000000000012</c:v>
                </c:pt>
                <c:pt idx="67">
                  <c:v>11.791</c:v>
                </c:pt>
                <c:pt idx="68">
                  <c:v>12.013000000000002</c:v>
                </c:pt>
                <c:pt idx="69">
                  <c:v>12.187000000000001</c:v>
                </c:pt>
                <c:pt idx="70">
                  <c:v>12.388</c:v>
                </c:pt>
                <c:pt idx="71">
                  <c:v>12.543999999999999</c:v>
                </c:pt>
                <c:pt idx="72">
                  <c:v>13.022</c:v>
                </c:pt>
                <c:pt idx="73">
                  <c:v>13.133000000000001</c:v>
                </c:pt>
                <c:pt idx="74">
                  <c:v>13.135</c:v>
                </c:pt>
                <c:pt idx="75">
                  <c:v>13.183</c:v>
                </c:pt>
                <c:pt idx="76">
                  <c:v>13.692</c:v>
                </c:pt>
                <c:pt idx="77">
                  <c:v>13.740999999999998</c:v>
                </c:pt>
                <c:pt idx="78">
                  <c:v>13.881</c:v>
                </c:pt>
                <c:pt idx="79">
                  <c:v>13.991</c:v>
                </c:pt>
                <c:pt idx="80">
                  <c:v>14.442</c:v>
                </c:pt>
                <c:pt idx="81">
                  <c:v>14.59</c:v>
                </c:pt>
                <c:pt idx="82">
                  <c:v>14.633000000000001</c:v>
                </c:pt>
                <c:pt idx="83">
                  <c:v>14.802000000000012</c:v>
                </c:pt>
                <c:pt idx="84">
                  <c:v>14.863000000000012</c:v>
                </c:pt>
                <c:pt idx="85">
                  <c:v>15.18</c:v>
                </c:pt>
                <c:pt idx="86">
                  <c:v>15.274000000000001</c:v>
                </c:pt>
                <c:pt idx="87">
                  <c:v>15.429</c:v>
                </c:pt>
                <c:pt idx="88">
                  <c:v>15.783000000000001</c:v>
                </c:pt>
                <c:pt idx="89">
                  <c:v>15.874000000000002</c:v>
                </c:pt>
                <c:pt idx="90">
                  <c:v>15.969000000000014</c:v>
                </c:pt>
                <c:pt idx="91">
                  <c:v>15.982000000000006</c:v>
                </c:pt>
                <c:pt idx="92">
                  <c:v>16.033999999999999</c:v>
                </c:pt>
                <c:pt idx="93">
                  <c:v>16.282999999999969</c:v>
                </c:pt>
                <c:pt idx="94">
                  <c:v>16.623000000000001</c:v>
                </c:pt>
                <c:pt idx="95">
                  <c:v>17.385000000000002</c:v>
                </c:pt>
                <c:pt idx="96">
                  <c:v>17.610000000000024</c:v>
                </c:pt>
                <c:pt idx="97">
                  <c:v>17.635999999999999</c:v>
                </c:pt>
                <c:pt idx="98">
                  <c:v>17.670999999999999</c:v>
                </c:pt>
                <c:pt idx="99">
                  <c:v>17.899000000000001</c:v>
                </c:pt>
                <c:pt idx="100">
                  <c:v>18.268999999999966</c:v>
                </c:pt>
                <c:pt idx="101">
                  <c:v>18.434999999999999</c:v>
                </c:pt>
                <c:pt idx="102">
                  <c:v>18.543999999999986</c:v>
                </c:pt>
                <c:pt idx="103">
                  <c:v>18.59</c:v>
                </c:pt>
                <c:pt idx="104">
                  <c:v>18.655000000000001</c:v>
                </c:pt>
                <c:pt idx="105">
                  <c:v>18.74299999999997</c:v>
                </c:pt>
                <c:pt idx="106">
                  <c:v>19.068999999999974</c:v>
                </c:pt>
                <c:pt idx="107">
                  <c:v>19.264999999999986</c:v>
                </c:pt>
                <c:pt idx="108">
                  <c:v>19.335999999999999</c:v>
                </c:pt>
                <c:pt idx="109">
                  <c:v>19.594999999999999</c:v>
                </c:pt>
                <c:pt idx="110">
                  <c:v>19.959</c:v>
                </c:pt>
                <c:pt idx="111">
                  <c:v>19.971999999999987</c:v>
                </c:pt>
                <c:pt idx="112">
                  <c:v>21.467999999999989</c:v>
                </c:pt>
                <c:pt idx="113">
                  <c:v>21.552</c:v>
                </c:pt>
                <c:pt idx="114">
                  <c:v>22.265999999999966</c:v>
                </c:pt>
                <c:pt idx="115">
                  <c:v>23.375</c:v>
                </c:pt>
                <c:pt idx="116">
                  <c:v>24.581</c:v>
                </c:pt>
                <c:pt idx="117">
                  <c:v>25.23</c:v>
                </c:pt>
                <c:pt idx="118">
                  <c:v>25.487999999999989</c:v>
                </c:pt>
                <c:pt idx="119">
                  <c:v>25.487999999999989</c:v>
                </c:pt>
                <c:pt idx="120">
                  <c:v>27.54</c:v>
                </c:pt>
                <c:pt idx="121">
                  <c:v>27.67</c:v>
                </c:pt>
                <c:pt idx="122">
                  <c:v>28.825000000000003</c:v>
                </c:pt>
                <c:pt idx="123">
                  <c:v>29.247</c:v>
                </c:pt>
                <c:pt idx="124">
                  <c:v>29.465999999999969</c:v>
                </c:pt>
                <c:pt idx="125">
                  <c:v>29.49599999999997</c:v>
                </c:pt>
                <c:pt idx="126">
                  <c:v>29.620999999999999</c:v>
                </c:pt>
                <c:pt idx="127">
                  <c:v>29.944999999999986</c:v>
                </c:pt>
                <c:pt idx="128">
                  <c:v>33.533000000000001</c:v>
                </c:pt>
                <c:pt idx="129">
                  <c:v>33.82</c:v>
                </c:pt>
                <c:pt idx="130">
                  <c:v>35.892000000000003</c:v>
                </c:pt>
                <c:pt idx="131">
                  <c:v>38.453000000000003</c:v>
                </c:pt>
                <c:pt idx="132">
                  <c:v>38.719000000000001</c:v>
                </c:pt>
                <c:pt idx="133">
                  <c:v>43.501000000000005</c:v>
                </c:pt>
                <c:pt idx="134">
                  <c:v>43.785000000000011</c:v>
                </c:pt>
                <c:pt idx="135">
                  <c:v>44.872</c:v>
                </c:pt>
                <c:pt idx="136">
                  <c:v>45.567</c:v>
                </c:pt>
                <c:pt idx="137">
                  <c:v>46.616</c:v>
                </c:pt>
                <c:pt idx="138">
                  <c:v>50.187000000000005</c:v>
                </c:pt>
                <c:pt idx="139">
                  <c:v>56.174000000000007</c:v>
                </c:pt>
                <c:pt idx="140">
                  <c:v>58.774000000000001</c:v>
                </c:pt>
                <c:pt idx="141">
                  <c:v>60.726000000000013</c:v>
                </c:pt>
                <c:pt idx="142">
                  <c:v>66.893000000000001</c:v>
                </c:pt>
                <c:pt idx="143">
                  <c:v>77.637</c:v>
                </c:pt>
                <c:pt idx="144">
                  <c:v>80.301999999999992</c:v>
                </c:pt>
                <c:pt idx="145">
                  <c:v>83.871999999999986</c:v>
                </c:pt>
                <c:pt idx="146">
                  <c:v>85.337999999999994</c:v>
                </c:pt>
                <c:pt idx="147">
                  <c:v>87.11999999999999</c:v>
                </c:pt>
                <c:pt idx="148">
                  <c:v>87.158999999999978</c:v>
                </c:pt>
                <c:pt idx="149">
                  <c:v>88.353999999999999</c:v>
                </c:pt>
                <c:pt idx="150">
                  <c:v>92.230999999999995</c:v>
                </c:pt>
                <c:pt idx="151">
                  <c:v>92.623999999999981</c:v>
                </c:pt>
                <c:pt idx="152">
                  <c:v>93.215999999999994</c:v>
                </c:pt>
                <c:pt idx="153">
                  <c:v>96.695999999999998</c:v>
                </c:pt>
                <c:pt idx="154">
                  <c:v>97.165999999999983</c:v>
                </c:pt>
                <c:pt idx="155">
                  <c:v>97.296000000000006</c:v>
                </c:pt>
                <c:pt idx="156">
                  <c:v>97.873999999999981</c:v>
                </c:pt>
                <c:pt idx="157">
                  <c:v>101.4110000000001</c:v>
                </c:pt>
                <c:pt idx="158">
                  <c:v>103.57900000000001</c:v>
                </c:pt>
                <c:pt idx="159">
                  <c:v>106.61099999999999</c:v>
                </c:pt>
                <c:pt idx="160">
                  <c:v>111.82300000000001</c:v>
                </c:pt>
                <c:pt idx="161">
                  <c:v>117.861</c:v>
                </c:pt>
                <c:pt idx="162">
                  <c:v>119.16</c:v>
                </c:pt>
                <c:pt idx="163">
                  <c:v>121.553</c:v>
                </c:pt>
                <c:pt idx="164">
                  <c:v>138.95700000000019</c:v>
                </c:pt>
                <c:pt idx="165">
                  <c:v>142.42400000000001</c:v>
                </c:pt>
                <c:pt idx="166">
                  <c:v>144.52200000000019</c:v>
                </c:pt>
                <c:pt idx="167">
                  <c:v>160.24799999999999</c:v>
                </c:pt>
                <c:pt idx="168">
                  <c:v>177.33700000000007</c:v>
                </c:pt>
                <c:pt idx="169">
                  <c:v>179.989</c:v>
                </c:pt>
                <c:pt idx="170">
                  <c:v>180.99</c:v>
                </c:pt>
                <c:pt idx="171">
                  <c:v>186.465</c:v>
                </c:pt>
                <c:pt idx="172">
                  <c:v>220.917</c:v>
                </c:pt>
                <c:pt idx="173">
                  <c:v>251.50200000000001</c:v>
                </c:pt>
                <c:pt idx="174">
                  <c:v>294.21699999999936</c:v>
                </c:pt>
                <c:pt idx="175">
                  <c:v>626.39300000000003</c:v>
                </c:pt>
                <c:pt idx="176">
                  <c:v>663.45300000000009</c:v>
                </c:pt>
                <c:pt idx="177">
                  <c:v>669.76699999999948</c:v>
                </c:pt>
                <c:pt idx="178">
                  <c:v>753.54499999999996</c:v>
                </c:pt>
                <c:pt idx="179">
                  <c:v>1801.7149999999999</c:v>
                </c:pt>
                <c:pt idx="180">
                  <c:v>1805.587</c:v>
                </c:pt>
                <c:pt idx="181">
                  <c:v>1824.0139999999999</c:v>
                </c:pt>
              </c:numCache>
            </c:numRef>
          </c:val>
        </c:ser>
        <c:marker val="1"/>
        <c:axId val="106051840"/>
        <c:axId val="106058112"/>
      </c:lineChart>
      <c:catAx>
        <c:axId val="1060518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altLang="zh-CN"/>
                  <a:t>App</a:t>
                </a:r>
                <a:r>
                  <a:rPr lang="en-US" altLang="zh-CN" baseline="0"/>
                  <a:t> Index</a:t>
                </a:r>
                <a:endParaRPr lang="zh-CN" altLang="en-US"/>
              </a:p>
            </c:rich>
          </c:tx>
          <c:layout/>
        </c:title>
        <c:tickLblPos val="nextTo"/>
        <c:crossAx val="106058112"/>
        <c:crosses val="autoZero"/>
        <c:auto val="1"/>
        <c:lblAlgn val="ctr"/>
        <c:lblOffset val="100"/>
      </c:catAx>
      <c:valAx>
        <c:axId val="10605811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altLang="zh-CN"/>
                  <a:t>Time</a:t>
                </a:r>
                <a:r>
                  <a:rPr lang="en-US" altLang="zh-CN" baseline="0"/>
                  <a:t> (seconds)</a:t>
                </a:r>
                <a:endParaRPr lang="zh-CN" altLang="en-US"/>
              </a:p>
            </c:rich>
          </c:tx>
          <c:layout/>
        </c:title>
        <c:numFmt formatCode="General" sourceLinked="1"/>
        <c:tickLblPos val="nextTo"/>
        <c:crossAx val="106051840"/>
        <c:crosses val="autoZero"/>
        <c:crossBetween val="between"/>
      </c:valAx>
    </c:plotArea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0" hangingPunct="0">
              <a:defRPr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0" hangingPunct="0">
              <a:defRPr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2C8940F7-6214-4106-B20D-B6CC36413A5D}" type="datetimeFigureOut">
              <a:rPr lang="en-US"/>
              <a:pPr>
                <a:defRPr/>
              </a:pPr>
              <a:t>6/6/14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0" hangingPunct="0">
              <a:defRPr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eaLnBrk="0" hangingPunct="0">
              <a:defRPr sz="13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F8A7DA44-0722-4FF9-8EE8-B46F27BFE9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829290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88EE19EA-15DB-469C-B398-2728FD18B5C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1872897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1A1829-CEB5-DD49-8A8D-78833E98DD1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0147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8EE19EA-15DB-469C-B398-2728FD18B5CE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371600"/>
          </a:xfrm>
        </p:spPr>
        <p:txBody>
          <a:bodyPr/>
          <a:lstStyle>
            <a:lvl1pPr algn="ctr">
              <a:defRPr sz="3400" b="1">
                <a:solidFill>
                  <a:schemeClr val="accent2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7772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tx1"/>
                </a:solidFill>
                <a:effectLst/>
                <a:latin typeface="Verdana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B935DED7-D0EB-4AFF-BAED-C6B5690E33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152400"/>
            <a:ext cx="20193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59055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01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39243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924300" cy="5105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7200" cy="762000"/>
          </a:xfrm>
        </p:spPr>
        <p:txBody>
          <a:bodyPr/>
          <a:lstStyle>
            <a:lvl1pPr algn="ctr">
              <a:defRPr sz="2800">
                <a:latin typeface="Arial Narrow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51054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518160" y="990600"/>
            <a:ext cx="8092440" cy="0"/>
          </a:xfrm>
          <a:prstGeom prst="line">
            <a:avLst/>
          </a:prstGeom>
          <a:noFill/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 eaLnBrk="0" hangingPunct="0">
              <a:defRPr/>
            </a:pPr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39243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001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7" r:id="rId1"/>
    <p:sldLayoutId id="2147484486" r:id="rId2"/>
    <p:sldLayoutId id="2147484487" r:id="rId3"/>
    <p:sldLayoutId id="2147484488" r:id="rId4"/>
    <p:sldLayoutId id="2147484489" r:id="rId5"/>
    <p:sldLayoutId id="2147484490" r:id="rId6"/>
    <p:sldLayoutId id="2147484491" r:id="rId7"/>
    <p:sldLayoutId id="2147484492" r:id="rId8"/>
    <p:sldLayoutId id="2147484493" r:id="rId9"/>
    <p:sldLayoutId id="2147484494" r:id="rId10"/>
    <p:sldLayoutId id="2147484495" r:id="rId11"/>
    <p:sldLayoutId id="2147484496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Q"/>
        <a:defRPr sz="2400">
          <a:solidFill>
            <a:schemeClr val="folHlink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sz="2200">
          <a:solidFill>
            <a:srgbClr val="2424EE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Arial" charset="0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1"/>
            <a:ext cx="9144000" cy="2133600"/>
          </a:xfrm>
        </p:spPr>
        <p:txBody>
          <a:bodyPr>
            <a:noAutofit/>
          </a:bodyPr>
          <a:lstStyle/>
          <a:p>
            <a:r>
              <a:rPr lang="en-US" sz="4000" dirty="0" err="1" smtClean="0">
                <a:solidFill>
                  <a:srgbClr val="9D0301"/>
                </a:solidFill>
                <a:latin typeface="Calibri" pitchFamily="34" charset="0"/>
              </a:rPr>
              <a:t>AsDroid</a:t>
            </a:r>
            <a:r>
              <a:rPr lang="en-US" sz="4000" dirty="0" smtClean="0">
                <a:solidFill>
                  <a:srgbClr val="9D0301"/>
                </a:solidFill>
                <a:latin typeface="Calibri" pitchFamily="34" charset="0"/>
              </a:rPr>
              <a:t>: </a:t>
            </a:r>
            <a:br>
              <a:rPr lang="en-US" sz="4000" dirty="0" smtClean="0">
                <a:solidFill>
                  <a:srgbClr val="9D0301"/>
                </a:solidFill>
                <a:latin typeface="Calibri" pitchFamily="34" charset="0"/>
              </a:rPr>
            </a:br>
            <a:r>
              <a:rPr lang="en-US" sz="3200" dirty="0" smtClean="0">
                <a:solidFill>
                  <a:srgbClr val="9D0301"/>
                </a:solidFill>
                <a:latin typeface="Calibri" pitchFamily="34" charset="0"/>
              </a:rPr>
              <a:t>Detecting Stealthy Behaviors in Android Applications by </a:t>
            </a:r>
            <a:br>
              <a:rPr lang="en-US" sz="3200" dirty="0" smtClean="0">
                <a:solidFill>
                  <a:srgbClr val="9D0301"/>
                </a:solidFill>
                <a:latin typeface="Calibri" pitchFamily="34" charset="0"/>
              </a:rPr>
            </a:br>
            <a:r>
              <a:rPr lang="en-US" sz="3200" dirty="0" smtClean="0">
                <a:solidFill>
                  <a:srgbClr val="9D0301"/>
                </a:solidFill>
                <a:latin typeface="Calibri" pitchFamily="34" charset="0"/>
              </a:rPr>
              <a:t>User Interface and Program Behavior Contradiction</a:t>
            </a:r>
            <a:endParaRPr lang="en-US" sz="3200" dirty="0">
              <a:solidFill>
                <a:srgbClr val="9D0301"/>
              </a:solidFill>
              <a:latin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48000"/>
            <a:ext cx="6400800" cy="1981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Jianjun</a:t>
            </a:r>
            <a:r>
              <a:rPr lang="en-US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Huang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Xiangyu</a:t>
            </a:r>
            <a:r>
              <a:rPr lang="en-US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Zhang, Lin Tan, </a:t>
            </a: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Peng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Wang, Bin Liang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Purdue University</a:t>
            </a:r>
          </a:p>
          <a:p>
            <a:r>
              <a:rPr lang="en-US" i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University of Waterloo</a:t>
            </a:r>
          </a:p>
          <a:p>
            <a:r>
              <a:rPr lang="en-US" i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Renmin</a:t>
            </a:r>
            <a:r>
              <a:rPr lang="en-US" i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University of China</a:t>
            </a:r>
            <a:endParaRPr lang="en-US" i="1" dirty="0" smtClean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 descr="PU_sig132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00943" y="5410200"/>
            <a:ext cx="2070857" cy="804572"/>
          </a:xfrm>
          <a:prstGeom prst="rect">
            <a:avLst/>
          </a:prstGeom>
        </p:spPr>
      </p:pic>
      <p:pic>
        <p:nvPicPr>
          <p:cNvPr id="28674" name="Picture 2" descr="http://www.ruc.edu.cn/wp-content/themes/rucweb/images/log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0" y="5562600"/>
            <a:ext cx="2857500" cy="457200"/>
          </a:xfrm>
          <a:prstGeom prst="rect">
            <a:avLst/>
          </a:prstGeom>
          <a:noFill/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5534025"/>
            <a:ext cx="206692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Overview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533400" y="2373392"/>
            <a:ext cx="2971800" cy="1055608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tx1"/>
                </a:solidFill>
              </a:rPr>
              <a:t>Static Program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533400" y="4602718"/>
            <a:ext cx="2971800" cy="578882"/>
          </a:xfrm>
          <a:prstGeom prst="roundRect">
            <a:avLst/>
          </a:prstGeom>
          <a:noFill/>
          <a:ln>
            <a:solidFill>
              <a:schemeClr val="tx1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tx1"/>
                </a:solidFill>
              </a:rPr>
              <a:t>Text Analysis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>
            <a:stCxn id="4" idx="2"/>
            <a:endCxn id="5" idx="0"/>
          </p:cNvCxnSpPr>
          <p:nvPr/>
        </p:nvCxnSpPr>
        <p:spPr bwMode="auto">
          <a:xfrm rot="5400000">
            <a:off x="1432441" y="4015859"/>
            <a:ext cx="1173718" cy="158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4" name="内容占位符 2"/>
          <p:cNvSpPr>
            <a:spLocks noGrp="1"/>
          </p:cNvSpPr>
          <p:nvPr>
            <p:ph idx="1"/>
          </p:nvPr>
        </p:nvSpPr>
        <p:spPr>
          <a:xfrm>
            <a:off x="3276600" y="4587989"/>
            <a:ext cx="5334000" cy="1378803"/>
          </a:xfrm>
        </p:spPr>
        <p:txBody>
          <a:bodyPr/>
          <a:lstStyle/>
          <a:p>
            <a:pPr lvl="1"/>
            <a:r>
              <a:rPr lang="en-US" dirty="0" smtClean="0"/>
              <a:t>Behavior Contradiction Analysis</a:t>
            </a:r>
          </a:p>
          <a:p>
            <a:pPr lvl="2"/>
            <a:r>
              <a:rPr lang="en-US" dirty="0" smtClean="0"/>
              <a:t>Text Extraction</a:t>
            </a:r>
          </a:p>
          <a:p>
            <a:pPr lvl="2"/>
            <a:r>
              <a:rPr lang="en-US" dirty="0" smtClean="0"/>
              <a:t>Keyword Dictionary Construction</a:t>
            </a:r>
          </a:p>
        </p:txBody>
      </p:sp>
      <p:sp>
        <p:nvSpPr>
          <p:cNvPr id="15" name="内容占位符 2"/>
          <p:cNvSpPr txBox="1">
            <a:spLocks/>
          </p:cNvSpPr>
          <p:nvPr/>
        </p:nvSpPr>
        <p:spPr bwMode="auto">
          <a:xfrm>
            <a:off x="3276600" y="2362200"/>
            <a:ext cx="487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8050" marR="0" lvl="1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alibri" pitchFamily="34" charset="0"/>
              </a:rPr>
              <a:t>Code Behavior Annotation Propagation</a:t>
            </a:r>
          </a:p>
          <a:p>
            <a:pPr marL="908050" marR="0" lvl="1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400" kern="0" dirty="0" smtClean="0">
                <a:solidFill>
                  <a:schemeClr val="folHlink"/>
                </a:solidFill>
                <a:latin typeface="Calibri" pitchFamily="34" charset="0"/>
              </a:rPr>
              <a:t>Correlation Analysis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Calibri" pitchFamily="34" charset="0"/>
            </a:endParaRPr>
          </a:p>
        </p:txBody>
      </p:sp>
      <p:pic>
        <p:nvPicPr>
          <p:cNvPr id="20481" name="Picture 1" descr="E:\Research\MyPapers\AsDroid-old\google_play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6156" y="1066800"/>
            <a:ext cx="609550" cy="609550"/>
          </a:xfrm>
          <a:prstGeom prst="rect">
            <a:avLst/>
          </a:prstGeom>
          <a:noFill/>
        </p:spPr>
      </p:pic>
      <p:cxnSp>
        <p:nvCxnSpPr>
          <p:cNvPr id="18" name="直接箭头连接符 17"/>
          <p:cNvCxnSpPr>
            <a:stCxn id="20481" idx="2"/>
            <a:endCxn id="4" idx="0"/>
          </p:cNvCxnSpPr>
          <p:nvPr/>
        </p:nvCxnSpPr>
        <p:spPr bwMode="auto">
          <a:xfrm rot="5400000">
            <a:off x="1671595" y="2024056"/>
            <a:ext cx="697042" cy="163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482" name="Picture 2" descr="E:\Research\MyPapers\AsDroid-old\Report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9790" y="5966792"/>
            <a:ext cx="762106" cy="762106"/>
          </a:xfrm>
          <a:prstGeom prst="rect">
            <a:avLst/>
          </a:prstGeom>
          <a:noFill/>
        </p:spPr>
      </p:pic>
      <p:cxnSp>
        <p:nvCxnSpPr>
          <p:cNvPr id="21" name="直接箭头连接符 20"/>
          <p:cNvCxnSpPr>
            <a:stCxn id="5" idx="2"/>
            <a:endCxn id="20482" idx="0"/>
          </p:cNvCxnSpPr>
          <p:nvPr/>
        </p:nvCxnSpPr>
        <p:spPr bwMode="auto">
          <a:xfrm rot="16200000" flipH="1">
            <a:off x="1632475" y="5568424"/>
            <a:ext cx="785192" cy="115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2286000" y="1066800"/>
            <a:ext cx="1245704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Android App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411896" y="6096000"/>
            <a:ext cx="1245704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Reports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Program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2999"/>
            <a:ext cx="8077200" cy="1378803"/>
          </a:xfrm>
        </p:spPr>
        <p:txBody>
          <a:bodyPr/>
          <a:lstStyle/>
          <a:p>
            <a:r>
              <a:rPr lang="en-US" dirty="0" smtClean="0"/>
              <a:t>Code Behavior Annotation Propagation</a:t>
            </a:r>
          </a:p>
          <a:p>
            <a:pPr lvl="1"/>
            <a:r>
              <a:rPr lang="en-US" dirty="0" smtClean="0"/>
              <a:t>Starting from API calls</a:t>
            </a:r>
          </a:p>
          <a:p>
            <a:pPr lvl="1"/>
            <a:r>
              <a:rPr lang="en-US" dirty="0" smtClean="0"/>
              <a:t>Propagating reversely along Call Graph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7988" y="2467896"/>
            <a:ext cx="8109858" cy="120032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 </a:t>
            </a:r>
            <a:r>
              <a:rPr lang="en-US" sz="18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private void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sendRegisterSms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phoneNum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0"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2    ...</a:t>
            </a:r>
          </a:p>
          <a:p>
            <a:pPr lvl="0"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sm.sendTextMessage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106053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4  }</a:t>
            </a:r>
            <a:endParaRPr lang="en-US" sz="1800" b="1" dirty="0" smtClean="0">
              <a:latin typeface="Calibri" pitchFamily="34" charset="0"/>
            </a:endParaRPr>
          </a:p>
        </p:txBody>
      </p:sp>
      <p:sp>
        <p:nvSpPr>
          <p:cNvPr id="5" name="圆角矩形 4"/>
          <p:cNvSpPr/>
          <p:nvPr/>
        </p:nvSpPr>
        <p:spPr bwMode="auto">
          <a:xfrm>
            <a:off x="881742" y="3732133"/>
            <a:ext cx="2394858" cy="374571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err="1" smtClean="0">
                <a:solidFill>
                  <a:schemeClr val="tx1"/>
                </a:solidFill>
              </a:rPr>
              <a:t>sendRegisterSms</a:t>
            </a:r>
            <a:r>
              <a:rPr lang="en-US" sz="1600" dirty="0" smtClean="0">
                <a:solidFill>
                  <a:schemeClr val="tx1"/>
                </a:solidFill>
              </a:rPr>
              <a:t>() @1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486696" y="5484733"/>
            <a:ext cx="3200400" cy="646986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err="1" smtClean="0">
                <a:solidFill>
                  <a:schemeClr val="accent6">
                    <a:lumMod val="75000"/>
                  </a:schemeClr>
                </a:solidFill>
              </a:rPr>
              <a:t>SmsManager.sendTextMessage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1600" dirty="0" smtClean="0">
                <a:solidFill>
                  <a:schemeClr val="tx1"/>
                </a:solidFill>
              </a:rPr>
              <a:t>@ 3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5" idx="2"/>
            <a:endCxn id="6" idx="0"/>
          </p:cNvCxnSpPr>
          <p:nvPr/>
        </p:nvCxnSpPr>
        <p:spPr bwMode="auto">
          <a:xfrm rot="16200000" flipH="1">
            <a:off x="1394019" y="4791855"/>
            <a:ext cx="1378029" cy="77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28600" y="4583668"/>
            <a:ext cx="102325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SendSms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9" name="形状 53"/>
          <p:cNvCxnSpPr>
            <a:stCxn id="6" idx="1"/>
            <a:endCxn id="5" idx="1"/>
          </p:cNvCxnSpPr>
          <p:nvPr/>
        </p:nvCxnSpPr>
        <p:spPr bwMode="auto">
          <a:xfrm rot="10800000" flipH="1">
            <a:off x="486696" y="3919420"/>
            <a:ext cx="395046" cy="1888807"/>
          </a:xfrm>
          <a:prstGeom prst="bentConnector3">
            <a:avLst>
              <a:gd name="adj1" fmla="val -5786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133600" y="4258270"/>
            <a:ext cx="28194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latin typeface="Calibri" pitchFamily="34" charset="0"/>
              </a:rPr>
              <a:t>invoke </a:t>
            </a:r>
            <a:r>
              <a:rPr lang="en-US" sz="1800" b="1" dirty="0" smtClean="0">
                <a:latin typeface="Calibri" pitchFamily="34" charset="0"/>
              </a:rPr>
              <a:t>(</a:t>
            </a:r>
            <a:r>
              <a:rPr lang="en-US" sz="1800" dirty="0" err="1" smtClean="0">
                <a:latin typeface="Calibri" pitchFamily="34" charset="0"/>
              </a:rPr>
              <a:t>sendRegisterSms</a:t>
            </a:r>
            <a:r>
              <a:rPr lang="en-US" sz="1800" b="1" dirty="0" smtClean="0">
                <a:latin typeface="Calibri" pitchFamily="34" charset="0"/>
              </a:rPr>
              <a:t>,</a:t>
            </a:r>
          </a:p>
          <a:p>
            <a:r>
              <a:rPr lang="en-US" sz="1800" dirty="0" smtClean="0">
                <a:latin typeface="Calibri" pitchFamily="34" charset="0"/>
              </a:rPr>
              <a:t>               </a:t>
            </a:r>
            <a:r>
              <a:rPr lang="en-US" sz="1800" b="1" dirty="0" err="1" smtClean="0">
                <a:latin typeface="Calibri" pitchFamily="34" charset="0"/>
              </a:rPr>
              <a:t>sendTextMessage</a:t>
            </a:r>
            <a:r>
              <a:rPr lang="en-US" sz="1800" b="1" dirty="0" smtClean="0">
                <a:latin typeface="Calibri" pitchFamily="34" charset="0"/>
              </a:rPr>
              <a:t>,</a:t>
            </a:r>
          </a:p>
          <a:p>
            <a:r>
              <a:rPr lang="en-US" sz="1800" dirty="0" smtClean="0">
                <a:latin typeface="Calibri" pitchFamily="34" charset="0"/>
              </a:rPr>
              <a:t>               </a:t>
            </a:r>
            <a:r>
              <a:rPr lang="en-US" sz="1800" b="1" dirty="0" smtClean="0">
                <a:latin typeface="Calibri" pitchFamily="34" charset="0"/>
              </a:rPr>
              <a:t>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33600" y="6183868"/>
            <a:ext cx="2819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latin typeface="Calibri" pitchFamily="34" charset="0"/>
              </a:rPr>
              <a:t>apiBehavior</a:t>
            </a:r>
            <a:r>
              <a:rPr lang="en-US" sz="1800" b="1" dirty="0" smtClean="0">
                <a:latin typeface="Calibri" pitchFamily="34" charset="0"/>
              </a:rPr>
              <a:t> (3, </a:t>
            </a:r>
            <a:r>
              <a:rPr lang="en-US" sz="1800" b="1" dirty="0" err="1" smtClean="0">
                <a:latin typeface="Calibri" pitchFamily="34" charset="0"/>
              </a:rPr>
              <a:t>SendSms</a:t>
            </a:r>
            <a:r>
              <a:rPr lang="en-US" sz="1800" b="1" dirty="0" smtClean="0">
                <a:latin typeface="Calibri" pitchFamily="34" charset="0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05200" y="5498068"/>
            <a:ext cx="457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latin typeface="Calibri" pitchFamily="34" charset="0"/>
              </a:rPr>
              <a:t>&amp;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97792" y="4876800"/>
            <a:ext cx="312420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latin typeface="Calibri" pitchFamily="34" charset="0"/>
              </a:rPr>
              <a:t>hasBehavior</a:t>
            </a:r>
            <a:r>
              <a:rPr lang="en-US" sz="1800" b="1" dirty="0" smtClean="0">
                <a:latin typeface="Calibri" pitchFamily="34" charset="0"/>
              </a:rPr>
              <a:t> (</a:t>
            </a:r>
            <a:r>
              <a:rPr lang="en-US" sz="1800" dirty="0" err="1" smtClean="0">
                <a:latin typeface="Calibri" pitchFamily="34" charset="0"/>
              </a:rPr>
              <a:t>sendRegisterSms</a:t>
            </a:r>
            <a:r>
              <a:rPr lang="en-US" sz="1800" b="1" dirty="0" smtClean="0">
                <a:latin typeface="Calibri" pitchFamily="34" charset="0"/>
              </a:rPr>
              <a:t>,</a:t>
            </a:r>
          </a:p>
          <a:p>
            <a:r>
              <a:rPr lang="en-US" sz="1800" dirty="0" smtClean="0">
                <a:latin typeface="Calibri" pitchFamily="34" charset="0"/>
              </a:rPr>
              <a:t>                         </a:t>
            </a:r>
            <a:r>
              <a:rPr lang="en-US" sz="1800" b="1" dirty="0" err="1" smtClean="0">
                <a:latin typeface="Calibri" pitchFamily="34" charset="0"/>
              </a:rPr>
              <a:t>SendSms</a:t>
            </a:r>
            <a:r>
              <a:rPr lang="en-US" sz="1800" b="1" dirty="0" smtClean="0">
                <a:latin typeface="Calibri" pitchFamily="34" charset="0"/>
              </a:rPr>
              <a:t>,</a:t>
            </a:r>
          </a:p>
          <a:p>
            <a:r>
              <a:rPr lang="en-US" sz="1800" dirty="0" smtClean="0">
                <a:latin typeface="Calibri" pitchFamily="34" charset="0"/>
              </a:rPr>
              <a:t>                         </a:t>
            </a:r>
            <a:r>
              <a:rPr lang="en-US" sz="1800" b="1" dirty="0" smtClean="0">
                <a:latin typeface="Calibri" pitchFamily="34" charset="0"/>
              </a:rPr>
              <a:t>3)</a:t>
            </a:r>
          </a:p>
        </p:txBody>
      </p:sp>
      <p:sp>
        <p:nvSpPr>
          <p:cNvPr id="17" name="左大括号 16"/>
          <p:cNvSpPr/>
          <p:nvPr/>
        </p:nvSpPr>
        <p:spPr bwMode="auto">
          <a:xfrm rot="10800000">
            <a:off x="5026739" y="4419600"/>
            <a:ext cx="532984" cy="19050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Program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1905000"/>
          </a:xfrm>
        </p:spPr>
        <p:txBody>
          <a:bodyPr/>
          <a:lstStyle/>
          <a:p>
            <a:r>
              <a:rPr lang="en-US" dirty="0" smtClean="0"/>
              <a:t>Correlation Analysis</a:t>
            </a:r>
          </a:p>
          <a:p>
            <a:pPr lvl="1"/>
            <a:r>
              <a:rPr lang="en-US" dirty="0" smtClean="0"/>
              <a:t>Data Correlation Analysis</a:t>
            </a:r>
          </a:p>
          <a:p>
            <a:pPr lvl="2"/>
            <a:r>
              <a:rPr lang="en-US" dirty="0" smtClean="0"/>
              <a:t>definition-use (</a:t>
            </a:r>
            <a:r>
              <a:rPr lang="en-US" i="1" dirty="0" smtClean="0"/>
              <a:t>abbr.</a:t>
            </a:r>
            <a:r>
              <a:rPr lang="en-US" dirty="0" smtClean="0"/>
              <a:t> def-use)</a:t>
            </a:r>
          </a:p>
          <a:p>
            <a:pPr lvl="2"/>
            <a:r>
              <a:rPr lang="en-US" dirty="0" smtClean="0"/>
              <a:t>use-use</a:t>
            </a:r>
          </a:p>
        </p:txBody>
      </p:sp>
      <p:sp>
        <p:nvSpPr>
          <p:cNvPr id="4" name="圆角矩形 3"/>
          <p:cNvSpPr/>
          <p:nvPr/>
        </p:nvSpPr>
        <p:spPr bwMode="auto">
          <a:xfrm>
            <a:off x="838200" y="4267200"/>
            <a:ext cx="2057400" cy="578882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dirty="0" smtClean="0">
                <a:solidFill>
                  <a:schemeClr val="tx1"/>
                </a:solidFill>
              </a:rPr>
              <a:t>UI Artifact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3657600"/>
            <a:ext cx="1600200" cy="369332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Annotation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24400" y="5345668"/>
            <a:ext cx="1600200" cy="369332"/>
          </a:xfrm>
          <a:prstGeom prst="rect">
            <a:avLst/>
          </a:prstGeom>
          <a:noFill/>
          <a:ln w="2222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Annotation 2</a:t>
            </a:r>
          </a:p>
        </p:txBody>
      </p: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 bwMode="auto">
          <a:xfrm rot="5400000">
            <a:off x="4865132" y="4686300"/>
            <a:ext cx="1318736" cy="158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525294" y="4450318"/>
            <a:ext cx="1637506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correlated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4343400" y="2667000"/>
            <a:ext cx="2514600" cy="381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直接箭头连接符 11"/>
          <p:cNvCxnSpPr>
            <a:stCxn id="4" idx="3"/>
            <a:endCxn id="10" idx="2"/>
          </p:cNvCxnSpPr>
          <p:nvPr/>
        </p:nvCxnSpPr>
        <p:spPr bwMode="auto">
          <a:xfrm>
            <a:off x="2895600" y="4556641"/>
            <a:ext cx="1447800" cy="1535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3" name="圆角矩形 12"/>
          <p:cNvSpPr/>
          <p:nvPr/>
        </p:nvSpPr>
        <p:spPr bwMode="auto">
          <a:xfrm>
            <a:off x="6934200" y="5715000"/>
            <a:ext cx="1828800" cy="64698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Manifestation annotation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13" idx="0"/>
            <a:endCxn id="6" idx="3"/>
          </p:cNvCxnSpPr>
          <p:nvPr/>
        </p:nvCxnSpPr>
        <p:spPr bwMode="auto">
          <a:xfrm rot="16200000" flipV="1">
            <a:off x="6994267" y="4860667"/>
            <a:ext cx="184666" cy="1524000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剪去对角的矩形 15"/>
          <p:cNvSpPr/>
          <p:nvPr/>
        </p:nvSpPr>
        <p:spPr bwMode="auto">
          <a:xfrm>
            <a:off x="7162800" y="2641223"/>
            <a:ext cx="1447800" cy="404039"/>
          </a:xfrm>
          <a:prstGeom prst="snip2Diag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benign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5" idx="3"/>
            <a:endCxn id="16" idx="2"/>
          </p:cNvCxnSpPr>
          <p:nvPr/>
        </p:nvCxnSpPr>
        <p:spPr bwMode="auto">
          <a:xfrm flipV="1">
            <a:off x="6324600" y="2843243"/>
            <a:ext cx="838200" cy="999023"/>
          </a:xfrm>
          <a:prstGeom prst="straightConnector1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6" grpId="0" animBg="1"/>
      <p:bldP spid="9" grpId="0"/>
      <p:bldP spid="10" grpId="0" animBg="1"/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Program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1219200"/>
          </a:xfrm>
        </p:spPr>
        <p:txBody>
          <a:bodyPr/>
          <a:lstStyle/>
          <a:p>
            <a:r>
              <a:rPr lang="en-US" dirty="0" smtClean="0"/>
              <a:t>Correlation Analysis (def-use)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UiOperation</a:t>
            </a:r>
            <a:r>
              <a:rPr lang="en-US" dirty="0" smtClean="0"/>
              <a:t>: Display UI artifacts, e.g. set background image (used to prune FP)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512874"/>
            <a:ext cx="7696200" cy="175432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8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doInBackground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(String...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   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.execute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3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is = 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response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.getContent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4   Bitmap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BitmapFactory.decodeStream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(is);</a:t>
            </a:r>
          </a:p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5   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imageView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.setImageBitmap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bm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6 }</a:t>
            </a:r>
          </a:p>
        </p:txBody>
      </p:sp>
      <p:sp>
        <p:nvSpPr>
          <p:cNvPr id="20" name="椭圆 19"/>
          <p:cNvSpPr/>
          <p:nvPr/>
        </p:nvSpPr>
        <p:spPr bwMode="auto">
          <a:xfrm>
            <a:off x="1447800" y="2834640"/>
            <a:ext cx="990600" cy="285929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3886200" y="3185160"/>
            <a:ext cx="838200" cy="152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2956560" y="3185160"/>
            <a:ext cx="457200" cy="1524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6705600" y="3414252"/>
            <a:ext cx="381000" cy="228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2346960" y="3414252"/>
            <a:ext cx="304800" cy="228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4814856" y="3688080"/>
            <a:ext cx="381000" cy="2286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8" name="直接箭头连接符 27"/>
          <p:cNvCxnSpPr>
            <a:stCxn id="20" idx="6"/>
            <a:endCxn id="22" idx="0"/>
          </p:cNvCxnSpPr>
          <p:nvPr/>
        </p:nvCxnSpPr>
        <p:spPr bwMode="auto">
          <a:xfrm>
            <a:off x="2438400" y="2977605"/>
            <a:ext cx="1866900" cy="207555"/>
          </a:xfrm>
          <a:prstGeom prst="straightConnector1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1" name="直接箭头连接符 30"/>
          <p:cNvCxnSpPr>
            <a:stCxn id="23" idx="5"/>
            <a:endCxn id="24" idx="2"/>
          </p:cNvCxnSpPr>
          <p:nvPr/>
        </p:nvCxnSpPr>
        <p:spPr bwMode="auto">
          <a:xfrm rot="16200000" flipH="1">
            <a:off x="4919547" y="1742499"/>
            <a:ext cx="213310" cy="3358795"/>
          </a:xfrm>
          <a:prstGeom prst="straightConnector1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直接箭头连接符 32"/>
          <p:cNvCxnSpPr>
            <a:stCxn id="25" idx="6"/>
            <a:endCxn id="26" idx="2"/>
          </p:cNvCxnSpPr>
          <p:nvPr/>
        </p:nvCxnSpPr>
        <p:spPr bwMode="auto">
          <a:xfrm>
            <a:off x="2651760" y="3528552"/>
            <a:ext cx="2163096" cy="273828"/>
          </a:xfrm>
          <a:prstGeom prst="straightConnector1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258956" y="6260068"/>
            <a:ext cx="66658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i="1" u="sng" dirty="0" err="1" smtClean="0">
                <a:latin typeface="Calibri" pitchFamily="34" charset="0"/>
              </a:rPr>
              <a:t>correlatedBehavior</a:t>
            </a:r>
            <a:r>
              <a:rPr lang="en-US" sz="1800" b="1" dirty="0" smtClean="0">
                <a:latin typeface="Calibri" pitchFamily="34" charset="0"/>
              </a:rPr>
              <a:t> (</a:t>
            </a:r>
            <a:r>
              <a:rPr lang="en-US" sz="1800" dirty="0" err="1" smtClean="0">
                <a:latin typeface="Calibri" pitchFamily="34" charset="0"/>
              </a:rPr>
              <a:t>doInBackground</a:t>
            </a:r>
            <a:r>
              <a:rPr lang="en-US" sz="1800" b="1" dirty="0" smtClean="0">
                <a:latin typeface="Calibri" pitchFamily="34" charset="0"/>
              </a:rPr>
              <a:t>,</a:t>
            </a:r>
            <a:r>
              <a:rPr lang="en-US" sz="1800" dirty="0" smtClean="0">
                <a:latin typeface="Calibri" pitchFamily="34" charset="0"/>
              </a:rPr>
              <a:t> </a:t>
            </a:r>
            <a:r>
              <a:rPr lang="en-US" sz="1800" b="1" dirty="0" err="1" smtClean="0">
                <a:latin typeface="Calibri" pitchFamily="34" charset="0"/>
              </a:rPr>
              <a:t>HttpAccess</a:t>
            </a:r>
            <a:r>
              <a:rPr lang="en-US" sz="1800" b="1" dirty="0" smtClean="0">
                <a:latin typeface="Calibri" pitchFamily="34" charset="0"/>
              </a:rPr>
              <a:t>, 2, </a:t>
            </a:r>
            <a:r>
              <a:rPr lang="en-US" sz="1800" b="1" dirty="0" err="1" smtClean="0">
                <a:latin typeface="Calibri" pitchFamily="34" charset="0"/>
              </a:rPr>
              <a:t>UiOperation</a:t>
            </a:r>
            <a:r>
              <a:rPr lang="en-US" sz="1800" b="1" dirty="0" smtClean="0">
                <a:latin typeface="Calibri" pitchFamily="34" charset="0"/>
              </a:rPr>
              <a:t>, 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14800" y="3135868"/>
            <a:ext cx="4495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hasBehavior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</a:t>
            </a:r>
            <a:r>
              <a:rPr lang="en-US" sz="1800" dirty="0" err="1" smtClean="0">
                <a:solidFill>
                  <a:srgbClr val="0033CC"/>
                </a:solidFill>
                <a:latin typeface="Calibri" pitchFamily="34" charset="0"/>
              </a:rPr>
              <a:t>doInBackground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, </a:t>
            </a:r>
            <a:r>
              <a:rPr lang="en-US" sz="1800" b="1" dirty="0" err="1" smtClean="0">
                <a:solidFill>
                  <a:srgbClr val="0033CC"/>
                </a:solidFill>
                <a:latin typeface="Calibri" pitchFamily="34" charset="0"/>
              </a:rPr>
              <a:t>HttpAccess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, 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962400" y="3962400"/>
            <a:ext cx="4724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hasBehavior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</a:t>
            </a:r>
            <a:r>
              <a:rPr lang="en-US" sz="1800" dirty="0" err="1" smtClean="0">
                <a:solidFill>
                  <a:srgbClr val="0033CC"/>
                </a:solidFill>
                <a:latin typeface="Calibri" pitchFamily="34" charset="0"/>
              </a:rPr>
              <a:t>doInBackground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, </a:t>
            </a:r>
            <a:r>
              <a:rPr lang="en-US" sz="1800" b="1" dirty="0" err="1" smtClean="0">
                <a:solidFill>
                  <a:srgbClr val="0033CC"/>
                </a:solidFill>
                <a:latin typeface="Calibri" pitchFamily="34" charset="0"/>
              </a:rPr>
              <a:t>UiOperation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, 5)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12226" y="2983468"/>
            <a:ext cx="15173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defUse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(2, 3)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21826" y="3352800"/>
            <a:ext cx="15173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defUse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(3, 4)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6826" y="3669268"/>
            <a:ext cx="15173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defUse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(4, 5)</a:t>
            </a:r>
          </a:p>
        </p:txBody>
      </p:sp>
      <p:sp>
        <p:nvSpPr>
          <p:cNvPr id="30" name="圆角矩形 29"/>
          <p:cNvSpPr/>
          <p:nvPr/>
        </p:nvSpPr>
        <p:spPr bwMode="auto">
          <a:xfrm>
            <a:off x="800100" y="3657600"/>
            <a:ext cx="4610100" cy="240268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315496" y="4630992"/>
            <a:ext cx="4495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hasBehavior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</a:t>
            </a:r>
            <a:r>
              <a:rPr lang="en-US" sz="1800" dirty="0" err="1" smtClean="0">
                <a:solidFill>
                  <a:srgbClr val="0033CC"/>
                </a:solidFill>
                <a:latin typeface="Calibri" pitchFamily="34" charset="0"/>
              </a:rPr>
              <a:t>doInBackground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, </a:t>
            </a:r>
            <a:r>
              <a:rPr lang="en-US" sz="1800" b="1" dirty="0" err="1" smtClean="0">
                <a:solidFill>
                  <a:srgbClr val="0033CC"/>
                </a:solidFill>
                <a:latin typeface="Calibri" pitchFamily="34" charset="0"/>
              </a:rPr>
              <a:t>HttpAccess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, 2)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24548" y="5338920"/>
            <a:ext cx="4724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hasBehavior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</a:t>
            </a:r>
            <a:r>
              <a:rPr lang="en-US" sz="1800" dirty="0" err="1" smtClean="0">
                <a:solidFill>
                  <a:srgbClr val="0033CC"/>
                </a:solidFill>
                <a:latin typeface="Calibri" pitchFamily="34" charset="0"/>
              </a:rPr>
              <a:t>doInBackground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, </a:t>
            </a:r>
            <a:r>
              <a:rPr lang="en-US" sz="1800" b="1" dirty="0" err="1" smtClean="0">
                <a:solidFill>
                  <a:srgbClr val="0033CC"/>
                </a:solidFill>
                <a:latin typeface="Calibri" pitchFamily="34" charset="0"/>
              </a:rPr>
              <a:t>UiOperation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, 5)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46122" y="2408904"/>
            <a:ext cx="15173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defUse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(2, 3)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24748" y="3153696"/>
            <a:ext cx="15173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defUse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(3, 4)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39496" y="3886200"/>
            <a:ext cx="15173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defUse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(4, 5)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5610" y="2787444"/>
            <a:ext cx="52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&amp;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18070" y="4967748"/>
            <a:ext cx="52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&amp;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11444" y="4252452"/>
            <a:ext cx="52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&amp;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326192" y="3519948"/>
            <a:ext cx="52677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&amp;</a:t>
            </a:r>
          </a:p>
        </p:txBody>
      </p:sp>
      <p:cxnSp>
        <p:nvCxnSpPr>
          <p:cNvPr id="46" name="直接箭头连接符 45"/>
          <p:cNvCxnSpPr/>
          <p:nvPr/>
        </p:nvCxnSpPr>
        <p:spPr bwMode="auto">
          <a:xfrm rot="5400000">
            <a:off x="4396170" y="5980906"/>
            <a:ext cx="381000" cy="1588"/>
          </a:xfrm>
          <a:prstGeom prst="straightConnector1">
            <a:avLst/>
          </a:prstGeom>
          <a:noFill/>
          <a:ln w="5080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86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0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34" grpId="0" animBg="1"/>
      <p:bldP spid="18" grpId="0" animBg="1"/>
      <p:bldP spid="18" grpId="1" animBg="1"/>
      <p:bldP spid="19" grpId="0" animBg="1"/>
      <p:bldP spid="19" grpId="1" animBg="1"/>
      <p:bldP spid="21" grpId="1" animBg="1"/>
      <p:bldP spid="21" grpId="2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2" grpId="0" animBg="1"/>
      <p:bldP spid="35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Program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1229142"/>
          </a:xfrm>
        </p:spPr>
        <p:txBody>
          <a:bodyPr/>
          <a:lstStyle/>
          <a:p>
            <a:r>
              <a:rPr lang="en-US" dirty="0" smtClean="0"/>
              <a:t>Correlation Analysis (use-use)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NotifySms</a:t>
            </a:r>
            <a:r>
              <a:rPr lang="en-US" dirty="0" smtClean="0"/>
              <a:t>: notify the user about SMS send, e.g. store the SMS into the mail-box (used to prune FP)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2514600"/>
            <a:ext cx="8305800" cy="3139321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eaLnBrk="0" hangingPunct="0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1  </a:t>
            </a:r>
            <a:r>
              <a:rPr lang="en-US" sz="18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private void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sendRegisterSms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phoneNum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0"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2    String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...</a:t>
            </a:r>
          </a:p>
          <a:p>
            <a:pPr marL="228600" lvl="0" indent="-228600"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3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sm.sendTextMessage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106053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8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4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ContentValues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ContentValues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228600" indent="-228600"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5    </a:t>
            </a:r>
            <a:r>
              <a:rPr lang="en-US" sz="1800" b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cv.put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address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", "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106053</a:t>
            </a:r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marL="228600" indent="-228600" eaLnBrk="0" hangingPunct="0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6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cv.put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body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",msg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228600" indent="-228600" eaLnBrk="0" hangingPunct="0"/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cv.put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",2);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8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ContentResolver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getContentResolver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it-IT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9    Uri uri = Uri.parse("</a:t>
            </a:r>
            <a:r>
              <a:rPr lang="it-IT" sz="18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content://sms</a:t>
            </a:r>
            <a:r>
              <a:rPr lang="it-IT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   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cr.insert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cv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0" eaLnBrk="0" hangingPunct="0"/>
            <a:r>
              <a:rPr lang="en-US" sz="18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  }</a:t>
            </a:r>
            <a:endParaRPr lang="en-US" sz="1800" b="1" dirty="0" smtClean="0">
              <a:latin typeface="Calibri" pitchFamily="34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2359740" y="2804652"/>
            <a:ext cx="533400" cy="304800"/>
          </a:xfrm>
          <a:prstGeom prst="ellipse">
            <a:avLst/>
          </a:prstGeom>
          <a:noFill/>
          <a:ln w="158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201696" y="3124200"/>
            <a:ext cx="533400" cy="304800"/>
          </a:xfrm>
          <a:prstGeom prst="ellipse">
            <a:avLst/>
          </a:prstGeom>
          <a:noFill/>
          <a:ln w="158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352800" y="3962400"/>
            <a:ext cx="533400" cy="304800"/>
          </a:xfrm>
          <a:prstGeom prst="ellipse">
            <a:avLst/>
          </a:prstGeom>
          <a:noFill/>
          <a:ln w="158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1371600" y="3962400"/>
            <a:ext cx="533400" cy="304800"/>
          </a:xfrm>
          <a:prstGeom prst="ellipse">
            <a:avLst/>
          </a:prstGeom>
          <a:noFill/>
          <a:ln w="158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3424080" y="5029200"/>
            <a:ext cx="533400" cy="304800"/>
          </a:xfrm>
          <a:prstGeom prst="ellipse">
            <a:avLst/>
          </a:prstGeom>
          <a:noFill/>
          <a:ln w="15875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接箭头连接符 12"/>
          <p:cNvCxnSpPr>
            <a:stCxn id="7" idx="6"/>
            <a:endCxn id="8" idx="2"/>
          </p:cNvCxnSpPr>
          <p:nvPr/>
        </p:nvCxnSpPr>
        <p:spPr bwMode="auto">
          <a:xfrm>
            <a:off x="2893140" y="2957052"/>
            <a:ext cx="3308556" cy="319548"/>
          </a:xfrm>
          <a:prstGeom prst="straightConnector1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直接箭头连接符 14"/>
          <p:cNvCxnSpPr>
            <a:stCxn id="7" idx="4"/>
            <a:endCxn id="9" idx="1"/>
          </p:cNvCxnSpPr>
          <p:nvPr/>
        </p:nvCxnSpPr>
        <p:spPr bwMode="auto">
          <a:xfrm rot="16200000" flipH="1">
            <a:off x="2579885" y="3156006"/>
            <a:ext cx="897585" cy="804475"/>
          </a:xfrm>
          <a:prstGeom prst="straightConnector1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接箭头连接符 16"/>
          <p:cNvCxnSpPr>
            <a:stCxn id="9" idx="1"/>
            <a:endCxn id="10" idx="6"/>
          </p:cNvCxnSpPr>
          <p:nvPr/>
        </p:nvCxnSpPr>
        <p:spPr bwMode="auto">
          <a:xfrm rot="16200000" flipH="1" flipV="1">
            <a:off x="2614076" y="3297960"/>
            <a:ext cx="107763" cy="1525915"/>
          </a:xfrm>
          <a:prstGeom prst="straightConnector1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接箭头连接符 18"/>
          <p:cNvCxnSpPr>
            <a:stCxn id="10" idx="4"/>
            <a:endCxn id="11" idx="2"/>
          </p:cNvCxnSpPr>
          <p:nvPr/>
        </p:nvCxnSpPr>
        <p:spPr bwMode="auto">
          <a:xfrm rot="16200000" flipH="1">
            <a:off x="2073990" y="3831510"/>
            <a:ext cx="914400" cy="1785780"/>
          </a:xfrm>
          <a:prstGeom prst="straightConnector1">
            <a:avLst/>
          </a:prstGeom>
          <a:noFill/>
          <a:ln w="127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4495800" y="3745468"/>
            <a:ext cx="4495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hasBehavior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</a:t>
            </a:r>
            <a:r>
              <a:rPr lang="en-US" sz="1800" dirty="0" err="1" smtClean="0">
                <a:solidFill>
                  <a:srgbClr val="0033CC"/>
                </a:solidFill>
                <a:latin typeface="Calibri" pitchFamily="34" charset="0"/>
              </a:rPr>
              <a:t>sendRegisterSms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, </a:t>
            </a:r>
            <a:r>
              <a:rPr lang="en-US" sz="1800" b="1" dirty="0" err="1" smtClean="0">
                <a:solidFill>
                  <a:srgbClr val="0033CC"/>
                </a:solidFill>
                <a:latin typeface="Calibri" pitchFamily="34" charset="0"/>
              </a:rPr>
              <a:t>SendSms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, 3)</a:t>
            </a:r>
          </a:p>
        </p:txBody>
      </p:sp>
      <p:sp>
        <p:nvSpPr>
          <p:cNvPr id="20" name="圆角矩形 19"/>
          <p:cNvSpPr/>
          <p:nvPr/>
        </p:nvSpPr>
        <p:spPr bwMode="auto">
          <a:xfrm>
            <a:off x="548148" y="3109452"/>
            <a:ext cx="8046720" cy="304800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2" name="直接箭头连接符 21"/>
          <p:cNvCxnSpPr/>
          <p:nvPr/>
        </p:nvCxnSpPr>
        <p:spPr bwMode="auto">
          <a:xfrm rot="5400000" flipH="1" flipV="1">
            <a:off x="6575711" y="3565017"/>
            <a:ext cx="336136" cy="1429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4267200" y="4994164"/>
            <a:ext cx="48006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hasBehavior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</a:t>
            </a:r>
            <a:r>
              <a:rPr lang="en-US" sz="1800" dirty="0" err="1" smtClean="0">
                <a:solidFill>
                  <a:srgbClr val="0033CC"/>
                </a:solidFill>
                <a:latin typeface="Calibri" pitchFamily="34" charset="0"/>
              </a:rPr>
              <a:t>sendRegisterSms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, </a:t>
            </a:r>
            <a:r>
              <a:rPr lang="en-US" sz="1800" b="1" dirty="0" err="1" smtClean="0">
                <a:solidFill>
                  <a:srgbClr val="0033CC"/>
                </a:solidFill>
                <a:latin typeface="Calibri" pitchFamily="34" charset="0"/>
              </a:rPr>
              <a:t>NotifySms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, 10)</a:t>
            </a:r>
          </a:p>
        </p:txBody>
      </p:sp>
      <p:sp>
        <p:nvSpPr>
          <p:cNvPr id="25" name="圆角矩形 24"/>
          <p:cNvSpPr/>
          <p:nvPr/>
        </p:nvSpPr>
        <p:spPr bwMode="auto">
          <a:xfrm>
            <a:off x="550608" y="5029200"/>
            <a:ext cx="3520440" cy="304800"/>
          </a:xfrm>
          <a:prstGeom prst="roundRect">
            <a:avLst/>
          </a:prstGeom>
          <a:noFill/>
          <a:ln w="19050">
            <a:solidFill>
              <a:srgbClr val="0070C0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7" name="直接箭头连接符 26"/>
          <p:cNvCxnSpPr>
            <a:stCxn id="24" idx="1"/>
            <a:endCxn id="25" idx="3"/>
          </p:cNvCxnSpPr>
          <p:nvPr/>
        </p:nvCxnSpPr>
        <p:spPr bwMode="auto">
          <a:xfrm rot="10800000" flipV="1">
            <a:off x="4071048" y="5178830"/>
            <a:ext cx="196152" cy="2770"/>
          </a:xfrm>
          <a:prstGeom prst="straightConnector1">
            <a:avLst/>
          </a:prstGeom>
          <a:noFill/>
          <a:ln w="190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xtBox 27"/>
          <p:cNvSpPr txBox="1"/>
          <p:nvPr/>
        </p:nvSpPr>
        <p:spPr>
          <a:xfrm>
            <a:off x="3886200" y="2667000"/>
            <a:ext cx="1600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defUse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(2, 3)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33800" y="4648200"/>
            <a:ext cx="152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defUse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(2, 10)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0" y="3713512"/>
            <a:ext cx="1600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1" i="1" dirty="0" err="1" smtClean="0">
                <a:solidFill>
                  <a:srgbClr val="0033CC"/>
                </a:solidFill>
                <a:latin typeface="Calibri" pitchFamily="34" charset="0"/>
              </a:rPr>
              <a:t>useUse</a:t>
            </a:r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 (3, 10)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67200" y="3821668"/>
            <a:ext cx="457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&amp;</a:t>
            </a:r>
          </a:p>
        </p:txBody>
      </p:sp>
      <p:sp>
        <p:nvSpPr>
          <p:cNvPr id="33" name="左大括号 32"/>
          <p:cNvSpPr/>
          <p:nvPr/>
        </p:nvSpPr>
        <p:spPr bwMode="auto">
          <a:xfrm>
            <a:off x="3276600" y="2957052"/>
            <a:ext cx="381000" cy="1995948"/>
          </a:xfrm>
          <a:prstGeom prst="leftBrace">
            <a:avLst/>
          </a:prstGeom>
          <a:noFill/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657600" y="3745468"/>
            <a:ext cx="457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&amp;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00800" y="4431268"/>
            <a:ext cx="457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33CC"/>
                </a:solidFill>
                <a:latin typeface="Calibri" pitchFamily="34" charset="0"/>
              </a:rPr>
              <a:t>&amp;</a:t>
            </a:r>
          </a:p>
        </p:txBody>
      </p:sp>
      <p:cxnSp>
        <p:nvCxnSpPr>
          <p:cNvPr id="40" name="直接箭头连接符 39"/>
          <p:cNvCxnSpPr/>
          <p:nvPr/>
        </p:nvCxnSpPr>
        <p:spPr bwMode="auto">
          <a:xfrm rot="5400000">
            <a:off x="4359688" y="5730494"/>
            <a:ext cx="729424" cy="1588"/>
          </a:xfrm>
          <a:prstGeom prst="straightConnector1">
            <a:avLst/>
          </a:prstGeom>
          <a:noFill/>
          <a:ln w="5080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447800" y="6107668"/>
            <a:ext cx="6553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b="1" i="1" u="sng" dirty="0" err="1" smtClean="0">
                <a:latin typeface="Calibri" pitchFamily="34" charset="0"/>
              </a:rPr>
              <a:t>correlatedBehavior</a:t>
            </a:r>
            <a:r>
              <a:rPr lang="en-US" sz="1800" b="1" dirty="0" smtClean="0">
                <a:latin typeface="Calibri" pitchFamily="34" charset="0"/>
              </a:rPr>
              <a:t> (</a:t>
            </a:r>
            <a:r>
              <a:rPr lang="en-US" sz="1800" dirty="0" err="1" smtClean="0">
                <a:latin typeface="Calibri" pitchFamily="34" charset="0"/>
              </a:rPr>
              <a:t>sendRegisterSms</a:t>
            </a:r>
            <a:r>
              <a:rPr lang="en-US" sz="1800" b="1" dirty="0" smtClean="0">
                <a:latin typeface="Calibri" pitchFamily="34" charset="0"/>
              </a:rPr>
              <a:t>, </a:t>
            </a:r>
            <a:r>
              <a:rPr lang="en-US" sz="1800" b="1" dirty="0" err="1" smtClean="0">
                <a:latin typeface="Calibri" pitchFamily="34" charset="0"/>
              </a:rPr>
              <a:t>SendSms</a:t>
            </a:r>
            <a:r>
              <a:rPr lang="en-US" sz="1800" b="1" dirty="0" smtClean="0">
                <a:latin typeface="Calibri" pitchFamily="34" charset="0"/>
              </a:rPr>
              <a:t>, 3, </a:t>
            </a:r>
            <a:r>
              <a:rPr lang="en-US" sz="1800" b="1" dirty="0" err="1" smtClean="0">
                <a:latin typeface="Calibri" pitchFamily="34" charset="0"/>
              </a:rPr>
              <a:t>NotifySms</a:t>
            </a:r>
            <a:r>
              <a:rPr lang="en-US" sz="1800" b="1" dirty="0" smtClean="0">
                <a:latin typeface="Calibri" pitchFamily="34" charset="0"/>
              </a:rPr>
              <a:t>, 10) </a:t>
            </a:r>
          </a:p>
        </p:txBody>
      </p:sp>
      <p:sp>
        <p:nvSpPr>
          <p:cNvPr id="45" name="圆角矩形 44"/>
          <p:cNvSpPr/>
          <p:nvPr/>
        </p:nvSpPr>
        <p:spPr bwMode="auto">
          <a:xfrm>
            <a:off x="457200" y="3306096"/>
            <a:ext cx="6934200" cy="2057400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4" dur="indefinite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95" dur="indefinite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9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2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3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5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5" presetClass="entr" presetSubtype="1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500"/>
                            </p:stCondLst>
                            <p:childTnLst>
                              <p:par>
                                <p:cTn id="17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8" grpId="0" animBg="1"/>
      <p:bldP spid="18" grpId="1" animBg="1"/>
      <p:bldP spid="18" grpId="2" animBg="1"/>
      <p:bldP spid="20" grpId="0" animBg="1"/>
      <p:bldP spid="20" grpId="1" animBg="1"/>
      <p:bldP spid="24" grpId="0" animBg="1"/>
      <p:bldP spid="24" grpId="1" animBg="1"/>
      <p:bldP spid="24" grpId="2" animBg="1"/>
      <p:bldP spid="25" grpId="0" animBg="1"/>
      <p:bldP spid="25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2" grpId="0" animBg="1"/>
      <p:bldP spid="32" grpId="1" animBg="1"/>
      <p:bldP spid="33" grpId="0" animBg="1"/>
      <p:bldP spid="33" grpId="1" animBg="1"/>
      <p:bldP spid="36" grpId="0" animBg="1"/>
      <p:bldP spid="37" grpId="0" animBg="1"/>
      <p:bldP spid="41" grpId="0" animBg="1"/>
      <p:bldP spid="45" grpId="0" animBg="1"/>
      <p:bldP spid="4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609600"/>
          </a:xfrm>
        </p:spPr>
        <p:txBody>
          <a:bodyPr/>
          <a:lstStyle/>
          <a:p>
            <a:r>
              <a:rPr lang="en-US" dirty="0" smtClean="0"/>
              <a:t>Behavior Contradiction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1828800"/>
            <a:ext cx="6019800" cy="83099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908050" lvl="1" indent="-436563" eaLnBrk="0" hangingPunct="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Q"/>
            </a:pPr>
            <a:r>
              <a:rPr lang="en-US" sz="2400" kern="0" dirty="0" smtClean="0">
                <a:solidFill>
                  <a:srgbClr val="003366"/>
                </a:solidFill>
                <a:latin typeface="Calibri" pitchFamily="34" charset="0"/>
              </a:rPr>
              <a:t>Code Behavior Propagated to GUI Event Handling Function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7914" y="2738735"/>
            <a:ext cx="5791200" cy="46166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pPr marL="908050" lvl="1" indent="-436563" eaLnBrk="0" hangingPunct="0">
              <a:spcBef>
                <a:spcPct val="20000"/>
              </a:spcBef>
              <a:buClr>
                <a:srgbClr val="CC0000"/>
              </a:buClr>
              <a:buFont typeface="Wingdings" pitchFamily="2" charset="2"/>
              <a:buChar char="Q"/>
            </a:pPr>
            <a:r>
              <a:rPr lang="en-US" sz="2400" kern="0" dirty="0" smtClean="0">
                <a:solidFill>
                  <a:srgbClr val="003366"/>
                </a:solidFill>
                <a:latin typeface="Calibri" pitchFamily="34" charset="0"/>
              </a:rPr>
              <a:t>Behavior Indicated by UI Text</a:t>
            </a:r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 bwMode="auto">
          <a:xfrm rot="16200000" flipH="1">
            <a:off x="2549096" y="3654000"/>
            <a:ext cx="1988408" cy="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552372" y="3377625"/>
            <a:ext cx="3229428" cy="584775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Contradicted</a:t>
            </a:r>
            <a:r>
              <a:rPr lang="en-US" sz="3200" b="1" dirty="0" smtClean="0">
                <a:latin typeface="Calibri" pitchFamily="34" charset="0"/>
              </a:rPr>
              <a:t>?</a:t>
            </a:r>
          </a:p>
        </p:txBody>
      </p:sp>
      <p:sp>
        <p:nvSpPr>
          <p:cNvPr id="12" name="椭圆形标注 11"/>
          <p:cNvSpPr/>
          <p:nvPr/>
        </p:nvSpPr>
        <p:spPr bwMode="auto">
          <a:xfrm>
            <a:off x="5943600" y="5045095"/>
            <a:ext cx="2667000" cy="822305"/>
          </a:xfrm>
          <a:prstGeom prst="wedgeEllipseCallout">
            <a:avLst>
              <a:gd name="adj1" fmla="val -76662"/>
              <a:gd name="adj2" fmla="val -56798"/>
            </a:avLst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Represented by </a:t>
            </a:r>
          </a:p>
          <a:p>
            <a:pPr algn="ctr" eaLnBrk="0" hangingPunct="0"/>
            <a:r>
              <a:rPr lang="en-US" sz="1600" b="1" dirty="0" smtClean="0">
                <a:solidFill>
                  <a:schemeClr val="tx1"/>
                </a:solidFill>
              </a:rPr>
              <a:t>UI Text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3" name="椭圆形标注 12"/>
          <p:cNvSpPr/>
          <p:nvPr/>
        </p:nvSpPr>
        <p:spPr bwMode="auto">
          <a:xfrm>
            <a:off x="6096000" y="2301895"/>
            <a:ext cx="2667000" cy="822305"/>
          </a:xfrm>
          <a:prstGeom prst="wedgeEllipseCallout">
            <a:avLst>
              <a:gd name="adj1" fmla="val -76662"/>
              <a:gd name="adj2" fmla="val -56798"/>
            </a:avLst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Represented by </a:t>
            </a:r>
          </a:p>
          <a:p>
            <a:pPr algn="ctr" eaLnBrk="0" hangingPunct="0"/>
            <a:r>
              <a:rPr lang="en-US" sz="1600" b="1" dirty="0" smtClean="0">
                <a:solidFill>
                  <a:schemeClr val="tx1"/>
                </a:solidFill>
              </a:rPr>
              <a:t>API Calls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21387E-6 L 0.02344 0.2883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" y="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1295400"/>
          </a:xfrm>
        </p:spPr>
        <p:txBody>
          <a:bodyPr/>
          <a:lstStyle/>
          <a:p>
            <a:r>
              <a:rPr lang="en-US" dirty="0" smtClean="0"/>
              <a:t>Text Extraction</a:t>
            </a:r>
          </a:p>
          <a:p>
            <a:pPr lvl="1"/>
            <a:r>
              <a:rPr lang="en-US" dirty="0" smtClean="0"/>
              <a:t>In general, Android developers tend to use XML files to define GUI layout and store constant text in XML files.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81514" y="4977825"/>
            <a:ext cx="5791200" cy="646331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Button</a:t>
            </a:r>
            <a:r>
              <a:rPr lang="en-US" sz="1800" dirty="0" smtClean="0">
                <a:latin typeface="Consolas"/>
              </a:rPr>
              <a:t> </a:t>
            </a:r>
            <a:r>
              <a:rPr lang="en-US" sz="1800" dirty="0" err="1" smtClean="0">
                <a:solidFill>
                  <a:srgbClr val="7F007F"/>
                </a:solidFill>
                <a:latin typeface="Consolas"/>
              </a:rPr>
              <a:t>android:id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Consolas"/>
              </a:rPr>
              <a:t>"@+id/</a:t>
            </a:r>
            <a:r>
              <a:rPr lang="en-US" sz="1800" i="1" dirty="0" err="1" smtClean="0">
                <a:solidFill>
                  <a:srgbClr val="2A00FF"/>
                </a:solidFill>
                <a:latin typeface="Consolas"/>
              </a:rPr>
              <a:t>reg_login</a:t>
            </a:r>
            <a:r>
              <a:rPr lang="en-US" sz="1800" i="1" dirty="0" smtClean="0">
                <a:solidFill>
                  <a:srgbClr val="2A00FF"/>
                </a:solidFill>
                <a:latin typeface="Consolas"/>
              </a:rPr>
              <a:t>"</a:t>
            </a:r>
          </a:p>
          <a:p>
            <a:r>
              <a:rPr lang="en-US" sz="1800" dirty="0" smtClean="0">
                <a:solidFill>
                  <a:srgbClr val="7F007F"/>
                </a:solidFill>
                <a:latin typeface="Consolas"/>
              </a:rPr>
              <a:t>        </a:t>
            </a:r>
            <a:r>
              <a:rPr lang="en-US" sz="1800" dirty="0" err="1" smtClean="0">
                <a:solidFill>
                  <a:srgbClr val="7F007F"/>
                </a:solidFill>
                <a:latin typeface="Consolas"/>
              </a:rPr>
              <a:t>android:text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Consolas"/>
              </a:rPr>
              <a:t>"@string/</a:t>
            </a:r>
            <a:r>
              <a:rPr lang="en-US" sz="1800" i="1" dirty="0" err="1" smtClean="0">
                <a:solidFill>
                  <a:srgbClr val="2A00FF"/>
                </a:solidFill>
                <a:latin typeface="Consolas"/>
              </a:rPr>
              <a:t>reg_login</a:t>
            </a:r>
            <a:r>
              <a:rPr lang="en-US" sz="1800" i="1" dirty="0" smtClean="0">
                <a:solidFill>
                  <a:srgbClr val="2A00FF"/>
                </a:solidFill>
                <a:latin typeface="Consolas"/>
              </a:rPr>
              <a:t>" </a:t>
            </a:r>
            <a:r>
              <a:rPr lang="en-US" sz="1800" i="1" dirty="0" smtClean="0">
                <a:solidFill>
                  <a:srgbClr val="008080"/>
                </a:solidFill>
                <a:latin typeface="Consolas"/>
              </a:rPr>
              <a:t>/&gt;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4104" y="6019800"/>
            <a:ext cx="6934200" cy="36933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&lt;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String </a:t>
            </a:r>
            <a:r>
              <a:rPr lang="en-US" sz="1800" dirty="0" smtClean="0">
                <a:solidFill>
                  <a:srgbClr val="7F007F"/>
                </a:solidFill>
                <a:latin typeface="Consolas"/>
              </a:rPr>
              <a:t>name</a:t>
            </a:r>
            <a:r>
              <a:rPr lang="en-US" sz="1800" dirty="0" smtClean="0">
                <a:solidFill>
                  <a:srgbClr val="000000"/>
                </a:solidFill>
                <a:latin typeface="Consolas"/>
              </a:rPr>
              <a:t>=</a:t>
            </a:r>
            <a:r>
              <a:rPr lang="en-US" sz="1800" i="1" dirty="0" smtClean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800" i="1" dirty="0" err="1" smtClean="0">
                <a:solidFill>
                  <a:srgbClr val="2A00FF"/>
                </a:solidFill>
                <a:latin typeface="Consolas"/>
              </a:rPr>
              <a:t>reg_login</a:t>
            </a:r>
            <a:r>
              <a:rPr lang="en-US" sz="1800" i="1" dirty="0" smtClean="0">
                <a:solidFill>
                  <a:srgbClr val="2A00FF"/>
                </a:solidFill>
                <a:latin typeface="Consolas"/>
              </a:rPr>
              <a:t>"&gt;</a:t>
            </a:r>
            <a:r>
              <a:rPr lang="en-US" sz="1800" dirty="0" smtClean="0"/>
              <a:t>Register &amp;amp; Login</a:t>
            </a:r>
            <a:r>
              <a:rPr lang="en-US" sz="1800" dirty="0" smtClean="0">
                <a:solidFill>
                  <a:srgbClr val="008080"/>
                </a:solidFill>
                <a:latin typeface="Consolas"/>
              </a:rPr>
              <a:t> &lt;/</a:t>
            </a:r>
            <a:r>
              <a:rPr lang="en-US" sz="1800" dirty="0" smtClean="0">
                <a:solidFill>
                  <a:srgbClr val="3F7F7F"/>
                </a:solidFill>
                <a:latin typeface="Consolas"/>
              </a:rPr>
              <a:t>String&gt;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8" name="形状 7"/>
          <p:cNvCxnSpPr>
            <a:stCxn id="20" idx="2"/>
            <a:endCxn id="5" idx="1"/>
          </p:cNvCxnSpPr>
          <p:nvPr/>
        </p:nvCxnSpPr>
        <p:spPr bwMode="auto">
          <a:xfrm rot="16200000" flipH="1">
            <a:off x="1352960" y="3972436"/>
            <a:ext cx="2176791" cy="480318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stCxn id="5" idx="2"/>
            <a:endCxn id="6" idx="0"/>
          </p:cNvCxnSpPr>
          <p:nvPr/>
        </p:nvCxnSpPr>
        <p:spPr bwMode="auto">
          <a:xfrm rot="5400000">
            <a:off x="5376337" y="5819023"/>
            <a:ext cx="395644" cy="591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2667001" y="3505200"/>
            <a:ext cx="6095999" cy="92333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Button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btn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findViewById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R.id.</a:t>
            </a:r>
            <a:r>
              <a:rPr lang="en-US" sz="1800" b="1" i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reg_login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btn.setOnClickListener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8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RegLoginListener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));</a:t>
            </a:r>
          </a:p>
        </p:txBody>
      </p:sp>
      <p:cxnSp>
        <p:nvCxnSpPr>
          <p:cNvPr id="13" name="肘形连接符 12"/>
          <p:cNvCxnSpPr>
            <a:stCxn id="20" idx="2"/>
            <a:endCxn id="11" idx="1"/>
          </p:cNvCxnSpPr>
          <p:nvPr/>
        </p:nvCxnSpPr>
        <p:spPr bwMode="auto">
          <a:xfrm rot="16200000" flipH="1">
            <a:off x="2012766" y="3312629"/>
            <a:ext cx="842665" cy="465805"/>
          </a:xfrm>
          <a:prstGeom prst="bentConnector2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椭圆 11"/>
          <p:cNvSpPr/>
          <p:nvPr/>
        </p:nvSpPr>
        <p:spPr bwMode="auto">
          <a:xfrm>
            <a:off x="3657600" y="4080302"/>
            <a:ext cx="3352800" cy="415498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400800" y="3454935"/>
            <a:ext cx="1981200" cy="415499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2833914" y="5012116"/>
            <a:ext cx="3947886" cy="292388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4281714" y="5331664"/>
            <a:ext cx="3947886" cy="292388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3595914" y="6064168"/>
            <a:ext cx="3947886" cy="292388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直接箭头连接符 18"/>
          <p:cNvCxnSpPr>
            <a:stCxn id="12" idx="0"/>
            <a:endCxn id="14" idx="2"/>
          </p:cNvCxnSpPr>
          <p:nvPr/>
        </p:nvCxnSpPr>
        <p:spPr bwMode="auto">
          <a:xfrm rot="5400000" flipH="1" flipV="1">
            <a:off x="5658592" y="3338094"/>
            <a:ext cx="417617" cy="1066800"/>
          </a:xfrm>
          <a:prstGeom prst="straightConnector1">
            <a:avLst/>
          </a:prstGeom>
          <a:noFill/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肘形连接符 20"/>
          <p:cNvCxnSpPr>
            <a:stCxn id="14" idx="6"/>
            <a:endCxn id="15" idx="6"/>
          </p:cNvCxnSpPr>
          <p:nvPr/>
        </p:nvCxnSpPr>
        <p:spPr bwMode="auto">
          <a:xfrm flipH="1">
            <a:off x="6781800" y="3662685"/>
            <a:ext cx="1600200" cy="1495625"/>
          </a:xfrm>
          <a:prstGeom prst="bentConnector3">
            <a:avLst>
              <a:gd name="adj1" fmla="val -14286"/>
            </a:avLst>
          </a:prstGeom>
          <a:noFill/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肘形连接符 22"/>
          <p:cNvCxnSpPr>
            <a:stCxn id="15" idx="2"/>
            <a:endCxn id="16" idx="2"/>
          </p:cNvCxnSpPr>
          <p:nvPr/>
        </p:nvCxnSpPr>
        <p:spPr bwMode="auto">
          <a:xfrm rot="10800000" flipH="1" flipV="1">
            <a:off x="2833914" y="5158310"/>
            <a:ext cx="1447800" cy="319548"/>
          </a:xfrm>
          <a:prstGeom prst="bentConnector3">
            <a:avLst>
              <a:gd name="adj1" fmla="val -15789"/>
            </a:avLst>
          </a:prstGeom>
          <a:noFill/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5" idx="2"/>
            <a:endCxn id="17" idx="0"/>
          </p:cNvCxnSpPr>
          <p:nvPr/>
        </p:nvCxnSpPr>
        <p:spPr bwMode="auto">
          <a:xfrm rot="5400000">
            <a:off x="5353480" y="5840534"/>
            <a:ext cx="440012" cy="7257"/>
          </a:xfrm>
          <a:prstGeom prst="straightConnector1">
            <a:avLst/>
          </a:prstGeom>
          <a:noFill/>
          <a:ln w="3175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3371" y="2533650"/>
            <a:ext cx="3295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533400"/>
          </a:xfrm>
        </p:spPr>
        <p:txBody>
          <a:bodyPr/>
          <a:lstStyle/>
          <a:p>
            <a:r>
              <a:rPr lang="en-US" dirty="0" smtClean="0"/>
              <a:t>Keyword Dictionary Construction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6613" y="2667000"/>
            <a:ext cx="553998" cy="2133600"/>
          </a:xfrm>
          <a:prstGeom prst="rect">
            <a:avLst/>
          </a:prstGeom>
          <a:noFill/>
          <a:ln w="22225">
            <a:noFill/>
          </a:ln>
        </p:spPr>
        <p:txBody>
          <a:bodyPr vert="eaVert" wrap="square" rtlCol="0">
            <a:spAutoFit/>
          </a:bodyPr>
          <a:lstStyle/>
          <a:p>
            <a:pPr algn="ctr"/>
            <a:r>
              <a:rPr lang="en-US" sz="2400" b="1" dirty="0" err="1" smtClean="0">
                <a:latin typeface="Calibri" pitchFamily="34" charset="0"/>
              </a:rPr>
              <a:t>SendSms</a:t>
            </a:r>
            <a:endParaRPr lang="en-US" sz="2400" b="1" dirty="0" smtClean="0">
              <a:latin typeface="Calibri" pitchFamily="34" charset="0"/>
            </a:endParaRPr>
          </a:p>
        </p:txBody>
      </p:sp>
      <p:sp>
        <p:nvSpPr>
          <p:cNvPr id="5" name="左大括号 4"/>
          <p:cNvSpPr/>
          <p:nvPr/>
        </p:nvSpPr>
        <p:spPr bwMode="auto">
          <a:xfrm>
            <a:off x="990610" y="1676400"/>
            <a:ext cx="609590" cy="411480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 bwMode="auto">
          <a:xfrm>
            <a:off x="1600200" y="1676400"/>
            <a:ext cx="1981200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Text for Event Handling Function </a:t>
            </a:r>
            <a:r>
              <a:rPr lang="en-US" sz="1600" i="1" dirty="0" smtClean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600200" y="2996625"/>
            <a:ext cx="1981200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Text for Event Handling Function </a:t>
            </a:r>
            <a:r>
              <a:rPr lang="en-US" sz="1600" i="1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矩形 7"/>
          <p:cNvSpPr/>
          <p:nvPr/>
        </p:nvSpPr>
        <p:spPr bwMode="auto">
          <a:xfrm>
            <a:off x="1600200" y="4572000"/>
            <a:ext cx="1981200" cy="8309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Text for Event Handling Function …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1600200" y="5739825"/>
            <a:ext cx="1981200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Text for Event Handling Function </a:t>
            </a:r>
            <a:r>
              <a:rPr lang="en-US" sz="1600" i="1" dirty="0" smtClean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" name="右大括号 9"/>
          <p:cNvSpPr/>
          <p:nvPr/>
        </p:nvSpPr>
        <p:spPr bwMode="auto">
          <a:xfrm>
            <a:off x="3581400" y="1676400"/>
            <a:ext cx="381000" cy="41148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流程图: 直接访问存储器 10"/>
          <p:cNvSpPr/>
          <p:nvPr/>
        </p:nvSpPr>
        <p:spPr bwMode="auto">
          <a:xfrm>
            <a:off x="4038600" y="3429000"/>
            <a:ext cx="2209800" cy="646331"/>
          </a:xfrm>
          <a:prstGeom prst="flowChartMagneticDrum">
            <a:avLst/>
          </a:prstGeom>
          <a:noFill/>
          <a:ln>
            <a:solidFill>
              <a:srgbClr val="FF5050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800" dirty="0" smtClean="0">
                <a:solidFill>
                  <a:schemeClr val="tx1"/>
                </a:solidFill>
              </a:rPr>
              <a:t>Collected Text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7162800" y="1911429"/>
            <a:ext cx="1676400" cy="37457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Keyword </a:t>
            </a:r>
            <a:r>
              <a:rPr lang="en-US" sz="1600" i="1" dirty="0" smtClean="0">
                <a:solidFill>
                  <a:schemeClr val="tx1"/>
                </a:solidFill>
              </a:rPr>
              <a:t>1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7162800" y="3054429"/>
            <a:ext cx="1676400" cy="37457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Keyword </a:t>
            </a:r>
            <a:r>
              <a:rPr lang="en-US" sz="1600" i="1" dirty="0" smtClean="0">
                <a:solidFill>
                  <a:schemeClr val="tx1"/>
                </a:solidFill>
              </a:rPr>
              <a:t>2</a:t>
            </a:r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7162800" y="4121229"/>
            <a:ext cx="1676400" cy="37457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Keyword …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7162800" y="5105400"/>
            <a:ext cx="1676400" cy="37457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Keyword </a:t>
            </a:r>
            <a:r>
              <a:rPr lang="en-US" sz="1600" i="1" dirty="0" smtClean="0">
                <a:solidFill>
                  <a:schemeClr val="tx1"/>
                </a:solidFill>
              </a:rPr>
              <a:t>m</a:t>
            </a:r>
            <a:endParaRPr lang="en-US" sz="1600" i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1" idx="4"/>
            <a:endCxn id="12" idx="1"/>
          </p:cNvCxnSpPr>
          <p:nvPr/>
        </p:nvCxnSpPr>
        <p:spPr bwMode="auto">
          <a:xfrm flipV="1">
            <a:off x="6248400" y="2098715"/>
            <a:ext cx="914400" cy="16534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直接箭头连接符 19"/>
          <p:cNvCxnSpPr>
            <a:stCxn id="11" idx="4"/>
            <a:endCxn id="14" idx="1"/>
          </p:cNvCxnSpPr>
          <p:nvPr/>
        </p:nvCxnSpPr>
        <p:spPr bwMode="auto">
          <a:xfrm flipV="1">
            <a:off x="6248400" y="3241715"/>
            <a:ext cx="914400" cy="5104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接箭头连接符 23"/>
          <p:cNvCxnSpPr>
            <a:stCxn id="11" idx="4"/>
            <a:endCxn id="15" idx="1"/>
          </p:cNvCxnSpPr>
          <p:nvPr/>
        </p:nvCxnSpPr>
        <p:spPr bwMode="auto">
          <a:xfrm>
            <a:off x="6248400" y="3752166"/>
            <a:ext cx="914400" cy="5563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stCxn id="11" idx="4"/>
            <a:endCxn id="16" idx="1"/>
          </p:cNvCxnSpPr>
          <p:nvPr/>
        </p:nvCxnSpPr>
        <p:spPr bwMode="auto">
          <a:xfrm>
            <a:off x="6248400" y="3752166"/>
            <a:ext cx="914400" cy="15405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1524000"/>
          </a:xfrm>
        </p:spPr>
        <p:txBody>
          <a:bodyPr/>
          <a:lstStyle/>
          <a:p>
            <a:r>
              <a:rPr lang="en-US" dirty="0" smtClean="0"/>
              <a:t>Keyword Dictionary Example for </a:t>
            </a:r>
            <a:r>
              <a:rPr lang="en-US" dirty="0" err="1" smtClean="0"/>
              <a:t>SendSms</a:t>
            </a:r>
            <a:endParaRPr lang="en-US" dirty="0" smtClean="0"/>
          </a:p>
          <a:p>
            <a:pPr lvl="1"/>
            <a:r>
              <a:rPr lang="en-US" dirty="0" smtClean="0"/>
              <a:t>Human Semantic Analysis to prune keyword set</a:t>
            </a:r>
          </a:p>
          <a:p>
            <a:pPr lvl="2"/>
            <a:r>
              <a:rPr lang="en-US" dirty="0" smtClean="0"/>
              <a:t>e.g. filtering out “OK”</a:t>
            </a:r>
          </a:p>
        </p:txBody>
      </p:sp>
      <p:graphicFrame>
        <p:nvGraphicFramePr>
          <p:cNvPr id="7" name="图表 6"/>
          <p:cNvGraphicFramePr/>
          <p:nvPr/>
        </p:nvGraphicFramePr>
        <p:xfrm>
          <a:off x="1219200" y="2971800"/>
          <a:ext cx="70866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圆角矩形 4"/>
          <p:cNvSpPr/>
          <p:nvPr/>
        </p:nvSpPr>
        <p:spPr bwMode="auto">
          <a:xfrm>
            <a:off x="5181600" y="4572000"/>
            <a:ext cx="990600" cy="1371600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Analysis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533400"/>
          </a:xfrm>
        </p:spPr>
        <p:txBody>
          <a:bodyPr/>
          <a:lstStyle/>
          <a:p>
            <a:r>
              <a:rPr lang="en-US" dirty="0" smtClean="0"/>
              <a:t>The Original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4114800"/>
            <a:ext cx="1143000" cy="707886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Code</a:t>
            </a:r>
          </a:p>
          <a:p>
            <a:r>
              <a:rPr lang="en-US" sz="2000" dirty="0" smtClean="0">
                <a:latin typeface="Calibri" pitchFamily="34" charset="0"/>
              </a:rPr>
              <a:t>Behavior</a:t>
            </a:r>
          </a:p>
        </p:txBody>
      </p:sp>
      <p:sp>
        <p:nvSpPr>
          <p:cNvPr id="6" name="左大括号 5"/>
          <p:cNvSpPr/>
          <p:nvPr/>
        </p:nvSpPr>
        <p:spPr bwMode="auto">
          <a:xfrm>
            <a:off x="1600200" y="3657600"/>
            <a:ext cx="838200" cy="1447800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圆角矩形 6"/>
          <p:cNvSpPr/>
          <p:nvPr/>
        </p:nvSpPr>
        <p:spPr bwMode="auto">
          <a:xfrm>
            <a:off x="2438400" y="3429000"/>
            <a:ext cx="1752600" cy="4086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800" dirty="0" err="1" smtClean="0">
                <a:solidFill>
                  <a:srgbClr val="0033CC"/>
                </a:solidFill>
              </a:rPr>
              <a:t>HttpAccess</a:t>
            </a:r>
            <a:endParaRPr lang="en-US" sz="1800" dirty="0">
              <a:solidFill>
                <a:srgbClr val="0033CC"/>
              </a:solidFill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2438400" y="4959429"/>
            <a:ext cx="1752600" cy="40862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800" dirty="0" err="1" smtClean="0">
                <a:solidFill>
                  <a:srgbClr val="0033CC"/>
                </a:solidFill>
              </a:rPr>
              <a:t>SendSms</a:t>
            </a:r>
            <a:endParaRPr lang="en-US" sz="1800" dirty="0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72400" y="4278868"/>
            <a:ext cx="990600" cy="400110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UI Text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6019800" y="4114145"/>
            <a:ext cx="1295400" cy="71508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800" dirty="0" smtClean="0">
                <a:solidFill>
                  <a:srgbClr val="0033CC"/>
                </a:solidFill>
              </a:rPr>
              <a:t>Register</a:t>
            </a:r>
          </a:p>
          <a:p>
            <a:pPr algn="ctr" eaLnBrk="0" hangingPunct="0"/>
            <a:r>
              <a:rPr lang="en-US" sz="1800" dirty="0" smtClean="0">
                <a:solidFill>
                  <a:srgbClr val="0033CC"/>
                </a:solidFill>
              </a:rPr>
              <a:t>Login</a:t>
            </a:r>
            <a:endParaRPr lang="en-US" sz="1800" dirty="0">
              <a:solidFill>
                <a:srgbClr val="0033CC"/>
              </a:solidFill>
            </a:endParaRPr>
          </a:p>
        </p:txBody>
      </p:sp>
      <p:sp>
        <p:nvSpPr>
          <p:cNvPr id="11" name="右大括号 10"/>
          <p:cNvSpPr/>
          <p:nvPr/>
        </p:nvSpPr>
        <p:spPr bwMode="auto">
          <a:xfrm>
            <a:off x="7467600" y="4114800"/>
            <a:ext cx="228600" cy="646331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直接箭头连接符 12"/>
          <p:cNvCxnSpPr>
            <a:stCxn id="7" idx="3"/>
            <a:endCxn id="10" idx="1"/>
          </p:cNvCxnSpPr>
          <p:nvPr/>
        </p:nvCxnSpPr>
        <p:spPr bwMode="auto">
          <a:xfrm>
            <a:off x="4191000" y="3633312"/>
            <a:ext cx="1828800" cy="83837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直接箭头连接符 14"/>
          <p:cNvCxnSpPr>
            <a:stCxn id="8" idx="3"/>
            <a:endCxn id="10" idx="1"/>
          </p:cNvCxnSpPr>
          <p:nvPr/>
        </p:nvCxnSpPr>
        <p:spPr bwMode="auto">
          <a:xfrm flipV="1">
            <a:off x="4191000" y="4471690"/>
            <a:ext cx="1828800" cy="69205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pic>
        <p:nvPicPr>
          <p:cNvPr id="17" name="Picture 20" descr="http://ico.ooopic.com/ajax/iconpng/?id=2851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38818" y="4790420"/>
            <a:ext cx="731520" cy="731520"/>
          </a:xfrm>
          <a:prstGeom prst="rect">
            <a:avLst/>
          </a:prstGeom>
          <a:noFill/>
        </p:spPr>
      </p:pic>
      <p:pic>
        <p:nvPicPr>
          <p:cNvPr id="18" name="Picture 22" descr="http://gallery.cache.wps.cn/gallery/files/mat_material/2011/8/9/31/4da3e2a3-d5d6-5791-a0af-40ca1b2f3f0d_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00600" y="3380602"/>
            <a:ext cx="845938" cy="845938"/>
          </a:xfrm>
          <a:prstGeom prst="rect">
            <a:avLst/>
          </a:prstGeom>
          <a:noFill/>
        </p:spPr>
      </p:pic>
      <p:cxnSp>
        <p:nvCxnSpPr>
          <p:cNvPr id="20" name="直接箭头连接符 19"/>
          <p:cNvCxnSpPr>
            <a:stCxn id="25" idx="2"/>
            <a:endCxn id="5" idx="0"/>
          </p:cNvCxnSpPr>
          <p:nvPr/>
        </p:nvCxnSpPr>
        <p:spPr bwMode="auto">
          <a:xfrm rot="5400000">
            <a:off x="963514" y="2601813"/>
            <a:ext cx="1654373" cy="13716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stCxn id="21" idx="2"/>
            <a:endCxn id="9" idx="0"/>
          </p:cNvCxnSpPr>
          <p:nvPr/>
        </p:nvCxnSpPr>
        <p:spPr bwMode="auto">
          <a:xfrm rot="16200000" flipH="1">
            <a:off x="6527662" y="2538829"/>
            <a:ext cx="1727477" cy="175260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圆角矩形 24"/>
          <p:cNvSpPr/>
          <p:nvPr/>
        </p:nvSpPr>
        <p:spPr bwMode="auto">
          <a:xfrm>
            <a:off x="914400" y="2051804"/>
            <a:ext cx="3124200" cy="408623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800" dirty="0" err="1" smtClean="0">
                <a:solidFill>
                  <a:schemeClr val="tx1"/>
                </a:solidFill>
              </a:rPr>
              <a:t>RegLoginListener.</a:t>
            </a:r>
            <a:r>
              <a:rPr lang="en-US" sz="1800" b="1" dirty="0" err="1" smtClean="0">
                <a:solidFill>
                  <a:schemeClr val="tx1"/>
                </a:solidFill>
              </a:rPr>
              <a:t>onClick</a:t>
            </a:r>
            <a:r>
              <a:rPr lang="en-US" sz="1800" dirty="0" smtClean="0">
                <a:solidFill>
                  <a:schemeClr val="tx1"/>
                </a:solidFill>
              </a:rPr>
              <a:t>()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25" idx="3"/>
            <a:endCxn id="21" idx="1"/>
          </p:cNvCxnSpPr>
          <p:nvPr/>
        </p:nvCxnSpPr>
        <p:spPr bwMode="auto">
          <a:xfrm>
            <a:off x="4038600" y="2256116"/>
            <a:ext cx="828675" cy="1588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67275" y="1960841"/>
            <a:ext cx="3295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609600"/>
          </a:xfrm>
        </p:spPr>
        <p:txBody>
          <a:bodyPr/>
          <a:lstStyle/>
          <a:p>
            <a:r>
              <a:rPr lang="en-US" dirty="0" smtClean="0"/>
              <a:t>Stealthy behaviors in Android apps</a:t>
            </a:r>
            <a:endParaRPr lang="en-US" dirty="0"/>
          </a:p>
        </p:txBody>
      </p:sp>
      <p:pic>
        <p:nvPicPr>
          <p:cNvPr id="2051" name="Picture 3" descr="E:\Research\MyPapers\AsDroid-old\home-bug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2619375"/>
            <a:ext cx="285750" cy="323850"/>
          </a:xfrm>
          <a:prstGeom prst="rect">
            <a:avLst/>
          </a:prstGeom>
          <a:noFill/>
        </p:spPr>
      </p:pic>
      <p:pic>
        <p:nvPicPr>
          <p:cNvPr id="2053" name="Picture 5" descr="http://www.android.com/new/images/devices/nexus-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707046"/>
            <a:ext cx="2209800" cy="4514850"/>
          </a:xfrm>
          <a:prstGeom prst="rect">
            <a:avLst/>
          </a:prstGeom>
          <a:noFill/>
        </p:spPr>
      </p:pic>
      <p:pic>
        <p:nvPicPr>
          <p:cNvPr id="7" name="Picture 3" descr="E:\Research\MyPapers\AsDroid-old\home-bug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62550" y="3105150"/>
            <a:ext cx="285750" cy="323850"/>
          </a:xfrm>
          <a:prstGeom prst="rect">
            <a:avLst/>
          </a:prstGeom>
          <a:noFill/>
        </p:spPr>
      </p:pic>
      <p:pic>
        <p:nvPicPr>
          <p:cNvPr id="8" name="Picture 3" descr="E:\Research\MyPapers\AsDroid-old\home-bug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24525" y="2781300"/>
            <a:ext cx="285750" cy="323850"/>
          </a:xfrm>
          <a:prstGeom prst="rect">
            <a:avLst/>
          </a:prstGeom>
          <a:noFill/>
        </p:spPr>
      </p:pic>
      <p:pic>
        <p:nvPicPr>
          <p:cNvPr id="9" name="Picture 3" descr="E:\Research\MyPapers\AsDroid-old\home-bug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552825"/>
            <a:ext cx="285750" cy="323850"/>
          </a:xfrm>
          <a:prstGeom prst="rect">
            <a:avLst/>
          </a:prstGeom>
          <a:noFill/>
        </p:spPr>
      </p:pic>
      <p:pic>
        <p:nvPicPr>
          <p:cNvPr id="10" name="Picture 3" descr="E:\Research\MyPapers\AsDroid-old\home-bug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10150" y="4267200"/>
            <a:ext cx="285750" cy="323850"/>
          </a:xfrm>
          <a:prstGeom prst="rect">
            <a:avLst/>
          </a:prstGeom>
          <a:noFill/>
        </p:spPr>
      </p:pic>
      <p:pic>
        <p:nvPicPr>
          <p:cNvPr id="11" name="Picture 3" descr="E:\Research\MyPapers\AsDroid-old\home-bugdroid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8650" y="3552825"/>
            <a:ext cx="285750" cy="323850"/>
          </a:xfrm>
          <a:prstGeom prst="rect">
            <a:avLst/>
          </a:prstGeom>
          <a:noFill/>
        </p:spPr>
      </p:pic>
      <p:pic>
        <p:nvPicPr>
          <p:cNvPr id="2054" name="Picture 6" descr="E:\Research\MyPapers\AsDroid-old\home-bugdroid-black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4913531"/>
            <a:ext cx="285750" cy="323850"/>
          </a:xfrm>
          <a:prstGeom prst="rect">
            <a:avLst/>
          </a:prstGeom>
          <a:noFill/>
        </p:spPr>
      </p:pic>
      <p:sp>
        <p:nvSpPr>
          <p:cNvPr id="13" name="椭圆 12"/>
          <p:cNvSpPr/>
          <p:nvPr/>
        </p:nvSpPr>
        <p:spPr bwMode="auto">
          <a:xfrm>
            <a:off x="4191000" y="2057400"/>
            <a:ext cx="2743200" cy="381000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直接箭头连接符 14"/>
          <p:cNvCxnSpPr>
            <a:stCxn id="2053" idx="3"/>
            <a:endCxn id="13" idx="2"/>
          </p:cNvCxnSpPr>
          <p:nvPr/>
        </p:nvCxnSpPr>
        <p:spPr bwMode="auto">
          <a:xfrm flipV="1">
            <a:off x="3352800" y="3962400"/>
            <a:ext cx="838200" cy="2071"/>
          </a:xfrm>
          <a:prstGeom prst="straightConnector1">
            <a:avLst/>
          </a:prstGeom>
          <a:noFill/>
          <a:ln w="25400" cap="flat" cmpd="dbl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圆角矩形 15"/>
          <p:cNvSpPr/>
          <p:nvPr/>
        </p:nvSpPr>
        <p:spPr bwMode="auto">
          <a:xfrm>
            <a:off x="7239000" y="3876675"/>
            <a:ext cx="1752600" cy="64698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Premium rate Phone number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7239000" y="5898403"/>
            <a:ext cx="1752600" cy="646986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smtClean="0">
                <a:solidFill>
                  <a:schemeClr val="tx1"/>
                </a:solidFill>
              </a:rPr>
              <a:t>Malicious Web site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2" name="直接箭头连接符 21"/>
          <p:cNvCxnSpPr>
            <a:stCxn id="2054" idx="0"/>
            <a:endCxn id="16" idx="1"/>
          </p:cNvCxnSpPr>
          <p:nvPr/>
        </p:nvCxnSpPr>
        <p:spPr bwMode="auto">
          <a:xfrm rot="5400000" flipH="1" flipV="1">
            <a:off x="5696456" y="3370988"/>
            <a:ext cx="713363" cy="23717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5448301" y="4431268"/>
            <a:ext cx="1485899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Send SMS to</a:t>
            </a:r>
          </a:p>
        </p:txBody>
      </p:sp>
      <p:cxnSp>
        <p:nvCxnSpPr>
          <p:cNvPr id="26" name="直接箭头连接符 25"/>
          <p:cNvCxnSpPr>
            <a:stCxn id="2054" idx="3"/>
            <a:endCxn id="17" idx="0"/>
          </p:cNvCxnSpPr>
          <p:nvPr/>
        </p:nvCxnSpPr>
        <p:spPr bwMode="auto">
          <a:xfrm>
            <a:off x="5010150" y="5075456"/>
            <a:ext cx="3105150" cy="82294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5724525" y="5237381"/>
            <a:ext cx="1666875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Send request to</a:t>
            </a:r>
          </a:p>
        </p:txBody>
      </p:sp>
      <p:cxnSp>
        <p:nvCxnSpPr>
          <p:cNvPr id="29" name="直接箭头连接符 28"/>
          <p:cNvCxnSpPr>
            <a:stCxn id="17" idx="1"/>
          </p:cNvCxnSpPr>
          <p:nvPr/>
        </p:nvCxnSpPr>
        <p:spPr bwMode="auto">
          <a:xfrm rot="10800000">
            <a:off x="3352800" y="5898404"/>
            <a:ext cx="3886200" cy="32349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4438650" y="5791200"/>
            <a:ext cx="2114550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Respond with malicious app</a:t>
            </a:r>
          </a:p>
        </p:txBody>
      </p:sp>
      <p:sp>
        <p:nvSpPr>
          <p:cNvPr id="32" name="任意多边形 31"/>
          <p:cNvSpPr/>
          <p:nvPr/>
        </p:nvSpPr>
        <p:spPr bwMode="auto">
          <a:xfrm>
            <a:off x="3180522" y="2887397"/>
            <a:ext cx="5632174" cy="3433890"/>
          </a:xfrm>
          <a:custGeom>
            <a:avLst/>
            <a:gdLst>
              <a:gd name="connsiteX0" fmla="*/ 0 w 5632174"/>
              <a:gd name="connsiteY0" fmla="*/ 3433890 h 3433890"/>
              <a:gd name="connsiteX1" fmla="*/ 26504 w 5632174"/>
              <a:gd name="connsiteY1" fmla="*/ 3354377 h 3433890"/>
              <a:gd name="connsiteX2" fmla="*/ 39756 w 5632174"/>
              <a:gd name="connsiteY2" fmla="*/ 3301368 h 3433890"/>
              <a:gd name="connsiteX3" fmla="*/ 66261 w 5632174"/>
              <a:gd name="connsiteY3" fmla="*/ 3221855 h 3433890"/>
              <a:gd name="connsiteX4" fmla="*/ 92765 w 5632174"/>
              <a:gd name="connsiteY4" fmla="*/ 3182099 h 3433890"/>
              <a:gd name="connsiteX5" fmla="*/ 145774 w 5632174"/>
              <a:gd name="connsiteY5" fmla="*/ 3129090 h 3433890"/>
              <a:gd name="connsiteX6" fmla="*/ 185530 w 5632174"/>
              <a:gd name="connsiteY6" fmla="*/ 2996568 h 3433890"/>
              <a:gd name="connsiteX7" fmla="*/ 212035 w 5632174"/>
              <a:gd name="connsiteY7" fmla="*/ 2956812 h 3433890"/>
              <a:gd name="connsiteX8" fmla="*/ 238539 w 5632174"/>
              <a:gd name="connsiteY8" fmla="*/ 2864046 h 3433890"/>
              <a:gd name="connsiteX9" fmla="*/ 291548 w 5632174"/>
              <a:gd name="connsiteY9" fmla="*/ 2731525 h 3433890"/>
              <a:gd name="connsiteX10" fmla="*/ 318052 w 5632174"/>
              <a:gd name="connsiteY10" fmla="*/ 2705020 h 3433890"/>
              <a:gd name="connsiteX11" fmla="*/ 344556 w 5632174"/>
              <a:gd name="connsiteY11" fmla="*/ 2665264 h 3433890"/>
              <a:gd name="connsiteX12" fmla="*/ 410817 w 5632174"/>
              <a:gd name="connsiteY12" fmla="*/ 2599003 h 3433890"/>
              <a:gd name="connsiteX13" fmla="*/ 450574 w 5632174"/>
              <a:gd name="connsiteY13" fmla="*/ 2559246 h 3433890"/>
              <a:gd name="connsiteX14" fmla="*/ 543339 w 5632174"/>
              <a:gd name="connsiteY14" fmla="*/ 2492986 h 3433890"/>
              <a:gd name="connsiteX15" fmla="*/ 596348 w 5632174"/>
              <a:gd name="connsiteY15" fmla="*/ 2453229 h 3433890"/>
              <a:gd name="connsiteX16" fmla="*/ 636104 w 5632174"/>
              <a:gd name="connsiteY16" fmla="*/ 2439977 h 3433890"/>
              <a:gd name="connsiteX17" fmla="*/ 768626 w 5632174"/>
              <a:gd name="connsiteY17" fmla="*/ 2373716 h 3433890"/>
              <a:gd name="connsiteX18" fmla="*/ 848139 w 5632174"/>
              <a:gd name="connsiteY18" fmla="*/ 2347212 h 3433890"/>
              <a:gd name="connsiteX19" fmla="*/ 887895 w 5632174"/>
              <a:gd name="connsiteY19" fmla="*/ 2333960 h 3433890"/>
              <a:gd name="connsiteX20" fmla="*/ 927652 w 5632174"/>
              <a:gd name="connsiteY20" fmla="*/ 2307455 h 3433890"/>
              <a:gd name="connsiteX21" fmla="*/ 1007165 w 5632174"/>
              <a:gd name="connsiteY21" fmla="*/ 2267699 h 3433890"/>
              <a:gd name="connsiteX22" fmla="*/ 1099930 w 5632174"/>
              <a:gd name="connsiteY22" fmla="*/ 2188186 h 3433890"/>
              <a:gd name="connsiteX23" fmla="*/ 1166191 w 5632174"/>
              <a:gd name="connsiteY23" fmla="*/ 2135177 h 3433890"/>
              <a:gd name="connsiteX24" fmla="*/ 1285461 w 5632174"/>
              <a:gd name="connsiteY24" fmla="*/ 2042412 h 3433890"/>
              <a:gd name="connsiteX25" fmla="*/ 1338469 w 5632174"/>
              <a:gd name="connsiteY25" fmla="*/ 2029160 h 3433890"/>
              <a:gd name="connsiteX26" fmla="*/ 1444487 w 5632174"/>
              <a:gd name="connsiteY26" fmla="*/ 1989403 h 3433890"/>
              <a:gd name="connsiteX27" fmla="*/ 1524000 w 5632174"/>
              <a:gd name="connsiteY27" fmla="*/ 1962899 h 3433890"/>
              <a:gd name="connsiteX28" fmla="*/ 1643269 w 5632174"/>
              <a:gd name="connsiteY28" fmla="*/ 1936394 h 3433890"/>
              <a:gd name="connsiteX29" fmla="*/ 1709530 w 5632174"/>
              <a:gd name="connsiteY29" fmla="*/ 1883386 h 3433890"/>
              <a:gd name="connsiteX30" fmla="*/ 1736035 w 5632174"/>
              <a:gd name="connsiteY30" fmla="*/ 1856881 h 3433890"/>
              <a:gd name="connsiteX31" fmla="*/ 1815548 w 5632174"/>
              <a:gd name="connsiteY31" fmla="*/ 1830377 h 3433890"/>
              <a:gd name="connsiteX32" fmla="*/ 1921565 w 5632174"/>
              <a:gd name="connsiteY32" fmla="*/ 1803873 h 3433890"/>
              <a:gd name="connsiteX33" fmla="*/ 2014330 w 5632174"/>
              <a:gd name="connsiteY33" fmla="*/ 1790620 h 3433890"/>
              <a:gd name="connsiteX34" fmla="*/ 2067339 w 5632174"/>
              <a:gd name="connsiteY34" fmla="*/ 1777368 h 3433890"/>
              <a:gd name="connsiteX35" fmla="*/ 2146852 w 5632174"/>
              <a:gd name="connsiteY35" fmla="*/ 1737612 h 3433890"/>
              <a:gd name="connsiteX36" fmla="*/ 2226365 w 5632174"/>
              <a:gd name="connsiteY36" fmla="*/ 1711107 h 3433890"/>
              <a:gd name="connsiteX37" fmla="*/ 2305878 w 5632174"/>
              <a:gd name="connsiteY37" fmla="*/ 1671351 h 3433890"/>
              <a:gd name="connsiteX38" fmla="*/ 2332382 w 5632174"/>
              <a:gd name="connsiteY38" fmla="*/ 1644846 h 3433890"/>
              <a:gd name="connsiteX39" fmla="*/ 2411895 w 5632174"/>
              <a:gd name="connsiteY39" fmla="*/ 1591838 h 3433890"/>
              <a:gd name="connsiteX40" fmla="*/ 2478156 w 5632174"/>
              <a:gd name="connsiteY40" fmla="*/ 1525577 h 3433890"/>
              <a:gd name="connsiteX41" fmla="*/ 2531165 w 5632174"/>
              <a:gd name="connsiteY41" fmla="*/ 1472568 h 3433890"/>
              <a:gd name="connsiteX42" fmla="*/ 2557669 w 5632174"/>
              <a:gd name="connsiteY42" fmla="*/ 1432812 h 3433890"/>
              <a:gd name="connsiteX43" fmla="*/ 2637182 w 5632174"/>
              <a:gd name="connsiteY43" fmla="*/ 1393055 h 3433890"/>
              <a:gd name="connsiteX44" fmla="*/ 2663687 w 5632174"/>
              <a:gd name="connsiteY44" fmla="*/ 1366551 h 3433890"/>
              <a:gd name="connsiteX45" fmla="*/ 2703443 w 5632174"/>
              <a:gd name="connsiteY45" fmla="*/ 1353299 h 3433890"/>
              <a:gd name="connsiteX46" fmla="*/ 2835965 w 5632174"/>
              <a:gd name="connsiteY46" fmla="*/ 1313542 h 3433890"/>
              <a:gd name="connsiteX47" fmla="*/ 3048000 w 5632174"/>
              <a:gd name="connsiteY47" fmla="*/ 1247281 h 3433890"/>
              <a:gd name="connsiteX48" fmla="*/ 3193774 w 5632174"/>
              <a:gd name="connsiteY48" fmla="*/ 1207525 h 3433890"/>
              <a:gd name="connsiteX49" fmla="*/ 3286539 w 5632174"/>
              <a:gd name="connsiteY49" fmla="*/ 1167768 h 3433890"/>
              <a:gd name="connsiteX50" fmla="*/ 3339548 w 5632174"/>
              <a:gd name="connsiteY50" fmla="*/ 1128012 h 3433890"/>
              <a:gd name="connsiteX51" fmla="*/ 3419061 w 5632174"/>
              <a:gd name="connsiteY51" fmla="*/ 1061751 h 3433890"/>
              <a:gd name="connsiteX52" fmla="*/ 3578087 w 5632174"/>
              <a:gd name="connsiteY52" fmla="*/ 982238 h 3433890"/>
              <a:gd name="connsiteX53" fmla="*/ 3631095 w 5632174"/>
              <a:gd name="connsiteY53" fmla="*/ 915977 h 3433890"/>
              <a:gd name="connsiteX54" fmla="*/ 3644348 w 5632174"/>
              <a:gd name="connsiteY54" fmla="*/ 836464 h 3433890"/>
              <a:gd name="connsiteX55" fmla="*/ 3790121 w 5632174"/>
              <a:gd name="connsiteY55" fmla="*/ 770203 h 3433890"/>
              <a:gd name="connsiteX56" fmla="*/ 3843130 w 5632174"/>
              <a:gd name="connsiteY56" fmla="*/ 756951 h 3433890"/>
              <a:gd name="connsiteX57" fmla="*/ 3909391 w 5632174"/>
              <a:gd name="connsiteY57" fmla="*/ 730446 h 3433890"/>
              <a:gd name="connsiteX58" fmla="*/ 4055165 w 5632174"/>
              <a:gd name="connsiteY58" fmla="*/ 650933 h 3433890"/>
              <a:gd name="connsiteX59" fmla="*/ 4161182 w 5632174"/>
              <a:gd name="connsiteY59" fmla="*/ 597925 h 3433890"/>
              <a:gd name="connsiteX60" fmla="*/ 4200939 w 5632174"/>
              <a:gd name="connsiteY60" fmla="*/ 584673 h 3433890"/>
              <a:gd name="connsiteX61" fmla="*/ 4306956 w 5632174"/>
              <a:gd name="connsiteY61" fmla="*/ 558168 h 3433890"/>
              <a:gd name="connsiteX62" fmla="*/ 4452730 w 5632174"/>
              <a:gd name="connsiteY62" fmla="*/ 544916 h 3433890"/>
              <a:gd name="connsiteX63" fmla="*/ 4505739 w 5632174"/>
              <a:gd name="connsiteY63" fmla="*/ 531664 h 3433890"/>
              <a:gd name="connsiteX64" fmla="*/ 4558748 w 5632174"/>
              <a:gd name="connsiteY64" fmla="*/ 505160 h 3433890"/>
              <a:gd name="connsiteX65" fmla="*/ 4638261 w 5632174"/>
              <a:gd name="connsiteY65" fmla="*/ 491907 h 3433890"/>
              <a:gd name="connsiteX66" fmla="*/ 4731026 w 5632174"/>
              <a:gd name="connsiteY66" fmla="*/ 465403 h 3433890"/>
              <a:gd name="connsiteX67" fmla="*/ 4797287 w 5632174"/>
              <a:gd name="connsiteY67" fmla="*/ 452151 h 3433890"/>
              <a:gd name="connsiteX68" fmla="*/ 4956313 w 5632174"/>
              <a:gd name="connsiteY68" fmla="*/ 385890 h 3433890"/>
              <a:gd name="connsiteX69" fmla="*/ 5009321 w 5632174"/>
              <a:gd name="connsiteY69" fmla="*/ 359386 h 3433890"/>
              <a:gd name="connsiteX70" fmla="*/ 5049078 w 5632174"/>
              <a:gd name="connsiteY70" fmla="*/ 346133 h 3433890"/>
              <a:gd name="connsiteX71" fmla="*/ 5088835 w 5632174"/>
              <a:gd name="connsiteY71" fmla="*/ 319629 h 3433890"/>
              <a:gd name="connsiteX72" fmla="*/ 5181600 w 5632174"/>
              <a:gd name="connsiteY72" fmla="*/ 306377 h 3433890"/>
              <a:gd name="connsiteX73" fmla="*/ 5274365 w 5632174"/>
              <a:gd name="connsiteY73" fmla="*/ 279873 h 3433890"/>
              <a:gd name="connsiteX74" fmla="*/ 5353878 w 5632174"/>
              <a:gd name="connsiteY74" fmla="*/ 253368 h 3433890"/>
              <a:gd name="connsiteX75" fmla="*/ 5393635 w 5632174"/>
              <a:gd name="connsiteY75" fmla="*/ 240116 h 3433890"/>
              <a:gd name="connsiteX76" fmla="*/ 5446643 w 5632174"/>
              <a:gd name="connsiteY76" fmla="*/ 226864 h 3433890"/>
              <a:gd name="connsiteX77" fmla="*/ 5486400 w 5632174"/>
              <a:gd name="connsiteY77" fmla="*/ 200360 h 3433890"/>
              <a:gd name="connsiteX78" fmla="*/ 5552661 w 5632174"/>
              <a:gd name="connsiteY78" fmla="*/ 134099 h 3433890"/>
              <a:gd name="connsiteX79" fmla="*/ 5592417 w 5632174"/>
              <a:gd name="connsiteY79" fmla="*/ 54586 h 3433890"/>
              <a:gd name="connsiteX80" fmla="*/ 5632174 w 5632174"/>
              <a:gd name="connsiteY80" fmla="*/ 1577 h 3433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632174" h="3433890">
                <a:moveTo>
                  <a:pt x="0" y="3433890"/>
                </a:moveTo>
                <a:cubicBezTo>
                  <a:pt x="8835" y="3407386"/>
                  <a:pt x="19728" y="3381481"/>
                  <a:pt x="26504" y="3354377"/>
                </a:cubicBezTo>
                <a:cubicBezTo>
                  <a:pt x="30921" y="3336707"/>
                  <a:pt x="34522" y="3318813"/>
                  <a:pt x="39756" y="3301368"/>
                </a:cubicBezTo>
                <a:cubicBezTo>
                  <a:pt x="47784" y="3274608"/>
                  <a:pt x="50764" y="3245101"/>
                  <a:pt x="66261" y="3221855"/>
                </a:cubicBezTo>
                <a:cubicBezTo>
                  <a:pt x="75096" y="3208603"/>
                  <a:pt x="82400" y="3194192"/>
                  <a:pt x="92765" y="3182099"/>
                </a:cubicBezTo>
                <a:cubicBezTo>
                  <a:pt x="109027" y="3163126"/>
                  <a:pt x="145774" y="3129090"/>
                  <a:pt x="145774" y="3129090"/>
                </a:cubicBezTo>
                <a:cubicBezTo>
                  <a:pt x="153182" y="3099459"/>
                  <a:pt x="172625" y="3015925"/>
                  <a:pt x="185530" y="2996568"/>
                </a:cubicBezTo>
                <a:lnTo>
                  <a:pt x="212035" y="2956812"/>
                </a:lnTo>
                <a:cubicBezTo>
                  <a:pt x="218759" y="2929914"/>
                  <a:pt x="227132" y="2890662"/>
                  <a:pt x="238539" y="2864046"/>
                </a:cubicBezTo>
                <a:cubicBezTo>
                  <a:pt x="297041" y="2727540"/>
                  <a:pt x="231213" y="2912525"/>
                  <a:pt x="291548" y="2731525"/>
                </a:cubicBezTo>
                <a:cubicBezTo>
                  <a:pt x="295499" y="2719672"/>
                  <a:pt x="310247" y="2714776"/>
                  <a:pt x="318052" y="2705020"/>
                </a:cubicBezTo>
                <a:cubicBezTo>
                  <a:pt x="328001" y="2692583"/>
                  <a:pt x="334068" y="2677250"/>
                  <a:pt x="344556" y="2665264"/>
                </a:cubicBezTo>
                <a:cubicBezTo>
                  <a:pt x="365125" y="2641757"/>
                  <a:pt x="388730" y="2621090"/>
                  <a:pt x="410817" y="2599003"/>
                </a:cubicBezTo>
                <a:cubicBezTo>
                  <a:pt x="424069" y="2585751"/>
                  <a:pt x="435581" y="2570491"/>
                  <a:pt x="450574" y="2559246"/>
                </a:cubicBezTo>
                <a:cubicBezTo>
                  <a:pt x="623826" y="2429307"/>
                  <a:pt x="407682" y="2589883"/>
                  <a:pt x="543339" y="2492986"/>
                </a:cubicBezTo>
                <a:cubicBezTo>
                  <a:pt x="561312" y="2480148"/>
                  <a:pt x="577171" y="2464187"/>
                  <a:pt x="596348" y="2453229"/>
                </a:cubicBezTo>
                <a:cubicBezTo>
                  <a:pt x="608476" y="2446298"/>
                  <a:pt x="623610" y="2446224"/>
                  <a:pt x="636104" y="2439977"/>
                </a:cubicBezTo>
                <a:cubicBezTo>
                  <a:pt x="760275" y="2377891"/>
                  <a:pt x="643806" y="2419104"/>
                  <a:pt x="768626" y="2373716"/>
                </a:cubicBezTo>
                <a:cubicBezTo>
                  <a:pt x="794882" y="2364169"/>
                  <a:pt x="821635" y="2356047"/>
                  <a:pt x="848139" y="2347212"/>
                </a:cubicBezTo>
                <a:lnTo>
                  <a:pt x="887895" y="2333960"/>
                </a:lnTo>
                <a:cubicBezTo>
                  <a:pt x="901147" y="2325125"/>
                  <a:pt x="913406" y="2314578"/>
                  <a:pt x="927652" y="2307455"/>
                </a:cubicBezTo>
                <a:cubicBezTo>
                  <a:pt x="984089" y="2279236"/>
                  <a:pt x="953994" y="2313274"/>
                  <a:pt x="1007165" y="2267699"/>
                </a:cubicBezTo>
                <a:cubicBezTo>
                  <a:pt x="1119644" y="2171289"/>
                  <a:pt x="1008656" y="2249035"/>
                  <a:pt x="1099930" y="2188186"/>
                </a:cubicBezTo>
                <a:cubicBezTo>
                  <a:pt x="1172683" y="2079059"/>
                  <a:pt x="1077560" y="2204112"/>
                  <a:pt x="1166191" y="2135177"/>
                </a:cubicBezTo>
                <a:cubicBezTo>
                  <a:pt x="1276396" y="2049462"/>
                  <a:pt x="1202388" y="2066147"/>
                  <a:pt x="1285461" y="2042412"/>
                </a:cubicBezTo>
                <a:cubicBezTo>
                  <a:pt x="1302973" y="2037409"/>
                  <a:pt x="1320800" y="2033577"/>
                  <a:pt x="1338469" y="2029160"/>
                </a:cubicBezTo>
                <a:cubicBezTo>
                  <a:pt x="1407656" y="1983035"/>
                  <a:pt x="1347492" y="2015856"/>
                  <a:pt x="1444487" y="1989403"/>
                </a:cubicBezTo>
                <a:cubicBezTo>
                  <a:pt x="1471441" y="1982052"/>
                  <a:pt x="1497496" y="1971734"/>
                  <a:pt x="1524000" y="1962899"/>
                </a:cubicBezTo>
                <a:cubicBezTo>
                  <a:pt x="1552085" y="1953537"/>
                  <a:pt x="1616995" y="1941649"/>
                  <a:pt x="1643269" y="1936394"/>
                </a:cubicBezTo>
                <a:cubicBezTo>
                  <a:pt x="1707271" y="1872394"/>
                  <a:pt x="1625936" y="1950262"/>
                  <a:pt x="1709530" y="1883386"/>
                </a:cubicBezTo>
                <a:cubicBezTo>
                  <a:pt x="1719287" y="1875581"/>
                  <a:pt x="1724860" y="1862469"/>
                  <a:pt x="1736035" y="1856881"/>
                </a:cubicBezTo>
                <a:cubicBezTo>
                  <a:pt x="1761023" y="1844387"/>
                  <a:pt x="1788444" y="1837153"/>
                  <a:pt x="1815548" y="1830377"/>
                </a:cubicBezTo>
                <a:lnTo>
                  <a:pt x="1921565" y="1803873"/>
                </a:lnTo>
                <a:cubicBezTo>
                  <a:pt x="1951868" y="1796297"/>
                  <a:pt x="1983598" y="1796208"/>
                  <a:pt x="2014330" y="1790620"/>
                </a:cubicBezTo>
                <a:cubicBezTo>
                  <a:pt x="2032250" y="1787362"/>
                  <a:pt x="2049826" y="1782372"/>
                  <a:pt x="2067339" y="1777368"/>
                </a:cubicBezTo>
                <a:cubicBezTo>
                  <a:pt x="2168825" y="1748372"/>
                  <a:pt x="2042316" y="1784073"/>
                  <a:pt x="2146852" y="1737612"/>
                </a:cubicBezTo>
                <a:cubicBezTo>
                  <a:pt x="2172382" y="1726265"/>
                  <a:pt x="2203119" y="1726604"/>
                  <a:pt x="2226365" y="1711107"/>
                </a:cubicBezTo>
                <a:cubicBezTo>
                  <a:pt x="2277744" y="1676854"/>
                  <a:pt x="2251011" y="1689639"/>
                  <a:pt x="2305878" y="1671351"/>
                </a:cubicBezTo>
                <a:cubicBezTo>
                  <a:pt x="2314713" y="1662516"/>
                  <a:pt x="2322387" y="1652343"/>
                  <a:pt x="2332382" y="1644846"/>
                </a:cubicBezTo>
                <a:cubicBezTo>
                  <a:pt x="2357865" y="1625733"/>
                  <a:pt x="2411895" y="1591838"/>
                  <a:pt x="2411895" y="1591838"/>
                </a:cubicBezTo>
                <a:cubicBezTo>
                  <a:pt x="2462942" y="1515268"/>
                  <a:pt x="2409441" y="1584476"/>
                  <a:pt x="2478156" y="1525577"/>
                </a:cubicBezTo>
                <a:cubicBezTo>
                  <a:pt x="2497129" y="1509315"/>
                  <a:pt x="2517304" y="1493360"/>
                  <a:pt x="2531165" y="1472568"/>
                </a:cubicBezTo>
                <a:cubicBezTo>
                  <a:pt x="2540000" y="1459316"/>
                  <a:pt x="2546407" y="1444074"/>
                  <a:pt x="2557669" y="1432812"/>
                </a:cubicBezTo>
                <a:cubicBezTo>
                  <a:pt x="2583360" y="1407121"/>
                  <a:pt x="2604846" y="1403834"/>
                  <a:pt x="2637182" y="1393055"/>
                </a:cubicBezTo>
                <a:cubicBezTo>
                  <a:pt x="2646017" y="1384220"/>
                  <a:pt x="2652973" y="1372979"/>
                  <a:pt x="2663687" y="1366551"/>
                </a:cubicBezTo>
                <a:cubicBezTo>
                  <a:pt x="2675665" y="1359364"/>
                  <a:pt x="2690364" y="1358204"/>
                  <a:pt x="2703443" y="1353299"/>
                </a:cubicBezTo>
                <a:cubicBezTo>
                  <a:pt x="2845896" y="1299878"/>
                  <a:pt x="2694036" y="1349024"/>
                  <a:pt x="2835965" y="1313542"/>
                </a:cubicBezTo>
                <a:cubicBezTo>
                  <a:pt x="2989220" y="1275229"/>
                  <a:pt x="2871905" y="1297594"/>
                  <a:pt x="3048000" y="1247281"/>
                </a:cubicBezTo>
                <a:cubicBezTo>
                  <a:pt x="3164450" y="1214009"/>
                  <a:pt x="3064620" y="1259187"/>
                  <a:pt x="3193774" y="1207525"/>
                </a:cubicBezTo>
                <a:cubicBezTo>
                  <a:pt x="3357525" y="1142024"/>
                  <a:pt x="3158567" y="1210424"/>
                  <a:pt x="3286539" y="1167768"/>
                </a:cubicBezTo>
                <a:cubicBezTo>
                  <a:pt x="3304209" y="1154516"/>
                  <a:pt x="3322580" y="1142152"/>
                  <a:pt x="3339548" y="1128012"/>
                </a:cubicBezTo>
                <a:cubicBezTo>
                  <a:pt x="3382923" y="1091866"/>
                  <a:pt x="3353841" y="1098437"/>
                  <a:pt x="3419061" y="1061751"/>
                </a:cubicBezTo>
                <a:cubicBezTo>
                  <a:pt x="3470715" y="1032696"/>
                  <a:pt x="3578087" y="982238"/>
                  <a:pt x="3578087" y="982238"/>
                </a:cubicBezTo>
                <a:cubicBezTo>
                  <a:pt x="3596181" y="964143"/>
                  <a:pt x="3622737" y="941052"/>
                  <a:pt x="3631095" y="915977"/>
                </a:cubicBezTo>
                <a:cubicBezTo>
                  <a:pt x="3639592" y="890486"/>
                  <a:pt x="3628939" y="858477"/>
                  <a:pt x="3644348" y="836464"/>
                </a:cubicBezTo>
                <a:cubicBezTo>
                  <a:pt x="3683087" y="781122"/>
                  <a:pt x="3734708" y="782517"/>
                  <a:pt x="3790121" y="770203"/>
                </a:cubicBezTo>
                <a:cubicBezTo>
                  <a:pt x="3807901" y="766252"/>
                  <a:pt x="3825851" y="762711"/>
                  <a:pt x="3843130" y="756951"/>
                </a:cubicBezTo>
                <a:cubicBezTo>
                  <a:pt x="3865698" y="749428"/>
                  <a:pt x="3888446" y="741724"/>
                  <a:pt x="3909391" y="730446"/>
                </a:cubicBezTo>
                <a:cubicBezTo>
                  <a:pt x="4076978" y="640207"/>
                  <a:pt x="3959205" y="682921"/>
                  <a:pt x="4055165" y="650933"/>
                </a:cubicBezTo>
                <a:cubicBezTo>
                  <a:pt x="4115543" y="590555"/>
                  <a:pt x="4070901" y="620495"/>
                  <a:pt x="4161182" y="597925"/>
                </a:cubicBezTo>
                <a:cubicBezTo>
                  <a:pt x="4174734" y="594537"/>
                  <a:pt x="4187462" y="588349"/>
                  <a:pt x="4200939" y="584673"/>
                </a:cubicBezTo>
                <a:cubicBezTo>
                  <a:pt x="4236082" y="575088"/>
                  <a:pt x="4271617" y="567003"/>
                  <a:pt x="4306956" y="558168"/>
                </a:cubicBezTo>
                <a:cubicBezTo>
                  <a:pt x="4354291" y="546334"/>
                  <a:pt x="4404139" y="549333"/>
                  <a:pt x="4452730" y="544916"/>
                </a:cubicBezTo>
                <a:cubicBezTo>
                  <a:pt x="4470400" y="540499"/>
                  <a:pt x="4488685" y="538059"/>
                  <a:pt x="4505739" y="531664"/>
                </a:cubicBezTo>
                <a:cubicBezTo>
                  <a:pt x="4524236" y="524728"/>
                  <a:pt x="4539826" y="510837"/>
                  <a:pt x="4558748" y="505160"/>
                </a:cubicBezTo>
                <a:cubicBezTo>
                  <a:pt x="4584485" y="497439"/>
                  <a:pt x="4611913" y="497177"/>
                  <a:pt x="4638261" y="491907"/>
                </a:cubicBezTo>
                <a:cubicBezTo>
                  <a:pt x="4762215" y="467115"/>
                  <a:pt x="4629970" y="490666"/>
                  <a:pt x="4731026" y="465403"/>
                </a:cubicBezTo>
                <a:cubicBezTo>
                  <a:pt x="4752878" y="459940"/>
                  <a:pt x="4775200" y="456568"/>
                  <a:pt x="4797287" y="452151"/>
                </a:cubicBezTo>
                <a:cubicBezTo>
                  <a:pt x="4919595" y="390997"/>
                  <a:pt x="4864973" y="408724"/>
                  <a:pt x="4956313" y="385890"/>
                </a:cubicBezTo>
                <a:cubicBezTo>
                  <a:pt x="4973982" y="377055"/>
                  <a:pt x="4991163" y="367168"/>
                  <a:pt x="5009321" y="359386"/>
                </a:cubicBezTo>
                <a:cubicBezTo>
                  <a:pt x="5022161" y="353883"/>
                  <a:pt x="5036584" y="352380"/>
                  <a:pt x="5049078" y="346133"/>
                </a:cubicBezTo>
                <a:cubicBezTo>
                  <a:pt x="5063324" y="339010"/>
                  <a:pt x="5073579" y="324206"/>
                  <a:pt x="5088835" y="319629"/>
                </a:cubicBezTo>
                <a:cubicBezTo>
                  <a:pt x="5118753" y="310654"/>
                  <a:pt x="5150678" y="310794"/>
                  <a:pt x="5181600" y="306377"/>
                </a:cubicBezTo>
                <a:cubicBezTo>
                  <a:pt x="5315227" y="261835"/>
                  <a:pt x="5107939" y="329801"/>
                  <a:pt x="5274365" y="279873"/>
                </a:cubicBezTo>
                <a:cubicBezTo>
                  <a:pt x="5301125" y="271845"/>
                  <a:pt x="5327374" y="262203"/>
                  <a:pt x="5353878" y="253368"/>
                </a:cubicBezTo>
                <a:cubicBezTo>
                  <a:pt x="5367130" y="248951"/>
                  <a:pt x="5380083" y="243504"/>
                  <a:pt x="5393635" y="240116"/>
                </a:cubicBezTo>
                <a:lnTo>
                  <a:pt x="5446643" y="226864"/>
                </a:lnTo>
                <a:cubicBezTo>
                  <a:pt x="5459895" y="218029"/>
                  <a:pt x="5474414" y="210848"/>
                  <a:pt x="5486400" y="200360"/>
                </a:cubicBezTo>
                <a:cubicBezTo>
                  <a:pt x="5509907" y="179791"/>
                  <a:pt x="5552661" y="134099"/>
                  <a:pt x="5552661" y="134099"/>
                </a:cubicBezTo>
                <a:cubicBezTo>
                  <a:pt x="5585971" y="34168"/>
                  <a:pt x="5541038" y="157345"/>
                  <a:pt x="5592417" y="54586"/>
                </a:cubicBezTo>
                <a:cubicBezTo>
                  <a:pt x="5619710" y="0"/>
                  <a:pt x="5585455" y="24936"/>
                  <a:pt x="5632174" y="1577"/>
                </a:cubicBezTo>
              </a:path>
            </a:pathLst>
          </a:custGeom>
          <a:noFill/>
          <a:ln w="31750" cap="flat" cmpd="dbl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爆炸形 1 32"/>
          <p:cNvSpPr/>
          <p:nvPr/>
        </p:nvSpPr>
        <p:spPr bwMode="auto">
          <a:xfrm>
            <a:off x="5724525" y="4267200"/>
            <a:ext cx="3088171" cy="1988106"/>
          </a:xfrm>
          <a:prstGeom prst="irregularSeal1">
            <a:avLst/>
          </a:prstGeom>
          <a:solidFill>
            <a:schemeClr val="accent5">
              <a:lumMod val="90000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2000" b="1" dirty="0" smtClean="0">
                <a:solidFill>
                  <a:srgbClr val="FF0000"/>
                </a:solidFill>
              </a:rPr>
              <a:t>You didn’t see me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23" grpId="0"/>
      <p:bldP spid="23" grpId="1"/>
      <p:bldP spid="27" grpId="0"/>
      <p:bldP spid="27" grpId="1"/>
      <p:bldP spid="30" grpId="0"/>
      <p:bldP spid="30" grpId="1"/>
      <p:bldP spid="32" grpId="0" animBg="1"/>
      <p:bldP spid="3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Target Code Behavior Annotations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SendSms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HttpAccess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PhoneCall</a:t>
            </a:r>
            <a:r>
              <a:rPr lang="en-US" dirty="0" smtClean="0"/>
              <a:t>: make phone calls without user’s consent</a:t>
            </a:r>
          </a:p>
          <a:p>
            <a:pPr lvl="1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Install</a:t>
            </a:r>
            <a:r>
              <a:rPr lang="en-US" dirty="0" smtClean="0"/>
              <a:t>: install packages in background</a:t>
            </a:r>
          </a:p>
          <a:p>
            <a:endParaRPr lang="en-US" dirty="0" smtClean="0"/>
          </a:p>
          <a:p>
            <a:r>
              <a:rPr lang="en-US" dirty="0" smtClean="0"/>
              <a:t>Auxiliary Code Behavior Annotations</a:t>
            </a:r>
          </a:p>
          <a:p>
            <a:pPr lvl="2"/>
            <a:r>
              <a:rPr lang="en-US" dirty="0" smtClean="0"/>
              <a:t>Correlated target behaviors are considered benign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NotifySms</a:t>
            </a:r>
            <a:endParaRPr lang="en-US" dirty="0" smtClean="0"/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UiOperation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1295400"/>
          </a:xfrm>
        </p:spPr>
        <p:txBody>
          <a:bodyPr/>
          <a:lstStyle/>
          <a:p>
            <a:r>
              <a:rPr lang="en-US" dirty="0" smtClean="0"/>
              <a:t>Apps Sources</a:t>
            </a:r>
          </a:p>
          <a:p>
            <a:pPr lvl="1"/>
            <a:r>
              <a:rPr lang="en-US" dirty="0" smtClean="0"/>
              <a:t>Selection criteria: </a:t>
            </a:r>
            <a:r>
              <a:rPr lang="en-US" dirty="0" err="1" smtClean="0"/>
              <a:t>SendSms</a:t>
            </a:r>
            <a:r>
              <a:rPr lang="en-US" dirty="0" smtClean="0"/>
              <a:t>, </a:t>
            </a:r>
            <a:r>
              <a:rPr lang="en-US" dirty="0" err="1" smtClean="0"/>
              <a:t>PhoneCall</a:t>
            </a:r>
            <a:r>
              <a:rPr lang="en-US" dirty="0" smtClean="0"/>
              <a:t>, Install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2667000"/>
          <a:ext cx="5943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Apps Source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No. of Apps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Contagio</a:t>
                      </a:r>
                      <a:r>
                        <a:rPr lang="en-US" sz="2400" dirty="0" smtClean="0"/>
                        <a:t> Mini Dump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Google Play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Wandoujia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/>
                        </a:rPr>
                        <a:t>Total</a:t>
                      </a:r>
                      <a:endParaRPr lang="en-US" sz="2400" b="1" dirty="0">
                        <a:effectLst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effectLst/>
                        </a:rPr>
                        <a:t>182</a:t>
                      </a:r>
                      <a:endParaRPr lang="en-US" sz="2400" b="1" dirty="0">
                        <a:effectLst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1828800"/>
          </a:xfrm>
        </p:spPr>
        <p:txBody>
          <a:bodyPr/>
          <a:lstStyle/>
          <a:p>
            <a:r>
              <a:rPr lang="en-US" dirty="0" smtClean="0"/>
              <a:t>Analysis Results</a:t>
            </a:r>
          </a:p>
          <a:p>
            <a:pPr lvl="1"/>
            <a:r>
              <a:rPr lang="en-US" dirty="0" smtClean="0"/>
              <a:t>Rep: #Apps reported with stealthy behavior</a:t>
            </a:r>
          </a:p>
          <a:p>
            <a:pPr lvl="1"/>
            <a:r>
              <a:rPr lang="en-US" dirty="0" smtClean="0"/>
              <a:t>FP: #Apps false positive</a:t>
            </a:r>
          </a:p>
          <a:p>
            <a:pPr lvl="1"/>
            <a:r>
              <a:rPr lang="en-US" dirty="0" smtClean="0"/>
              <a:t>FN: #Apps false negative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7200" y="3535680"/>
          <a:ext cx="8458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  <a:gridCol w="563880"/>
                <a:gridCol w="701040"/>
                <a:gridCol w="495300"/>
                <a:gridCol w="49530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HTTP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SMS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INSTALL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r>
                        <a:rPr lang="en-US" sz="1600" dirty="0" smtClean="0"/>
                        <a:t>ep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r>
                        <a:rPr lang="en-US" sz="1600" dirty="0" smtClean="0"/>
                        <a:t>ep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r>
                        <a:rPr lang="en-US" sz="1600" dirty="0" smtClean="0"/>
                        <a:t>ep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r>
                        <a:rPr lang="en-US" sz="1600" dirty="0" smtClean="0"/>
                        <a:t>ep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R</a:t>
                      </a:r>
                      <a:r>
                        <a:rPr lang="en-US" sz="1600" b="1" dirty="0" smtClean="0"/>
                        <a:t>ep</a:t>
                      </a:r>
                      <a:endParaRPr lang="en-US" sz="16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FP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FN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113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圆角矩形 5"/>
          <p:cNvSpPr/>
          <p:nvPr/>
        </p:nvSpPr>
        <p:spPr bwMode="auto">
          <a:xfrm>
            <a:off x="304800" y="3429000"/>
            <a:ext cx="1905000" cy="1341120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2042652" y="3429000"/>
            <a:ext cx="1905000" cy="1341120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3733800" y="3429000"/>
            <a:ext cx="1905000" cy="1341120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5486400" y="3429000"/>
            <a:ext cx="1905000" cy="1341120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圆角矩形 9"/>
          <p:cNvSpPr/>
          <p:nvPr/>
        </p:nvSpPr>
        <p:spPr bwMode="auto">
          <a:xfrm>
            <a:off x="7162800" y="3429000"/>
            <a:ext cx="1905000" cy="1341120"/>
          </a:xfrm>
          <a:prstGeom prst="roundRect">
            <a:avLst/>
          </a:prstGeom>
          <a:noFill/>
          <a:ln w="317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1066800"/>
          </a:xfrm>
        </p:spPr>
        <p:txBody>
          <a:bodyPr/>
          <a:lstStyle/>
          <a:p>
            <a:r>
              <a:rPr lang="en-US" dirty="0" smtClean="0"/>
              <a:t>False Positive Rate:</a:t>
            </a:r>
          </a:p>
          <a:p>
            <a:pPr lvl="1"/>
            <a:r>
              <a:rPr lang="en-US" dirty="0" smtClean="0"/>
              <a:t>28/113 = 24.8%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62000" y="2315496"/>
          <a:ext cx="245364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880"/>
                <a:gridCol w="817880"/>
                <a:gridCol w="81788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HTTP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Rep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FP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FN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94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26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4648200" y="2057400"/>
            <a:ext cx="3657600" cy="995422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tx1"/>
                </a:solidFill>
              </a:rPr>
              <a:t>Incompleteness of keyword dictionary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648200" y="3444895"/>
            <a:ext cx="3657600" cy="56263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tx1"/>
                </a:solidFill>
              </a:rPr>
              <a:t>Complex Ad logic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5" idx="2"/>
          </p:cNvCxnSpPr>
          <p:nvPr/>
        </p:nvCxnSpPr>
        <p:spPr bwMode="auto">
          <a:xfrm flipV="1">
            <a:off x="3215640" y="2555111"/>
            <a:ext cx="1432560" cy="3245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>
            <a:endCxn id="6" idx="2"/>
          </p:cNvCxnSpPr>
          <p:nvPr/>
        </p:nvCxnSpPr>
        <p:spPr bwMode="auto">
          <a:xfrm>
            <a:off x="3215640" y="3124200"/>
            <a:ext cx="1432560" cy="60201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圆角矩形 12"/>
          <p:cNvSpPr/>
          <p:nvPr/>
        </p:nvSpPr>
        <p:spPr bwMode="auto">
          <a:xfrm>
            <a:off x="4557252" y="5298059"/>
            <a:ext cx="3657600" cy="91940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2400" dirty="0" smtClean="0">
                <a:solidFill>
                  <a:schemeClr val="tx1"/>
                </a:solidFill>
              </a:rPr>
              <a:t>Post-Processing phase</a:t>
            </a:r>
          </a:p>
          <a:p>
            <a:pPr algn="ctr" eaLnBrk="0" hangingPunct="0"/>
            <a:r>
              <a:rPr lang="en-US" sz="2400" dirty="0" smtClean="0">
                <a:solidFill>
                  <a:schemeClr val="tx1"/>
                </a:solidFill>
              </a:rPr>
              <a:t>to suppress warning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5958662" y="4073366"/>
            <a:ext cx="794802" cy="1108234"/>
          </a:xfrm>
          <a:prstGeom prst="downArrow">
            <a:avLst/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 anchor="ctr">
            <a:spAutoFit/>
          </a:bodyPr>
          <a:lstStyle/>
          <a:p>
            <a:pPr algn="ctr" eaLnBrk="0" hangingPunct="0"/>
            <a:r>
              <a:rPr lang="en-US" sz="1400" dirty="0" smtClean="0">
                <a:solidFill>
                  <a:schemeClr val="tx1"/>
                </a:solidFill>
              </a:rPr>
              <a:t>Solution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1066800"/>
          </a:xfrm>
        </p:spPr>
        <p:txBody>
          <a:bodyPr/>
          <a:lstStyle/>
          <a:p>
            <a:r>
              <a:rPr lang="en-US" dirty="0" smtClean="0"/>
              <a:t>Detection Rate</a:t>
            </a:r>
          </a:p>
          <a:p>
            <a:pPr lvl="1"/>
            <a:r>
              <a:rPr lang="en-US" dirty="0" smtClean="0"/>
              <a:t>85 / (85 + 11) = 88%</a:t>
            </a:r>
            <a:endParaRPr 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914400" y="2971800"/>
          <a:ext cx="230124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7080"/>
                <a:gridCol w="767080"/>
                <a:gridCol w="767080"/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INSTALL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Rep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FP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FN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6</a:t>
                      </a:r>
                      <a:endParaRPr lang="en-US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5" name="椭圆 4"/>
          <p:cNvSpPr/>
          <p:nvPr/>
        </p:nvSpPr>
        <p:spPr bwMode="auto">
          <a:xfrm>
            <a:off x="4648200" y="2667000"/>
            <a:ext cx="3657600" cy="56263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tx1"/>
                </a:solidFill>
              </a:rPr>
              <a:t>Implicit call edges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4648200" y="4019729"/>
            <a:ext cx="3657600" cy="56263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2000" dirty="0" smtClean="0">
                <a:solidFill>
                  <a:schemeClr val="tx1"/>
                </a:solidFill>
              </a:rPr>
              <a:t>Native libraries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>
            <a:endCxn id="5" idx="2"/>
          </p:cNvCxnSpPr>
          <p:nvPr/>
        </p:nvCxnSpPr>
        <p:spPr bwMode="auto">
          <a:xfrm flipV="1">
            <a:off x="3215640" y="2948315"/>
            <a:ext cx="1432560" cy="32828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直接箭头连接符 9"/>
          <p:cNvCxnSpPr>
            <a:endCxn id="6" idx="2"/>
          </p:cNvCxnSpPr>
          <p:nvPr/>
        </p:nvCxnSpPr>
        <p:spPr bwMode="auto">
          <a:xfrm>
            <a:off x="3215640" y="4019729"/>
            <a:ext cx="1432560" cy="2813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990600"/>
          </a:xfrm>
        </p:spPr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Most can be done within 200 seconds.</a:t>
            </a:r>
            <a:endParaRPr lang="en-US" dirty="0"/>
          </a:p>
        </p:txBody>
      </p:sp>
      <p:graphicFrame>
        <p:nvGraphicFramePr>
          <p:cNvPr id="7" name="图表 6"/>
          <p:cNvGraphicFramePr/>
          <p:nvPr/>
        </p:nvGraphicFramePr>
        <p:xfrm>
          <a:off x="609600" y="2819400"/>
          <a:ext cx="8020051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矩形 4"/>
          <p:cNvSpPr/>
          <p:nvPr/>
        </p:nvSpPr>
        <p:spPr bwMode="auto">
          <a:xfrm>
            <a:off x="838200" y="5257800"/>
            <a:ext cx="7315200" cy="762000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Textual keywords analysis is insufficient</a:t>
            </a:r>
          </a:p>
          <a:p>
            <a:pPr lvl="1"/>
            <a:r>
              <a:rPr lang="en-US" dirty="0" smtClean="0"/>
              <a:t>More advanced text analysis or image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Future adversary may obfuscate a malicious app to induce bogus correlations</a:t>
            </a:r>
          </a:p>
          <a:p>
            <a:pPr lvl="1"/>
            <a:r>
              <a:rPr lang="en-US" dirty="0" smtClean="0"/>
              <a:t>Leverage testing or symbolic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Taint Analysis</a:t>
            </a:r>
          </a:p>
          <a:p>
            <a:pPr lvl="1"/>
            <a:r>
              <a:rPr lang="en-US" dirty="0" err="1" smtClean="0"/>
              <a:t>TaintDroid</a:t>
            </a:r>
            <a:r>
              <a:rPr lang="en-US" dirty="0" smtClean="0"/>
              <a:t> (W. </a:t>
            </a:r>
            <a:r>
              <a:rPr lang="en-US" dirty="0" err="1" smtClean="0"/>
              <a:t>Enck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. OSDI’10)</a:t>
            </a:r>
          </a:p>
          <a:p>
            <a:pPr lvl="1"/>
            <a:r>
              <a:rPr lang="en-US" dirty="0" err="1" smtClean="0"/>
              <a:t>FlowDroid</a:t>
            </a:r>
            <a:r>
              <a:rPr lang="en-US" dirty="0" smtClean="0"/>
              <a:t> (C. Fritz </a:t>
            </a:r>
            <a:r>
              <a:rPr lang="en-US" i="1" dirty="0" smtClean="0"/>
              <a:t>et al. </a:t>
            </a:r>
            <a:r>
              <a:rPr lang="en-US" dirty="0" err="1" smtClean="0"/>
              <a:t>TechRep</a:t>
            </a:r>
            <a:r>
              <a:rPr lang="en-US" dirty="0" smtClean="0"/>
              <a:t>)</a:t>
            </a:r>
          </a:p>
          <a:p>
            <a:r>
              <a:rPr lang="en-US" dirty="0" smtClean="0"/>
              <a:t>Malicious SMS/</a:t>
            </a:r>
            <a:r>
              <a:rPr lang="en-US" dirty="0" err="1" smtClean="0"/>
              <a:t>PhoneCall</a:t>
            </a:r>
            <a:r>
              <a:rPr lang="en-US" dirty="0" smtClean="0"/>
              <a:t> Detection</a:t>
            </a:r>
          </a:p>
          <a:p>
            <a:pPr lvl="1"/>
            <a:r>
              <a:rPr lang="en-US" dirty="0" smtClean="0"/>
              <a:t>Hardcoded number (W. </a:t>
            </a:r>
            <a:r>
              <a:rPr lang="en-US" dirty="0" err="1" smtClean="0"/>
              <a:t>Enck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. Security’11)</a:t>
            </a:r>
          </a:p>
          <a:p>
            <a:r>
              <a:rPr lang="en-US" dirty="0" smtClean="0"/>
              <a:t>Stealthy Behavior Detection</a:t>
            </a:r>
          </a:p>
          <a:p>
            <a:pPr lvl="1"/>
            <a:r>
              <a:rPr lang="en-US" dirty="0" smtClean="0"/>
              <a:t>Absence of data dependence path between user input/action and a sensitive function  (K. </a:t>
            </a:r>
            <a:r>
              <a:rPr lang="en-US" dirty="0" err="1" smtClean="0"/>
              <a:t>Elish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. MoST’12)</a:t>
            </a:r>
          </a:p>
          <a:p>
            <a:r>
              <a:rPr lang="en-US" dirty="0" smtClean="0"/>
              <a:t>Text Analysis</a:t>
            </a:r>
          </a:p>
          <a:p>
            <a:pPr lvl="1"/>
            <a:r>
              <a:rPr lang="en-US" dirty="0" err="1" smtClean="0"/>
              <a:t>Whyper</a:t>
            </a:r>
            <a:r>
              <a:rPr lang="en-US" dirty="0" smtClean="0"/>
              <a:t> (R. </a:t>
            </a:r>
            <a:r>
              <a:rPr lang="en-US" dirty="0" err="1" smtClean="0"/>
              <a:t>Pandita</a:t>
            </a:r>
            <a:r>
              <a:rPr lang="en-US" dirty="0" smtClean="0"/>
              <a:t> </a:t>
            </a:r>
            <a:r>
              <a:rPr lang="en-US" i="1" dirty="0" smtClean="0"/>
              <a:t>et al</a:t>
            </a:r>
            <a:r>
              <a:rPr lang="en-US" dirty="0" smtClean="0"/>
              <a:t>. Security’13)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presented </a:t>
            </a:r>
            <a:r>
              <a:rPr lang="en-US" dirty="0" err="1" smtClean="0"/>
              <a:t>AsDroid</a:t>
            </a:r>
            <a:r>
              <a:rPr lang="en-US" dirty="0" smtClean="0"/>
              <a:t> to detect </a:t>
            </a:r>
            <a:r>
              <a:rPr lang="en-US" i="1" dirty="0" smtClean="0"/>
              <a:t>stealthy</a:t>
            </a:r>
            <a:r>
              <a:rPr lang="en-US" dirty="0" smtClean="0"/>
              <a:t> behaviors in Android apps.</a:t>
            </a:r>
          </a:p>
          <a:p>
            <a:r>
              <a:rPr lang="en-US" dirty="0" smtClean="0"/>
              <a:t>The key idea is to identify contradiction between program behavior and user interface text.</a:t>
            </a:r>
          </a:p>
          <a:p>
            <a:pPr lvl="1"/>
            <a:r>
              <a:rPr lang="en-US" dirty="0" smtClean="0"/>
              <a:t>Static program analysis is applied for correlation analysis between code behaviors.</a:t>
            </a:r>
          </a:p>
          <a:p>
            <a:pPr lvl="1"/>
            <a:r>
              <a:rPr lang="en-US" dirty="0" smtClean="0"/>
              <a:t>Text analysis is utilized for contradiction analysis.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Stealthy behaviors in Android apps</a:t>
            </a:r>
          </a:p>
          <a:p>
            <a:pPr lvl="1"/>
            <a:r>
              <a:rPr lang="en-US" dirty="0" smtClean="0"/>
              <a:t>52-64% of existing malwares send stealthy premium rate SMS messages or make phone calls (</a:t>
            </a:r>
            <a:r>
              <a:rPr lang="en-US" sz="1800" dirty="0" smtClean="0"/>
              <a:t>A. P. Felt. SPSM’11, Y. Zhou. S&amp;P’12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Stealthy HTTP requests are also very common undesirable behaviors in malware (</a:t>
            </a:r>
            <a:r>
              <a:rPr lang="en-US" sz="1800" dirty="0" smtClean="0"/>
              <a:t>A. P. Felt. SPSM’11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A kind of malware making stealthy HTTP connections caused 8 million dollars loss in March 2010 in China (</a:t>
            </a:r>
            <a:r>
              <a:rPr lang="en-US" sz="1600" dirty="0" smtClean="0"/>
              <a:t>news in SINA.com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Malicious behaviors appear to be indistinguishable from that of benign apps</a:t>
            </a:r>
          </a:p>
          <a:p>
            <a:pPr lvl="1"/>
            <a:r>
              <a:rPr lang="en-US" dirty="0" smtClean="0"/>
              <a:t>Existing techniques are insufficient in detecting stealthy behaviors</a:t>
            </a:r>
          </a:p>
          <a:p>
            <a:pPr lvl="2"/>
            <a:r>
              <a:rPr lang="en-US" dirty="0" smtClean="0"/>
              <a:t>Access control by setting application privileges</a:t>
            </a:r>
          </a:p>
          <a:p>
            <a:pPr lvl="3"/>
            <a:r>
              <a:rPr lang="en-US" dirty="0" smtClean="0"/>
              <a:t>Very coarse-grained</a:t>
            </a:r>
          </a:p>
          <a:p>
            <a:pPr lvl="2"/>
            <a:r>
              <a:rPr lang="en-US" dirty="0" smtClean="0"/>
              <a:t>Taint analysis</a:t>
            </a:r>
          </a:p>
          <a:p>
            <a:pPr lvl="3"/>
            <a:r>
              <a:rPr lang="en-US" dirty="0" smtClean="0"/>
              <a:t>Stealthy behaviors may not leak any information</a:t>
            </a:r>
          </a:p>
          <a:p>
            <a:pPr lvl="2"/>
            <a:r>
              <a:rPr lang="en-US" dirty="0" smtClean="0"/>
              <a:t>Blacklisting premium-rate phone numbers</a:t>
            </a:r>
          </a:p>
          <a:p>
            <a:pPr lvl="3"/>
            <a:r>
              <a:rPr lang="en-US" dirty="0" smtClean="0"/>
              <a:t>Non-trivial to keep a blacklist up-to-date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8" name="椭圆 7"/>
          <p:cNvSpPr/>
          <p:nvPr/>
        </p:nvSpPr>
        <p:spPr bwMode="auto">
          <a:xfrm>
            <a:off x="4419600" y="2286000"/>
            <a:ext cx="1066800" cy="457200"/>
          </a:xfrm>
          <a:prstGeom prst="ellipse">
            <a:avLst/>
          </a:prstGeom>
          <a:noFill/>
          <a:ln w="19050">
            <a:solidFill>
              <a:srgbClr val="FF0000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 descr="C:\Users\huangjj\Desktop\device-2014-06-06-12594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280652"/>
            <a:ext cx="2743200" cy="4572000"/>
          </a:xfrm>
          <a:prstGeom prst="rect">
            <a:avLst/>
          </a:prstGeom>
          <a:noFill/>
        </p:spPr>
      </p:pic>
      <p:sp>
        <p:nvSpPr>
          <p:cNvPr id="9" name="矩形标注 8"/>
          <p:cNvSpPr/>
          <p:nvPr/>
        </p:nvSpPr>
        <p:spPr bwMode="auto">
          <a:xfrm>
            <a:off x="3276600" y="2133600"/>
            <a:ext cx="5638800" cy="2492990"/>
          </a:xfrm>
          <a:prstGeom prst="wedgeRectCallout">
            <a:avLst>
              <a:gd name="adj1" fmla="val -58813"/>
              <a:gd name="adj2" fmla="val 20644"/>
            </a:avLst>
          </a:prstGeom>
          <a:noFill/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eaLnBrk="0" hangingPunct="0"/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RegLoginListener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OnClickListener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(View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...;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String pass = ...;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(pref.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getBoolean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registered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false)) {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LoginTask.doLogin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pass);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sendRegisterSms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getPhoneNumber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doRegister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pass);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Motivating 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143000"/>
            <a:ext cx="5715000" cy="54102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RegLoginListener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implements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OnClickListener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public void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onClick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(View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view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...;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String pass = ...;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(pref.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getBoolean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registered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false)) {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LoginTask.doLogin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pass);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sendRegisterSms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getPhoneNumber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doRegister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pass);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private void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sendRegisterSms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phoneNum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String.format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Register Phone: %s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phoneNum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SmsManager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sm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SmsManager.getDefault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sm.sendTextMessage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106053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/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public class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LoginTask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extends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AsyncTask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protected 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doInBackground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(String...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http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.execute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smtClean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get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// http &amp; get are fields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public static void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doLogin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String pass) {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LoginTask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login =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LoginTask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String[]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smtClean="0">
                <a:solidFill>
                  <a:srgbClr val="990099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String[] {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uid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pass };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login.execute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eaLnBrk="0" hangingPunct="0"/>
            <a:r>
              <a:rPr lang="en-US" sz="12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200" dirty="0" smtClean="0">
              <a:latin typeface="Calibri" pitchFamily="34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457200" y="4072691"/>
            <a:ext cx="1981200" cy="303133"/>
          </a:xfrm>
          <a:prstGeom prst="ellipse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442452" y="4967280"/>
            <a:ext cx="1981200" cy="303133"/>
          </a:xfrm>
          <a:prstGeom prst="ellipse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圆角矩形 44"/>
          <p:cNvSpPr/>
          <p:nvPr/>
        </p:nvSpPr>
        <p:spPr bwMode="auto">
          <a:xfrm>
            <a:off x="4023853" y="1309926"/>
            <a:ext cx="3048000" cy="374571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err="1" smtClean="0">
                <a:solidFill>
                  <a:schemeClr val="tx1"/>
                </a:solidFill>
              </a:rPr>
              <a:t>RegLoginListener.</a:t>
            </a:r>
            <a:r>
              <a:rPr lang="en-US" sz="1600" b="1" dirty="0" err="1" smtClean="0">
                <a:solidFill>
                  <a:schemeClr val="tx1"/>
                </a:solidFill>
              </a:rPr>
              <a:t>onClick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 bwMode="auto">
          <a:xfrm>
            <a:off x="3367080" y="2072759"/>
            <a:ext cx="2180772" cy="374571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err="1" smtClean="0">
                <a:solidFill>
                  <a:schemeClr val="tx1"/>
                </a:solidFill>
              </a:rPr>
              <a:t>LoginTask.doLogin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 bwMode="auto">
          <a:xfrm>
            <a:off x="5896194" y="2070259"/>
            <a:ext cx="2013858" cy="374571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err="1" smtClean="0">
                <a:solidFill>
                  <a:schemeClr val="tx1"/>
                </a:solidFill>
              </a:rPr>
              <a:t>sendRegisterSms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 bwMode="auto">
          <a:xfrm>
            <a:off x="3323304" y="3145155"/>
            <a:ext cx="2253342" cy="374571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err="1" smtClean="0">
                <a:solidFill>
                  <a:schemeClr val="tx1"/>
                </a:solidFill>
              </a:rPr>
              <a:t>LoginTask.execute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 bwMode="auto">
          <a:xfrm>
            <a:off x="4813852" y="5286852"/>
            <a:ext cx="4177748" cy="442674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SmsManager.sendTextMessage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2986548" y="4434126"/>
            <a:ext cx="2942772" cy="374571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err="1" smtClean="0">
                <a:solidFill>
                  <a:schemeClr val="tx1"/>
                </a:solidFill>
              </a:rPr>
              <a:t>LoginTask.doInBackground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 bwMode="auto">
          <a:xfrm>
            <a:off x="3124200" y="6110526"/>
            <a:ext cx="2655404" cy="442674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HttpClient.execute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2" name="直接箭头连接符 51"/>
          <p:cNvCxnSpPr>
            <a:stCxn id="45" idx="2"/>
            <a:endCxn id="46" idx="0"/>
          </p:cNvCxnSpPr>
          <p:nvPr/>
        </p:nvCxnSpPr>
        <p:spPr bwMode="auto">
          <a:xfrm rot="5400000">
            <a:off x="4808529" y="1333435"/>
            <a:ext cx="388262" cy="10903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直接箭头连接符 52"/>
          <p:cNvCxnSpPr>
            <a:stCxn id="45" idx="2"/>
            <a:endCxn id="47" idx="0"/>
          </p:cNvCxnSpPr>
          <p:nvPr/>
        </p:nvCxnSpPr>
        <p:spPr bwMode="auto">
          <a:xfrm rot="16200000" flipH="1">
            <a:off x="6032607" y="1199743"/>
            <a:ext cx="385762" cy="135527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直接箭头连接符 53"/>
          <p:cNvCxnSpPr>
            <a:stCxn id="46" idx="2"/>
            <a:endCxn id="48" idx="0"/>
          </p:cNvCxnSpPr>
          <p:nvPr/>
        </p:nvCxnSpPr>
        <p:spPr bwMode="auto">
          <a:xfrm rot="5400000">
            <a:off x="4104809" y="2792497"/>
            <a:ext cx="697825" cy="74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直接箭头连接符 54"/>
          <p:cNvCxnSpPr>
            <a:stCxn id="47" idx="2"/>
            <a:endCxn id="49" idx="0"/>
          </p:cNvCxnSpPr>
          <p:nvPr/>
        </p:nvCxnSpPr>
        <p:spPr bwMode="auto">
          <a:xfrm rot="5400000">
            <a:off x="5481914" y="3865643"/>
            <a:ext cx="2842022" cy="3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6" name="直接箭头连接符 55"/>
          <p:cNvCxnSpPr>
            <a:stCxn id="48" idx="2"/>
            <a:endCxn id="50" idx="0"/>
          </p:cNvCxnSpPr>
          <p:nvPr/>
        </p:nvCxnSpPr>
        <p:spPr bwMode="auto">
          <a:xfrm rot="16200000" flipH="1">
            <a:off x="3996754" y="3972946"/>
            <a:ext cx="914400" cy="795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57" name="直接箭头连接符 56"/>
          <p:cNvCxnSpPr>
            <a:stCxn id="50" idx="2"/>
            <a:endCxn id="51" idx="0"/>
          </p:cNvCxnSpPr>
          <p:nvPr/>
        </p:nvCxnSpPr>
        <p:spPr bwMode="auto">
          <a:xfrm rot="5400000">
            <a:off x="3804004" y="5456595"/>
            <a:ext cx="1301829" cy="60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TextBox 57"/>
          <p:cNvSpPr txBox="1"/>
          <p:nvPr/>
        </p:nvSpPr>
        <p:spPr>
          <a:xfrm>
            <a:off x="3778044" y="3733800"/>
            <a:ext cx="11430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1"/>
                </a:solidFill>
                <a:latin typeface="Calibri" pitchFamily="34" charset="0"/>
              </a:rPr>
              <a:t>indirect   call</a:t>
            </a:r>
          </a:p>
        </p:txBody>
      </p:sp>
      <p:sp>
        <p:nvSpPr>
          <p:cNvPr id="59" name="椭圆 58"/>
          <p:cNvSpPr/>
          <p:nvPr/>
        </p:nvSpPr>
        <p:spPr bwMode="auto">
          <a:xfrm>
            <a:off x="3048000" y="1994059"/>
            <a:ext cx="2743200" cy="596741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5943600" y="1981200"/>
            <a:ext cx="1920240" cy="596741"/>
          </a:xfrm>
          <a:prstGeom prst="ellipse">
            <a:avLst/>
          </a:pr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2" name="直接箭头连接符 61"/>
          <p:cNvCxnSpPr>
            <a:stCxn id="33" idx="6"/>
            <a:endCxn id="49" idx="1"/>
          </p:cNvCxnSpPr>
          <p:nvPr/>
        </p:nvCxnSpPr>
        <p:spPr bwMode="auto">
          <a:xfrm>
            <a:off x="2438400" y="4224258"/>
            <a:ext cx="2375452" cy="1283931"/>
          </a:xfrm>
          <a:prstGeom prst="straightConnector1">
            <a:avLst/>
          </a:prstGeom>
          <a:noFill/>
          <a:ln w="25400" cap="flat" cmpd="sng" algn="ctr">
            <a:solidFill>
              <a:srgbClr val="0033CC"/>
            </a:solidFill>
            <a:prstDash val="dash"/>
            <a:round/>
            <a:headEnd type="arrow"/>
            <a:tailEnd type="arrow"/>
          </a:ln>
          <a:effectLst/>
        </p:spPr>
      </p:cxnSp>
      <p:cxnSp>
        <p:nvCxnSpPr>
          <p:cNvPr id="64" name="直接箭头连接符 63"/>
          <p:cNvCxnSpPr>
            <a:stCxn id="34" idx="5"/>
            <a:endCxn id="51" idx="1"/>
          </p:cNvCxnSpPr>
          <p:nvPr/>
        </p:nvCxnSpPr>
        <p:spPr bwMode="auto">
          <a:xfrm rot="16200000" flipH="1">
            <a:off x="2075935" y="5283597"/>
            <a:ext cx="1105843" cy="990688"/>
          </a:xfrm>
          <a:prstGeom prst="straightConnector1">
            <a:avLst/>
          </a:prstGeom>
          <a:noFill/>
          <a:ln w="25400" cap="flat" cmpd="sng" algn="ctr">
            <a:solidFill>
              <a:srgbClr val="0033CC"/>
            </a:solidFill>
            <a:prstDash val="dash"/>
            <a:round/>
            <a:headEnd type="arrow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3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33" grpId="0" animBg="1"/>
      <p:bldP spid="3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8" grpId="0"/>
      <p:bldP spid="59" grpId="0" animBg="1"/>
      <p:bldP spid="59" grpId="1" animBg="1"/>
      <p:bldP spid="60" grpId="0" animBg="1"/>
      <p:bldP spid="6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Overview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Behavior Annotations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HttpAccess</a:t>
            </a:r>
            <a:r>
              <a:rPr lang="en-US" dirty="0" smtClean="0"/>
              <a:t>: API calls for accessing Internet</a:t>
            </a:r>
          </a:p>
          <a:p>
            <a:pPr lvl="2"/>
            <a:r>
              <a:rPr lang="en-US" dirty="0" err="1" smtClean="0"/>
              <a:t>HttpClient.execute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SendSms</a:t>
            </a:r>
            <a:r>
              <a:rPr lang="en-US" dirty="0" smtClean="0"/>
              <a:t>: API calls for sending short messages in background</a:t>
            </a:r>
          </a:p>
          <a:p>
            <a:pPr lvl="2"/>
            <a:r>
              <a:rPr lang="en-US" dirty="0" err="1" smtClean="0"/>
              <a:t>SmsManager.sendTextMessage</a:t>
            </a:r>
            <a:r>
              <a:rPr lang="en-US" dirty="0" smtClean="0"/>
              <a:t>()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Overview</a:t>
            </a:r>
            <a:endParaRPr lang="en-US" dirty="0"/>
          </a:p>
        </p:txBody>
      </p:sp>
      <p:sp>
        <p:nvSpPr>
          <p:cNvPr id="5" name="圆角矩形 4"/>
          <p:cNvSpPr/>
          <p:nvPr/>
        </p:nvSpPr>
        <p:spPr bwMode="auto">
          <a:xfrm>
            <a:off x="3124201" y="1143000"/>
            <a:ext cx="3048000" cy="374571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err="1" smtClean="0">
                <a:solidFill>
                  <a:schemeClr val="tx1"/>
                </a:solidFill>
              </a:rPr>
              <a:t>RegLoginListener.</a:t>
            </a:r>
            <a:r>
              <a:rPr lang="en-US" sz="1600" b="1" dirty="0" err="1" smtClean="0">
                <a:solidFill>
                  <a:schemeClr val="tx1"/>
                </a:solidFill>
              </a:rPr>
              <a:t>onClick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2467428" y="1905833"/>
            <a:ext cx="2180772" cy="374571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err="1" smtClean="0">
                <a:solidFill>
                  <a:schemeClr val="tx1"/>
                </a:solidFill>
              </a:rPr>
              <a:t>LoginTask.doLogin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4996542" y="1903333"/>
            <a:ext cx="2013858" cy="374571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err="1" smtClean="0">
                <a:solidFill>
                  <a:schemeClr val="tx1"/>
                </a:solidFill>
              </a:rPr>
              <a:t>sendRegisterSms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 bwMode="auto">
          <a:xfrm>
            <a:off x="2423652" y="2978229"/>
            <a:ext cx="2253342" cy="374571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err="1" smtClean="0">
                <a:solidFill>
                  <a:schemeClr val="tx1"/>
                </a:solidFill>
              </a:rPr>
              <a:t>LoginTask.execute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圆角矩形 11"/>
          <p:cNvSpPr/>
          <p:nvPr/>
        </p:nvSpPr>
        <p:spPr bwMode="auto">
          <a:xfrm>
            <a:off x="3914200" y="5119926"/>
            <a:ext cx="4177748" cy="442674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SmsManager.sendTextMessage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圆角矩形 12"/>
          <p:cNvSpPr/>
          <p:nvPr/>
        </p:nvSpPr>
        <p:spPr bwMode="auto">
          <a:xfrm>
            <a:off x="2086896" y="4267200"/>
            <a:ext cx="2942772" cy="374571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err="1" smtClean="0">
                <a:solidFill>
                  <a:schemeClr val="tx1"/>
                </a:solidFill>
              </a:rPr>
              <a:t>LoginTask.doInBackground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2224548" y="5943600"/>
            <a:ext cx="2655404" cy="442674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2000" dirty="0" err="1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HttpClient.execute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sz="20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接箭头连接符 15"/>
          <p:cNvCxnSpPr>
            <a:stCxn id="5" idx="2"/>
            <a:endCxn id="6" idx="0"/>
          </p:cNvCxnSpPr>
          <p:nvPr/>
        </p:nvCxnSpPr>
        <p:spPr bwMode="auto">
          <a:xfrm rot="5400000">
            <a:off x="3908877" y="1166509"/>
            <a:ext cx="388262" cy="1090387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接箭头连接符 17"/>
          <p:cNvCxnSpPr>
            <a:stCxn id="5" idx="2"/>
            <a:endCxn id="7" idx="0"/>
          </p:cNvCxnSpPr>
          <p:nvPr/>
        </p:nvCxnSpPr>
        <p:spPr bwMode="auto">
          <a:xfrm rot="16200000" flipH="1">
            <a:off x="5132955" y="1032817"/>
            <a:ext cx="385762" cy="135527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直接箭头连接符 20"/>
          <p:cNvCxnSpPr>
            <a:stCxn id="6" idx="2"/>
            <a:endCxn id="11" idx="0"/>
          </p:cNvCxnSpPr>
          <p:nvPr/>
        </p:nvCxnSpPr>
        <p:spPr bwMode="auto">
          <a:xfrm rot="5400000">
            <a:off x="3205157" y="2625571"/>
            <a:ext cx="697825" cy="74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直接箭头连接符 22"/>
          <p:cNvCxnSpPr>
            <a:stCxn id="7" idx="2"/>
            <a:endCxn id="12" idx="0"/>
          </p:cNvCxnSpPr>
          <p:nvPr/>
        </p:nvCxnSpPr>
        <p:spPr bwMode="auto">
          <a:xfrm rot="5400000">
            <a:off x="4582262" y="3698717"/>
            <a:ext cx="2842022" cy="3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直接箭头连接符 24"/>
          <p:cNvCxnSpPr>
            <a:stCxn id="11" idx="2"/>
            <a:endCxn id="13" idx="0"/>
          </p:cNvCxnSpPr>
          <p:nvPr/>
        </p:nvCxnSpPr>
        <p:spPr bwMode="auto">
          <a:xfrm rot="16200000" flipH="1">
            <a:off x="3097102" y="3806020"/>
            <a:ext cx="914400" cy="795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9" name="直接箭头连接符 28"/>
          <p:cNvCxnSpPr>
            <a:stCxn id="13" idx="2"/>
            <a:endCxn id="14" idx="0"/>
          </p:cNvCxnSpPr>
          <p:nvPr/>
        </p:nvCxnSpPr>
        <p:spPr bwMode="auto">
          <a:xfrm rot="5400000">
            <a:off x="2904352" y="5289669"/>
            <a:ext cx="1301829" cy="60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863644" y="3685401"/>
            <a:ext cx="1143000" cy="307777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/>
                </a:solidFill>
                <a:latin typeface="Calibri" pitchFamily="34" charset="0"/>
              </a:rPr>
              <a:t>indirect   call</a:t>
            </a:r>
          </a:p>
        </p:txBody>
      </p:sp>
      <p:cxnSp>
        <p:nvCxnSpPr>
          <p:cNvPr id="27" name="肘形连接符 26"/>
          <p:cNvCxnSpPr>
            <a:stCxn id="14" idx="1"/>
            <a:endCxn id="13" idx="1"/>
          </p:cNvCxnSpPr>
          <p:nvPr/>
        </p:nvCxnSpPr>
        <p:spPr bwMode="auto">
          <a:xfrm rot="10800000">
            <a:off x="2086896" y="4454487"/>
            <a:ext cx="137652" cy="1710451"/>
          </a:xfrm>
          <a:prstGeom prst="bentConnector3">
            <a:avLst>
              <a:gd name="adj1" fmla="val 266071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814052" y="5105400"/>
            <a:ext cx="1219200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HttpAccess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40" name="肘形连接符 39"/>
          <p:cNvCxnSpPr>
            <a:stCxn id="13" idx="1"/>
            <a:endCxn id="11" idx="1"/>
          </p:cNvCxnSpPr>
          <p:nvPr/>
        </p:nvCxnSpPr>
        <p:spPr bwMode="auto">
          <a:xfrm rot="10800000" flipH="1">
            <a:off x="2086896" y="3165516"/>
            <a:ext cx="336756" cy="1288971"/>
          </a:xfrm>
          <a:prstGeom prst="bentConnector3">
            <a:avLst>
              <a:gd name="adj1" fmla="val -67883"/>
            </a:avLst>
          </a:prstGeom>
          <a:noFill/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1799304" y="3440668"/>
            <a:ext cx="1219200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HttpAccess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43" name="形状 42"/>
          <p:cNvCxnSpPr>
            <a:stCxn id="11" idx="1"/>
            <a:endCxn id="6" idx="1"/>
          </p:cNvCxnSpPr>
          <p:nvPr/>
        </p:nvCxnSpPr>
        <p:spPr bwMode="auto">
          <a:xfrm rot="10800000" flipH="1">
            <a:off x="2423652" y="2093119"/>
            <a:ext cx="43776" cy="1072396"/>
          </a:xfrm>
          <a:prstGeom prst="bentConnector3">
            <a:avLst>
              <a:gd name="adj1" fmla="val -1297088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1799304" y="2445768"/>
            <a:ext cx="1219200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HttpAccess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48" name="肘形连接符 47"/>
          <p:cNvCxnSpPr>
            <a:stCxn id="6" idx="1"/>
            <a:endCxn id="5" idx="1"/>
          </p:cNvCxnSpPr>
          <p:nvPr/>
        </p:nvCxnSpPr>
        <p:spPr bwMode="auto">
          <a:xfrm rot="10800000" flipH="1">
            <a:off x="2467427" y="1330287"/>
            <a:ext cx="656773" cy="762833"/>
          </a:xfrm>
          <a:prstGeom prst="bentConnector3">
            <a:avLst>
              <a:gd name="adj1" fmla="val -9319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1777176" y="1449466"/>
            <a:ext cx="1219200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HttpAccess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358742" y="3440668"/>
            <a:ext cx="102325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SendSms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54" name="形状 53"/>
          <p:cNvCxnSpPr>
            <a:stCxn id="12" idx="3"/>
            <a:endCxn id="7" idx="3"/>
          </p:cNvCxnSpPr>
          <p:nvPr/>
        </p:nvCxnSpPr>
        <p:spPr bwMode="auto">
          <a:xfrm flipH="1" flipV="1">
            <a:off x="7010400" y="2090619"/>
            <a:ext cx="1081548" cy="3250644"/>
          </a:xfrm>
          <a:prstGeom prst="bentConnector3">
            <a:avLst>
              <a:gd name="adj1" fmla="val -21136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7358742" y="1534001"/>
            <a:ext cx="102325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SendSms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59" name="肘形连接符 58"/>
          <p:cNvCxnSpPr>
            <a:stCxn id="7" idx="3"/>
            <a:endCxn id="5" idx="3"/>
          </p:cNvCxnSpPr>
          <p:nvPr/>
        </p:nvCxnSpPr>
        <p:spPr bwMode="auto">
          <a:xfrm flipH="1" flipV="1">
            <a:off x="6172201" y="1330286"/>
            <a:ext cx="838199" cy="760333"/>
          </a:xfrm>
          <a:prstGeom prst="bentConnector3">
            <a:avLst>
              <a:gd name="adj1" fmla="val -15395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6" grpId="0"/>
      <p:bldP spid="50" grpId="0"/>
      <p:bldP spid="5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 Overview</a:t>
            </a:r>
            <a:endParaRPr lang="en-US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381000" y="2438400"/>
            <a:ext cx="2819400" cy="374571"/>
          </a:xfrm>
          <a:prstGeom prst="roundRect">
            <a:avLst/>
          </a:prstGeom>
          <a:noFill/>
          <a:ln>
            <a:solidFill>
              <a:schemeClr val="accent5">
                <a:lumMod val="25000"/>
              </a:schemeClr>
            </a:solidFill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r>
              <a:rPr lang="en-US" sz="1600" dirty="0" err="1" smtClean="0">
                <a:solidFill>
                  <a:schemeClr val="tx1"/>
                </a:solidFill>
              </a:rPr>
              <a:t>RegLoginListener.</a:t>
            </a:r>
            <a:r>
              <a:rPr lang="en-US" sz="16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1600" dirty="0" smtClean="0">
                <a:solidFill>
                  <a:schemeClr val="tx1"/>
                </a:solidFill>
              </a:rPr>
              <a:t>()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0" y="1676400"/>
            <a:ext cx="1219200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HttpAccess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5800" y="3124200"/>
            <a:ext cx="102325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SendSms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 bwMode="auto">
          <a:xfrm flipV="1">
            <a:off x="3200400" y="1861066"/>
            <a:ext cx="1219200" cy="76462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接箭头连接符 10"/>
          <p:cNvCxnSpPr>
            <a:stCxn id="4" idx="3"/>
            <a:endCxn id="6" idx="1"/>
          </p:cNvCxnSpPr>
          <p:nvPr/>
        </p:nvCxnSpPr>
        <p:spPr bwMode="auto">
          <a:xfrm>
            <a:off x="3200400" y="2625686"/>
            <a:ext cx="1295400" cy="68318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3505200" y="2281225"/>
            <a:ext cx="1447800" cy="646331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Code behaviors</a:t>
            </a:r>
          </a:p>
        </p:txBody>
      </p:sp>
      <p:sp>
        <p:nvSpPr>
          <p:cNvPr id="14" name="右大括号 13"/>
          <p:cNvSpPr/>
          <p:nvPr/>
        </p:nvSpPr>
        <p:spPr bwMode="auto">
          <a:xfrm>
            <a:off x="5638800" y="1905000"/>
            <a:ext cx="457200" cy="1447800"/>
          </a:xfrm>
          <a:prstGeom prst="righ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96000" y="2438400"/>
            <a:ext cx="2209800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accent6">
                    <a:lumMod val="50000"/>
                  </a:schemeClr>
                </a:solidFill>
                <a:latin typeface="Calibri" pitchFamily="34" charset="0"/>
              </a:rPr>
              <a:t>Correlation Analysis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2600" y="3672348"/>
            <a:ext cx="838200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Calibri" pitchFamily="34" charset="0"/>
              </a:rPr>
              <a:t>UI Text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05400" y="4484132"/>
            <a:ext cx="1219200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HttpAccess</a:t>
            </a:r>
            <a:endParaRPr lang="en-US" sz="1800" dirty="0" smtClean="0"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25142" y="5791200"/>
            <a:ext cx="1023258" cy="369332"/>
          </a:xfrm>
          <a:prstGeom prst="rect">
            <a:avLst/>
          </a:prstGeom>
          <a:noFill/>
          <a:ln w="22225"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latin typeface="Calibri" pitchFamily="34" charset="0"/>
              </a:rPr>
              <a:t>SendSms</a:t>
            </a:r>
            <a:endParaRPr lang="en-US" sz="1800" dirty="0" smtClean="0">
              <a:latin typeface="Calibri" pitchFamily="34" charset="0"/>
            </a:endParaRPr>
          </a:p>
        </p:txBody>
      </p:sp>
      <p:cxnSp>
        <p:nvCxnSpPr>
          <p:cNvPr id="25" name="直接箭头连接符 24"/>
          <p:cNvCxnSpPr>
            <a:stCxn id="1026" idx="3"/>
            <a:endCxn id="22" idx="1"/>
          </p:cNvCxnSpPr>
          <p:nvPr/>
        </p:nvCxnSpPr>
        <p:spPr bwMode="auto">
          <a:xfrm flipV="1">
            <a:off x="3448050" y="4668798"/>
            <a:ext cx="1657350" cy="73187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直接箭头连接符 26"/>
          <p:cNvCxnSpPr>
            <a:stCxn id="1026" idx="3"/>
            <a:endCxn id="23" idx="1"/>
          </p:cNvCxnSpPr>
          <p:nvPr/>
        </p:nvCxnSpPr>
        <p:spPr bwMode="auto">
          <a:xfrm>
            <a:off x="3448050" y="5400675"/>
            <a:ext cx="1777092" cy="57519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9" name="爆炸形 1 28"/>
          <p:cNvSpPr/>
          <p:nvPr/>
        </p:nvSpPr>
        <p:spPr bwMode="auto">
          <a:xfrm>
            <a:off x="4800600" y="5504200"/>
            <a:ext cx="1752600" cy="972800"/>
          </a:xfrm>
          <a:prstGeom prst="irregularSeal1">
            <a:avLst/>
          </a:prstGeom>
          <a:noFill/>
          <a:ln w="25400"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eaLnBrk="0" hangingPunct="0"/>
            <a:endPara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68" name="Picture 20" descr="http://ico.ooopic.com/ajax/iconpng/?id=2851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0" y="5669280"/>
            <a:ext cx="731520" cy="731520"/>
          </a:xfrm>
          <a:prstGeom prst="rect">
            <a:avLst/>
          </a:prstGeom>
          <a:noFill/>
        </p:spPr>
      </p:pic>
      <p:pic>
        <p:nvPicPr>
          <p:cNvPr id="2070" name="Picture 22" descr="http://gallery.cache.wps.cn/gallery/files/mat_material/2011/8/9/31/4da3e2a3-d5d6-5791-a0af-40ca1b2f3f0d_preview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4259462"/>
            <a:ext cx="845938" cy="845938"/>
          </a:xfrm>
          <a:prstGeom prst="rect">
            <a:avLst/>
          </a:prstGeom>
          <a:noFill/>
        </p:spPr>
      </p:pic>
      <p:pic>
        <p:nvPicPr>
          <p:cNvPr id="40" name="Picture 20" descr="http://ico.ooopic.com/ajax/iconpng/?id=28510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31480" y="2286000"/>
            <a:ext cx="731520" cy="73152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5105400"/>
            <a:ext cx="329565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cxnSp>
        <p:nvCxnSpPr>
          <p:cNvPr id="39" name="直接箭头连接符 38"/>
          <p:cNvCxnSpPr>
            <a:stCxn id="4" idx="2"/>
            <a:endCxn id="1026" idx="0"/>
          </p:cNvCxnSpPr>
          <p:nvPr/>
        </p:nvCxnSpPr>
        <p:spPr bwMode="auto">
          <a:xfrm rot="16200000" flipH="1">
            <a:off x="649248" y="3954422"/>
            <a:ext cx="2292429" cy="952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0" grpId="0"/>
      <p:bldP spid="22" grpId="0"/>
      <p:bldP spid="23" grpId="0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AG_VCONFIG" val="PD94bWwgdmVyc2lvbj0iMS4wIiBlbmNvZGluZz0iVVRGLTgiPz4NPGNvbmZpZ3VyYXRpb24+DQk8Y29sb3JzPg0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iAgPHVpY29sb3IgbmFtZT0iYmFja2dyb3VuZCIgdmFsdWU9IjB4NzI3OTcxIi8+DQoJPC9jb2xvcnM+DQo8bGF5b3V0Pg0KPHVpc2hvdyBuYW1lPSJwcmVzZW50YXRpb250aXRsZSIgdmFsdWU9InRydWUiLz4JCQ0KICA8dWlzaG93IG5hbWU9InByZXNlbnRlcnBob3RvIiB2YWx1ZT0idHJ1ZSIvPg0KICA8dWlzaG93IG5hbWU9InByZXNlbnRlcm5hbWUiIHZhbHVlPSJ0cnVlIi8+CQkJDQogIDx1aXNob3cgbmFtZT0icHJlc2VudGVydGl0bGUiIHZhbHVlPSJ0cnVlIi8+CQkJDQogIDx1aXNob3cgbmFtZT0icHJlc2VudGVyZW1haWwiIHZhbHVlPSJ0cnVlIi8+CQkJDQogIDx1aXNob3cgbmFtZT0icHJlc2VudGVyYmlvIiB2YWx1ZT0idHJ1ZSIvPgkJCQ0KICA8dWlzaG93IG5hbWU9ImNvbXBhbnlsb2dvIiB2YWx1ZT0idHJ1ZSIvPgkJCQkNCiAgPHVpc2hvdyBuYW1lPSJzaWRlYmFyIiB2YWx1ZT0idHJ1ZSIvPgkJCQkJDQogIDx1aXNob3cgbmFtZT0ib3V0bGluZSIgdmFsdWU9InRydWUiLz4NCiAgPHVpc2hvdyBuYW1lPSJ0aHVtYm5haWwiIHZhbHVlPSJ0cnVlIi8+DQogIDx1aXNob3cgbmFtZT0ibm90ZXMiIHZhbHVlPSJ0cnVlIi8+DQogIDx1aXNob3cgbmFtZT0ic2VhcmNoIiB2YWx1ZT0idHJ1ZSIvPg0KICA8dWlzaG93IG5hbWU9ImF0dGFjaG1lbnRzIiB2YWx1ZT0idHJ1ZSIvPgkJCQkNCiAgPHVpc2hvdyBuYW1lPSJ1dGlscyIgdmFsdWU9InRydWUiLz4JCQkJCQ0KICA8dWlzaG93IG5hbWU9InZvbHVtZSIgdmFsdWU9InRydWUiLz4JCQkJCQ0KICA8dWlzaG93IG5hbWU9InBsYXliYXIiIHZhbHVlPSJ0cnVlIi8+CQkJCQkNCiAgPHVpc2hvdyBuYW1lPSJ0YWxraW5naGVhZCIgdmFsdWU9InRydWUiLz4JCQkJCQ0KICA8dWlzaG93IG5hbWU9InNpZGViYXJvbnJpZ2h0IiB2YWx1ZT0idHJ1ZSIvPgkJCQ0KICA8dWlzaG93IG5hbWU9InZpZXdjaGFuZ2UiIHZhbHVlPSJ0cnVlIi8+CQkJCQ0KICA8dWlzaG93IG5hbWU9ImluaXRpYWxkaXNwbGF5bW9kZWlzbm9ybWFsIiB2YWx1ZT0idHJ1ZSIvPgkNCiAgPHVpcmVwbGFjZSBuYW1lPSJsb2dvIiB2YWx1ZT0iIi8+DQogIDx1aXJlcGxhY2UgbmFtZT0iYmdpbWFnZSIgdmFsdWU9IiIvPg0KICA8dWlyZXBsYWNlIG5hbWU9ImluaXRpYWx0YWIiIHZhbHVlPSJvdXRsaW5lIi8+DQo8L2xheW91dD4NCg08L2NvbmZpZ3VyYXRpb24+DQ0="/>
  <p:tag name="MMPROD_UIDATA" val="&lt;database version=&quot;6.0&quot;&gt;&lt;object type=&quot;1&quot; unique_id=&quot;10001&quot;&gt;&lt;property id=&quot;20141&quot; value=&quot;NDSS08_AutoFormat(2)&quot;/&gt;&lt;property id=&quot;20224&quot; value=&quot;C:\Documents and Settings\Zhiqiang Lin\My Documents\My Breeze Presentations\NDSS08_AutoFormat(2)&quot;/&gt;&lt;property id=&quot;20250&quot; value=&quot;0&quot;/&gt;&lt;property id=&quot;20251&quot; value=&quot;0&quot;/&gt;&lt;property id=&quot;20259&quot; value=&quot;0&quot;/&gt;&lt;object type=&quot;4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property id=&quot;20309&quot; value=&quot;-1&quot;/&gt;&lt;/object&gt;&lt;object type=&quot;3&quot; unique_id=&quot;10005&quot;&gt;&lt;property id=&quot;20148&quot; value=&quot;5&quot;/&gt;&lt;property id=&quot;20300&quot; value=&quot;Slide 2 - &amp;quot;Motivation&amp;quot;&quot;/&gt;&lt;property id=&quot;20307&quot; value=&quot;297&quot;/&gt;&lt;property id=&quot;20309&quot; value=&quot;-1&quot;/&gt;&lt;/object&gt;&lt;object type=&quot;3&quot; unique_id=&quot;10006&quot;&gt;&lt;property id=&quot;20148&quot; value=&quot;5&quot;/&gt;&lt;property id=&quot;20300&quot; value=&quot;Slide 3 - &amp;quot;Challenges&amp;quot;&quot;/&gt;&lt;property id=&quot;20307&quot; value=&quot;298&quot;/&gt;&lt;property id=&quot;20309&quot; value=&quot;-1&quot;/&gt;&lt;/object&gt;&lt;object type=&quot;3&quot; unique_id=&quot;10007&quot;&gt;&lt;property id=&quot;20148&quot; value=&quot;5&quot;/&gt;&lt;property id=&quot;20300&quot; value=&quot;Slide 4 - &amp;quot;    &amp;#x0D;&amp;#x0A;    Challenges&amp;quot;&quot;/&gt;&lt;property id=&quot;20307&quot; value=&quot;300&quot;/&gt;&lt;property id=&quot;20309&quot; value=&quot;-1&quot;/&gt;&lt;/object&gt;&lt;object type=&quot;3&quot; unique_id=&quot;10008&quot;&gt;&lt;property id=&quot;20148&quot; value=&quot;5&quot;/&gt;&lt;property id=&quot;20300&quot; value=&quot;Slide 5 - &amp;quot;Related Work&amp;quot;&quot;/&gt;&lt;property id=&quot;20307&quot; value=&quot;348&quot;/&gt;&lt;property id=&quot;20309&quot; value=&quot;-1&quot;/&gt;&lt;/object&gt;&lt;object type=&quot;3&quot; unique_id=&quot;10009&quot;&gt;&lt;property id=&quot;20148&quot; value=&quot;5&quot;/&gt;&lt;property id=&quot;20300&quot; value=&quot;Slide 6 - &amp;quot;AutoFormat -- Basic Idea&amp;quot;&quot;/&gt;&lt;property id=&quot;20307&quot; value=&quot;303&quot;/&gt;&lt;property id=&quot;20309&quot; value=&quot;-1&quot;/&gt;&lt;/object&gt;&lt;object type=&quot;3&quot; unique_id=&quot;10010&quot;&gt;&lt;property id=&quot;20148&quot; value=&quot;5&quot;/&gt;&lt;property id=&quot;20300&quot; value=&quot;Slide 7 - &amp;quot;System Overview&amp;quot;&quot;/&gt;&lt;property id=&quot;20307&quot; value=&quot;311&quot;/&gt;&lt;property id=&quot;20309&quot; value=&quot;-1&quot;/&gt;&lt;/object&gt;&lt;object type=&quot;3&quot; unique_id=&quot;10011&quot;&gt;&lt;property id=&quot;20148&quot; value=&quot;5&quot;/&gt;&lt;property id=&quot;20300&quot; value=&quot;Slide 8 - &amp;quot;System Overview&amp;quot;&quot;/&gt;&lt;property id=&quot;20307&quot; value=&quot;314&quot;/&gt;&lt;property id=&quot;20309&quot; value=&quot;-1&quot;/&gt;&lt;/object&gt;&lt;object type=&quot;3&quot; unique_id=&quot;10012&quot;&gt;&lt;property id=&quot;20148&quot; value=&quot;5&quot;/&gt;&lt;property id=&quot;20300&quot; value=&quot;Slide 9 - &amp;quot;System Overview&amp;quot;&quot;/&gt;&lt;property id=&quot;20307&quot; value=&quot;316&quot;/&gt;&lt;property id=&quot;20309&quot; value=&quot;-1&quot;/&gt;&lt;/object&gt;&lt;object type=&quot;3&quot; unique_id=&quot;10013&quot;&gt;&lt;property id=&quot;20148&quot; value=&quot;5&quot;/&gt;&lt;property id=&quot;20300&quot; value=&quot;Slide 10 - &amp;quot;Component 1: Context-aware Execution Monitor&amp;quot;&quot;/&gt;&lt;property id=&quot;20307&quot; value=&quot;317&quot;/&gt;&lt;property id=&quot;20309&quot; value=&quot;-1&quot;/&gt;&lt;/object&gt;&lt;object type=&quot;3&quot; unique_id=&quot;10014&quot;&gt;&lt;property id=&quot;20148&quot; value=&quot;5&quot;/&gt;&lt;property id=&quot;20300&quot; value=&quot;Slide 11 - &amp;quot;Component 2: Protocol Field Identifier&amp;quot;&quot;/&gt;&lt;property id=&quot;20307&quot; value=&quot;318&quot;/&gt;&lt;property id=&quot;20309&quot; value=&quot;-1&quot;/&gt;&lt;/object&gt;&lt;object type=&quot;3&quot; unique_id=&quot;10015&quot;&gt;&lt;property id=&quot;20148&quot; value=&quot;5&quot;/&gt;&lt;property id=&quot;20300&quot; value=&quot;Slide 12 - &amp;quot;Case Study: log data&amp;quot;&quot;/&gt;&lt;property id=&quot;20307&quot; value=&quot;337&quot;/&gt;&lt;property id=&quot;20309&quot; value=&quot;-1&quot;/&gt;&lt;/object&gt;&lt;object type=&quot;3&quot; unique_id=&quot;10016&quot;&gt;&lt;property id=&quot;20148&quot; value=&quot;5&quot;/&gt;&lt;property id=&quot;20300&quot; value=&quot;Slide 13 - &amp;quot;Step 1 -- Building Protocol Field Tree&amp;quot;&quot;/&gt;&lt;property id=&quot;20307&quot; value=&quot;338&quot;/&gt;&lt;property id=&quot;20309&quot; value=&quot;-1&quot;/&gt;&lt;/object&gt;&lt;object type=&quot;3&quot; unique_id=&quot;10017&quot;&gt;&lt;property id=&quot;20148&quot; value=&quot;5&quot;/&gt;&lt;property id=&quot;20300&quot; value=&quot;Slide 14 - &amp;quot;Step 1: Building Protocol Field Tree&amp;quot;&quot;/&gt;&lt;property id=&quot;20307&quot; value=&quot;353&quot;/&gt;&lt;property id=&quot;20309&quot; value=&quot;-1&quot;/&gt;&lt;/object&gt;&lt;object type=&quot;3&quot; unique_id=&quot;10018&quot;&gt;&lt;property id=&quot;20148&quot; value=&quot;5&quot;/&gt;&lt;property id=&quot;20300&quot; value=&quot;Slide 15 - &amp;quot;Step 2: refining the tree using three heuristics&amp;quot;&quot;/&gt;&lt;property id=&quot;20307&quot; value=&quot;351&quot;/&gt;&lt;property id=&quot;20309&quot; value=&quot;-1&quot;/&gt;&lt;/object&gt;&lt;object type=&quot;3&quot; unique_id=&quot;10019&quot;&gt;&lt;property id=&quot;20148&quot; value=&quot;5&quot;/&gt;&lt;property id=&quot;20300&quot; value=&quot;Slide 16 - &amp;quot;Step 2: Heuristics I -- Tokenization &amp;quot;&quot;/&gt;&lt;property id=&quot;20307&quot; value=&quot;355&quot;/&gt;&lt;property id=&quot;20309&quot; value=&quot;-1&quot;/&gt;&lt;/object&gt;&lt;object type=&quot;3&quot; unique_id=&quot;10020&quot;&gt;&lt;property id=&quot;20148&quot; value=&quot;5&quot;/&gt;&lt;property id=&quot;20300&quot; value=&quot;Slide 17 - &amp;quot;Step 2: Heuristics II -- Redundant Node Deletion &amp;quot;&quot;/&gt;&lt;property id=&quot;20307&quot; value=&quot;356&quot;/&gt;&lt;property id=&quot;20309&quot; value=&quot;-1&quot;/&gt;&lt;/object&gt;&lt;object type=&quot;3&quot; unique_id=&quot;10021&quot;&gt;&lt;property id=&quot;20148&quot; value=&quot;5&quot;/&gt;&lt;property id=&quot;20300&quot; value=&quot;Slide 18 - &amp;quot;Step 2: Heuristics III -- Node Insertion &amp;quot;&quot;/&gt;&lt;property id=&quot;20307&quot; value=&quot;357&quot;/&gt;&lt;property id=&quot;20309&quot; value=&quot;-1&quot;/&gt;&lt;/object&gt;&lt;object type=&quot;3&quot; unique_id=&quot;10022&quot;&gt;&lt;property id=&quot;20148&quot; value=&quot;5&quot;/&gt;&lt;property id=&quot;20300&quot; value=&quot;Slide 19 - &amp;quot;Step 3: Output the Result&amp;quot;&quot;/&gt;&lt;property id=&quot;20307&quot; value=&quot;326&quot;/&gt;&lt;property id=&quot;20309&quot; value=&quot;-1&quot;/&gt;&lt;/object&gt;&lt;object type=&quot;3&quot; unique_id=&quot;10023&quot;&gt;&lt;property id=&quot;20148&quot; value=&quot;5&quot;/&gt;&lt;property id=&quot;20300&quot; value=&quot;Slide 20 - &amp;quot;Step 3: Output the Result&amp;quot;&quot;/&gt;&lt;property id=&quot;20307&quot; value=&quot;349&quot;/&gt;&lt;property id=&quot;20309&quot; value=&quot;-1&quot;/&gt;&lt;/object&gt;&lt;object type=&quot;3&quot; unique_id=&quot;10024&quot;&gt;&lt;property id=&quot;20148&quot; value=&quot;5&quot;/&gt;&lt;property id=&quot;20300&quot; value=&quot;Slide 21 - &amp;quot;Evaluation&amp;quot;&quot;/&gt;&lt;property id=&quot;20307&quot; value=&quot;350&quot;/&gt;&lt;property id=&quot;20309&quot; value=&quot;-1&quot;/&gt;&lt;/object&gt;&lt;object type=&quot;3&quot; unique_id=&quot;10025&quot;&gt;&lt;property id=&quot;20148&quot; value=&quot;5&quot;/&gt;&lt;property id=&quot;20300&quot; value=&quot;Slide 22 - &amp;quot;Overall matching&amp;quot;&quot;/&gt;&lt;property id=&quot;20307&quot; value=&quot;323&quot;/&gt;&lt;property id=&quot;20309&quot; value=&quot;-1&quot;/&gt;&lt;/object&gt;&lt;object type=&quot;3&quot; unique_id=&quot;10026&quot;&gt;&lt;property id=&quot;20148&quot; value=&quot;5&quot;/&gt;&lt;property id=&quot;20300&quot; value=&quot;Slide 23 - &amp;quot;Experimental Result – Slapper Worm&amp;quot;&quot;/&gt;&lt;property id=&quot;20307&quot; value=&quot;324&quot;/&gt;&lt;property id=&quot;20309&quot; value=&quot;-1&quot;/&gt;&lt;/object&gt;&lt;object type=&quot;3&quot; unique_id=&quot;10027&quot;&gt;&lt;property id=&quot;20148&quot; value=&quot;5&quot;/&gt;&lt;property id=&quot;20300&quot; value=&quot;Slide 24&quot;/&gt;&lt;property id=&quot;20307&quot; value=&quot;343&quot;/&gt;&lt;property id=&quot;20309&quot; value=&quot;-1&quot;/&gt;&lt;/object&gt;&lt;object type=&quot;3&quot; unique_id=&quot;10028&quot;&gt;&lt;property id=&quot;20148&quot; value=&quot;5&quot;/&gt;&lt;property id=&quot;20300&quot; value=&quot;Slide 25 - &amp;quot;Experimental Result – SIP Request Detail&amp;quot;&quot;/&gt;&lt;property id=&quot;20307&quot; value=&quot;340&quot;/&gt;&lt;property id=&quot;20309&quot; value=&quot;-1&quot;/&gt;&lt;/object&gt;&lt;object type=&quot;3&quot; unique_id=&quot;10029&quot;&gt;&lt;property id=&quot;20148&quot; value=&quot;5&quot;/&gt;&lt;property id=&quot;20300&quot; value=&quot;Slide 26 - &amp;quot;Discussion&amp;quot;&quot;/&gt;&lt;property id=&quot;20307&quot; value=&quot;325&quot;/&gt;&lt;property id=&quot;20309&quot; value=&quot;-1&quot;/&gt;&lt;/object&gt;&lt;object type=&quot;3&quot; unique_id=&quot;10030&quot;&gt;&lt;property id=&quot;20148&quot; value=&quot;5&quot;/&gt;&lt;property id=&quot;20300&quot; value=&quot;Slide 27 - &amp;quot;Conclusion&amp;quot;&quot;/&gt;&lt;property id=&quot;20307&quot; value=&quot;328&quot;/&gt;&lt;property id=&quot;20309&quot; value=&quot;-1&quot;/&gt;&lt;/object&gt;&lt;object type=&quot;3&quot; unique_id=&quot;10031&quot;&gt;&lt;property id=&quot;20148&quot; value=&quot;5&quot;/&gt;&lt;property id=&quot;20300&quot; value=&quot;Slide 28 - &amp;quot;Q &amp;amp; A&amp;quot;&quot;/&gt;&lt;property id=&quot;20307&quot; value=&quot;296&quot;/&gt;&lt;property id=&quot;20309&quot; value=&quot;-1&quot;/&gt;&lt;/object&gt;&lt;/object&gt;&lt;/object&gt;&lt;/database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1|21.2|1.5|0.9|5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5|25|24.9|0.7|11.3|9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14|4.3|5.6|8|4.1|6.6|1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8.9|3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7|3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22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4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2|1.7|3.4|0.5|0.6|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1|26.5|4|19.6|8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7.2|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9.1|14.9|14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5|15.6"/>
</p:tagLst>
</file>

<file path=ppt/theme/theme1.xml><?xml version="1.0" encoding="utf-8"?>
<a:theme xmlns:a="http://schemas.openxmlformats.org/drawingml/2006/main" name="FRIENDS-official">
  <a:themeElements>
    <a:clrScheme name="FRIENDS-officia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FRIENDS-official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>
              <a:lumMod val="75000"/>
            </a:schemeClr>
          </a:solidFill>
          <a:headEnd type="none" w="med" len="med"/>
          <a:tailEnd type="none" w="med" len="med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wrap="square" rtlCol="0" anchor="ctr">
        <a:spAutoFit/>
      </a:bodyPr>
      <a:lstStyle>
        <a:defPPr algn="ctr" eaLnBrk="0" hangingPunct="0">
          <a:defRPr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spDef>
    <a:lnDef>
      <a:spPr bwMode="auto"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ln w="22225">
          <a:noFill/>
        </a:ln>
      </a:spPr>
      <a:bodyPr wrap="square" rtlCol="0">
        <a:spAutoFit/>
      </a:bodyPr>
      <a:lstStyle>
        <a:defPPr>
          <a:defRPr sz="1800" dirty="0" smtClean="0">
            <a:latin typeface="Calibri" pitchFamily="34" charset="0"/>
          </a:defRPr>
        </a:defPPr>
      </a:lstStyle>
    </a:txDef>
  </a:objectDefaults>
  <a:extraClrSchemeLst>
    <a:extraClrScheme>
      <a:clrScheme name="FRIENDS-officia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IENDS-officia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IENDS-officia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IENDS-officia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IENDS-officia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IENDS-officia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IENDS-officia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RIENDS-officia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RIENDS-officia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73048</TotalTime>
  <Words>1427</Words>
  <Application>Microsoft Office PowerPoint</Application>
  <PresentationFormat>全屏显示(4:3)</PresentationFormat>
  <Paragraphs>368</Paragraphs>
  <Slides>29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FRIENDS-official</vt:lpstr>
      <vt:lpstr>AsDroid:  Detecting Stealthy Behaviors in Android Applications by  User Interface and Program Behavior Contradiction</vt:lpstr>
      <vt:lpstr>Motivation</vt:lpstr>
      <vt:lpstr>Motivation</vt:lpstr>
      <vt:lpstr>Motivation</vt:lpstr>
      <vt:lpstr>Motivating Example</vt:lpstr>
      <vt:lpstr>Motivating Example</vt:lpstr>
      <vt:lpstr>Technique Overview</vt:lpstr>
      <vt:lpstr>Technique Overview</vt:lpstr>
      <vt:lpstr>Technique Overview</vt:lpstr>
      <vt:lpstr>Technique Overview</vt:lpstr>
      <vt:lpstr>Static Program Analysis</vt:lpstr>
      <vt:lpstr>Static Program Analysis</vt:lpstr>
      <vt:lpstr>Static Program Analysis</vt:lpstr>
      <vt:lpstr>Static Program Analysis</vt:lpstr>
      <vt:lpstr>Text Analysis</vt:lpstr>
      <vt:lpstr>Text Analysis</vt:lpstr>
      <vt:lpstr>Text Analysis</vt:lpstr>
      <vt:lpstr>Text Analysis</vt:lpstr>
      <vt:lpstr>Text Analysis</vt:lpstr>
      <vt:lpstr>Evaluation</vt:lpstr>
      <vt:lpstr>Evaluation</vt:lpstr>
      <vt:lpstr>Evaluation</vt:lpstr>
      <vt:lpstr>Evaluation</vt:lpstr>
      <vt:lpstr>Evaluation</vt:lpstr>
      <vt:lpstr>Evaluation</vt:lpstr>
      <vt:lpstr>Limitations</vt:lpstr>
      <vt:lpstr>Related Work</vt:lpstr>
      <vt:lpstr>Conclusion</vt:lpstr>
      <vt:lpstr>END</vt:lpstr>
    </vt:vector>
  </TitlesOfParts>
  <Company>Purdue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zyh</dc:creator>
  <cp:lastModifiedBy>huangjj</cp:lastModifiedBy>
  <cp:revision>8188</cp:revision>
  <cp:lastPrinted>2014-04-10T05:52:59Z</cp:lastPrinted>
  <dcterms:created xsi:type="dcterms:W3CDTF">2002-09-03T19:58:31Z</dcterms:created>
  <dcterms:modified xsi:type="dcterms:W3CDTF">2014-06-06T05:18:08Z</dcterms:modified>
</cp:coreProperties>
</file>