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9"/>
  </p:sldMasterIdLst>
  <p:notesMasterIdLst>
    <p:notesMasterId r:id="rId48"/>
  </p:notesMasterIdLst>
  <p:sldIdLst>
    <p:sldId id="256" r:id="rId10"/>
    <p:sldId id="263" r:id="rId11"/>
    <p:sldId id="285" r:id="rId12"/>
    <p:sldId id="286" r:id="rId13"/>
    <p:sldId id="264" r:id="rId14"/>
    <p:sldId id="287" r:id="rId15"/>
    <p:sldId id="288" r:id="rId16"/>
    <p:sldId id="291" r:id="rId17"/>
    <p:sldId id="268" r:id="rId18"/>
    <p:sldId id="295" r:id="rId19"/>
    <p:sldId id="296" r:id="rId20"/>
    <p:sldId id="269" r:id="rId21"/>
    <p:sldId id="270" r:id="rId22"/>
    <p:sldId id="266" r:id="rId23"/>
    <p:sldId id="272" r:id="rId24"/>
    <p:sldId id="297" r:id="rId25"/>
    <p:sldId id="298" r:id="rId26"/>
    <p:sldId id="299" r:id="rId27"/>
    <p:sldId id="274" r:id="rId28"/>
    <p:sldId id="275" r:id="rId29"/>
    <p:sldId id="300" r:id="rId30"/>
    <p:sldId id="301" r:id="rId31"/>
    <p:sldId id="260" r:id="rId32"/>
    <p:sldId id="302" r:id="rId33"/>
    <p:sldId id="278" r:id="rId34"/>
    <p:sldId id="279" r:id="rId35"/>
    <p:sldId id="281" r:id="rId36"/>
    <p:sldId id="304" r:id="rId37"/>
    <p:sldId id="292" r:id="rId38"/>
    <p:sldId id="280" r:id="rId39"/>
    <p:sldId id="282" r:id="rId40"/>
    <p:sldId id="305" r:id="rId41"/>
    <p:sldId id="283" r:id="rId42"/>
    <p:sldId id="284" r:id="rId43"/>
    <p:sldId id="308" r:id="rId44"/>
    <p:sldId id="309" r:id="rId45"/>
    <p:sldId id="294" r:id="rId46"/>
    <p:sldId id="307"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Xusheng Xiao" initials="XX" lastIdx="5" clrIdx="0"/>
  <p:cmAuthor id="1" name="huangjj" initials="h" lastIdx="2" clrIdx="1">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80"/>
    <a:srgbClr val="2B9595"/>
    <a:srgbClr val="7F007F"/>
    <a:srgbClr val="2A00FF"/>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80776" autoAdjust="0"/>
  </p:normalViewPr>
  <p:slideViewPr>
    <p:cSldViewPr snapToGrid="0">
      <p:cViewPr varScale="1">
        <p:scale>
          <a:sx n="61" d="100"/>
          <a:sy n="61" d="100"/>
        </p:scale>
        <p:origin x="1092"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3" Type="http://schemas.openxmlformats.org/officeDocument/2006/relationships/customXml" Target="../customXml/item3.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presProps" Target="presProps.xml"/><Relationship Id="rId7" Type="http://schemas.openxmlformats.org/officeDocument/2006/relationships/customXml" Target="../customXml/item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2" Type="http://schemas.openxmlformats.org/officeDocument/2006/relationships/customXml" Target="../customXml/item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slide" Target="slides/slide20.xml"/><Relationship Id="rId41" Type="http://schemas.openxmlformats.org/officeDocument/2006/relationships/slide" Target="slides/slide3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commentAuthors" Target="commentAuthor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Master" Target="slideMasters/slideMaster1.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notesMaster" Target="notesMasters/notesMaster1.xml"/><Relationship Id="rId8" Type="http://schemas.openxmlformats.org/officeDocument/2006/relationships/customXml" Target="../customXml/item8.xml"/><Relationship Id="rId51"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15:layout/>
              </c:ext>
            </c:extLst>
          </c:dLbls>
          <c:cat>
            <c:strRef>
              <c:f>Sheet1!$A$1:$B$1</c:f>
              <c:strCache>
                <c:ptCount val="2"/>
                <c:pt idx="0">
                  <c:v>&lt;= 10 seconds</c:v>
                </c:pt>
                <c:pt idx="1">
                  <c:v>&gt; 10 seconds</c:v>
                </c:pt>
              </c:strCache>
            </c:strRef>
          </c:cat>
          <c:val>
            <c:numRef>
              <c:f>Sheet1!$A$2:$B$2</c:f>
              <c:numCache>
                <c:formatCode>0.00%</c:formatCode>
                <c:ptCount val="2"/>
                <c:pt idx="0">
                  <c:v>0.96299999999999997</c:v>
                </c:pt>
                <c:pt idx="1">
                  <c:v>3.6999999999999998E-2</c:v>
                </c:pt>
              </c:numCache>
            </c:numRef>
          </c:val>
        </c:ser>
        <c:dLbls>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75293466874573756"/>
          <c:y val="0.37571431238803171"/>
          <c:w val="0.19699990933033826"/>
          <c:h val="0.2111295315945139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0C24B8-5DCD-464C-9384-254518F0F7C6}" type="datetimeFigureOut">
              <a:rPr lang="en-US" smtClean="0"/>
              <a:t>8/14/15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D0E7F6-AA80-4F04-BEAE-3ADF5F85D0EA}" type="slidenum">
              <a:rPr lang="en-US" smtClean="0"/>
              <a:t>‹#›</a:t>
            </a:fld>
            <a:endParaRPr lang="en-US"/>
          </a:p>
        </p:txBody>
      </p:sp>
    </p:spTree>
    <p:extLst>
      <p:ext uri="{BB962C8B-B14F-4D97-AF65-F5344CB8AC3E}">
        <p14:creationId xmlns:p14="http://schemas.microsoft.com/office/powerpoint/2010/main" val="3892443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a:t>
            </a:r>
          </a:p>
          <a:p>
            <a:r>
              <a:rPr lang="en-US" dirty="0" smtClean="0"/>
              <a:t>Today</a:t>
            </a:r>
            <a:r>
              <a:rPr lang="en-US" baseline="0" dirty="0" smtClean="0"/>
              <a:t> I’m going to share with you our work on detecting sensitive user inputs in mobile apps. </a:t>
            </a:r>
          </a:p>
          <a:p>
            <a:r>
              <a:rPr lang="en-US" baseline="0" dirty="0" smtClean="0"/>
              <a:t>This is a joint work with </a:t>
            </a:r>
            <a:r>
              <a:rPr lang="en-US" baseline="0" dirty="0" err="1" smtClean="0"/>
              <a:t>Zhichun</a:t>
            </a:r>
            <a:r>
              <a:rPr lang="en-US" baseline="0" dirty="0" smtClean="0"/>
              <a:t>, </a:t>
            </a:r>
            <a:r>
              <a:rPr lang="en-US" baseline="0" dirty="0" err="1" smtClean="0"/>
              <a:t>Xusheng</a:t>
            </a:r>
            <a:r>
              <a:rPr lang="en-US" baseline="0" dirty="0" smtClean="0"/>
              <a:t>, </a:t>
            </a:r>
            <a:r>
              <a:rPr lang="en-US" baseline="0" dirty="0" err="1" smtClean="0"/>
              <a:t>Zhenyu</a:t>
            </a:r>
            <a:r>
              <a:rPr lang="en-US" baseline="0" dirty="0" smtClean="0"/>
              <a:t>, </a:t>
            </a:r>
            <a:r>
              <a:rPr lang="en-US" baseline="0" dirty="0" err="1" smtClean="0"/>
              <a:t>Guofei</a:t>
            </a:r>
            <a:r>
              <a:rPr lang="en-US" baseline="0" dirty="0" smtClean="0"/>
              <a:t> in NEC Lab, and </a:t>
            </a:r>
            <a:r>
              <a:rPr lang="en-US" baseline="0" dirty="0" err="1" smtClean="0"/>
              <a:t>Kangjie</a:t>
            </a:r>
            <a:r>
              <a:rPr lang="en-US" baseline="0" dirty="0" smtClean="0"/>
              <a:t> from Georgia Tech.</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0</a:t>
            </a:fld>
            <a:endParaRPr lang="en-US"/>
          </a:p>
        </p:txBody>
      </p:sp>
    </p:spTree>
    <p:extLst>
      <p:ext uri="{BB962C8B-B14F-4D97-AF65-F5344CB8AC3E}">
        <p14:creationId xmlns:p14="http://schemas.microsoft.com/office/powerpoint/2010/main" val="22839952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we</a:t>
            </a:r>
            <a:r>
              <a:rPr lang="en-US" baseline="0" dirty="0" smtClean="0"/>
              <a:t> go into the details, I want to </a:t>
            </a:r>
            <a:r>
              <a:rPr lang="en-US" baseline="0" dirty="0" smtClean="0"/>
              <a:t>quickly </a:t>
            </a:r>
            <a:r>
              <a:rPr lang="en-US" baseline="0" dirty="0" smtClean="0"/>
              <a:t>introduce some terminologies. As in this example, we can find the text labels, the input fields and the input hints of the fields. The text labels and input fields are called UI widgets. </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9</a:t>
            </a:fld>
            <a:endParaRPr lang="en-US"/>
          </a:p>
        </p:txBody>
      </p:sp>
    </p:spTree>
    <p:extLst>
      <p:ext uri="{BB962C8B-B14F-4D97-AF65-F5344CB8AC3E}">
        <p14:creationId xmlns:p14="http://schemas.microsoft.com/office/powerpoint/2010/main" val="32581797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layout files</a:t>
            </a:r>
            <a:r>
              <a:rPr lang="en-US" baseline="0" dirty="0" smtClean="0"/>
              <a:t> contains definitions of the UI widgets as well as certain attributes. In this example, the identifier is defined such that the developers can reference it in the code. Also some interesting attributes can indicate the expected type of inputs.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10</a:t>
            </a:fld>
            <a:endParaRPr lang="en-US"/>
          </a:p>
        </p:txBody>
      </p:sp>
    </p:spTree>
    <p:extLst>
      <p:ext uri="{BB962C8B-B14F-4D97-AF65-F5344CB8AC3E}">
        <p14:creationId xmlns:p14="http://schemas.microsoft.com/office/powerpoint/2010/main" val="1606980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we come to the whole view of SUPOR. SUPOR takes as input a mobile</a:t>
            </a:r>
            <a:r>
              <a:rPr lang="en-US" baseline="0" dirty="0" smtClean="0"/>
              <a:t> app, and outputs the bindings of sensitive user inputs and the corresponding variables in the code to enable some further analysis.</a:t>
            </a:r>
            <a:endParaRPr lang="en-US" dirty="0" smtClean="0"/>
          </a:p>
          <a:p>
            <a:r>
              <a:rPr lang="en-US" dirty="0" smtClean="0"/>
              <a:t>SUPOR</a:t>
            </a:r>
            <a:r>
              <a:rPr lang="en-US" baseline="0" dirty="0" smtClean="0"/>
              <a:t> itself consists of three steps. The first step is to analyze the statically defined layouts, including static parsing and rendering. Then SUPOR tries to determine the sensitiveness of the input fields in the rendered layouts. At the end, it binds the discovered sensitive user inputs to the variables in the code.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11</a:t>
            </a:fld>
            <a:endParaRPr lang="en-US"/>
          </a:p>
        </p:txBody>
      </p:sp>
    </p:spTree>
    <p:extLst>
      <p:ext uri="{BB962C8B-B14F-4D97-AF65-F5344CB8AC3E}">
        <p14:creationId xmlns:p14="http://schemas.microsoft.com/office/powerpoint/2010/main" val="387813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At the very</a:t>
            </a:r>
            <a:r>
              <a:rPr lang="en-US" baseline="0" dirty="0" smtClean="0"/>
              <a:t> beginning, we need to know which layout files contain input fields. We do not want to spend efforts on those files without any input fields. SOPUR can discover them by parsing the layout files.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12</a:t>
            </a:fld>
            <a:endParaRPr lang="en-US"/>
          </a:p>
        </p:txBody>
      </p:sp>
    </p:spTree>
    <p:extLst>
      <p:ext uri="{BB962C8B-B14F-4D97-AF65-F5344CB8AC3E}">
        <p14:creationId xmlns:p14="http://schemas.microsoft.com/office/powerpoint/2010/main" val="5625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initial discoveries, SUPOR renders the layout files by utilizing the rapid</a:t>
            </a:r>
            <a:r>
              <a:rPr lang="en-US" baseline="0" dirty="0" smtClean="0"/>
              <a:t> development toolkit, for instance, ADT in Android. The results are close, if not the same, to what the users see on the smartphone screens. For example, by rendering layout A, we get this and by rendering layout B we get this.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13</a:t>
            </a:fld>
            <a:endParaRPr lang="en-US"/>
          </a:p>
        </p:txBody>
      </p:sp>
    </p:spTree>
    <p:extLst>
      <p:ext uri="{BB962C8B-B14F-4D97-AF65-F5344CB8AC3E}">
        <p14:creationId xmlns:p14="http://schemas.microsoft.com/office/powerpoint/2010/main" val="1429800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the rendered UI, SUPOR can extract information for subsequent use.</a:t>
            </a:r>
            <a:r>
              <a:rPr lang="en-US" baseline="0" dirty="0" smtClean="0"/>
              <a:t> For the marked area, SUPOR obtains the text, the hint and the coordinates of the widgets. The text and the hint are what the users perceive when using the app. The coordinates are used to associate the labels to the input fields.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14</a:t>
            </a:fld>
            <a:endParaRPr lang="en-US"/>
          </a:p>
        </p:txBody>
      </p:sp>
    </p:spTree>
    <p:extLst>
      <p:ext uri="{BB962C8B-B14F-4D97-AF65-F5344CB8AC3E}">
        <p14:creationId xmlns:p14="http://schemas.microsoft.com/office/powerpoint/2010/main" val="25202621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With all the </a:t>
            </a:r>
            <a:r>
              <a:rPr lang="en-US" baseline="0" dirty="0" smtClean="0"/>
              <a:t>information we’ve gotten, SUPOR performs a 3-step sensitiveness analysis. At first, it checks if the input field has certain attributes that indicate the sensitiveness of the data. This example shows a sensitive input field. If the sensitiveness cannot be determined, SUPOR inspects the input hints. In some apps, the users are prompted to enter password. In our previous example, the hints tell the users how to enter the data. If the hint contains sensitive keywords, the field is sensitive. Otherwise, SUPOR further checks whether the corresponding text label contains sensitive keywords. In our previous examples, the label “comment” indicates an insensitive input field but the labels “Card number” and “Expiration date” indicate sensitive input fields</a:t>
            </a:r>
            <a:r>
              <a:rPr lang="en-US" baseline="0" dirty="0" smtClean="0"/>
              <a:t>. The first two steps are simple but here </a:t>
            </a:r>
            <a:r>
              <a:rPr lang="en-US" baseline="0" dirty="0" smtClean="0"/>
              <a:t>comes a challenge that how to precisely associate the correlated text label to a given input </a:t>
            </a:r>
            <a:r>
              <a:rPr lang="en-US" baseline="0" dirty="0" smtClean="0"/>
              <a:t>field for the third step.</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15</a:t>
            </a:fld>
            <a:endParaRPr lang="en-US"/>
          </a:p>
        </p:txBody>
      </p:sp>
    </p:spTree>
    <p:extLst>
      <p:ext uri="{BB962C8B-B14F-4D97-AF65-F5344CB8AC3E}">
        <p14:creationId xmlns:p14="http://schemas.microsoft.com/office/powerpoint/2010/main" val="25375892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An intuition is</a:t>
            </a:r>
            <a:r>
              <a:rPr lang="en-US" baseline="0" dirty="0" smtClean="0"/>
              <a:t> that labels at different positions relative to the input field have different probabilities to be correlated. Here are some examples. </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16</a:t>
            </a:fld>
            <a:endParaRPr lang="en-US"/>
          </a:p>
        </p:txBody>
      </p:sp>
    </p:spTree>
    <p:extLst>
      <p:ext uri="{BB962C8B-B14F-4D97-AF65-F5344CB8AC3E}">
        <p14:creationId xmlns:p14="http://schemas.microsoft.com/office/powerpoint/2010/main" val="40192031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Then </a:t>
            </a:r>
            <a:r>
              <a:rPr lang="en-US" dirty="0" smtClean="0"/>
              <a:t>we can assign</a:t>
            </a:r>
            <a:r>
              <a:rPr lang="en-US" baseline="0" dirty="0" smtClean="0"/>
              <a:t> position-based weights to labels at different positions, and the smaller the weight, the closer the correlation. We actually partition the UI plane into nine parts </a:t>
            </a:r>
            <a:r>
              <a:rPr lang="en-US" baseline="0" dirty="0" smtClean="0"/>
              <a:t>based on </a:t>
            </a:r>
            <a:r>
              <a:rPr lang="en-US" baseline="0" dirty="0" smtClean="0"/>
              <a:t>the borders of the input field. </a:t>
            </a:r>
            <a:r>
              <a:rPr lang="en-US" dirty="0" smtClean="0"/>
              <a:t>Based on our observations</a:t>
            </a:r>
            <a:r>
              <a:rPr lang="en-US" baseline="0" dirty="0" smtClean="0"/>
              <a:t> for top-down and left-right layouts, labels at left </a:t>
            </a:r>
            <a:r>
              <a:rPr lang="en-US" baseline="0" dirty="0" smtClean="0"/>
              <a:t>of or above the input field </a:t>
            </a:r>
            <a:r>
              <a:rPr lang="en-US" baseline="0" dirty="0" smtClean="0"/>
              <a:t>are most possible to be correlated while labels at right-bottom corner are most impossible. </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17</a:t>
            </a:fld>
            <a:endParaRPr lang="en-US"/>
          </a:p>
        </p:txBody>
      </p:sp>
    </p:spTree>
    <p:extLst>
      <p:ext uri="{BB962C8B-B14F-4D97-AF65-F5344CB8AC3E}">
        <p14:creationId xmlns:p14="http://schemas.microsoft.com/office/powerpoint/2010/main" val="12014223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how the text labels are correlated</a:t>
            </a:r>
            <a:r>
              <a:rPr lang="en-US" baseline="0" dirty="0" smtClean="0"/>
              <a:t> to one input field, we propose a geometry-based correlation score computation. For an input field and a text label with known coordinates, we compute a correlation score for each pixel in the label. The computation takes into account both the distance and the position-based weight. Then, an average score is computed for the text label.</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18</a:t>
            </a:fld>
            <a:endParaRPr lang="en-US"/>
          </a:p>
        </p:txBody>
      </p:sp>
    </p:spTree>
    <p:extLst>
      <p:ext uri="{BB962C8B-B14F-4D97-AF65-F5344CB8AC3E}">
        <p14:creationId xmlns:p14="http://schemas.microsoft.com/office/powerpoint/2010/main" val="33617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Recently, smartphone and mobile apps have been an essential</a:t>
            </a:r>
            <a:r>
              <a:rPr lang="en-US" baseline="0" dirty="0" smtClean="0"/>
              <a:t> part of our lives. </a:t>
            </a:r>
            <a:r>
              <a:rPr lang="en-US" dirty="0" smtClean="0"/>
              <a:t>At </a:t>
            </a:r>
            <a:r>
              <a:rPr lang="en-US" dirty="0" smtClean="0"/>
              <a:t>the </a:t>
            </a:r>
            <a:r>
              <a:rPr lang="en-US" dirty="0" smtClean="0"/>
              <a:t>meantime</a:t>
            </a:r>
            <a:r>
              <a:rPr lang="en-US" dirty="0" smtClean="0"/>
              <a:t>, users’ privacy</a:t>
            </a:r>
            <a:r>
              <a:rPr lang="en-US" baseline="0" dirty="0" smtClean="0"/>
              <a:t> has become a serious concern. It’s common for the apps to disclose the sensitive data to local storages, logs and external public channels like Internet. </a:t>
            </a:r>
          </a:p>
          <a:p>
            <a:r>
              <a:rPr lang="en-US" baseline="0" dirty="0" smtClean="0"/>
              <a:t>Unfortunately, such disclosures may be hijacked or maliciously retrieved by adversaries, leading to serious leakage of users’ privacy.</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a:t>
            </a:fld>
            <a:endParaRPr lang="en-US"/>
          </a:p>
        </p:txBody>
      </p:sp>
    </p:spTree>
    <p:extLst>
      <p:ext uri="{BB962C8B-B14F-4D97-AF65-F5344CB8AC3E}">
        <p14:creationId xmlns:p14="http://schemas.microsoft.com/office/powerpoint/2010/main" val="35818725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Usually, an input field</a:t>
            </a:r>
            <a:r>
              <a:rPr lang="en-US" baseline="0" dirty="0" smtClean="0"/>
              <a:t> has more than one alternative labels. SUPOR selects the one with smallest correlation score. In this example, both input fields, “card number” and “expiration date” have three alternatives. The correlation scores are shown here. According to our policy, the label “Card number” is associated with the number field and the label “Expiration date” is associated with the date field.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19</a:t>
            </a:fld>
            <a:endParaRPr lang="en-US"/>
          </a:p>
        </p:txBody>
      </p:sp>
    </p:spTree>
    <p:extLst>
      <p:ext uri="{BB962C8B-B14F-4D97-AF65-F5344CB8AC3E}">
        <p14:creationId xmlns:p14="http://schemas.microsoft.com/office/powerpoint/2010/main" val="13721387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a:t>
            </a:r>
            <a:r>
              <a:rPr lang="en-US" dirty="0" smtClean="0"/>
              <a:t>we know the label text for each input field.</a:t>
            </a:r>
            <a:r>
              <a:rPr lang="en-US" baseline="0" dirty="0" smtClean="0"/>
              <a:t> To determine whether the input fields can contain sensitive data, we propose a keyword matching approach with a predefined sensitive keyword dataset. In our examples, “Card number” and “Expiration date” match the sensitive keywords so those two input fields are sensitive; “Comment” doesn’t match and the corresponding input field is insensitive.</a:t>
            </a:r>
          </a:p>
        </p:txBody>
      </p:sp>
      <p:sp>
        <p:nvSpPr>
          <p:cNvPr id="4" name="Slide Number Placeholder 3"/>
          <p:cNvSpPr>
            <a:spLocks noGrp="1"/>
          </p:cNvSpPr>
          <p:nvPr>
            <p:ph type="sldNum" sz="quarter" idx="10"/>
          </p:nvPr>
        </p:nvSpPr>
        <p:spPr/>
        <p:txBody>
          <a:bodyPr/>
          <a:lstStyle/>
          <a:p>
            <a:fld id="{A7D0E7F6-AA80-4F04-BEAE-3ADF5F85D0EA}" type="slidenum">
              <a:rPr lang="en-US" smtClean="0"/>
              <a:t>20</a:t>
            </a:fld>
            <a:endParaRPr lang="en-US"/>
          </a:p>
        </p:txBody>
      </p:sp>
    </p:spTree>
    <p:extLst>
      <p:ext uri="{BB962C8B-B14F-4D97-AF65-F5344CB8AC3E}">
        <p14:creationId xmlns:p14="http://schemas.microsoft.com/office/powerpoint/2010/main" val="38369863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You may want to ask why the keyword matching approach is effective. One important reason is that the smartphone screen is relatively small and most phrases or sentences are quite short. Besides, we only analyze the most relevant text label for each input field, instead of analyzing many labels.</a:t>
            </a:r>
            <a:endParaRPr lang="en-US" dirty="0" smtClean="0"/>
          </a:p>
          <a:p>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21</a:t>
            </a:fld>
            <a:endParaRPr lang="en-US"/>
          </a:p>
        </p:txBody>
      </p:sp>
    </p:spTree>
    <p:extLst>
      <p:ext uri="{BB962C8B-B14F-4D97-AF65-F5344CB8AC3E}">
        <p14:creationId xmlns:p14="http://schemas.microsoft.com/office/powerpoint/2010/main" val="19460296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After determining which input fields are sensitive, SUPOR binds</a:t>
            </a:r>
            <a:r>
              <a:rPr lang="en-US" baseline="0" dirty="0" smtClean="0"/>
              <a:t> them to corresponding variables in the code such that further analysis can be done. The identifier of the input field is referenced in the code, which helps </a:t>
            </a:r>
            <a:r>
              <a:rPr lang="en-US" baseline="0" dirty="0" smtClean="0"/>
              <a:t>SUPOR </a:t>
            </a:r>
            <a:r>
              <a:rPr lang="en-US" baseline="0" dirty="0" smtClean="0"/>
              <a:t>find out the variables.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22</a:t>
            </a:fld>
            <a:endParaRPr lang="en-US"/>
          </a:p>
        </p:txBody>
      </p:sp>
    </p:spTree>
    <p:extLst>
      <p:ext uri="{BB962C8B-B14F-4D97-AF65-F5344CB8AC3E}">
        <p14:creationId xmlns:p14="http://schemas.microsoft.com/office/powerpoint/2010/main" val="3833452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 one problem is that different layout files may have input fields with the same identifier. Some of them are sensitive but the others are not.</a:t>
            </a:r>
            <a:r>
              <a:rPr lang="en-US" baseline="0" dirty="0" smtClean="0"/>
              <a:t> input1 for card number is sensitive but insensitive for the search keywords. If we simply bind the identifier to the code, we cannot distinguish the references to the sensitive user </a:t>
            </a:r>
            <a:r>
              <a:rPr lang="en-US" baseline="0" dirty="0" smtClean="0"/>
              <a:t>inputs from the insensitive ones.</a:t>
            </a:r>
            <a:endParaRPr lang="en-US" dirty="0" smtClean="0"/>
          </a:p>
        </p:txBody>
      </p:sp>
      <p:sp>
        <p:nvSpPr>
          <p:cNvPr id="4" name="Slide Number Placeholder 3"/>
          <p:cNvSpPr>
            <a:spLocks noGrp="1"/>
          </p:cNvSpPr>
          <p:nvPr>
            <p:ph type="sldNum" sz="quarter" idx="10"/>
          </p:nvPr>
        </p:nvSpPr>
        <p:spPr/>
        <p:txBody>
          <a:bodyPr/>
          <a:lstStyle/>
          <a:p>
            <a:fld id="{A7D0E7F6-AA80-4F04-BEAE-3ADF5F85D0EA}" type="slidenum">
              <a:rPr lang="en-US" smtClean="0"/>
              <a:t>23</a:t>
            </a:fld>
            <a:endParaRPr lang="en-US"/>
          </a:p>
        </p:txBody>
      </p:sp>
    </p:spTree>
    <p:extLst>
      <p:ext uri="{BB962C8B-B14F-4D97-AF65-F5344CB8AC3E}">
        <p14:creationId xmlns:p14="http://schemas.microsoft.com/office/powerpoint/2010/main" val="41372261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solve this problem by</a:t>
            </a:r>
            <a:r>
              <a:rPr lang="en-US" baseline="0" dirty="0" smtClean="0"/>
              <a:t> leveraging backward slicing. We already know the identifier input1 can be either sensitive or insensitive and we can find out the corresponding references in the code. For the first reference, we obtain the backward slice like this. By further checking the slice, we confirm that input1 here is associated with the widget in layout </a:t>
            </a:r>
            <a:r>
              <a:rPr lang="en-US" baseline="0" dirty="0" err="1" smtClean="0"/>
              <a:t>billing_information</a:t>
            </a:r>
            <a:r>
              <a:rPr lang="en-US" baseline="0" dirty="0" smtClean="0"/>
              <a:t> instead of layout search. Then SUPOR can mark the corresponding variable txtInput1 as sensitive. For the second reference, similar slice is found and the associated widget is defined in layout search, which indicates an insensitive input field.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24</a:t>
            </a:fld>
            <a:endParaRPr lang="en-US"/>
          </a:p>
        </p:txBody>
      </p:sp>
    </p:spTree>
    <p:extLst>
      <p:ext uri="{BB962C8B-B14F-4D97-AF65-F5344CB8AC3E}">
        <p14:creationId xmlns:p14="http://schemas.microsoft.com/office/powerpoint/2010/main" val="8276650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built SUPOR only for</a:t>
            </a:r>
            <a:r>
              <a:rPr lang="en-US" baseline="0" dirty="0" smtClean="0"/>
              <a:t> Android apps </a:t>
            </a:r>
            <a:r>
              <a:rPr lang="en-US" dirty="0" smtClean="0"/>
              <a:t>on top of </a:t>
            </a:r>
            <a:r>
              <a:rPr lang="en-US" dirty="0" smtClean="0"/>
              <a:t>existing tools</a:t>
            </a:r>
            <a:r>
              <a:rPr lang="en-US" baseline="0" dirty="0" smtClean="0"/>
              <a:t>. </a:t>
            </a:r>
            <a:r>
              <a:rPr lang="en-US" baseline="0" dirty="0" smtClean="0"/>
              <a:t>And we limit the input field to a small set of types in Android, instead of analyzing all possible user inputs. We also implemented a sensitive user inputs disclosure detection system to demonstrate the usefulness of SUPOR and </a:t>
            </a:r>
            <a:r>
              <a:rPr lang="en-US" baseline="0" dirty="0" smtClean="0"/>
              <a:t>evaluated </a:t>
            </a:r>
            <a:r>
              <a:rPr lang="en-US" baseline="0" dirty="0" smtClean="0"/>
              <a:t>the implementation on 16,000 apps.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25</a:t>
            </a:fld>
            <a:endParaRPr lang="en-US"/>
          </a:p>
        </p:txBody>
      </p:sp>
    </p:spTree>
    <p:extLst>
      <p:ext uri="{BB962C8B-B14F-4D97-AF65-F5344CB8AC3E}">
        <p14:creationId xmlns:p14="http://schemas.microsoft.com/office/powerpoint/2010/main" val="1541966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The UI sensitiveness analysis part, including rendering the layouts, is quite efficient. More than 96% of the apps require less than 10 seconds and the average time for one app is only 5.7 seconds.</a:t>
            </a:r>
          </a:p>
        </p:txBody>
      </p:sp>
      <p:sp>
        <p:nvSpPr>
          <p:cNvPr id="4" name="Slide Number Placeholder 3"/>
          <p:cNvSpPr>
            <a:spLocks noGrp="1"/>
          </p:cNvSpPr>
          <p:nvPr>
            <p:ph type="sldNum" sz="quarter" idx="10"/>
          </p:nvPr>
        </p:nvSpPr>
        <p:spPr/>
        <p:txBody>
          <a:bodyPr/>
          <a:lstStyle/>
          <a:p>
            <a:fld id="{A7D0E7F6-AA80-4F04-BEAE-3ADF5F85D0EA}" type="slidenum">
              <a:rPr lang="en-US" smtClean="0"/>
              <a:t>26</a:t>
            </a:fld>
            <a:endParaRPr lang="en-US"/>
          </a:p>
        </p:txBody>
      </p:sp>
    </p:spTree>
    <p:extLst>
      <p:ext uri="{BB962C8B-B14F-4D97-AF65-F5344CB8AC3E}">
        <p14:creationId xmlns:p14="http://schemas.microsoft.com/office/powerpoint/2010/main" val="36694406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manually examined 40 apps, which have nearly 500 input fields. We define TP, FP and FN as follows. ..</a:t>
            </a:r>
          </a:p>
          <a:p>
            <a:r>
              <a:rPr lang="en-US" baseline="0" dirty="0" smtClean="0"/>
              <a:t>We use recall and precision to describe the accuracy. Both of them are 97.3%, which means the FP rate and FN rate are quite low.</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27</a:t>
            </a:fld>
            <a:endParaRPr lang="en-US"/>
          </a:p>
        </p:txBody>
      </p:sp>
    </p:spTree>
    <p:extLst>
      <p:ext uri="{BB962C8B-B14F-4D97-AF65-F5344CB8AC3E}">
        <p14:creationId xmlns:p14="http://schemas.microsoft.com/office/powerpoint/2010/main" val="35117976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cause</a:t>
            </a:r>
            <a:r>
              <a:rPr lang="en-US" baseline="0" dirty="0" smtClean="0"/>
              <a:t> of false negatives and false positives in identifying sensitive input fields is that SUPOR does not have sufficient context to identify sensitive keywords. For example, “Security Answer” is a predefined sensitive keyword but one UI only has “Answer” as the text label, which actually indicates “security answer” within that context. While “answer” itself is too general, SUPOR does not consider it as a sensitive keyword. This leads to a FN. In some other cases, “Height” of a human being is sensitive but height of an image file is insensitive.</a:t>
            </a:r>
          </a:p>
          <a:p>
            <a:r>
              <a:rPr lang="en-US" baseline="0" dirty="0" smtClean="0"/>
              <a:t>In addition to the keyword part, SUPOR sometimes incorrectly associates the labels and input fields. In this example, the long sentence is a supplemental description of “Email” field. When SUPOR cannot determine the sensitiveness of the Delivery Instruction field by analyzing the hint, it tries to find a label. That happens to be the description of the email field. The label contains sensitive keyword “email” and thus SUPOR marks the delivery instruction field as </a:t>
            </a:r>
            <a:r>
              <a:rPr lang="en-US" baseline="0" dirty="0" err="1" smtClean="0"/>
              <a:t>senstive</a:t>
            </a:r>
            <a:r>
              <a:rPr lang="en-US" baseline="0" dirty="0" smtClean="0"/>
              <a:t>, which is </a:t>
            </a:r>
            <a:r>
              <a:rPr lang="en-US" baseline="0" dirty="0" smtClean="0"/>
              <a:t>a FP.</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28</a:t>
            </a:fld>
            <a:endParaRPr lang="en-US"/>
          </a:p>
        </p:txBody>
      </p:sp>
    </p:spTree>
    <p:extLst>
      <p:ext uri="{BB962C8B-B14F-4D97-AF65-F5344CB8AC3E}">
        <p14:creationId xmlns:p14="http://schemas.microsoft.com/office/powerpoint/2010/main" val="37693511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lot of research</a:t>
            </a:r>
            <a:r>
              <a:rPr lang="en-US" baseline="0" dirty="0" smtClean="0"/>
              <a:t> efforts</a:t>
            </a:r>
            <a:r>
              <a:rPr lang="en-US" dirty="0" smtClean="0"/>
              <a:t> have been spent on this area. But their focus is large</a:t>
            </a:r>
            <a:r>
              <a:rPr lang="en-US" baseline="0" dirty="0" smtClean="0"/>
              <a:t>ly on the sensitive data defined by certain </a:t>
            </a:r>
            <a:r>
              <a:rPr lang="en-US" baseline="0" dirty="0" smtClean="0"/>
              <a:t>APIs, </a:t>
            </a:r>
            <a:r>
              <a:rPr lang="en-US" baseline="0" dirty="0" smtClean="0"/>
              <a:t>for example, the APIs that can return the device identifier or the phone’s current location. Most of these data are permission protected.</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a:t>
            </a:fld>
            <a:endParaRPr lang="en-US"/>
          </a:p>
        </p:txBody>
      </p:sp>
    </p:spTree>
    <p:extLst>
      <p:ext uri="{BB962C8B-B14F-4D97-AF65-F5344CB8AC3E}">
        <p14:creationId xmlns:p14="http://schemas.microsoft.com/office/powerpoint/2010/main" val="24476274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the sensitive user inputs disclosure evaluation, the throughput is about 11 apps per minute on a cluster of 8 servers</a:t>
            </a:r>
            <a:r>
              <a:rPr lang="en-US" baseline="0" dirty="0" smtClean="0"/>
              <a:t> with 3 apps analyzed on each server in parallel. </a:t>
            </a:r>
          </a:p>
          <a:p>
            <a:r>
              <a:rPr lang="en-US" baseline="0" dirty="0" smtClean="0"/>
              <a:t>We manually check 104 apps and the false positive rate is about 8.7%. In addition to the errors of identifying sensitive user inputs, the limitation of underlying taint analysis framework is the major cause of false positives.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29</a:t>
            </a:fld>
            <a:endParaRPr lang="en-US"/>
          </a:p>
        </p:txBody>
      </p:sp>
    </p:spTree>
    <p:extLst>
      <p:ext uri="{BB962C8B-B14F-4D97-AF65-F5344CB8AC3E}">
        <p14:creationId xmlns:p14="http://schemas.microsoft.com/office/powerpoint/2010/main" val="26001838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case studies.</a:t>
            </a:r>
            <a:r>
              <a:rPr lang="en-US" baseline="0" dirty="0" smtClean="0"/>
              <a:t> In the first one, Weight, Height and Age fields are identified sensitive. In the second case, the credit card number, the security number and the holder’s name are identified sensitive and they are discovered to be disclosed to public channels.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30</a:t>
            </a:fld>
            <a:endParaRPr lang="en-US"/>
          </a:p>
        </p:txBody>
      </p:sp>
    </p:spTree>
    <p:extLst>
      <p:ext uri="{BB962C8B-B14F-4D97-AF65-F5344CB8AC3E}">
        <p14:creationId xmlns:p14="http://schemas.microsoft.com/office/powerpoint/2010/main" val="39099174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these apps, the data flow is somehow like this. Existing approach neglects the user inputs and thus cannot detect the sensitive data disclosure in this case. SUPOR, however, identifies the sensitive source in the code </a:t>
            </a:r>
            <a:r>
              <a:rPr lang="en-US" baseline="0" dirty="0" smtClean="0"/>
              <a:t>and thus </a:t>
            </a:r>
            <a:r>
              <a:rPr lang="en-US" baseline="0" dirty="0" smtClean="0"/>
              <a:t>discovers the disclosure.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31</a:t>
            </a:fld>
            <a:endParaRPr lang="en-US"/>
          </a:p>
        </p:txBody>
      </p:sp>
    </p:spTree>
    <p:extLst>
      <p:ext uri="{BB962C8B-B14F-4D97-AF65-F5344CB8AC3E}">
        <p14:creationId xmlns:p14="http://schemas.microsoft.com/office/powerpoint/2010/main" val="2745075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OK, to conclude</a:t>
            </a:r>
            <a:r>
              <a:rPr lang="en-US" baseline="0" dirty="0" smtClean="0"/>
              <a:t> our work,</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32</a:t>
            </a:fld>
            <a:endParaRPr lang="en-US"/>
          </a:p>
        </p:txBody>
      </p:sp>
    </p:spTree>
    <p:extLst>
      <p:ext uri="{BB962C8B-B14F-4D97-AF65-F5344CB8AC3E}">
        <p14:creationId xmlns:p14="http://schemas.microsoft.com/office/powerpoint/2010/main" val="256482008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7D0E7F6-AA80-4F04-BEAE-3ADF5F85D0EA}" type="slidenum">
              <a:rPr lang="en-US" smtClean="0"/>
              <a:t>34</a:t>
            </a:fld>
            <a:endParaRPr lang="en-US"/>
          </a:p>
        </p:txBody>
      </p:sp>
    </p:spTree>
    <p:extLst>
      <p:ext uri="{BB962C8B-B14F-4D97-AF65-F5344CB8AC3E}">
        <p14:creationId xmlns:p14="http://schemas.microsoft.com/office/powerpoint/2010/main" val="1081818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Together </a:t>
            </a:r>
            <a:r>
              <a:rPr lang="en-US" dirty="0" smtClean="0"/>
              <a:t>with </a:t>
            </a:r>
            <a:r>
              <a:rPr lang="en-US" dirty="0" err="1" smtClean="0"/>
              <a:t>UIPicker</a:t>
            </a:r>
            <a:r>
              <a:rPr lang="en-US" dirty="0" smtClean="0"/>
              <a:t> in next talk, </a:t>
            </a:r>
            <a:r>
              <a:rPr lang="en-US" dirty="0" smtClean="0"/>
              <a:t>our work, is among the first to detect user inputs as sensitive sources in mobile</a:t>
            </a:r>
            <a:r>
              <a:rPr lang="en-US" baseline="0" dirty="0" smtClean="0"/>
              <a:t> apps. User inputs in mobile apps are quite common and none of them are permission protected. Therefore, we need to understand the context of the inputs to determine whether they are sensitive or not.</a:t>
            </a:r>
          </a:p>
          <a:p>
            <a:r>
              <a:rPr lang="en-US" baseline="0" dirty="0" smtClean="0"/>
              <a:t>For example, an input of credit card number is sensitive, but the comment of an app is insensitive.</a:t>
            </a:r>
          </a:p>
        </p:txBody>
      </p:sp>
      <p:sp>
        <p:nvSpPr>
          <p:cNvPr id="4" name="Slide Number Placeholder 3"/>
          <p:cNvSpPr>
            <a:spLocks noGrp="1"/>
          </p:cNvSpPr>
          <p:nvPr>
            <p:ph type="sldNum" sz="quarter" idx="10"/>
          </p:nvPr>
        </p:nvSpPr>
        <p:spPr/>
        <p:txBody>
          <a:bodyPr/>
          <a:lstStyle/>
          <a:p>
            <a:fld id="{A7D0E7F6-AA80-4F04-BEAE-3ADF5F85D0EA}" type="slidenum">
              <a:rPr lang="en-US" smtClean="0"/>
              <a:t>3</a:t>
            </a:fld>
            <a:endParaRPr lang="en-US"/>
          </a:p>
        </p:txBody>
      </p:sp>
    </p:spTree>
    <p:extLst>
      <p:ext uri="{BB962C8B-B14F-4D97-AF65-F5344CB8AC3E}">
        <p14:creationId xmlns:p14="http://schemas.microsoft.com/office/powerpoint/2010/main" val="4252494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sensitive user</a:t>
            </a:r>
            <a:r>
              <a:rPr lang="en-US" baseline="0" dirty="0" smtClean="0"/>
              <a:t> inputs</a:t>
            </a:r>
            <a:r>
              <a:rPr lang="en-US" dirty="0" smtClean="0"/>
              <a:t>, the data is retrieved</a:t>
            </a:r>
            <a:r>
              <a:rPr lang="en-US" baseline="0" dirty="0" smtClean="0"/>
              <a:t> like this in the code and then disclosed to public channels, like Internet. However, for the insensitive user inputs, the data flow is the same as that of sensitive user inputs. If we </a:t>
            </a:r>
            <a:r>
              <a:rPr lang="en-US" baseline="0" dirty="0" err="1" smtClean="0"/>
              <a:t>wanna</a:t>
            </a:r>
            <a:r>
              <a:rPr lang="en-US" baseline="0" dirty="0" smtClean="0"/>
              <a:t> do some disclosure analysis, we cannot simply discover the sensitive sources by only analyzing the code.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4</a:t>
            </a:fld>
            <a:endParaRPr lang="en-US"/>
          </a:p>
        </p:txBody>
      </p:sp>
    </p:spTree>
    <p:extLst>
      <p:ext uri="{BB962C8B-B14F-4D97-AF65-F5344CB8AC3E}">
        <p14:creationId xmlns:p14="http://schemas.microsoft.com/office/powerpoint/2010/main" val="4023851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a:t>
            </a:r>
            <a:r>
              <a:rPr lang="en-US" baseline="0" dirty="0" smtClean="0"/>
              <a:t> fact, in order to do such code analysis, </a:t>
            </a:r>
            <a:r>
              <a:rPr lang="en-US" dirty="0" smtClean="0"/>
              <a:t>we confront several challenges. (1) … (2)</a:t>
            </a:r>
            <a:r>
              <a:rPr lang="en-US" baseline="0" dirty="0" smtClean="0"/>
              <a:t> … </a:t>
            </a:r>
            <a:r>
              <a:rPr lang="en-US" dirty="0" smtClean="0"/>
              <a:t>(3) … </a:t>
            </a:r>
          </a:p>
          <a:p>
            <a:r>
              <a:rPr lang="en-US" dirty="0" smtClean="0"/>
              <a:t>The second one</a:t>
            </a:r>
            <a:r>
              <a:rPr lang="en-US" baseline="0" dirty="0" smtClean="0"/>
              <a:t> is the key problem in our work.</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5</a:t>
            </a:fld>
            <a:endParaRPr lang="en-US"/>
          </a:p>
        </p:txBody>
      </p:sp>
    </p:spTree>
    <p:extLst>
      <p:ext uri="{BB962C8B-B14F-4D97-AF65-F5344CB8AC3E}">
        <p14:creationId xmlns:p14="http://schemas.microsoft.com/office/powerpoint/2010/main" val="2588443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come up with an intuition that a user can simply distinguish sensitive and insensitive input fields on the UIs of mobile apps.</a:t>
            </a:r>
            <a:r>
              <a:rPr lang="en-US" baseline="0" dirty="0" smtClean="0"/>
              <a:t> So if we can mimic how a user looks at the UIs, we can also discover the sensitive input fields.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6</a:t>
            </a:fld>
            <a:endParaRPr lang="en-US"/>
          </a:p>
        </p:txBody>
      </p:sp>
    </p:spTree>
    <p:extLst>
      <p:ext uri="{BB962C8B-B14F-4D97-AF65-F5344CB8AC3E}">
        <p14:creationId xmlns:p14="http://schemas.microsoft.com/office/powerpoint/2010/main" val="2347754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Fortunately, we are able to statically build the UI via certain technologies. M</a:t>
            </a:r>
            <a:r>
              <a:rPr lang="en-US" baseline="0" dirty="0" smtClean="0"/>
              <a:t>obile platforms provide some kind of static layout formats for the developers to create the UIs and the rapid development toolkits provide </a:t>
            </a:r>
            <a:r>
              <a:rPr lang="en-US" baseline="0" dirty="0" smtClean="0"/>
              <a:t>WYSIWYG editing </a:t>
            </a:r>
            <a:r>
              <a:rPr lang="en-US" baseline="0" dirty="0" smtClean="0"/>
              <a:t>features to render the layouts. The rendered UI is close to what is shown on smartphone screens.</a:t>
            </a:r>
          </a:p>
          <a:p>
            <a:r>
              <a:rPr lang="en-US" dirty="0" smtClean="0"/>
              <a:t>With the rendered UI, we can devise</a:t>
            </a:r>
            <a:r>
              <a:rPr lang="en-US" baseline="0" dirty="0" smtClean="0"/>
              <a:t> techniques to associate labels to input fields such that we mimic from the user’s perspective.</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7</a:t>
            </a:fld>
            <a:endParaRPr lang="en-US"/>
          </a:p>
        </p:txBody>
      </p:sp>
    </p:spTree>
    <p:extLst>
      <p:ext uri="{BB962C8B-B14F-4D97-AF65-F5344CB8AC3E}">
        <p14:creationId xmlns:p14="http://schemas.microsoft.com/office/powerpoint/2010/main" val="27270055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Based on the intuition,</a:t>
            </a:r>
            <a:r>
              <a:rPr lang="en-US" baseline="0" dirty="0" smtClean="0"/>
              <a:t> we propose SUPOR, a scalable and precise approach to detecting sensitive user inputs in mobile apps.</a:t>
            </a:r>
            <a:endParaRPr lang="en-US" dirty="0"/>
          </a:p>
        </p:txBody>
      </p:sp>
      <p:sp>
        <p:nvSpPr>
          <p:cNvPr id="4" name="Slide Number Placeholder 3"/>
          <p:cNvSpPr>
            <a:spLocks noGrp="1"/>
          </p:cNvSpPr>
          <p:nvPr>
            <p:ph type="sldNum" sz="quarter" idx="10"/>
          </p:nvPr>
        </p:nvSpPr>
        <p:spPr/>
        <p:txBody>
          <a:bodyPr/>
          <a:lstStyle/>
          <a:p>
            <a:fld id="{A7D0E7F6-AA80-4F04-BEAE-3ADF5F85D0EA}" type="slidenum">
              <a:rPr lang="en-US" smtClean="0"/>
              <a:t>8</a:t>
            </a:fld>
            <a:endParaRPr lang="en-US"/>
          </a:p>
        </p:txBody>
      </p:sp>
    </p:spTree>
    <p:extLst>
      <p:ext uri="{BB962C8B-B14F-4D97-AF65-F5344CB8AC3E}">
        <p14:creationId xmlns:p14="http://schemas.microsoft.com/office/powerpoint/2010/main" val="3718928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204419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81473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29149348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450718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9209591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r>
              <a:rPr lang="en-US" smtClean="0"/>
              <a:t>8/14/15</a:t>
            </a:r>
            <a:endParaRPr lang="en-US"/>
          </a:p>
        </p:txBody>
      </p:sp>
      <p:sp>
        <p:nvSpPr>
          <p:cNvPr id="6" name="Footer Placeholder 5"/>
          <p:cNvSpPr>
            <a:spLocks noGrp="1"/>
          </p:cNvSpPr>
          <p:nvPr>
            <p:ph type="ftr" sz="quarter" idx="11"/>
          </p:nvPr>
        </p:nvSpPr>
        <p:spPr/>
        <p:txBody>
          <a:bodyPr/>
          <a:lstStyle/>
          <a:p>
            <a:r>
              <a:rPr lang="en-US" smtClean="0"/>
              <a:t>USENIX Security 2015</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055967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r>
              <a:rPr lang="en-US" smtClean="0"/>
              <a:t>8/14/15</a:t>
            </a:r>
            <a:endParaRPr lang="en-US"/>
          </a:p>
        </p:txBody>
      </p:sp>
      <p:sp>
        <p:nvSpPr>
          <p:cNvPr id="8" name="Footer Placeholder 7"/>
          <p:cNvSpPr>
            <a:spLocks noGrp="1"/>
          </p:cNvSpPr>
          <p:nvPr>
            <p:ph type="ftr" sz="quarter" idx="11"/>
          </p:nvPr>
        </p:nvSpPr>
        <p:spPr/>
        <p:txBody>
          <a:bodyPr/>
          <a:lstStyle/>
          <a:p>
            <a:r>
              <a:rPr lang="en-US" smtClean="0"/>
              <a:t>USENIX Security 2015</a:t>
            </a:r>
            <a:endParaRPr lang="en-US"/>
          </a:p>
        </p:txBody>
      </p:sp>
      <p:sp>
        <p:nvSpPr>
          <p:cNvPr id="9" name="Slide Number Placeholder 8"/>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640468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r>
              <a:rPr lang="en-US" smtClean="0"/>
              <a:t>8/14/15</a:t>
            </a:r>
            <a:endParaRPr lang="en-US"/>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171609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8/14/15</a:t>
            </a:r>
            <a:endParaRPr lang="en-US"/>
          </a:p>
        </p:txBody>
      </p:sp>
      <p:sp>
        <p:nvSpPr>
          <p:cNvPr id="3" name="Footer Placeholder 2"/>
          <p:cNvSpPr>
            <a:spLocks noGrp="1"/>
          </p:cNvSpPr>
          <p:nvPr>
            <p:ph type="ftr" sz="quarter" idx="11"/>
          </p:nvPr>
        </p:nvSpPr>
        <p:spPr/>
        <p:txBody>
          <a:bodyPr/>
          <a:lstStyle/>
          <a:p>
            <a:r>
              <a:rPr lang="en-US" smtClean="0"/>
              <a:t>USENIX Security 2015</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890129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8/14/15</a:t>
            </a:r>
            <a:endParaRPr lang="en-US"/>
          </a:p>
        </p:txBody>
      </p:sp>
      <p:sp>
        <p:nvSpPr>
          <p:cNvPr id="6" name="Footer Placeholder 5"/>
          <p:cNvSpPr>
            <a:spLocks noGrp="1"/>
          </p:cNvSpPr>
          <p:nvPr>
            <p:ph type="ftr" sz="quarter" idx="11"/>
          </p:nvPr>
        </p:nvSpPr>
        <p:spPr/>
        <p:txBody>
          <a:bodyPr/>
          <a:lstStyle/>
          <a:p>
            <a:r>
              <a:rPr lang="en-US" smtClean="0"/>
              <a:t>USENIX Security 2015</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44287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8/14/15</a:t>
            </a:r>
            <a:endParaRPr lang="en-US"/>
          </a:p>
        </p:txBody>
      </p:sp>
      <p:sp>
        <p:nvSpPr>
          <p:cNvPr id="6" name="Footer Placeholder 5"/>
          <p:cNvSpPr>
            <a:spLocks noGrp="1"/>
          </p:cNvSpPr>
          <p:nvPr>
            <p:ph type="ftr" sz="quarter" idx="11"/>
          </p:nvPr>
        </p:nvSpPr>
        <p:spPr/>
        <p:txBody>
          <a:bodyPr/>
          <a:lstStyle/>
          <a:p>
            <a:r>
              <a:rPr lang="en-US" smtClean="0"/>
              <a:t>USENIX Security 2015</a:t>
            </a:r>
            <a:endParaRPr lang="en-US"/>
          </a:p>
        </p:txBody>
      </p:sp>
      <p:sp>
        <p:nvSpPr>
          <p:cNvPr id="7" name="Slide Number Placeholder 6"/>
          <p:cNvSpPr>
            <a:spLocks noGrp="1"/>
          </p:cNvSpPr>
          <p:nvPr>
            <p:ph type="sldNum" sz="quarter" idx="12"/>
          </p:nvPr>
        </p:nvSpPr>
        <p:spPr/>
        <p:txBody>
          <a:bodyPr/>
          <a:lstStyle/>
          <a:p>
            <a:fld id="{906745D7-5DCD-445B-BDED-754FAF3E7806}" type="slidenum">
              <a:rPr lang="en-US" smtClean="0"/>
              <a:t>‹#›</a:t>
            </a:fld>
            <a:endParaRPr lang="en-US"/>
          </a:p>
        </p:txBody>
      </p:sp>
    </p:spTree>
    <p:extLst>
      <p:ext uri="{BB962C8B-B14F-4D97-AF65-F5344CB8AC3E}">
        <p14:creationId xmlns:p14="http://schemas.microsoft.com/office/powerpoint/2010/main" val="3034341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8/14/15</a:t>
            </a: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USENIX Security 2015</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745D7-5DCD-445B-BDED-754FAF3E7806}" type="slidenum">
              <a:rPr lang="en-US" smtClean="0"/>
              <a:t>‹#›</a:t>
            </a:fld>
            <a:endParaRPr lang="en-US"/>
          </a:p>
        </p:txBody>
      </p:sp>
    </p:spTree>
    <p:extLst>
      <p:ext uri="{BB962C8B-B14F-4D97-AF65-F5344CB8AC3E}">
        <p14:creationId xmlns:p14="http://schemas.microsoft.com/office/powerpoint/2010/main" val="15151752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emf"/><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xml"/><Relationship Id="rId1" Type="http://schemas.openxmlformats.org/officeDocument/2006/relationships/customXml" Target="../../customXml/item5.xml"/><Relationship Id="rId6" Type="http://schemas.openxmlformats.org/officeDocument/2006/relationships/image" Target="../media/image10.jpeg"/><Relationship Id="rId5" Type="http://schemas.openxmlformats.org/officeDocument/2006/relationships/image" Target="../media/image9.png"/><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customXml" Target="../../customXml/item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customXml" Target="../../customXml/item8.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5.png"/><Relationship Id="rId2" Type="http://schemas.openxmlformats.org/officeDocument/2006/relationships/tags" Target="../tags/tag4.xml"/><Relationship Id="rId1" Type="http://schemas.openxmlformats.org/officeDocument/2006/relationships/customXml" Target="../../customXml/item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66057"/>
            <a:ext cx="7772400" cy="1811792"/>
          </a:xfrm>
        </p:spPr>
        <p:txBody>
          <a:bodyPr>
            <a:normAutofit/>
          </a:bodyPr>
          <a:lstStyle/>
          <a:p>
            <a:r>
              <a:rPr lang="en-US" sz="4400" b="1" dirty="0"/>
              <a:t>SUPOR</a:t>
            </a:r>
            <a:r>
              <a:rPr lang="en-US" sz="3600" dirty="0"/>
              <a:t>: Precise and Scalable </a:t>
            </a:r>
            <a:r>
              <a:rPr lang="en-US" sz="3600" dirty="0" smtClean="0"/>
              <a:t/>
            </a:r>
            <a:br>
              <a:rPr lang="en-US" sz="3600" dirty="0" smtClean="0"/>
            </a:br>
            <a:r>
              <a:rPr lang="en-US" sz="3600" dirty="0" smtClean="0"/>
              <a:t>Sensitive </a:t>
            </a:r>
            <a:r>
              <a:rPr lang="en-US" sz="3600" dirty="0"/>
              <a:t>User Input </a:t>
            </a:r>
            <a:r>
              <a:rPr lang="en-US" sz="3600" dirty="0" smtClean="0"/>
              <a:t>Detection</a:t>
            </a:r>
            <a:r>
              <a:rPr lang="en-US" sz="3600" dirty="0"/>
              <a:t/>
            </a:r>
            <a:br>
              <a:rPr lang="en-US" sz="3600" dirty="0"/>
            </a:br>
            <a:r>
              <a:rPr lang="en-US" sz="3600" dirty="0"/>
              <a:t>for Android </a:t>
            </a:r>
            <a:r>
              <a:rPr lang="en-US" sz="3600" dirty="0" smtClean="0"/>
              <a:t>Apps</a:t>
            </a:r>
            <a:endParaRPr lang="en-US" sz="3600" dirty="0"/>
          </a:p>
        </p:txBody>
      </p:sp>
      <p:sp>
        <p:nvSpPr>
          <p:cNvPr id="3" name="Subtitle 2"/>
          <p:cNvSpPr>
            <a:spLocks noGrp="1"/>
          </p:cNvSpPr>
          <p:nvPr>
            <p:ph type="subTitle" idx="1"/>
          </p:nvPr>
        </p:nvSpPr>
        <p:spPr>
          <a:xfrm>
            <a:off x="1143000" y="3152095"/>
            <a:ext cx="6858000" cy="781276"/>
          </a:xfrm>
        </p:spPr>
        <p:txBody>
          <a:bodyPr/>
          <a:lstStyle/>
          <a:p>
            <a:r>
              <a:rPr lang="en-US" b="1" dirty="0" err="1" smtClean="0">
                <a:solidFill>
                  <a:schemeClr val="accent1">
                    <a:lumMod val="50000"/>
                  </a:schemeClr>
                </a:solidFill>
              </a:rPr>
              <a:t>Jianjun</a:t>
            </a:r>
            <a:r>
              <a:rPr lang="en-US" b="1" dirty="0" smtClean="0">
                <a:solidFill>
                  <a:schemeClr val="accent1">
                    <a:lumMod val="50000"/>
                  </a:schemeClr>
                </a:solidFill>
              </a:rPr>
              <a:t> Huang</a:t>
            </a:r>
            <a:r>
              <a:rPr lang="en-US" dirty="0" smtClean="0"/>
              <a:t>, </a:t>
            </a:r>
            <a:r>
              <a:rPr lang="en-US" dirty="0" err="1" smtClean="0">
                <a:solidFill>
                  <a:schemeClr val="accent4">
                    <a:lumMod val="50000"/>
                  </a:schemeClr>
                </a:solidFill>
              </a:rPr>
              <a:t>Zhichun</a:t>
            </a:r>
            <a:r>
              <a:rPr lang="en-US" dirty="0" smtClean="0">
                <a:solidFill>
                  <a:schemeClr val="accent4">
                    <a:lumMod val="50000"/>
                  </a:schemeClr>
                </a:solidFill>
              </a:rPr>
              <a:t> Li</a:t>
            </a:r>
            <a:r>
              <a:rPr lang="en-US" dirty="0" smtClean="0"/>
              <a:t>, </a:t>
            </a:r>
            <a:r>
              <a:rPr lang="en-US" dirty="0" err="1" smtClean="0">
                <a:solidFill>
                  <a:schemeClr val="accent4">
                    <a:lumMod val="50000"/>
                  </a:schemeClr>
                </a:solidFill>
              </a:rPr>
              <a:t>Xusheng</a:t>
            </a:r>
            <a:r>
              <a:rPr lang="en-US" dirty="0" smtClean="0">
                <a:solidFill>
                  <a:schemeClr val="accent4">
                    <a:lumMod val="50000"/>
                  </a:schemeClr>
                </a:solidFill>
              </a:rPr>
              <a:t> Xiao</a:t>
            </a:r>
            <a:r>
              <a:rPr lang="en-US" dirty="0" smtClean="0"/>
              <a:t>, </a:t>
            </a:r>
            <a:r>
              <a:rPr lang="en-US" dirty="0" err="1" smtClean="0">
                <a:solidFill>
                  <a:schemeClr val="accent4">
                    <a:lumMod val="50000"/>
                  </a:schemeClr>
                </a:solidFill>
              </a:rPr>
              <a:t>Zhenyu</a:t>
            </a:r>
            <a:r>
              <a:rPr lang="en-US" dirty="0" smtClean="0">
                <a:solidFill>
                  <a:schemeClr val="accent4">
                    <a:lumMod val="50000"/>
                  </a:schemeClr>
                </a:solidFill>
              </a:rPr>
              <a:t> Wu</a:t>
            </a:r>
            <a:r>
              <a:rPr lang="en-US" dirty="0" smtClean="0"/>
              <a:t>, </a:t>
            </a:r>
            <a:r>
              <a:rPr lang="en-US" dirty="0" err="1" smtClean="0">
                <a:solidFill>
                  <a:srgbClr val="7030A0"/>
                </a:solidFill>
              </a:rPr>
              <a:t>Kangjie</a:t>
            </a:r>
            <a:r>
              <a:rPr lang="en-US" dirty="0" smtClean="0">
                <a:solidFill>
                  <a:srgbClr val="7030A0"/>
                </a:solidFill>
              </a:rPr>
              <a:t> Lu</a:t>
            </a:r>
            <a:r>
              <a:rPr lang="en-US" dirty="0" smtClean="0"/>
              <a:t>, </a:t>
            </a:r>
            <a:r>
              <a:rPr lang="en-US" dirty="0" err="1" smtClean="0">
                <a:solidFill>
                  <a:schemeClr val="accent1">
                    <a:lumMod val="50000"/>
                  </a:schemeClr>
                </a:solidFill>
              </a:rPr>
              <a:t>Xiangyu</a:t>
            </a:r>
            <a:r>
              <a:rPr lang="en-US" dirty="0" smtClean="0">
                <a:solidFill>
                  <a:schemeClr val="accent1">
                    <a:lumMod val="50000"/>
                  </a:schemeClr>
                </a:solidFill>
              </a:rPr>
              <a:t> Zhang</a:t>
            </a:r>
            <a:r>
              <a:rPr lang="en-US" dirty="0" smtClean="0"/>
              <a:t>, </a:t>
            </a:r>
            <a:r>
              <a:rPr lang="en-US" dirty="0" err="1" smtClean="0">
                <a:solidFill>
                  <a:schemeClr val="accent4">
                    <a:lumMod val="50000"/>
                  </a:schemeClr>
                </a:solidFill>
              </a:rPr>
              <a:t>Guofei</a:t>
            </a:r>
            <a:r>
              <a:rPr lang="en-US" dirty="0" smtClean="0">
                <a:solidFill>
                  <a:schemeClr val="accent4">
                    <a:lumMod val="50000"/>
                  </a:schemeClr>
                </a:solidFill>
              </a:rPr>
              <a:t> Jiang</a:t>
            </a:r>
            <a:endParaRPr lang="en-US" dirty="0">
              <a:solidFill>
                <a:schemeClr val="accent4">
                  <a:lumMod val="50000"/>
                </a:schemeClr>
              </a:solidFill>
            </a:endParaRPr>
          </a:p>
        </p:txBody>
      </p:sp>
      <p:pic>
        <p:nvPicPr>
          <p:cNvPr id="5" name="Picture 3" descr="C:\Users\kjlu\Desktop\NDSS15\figs\nec 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90900" y="4772444"/>
            <a:ext cx="2362200" cy="8190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C:\Users\kjlu\Desktop\NDSS15\figs\Georgia_Tech_shortened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89320" y="4707617"/>
            <a:ext cx="2133600" cy="9424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PU_sig132.eps"/>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652" y="4707617"/>
            <a:ext cx="2485028" cy="965486"/>
          </a:xfrm>
          <a:prstGeom prst="rect">
            <a:avLst/>
          </a:prstGeom>
        </p:spPr>
      </p:pic>
    </p:spTree>
    <p:extLst>
      <p:ext uri="{BB962C8B-B14F-4D97-AF65-F5344CB8AC3E}">
        <p14:creationId xmlns:p14="http://schemas.microsoft.com/office/powerpoint/2010/main" val="22190158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UI</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8650" y="2102169"/>
            <a:ext cx="5757142" cy="2996191"/>
          </a:xfrm>
          <a:prstGeom prst="rect">
            <a:avLst/>
          </a:prstGeom>
        </p:spPr>
      </p:pic>
      <p:sp>
        <p:nvSpPr>
          <p:cNvPr id="7" name="Rounded Rectangle 6"/>
          <p:cNvSpPr/>
          <p:nvPr/>
        </p:nvSpPr>
        <p:spPr>
          <a:xfrm>
            <a:off x="518160" y="2987040"/>
            <a:ext cx="1615440" cy="48768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705600" y="2694652"/>
            <a:ext cx="1996440" cy="584775"/>
          </a:xfrm>
          <a:prstGeom prst="rect">
            <a:avLst/>
          </a:prstGeom>
          <a:noFill/>
        </p:spPr>
        <p:txBody>
          <a:bodyPr wrap="square" rtlCol="0">
            <a:spAutoFit/>
          </a:bodyPr>
          <a:lstStyle/>
          <a:p>
            <a:pPr algn="ctr"/>
            <a:r>
              <a:rPr lang="en-US" sz="3200" b="1" dirty="0" smtClean="0">
                <a:solidFill>
                  <a:srgbClr val="00B0F0"/>
                </a:solidFill>
              </a:rPr>
              <a:t>Text Label</a:t>
            </a:r>
            <a:endParaRPr lang="en-US" sz="3200" b="1" dirty="0">
              <a:solidFill>
                <a:srgbClr val="00B0F0"/>
              </a:solidFill>
            </a:endParaRPr>
          </a:p>
        </p:txBody>
      </p:sp>
      <p:cxnSp>
        <p:nvCxnSpPr>
          <p:cNvPr id="10" name="Straight Arrow Connector 9"/>
          <p:cNvCxnSpPr>
            <a:stCxn id="7" idx="3"/>
            <a:endCxn id="8" idx="1"/>
          </p:cNvCxnSpPr>
          <p:nvPr/>
        </p:nvCxnSpPr>
        <p:spPr>
          <a:xfrm flipV="1">
            <a:off x="2133600" y="2987040"/>
            <a:ext cx="4572000" cy="2438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628650" y="3429000"/>
            <a:ext cx="5757142" cy="5334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705600" y="3403312"/>
            <a:ext cx="1996440" cy="584775"/>
          </a:xfrm>
          <a:prstGeom prst="rect">
            <a:avLst/>
          </a:prstGeom>
          <a:noFill/>
        </p:spPr>
        <p:txBody>
          <a:bodyPr wrap="square" rtlCol="0">
            <a:spAutoFit/>
          </a:bodyPr>
          <a:lstStyle/>
          <a:p>
            <a:pPr algn="ctr"/>
            <a:r>
              <a:rPr lang="en-US" sz="3200" b="1" dirty="0" smtClean="0">
                <a:solidFill>
                  <a:srgbClr val="00B050"/>
                </a:solidFill>
              </a:rPr>
              <a:t>Input Field</a:t>
            </a:r>
            <a:endParaRPr lang="en-US" sz="3200" b="1" dirty="0">
              <a:solidFill>
                <a:srgbClr val="00B050"/>
              </a:solidFill>
            </a:endParaRPr>
          </a:p>
        </p:txBody>
      </p:sp>
      <p:cxnSp>
        <p:nvCxnSpPr>
          <p:cNvPr id="14" name="Straight Arrow Connector 13"/>
          <p:cNvCxnSpPr>
            <a:stCxn id="11" idx="3"/>
            <a:endCxn id="12" idx="1"/>
          </p:cNvCxnSpPr>
          <p:nvPr/>
        </p:nvCxnSpPr>
        <p:spPr>
          <a:xfrm>
            <a:off x="6385792" y="3695700"/>
            <a:ext cx="319808"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708660" y="3433792"/>
            <a:ext cx="1569720" cy="528607"/>
          </a:xfrm>
          <a:prstGeom prst="ellipse">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720840" y="4104352"/>
            <a:ext cx="1996440" cy="584775"/>
          </a:xfrm>
          <a:prstGeom prst="rect">
            <a:avLst/>
          </a:prstGeom>
          <a:noFill/>
        </p:spPr>
        <p:txBody>
          <a:bodyPr wrap="square" rtlCol="0">
            <a:spAutoFit/>
          </a:bodyPr>
          <a:lstStyle/>
          <a:p>
            <a:pPr algn="ctr"/>
            <a:r>
              <a:rPr lang="en-US" sz="3200" b="1" dirty="0" smtClean="0">
                <a:solidFill>
                  <a:srgbClr val="002060"/>
                </a:solidFill>
              </a:rPr>
              <a:t>Input Hint</a:t>
            </a:r>
            <a:endParaRPr lang="en-US" sz="3200" b="1" dirty="0">
              <a:solidFill>
                <a:srgbClr val="002060"/>
              </a:solidFill>
            </a:endParaRPr>
          </a:p>
        </p:txBody>
      </p:sp>
      <p:cxnSp>
        <p:nvCxnSpPr>
          <p:cNvPr id="18" name="Straight Arrow Connector 17"/>
          <p:cNvCxnSpPr>
            <a:stCxn id="15" idx="6"/>
            <a:endCxn id="16" idx="1"/>
          </p:cNvCxnSpPr>
          <p:nvPr/>
        </p:nvCxnSpPr>
        <p:spPr>
          <a:xfrm>
            <a:off x="2278380" y="3698096"/>
            <a:ext cx="4442460" cy="698644"/>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705600" y="5160109"/>
            <a:ext cx="1981084" cy="707886"/>
          </a:xfrm>
          <a:prstGeom prst="rect">
            <a:avLst/>
          </a:prstGeom>
          <a:noFill/>
        </p:spPr>
        <p:txBody>
          <a:bodyPr wrap="square" rtlCol="0">
            <a:spAutoFit/>
          </a:bodyPr>
          <a:lstStyle/>
          <a:p>
            <a:pPr algn="ctr"/>
            <a:r>
              <a:rPr lang="en-US" sz="4000" b="1" dirty="0" smtClean="0"/>
              <a:t>Widget</a:t>
            </a:r>
            <a:endParaRPr lang="en-US" sz="4000" b="1" dirty="0"/>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2163260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rctx="PPT">
                                        <p:cTn id="14" dur="indefinite"/>
                                        <p:tgtEl>
                                          <p:spTgt spid="7"/>
                                        </p:tgtEl>
                                        <p:attrNameLst>
                                          <p:attrName>style.opacity</p:attrName>
                                        </p:attrNameLst>
                                      </p:cBhvr>
                                      <p:to>
                                        <p:strVal val="0.2"/>
                                      </p:to>
                                    </p:set>
                                    <p:animEffect filter="image" prLst="opacity: 0.2">
                                      <p:cBhvr rctx="IE">
                                        <p:cTn id="15" dur="indefinite"/>
                                        <p:tgtEl>
                                          <p:spTgt spid="7"/>
                                        </p:tgtEl>
                                      </p:cBhvr>
                                    </p:animEffect>
                                  </p:childTnLst>
                                </p:cTn>
                              </p:par>
                              <p:par>
                                <p:cTn id="16" presetID="9" presetClass="emph" presetSubtype="0" nodeType="withEffect">
                                  <p:stCondLst>
                                    <p:cond delay="0"/>
                                  </p:stCondLst>
                                  <p:childTnLst>
                                    <p:set>
                                      <p:cBhvr rctx="PPT">
                                        <p:cTn id="17" dur="indefinite"/>
                                        <p:tgtEl>
                                          <p:spTgt spid="10"/>
                                        </p:tgtEl>
                                        <p:attrNameLst>
                                          <p:attrName>style.opacity</p:attrName>
                                        </p:attrNameLst>
                                      </p:cBhvr>
                                      <p:to>
                                        <p:strVal val="0.2"/>
                                      </p:to>
                                    </p:set>
                                    <p:animEffect filter="image" prLst="opacity: 0.2">
                                      <p:cBhvr rctx="IE">
                                        <p:cTn id="18" dur="indefinite"/>
                                        <p:tgtEl>
                                          <p:spTgt spid="10"/>
                                        </p:tgtEl>
                                      </p:cBhvr>
                                    </p:animEffect>
                                  </p:childTnLst>
                                </p:cTn>
                              </p:par>
                              <p:par>
                                <p:cTn id="19" presetID="9" presetClass="emph" presetSubtype="0" grpId="1" nodeType="withEffect">
                                  <p:stCondLst>
                                    <p:cond delay="0"/>
                                  </p:stCondLst>
                                  <p:childTnLst>
                                    <p:set>
                                      <p:cBhvr rctx="PPT">
                                        <p:cTn id="20" dur="indefinite"/>
                                        <p:tgtEl>
                                          <p:spTgt spid="8"/>
                                        </p:tgtEl>
                                        <p:attrNameLst>
                                          <p:attrName>style.opacity</p:attrName>
                                        </p:attrNameLst>
                                      </p:cBhvr>
                                      <p:to>
                                        <p:strVal val="0.2"/>
                                      </p:to>
                                    </p:set>
                                    <p:animEffect filter="image" prLst="opacity: 0.2">
                                      <p:cBhvr rctx="IE">
                                        <p:cTn id="21" dur="indefinite"/>
                                        <p:tgtEl>
                                          <p:spTgt spid="8"/>
                                        </p:tgtEl>
                                      </p:cBhvr>
                                    </p:animEffec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9" presetClass="emph" presetSubtype="0" grpId="1" nodeType="clickEffect">
                                  <p:stCondLst>
                                    <p:cond delay="0"/>
                                  </p:stCondLst>
                                  <p:childTnLst>
                                    <p:set>
                                      <p:cBhvr rctx="PPT">
                                        <p:cTn id="34" dur="indefinite"/>
                                        <p:tgtEl>
                                          <p:spTgt spid="11"/>
                                        </p:tgtEl>
                                        <p:attrNameLst>
                                          <p:attrName>style.opacity</p:attrName>
                                        </p:attrNameLst>
                                      </p:cBhvr>
                                      <p:to>
                                        <p:strVal val="0.2"/>
                                      </p:to>
                                    </p:set>
                                    <p:animEffect filter="image" prLst="opacity: 0.2">
                                      <p:cBhvr rctx="IE">
                                        <p:cTn id="35" dur="indefinite"/>
                                        <p:tgtEl>
                                          <p:spTgt spid="11"/>
                                        </p:tgtEl>
                                      </p:cBhvr>
                                    </p:animEffect>
                                  </p:childTnLst>
                                </p:cTn>
                              </p:par>
                              <p:par>
                                <p:cTn id="36" presetID="9" presetClass="emph" presetSubtype="0" nodeType="withEffect">
                                  <p:stCondLst>
                                    <p:cond delay="0"/>
                                  </p:stCondLst>
                                  <p:childTnLst>
                                    <p:set>
                                      <p:cBhvr rctx="PPT">
                                        <p:cTn id="37" dur="indefinite"/>
                                        <p:tgtEl>
                                          <p:spTgt spid="14"/>
                                        </p:tgtEl>
                                        <p:attrNameLst>
                                          <p:attrName>style.opacity</p:attrName>
                                        </p:attrNameLst>
                                      </p:cBhvr>
                                      <p:to>
                                        <p:strVal val="0.2"/>
                                      </p:to>
                                    </p:set>
                                    <p:animEffect filter="image" prLst="opacity: 0.2">
                                      <p:cBhvr rctx="IE">
                                        <p:cTn id="38" dur="indefinite"/>
                                        <p:tgtEl>
                                          <p:spTgt spid="14"/>
                                        </p:tgtEl>
                                      </p:cBhvr>
                                    </p:animEffect>
                                  </p:childTnLst>
                                </p:cTn>
                              </p:par>
                              <p:par>
                                <p:cTn id="39" presetID="9" presetClass="emph" presetSubtype="0" grpId="1" nodeType="withEffect">
                                  <p:stCondLst>
                                    <p:cond delay="0"/>
                                  </p:stCondLst>
                                  <p:childTnLst>
                                    <p:set>
                                      <p:cBhvr rctx="PPT">
                                        <p:cTn id="40" dur="indefinite"/>
                                        <p:tgtEl>
                                          <p:spTgt spid="12"/>
                                        </p:tgtEl>
                                        <p:attrNameLst>
                                          <p:attrName>style.opacity</p:attrName>
                                        </p:attrNameLst>
                                      </p:cBhvr>
                                      <p:to>
                                        <p:strVal val="0.2"/>
                                      </p:to>
                                    </p:set>
                                    <p:animEffect filter="image" prLst="opacity: 0.2">
                                      <p:cBhvr rctx="IE">
                                        <p:cTn id="41" dur="indefinite"/>
                                        <p:tgtEl>
                                          <p:spTgt spid="12"/>
                                        </p:tgtEl>
                                      </p:cBhvr>
                                    </p:animEffect>
                                  </p:childTnLst>
                                </p:cTn>
                              </p:par>
                            </p:childTnLst>
                          </p:cTn>
                        </p:par>
                        <p:par>
                          <p:cTn id="42" fill="hold">
                            <p:stCondLst>
                              <p:cond delay="0"/>
                            </p:stCondLst>
                            <p:childTnLst>
                              <p:par>
                                <p:cTn id="43" presetID="1" presetClass="entr" presetSubtype="0"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18"/>
                                        </p:tgtEl>
                                        <p:attrNameLst>
                                          <p:attrName>style.visibility</p:attrName>
                                        </p:attrNameLst>
                                      </p:cBhvr>
                                      <p:to>
                                        <p:strVal val="visible"/>
                                      </p:to>
                                    </p:set>
                                  </p:childTnLst>
                                </p:cTn>
                              </p:par>
                            </p:childTnLst>
                          </p:cTn>
                        </p:par>
                        <p:par>
                          <p:cTn id="48" fill="hold">
                            <p:stCondLst>
                              <p:cond delay="0"/>
                            </p:stCondLst>
                            <p:childTnLst>
                              <p:par>
                                <p:cTn id="49" presetID="1" presetClass="entr" presetSubtype="0" fill="hold" grpId="0" nodeType="after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9" presetClass="emph" presetSubtype="0" grpId="2" nodeType="clickEffect">
                                  <p:stCondLst>
                                    <p:cond delay="0"/>
                                  </p:stCondLst>
                                  <p:childTnLst>
                                    <p:set>
                                      <p:cBhvr rctx="PPT">
                                        <p:cTn id="54" dur="indefinite"/>
                                        <p:tgtEl>
                                          <p:spTgt spid="8"/>
                                        </p:tgtEl>
                                        <p:attrNameLst>
                                          <p:attrName>style.opacity</p:attrName>
                                        </p:attrNameLst>
                                      </p:cBhvr>
                                      <p:to>
                                        <p:strVal val="1"/>
                                      </p:to>
                                    </p:set>
                                    <p:animEffect filter="image" prLst="opacity: 1">
                                      <p:cBhvr rctx="IE">
                                        <p:cTn id="55" dur="indefinite"/>
                                        <p:tgtEl>
                                          <p:spTgt spid="8"/>
                                        </p:tgtEl>
                                      </p:cBhvr>
                                    </p:animEffect>
                                  </p:childTnLst>
                                </p:cTn>
                              </p:par>
                              <p:par>
                                <p:cTn id="56" presetID="9" presetClass="emph" presetSubtype="0" grpId="2" nodeType="withEffect">
                                  <p:stCondLst>
                                    <p:cond delay="0"/>
                                  </p:stCondLst>
                                  <p:childTnLst>
                                    <p:set>
                                      <p:cBhvr rctx="PPT">
                                        <p:cTn id="57" dur="indefinite"/>
                                        <p:tgtEl>
                                          <p:spTgt spid="12"/>
                                        </p:tgtEl>
                                        <p:attrNameLst>
                                          <p:attrName>style.opacity</p:attrName>
                                        </p:attrNameLst>
                                      </p:cBhvr>
                                      <p:to>
                                        <p:strVal val="1"/>
                                      </p:to>
                                    </p:set>
                                    <p:animEffect filter="image" prLst="opacity: 1">
                                      <p:cBhvr rctx="IE">
                                        <p:cTn id="58" dur="indefinite"/>
                                        <p:tgtEl>
                                          <p:spTgt spid="12"/>
                                        </p:tgtEl>
                                      </p:cBhvr>
                                    </p:animEffect>
                                  </p:childTnLst>
                                </p:cTn>
                              </p:par>
                              <p:par>
                                <p:cTn id="59" presetID="9" presetClass="emph" presetSubtype="0" grpId="1" nodeType="withEffect">
                                  <p:stCondLst>
                                    <p:cond delay="0"/>
                                  </p:stCondLst>
                                  <p:childTnLst>
                                    <p:set>
                                      <p:cBhvr rctx="PPT">
                                        <p:cTn id="60" dur="indefinite"/>
                                        <p:tgtEl>
                                          <p:spTgt spid="15"/>
                                        </p:tgtEl>
                                        <p:attrNameLst>
                                          <p:attrName>style.opacity</p:attrName>
                                        </p:attrNameLst>
                                      </p:cBhvr>
                                      <p:to>
                                        <p:strVal val="0.2"/>
                                      </p:to>
                                    </p:set>
                                    <p:animEffect filter="image" prLst="opacity: 0.2">
                                      <p:cBhvr rctx="IE">
                                        <p:cTn id="61" dur="indefinite"/>
                                        <p:tgtEl>
                                          <p:spTgt spid="15"/>
                                        </p:tgtEl>
                                      </p:cBhvr>
                                    </p:animEffect>
                                  </p:childTnLst>
                                </p:cTn>
                              </p:par>
                              <p:par>
                                <p:cTn id="62" presetID="9" presetClass="emph" presetSubtype="0" nodeType="withEffect">
                                  <p:stCondLst>
                                    <p:cond delay="0"/>
                                  </p:stCondLst>
                                  <p:childTnLst>
                                    <p:set>
                                      <p:cBhvr rctx="PPT">
                                        <p:cTn id="63" dur="indefinite"/>
                                        <p:tgtEl>
                                          <p:spTgt spid="18"/>
                                        </p:tgtEl>
                                        <p:attrNameLst>
                                          <p:attrName>style.opacity</p:attrName>
                                        </p:attrNameLst>
                                      </p:cBhvr>
                                      <p:to>
                                        <p:strVal val="0.2"/>
                                      </p:to>
                                    </p:set>
                                    <p:animEffect filter="image" prLst="opacity: 0.2">
                                      <p:cBhvr rctx="IE">
                                        <p:cTn id="64" dur="indefinite"/>
                                        <p:tgtEl>
                                          <p:spTgt spid="18"/>
                                        </p:tgtEl>
                                      </p:cBhvr>
                                    </p:animEffect>
                                  </p:childTnLst>
                                </p:cTn>
                              </p:par>
                            </p:childTnLst>
                          </p:cTn>
                        </p:par>
                        <p:par>
                          <p:cTn id="65" fill="hold">
                            <p:stCondLst>
                              <p:cond delay="0"/>
                            </p:stCondLst>
                            <p:childTnLst>
                              <p:par>
                                <p:cTn id="66" presetID="1" presetClass="entr" presetSubtype="0" fill="hold" grpId="0" nodeType="afterEffect">
                                  <p:stCondLst>
                                    <p:cond delay="0"/>
                                  </p:stCondLst>
                                  <p:childTnLst>
                                    <p:set>
                                      <p:cBhvr>
                                        <p:cTn id="67" dur="1" fill="hold">
                                          <p:stCondLst>
                                            <p:cond delay="0"/>
                                          </p:stCondLst>
                                        </p:cTn>
                                        <p:tgtEl>
                                          <p:spTgt spid="19"/>
                                        </p:tgtEl>
                                        <p:attrNameLst>
                                          <p:attrName>style.visibility</p:attrName>
                                        </p:attrNameLst>
                                      </p:cBhvr>
                                      <p:to>
                                        <p:strVal val="visible"/>
                                      </p:to>
                                    </p:set>
                                  </p:childTnLst>
                                </p:cTn>
                              </p:par>
                              <p:par>
                                <p:cTn id="68" presetID="9" presetClass="emph" presetSubtype="0" grpId="1" nodeType="withEffect">
                                  <p:stCondLst>
                                    <p:cond delay="0"/>
                                  </p:stCondLst>
                                  <p:childTnLst>
                                    <p:set>
                                      <p:cBhvr rctx="PPT">
                                        <p:cTn id="69" dur="indefinite"/>
                                        <p:tgtEl>
                                          <p:spTgt spid="16"/>
                                        </p:tgtEl>
                                        <p:attrNameLst>
                                          <p:attrName>style.opacity</p:attrName>
                                        </p:attrNameLst>
                                      </p:cBhvr>
                                      <p:to>
                                        <p:strVal val="0.15"/>
                                      </p:to>
                                    </p:set>
                                    <p:animEffect filter="image" prLst="opacity: 0.15">
                                      <p:cBhvr rctx="IE">
                                        <p:cTn id="70" dur="indefinite"/>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8" grpId="2"/>
      <p:bldP spid="11" grpId="0" animBg="1"/>
      <p:bldP spid="11" grpId="1" animBg="1"/>
      <p:bldP spid="12" grpId="0"/>
      <p:bldP spid="12" grpId="1"/>
      <p:bldP spid="12" grpId="2"/>
      <p:bldP spid="15" grpId="0" animBg="1"/>
      <p:bldP spid="15" grpId="1" animBg="1"/>
      <p:bldP spid="16" grpId="0"/>
      <p:bldP spid="16" grpId="1"/>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 – Layout File</a:t>
            </a:r>
            <a:endParaRPr lang="en-US" dirty="0"/>
          </a:p>
        </p:txBody>
      </p:sp>
      <p:sp>
        <p:nvSpPr>
          <p:cNvPr id="3" name="Content Placeholder 2"/>
          <p:cNvSpPr>
            <a:spLocks noGrp="1"/>
          </p:cNvSpPr>
          <p:nvPr>
            <p:ph idx="1"/>
          </p:nvPr>
        </p:nvSpPr>
        <p:spPr>
          <a:xfrm>
            <a:off x="628650" y="1825625"/>
            <a:ext cx="7886700" cy="597535"/>
          </a:xfrm>
        </p:spPr>
        <p:txBody>
          <a:bodyPr/>
          <a:lstStyle/>
          <a:p>
            <a:r>
              <a:rPr lang="en-US" dirty="0" smtClean="0"/>
              <a:t>A piece in an Android layout example.</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10</a:t>
            </a:fld>
            <a:endParaRPr lang="en-US"/>
          </a:p>
        </p:txBody>
      </p:sp>
      <p:sp>
        <p:nvSpPr>
          <p:cNvPr id="6" name="TextBox 5"/>
          <p:cNvSpPr txBox="1"/>
          <p:nvPr/>
        </p:nvSpPr>
        <p:spPr>
          <a:xfrm>
            <a:off x="476476" y="2917339"/>
            <a:ext cx="8191047" cy="2246769"/>
          </a:xfrm>
          <a:prstGeom prst="rect">
            <a:avLst/>
          </a:prstGeom>
          <a:noFill/>
        </p:spPr>
        <p:txBody>
          <a:bodyPr wrap="square" rtlCol="0">
            <a:spAutoFit/>
          </a:bodyPr>
          <a:lstStyle/>
          <a:p>
            <a:r>
              <a:rPr lang="en-US" sz="2800" dirty="0" smtClean="0">
                <a:solidFill>
                  <a:srgbClr val="008080"/>
                </a:solidFill>
                <a:latin typeface="Courier New" panose="02070309020205020404" pitchFamily="49" charset="0"/>
              </a:rPr>
              <a:t>&lt;</a:t>
            </a:r>
            <a:r>
              <a:rPr lang="en-US" sz="2800" dirty="0" err="1" smtClean="0">
                <a:solidFill>
                  <a:srgbClr val="3F7F7F"/>
                </a:solidFill>
                <a:latin typeface="Courier New" panose="02070309020205020404" pitchFamily="49" charset="0"/>
              </a:rPr>
              <a:t>EditText</a:t>
            </a:r>
            <a:r>
              <a:rPr lang="en-US" sz="2800" dirty="0" smtClean="0">
                <a:latin typeface="Courier New" panose="02070309020205020404" pitchFamily="49" charset="0"/>
              </a:rPr>
              <a:t> </a:t>
            </a:r>
          </a:p>
          <a:p>
            <a:endParaRPr lang="en-US" sz="2800" dirty="0">
              <a:solidFill>
                <a:srgbClr val="7F007F"/>
              </a:solidFill>
              <a:latin typeface="Courier New" panose="02070309020205020404" pitchFamily="49" charset="0"/>
            </a:endParaRPr>
          </a:p>
          <a:p>
            <a:r>
              <a:rPr lang="en-US" sz="2800" dirty="0" smtClean="0">
                <a:solidFill>
                  <a:srgbClr val="7F007F"/>
                </a:solidFill>
                <a:latin typeface="Courier New" panose="02070309020205020404" pitchFamily="49" charset="0"/>
              </a:rPr>
              <a:t>  </a:t>
            </a:r>
            <a:r>
              <a:rPr lang="en-US" sz="2800" dirty="0" err="1" smtClean="0">
                <a:solidFill>
                  <a:srgbClr val="7F007F"/>
                </a:solidFill>
                <a:latin typeface="Courier New" panose="02070309020205020404" pitchFamily="49" charset="0"/>
              </a:rPr>
              <a:t>android:id</a:t>
            </a:r>
            <a:r>
              <a:rPr lang="en-US" sz="2800" dirty="0" smtClean="0">
                <a:solidFill>
                  <a:srgbClr val="000000"/>
                </a:solidFill>
                <a:latin typeface="Courier New" panose="02070309020205020404" pitchFamily="49" charset="0"/>
              </a:rPr>
              <a:t>=</a:t>
            </a:r>
            <a:r>
              <a:rPr lang="en-US" sz="2800" i="1" dirty="0" smtClean="0">
                <a:solidFill>
                  <a:srgbClr val="2A00FF"/>
                </a:solidFill>
                <a:latin typeface="Courier New" panose="02070309020205020404" pitchFamily="49" charset="0"/>
              </a:rPr>
              <a:t>"@+id/</a:t>
            </a:r>
            <a:r>
              <a:rPr lang="en-US" sz="2800" i="1" dirty="0" err="1" smtClean="0">
                <a:solidFill>
                  <a:srgbClr val="2A00FF"/>
                </a:solidFill>
                <a:latin typeface="Courier New" panose="02070309020205020404" pitchFamily="49" charset="0"/>
              </a:rPr>
              <a:t>pwd</a:t>
            </a:r>
            <a:r>
              <a:rPr lang="en-US" sz="2800" dirty="0" smtClean="0">
                <a:solidFill>
                  <a:srgbClr val="2A00FF"/>
                </a:solidFill>
                <a:latin typeface="Courier New" panose="02070309020205020404" pitchFamily="49" charset="0"/>
              </a:rPr>
              <a:t>“</a:t>
            </a:r>
          </a:p>
          <a:p>
            <a:endParaRPr lang="en-US" sz="2800" dirty="0" smtClean="0">
              <a:solidFill>
                <a:srgbClr val="2A00FF"/>
              </a:solidFill>
              <a:latin typeface="Courier New" panose="02070309020205020404" pitchFamily="49" charset="0"/>
            </a:endParaRPr>
          </a:p>
          <a:p>
            <a:r>
              <a:rPr lang="en-US" sz="2800" dirty="0">
                <a:solidFill>
                  <a:srgbClr val="2A00FF"/>
                </a:solidFill>
                <a:latin typeface="Courier New" panose="02070309020205020404" pitchFamily="49" charset="0"/>
              </a:rPr>
              <a:t> </a:t>
            </a:r>
            <a:r>
              <a:rPr lang="en-US" sz="2800" dirty="0" smtClean="0">
                <a:solidFill>
                  <a:srgbClr val="2A00FF"/>
                </a:solidFill>
                <a:latin typeface="Courier New" panose="02070309020205020404" pitchFamily="49" charset="0"/>
              </a:rPr>
              <a:t> </a:t>
            </a:r>
            <a:r>
              <a:rPr lang="en-US" sz="2800" dirty="0" err="1" smtClean="0">
                <a:solidFill>
                  <a:srgbClr val="2A00FF"/>
                </a:solidFill>
                <a:latin typeface="Courier New" panose="02070309020205020404" pitchFamily="49" charset="0"/>
              </a:rPr>
              <a:t>android:inputType</a:t>
            </a:r>
            <a:r>
              <a:rPr lang="en-US" sz="2800" dirty="0" smtClean="0">
                <a:solidFill>
                  <a:srgbClr val="2A00FF"/>
                </a:solidFill>
                <a:latin typeface="Courier New" panose="02070309020205020404" pitchFamily="49" charset="0"/>
              </a:rPr>
              <a:t>=“</a:t>
            </a:r>
            <a:r>
              <a:rPr lang="en-US" sz="2800" dirty="0" err="1" smtClean="0">
                <a:solidFill>
                  <a:srgbClr val="2A00FF"/>
                </a:solidFill>
                <a:latin typeface="Courier New" panose="02070309020205020404" pitchFamily="49" charset="0"/>
              </a:rPr>
              <a:t>textPassword</a:t>
            </a:r>
            <a:r>
              <a:rPr lang="en-US" sz="2800" dirty="0" smtClean="0">
                <a:solidFill>
                  <a:srgbClr val="2A00FF"/>
                </a:solidFill>
                <a:latin typeface="Courier New" panose="02070309020205020404" pitchFamily="49" charset="0"/>
              </a:rPr>
              <a:t>”</a:t>
            </a:r>
            <a:r>
              <a:rPr lang="en-US" sz="2800" dirty="0" smtClean="0">
                <a:solidFill>
                  <a:srgbClr val="008080"/>
                </a:solidFill>
                <a:latin typeface="Courier New" panose="02070309020205020404" pitchFamily="49" charset="0"/>
              </a:rPr>
              <a:t>/&gt;</a:t>
            </a:r>
          </a:p>
        </p:txBody>
      </p:sp>
      <p:sp>
        <p:nvSpPr>
          <p:cNvPr id="7" name="Oval 6"/>
          <p:cNvSpPr/>
          <p:nvPr/>
        </p:nvSpPr>
        <p:spPr>
          <a:xfrm>
            <a:off x="3733800" y="3615403"/>
            <a:ext cx="1767840" cy="866557"/>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6457950" y="3139440"/>
            <a:ext cx="1908810" cy="646331"/>
          </a:xfrm>
          <a:prstGeom prst="rect">
            <a:avLst/>
          </a:prstGeom>
          <a:noFill/>
        </p:spPr>
        <p:txBody>
          <a:bodyPr wrap="square" rtlCol="0">
            <a:spAutoFit/>
          </a:bodyPr>
          <a:lstStyle/>
          <a:p>
            <a:pPr algn="ctr"/>
            <a:r>
              <a:rPr lang="en-US" sz="3600" dirty="0" smtClean="0">
                <a:solidFill>
                  <a:srgbClr val="00B0F0"/>
                </a:solidFill>
              </a:rPr>
              <a:t>Identifier</a:t>
            </a:r>
            <a:endParaRPr lang="en-US" sz="3600" dirty="0">
              <a:solidFill>
                <a:srgbClr val="00B0F0"/>
              </a:solidFill>
            </a:endParaRPr>
          </a:p>
        </p:txBody>
      </p:sp>
      <p:cxnSp>
        <p:nvCxnSpPr>
          <p:cNvPr id="10" name="Straight Arrow Connector 9"/>
          <p:cNvCxnSpPr>
            <a:stCxn id="7" idx="7"/>
            <a:endCxn id="8" idx="1"/>
          </p:cNvCxnSpPr>
          <p:nvPr/>
        </p:nvCxnSpPr>
        <p:spPr>
          <a:xfrm flipV="1">
            <a:off x="5242746" y="3462606"/>
            <a:ext cx="1215204" cy="279701"/>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2" name="Rounded Rectangle 11"/>
          <p:cNvSpPr/>
          <p:nvPr/>
        </p:nvSpPr>
        <p:spPr>
          <a:xfrm>
            <a:off x="914400" y="4481960"/>
            <a:ext cx="6903720" cy="68214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2042160" y="5580595"/>
            <a:ext cx="4648200" cy="646331"/>
          </a:xfrm>
          <a:prstGeom prst="rect">
            <a:avLst/>
          </a:prstGeom>
          <a:noFill/>
        </p:spPr>
        <p:txBody>
          <a:bodyPr wrap="square" rtlCol="0">
            <a:spAutoFit/>
          </a:bodyPr>
          <a:lstStyle/>
          <a:p>
            <a:pPr algn="ctr"/>
            <a:r>
              <a:rPr lang="en-US" sz="3600" dirty="0" smtClean="0">
                <a:solidFill>
                  <a:srgbClr val="00B050"/>
                </a:solidFill>
              </a:rPr>
              <a:t>Interesting Attribute</a:t>
            </a:r>
            <a:endParaRPr lang="en-US" sz="3600" dirty="0">
              <a:solidFill>
                <a:srgbClr val="00B050"/>
              </a:solidFill>
            </a:endParaRPr>
          </a:p>
        </p:txBody>
      </p:sp>
      <p:cxnSp>
        <p:nvCxnSpPr>
          <p:cNvPr id="15" name="Straight Arrow Connector 14"/>
          <p:cNvCxnSpPr>
            <a:stCxn id="12" idx="2"/>
            <a:endCxn id="13" idx="0"/>
          </p:cNvCxnSpPr>
          <p:nvPr/>
        </p:nvCxnSpPr>
        <p:spPr>
          <a:xfrm>
            <a:off x="4366260" y="5164108"/>
            <a:ext cx="0" cy="416487"/>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79797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rctx="PPT">
                                        <p:cTn id="14" dur="indefinite"/>
                                        <p:tgtEl>
                                          <p:spTgt spid="8"/>
                                        </p:tgtEl>
                                        <p:attrNameLst>
                                          <p:attrName>style.opacity</p:attrName>
                                        </p:attrNameLst>
                                      </p:cBhvr>
                                      <p:to>
                                        <p:strVal val="0.2"/>
                                      </p:to>
                                    </p:set>
                                    <p:animEffect filter="image" prLst="opacity: 0.2">
                                      <p:cBhvr rctx="IE">
                                        <p:cTn id="15" dur="indefinite"/>
                                        <p:tgtEl>
                                          <p:spTgt spid="8"/>
                                        </p:tgtEl>
                                      </p:cBhvr>
                                    </p:animEffect>
                                  </p:childTnLst>
                                </p:cTn>
                              </p:par>
                              <p:par>
                                <p:cTn id="16" presetID="9" presetClass="emph" presetSubtype="0" nodeType="withEffect">
                                  <p:stCondLst>
                                    <p:cond delay="0"/>
                                  </p:stCondLst>
                                  <p:childTnLst>
                                    <p:set>
                                      <p:cBhvr rctx="PPT">
                                        <p:cTn id="17" dur="indefinite"/>
                                        <p:tgtEl>
                                          <p:spTgt spid="10"/>
                                        </p:tgtEl>
                                        <p:attrNameLst>
                                          <p:attrName>style.opacity</p:attrName>
                                        </p:attrNameLst>
                                      </p:cBhvr>
                                      <p:to>
                                        <p:strVal val="0.2"/>
                                      </p:to>
                                    </p:set>
                                    <p:animEffect filter="image" prLst="opacity: 0.2">
                                      <p:cBhvr rctx="IE">
                                        <p:cTn id="18" dur="indefinite"/>
                                        <p:tgtEl>
                                          <p:spTgt spid="10"/>
                                        </p:tgtEl>
                                      </p:cBhvr>
                                    </p:animEffect>
                                  </p:childTnLst>
                                </p:cTn>
                              </p:par>
                              <p:par>
                                <p:cTn id="19" presetID="9" presetClass="emph" presetSubtype="0" grpId="1" nodeType="withEffect">
                                  <p:stCondLst>
                                    <p:cond delay="0"/>
                                  </p:stCondLst>
                                  <p:childTnLst>
                                    <p:set>
                                      <p:cBhvr rctx="PPT">
                                        <p:cTn id="20" dur="indefinite"/>
                                        <p:tgtEl>
                                          <p:spTgt spid="7"/>
                                        </p:tgtEl>
                                        <p:attrNameLst>
                                          <p:attrName>style.opacity</p:attrName>
                                        </p:attrNameLst>
                                      </p:cBhvr>
                                      <p:to>
                                        <p:strVal val="0.2"/>
                                      </p:to>
                                    </p:set>
                                    <p:animEffect filter="image" prLst="opacity: 0.2">
                                      <p:cBhvr rctx="IE">
                                        <p:cTn id="21" dur="indefinite"/>
                                        <p:tgtEl>
                                          <p:spTgt spid="7"/>
                                        </p:tgtEl>
                                      </p:cBhvr>
                                    </p:animEffec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p:bldP spid="8" grpId="1"/>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Overview of SUPOR</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11</a:t>
            </a:fld>
            <a:endParaRPr lang="en-US"/>
          </a:p>
        </p:txBody>
      </p:sp>
      <p:sp>
        <p:nvSpPr>
          <p:cNvPr id="7" name="圆角矩形 4"/>
          <p:cNvSpPr/>
          <p:nvPr/>
        </p:nvSpPr>
        <p:spPr>
          <a:xfrm>
            <a:off x="1915004" y="3101853"/>
            <a:ext cx="1482159" cy="2326493"/>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Layout Analysis</a:t>
            </a:r>
            <a:endParaRPr lang="en-US" dirty="0">
              <a:solidFill>
                <a:schemeClr val="tx1"/>
              </a:solidFill>
            </a:endParaRPr>
          </a:p>
        </p:txBody>
      </p:sp>
      <p:sp>
        <p:nvSpPr>
          <p:cNvPr id="8" name="矩形 5"/>
          <p:cNvSpPr/>
          <p:nvPr/>
        </p:nvSpPr>
        <p:spPr>
          <a:xfrm>
            <a:off x="2004455" y="3251872"/>
            <a:ext cx="1300411" cy="5715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Layout Parsing</a:t>
            </a:r>
            <a:endParaRPr lang="en-US" dirty="0">
              <a:solidFill>
                <a:schemeClr val="tx1"/>
              </a:solidFill>
            </a:endParaRPr>
          </a:p>
        </p:txBody>
      </p:sp>
      <p:sp>
        <p:nvSpPr>
          <p:cNvPr id="9" name="矩形 6"/>
          <p:cNvSpPr/>
          <p:nvPr/>
        </p:nvSpPr>
        <p:spPr>
          <a:xfrm>
            <a:off x="2004455" y="4119694"/>
            <a:ext cx="1304359" cy="57150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UI Rendering</a:t>
            </a:r>
            <a:endParaRPr lang="en-US" dirty="0">
              <a:solidFill>
                <a:schemeClr val="tx1"/>
              </a:solidFill>
            </a:endParaRPr>
          </a:p>
        </p:txBody>
      </p:sp>
      <p:sp>
        <p:nvSpPr>
          <p:cNvPr id="10" name="圆角矩形 11"/>
          <p:cNvSpPr/>
          <p:nvPr/>
        </p:nvSpPr>
        <p:spPr>
          <a:xfrm>
            <a:off x="3664291" y="3751946"/>
            <a:ext cx="1618662" cy="102155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UI </a:t>
            </a:r>
          </a:p>
          <a:p>
            <a:pPr algn="ctr"/>
            <a:r>
              <a:rPr lang="en-US" dirty="0" smtClean="0">
                <a:solidFill>
                  <a:schemeClr val="tx1"/>
                </a:solidFill>
              </a:rPr>
              <a:t>Sensitiveness </a:t>
            </a:r>
          </a:p>
          <a:p>
            <a:pPr algn="ctr"/>
            <a:r>
              <a:rPr lang="en-US" dirty="0" smtClean="0">
                <a:solidFill>
                  <a:schemeClr val="tx1"/>
                </a:solidFill>
              </a:rPr>
              <a:t>Analysis</a:t>
            </a:r>
          </a:p>
        </p:txBody>
      </p:sp>
      <p:sp>
        <p:nvSpPr>
          <p:cNvPr id="11" name="圆角矩形 12"/>
          <p:cNvSpPr/>
          <p:nvPr/>
        </p:nvSpPr>
        <p:spPr>
          <a:xfrm>
            <a:off x="7064832" y="3111998"/>
            <a:ext cx="1658124" cy="2303096"/>
          </a:xfrm>
          <a:prstGeom prst="roundRect">
            <a:avLst/>
          </a:prstGeom>
          <a:noFill/>
          <a:ln w="254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chemeClr val="tx1"/>
                </a:solidFill>
              </a:rPr>
              <a:t>Privacy Analysis</a:t>
            </a:r>
            <a:endParaRPr lang="en-US" dirty="0">
              <a:solidFill>
                <a:schemeClr val="tx1"/>
              </a:solidFill>
            </a:endParaRPr>
          </a:p>
        </p:txBody>
      </p:sp>
      <p:sp>
        <p:nvSpPr>
          <p:cNvPr id="12" name="矩形 13"/>
          <p:cNvSpPr/>
          <p:nvPr/>
        </p:nvSpPr>
        <p:spPr>
          <a:xfrm>
            <a:off x="7143795" y="3341015"/>
            <a:ext cx="1500198"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Disclosure</a:t>
            </a:r>
            <a:endParaRPr lang="en-US" dirty="0">
              <a:solidFill>
                <a:schemeClr val="tx1"/>
              </a:solidFill>
            </a:endParaRPr>
          </a:p>
        </p:txBody>
      </p:sp>
      <p:cxnSp>
        <p:nvCxnSpPr>
          <p:cNvPr id="13" name="直接箭头连接符 18"/>
          <p:cNvCxnSpPr>
            <a:stCxn id="3" idx="3"/>
            <a:endCxn id="8" idx="1"/>
          </p:cNvCxnSpPr>
          <p:nvPr/>
        </p:nvCxnSpPr>
        <p:spPr>
          <a:xfrm>
            <a:off x="1498771" y="3530479"/>
            <a:ext cx="505684" cy="7145"/>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9"/>
          <p:cNvCxnSpPr>
            <a:stCxn id="8" idx="2"/>
            <a:endCxn id="9" idx="0"/>
          </p:cNvCxnSpPr>
          <p:nvPr/>
        </p:nvCxnSpPr>
        <p:spPr>
          <a:xfrm>
            <a:off x="2654661" y="3823376"/>
            <a:ext cx="1974" cy="296318"/>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22"/>
          <p:cNvCxnSpPr>
            <a:stCxn id="19" idx="3"/>
            <a:endCxn id="10" idx="0"/>
          </p:cNvCxnSpPr>
          <p:nvPr/>
        </p:nvCxnSpPr>
        <p:spPr>
          <a:xfrm flipH="1">
            <a:off x="4473622" y="3453620"/>
            <a:ext cx="4855" cy="29832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25"/>
          <p:cNvCxnSpPr>
            <a:stCxn id="7" idx="3"/>
            <a:endCxn id="10" idx="1"/>
          </p:cNvCxnSpPr>
          <p:nvPr/>
        </p:nvCxnSpPr>
        <p:spPr>
          <a:xfrm flipV="1">
            <a:off x="3397163" y="4262724"/>
            <a:ext cx="267128" cy="2376"/>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28"/>
          <p:cNvCxnSpPr>
            <a:stCxn id="10" idx="3"/>
            <a:endCxn id="21" idx="1"/>
          </p:cNvCxnSpPr>
          <p:nvPr/>
        </p:nvCxnSpPr>
        <p:spPr>
          <a:xfrm>
            <a:off x="5282953" y="4262724"/>
            <a:ext cx="247810"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肘形连接符 41"/>
          <p:cNvCxnSpPr>
            <a:stCxn id="3" idx="2"/>
            <a:endCxn id="11" idx="2"/>
          </p:cNvCxnSpPr>
          <p:nvPr/>
        </p:nvCxnSpPr>
        <p:spPr>
          <a:xfrm rot="16200000" flipH="1">
            <a:off x="3656301" y="1177501"/>
            <a:ext cx="1599888" cy="6875297"/>
          </a:xfrm>
          <a:prstGeom prst="bentConnector3">
            <a:avLst>
              <a:gd name="adj1" fmla="val 127897"/>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9" name="Can 18"/>
          <p:cNvSpPr/>
          <p:nvPr/>
        </p:nvSpPr>
        <p:spPr>
          <a:xfrm>
            <a:off x="3833255" y="2866404"/>
            <a:ext cx="1290444" cy="587216"/>
          </a:xfrm>
          <a:prstGeom prst="ca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Keywords</a:t>
            </a:r>
            <a:endParaRPr lang="en-US" dirty="0">
              <a:solidFill>
                <a:schemeClr val="tx1"/>
              </a:solidFill>
            </a:endParaRPr>
          </a:p>
        </p:txBody>
      </p:sp>
      <p:sp>
        <p:nvSpPr>
          <p:cNvPr id="20" name="TextBox 19"/>
          <p:cNvSpPr txBox="1"/>
          <p:nvPr/>
        </p:nvSpPr>
        <p:spPr>
          <a:xfrm>
            <a:off x="7694319" y="4363955"/>
            <a:ext cx="461665" cy="423866"/>
          </a:xfrm>
          <a:prstGeom prst="rect">
            <a:avLst/>
          </a:prstGeom>
          <a:noFill/>
        </p:spPr>
        <p:txBody>
          <a:bodyPr vert="eaVert" wrap="square" rtlCol="0">
            <a:spAutoFit/>
          </a:bodyPr>
          <a:lstStyle/>
          <a:p>
            <a:r>
              <a:rPr lang="en-US" b="1" dirty="0" smtClean="0"/>
              <a:t>…</a:t>
            </a:r>
            <a:endParaRPr lang="en-US" b="1" dirty="0"/>
          </a:p>
        </p:txBody>
      </p:sp>
      <p:sp>
        <p:nvSpPr>
          <p:cNvPr id="21" name="Rounded Rectangle 20"/>
          <p:cNvSpPr/>
          <p:nvPr/>
        </p:nvSpPr>
        <p:spPr>
          <a:xfrm>
            <a:off x="5530763" y="3905179"/>
            <a:ext cx="1066800" cy="71508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dirty="0" smtClean="0">
                <a:solidFill>
                  <a:schemeClr val="tx1"/>
                </a:solidFill>
              </a:rPr>
              <a:t>Variable Binding</a:t>
            </a:r>
            <a:endParaRPr lang="en-US" dirty="0">
              <a:solidFill>
                <a:schemeClr val="tx1"/>
              </a:solidFill>
            </a:endParaRPr>
          </a:p>
        </p:txBody>
      </p:sp>
      <p:cxnSp>
        <p:nvCxnSpPr>
          <p:cNvPr id="22" name="直接箭头连接符 28"/>
          <p:cNvCxnSpPr>
            <a:stCxn id="21" idx="3"/>
            <a:endCxn id="11" idx="1"/>
          </p:cNvCxnSpPr>
          <p:nvPr/>
        </p:nvCxnSpPr>
        <p:spPr>
          <a:xfrm>
            <a:off x="6597563" y="4262724"/>
            <a:ext cx="467269" cy="82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圆角矩形 4"/>
          <p:cNvSpPr/>
          <p:nvPr/>
        </p:nvSpPr>
        <p:spPr>
          <a:xfrm>
            <a:off x="1801453" y="2773640"/>
            <a:ext cx="4922135" cy="279054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smtClean="0">
                <a:solidFill>
                  <a:srgbClr val="FF0000"/>
                </a:solidFill>
              </a:rPr>
              <a:t>SUPOR</a:t>
            </a:r>
            <a:endParaRPr lang="en-US" dirty="0">
              <a:solidFill>
                <a:srgbClr val="FF0000"/>
              </a:solidFill>
            </a:endParaRPr>
          </a:p>
        </p:txBody>
      </p:sp>
      <p:sp>
        <p:nvSpPr>
          <p:cNvPr id="25" name="矩形 13"/>
          <p:cNvSpPr/>
          <p:nvPr/>
        </p:nvSpPr>
        <p:spPr>
          <a:xfrm>
            <a:off x="7143795" y="3843809"/>
            <a:ext cx="1500198" cy="39528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Vulnerability</a:t>
            </a:r>
            <a:endParaRPr lang="en-US" dirty="0">
              <a:solidFill>
                <a:schemeClr val="tx1"/>
              </a:solidFill>
            </a:endParaRPr>
          </a:p>
        </p:txBody>
      </p:sp>
      <p:sp>
        <p:nvSpPr>
          <p:cNvPr id="3" name="Rectangle 2"/>
          <p:cNvSpPr/>
          <p:nvPr/>
        </p:nvSpPr>
        <p:spPr>
          <a:xfrm>
            <a:off x="538423" y="3245751"/>
            <a:ext cx="960348" cy="569455"/>
          </a:xfrm>
          <a:prstGeom prst="rect">
            <a:avLst/>
          </a:prstGeom>
          <a:noFill/>
          <a:ln w="25400">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App</a:t>
            </a:r>
            <a:endParaRPr lang="en-US" dirty="0">
              <a:solidFill>
                <a:schemeClr val="tx1"/>
              </a:solidFill>
            </a:endParaRPr>
          </a:p>
        </p:txBody>
      </p:sp>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66961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200" fill="hold">
                                          <p:stCondLst>
                                            <p:cond delay="0"/>
                                          </p:stCondLst>
                                        </p:cTn>
                                        <p:tgtEl>
                                          <p:spTgt spid="3"/>
                                        </p:tgtEl>
                                        <p:attrNameLst>
                                          <p:attrName>r</p:attrName>
                                        </p:attrNameLst>
                                      </p:cBhvr>
                                    </p:animRot>
                                    <p:animRot by="-240000">
                                      <p:cBhvr>
                                        <p:cTn id="7" dur="400" fill="hold">
                                          <p:stCondLst>
                                            <p:cond delay="400"/>
                                          </p:stCondLst>
                                        </p:cTn>
                                        <p:tgtEl>
                                          <p:spTgt spid="3"/>
                                        </p:tgtEl>
                                        <p:attrNameLst>
                                          <p:attrName>r</p:attrName>
                                        </p:attrNameLst>
                                      </p:cBhvr>
                                    </p:animRot>
                                    <p:animRot by="240000">
                                      <p:cBhvr>
                                        <p:cTn id="8" dur="400" fill="hold">
                                          <p:stCondLst>
                                            <p:cond delay="800"/>
                                          </p:stCondLst>
                                        </p:cTn>
                                        <p:tgtEl>
                                          <p:spTgt spid="3"/>
                                        </p:tgtEl>
                                        <p:attrNameLst>
                                          <p:attrName>r</p:attrName>
                                        </p:attrNameLst>
                                      </p:cBhvr>
                                    </p:animRot>
                                    <p:animRot by="-240000">
                                      <p:cBhvr>
                                        <p:cTn id="9" dur="400" fill="hold">
                                          <p:stCondLst>
                                            <p:cond delay="1200"/>
                                          </p:stCondLst>
                                        </p:cTn>
                                        <p:tgtEl>
                                          <p:spTgt spid="3"/>
                                        </p:tgtEl>
                                        <p:attrNameLst>
                                          <p:attrName>r</p:attrName>
                                        </p:attrNameLst>
                                      </p:cBhvr>
                                    </p:animRot>
                                    <p:animRot by="120000">
                                      <p:cBhvr>
                                        <p:cTn id="10" dur="400" fill="hold">
                                          <p:stCondLst>
                                            <p:cond delay="1600"/>
                                          </p:stCondLst>
                                        </p:cTn>
                                        <p:tgtEl>
                                          <p:spTgt spid="3"/>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grpId="0" nodeType="clickEffect">
                                  <p:stCondLst>
                                    <p:cond delay="0"/>
                                  </p:stCondLst>
                                  <p:childTnLst>
                                    <p:animRot by="120000">
                                      <p:cBhvr>
                                        <p:cTn id="14" dur="200" fill="hold">
                                          <p:stCondLst>
                                            <p:cond delay="0"/>
                                          </p:stCondLst>
                                        </p:cTn>
                                        <p:tgtEl>
                                          <p:spTgt spid="11"/>
                                        </p:tgtEl>
                                        <p:attrNameLst>
                                          <p:attrName>r</p:attrName>
                                        </p:attrNameLst>
                                      </p:cBhvr>
                                    </p:animRot>
                                    <p:animRot by="-240000">
                                      <p:cBhvr>
                                        <p:cTn id="15" dur="400" fill="hold">
                                          <p:stCondLst>
                                            <p:cond delay="400"/>
                                          </p:stCondLst>
                                        </p:cTn>
                                        <p:tgtEl>
                                          <p:spTgt spid="11"/>
                                        </p:tgtEl>
                                        <p:attrNameLst>
                                          <p:attrName>r</p:attrName>
                                        </p:attrNameLst>
                                      </p:cBhvr>
                                    </p:animRot>
                                    <p:animRot by="240000">
                                      <p:cBhvr>
                                        <p:cTn id="16" dur="400" fill="hold">
                                          <p:stCondLst>
                                            <p:cond delay="800"/>
                                          </p:stCondLst>
                                        </p:cTn>
                                        <p:tgtEl>
                                          <p:spTgt spid="11"/>
                                        </p:tgtEl>
                                        <p:attrNameLst>
                                          <p:attrName>r</p:attrName>
                                        </p:attrNameLst>
                                      </p:cBhvr>
                                    </p:animRot>
                                    <p:animRot by="-240000">
                                      <p:cBhvr>
                                        <p:cTn id="17" dur="400" fill="hold">
                                          <p:stCondLst>
                                            <p:cond delay="1200"/>
                                          </p:stCondLst>
                                        </p:cTn>
                                        <p:tgtEl>
                                          <p:spTgt spid="11"/>
                                        </p:tgtEl>
                                        <p:attrNameLst>
                                          <p:attrName>r</p:attrName>
                                        </p:attrNameLst>
                                      </p:cBhvr>
                                    </p:animRot>
                                    <p:animRot by="120000">
                                      <p:cBhvr>
                                        <p:cTn id="18" dur="400" fill="hold">
                                          <p:stCondLst>
                                            <p:cond delay="1600"/>
                                          </p:stCondLst>
                                        </p:cTn>
                                        <p:tgtEl>
                                          <p:spTgt spid="11"/>
                                        </p:tgtEl>
                                        <p:attrNameLst>
                                          <p:attrName>r</p:attrName>
                                        </p:attrNameLst>
                                      </p:cBhvr>
                                    </p:animRot>
                                  </p:childTnLst>
                                </p:cTn>
                              </p:par>
                              <p:par>
                                <p:cTn id="19" presetID="32" presetClass="emph" presetSubtype="0" fill="hold" grpId="0" nodeType="withEffect">
                                  <p:stCondLst>
                                    <p:cond delay="0"/>
                                  </p:stCondLst>
                                  <p:childTnLst>
                                    <p:animRot by="120000">
                                      <p:cBhvr>
                                        <p:cTn id="20" dur="100" fill="hold">
                                          <p:stCondLst>
                                            <p:cond delay="0"/>
                                          </p:stCondLst>
                                        </p:cTn>
                                        <p:tgtEl>
                                          <p:spTgt spid="12"/>
                                        </p:tgtEl>
                                        <p:attrNameLst>
                                          <p:attrName>r</p:attrName>
                                        </p:attrNameLst>
                                      </p:cBhvr>
                                    </p:animRot>
                                    <p:animRot by="-240000">
                                      <p:cBhvr>
                                        <p:cTn id="21" dur="200" fill="hold">
                                          <p:stCondLst>
                                            <p:cond delay="200"/>
                                          </p:stCondLst>
                                        </p:cTn>
                                        <p:tgtEl>
                                          <p:spTgt spid="12"/>
                                        </p:tgtEl>
                                        <p:attrNameLst>
                                          <p:attrName>r</p:attrName>
                                        </p:attrNameLst>
                                      </p:cBhvr>
                                    </p:animRot>
                                    <p:animRot by="240000">
                                      <p:cBhvr>
                                        <p:cTn id="22" dur="200" fill="hold">
                                          <p:stCondLst>
                                            <p:cond delay="400"/>
                                          </p:stCondLst>
                                        </p:cTn>
                                        <p:tgtEl>
                                          <p:spTgt spid="12"/>
                                        </p:tgtEl>
                                        <p:attrNameLst>
                                          <p:attrName>r</p:attrName>
                                        </p:attrNameLst>
                                      </p:cBhvr>
                                    </p:animRot>
                                    <p:animRot by="-240000">
                                      <p:cBhvr>
                                        <p:cTn id="23" dur="200" fill="hold">
                                          <p:stCondLst>
                                            <p:cond delay="600"/>
                                          </p:stCondLst>
                                        </p:cTn>
                                        <p:tgtEl>
                                          <p:spTgt spid="12"/>
                                        </p:tgtEl>
                                        <p:attrNameLst>
                                          <p:attrName>r</p:attrName>
                                        </p:attrNameLst>
                                      </p:cBhvr>
                                    </p:animRot>
                                    <p:animRot by="120000">
                                      <p:cBhvr>
                                        <p:cTn id="24" dur="200" fill="hold">
                                          <p:stCondLst>
                                            <p:cond delay="800"/>
                                          </p:stCondLst>
                                        </p:cTn>
                                        <p:tgtEl>
                                          <p:spTgt spid="12"/>
                                        </p:tgtEl>
                                        <p:attrNameLst>
                                          <p:attrName>r</p:attrName>
                                        </p:attrNameLst>
                                      </p:cBhvr>
                                    </p:animRot>
                                  </p:childTnLst>
                                </p:cTn>
                              </p:par>
                              <p:par>
                                <p:cTn id="25" presetID="32" presetClass="emph" presetSubtype="0" fill="hold" grpId="0" nodeType="withEffect">
                                  <p:stCondLst>
                                    <p:cond delay="0"/>
                                  </p:stCondLst>
                                  <p:childTnLst>
                                    <p:animRot by="120000">
                                      <p:cBhvr>
                                        <p:cTn id="26" dur="100" fill="hold">
                                          <p:stCondLst>
                                            <p:cond delay="0"/>
                                          </p:stCondLst>
                                        </p:cTn>
                                        <p:tgtEl>
                                          <p:spTgt spid="20"/>
                                        </p:tgtEl>
                                        <p:attrNameLst>
                                          <p:attrName>r</p:attrName>
                                        </p:attrNameLst>
                                      </p:cBhvr>
                                    </p:animRot>
                                    <p:animRot by="-240000">
                                      <p:cBhvr>
                                        <p:cTn id="27" dur="200" fill="hold">
                                          <p:stCondLst>
                                            <p:cond delay="200"/>
                                          </p:stCondLst>
                                        </p:cTn>
                                        <p:tgtEl>
                                          <p:spTgt spid="20"/>
                                        </p:tgtEl>
                                        <p:attrNameLst>
                                          <p:attrName>r</p:attrName>
                                        </p:attrNameLst>
                                      </p:cBhvr>
                                    </p:animRot>
                                    <p:animRot by="240000">
                                      <p:cBhvr>
                                        <p:cTn id="28" dur="200" fill="hold">
                                          <p:stCondLst>
                                            <p:cond delay="400"/>
                                          </p:stCondLst>
                                        </p:cTn>
                                        <p:tgtEl>
                                          <p:spTgt spid="20"/>
                                        </p:tgtEl>
                                        <p:attrNameLst>
                                          <p:attrName>r</p:attrName>
                                        </p:attrNameLst>
                                      </p:cBhvr>
                                    </p:animRot>
                                    <p:animRot by="-240000">
                                      <p:cBhvr>
                                        <p:cTn id="29" dur="200" fill="hold">
                                          <p:stCondLst>
                                            <p:cond delay="600"/>
                                          </p:stCondLst>
                                        </p:cTn>
                                        <p:tgtEl>
                                          <p:spTgt spid="20"/>
                                        </p:tgtEl>
                                        <p:attrNameLst>
                                          <p:attrName>r</p:attrName>
                                        </p:attrNameLst>
                                      </p:cBhvr>
                                    </p:animRot>
                                    <p:animRot by="120000">
                                      <p:cBhvr>
                                        <p:cTn id="30" dur="200" fill="hold">
                                          <p:stCondLst>
                                            <p:cond delay="800"/>
                                          </p:stCondLst>
                                        </p:cTn>
                                        <p:tgtEl>
                                          <p:spTgt spid="20"/>
                                        </p:tgtEl>
                                        <p:attrNameLst>
                                          <p:attrName>r</p:attrName>
                                        </p:attrNameLst>
                                      </p:cBhvr>
                                    </p:animRot>
                                  </p:childTnLst>
                                </p:cTn>
                              </p:par>
                              <p:par>
                                <p:cTn id="31" presetID="32" presetClass="emph" presetSubtype="0" fill="hold" grpId="0" nodeType="withEffect">
                                  <p:stCondLst>
                                    <p:cond delay="0"/>
                                  </p:stCondLst>
                                  <p:childTnLst>
                                    <p:animRot by="120000">
                                      <p:cBhvr>
                                        <p:cTn id="32" dur="100" fill="hold">
                                          <p:stCondLst>
                                            <p:cond delay="0"/>
                                          </p:stCondLst>
                                        </p:cTn>
                                        <p:tgtEl>
                                          <p:spTgt spid="25"/>
                                        </p:tgtEl>
                                        <p:attrNameLst>
                                          <p:attrName>r</p:attrName>
                                        </p:attrNameLst>
                                      </p:cBhvr>
                                    </p:animRot>
                                    <p:animRot by="-240000">
                                      <p:cBhvr>
                                        <p:cTn id="33" dur="200" fill="hold">
                                          <p:stCondLst>
                                            <p:cond delay="200"/>
                                          </p:stCondLst>
                                        </p:cTn>
                                        <p:tgtEl>
                                          <p:spTgt spid="25"/>
                                        </p:tgtEl>
                                        <p:attrNameLst>
                                          <p:attrName>r</p:attrName>
                                        </p:attrNameLst>
                                      </p:cBhvr>
                                    </p:animRot>
                                    <p:animRot by="240000">
                                      <p:cBhvr>
                                        <p:cTn id="34" dur="200" fill="hold">
                                          <p:stCondLst>
                                            <p:cond delay="400"/>
                                          </p:stCondLst>
                                        </p:cTn>
                                        <p:tgtEl>
                                          <p:spTgt spid="25"/>
                                        </p:tgtEl>
                                        <p:attrNameLst>
                                          <p:attrName>r</p:attrName>
                                        </p:attrNameLst>
                                      </p:cBhvr>
                                    </p:animRot>
                                    <p:animRot by="-240000">
                                      <p:cBhvr>
                                        <p:cTn id="35" dur="200" fill="hold">
                                          <p:stCondLst>
                                            <p:cond delay="600"/>
                                          </p:stCondLst>
                                        </p:cTn>
                                        <p:tgtEl>
                                          <p:spTgt spid="25"/>
                                        </p:tgtEl>
                                        <p:attrNameLst>
                                          <p:attrName>r</p:attrName>
                                        </p:attrNameLst>
                                      </p:cBhvr>
                                    </p:animRot>
                                    <p:animRot by="120000">
                                      <p:cBhvr>
                                        <p:cTn id="36" dur="200" fill="hold">
                                          <p:stCondLst>
                                            <p:cond delay="800"/>
                                          </p:stCondLst>
                                        </p:cTn>
                                        <p:tgtEl>
                                          <p:spTgt spid="25"/>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26" presetClass="emph" presetSubtype="0" fill="hold" grpId="0" nodeType="clickEffect">
                                  <p:stCondLst>
                                    <p:cond delay="0"/>
                                  </p:stCondLst>
                                  <p:childTnLst>
                                    <p:animEffect transition="out" filter="fade">
                                      <p:cBhvr>
                                        <p:cTn id="40" dur="2000" tmFilter="0, 0; .2, .5; .8, .5; 1, 0"/>
                                        <p:tgtEl>
                                          <p:spTgt spid="7"/>
                                        </p:tgtEl>
                                      </p:cBhvr>
                                    </p:animEffect>
                                    <p:animScale>
                                      <p:cBhvr>
                                        <p:cTn id="41" dur="1000" autoRev="1" fill="hold"/>
                                        <p:tgtEl>
                                          <p:spTgt spid="7"/>
                                        </p:tgtEl>
                                      </p:cBhvr>
                                      <p:by x="105000" y="105000"/>
                                    </p:animScale>
                                  </p:childTnLst>
                                </p:cTn>
                              </p:par>
                              <p:par>
                                <p:cTn id="42" presetID="26" presetClass="emph" presetSubtype="0" fill="hold" grpId="0" nodeType="withEffect">
                                  <p:stCondLst>
                                    <p:cond delay="0"/>
                                  </p:stCondLst>
                                  <p:childTnLst>
                                    <p:animEffect transition="out" filter="fade">
                                      <p:cBhvr>
                                        <p:cTn id="43" dur="500" tmFilter="0, 0; .2, .5; .8, .5; 1, 0"/>
                                        <p:tgtEl>
                                          <p:spTgt spid="9"/>
                                        </p:tgtEl>
                                      </p:cBhvr>
                                    </p:animEffect>
                                    <p:animScale>
                                      <p:cBhvr>
                                        <p:cTn id="44" dur="250" autoRev="1" fill="hold"/>
                                        <p:tgtEl>
                                          <p:spTgt spid="9"/>
                                        </p:tgtEl>
                                      </p:cBhvr>
                                      <p:by x="105000" y="105000"/>
                                    </p:animScale>
                                  </p:childTnLst>
                                </p:cTn>
                              </p:par>
                              <p:par>
                                <p:cTn id="45" presetID="26" presetClass="emph" presetSubtype="0" fill="hold" grpId="0" nodeType="withEffect">
                                  <p:stCondLst>
                                    <p:cond delay="0"/>
                                  </p:stCondLst>
                                  <p:childTnLst>
                                    <p:animEffect transition="out" filter="fade">
                                      <p:cBhvr>
                                        <p:cTn id="46" dur="500" tmFilter="0, 0; .2, .5; .8, .5; 1, 0"/>
                                        <p:tgtEl>
                                          <p:spTgt spid="8"/>
                                        </p:tgtEl>
                                      </p:cBhvr>
                                    </p:animEffect>
                                    <p:animScale>
                                      <p:cBhvr>
                                        <p:cTn id="47" dur="250" autoRev="1" fill="hold"/>
                                        <p:tgtEl>
                                          <p:spTgt spid="8"/>
                                        </p:tgtEl>
                                      </p:cBhvr>
                                      <p:by x="105000" y="105000"/>
                                    </p:animScale>
                                  </p:childTnLst>
                                </p:cTn>
                              </p:par>
                            </p:childTnLst>
                          </p:cTn>
                        </p:par>
                      </p:childTnLst>
                    </p:cTn>
                  </p:par>
                  <p:par>
                    <p:cTn id="48" fill="hold">
                      <p:stCondLst>
                        <p:cond delay="indefinite"/>
                      </p:stCondLst>
                      <p:childTnLst>
                        <p:par>
                          <p:cTn id="49" fill="hold">
                            <p:stCondLst>
                              <p:cond delay="0"/>
                            </p:stCondLst>
                            <p:childTnLst>
                              <p:par>
                                <p:cTn id="50" presetID="26" presetClass="emph" presetSubtype="0" fill="hold" grpId="0" nodeType="clickEffect">
                                  <p:stCondLst>
                                    <p:cond delay="0"/>
                                  </p:stCondLst>
                                  <p:childTnLst>
                                    <p:animEffect transition="out" filter="fade">
                                      <p:cBhvr>
                                        <p:cTn id="51" dur="2000" tmFilter="0, 0; .2, .5; .8, .5; 1, 0"/>
                                        <p:tgtEl>
                                          <p:spTgt spid="10"/>
                                        </p:tgtEl>
                                      </p:cBhvr>
                                    </p:animEffect>
                                    <p:animScale>
                                      <p:cBhvr>
                                        <p:cTn id="52" dur="1000" autoRev="1" fill="hold"/>
                                        <p:tgtEl>
                                          <p:spTgt spid="10"/>
                                        </p:tgtEl>
                                      </p:cBhvr>
                                      <p:by x="105000" y="105000"/>
                                    </p:animScale>
                                  </p:childTnLst>
                                </p:cTn>
                              </p:par>
                              <p:par>
                                <p:cTn id="53" presetID="26" presetClass="emph" presetSubtype="0" fill="hold" grpId="0" nodeType="withEffect">
                                  <p:stCondLst>
                                    <p:cond delay="0"/>
                                  </p:stCondLst>
                                  <p:childTnLst>
                                    <p:animEffect transition="out" filter="fade">
                                      <p:cBhvr>
                                        <p:cTn id="54" dur="2000" tmFilter="0, 0; .2, .5; .8, .5; 1, 0"/>
                                        <p:tgtEl>
                                          <p:spTgt spid="19"/>
                                        </p:tgtEl>
                                      </p:cBhvr>
                                    </p:animEffect>
                                    <p:animScale>
                                      <p:cBhvr>
                                        <p:cTn id="55" dur="1000" autoRev="1" fill="hold"/>
                                        <p:tgtEl>
                                          <p:spTgt spid="19"/>
                                        </p:tgtEl>
                                      </p:cBhvr>
                                      <p:by x="105000" y="105000"/>
                                    </p:animScale>
                                  </p:childTnLst>
                                </p:cTn>
                              </p:par>
                            </p:childTnLst>
                          </p:cTn>
                        </p:par>
                      </p:childTnLst>
                    </p:cTn>
                  </p:par>
                  <p:par>
                    <p:cTn id="56" fill="hold">
                      <p:stCondLst>
                        <p:cond delay="indefinite"/>
                      </p:stCondLst>
                      <p:childTnLst>
                        <p:par>
                          <p:cTn id="57" fill="hold">
                            <p:stCondLst>
                              <p:cond delay="0"/>
                            </p:stCondLst>
                            <p:childTnLst>
                              <p:par>
                                <p:cTn id="58" presetID="26" presetClass="emph" presetSubtype="0" fill="hold" grpId="0" nodeType="clickEffect">
                                  <p:stCondLst>
                                    <p:cond delay="0"/>
                                  </p:stCondLst>
                                  <p:childTnLst>
                                    <p:animEffect transition="out" filter="fade">
                                      <p:cBhvr>
                                        <p:cTn id="59" dur="2000" tmFilter="0, 0; .2, .5; .8, .5; 1, 0"/>
                                        <p:tgtEl>
                                          <p:spTgt spid="21"/>
                                        </p:tgtEl>
                                      </p:cBhvr>
                                    </p:animEffect>
                                    <p:animScale>
                                      <p:cBhvr>
                                        <p:cTn id="60" dur="1000" autoRev="1" fill="hold"/>
                                        <p:tgtEl>
                                          <p:spTgt spid="2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9" grpId="0" animBg="1"/>
      <p:bldP spid="20" grpId="0"/>
      <p:bldP spid="21" grpId="0" animBg="1"/>
      <p:bldP spid="25" grpId="0" animBg="1"/>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Parsing Layout</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12</a:t>
            </a:fld>
            <a:endParaRPr lang="en-US"/>
          </a:p>
        </p:txBody>
      </p:sp>
      <p:sp>
        <p:nvSpPr>
          <p:cNvPr id="6" name="Content Placeholder 5"/>
          <p:cNvSpPr>
            <a:spLocks noGrp="1"/>
          </p:cNvSpPr>
          <p:nvPr>
            <p:ph idx="1"/>
          </p:nvPr>
        </p:nvSpPr>
        <p:spPr>
          <a:xfrm>
            <a:off x="628650" y="1825625"/>
            <a:ext cx="7886700" cy="888546"/>
          </a:xfrm>
        </p:spPr>
        <p:txBody>
          <a:bodyPr/>
          <a:lstStyle/>
          <a:p>
            <a:r>
              <a:rPr lang="en-US" dirty="0" smtClean="0"/>
              <a:t>We need to know which layout files contain input fields.</a:t>
            </a:r>
            <a:endParaRPr lang="en-US" dirty="0"/>
          </a:p>
        </p:txBody>
      </p:sp>
      <p:sp>
        <p:nvSpPr>
          <p:cNvPr id="10" name="TextBox 9"/>
          <p:cNvSpPr txBox="1"/>
          <p:nvPr/>
        </p:nvSpPr>
        <p:spPr>
          <a:xfrm>
            <a:off x="4392017" y="2804229"/>
            <a:ext cx="3740150" cy="1077218"/>
          </a:xfrm>
          <a:prstGeom prst="rect">
            <a:avLst/>
          </a:prstGeom>
          <a:noFill/>
        </p:spPr>
        <p:txBody>
          <a:bodyPr wrap="square" rtlCol="0">
            <a:spAutoFit/>
          </a:bodyPr>
          <a:lstStyle/>
          <a:p>
            <a:r>
              <a:rPr lang="en-US" sz="2800" dirty="0" smtClean="0"/>
              <a:t>Is Sensitive User Input Detection Needed</a:t>
            </a:r>
            <a:r>
              <a:rPr lang="en-US" sz="3600" b="1" dirty="0" smtClean="0">
                <a:solidFill>
                  <a:srgbClr val="FF0000"/>
                </a:solidFill>
                <a:effectLst>
                  <a:outerShdw blurRad="38100" dist="38100" dir="2700000" algn="tl">
                    <a:srgbClr val="000000">
                      <a:alpha val="43137"/>
                    </a:srgbClr>
                  </a:outerShdw>
                </a:effectLst>
              </a:rPr>
              <a:t>?</a:t>
            </a:r>
            <a:endParaRPr lang="en-US" sz="3600" b="1" dirty="0">
              <a:solidFill>
                <a:srgbClr val="FF0000"/>
              </a:solidFill>
              <a:effectLst>
                <a:outerShdw blurRad="38100" dist="38100" dir="2700000" algn="tl">
                  <a:srgbClr val="000000">
                    <a:alpha val="43137"/>
                  </a:srgbClr>
                </a:outerShdw>
              </a:effectLst>
            </a:endParaRPr>
          </a:p>
        </p:txBody>
      </p:sp>
      <p:pic>
        <p:nvPicPr>
          <p:cNvPr id="15" name="Picture 14" descr="http://gallery.cache.wps.cn/gallery/files/mat_material/2011/8/9/31/4da3e2a3-d5d6-5791-a0af-40ca1b2f3f0d_preview.png"/>
          <p:cNvPicPr>
            <a:picLocks noChangeAspect="1" noChangeArrowheads="1"/>
          </p:cNvPicPr>
          <p:nvPr/>
        </p:nvPicPr>
        <p:blipFill>
          <a:blip r:embed="rId3"/>
          <a:srcRect/>
          <a:stretch>
            <a:fillRect/>
          </a:stretch>
        </p:blipFill>
        <p:spPr bwMode="auto">
          <a:xfrm>
            <a:off x="2041601" y="4774303"/>
            <a:ext cx="845938" cy="845938"/>
          </a:xfrm>
          <a:prstGeom prst="rect">
            <a:avLst/>
          </a:prstGeom>
          <a:noFill/>
        </p:spPr>
      </p:pic>
      <p:pic>
        <p:nvPicPr>
          <p:cNvPr id="16" name="Picture 15" descr="http://ico.ooopic.com/ajax/iconpng/?id=285105.png"/>
          <p:cNvPicPr>
            <a:picLocks noChangeAspect="1" noChangeArrowheads="1"/>
          </p:cNvPicPr>
          <p:nvPr/>
        </p:nvPicPr>
        <p:blipFill>
          <a:blip r:embed="rId4"/>
          <a:srcRect/>
          <a:stretch>
            <a:fillRect/>
          </a:stretch>
        </p:blipFill>
        <p:spPr bwMode="auto">
          <a:xfrm>
            <a:off x="5150026" y="4753139"/>
            <a:ext cx="731520" cy="731520"/>
          </a:xfrm>
          <a:prstGeom prst="rect">
            <a:avLst/>
          </a:prstGeom>
          <a:noFill/>
        </p:spPr>
      </p:pic>
      <p:pic>
        <p:nvPicPr>
          <p:cNvPr id="17"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713553" y="2473320"/>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2921809" y="4115585"/>
            <a:ext cx="1200150" cy="369332"/>
          </a:xfrm>
          <a:prstGeom prst="rect">
            <a:avLst/>
          </a:prstGeom>
          <a:noFill/>
        </p:spPr>
        <p:txBody>
          <a:bodyPr wrap="square" rtlCol="0">
            <a:spAutoFit/>
          </a:bodyPr>
          <a:lstStyle/>
          <a:p>
            <a:r>
              <a:rPr lang="en-US" dirty="0" smtClean="0"/>
              <a:t>Layout file</a:t>
            </a:r>
            <a:endParaRPr lang="en-US" dirty="0"/>
          </a:p>
        </p:txBody>
      </p:sp>
      <p:sp>
        <p:nvSpPr>
          <p:cNvPr id="25" name="TextBox 24"/>
          <p:cNvSpPr txBox="1"/>
          <p:nvPr/>
        </p:nvSpPr>
        <p:spPr>
          <a:xfrm>
            <a:off x="621256" y="4795733"/>
            <a:ext cx="1843314" cy="646331"/>
          </a:xfrm>
          <a:prstGeom prst="rect">
            <a:avLst/>
          </a:prstGeom>
          <a:noFill/>
        </p:spPr>
        <p:txBody>
          <a:bodyPr wrap="square" rtlCol="0">
            <a:spAutoFit/>
          </a:bodyPr>
          <a:lstStyle/>
          <a:p>
            <a:r>
              <a:rPr lang="en-US" dirty="0" smtClean="0"/>
              <a:t>layout contains input fields</a:t>
            </a:r>
            <a:endParaRPr lang="en-US" dirty="0"/>
          </a:p>
        </p:txBody>
      </p:sp>
      <p:sp>
        <p:nvSpPr>
          <p:cNvPr id="26" name="TextBox 25"/>
          <p:cNvSpPr txBox="1"/>
          <p:nvPr/>
        </p:nvSpPr>
        <p:spPr>
          <a:xfrm>
            <a:off x="6064250" y="4774303"/>
            <a:ext cx="1998551" cy="646331"/>
          </a:xfrm>
          <a:prstGeom prst="rect">
            <a:avLst/>
          </a:prstGeom>
          <a:noFill/>
        </p:spPr>
        <p:txBody>
          <a:bodyPr wrap="square" rtlCol="0">
            <a:spAutoFit/>
          </a:bodyPr>
          <a:lstStyle/>
          <a:p>
            <a:r>
              <a:rPr lang="en-US" dirty="0" smtClean="0"/>
              <a:t>layout doesn’t contain input fields</a:t>
            </a:r>
            <a:endParaRPr lang="en-US" dirty="0"/>
          </a:p>
        </p:txBody>
      </p:sp>
      <p:sp>
        <p:nvSpPr>
          <p:cNvPr id="7" name="Date Placeholder 6"/>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421186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53" presetClass="entr" presetSubtype="16"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p:cTn id="11" dur="250" fill="hold"/>
                                        <p:tgtEl>
                                          <p:spTgt spid="16"/>
                                        </p:tgtEl>
                                        <p:attrNameLst>
                                          <p:attrName>ppt_w</p:attrName>
                                        </p:attrNameLst>
                                      </p:cBhvr>
                                      <p:tavLst>
                                        <p:tav tm="0">
                                          <p:val>
                                            <p:fltVal val="0"/>
                                          </p:val>
                                        </p:tav>
                                        <p:tav tm="100000">
                                          <p:val>
                                            <p:strVal val="#ppt_w"/>
                                          </p:val>
                                        </p:tav>
                                      </p:tavLst>
                                    </p:anim>
                                    <p:anim calcmode="lin" valueType="num">
                                      <p:cBhvr>
                                        <p:cTn id="12" dur="250" fill="hold"/>
                                        <p:tgtEl>
                                          <p:spTgt spid="16"/>
                                        </p:tgtEl>
                                        <p:attrNameLst>
                                          <p:attrName>ppt_h</p:attrName>
                                        </p:attrNameLst>
                                      </p:cBhvr>
                                      <p:tavLst>
                                        <p:tav tm="0">
                                          <p:val>
                                            <p:fltVal val="0"/>
                                          </p:val>
                                        </p:tav>
                                        <p:tav tm="100000">
                                          <p:val>
                                            <p:strVal val="#ppt_h"/>
                                          </p:val>
                                        </p:tav>
                                      </p:tavLst>
                                    </p:anim>
                                    <p:animEffect transition="in" filter="fade">
                                      <p:cBhvr>
                                        <p:cTn id="13" dur="250"/>
                                        <p:tgtEl>
                                          <p:spTgt spid="16"/>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 calcmode="lin" valueType="num">
                                      <p:cBhvr>
                                        <p:cTn id="16" dur="250" fill="hold"/>
                                        <p:tgtEl>
                                          <p:spTgt spid="26"/>
                                        </p:tgtEl>
                                        <p:attrNameLst>
                                          <p:attrName>ppt_w</p:attrName>
                                        </p:attrNameLst>
                                      </p:cBhvr>
                                      <p:tavLst>
                                        <p:tav tm="0">
                                          <p:val>
                                            <p:fltVal val="0"/>
                                          </p:val>
                                        </p:tav>
                                        <p:tav tm="100000">
                                          <p:val>
                                            <p:strVal val="#ppt_w"/>
                                          </p:val>
                                        </p:tav>
                                      </p:tavLst>
                                    </p:anim>
                                    <p:anim calcmode="lin" valueType="num">
                                      <p:cBhvr>
                                        <p:cTn id="17" dur="250" fill="hold"/>
                                        <p:tgtEl>
                                          <p:spTgt spid="26"/>
                                        </p:tgtEl>
                                        <p:attrNameLst>
                                          <p:attrName>ppt_h</p:attrName>
                                        </p:attrNameLst>
                                      </p:cBhvr>
                                      <p:tavLst>
                                        <p:tav tm="0">
                                          <p:val>
                                            <p:fltVal val="0"/>
                                          </p:val>
                                        </p:tav>
                                        <p:tav tm="100000">
                                          <p:val>
                                            <p:strVal val="#ppt_h"/>
                                          </p:val>
                                        </p:tav>
                                      </p:tavLst>
                                    </p:anim>
                                    <p:animEffect transition="in" filter="fade">
                                      <p:cBhvr>
                                        <p:cTn id="18" dur="25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Rendering UI</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13</a:t>
            </a:fld>
            <a:endParaRPr lang="en-US"/>
          </a:p>
        </p:txBody>
      </p:sp>
      <p:cxnSp>
        <p:nvCxnSpPr>
          <p:cNvPr id="9" name="Straight Arrow Connector 8"/>
          <p:cNvCxnSpPr>
            <a:stCxn id="12" idx="3"/>
            <a:endCxn id="14" idx="1"/>
          </p:cNvCxnSpPr>
          <p:nvPr/>
        </p:nvCxnSpPr>
        <p:spPr>
          <a:xfrm>
            <a:off x="3261664" y="3537131"/>
            <a:ext cx="1310336" cy="0"/>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4572000" y="4582480"/>
            <a:ext cx="3352800" cy="1645920"/>
          </a:xfrm>
          <a:prstGeom prst="rect">
            <a:avLst/>
          </a:prstGeom>
        </p:spPr>
      </p:pic>
      <p:cxnSp>
        <p:nvCxnSpPr>
          <p:cNvPr id="13" name="Straight Arrow Connector 12"/>
          <p:cNvCxnSpPr>
            <a:stCxn id="16" idx="3"/>
            <a:endCxn id="11" idx="1"/>
          </p:cNvCxnSpPr>
          <p:nvPr/>
        </p:nvCxnSpPr>
        <p:spPr>
          <a:xfrm flipV="1">
            <a:off x="3261666" y="5405440"/>
            <a:ext cx="1310334" cy="1"/>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615226"/>
            <a:ext cx="3542857" cy="1843810"/>
          </a:xfrm>
          <a:prstGeom prst="rect">
            <a:avLst/>
          </a:prstGeom>
        </p:spPr>
      </p:pic>
      <p:pic>
        <p:nvPicPr>
          <p:cNvPr id="12"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001" y="2728799"/>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458679" y="3352464"/>
            <a:ext cx="1408407" cy="369332"/>
          </a:xfrm>
          <a:prstGeom prst="rect">
            <a:avLst/>
          </a:prstGeom>
          <a:noFill/>
        </p:spPr>
        <p:txBody>
          <a:bodyPr wrap="square" rtlCol="0">
            <a:spAutoFit/>
          </a:bodyPr>
          <a:lstStyle/>
          <a:p>
            <a:pPr algn="ctr"/>
            <a:r>
              <a:rPr lang="en-US" dirty="0" smtClean="0"/>
              <a:t>Layout file A</a:t>
            </a:r>
            <a:endParaRPr lang="en-US" dirty="0"/>
          </a:p>
        </p:txBody>
      </p:sp>
      <p:pic>
        <p:nvPicPr>
          <p:cNvPr id="16"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45003" y="4597109"/>
            <a:ext cx="1616663" cy="1616663"/>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458679" y="5198905"/>
            <a:ext cx="1408407" cy="369332"/>
          </a:xfrm>
          <a:prstGeom prst="rect">
            <a:avLst/>
          </a:prstGeom>
          <a:noFill/>
        </p:spPr>
        <p:txBody>
          <a:bodyPr wrap="square" rtlCol="0">
            <a:spAutoFit/>
          </a:bodyPr>
          <a:lstStyle/>
          <a:p>
            <a:pPr algn="ctr"/>
            <a:r>
              <a:rPr lang="en-US" dirty="0" smtClean="0"/>
              <a:t>Layout file B</a:t>
            </a:r>
            <a:endParaRPr lang="en-US" dirty="0"/>
          </a:p>
        </p:txBody>
      </p:sp>
      <p:sp>
        <p:nvSpPr>
          <p:cNvPr id="18" name="Content Placeholder 5"/>
          <p:cNvSpPr>
            <a:spLocks noGrp="1"/>
          </p:cNvSpPr>
          <p:nvPr>
            <p:ph idx="1"/>
          </p:nvPr>
        </p:nvSpPr>
        <p:spPr>
          <a:xfrm>
            <a:off x="628650" y="1825625"/>
            <a:ext cx="7886700" cy="888546"/>
          </a:xfrm>
        </p:spPr>
        <p:txBody>
          <a:bodyPr/>
          <a:lstStyle/>
          <a:p>
            <a:r>
              <a:rPr lang="en-US" dirty="0" smtClean="0"/>
              <a:t>Statically render layout files to UIs as users look at on smartphones</a:t>
            </a:r>
            <a:r>
              <a:rPr lang="en-US" dirty="0"/>
              <a:t> </a:t>
            </a:r>
            <a:r>
              <a:rPr lang="en-US" dirty="0" smtClean="0"/>
              <a:t>via tools like ADT in Android.</a:t>
            </a:r>
            <a:endParaRPr lang="en-US" dirty="0"/>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02773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mph" presetSubtype="0" nodeType="clickEffect">
                                  <p:stCondLst>
                                    <p:cond delay="0"/>
                                  </p:stCondLst>
                                  <p:childTnLst>
                                    <p:set>
                                      <p:cBhvr rctx="PPT">
                                        <p:cTn id="16" dur="indefinite"/>
                                        <p:tgtEl>
                                          <p:spTgt spid="9"/>
                                        </p:tgtEl>
                                        <p:attrNameLst>
                                          <p:attrName>style.opacity</p:attrName>
                                        </p:attrNameLst>
                                      </p:cBhvr>
                                      <p:to>
                                        <p:strVal val="0.2"/>
                                      </p:to>
                                    </p:set>
                                    <p:animEffect filter="image" prLst="opacity: 0.2">
                                      <p:cBhvr rctx="IE">
                                        <p:cTn id="17" dur="indefinite"/>
                                        <p:tgtEl>
                                          <p:spTgt spid="9"/>
                                        </p:tgtEl>
                                      </p:cBhvr>
                                    </p:animEffect>
                                  </p:childTnLst>
                                </p:cTn>
                              </p:par>
                              <p:par>
                                <p:cTn id="18" presetID="9" presetClass="emph" presetSubtype="0" nodeType="withEffect">
                                  <p:stCondLst>
                                    <p:cond delay="0"/>
                                  </p:stCondLst>
                                  <p:childTnLst>
                                    <p:set>
                                      <p:cBhvr rctx="PPT">
                                        <p:cTn id="19" dur="indefinite"/>
                                        <p:tgtEl>
                                          <p:spTgt spid="14"/>
                                        </p:tgtEl>
                                        <p:attrNameLst>
                                          <p:attrName>style.opacity</p:attrName>
                                        </p:attrNameLst>
                                      </p:cBhvr>
                                      <p:to>
                                        <p:strVal val="0.2"/>
                                      </p:to>
                                    </p:set>
                                    <p:animEffect filter="image" prLst="opacity: 0.2">
                                      <p:cBhvr rctx="IE">
                                        <p:cTn id="20" dur="indefinite"/>
                                        <p:tgtEl>
                                          <p:spTgt spid="14"/>
                                        </p:tgtEl>
                                      </p:cBhvr>
                                    </p:animEffect>
                                  </p:childTnLst>
                                </p:cTn>
                              </p:par>
                              <p:par>
                                <p:cTn id="21" presetID="9" presetClass="emph" presetSubtype="0" nodeType="withEffect">
                                  <p:stCondLst>
                                    <p:cond delay="0"/>
                                  </p:stCondLst>
                                  <p:childTnLst>
                                    <p:set>
                                      <p:cBhvr rctx="PPT">
                                        <p:cTn id="22" dur="indefinite"/>
                                        <p:tgtEl>
                                          <p:spTgt spid="12"/>
                                        </p:tgtEl>
                                        <p:attrNameLst>
                                          <p:attrName>style.opacity</p:attrName>
                                        </p:attrNameLst>
                                      </p:cBhvr>
                                      <p:to>
                                        <p:strVal val="0.2"/>
                                      </p:to>
                                    </p:set>
                                    <p:animEffect filter="image" prLst="opacity: 0.2">
                                      <p:cBhvr rctx="IE">
                                        <p:cTn id="23" dur="indefinite"/>
                                        <p:tgtEl>
                                          <p:spTgt spid="12"/>
                                        </p:tgtEl>
                                      </p:cBhvr>
                                    </p:animEffect>
                                  </p:childTnLst>
                                </p:cTn>
                              </p:par>
                              <p:par>
                                <p:cTn id="24" presetID="9" presetClass="emph" presetSubtype="0" grpId="1" nodeType="withEffect">
                                  <p:stCondLst>
                                    <p:cond delay="0"/>
                                  </p:stCondLst>
                                  <p:childTnLst>
                                    <p:set>
                                      <p:cBhvr rctx="PPT">
                                        <p:cTn id="25" dur="indefinite"/>
                                        <p:tgtEl>
                                          <p:spTgt spid="15"/>
                                        </p:tgtEl>
                                        <p:attrNameLst>
                                          <p:attrName>style.opacity</p:attrName>
                                        </p:attrNameLst>
                                      </p:cBhvr>
                                      <p:to>
                                        <p:strVal val="0.2"/>
                                      </p:to>
                                    </p:set>
                                    <p:animEffect filter="image" prLst="opacity: 0.2">
                                      <p:cBhvr rctx="IE">
                                        <p:cTn id="26" dur="indefinite"/>
                                        <p:tgtEl>
                                          <p:spTgt spid="15"/>
                                        </p:tgtEl>
                                      </p:cBhvr>
                                    </p:animEffec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1"/>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5" grpId="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Extracting Information</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14</a:t>
            </a:fld>
            <a:endParaRPr lang="en-US"/>
          </a:p>
        </p:txBody>
      </p:sp>
      <p:cxnSp>
        <p:nvCxnSpPr>
          <p:cNvPr id="10" name="Elbow Connector 9"/>
          <p:cNvCxnSpPr>
            <a:stCxn id="17" idx="3"/>
            <a:endCxn id="12" idx="0"/>
          </p:cNvCxnSpPr>
          <p:nvPr/>
        </p:nvCxnSpPr>
        <p:spPr>
          <a:xfrm>
            <a:off x="4255224" y="2579827"/>
            <a:ext cx="2410455" cy="1022951"/>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528462" y="2166867"/>
            <a:ext cx="2272386" cy="369332"/>
          </a:xfrm>
          <a:prstGeom prst="rect">
            <a:avLst/>
          </a:prstGeom>
          <a:noFill/>
        </p:spPr>
        <p:txBody>
          <a:bodyPr wrap="square" rtlCol="0">
            <a:spAutoFit/>
          </a:bodyPr>
          <a:lstStyle/>
          <a:p>
            <a:r>
              <a:rPr lang="en-US" dirty="0" smtClean="0"/>
              <a:t>Collect information</a:t>
            </a:r>
            <a:endParaRPr lang="en-US" dirty="0"/>
          </a:p>
        </p:txBody>
      </p:sp>
      <p:sp>
        <p:nvSpPr>
          <p:cNvPr id="12" name="TextBox 11"/>
          <p:cNvSpPr txBox="1"/>
          <p:nvPr/>
        </p:nvSpPr>
        <p:spPr>
          <a:xfrm>
            <a:off x="4691736" y="3602778"/>
            <a:ext cx="3947886" cy="1754326"/>
          </a:xfrm>
          <a:prstGeom prst="rect">
            <a:avLst/>
          </a:prstGeom>
          <a:noFill/>
          <a:ln>
            <a:solidFill>
              <a:schemeClr val="accent1"/>
            </a:solidFill>
            <a:prstDash val="dash"/>
          </a:ln>
        </p:spPr>
        <p:txBody>
          <a:bodyPr wrap="square" rtlCol="0">
            <a:spAutoFit/>
          </a:bodyPr>
          <a:lstStyle/>
          <a:p>
            <a:pPr marL="285750" indent="-285750">
              <a:buFont typeface="Arial" panose="020B0604020202020204" pitchFamily="34" charset="0"/>
              <a:buChar char="•"/>
            </a:pPr>
            <a:r>
              <a:rPr lang="en-US" dirty="0" smtClean="0"/>
              <a:t>Text Label</a:t>
            </a:r>
          </a:p>
          <a:p>
            <a:pPr marL="742950" lvl="1" indent="-285750">
              <a:buFont typeface="Arial" panose="020B0604020202020204" pitchFamily="34" charset="0"/>
              <a:buChar char="•"/>
            </a:pPr>
            <a:r>
              <a:rPr lang="en-US" dirty="0"/>
              <a:t>T</a:t>
            </a:r>
            <a:r>
              <a:rPr lang="en-US" dirty="0" smtClean="0"/>
              <a:t>ext: Card Number</a:t>
            </a:r>
          </a:p>
          <a:p>
            <a:pPr marL="742950" lvl="1" indent="-285750">
              <a:buFont typeface="Arial" panose="020B0604020202020204" pitchFamily="34" charset="0"/>
              <a:buChar char="•"/>
            </a:pPr>
            <a:r>
              <a:rPr lang="en-US" dirty="0" smtClean="0"/>
              <a:t>Coordinates: [</a:t>
            </a:r>
            <a:r>
              <a:rPr lang="en-US" u="sng" dirty="0" smtClean="0">
                <a:solidFill>
                  <a:srgbClr val="00B0F0"/>
                </a:solidFill>
              </a:rPr>
              <a:t>16, 231, 109, 249</a:t>
            </a:r>
            <a:r>
              <a:rPr lang="en-US" dirty="0" smtClean="0"/>
              <a:t>]</a:t>
            </a:r>
          </a:p>
          <a:p>
            <a:pPr marL="285750" indent="-285750">
              <a:buFont typeface="Arial" panose="020B0604020202020204" pitchFamily="34" charset="0"/>
              <a:buChar char="•"/>
            </a:pPr>
            <a:r>
              <a:rPr lang="en-US" dirty="0" smtClean="0"/>
              <a:t>Input Field</a:t>
            </a:r>
          </a:p>
          <a:p>
            <a:pPr marL="742950" lvl="1" indent="-285750">
              <a:buFont typeface="Arial" panose="020B0604020202020204" pitchFamily="34" charset="0"/>
              <a:buChar char="•"/>
            </a:pPr>
            <a:r>
              <a:rPr lang="en-US" dirty="0" smtClean="0"/>
              <a:t>Hint: 15 or 16 digit</a:t>
            </a:r>
          </a:p>
          <a:p>
            <a:pPr marL="742950" lvl="1" indent="-285750">
              <a:buFont typeface="Arial" panose="020B0604020202020204" pitchFamily="34" charset="0"/>
              <a:buChar char="•"/>
            </a:pPr>
            <a:r>
              <a:rPr lang="en-US" dirty="0" smtClean="0"/>
              <a:t>Coordinates: [</a:t>
            </a:r>
            <a:r>
              <a:rPr lang="en-US" u="sng" dirty="0" smtClean="0">
                <a:solidFill>
                  <a:srgbClr val="00B0F0"/>
                </a:solidFill>
              </a:rPr>
              <a:t>16, 249, 464, 297</a:t>
            </a:r>
            <a:r>
              <a:rPr lang="en-US" dirty="0" smtClean="0"/>
              <a:t>]</a:t>
            </a:r>
            <a:endParaRPr lang="en-US" dirty="0"/>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1614817"/>
            <a:ext cx="3764285" cy="1959048"/>
          </a:xfrm>
          <a:prstGeom prst="rect">
            <a:avLst/>
          </a:prstGeom>
        </p:spPr>
      </p:pic>
      <p:sp>
        <p:nvSpPr>
          <p:cNvPr id="17" name="Rectangle 16"/>
          <p:cNvSpPr/>
          <p:nvPr/>
        </p:nvSpPr>
        <p:spPr>
          <a:xfrm>
            <a:off x="408945" y="2279123"/>
            <a:ext cx="3846279" cy="601407"/>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87764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7"/>
                                        </p:tgtEl>
                                      </p:cBhvr>
                                    </p:animEffect>
                                    <p:animScale>
                                      <p:cBhvr>
                                        <p:cTn id="10" dur="250" autoRev="1" fill="hold"/>
                                        <p:tgtEl>
                                          <p:spTgt spid="17"/>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nimBg="1"/>
      <p:bldP spid="17" grpId="0" animBg="1"/>
      <p:bldP spid="17"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UI Sensitiveness Analysis</a:t>
            </a:r>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15</a:t>
            </a:fld>
            <a:endParaRPr lang="en-US"/>
          </a:p>
        </p:txBody>
      </p:sp>
      <p:sp>
        <p:nvSpPr>
          <p:cNvPr id="6" name="Rounded Rectangle 5"/>
          <p:cNvSpPr/>
          <p:nvPr/>
        </p:nvSpPr>
        <p:spPr>
          <a:xfrm>
            <a:off x="628650" y="1813560"/>
            <a:ext cx="2800350" cy="914400"/>
          </a:xfrm>
          <a:prstGeom prst="round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F0"/>
                </a:solidFill>
              </a:rPr>
              <a:t>Sensitive Attributes in Layout </a:t>
            </a:r>
            <a:r>
              <a:rPr lang="en-US" sz="2400" dirty="0">
                <a:solidFill>
                  <a:srgbClr val="00B0F0"/>
                </a:solidFill>
              </a:rPr>
              <a:t>F</a:t>
            </a:r>
            <a:r>
              <a:rPr lang="en-US" sz="2400" dirty="0" smtClean="0">
                <a:solidFill>
                  <a:srgbClr val="00B0F0"/>
                </a:solidFill>
              </a:rPr>
              <a:t>iles</a:t>
            </a:r>
            <a:endParaRPr lang="en-US" sz="2400" dirty="0">
              <a:solidFill>
                <a:srgbClr val="00B0F0"/>
              </a:solidFill>
            </a:endParaRPr>
          </a:p>
        </p:txBody>
      </p:sp>
      <p:sp>
        <p:nvSpPr>
          <p:cNvPr id="7" name="TextBox 6"/>
          <p:cNvSpPr txBox="1"/>
          <p:nvPr/>
        </p:nvSpPr>
        <p:spPr>
          <a:xfrm>
            <a:off x="324303" y="2763987"/>
            <a:ext cx="5409293" cy="646331"/>
          </a:xfrm>
          <a:prstGeom prst="rect">
            <a:avLst/>
          </a:prstGeom>
          <a:noFill/>
        </p:spPr>
        <p:txBody>
          <a:bodyPr wrap="square" rtlCol="0">
            <a:spAutoFit/>
          </a:bodyPr>
          <a:lstStyle/>
          <a:p>
            <a:r>
              <a:rPr lang="en-US" dirty="0" smtClean="0">
                <a:solidFill>
                  <a:srgbClr val="008080"/>
                </a:solidFill>
                <a:latin typeface="Courier New" panose="02070309020205020404" pitchFamily="49" charset="0"/>
              </a:rPr>
              <a:t>&lt;</a:t>
            </a:r>
            <a:r>
              <a:rPr lang="en-US" dirty="0" err="1" smtClean="0">
                <a:solidFill>
                  <a:srgbClr val="3F7F7F"/>
                </a:solidFill>
                <a:latin typeface="Courier New" panose="02070309020205020404" pitchFamily="49" charset="0"/>
              </a:rPr>
              <a:t>EditText</a:t>
            </a:r>
            <a:r>
              <a:rPr lang="en-US" dirty="0" smtClean="0">
                <a:latin typeface="Courier New" panose="02070309020205020404" pitchFamily="49" charset="0"/>
              </a:rPr>
              <a:t> </a:t>
            </a:r>
            <a:r>
              <a:rPr lang="en-US" dirty="0" err="1" smtClean="0">
                <a:solidFill>
                  <a:srgbClr val="7F007F"/>
                </a:solidFill>
                <a:latin typeface="Courier New" panose="02070309020205020404" pitchFamily="49" charset="0"/>
              </a:rPr>
              <a:t>android:id</a:t>
            </a:r>
            <a:r>
              <a:rPr lang="en-US" dirty="0" smtClean="0">
                <a:solidFill>
                  <a:srgbClr val="000000"/>
                </a:solidFill>
                <a:latin typeface="Courier New" panose="02070309020205020404" pitchFamily="49" charset="0"/>
              </a:rPr>
              <a:t>=</a:t>
            </a:r>
            <a:r>
              <a:rPr lang="en-US" i="1" dirty="0" smtClean="0">
                <a:solidFill>
                  <a:srgbClr val="2A00FF"/>
                </a:solidFill>
                <a:latin typeface="Courier New" panose="02070309020205020404" pitchFamily="49" charset="0"/>
              </a:rPr>
              <a:t>"@+id/</a:t>
            </a:r>
            <a:r>
              <a:rPr lang="en-US" i="1" dirty="0" err="1" smtClean="0">
                <a:solidFill>
                  <a:srgbClr val="2A00FF"/>
                </a:solidFill>
                <a:latin typeface="Courier New" panose="02070309020205020404" pitchFamily="49" charset="0"/>
              </a:rPr>
              <a:t>pwd</a:t>
            </a:r>
            <a:r>
              <a:rPr lang="en-US" dirty="0" smtClean="0">
                <a:solidFill>
                  <a:srgbClr val="2A00FF"/>
                </a:solidFill>
                <a:latin typeface="Courier New" panose="02070309020205020404" pitchFamily="49" charset="0"/>
              </a:rPr>
              <a:t>“</a:t>
            </a:r>
          </a:p>
          <a:p>
            <a:r>
              <a:rPr lang="en-US" dirty="0">
                <a:solidFill>
                  <a:srgbClr val="2A00FF"/>
                </a:solidFill>
                <a:latin typeface="Courier New" panose="02070309020205020404" pitchFamily="49" charset="0"/>
              </a:rPr>
              <a:t> </a:t>
            </a:r>
            <a:r>
              <a:rPr lang="en-US" dirty="0" smtClean="0">
                <a:solidFill>
                  <a:srgbClr val="2A00FF"/>
                </a:solidFill>
                <a:latin typeface="Courier New" panose="02070309020205020404" pitchFamily="49" charset="0"/>
              </a:rPr>
              <a:t> </a:t>
            </a:r>
            <a:r>
              <a:rPr lang="en-US" b="1" dirty="0" err="1" smtClean="0">
                <a:solidFill>
                  <a:srgbClr val="2A00FF"/>
                </a:solidFill>
                <a:latin typeface="Courier New" panose="02070309020205020404" pitchFamily="49" charset="0"/>
              </a:rPr>
              <a:t>android:inputType</a:t>
            </a:r>
            <a:r>
              <a:rPr lang="en-US" b="1" dirty="0" smtClean="0">
                <a:solidFill>
                  <a:srgbClr val="2A00FF"/>
                </a:solidFill>
                <a:latin typeface="Courier New" panose="02070309020205020404" pitchFamily="49" charset="0"/>
              </a:rPr>
              <a:t>=“</a:t>
            </a:r>
            <a:r>
              <a:rPr lang="en-US" b="1" dirty="0" err="1" smtClean="0">
                <a:solidFill>
                  <a:srgbClr val="2A00FF"/>
                </a:solidFill>
                <a:latin typeface="Courier New" panose="02070309020205020404" pitchFamily="49" charset="0"/>
              </a:rPr>
              <a:t>textPassword</a:t>
            </a:r>
            <a:r>
              <a:rPr lang="en-US" b="1" dirty="0" smtClean="0">
                <a:solidFill>
                  <a:srgbClr val="2A00FF"/>
                </a:solidFill>
                <a:latin typeface="Courier New" panose="02070309020205020404" pitchFamily="49" charset="0"/>
              </a:rPr>
              <a:t>”</a:t>
            </a:r>
            <a:r>
              <a:rPr lang="en-US" dirty="0" smtClean="0">
                <a:solidFill>
                  <a:srgbClr val="008080"/>
                </a:solidFill>
                <a:latin typeface="Courier New" panose="02070309020205020404" pitchFamily="49" charset="0"/>
              </a:rPr>
              <a:t>/&gt;</a:t>
            </a:r>
          </a:p>
        </p:txBody>
      </p:sp>
      <p:sp>
        <p:nvSpPr>
          <p:cNvPr id="8" name="Round Diagonal Corner Rectangle 7"/>
          <p:cNvSpPr/>
          <p:nvPr/>
        </p:nvSpPr>
        <p:spPr>
          <a:xfrm>
            <a:off x="777240" y="5562600"/>
            <a:ext cx="2529840" cy="793433"/>
          </a:xfrm>
          <a:prstGeom prst="round2Diag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FF0000"/>
                </a:solidFill>
              </a:rPr>
              <a:t>The Input Field is Sensitive</a:t>
            </a:r>
            <a:endParaRPr lang="en-US" sz="2400" dirty="0">
              <a:solidFill>
                <a:srgbClr val="FF0000"/>
              </a:solidFill>
            </a:endParaRPr>
          </a:p>
        </p:txBody>
      </p:sp>
      <p:cxnSp>
        <p:nvCxnSpPr>
          <p:cNvPr id="10" name="Straight Arrow Connector 9"/>
          <p:cNvCxnSpPr>
            <a:stCxn id="6" idx="2"/>
            <a:endCxn id="8" idx="3"/>
          </p:cNvCxnSpPr>
          <p:nvPr/>
        </p:nvCxnSpPr>
        <p:spPr>
          <a:xfrm>
            <a:off x="2028825" y="2727960"/>
            <a:ext cx="13335" cy="28346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41120" y="3331022"/>
            <a:ext cx="822960" cy="461665"/>
          </a:xfrm>
          <a:prstGeom prst="rect">
            <a:avLst/>
          </a:prstGeom>
          <a:noFill/>
        </p:spPr>
        <p:txBody>
          <a:bodyPr wrap="square" rtlCol="0">
            <a:spAutoFit/>
          </a:bodyPr>
          <a:lstStyle/>
          <a:p>
            <a:pPr algn="ctr"/>
            <a:r>
              <a:rPr lang="en-US" sz="2400" dirty="0" smtClean="0">
                <a:solidFill>
                  <a:srgbClr val="00B0F0"/>
                </a:solidFill>
              </a:rPr>
              <a:t>Yes</a:t>
            </a:r>
            <a:endParaRPr lang="en-US" sz="2400" dirty="0">
              <a:solidFill>
                <a:srgbClr val="00B0F0"/>
              </a:solidFill>
            </a:endParaRPr>
          </a:p>
        </p:txBody>
      </p:sp>
      <p:sp>
        <p:nvSpPr>
          <p:cNvPr id="12" name="Rounded Rectangle 11"/>
          <p:cNvSpPr/>
          <p:nvPr/>
        </p:nvSpPr>
        <p:spPr>
          <a:xfrm>
            <a:off x="5535930" y="1813560"/>
            <a:ext cx="2800350" cy="914400"/>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B050"/>
                </a:solidFill>
              </a:rPr>
              <a:t>Sensitive Input Hint</a:t>
            </a:r>
            <a:endParaRPr lang="en-US" sz="2400" dirty="0">
              <a:solidFill>
                <a:srgbClr val="00B050"/>
              </a:solidFill>
            </a:endParaRPr>
          </a:p>
        </p:txBody>
      </p:sp>
      <p:cxnSp>
        <p:nvCxnSpPr>
          <p:cNvPr id="14" name="Straight Arrow Connector 13"/>
          <p:cNvCxnSpPr>
            <a:stCxn id="6" idx="3"/>
            <a:endCxn id="12" idx="1"/>
          </p:cNvCxnSpPr>
          <p:nvPr/>
        </p:nvCxnSpPr>
        <p:spPr>
          <a:xfrm>
            <a:off x="3429000" y="2270760"/>
            <a:ext cx="2106930" cy="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12" idx="2"/>
            <a:endCxn id="8" idx="3"/>
          </p:cNvCxnSpPr>
          <p:nvPr/>
        </p:nvCxnSpPr>
        <p:spPr>
          <a:xfrm flipH="1">
            <a:off x="2042160" y="2727960"/>
            <a:ext cx="4893945" cy="2834640"/>
          </a:xfrm>
          <a:prstGeom prst="straightConnector1">
            <a:avLst/>
          </a:prstGeom>
          <a:ln w="508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3892867" y="3759815"/>
            <a:ext cx="822960" cy="461665"/>
          </a:xfrm>
          <a:prstGeom prst="rect">
            <a:avLst/>
          </a:prstGeom>
          <a:noFill/>
        </p:spPr>
        <p:txBody>
          <a:bodyPr wrap="square" rtlCol="0">
            <a:spAutoFit/>
          </a:bodyPr>
          <a:lstStyle/>
          <a:p>
            <a:pPr algn="ctr"/>
            <a:r>
              <a:rPr lang="en-US" sz="2400" dirty="0" smtClean="0">
                <a:solidFill>
                  <a:srgbClr val="00B050"/>
                </a:solidFill>
              </a:rPr>
              <a:t>Yes</a:t>
            </a:r>
            <a:endParaRPr lang="en-US" sz="2400" dirty="0">
              <a:solidFill>
                <a:srgbClr val="00B050"/>
              </a:solidFill>
            </a:endParaRPr>
          </a:p>
        </p:txBody>
      </p:sp>
      <p:sp>
        <p:nvSpPr>
          <p:cNvPr id="18" name="Rounded Rectangle 17"/>
          <p:cNvSpPr/>
          <p:nvPr/>
        </p:nvSpPr>
        <p:spPr>
          <a:xfrm>
            <a:off x="5535930" y="3797816"/>
            <a:ext cx="2800350" cy="914400"/>
          </a:xfrm>
          <a:prstGeom prst="roundRect">
            <a:avLst/>
          </a:prstGeom>
          <a:noFill/>
          <a:ln w="381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rgbClr val="002060"/>
                </a:solidFill>
              </a:rPr>
              <a:t>Sensitive Text Label</a:t>
            </a:r>
            <a:endParaRPr lang="en-US" sz="2400" dirty="0">
              <a:solidFill>
                <a:srgbClr val="002060"/>
              </a:solidFill>
            </a:endParaRPr>
          </a:p>
        </p:txBody>
      </p:sp>
      <p:cxnSp>
        <p:nvCxnSpPr>
          <p:cNvPr id="20" name="Straight Arrow Connector 19"/>
          <p:cNvCxnSpPr>
            <a:stCxn id="12" idx="2"/>
            <a:endCxn id="18" idx="0"/>
          </p:cNvCxnSpPr>
          <p:nvPr/>
        </p:nvCxnSpPr>
        <p:spPr>
          <a:xfrm>
            <a:off x="6936105" y="2727960"/>
            <a:ext cx="0" cy="1069856"/>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1" name="Round Diagonal Corner Rectangle 20"/>
          <p:cNvSpPr/>
          <p:nvPr/>
        </p:nvSpPr>
        <p:spPr>
          <a:xfrm>
            <a:off x="5671184" y="5562759"/>
            <a:ext cx="2529840" cy="793433"/>
          </a:xfrm>
          <a:prstGeom prst="round2DiagRect">
            <a:avLst/>
          </a:prstGeom>
          <a:noFill/>
          <a:ln w="381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accent6">
                    <a:lumMod val="75000"/>
                  </a:schemeClr>
                </a:solidFill>
              </a:rPr>
              <a:t>The Input Field is Insensitive</a:t>
            </a:r>
            <a:endParaRPr lang="en-US" sz="2400" dirty="0">
              <a:solidFill>
                <a:schemeClr val="accent6">
                  <a:lumMod val="75000"/>
                </a:schemeClr>
              </a:solidFill>
            </a:endParaRPr>
          </a:p>
        </p:txBody>
      </p:sp>
      <p:cxnSp>
        <p:nvCxnSpPr>
          <p:cNvPr id="23" name="Straight Arrow Connector 22"/>
          <p:cNvCxnSpPr>
            <a:stCxn id="18" idx="2"/>
            <a:endCxn id="21" idx="3"/>
          </p:cNvCxnSpPr>
          <p:nvPr/>
        </p:nvCxnSpPr>
        <p:spPr>
          <a:xfrm flipH="1">
            <a:off x="6936104" y="4712216"/>
            <a:ext cx="1" cy="850543"/>
          </a:xfrm>
          <a:prstGeom prst="straightConnector1">
            <a:avLst/>
          </a:prstGeom>
          <a:ln w="508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8" idx="2"/>
            <a:endCxn id="8" idx="3"/>
          </p:cNvCxnSpPr>
          <p:nvPr/>
        </p:nvCxnSpPr>
        <p:spPr>
          <a:xfrm flipH="1">
            <a:off x="2042160" y="4712216"/>
            <a:ext cx="4893945" cy="850384"/>
          </a:xfrm>
          <a:prstGeom prst="straightConnector1">
            <a:avLst/>
          </a:prstGeom>
          <a:ln w="508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4070985" y="1823631"/>
            <a:ext cx="822960" cy="461665"/>
          </a:xfrm>
          <a:prstGeom prst="rect">
            <a:avLst/>
          </a:prstGeom>
          <a:noFill/>
        </p:spPr>
        <p:txBody>
          <a:bodyPr wrap="square" rtlCol="0">
            <a:spAutoFit/>
          </a:bodyPr>
          <a:lstStyle/>
          <a:p>
            <a:pPr algn="ctr"/>
            <a:r>
              <a:rPr lang="en-US" sz="2400" dirty="0" smtClean="0">
                <a:solidFill>
                  <a:srgbClr val="00B050"/>
                </a:solidFill>
              </a:rPr>
              <a:t>No</a:t>
            </a:r>
            <a:endParaRPr lang="en-US" sz="2400" dirty="0">
              <a:solidFill>
                <a:srgbClr val="00B050"/>
              </a:solidFill>
            </a:endParaRPr>
          </a:p>
        </p:txBody>
      </p:sp>
      <p:sp>
        <p:nvSpPr>
          <p:cNvPr id="28" name="TextBox 27"/>
          <p:cNvSpPr txBox="1"/>
          <p:nvPr/>
        </p:nvSpPr>
        <p:spPr>
          <a:xfrm>
            <a:off x="6842306" y="3011876"/>
            <a:ext cx="822960" cy="461665"/>
          </a:xfrm>
          <a:prstGeom prst="rect">
            <a:avLst/>
          </a:prstGeom>
          <a:noFill/>
        </p:spPr>
        <p:txBody>
          <a:bodyPr wrap="square" rtlCol="0">
            <a:spAutoFit/>
          </a:bodyPr>
          <a:lstStyle/>
          <a:p>
            <a:pPr algn="ctr"/>
            <a:r>
              <a:rPr lang="en-US" sz="2400" dirty="0" smtClean="0">
                <a:solidFill>
                  <a:srgbClr val="002060"/>
                </a:solidFill>
              </a:rPr>
              <a:t>No</a:t>
            </a:r>
            <a:endParaRPr lang="en-US" sz="2400" dirty="0">
              <a:solidFill>
                <a:srgbClr val="002060"/>
              </a:solidFill>
            </a:endParaRPr>
          </a:p>
        </p:txBody>
      </p:sp>
      <p:sp>
        <p:nvSpPr>
          <p:cNvPr id="29" name="TextBox 28"/>
          <p:cNvSpPr txBox="1"/>
          <p:nvPr/>
        </p:nvSpPr>
        <p:spPr>
          <a:xfrm>
            <a:off x="7438118" y="2765655"/>
            <a:ext cx="1630681" cy="707886"/>
          </a:xfrm>
          <a:prstGeom prst="rect">
            <a:avLst/>
          </a:prstGeom>
          <a:noFill/>
        </p:spPr>
        <p:txBody>
          <a:bodyPr wrap="square" rtlCol="0">
            <a:spAutoFit/>
          </a:bodyPr>
          <a:lstStyle/>
          <a:p>
            <a:r>
              <a:rPr lang="en-US" sz="2000" dirty="0" smtClean="0"/>
              <a:t>15 or 16 digit</a:t>
            </a:r>
          </a:p>
          <a:p>
            <a:r>
              <a:rPr lang="en-US" sz="2000" dirty="0" smtClean="0"/>
              <a:t>MM - YYYY</a:t>
            </a:r>
            <a:endParaRPr lang="en-US" sz="2000" dirty="0"/>
          </a:p>
        </p:txBody>
      </p:sp>
      <p:sp>
        <p:nvSpPr>
          <p:cNvPr id="30" name="TextBox 29"/>
          <p:cNvSpPr txBox="1"/>
          <p:nvPr/>
        </p:nvSpPr>
        <p:spPr>
          <a:xfrm>
            <a:off x="6842306" y="4886843"/>
            <a:ext cx="822960" cy="461665"/>
          </a:xfrm>
          <a:prstGeom prst="rect">
            <a:avLst/>
          </a:prstGeom>
          <a:noFill/>
        </p:spPr>
        <p:txBody>
          <a:bodyPr wrap="square" rtlCol="0">
            <a:spAutoFit/>
          </a:bodyPr>
          <a:lstStyle/>
          <a:p>
            <a:pPr algn="ctr"/>
            <a:r>
              <a:rPr lang="en-US" sz="2400" dirty="0" smtClean="0">
                <a:solidFill>
                  <a:schemeClr val="accent6">
                    <a:lumMod val="75000"/>
                  </a:schemeClr>
                </a:solidFill>
              </a:rPr>
              <a:t>No</a:t>
            </a:r>
            <a:endParaRPr lang="en-US" sz="2400" dirty="0">
              <a:solidFill>
                <a:schemeClr val="accent6">
                  <a:lumMod val="75000"/>
                </a:schemeClr>
              </a:solidFill>
            </a:endParaRPr>
          </a:p>
        </p:txBody>
      </p:sp>
      <p:sp>
        <p:nvSpPr>
          <p:cNvPr id="31" name="TextBox 30"/>
          <p:cNvSpPr txBox="1"/>
          <p:nvPr/>
        </p:nvSpPr>
        <p:spPr>
          <a:xfrm>
            <a:off x="3671206" y="5292119"/>
            <a:ext cx="822960" cy="461665"/>
          </a:xfrm>
          <a:prstGeom prst="rect">
            <a:avLst/>
          </a:prstGeom>
          <a:noFill/>
        </p:spPr>
        <p:txBody>
          <a:bodyPr wrap="square" rtlCol="0">
            <a:spAutoFit/>
          </a:bodyPr>
          <a:lstStyle/>
          <a:p>
            <a:pPr algn="ctr"/>
            <a:r>
              <a:rPr lang="en-US" sz="2400" dirty="0" smtClean="0">
                <a:solidFill>
                  <a:srgbClr val="002060"/>
                </a:solidFill>
              </a:rPr>
              <a:t>Yes</a:t>
            </a:r>
            <a:endParaRPr lang="en-US" sz="2400" dirty="0">
              <a:solidFill>
                <a:srgbClr val="002060"/>
              </a:solidFill>
            </a:endParaRPr>
          </a:p>
        </p:txBody>
      </p:sp>
      <p:sp>
        <p:nvSpPr>
          <p:cNvPr id="32" name="TextBox 31"/>
          <p:cNvSpPr txBox="1"/>
          <p:nvPr/>
        </p:nvSpPr>
        <p:spPr>
          <a:xfrm>
            <a:off x="4489132" y="4712216"/>
            <a:ext cx="1968818" cy="707886"/>
          </a:xfrm>
          <a:prstGeom prst="rect">
            <a:avLst/>
          </a:prstGeom>
          <a:noFill/>
        </p:spPr>
        <p:txBody>
          <a:bodyPr wrap="square" rtlCol="0">
            <a:spAutoFit/>
          </a:bodyPr>
          <a:lstStyle/>
          <a:p>
            <a:r>
              <a:rPr lang="en-US" sz="2000" dirty="0" smtClean="0"/>
              <a:t>Card number</a:t>
            </a:r>
          </a:p>
          <a:p>
            <a:r>
              <a:rPr lang="en-US" sz="2000" dirty="0" smtClean="0"/>
              <a:t>Expiration date</a:t>
            </a:r>
            <a:endParaRPr lang="en-US" sz="2000" dirty="0"/>
          </a:p>
        </p:txBody>
      </p:sp>
      <p:sp>
        <p:nvSpPr>
          <p:cNvPr id="33" name="Rectangle 32"/>
          <p:cNvSpPr/>
          <p:nvPr/>
        </p:nvSpPr>
        <p:spPr>
          <a:xfrm>
            <a:off x="2228373" y="3268980"/>
            <a:ext cx="4297680" cy="1905000"/>
          </a:xfrm>
          <a:prstGeom prst="rect">
            <a:avLst/>
          </a:prstGeom>
          <a:solidFill>
            <a:schemeClr val="accent1">
              <a:alpha val="50000"/>
            </a:schemeClr>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solidFill>
                  <a:schemeClr val="tx1">
                    <a:lumMod val="95000"/>
                    <a:lumOff val="5000"/>
                  </a:schemeClr>
                </a:solidFill>
              </a:rPr>
              <a:t>Challenge: How to precisely associate the correlated text label to a given input field?</a:t>
            </a:r>
            <a:endParaRPr lang="en-US" sz="2800" dirty="0">
              <a:solidFill>
                <a:schemeClr val="tx1">
                  <a:lumMod val="95000"/>
                  <a:lumOff val="5000"/>
                </a:schemeClr>
              </a:solidFill>
            </a:endParaRPr>
          </a:p>
        </p:txBody>
      </p:sp>
      <p:sp>
        <p:nvSpPr>
          <p:cNvPr id="26" name="TextBox 25"/>
          <p:cNvSpPr txBox="1"/>
          <p:nvPr/>
        </p:nvSpPr>
        <p:spPr>
          <a:xfrm>
            <a:off x="4581287" y="2721654"/>
            <a:ext cx="1816440" cy="400110"/>
          </a:xfrm>
          <a:prstGeom prst="rect">
            <a:avLst/>
          </a:prstGeom>
          <a:noFill/>
        </p:spPr>
        <p:txBody>
          <a:bodyPr wrap="square" rtlCol="0">
            <a:spAutoFit/>
          </a:bodyPr>
          <a:lstStyle/>
          <a:p>
            <a:r>
              <a:rPr lang="en-US" sz="2000" dirty="0" smtClean="0"/>
              <a:t>Enter Password</a:t>
            </a:r>
          </a:p>
        </p:txBody>
      </p:sp>
      <p:sp>
        <p:nvSpPr>
          <p:cNvPr id="3" name="TextBox 2"/>
          <p:cNvSpPr txBox="1"/>
          <p:nvPr/>
        </p:nvSpPr>
        <p:spPr>
          <a:xfrm>
            <a:off x="7528561" y="4730382"/>
            <a:ext cx="1258252" cy="400110"/>
          </a:xfrm>
          <a:prstGeom prst="rect">
            <a:avLst/>
          </a:prstGeom>
          <a:noFill/>
        </p:spPr>
        <p:txBody>
          <a:bodyPr wrap="square" rtlCol="0">
            <a:spAutoFit/>
          </a:bodyPr>
          <a:lstStyle/>
          <a:p>
            <a:r>
              <a:rPr lang="en-US" sz="2000" dirty="0" smtClean="0"/>
              <a:t>Comment</a:t>
            </a:r>
            <a:endParaRPr lang="en-US" sz="2000" dirty="0"/>
          </a:p>
        </p:txBody>
      </p: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2012894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9" presetClass="emph" presetSubtype="0" grpId="1" nodeType="clickEffect">
                                  <p:stCondLst>
                                    <p:cond delay="0"/>
                                  </p:stCondLst>
                                  <p:childTnLst>
                                    <p:set>
                                      <p:cBhvr rctx="PPT">
                                        <p:cTn id="25" dur="indefinite"/>
                                        <p:tgtEl>
                                          <p:spTgt spid="11"/>
                                        </p:tgtEl>
                                        <p:attrNameLst>
                                          <p:attrName>style.opacity</p:attrName>
                                        </p:attrNameLst>
                                      </p:cBhvr>
                                      <p:to>
                                        <p:strVal val="0.2"/>
                                      </p:to>
                                    </p:set>
                                    <p:animEffect filter="image" prLst="opacity: 0.2">
                                      <p:cBhvr rctx="IE">
                                        <p:cTn id="26" dur="indefinite"/>
                                        <p:tgtEl>
                                          <p:spTgt spid="11"/>
                                        </p:tgtEl>
                                      </p:cBhvr>
                                    </p:animEffect>
                                  </p:childTnLst>
                                </p:cTn>
                              </p:par>
                              <p:par>
                                <p:cTn id="27" presetID="9" presetClass="emph" presetSubtype="0" nodeType="withEffect">
                                  <p:stCondLst>
                                    <p:cond delay="0"/>
                                  </p:stCondLst>
                                  <p:childTnLst>
                                    <p:set>
                                      <p:cBhvr rctx="PPT">
                                        <p:cTn id="28" dur="indefinite"/>
                                        <p:tgtEl>
                                          <p:spTgt spid="10"/>
                                        </p:tgtEl>
                                        <p:attrNameLst>
                                          <p:attrName>style.opacity</p:attrName>
                                        </p:attrNameLst>
                                      </p:cBhvr>
                                      <p:to>
                                        <p:strVal val="0.2"/>
                                      </p:to>
                                    </p:set>
                                    <p:animEffect filter="image" prLst="opacity: 0.2">
                                      <p:cBhvr rctx="IE">
                                        <p:cTn id="29" dur="indefinite"/>
                                        <p:tgtEl>
                                          <p:spTgt spid="10"/>
                                        </p:tgtEl>
                                      </p:cBhvr>
                                    </p:animEffec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4"/>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2"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xit" presetSubtype="0" fill="hold" grpId="2" nodeType="withEffect">
                                  <p:stCondLst>
                                    <p:cond delay="0"/>
                                  </p:stCondLst>
                                  <p:childTnLst>
                                    <p:set>
                                      <p:cBhvr>
                                        <p:cTn id="50" dur="1" fill="hold">
                                          <p:stCondLst>
                                            <p:cond delay="0"/>
                                          </p:stCondLst>
                                        </p:cTn>
                                        <p:tgtEl>
                                          <p:spTgt spid="2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3" nodeType="clickEffect">
                                  <p:stCondLst>
                                    <p:cond delay="0"/>
                                  </p:stCondLst>
                                  <p:childTnLst>
                                    <p:set>
                                      <p:cBhvr>
                                        <p:cTn id="54" dur="1" fill="hold">
                                          <p:stCondLst>
                                            <p:cond delay="0"/>
                                          </p:stCondLst>
                                        </p:cTn>
                                        <p:tgtEl>
                                          <p:spTgt spid="26"/>
                                        </p:tgtEl>
                                        <p:attrNameLst>
                                          <p:attrName>style.visibility</p:attrName>
                                        </p:attrNameLst>
                                      </p:cBhvr>
                                      <p:to>
                                        <p:strVal val="hidden"/>
                                      </p:to>
                                    </p:set>
                                  </p:childTnLst>
                                </p:cTn>
                              </p:par>
                              <p:par>
                                <p:cTn id="55" presetID="9" presetClass="emph" presetSubtype="0" nodeType="withEffect">
                                  <p:stCondLst>
                                    <p:cond delay="0"/>
                                  </p:stCondLst>
                                  <p:childTnLst>
                                    <p:set>
                                      <p:cBhvr rctx="PPT">
                                        <p:cTn id="56" dur="indefinite"/>
                                        <p:tgtEl>
                                          <p:spTgt spid="16"/>
                                        </p:tgtEl>
                                        <p:attrNameLst>
                                          <p:attrName>style.opacity</p:attrName>
                                        </p:attrNameLst>
                                      </p:cBhvr>
                                      <p:to>
                                        <p:strVal val="0.2"/>
                                      </p:to>
                                    </p:set>
                                    <p:animEffect filter="image" prLst="opacity: 0.2">
                                      <p:cBhvr rctx="IE">
                                        <p:cTn id="57" dur="indefinite"/>
                                        <p:tgtEl>
                                          <p:spTgt spid="16"/>
                                        </p:tgtEl>
                                      </p:cBhvr>
                                    </p:animEffect>
                                  </p:childTnLst>
                                </p:cTn>
                              </p:par>
                              <p:par>
                                <p:cTn id="58" presetID="9" presetClass="emph" presetSubtype="0" grpId="1" nodeType="withEffect">
                                  <p:stCondLst>
                                    <p:cond delay="0"/>
                                  </p:stCondLst>
                                  <p:childTnLst>
                                    <p:set>
                                      <p:cBhvr rctx="PPT">
                                        <p:cTn id="59" dur="indefinite"/>
                                        <p:tgtEl>
                                          <p:spTgt spid="17"/>
                                        </p:tgtEl>
                                        <p:attrNameLst>
                                          <p:attrName>style.opacity</p:attrName>
                                        </p:attrNameLst>
                                      </p:cBhvr>
                                      <p:to>
                                        <p:strVal val="0.2"/>
                                      </p:to>
                                    </p:set>
                                    <p:animEffect filter="image" prLst="opacity: 0.2">
                                      <p:cBhvr rctx="IE">
                                        <p:cTn id="60" dur="indefinite"/>
                                        <p:tgtEl>
                                          <p:spTgt spid="17"/>
                                        </p:tgtEl>
                                      </p:cBhvr>
                                    </p:animEffect>
                                  </p:childTnLst>
                                </p:cTn>
                              </p:par>
                            </p:childTnLst>
                          </p:cTn>
                        </p:par>
                        <p:par>
                          <p:cTn id="61" fill="hold">
                            <p:stCondLst>
                              <p:cond delay="0"/>
                            </p:stCondLst>
                            <p:childTnLst>
                              <p:par>
                                <p:cTn id="62" presetID="1" presetClass="entr" presetSubtype="0"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childTnLst>
                                </p:cTn>
                              </p:par>
                            </p:childTnLst>
                          </p:cTn>
                        </p:par>
                        <p:par>
                          <p:cTn id="64" fill="hold">
                            <p:stCondLst>
                              <p:cond delay="0"/>
                            </p:stCondLst>
                            <p:childTnLst>
                              <p:par>
                                <p:cTn id="65" presetID="1" presetClass="entr" presetSubtype="0" fill="hold" grpId="0" nodeType="after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par>
                          <p:cTn id="69" fill="hold">
                            <p:stCondLst>
                              <p:cond delay="0"/>
                            </p:stCondLst>
                            <p:childTnLst>
                              <p:par>
                                <p:cTn id="70" presetID="10" presetClass="exit" presetSubtype="0" fill="hold" grpId="4" nodeType="afterEffect">
                                  <p:stCondLst>
                                    <p:cond delay="0"/>
                                  </p:stCondLst>
                                  <p:childTnLst>
                                    <p:animEffect transition="out" filter="fade">
                                      <p:cBhvr>
                                        <p:cTn id="71" dur="1250"/>
                                        <p:tgtEl>
                                          <p:spTgt spid="29"/>
                                        </p:tgtEl>
                                      </p:cBhvr>
                                    </p:animEffect>
                                    <p:set>
                                      <p:cBhvr>
                                        <p:cTn id="72" dur="1" fill="hold">
                                          <p:stCondLst>
                                            <p:cond delay="1249"/>
                                          </p:stCondLst>
                                        </p:cTn>
                                        <p:tgtEl>
                                          <p:spTgt spid="29"/>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8"/>
                                        </p:tgtEl>
                                        <p:attrNameLst>
                                          <p:attrName>style.visibility</p:attrName>
                                        </p:attrNameLst>
                                      </p:cBhvr>
                                      <p:to>
                                        <p:strVal val="visible"/>
                                      </p:to>
                                    </p:set>
                                  </p:childTnLst>
                                </p:cTn>
                              </p:par>
                            </p:childTnLst>
                          </p:cTn>
                        </p:par>
                        <p:par>
                          <p:cTn id="75" fill="hold">
                            <p:stCondLst>
                              <p:cond delay="1250"/>
                            </p:stCondLst>
                            <p:childTnLst>
                              <p:par>
                                <p:cTn id="76" presetID="1" presetClass="entr" presetSubtype="0" fill="hold" grpId="0" nodeType="afterEffect">
                                  <p:stCondLst>
                                    <p:cond delay="0"/>
                                  </p:stCondLst>
                                  <p:childTnLst>
                                    <p:set>
                                      <p:cBhvr>
                                        <p:cTn id="77" dur="1" fill="hold">
                                          <p:stCondLst>
                                            <p:cond delay="0"/>
                                          </p:stCondLst>
                                        </p:cTn>
                                        <p:tgtEl>
                                          <p:spTgt spid="32"/>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2" nodeType="clickEffect">
                                  <p:stCondLst>
                                    <p:cond delay="0"/>
                                  </p:stCondLst>
                                  <p:childTnLst>
                                    <p:set>
                                      <p:cBhvr>
                                        <p:cTn id="83" dur="1" fill="hold">
                                          <p:stCondLst>
                                            <p:cond delay="0"/>
                                          </p:stCondLst>
                                        </p:cTn>
                                        <p:tgtEl>
                                          <p:spTgt spid="32"/>
                                        </p:tgtEl>
                                        <p:attrNameLst>
                                          <p:attrName>style.visibility</p:attrName>
                                        </p:attrNameLst>
                                      </p:cBhvr>
                                      <p:to>
                                        <p:strVal val="hidden"/>
                                      </p:to>
                                    </p:set>
                                  </p:childTnLst>
                                </p:cTn>
                              </p:par>
                              <p:par>
                                <p:cTn id="84" presetID="1" presetClass="entr" presetSubtype="0"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1"/>
                                        </p:tgtEl>
                                        <p:attrNameLst>
                                          <p:attrName>style.visibility</p:attrName>
                                        </p:attrNameLst>
                                      </p:cBhvr>
                                      <p:to>
                                        <p:strVal val="visible"/>
                                      </p:to>
                                    </p:set>
                                  </p:childTnLst>
                                </p:cTn>
                              </p:par>
                            </p:childTnLst>
                          </p:cTn>
                        </p:par>
                        <p:par>
                          <p:cTn id="90" fill="hold">
                            <p:stCondLst>
                              <p:cond delay="0"/>
                            </p:stCondLst>
                            <p:childTnLst>
                              <p:par>
                                <p:cTn id="91" presetID="10" presetClass="exit" presetSubtype="0" fill="hold" grpId="1" nodeType="afterEffect">
                                  <p:stCondLst>
                                    <p:cond delay="0"/>
                                  </p:stCondLst>
                                  <p:childTnLst>
                                    <p:animEffect transition="out" filter="fade">
                                      <p:cBhvr>
                                        <p:cTn id="92" dur="1250"/>
                                        <p:tgtEl>
                                          <p:spTgt spid="3"/>
                                        </p:tgtEl>
                                      </p:cBhvr>
                                    </p:animEffect>
                                    <p:set>
                                      <p:cBhvr>
                                        <p:cTn id="93" dur="1" fill="hold">
                                          <p:stCondLst>
                                            <p:cond delay="1249"/>
                                          </p:stCondLst>
                                        </p:cTn>
                                        <p:tgtEl>
                                          <p:spTgt spid="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9" presetClass="emph" presetSubtype="0" grpId="1" nodeType="clickEffect">
                                  <p:stCondLst>
                                    <p:cond delay="0"/>
                                  </p:stCondLst>
                                  <p:childTnLst>
                                    <p:set>
                                      <p:cBhvr rctx="PPT">
                                        <p:cTn id="97" dur="indefinite"/>
                                        <p:tgtEl>
                                          <p:spTgt spid="30"/>
                                        </p:tgtEl>
                                        <p:attrNameLst>
                                          <p:attrName>style.opacity</p:attrName>
                                        </p:attrNameLst>
                                      </p:cBhvr>
                                      <p:to>
                                        <p:strVal val="0.2"/>
                                      </p:to>
                                    </p:set>
                                    <p:animEffect filter="image" prLst="opacity: 0.2">
                                      <p:cBhvr rctx="IE">
                                        <p:cTn id="98" dur="indefinite"/>
                                        <p:tgtEl>
                                          <p:spTgt spid="30"/>
                                        </p:tgtEl>
                                      </p:cBhvr>
                                    </p:animEffect>
                                  </p:childTnLst>
                                </p:cTn>
                              </p:par>
                              <p:par>
                                <p:cTn id="99" presetID="9" presetClass="emph" presetSubtype="0" nodeType="withEffect">
                                  <p:stCondLst>
                                    <p:cond delay="0"/>
                                  </p:stCondLst>
                                  <p:childTnLst>
                                    <p:set>
                                      <p:cBhvr rctx="PPT">
                                        <p:cTn id="100" dur="indefinite"/>
                                        <p:tgtEl>
                                          <p:spTgt spid="23"/>
                                        </p:tgtEl>
                                        <p:attrNameLst>
                                          <p:attrName>style.opacity</p:attrName>
                                        </p:attrNameLst>
                                      </p:cBhvr>
                                      <p:to>
                                        <p:strVal val="0.2"/>
                                      </p:to>
                                    </p:set>
                                    <p:animEffect filter="image" prLst="opacity: 0.2">
                                      <p:cBhvr rctx="IE">
                                        <p:cTn id="101" dur="indefinite"/>
                                        <p:tgtEl>
                                          <p:spTgt spid="23"/>
                                        </p:tgtEl>
                                      </p:cBhvr>
                                    </p:animEffect>
                                  </p:childTnLst>
                                </p:cTn>
                              </p:par>
                              <p:par>
                                <p:cTn id="102" presetID="9" presetClass="emph" presetSubtype="0" grpId="1" nodeType="withEffect">
                                  <p:stCondLst>
                                    <p:cond delay="0"/>
                                  </p:stCondLst>
                                  <p:childTnLst>
                                    <p:set>
                                      <p:cBhvr rctx="PPT">
                                        <p:cTn id="103" dur="indefinite"/>
                                        <p:tgtEl>
                                          <p:spTgt spid="21"/>
                                        </p:tgtEl>
                                        <p:attrNameLst>
                                          <p:attrName>style.opacity</p:attrName>
                                        </p:attrNameLst>
                                      </p:cBhvr>
                                      <p:to>
                                        <p:strVal val="0.2"/>
                                      </p:to>
                                    </p:set>
                                    <p:animEffect filter="image" prLst="opacity: 0.2">
                                      <p:cBhvr rctx="IE">
                                        <p:cTn id="104" dur="indefinite"/>
                                        <p:tgtEl>
                                          <p:spTgt spid="21"/>
                                        </p:tgtEl>
                                      </p:cBhvr>
                                    </p:animEffect>
                                  </p:childTnLst>
                                </p:cTn>
                              </p:par>
                            </p:childTnLst>
                          </p:cTn>
                        </p:par>
                        <p:par>
                          <p:cTn id="105" fill="hold">
                            <p:stCondLst>
                              <p:cond delay="0"/>
                            </p:stCondLst>
                            <p:childTnLst>
                              <p:par>
                                <p:cTn id="106" presetID="1" presetClass="entr" presetSubtype="0" fill="hold" grpId="1" nodeType="afterEffect">
                                  <p:stCondLst>
                                    <p:cond delay="0"/>
                                  </p:stCondLst>
                                  <p:childTnLst>
                                    <p:set>
                                      <p:cBhvr>
                                        <p:cTn id="107" dur="1" fill="hold">
                                          <p:stCondLst>
                                            <p:cond delay="0"/>
                                          </p:stCondLst>
                                        </p:cTn>
                                        <p:tgtEl>
                                          <p:spTgt spid="32"/>
                                        </p:tgtEl>
                                        <p:attrNameLst>
                                          <p:attrName>style.visibility</p:attrName>
                                        </p:attrNameLst>
                                      </p:cBhvr>
                                      <p:to>
                                        <p:strVal val="visible"/>
                                      </p:to>
                                    </p:set>
                                  </p:childTnLst>
                                </p:cTn>
                              </p:par>
                            </p:childTnLst>
                          </p:cTn>
                        </p:par>
                        <p:par>
                          <p:cTn id="108" fill="hold">
                            <p:stCondLst>
                              <p:cond delay="0"/>
                            </p:stCondLst>
                            <p:childTnLst>
                              <p:par>
                                <p:cTn id="109" presetID="1" presetClass="entr" presetSubtype="0" fill="hold" grpId="0" nodeType="afterEffect">
                                  <p:stCondLst>
                                    <p:cond delay="0"/>
                                  </p:stCondLst>
                                  <p:childTnLst>
                                    <p:set>
                                      <p:cBhvr>
                                        <p:cTn id="110" dur="1" fill="hold">
                                          <p:stCondLst>
                                            <p:cond delay="0"/>
                                          </p:stCondLst>
                                        </p:cTn>
                                        <p:tgtEl>
                                          <p:spTgt spid="31"/>
                                        </p:tgtEl>
                                        <p:attrNameLst>
                                          <p:attrName>style.visibility</p:attrName>
                                        </p:attrNameLst>
                                      </p:cBhvr>
                                      <p:to>
                                        <p:strVal val="visible"/>
                                      </p:to>
                                    </p:set>
                                  </p:childTnLst>
                                </p:cTn>
                              </p:par>
                            </p:childTnLst>
                          </p:cTn>
                        </p:par>
                        <p:par>
                          <p:cTn id="111" fill="hold">
                            <p:stCondLst>
                              <p:cond delay="0"/>
                            </p:stCondLst>
                            <p:childTnLst>
                              <p:par>
                                <p:cTn id="112" presetID="1" presetClass="entr" presetSubtype="0" fill="hold" nodeType="afterEffect">
                                  <p:stCondLst>
                                    <p:cond delay="0"/>
                                  </p:stCondLst>
                                  <p:childTnLst>
                                    <p:set>
                                      <p:cBhvr>
                                        <p:cTn id="113" dur="1" fill="hold">
                                          <p:stCondLst>
                                            <p:cond delay="0"/>
                                          </p:stCondLst>
                                        </p:cTn>
                                        <p:tgtEl>
                                          <p:spTgt spid="25"/>
                                        </p:tgtEl>
                                        <p:attrNameLst>
                                          <p:attrName>style.visibility</p:attrName>
                                        </p:attrNameLst>
                                      </p:cBhvr>
                                      <p:to>
                                        <p:strVal val="visible"/>
                                      </p:to>
                                    </p:set>
                                  </p:childTnLst>
                                </p:cTn>
                              </p:par>
                            </p:childTnLst>
                          </p:cTn>
                        </p:par>
                        <p:par>
                          <p:cTn id="114" fill="hold">
                            <p:stCondLst>
                              <p:cond delay="0"/>
                            </p:stCondLst>
                            <p:childTnLst>
                              <p:par>
                                <p:cTn id="115" presetID="10" presetClass="exit" presetSubtype="0" fill="hold" grpId="3" nodeType="afterEffect">
                                  <p:stCondLst>
                                    <p:cond delay="0"/>
                                  </p:stCondLst>
                                  <p:childTnLst>
                                    <p:animEffect transition="out" filter="fade">
                                      <p:cBhvr>
                                        <p:cTn id="116" dur="1250"/>
                                        <p:tgtEl>
                                          <p:spTgt spid="32"/>
                                        </p:tgtEl>
                                      </p:cBhvr>
                                    </p:animEffect>
                                    <p:set>
                                      <p:cBhvr>
                                        <p:cTn id="117" dur="1" fill="hold">
                                          <p:stCondLst>
                                            <p:cond delay="1249"/>
                                          </p:stCondLst>
                                        </p:cTn>
                                        <p:tgtEl>
                                          <p:spTgt spid="3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9" presetClass="emph" presetSubtype="0" grpId="1" nodeType="clickEffect">
                                  <p:stCondLst>
                                    <p:cond delay="0"/>
                                  </p:stCondLst>
                                  <p:childTnLst>
                                    <p:set>
                                      <p:cBhvr rctx="PPT">
                                        <p:cTn id="121" dur="indefinite"/>
                                        <p:tgtEl>
                                          <p:spTgt spid="8"/>
                                        </p:tgtEl>
                                        <p:attrNameLst>
                                          <p:attrName>style.opacity</p:attrName>
                                        </p:attrNameLst>
                                      </p:cBhvr>
                                      <p:to>
                                        <p:strVal val="0.2"/>
                                      </p:to>
                                    </p:set>
                                    <p:animEffect filter="image" prLst="opacity: 0.2">
                                      <p:cBhvr rctx="IE">
                                        <p:cTn id="122" dur="indefinite"/>
                                        <p:tgtEl>
                                          <p:spTgt spid="8"/>
                                        </p:tgtEl>
                                      </p:cBhvr>
                                    </p:animEffect>
                                  </p:childTnLst>
                                </p:cTn>
                              </p:par>
                              <p:par>
                                <p:cTn id="123" presetID="9" presetClass="emph" presetSubtype="0" grpId="1" nodeType="withEffect">
                                  <p:stCondLst>
                                    <p:cond delay="0"/>
                                  </p:stCondLst>
                                  <p:childTnLst>
                                    <p:set>
                                      <p:cBhvr rctx="PPT">
                                        <p:cTn id="124" dur="indefinite"/>
                                        <p:tgtEl>
                                          <p:spTgt spid="27"/>
                                        </p:tgtEl>
                                        <p:attrNameLst>
                                          <p:attrName>style.opacity</p:attrName>
                                        </p:attrNameLst>
                                      </p:cBhvr>
                                      <p:to>
                                        <p:strVal val="0.2"/>
                                      </p:to>
                                    </p:set>
                                    <p:animEffect filter="image" prLst="opacity: 0.2">
                                      <p:cBhvr rctx="IE">
                                        <p:cTn id="125" dur="indefinite"/>
                                        <p:tgtEl>
                                          <p:spTgt spid="27"/>
                                        </p:tgtEl>
                                      </p:cBhvr>
                                    </p:animEffect>
                                  </p:childTnLst>
                                </p:cTn>
                              </p:par>
                              <p:par>
                                <p:cTn id="126" presetID="9" presetClass="emph" presetSubtype="0" nodeType="withEffect">
                                  <p:stCondLst>
                                    <p:cond delay="0"/>
                                  </p:stCondLst>
                                  <p:childTnLst>
                                    <p:set>
                                      <p:cBhvr rctx="PPT">
                                        <p:cTn id="127" dur="indefinite"/>
                                        <p:tgtEl>
                                          <p:spTgt spid="14"/>
                                        </p:tgtEl>
                                        <p:attrNameLst>
                                          <p:attrName>style.opacity</p:attrName>
                                        </p:attrNameLst>
                                      </p:cBhvr>
                                      <p:to>
                                        <p:strVal val="0.2"/>
                                      </p:to>
                                    </p:set>
                                    <p:animEffect filter="image" prLst="opacity: 0.2">
                                      <p:cBhvr rctx="IE">
                                        <p:cTn id="128" dur="indefinite"/>
                                        <p:tgtEl>
                                          <p:spTgt spid="14"/>
                                        </p:tgtEl>
                                      </p:cBhvr>
                                    </p:animEffect>
                                  </p:childTnLst>
                                </p:cTn>
                              </p:par>
                              <p:par>
                                <p:cTn id="129" presetID="9" presetClass="emph" presetSubtype="0" grpId="1" nodeType="withEffect">
                                  <p:stCondLst>
                                    <p:cond delay="0"/>
                                  </p:stCondLst>
                                  <p:childTnLst>
                                    <p:set>
                                      <p:cBhvr rctx="PPT">
                                        <p:cTn id="130" dur="indefinite"/>
                                        <p:tgtEl>
                                          <p:spTgt spid="12"/>
                                        </p:tgtEl>
                                        <p:attrNameLst>
                                          <p:attrName>style.opacity</p:attrName>
                                        </p:attrNameLst>
                                      </p:cBhvr>
                                      <p:to>
                                        <p:strVal val="0.2"/>
                                      </p:to>
                                    </p:set>
                                    <p:animEffect filter="image" prLst="opacity: 0.2">
                                      <p:cBhvr rctx="IE">
                                        <p:cTn id="131" dur="indefinite"/>
                                        <p:tgtEl>
                                          <p:spTgt spid="12"/>
                                        </p:tgtEl>
                                      </p:cBhvr>
                                    </p:animEffect>
                                  </p:childTnLst>
                                </p:cTn>
                              </p:par>
                              <p:par>
                                <p:cTn id="132" presetID="9" presetClass="emph" presetSubtype="0" grpId="1" nodeType="withEffect">
                                  <p:stCondLst>
                                    <p:cond delay="0"/>
                                  </p:stCondLst>
                                  <p:childTnLst>
                                    <p:set>
                                      <p:cBhvr rctx="PPT">
                                        <p:cTn id="133" dur="indefinite"/>
                                        <p:tgtEl>
                                          <p:spTgt spid="18"/>
                                        </p:tgtEl>
                                        <p:attrNameLst>
                                          <p:attrName>style.opacity</p:attrName>
                                        </p:attrNameLst>
                                      </p:cBhvr>
                                      <p:to>
                                        <p:strVal val="0.2"/>
                                      </p:to>
                                    </p:set>
                                    <p:animEffect filter="image" prLst="opacity: 0.2">
                                      <p:cBhvr rctx="IE">
                                        <p:cTn id="134" dur="indefinite"/>
                                        <p:tgtEl>
                                          <p:spTgt spid="18"/>
                                        </p:tgtEl>
                                      </p:cBhvr>
                                    </p:animEffect>
                                  </p:childTnLst>
                                </p:cTn>
                              </p:par>
                              <p:par>
                                <p:cTn id="135" presetID="9" presetClass="emph" presetSubtype="0" grpId="1" nodeType="withEffect">
                                  <p:stCondLst>
                                    <p:cond delay="0"/>
                                  </p:stCondLst>
                                  <p:childTnLst>
                                    <p:set>
                                      <p:cBhvr rctx="PPT">
                                        <p:cTn id="136" dur="indefinite"/>
                                        <p:tgtEl>
                                          <p:spTgt spid="31"/>
                                        </p:tgtEl>
                                        <p:attrNameLst>
                                          <p:attrName>style.opacity</p:attrName>
                                        </p:attrNameLst>
                                      </p:cBhvr>
                                      <p:to>
                                        <p:strVal val="0.2"/>
                                      </p:to>
                                    </p:set>
                                    <p:animEffect filter="image" prLst="opacity: 0.2">
                                      <p:cBhvr rctx="IE">
                                        <p:cTn id="137" dur="indefinite"/>
                                        <p:tgtEl>
                                          <p:spTgt spid="31"/>
                                        </p:tgtEl>
                                      </p:cBhvr>
                                    </p:animEffect>
                                  </p:childTnLst>
                                </p:cTn>
                              </p:par>
                              <p:par>
                                <p:cTn id="138" presetID="9" presetClass="emph" presetSubtype="0" nodeType="withEffect">
                                  <p:stCondLst>
                                    <p:cond delay="0"/>
                                  </p:stCondLst>
                                  <p:childTnLst>
                                    <p:set>
                                      <p:cBhvr rctx="PPT">
                                        <p:cTn id="139" dur="indefinite"/>
                                        <p:tgtEl>
                                          <p:spTgt spid="25"/>
                                        </p:tgtEl>
                                        <p:attrNameLst>
                                          <p:attrName>style.opacity</p:attrName>
                                        </p:attrNameLst>
                                      </p:cBhvr>
                                      <p:to>
                                        <p:strVal val="0.2"/>
                                      </p:to>
                                    </p:set>
                                    <p:animEffect filter="image" prLst="opacity: 0.2">
                                      <p:cBhvr rctx="IE">
                                        <p:cTn id="140" dur="indefinite"/>
                                        <p:tgtEl>
                                          <p:spTgt spid="25"/>
                                        </p:tgtEl>
                                      </p:cBhvr>
                                    </p:animEffect>
                                  </p:childTnLst>
                                </p:cTn>
                              </p:par>
                              <p:par>
                                <p:cTn id="141" presetID="9" presetClass="emph" presetSubtype="0" grpId="0" nodeType="withEffect">
                                  <p:stCondLst>
                                    <p:cond delay="0"/>
                                  </p:stCondLst>
                                  <p:childTnLst>
                                    <p:set>
                                      <p:cBhvr rctx="PPT">
                                        <p:cTn id="142" dur="indefinite"/>
                                        <p:tgtEl>
                                          <p:spTgt spid="6"/>
                                        </p:tgtEl>
                                        <p:attrNameLst>
                                          <p:attrName>style.opacity</p:attrName>
                                        </p:attrNameLst>
                                      </p:cBhvr>
                                      <p:to>
                                        <p:strVal val="0.2"/>
                                      </p:to>
                                    </p:set>
                                    <p:animEffect filter="image" prLst="opacity: 0.2">
                                      <p:cBhvr rctx="IE">
                                        <p:cTn id="143" dur="indefinite"/>
                                        <p:tgtEl>
                                          <p:spTgt spid="6"/>
                                        </p:tgtEl>
                                      </p:cBhvr>
                                    </p:animEffect>
                                  </p:childTnLst>
                                </p:cTn>
                              </p:par>
                              <p:par>
                                <p:cTn id="144" presetID="9" presetClass="emph" presetSubtype="0" grpId="1" nodeType="withEffect">
                                  <p:stCondLst>
                                    <p:cond delay="0"/>
                                  </p:stCondLst>
                                  <p:childTnLst>
                                    <p:set>
                                      <p:cBhvr rctx="PPT">
                                        <p:cTn id="145" dur="indefinite"/>
                                        <p:tgtEl>
                                          <p:spTgt spid="28"/>
                                        </p:tgtEl>
                                        <p:attrNameLst>
                                          <p:attrName>style.opacity</p:attrName>
                                        </p:attrNameLst>
                                      </p:cBhvr>
                                      <p:to>
                                        <p:strVal val="0.2"/>
                                      </p:to>
                                    </p:set>
                                    <p:animEffect filter="image" prLst="opacity: 0.2">
                                      <p:cBhvr rctx="IE">
                                        <p:cTn id="146" dur="indefinite"/>
                                        <p:tgtEl>
                                          <p:spTgt spid="28"/>
                                        </p:tgtEl>
                                      </p:cBhvr>
                                    </p:animEffect>
                                  </p:childTnLst>
                                </p:cTn>
                              </p:par>
                              <p:par>
                                <p:cTn id="147" presetID="9" presetClass="emph" presetSubtype="0" nodeType="withEffect">
                                  <p:stCondLst>
                                    <p:cond delay="0"/>
                                  </p:stCondLst>
                                  <p:childTnLst>
                                    <p:set>
                                      <p:cBhvr rctx="PPT">
                                        <p:cTn id="148" dur="indefinite"/>
                                        <p:tgtEl>
                                          <p:spTgt spid="20"/>
                                        </p:tgtEl>
                                        <p:attrNameLst>
                                          <p:attrName>style.opacity</p:attrName>
                                        </p:attrNameLst>
                                      </p:cBhvr>
                                      <p:to>
                                        <p:strVal val="0.2"/>
                                      </p:to>
                                    </p:set>
                                    <p:animEffect filter="image" prLst="opacity: 0.2">
                                      <p:cBhvr rctx="IE">
                                        <p:cTn id="149" dur="indefinite"/>
                                        <p:tgtEl>
                                          <p:spTgt spid="20"/>
                                        </p:tgtEl>
                                      </p:cBhvr>
                                    </p:animEffect>
                                  </p:childTnLst>
                                </p:cTn>
                              </p:par>
                            </p:childTnLst>
                          </p:cTn>
                        </p:par>
                        <p:par>
                          <p:cTn id="150" fill="hold">
                            <p:stCondLst>
                              <p:cond delay="0"/>
                            </p:stCondLst>
                            <p:childTnLst>
                              <p:par>
                                <p:cTn id="151" presetID="6" presetClass="entr" presetSubtype="16" fill="hold" grpId="0" nodeType="afterEffect">
                                  <p:stCondLst>
                                    <p:cond delay="0"/>
                                  </p:stCondLst>
                                  <p:childTnLst>
                                    <p:set>
                                      <p:cBhvr>
                                        <p:cTn id="152" dur="1" fill="hold">
                                          <p:stCondLst>
                                            <p:cond delay="0"/>
                                          </p:stCondLst>
                                        </p:cTn>
                                        <p:tgtEl>
                                          <p:spTgt spid="33"/>
                                        </p:tgtEl>
                                        <p:attrNameLst>
                                          <p:attrName>style.visibility</p:attrName>
                                        </p:attrNameLst>
                                      </p:cBhvr>
                                      <p:to>
                                        <p:strVal val="visible"/>
                                      </p:to>
                                    </p:set>
                                    <p:animEffect transition="in" filter="circle(in)">
                                      <p:cBhvr>
                                        <p:cTn id="15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8" grpId="0" animBg="1"/>
      <p:bldP spid="8" grpId="1" animBg="1"/>
      <p:bldP spid="11" grpId="0"/>
      <p:bldP spid="11" grpId="1"/>
      <p:bldP spid="12" grpId="0" animBg="1"/>
      <p:bldP spid="12" grpId="1" animBg="1"/>
      <p:bldP spid="17" grpId="0"/>
      <p:bldP spid="17" grpId="1"/>
      <p:bldP spid="18" grpId="0" animBg="1"/>
      <p:bldP spid="18" grpId="1" animBg="1"/>
      <p:bldP spid="21" grpId="0" animBg="1"/>
      <p:bldP spid="21" grpId="1" animBg="1"/>
      <p:bldP spid="27" grpId="0"/>
      <p:bldP spid="27" grpId="1"/>
      <p:bldP spid="28" grpId="0"/>
      <p:bldP spid="28" grpId="1"/>
      <p:bldP spid="29" grpId="0"/>
      <p:bldP spid="29" grpId="1"/>
      <p:bldP spid="29" grpId="2"/>
      <p:bldP spid="29" grpId="4"/>
      <p:bldP spid="30" grpId="0"/>
      <p:bldP spid="30" grpId="1"/>
      <p:bldP spid="31" grpId="0"/>
      <p:bldP spid="31" grpId="1"/>
      <p:bldP spid="32" grpId="0"/>
      <p:bldP spid="32" grpId="1"/>
      <p:bldP spid="32" grpId="2"/>
      <p:bldP spid="32" grpId="3"/>
      <p:bldP spid="33" grpId="0" animBg="1"/>
      <p:bldP spid="26" grpId="2"/>
      <p:bldP spid="26" grpId="3"/>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(1)</a:t>
            </a:r>
            <a:endParaRPr lang="en-US" dirty="0"/>
          </a:p>
        </p:txBody>
      </p:sp>
      <p:sp>
        <p:nvSpPr>
          <p:cNvPr id="3" name="Content Placeholder 2"/>
          <p:cNvSpPr>
            <a:spLocks noGrp="1"/>
          </p:cNvSpPr>
          <p:nvPr>
            <p:ph idx="1"/>
          </p:nvPr>
        </p:nvSpPr>
        <p:spPr>
          <a:xfrm>
            <a:off x="628650" y="1825624"/>
            <a:ext cx="7886700" cy="1266525"/>
          </a:xfrm>
        </p:spPr>
        <p:txBody>
          <a:bodyPr>
            <a:normAutofit/>
          </a:bodyPr>
          <a:lstStyle/>
          <a:p>
            <a:r>
              <a:rPr lang="en-US" dirty="0" smtClean="0"/>
              <a:t>Intuition: labels at different positions relative to the input field have different probabilities to be correlated.</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16</a:t>
            </a:fld>
            <a:endParaRPr lang="en-US"/>
          </a:p>
        </p:txBody>
      </p:sp>
      <p:sp>
        <p:nvSpPr>
          <p:cNvPr id="6" name="Rectangle 5"/>
          <p:cNvSpPr/>
          <p:nvPr/>
        </p:nvSpPr>
        <p:spPr>
          <a:xfrm>
            <a:off x="2251710" y="3594416"/>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7" name="TextBox 6"/>
          <p:cNvSpPr txBox="1"/>
          <p:nvPr/>
        </p:nvSpPr>
        <p:spPr>
          <a:xfrm>
            <a:off x="994410" y="3594416"/>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3" name="Rectangle 12"/>
          <p:cNvSpPr/>
          <p:nvPr/>
        </p:nvSpPr>
        <p:spPr>
          <a:xfrm>
            <a:off x="994410" y="5253175"/>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4" name="TextBox 13"/>
          <p:cNvSpPr txBox="1"/>
          <p:nvPr/>
        </p:nvSpPr>
        <p:spPr>
          <a:xfrm>
            <a:off x="994410" y="4726719"/>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5" name="Rectangle 14"/>
          <p:cNvSpPr/>
          <p:nvPr/>
        </p:nvSpPr>
        <p:spPr>
          <a:xfrm>
            <a:off x="5299710" y="3594416"/>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6" name="TextBox 15"/>
          <p:cNvSpPr txBox="1"/>
          <p:nvPr/>
        </p:nvSpPr>
        <p:spPr>
          <a:xfrm>
            <a:off x="7273290" y="3594416"/>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17" name="Rectangle 16"/>
          <p:cNvSpPr/>
          <p:nvPr/>
        </p:nvSpPr>
        <p:spPr>
          <a:xfrm>
            <a:off x="5299710" y="4737993"/>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a:t>
            </a:r>
            <a:endParaRPr lang="en-US" dirty="0">
              <a:solidFill>
                <a:schemeClr val="tx1"/>
              </a:solidFill>
            </a:endParaRPr>
          </a:p>
        </p:txBody>
      </p:sp>
      <p:sp>
        <p:nvSpPr>
          <p:cNvPr id="18" name="TextBox 17"/>
          <p:cNvSpPr txBox="1"/>
          <p:nvPr/>
        </p:nvSpPr>
        <p:spPr>
          <a:xfrm>
            <a:off x="5299710" y="5286278"/>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cxnSp>
        <p:nvCxnSpPr>
          <p:cNvPr id="22" name="Straight Connector 21"/>
          <p:cNvCxnSpPr/>
          <p:nvPr/>
        </p:nvCxnSpPr>
        <p:spPr>
          <a:xfrm>
            <a:off x="781050" y="4358640"/>
            <a:ext cx="7600950" cy="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450080" y="3396568"/>
            <a:ext cx="15240" cy="2259042"/>
          </a:xfrm>
          <a:prstGeom prst="line">
            <a:avLst/>
          </a:prstGeom>
        </p:spPr>
        <p:style>
          <a:lnRef idx="1">
            <a:schemeClr val="accent1"/>
          </a:lnRef>
          <a:fillRef idx="0">
            <a:schemeClr val="accent1"/>
          </a:fillRef>
          <a:effectRef idx="0">
            <a:schemeClr val="accent1"/>
          </a:effectRef>
          <a:fontRef idx="minor">
            <a:schemeClr val="tx1"/>
          </a:fontRef>
        </p:style>
      </p:cxnSp>
      <p:sp>
        <p:nvSpPr>
          <p:cNvPr id="8" name="Date Placeholder 7"/>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34188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3" grpId="0" animBg="1"/>
      <p:bldP spid="14" grpId="0" animBg="1"/>
      <p:bldP spid="15" grpId="0" animBg="1"/>
      <p:bldP spid="16" grpId="0" animBg="1"/>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(2)</a:t>
            </a:r>
            <a:endParaRPr lang="en-US" dirty="0"/>
          </a:p>
        </p:txBody>
      </p:sp>
      <p:sp>
        <p:nvSpPr>
          <p:cNvPr id="3" name="Content Placeholder 2"/>
          <p:cNvSpPr>
            <a:spLocks noGrp="1"/>
          </p:cNvSpPr>
          <p:nvPr>
            <p:ph idx="1"/>
          </p:nvPr>
        </p:nvSpPr>
        <p:spPr>
          <a:xfrm>
            <a:off x="628650" y="1825625"/>
            <a:ext cx="7886700" cy="1588135"/>
          </a:xfrm>
        </p:spPr>
        <p:txBody>
          <a:bodyPr>
            <a:normAutofit/>
          </a:bodyPr>
          <a:lstStyle/>
          <a:p>
            <a:r>
              <a:rPr lang="en-US" dirty="0" smtClean="0"/>
              <a:t>Assign position-based weights based on empirical observations</a:t>
            </a:r>
          </a:p>
          <a:p>
            <a:pPr lvl="1"/>
            <a:r>
              <a:rPr lang="en-US" dirty="0" smtClean="0"/>
              <a:t>The </a:t>
            </a:r>
            <a:r>
              <a:rPr lang="en-US" b="1" dirty="0" smtClean="0">
                <a:solidFill>
                  <a:srgbClr val="FF0000"/>
                </a:solidFill>
              </a:rPr>
              <a:t>smaller</a:t>
            </a:r>
            <a:r>
              <a:rPr lang="en-US" dirty="0" smtClean="0"/>
              <a:t> the weight, the </a:t>
            </a:r>
            <a:r>
              <a:rPr lang="en-US" b="1" dirty="0" smtClean="0">
                <a:solidFill>
                  <a:srgbClr val="FF0000"/>
                </a:solidFill>
              </a:rPr>
              <a:t>closer</a:t>
            </a:r>
            <a:r>
              <a:rPr lang="en-US" dirty="0" smtClean="0"/>
              <a:t> the correlation</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17</a:t>
            </a:fld>
            <a:endParaRPr lang="en-US"/>
          </a:p>
        </p:txBody>
      </p:sp>
      <p:cxnSp>
        <p:nvCxnSpPr>
          <p:cNvPr id="7" name="Straight Connector 6"/>
          <p:cNvCxnSpPr/>
          <p:nvPr/>
        </p:nvCxnSpPr>
        <p:spPr>
          <a:xfrm>
            <a:off x="1173480" y="4175760"/>
            <a:ext cx="6522720" cy="3048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1143000" y="5669280"/>
            <a:ext cx="655320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3028950" y="3596640"/>
            <a:ext cx="0" cy="2758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577840" y="3566160"/>
            <a:ext cx="0" cy="2819400"/>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246120" y="4724400"/>
            <a:ext cx="2042160" cy="584775"/>
          </a:xfrm>
          <a:prstGeom prst="rect">
            <a:avLst/>
          </a:prstGeom>
          <a:noFill/>
        </p:spPr>
        <p:txBody>
          <a:bodyPr wrap="square" rtlCol="0">
            <a:spAutoFit/>
          </a:bodyPr>
          <a:lstStyle/>
          <a:p>
            <a:r>
              <a:rPr lang="en-US" sz="3200" dirty="0" smtClean="0">
                <a:solidFill>
                  <a:srgbClr val="00B0F0"/>
                </a:solidFill>
              </a:rPr>
              <a:t>Input Field</a:t>
            </a:r>
            <a:endParaRPr lang="en-US" sz="3200" dirty="0">
              <a:solidFill>
                <a:srgbClr val="00B0F0"/>
              </a:solidFill>
            </a:endParaRPr>
          </a:p>
        </p:txBody>
      </p:sp>
      <p:sp>
        <p:nvSpPr>
          <p:cNvPr id="15" name="TextBox 14"/>
          <p:cNvSpPr txBox="1"/>
          <p:nvPr/>
        </p:nvSpPr>
        <p:spPr>
          <a:xfrm>
            <a:off x="1280160" y="4724400"/>
            <a:ext cx="1463040" cy="523220"/>
          </a:xfrm>
          <a:prstGeom prst="rect">
            <a:avLst/>
          </a:prstGeom>
          <a:noFill/>
        </p:spPr>
        <p:txBody>
          <a:bodyPr wrap="square" rtlCol="0">
            <a:spAutoFit/>
          </a:bodyPr>
          <a:lstStyle/>
          <a:p>
            <a:pPr algn="ctr"/>
            <a:r>
              <a:rPr lang="en-US" sz="2800" dirty="0" smtClean="0">
                <a:solidFill>
                  <a:srgbClr val="FF0000"/>
                </a:solidFill>
              </a:rPr>
              <a:t>0.8</a:t>
            </a:r>
            <a:endParaRPr lang="en-US" sz="2800" dirty="0">
              <a:solidFill>
                <a:srgbClr val="FF0000"/>
              </a:solidFill>
            </a:endParaRPr>
          </a:p>
        </p:txBody>
      </p:sp>
      <p:sp>
        <p:nvSpPr>
          <p:cNvPr id="16" name="TextBox 15"/>
          <p:cNvSpPr txBox="1"/>
          <p:nvPr/>
        </p:nvSpPr>
        <p:spPr>
          <a:xfrm>
            <a:off x="3535680" y="3566160"/>
            <a:ext cx="1463040" cy="523220"/>
          </a:xfrm>
          <a:prstGeom prst="rect">
            <a:avLst/>
          </a:prstGeom>
          <a:noFill/>
        </p:spPr>
        <p:txBody>
          <a:bodyPr wrap="square" rtlCol="0">
            <a:spAutoFit/>
          </a:bodyPr>
          <a:lstStyle/>
          <a:p>
            <a:pPr algn="ctr"/>
            <a:r>
              <a:rPr lang="en-US" sz="2800" dirty="0">
                <a:solidFill>
                  <a:srgbClr val="FF0000"/>
                </a:solidFill>
              </a:rPr>
              <a:t>2</a:t>
            </a:r>
          </a:p>
        </p:txBody>
      </p:sp>
      <p:sp>
        <p:nvSpPr>
          <p:cNvPr id="17" name="TextBox 16"/>
          <p:cNvSpPr txBox="1"/>
          <p:nvPr/>
        </p:nvSpPr>
        <p:spPr>
          <a:xfrm>
            <a:off x="1276350" y="3561100"/>
            <a:ext cx="1463040" cy="523220"/>
          </a:xfrm>
          <a:prstGeom prst="rect">
            <a:avLst/>
          </a:prstGeom>
          <a:noFill/>
        </p:spPr>
        <p:txBody>
          <a:bodyPr wrap="square" rtlCol="0">
            <a:spAutoFit/>
          </a:bodyPr>
          <a:lstStyle/>
          <a:p>
            <a:pPr algn="ctr"/>
            <a:r>
              <a:rPr lang="en-US" sz="2800" dirty="0"/>
              <a:t>4</a:t>
            </a:r>
          </a:p>
        </p:txBody>
      </p:sp>
      <p:sp>
        <p:nvSpPr>
          <p:cNvPr id="18" name="TextBox 17"/>
          <p:cNvSpPr txBox="1"/>
          <p:nvPr/>
        </p:nvSpPr>
        <p:spPr>
          <a:xfrm>
            <a:off x="5867401" y="3561100"/>
            <a:ext cx="1463040" cy="523220"/>
          </a:xfrm>
          <a:prstGeom prst="rect">
            <a:avLst/>
          </a:prstGeom>
          <a:noFill/>
        </p:spPr>
        <p:txBody>
          <a:bodyPr wrap="square" rtlCol="0">
            <a:spAutoFit/>
          </a:bodyPr>
          <a:lstStyle/>
          <a:p>
            <a:pPr algn="ctr"/>
            <a:r>
              <a:rPr lang="en-US" sz="2800" dirty="0" smtClean="0"/>
              <a:t>8</a:t>
            </a:r>
            <a:endParaRPr lang="en-US" sz="2800" dirty="0"/>
          </a:p>
        </p:txBody>
      </p:sp>
      <p:sp>
        <p:nvSpPr>
          <p:cNvPr id="19" name="TextBox 18"/>
          <p:cNvSpPr txBox="1"/>
          <p:nvPr/>
        </p:nvSpPr>
        <p:spPr>
          <a:xfrm>
            <a:off x="1276350" y="5773430"/>
            <a:ext cx="1463040" cy="523220"/>
          </a:xfrm>
          <a:prstGeom prst="rect">
            <a:avLst/>
          </a:prstGeom>
          <a:noFill/>
        </p:spPr>
        <p:txBody>
          <a:bodyPr wrap="square" rtlCol="0">
            <a:spAutoFit/>
          </a:bodyPr>
          <a:lstStyle/>
          <a:p>
            <a:pPr algn="ctr"/>
            <a:r>
              <a:rPr lang="en-US" sz="2800" dirty="0" smtClean="0"/>
              <a:t>8</a:t>
            </a:r>
            <a:endParaRPr lang="en-US" sz="2800" dirty="0"/>
          </a:p>
        </p:txBody>
      </p:sp>
      <p:sp>
        <p:nvSpPr>
          <p:cNvPr id="20" name="TextBox 19"/>
          <p:cNvSpPr txBox="1"/>
          <p:nvPr/>
        </p:nvSpPr>
        <p:spPr>
          <a:xfrm>
            <a:off x="3541396" y="5773430"/>
            <a:ext cx="1463040" cy="523220"/>
          </a:xfrm>
          <a:prstGeom prst="rect">
            <a:avLst/>
          </a:prstGeom>
          <a:noFill/>
        </p:spPr>
        <p:txBody>
          <a:bodyPr wrap="square" rtlCol="0">
            <a:spAutoFit/>
          </a:bodyPr>
          <a:lstStyle/>
          <a:p>
            <a:pPr algn="ctr"/>
            <a:r>
              <a:rPr lang="en-US" sz="2800" dirty="0" smtClean="0"/>
              <a:t>9</a:t>
            </a:r>
            <a:endParaRPr lang="en-US" sz="2800" dirty="0"/>
          </a:p>
        </p:txBody>
      </p:sp>
      <p:sp>
        <p:nvSpPr>
          <p:cNvPr id="21" name="TextBox 20"/>
          <p:cNvSpPr txBox="1"/>
          <p:nvPr/>
        </p:nvSpPr>
        <p:spPr>
          <a:xfrm>
            <a:off x="5861684" y="4720611"/>
            <a:ext cx="1463040" cy="523220"/>
          </a:xfrm>
          <a:prstGeom prst="rect">
            <a:avLst/>
          </a:prstGeom>
          <a:noFill/>
        </p:spPr>
        <p:txBody>
          <a:bodyPr wrap="square" rtlCol="0">
            <a:spAutoFit/>
          </a:bodyPr>
          <a:lstStyle/>
          <a:p>
            <a:pPr algn="ctr"/>
            <a:r>
              <a:rPr lang="en-US" sz="2800" dirty="0" smtClean="0"/>
              <a:t>9</a:t>
            </a:r>
            <a:endParaRPr lang="en-US" sz="2800" dirty="0"/>
          </a:p>
        </p:txBody>
      </p:sp>
      <p:sp>
        <p:nvSpPr>
          <p:cNvPr id="22" name="TextBox 21"/>
          <p:cNvSpPr txBox="1"/>
          <p:nvPr/>
        </p:nvSpPr>
        <p:spPr>
          <a:xfrm>
            <a:off x="5861684" y="5831860"/>
            <a:ext cx="1463040" cy="523220"/>
          </a:xfrm>
          <a:prstGeom prst="rect">
            <a:avLst/>
          </a:prstGeom>
          <a:noFill/>
        </p:spPr>
        <p:txBody>
          <a:bodyPr wrap="square" rtlCol="0">
            <a:spAutoFit/>
          </a:bodyPr>
          <a:lstStyle/>
          <a:p>
            <a:pPr algn="ctr"/>
            <a:r>
              <a:rPr lang="en-US" sz="2800" dirty="0" smtClean="0">
                <a:solidFill>
                  <a:srgbClr val="00B050"/>
                </a:solidFill>
              </a:rPr>
              <a:t>10</a:t>
            </a:r>
            <a:endParaRPr lang="en-US" sz="2800" dirty="0">
              <a:solidFill>
                <a:srgbClr val="00B050"/>
              </a:solidFill>
            </a:endParaRPr>
          </a:p>
        </p:txBody>
      </p:sp>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78010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6" presetClass="emph" presetSubtype="0" fill="hold" nodeType="clickEffect">
                                  <p:stCondLst>
                                    <p:cond delay="0"/>
                                  </p:stCondLst>
                                  <p:childTnLst>
                                    <p:animScale>
                                      <p:cBhvr>
                                        <p:cTn id="34" dur="500" fill="hold"/>
                                        <p:tgtEl>
                                          <p:spTgt spid="15">
                                            <p:txEl>
                                              <p:pRg st="0" end="0"/>
                                            </p:txEl>
                                          </p:spTgt>
                                        </p:tgtEl>
                                      </p:cBhvr>
                                      <p:by x="150000" y="150000"/>
                                    </p:animScale>
                                  </p:childTnLst>
                                </p:cTn>
                              </p:par>
                              <p:par>
                                <p:cTn id="35" presetID="6" presetClass="emph" presetSubtype="0" fill="hold" grpId="1" nodeType="withEffect">
                                  <p:stCondLst>
                                    <p:cond delay="0"/>
                                  </p:stCondLst>
                                  <p:childTnLst>
                                    <p:animScale>
                                      <p:cBhvr>
                                        <p:cTn id="36" dur="500" fill="hold"/>
                                        <p:tgtEl>
                                          <p:spTgt spid="16"/>
                                        </p:tgtEl>
                                      </p:cBhvr>
                                      <p:by x="150000" y="150000"/>
                                    </p:animScale>
                                  </p:childTnLst>
                                </p:cTn>
                              </p:par>
                            </p:childTnLst>
                          </p:cTn>
                        </p:par>
                      </p:childTnLst>
                    </p:cTn>
                  </p:par>
                  <p:par>
                    <p:cTn id="37" fill="hold">
                      <p:stCondLst>
                        <p:cond delay="indefinite"/>
                      </p:stCondLst>
                      <p:childTnLst>
                        <p:par>
                          <p:cTn id="38" fill="hold">
                            <p:stCondLst>
                              <p:cond delay="0"/>
                            </p:stCondLst>
                            <p:childTnLst>
                              <p:par>
                                <p:cTn id="39" presetID="6" presetClass="emph" presetSubtype="0" fill="hold" nodeType="clickEffect">
                                  <p:stCondLst>
                                    <p:cond delay="0"/>
                                  </p:stCondLst>
                                  <p:childTnLst>
                                    <p:animScale>
                                      <p:cBhvr>
                                        <p:cTn id="40" dur="500" fill="hold"/>
                                        <p:tgtEl>
                                          <p:spTgt spid="22">
                                            <p:txEl>
                                              <p:pRg st="0" end="0"/>
                                            </p:txEl>
                                          </p:spTgt>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build="allAtOnce"/>
      <p:bldP spid="16" grpId="0"/>
      <p:bldP spid="16" grpId="1"/>
      <p:bldP spid="17" grpId="0"/>
      <p:bldP spid="18" grpId="0"/>
      <p:bldP spid="19" grpId="0"/>
      <p:bldP spid="20" grpId="0"/>
      <p:bldP spid="21" grpId="0"/>
      <p:bldP spid="22" grpId="0" build="allAtOnce"/>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Associating Labels (3)</a:t>
            </a:r>
            <a:endParaRPr lang="en-US" dirty="0"/>
          </a:p>
        </p:txBody>
      </p:sp>
      <p:sp>
        <p:nvSpPr>
          <p:cNvPr id="3" name="Content Placeholder 2"/>
          <p:cNvSpPr>
            <a:spLocks noGrp="1"/>
          </p:cNvSpPr>
          <p:nvPr>
            <p:ph idx="1"/>
          </p:nvPr>
        </p:nvSpPr>
        <p:spPr>
          <a:xfrm>
            <a:off x="628650" y="1825625"/>
            <a:ext cx="7886700" cy="695269"/>
          </a:xfrm>
        </p:spPr>
        <p:txBody>
          <a:bodyPr/>
          <a:lstStyle/>
          <a:p>
            <a:r>
              <a:rPr lang="en-US" dirty="0" smtClean="0"/>
              <a:t>Geometry-based correlation score computation</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18</a:t>
            </a:fld>
            <a:endParaRPr lang="en-US"/>
          </a:p>
        </p:txBody>
      </p:sp>
      <p:sp>
        <p:nvSpPr>
          <p:cNvPr id="23" name="TextBox 22"/>
          <p:cNvSpPr txBox="1"/>
          <p:nvPr/>
        </p:nvSpPr>
        <p:spPr>
          <a:xfrm>
            <a:off x="1329690" y="2832991"/>
            <a:ext cx="914400" cy="369332"/>
          </a:xfrm>
          <a:prstGeom prst="rect">
            <a:avLst/>
          </a:prstGeom>
          <a:solidFill>
            <a:schemeClr val="accent6">
              <a:lumMod val="40000"/>
              <a:lumOff val="60000"/>
              <a:alpha val="50000"/>
            </a:schemeClr>
          </a:solidFill>
        </p:spPr>
        <p:txBody>
          <a:bodyPr wrap="square" rtlCol="0">
            <a:spAutoFit/>
          </a:bodyPr>
          <a:lstStyle/>
          <a:p>
            <a:r>
              <a:rPr lang="en-US" dirty="0" smtClean="0"/>
              <a:t>Label</a:t>
            </a:r>
            <a:endParaRPr lang="en-US" dirty="0"/>
          </a:p>
        </p:txBody>
      </p:sp>
      <p:sp>
        <p:nvSpPr>
          <p:cNvPr id="25" name="Rectangle 24"/>
          <p:cNvSpPr/>
          <p:nvPr/>
        </p:nvSpPr>
        <p:spPr>
          <a:xfrm>
            <a:off x="975360" y="4292777"/>
            <a:ext cx="161544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Field (</a:t>
            </a:r>
            <a:r>
              <a:rPr lang="en-US" i="1" dirty="0" smtClean="0">
                <a:solidFill>
                  <a:schemeClr val="tx1"/>
                </a:solidFill>
                <a:latin typeface="Times New Roman" panose="02020603050405020304" pitchFamily="18" charset="0"/>
                <a:cs typeface="Times New Roman" panose="02020603050405020304" pitchFamily="18" charset="0"/>
              </a:rPr>
              <a:t>I</a:t>
            </a:r>
            <a:r>
              <a:rPr lang="en-US" dirty="0" smtClean="0">
                <a:solidFill>
                  <a:schemeClr val="tx1"/>
                </a:solidFill>
              </a:rPr>
              <a:t>)</a:t>
            </a:r>
            <a:endParaRPr lang="en-US" dirty="0">
              <a:solidFill>
                <a:schemeClr val="tx1"/>
              </a:solidFill>
            </a:endParaRPr>
          </a:p>
        </p:txBody>
      </p:sp>
      <p:sp>
        <p:nvSpPr>
          <p:cNvPr id="26" name="TextBox 25"/>
          <p:cNvSpPr txBox="1"/>
          <p:nvPr/>
        </p:nvSpPr>
        <p:spPr>
          <a:xfrm>
            <a:off x="883920" y="2504657"/>
            <a:ext cx="899160" cy="369332"/>
          </a:xfrm>
          <a:prstGeom prst="rect">
            <a:avLst/>
          </a:prstGeom>
          <a:noFill/>
        </p:spPr>
        <p:txBody>
          <a:bodyPr wrap="square" rtlCol="0">
            <a:spAutoFit/>
          </a:bodyPr>
          <a:lstStyle/>
          <a:p>
            <a:r>
              <a:rPr lang="en-US" dirty="0" smtClean="0"/>
              <a:t>(x1, y1)</a:t>
            </a:r>
            <a:endParaRPr lang="en-US" dirty="0"/>
          </a:p>
        </p:txBody>
      </p:sp>
      <p:sp>
        <p:nvSpPr>
          <p:cNvPr id="27" name="TextBox 26"/>
          <p:cNvSpPr txBox="1"/>
          <p:nvPr/>
        </p:nvSpPr>
        <p:spPr>
          <a:xfrm>
            <a:off x="1805940" y="3152593"/>
            <a:ext cx="899160" cy="369332"/>
          </a:xfrm>
          <a:prstGeom prst="rect">
            <a:avLst/>
          </a:prstGeom>
          <a:noFill/>
        </p:spPr>
        <p:txBody>
          <a:bodyPr wrap="square" rtlCol="0">
            <a:spAutoFit/>
          </a:bodyPr>
          <a:lstStyle/>
          <a:p>
            <a:r>
              <a:rPr lang="en-US" dirty="0" smtClean="0"/>
              <a:t>(x2, y2)</a:t>
            </a:r>
            <a:endParaRPr lang="en-US" dirty="0"/>
          </a:p>
        </p:txBody>
      </p:sp>
      <p:sp>
        <p:nvSpPr>
          <p:cNvPr id="29" name="Content Placeholder 2"/>
          <p:cNvSpPr txBox="1">
            <a:spLocks/>
          </p:cNvSpPr>
          <p:nvPr/>
        </p:nvSpPr>
        <p:spPr>
          <a:xfrm>
            <a:off x="3387090" y="2689323"/>
            <a:ext cx="5128260" cy="1036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dirty="0" smtClean="0"/>
              <a:t>For each pixel (</a:t>
            </a:r>
            <a:r>
              <a:rPr lang="en-US" i="1" dirty="0" err="1" smtClean="0">
                <a:latin typeface="Times New Roman" panose="02020603050405020304" pitchFamily="18" charset="0"/>
                <a:cs typeface="Times New Roman" panose="02020603050405020304" pitchFamily="18" charset="0"/>
              </a:rPr>
              <a:t>x</a:t>
            </a:r>
            <a:r>
              <a:rPr lang="en-US" dirty="0" err="1" smtClean="0"/>
              <a:t>,</a:t>
            </a:r>
            <a:r>
              <a:rPr lang="en-US" i="1" dirty="0" err="1" smtClean="0">
                <a:latin typeface="Times New Roman" panose="02020603050405020304" pitchFamily="18" charset="0"/>
                <a:cs typeface="Times New Roman" panose="02020603050405020304" pitchFamily="18" charset="0"/>
              </a:rPr>
              <a:t>y</a:t>
            </a:r>
            <a:r>
              <a:rPr lang="en-US" dirty="0" smtClean="0"/>
              <a:t>) in a text label</a:t>
            </a:r>
          </a:p>
          <a:p>
            <a:pPr lvl="2"/>
            <a:r>
              <a:rPr lang="en-US" i="1" dirty="0" smtClean="0">
                <a:latin typeface="Times New Roman" panose="02020603050405020304" pitchFamily="18" charset="0"/>
                <a:cs typeface="Times New Roman" panose="02020603050405020304" pitchFamily="18" charset="0"/>
              </a:rPr>
              <a:t>distance(I, x, y) * </a:t>
            </a:r>
            <a:r>
              <a:rPr lang="en-US" i="1" dirty="0" err="1" smtClean="0">
                <a:latin typeface="Times New Roman" panose="02020603050405020304" pitchFamily="18" charset="0"/>
                <a:cs typeface="Times New Roman" panose="02020603050405020304" pitchFamily="18" charset="0"/>
              </a:rPr>
              <a:t>posWeight</a:t>
            </a:r>
            <a:r>
              <a:rPr lang="en-US" i="1" dirty="0" smtClean="0">
                <a:latin typeface="Times New Roman" panose="02020603050405020304" pitchFamily="18" charset="0"/>
                <a:cs typeface="Times New Roman" panose="02020603050405020304" pitchFamily="18" charset="0"/>
              </a:rPr>
              <a:t>(I, x, y)</a:t>
            </a:r>
          </a:p>
          <a:p>
            <a:pPr marL="914400" lvl="2" indent="0">
              <a:buFont typeface="Arial" panose="020B0604020202020204" pitchFamily="34" charset="0"/>
              <a:buNone/>
            </a:pPr>
            <a:endParaRPr lang="en-US" dirty="0" smtClean="0">
              <a:cs typeface="Times New Roman" panose="02020603050405020304" pitchFamily="18" charset="0"/>
            </a:endParaRPr>
          </a:p>
        </p:txBody>
      </p:sp>
      <p:sp>
        <p:nvSpPr>
          <p:cNvPr id="30" name="Content Placeholder 2"/>
          <p:cNvSpPr txBox="1">
            <a:spLocks/>
          </p:cNvSpPr>
          <p:nvPr/>
        </p:nvSpPr>
        <p:spPr>
          <a:xfrm>
            <a:off x="3387090" y="4143949"/>
            <a:ext cx="5128260" cy="1036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buFont typeface="Wingdings" panose="05000000000000000000" pitchFamily="2" charset="2"/>
              <a:buChar char="Ø"/>
            </a:pPr>
            <a:r>
              <a:rPr lang="en-US" dirty="0"/>
              <a:t>Average the correlation score for the text label</a:t>
            </a:r>
          </a:p>
        </p:txBody>
      </p:sp>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50109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1" nodeType="clickEffect">
                                  <p:stCondLst>
                                    <p:cond delay="0"/>
                                  </p:stCondLst>
                                  <p:childTnLst>
                                    <p:set>
                                      <p:cBhvr rctx="PPT">
                                        <p:cTn id="20" dur="indefinite"/>
                                        <p:tgtEl>
                                          <p:spTgt spid="29"/>
                                        </p:tgtEl>
                                        <p:attrNameLst>
                                          <p:attrName>style.opacity</p:attrName>
                                        </p:attrNameLst>
                                      </p:cBhvr>
                                      <p:to>
                                        <p:strVal val="0.5"/>
                                      </p:to>
                                    </p:set>
                                    <p:animEffect filter="image" prLst="opacity: 0.5">
                                      <p:cBhvr rctx="IE">
                                        <p:cTn id="21" dur="indefinite"/>
                                        <p:tgtEl>
                                          <p:spTgt spid="29"/>
                                        </p:tgtEl>
                                      </p:cBhvr>
                                    </p:animEffec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p:bldP spid="27" grpId="0"/>
      <p:bldP spid="29" grpId="0"/>
      <p:bldP spid="29" grpId="1"/>
      <p:bldP spid="3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Data Disclosures</a:t>
            </a:r>
            <a:endParaRPr lang="en-US" dirty="0"/>
          </a:p>
        </p:txBody>
      </p:sp>
      <p:pic>
        <p:nvPicPr>
          <p:cNvPr id="4" name="Picture 3" descr="C:\Users\kjlu\Desktop\NDSS15\figs\android-phone-blan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195" y="1690689"/>
            <a:ext cx="4237892" cy="42378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7" descr="C:\Users\kjlu\Desktop\NDSS15\figs\apps.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9364" y="2109657"/>
            <a:ext cx="1967553" cy="156935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kjlu\Desktop\NDSS15\figs\log.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456833" y="4097982"/>
            <a:ext cx="728968" cy="728968"/>
          </a:xfrm>
          <a:prstGeom prst="rect">
            <a:avLst/>
          </a:prstGeom>
          <a:noFill/>
          <a:extLst>
            <a:ext uri="{909E8E84-426E-40DD-AFC4-6F175D3DCCD1}">
              <a14:hiddenFill xmlns:a14="http://schemas.microsoft.com/office/drawing/2010/main">
                <a:solidFill>
                  <a:srgbClr val="FFFFFF"/>
                </a:solidFill>
              </a14:hiddenFill>
            </a:ext>
          </a:extLst>
        </p:spPr>
      </p:pic>
      <p:sp>
        <p:nvSpPr>
          <p:cNvPr id="8" name="Flowchart: Magnetic Disk 7"/>
          <p:cNvSpPr/>
          <p:nvPr/>
        </p:nvSpPr>
        <p:spPr>
          <a:xfrm>
            <a:off x="1299364" y="4455386"/>
            <a:ext cx="1051952" cy="812800"/>
          </a:xfrm>
          <a:prstGeom prst="flowChartMagneticDisk">
            <a:avLst/>
          </a:prstGeom>
          <a:noFill/>
          <a:effectLst>
            <a:outerShdw blurRad="50800" dist="38100" dir="2700000" algn="tl" rotWithShape="0">
              <a:schemeClr val="accent5">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Local Storage</a:t>
            </a:r>
            <a:endParaRPr lang="en-US" b="1" dirty="0">
              <a:solidFill>
                <a:schemeClr val="tx1"/>
              </a:solidFill>
            </a:endParaRPr>
          </a:p>
        </p:txBody>
      </p:sp>
      <p:pic>
        <p:nvPicPr>
          <p:cNvPr id="9" name="Picture 10" descr="C:\Users\kjlu\Desktop\NDSS15\figs\internet.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5778" y="2084929"/>
            <a:ext cx="1219200" cy="1219200"/>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p:cNvCxnSpPr/>
          <p:nvPr/>
        </p:nvCxnSpPr>
        <p:spPr>
          <a:xfrm flipH="1">
            <a:off x="1814286" y="3809635"/>
            <a:ext cx="412663" cy="556216"/>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endCxn id="7" idx="0"/>
          </p:cNvCxnSpPr>
          <p:nvPr/>
        </p:nvCxnSpPr>
        <p:spPr>
          <a:xfrm>
            <a:off x="2351316" y="3809635"/>
            <a:ext cx="470001" cy="288347"/>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9" idx="1"/>
          </p:cNvCxnSpPr>
          <p:nvPr/>
        </p:nvCxnSpPr>
        <p:spPr>
          <a:xfrm>
            <a:off x="3439291" y="2681230"/>
            <a:ext cx="1306487" cy="13299"/>
          </a:xfrm>
          <a:prstGeom prst="straightConnector1">
            <a:avLst/>
          </a:prstGeom>
          <a:ln w="50800">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23" name="Footer Placeholder 22"/>
          <p:cNvSpPr>
            <a:spLocks noGrp="1"/>
          </p:cNvSpPr>
          <p:nvPr>
            <p:ph type="ftr" sz="quarter" idx="11"/>
          </p:nvPr>
        </p:nvSpPr>
        <p:spPr/>
        <p:txBody>
          <a:bodyPr/>
          <a:lstStyle/>
          <a:p>
            <a:r>
              <a:rPr lang="en-US" smtClean="0"/>
              <a:t>USENIX Security 2015</a:t>
            </a:r>
            <a:endParaRPr lang="en-US"/>
          </a:p>
        </p:txBody>
      </p:sp>
      <p:sp>
        <p:nvSpPr>
          <p:cNvPr id="3" name="Slide Number Placeholder 2"/>
          <p:cNvSpPr>
            <a:spLocks noGrp="1"/>
          </p:cNvSpPr>
          <p:nvPr>
            <p:ph type="sldNum" sz="quarter" idx="12"/>
          </p:nvPr>
        </p:nvSpPr>
        <p:spPr/>
        <p:txBody>
          <a:bodyPr/>
          <a:lstStyle/>
          <a:p>
            <a:fld id="{906745D7-5DCD-445B-BDED-754FAF3E7806}" type="slidenum">
              <a:rPr lang="en-US" smtClean="0"/>
              <a:t>1</a:t>
            </a:fld>
            <a:endParaRPr lang="en-US"/>
          </a:p>
        </p:txBody>
      </p:sp>
      <p:cxnSp>
        <p:nvCxnSpPr>
          <p:cNvPr id="10" name="Straight Arrow Connector 9"/>
          <p:cNvCxnSpPr/>
          <p:nvPr/>
        </p:nvCxnSpPr>
        <p:spPr>
          <a:xfrm>
            <a:off x="3610608" y="2694529"/>
            <a:ext cx="1306400" cy="1927303"/>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185801" y="4471911"/>
            <a:ext cx="1659387" cy="344924"/>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351316" y="5004577"/>
            <a:ext cx="2459076" cy="34071"/>
          </a:xfrm>
          <a:prstGeom prst="straightConnector1">
            <a:avLst/>
          </a:prstGeom>
          <a:ln w="508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212119" y="5268688"/>
            <a:ext cx="528339"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33213" y="5132474"/>
            <a:ext cx="1801191" cy="338554"/>
          </a:xfrm>
          <a:prstGeom prst="rect">
            <a:avLst/>
          </a:prstGeom>
          <a:noFill/>
        </p:spPr>
        <p:txBody>
          <a:bodyPr wrap="square" rtlCol="0">
            <a:spAutoFit/>
          </a:bodyPr>
          <a:lstStyle/>
          <a:p>
            <a:r>
              <a:rPr lang="en-US" sz="1600" dirty="0" smtClean="0"/>
              <a:t>Disclosed to public</a:t>
            </a:r>
            <a:endParaRPr lang="en-US" sz="1600" dirty="0"/>
          </a:p>
        </p:txBody>
      </p:sp>
      <p:cxnSp>
        <p:nvCxnSpPr>
          <p:cNvPr id="31" name="Straight Arrow Connector 30"/>
          <p:cNvCxnSpPr/>
          <p:nvPr/>
        </p:nvCxnSpPr>
        <p:spPr>
          <a:xfrm>
            <a:off x="6212119" y="5617031"/>
            <a:ext cx="521094" cy="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740457" y="5507415"/>
            <a:ext cx="1953600" cy="584775"/>
          </a:xfrm>
          <a:prstGeom prst="rect">
            <a:avLst/>
          </a:prstGeom>
          <a:noFill/>
        </p:spPr>
        <p:txBody>
          <a:bodyPr wrap="square" rtlCol="0">
            <a:spAutoFit/>
          </a:bodyPr>
          <a:lstStyle/>
          <a:p>
            <a:r>
              <a:rPr lang="en-US" sz="1600" dirty="0" smtClean="0"/>
              <a:t>Hijacked/maliciously retrieved</a:t>
            </a:r>
            <a:endParaRPr lang="en-US" sz="1600" dirty="0"/>
          </a:p>
        </p:txBody>
      </p:sp>
      <p:pic>
        <p:nvPicPr>
          <p:cNvPr id="1026" name="Picture 2" descr="http://blogs-images.forbes.com/kenrapoza/files/2011/11/hacker-pirate.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53361" y="4713374"/>
            <a:ext cx="1070610" cy="838200"/>
          </a:xfrm>
          <a:prstGeom prst="rect">
            <a:avLst/>
          </a:prstGeom>
          <a:noFill/>
          <a:extLst>
            <a:ext uri="{909E8E84-426E-40DD-AFC4-6F175D3DCCD1}">
              <a14:hiddenFill xmlns:a14="http://schemas.microsoft.com/office/drawing/2010/main">
                <a:solidFill>
                  <a:srgbClr val="FFFFFF"/>
                </a:solidFill>
              </a14:hiddenFill>
            </a:ext>
          </a:extLst>
        </p:spPr>
      </p:pic>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930604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randombar(horizontal)">
                                      <p:cBhvr>
                                        <p:cTn id="19" dur="500"/>
                                        <p:tgtEl>
                                          <p:spTgt spid="15"/>
                                        </p:tgtEl>
                                      </p:cBhvr>
                                    </p:animEffect>
                                  </p:childTnLst>
                                </p:cTn>
                              </p:par>
                              <p:par>
                                <p:cTn id="20" presetID="14" presetClass="entr" presetSubtype="1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randombar(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par>
                                <p:cTn id="30" presetID="53"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p:cTn id="37" dur="500" fill="hold"/>
                                        <p:tgtEl>
                                          <p:spTgt spid="10"/>
                                        </p:tgtEl>
                                        <p:attrNameLst>
                                          <p:attrName>ppt_w</p:attrName>
                                        </p:attrNameLst>
                                      </p:cBhvr>
                                      <p:tavLst>
                                        <p:tav tm="0">
                                          <p:val>
                                            <p:fltVal val="0"/>
                                          </p:val>
                                        </p:tav>
                                        <p:tav tm="100000">
                                          <p:val>
                                            <p:strVal val="#ppt_w"/>
                                          </p:val>
                                        </p:tav>
                                      </p:tavLst>
                                    </p:anim>
                                    <p:anim calcmode="lin" valueType="num">
                                      <p:cBhvr>
                                        <p:cTn id="38" dur="500" fill="hold"/>
                                        <p:tgtEl>
                                          <p:spTgt spid="10"/>
                                        </p:tgtEl>
                                        <p:attrNameLst>
                                          <p:attrName>ppt_h</p:attrName>
                                        </p:attrNameLst>
                                      </p:cBhvr>
                                      <p:tavLst>
                                        <p:tav tm="0">
                                          <p:val>
                                            <p:fltVal val="0"/>
                                          </p:val>
                                        </p:tav>
                                        <p:tav tm="100000">
                                          <p:val>
                                            <p:strVal val="#ppt_h"/>
                                          </p:val>
                                        </p:tav>
                                      </p:tavLst>
                                    </p:anim>
                                    <p:animEffect transition="in" filter="fade">
                                      <p:cBhvr>
                                        <p:cTn id="39" dur="500"/>
                                        <p:tgtEl>
                                          <p:spTgt spid="10"/>
                                        </p:tgtEl>
                                      </p:cBhvr>
                                    </p:animEffect>
                                  </p:childTnLst>
                                </p:cTn>
                              </p:par>
                              <p:par>
                                <p:cTn id="40" presetID="53" presetClass="entr" presetSubtype="16" fill="hold" nodeType="withEffect">
                                  <p:stCondLst>
                                    <p:cond delay="0"/>
                                  </p:stCondLst>
                                  <p:childTnLst>
                                    <p:set>
                                      <p:cBhvr>
                                        <p:cTn id="41" dur="1" fill="hold">
                                          <p:stCondLst>
                                            <p:cond delay="0"/>
                                          </p:stCondLst>
                                        </p:cTn>
                                        <p:tgtEl>
                                          <p:spTgt spid="1026"/>
                                        </p:tgtEl>
                                        <p:attrNameLst>
                                          <p:attrName>style.visibility</p:attrName>
                                        </p:attrNameLst>
                                      </p:cBhvr>
                                      <p:to>
                                        <p:strVal val="visible"/>
                                      </p:to>
                                    </p:set>
                                    <p:anim calcmode="lin" valueType="num">
                                      <p:cBhvr>
                                        <p:cTn id="42" dur="500" fill="hold"/>
                                        <p:tgtEl>
                                          <p:spTgt spid="1026"/>
                                        </p:tgtEl>
                                        <p:attrNameLst>
                                          <p:attrName>ppt_w</p:attrName>
                                        </p:attrNameLst>
                                      </p:cBhvr>
                                      <p:tavLst>
                                        <p:tav tm="0">
                                          <p:val>
                                            <p:fltVal val="0"/>
                                          </p:val>
                                        </p:tav>
                                        <p:tav tm="100000">
                                          <p:val>
                                            <p:strVal val="#ppt_w"/>
                                          </p:val>
                                        </p:tav>
                                      </p:tavLst>
                                    </p:anim>
                                    <p:anim calcmode="lin" valueType="num">
                                      <p:cBhvr>
                                        <p:cTn id="43" dur="500" fill="hold"/>
                                        <p:tgtEl>
                                          <p:spTgt spid="1026"/>
                                        </p:tgtEl>
                                        <p:attrNameLst>
                                          <p:attrName>ppt_h</p:attrName>
                                        </p:attrNameLst>
                                      </p:cBhvr>
                                      <p:tavLst>
                                        <p:tav tm="0">
                                          <p:val>
                                            <p:fltVal val="0"/>
                                          </p:val>
                                        </p:tav>
                                        <p:tav tm="100000">
                                          <p:val>
                                            <p:strVal val="#ppt_h"/>
                                          </p:val>
                                        </p:tav>
                                      </p:tavLst>
                                    </p:anim>
                                    <p:animEffect transition="in" filter="fade">
                                      <p:cBhvr>
                                        <p:cTn id="44"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Associating </a:t>
            </a:r>
            <a:r>
              <a:rPr lang="en-US" dirty="0" smtClean="0"/>
              <a:t>Labels (4)</a:t>
            </a:r>
            <a:endParaRPr lang="en-US" dirty="0"/>
          </a:p>
        </p:txBody>
      </p:sp>
      <p:sp>
        <p:nvSpPr>
          <p:cNvPr id="3" name="Content Placeholder 2"/>
          <p:cNvSpPr>
            <a:spLocks noGrp="1"/>
          </p:cNvSpPr>
          <p:nvPr>
            <p:ph idx="1"/>
          </p:nvPr>
        </p:nvSpPr>
        <p:spPr>
          <a:xfrm>
            <a:off x="628650" y="1825625"/>
            <a:ext cx="7886700" cy="826021"/>
          </a:xfrm>
        </p:spPr>
        <p:txBody>
          <a:bodyPr>
            <a:normAutofit fontScale="92500"/>
          </a:bodyPr>
          <a:lstStyle/>
          <a:p>
            <a:r>
              <a:rPr lang="en-US" dirty="0" smtClean="0"/>
              <a:t>Find out the label with the smallest correlation score among all potential labels for a given input field</a:t>
            </a:r>
          </a:p>
          <a:p>
            <a:pPr lvl="2"/>
            <a:endParaRPr lang="en-US" dirty="0" smtClean="0"/>
          </a:p>
          <a:p>
            <a:pPr lvl="2"/>
            <a:endParaRPr lang="en-US" dirty="0"/>
          </a:p>
          <a:p>
            <a:pPr lvl="2"/>
            <a:endParaRPr lang="en-US" dirty="0" smtClean="0"/>
          </a:p>
          <a:p>
            <a:pPr lvl="2"/>
            <a:endParaRPr lang="en-US" dirty="0"/>
          </a:p>
          <a:p>
            <a:pPr lvl="2"/>
            <a:endParaRPr lang="en-US" dirty="0" smtClean="0"/>
          </a:p>
          <a:p>
            <a:pPr lvl="2"/>
            <a:endParaRPr lang="en-US" dirty="0" smtClean="0"/>
          </a:p>
          <a:p>
            <a:pPr marL="914400" lvl="2" indent="0">
              <a:buNone/>
            </a:pPr>
            <a:endParaRPr lang="en-US" dirty="0" smtClean="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19</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382" y="2745996"/>
            <a:ext cx="3764285" cy="1959048"/>
          </a:xfrm>
          <a:prstGeom prst="rect">
            <a:avLst/>
          </a:prstGeom>
        </p:spPr>
      </p:pic>
      <p:sp>
        <p:nvSpPr>
          <p:cNvPr id="7" name="Rectangle 6"/>
          <p:cNvSpPr/>
          <p:nvPr/>
        </p:nvSpPr>
        <p:spPr>
          <a:xfrm>
            <a:off x="580575" y="3381826"/>
            <a:ext cx="3744686" cy="595086"/>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587835" y="4071262"/>
            <a:ext cx="3744686" cy="595086"/>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4220079729"/>
              </p:ext>
            </p:extLst>
          </p:nvPr>
        </p:nvGraphicFramePr>
        <p:xfrm>
          <a:off x="2627085" y="4872991"/>
          <a:ext cx="6096000" cy="1483360"/>
        </p:xfrm>
        <a:graphic>
          <a:graphicData uri="http://schemas.openxmlformats.org/drawingml/2006/table">
            <a:tbl>
              <a:tblPr firstRow="1" bandRow="1">
                <a:tableStyleId>{5C22544A-7EE6-4342-B048-85BDC9FD1C3A}</a:tableStyleId>
              </a:tblPr>
              <a:tblGrid>
                <a:gridCol w="2032000"/>
                <a:gridCol w="2032000"/>
                <a:gridCol w="2032000"/>
              </a:tblGrid>
              <a:tr h="370840">
                <a:tc>
                  <a:txBody>
                    <a:bodyPr/>
                    <a:lstStyle/>
                    <a:p>
                      <a:r>
                        <a:rPr lang="en-US" i="1" dirty="0" smtClean="0">
                          <a:solidFill>
                            <a:schemeClr val="tx1"/>
                          </a:solidFill>
                        </a:rPr>
                        <a:t>Label</a:t>
                      </a:r>
                      <a:endParaRPr lang="en-US" i="1" dirty="0">
                        <a:solidFill>
                          <a:schemeClr val="tx1"/>
                        </a:solidFill>
                      </a:endParaRPr>
                    </a:p>
                  </a:txBody>
                  <a:tcPr/>
                </a:tc>
                <a:tc>
                  <a:txBody>
                    <a:bodyPr/>
                    <a:lstStyle/>
                    <a:p>
                      <a:r>
                        <a:rPr lang="en-US" dirty="0" smtClean="0"/>
                        <a:t>Number</a:t>
                      </a:r>
                      <a:r>
                        <a:rPr lang="en-US" baseline="0" dirty="0" smtClean="0"/>
                        <a:t> Field</a:t>
                      </a:r>
                      <a:endParaRPr lang="en-US" dirty="0"/>
                    </a:p>
                  </a:txBody>
                  <a:tcPr/>
                </a:tc>
                <a:tc>
                  <a:txBody>
                    <a:bodyPr/>
                    <a:lstStyle/>
                    <a:p>
                      <a:r>
                        <a:rPr lang="en-US" dirty="0" smtClean="0"/>
                        <a:t>Date Field</a:t>
                      </a:r>
                      <a:endParaRPr lang="en-US" dirty="0"/>
                    </a:p>
                  </a:txBody>
                  <a:tcPr/>
                </a:tc>
              </a:tr>
              <a:tr h="370840">
                <a:tc>
                  <a:txBody>
                    <a:bodyPr/>
                    <a:lstStyle/>
                    <a:p>
                      <a:r>
                        <a:rPr lang="en-US" dirty="0" smtClean="0"/>
                        <a:t>Credit card type</a:t>
                      </a:r>
                      <a:endParaRPr lang="en-US" dirty="0"/>
                    </a:p>
                  </a:txBody>
                  <a:tcPr/>
                </a:tc>
                <a:tc>
                  <a:txBody>
                    <a:bodyPr/>
                    <a:lstStyle/>
                    <a:p>
                      <a:r>
                        <a:rPr lang="en-US" dirty="0" smtClean="0"/>
                        <a:t>265.57</a:t>
                      </a:r>
                      <a:endParaRPr lang="en-US" dirty="0"/>
                    </a:p>
                  </a:txBody>
                  <a:tcPr/>
                </a:tc>
                <a:tc>
                  <a:txBody>
                    <a:bodyPr/>
                    <a:lstStyle/>
                    <a:p>
                      <a:r>
                        <a:rPr lang="en-US" dirty="0" smtClean="0"/>
                        <a:t>456.42</a:t>
                      </a:r>
                      <a:endParaRPr lang="en-US" dirty="0"/>
                    </a:p>
                  </a:txBody>
                  <a:tcPr/>
                </a:tc>
              </a:tr>
              <a:tr h="370840">
                <a:tc>
                  <a:txBody>
                    <a:bodyPr/>
                    <a:lstStyle/>
                    <a:p>
                      <a:r>
                        <a:rPr lang="en-US" dirty="0" smtClean="0"/>
                        <a:t>Card number</a:t>
                      </a:r>
                      <a:endParaRPr lang="en-US" dirty="0"/>
                    </a:p>
                  </a:txBody>
                  <a:tcPr/>
                </a:tc>
                <a:tc>
                  <a:txBody>
                    <a:bodyPr/>
                    <a:lstStyle/>
                    <a:p>
                      <a:r>
                        <a:rPr lang="en-US" b="1" dirty="0" smtClean="0">
                          <a:solidFill>
                            <a:srgbClr val="FF0000"/>
                          </a:solidFill>
                        </a:rPr>
                        <a:t>76.47</a:t>
                      </a:r>
                      <a:endParaRPr lang="en-US" b="1" dirty="0">
                        <a:solidFill>
                          <a:srgbClr val="FF0000"/>
                        </a:solidFill>
                      </a:endParaRPr>
                    </a:p>
                  </a:txBody>
                  <a:tcPr/>
                </a:tc>
                <a:tc>
                  <a:txBody>
                    <a:bodyPr/>
                    <a:lstStyle/>
                    <a:p>
                      <a:r>
                        <a:rPr lang="en-US" dirty="0" smtClean="0"/>
                        <a:t>271.23</a:t>
                      </a:r>
                      <a:endParaRPr lang="en-US" dirty="0"/>
                    </a:p>
                  </a:txBody>
                  <a:tcPr/>
                </a:tc>
              </a:tr>
              <a:tr h="370840">
                <a:tc>
                  <a:txBody>
                    <a:bodyPr/>
                    <a:lstStyle/>
                    <a:p>
                      <a:r>
                        <a:rPr lang="en-US" dirty="0" smtClean="0"/>
                        <a:t>Expiration date</a:t>
                      </a:r>
                      <a:endParaRPr lang="en-US" dirty="0"/>
                    </a:p>
                  </a:txBody>
                  <a:tcPr/>
                </a:tc>
                <a:tc>
                  <a:txBody>
                    <a:bodyPr/>
                    <a:lstStyle/>
                    <a:p>
                      <a:r>
                        <a:rPr lang="en-US" dirty="0" smtClean="0"/>
                        <a:t>205.29</a:t>
                      </a:r>
                      <a:endParaRPr lang="en-US" dirty="0"/>
                    </a:p>
                  </a:txBody>
                  <a:tcPr/>
                </a:tc>
                <a:tc>
                  <a:txBody>
                    <a:bodyPr/>
                    <a:lstStyle/>
                    <a:p>
                      <a:r>
                        <a:rPr lang="en-US" b="1" dirty="0" smtClean="0">
                          <a:solidFill>
                            <a:srgbClr val="FF0000"/>
                          </a:solidFill>
                        </a:rPr>
                        <a:t>75.40</a:t>
                      </a:r>
                      <a:endParaRPr lang="en-US" b="1" dirty="0">
                        <a:solidFill>
                          <a:srgbClr val="FF0000"/>
                        </a:solidFill>
                      </a:endParaRPr>
                    </a:p>
                  </a:txBody>
                  <a:tcPr/>
                </a:tc>
              </a:tr>
            </a:tbl>
          </a:graphicData>
        </a:graphic>
      </p:graphicFrame>
      <p:sp>
        <p:nvSpPr>
          <p:cNvPr id="12" name="TextBox 11"/>
          <p:cNvSpPr txBox="1"/>
          <p:nvPr/>
        </p:nvSpPr>
        <p:spPr>
          <a:xfrm>
            <a:off x="628650" y="5391019"/>
            <a:ext cx="1872343" cy="369332"/>
          </a:xfrm>
          <a:prstGeom prst="rect">
            <a:avLst/>
          </a:prstGeom>
          <a:noFill/>
        </p:spPr>
        <p:txBody>
          <a:bodyPr wrap="square" rtlCol="0">
            <a:spAutoFit/>
          </a:bodyPr>
          <a:lstStyle/>
          <a:p>
            <a:r>
              <a:rPr lang="en-US" dirty="0" smtClean="0"/>
              <a:t>Correlation scores</a:t>
            </a:r>
            <a:endParaRPr lang="en-US" dirty="0"/>
          </a:p>
        </p:txBody>
      </p:sp>
      <p:cxnSp>
        <p:nvCxnSpPr>
          <p:cNvPr id="14" name="Elbow Connector 13"/>
          <p:cNvCxnSpPr/>
          <p:nvPr/>
        </p:nvCxnSpPr>
        <p:spPr>
          <a:xfrm>
            <a:off x="4175760" y="3794760"/>
            <a:ext cx="1368697" cy="1138659"/>
          </a:xfrm>
          <a:prstGeom prst="bentConnector3">
            <a:avLst>
              <a:gd name="adj1" fmla="val 100106"/>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a:off x="4175760" y="4465320"/>
            <a:ext cx="3545840" cy="367417"/>
          </a:xfrm>
          <a:prstGeom prst="bentConnector3">
            <a:avLst>
              <a:gd name="adj1" fmla="val 99857"/>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4248433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randombar(horizontal)">
                                      <p:cBhvr>
                                        <p:cTn id="11" dur="250"/>
                                        <p:tgtEl>
                                          <p:spTgt spid="11"/>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nodeType="clickEffect">
                                  <p:stCondLst>
                                    <p:cond delay="0"/>
                                  </p:stCondLst>
                                  <p:childTnLst>
                                    <p:set>
                                      <p:cBhvr>
                                        <p:cTn id="21" dur="1" fill="hold">
                                          <p:stCondLst>
                                            <p:cond delay="0"/>
                                          </p:stCondLst>
                                        </p:cTn>
                                        <p:tgtEl>
                                          <p:spTgt spid="17"/>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4"/>
                                        </p:tgtEl>
                                        <p:attrNameLst>
                                          <p:attrName>style.visibility</p:attrName>
                                        </p:attrNameLst>
                                      </p:cBhvr>
                                      <p:to>
                                        <p:strVal val="hidden"/>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a:t>
            </a:r>
            <a:r>
              <a:rPr lang="en-US" dirty="0" smtClean="0"/>
              <a:t>Sensitiveness (1)</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20</a:t>
            </a:fld>
            <a:endParaRPr lang="en-US"/>
          </a:p>
        </p:txBody>
      </p:sp>
      <p:sp>
        <p:nvSpPr>
          <p:cNvPr id="6" name="Can 5"/>
          <p:cNvSpPr/>
          <p:nvPr/>
        </p:nvSpPr>
        <p:spPr>
          <a:xfrm>
            <a:off x="3420066" y="2302075"/>
            <a:ext cx="2281796" cy="1614845"/>
          </a:xfrm>
          <a:prstGeom prst="can">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2000" dirty="0" smtClean="0">
                <a:solidFill>
                  <a:srgbClr val="00B0F0"/>
                </a:solidFill>
              </a:rPr>
              <a:t>Sensitive </a:t>
            </a:r>
          </a:p>
          <a:p>
            <a:pPr algn="ctr"/>
            <a:r>
              <a:rPr lang="en-US" sz="2000" dirty="0" smtClean="0">
                <a:solidFill>
                  <a:srgbClr val="00B0F0"/>
                </a:solidFill>
              </a:rPr>
              <a:t>Keywords </a:t>
            </a:r>
          </a:p>
          <a:p>
            <a:pPr algn="ctr"/>
            <a:r>
              <a:rPr lang="en-US" sz="2000" dirty="0" smtClean="0">
                <a:solidFill>
                  <a:srgbClr val="00B0F0"/>
                </a:solidFill>
              </a:rPr>
              <a:t>Dataset</a:t>
            </a:r>
            <a:endParaRPr lang="en-US" sz="2000" dirty="0">
              <a:solidFill>
                <a:srgbClr val="00B0F0"/>
              </a:solidFill>
            </a:endParaRPr>
          </a:p>
        </p:txBody>
      </p:sp>
      <p:sp>
        <p:nvSpPr>
          <p:cNvPr id="7" name="Rounded Rectangle 6"/>
          <p:cNvSpPr/>
          <p:nvPr/>
        </p:nvSpPr>
        <p:spPr>
          <a:xfrm>
            <a:off x="944880" y="3825400"/>
            <a:ext cx="1844040" cy="51816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Card number</a:t>
            </a:r>
            <a:endParaRPr lang="en-US" dirty="0">
              <a:solidFill>
                <a:srgbClr val="00B050"/>
              </a:solidFill>
            </a:endParaRPr>
          </a:p>
        </p:txBody>
      </p:sp>
      <p:sp>
        <p:nvSpPr>
          <p:cNvPr id="8" name="Rounded Rectangle 7"/>
          <p:cNvSpPr/>
          <p:nvPr/>
        </p:nvSpPr>
        <p:spPr>
          <a:xfrm>
            <a:off x="944880" y="4678680"/>
            <a:ext cx="1844040" cy="518160"/>
          </a:xfrm>
          <a:prstGeom prst="round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B050"/>
                </a:solidFill>
              </a:rPr>
              <a:t>Expiration date</a:t>
            </a:r>
            <a:endParaRPr lang="en-US" dirty="0">
              <a:solidFill>
                <a:srgbClr val="00B050"/>
              </a:solidFill>
            </a:endParaRPr>
          </a:p>
        </p:txBody>
      </p:sp>
      <p:sp>
        <p:nvSpPr>
          <p:cNvPr id="9" name="Rounded Rectangle 8"/>
          <p:cNvSpPr/>
          <p:nvPr/>
        </p:nvSpPr>
        <p:spPr>
          <a:xfrm>
            <a:off x="944880" y="5531960"/>
            <a:ext cx="1844040" cy="518160"/>
          </a:xfrm>
          <a:prstGeom prst="round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2060"/>
                </a:solidFill>
              </a:rPr>
              <a:t>Comment</a:t>
            </a:r>
            <a:endParaRPr lang="en-US" dirty="0">
              <a:solidFill>
                <a:srgbClr val="002060"/>
              </a:solidFill>
            </a:endParaRPr>
          </a:p>
        </p:txBody>
      </p:sp>
      <p:sp>
        <p:nvSpPr>
          <p:cNvPr id="10" name="Diamond 9"/>
          <p:cNvSpPr/>
          <p:nvPr/>
        </p:nvSpPr>
        <p:spPr>
          <a:xfrm>
            <a:off x="3431102" y="4343560"/>
            <a:ext cx="2270760" cy="1188400"/>
          </a:xfrm>
          <a:prstGeom prst="diamond">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7030A0"/>
                </a:solidFill>
              </a:rPr>
              <a:t>Matches?</a:t>
            </a:r>
            <a:endParaRPr lang="en-US" dirty="0">
              <a:solidFill>
                <a:srgbClr val="7030A0"/>
              </a:solidFill>
            </a:endParaRPr>
          </a:p>
        </p:txBody>
      </p:sp>
      <p:cxnSp>
        <p:nvCxnSpPr>
          <p:cNvPr id="12" name="Straight Arrow Connector 11"/>
          <p:cNvCxnSpPr>
            <a:stCxn id="6" idx="3"/>
            <a:endCxn id="10" idx="0"/>
          </p:cNvCxnSpPr>
          <p:nvPr/>
        </p:nvCxnSpPr>
        <p:spPr>
          <a:xfrm>
            <a:off x="4560964" y="3916920"/>
            <a:ext cx="5518" cy="426640"/>
          </a:xfrm>
          <a:prstGeom prst="straightConnector1">
            <a:avLst/>
          </a:prstGeom>
          <a:ln w="508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7" idx="3"/>
            <a:endCxn id="10" idx="1"/>
          </p:cNvCxnSpPr>
          <p:nvPr/>
        </p:nvCxnSpPr>
        <p:spPr>
          <a:xfrm>
            <a:off x="2788920" y="4084480"/>
            <a:ext cx="642182" cy="85328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3"/>
            <a:endCxn id="10" idx="1"/>
          </p:cNvCxnSpPr>
          <p:nvPr/>
        </p:nvCxnSpPr>
        <p:spPr>
          <a:xfrm>
            <a:off x="2788920" y="4937760"/>
            <a:ext cx="642182"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0" idx="1"/>
          </p:cNvCxnSpPr>
          <p:nvPr/>
        </p:nvCxnSpPr>
        <p:spPr>
          <a:xfrm flipV="1">
            <a:off x="2788920" y="4937760"/>
            <a:ext cx="642182" cy="853280"/>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598920" y="4217175"/>
            <a:ext cx="1539240" cy="461665"/>
          </a:xfrm>
          <a:prstGeom prst="rect">
            <a:avLst/>
          </a:prstGeom>
          <a:noFill/>
        </p:spPr>
        <p:txBody>
          <a:bodyPr wrap="square" rtlCol="0">
            <a:spAutoFit/>
          </a:bodyPr>
          <a:lstStyle/>
          <a:p>
            <a:r>
              <a:rPr lang="en-US" sz="2400" dirty="0" smtClean="0">
                <a:solidFill>
                  <a:srgbClr val="FF0000"/>
                </a:solidFill>
              </a:rPr>
              <a:t>Sensitive</a:t>
            </a:r>
            <a:endParaRPr lang="en-US" sz="2400" dirty="0">
              <a:solidFill>
                <a:srgbClr val="FF0000"/>
              </a:solidFill>
            </a:endParaRPr>
          </a:p>
        </p:txBody>
      </p:sp>
      <p:sp>
        <p:nvSpPr>
          <p:cNvPr id="20" name="TextBox 19"/>
          <p:cNvSpPr txBox="1"/>
          <p:nvPr/>
        </p:nvSpPr>
        <p:spPr>
          <a:xfrm>
            <a:off x="6598920" y="5196840"/>
            <a:ext cx="1539240" cy="461665"/>
          </a:xfrm>
          <a:prstGeom prst="rect">
            <a:avLst/>
          </a:prstGeom>
          <a:noFill/>
        </p:spPr>
        <p:txBody>
          <a:bodyPr wrap="square" rtlCol="0">
            <a:spAutoFit/>
          </a:bodyPr>
          <a:lstStyle/>
          <a:p>
            <a:r>
              <a:rPr lang="en-US" sz="2400" dirty="0" smtClean="0">
                <a:solidFill>
                  <a:srgbClr val="FF0000"/>
                </a:solidFill>
              </a:rPr>
              <a:t>Insensitive</a:t>
            </a:r>
            <a:endParaRPr lang="en-US" sz="2400" dirty="0">
              <a:solidFill>
                <a:srgbClr val="FF0000"/>
              </a:solidFill>
            </a:endParaRPr>
          </a:p>
        </p:txBody>
      </p:sp>
      <p:cxnSp>
        <p:nvCxnSpPr>
          <p:cNvPr id="22" name="Straight Arrow Connector 21"/>
          <p:cNvCxnSpPr>
            <a:stCxn id="10" idx="3"/>
            <a:endCxn id="19" idx="1"/>
          </p:cNvCxnSpPr>
          <p:nvPr/>
        </p:nvCxnSpPr>
        <p:spPr>
          <a:xfrm flipV="1">
            <a:off x="5701862" y="4448008"/>
            <a:ext cx="897058" cy="489752"/>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3"/>
            <a:endCxn id="20" idx="1"/>
          </p:cNvCxnSpPr>
          <p:nvPr/>
        </p:nvCxnSpPr>
        <p:spPr>
          <a:xfrm>
            <a:off x="5701862" y="4937760"/>
            <a:ext cx="897058" cy="489913"/>
          </a:xfrm>
          <a:prstGeom prst="straightConnector1">
            <a:avLst/>
          </a:prstGeom>
          <a:ln w="3810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27" name="Content Placeholder 2"/>
          <p:cNvSpPr>
            <a:spLocks noGrp="1"/>
          </p:cNvSpPr>
          <p:nvPr>
            <p:ph idx="1"/>
          </p:nvPr>
        </p:nvSpPr>
        <p:spPr>
          <a:xfrm>
            <a:off x="628650" y="1825626"/>
            <a:ext cx="7886700" cy="562910"/>
          </a:xfrm>
        </p:spPr>
        <p:txBody>
          <a:bodyPr/>
          <a:lstStyle/>
          <a:p>
            <a:r>
              <a:rPr lang="en-US" dirty="0" smtClean="0"/>
              <a:t>Keyword matching approach</a:t>
            </a:r>
            <a:endParaRPr lang="en-US" dirty="0"/>
          </a:p>
        </p:txBody>
      </p:sp>
      <p:sp>
        <p:nvSpPr>
          <p:cNvPr id="3" name="Date Placeholder 2"/>
          <p:cNvSpPr>
            <a:spLocks noGrp="1"/>
          </p:cNvSpPr>
          <p:nvPr>
            <p:ph type="dt" sz="half" idx="10"/>
          </p:nvPr>
        </p:nvSpPr>
        <p:spPr/>
        <p:txBody>
          <a:bodyPr/>
          <a:lstStyle/>
          <a:p>
            <a:r>
              <a:rPr lang="en-US" smtClean="0"/>
              <a:t>8/14/15</a:t>
            </a:r>
            <a:endParaRPr lang="en-US"/>
          </a:p>
        </p:txBody>
      </p:sp>
      <p:sp>
        <p:nvSpPr>
          <p:cNvPr id="21" name="TextBox 20"/>
          <p:cNvSpPr txBox="1"/>
          <p:nvPr/>
        </p:nvSpPr>
        <p:spPr>
          <a:xfrm>
            <a:off x="5515566" y="4297406"/>
            <a:ext cx="822960" cy="461665"/>
          </a:xfrm>
          <a:prstGeom prst="rect">
            <a:avLst/>
          </a:prstGeom>
          <a:noFill/>
        </p:spPr>
        <p:txBody>
          <a:bodyPr wrap="square" rtlCol="0">
            <a:spAutoFit/>
          </a:bodyPr>
          <a:lstStyle/>
          <a:p>
            <a:pPr algn="ctr"/>
            <a:r>
              <a:rPr lang="en-US" sz="2400" dirty="0" smtClean="0">
                <a:solidFill>
                  <a:srgbClr val="00B050"/>
                </a:solidFill>
              </a:rPr>
              <a:t>Yes</a:t>
            </a:r>
            <a:endParaRPr lang="en-US" sz="2400" dirty="0">
              <a:solidFill>
                <a:srgbClr val="00B050"/>
              </a:solidFill>
            </a:endParaRPr>
          </a:p>
        </p:txBody>
      </p:sp>
      <p:sp>
        <p:nvSpPr>
          <p:cNvPr id="23" name="TextBox 22"/>
          <p:cNvSpPr txBox="1"/>
          <p:nvPr/>
        </p:nvSpPr>
        <p:spPr>
          <a:xfrm>
            <a:off x="5515566" y="5116449"/>
            <a:ext cx="822960" cy="461665"/>
          </a:xfrm>
          <a:prstGeom prst="rect">
            <a:avLst/>
          </a:prstGeom>
          <a:noFill/>
        </p:spPr>
        <p:txBody>
          <a:bodyPr wrap="square" rtlCol="0">
            <a:spAutoFit/>
          </a:bodyPr>
          <a:lstStyle/>
          <a:p>
            <a:pPr algn="ctr"/>
            <a:r>
              <a:rPr lang="en-US" sz="2400" dirty="0" smtClean="0">
                <a:solidFill>
                  <a:srgbClr val="002060"/>
                </a:solidFill>
              </a:rPr>
              <a:t>No</a:t>
            </a:r>
            <a:endParaRPr lang="en-US" sz="2400" dirty="0">
              <a:solidFill>
                <a:srgbClr val="002060"/>
              </a:solidFill>
            </a:endParaRPr>
          </a:p>
        </p:txBody>
      </p:sp>
    </p:spTree>
    <p:extLst>
      <p:ext uri="{BB962C8B-B14F-4D97-AF65-F5344CB8AC3E}">
        <p14:creationId xmlns:p14="http://schemas.microsoft.com/office/powerpoint/2010/main" val="410253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grpId="1" nodeType="clickEffect">
                                  <p:stCondLst>
                                    <p:cond delay="0"/>
                                  </p:stCondLst>
                                  <p:childTnLst>
                                    <p:set>
                                      <p:cBhvr rctx="PPT">
                                        <p:cTn id="28" dur="indefinite"/>
                                        <p:tgtEl>
                                          <p:spTgt spid="7"/>
                                        </p:tgtEl>
                                        <p:attrNameLst>
                                          <p:attrName>style.opacity</p:attrName>
                                        </p:attrNameLst>
                                      </p:cBhvr>
                                      <p:to>
                                        <p:strVal val="0.2"/>
                                      </p:to>
                                    </p:set>
                                    <p:animEffect filter="image" prLst="opacity: 0.2">
                                      <p:cBhvr rctx="IE">
                                        <p:cTn id="29" dur="indefinite"/>
                                        <p:tgtEl>
                                          <p:spTgt spid="7"/>
                                        </p:tgtEl>
                                      </p:cBhvr>
                                    </p:animEffect>
                                  </p:childTnLst>
                                </p:cTn>
                              </p:par>
                              <p:par>
                                <p:cTn id="30" presetID="9" presetClass="emph" presetSubtype="0" grpId="1" nodeType="withEffect">
                                  <p:stCondLst>
                                    <p:cond delay="0"/>
                                  </p:stCondLst>
                                  <p:childTnLst>
                                    <p:set>
                                      <p:cBhvr rctx="PPT">
                                        <p:cTn id="31" dur="indefinite"/>
                                        <p:tgtEl>
                                          <p:spTgt spid="8"/>
                                        </p:tgtEl>
                                        <p:attrNameLst>
                                          <p:attrName>style.opacity</p:attrName>
                                        </p:attrNameLst>
                                      </p:cBhvr>
                                      <p:to>
                                        <p:strVal val="0.2"/>
                                      </p:to>
                                    </p:set>
                                    <p:animEffect filter="image" prLst="opacity: 0.2">
                                      <p:cBhvr rctx="IE">
                                        <p:cTn id="32" dur="indefinite"/>
                                        <p:tgtEl>
                                          <p:spTgt spid="8"/>
                                        </p:tgtEl>
                                      </p:cBhvr>
                                    </p:animEffect>
                                  </p:childTnLst>
                                </p:cTn>
                              </p:par>
                              <p:par>
                                <p:cTn id="33" presetID="9" presetClass="emph" presetSubtype="0" nodeType="withEffect">
                                  <p:stCondLst>
                                    <p:cond delay="0"/>
                                  </p:stCondLst>
                                  <p:childTnLst>
                                    <p:set>
                                      <p:cBhvr rctx="PPT">
                                        <p:cTn id="34" dur="indefinite"/>
                                        <p:tgtEl>
                                          <p:spTgt spid="14"/>
                                        </p:tgtEl>
                                        <p:attrNameLst>
                                          <p:attrName>style.opacity</p:attrName>
                                        </p:attrNameLst>
                                      </p:cBhvr>
                                      <p:to>
                                        <p:strVal val="0.2"/>
                                      </p:to>
                                    </p:set>
                                    <p:animEffect filter="image" prLst="opacity: 0.2">
                                      <p:cBhvr rctx="IE">
                                        <p:cTn id="35" dur="indefinite"/>
                                        <p:tgtEl>
                                          <p:spTgt spid="14"/>
                                        </p:tgtEl>
                                      </p:cBhvr>
                                    </p:animEffect>
                                  </p:childTnLst>
                                </p:cTn>
                              </p:par>
                              <p:par>
                                <p:cTn id="36" presetID="9" presetClass="emph" presetSubtype="0" nodeType="withEffect">
                                  <p:stCondLst>
                                    <p:cond delay="0"/>
                                  </p:stCondLst>
                                  <p:childTnLst>
                                    <p:set>
                                      <p:cBhvr rctx="PPT">
                                        <p:cTn id="37" dur="indefinite"/>
                                        <p:tgtEl>
                                          <p:spTgt spid="16"/>
                                        </p:tgtEl>
                                        <p:attrNameLst>
                                          <p:attrName>style.opacity</p:attrName>
                                        </p:attrNameLst>
                                      </p:cBhvr>
                                      <p:to>
                                        <p:strVal val="0.2"/>
                                      </p:to>
                                    </p:set>
                                    <p:animEffect filter="image" prLst="opacity: 0.2">
                                      <p:cBhvr rctx="IE">
                                        <p:cTn id="38" dur="indefinite"/>
                                        <p:tgtEl>
                                          <p:spTgt spid="16"/>
                                        </p:tgtEl>
                                      </p:cBhvr>
                                    </p:animEffect>
                                  </p:childTnLst>
                                </p:cTn>
                              </p:par>
                              <p:par>
                                <p:cTn id="39" presetID="9" presetClass="emph" presetSubtype="0" nodeType="withEffect">
                                  <p:stCondLst>
                                    <p:cond delay="0"/>
                                  </p:stCondLst>
                                  <p:childTnLst>
                                    <p:set>
                                      <p:cBhvr rctx="PPT">
                                        <p:cTn id="40" dur="indefinite"/>
                                        <p:tgtEl>
                                          <p:spTgt spid="22"/>
                                        </p:tgtEl>
                                        <p:attrNameLst>
                                          <p:attrName>style.opacity</p:attrName>
                                        </p:attrNameLst>
                                      </p:cBhvr>
                                      <p:to>
                                        <p:strVal val="0.2"/>
                                      </p:to>
                                    </p:set>
                                    <p:animEffect filter="image" prLst="opacity: 0.2">
                                      <p:cBhvr rctx="IE">
                                        <p:cTn id="41" dur="indefinite"/>
                                        <p:tgtEl>
                                          <p:spTgt spid="22"/>
                                        </p:tgtEl>
                                      </p:cBhvr>
                                    </p:animEffect>
                                  </p:childTnLst>
                                </p:cTn>
                              </p:par>
                              <p:par>
                                <p:cTn id="42" presetID="9" presetClass="emph" presetSubtype="0" grpId="1" nodeType="withEffect">
                                  <p:stCondLst>
                                    <p:cond delay="0"/>
                                  </p:stCondLst>
                                  <p:childTnLst>
                                    <p:set>
                                      <p:cBhvr rctx="PPT">
                                        <p:cTn id="43" dur="indefinite"/>
                                        <p:tgtEl>
                                          <p:spTgt spid="21"/>
                                        </p:tgtEl>
                                        <p:attrNameLst>
                                          <p:attrName>style.opacity</p:attrName>
                                        </p:attrNameLst>
                                      </p:cBhvr>
                                      <p:to>
                                        <p:strVal val="0.2"/>
                                      </p:to>
                                    </p:set>
                                    <p:animEffect filter="image" prLst="opacity: 0.2">
                                      <p:cBhvr rctx="IE">
                                        <p:cTn id="44" dur="indefinite"/>
                                        <p:tgtEl>
                                          <p:spTgt spid="21"/>
                                        </p:tgtEl>
                                      </p:cBhvr>
                                    </p:animEffect>
                                  </p:childTnLst>
                                </p:cTn>
                              </p:par>
                              <p:par>
                                <p:cTn id="45" presetID="9" presetClass="emph" presetSubtype="0" grpId="1" nodeType="withEffect">
                                  <p:stCondLst>
                                    <p:cond delay="0"/>
                                  </p:stCondLst>
                                  <p:childTnLst>
                                    <p:set>
                                      <p:cBhvr rctx="PPT">
                                        <p:cTn id="46" dur="indefinite"/>
                                        <p:tgtEl>
                                          <p:spTgt spid="19"/>
                                        </p:tgtEl>
                                        <p:attrNameLst>
                                          <p:attrName>style.opacity</p:attrName>
                                        </p:attrNameLst>
                                      </p:cBhvr>
                                      <p:to>
                                        <p:strVal val="0.2"/>
                                      </p:to>
                                    </p:set>
                                    <p:animEffect filter="image" prLst="opacity: 0.2">
                                      <p:cBhvr rctx="IE">
                                        <p:cTn id="47" dur="indefinite"/>
                                        <p:tgtEl>
                                          <p:spTgt spid="19"/>
                                        </p:tgtEl>
                                      </p:cBhvr>
                                    </p:animEffect>
                                  </p:childTnLst>
                                </p:cTn>
                              </p:par>
                            </p:childTnLst>
                          </p:cTn>
                        </p:par>
                        <p:par>
                          <p:cTn id="48" fill="hold">
                            <p:stCondLst>
                              <p:cond delay="0"/>
                            </p:stCondLst>
                            <p:childTnLst>
                              <p:par>
                                <p:cTn id="49" presetID="1" presetClass="entr" presetSubtype="0"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1" animBg="1"/>
      <p:bldP spid="8" grpId="1" animBg="1"/>
      <p:bldP spid="10" grpId="0" animBg="1"/>
      <p:bldP spid="19" grpId="0"/>
      <p:bldP spid="19" grpId="1"/>
      <p:bldP spid="20" grpId="0"/>
      <p:bldP spid="27" grpId="0" build="p"/>
      <p:bldP spid="21" grpId="0"/>
      <p:bldP spid="21" grpId="1"/>
      <p:bldP spid="2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Determining Sensitiveness </a:t>
            </a:r>
            <a:r>
              <a:rPr lang="en-US" dirty="0" smtClean="0"/>
              <a:t>(2)</a:t>
            </a:r>
            <a:endParaRPr lang="en-US" dirty="0"/>
          </a:p>
        </p:txBody>
      </p:sp>
      <p:sp>
        <p:nvSpPr>
          <p:cNvPr id="3" name="Content Placeholder 2"/>
          <p:cNvSpPr>
            <a:spLocks noGrp="1"/>
          </p:cNvSpPr>
          <p:nvPr>
            <p:ph idx="1"/>
          </p:nvPr>
        </p:nvSpPr>
        <p:spPr>
          <a:xfrm>
            <a:off x="628650" y="1825625"/>
            <a:ext cx="6168390" cy="551815"/>
          </a:xfrm>
        </p:spPr>
        <p:txBody>
          <a:bodyPr/>
          <a:lstStyle/>
          <a:p>
            <a:pPr marL="228600" lvl="1">
              <a:spcBef>
                <a:spcPts val="1000"/>
              </a:spcBef>
            </a:pPr>
            <a:r>
              <a:rPr lang="en-US" dirty="0" smtClean="0"/>
              <a:t>Why is </a:t>
            </a:r>
            <a:r>
              <a:rPr lang="en-US" dirty="0"/>
              <a:t>keyword </a:t>
            </a:r>
            <a:r>
              <a:rPr lang="en-US" dirty="0" smtClean="0"/>
              <a:t>matching approach effective?</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70" y="2931220"/>
            <a:ext cx="1180953" cy="2142857"/>
          </a:xfrm>
          <a:prstGeom prst="rect">
            <a:avLst/>
          </a:prstGeom>
        </p:spPr>
      </p:pic>
      <p:sp>
        <p:nvSpPr>
          <p:cNvPr id="7" name="Content Placeholder 2"/>
          <p:cNvSpPr txBox="1">
            <a:spLocks/>
          </p:cNvSpPr>
          <p:nvPr/>
        </p:nvSpPr>
        <p:spPr>
          <a:xfrm>
            <a:off x="2392680" y="4212511"/>
            <a:ext cx="616839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dirty="0"/>
              <a:t>We only analyze the </a:t>
            </a:r>
            <a:r>
              <a:rPr lang="en-US" b="1" dirty="0">
                <a:solidFill>
                  <a:srgbClr val="FF0000"/>
                </a:solidFill>
              </a:rPr>
              <a:t>most relevant</a:t>
            </a:r>
            <a:r>
              <a:rPr lang="en-US" dirty="0"/>
              <a:t> text </a:t>
            </a:r>
            <a:r>
              <a:rPr lang="en-US" dirty="0" smtClean="0"/>
              <a:t>label</a:t>
            </a:r>
            <a:endParaRPr lang="en-US" dirty="0"/>
          </a:p>
        </p:txBody>
      </p:sp>
      <p:sp>
        <p:nvSpPr>
          <p:cNvPr id="8" name="Content Placeholder 2"/>
          <p:cNvSpPr txBox="1">
            <a:spLocks/>
          </p:cNvSpPr>
          <p:nvPr/>
        </p:nvSpPr>
        <p:spPr>
          <a:xfrm>
            <a:off x="2392680" y="2966840"/>
            <a:ext cx="6168390" cy="5518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spcBef>
                <a:spcPts val="1000"/>
              </a:spcBef>
            </a:pPr>
            <a:r>
              <a:rPr lang="en-US" b="1" dirty="0" smtClean="0">
                <a:solidFill>
                  <a:srgbClr val="FF0000"/>
                </a:solidFill>
              </a:rPr>
              <a:t>Small</a:t>
            </a:r>
            <a:r>
              <a:rPr lang="en-US" dirty="0" smtClean="0"/>
              <a:t> screen and </a:t>
            </a:r>
            <a:r>
              <a:rPr lang="en-US" b="1" dirty="0" smtClean="0">
                <a:solidFill>
                  <a:srgbClr val="FF0000"/>
                </a:solidFill>
              </a:rPr>
              <a:t>short</a:t>
            </a:r>
            <a:r>
              <a:rPr lang="en-US" dirty="0" smtClean="0"/>
              <a:t> phrases or sentences</a:t>
            </a:r>
            <a:endParaRPr lang="en-US" dirty="0"/>
          </a:p>
        </p:txBody>
      </p: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47491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Variables (1)</a:t>
            </a:r>
            <a:endParaRPr lang="en-US" dirty="0"/>
          </a:p>
        </p:txBody>
      </p:sp>
      <p:sp>
        <p:nvSpPr>
          <p:cNvPr id="8" name="Footer Placeholder 7"/>
          <p:cNvSpPr>
            <a:spLocks noGrp="1"/>
          </p:cNvSpPr>
          <p:nvPr>
            <p:ph type="ftr" sz="quarter" idx="11"/>
          </p:nvPr>
        </p:nvSpPr>
        <p:spPr/>
        <p:txBody>
          <a:bodyPr/>
          <a:lstStyle/>
          <a:p>
            <a:r>
              <a:rPr lang="en-US" smtClean="0"/>
              <a:t>USENIX Security 2015</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22</a:t>
            </a:fld>
            <a:endParaRPr lang="en-US"/>
          </a:p>
        </p:txBody>
      </p:sp>
      <p:sp>
        <p:nvSpPr>
          <p:cNvPr id="14" name="TextBox 13"/>
          <p:cNvSpPr txBox="1"/>
          <p:nvPr/>
        </p:nvSpPr>
        <p:spPr>
          <a:xfrm>
            <a:off x="2392680" y="4662426"/>
            <a:ext cx="5074920"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smtClean="0">
                <a:latin typeface="Courier New" panose="02070309020205020404" pitchFamily="49" charset="0"/>
                <a:cs typeface="Courier New" panose="02070309020205020404" pitchFamily="49" charset="0"/>
              </a:rPr>
              <a:t>Widget </a:t>
            </a:r>
            <a:r>
              <a:rPr lang="en-US" dirty="0" err="1" smtClean="0">
                <a:latin typeface="Courier New" panose="02070309020205020404" pitchFamily="49" charset="0"/>
                <a:cs typeface="Courier New" panose="02070309020205020404" pitchFamily="49" charset="0"/>
              </a:rPr>
              <a:t>txtCN</a:t>
            </a:r>
            <a:r>
              <a:rPr lang="en-US" dirty="0" smtClean="0">
                <a:latin typeface="Courier New" panose="02070309020205020404" pitchFamily="49" charset="0"/>
                <a:cs typeface="Courier New" panose="02070309020205020404" pitchFamily="49" charset="0"/>
              </a:rPr>
              <a:t> = </a:t>
            </a:r>
            <a:r>
              <a:rPr lang="en-US" i="1"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X</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342900" indent="-342900">
              <a:buAutoNum type="arabicPlain"/>
            </a:pPr>
            <a:r>
              <a:rPr lang="en-US" dirty="0" smtClean="0">
                <a:latin typeface="Courier New" panose="02070309020205020404" pitchFamily="49" charset="0"/>
                <a:cs typeface="Courier New" panose="02070309020205020404" pitchFamily="49" charset="0"/>
              </a:rPr>
              <a:t>Data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txtCN.getText</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 use of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1614817"/>
            <a:ext cx="3764285" cy="1959048"/>
          </a:xfrm>
          <a:prstGeom prst="rect">
            <a:avLst/>
          </a:prstGeom>
        </p:spPr>
      </p:pic>
      <p:sp>
        <p:nvSpPr>
          <p:cNvPr id="11" name="Rectangle 10"/>
          <p:cNvSpPr/>
          <p:nvPr/>
        </p:nvSpPr>
        <p:spPr>
          <a:xfrm>
            <a:off x="420915" y="2434525"/>
            <a:ext cx="3846279" cy="491341"/>
          </a:xfrm>
          <a:prstGeom prst="rect">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p:cNvSpPr/>
          <p:nvPr/>
        </p:nvSpPr>
        <p:spPr>
          <a:xfrm>
            <a:off x="5689600" y="2366200"/>
            <a:ext cx="2090058" cy="627989"/>
          </a:xfrm>
          <a:prstGeom prst="roundRect">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Identifier: </a:t>
            </a:r>
            <a:r>
              <a:rPr lang="en-US" sz="2400" dirty="0" smtClean="0">
                <a:solidFill>
                  <a:srgbClr val="FF0000"/>
                </a:solidFill>
              </a:rPr>
              <a:t>X</a:t>
            </a:r>
            <a:endParaRPr lang="en-US" sz="2400" dirty="0">
              <a:solidFill>
                <a:srgbClr val="FF0000"/>
              </a:solidFill>
            </a:endParaRPr>
          </a:p>
        </p:txBody>
      </p:sp>
      <p:cxnSp>
        <p:nvCxnSpPr>
          <p:cNvPr id="15" name="Straight Arrow Connector 14"/>
          <p:cNvCxnSpPr>
            <a:stCxn id="5" idx="2"/>
          </p:cNvCxnSpPr>
          <p:nvPr/>
        </p:nvCxnSpPr>
        <p:spPr>
          <a:xfrm>
            <a:off x="6734629" y="2994189"/>
            <a:ext cx="0" cy="16939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a:stCxn id="5" idx="1"/>
            <a:endCxn id="11" idx="3"/>
          </p:cNvCxnSpPr>
          <p:nvPr/>
        </p:nvCxnSpPr>
        <p:spPr>
          <a:xfrm flipH="1">
            <a:off x="4267194" y="2680195"/>
            <a:ext cx="1422406"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86959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500" tmFilter="0, 0; .2, .5; .8, .5; 1, 0"/>
                                        <p:tgtEl>
                                          <p:spTgt spid="11"/>
                                        </p:tgtEl>
                                      </p:cBhvr>
                                    </p:animEffect>
                                    <p:animScale>
                                      <p:cBhvr>
                                        <p:cTn id="10" dur="250" autoRev="1" fill="hold"/>
                                        <p:tgtEl>
                                          <p:spTgt spid="11"/>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26" presetClass="emph" presetSubtype="0" fill="hold" grpId="1" nodeType="afterEffect">
                                  <p:stCondLst>
                                    <p:cond delay="0"/>
                                  </p:stCondLst>
                                  <p:childTnLst>
                                    <p:animEffect transition="out" filter="fade">
                                      <p:cBhvr>
                                        <p:cTn id="17" dur="500" tmFilter="0, 0; .2, .5; .8, .5; 1, 0"/>
                                        <p:tgtEl>
                                          <p:spTgt spid="14"/>
                                        </p:tgtEl>
                                      </p:cBhvr>
                                    </p:animEffect>
                                    <p:animScale>
                                      <p:cBhvr>
                                        <p:cTn id="18" dur="250" autoRev="1" fill="hold"/>
                                        <p:tgtEl>
                                          <p:spTgt spid="14"/>
                                        </p:tgtEl>
                                      </p:cBhvr>
                                      <p:by x="105000" y="105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1" grpId="0" animBg="1"/>
      <p:bldP spid="11" grpId="1" animBg="1"/>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Binding Variables </a:t>
            </a:r>
            <a:r>
              <a:rPr lang="en-US" dirty="0" smtClean="0"/>
              <a:t>(2)</a:t>
            </a:r>
            <a:endParaRPr lang="en-US" dirty="0"/>
          </a:p>
        </p:txBody>
      </p:sp>
      <p:sp>
        <p:nvSpPr>
          <p:cNvPr id="3" name="Content Placeholder 2"/>
          <p:cNvSpPr>
            <a:spLocks noGrp="1"/>
          </p:cNvSpPr>
          <p:nvPr>
            <p:ph idx="1"/>
          </p:nvPr>
        </p:nvSpPr>
        <p:spPr>
          <a:xfrm>
            <a:off x="628650" y="1825625"/>
            <a:ext cx="7886700" cy="948055"/>
          </a:xfrm>
        </p:spPr>
        <p:txBody>
          <a:bodyPr/>
          <a:lstStyle/>
          <a:p>
            <a:r>
              <a:rPr lang="en-US" dirty="0" smtClean="0"/>
              <a:t>Challenge: different widgets within one apps have the same identifier</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23</a:t>
            </a:fld>
            <a:endParaRPr lang="en-US"/>
          </a:p>
        </p:txBody>
      </p:sp>
      <p:sp>
        <p:nvSpPr>
          <p:cNvPr id="6" name="TextBox 5"/>
          <p:cNvSpPr txBox="1"/>
          <p:nvPr/>
        </p:nvSpPr>
        <p:spPr>
          <a:xfrm>
            <a:off x="354058" y="2773680"/>
            <a:ext cx="4813753" cy="738664"/>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“Card Number</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p:txBody>
      </p:sp>
      <p:sp>
        <p:nvSpPr>
          <p:cNvPr id="7" name="TextBox 6"/>
          <p:cNvSpPr txBox="1"/>
          <p:nvPr/>
        </p:nvSpPr>
        <p:spPr>
          <a:xfrm>
            <a:off x="4164058" y="3707210"/>
            <a:ext cx="4813753" cy="738664"/>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“Search</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p:txBody>
      </p:sp>
      <p:sp>
        <p:nvSpPr>
          <p:cNvPr id="8" name="TextBox 7"/>
          <p:cNvSpPr txBox="1"/>
          <p:nvPr/>
        </p:nvSpPr>
        <p:spPr>
          <a:xfrm>
            <a:off x="354058" y="5010072"/>
            <a:ext cx="54636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txtInput1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1" name="TextBox 10"/>
          <p:cNvSpPr txBox="1"/>
          <p:nvPr/>
        </p:nvSpPr>
        <p:spPr>
          <a:xfrm>
            <a:off x="3514180" y="5542162"/>
            <a:ext cx="546363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txtInput2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5" name="Straight Arrow Connector 14"/>
          <p:cNvCxnSpPr>
            <a:endCxn id="8" idx="0"/>
          </p:cNvCxnSpPr>
          <p:nvPr/>
        </p:nvCxnSpPr>
        <p:spPr>
          <a:xfrm>
            <a:off x="3028950" y="3276600"/>
            <a:ext cx="56924" cy="17334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endCxn id="11" idx="0"/>
          </p:cNvCxnSpPr>
          <p:nvPr/>
        </p:nvCxnSpPr>
        <p:spPr>
          <a:xfrm>
            <a:off x="3028950" y="3218537"/>
            <a:ext cx="3217046" cy="232362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endCxn id="8" idx="0"/>
          </p:cNvCxnSpPr>
          <p:nvPr/>
        </p:nvCxnSpPr>
        <p:spPr>
          <a:xfrm flipH="1">
            <a:off x="3085874" y="4143336"/>
            <a:ext cx="4031206" cy="86673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11" idx="0"/>
          </p:cNvCxnSpPr>
          <p:nvPr/>
        </p:nvCxnSpPr>
        <p:spPr>
          <a:xfrm flipH="1">
            <a:off x="6245996" y="4143336"/>
            <a:ext cx="855844" cy="1398826"/>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802853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wipe(down)">
                                      <p:cBhvr>
                                        <p:cTn id="13" dur="500"/>
                                        <p:tgtEl>
                                          <p:spTgt spid="15"/>
                                        </p:tgtEl>
                                      </p:cBhvr>
                                    </p:animEffect>
                                  </p:childTnLst>
                                </p:cTn>
                              </p:par>
                              <p:par>
                                <p:cTn id="14" presetID="6" presetClass="entr" presetSubtype="16"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circle(in)">
                                      <p:cBhvr>
                                        <p:cTn id="16" dur="500"/>
                                        <p:tgtEl>
                                          <p:spTgt spid="17"/>
                                        </p:tgtEl>
                                      </p:cBhvr>
                                    </p:animEffect>
                                  </p:childTnLst>
                                </p:cTn>
                              </p:par>
                              <p:par>
                                <p:cTn id="17" presetID="21" presetClass="entr" presetSubtype="1"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wheel(1)">
                                      <p:cBhvr>
                                        <p:cTn id="19" dur="500"/>
                                        <p:tgtEl>
                                          <p:spTgt spid="19"/>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Binding Variables (3)</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24</a:t>
            </a:fld>
            <a:endParaRPr lang="en-US"/>
          </a:p>
        </p:txBody>
      </p:sp>
      <p:sp>
        <p:nvSpPr>
          <p:cNvPr id="6" name="TextBox 5"/>
          <p:cNvSpPr txBox="1"/>
          <p:nvPr/>
        </p:nvSpPr>
        <p:spPr>
          <a:xfrm>
            <a:off x="155938" y="4510466"/>
            <a:ext cx="59591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txtInput1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9" name="TextBox 8"/>
          <p:cNvSpPr txBox="1"/>
          <p:nvPr/>
        </p:nvSpPr>
        <p:spPr>
          <a:xfrm>
            <a:off x="155938" y="1446374"/>
            <a:ext cx="4598942" cy="1046440"/>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“Card Number</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a:p>
            <a:r>
              <a:rPr lang="en-US" sz="2000" dirty="0" smtClean="0"/>
              <a:t>[layout: </a:t>
            </a:r>
            <a:r>
              <a:rPr lang="en-US" sz="2000" i="1" dirty="0" smtClean="0"/>
              <a:t>billing_information.xml</a:t>
            </a:r>
            <a:r>
              <a:rPr lang="en-US" sz="2000" dirty="0" smtClean="0"/>
              <a:t>]</a:t>
            </a:r>
            <a:endParaRPr lang="en-US" sz="2000" dirty="0"/>
          </a:p>
        </p:txBody>
      </p:sp>
      <p:sp>
        <p:nvSpPr>
          <p:cNvPr id="10" name="TextBox 9"/>
          <p:cNvSpPr txBox="1"/>
          <p:nvPr/>
        </p:nvSpPr>
        <p:spPr>
          <a:xfrm>
            <a:off x="4571139" y="2248498"/>
            <a:ext cx="4417513" cy="1046440"/>
          </a:xfrm>
          <a:prstGeom prst="rect">
            <a:avLst/>
          </a:prstGeom>
          <a:noFill/>
          <a:ln>
            <a:solidFill>
              <a:schemeClr val="tx1"/>
            </a:solidFill>
            <a:prstDash val="dash"/>
          </a:ln>
        </p:spPr>
        <p:txBody>
          <a:bodyPr wrap="square" rtlCol="0">
            <a:spAutoFit/>
          </a:bodyPr>
          <a:lstStyle/>
          <a:p>
            <a:r>
              <a:rPr lang="en-US" sz="1400" dirty="0" smtClean="0">
                <a:solidFill>
                  <a:srgbClr val="008080"/>
                </a:solidFill>
                <a:latin typeface="Courier New" panose="02070309020205020404" pitchFamily="49" charset="0"/>
              </a:rPr>
              <a:t>&lt;</a:t>
            </a:r>
            <a:r>
              <a:rPr lang="en-US" sz="1400" dirty="0" err="1" smtClean="0">
                <a:solidFill>
                  <a:srgbClr val="008080"/>
                </a:solidFill>
                <a:latin typeface="Courier New" panose="02070309020205020404" pitchFamily="49" charset="0"/>
              </a:rPr>
              <a:t>TextView</a:t>
            </a:r>
            <a:r>
              <a:rPr lang="en-US" sz="1400" dirty="0" smtClean="0">
                <a:solidFill>
                  <a:srgbClr val="008080"/>
                </a:solidFill>
                <a:latin typeface="Courier New" panose="02070309020205020404" pitchFamily="49" charset="0"/>
              </a:rPr>
              <a:t> </a:t>
            </a:r>
            <a:r>
              <a:rPr lang="en-US" sz="1400" dirty="0" err="1">
                <a:solidFill>
                  <a:srgbClr val="7F007F"/>
                </a:solidFill>
                <a:latin typeface="Courier New" panose="02070309020205020404" pitchFamily="49" charset="0"/>
              </a:rPr>
              <a:t>android:text</a:t>
            </a:r>
            <a:r>
              <a:rPr lang="en-US" sz="1400" dirty="0" smtClean="0">
                <a:solidFill>
                  <a:srgbClr val="008080"/>
                </a:solidFill>
                <a:latin typeface="Courier New" panose="02070309020205020404" pitchFamily="49" charset="0"/>
              </a:rPr>
              <a:t>=</a:t>
            </a:r>
            <a:r>
              <a:rPr lang="en-US" sz="1400" dirty="0">
                <a:solidFill>
                  <a:srgbClr val="000000"/>
                </a:solidFill>
                <a:latin typeface="Courier New" panose="02070309020205020404" pitchFamily="49" charset="0"/>
              </a:rPr>
              <a:t> </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“Search</a:t>
            </a:r>
            <a:r>
              <a:rPr lang="en-US" sz="1400" dirty="0" smtClean="0">
                <a:solidFill>
                  <a:srgbClr val="2A00FF"/>
                </a:solidFill>
                <a:latin typeface="Courier New" panose="02070309020205020404" pitchFamily="49" charset="0"/>
              </a:rPr>
              <a:t>“ /&gt;</a:t>
            </a:r>
            <a:endParaRPr lang="en-US" sz="1400" dirty="0" smtClean="0">
              <a:solidFill>
                <a:srgbClr val="008080"/>
              </a:solidFill>
              <a:latin typeface="Courier New" panose="02070309020205020404" pitchFamily="49" charset="0"/>
            </a:endParaRPr>
          </a:p>
          <a:p>
            <a:r>
              <a:rPr lang="en-US" sz="1400" dirty="0" smtClean="0">
                <a:solidFill>
                  <a:srgbClr val="008080"/>
                </a:solidFill>
                <a:latin typeface="Courier New" panose="02070309020205020404" pitchFamily="49" charset="0"/>
              </a:rPr>
              <a:t>&lt;</a:t>
            </a:r>
            <a:r>
              <a:rPr lang="en-US" sz="1400" dirty="0" err="1" smtClean="0">
                <a:solidFill>
                  <a:srgbClr val="3F7F7F"/>
                </a:solidFill>
                <a:latin typeface="Courier New" panose="02070309020205020404" pitchFamily="49" charset="0"/>
              </a:rPr>
              <a:t>EditText</a:t>
            </a:r>
            <a:r>
              <a:rPr lang="en-US" sz="1400" dirty="0" smtClean="0">
                <a:latin typeface="Courier New" panose="02070309020205020404" pitchFamily="49" charset="0"/>
              </a:rPr>
              <a:t> </a:t>
            </a:r>
            <a:r>
              <a:rPr lang="en-US" sz="1400" dirty="0" err="1" smtClean="0">
                <a:solidFill>
                  <a:srgbClr val="7F007F"/>
                </a:solidFill>
                <a:latin typeface="Courier New" panose="02070309020205020404" pitchFamily="49" charset="0"/>
              </a:rPr>
              <a:t>android:id</a:t>
            </a:r>
            <a:r>
              <a:rPr lang="en-US" sz="1400" dirty="0" smtClean="0">
                <a:solidFill>
                  <a:srgbClr val="000000"/>
                </a:solidFill>
                <a:latin typeface="Courier New" panose="02070309020205020404" pitchFamily="49" charset="0"/>
              </a:rPr>
              <a:t>=</a:t>
            </a:r>
            <a:r>
              <a:rPr lang="en-US" sz="1400" i="1" dirty="0" smtClean="0">
                <a:solidFill>
                  <a:srgbClr val="2A00FF"/>
                </a:solidFill>
                <a:latin typeface="Courier New" panose="02070309020205020404" pitchFamily="49" charset="0"/>
              </a:rPr>
              <a:t>“@+id/input1</a:t>
            </a:r>
            <a:r>
              <a:rPr lang="en-US" sz="1400" dirty="0" smtClean="0">
                <a:solidFill>
                  <a:srgbClr val="2A00FF"/>
                </a:solidFill>
                <a:latin typeface="Courier New" panose="02070309020205020404" pitchFamily="49" charset="0"/>
              </a:rPr>
              <a:t>“ … </a:t>
            </a:r>
            <a:r>
              <a:rPr lang="en-US" sz="1400" dirty="0" smtClean="0">
                <a:solidFill>
                  <a:srgbClr val="008080"/>
                </a:solidFill>
                <a:latin typeface="Courier New" panose="02070309020205020404" pitchFamily="49" charset="0"/>
              </a:rPr>
              <a:t>/&gt;</a:t>
            </a:r>
          </a:p>
          <a:p>
            <a:r>
              <a:rPr lang="en-US" sz="1400" dirty="0" smtClean="0">
                <a:solidFill>
                  <a:srgbClr val="008080"/>
                </a:solidFill>
                <a:latin typeface="Courier New" panose="02070309020205020404" pitchFamily="49" charset="0"/>
              </a:rPr>
              <a:t>… </a:t>
            </a:r>
          </a:p>
          <a:p>
            <a:r>
              <a:rPr lang="en-US" sz="2000" dirty="0" smtClean="0"/>
              <a:t>[layout: </a:t>
            </a:r>
            <a:r>
              <a:rPr lang="en-US" sz="2000" i="1" dirty="0" smtClean="0"/>
              <a:t>search.xml</a:t>
            </a:r>
            <a:r>
              <a:rPr lang="en-US" sz="2000" dirty="0" smtClean="0"/>
              <a:t>]</a:t>
            </a:r>
            <a:endParaRPr lang="en-US" sz="2000" dirty="0"/>
          </a:p>
        </p:txBody>
      </p:sp>
      <p:sp>
        <p:nvSpPr>
          <p:cNvPr id="18" name="TextBox 17"/>
          <p:cNvSpPr txBox="1"/>
          <p:nvPr/>
        </p:nvSpPr>
        <p:spPr>
          <a:xfrm>
            <a:off x="3566160" y="5431707"/>
            <a:ext cx="542249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latin typeface="Courier New" panose="02070309020205020404" pitchFamily="49" charset="0"/>
                <a:cs typeface="Courier New" panose="02070309020205020404" pitchFamily="49" charset="0"/>
              </a:rPr>
              <a:t>txtInput2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input1</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Oval 7"/>
          <p:cNvSpPr/>
          <p:nvPr/>
        </p:nvSpPr>
        <p:spPr>
          <a:xfrm>
            <a:off x="3566160" y="3596640"/>
            <a:ext cx="1859280" cy="502920"/>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B0F0"/>
                </a:solidFill>
              </a:rPr>
              <a:t>i</a:t>
            </a:r>
            <a:r>
              <a:rPr lang="en-US" b="1" dirty="0" smtClean="0">
                <a:solidFill>
                  <a:srgbClr val="00B0F0"/>
                </a:solidFill>
              </a:rPr>
              <a:t>d/input1</a:t>
            </a:r>
            <a:endParaRPr lang="en-US" b="1" dirty="0">
              <a:solidFill>
                <a:srgbClr val="00B0F0"/>
              </a:solidFill>
            </a:endParaRPr>
          </a:p>
        </p:txBody>
      </p:sp>
      <p:cxnSp>
        <p:nvCxnSpPr>
          <p:cNvPr id="14" name="Straight Arrow Connector 13"/>
          <p:cNvCxnSpPr>
            <a:endCxn id="8" idx="1"/>
          </p:cNvCxnSpPr>
          <p:nvPr/>
        </p:nvCxnSpPr>
        <p:spPr>
          <a:xfrm>
            <a:off x="3566160" y="1969594"/>
            <a:ext cx="272285" cy="1700697"/>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endCxn id="8" idx="7"/>
          </p:cNvCxnSpPr>
          <p:nvPr/>
        </p:nvCxnSpPr>
        <p:spPr>
          <a:xfrm flipH="1">
            <a:off x="5153155" y="2755718"/>
            <a:ext cx="2333495" cy="914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694988" y="2862097"/>
            <a:ext cx="1009650" cy="369332"/>
          </a:xfrm>
          <a:prstGeom prst="rect">
            <a:avLst/>
          </a:prstGeom>
          <a:noFill/>
        </p:spPr>
        <p:txBody>
          <a:bodyPr wrap="square" rtlCol="0">
            <a:spAutoFit/>
          </a:bodyPr>
          <a:lstStyle/>
          <a:p>
            <a:r>
              <a:rPr lang="en-US" dirty="0" smtClean="0">
                <a:solidFill>
                  <a:srgbClr val="FF0000"/>
                </a:solidFill>
              </a:rPr>
              <a:t>Sensitive</a:t>
            </a:r>
            <a:endParaRPr lang="en-US" dirty="0">
              <a:solidFill>
                <a:srgbClr val="FF0000"/>
              </a:solidFill>
            </a:endParaRPr>
          </a:p>
        </p:txBody>
      </p:sp>
      <p:sp>
        <p:nvSpPr>
          <p:cNvPr id="22" name="TextBox 21"/>
          <p:cNvSpPr txBox="1"/>
          <p:nvPr/>
        </p:nvSpPr>
        <p:spPr>
          <a:xfrm>
            <a:off x="6981824" y="2929548"/>
            <a:ext cx="1237519" cy="369332"/>
          </a:xfrm>
          <a:prstGeom prst="rect">
            <a:avLst/>
          </a:prstGeom>
          <a:noFill/>
        </p:spPr>
        <p:txBody>
          <a:bodyPr wrap="square" rtlCol="0">
            <a:spAutoFit/>
          </a:bodyPr>
          <a:lstStyle/>
          <a:p>
            <a:r>
              <a:rPr lang="en-US" dirty="0" smtClean="0">
                <a:solidFill>
                  <a:srgbClr val="FF0000"/>
                </a:solidFill>
              </a:rPr>
              <a:t>Insensitive</a:t>
            </a:r>
            <a:endParaRPr lang="en-US" dirty="0">
              <a:solidFill>
                <a:srgbClr val="FF0000"/>
              </a:solidFill>
            </a:endParaRPr>
          </a:p>
        </p:txBody>
      </p:sp>
      <p:sp>
        <p:nvSpPr>
          <p:cNvPr id="23" name="TextBox 22"/>
          <p:cNvSpPr txBox="1"/>
          <p:nvPr/>
        </p:nvSpPr>
        <p:spPr>
          <a:xfrm>
            <a:off x="155938" y="4994208"/>
            <a:ext cx="5959112"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.setContentView</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billing_information</a:t>
            </a:r>
            <a:r>
              <a:rPr lang="en-US" dirty="0" smtClean="0">
                <a:latin typeface="Courier New" panose="02070309020205020404" pitchFamily="49" charset="0"/>
                <a:cs typeface="Courier New" panose="02070309020205020404" pitchFamily="49" charset="0"/>
              </a:rPr>
              <a:t>);</a:t>
            </a:r>
          </a:p>
        </p:txBody>
      </p:sp>
      <p:sp>
        <p:nvSpPr>
          <p:cNvPr id="25" name="TextBox 24"/>
          <p:cNvSpPr txBox="1"/>
          <p:nvPr/>
        </p:nvSpPr>
        <p:spPr>
          <a:xfrm>
            <a:off x="3566160" y="5915449"/>
            <a:ext cx="5399544"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.setContentView</a:t>
            </a:r>
            <a:r>
              <a:rPr lang="en-US" dirty="0" smtClean="0">
                <a:latin typeface="Courier New" panose="02070309020205020404" pitchFamily="49" charset="0"/>
                <a:cs typeface="Courier New" panose="02070309020205020404" pitchFamily="49" charset="0"/>
              </a:rPr>
              <a:t>(</a:t>
            </a:r>
            <a:r>
              <a:rPr lang="en-US" dirty="0" smtClean="0">
                <a:solidFill>
                  <a:srgbClr val="FF0000"/>
                </a:solidFill>
                <a:latin typeface="Courier New" panose="02070309020205020404" pitchFamily="49" charset="0"/>
                <a:cs typeface="Courier New" panose="02070309020205020404" pitchFamily="49" charset="0"/>
              </a:rPr>
              <a:t>search</a:t>
            </a:r>
            <a:r>
              <a:rPr lang="en-US" dirty="0" smtClean="0">
                <a:latin typeface="Courier New" panose="02070309020205020404" pitchFamily="49" charset="0"/>
                <a:cs typeface="Courier New" panose="02070309020205020404" pitchFamily="49" charset="0"/>
              </a:rPr>
              <a:t>);</a:t>
            </a:r>
          </a:p>
        </p:txBody>
      </p:sp>
      <p:cxnSp>
        <p:nvCxnSpPr>
          <p:cNvPr id="27" name="Elbow Connector 26"/>
          <p:cNvCxnSpPr>
            <a:stCxn id="8" idx="2"/>
          </p:cNvCxnSpPr>
          <p:nvPr/>
        </p:nvCxnSpPr>
        <p:spPr>
          <a:xfrm rot="10800000" flipV="1">
            <a:off x="2694988" y="3848100"/>
            <a:ext cx="871172" cy="662366"/>
          </a:xfrm>
          <a:prstGeom prst="bentConnector3">
            <a:avLst>
              <a:gd name="adj1" fmla="val 10073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8" idx="6"/>
            <a:endCxn id="18" idx="0"/>
          </p:cNvCxnSpPr>
          <p:nvPr/>
        </p:nvCxnSpPr>
        <p:spPr>
          <a:xfrm>
            <a:off x="5425440" y="3848100"/>
            <a:ext cx="851966" cy="1583607"/>
          </a:xfrm>
          <a:prstGeom prst="bentConnector2">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920240" y="2407920"/>
            <a:ext cx="1356360" cy="2586288"/>
          </a:xfrm>
          <a:prstGeom prst="straightConnector1">
            <a:avLst/>
          </a:prstGeom>
          <a:ln w="5080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60960" y="4442299"/>
            <a:ext cx="1459502" cy="483742"/>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330882" y="4015762"/>
            <a:ext cx="1009650" cy="369332"/>
          </a:xfrm>
          <a:prstGeom prst="rect">
            <a:avLst/>
          </a:prstGeom>
          <a:noFill/>
        </p:spPr>
        <p:txBody>
          <a:bodyPr wrap="square" rtlCol="0">
            <a:spAutoFit/>
          </a:bodyPr>
          <a:lstStyle/>
          <a:p>
            <a:r>
              <a:rPr lang="en-US" dirty="0" smtClean="0">
                <a:solidFill>
                  <a:srgbClr val="FF0000"/>
                </a:solidFill>
              </a:rPr>
              <a:t>Sensitive</a:t>
            </a:r>
            <a:endParaRPr lang="en-US" dirty="0">
              <a:solidFill>
                <a:srgbClr val="FF0000"/>
              </a:solidFill>
            </a:endParaRPr>
          </a:p>
        </p:txBody>
      </p:sp>
      <p:cxnSp>
        <p:nvCxnSpPr>
          <p:cNvPr id="36" name="Straight Arrow Connector 35"/>
          <p:cNvCxnSpPr/>
          <p:nvPr/>
        </p:nvCxnSpPr>
        <p:spPr>
          <a:xfrm>
            <a:off x="6115050" y="3231429"/>
            <a:ext cx="544830" cy="2684020"/>
          </a:xfrm>
          <a:prstGeom prst="straightConnector1">
            <a:avLst/>
          </a:prstGeom>
          <a:ln w="50800">
            <a:solidFill>
              <a:srgbClr val="00B050"/>
            </a:solidFill>
            <a:prstDash val="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566160" y="5333060"/>
            <a:ext cx="1417320" cy="551909"/>
          </a:xfrm>
          <a:prstGeom prst="ellipse">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p:cNvSpPr txBox="1"/>
          <p:nvPr/>
        </p:nvSpPr>
        <p:spPr>
          <a:xfrm>
            <a:off x="3660979" y="4929845"/>
            <a:ext cx="1227682" cy="369332"/>
          </a:xfrm>
          <a:prstGeom prst="rect">
            <a:avLst/>
          </a:prstGeom>
          <a:noFill/>
        </p:spPr>
        <p:txBody>
          <a:bodyPr wrap="square" rtlCol="0">
            <a:spAutoFit/>
          </a:bodyPr>
          <a:lstStyle/>
          <a:p>
            <a:r>
              <a:rPr lang="en-US" dirty="0" smtClean="0">
                <a:solidFill>
                  <a:srgbClr val="FF0000"/>
                </a:solidFill>
              </a:rPr>
              <a:t>Insensitive</a:t>
            </a:r>
            <a:endParaRPr lang="en-US" dirty="0">
              <a:solidFill>
                <a:srgbClr val="FF0000"/>
              </a:solidFill>
            </a:endParaRPr>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207501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par>
                          <p:cTn id="19" fill="hold">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randombar(horizontal)">
                                      <p:cBhvr>
                                        <p:cTn id="26" dur="500"/>
                                        <p:tgtEl>
                                          <p:spTgt spid="32"/>
                                        </p:tgtEl>
                                      </p:cBhvr>
                                    </p:animEffect>
                                  </p:childTnLst>
                                </p:cTn>
                              </p:par>
                              <p:par>
                                <p:cTn id="27" presetID="1" presetClass="exit" presetSubtype="0" fill="hold" nodeType="withEffect">
                                  <p:stCondLst>
                                    <p:cond delay="0"/>
                                  </p:stCondLst>
                                  <p:childTnLst>
                                    <p:set>
                                      <p:cBhvr>
                                        <p:cTn id="28" dur="1" fill="hold">
                                          <p:stCondLst>
                                            <p:cond delay="0"/>
                                          </p:stCondLst>
                                        </p:cTn>
                                        <p:tgtEl>
                                          <p:spTgt spid="2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par>
                          <p:cTn id="35" fill="hold">
                            <p:stCondLst>
                              <p:cond delay="0"/>
                            </p:stCondLst>
                            <p:childTnLst>
                              <p:par>
                                <p:cTn id="36" presetID="6" presetClass="emph" presetSubtype="0" fill="hold" grpId="2" nodeType="afterEffect">
                                  <p:stCondLst>
                                    <p:cond delay="0"/>
                                  </p:stCondLst>
                                  <p:childTnLst>
                                    <p:animScale>
                                      <p:cBhvr>
                                        <p:cTn id="37" dur="1000" fill="hold"/>
                                        <p:tgtEl>
                                          <p:spTgt spid="34"/>
                                        </p:tgtEl>
                                      </p:cBhvr>
                                      <p:by x="150000" y="150000"/>
                                    </p:animScale>
                                  </p:childTnLst>
                                </p:cTn>
                              </p:par>
                              <p:par>
                                <p:cTn id="38" presetID="6" presetClass="emph" presetSubtype="0" fill="hold" grpId="2" nodeType="withEffect">
                                  <p:stCondLst>
                                    <p:cond delay="0"/>
                                  </p:stCondLst>
                                  <p:childTnLst>
                                    <p:animScale>
                                      <p:cBhvr>
                                        <p:cTn id="39" dur="1000" fill="hold"/>
                                        <p:tgtEl>
                                          <p:spTgt spid="33"/>
                                        </p:tgtEl>
                                      </p:cBhvr>
                                      <p:by x="150000" y="150000"/>
                                    </p:animScale>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nodeType="clickEffect">
                                  <p:stCondLst>
                                    <p:cond delay="0"/>
                                  </p:stCondLst>
                                  <p:childTnLst>
                                    <p:set>
                                      <p:cBhvr>
                                        <p:cTn id="43" dur="1" fill="hold">
                                          <p:stCondLst>
                                            <p:cond delay="0"/>
                                          </p:stCondLst>
                                        </p:cTn>
                                        <p:tgtEl>
                                          <p:spTgt spid="27"/>
                                        </p:tgtEl>
                                        <p:attrNameLst>
                                          <p:attrName>style.visibility</p:attrName>
                                        </p:attrNameLst>
                                      </p:cBhvr>
                                      <p:to>
                                        <p:strVal val="hidden"/>
                                      </p:to>
                                    </p:set>
                                  </p:childTnLst>
                                </p:cTn>
                              </p:par>
                              <p:par>
                                <p:cTn id="44" presetID="1" presetClass="exit" presetSubtype="0" fill="hold" grpId="1" nodeType="withEffect">
                                  <p:stCondLst>
                                    <p:cond delay="0"/>
                                  </p:stCondLst>
                                  <p:childTnLst>
                                    <p:set>
                                      <p:cBhvr>
                                        <p:cTn id="45" dur="1" fill="hold">
                                          <p:stCondLst>
                                            <p:cond delay="0"/>
                                          </p:stCondLst>
                                        </p:cTn>
                                        <p:tgtEl>
                                          <p:spTgt spid="6"/>
                                        </p:tgtEl>
                                        <p:attrNameLst>
                                          <p:attrName>style.visibility</p:attrName>
                                        </p:attrNameLst>
                                      </p:cBhvr>
                                      <p:to>
                                        <p:strVal val="hidden"/>
                                      </p:to>
                                    </p:set>
                                  </p:childTnLst>
                                </p:cTn>
                              </p:par>
                              <p:par>
                                <p:cTn id="46" presetID="1" presetClass="exit" presetSubtype="0" fill="hold" grpId="1" nodeType="withEffect">
                                  <p:stCondLst>
                                    <p:cond delay="0"/>
                                  </p:stCondLst>
                                  <p:childTnLst>
                                    <p:set>
                                      <p:cBhvr>
                                        <p:cTn id="47" dur="1" fill="hold">
                                          <p:stCondLst>
                                            <p:cond delay="0"/>
                                          </p:stCondLst>
                                        </p:cTn>
                                        <p:tgtEl>
                                          <p:spTgt spid="23"/>
                                        </p:tgtEl>
                                        <p:attrNameLst>
                                          <p:attrName>style.visibility</p:attrName>
                                        </p:attrNameLst>
                                      </p:cBhvr>
                                      <p:to>
                                        <p:strVal val="hidden"/>
                                      </p:to>
                                    </p:set>
                                  </p:childTnLst>
                                </p:cTn>
                              </p:par>
                              <p:par>
                                <p:cTn id="48" presetID="1" presetClass="exit" presetSubtype="0" fill="hold" nodeType="withEffect">
                                  <p:stCondLst>
                                    <p:cond delay="0"/>
                                  </p:stCondLst>
                                  <p:childTnLst>
                                    <p:set>
                                      <p:cBhvr>
                                        <p:cTn id="49" dur="1" fill="hold">
                                          <p:stCondLst>
                                            <p:cond delay="0"/>
                                          </p:stCondLst>
                                        </p:cTn>
                                        <p:tgtEl>
                                          <p:spTgt spid="32"/>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34"/>
                                        </p:tgtEl>
                                        <p:attrNameLst>
                                          <p:attrName>style.visibility</p:attrName>
                                        </p:attrNameLst>
                                      </p:cBhvr>
                                      <p:to>
                                        <p:strVal val="hidden"/>
                                      </p:to>
                                    </p:set>
                                  </p:childTnLst>
                                </p:cTn>
                              </p:par>
                              <p:par>
                                <p:cTn id="52" presetID="1" presetClass="exit" presetSubtype="0" fill="hold" grpId="1" nodeType="withEffect">
                                  <p:stCondLst>
                                    <p:cond delay="0"/>
                                  </p:stCondLst>
                                  <p:childTnLst>
                                    <p:set>
                                      <p:cBhvr>
                                        <p:cTn id="53" dur="1" fill="hold">
                                          <p:stCondLst>
                                            <p:cond delay="0"/>
                                          </p:stCondLst>
                                        </p:cTn>
                                        <p:tgtEl>
                                          <p:spTgt spid="33"/>
                                        </p:tgtEl>
                                        <p:attrNameLst>
                                          <p:attrName>style.visibility</p:attrName>
                                        </p:attrNameLst>
                                      </p:cBhvr>
                                      <p:to>
                                        <p:strVal val="hidden"/>
                                      </p:to>
                                    </p:set>
                                  </p:childTnLst>
                                </p:cTn>
                              </p:par>
                            </p:childTnLst>
                          </p:cTn>
                        </p:par>
                        <p:par>
                          <p:cTn id="54" fill="hold">
                            <p:stCondLst>
                              <p:cond delay="0"/>
                            </p:stCondLst>
                            <p:childTnLst>
                              <p:par>
                                <p:cTn id="55" presetID="1" presetClass="entr" presetSubtype="0" fill="hold" nodeType="afterEffect">
                                  <p:stCondLst>
                                    <p:cond delay="0"/>
                                  </p:stCondLst>
                                  <p:childTnLst>
                                    <p:set>
                                      <p:cBhvr>
                                        <p:cTn id="56" dur="1" fill="hold">
                                          <p:stCondLst>
                                            <p:cond delay="0"/>
                                          </p:stCondLst>
                                        </p:cTn>
                                        <p:tgtEl>
                                          <p:spTgt spid="30"/>
                                        </p:tgtEl>
                                        <p:attrNameLst>
                                          <p:attrName>style.visibility</p:attrName>
                                        </p:attrNameLst>
                                      </p:cBhvr>
                                      <p:to>
                                        <p:strVal val="visible"/>
                                      </p:to>
                                    </p:set>
                                  </p:childTnLst>
                                </p:cTn>
                              </p:par>
                            </p:childTnLst>
                          </p:cTn>
                        </p:par>
                        <p:par>
                          <p:cTn id="57" fill="hold">
                            <p:stCondLst>
                              <p:cond delay="0"/>
                            </p:stCondLst>
                            <p:childTnLst>
                              <p:par>
                                <p:cTn id="58" presetID="1" presetClass="entr" presetSubtype="0" fill="hold" grpId="2" nodeType="afterEffect">
                                  <p:stCondLst>
                                    <p:cond delay="0"/>
                                  </p:stCondLst>
                                  <p:childTnLst>
                                    <p:set>
                                      <p:cBhvr>
                                        <p:cTn id="59" dur="1" fill="hold">
                                          <p:stCondLst>
                                            <p:cond delay="0"/>
                                          </p:stCondLst>
                                        </p:cTn>
                                        <p:tgtEl>
                                          <p:spTgt spid="1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25"/>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nodeType="clickEffect">
                                  <p:stCondLst>
                                    <p:cond delay="0"/>
                                  </p:stCondLst>
                                  <p:childTnLst>
                                    <p:set>
                                      <p:cBhvr>
                                        <p:cTn id="67" dur="1" fill="hold">
                                          <p:stCondLst>
                                            <p:cond delay="0"/>
                                          </p:stCondLst>
                                        </p:cTn>
                                        <p:tgtEl>
                                          <p:spTgt spid="30"/>
                                        </p:tgtEl>
                                        <p:attrNameLst>
                                          <p:attrName>style.visibility</p:attrName>
                                        </p:attrNameLst>
                                      </p:cBhvr>
                                      <p:to>
                                        <p:strVal val="hidden"/>
                                      </p:to>
                                    </p:set>
                                  </p:childTnLst>
                                </p:cTn>
                              </p:par>
                              <p:par>
                                <p:cTn id="68" presetID="1" presetClass="entr" presetSubtype="0" fill="hold" nodeType="withEffect">
                                  <p:stCondLst>
                                    <p:cond delay="0"/>
                                  </p:stCondLst>
                                  <p:childTnLst>
                                    <p:set>
                                      <p:cBhvr>
                                        <p:cTn id="69" dur="1" fill="hold">
                                          <p:stCondLst>
                                            <p:cond delay="0"/>
                                          </p:stCondLst>
                                        </p:cTn>
                                        <p:tgtEl>
                                          <p:spTgt spid="36"/>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38"/>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37"/>
                                        </p:tgtEl>
                                        <p:attrNameLst>
                                          <p:attrName>style.visibility</p:attrName>
                                        </p:attrNameLst>
                                      </p:cBhvr>
                                      <p:to>
                                        <p:strVal val="visible"/>
                                      </p:to>
                                    </p:set>
                                  </p:childTnLst>
                                </p:cTn>
                              </p:par>
                              <p:par>
                                <p:cTn id="76" presetID="6" presetClass="emph" presetSubtype="0" fill="hold" grpId="1" nodeType="withEffect">
                                  <p:stCondLst>
                                    <p:cond delay="0"/>
                                  </p:stCondLst>
                                  <p:childTnLst>
                                    <p:animScale>
                                      <p:cBhvr>
                                        <p:cTn id="77" dur="1000" fill="hold"/>
                                        <p:tgtEl>
                                          <p:spTgt spid="38"/>
                                        </p:tgtEl>
                                      </p:cBhvr>
                                      <p:by x="150000" y="150000"/>
                                    </p:animScale>
                                  </p:childTnLst>
                                </p:cTn>
                              </p:par>
                              <p:par>
                                <p:cTn id="78" presetID="6" presetClass="emph" presetSubtype="0" fill="hold" grpId="1" nodeType="withEffect">
                                  <p:stCondLst>
                                    <p:cond delay="0"/>
                                  </p:stCondLst>
                                  <p:childTnLst>
                                    <p:animScale>
                                      <p:cBhvr>
                                        <p:cTn id="79" dur="1000" fill="hold"/>
                                        <p:tgtEl>
                                          <p:spTgt spid="3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8" grpId="0" animBg="1"/>
      <p:bldP spid="18" grpId="1" animBg="1"/>
      <p:bldP spid="18" grpId="2" animBg="1"/>
      <p:bldP spid="23" grpId="0" animBg="1"/>
      <p:bldP spid="23" grpId="1" animBg="1"/>
      <p:bldP spid="25" grpId="0" animBg="1"/>
      <p:bldP spid="33" grpId="0" animBg="1"/>
      <p:bldP spid="33" grpId="1" animBg="1"/>
      <p:bldP spid="33" grpId="2" animBg="1"/>
      <p:bldP spid="34" grpId="0"/>
      <p:bldP spid="34" grpId="1"/>
      <p:bldP spid="34" grpId="2"/>
      <p:bldP spid="37" grpId="0" animBg="1"/>
      <p:bldP spid="37" grpId="1" animBg="1"/>
      <p:bldP spid="38" grpId="0"/>
      <p:bldP spid="38"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 &amp; Evaluation</a:t>
            </a:r>
            <a:endParaRPr lang="en-US" dirty="0"/>
          </a:p>
        </p:txBody>
      </p:sp>
      <p:sp>
        <p:nvSpPr>
          <p:cNvPr id="3" name="Content Placeholder 2"/>
          <p:cNvSpPr>
            <a:spLocks noGrp="1"/>
          </p:cNvSpPr>
          <p:nvPr>
            <p:ph idx="1"/>
          </p:nvPr>
        </p:nvSpPr>
        <p:spPr/>
        <p:txBody>
          <a:bodyPr>
            <a:normAutofit lnSpcReduction="10000"/>
          </a:bodyPr>
          <a:lstStyle/>
          <a:p>
            <a:r>
              <a:rPr lang="en-US" dirty="0" smtClean="0"/>
              <a:t>Implemented for Android apps and built </a:t>
            </a:r>
            <a:r>
              <a:rPr lang="en-US" dirty="0"/>
              <a:t>on </a:t>
            </a:r>
            <a:r>
              <a:rPr lang="en-US" dirty="0" err="1">
                <a:solidFill>
                  <a:srgbClr val="00B050"/>
                </a:solidFill>
              </a:rPr>
              <a:t>Dalysis</a:t>
            </a:r>
            <a:r>
              <a:rPr lang="en-US" baseline="30000" dirty="0">
                <a:solidFill>
                  <a:srgbClr val="00B050"/>
                </a:solidFill>
              </a:rPr>
              <a:t>[CHEX</a:t>
            </a:r>
            <a:r>
              <a:rPr lang="en-US" dirty="0">
                <a:solidFill>
                  <a:srgbClr val="00B050"/>
                </a:solidFill>
              </a:rPr>
              <a:t> </a:t>
            </a:r>
            <a:r>
              <a:rPr lang="en-US" baseline="30000" dirty="0">
                <a:solidFill>
                  <a:srgbClr val="00B050"/>
                </a:solidFill>
              </a:rPr>
              <a:t>CCS’12</a:t>
            </a:r>
            <a:r>
              <a:rPr lang="en-US" baseline="30000" dirty="0" smtClean="0">
                <a:solidFill>
                  <a:srgbClr val="00B050"/>
                </a:solidFill>
              </a:rPr>
              <a:t>]</a:t>
            </a:r>
            <a:r>
              <a:rPr lang="en-US" dirty="0" smtClean="0"/>
              <a:t>, </a:t>
            </a:r>
            <a:r>
              <a:rPr lang="en-US" dirty="0">
                <a:solidFill>
                  <a:srgbClr val="00B050"/>
                </a:solidFill>
              </a:rPr>
              <a:t>IBM </a:t>
            </a:r>
            <a:r>
              <a:rPr lang="en-US" dirty="0" smtClean="0">
                <a:solidFill>
                  <a:srgbClr val="00B050"/>
                </a:solidFill>
              </a:rPr>
              <a:t>WALA</a:t>
            </a:r>
            <a:r>
              <a:rPr lang="en-US" dirty="0" smtClean="0"/>
              <a:t> and </a:t>
            </a:r>
            <a:r>
              <a:rPr lang="en-US" dirty="0" smtClean="0">
                <a:solidFill>
                  <a:srgbClr val="00B050"/>
                </a:solidFill>
              </a:rPr>
              <a:t>ADT</a:t>
            </a:r>
            <a:r>
              <a:rPr lang="en-US" dirty="0" smtClean="0"/>
              <a:t>.</a:t>
            </a:r>
            <a:endParaRPr lang="en-US" dirty="0" smtClean="0"/>
          </a:p>
          <a:p>
            <a:pPr lvl="1"/>
            <a:endParaRPr lang="en-US" baseline="30000" dirty="0">
              <a:solidFill>
                <a:srgbClr val="00B050"/>
              </a:solidFill>
            </a:endParaRPr>
          </a:p>
          <a:p>
            <a:r>
              <a:rPr lang="en-US" dirty="0" smtClean="0"/>
              <a:t>Only input fields of type </a:t>
            </a:r>
            <a:r>
              <a:rPr lang="en-US" dirty="0" err="1" smtClean="0">
                <a:latin typeface="Courier New" panose="02070309020205020404" pitchFamily="49" charset="0"/>
                <a:cs typeface="Courier New" panose="02070309020205020404" pitchFamily="49" charset="0"/>
              </a:rPr>
              <a:t>EditText</a:t>
            </a:r>
            <a:r>
              <a:rPr lang="en-US" dirty="0" smtClean="0"/>
              <a:t> are analyzed, i.e. other user inputs like checkbox are ignored.</a:t>
            </a:r>
          </a:p>
          <a:p>
            <a:pPr marL="457200" lvl="1" indent="0">
              <a:buNone/>
            </a:pPr>
            <a:endParaRPr lang="en-US" dirty="0"/>
          </a:p>
          <a:p>
            <a:r>
              <a:rPr lang="en-US" dirty="0" smtClean="0"/>
              <a:t>Implemented a sensitive user inputs disclosure detection system by combining SUPOR and static taint analysis</a:t>
            </a:r>
            <a:endParaRPr lang="en-US" dirty="0"/>
          </a:p>
          <a:p>
            <a:pPr lvl="1"/>
            <a:endParaRPr lang="en-US" dirty="0" smtClean="0"/>
          </a:p>
          <a:p>
            <a:r>
              <a:rPr lang="en-US" dirty="0" smtClean="0"/>
              <a:t>16,000 apps were evaluated</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25</a:t>
            </a:fld>
            <a:endParaRPr lang="en-US"/>
          </a:p>
        </p:txBody>
      </p:sp>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8702761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UI Sensitiveness Analysis (1)</a:t>
            </a:r>
            <a:endParaRPr lang="en-US" dirty="0"/>
          </a:p>
        </p:txBody>
      </p:sp>
      <p:sp>
        <p:nvSpPr>
          <p:cNvPr id="3" name="Content Placeholder 2"/>
          <p:cNvSpPr>
            <a:spLocks noGrp="1"/>
          </p:cNvSpPr>
          <p:nvPr>
            <p:ph idx="1"/>
          </p:nvPr>
        </p:nvSpPr>
        <p:spPr>
          <a:xfrm>
            <a:off x="628650" y="1825625"/>
            <a:ext cx="7886700" cy="1344295"/>
          </a:xfrm>
        </p:spPr>
        <p:txBody>
          <a:bodyPr>
            <a:normAutofit/>
          </a:bodyPr>
          <a:lstStyle/>
          <a:p>
            <a:r>
              <a:rPr lang="en-US" dirty="0" smtClean="0"/>
              <a:t>9,653 apps (60.33%) contains input fields</a:t>
            </a:r>
          </a:p>
          <a:p>
            <a:pPr lvl="1"/>
            <a:r>
              <a:rPr lang="en-US" dirty="0" smtClean="0"/>
              <a:t>Performance:</a:t>
            </a:r>
          </a:p>
          <a:p>
            <a:pPr lvl="2"/>
            <a:r>
              <a:rPr lang="en-US" dirty="0" smtClean="0"/>
              <a:t>Average analysis time is </a:t>
            </a:r>
            <a:r>
              <a:rPr lang="en-US" b="1" dirty="0" smtClean="0"/>
              <a:t>5.7 seconds for one app</a:t>
            </a:r>
          </a:p>
          <a:p>
            <a:pPr lvl="2"/>
            <a:endParaRPr lang="en-US" dirty="0" smtClean="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26</a:t>
            </a:fld>
            <a:endParaRPr lang="en-US"/>
          </a:p>
        </p:txBody>
      </p:sp>
      <p:graphicFrame>
        <p:nvGraphicFramePr>
          <p:cNvPr id="6" name="Chart 5"/>
          <p:cNvGraphicFramePr>
            <a:graphicFrameLocks/>
          </p:cNvGraphicFramePr>
          <p:nvPr>
            <p:extLst>
              <p:ext uri="{D42A27DB-BD31-4B8C-83A1-F6EECF244321}">
                <p14:modId xmlns:p14="http://schemas.microsoft.com/office/powerpoint/2010/main" val="840598762"/>
              </p:ext>
            </p:extLst>
          </p:nvPr>
        </p:nvGraphicFramePr>
        <p:xfrm>
          <a:off x="1704022" y="3169920"/>
          <a:ext cx="5580698" cy="3052761"/>
        </p:xfrm>
        <a:graphic>
          <a:graphicData uri="http://schemas.openxmlformats.org/drawingml/2006/chart">
            <c:chart xmlns:c="http://schemas.openxmlformats.org/drawingml/2006/chart" xmlns:r="http://schemas.openxmlformats.org/officeDocument/2006/relationships" r:id="rId3"/>
          </a:graphicData>
        </a:graphic>
      </p:graphicFrame>
      <p:sp>
        <p:nvSpPr>
          <p:cNvPr id="7" name="Date Placeholder 6"/>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625609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UI Sensitiveness Analysis (2)</a:t>
            </a:r>
            <a:endParaRPr lang="en-US" dirty="0"/>
          </a:p>
        </p:txBody>
      </p:sp>
      <p:sp>
        <p:nvSpPr>
          <p:cNvPr id="3" name="Content Placeholder 2"/>
          <p:cNvSpPr>
            <a:spLocks noGrp="1"/>
          </p:cNvSpPr>
          <p:nvPr>
            <p:ph idx="1"/>
          </p:nvPr>
        </p:nvSpPr>
        <p:spPr>
          <a:xfrm>
            <a:off x="628650" y="1825625"/>
            <a:ext cx="7886700" cy="2700655"/>
          </a:xfrm>
        </p:spPr>
        <p:txBody>
          <a:bodyPr>
            <a:normAutofit/>
          </a:bodyPr>
          <a:lstStyle/>
          <a:p>
            <a:r>
              <a:rPr lang="en-US" dirty="0" smtClean="0"/>
              <a:t>9,653 apps (60.33%) contains input fields</a:t>
            </a:r>
          </a:p>
          <a:p>
            <a:pPr lvl="1"/>
            <a:r>
              <a:rPr lang="en-US" dirty="0" smtClean="0"/>
              <a:t>Accuracy</a:t>
            </a:r>
          </a:p>
          <a:p>
            <a:pPr lvl="2"/>
            <a:r>
              <a:rPr lang="en-US" dirty="0" smtClean="0"/>
              <a:t>Manually examined 40 apps . 115 layouts are rendered and 485 input fields are analyzed.</a:t>
            </a:r>
          </a:p>
          <a:p>
            <a:pPr lvl="2"/>
            <a:r>
              <a:rPr lang="en-US" b="1" dirty="0" smtClean="0"/>
              <a:t>TP</a:t>
            </a:r>
            <a:r>
              <a:rPr lang="en-US" dirty="0" smtClean="0"/>
              <a:t>: sensitive user inputs are identified as sensitive</a:t>
            </a:r>
          </a:p>
          <a:p>
            <a:pPr lvl="2"/>
            <a:r>
              <a:rPr lang="en-US" b="1" dirty="0" smtClean="0"/>
              <a:t>FP</a:t>
            </a:r>
            <a:r>
              <a:rPr lang="en-US" dirty="0" smtClean="0"/>
              <a:t>: insensitive user inputs are identified as sensitive</a:t>
            </a:r>
          </a:p>
          <a:p>
            <a:pPr lvl="2"/>
            <a:r>
              <a:rPr lang="en-US" b="1" dirty="0" smtClean="0"/>
              <a:t>FN</a:t>
            </a:r>
            <a:r>
              <a:rPr lang="en-US" dirty="0" smtClean="0"/>
              <a:t>: sensitive user inputs are identified as insensitive</a:t>
            </a:r>
            <a:endParaRPr lang="en-US" b="1" dirty="0" smtClean="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27</a:t>
            </a:fld>
            <a:endParaRPr lang="en-US"/>
          </a:p>
        </p:txBody>
      </p:sp>
      <p:sp>
        <p:nvSpPr>
          <p:cNvPr id="6" name="Date Placeholder 5"/>
          <p:cNvSpPr>
            <a:spLocks noGrp="1"/>
          </p:cNvSpPr>
          <p:nvPr>
            <p:ph type="dt" sz="half" idx="10"/>
          </p:nvPr>
        </p:nvSpPr>
        <p:spPr/>
        <p:txBody>
          <a:bodyPr/>
          <a:lstStyle/>
          <a:p>
            <a:r>
              <a:rPr lang="en-US" smtClean="0"/>
              <a:t>8/14/15</a:t>
            </a:r>
            <a:endParaRPr lang="en-US"/>
          </a:p>
        </p:txBody>
      </p:sp>
      <p:pic>
        <p:nvPicPr>
          <p:cNvPr id="10" name="Picture 9"/>
          <p:cNvPicPr>
            <a:picLocks noChangeAspect="1"/>
          </p:cNvPicPr>
          <p:nvPr/>
        </p:nvPicPr>
        <p:blipFill>
          <a:blip r:embed="rId3"/>
          <a:stretch>
            <a:fillRect/>
          </a:stretch>
        </p:blipFill>
        <p:spPr>
          <a:xfrm>
            <a:off x="828675" y="4819561"/>
            <a:ext cx="7686675" cy="814388"/>
          </a:xfrm>
          <a:prstGeom prst="rect">
            <a:avLst/>
          </a:prstGeom>
        </p:spPr>
      </p:pic>
    </p:spTree>
    <p:extLst>
      <p:ext uri="{BB962C8B-B14F-4D97-AF65-F5344CB8AC3E}">
        <p14:creationId xmlns:p14="http://schemas.microsoft.com/office/powerpoint/2010/main" val="4448740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461281"/>
            <a:ext cx="7886700" cy="544559"/>
          </a:xfrm>
        </p:spPr>
        <p:txBody>
          <a:bodyPr/>
          <a:lstStyle/>
          <a:p>
            <a:r>
              <a:rPr lang="en-US" dirty="0" smtClean="0"/>
              <a:t>Causes for FN and FP</a:t>
            </a:r>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11" y="3908784"/>
            <a:ext cx="5807071" cy="1693729"/>
          </a:xfrm>
          <a:prstGeom prst="rect">
            <a:avLst/>
          </a:prstGeom>
        </p:spPr>
      </p:pic>
      <p:sp>
        <p:nvSpPr>
          <p:cNvPr id="7" name="Rectangle 6"/>
          <p:cNvSpPr/>
          <p:nvPr/>
        </p:nvSpPr>
        <p:spPr>
          <a:xfrm>
            <a:off x="1770743" y="4426857"/>
            <a:ext cx="6037943" cy="1277257"/>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http://ico.ooopic.com/ajax/iconpng/?id=285105.png"/>
          <p:cNvPicPr>
            <a:picLocks noChangeAspect="1" noChangeArrowheads="1"/>
          </p:cNvPicPr>
          <p:nvPr/>
        </p:nvPicPr>
        <p:blipFill>
          <a:blip r:embed="rId4"/>
          <a:srcRect/>
          <a:stretch>
            <a:fillRect/>
          </a:stretch>
        </p:blipFill>
        <p:spPr bwMode="auto">
          <a:xfrm>
            <a:off x="7486650" y="4657635"/>
            <a:ext cx="731520" cy="731520"/>
          </a:xfrm>
          <a:prstGeom prst="rect">
            <a:avLst/>
          </a:prstGeom>
          <a:noFill/>
        </p:spPr>
      </p:pic>
      <p:sp>
        <p:nvSpPr>
          <p:cNvPr id="9" name="Content Placeholder 2"/>
          <p:cNvSpPr txBox="1">
            <a:spLocks/>
          </p:cNvSpPr>
          <p:nvPr/>
        </p:nvSpPr>
        <p:spPr>
          <a:xfrm>
            <a:off x="628650" y="1014686"/>
            <a:ext cx="7886700" cy="12255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Insufficient context to identify sensitive keywords. </a:t>
            </a:r>
          </a:p>
          <a:p>
            <a:pPr lvl="2"/>
            <a:r>
              <a:rPr lang="en-US" dirty="0" smtClean="0"/>
              <a:t>False negative: “Answer” vs “Security Answer”</a:t>
            </a:r>
          </a:p>
          <a:p>
            <a:pPr lvl="2"/>
            <a:r>
              <a:rPr lang="en-US" dirty="0" smtClean="0"/>
              <a:t>False Positive: “Height” of an image file and for a human being</a:t>
            </a:r>
          </a:p>
        </p:txBody>
      </p:sp>
      <p:sp>
        <p:nvSpPr>
          <p:cNvPr id="10" name="Content Placeholder 2"/>
          <p:cNvSpPr txBox="1">
            <a:spLocks/>
          </p:cNvSpPr>
          <p:nvPr/>
        </p:nvSpPr>
        <p:spPr>
          <a:xfrm>
            <a:off x="628650" y="2240280"/>
            <a:ext cx="7886700" cy="10354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Inaccurate text label association</a:t>
            </a:r>
          </a:p>
          <a:p>
            <a:pPr lvl="2"/>
            <a:r>
              <a:rPr lang="en-US" dirty="0" smtClean="0"/>
              <a:t>False positive: e.g. the long sentence (with keyword “email”) is associated with the “Delivery Instructions” field</a:t>
            </a:r>
            <a:endParaRPr lang="en-US" dirty="0"/>
          </a:p>
        </p:txBody>
      </p:sp>
      <p:sp>
        <p:nvSpPr>
          <p:cNvPr id="2" name="TextBox 1"/>
          <p:cNvSpPr txBox="1"/>
          <p:nvPr/>
        </p:nvSpPr>
        <p:spPr>
          <a:xfrm>
            <a:off x="4606290" y="3967766"/>
            <a:ext cx="1508760" cy="400110"/>
          </a:xfrm>
          <a:prstGeom prst="rect">
            <a:avLst/>
          </a:prstGeom>
          <a:noFill/>
        </p:spPr>
        <p:txBody>
          <a:bodyPr wrap="square" rtlCol="0">
            <a:spAutoFit/>
          </a:bodyPr>
          <a:lstStyle/>
          <a:p>
            <a:r>
              <a:rPr lang="en-US" sz="2000" dirty="0" smtClean="0">
                <a:solidFill>
                  <a:srgbClr val="00B0F0"/>
                </a:solidFill>
              </a:rPr>
              <a:t>Input Field</a:t>
            </a:r>
            <a:endParaRPr lang="en-US" sz="2000" dirty="0">
              <a:solidFill>
                <a:srgbClr val="00B0F0"/>
              </a:solidFill>
            </a:endParaRPr>
          </a:p>
        </p:txBody>
      </p:sp>
      <p:sp>
        <p:nvSpPr>
          <p:cNvPr id="11" name="TextBox 10"/>
          <p:cNvSpPr txBox="1"/>
          <p:nvPr/>
        </p:nvSpPr>
        <p:spPr>
          <a:xfrm>
            <a:off x="4606290" y="5118884"/>
            <a:ext cx="1508760" cy="400110"/>
          </a:xfrm>
          <a:prstGeom prst="rect">
            <a:avLst/>
          </a:prstGeom>
          <a:noFill/>
        </p:spPr>
        <p:txBody>
          <a:bodyPr wrap="square" rtlCol="0">
            <a:spAutoFit/>
          </a:bodyPr>
          <a:lstStyle/>
          <a:p>
            <a:r>
              <a:rPr lang="en-US" sz="2000" dirty="0" smtClean="0">
                <a:solidFill>
                  <a:srgbClr val="00B0F0"/>
                </a:solidFill>
              </a:rPr>
              <a:t>Input Field</a:t>
            </a:r>
            <a:endParaRPr lang="en-US" sz="2000" dirty="0">
              <a:solidFill>
                <a:srgbClr val="00B0F0"/>
              </a:solidFill>
            </a:endParaRPr>
          </a:p>
        </p:txBody>
      </p:sp>
      <p:sp>
        <p:nvSpPr>
          <p:cNvPr id="12" name="TextBox 11"/>
          <p:cNvSpPr txBox="1"/>
          <p:nvPr/>
        </p:nvSpPr>
        <p:spPr>
          <a:xfrm>
            <a:off x="162198" y="4555593"/>
            <a:ext cx="1234440" cy="400110"/>
          </a:xfrm>
          <a:prstGeom prst="rect">
            <a:avLst/>
          </a:prstGeom>
          <a:noFill/>
        </p:spPr>
        <p:txBody>
          <a:bodyPr wrap="square" rtlCol="0">
            <a:spAutoFit/>
          </a:bodyPr>
          <a:lstStyle/>
          <a:p>
            <a:r>
              <a:rPr lang="en-US" sz="2000" dirty="0" smtClean="0">
                <a:solidFill>
                  <a:srgbClr val="00B0F0"/>
                </a:solidFill>
              </a:rPr>
              <a:t>Text Label</a:t>
            </a:r>
            <a:endParaRPr lang="en-US" sz="2000" dirty="0">
              <a:solidFill>
                <a:srgbClr val="00B0F0"/>
              </a:solidFill>
            </a:endParaRPr>
          </a:p>
        </p:txBody>
      </p:sp>
      <p:cxnSp>
        <p:nvCxnSpPr>
          <p:cNvPr id="14" name="Straight Arrow Connector 13"/>
          <p:cNvCxnSpPr>
            <a:stCxn id="12" idx="3"/>
          </p:cNvCxnSpPr>
          <p:nvPr/>
        </p:nvCxnSpPr>
        <p:spPr>
          <a:xfrm>
            <a:off x="1396638" y="4755648"/>
            <a:ext cx="645522"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1754057" y="3858121"/>
            <a:ext cx="6037943" cy="1277257"/>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52160" y="4342676"/>
            <a:ext cx="792480" cy="412972"/>
          </a:xfrm>
          <a:prstGeom prst="ellipse">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53339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9"/>
                                        </p:tgtEl>
                                        <p:attrNameLst>
                                          <p:attrName>style.opacity</p:attrName>
                                        </p:attrNameLst>
                                      </p:cBhvr>
                                      <p:to>
                                        <p:strVal val="0.2"/>
                                      </p:to>
                                    </p:set>
                                    <p:animEffect filter="image" prLst="opacity: 0.2">
                                      <p:cBhvr rctx="IE">
                                        <p:cTn id="7" dur="indefinite"/>
                                        <p:tgtEl>
                                          <p:spTgt spid="9"/>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6" presetClass="emph" presetSubtype="0" fill="hold" grpId="1" nodeType="afterEffect">
                                  <p:stCondLst>
                                    <p:cond delay="0"/>
                                  </p:stCondLst>
                                  <p:childTnLst>
                                    <p:animScale>
                                      <p:cBhvr>
                                        <p:cTn id="40" dur="500" fill="hold"/>
                                        <p:tgtEl>
                                          <p:spTgt spid="16"/>
                                        </p:tgtEl>
                                      </p:cBhvr>
                                      <p:by x="150000" y="150000"/>
                                    </p:animScale>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childTnLst>
                          </p:cTn>
                        </p:par>
                        <p:par>
                          <p:cTn id="45" fill="hold">
                            <p:stCondLst>
                              <p:cond delay="0"/>
                            </p:stCondLst>
                            <p:childTnLst>
                              <p:par>
                                <p:cTn id="46" presetID="1" presetClass="entr" presetSubtype="0" fill="hold" nodeType="afterEffect">
                                  <p:stCondLst>
                                    <p:cond delay="0"/>
                                  </p:stCondLst>
                                  <p:childTnLst>
                                    <p:set>
                                      <p:cBhvr>
                                        <p:cTn id="47"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0" grpId="0"/>
      <p:bldP spid="2" grpId="0"/>
      <p:bldP spid="11" grpId="0"/>
      <p:bldP spid="12" grpId="0"/>
      <p:bldP spid="15" grpId="0" animBg="1"/>
      <p:bldP spid="15" grpId="1" animBg="1"/>
      <p:bldP spid="16" grpId="0" animBg="1"/>
      <p:bldP spid="16" grpId="1" animBg="1"/>
      <p:bldP spid="16" grpId="2"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Sensitive Data</a:t>
            </a:r>
            <a:endParaRPr lang="en-US" dirty="0"/>
          </a:p>
        </p:txBody>
      </p:sp>
      <p:sp>
        <p:nvSpPr>
          <p:cNvPr id="3" name="Content Placeholder 2"/>
          <p:cNvSpPr>
            <a:spLocks noGrp="1"/>
          </p:cNvSpPr>
          <p:nvPr>
            <p:ph idx="1"/>
          </p:nvPr>
        </p:nvSpPr>
        <p:spPr>
          <a:xfrm>
            <a:off x="628650" y="1825626"/>
            <a:ext cx="7886700" cy="1886006"/>
          </a:xfrm>
        </p:spPr>
        <p:txBody>
          <a:bodyPr>
            <a:normAutofit/>
          </a:bodyPr>
          <a:lstStyle/>
          <a:p>
            <a:r>
              <a:rPr lang="en-US" dirty="0" smtClean="0">
                <a:solidFill>
                  <a:srgbClr val="0070C0"/>
                </a:solidFill>
              </a:rPr>
              <a:t>Existing work </a:t>
            </a:r>
            <a:r>
              <a:rPr lang="en-US" dirty="0" smtClean="0"/>
              <a:t>focused on sensitive data defined by certain API methods.</a:t>
            </a:r>
          </a:p>
          <a:p>
            <a:pPr lvl="1"/>
            <a:r>
              <a:rPr lang="en-US" dirty="0"/>
              <a:t>Most of them are permission protected</a:t>
            </a:r>
          </a:p>
          <a:p>
            <a:pPr lvl="1"/>
            <a:r>
              <a:rPr lang="en-US" dirty="0" smtClean="0"/>
              <a:t>E.g., in Android, </a:t>
            </a:r>
            <a:r>
              <a:rPr lang="en-US" sz="2000" dirty="0" err="1" smtClean="0">
                <a:latin typeface="Courier New" panose="02070309020205020404" pitchFamily="49" charset="0"/>
                <a:cs typeface="Courier New" panose="02070309020205020404" pitchFamily="49" charset="0"/>
              </a:rPr>
              <a:t>TelephonyManager.getDeviceId</a:t>
            </a:r>
            <a:r>
              <a:rPr lang="en-US" sz="2000" dirty="0" smtClean="0">
                <a:latin typeface="Courier New" panose="02070309020205020404" pitchFamily="49" charset="0"/>
                <a:cs typeface="Courier New" panose="02070309020205020404" pitchFamily="49" charset="0"/>
              </a:rPr>
              <a:t>()</a:t>
            </a:r>
            <a:endParaRPr lang="en-US" sz="2000"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2</a:t>
            </a:fld>
            <a:endParaRPr lang="en-US"/>
          </a:p>
        </p:txBody>
      </p:sp>
      <p:pic>
        <p:nvPicPr>
          <p:cNvPr id="7" name="Picture 2" descr="Android robot.sv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87434" y="3959575"/>
            <a:ext cx="829056" cy="97316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901371" y="4151084"/>
            <a:ext cx="6139542" cy="369332"/>
          </a:xfrm>
          <a:prstGeom prst="rect">
            <a:avLst/>
          </a:prstGeom>
          <a:noFill/>
        </p:spPr>
        <p:txBody>
          <a:bodyPr wrap="square" rtlCol="0">
            <a:spAutoFit/>
          </a:bodyPr>
          <a:lstStyle/>
          <a:p>
            <a:r>
              <a:rPr lang="en-US" dirty="0" err="1" smtClean="0"/>
              <a:t>TaintDroid</a:t>
            </a:r>
            <a:r>
              <a:rPr lang="en-US" baseline="30000" dirty="0" smtClean="0"/>
              <a:t>[OSDI’10]</a:t>
            </a:r>
            <a:r>
              <a:rPr lang="en-US" dirty="0" smtClean="0"/>
              <a:t>, </a:t>
            </a:r>
            <a:r>
              <a:rPr lang="en-US" dirty="0" err="1"/>
              <a:t>AndroidLeaks</a:t>
            </a:r>
            <a:r>
              <a:rPr lang="en-US" baseline="30000" dirty="0"/>
              <a:t>[TRUST’12]</a:t>
            </a:r>
            <a:r>
              <a:rPr lang="en-US" dirty="0"/>
              <a:t>, </a:t>
            </a:r>
            <a:r>
              <a:rPr lang="en-US" dirty="0" err="1" smtClean="0"/>
              <a:t>FlowDroid</a:t>
            </a:r>
            <a:r>
              <a:rPr lang="en-US" baseline="30000" dirty="0" smtClean="0"/>
              <a:t>[PLDI’14]</a:t>
            </a:r>
            <a:endParaRPr lang="en-US" baseline="30000" dirty="0"/>
          </a:p>
        </p:txBody>
      </p:sp>
      <p:pic>
        <p:nvPicPr>
          <p:cNvPr id="1026" name="Picture 2" descr="Image result for ios"/>
          <p:cNvPicPr>
            <a:picLocks noChangeAspect="1" noChangeArrowheads="1"/>
          </p:cNvPicPr>
          <p:nvPr/>
        </p:nvPicPr>
        <p:blipFill rotWithShape="1">
          <a:blip r:embed="rId6">
            <a:extLst>
              <a:ext uri="{28A0092B-C50C-407E-A947-70E740481C1C}">
                <a14:useLocalDpi xmlns:a14="http://schemas.microsoft.com/office/drawing/2010/main" val="0"/>
              </a:ext>
            </a:extLst>
          </a:blip>
          <a:srcRect l="19417" t="1614" r="17459" b="2707"/>
          <a:stretch/>
        </p:blipFill>
        <p:spPr bwMode="auto">
          <a:xfrm>
            <a:off x="804794" y="5117077"/>
            <a:ext cx="811696" cy="123031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901371" y="5547567"/>
            <a:ext cx="4126593" cy="369332"/>
          </a:xfrm>
          <a:prstGeom prst="rect">
            <a:avLst/>
          </a:prstGeom>
          <a:noFill/>
        </p:spPr>
        <p:txBody>
          <a:bodyPr wrap="square" rtlCol="0">
            <a:spAutoFit/>
          </a:bodyPr>
          <a:lstStyle/>
          <a:p>
            <a:r>
              <a:rPr lang="en-US" dirty="0" err="1" smtClean="0"/>
              <a:t>PiOS</a:t>
            </a:r>
            <a:r>
              <a:rPr lang="en-US" baseline="30000" dirty="0" smtClean="0"/>
              <a:t>[NDSS’11]</a:t>
            </a:r>
            <a:endParaRPr lang="en-US" baseline="30000" dirty="0"/>
          </a:p>
        </p:txBody>
      </p:sp>
      <p:sp>
        <p:nvSpPr>
          <p:cNvPr id="9" name="Date Placeholder 8"/>
          <p:cNvSpPr>
            <a:spLocks noGrp="1"/>
          </p:cNvSpPr>
          <p:nvPr>
            <p:ph type="dt" sz="half" idx="10"/>
          </p:nvPr>
        </p:nvSpPr>
        <p:spPr/>
        <p:txBody>
          <a:bodyPr/>
          <a:lstStyle/>
          <a:p>
            <a:r>
              <a:rPr lang="en-US" smtClean="0"/>
              <a:t>8/14/15</a:t>
            </a:r>
            <a:endParaRPr lang="en-US"/>
          </a:p>
        </p:txBody>
      </p:sp>
    </p:spTree>
    <p:custDataLst>
      <p:custData r:id="rId1"/>
      <p:tags r:id="rId2"/>
    </p:custDataLst>
    <p:extLst>
      <p:ext uri="{BB962C8B-B14F-4D97-AF65-F5344CB8AC3E}">
        <p14:creationId xmlns:p14="http://schemas.microsoft.com/office/powerpoint/2010/main" val="131513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1026"/>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Evaluating Disclosure Analysis</a:t>
            </a:r>
            <a:endParaRPr lang="en-US" dirty="0"/>
          </a:p>
        </p:txBody>
      </p:sp>
      <p:sp>
        <p:nvSpPr>
          <p:cNvPr id="3" name="Content Placeholder 2"/>
          <p:cNvSpPr>
            <a:spLocks noGrp="1"/>
          </p:cNvSpPr>
          <p:nvPr>
            <p:ph idx="1"/>
          </p:nvPr>
        </p:nvSpPr>
        <p:spPr>
          <a:xfrm>
            <a:off x="628650" y="1825626"/>
            <a:ext cx="7886700" cy="483937"/>
          </a:xfrm>
        </p:spPr>
        <p:txBody>
          <a:bodyPr>
            <a:normAutofit/>
          </a:bodyPr>
          <a:lstStyle/>
          <a:p>
            <a:r>
              <a:rPr lang="en-US" dirty="0" smtClean="0"/>
              <a:t>For all 16,000 apps</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29</a:t>
            </a:fld>
            <a:endParaRPr lang="en-US"/>
          </a:p>
        </p:txBody>
      </p:sp>
      <p:sp>
        <p:nvSpPr>
          <p:cNvPr id="6" name="Content Placeholder 2"/>
          <p:cNvSpPr txBox="1">
            <a:spLocks/>
          </p:cNvSpPr>
          <p:nvPr/>
        </p:nvSpPr>
        <p:spPr>
          <a:xfrm>
            <a:off x="628650" y="3742749"/>
            <a:ext cx="7886700" cy="16142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Manually examined 104 apps</a:t>
            </a:r>
          </a:p>
          <a:p>
            <a:pPr lvl="1"/>
            <a:r>
              <a:rPr lang="en-US" dirty="0" smtClean="0"/>
              <a:t>False positive rate is </a:t>
            </a:r>
            <a:r>
              <a:rPr lang="en-US" b="1" dirty="0" smtClean="0"/>
              <a:t>8.7%</a:t>
            </a:r>
          </a:p>
          <a:p>
            <a:pPr lvl="2"/>
            <a:r>
              <a:rPr lang="en-US" dirty="0" smtClean="0"/>
              <a:t>Limitations of underlying taint analysis framework</a:t>
            </a:r>
          </a:p>
          <a:p>
            <a:pPr lvl="3"/>
            <a:r>
              <a:rPr lang="en-US" dirty="0" smtClean="0"/>
              <a:t>E.g. lack of accurate modeling of arrays</a:t>
            </a:r>
          </a:p>
        </p:txBody>
      </p:sp>
      <p:sp>
        <p:nvSpPr>
          <p:cNvPr id="7" name="Content Placeholder 2"/>
          <p:cNvSpPr txBox="1">
            <a:spLocks/>
          </p:cNvSpPr>
          <p:nvPr/>
        </p:nvSpPr>
        <p:spPr>
          <a:xfrm>
            <a:off x="628650" y="2407282"/>
            <a:ext cx="7886700" cy="1186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smtClean="0"/>
              <a:t>Throughput: </a:t>
            </a:r>
            <a:r>
              <a:rPr lang="en-US" b="1" dirty="0" smtClean="0"/>
              <a:t>11.1</a:t>
            </a:r>
            <a:r>
              <a:rPr lang="en-US" dirty="0" smtClean="0"/>
              <a:t> apps/minute</a:t>
            </a:r>
          </a:p>
          <a:p>
            <a:pPr lvl="2"/>
            <a:r>
              <a:rPr lang="en-US" dirty="0" smtClean="0"/>
              <a:t>A cluster of 8 servers</a:t>
            </a:r>
          </a:p>
          <a:p>
            <a:pPr lvl="2"/>
            <a:r>
              <a:rPr lang="en-US" dirty="0" smtClean="0"/>
              <a:t>3 apps are analyzed on each server in parallel</a:t>
            </a:r>
          </a:p>
        </p:txBody>
      </p:sp>
      <p:sp>
        <p:nvSpPr>
          <p:cNvPr id="8" name="Date Placeholder 7"/>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23611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7"/>
                                        </p:tgtEl>
                                        <p:attrNameLst>
                                          <p:attrName>style.opacity</p:attrName>
                                        </p:attrNameLst>
                                      </p:cBhvr>
                                      <p:to>
                                        <p:strVal val="0.2"/>
                                      </p:to>
                                    </p:set>
                                    <p:animEffect filter="image" prLst="opacity: 0.2">
                                      <p:cBhvr rctx="IE">
                                        <p:cTn id="7" dur="indefinite"/>
                                        <p:tgtEl>
                                          <p:spTgt spid="7"/>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(1)</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30</a:t>
            </a:fld>
            <a:endParaRPr lang="en-US"/>
          </a:p>
        </p:txBody>
      </p:sp>
      <p:pic>
        <p:nvPicPr>
          <p:cNvPr id="6" name="Picture 5"/>
          <p:cNvPicPr>
            <a:picLocks noChangeAspect="1"/>
          </p:cNvPicPr>
          <p:nvPr/>
        </p:nvPicPr>
        <p:blipFill>
          <a:blip r:embed="rId3"/>
          <a:stretch>
            <a:fillRect/>
          </a:stretch>
        </p:blipFill>
        <p:spPr>
          <a:xfrm>
            <a:off x="631825" y="1394911"/>
            <a:ext cx="4591050" cy="1895475"/>
          </a:xfrm>
          <a:prstGeom prst="rect">
            <a:avLst/>
          </a:prstGeom>
        </p:spPr>
      </p:pic>
      <p:sp>
        <p:nvSpPr>
          <p:cNvPr id="7" name="TextBox 6"/>
          <p:cNvSpPr txBox="1"/>
          <p:nvPr/>
        </p:nvSpPr>
        <p:spPr>
          <a:xfrm>
            <a:off x="5457371" y="1603984"/>
            <a:ext cx="3338286" cy="1477328"/>
          </a:xfrm>
          <a:prstGeom prst="rect">
            <a:avLst/>
          </a:prstGeom>
          <a:noFill/>
        </p:spPr>
        <p:txBody>
          <a:bodyPr wrap="square" rtlCol="0">
            <a:spAutoFit/>
          </a:bodyPr>
          <a:lstStyle/>
          <a:p>
            <a:r>
              <a:rPr lang="en-US" i="1" dirty="0" err="1" smtClean="0"/>
              <a:t>com.canofsleep.wwdiary</a:t>
            </a:r>
            <a:endParaRPr lang="en-US" i="1" dirty="0" smtClean="0"/>
          </a:p>
          <a:p>
            <a:endParaRPr lang="en-US" i="1" dirty="0" smtClean="0"/>
          </a:p>
          <a:p>
            <a:r>
              <a:rPr lang="en-US" dirty="0" smtClean="0"/>
              <a:t>3 input fields associated with labels “Weight”, “Height” and “Age” are identified sensitive.</a:t>
            </a:r>
            <a:endParaRPr lang="en-US" dirty="0"/>
          </a:p>
        </p:txBody>
      </p:sp>
      <p:sp>
        <p:nvSpPr>
          <p:cNvPr id="8" name="Oval 7"/>
          <p:cNvSpPr/>
          <p:nvPr/>
        </p:nvSpPr>
        <p:spPr>
          <a:xfrm>
            <a:off x="159658" y="1286557"/>
            <a:ext cx="1320800" cy="200382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stretch>
            <a:fillRect/>
          </a:stretch>
        </p:blipFill>
        <p:spPr>
          <a:xfrm>
            <a:off x="1136650" y="3636396"/>
            <a:ext cx="3581400" cy="2590800"/>
          </a:xfrm>
          <a:prstGeom prst="rect">
            <a:avLst/>
          </a:prstGeom>
        </p:spPr>
      </p:pic>
      <p:sp>
        <p:nvSpPr>
          <p:cNvPr id="10" name="Oval 9"/>
          <p:cNvSpPr/>
          <p:nvPr/>
        </p:nvSpPr>
        <p:spPr>
          <a:xfrm>
            <a:off x="628650" y="3524907"/>
            <a:ext cx="2278743" cy="1406889"/>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911680" y="5552710"/>
            <a:ext cx="2278743" cy="887574"/>
          </a:xfrm>
          <a:prstGeom prst="ellipse">
            <a:avLst/>
          </a:prstGeom>
          <a:noFill/>
          <a:ln w="254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5457371" y="4361703"/>
            <a:ext cx="2902858" cy="1477328"/>
          </a:xfrm>
          <a:prstGeom prst="rect">
            <a:avLst/>
          </a:prstGeom>
          <a:noFill/>
        </p:spPr>
        <p:txBody>
          <a:bodyPr wrap="square" rtlCol="0">
            <a:spAutoFit/>
          </a:bodyPr>
          <a:lstStyle/>
          <a:p>
            <a:r>
              <a:rPr lang="en-US" i="1" dirty="0" err="1" smtClean="0"/>
              <a:t>com.nitrogen.android</a:t>
            </a:r>
            <a:endParaRPr lang="en-US" i="1" dirty="0" smtClean="0"/>
          </a:p>
          <a:p>
            <a:endParaRPr lang="en-US" i="1" dirty="0" smtClean="0"/>
          </a:p>
          <a:p>
            <a:r>
              <a:rPr lang="en-US" dirty="0" smtClean="0"/>
              <a:t>The 3 marked inputs fields are identified sensitive and their data are disclosed.</a:t>
            </a:r>
            <a:endParaRPr lang="en-US" dirty="0"/>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497123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6"/>
                                        </p:tgtEl>
                                        <p:attrNameLst>
                                          <p:attrName>style.opacity</p:attrName>
                                        </p:attrNameLst>
                                      </p:cBhvr>
                                      <p:to>
                                        <p:strVal val="0.2"/>
                                      </p:to>
                                    </p:set>
                                    <p:animEffect filter="image" prLst="opacity: 0.2">
                                      <p:cBhvr rctx="IE">
                                        <p:cTn id="7" dur="indefinite"/>
                                        <p:tgtEl>
                                          <p:spTgt spid="6"/>
                                        </p:tgtEl>
                                      </p:cBhvr>
                                    </p:animEffect>
                                  </p:childTnLst>
                                </p:cTn>
                              </p:par>
                              <p:par>
                                <p:cTn id="8" presetID="9" presetClass="emph" presetSubtype="0" grpId="0" nodeType="withEffect">
                                  <p:stCondLst>
                                    <p:cond delay="0"/>
                                  </p:stCondLst>
                                  <p:childTnLst>
                                    <p:set>
                                      <p:cBhvr rctx="PPT">
                                        <p:cTn id="9" dur="indefinite"/>
                                        <p:tgtEl>
                                          <p:spTgt spid="8"/>
                                        </p:tgtEl>
                                        <p:attrNameLst>
                                          <p:attrName>style.opacity</p:attrName>
                                        </p:attrNameLst>
                                      </p:cBhvr>
                                      <p:to>
                                        <p:strVal val="0.2"/>
                                      </p:to>
                                    </p:set>
                                    <p:animEffect filter="image" prLst="opacity: 0.2">
                                      <p:cBhvr rctx="IE">
                                        <p:cTn id="10" dur="indefinite"/>
                                        <p:tgtEl>
                                          <p:spTgt spid="8"/>
                                        </p:tgtEl>
                                      </p:cBhvr>
                                    </p:animEffect>
                                  </p:childTnLst>
                                </p:cTn>
                              </p:par>
                              <p:par>
                                <p:cTn id="11" presetID="9" presetClass="emph" presetSubtype="0" grpId="0" nodeType="withEffect">
                                  <p:stCondLst>
                                    <p:cond delay="0"/>
                                  </p:stCondLst>
                                  <p:childTnLst>
                                    <p:set>
                                      <p:cBhvr rctx="PPT">
                                        <p:cTn id="12" dur="indefinite"/>
                                        <p:tgtEl>
                                          <p:spTgt spid="7"/>
                                        </p:tgtEl>
                                        <p:attrNameLst>
                                          <p:attrName>style.opacity</p:attrName>
                                        </p:attrNameLst>
                                      </p:cBhvr>
                                      <p:to>
                                        <p:strVal val="0.2"/>
                                      </p:to>
                                    </p:set>
                                    <p:animEffect filter="image" prLst="opacity: 0.2">
                                      <p:cBhvr rctx="IE">
                                        <p:cTn id="13" dur="indefinite"/>
                                        <p:tgtEl>
                                          <p:spTgt spid="7"/>
                                        </p:tgtEl>
                                      </p:cBhvr>
                                    </p:animEffec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1" grpId="0" animBg="1"/>
      <p:bldP spid="1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Studies (2)</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31</a:t>
            </a:fld>
            <a:endParaRPr lang="en-US"/>
          </a:p>
        </p:txBody>
      </p:sp>
      <p:sp>
        <p:nvSpPr>
          <p:cNvPr id="6" name="TextBox 5"/>
          <p:cNvSpPr txBox="1"/>
          <p:nvPr/>
        </p:nvSpPr>
        <p:spPr>
          <a:xfrm>
            <a:off x="1860754" y="3041795"/>
            <a:ext cx="66545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latin typeface="Courier New" panose="02070309020205020404" pitchFamily="49" charset="0"/>
                <a:cs typeface="Courier New" panose="02070309020205020404" pitchFamily="49" charset="0"/>
              </a:rPr>
              <a:t>txtWeight</a:t>
            </a:r>
            <a:r>
              <a:rPr lang="en-US" dirty="0" smtClean="0">
                <a:latin typeface="Courier New" panose="02070309020205020404" pitchFamily="49" charset="0"/>
                <a:cs typeface="Courier New" panose="02070309020205020404" pitchFamily="49" charset="0"/>
              </a:rPr>
              <a:t> = </a:t>
            </a:r>
            <a:r>
              <a:rPr lang="en-US" dirty="0" err="1" smtClean="0">
                <a:solidFill>
                  <a:srgbClr val="7030A0"/>
                </a:solidFill>
                <a:latin typeface="Courier New" panose="02070309020205020404" pitchFamily="49" charset="0"/>
                <a:cs typeface="Courier New" panose="02070309020205020404" pitchFamily="49" charset="0"/>
              </a:rPr>
              <a:t>this</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R.id.edt_weight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TextBox 7"/>
          <p:cNvSpPr txBox="1"/>
          <p:nvPr/>
        </p:nvSpPr>
        <p:spPr>
          <a:xfrm>
            <a:off x="1860754" y="4095141"/>
            <a:ext cx="66545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latin typeface="Courier New" panose="02070309020205020404" pitchFamily="49" charset="0"/>
                <a:cs typeface="Courier New" panose="02070309020205020404" pitchFamily="49" charset="0"/>
              </a:rPr>
              <a:t>valWeight</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txtWeight.getText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toString</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10" name="TextBox 9"/>
          <p:cNvSpPr txBox="1"/>
          <p:nvPr/>
        </p:nvSpPr>
        <p:spPr>
          <a:xfrm>
            <a:off x="1860754" y="5148487"/>
            <a:ext cx="6654596"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err="1" smtClean="0">
                <a:latin typeface="Courier New" panose="02070309020205020404" pitchFamily="49" charset="0"/>
                <a:cs typeface="Courier New" panose="02070309020205020404" pitchFamily="49" charset="0"/>
              </a:rPr>
              <a:t>Log.i</a:t>
            </a:r>
            <a:r>
              <a:rPr lang="en-US" dirty="0" smtClean="0">
                <a:latin typeface="Courier New" panose="02070309020205020404" pitchFamily="49" charset="0"/>
                <a:cs typeface="Courier New" panose="02070309020205020404" pitchFamily="49" charset="0"/>
              </a:rPr>
              <a:t>(“</a:t>
            </a:r>
            <a:r>
              <a:rPr lang="en-US" dirty="0" smtClean="0">
                <a:solidFill>
                  <a:srgbClr val="C00000"/>
                </a:solidFill>
                <a:latin typeface="Courier New" panose="02070309020205020404" pitchFamily="49" charset="0"/>
                <a:cs typeface="Courier New" panose="02070309020205020404" pitchFamily="49" charset="0"/>
              </a:rPr>
              <a:t>weight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valWeight</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a:stCxn id="6" idx="2"/>
            <a:endCxn id="8" idx="0"/>
          </p:cNvCxnSpPr>
          <p:nvPr/>
        </p:nvCxnSpPr>
        <p:spPr>
          <a:xfrm>
            <a:off x="5188052" y="3411127"/>
            <a:ext cx="0" cy="684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2"/>
            <a:endCxn id="10" idx="0"/>
          </p:cNvCxnSpPr>
          <p:nvPr/>
        </p:nvCxnSpPr>
        <p:spPr>
          <a:xfrm>
            <a:off x="5188052" y="4464473"/>
            <a:ext cx="0" cy="684014"/>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95834" y="4095141"/>
            <a:ext cx="1065326" cy="369332"/>
          </a:xfrm>
          <a:prstGeom prst="rect">
            <a:avLst/>
          </a:prstGeom>
          <a:noFill/>
        </p:spPr>
        <p:txBody>
          <a:bodyPr wrap="square" rtlCol="0">
            <a:spAutoFit/>
          </a:bodyPr>
          <a:lstStyle/>
          <a:p>
            <a:r>
              <a:rPr lang="en-US" dirty="0" smtClean="0">
                <a:solidFill>
                  <a:srgbClr val="FF0000"/>
                </a:solidFill>
              </a:rPr>
              <a:t>Source</a:t>
            </a:r>
            <a:endParaRPr lang="en-US" dirty="0">
              <a:solidFill>
                <a:srgbClr val="FF0000"/>
              </a:solidFill>
            </a:endParaRPr>
          </a:p>
        </p:txBody>
      </p:sp>
      <p:sp>
        <p:nvSpPr>
          <p:cNvPr id="16" name="TextBox 15"/>
          <p:cNvSpPr txBox="1"/>
          <p:nvPr/>
        </p:nvSpPr>
        <p:spPr>
          <a:xfrm>
            <a:off x="595834" y="5148487"/>
            <a:ext cx="1065326" cy="369332"/>
          </a:xfrm>
          <a:prstGeom prst="rect">
            <a:avLst/>
          </a:prstGeom>
          <a:noFill/>
        </p:spPr>
        <p:txBody>
          <a:bodyPr wrap="square" rtlCol="0">
            <a:spAutoFit/>
          </a:bodyPr>
          <a:lstStyle/>
          <a:p>
            <a:r>
              <a:rPr lang="en-US" dirty="0" smtClean="0">
                <a:solidFill>
                  <a:srgbClr val="FF0000"/>
                </a:solidFill>
              </a:rPr>
              <a:t>Sink</a:t>
            </a:r>
            <a:endParaRPr lang="en-US" dirty="0">
              <a:solidFill>
                <a:srgbClr val="FF0000"/>
              </a:solidFill>
            </a:endParaRPr>
          </a:p>
        </p:txBody>
      </p:sp>
      <p:sp>
        <p:nvSpPr>
          <p:cNvPr id="17" name="Content Placeholder 2"/>
          <p:cNvSpPr>
            <a:spLocks noGrp="1"/>
          </p:cNvSpPr>
          <p:nvPr>
            <p:ph idx="1"/>
          </p:nvPr>
        </p:nvSpPr>
        <p:spPr>
          <a:xfrm>
            <a:off x="628650" y="1825626"/>
            <a:ext cx="7886700" cy="483937"/>
          </a:xfrm>
        </p:spPr>
        <p:txBody>
          <a:bodyPr>
            <a:normAutofit/>
          </a:bodyPr>
          <a:lstStyle/>
          <a:p>
            <a:r>
              <a:rPr lang="en-US" dirty="0" smtClean="0"/>
              <a:t>Disclosure analysis based on SUPOR</a:t>
            </a:r>
            <a:endParaRPr lang="en-US" dirty="0"/>
          </a:p>
        </p:txBody>
      </p:sp>
      <p:sp>
        <p:nvSpPr>
          <p:cNvPr id="23" name="Content Placeholder 2"/>
          <p:cNvSpPr txBox="1">
            <a:spLocks/>
          </p:cNvSpPr>
          <p:nvPr/>
        </p:nvSpPr>
        <p:spPr>
          <a:xfrm>
            <a:off x="628650" y="1833799"/>
            <a:ext cx="7886700" cy="12280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Disclosure analysis based on </a:t>
            </a:r>
            <a:r>
              <a:rPr lang="en-US" dirty="0" smtClean="0">
                <a:solidFill>
                  <a:srgbClr val="00B0F0"/>
                </a:solidFill>
              </a:rPr>
              <a:t>existing approach</a:t>
            </a:r>
            <a:r>
              <a:rPr lang="en-US" dirty="0" smtClean="0"/>
              <a:t> which directly define certain APIs as sensitive sources.</a:t>
            </a:r>
            <a:endParaRPr lang="en-US" dirty="0"/>
          </a:p>
        </p:txBody>
      </p:sp>
      <p:sp>
        <p:nvSpPr>
          <p:cNvPr id="24" name="TextBox 23"/>
          <p:cNvSpPr txBox="1"/>
          <p:nvPr/>
        </p:nvSpPr>
        <p:spPr>
          <a:xfrm rot="20488418">
            <a:off x="4083152" y="4544385"/>
            <a:ext cx="2209800" cy="584775"/>
          </a:xfrm>
          <a:prstGeom prst="rect">
            <a:avLst/>
          </a:prstGeom>
          <a:noFill/>
        </p:spPr>
        <p:txBody>
          <a:bodyPr wrap="square" rtlCol="0">
            <a:spAutoFit/>
          </a:bodyPr>
          <a:lstStyle/>
          <a:p>
            <a:pPr algn="ctr"/>
            <a:r>
              <a:rPr lang="en-US" sz="3200" dirty="0" smtClean="0">
                <a:solidFill>
                  <a:srgbClr val="FF0000"/>
                </a:solidFill>
              </a:rPr>
              <a:t>Detected</a:t>
            </a:r>
            <a:endParaRPr lang="en-US" sz="3200" dirty="0">
              <a:solidFill>
                <a:srgbClr val="FF0000"/>
              </a:solidFill>
            </a:endParaRPr>
          </a:p>
        </p:txBody>
      </p:sp>
      <p:sp>
        <p:nvSpPr>
          <p:cNvPr id="25" name="TextBox 24"/>
          <p:cNvSpPr txBox="1"/>
          <p:nvPr/>
        </p:nvSpPr>
        <p:spPr>
          <a:xfrm rot="1612527">
            <a:off x="4105962" y="4514094"/>
            <a:ext cx="2209800" cy="584775"/>
          </a:xfrm>
          <a:prstGeom prst="rect">
            <a:avLst/>
          </a:prstGeom>
          <a:noFill/>
        </p:spPr>
        <p:txBody>
          <a:bodyPr wrap="square" rtlCol="0">
            <a:spAutoFit/>
          </a:bodyPr>
          <a:lstStyle/>
          <a:p>
            <a:pPr algn="ctr"/>
            <a:r>
              <a:rPr lang="en-US" sz="3200" dirty="0" smtClean="0">
                <a:solidFill>
                  <a:srgbClr val="FF0000"/>
                </a:solidFill>
              </a:rPr>
              <a:t>Undetected</a:t>
            </a:r>
            <a:endParaRPr lang="en-US" sz="3200" dirty="0">
              <a:solidFill>
                <a:srgbClr val="FF0000"/>
              </a:solidFill>
            </a:endParaRPr>
          </a:p>
        </p:txBody>
      </p:sp>
      <p:sp>
        <p:nvSpPr>
          <p:cNvPr id="3" name="Date Placeholder 2"/>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76663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5"/>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build="p"/>
      <p:bldP spid="23" grpId="0"/>
      <p:bldP spid="23" grpId="1"/>
      <p:bldP spid="24" grpId="0"/>
      <p:bldP spid="25" grpId="0"/>
      <p:bldP spid="25" grpId="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a:xfrm>
            <a:off x="628650" y="1825625"/>
            <a:ext cx="7886700" cy="1115695"/>
          </a:xfrm>
        </p:spPr>
        <p:txBody>
          <a:bodyPr>
            <a:normAutofit/>
          </a:bodyPr>
          <a:lstStyle/>
          <a:p>
            <a:r>
              <a:rPr lang="en-US" sz="2400" dirty="0" smtClean="0"/>
              <a:t>We study the possibility of </a:t>
            </a:r>
            <a:r>
              <a:rPr lang="en-US" sz="2400" dirty="0" smtClean="0">
                <a:solidFill>
                  <a:srgbClr val="FF0000"/>
                </a:solidFill>
              </a:rPr>
              <a:t>detecting sensitive user inputs</a:t>
            </a:r>
            <a:r>
              <a:rPr lang="en-US" sz="2400" dirty="0" smtClean="0"/>
              <a:t>, an important yet mostly neglected sensitive source in mobile apps.</a:t>
            </a:r>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32</a:t>
            </a:fld>
            <a:endParaRPr lang="en-US"/>
          </a:p>
        </p:txBody>
      </p:sp>
      <p:sp>
        <p:nvSpPr>
          <p:cNvPr id="6" name="Content Placeholder 2"/>
          <p:cNvSpPr txBox="1">
            <a:spLocks/>
          </p:cNvSpPr>
          <p:nvPr/>
        </p:nvSpPr>
        <p:spPr>
          <a:xfrm>
            <a:off x="628650" y="2941320"/>
            <a:ext cx="7886700" cy="26287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propose </a:t>
            </a:r>
            <a:r>
              <a:rPr lang="en-US" sz="2400" dirty="0" smtClean="0">
                <a:solidFill>
                  <a:srgbClr val="FF0000"/>
                </a:solidFill>
              </a:rPr>
              <a:t>SUPOR</a:t>
            </a:r>
            <a:r>
              <a:rPr lang="en-US" sz="2400" dirty="0" smtClean="0"/>
              <a:t>, among the </a:t>
            </a:r>
            <a:r>
              <a:rPr lang="en-US" sz="2400" i="1" dirty="0" smtClean="0"/>
              <a:t>first</a:t>
            </a:r>
            <a:r>
              <a:rPr lang="en-US" sz="2400" dirty="0" smtClean="0"/>
              <a:t> known approaches to detect sensitive user inputs with high recall and precision.</a:t>
            </a:r>
          </a:p>
          <a:p>
            <a:pPr lvl="1"/>
            <a:r>
              <a:rPr lang="en-US" sz="2000" dirty="0" smtClean="0"/>
              <a:t>Mimics from the user’s perspective by </a:t>
            </a:r>
            <a:r>
              <a:rPr lang="en-US" sz="2000" dirty="0" smtClean="0">
                <a:solidFill>
                  <a:srgbClr val="FF0000"/>
                </a:solidFill>
              </a:rPr>
              <a:t>statically and </a:t>
            </a:r>
            <a:r>
              <a:rPr lang="en-US" sz="2000" dirty="0" err="1" smtClean="0">
                <a:solidFill>
                  <a:srgbClr val="FF0000"/>
                </a:solidFill>
              </a:rPr>
              <a:t>scalably</a:t>
            </a:r>
            <a:r>
              <a:rPr lang="en-US" sz="2000" dirty="0" smtClean="0">
                <a:solidFill>
                  <a:srgbClr val="FF0000"/>
                </a:solidFill>
              </a:rPr>
              <a:t> rendering the layout files</a:t>
            </a:r>
            <a:r>
              <a:rPr lang="en-US" sz="2000" dirty="0" smtClean="0"/>
              <a:t>.</a:t>
            </a:r>
          </a:p>
          <a:p>
            <a:pPr lvl="1"/>
            <a:r>
              <a:rPr lang="en-US" sz="2000" dirty="0" smtClean="0"/>
              <a:t>Leverages a geometry-based approach to </a:t>
            </a:r>
            <a:r>
              <a:rPr lang="en-US" sz="2000" dirty="0" smtClean="0">
                <a:solidFill>
                  <a:srgbClr val="FF0000"/>
                </a:solidFill>
              </a:rPr>
              <a:t>precisely associated text labels to input fields</a:t>
            </a:r>
            <a:r>
              <a:rPr lang="en-US" sz="2000" dirty="0" smtClean="0"/>
              <a:t>.</a:t>
            </a:r>
          </a:p>
          <a:p>
            <a:pPr lvl="1"/>
            <a:r>
              <a:rPr lang="en-US" sz="2000" dirty="0" smtClean="0"/>
              <a:t>Utilizes textual </a:t>
            </a:r>
            <a:r>
              <a:rPr lang="en-US" sz="2000" dirty="0" smtClean="0"/>
              <a:t>analysis to </a:t>
            </a:r>
            <a:r>
              <a:rPr lang="en-US" sz="2000" dirty="0" smtClean="0"/>
              <a:t>determine the sensitiveness of the texts in labels.</a:t>
            </a:r>
          </a:p>
        </p:txBody>
      </p:sp>
      <p:sp>
        <p:nvSpPr>
          <p:cNvPr id="7" name="Content Placeholder 2"/>
          <p:cNvSpPr txBox="1">
            <a:spLocks/>
          </p:cNvSpPr>
          <p:nvPr/>
        </p:nvSpPr>
        <p:spPr>
          <a:xfrm>
            <a:off x="628650" y="5560696"/>
            <a:ext cx="7886700" cy="795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t>We perform a </a:t>
            </a:r>
            <a:r>
              <a:rPr lang="en-US" sz="2400" dirty="0" smtClean="0">
                <a:solidFill>
                  <a:srgbClr val="FF0000"/>
                </a:solidFill>
              </a:rPr>
              <a:t>sensitive user inputs disclosure analysis</a:t>
            </a:r>
            <a:r>
              <a:rPr lang="en-US" sz="2400" dirty="0" smtClean="0"/>
              <a:t>, with FP rate of 8.7%, to demonstrate the usefulness of SUPOR.</a:t>
            </a:r>
            <a:endParaRPr lang="en-US" sz="2400" dirty="0"/>
          </a:p>
        </p:txBody>
      </p:sp>
      <p:sp>
        <p:nvSpPr>
          <p:cNvPr id="8" name="Date Placeholder 7"/>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96572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grpId="0" nodeType="clickEffect">
                                  <p:stCondLst>
                                    <p:cond delay="0"/>
                                  </p:stCondLst>
                                  <p:childTnLst>
                                    <p:set>
                                      <p:cBhvr rctx="PPT">
                                        <p:cTn id="6" dur="indefinite"/>
                                        <p:tgtEl>
                                          <p:spTgt spid="3">
                                            <p:txEl>
                                              <p:pRg st="0" end="0"/>
                                            </p:txEl>
                                          </p:spTgt>
                                        </p:tgtEl>
                                        <p:attrNameLst>
                                          <p:attrName>style.opacity</p:attrName>
                                        </p:attrNameLst>
                                      </p:cBhvr>
                                      <p:to>
                                        <p:strVal val="0.25"/>
                                      </p:to>
                                    </p:set>
                                    <p:animEffect filter="image" prLst="opacity: 0.25">
                                      <p:cBhvr rctx="IE">
                                        <p:cTn id="7" dur="indefinite"/>
                                        <p:tgtEl>
                                          <p:spTgt spid="3">
                                            <p:txEl>
                                              <p:pRg st="0" end="0"/>
                                            </p:txEl>
                                          </p:spTgt>
                                        </p:tgtEl>
                                      </p:cBhvr>
                                    </p:animEffect>
                                  </p:childTnLst>
                                </p:cTn>
                              </p:par>
                            </p:childTnLst>
                          </p:cTn>
                        </p:par>
                        <p:par>
                          <p:cTn id="8" fill="hold">
                            <p:stCondLst>
                              <p:cond delay="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mph" presetSubtype="0" grpId="1" nodeType="clickEffect">
                                  <p:stCondLst>
                                    <p:cond delay="0"/>
                                  </p:stCondLst>
                                  <p:childTnLst>
                                    <p:set>
                                      <p:cBhvr rctx="PPT">
                                        <p:cTn id="14" dur="indefinite"/>
                                        <p:tgtEl>
                                          <p:spTgt spid="6"/>
                                        </p:tgtEl>
                                        <p:attrNameLst>
                                          <p:attrName>style.opacity</p:attrName>
                                        </p:attrNameLst>
                                      </p:cBhvr>
                                      <p:to>
                                        <p:strVal val="0.25"/>
                                      </p:to>
                                    </p:set>
                                    <p:animEffect filter="image" prLst="opacity: 0.25">
                                      <p:cBhvr rctx="IE">
                                        <p:cTn id="15" dur="indefinite"/>
                                        <p:tgtEl>
                                          <p:spTgt spid="6"/>
                                        </p:tgtEl>
                                      </p:cBhvr>
                                    </p:animEffec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6" grpId="1"/>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33</a:t>
            </a:fld>
            <a:endParaRPr lang="en-US"/>
          </a:p>
        </p:txBody>
      </p:sp>
      <p:sp>
        <p:nvSpPr>
          <p:cNvPr id="6" name="TextBox 5"/>
          <p:cNvSpPr txBox="1"/>
          <p:nvPr/>
        </p:nvSpPr>
        <p:spPr>
          <a:xfrm>
            <a:off x="1690914" y="988146"/>
            <a:ext cx="5762172" cy="2954655"/>
          </a:xfrm>
          <a:prstGeom prst="rect">
            <a:avLst/>
          </a:prstGeom>
          <a:noFill/>
        </p:spPr>
        <p:txBody>
          <a:bodyPr wrap="square" rtlCol="0">
            <a:spAutoFit/>
          </a:bodyPr>
          <a:lstStyle/>
          <a:p>
            <a:pPr algn="ctr"/>
            <a:r>
              <a:rPr lang="en-US" sz="4400" dirty="0" smtClean="0"/>
              <a:t>Thank You!</a:t>
            </a:r>
          </a:p>
          <a:p>
            <a:pPr algn="ctr"/>
            <a:endParaRPr lang="en-US" sz="4400" dirty="0"/>
          </a:p>
          <a:p>
            <a:pPr algn="ctr"/>
            <a:endParaRPr lang="en-US" sz="4400" dirty="0" smtClean="0"/>
          </a:p>
          <a:p>
            <a:pPr algn="ctr"/>
            <a:r>
              <a:rPr lang="en-US" sz="5400" dirty="0" smtClean="0"/>
              <a:t>Q &amp; A</a:t>
            </a:r>
            <a:endParaRPr lang="en-US" sz="5400" dirty="0"/>
          </a:p>
        </p:txBody>
      </p:sp>
      <p:sp>
        <p:nvSpPr>
          <p:cNvPr id="2" name="Date Placeholder 1"/>
          <p:cNvSpPr>
            <a:spLocks noGrp="1"/>
          </p:cNvSpPr>
          <p:nvPr>
            <p:ph type="dt" sz="half" idx="10"/>
          </p:nvPr>
        </p:nvSpPr>
        <p:spPr/>
        <p:txBody>
          <a:bodyPr/>
          <a:lstStyle/>
          <a:p>
            <a:r>
              <a:rPr lang="en-US" smtClean="0"/>
              <a:t>8/14/15</a:t>
            </a:r>
            <a:endParaRPr lang="en-US"/>
          </a:p>
        </p:txBody>
      </p:sp>
      <p:pic>
        <p:nvPicPr>
          <p:cNvPr id="7" name="Picture 3" descr="C:\Users\kjlu\Desktop\NDSS15\figs\nec 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5851" y="4772444"/>
            <a:ext cx="2362200" cy="81909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Users\kjlu\Desktop\NDSS15\figs\Georgia_Tech_shortened_logo.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4271" y="4707617"/>
            <a:ext cx="2133600" cy="94247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PU_sig132.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4603" y="4707617"/>
            <a:ext cx="2485028" cy="965486"/>
          </a:xfrm>
          <a:prstGeom prst="rect">
            <a:avLst/>
          </a:prstGeom>
        </p:spPr>
      </p:pic>
    </p:spTree>
    <p:extLst>
      <p:ext uri="{BB962C8B-B14F-4D97-AF65-F5344CB8AC3E}">
        <p14:creationId xmlns:p14="http://schemas.microsoft.com/office/powerpoint/2010/main" val="38223359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Related work</a:t>
            </a:r>
            <a:endParaRPr lang="en-US" dirty="0"/>
          </a:p>
        </p:txBody>
      </p:sp>
      <p:sp>
        <p:nvSpPr>
          <p:cNvPr id="3" name="Content Placeholder 2"/>
          <p:cNvSpPr>
            <a:spLocks noGrp="1"/>
          </p:cNvSpPr>
          <p:nvPr>
            <p:ph idx="1"/>
          </p:nvPr>
        </p:nvSpPr>
        <p:spPr>
          <a:xfrm>
            <a:off x="628650" y="1825625"/>
            <a:ext cx="7886700" cy="1054735"/>
          </a:xfrm>
        </p:spPr>
        <p:txBody>
          <a:bodyPr>
            <a:normAutofit/>
          </a:bodyPr>
          <a:lstStyle/>
          <a:p>
            <a:r>
              <a:rPr lang="en-US" sz="2400" dirty="0" smtClean="0"/>
              <a:t>A lot of work focus on privacy disclosure problems on predefined sensitive data sources in the phone.</a:t>
            </a:r>
            <a:r>
              <a:rPr lang="en-US" sz="2400" baseline="30000" dirty="0" smtClean="0"/>
              <a:t>[</a:t>
            </a:r>
            <a:r>
              <a:rPr lang="en-US" sz="2400" baseline="30000" dirty="0" err="1" smtClean="0"/>
              <a:t>FlowDroid</a:t>
            </a:r>
            <a:r>
              <a:rPr lang="en-US" sz="2400" dirty="0" smtClean="0"/>
              <a:t> </a:t>
            </a:r>
            <a:r>
              <a:rPr lang="en-US" sz="2400" baseline="30000" dirty="0" smtClean="0"/>
              <a:t>PLDI’14, </a:t>
            </a:r>
            <a:r>
              <a:rPr lang="en-US" sz="2400" baseline="30000" dirty="0" err="1" smtClean="0"/>
              <a:t>PiOS</a:t>
            </a:r>
            <a:r>
              <a:rPr lang="en-US" sz="2400" baseline="30000" dirty="0" smtClean="0"/>
              <a:t> NDSS’11, AAPL NDSS’15]</a:t>
            </a:r>
            <a:endParaRPr lang="en-US" sz="2400" baseline="30000"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34</a:t>
            </a:fld>
            <a:endParaRPr lang="en-US"/>
          </a:p>
        </p:txBody>
      </p:sp>
      <p:sp>
        <p:nvSpPr>
          <p:cNvPr id="6" name="Content Placeholder 2"/>
          <p:cNvSpPr txBox="1">
            <a:spLocks/>
          </p:cNvSpPr>
          <p:nvPr/>
        </p:nvSpPr>
        <p:spPr>
          <a:xfrm>
            <a:off x="628650" y="2817180"/>
            <a:ext cx="7886700" cy="7620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t>FlowDroid</a:t>
            </a:r>
            <a:r>
              <a:rPr lang="en-US" sz="2400" dirty="0" smtClean="0"/>
              <a:t> employs a limited form of sensitive input fields—password fields.</a:t>
            </a:r>
            <a:r>
              <a:rPr lang="en-US" sz="2400" baseline="30000" dirty="0" smtClean="0"/>
              <a:t>[PLDI’14]</a:t>
            </a:r>
            <a:endParaRPr lang="en-US" sz="2400" baseline="30000" dirty="0"/>
          </a:p>
        </p:txBody>
      </p:sp>
      <p:sp>
        <p:nvSpPr>
          <p:cNvPr id="7" name="Content Placeholder 2"/>
          <p:cNvSpPr txBox="1">
            <a:spLocks/>
          </p:cNvSpPr>
          <p:nvPr/>
        </p:nvSpPr>
        <p:spPr>
          <a:xfrm>
            <a:off x="628650" y="3631571"/>
            <a:ext cx="7886700" cy="10071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t>AsDroid</a:t>
            </a:r>
            <a:r>
              <a:rPr lang="en-US" sz="2400" dirty="0" smtClean="0"/>
              <a:t> checks </a:t>
            </a:r>
            <a:r>
              <a:rPr lang="en-US" sz="2400" dirty="0" err="1" smtClean="0"/>
              <a:t>checks</a:t>
            </a:r>
            <a:r>
              <a:rPr lang="en-US" sz="2400" dirty="0" smtClean="0"/>
              <a:t> </a:t>
            </a:r>
            <a:r>
              <a:rPr lang="en-US" sz="2400" dirty="0"/>
              <a:t>UI </a:t>
            </a:r>
            <a:r>
              <a:rPr lang="en-US" sz="2400" dirty="0" smtClean="0"/>
              <a:t>text to </a:t>
            </a:r>
            <a:r>
              <a:rPr lang="en-US" sz="2400" dirty="0"/>
              <a:t>detect the </a:t>
            </a:r>
            <a:r>
              <a:rPr lang="en-US" sz="2400" dirty="0" smtClean="0"/>
              <a:t>contradiction between the expected behaviors and program behaviors.</a:t>
            </a:r>
            <a:r>
              <a:rPr lang="en-US" sz="2400" baseline="30000" dirty="0" smtClean="0"/>
              <a:t>[ICSE’14]</a:t>
            </a:r>
            <a:endParaRPr lang="en-US" sz="2400" baseline="30000" dirty="0"/>
          </a:p>
        </p:txBody>
      </p:sp>
      <p:sp>
        <p:nvSpPr>
          <p:cNvPr id="8" name="Content Placeholder 2"/>
          <p:cNvSpPr txBox="1">
            <a:spLocks/>
          </p:cNvSpPr>
          <p:nvPr/>
        </p:nvSpPr>
        <p:spPr>
          <a:xfrm>
            <a:off x="628650" y="4800754"/>
            <a:ext cx="7886700" cy="14324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err="1" smtClean="0"/>
              <a:t>UIPicker</a:t>
            </a:r>
            <a:r>
              <a:rPr lang="en-US" sz="2400" dirty="0" smtClean="0"/>
              <a:t> uses supervised learning to collect sensitive keywords and corresponding layouts. It also uses the sibling elements in layout files as the description text for a widget.</a:t>
            </a:r>
            <a:r>
              <a:rPr lang="en-US" sz="2400" baseline="30000" dirty="0" smtClean="0"/>
              <a:t>[USENIX Security’15]</a:t>
            </a:r>
            <a:endParaRPr lang="en-US" sz="2400" baseline="30000" dirty="0"/>
          </a:p>
        </p:txBody>
      </p:sp>
      <p:sp>
        <p:nvSpPr>
          <p:cNvPr id="9" name="Date Placeholder 8"/>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61946289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 dataset construction</a:t>
            </a:r>
            <a:endParaRPr lang="en-US" dirty="0"/>
          </a:p>
        </p:txBody>
      </p:sp>
      <p:sp>
        <p:nvSpPr>
          <p:cNvPr id="3" name="Content Placeholder 2"/>
          <p:cNvSpPr>
            <a:spLocks noGrp="1"/>
          </p:cNvSpPr>
          <p:nvPr>
            <p:ph idx="1"/>
          </p:nvPr>
        </p:nvSpPr>
        <p:spPr/>
        <p:txBody>
          <a:bodyPr/>
          <a:lstStyle/>
          <a:p>
            <a:r>
              <a:rPr lang="en-US" dirty="0" smtClean="0"/>
              <a:t>Crawl texts from apps’ resource files</a:t>
            </a:r>
          </a:p>
          <a:p>
            <a:pPr lvl="1"/>
            <a:endParaRPr lang="en-US" dirty="0"/>
          </a:p>
          <a:p>
            <a:r>
              <a:rPr lang="en-US" dirty="0"/>
              <a:t>A</a:t>
            </a:r>
            <a:r>
              <a:rPr lang="en-US" dirty="0" smtClean="0"/>
              <a:t>dapt </a:t>
            </a:r>
            <a:r>
              <a:rPr lang="en-US" dirty="0"/>
              <a:t>NLP techniques to extract nouns and</a:t>
            </a:r>
            <a:br>
              <a:rPr lang="en-US" dirty="0"/>
            </a:br>
            <a:r>
              <a:rPr lang="en-US" dirty="0"/>
              <a:t>noun phrases from the top 5,000 frequent text lines</a:t>
            </a:r>
            <a:r>
              <a:rPr lang="en-US" dirty="0" smtClean="0"/>
              <a:t>.</a:t>
            </a:r>
          </a:p>
          <a:p>
            <a:pPr lvl="1"/>
            <a:endParaRPr lang="en-US" dirty="0"/>
          </a:p>
          <a:p>
            <a:r>
              <a:rPr lang="en-US" dirty="0" smtClean="0"/>
              <a:t>Manually inspect top frequent nouns and noun phrases to identify sensitive keywords.</a:t>
            </a:r>
            <a:endParaRPr lang="en-US" dirty="0"/>
          </a:p>
        </p:txBody>
      </p:sp>
      <p:sp>
        <p:nvSpPr>
          <p:cNvPr id="4" name="Date Placeholder 3"/>
          <p:cNvSpPr>
            <a:spLocks noGrp="1"/>
          </p:cNvSpPr>
          <p:nvPr>
            <p:ph type="dt" sz="half" idx="10"/>
          </p:nvPr>
        </p:nvSpPr>
        <p:spPr/>
        <p:txBody>
          <a:bodyPr/>
          <a:lstStyle/>
          <a:p>
            <a:r>
              <a:rPr lang="en-US" smtClean="0"/>
              <a:t>8/14/15</a:t>
            </a:r>
            <a:endParaRPr lang="en-US"/>
          </a:p>
        </p:txBody>
      </p:sp>
      <p:sp>
        <p:nvSpPr>
          <p:cNvPr id="5" name="Footer Placeholder 4"/>
          <p:cNvSpPr>
            <a:spLocks noGrp="1"/>
          </p:cNvSpPr>
          <p:nvPr>
            <p:ph type="ftr" sz="quarter" idx="11"/>
          </p:nvPr>
        </p:nvSpPr>
        <p:spPr/>
        <p:txBody>
          <a:bodyPr/>
          <a:lstStyle/>
          <a:p>
            <a:r>
              <a:rPr lang="en-US" smtClean="0"/>
              <a:t>USENIX Security 2015</a:t>
            </a:r>
            <a:endParaRPr lang="en-US"/>
          </a:p>
        </p:txBody>
      </p:sp>
      <p:sp>
        <p:nvSpPr>
          <p:cNvPr id="6" name="Slide Number Placeholder 5"/>
          <p:cNvSpPr>
            <a:spLocks noGrp="1"/>
          </p:cNvSpPr>
          <p:nvPr>
            <p:ph type="sldNum" sz="quarter" idx="12"/>
          </p:nvPr>
        </p:nvSpPr>
        <p:spPr/>
        <p:txBody>
          <a:bodyPr/>
          <a:lstStyle/>
          <a:p>
            <a:fld id="{906745D7-5DCD-445B-BDED-754FAF3E7806}" type="slidenum">
              <a:rPr lang="en-US" smtClean="0"/>
              <a:t>35</a:t>
            </a:fld>
            <a:endParaRPr lang="en-US"/>
          </a:p>
        </p:txBody>
      </p:sp>
    </p:spTree>
    <p:extLst>
      <p:ext uri="{BB962C8B-B14F-4D97-AF65-F5344CB8AC3E}">
        <p14:creationId xmlns:p14="http://schemas.microsoft.com/office/powerpoint/2010/main" val="319456460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XML structure to compute correlation scores?</a:t>
            </a:r>
            <a:endParaRPr lang="en-US" dirty="0"/>
          </a:p>
        </p:txBody>
      </p:sp>
      <p:sp>
        <p:nvSpPr>
          <p:cNvPr id="3" name="Content Placeholder 2"/>
          <p:cNvSpPr>
            <a:spLocks noGrp="1"/>
          </p:cNvSpPr>
          <p:nvPr>
            <p:ph idx="1"/>
          </p:nvPr>
        </p:nvSpPr>
        <p:spPr>
          <a:xfrm>
            <a:off x="628650" y="1825625"/>
            <a:ext cx="7886700" cy="1679575"/>
          </a:xfrm>
        </p:spPr>
        <p:txBody>
          <a:bodyPr/>
          <a:lstStyle/>
          <a:p>
            <a:r>
              <a:rPr lang="en-US" dirty="0" smtClean="0"/>
              <a:t>Many developers defines relative positions of the widgets, </a:t>
            </a:r>
            <a:r>
              <a:rPr lang="en-US" dirty="0"/>
              <a:t>which are not what users perceive </a:t>
            </a:r>
            <a:endParaRPr lang="en-US" dirty="0" smtClean="0"/>
          </a:p>
          <a:p>
            <a:pPr lvl="1"/>
            <a:r>
              <a:rPr lang="en-US" dirty="0" smtClean="0"/>
              <a:t>XML structure in this case does not guarantee that sibling widgets are physically close.</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36</a:t>
            </a:fld>
            <a:endParaRPr lang="en-US"/>
          </a:p>
        </p:txBody>
      </p:sp>
      <p:sp>
        <p:nvSpPr>
          <p:cNvPr id="6" name="Date Placeholder 5"/>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908876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not use XML structure to compute correlation scores?</a:t>
            </a:r>
            <a:endParaRPr lang="en-US" dirty="0"/>
          </a:p>
        </p:txBody>
      </p:sp>
      <p:sp>
        <p:nvSpPr>
          <p:cNvPr id="3" name="Content Placeholder 2"/>
          <p:cNvSpPr>
            <a:spLocks noGrp="1"/>
          </p:cNvSpPr>
          <p:nvPr>
            <p:ph idx="1"/>
          </p:nvPr>
        </p:nvSpPr>
        <p:spPr>
          <a:xfrm>
            <a:off x="628650" y="1825625"/>
            <a:ext cx="7886700" cy="567055"/>
          </a:xfrm>
        </p:spPr>
        <p:txBody>
          <a:bodyPr/>
          <a:lstStyle/>
          <a:p>
            <a:r>
              <a:rPr lang="en-US" smtClean="0"/>
              <a:t>Some cases </a:t>
            </a:r>
            <a:r>
              <a:rPr lang="en-US" dirty="0" smtClean="0"/>
              <a:t>in real Android apps.</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37</a:t>
            </a:fld>
            <a:endParaRPr lang="en-US"/>
          </a:p>
        </p:txBody>
      </p:sp>
      <p:sp>
        <p:nvSpPr>
          <p:cNvPr id="6" name="TextBox 5"/>
          <p:cNvSpPr txBox="1"/>
          <p:nvPr/>
        </p:nvSpPr>
        <p:spPr>
          <a:xfrm>
            <a:off x="354058" y="2773680"/>
            <a:ext cx="5985782" cy="2554545"/>
          </a:xfrm>
          <a:prstGeom prst="rect">
            <a:avLst/>
          </a:prstGeom>
          <a:noFill/>
          <a:ln>
            <a:solidFill>
              <a:schemeClr val="tx1"/>
            </a:solidFill>
            <a:prstDash val="dash"/>
          </a:ln>
        </p:spPr>
        <p:txBody>
          <a:bodyPr wrap="square" rtlCol="0">
            <a:spAutoFit/>
          </a:bodyPr>
          <a:lstStyle/>
          <a:p>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smtClean="0">
                <a:solidFill>
                  <a:srgbClr val="7F007F"/>
                </a:solidFill>
                <a:latin typeface="Courier New" panose="02070309020205020404" pitchFamily="49" charset="0"/>
              </a:rPr>
              <a:t>android:orientation</a:t>
            </a:r>
            <a:r>
              <a:rPr lang="en-US" sz="1600" dirty="0" smtClean="0">
                <a:solidFill>
                  <a:srgbClr val="008080"/>
                </a:solidFill>
                <a:latin typeface="Courier New" panose="02070309020205020404" pitchFamily="49" charset="0"/>
              </a:rPr>
              <a:t>=</a:t>
            </a:r>
            <a:r>
              <a:rPr lang="en-US" sz="1600" dirty="0" smtClean="0">
                <a:solidFill>
                  <a:srgbClr val="2A00FF"/>
                </a:solidFill>
                <a:latin typeface="Courier New" panose="02070309020205020404" pitchFamily="49" charset="0"/>
              </a:rPr>
              <a:t>“horizontal”</a:t>
            </a:r>
            <a:r>
              <a:rPr lang="en-US" sz="1600" dirty="0" smtClean="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 </a:t>
            </a:r>
            <a:r>
              <a:rPr lang="en-US" sz="1600" dirty="0" smtClean="0">
                <a:solidFill>
                  <a:srgbClr val="00808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android:orientation</a:t>
            </a:r>
            <a:r>
              <a:rPr lang="en-US" sz="1600" dirty="0" smtClean="0">
                <a:solidFill>
                  <a:srgbClr val="008080"/>
                </a:solidFill>
                <a:latin typeface="Courier New" panose="02070309020205020404" pitchFamily="49" charset="0"/>
              </a:rPr>
              <a:t>=</a:t>
            </a:r>
            <a:r>
              <a:rPr lang="en-US" sz="1600" dirty="0" smtClean="0">
                <a:solidFill>
                  <a:srgbClr val="2A00FF"/>
                </a:solidFill>
                <a:latin typeface="Courier New" panose="02070309020205020404" pitchFamily="49" charset="0"/>
              </a:rPr>
              <a:t>“vertical”</a:t>
            </a:r>
            <a:r>
              <a:rPr lang="en-US" sz="1600" dirty="0" smtClean="0">
                <a:solidFill>
                  <a:srgbClr val="008080"/>
                </a:solidFill>
                <a:latin typeface="Courier New" panose="02070309020205020404" pitchFamily="49" charset="0"/>
              </a:rPr>
              <a:t>&gt;</a:t>
            </a:r>
            <a:endParaRPr lang="en-US" sz="1600" dirty="0">
              <a:solidFill>
                <a:srgbClr val="008080"/>
              </a:solidFill>
              <a:latin typeface="Courier New" panose="02070309020205020404" pitchFamily="49" charset="0"/>
            </a:endParaRPr>
          </a:p>
          <a:p>
            <a:r>
              <a:rPr lang="en-US" sz="1600" dirty="0" smtClean="0">
                <a:solidFill>
                  <a:srgbClr val="008080"/>
                </a:solidFill>
                <a:latin typeface="Courier New" panose="02070309020205020404" pitchFamily="49" charset="0"/>
              </a:rPr>
              <a:t>    &lt;</a:t>
            </a:r>
            <a:r>
              <a:rPr lang="en-US" sz="1600" dirty="0" err="1" smtClean="0">
                <a:solidFill>
                  <a:srgbClr val="008080"/>
                </a:solidFill>
                <a:latin typeface="Courier New" panose="02070309020205020404" pitchFamily="49" charset="0"/>
              </a:rPr>
              <a:t>TextView</a:t>
            </a:r>
            <a:r>
              <a:rPr lang="en-US" sz="1600" dirty="0" smtClean="0">
                <a:solidFill>
                  <a:srgbClr val="008080"/>
                </a:solidFill>
                <a:latin typeface="Courier New" panose="02070309020205020404" pitchFamily="49" charset="0"/>
              </a:rPr>
              <a:t> </a:t>
            </a:r>
            <a:r>
              <a:rPr lang="en-US" sz="1600" dirty="0" err="1" smtClean="0">
                <a:solidFill>
                  <a:srgbClr val="7F007F"/>
                </a:solidFill>
                <a:latin typeface="Courier New" panose="02070309020205020404" pitchFamily="49" charset="0"/>
              </a:rPr>
              <a:t>android:text</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“Label 1</a:t>
            </a:r>
            <a:r>
              <a:rPr lang="en-US" sz="1600" dirty="0" smtClean="0">
                <a:solidFill>
                  <a:srgbClr val="2A00FF"/>
                </a:solidFill>
                <a:latin typeface="Courier New" panose="02070309020205020404" pitchFamily="49" charset="0"/>
              </a:rPr>
              <a:t>“ </a:t>
            </a:r>
            <a:r>
              <a:rPr lang="en-US" sz="1600" dirty="0" smtClean="0">
                <a:solidFill>
                  <a:srgbClr val="2B9595"/>
                </a:solidFill>
                <a:latin typeface="Courier New" panose="02070309020205020404" pitchFamily="49" charset="0"/>
              </a:rPr>
              <a:t>/&gt;</a:t>
            </a:r>
          </a:p>
          <a:p>
            <a:r>
              <a:rPr lang="en-US" sz="1600" dirty="0" smtClean="0">
                <a:solidFill>
                  <a:srgbClr val="2B9595"/>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TextView</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android:text</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“Label 2</a:t>
            </a:r>
            <a:r>
              <a:rPr lang="en-US" sz="1600" dirty="0" smtClean="0">
                <a:solidFill>
                  <a:srgbClr val="2A00FF"/>
                </a:solidFill>
                <a:latin typeface="Courier New" panose="02070309020205020404" pitchFamily="49" charset="0"/>
              </a:rPr>
              <a:t>“ </a:t>
            </a:r>
            <a:r>
              <a:rPr lang="en-US" sz="1600" dirty="0" smtClean="0">
                <a:solidFill>
                  <a:srgbClr val="2B9595"/>
                </a:solidFill>
                <a:latin typeface="Courier New" panose="02070309020205020404" pitchFamily="49" charset="0"/>
              </a:rPr>
              <a:t>/&gt;</a:t>
            </a:r>
          </a:p>
          <a:p>
            <a:r>
              <a:rPr lang="en-US" sz="1600" dirty="0">
                <a:solidFill>
                  <a:srgbClr val="2B9595"/>
                </a:solidFill>
                <a:latin typeface="Courier New" panose="02070309020205020404" pitchFamily="49" charset="0"/>
              </a:rPr>
              <a:t> </a:t>
            </a:r>
            <a:r>
              <a:rPr lang="en-US" sz="1600" dirty="0" smtClean="0">
                <a:solidFill>
                  <a:srgbClr val="2B9595"/>
                </a:solidFill>
                <a:latin typeface="Courier New" panose="02070309020205020404" pitchFamily="49" charset="0"/>
              </a:rPr>
              <a:t> </a:t>
            </a:r>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a:p>
            <a:r>
              <a:rPr lang="en-US" sz="1600" dirty="0">
                <a:solidFill>
                  <a:srgbClr val="008080"/>
                </a:solidFill>
                <a:latin typeface="Courier New" panose="02070309020205020404" pitchFamily="49" charset="0"/>
              </a:rPr>
              <a:t> </a:t>
            </a:r>
            <a:r>
              <a:rPr lang="en-US" sz="1600" dirty="0" smtClean="0">
                <a:solidFill>
                  <a:srgbClr val="008080"/>
                </a:solidFill>
                <a:latin typeface="Courier New" panose="02070309020205020404" pitchFamily="49" charset="0"/>
              </a:rPr>
              <a:t> </a:t>
            </a:r>
            <a:r>
              <a:rPr lang="en-US" sz="1600" dirty="0">
                <a:solidFill>
                  <a:srgbClr val="008080"/>
                </a:solidFill>
                <a:latin typeface="Courier New" panose="02070309020205020404" pitchFamily="49" charset="0"/>
              </a:rPr>
              <a:t>&lt;</a:t>
            </a:r>
            <a:r>
              <a:rPr lang="en-US" sz="1600" dirty="0" err="1">
                <a:solidFill>
                  <a:srgbClr val="008080"/>
                </a:solidFill>
                <a:latin typeface="Courier New" panose="02070309020205020404" pitchFamily="49" charset="0"/>
              </a:rPr>
              <a:t>LinearLayout</a:t>
            </a:r>
            <a:r>
              <a:rPr lang="en-US" sz="1600" dirty="0">
                <a:solidFill>
                  <a:srgbClr val="008080"/>
                </a:solidFill>
                <a:latin typeface="Courier New" panose="02070309020205020404" pitchFamily="49" charset="0"/>
              </a:rPr>
              <a:t> </a:t>
            </a:r>
            <a:r>
              <a:rPr lang="en-US" sz="1600" dirty="0" err="1">
                <a:solidFill>
                  <a:srgbClr val="7F007F"/>
                </a:solidFill>
                <a:latin typeface="Courier New" panose="02070309020205020404" pitchFamily="49" charset="0"/>
              </a:rPr>
              <a:t>android:orientation</a:t>
            </a:r>
            <a:r>
              <a:rPr lang="en-US" sz="1600" dirty="0">
                <a:solidFill>
                  <a:srgbClr val="008080"/>
                </a:solidFill>
                <a:latin typeface="Courier New" panose="02070309020205020404" pitchFamily="49" charset="0"/>
              </a:rPr>
              <a:t>=</a:t>
            </a:r>
            <a:r>
              <a:rPr lang="en-US" sz="1600" dirty="0">
                <a:solidFill>
                  <a:srgbClr val="2A00FF"/>
                </a:solidFill>
                <a:latin typeface="Courier New" panose="02070309020205020404" pitchFamily="49" charset="0"/>
              </a:rPr>
              <a:t>“vertical”</a:t>
            </a:r>
            <a:r>
              <a:rPr lang="en-US" sz="1600" dirty="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    &lt;</a:t>
            </a:r>
            <a:r>
              <a:rPr lang="en-US" sz="1600" dirty="0" err="1" smtClean="0">
                <a:solidFill>
                  <a:srgbClr val="3F7F7F"/>
                </a:solidFill>
                <a:latin typeface="Courier New" panose="02070309020205020404" pitchFamily="49" charset="0"/>
              </a:rPr>
              <a:t>EditText</a:t>
            </a:r>
            <a:r>
              <a:rPr lang="en-US" sz="1600" dirty="0" smtClean="0">
                <a:latin typeface="Courier New" panose="02070309020205020404" pitchFamily="49" charset="0"/>
              </a:rPr>
              <a:t> </a:t>
            </a:r>
            <a:r>
              <a:rPr lang="en-US" sz="1600" dirty="0" err="1" smtClean="0">
                <a:solidFill>
                  <a:srgbClr val="7F007F"/>
                </a:solidFill>
                <a:latin typeface="Courier New" panose="02070309020205020404" pitchFamily="49" charset="0"/>
              </a:rPr>
              <a:t>android:id</a:t>
            </a:r>
            <a:r>
              <a:rPr lang="en-US" sz="1600" dirty="0" smtClean="0">
                <a:solidFill>
                  <a:srgbClr val="000000"/>
                </a:solidFill>
                <a:latin typeface="Courier New" panose="02070309020205020404" pitchFamily="49" charset="0"/>
              </a:rPr>
              <a:t>=</a:t>
            </a:r>
            <a:r>
              <a:rPr lang="en-US" sz="1600" i="1" dirty="0" smtClean="0">
                <a:solidFill>
                  <a:srgbClr val="2A00FF"/>
                </a:solidFill>
                <a:latin typeface="Courier New" panose="02070309020205020404" pitchFamily="49" charset="0"/>
              </a:rPr>
              <a:t>“@+id/input1</a:t>
            </a:r>
            <a:r>
              <a:rPr lang="en-US" sz="1600" dirty="0" smtClean="0">
                <a:solidFill>
                  <a:srgbClr val="2A00FF"/>
                </a:solidFill>
                <a:latin typeface="Courier New" panose="02070309020205020404" pitchFamily="49" charset="0"/>
              </a:rPr>
              <a:t>“ … </a:t>
            </a:r>
            <a:r>
              <a:rPr lang="en-US" sz="1600" dirty="0" smtClean="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    &lt;</a:t>
            </a:r>
            <a:r>
              <a:rPr lang="en-US" sz="1600" dirty="0" err="1">
                <a:solidFill>
                  <a:srgbClr val="3F7F7F"/>
                </a:solidFill>
                <a:latin typeface="Courier New" panose="02070309020205020404" pitchFamily="49" charset="0"/>
              </a:rPr>
              <a:t>EditText</a:t>
            </a:r>
            <a:r>
              <a:rPr lang="en-US" sz="1600" dirty="0">
                <a:latin typeface="Courier New" panose="02070309020205020404" pitchFamily="49" charset="0"/>
              </a:rPr>
              <a:t> </a:t>
            </a:r>
            <a:r>
              <a:rPr lang="en-US" sz="1600" dirty="0" err="1">
                <a:solidFill>
                  <a:srgbClr val="7F007F"/>
                </a:solidFill>
                <a:latin typeface="Courier New" panose="02070309020205020404" pitchFamily="49" charset="0"/>
              </a:rPr>
              <a:t>android:id</a:t>
            </a:r>
            <a:r>
              <a:rPr lang="en-US" sz="1600" dirty="0">
                <a:solidFill>
                  <a:srgbClr val="000000"/>
                </a:solidFill>
                <a:latin typeface="Courier New" panose="02070309020205020404" pitchFamily="49" charset="0"/>
              </a:rPr>
              <a:t>=</a:t>
            </a:r>
            <a:r>
              <a:rPr lang="en-US" sz="1600" i="1" dirty="0">
                <a:solidFill>
                  <a:srgbClr val="2A00FF"/>
                </a:solidFill>
                <a:latin typeface="Courier New" panose="02070309020205020404" pitchFamily="49" charset="0"/>
              </a:rPr>
              <a:t>“@+</a:t>
            </a:r>
            <a:r>
              <a:rPr lang="en-US" sz="1600" i="1" dirty="0" smtClean="0">
                <a:solidFill>
                  <a:srgbClr val="2A00FF"/>
                </a:solidFill>
                <a:latin typeface="Courier New" panose="02070309020205020404" pitchFamily="49" charset="0"/>
              </a:rPr>
              <a:t>id/input2</a:t>
            </a:r>
            <a:r>
              <a:rPr lang="en-US" sz="1600" dirty="0" smtClean="0">
                <a:solidFill>
                  <a:srgbClr val="2A00FF"/>
                </a:solidFill>
                <a:latin typeface="Courier New" panose="02070309020205020404" pitchFamily="49" charset="0"/>
              </a:rPr>
              <a:t>“ </a:t>
            </a:r>
            <a:r>
              <a:rPr lang="en-US" sz="1600" dirty="0">
                <a:solidFill>
                  <a:srgbClr val="2A00FF"/>
                </a:solidFill>
                <a:latin typeface="Courier New" panose="02070309020205020404" pitchFamily="49" charset="0"/>
              </a:rPr>
              <a:t>… </a:t>
            </a:r>
            <a:r>
              <a:rPr lang="en-US" sz="1600" dirty="0">
                <a:solidFill>
                  <a:srgbClr val="008080"/>
                </a:solidFill>
                <a:latin typeface="Courier New" panose="02070309020205020404" pitchFamily="49" charset="0"/>
              </a:rPr>
              <a:t>/&gt;</a:t>
            </a:r>
          </a:p>
          <a:p>
            <a:r>
              <a:rPr lang="en-US" sz="1600" dirty="0">
                <a:solidFill>
                  <a:srgbClr val="2B9595"/>
                </a:solidFill>
                <a:latin typeface="Courier New" panose="02070309020205020404" pitchFamily="49" charset="0"/>
              </a:rPr>
              <a:t> </a:t>
            </a:r>
            <a:r>
              <a:rPr lang="en-US" sz="1600" dirty="0" smtClean="0">
                <a:solidFill>
                  <a:srgbClr val="2B9595"/>
                </a:solidFill>
                <a:latin typeface="Courier New" panose="02070309020205020404" pitchFamily="49" charset="0"/>
              </a:rPr>
              <a:t> </a:t>
            </a:r>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a:p>
            <a:r>
              <a:rPr lang="en-US" sz="1600" dirty="0" smtClean="0">
                <a:solidFill>
                  <a:srgbClr val="008080"/>
                </a:solidFill>
                <a:latin typeface="Courier New" panose="02070309020205020404" pitchFamily="49" charset="0"/>
              </a:rPr>
              <a:t>&lt;/</a:t>
            </a:r>
            <a:r>
              <a:rPr lang="en-US" sz="1600" dirty="0" err="1" smtClean="0">
                <a:solidFill>
                  <a:srgbClr val="008080"/>
                </a:solidFill>
                <a:latin typeface="Courier New" panose="02070309020205020404" pitchFamily="49" charset="0"/>
              </a:rPr>
              <a:t>LinearLayout</a:t>
            </a:r>
            <a:r>
              <a:rPr lang="en-US" sz="1600" dirty="0" smtClean="0">
                <a:solidFill>
                  <a:srgbClr val="008080"/>
                </a:solidFill>
                <a:latin typeface="Courier New" panose="02070309020205020404" pitchFamily="49" charset="0"/>
              </a:rPr>
              <a:t>&gt;</a:t>
            </a:r>
          </a:p>
        </p:txBody>
      </p:sp>
      <p:sp>
        <p:nvSpPr>
          <p:cNvPr id="7" name="Rectangle 6"/>
          <p:cNvSpPr/>
          <p:nvPr/>
        </p:nvSpPr>
        <p:spPr>
          <a:xfrm>
            <a:off x="7745730" y="2773680"/>
            <a:ext cx="101727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1</a:t>
            </a:r>
            <a:endParaRPr lang="en-US" dirty="0">
              <a:solidFill>
                <a:schemeClr val="tx1"/>
              </a:solidFill>
            </a:endParaRPr>
          </a:p>
        </p:txBody>
      </p:sp>
      <p:sp>
        <p:nvSpPr>
          <p:cNvPr id="8" name="TextBox 7"/>
          <p:cNvSpPr txBox="1"/>
          <p:nvPr/>
        </p:nvSpPr>
        <p:spPr>
          <a:xfrm>
            <a:off x="6598920" y="2775782"/>
            <a:ext cx="971550" cy="369332"/>
          </a:xfrm>
          <a:prstGeom prst="rect">
            <a:avLst/>
          </a:prstGeom>
          <a:solidFill>
            <a:schemeClr val="accent6">
              <a:lumMod val="40000"/>
              <a:lumOff val="60000"/>
              <a:alpha val="50000"/>
            </a:schemeClr>
          </a:solidFill>
        </p:spPr>
        <p:txBody>
          <a:bodyPr wrap="square" rtlCol="0">
            <a:spAutoFit/>
          </a:bodyPr>
          <a:lstStyle/>
          <a:p>
            <a:r>
              <a:rPr lang="en-US" dirty="0" smtClean="0"/>
              <a:t>Label 1</a:t>
            </a:r>
            <a:endParaRPr lang="en-US" dirty="0"/>
          </a:p>
        </p:txBody>
      </p:sp>
      <p:sp>
        <p:nvSpPr>
          <p:cNvPr id="9" name="Rectangle 8"/>
          <p:cNvSpPr/>
          <p:nvPr/>
        </p:nvSpPr>
        <p:spPr>
          <a:xfrm>
            <a:off x="7745730" y="3339346"/>
            <a:ext cx="1017270" cy="369332"/>
          </a:xfrm>
          <a:prstGeom prst="rect">
            <a:avLst/>
          </a:prstGeom>
          <a:noFill/>
          <a:ln w="254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Input 2</a:t>
            </a:r>
            <a:endParaRPr lang="en-US" dirty="0">
              <a:solidFill>
                <a:schemeClr val="tx1"/>
              </a:solidFill>
            </a:endParaRPr>
          </a:p>
        </p:txBody>
      </p:sp>
      <p:sp>
        <p:nvSpPr>
          <p:cNvPr id="10" name="TextBox 9"/>
          <p:cNvSpPr txBox="1"/>
          <p:nvPr/>
        </p:nvSpPr>
        <p:spPr>
          <a:xfrm>
            <a:off x="6598920" y="3341448"/>
            <a:ext cx="971550" cy="369332"/>
          </a:xfrm>
          <a:prstGeom prst="rect">
            <a:avLst/>
          </a:prstGeom>
          <a:solidFill>
            <a:schemeClr val="accent6">
              <a:lumMod val="40000"/>
              <a:lumOff val="60000"/>
              <a:alpha val="50000"/>
            </a:schemeClr>
          </a:solidFill>
        </p:spPr>
        <p:txBody>
          <a:bodyPr wrap="square" rtlCol="0">
            <a:spAutoFit/>
          </a:bodyPr>
          <a:lstStyle/>
          <a:p>
            <a:r>
              <a:rPr lang="en-US" dirty="0" smtClean="0"/>
              <a:t>Label 2</a:t>
            </a:r>
            <a:endParaRPr lang="en-US" dirty="0"/>
          </a:p>
        </p:txBody>
      </p:sp>
      <p:sp>
        <p:nvSpPr>
          <p:cNvPr id="14" name="Freeform 13"/>
          <p:cNvSpPr/>
          <p:nvPr/>
        </p:nvSpPr>
        <p:spPr>
          <a:xfrm>
            <a:off x="518160" y="3429001"/>
            <a:ext cx="396240" cy="990600"/>
          </a:xfrm>
          <a:custGeom>
            <a:avLst/>
            <a:gdLst>
              <a:gd name="connsiteX0" fmla="*/ 396240 w 396240"/>
              <a:gd name="connsiteY0" fmla="*/ 0 h 1053533"/>
              <a:gd name="connsiteX1" fmla="*/ 182880 w 396240"/>
              <a:gd name="connsiteY1" fmla="*/ 30480 h 1053533"/>
              <a:gd name="connsiteX2" fmla="*/ 76200 w 396240"/>
              <a:gd name="connsiteY2" fmla="*/ 60960 h 1053533"/>
              <a:gd name="connsiteX3" fmla="*/ 30480 w 396240"/>
              <a:gd name="connsiteY3" fmla="*/ 167640 h 1053533"/>
              <a:gd name="connsiteX4" fmla="*/ 0 w 396240"/>
              <a:gd name="connsiteY4" fmla="*/ 259080 h 1053533"/>
              <a:gd name="connsiteX5" fmla="*/ 15240 w 396240"/>
              <a:gd name="connsiteY5" fmla="*/ 960120 h 1053533"/>
              <a:gd name="connsiteX6" fmla="*/ 30480 w 396240"/>
              <a:gd name="connsiteY6" fmla="*/ 1036320 h 1053533"/>
              <a:gd name="connsiteX7" fmla="*/ 76200 w 396240"/>
              <a:gd name="connsiteY7" fmla="*/ 1051560 h 1053533"/>
              <a:gd name="connsiteX8" fmla="*/ 396240 w 396240"/>
              <a:gd name="connsiteY8" fmla="*/ 1051560 h 1053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6240" h="1053533">
                <a:moveTo>
                  <a:pt x="396240" y="0"/>
                </a:moveTo>
                <a:cubicBezTo>
                  <a:pt x="189996" y="41249"/>
                  <a:pt x="496622" y="-17788"/>
                  <a:pt x="182880" y="30480"/>
                </a:cubicBezTo>
                <a:cubicBezTo>
                  <a:pt x="147341" y="35947"/>
                  <a:pt x="110340" y="49580"/>
                  <a:pt x="76200" y="60960"/>
                </a:cubicBezTo>
                <a:cubicBezTo>
                  <a:pt x="27843" y="133496"/>
                  <a:pt x="57320" y="78175"/>
                  <a:pt x="30480" y="167640"/>
                </a:cubicBezTo>
                <a:cubicBezTo>
                  <a:pt x="21248" y="198414"/>
                  <a:pt x="0" y="259080"/>
                  <a:pt x="0" y="259080"/>
                </a:cubicBezTo>
                <a:cubicBezTo>
                  <a:pt x="5080" y="492760"/>
                  <a:pt x="6081" y="726564"/>
                  <a:pt x="15240" y="960120"/>
                </a:cubicBezTo>
                <a:cubicBezTo>
                  <a:pt x="16255" y="986003"/>
                  <a:pt x="16112" y="1014767"/>
                  <a:pt x="30480" y="1036320"/>
                </a:cubicBezTo>
                <a:cubicBezTo>
                  <a:pt x="39391" y="1049686"/>
                  <a:pt x="60150" y="1050891"/>
                  <a:pt x="76200" y="1051560"/>
                </a:cubicBezTo>
                <a:cubicBezTo>
                  <a:pt x="182788" y="1056001"/>
                  <a:pt x="289560" y="1051560"/>
                  <a:pt x="396240" y="1051560"/>
                </a:cubicBezTo>
              </a:path>
            </a:pathLst>
          </a:custGeom>
          <a:noFill/>
          <a:ln w="381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5227320" y="3672840"/>
            <a:ext cx="1082040" cy="990600"/>
          </a:xfrm>
          <a:custGeom>
            <a:avLst/>
            <a:gdLst>
              <a:gd name="connsiteX0" fmla="*/ 0 w 1082040"/>
              <a:gd name="connsiteY0" fmla="*/ 0 h 1066800"/>
              <a:gd name="connsiteX1" fmla="*/ 106680 w 1082040"/>
              <a:gd name="connsiteY1" fmla="*/ 15240 h 1066800"/>
              <a:gd name="connsiteX2" fmla="*/ 198120 w 1082040"/>
              <a:gd name="connsiteY2" fmla="*/ 30480 h 1066800"/>
              <a:gd name="connsiteX3" fmla="*/ 335280 w 1082040"/>
              <a:gd name="connsiteY3" fmla="*/ 45720 h 1066800"/>
              <a:gd name="connsiteX4" fmla="*/ 411480 w 1082040"/>
              <a:gd name="connsiteY4" fmla="*/ 60960 h 1066800"/>
              <a:gd name="connsiteX5" fmla="*/ 518160 w 1082040"/>
              <a:gd name="connsiteY5" fmla="*/ 76200 h 1066800"/>
              <a:gd name="connsiteX6" fmla="*/ 579120 w 1082040"/>
              <a:gd name="connsiteY6" fmla="*/ 91440 h 1066800"/>
              <a:gd name="connsiteX7" fmla="*/ 670560 w 1082040"/>
              <a:gd name="connsiteY7" fmla="*/ 106680 h 1066800"/>
              <a:gd name="connsiteX8" fmla="*/ 762000 w 1082040"/>
              <a:gd name="connsiteY8" fmla="*/ 137160 h 1066800"/>
              <a:gd name="connsiteX9" fmla="*/ 838200 w 1082040"/>
              <a:gd name="connsiteY9" fmla="*/ 152400 h 1066800"/>
              <a:gd name="connsiteX10" fmla="*/ 899160 w 1082040"/>
              <a:gd name="connsiteY10" fmla="*/ 167640 h 1066800"/>
              <a:gd name="connsiteX11" fmla="*/ 944880 w 1082040"/>
              <a:gd name="connsiteY11" fmla="*/ 198120 h 1066800"/>
              <a:gd name="connsiteX12" fmla="*/ 990600 w 1082040"/>
              <a:gd name="connsiteY12" fmla="*/ 213360 h 1066800"/>
              <a:gd name="connsiteX13" fmla="*/ 1005840 w 1082040"/>
              <a:gd name="connsiteY13" fmla="*/ 259080 h 1066800"/>
              <a:gd name="connsiteX14" fmla="*/ 1036320 w 1082040"/>
              <a:gd name="connsiteY14" fmla="*/ 304800 h 1066800"/>
              <a:gd name="connsiteX15" fmla="*/ 1051560 w 1082040"/>
              <a:gd name="connsiteY15" fmla="*/ 350520 h 1066800"/>
              <a:gd name="connsiteX16" fmla="*/ 1082040 w 1082040"/>
              <a:gd name="connsiteY16" fmla="*/ 502920 h 1066800"/>
              <a:gd name="connsiteX17" fmla="*/ 1066800 w 1082040"/>
              <a:gd name="connsiteY17" fmla="*/ 792480 h 1066800"/>
              <a:gd name="connsiteX18" fmla="*/ 1051560 w 1082040"/>
              <a:gd name="connsiteY18" fmla="*/ 838200 h 1066800"/>
              <a:gd name="connsiteX19" fmla="*/ 975360 w 1082040"/>
              <a:gd name="connsiteY19" fmla="*/ 914400 h 1066800"/>
              <a:gd name="connsiteX20" fmla="*/ 929640 w 1082040"/>
              <a:gd name="connsiteY20" fmla="*/ 929640 h 1066800"/>
              <a:gd name="connsiteX21" fmla="*/ 883920 w 1082040"/>
              <a:gd name="connsiteY21" fmla="*/ 960120 h 1066800"/>
              <a:gd name="connsiteX22" fmla="*/ 792480 w 1082040"/>
              <a:gd name="connsiteY22" fmla="*/ 990600 h 1066800"/>
              <a:gd name="connsiteX23" fmla="*/ 701040 w 1082040"/>
              <a:gd name="connsiteY23" fmla="*/ 1021080 h 1066800"/>
              <a:gd name="connsiteX24" fmla="*/ 655320 w 1082040"/>
              <a:gd name="connsiteY24" fmla="*/ 1036320 h 1066800"/>
              <a:gd name="connsiteX25" fmla="*/ 487680 w 1082040"/>
              <a:gd name="connsiteY25" fmla="*/ 1066800 h 1066800"/>
              <a:gd name="connsiteX26" fmla="*/ 472440 w 1082040"/>
              <a:gd name="connsiteY26" fmla="*/ 1051560 h 1066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082040" h="1066800">
                <a:moveTo>
                  <a:pt x="0" y="0"/>
                </a:moveTo>
                <a:lnTo>
                  <a:pt x="106680" y="15240"/>
                </a:lnTo>
                <a:cubicBezTo>
                  <a:pt x="137221" y="19939"/>
                  <a:pt x="167491" y="26396"/>
                  <a:pt x="198120" y="30480"/>
                </a:cubicBezTo>
                <a:cubicBezTo>
                  <a:pt x="243718" y="36560"/>
                  <a:pt x="289741" y="39214"/>
                  <a:pt x="335280" y="45720"/>
                </a:cubicBezTo>
                <a:cubicBezTo>
                  <a:pt x="360923" y="49383"/>
                  <a:pt x="385929" y="56702"/>
                  <a:pt x="411480" y="60960"/>
                </a:cubicBezTo>
                <a:cubicBezTo>
                  <a:pt x="446912" y="66865"/>
                  <a:pt x="482818" y="69774"/>
                  <a:pt x="518160" y="76200"/>
                </a:cubicBezTo>
                <a:cubicBezTo>
                  <a:pt x="538768" y="79947"/>
                  <a:pt x="558581" y="87332"/>
                  <a:pt x="579120" y="91440"/>
                </a:cubicBezTo>
                <a:cubicBezTo>
                  <a:pt x="609420" y="97500"/>
                  <a:pt x="640582" y="99186"/>
                  <a:pt x="670560" y="106680"/>
                </a:cubicBezTo>
                <a:cubicBezTo>
                  <a:pt x="701729" y="114472"/>
                  <a:pt x="731003" y="128706"/>
                  <a:pt x="762000" y="137160"/>
                </a:cubicBezTo>
                <a:cubicBezTo>
                  <a:pt x="786990" y="143976"/>
                  <a:pt x="812914" y="146781"/>
                  <a:pt x="838200" y="152400"/>
                </a:cubicBezTo>
                <a:cubicBezTo>
                  <a:pt x="858647" y="156944"/>
                  <a:pt x="878840" y="162560"/>
                  <a:pt x="899160" y="167640"/>
                </a:cubicBezTo>
                <a:cubicBezTo>
                  <a:pt x="914400" y="177800"/>
                  <a:pt x="928497" y="189929"/>
                  <a:pt x="944880" y="198120"/>
                </a:cubicBezTo>
                <a:cubicBezTo>
                  <a:pt x="959248" y="205304"/>
                  <a:pt x="979241" y="202001"/>
                  <a:pt x="990600" y="213360"/>
                </a:cubicBezTo>
                <a:cubicBezTo>
                  <a:pt x="1001959" y="224719"/>
                  <a:pt x="998656" y="244712"/>
                  <a:pt x="1005840" y="259080"/>
                </a:cubicBezTo>
                <a:cubicBezTo>
                  <a:pt x="1014031" y="275463"/>
                  <a:pt x="1028129" y="288417"/>
                  <a:pt x="1036320" y="304800"/>
                </a:cubicBezTo>
                <a:cubicBezTo>
                  <a:pt x="1043504" y="319168"/>
                  <a:pt x="1047147" y="335074"/>
                  <a:pt x="1051560" y="350520"/>
                </a:cubicBezTo>
                <a:cubicBezTo>
                  <a:pt x="1069748" y="414176"/>
                  <a:pt x="1070065" y="431067"/>
                  <a:pt x="1082040" y="502920"/>
                </a:cubicBezTo>
                <a:cubicBezTo>
                  <a:pt x="1076960" y="599440"/>
                  <a:pt x="1075551" y="696223"/>
                  <a:pt x="1066800" y="792480"/>
                </a:cubicBezTo>
                <a:cubicBezTo>
                  <a:pt x="1065346" y="808478"/>
                  <a:pt x="1058744" y="823832"/>
                  <a:pt x="1051560" y="838200"/>
                </a:cubicBezTo>
                <a:cubicBezTo>
                  <a:pt x="1031240" y="878840"/>
                  <a:pt x="1016000" y="894080"/>
                  <a:pt x="975360" y="914400"/>
                </a:cubicBezTo>
                <a:cubicBezTo>
                  <a:pt x="960992" y="921584"/>
                  <a:pt x="944008" y="922456"/>
                  <a:pt x="929640" y="929640"/>
                </a:cubicBezTo>
                <a:cubicBezTo>
                  <a:pt x="913257" y="937831"/>
                  <a:pt x="900658" y="952681"/>
                  <a:pt x="883920" y="960120"/>
                </a:cubicBezTo>
                <a:cubicBezTo>
                  <a:pt x="854560" y="973169"/>
                  <a:pt x="822960" y="980440"/>
                  <a:pt x="792480" y="990600"/>
                </a:cubicBezTo>
                <a:lnTo>
                  <a:pt x="701040" y="1021080"/>
                </a:lnTo>
                <a:cubicBezTo>
                  <a:pt x="685800" y="1026160"/>
                  <a:pt x="671072" y="1033170"/>
                  <a:pt x="655320" y="1036320"/>
                </a:cubicBezTo>
                <a:cubicBezTo>
                  <a:pt x="630545" y="1041275"/>
                  <a:pt x="507178" y="1066800"/>
                  <a:pt x="487680" y="1066800"/>
                </a:cubicBezTo>
                <a:cubicBezTo>
                  <a:pt x="480496" y="1066800"/>
                  <a:pt x="477520" y="1056640"/>
                  <a:pt x="472440" y="1051560"/>
                </a:cubicBezTo>
              </a:path>
            </a:pathLst>
          </a:custGeom>
          <a:noFill/>
          <a:ln w="38100">
            <a:solidFill>
              <a:srgbClr val="00B0F0"/>
            </a:solidFill>
            <a:headEnd type="triangl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101585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062" y="202163"/>
            <a:ext cx="7886700" cy="1325563"/>
          </a:xfrm>
        </p:spPr>
        <p:txBody>
          <a:bodyPr/>
          <a:lstStyle/>
          <a:p>
            <a:r>
              <a:rPr lang="en-US" dirty="0" smtClean="0">
                <a:solidFill>
                  <a:srgbClr val="0070C0"/>
                </a:solidFill>
              </a:rPr>
              <a:t>Sensitive User Inputs</a:t>
            </a:r>
            <a:endParaRPr lang="en-US" dirty="0">
              <a:solidFill>
                <a:srgbClr val="0070C0"/>
              </a:solidFill>
            </a:endParaRPr>
          </a:p>
        </p:txBody>
      </p:sp>
      <p:sp>
        <p:nvSpPr>
          <p:cNvPr id="14" name="Footer Placeholder 13"/>
          <p:cNvSpPr>
            <a:spLocks noGrp="1"/>
          </p:cNvSpPr>
          <p:nvPr>
            <p:ph type="ftr" sz="quarter" idx="11"/>
          </p:nvPr>
        </p:nvSpPr>
        <p:spPr/>
        <p:txBody>
          <a:bodyPr/>
          <a:lstStyle/>
          <a:p>
            <a:r>
              <a:rPr lang="en-US" smtClean="0"/>
              <a:t>USENIX Security 2015</a:t>
            </a:r>
            <a:endParaRPr lang="en-US"/>
          </a:p>
        </p:txBody>
      </p:sp>
      <p:sp>
        <p:nvSpPr>
          <p:cNvPr id="4" name="Slide Number Placeholder 3"/>
          <p:cNvSpPr>
            <a:spLocks noGrp="1"/>
          </p:cNvSpPr>
          <p:nvPr>
            <p:ph type="sldNum" sz="quarter" idx="12"/>
          </p:nvPr>
        </p:nvSpPr>
        <p:spPr/>
        <p:txBody>
          <a:bodyPr/>
          <a:lstStyle/>
          <a:p>
            <a:fld id="{906745D7-5DCD-445B-BDED-754FAF3E7806}" type="slidenum">
              <a:rPr lang="en-US" smtClean="0"/>
              <a:t>3</a:t>
            </a:fld>
            <a:endParaRPr lang="en-US"/>
          </a:p>
        </p:txBody>
      </p: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6433" y="3579452"/>
            <a:ext cx="4428571" cy="2304762"/>
          </a:xfrm>
          <a:prstGeom prst="rect">
            <a:avLst/>
          </a:prstGeom>
        </p:spPr>
      </p:pic>
      <p:sp>
        <p:nvSpPr>
          <p:cNvPr id="16" name="Content Placeholder 2"/>
          <p:cNvSpPr>
            <a:spLocks noGrp="1"/>
          </p:cNvSpPr>
          <p:nvPr>
            <p:ph idx="1"/>
          </p:nvPr>
        </p:nvSpPr>
        <p:spPr>
          <a:xfrm>
            <a:off x="628650" y="1825626"/>
            <a:ext cx="7886700" cy="1753826"/>
          </a:xfrm>
        </p:spPr>
        <p:txBody>
          <a:bodyPr>
            <a:normAutofit/>
          </a:bodyPr>
          <a:lstStyle/>
          <a:p>
            <a:r>
              <a:rPr lang="en-US" dirty="0" smtClean="0"/>
              <a:t>We are among the </a:t>
            </a:r>
            <a:r>
              <a:rPr lang="en-US" i="1" dirty="0" smtClean="0">
                <a:solidFill>
                  <a:srgbClr val="FF0000"/>
                </a:solidFill>
              </a:rPr>
              <a:t>first</a:t>
            </a:r>
            <a:r>
              <a:rPr lang="en-US" dirty="0" smtClean="0">
                <a:solidFill>
                  <a:srgbClr val="FF0000"/>
                </a:solidFill>
              </a:rPr>
              <a:t> to detect user inputs </a:t>
            </a:r>
            <a:r>
              <a:rPr lang="en-US" dirty="0" smtClean="0"/>
              <a:t>as sensitive sources in mobile apps.</a:t>
            </a:r>
          </a:p>
          <a:p>
            <a:pPr lvl="1"/>
            <a:r>
              <a:rPr lang="en-US" dirty="0">
                <a:solidFill>
                  <a:srgbClr val="FF0000"/>
                </a:solidFill>
              </a:rPr>
              <a:t>None of them are permission </a:t>
            </a:r>
            <a:r>
              <a:rPr lang="en-US" dirty="0" smtClean="0">
                <a:solidFill>
                  <a:srgbClr val="FF0000"/>
                </a:solidFill>
              </a:rPr>
              <a:t>protected</a:t>
            </a:r>
          </a:p>
          <a:p>
            <a:pPr lvl="1"/>
            <a:r>
              <a:rPr lang="en-US" dirty="0" smtClean="0"/>
              <a:t>E.g., </a:t>
            </a:r>
            <a:r>
              <a:rPr lang="en-US" dirty="0"/>
              <a:t>user id/password, credit card number</a:t>
            </a:r>
            <a:r>
              <a:rPr lang="en-US" dirty="0" smtClean="0"/>
              <a:t>…</a:t>
            </a:r>
            <a:endParaRPr lang="en-US" dirty="0"/>
          </a:p>
        </p:txBody>
      </p:sp>
      <p:pic>
        <p:nvPicPr>
          <p:cNvPr id="18" name="Picture 17"/>
          <p:cNvPicPr>
            <a:picLocks noChangeAspect="1"/>
          </p:cNvPicPr>
          <p:nvPr/>
        </p:nvPicPr>
        <p:blipFill>
          <a:blip r:embed="rId6"/>
          <a:stretch>
            <a:fillRect/>
          </a:stretch>
        </p:blipFill>
        <p:spPr>
          <a:xfrm>
            <a:off x="5013580" y="3806003"/>
            <a:ext cx="3771900" cy="1851660"/>
          </a:xfrm>
          <a:prstGeom prst="rect">
            <a:avLst/>
          </a:prstGeom>
        </p:spPr>
      </p:pic>
      <p:sp>
        <p:nvSpPr>
          <p:cNvPr id="19" name="TextBox 18"/>
          <p:cNvSpPr txBox="1"/>
          <p:nvPr/>
        </p:nvSpPr>
        <p:spPr>
          <a:xfrm>
            <a:off x="5701591" y="4419675"/>
            <a:ext cx="2714171" cy="365484"/>
          </a:xfrm>
          <a:prstGeom prst="rect">
            <a:avLst/>
          </a:prstGeom>
          <a:noFill/>
        </p:spPr>
        <p:txBody>
          <a:bodyPr wrap="square" rtlCol="0">
            <a:spAutoFit/>
          </a:bodyPr>
          <a:lstStyle/>
          <a:p>
            <a:r>
              <a:rPr lang="en-US" sz="3200" dirty="0" smtClean="0">
                <a:solidFill>
                  <a:srgbClr val="FF0000"/>
                </a:solidFill>
              </a:rPr>
              <a:t>Insensitive</a:t>
            </a:r>
            <a:endParaRPr lang="en-US" sz="3200" dirty="0">
              <a:solidFill>
                <a:srgbClr val="FF0000"/>
              </a:solidFill>
            </a:endParaRPr>
          </a:p>
        </p:txBody>
      </p:sp>
      <p:sp>
        <p:nvSpPr>
          <p:cNvPr id="21" name="TextBox 20"/>
          <p:cNvSpPr txBox="1"/>
          <p:nvPr/>
        </p:nvSpPr>
        <p:spPr>
          <a:xfrm>
            <a:off x="1932412" y="4644736"/>
            <a:ext cx="2540000" cy="584775"/>
          </a:xfrm>
          <a:prstGeom prst="rect">
            <a:avLst/>
          </a:prstGeom>
          <a:noFill/>
        </p:spPr>
        <p:txBody>
          <a:bodyPr wrap="square" rtlCol="0">
            <a:spAutoFit/>
          </a:bodyPr>
          <a:lstStyle/>
          <a:p>
            <a:r>
              <a:rPr lang="en-US" sz="3200" dirty="0" smtClean="0">
                <a:solidFill>
                  <a:srgbClr val="FF0000"/>
                </a:solidFill>
              </a:rPr>
              <a:t>Sensitive</a:t>
            </a:r>
            <a:endParaRPr lang="en-US" sz="3200" dirty="0">
              <a:solidFill>
                <a:srgbClr val="FF0000"/>
              </a:solidFill>
            </a:endParaRPr>
          </a:p>
        </p:txBody>
      </p:sp>
      <p:sp>
        <p:nvSpPr>
          <p:cNvPr id="3" name="Date Placeholder 2"/>
          <p:cNvSpPr>
            <a:spLocks noGrp="1"/>
          </p:cNvSpPr>
          <p:nvPr>
            <p:ph type="dt" sz="half" idx="10"/>
          </p:nvPr>
        </p:nvSpPr>
        <p:spPr/>
        <p:txBody>
          <a:bodyPr/>
          <a:lstStyle/>
          <a:p>
            <a:r>
              <a:rPr lang="en-US" smtClean="0"/>
              <a:t>8/14/15</a:t>
            </a:r>
            <a:endParaRPr lang="en-US"/>
          </a:p>
        </p:txBody>
      </p:sp>
    </p:spTree>
    <p:custDataLst>
      <p:custData r:id="rId1"/>
      <p:tags r:id="rId2"/>
    </p:custDataLst>
    <p:extLst>
      <p:ext uri="{BB962C8B-B14F-4D97-AF65-F5344CB8AC3E}">
        <p14:creationId xmlns:p14="http://schemas.microsoft.com/office/powerpoint/2010/main" val="202256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arn(inVertical)">
                                      <p:cBhvr>
                                        <p:cTn id="7" dur="500"/>
                                        <p:tgtEl>
                                          <p:spTgt spid="21"/>
                                        </p:tgtEl>
                                      </p:cBhvr>
                                    </p:animEffect>
                                  </p:childTnLst>
                                </p:cTn>
                              </p:par>
                              <p:par>
                                <p:cTn id="8" presetID="16" presetClass="entr" presetSubtype="2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wipe(down)">
                                      <p:cBhvr>
                                        <p:cTn id="18" dur="500"/>
                                        <p:tgtEl>
                                          <p:spTgt spid="18"/>
                                        </p:tgtEl>
                                      </p:cBhvr>
                                    </p:animEffect>
                                  </p:childTnLst>
                                </p:cTn>
                              </p:par>
                              <p:par>
                                <p:cTn id="19" presetID="1" presetClass="exit" presetSubtype="0" fill="hold" grpId="1" nodeType="withEffect">
                                  <p:stCondLst>
                                    <p:cond delay="0"/>
                                  </p:stCondLst>
                                  <p:childTnLst>
                                    <p:set>
                                      <p:cBhvr>
                                        <p:cTn id="20" dur="1" fill="hold">
                                          <p:stCondLst>
                                            <p:cond delay="0"/>
                                          </p:stCondLst>
                                        </p:cTn>
                                        <p:tgtEl>
                                          <p:spTgt spid="21"/>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1" grpId="0"/>
      <p:bldP spid="21"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User Inputs Disclosures</a:t>
            </a:r>
            <a:endParaRPr lang="en-US" dirty="0"/>
          </a:p>
        </p:txBody>
      </p:sp>
      <p:pic>
        <p:nvPicPr>
          <p:cNvPr id="5" name="Picture 4"/>
          <p:cNvPicPr>
            <a:picLocks noChangeAspect="1"/>
          </p:cNvPicPr>
          <p:nvPr/>
        </p:nvPicPr>
        <p:blipFill>
          <a:blip r:embed="rId3"/>
          <a:stretch>
            <a:fillRect/>
          </a:stretch>
        </p:blipFill>
        <p:spPr>
          <a:xfrm>
            <a:off x="5801632" y="1690689"/>
            <a:ext cx="2095500" cy="1028700"/>
          </a:xfrm>
          <a:prstGeom prst="rect">
            <a:avLst/>
          </a:prstGeom>
        </p:spPr>
      </p:pic>
      <p:sp>
        <p:nvSpPr>
          <p:cNvPr id="6" name="TextBox 5"/>
          <p:cNvSpPr txBox="1"/>
          <p:nvPr/>
        </p:nvSpPr>
        <p:spPr>
          <a:xfrm>
            <a:off x="222249" y="3204936"/>
            <a:ext cx="6570437"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err="1" smtClean="0">
                <a:latin typeface="Courier New" panose="02070309020205020404" pitchFamily="49" charset="0"/>
                <a:cs typeface="Courier New" panose="02070309020205020404" pitchFamily="49" charset="0"/>
              </a:rPr>
              <a:t>EditText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txtCN</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R.id.cardnum</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pPr marL="342900" indent="-342900">
              <a:buAutoNum type="arabicPlain"/>
            </a:pPr>
            <a:r>
              <a:rPr lang="en-US" dirty="0" smtClean="0">
                <a:latin typeface="Courier New" panose="02070309020205020404" pitchFamily="49" charset="0"/>
                <a:cs typeface="Courier New" panose="02070309020205020404" pitchFamily="49" charset="0"/>
              </a:rPr>
              <a:t>String </a:t>
            </a:r>
            <a:r>
              <a:rPr lang="en-US" dirty="0" err="1" smtClean="0">
                <a:latin typeface="Courier New" panose="02070309020205020404" pitchFamily="49" charset="0"/>
                <a:cs typeface="Courier New" panose="02070309020205020404" pitchFamily="49" charset="0"/>
              </a:rPr>
              <a:t>cnum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txtCN.getText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toString</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8" name="Straight Arrow Connector 7"/>
          <p:cNvCxnSpPr/>
          <p:nvPr/>
        </p:nvCxnSpPr>
        <p:spPr>
          <a:xfrm>
            <a:off x="3614057" y="2307771"/>
            <a:ext cx="1132114" cy="868137"/>
          </a:xfrm>
          <a:prstGeom prst="straightConnector1">
            <a:avLst/>
          </a:prstGeom>
          <a:ln w="508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384876" y="3923696"/>
            <a:ext cx="6628495"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marL="342900" indent="-342900">
              <a:buAutoNum type="arabicPlain"/>
            </a:pPr>
            <a:r>
              <a:rPr lang="en-US" dirty="0" err="1" smtClean="0">
                <a:latin typeface="Courier New" panose="02070309020205020404" pitchFamily="49" charset="0"/>
                <a:cs typeface="Courier New" panose="02070309020205020404" pitchFamily="49" charset="0"/>
              </a:rPr>
              <a:t>EditText</a:t>
            </a:r>
            <a:r>
              <a:rPr lang="en-US" dirty="0" smtClean="0">
                <a:latin typeface="Courier New" panose="02070309020205020404" pitchFamily="49" charset="0"/>
                <a:cs typeface="Courier New" panose="02070309020205020404" pitchFamily="49" charset="0"/>
              </a:rPr>
              <a:t> </a:t>
            </a:r>
            <a:r>
              <a:rPr lang="en-US" dirty="0" err="1" smtClean="0">
                <a:latin typeface="Courier New" panose="02070309020205020404" pitchFamily="49" charset="0"/>
                <a:cs typeface="Courier New" panose="02070309020205020404" pitchFamily="49" charset="0"/>
              </a:rPr>
              <a:t>txtCM</a:t>
            </a:r>
            <a:r>
              <a:rPr lang="en-US" dirty="0" smtClean="0">
                <a:latin typeface="Courier New" panose="02070309020205020404" pitchFamily="49" charset="0"/>
                <a:cs typeface="Courier New" panose="02070309020205020404" pitchFamily="49" charset="0"/>
              </a:rPr>
              <a:t> = </a:t>
            </a:r>
            <a:r>
              <a:rPr lang="en-US" dirty="0" err="1" smtClean="0">
                <a:latin typeface="Courier New" panose="02070309020205020404" pitchFamily="49" charset="0"/>
                <a:cs typeface="Courier New" panose="02070309020205020404" pitchFamily="49" charset="0"/>
              </a:rPr>
              <a:t>findViewById</a:t>
            </a:r>
            <a:r>
              <a:rPr lang="en-US" dirty="0" smtClean="0">
                <a:latin typeface="Courier New" panose="02070309020205020404" pitchFamily="49" charset="0"/>
                <a:cs typeface="Courier New" panose="02070309020205020404" pitchFamily="49" charset="0"/>
              </a:rPr>
              <a:t>(</a:t>
            </a:r>
            <a:r>
              <a:rPr lang="en-US" dirty="0" err="1" smtClean="0">
                <a:solidFill>
                  <a:srgbClr val="FF0000"/>
                </a:solidFill>
                <a:latin typeface="Courier New" panose="02070309020205020404" pitchFamily="49" charset="0"/>
                <a:cs typeface="Courier New" panose="02070309020205020404" pitchFamily="49" charset="0"/>
              </a:rPr>
              <a:t>R.id.comment</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String comment = </a:t>
            </a:r>
            <a:r>
              <a:rPr lang="en-US" dirty="0" err="1" smtClean="0">
                <a:latin typeface="Courier New" panose="02070309020205020404" pitchFamily="49" charset="0"/>
                <a:cs typeface="Courier New" panose="02070309020205020404" pitchFamily="49" charset="0"/>
              </a:rPr>
              <a:t>txtCM.getText</a:t>
            </a:r>
            <a:r>
              <a:rPr lang="en-US" dirty="0" smtClean="0">
                <a:latin typeface="Courier New" panose="02070309020205020404" pitchFamily="49" charset="0"/>
                <a:cs typeface="Courier New" panose="02070309020205020404" pitchFamily="49" charset="0"/>
              </a:rPr>
              <a:t>().</a:t>
            </a:r>
            <a:r>
              <a:rPr lang="en-US" dirty="0" err="1" smtClean="0">
                <a:latin typeface="Courier New" panose="02070309020205020404" pitchFamily="49" charset="0"/>
                <a:cs typeface="Courier New" panose="02070309020205020404" pitchFamily="49" charset="0"/>
              </a:rPr>
              <a:t>toString</a:t>
            </a:r>
            <a:r>
              <a:rPr lang="en-US" dirty="0" smtClean="0">
                <a:latin typeface="Courier New" panose="02070309020205020404" pitchFamily="49" charset="0"/>
                <a:cs typeface="Courier New" panose="02070309020205020404" pitchFamily="49" charset="0"/>
              </a:rPr>
              <a:t>();</a:t>
            </a:r>
          </a:p>
          <a:p>
            <a:pPr marL="342900" indent="-342900">
              <a:buAutoNum type="arabicPlain"/>
            </a:pP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cxnSp>
        <p:nvCxnSpPr>
          <p:cNvPr id="12" name="Straight Arrow Connector 11"/>
          <p:cNvCxnSpPr/>
          <p:nvPr/>
        </p:nvCxnSpPr>
        <p:spPr>
          <a:xfrm>
            <a:off x="7416800" y="2307771"/>
            <a:ext cx="130629" cy="1615925"/>
          </a:xfrm>
          <a:prstGeom prst="straightConnector1">
            <a:avLst/>
          </a:prstGeom>
          <a:ln w="50800">
            <a:solidFill>
              <a:schemeClr val="accent1"/>
            </a:solidFill>
            <a:tailEnd type="triangle" w="med" len="med"/>
          </a:ln>
        </p:spPr>
        <p:style>
          <a:lnRef idx="1">
            <a:schemeClr val="accent1"/>
          </a:lnRef>
          <a:fillRef idx="0">
            <a:schemeClr val="accent1"/>
          </a:fillRef>
          <a:effectRef idx="0">
            <a:schemeClr val="accent1"/>
          </a:effectRef>
          <a:fontRef idx="minor">
            <a:schemeClr val="tx1"/>
          </a:fontRef>
        </p:style>
      </p:cxnSp>
      <p:sp>
        <p:nvSpPr>
          <p:cNvPr id="14" name="Explosion 2 13"/>
          <p:cNvSpPr/>
          <p:nvPr/>
        </p:nvSpPr>
        <p:spPr>
          <a:xfrm>
            <a:off x="2384876" y="5878288"/>
            <a:ext cx="4044953" cy="863600"/>
          </a:xfrm>
          <a:prstGeom prst="irregularSeal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Web Server</a:t>
            </a:r>
            <a:endParaRPr lang="en-US" dirty="0">
              <a:solidFill>
                <a:schemeClr val="tx1"/>
              </a:solidFill>
            </a:endParaRPr>
          </a:p>
        </p:txBody>
      </p:sp>
      <p:sp>
        <p:nvSpPr>
          <p:cNvPr id="18" name="TextBox 17"/>
          <p:cNvSpPr txBox="1"/>
          <p:nvPr/>
        </p:nvSpPr>
        <p:spPr>
          <a:xfrm>
            <a:off x="1862362" y="5254171"/>
            <a:ext cx="692152" cy="369332"/>
          </a:xfrm>
          <a:prstGeom prst="rect">
            <a:avLst/>
          </a:prstGeom>
          <a:noFill/>
        </p:spPr>
        <p:txBody>
          <a:bodyPr wrap="square" rtlCol="0">
            <a:spAutoFit/>
          </a:bodyPr>
          <a:lstStyle/>
          <a:p>
            <a:r>
              <a:rPr lang="en-US" dirty="0" smtClean="0"/>
              <a:t>HTTP</a:t>
            </a:r>
            <a:endParaRPr lang="en-US" dirty="0"/>
          </a:p>
        </p:txBody>
      </p:sp>
      <p:sp>
        <p:nvSpPr>
          <p:cNvPr id="19" name="TextBox 18"/>
          <p:cNvSpPr txBox="1"/>
          <p:nvPr/>
        </p:nvSpPr>
        <p:spPr>
          <a:xfrm>
            <a:off x="4383318" y="5177991"/>
            <a:ext cx="682170" cy="369332"/>
          </a:xfrm>
          <a:prstGeom prst="rect">
            <a:avLst/>
          </a:prstGeom>
          <a:noFill/>
        </p:spPr>
        <p:txBody>
          <a:bodyPr wrap="square" rtlCol="0">
            <a:spAutoFit/>
          </a:bodyPr>
          <a:lstStyle/>
          <a:p>
            <a:r>
              <a:rPr lang="en-US" dirty="0" smtClean="0"/>
              <a:t>HTTP</a:t>
            </a:r>
            <a:endParaRPr lang="en-US" dirty="0"/>
          </a:p>
        </p:txBody>
      </p:sp>
      <p:sp>
        <p:nvSpPr>
          <p:cNvPr id="20" name="Footer Placeholder 19"/>
          <p:cNvSpPr>
            <a:spLocks noGrp="1"/>
          </p:cNvSpPr>
          <p:nvPr>
            <p:ph type="ftr" sz="quarter" idx="11"/>
          </p:nvPr>
        </p:nvSpPr>
        <p:spPr/>
        <p:txBody>
          <a:bodyPr/>
          <a:lstStyle/>
          <a:p>
            <a:r>
              <a:rPr lang="en-US" smtClean="0"/>
              <a:t>USENIX Security 2015</a:t>
            </a:r>
            <a:endParaRPr lang="en-US"/>
          </a:p>
        </p:txBody>
      </p:sp>
      <p:sp>
        <p:nvSpPr>
          <p:cNvPr id="3" name="Slide Number Placeholder 2"/>
          <p:cNvSpPr>
            <a:spLocks noGrp="1"/>
          </p:cNvSpPr>
          <p:nvPr>
            <p:ph type="sldNum" sz="quarter" idx="12"/>
          </p:nvPr>
        </p:nvSpPr>
        <p:spPr/>
        <p:txBody>
          <a:bodyPr/>
          <a:lstStyle/>
          <a:p>
            <a:fld id="{906745D7-5DCD-445B-BDED-754FAF3E7806}" type="slidenum">
              <a:rPr lang="en-US" smtClean="0"/>
              <a:t>4</a:t>
            </a:fld>
            <a:endParaRPr lang="en-US"/>
          </a:p>
        </p:txBody>
      </p:sp>
      <p:cxnSp>
        <p:nvCxnSpPr>
          <p:cNvPr id="9" name="Straight Arrow Connector 8"/>
          <p:cNvCxnSpPr/>
          <p:nvPr/>
        </p:nvCxnSpPr>
        <p:spPr>
          <a:xfrm>
            <a:off x="4412343" y="4572000"/>
            <a:ext cx="0" cy="130628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862362" y="3923696"/>
            <a:ext cx="996952" cy="2186818"/>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9771" y="1664213"/>
            <a:ext cx="2214286" cy="1152381"/>
          </a:xfrm>
          <a:prstGeom prst="rect">
            <a:avLst/>
          </a:prstGeom>
        </p:spPr>
      </p:pic>
      <p:sp>
        <p:nvSpPr>
          <p:cNvPr id="4" name="Date Placeholder 3"/>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3585099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7"/>
                                        </p:tgtEl>
                                        <p:attrNameLst>
                                          <p:attrName>style.opacity</p:attrName>
                                        </p:attrNameLst>
                                      </p:cBhvr>
                                      <p:to>
                                        <p:strVal val="0.25"/>
                                      </p:to>
                                    </p:set>
                                    <p:animEffect filter="image" prLst="opacity: 0.25">
                                      <p:cBhvr rctx="IE">
                                        <p:cTn id="7" dur="indefinite"/>
                                        <p:tgtEl>
                                          <p:spTgt spid="7"/>
                                        </p:tgtEl>
                                      </p:cBhvr>
                                    </p:animEffect>
                                  </p:childTnLst>
                                </p:cTn>
                              </p:par>
                              <p:par>
                                <p:cTn id="8" presetID="9" presetClass="emph" presetSubtype="0" nodeType="withEffect">
                                  <p:stCondLst>
                                    <p:cond delay="0"/>
                                  </p:stCondLst>
                                  <p:childTnLst>
                                    <p:set>
                                      <p:cBhvr rctx="PPT">
                                        <p:cTn id="9" dur="indefinite"/>
                                        <p:tgtEl>
                                          <p:spTgt spid="8"/>
                                        </p:tgtEl>
                                        <p:attrNameLst>
                                          <p:attrName>style.opacity</p:attrName>
                                        </p:attrNameLst>
                                      </p:cBhvr>
                                      <p:to>
                                        <p:strVal val="0.25"/>
                                      </p:to>
                                    </p:set>
                                    <p:animEffect filter="image" prLst="opacity: 0.25">
                                      <p:cBhvr rctx="IE">
                                        <p:cTn id="10" dur="indefinite"/>
                                        <p:tgtEl>
                                          <p:spTgt spid="8"/>
                                        </p:tgtEl>
                                      </p:cBhvr>
                                    </p:animEffect>
                                  </p:childTnLst>
                                </p:cTn>
                              </p:par>
                              <p:par>
                                <p:cTn id="11" presetID="9" presetClass="emph" presetSubtype="0" grpId="0" nodeType="withEffect">
                                  <p:stCondLst>
                                    <p:cond delay="0"/>
                                  </p:stCondLst>
                                  <p:childTnLst>
                                    <p:set>
                                      <p:cBhvr rctx="PPT">
                                        <p:cTn id="12" dur="indefinite"/>
                                        <p:tgtEl>
                                          <p:spTgt spid="6"/>
                                        </p:tgtEl>
                                        <p:attrNameLst>
                                          <p:attrName>style.opacity</p:attrName>
                                        </p:attrNameLst>
                                      </p:cBhvr>
                                      <p:to>
                                        <p:strVal val="0.25"/>
                                      </p:to>
                                    </p:set>
                                    <p:animEffect filter="image" prLst="opacity: 0.25">
                                      <p:cBhvr rctx="IE">
                                        <p:cTn id="13" dur="indefinite"/>
                                        <p:tgtEl>
                                          <p:spTgt spid="6"/>
                                        </p:tgtEl>
                                      </p:cBhvr>
                                    </p:animEffect>
                                  </p:childTnLst>
                                </p:cTn>
                              </p:par>
                              <p:par>
                                <p:cTn id="14" presetID="9" presetClass="emph" presetSubtype="0" nodeType="withEffect">
                                  <p:stCondLst>
                                    <p:cond delay="0"/>
                                  </p:stCondLst>
                                  <p:childTnLst>
                                    <p:set>
                                      <p:cBhvr rctx="PPT">
                                        <p:cTn id="15" dur="indefinite"/>
                                        <p:tgtEl>
                                          <p:spTgt spid="13"/>
                                        </p:tgtEl>
                                        <p:attrNameLst>
                                          <p:attrName>style.opacity</p:attrName>
                                        </p:attrNameLst>
                                      </p:cBhvr>
                                      <p:to>
                                        <p:strVal val="0.25"/>
                                      </p:to>
                                    </p:set>
                                    <p:animEffect filter="image" prLst="opacity: 0.25">
                                      <p:cBhvr rctx="IE">
                                        <p:cTn id="16" dur="indefinite"/>
                                        <p:tgtEl>
                                          <p:spTgt spid="13"/>
                                        </p:tgtEl>
                                      </p:cBhvr>
                                    </p:animEffect>
                                  </p:childTnLst>
                                </p:cTn>
                              </p:par>
                              <p:par>
                                <p:cTn id="17" presetID="9" presetClass="emph" presetSubtype="0" grpId="0" nodeType="withEffect">
                                  <p:stCondLst>
                                    <p:cond delay="0"/>
                                  </p:stCondLst>
                                  <p:childTnLst>
                                    <p:set>
                                      <p:cBhvr rctx="PPT">
                                        <p:cTn id="18" dur="indefinite"/>
                                        <p:tgtEl>
                                          <p:spTgt spid="18"/>
                                        </p:tgtEl>
                                        <p:attrNameLst>
                                          <p:attrName>style.opacity</p:attrName>
                                        </p:attrNameLst>
                                      </p:cBhvr>
                                      <p:to>
                                        <p:strVal val="0.25"/>
                                      </p:to>
                                    </p:set>
                                    <p:animEffect filter="image" prLst="opacity: 0.25">
                                      <p:cBhvr rctx="IE">
                                        <p:cTn id="19" dur="indefinite"/>
                                        <p:tgtEl>
                                          <p:spTgt spid="18"/>
                                        </p:tgtEl>
                                      </p:cBhvr>
                                    </p:animEffect>
                                  </p:childTnLst>
                                </p:cTn>
                              </p:par>
                            </p:childTnLst>
                          </p:cTn>
                        </p:par>
                        <p:par>
                          <p:cTn id="20" fill="hold">
                            <p:stCondLst>
                              <p:cond delay="0"/>
                            </p:stCondLst>
                            <p:childTnLst>
                              <p:par>
                                <p:cTn id="21" presetID="14" presetClass="entr" presetSubtype="1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randombar(horizontal)">
                                      <p:cBhvr>
                                        <p:cTn id="23" dur="500"/>
                                        <p:tgtEl>
                                          <p:spTgt spid="5"/>
                                        </p:tgtEl>
                                      </p:cBhvr>
                                    </p:animEffect>
                                  </p:childTnLst>
                                </p:cTn>
                              </p:par>
                            </p:childTnLst>
                          </p:cTn>
                        </p:par>
                        <p:par>
                          <p:cTn id="24" fill="hold">
                            <p:stCondLst>
                              <p:cond delay="500"/>
                            </p:stCondLst>
                            <p:childTnLst>
                              <p:par>
                                <p:cTn id="25" presetID="14" presetClass="entr" presetSubtype="10"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randombar(horizontal)">
                                      <p:cBhvr>
                                        <p:cTn id="27" dur="500"/>
                                        <p:tgtEl>
                                          <p:spTgt spid="12"/>
                                        </p:tgtEl>
                                      </p:cBhvr>
                                    </p:animEffect>
                                  </p:childTnLst>
                                </p:cTn>
                              </p:par>
                            </p:childTnLst>
                          </p:cTn>
                        </p:par>
                        <p:par>
                          <p:cTn id="28" fill="hold">
                            <p:stCondLst>
                              <p:cond delay="1000"/>
                            </p:stCondLst>
                            <p:childTnLst>
                              <p:par>
                                <p:cTn id="29" presetID="14" presetClass="entr" presetSubtype="1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randombar(horizontal)">
                                      <p:cBhvr>
                                        <p:cTn id="31" dur="500"/>
                                        <p:tgtEl>
                                          <p:spTgt spid="10"/>
                                        </p:tgtEl>
                                      </p:cBhvr>
                                    </p:animEffect>
                                  </p:childTnLst>
                                </p:cTn>
                              </p:par>
                            </p:childTnLst>
                          </p:cTn>
                        </p:par>
                        <p:par>
                          <p:cTn id="32" fill="hold">
                            <p:stCondLst>
                              <p:cond delay="1500"/>
                            </p:stCondLst>
                            <p:childTnLst>
                              <p:par>
                                <p:cTn id="33" presetID="14" presetClass="entr" presetSubtype="1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randombar(horizontal)">
                                      <p:cBhvr>
                                        <p:cTn id="35" dur="500"/>
                                        <p:tgtEl>
                                          <p:spTgt spid="9"/>
                                        </p:tgtEl>
                                      </p:cBhvr>
                                    </p:animEffect>
                                  </p:childTnLst>
                                </p:cTn>
                              </p:par>
                            </p:childTnLst>
                          </p:cTn>
                        </p:par>
                        <p:par>
                          <p:cTn id="36" fill="hold">
                            <p:stCondLst>
                              <p:cond delay="2000"/>
                            </p:stCondLst>
                            <p:childTnLst>
                              <p:par>
                                <p:cTn id="37" presetID="14" presetClass="entr" presetSubtype="1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randombar(horizontal)">
                                      <p:cBhvr>
                                        <p:cTn id="3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8" grpId="0"/>
      <p:bldP spid="1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Research Problems</a:t>
            </a:r>
            <a:endParaRPr lang="en-US" dirty="0"/>
          </a:p>
        </p:txBody>
      </p:sp>
      <p:sp>
        <p:nvSpPr>
          <p:cNvPr id="3" name="Content Placeholder 2"/>
          <p:cNvSpPr>
            <a:spLocks noGrp="1"/>
          </p:cNvSpPr>
          <p:nvPr>
            <p:ph idx="1"/>
          </p:nvPr>
        </p:nvSpPr>
        <p:spPr/>
        <p:txBody>
          <a:bodyPr/>
          <a:lstStyle/>
          <a:p>
            <a:r>
              <a:rPr lang="en-US" dirty="0" smtClean="0"/>
              <a:t>How </a:t>
            </a:r>
            <a:r>
              <a:rPr lang="en-US" dirty="0"/>
              <a:t>to systematically discover the input </a:t>
            </a:r>
            <a:r>
              <a:rPr lang="en-US" dirty="0" smtClean="0"/>
              <a:t>fields from </a:t>
            </a:r>
            <a:r>
              <a:rPr lang="en-US" dirty="0"/>
              <a:t>an app’s </a:t>
            </a:r>
            <a:r>
              <a:rPr lang="en-US" dirty="0" smtClean="0"/>
              <a:t>UI?</a:t>
            </a:r>
          </a:p>
          <a:p>
            <a:pPr lvl="1"/>
            <a:endParaRPr lang="en-US" dirty="0"/>
          </a:p>
          <a:p>
            <a:r>
              <a:rPr lang="en-US" dirty="0"/>
              <a:t>How to identify which input fields are sensitive</a:t>
            </a:r>
            <a:r>
              <a:rPr lang="en-US" dirty="0" smtClean="0"/>
              <a:t>?</a:t>
            </a:r>
            <a:endParaRPr lang="en-US" dirty="0"/>
          </a:p>
          <a:p>
            <a:pPr lvl="1"/>
            <a:endParaRPr lang="en-US" dirty="0"/>
          </a:p>
          <a:p>
            <a:r>
              <a:rPr lang="en-US" dirty="0"/>
              <a:t>How to associate the sensitive input fields to </a:t>
            </a:r>
            <a:r>
              <a:rPr lang="en-US" dirty="0" smtClean="0"/>
              <a:t>the corresponding </a:t>
            </a:r>
            <a:r>
              <a:rPr lang="en-US" dirty="0"/>
              <a:t>variables in the apps that store </a:t>
            </a:r>
            <a:r>
              <a:rPr lang="en-US" dirty="0" smtClean="0"/>
              <a:t>their values?</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5</a:t>
            </a:fld>
            <a:endParaRPr lang="en-US"/>
          </a:p>
        </p:txBody>
      </p:sp>
      <p:sp>
        <p:nvSpPr>
          <p:cNvPr id="6" name="Date Placeholder 5"/>
          <p:cNvSpPr>
            <a:spLocks noGrp="1"/>
          </p:cNvSpPr>
          <p:nvPr>
            <p:ph type="dt" sz="half" idx="10"/>
          </p:nvPr>
        </p:nvSpPr>
        <p:spPr/>
        <p:txBody>
          <a:bodyPr/>
          <a:lstStyle/>
          <a:p>
            <a:r>
              <a:rPr lang="en-US" smtClean="0"/>
              <a:t>8/14/15</a:t>
            </a:r>
            <a:endParaRPr lang="en-US"/>
          </a:p>
        </p:txBody>
      </p:sp>
    </p:spTree>
    <p:custDataLst>
      <p:custData r:id="rId1"/>
      <p:tags r:id="rId2"/>
    </p:custDataLst>
    <p:extLst>
      <p:ext uri="{BB962C8B-B14F-4D97-AF65-F5344CB8AC3E}">
        <p14:creationId xmlns:p14="http://schemas.microsoft.com/office/powerpoint/2010/main" val="126319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250" fill="hold"/>
                                        <p:tgtEl>
                                          <p:spTgt spid="3">
                                            <p:txEl>
                                              <p:pRg st="2" end="2"/>
                                            </p:txEl>
                                          </p:spTgt>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Intuition</a:t>
            </a:r>
            <a:endParaRPr lang="en-US" dirty="0"/>
          </a:p>
        </p:txBody>
      </p:sp>
      <p:sp>
        <p:nvSpPr>
          <p:cNvPr id="3" name="Content Placeholder 2"/>
          <p:cNvSpPr>
            <a:spLocks noGrp="1"/>
          </p:cNvSpPr>
          <p:nvPr>
            <p:ph idx="1"/>
          </p:nvPr>
        </p:nvSpPr>
        <p:spPr>
          <a:xfrm>
            <a:off x="628650" y="1825625"/>
            <a:ext cx="7886700" cy="1642073"/>
          </a:xfrm>
        </p:spPr>
        <p:txBody>
          <a:bodyPr>
            <a:normAutofit/>
          </a:bodyPr>
          <a:lstStyle/>
          <a:p>
            <a:r>
              <a:rPr lang="en-US" dirty="0" smtClean="0"/>
              <a:t>From the </a:t>
            </a:r>
            <a:r>
              <a:rPr lang="en-US" b="1" dirty="0" smtClean="0">
                <a:solidFill>
                  <a:srgbClr val="FF0000"/>
                </a:solidFill>
              </a:rPr>
              <a:t>user’s perspective</a:t>
            </a:r>
            <a:r>
              <a:rPr lang="en-US" dirty="0" smtClean="0"/>
              <a:t>, if we can mimic how a user looks at the UIs, we can determine which input fields can contain sensitive data within the UI context.</a:t>
            </a:r>
            <a:endParaRPr lang="en-US" dirty="0"/>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6</a:t>
            </a:fld>
            <a:endParaRPr lang="en-US"/>
          </a:p>
        </p:txBody>
      </p:sp>
      <p:pic>
        <p:nvPicPr>
          <p:cNvPr id="6" name="Picture 4" descr="C:\Users\kjlu\Desktop\figs\leaks.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725787">
            <a:off x="6457950" y="3913585"/>
            <a:ext cx="1213579" cy="1213579"/>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905474">
            <a:off x="3840990" y="3799900"/>
            <a:ext cx="1180953" cy="2142857"/>
          </a:xfrm>
          <a:prstGeom prst="rect">
            <a:avLst/>
          </a:prstGeom>
        </p:spPr>
      </p:pic>
      <p:pic>
        <p:nvPicPr>
          <p:cNvPr id="9" name="Picture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9829" y="4160556"/>
            <a:ext cx="1084863" cy="1421544"/>
          </a:xfrm>
          <a:prstGeom prst="rect">
            <a:avLst/>
          </a:prstGeom>
        </p:spPr>
      </p:pic>
      <p:cxnSp>
        <p:nvCxnSpPr>
          <p:cNvPr id="11" name="Straight Connector 10"/>
          <p:cNvCxnSpPr/>
          <p:nvPr/>
        </p:nvCxnSpPr>
        <p:spPr>
          <a:xfrm flipV="1">
            <a:off x="5269968" y="3799900"/>
            <a:ext cx="2088775" cy="452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065486" y="4686000"/>
            <a:ext cx="2421164" cy="452049"/>
          </a:xfrm>
          <a:prstGeom prst="line">
            <a:avLst/>
          </a:prstGeom>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r>
              <a:rPr lang="en-US" smtClean="0"/>
              <a:t>8/14/15</a:t>
            </a:r>
            <a:endParaRPr lang="en-US"/>
          </a:p>
        </p:txBody>
      </p:sp>
    </p:spTree>
    <p:custDataLst>
      <p:custData r:id="rId1"/>
      <p:tags r:id="rId2"/>
    </p:custDataLst>
    <p:extLst>
      <p:ext uri="{BB962C8B-B14F-4D97-AF65-F5344CB8AC3E}">
        <p14:creationId xmlns:p14="http://schemas.microsoft.com/office/powerpoint/2010/main" val="11480992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Feasibility</a:t>
            </a:r>
            <a:endParaRPr lang="en-US" dirty="0"/>
          </a:p>
        </p:txBody>
      </p:sp>
      <p:sp>
        <p:nvSpPr>
          <p:cNvPr id="3" name="Content Placeholder 2"/>
          <p:cNvSpPr>
            <a:spLocks noGrp="1"/>
          </p:cNvSpPr>
          <p:nvPr>
            <p:ph idx="1"/>
          </p:nvPr>
        </p:nvSpPr>
        <p:spPr>
          <a:xfrm>
            <a:off x="628650" y="1825625"/>
            <a:ext cx="7886700" cy="511175"/>
          </a:xfrm>
        </p:spPr>
        <p:txBody>
          <a:bodyPr>
            <a:normAutofit/>
          </a:bodyPr>
          <a:lstStyle/>
          <a:p>
            <a:r>
              <a:rPr lang="en-US" dirty="0" smtClean="0"/>
              <a:t>Render the statically defined UI layouts</a:t>
            </a:r>
          </a:p>
        </p:txBody>
      </p:sp>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74722269"/>
              </p:ext>
            </p:extLst>
          </p:nvPr>
        </p:nvGraphicFramePr>
        <p:xfrm>
          <a:off x="628650" y="2471736"/>
          <a:ext cx="7886700" cy="1483360"/>
        </p:xfrm>
        <a:graphic>
          <a:graphicData uri="http://schemas.openxmlformats.org/drawingml/2006/table">
            <a:tbl>
              <a:tblPr firstRow="1" bandRow="1">
                <a:tableStyleId>{5C22544A-7EE6-4342-B048-85BDC9FD1C3A}</a:tableStyleId>
              </a:tblPr>
              <a:tblGrid>
                <a:gridCol w="2738662"/>
                <a:gridCol w="1204688"/>
                <a:gridCol w="2162627"/>
                <a:gridCol w="1780723"/>
              </a:tblGrid>
              <a:tr h="370840">
                <a:tc>
                  <a:txBody>
                    <a:bodyPr/>
                    <a:lstStyle/>
                    <a:p>
                      <a:endParaRPr lang="en-US" dirty="0"/>
                    </a:p>
                  </a:txBody>
                  <a:tcPr/>
                </a:tc>
                <a:tc>
                  <a:txBody>
                    <a:bodyPr/>
                    <a:lstStyle/>
                    <a:p>
                      <a:r>
                        <a:rPr lang="en-US" dirty="0" smtClean="0"/>
                        <a:t>Android</a:t>
                      </a:r>
                      <a:endParaRPr lang="en-US" dirty="0"/>
                    </a:p>
                  </a:txBody>
                  <a:tcPr/>
                </a:tc>
                <a:tc>
                  <a:txBody>
                    <a:bodyPr/>
                    <a:lstStyle/>
                    <a:p>
                      <a:r>
                        <a:rPr lang="en-US" dirty="0" smtClean="0"/>
                        <a:t>iOS</a:t>
                      </a:r>
                      <a:endParaRPr lang="en-US" dirty="0"/>
                    </a:p>
                  </a:txBody>
                  <a:tcPr/>
                </a:tc>
                <a:tc>
                  <a:txBody>
                    <a:bodyPr/>
                    <a:lstStyle/>
                    <a:p>
                      <a:r>
                        <a:rPr lang="en-US" dirty="0" smtClean="0"/>
                        <a:t>Windows Phone</a:t>
                      </a:r>
                      <a:endParaRPr lang="en-US" dirty="0"/>
                    </a:p>
                  </a:txBody>
                  <a:tcPr/>
                </a:tc>
              </a:tr>
              <a:tr h="370840">
                <a:tc>
                  <a:txBody>
                    <a:bodyPr/>
                    <a:lstStyle/>
                    <a:p>
                      <a:r>
                        <a:rPr lang="en-US" dirty="0" smtClean="0"/>
                        <a:t>Layout format</a:t>
                      </a:r>
                      <a:endParaRPr lang="en-US" dirty="0"/>
                    </a:p>
                  </a:txBody>
                  <a:tcPr/>
                </a:tc>
                <a:tc>
                  <a:txBody>
                    <a:bodyPr/>
                    <a:lstStyle/>
                    <a:p>
                      <a:r>
                        <a:rPr lang="en-US" dirty="0" smtClean="0"/>
                        <a:t>XML</a:t>
                      </a:r>
                      <a:endParaRPr lang="en-US" dirty="0"/>
                    </a:p>
                  </a:txBody>
                  <a:tcPr/>
                </a:tc>
                <a:tc>
                  <a:txBody>
                    <a:bodyPr/>
                    <a:lstStyle/>
                    <a:p>
                      <a:r>
                        <a:rPr lang="en-US" dirty="0" smtClean="0"/>
                        <a:t>NIB/XIB/Storyboard</a:t>
                      </a:r>
                      <a:endParaRPr lang="en-US" dirty="0"/>
                    </a:p>
                  </a:txBody>
                  <a:tcPr/>
                </a:tc>
                <a:tc>
                  <a:txBody>
                    <a:bodyPr/>
                    <a:lstStyle/>
                    <a:p>
                      <a:r>
                        <a:rPr lang="en-US" dirty="0" smtClean="0"/>
                        <a:t>XAML/HTML</a:t>
                      </a:r>
                      <a:endParaRPr lang="en-US" dirty="0"/>
                    </a:p>
                  </a:txBody>
                  <a:tcPr/>
                </a:tc>
              </a:tr>
              <a:tr h="370840">
                <a:tc>
                  <a:txBody>
                    <a:bodyPr/>
                    <a:lstStyle/>
                    <a:p>
                      <a:r>
                        <a:rPr lang="en-US" dirty="0" smtClean="0"/>
                        <a:t>Static UI Render</a:t>
                      </a:r>
                      <a:endParaRPr lang="en-US" dirty="0"/>
                    </a:p>
                  </a:txBody>
                  <a:tcPr/>
                </a:tc>
                <a:tc>
                  <a:txBody>
                    <a:bodyPr/>
                    <a:lstStyle/>
                    <a:p>
                      <a:r>
                        <a:rPr lang="en-US" dirty="0" smtClean="0"/>
                        <a:t>ADT</a:t>
                      </a:r>
                      <a:endParaRPr lang="en-US" dirty="0"/>
                    </a:p>
                  </a:txBody>
                  <a:tcPr/>
                </a:tc>
                <a:tc>
                  <a:txBody>
                    <a:bodyPr/>
                    <a:lstStyle/>
                    <a:p>
                      <a:r>
                        <a:rPr lang="en-US" dirty="0" err="1" smtClean="0"/>
                        <a:t>Xcode</a:t>
                      </a:r>
                      <a:endParaRPr lang="en-US" dirty="0"/>
                    </a:p>
                  </a:txBody>
                  <a:tcPr/>
                </a:tc>
                <a:tc>
                  <a:txBody>
                    <a:bodyPr/>
                    <a:lstStyle/>
                    <a:p>
                      <a:r>
                        <a:rPr lang="en-US" dirty="0" smtClean="0"/>
                        <a:t>Visual Studio</a:t>
                      </a:r>
                      <a:endParaRPr lang="en-US" dirty="0"/>
                    </a:p>
                  </a:txBody>
                  <a:tcPr/>
                </a:tc>
              </a:tr>
              <a:tr h="370840">
                <a:tc>
                  <a:txBody>
                    <a:bodyPr/>
                    <a:lstStyle/>
                    <a:p>
                      <a:r>
                        <a:rPr lang="en-US" dirty="0" smtClean="0"/>
                        <a:t>APIs map</a:t>
                      </a:r>
                      <a:r>
                        <a:rPr lang="en-US" baseline="0" dirty="0" smtClean="0"/>
                        <a:t> widgets to code</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c>
                  <a:txBody>
                    <a:bodyPr/>
                    <a:lstStyle/>
                    <a:p>
                      <a:r>
                        <a:rPr lang="en-US" dirty="0" smtClean="0"/>
                        <a:t>Yes</a:t>
                      </a:r>
                      <a:endParaRPr lang="en-US" dirty="0"/>
                    </a:p>
                  </a:txBody>
                  <a:tcPr/>
                </a:tc>
              </a:tr>
            </a:tbl>
          </a:graphicData>
        </a:graphic>
      </p:graphicFrame>
      <p:sp>
        <p:nvSpPr>
          <p:cNvPr id="7" name="Content Placeholder 2"/>
          <p:cNvSpPr txBox="1">
            <a:spLocks/>
          </p:cNvSpPr>
          <p:nvPr/>
        </p:nvSpPr>
        <p:spPr>
          <a:xfrm>
            <a:off x="628650" y="4367081"/>
            <a:ext cx="7886700" cy="10126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Associate labels to input fields based on physical locations</a:t>
            </a:r>
          </a:p>
        </p:txBody>
      </p:sp>
      <p:sp>
        <p:nvSpPr>
          <p:cNvPr id="8" name="Date Placeholder 7"/>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4517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mph" presetSubtype="0" nodeType="clickEffect">
                                  <p:stCondLst>
                                    <p:cond delay="0"/>
                                  </p:stCondLst>
                                  <p:childTnLst>
                                    <p:set>
                                      <p:cBhvr rctx="PPT">
                                        <p:cTn id="10" dur="indefinite"/>
                                        <p:tgtEl>
                                          <p:spTgt spid="6"/>
                                        </p:tgtEl>
                                        <p:attrNameLst>
                                          <p:attrName>style.opacity</p:attrName>
                                        </p:attrNameLst>
                                      </p:cBhvr>
                                      <p:to>
                                        <p:strVal val="0.25"/>
                                      </p:to>
                                    </p:set>
                                    <p:animEffect filter="image" prLst="opacity: 0.25">
                                      <p:cBhvr rctx="IE">
                                        <p:cTn id="11" dur="indefinite"/>
                                        <p:tgtEl>
                                          <p:spTgt spid="6"/>
                                        </p:tgtEl>
                                      </p:cBhvr>
                                    </p:animEffect>
                                  </p:childTnLst>
                                </p:cTn>
                              </p:par>
                              <p:par>
                                <p:cTn id="12" presetID="9" presetClass="emph" presetSubtype="0" grpId="0" nodeType="withEffect">
                                  <p:stCondLst>
                                    <p:cond delay="0"/>
                                  </p:stCondLst>
                                  <p:childTnLst>
                                    <p:set>
                                      <p:cBhvr rctx="PPT">
                                        <p:cTn id="13" dur="indefinite"/>
                                        <p:tgtEl>
                                          <p:spTgt spid="3">
                                            <p:txEl>
                                              <p:pRg st="0" end="0"/>
                                            </p:txEl>
                                          </p:spTgt>
                                        </p:tgtEl>
                                        <p:attrNameLst>
                                          <p:attrName>style.opacity</p:attrName>
                                        </p:attrNameLst>
                                      </p:cBhvr>
                                      <p:to>
                                        <p:strVal val="0.25"/>
                                      </p:to>
                                    </p:set>
                                    <p:animEffect filter="image" prLst="opacity: 0.25">
                                      <p:cBhvr rctx="IE">
                                        <p:cTn id="14" dur="indefinite"/>
                                        <p:tgtEl>
                                          <p:spTgt spid="3">
                                            <p:txEl>
                                              <p:pRg st="0" end="0"/>
                                            </p:txEl>
                                          </p:spTgt>
                                        </p:tgtEl>
                                      </p:cBhvr>
                                    </p:animEffec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USENIX Security 2015</a:t>
            </a:r>
            <a:endParaRPr lang="en-US"/>
          </a:p>
        </p:txBody>
      </p:sp>
      <p:sp>
        <p:nvSpPr>
          <p:cNvPr id="5" name="Slide Number Placeholder 4"/>
          <p:cNvSpPr>
            <a:spLocks noGrp="1"/>
          </p:cNvSpPr>
          <p:nvPr>
            <p:ph type="sldNum" sz="quarter" idx="12"/>
          </p:nvPr>
        </p:nvSpPr>
        <p:spPr/>
        <p:txBody>
          <a:bodyPr/>
          <a:lstStyle/>
          <a:p>
            <a:fld id="{906745D7-5DCD-445B-BDED-754FAF3E7806}" type="slidenum">
              <a:rPr lang="en-US" smtClean="0"/>
              <a:t>8</a:t>
            </a:fld>
            <a:endParaRPr lang="en-US"/>
          </a:p>
        </p:txBody>
      </p:sp>
      <p:sp>
        <p:nvSpPr>
          <p:cNvPr id="6" name="TextBox 5"/>
          <p:cNvSpPr txBox="1"/>
          <p:nvPr/>
        </p:nvSpPr>
        <p:spPr>
          <a:xfrm>
            <a:off x="1465943" y="2104571"/>
            <a:ext cx="6299200" cy="2308324"/>
          </a:xfrm>
          <a:prstGeom prst="rect">
            <a:avLst/>
          </a:prstGeom>
          <a:noFill/>
        </p:spPr>
        <p:txBody>
          <a:bodyPr wrap="square" rtlCol="0">
            <a:spAutoFit/>
          </a:bodyPr>
          <a:lstStyle/>
          <a:p>
            <a:r>
              <a:rPr lang="en-US" sz="4800" dirty="0" smtClean="0">
                <a:solidFill>
                  <a:srgbClr val="FF0000"/>
                </a:solidFill>
              </a:rPr>
              <a:t>SUPOR</a:t>
            </a:r>
            <a:r>
              <a:rPr lang="en-US" sz="4800" dirty="0" smtClean="0"/>
              <a:t>: </a:t>
            </a:r>
          </a:p>
          <a:p>
            <a:r>
              <a:rPr lang="en-US" sz="4800" u="sng" dirty="0" smtClean="0"/>
              <a:t>S</a:t>
            </a:r>
            <a:r>
              <a:rPr lang="en-US" sz="4800" dirty="0" smtClean="0"/>
              <a:t>ensitive </a:t>
            </a:r>
            <a:r>
              <a:rPr lang="en-US" sz="4800" u="sng" dirty="0" smtClean="0"/>
              <a:t>U</a:t>
            </a:r>
            <a:r>
              <a:rPr lang="en-US" sz="4800" dirty="0" smtClean="0"/>
              <a:t>ser </a:t>
            </a:r>
            <a:r>
              <a:rPr lang="en-US" sz="4800" dirty="0" err="1" smtClean="0"/>
              <a:t>in</a:t>
            </a:r>
            <a:r>
              <a:rPr lang="en-US" sz="4800" u="sng" dirty="0" err="1" smtClean="0"/>
              <a:t>P</a:t>
            </a:r>
            <a:r>
              <a:rPr lang="en-US" sz="4800" dirty="0" err="1" smtClean="0"/>
              <a:t>ut</a:t>
            </a:r>
            <a:r>
              <a:rPr lang="en-US" sz="4800" dirty="0" smtClean="0"/>
              <a:t> </a:t>
            </a:r>
            <a:r>
              <a:rPr lang="en-US" sz="4800" dirty="0" err="1" smtClean="0"/>
              <a:t>detect</a:t>
            </a:r>
            <a:r>
              <a:rPr lang="en-US" sz="4800" u="sng" dirty="0" err="1" smtClean="0"/>
              <a:t>OR</a:t>
            </a:r>
            <a:endParaRPr lang="en-US" sz="4800" u="sng" dirty="0"/>
          </a:p>
        </p:txBody>
      </p:sp>
      <p:sp>
        <p:nvSpPr>
          <p:cNvPr id="2" name="Date Placeholder 1"/>
          <p:cNvSpPr>
            <a:spLocks noGrp="1"/>
          </p:cNvSpPr>
          <p:nvPr>
            <p:ph type="dt" sz="half" idx="10"/>
          </p:nvPr>
        </p:nvSpPr>
        <p:spPr/>
        <p:txBody>
          <a:bodyPr/>
          <a:lstStyle/>
          <a:p>
            <a:r>
              <a:rPr lang="en-US" smtClean="0"/>
              <a:t>8/14/15</a:t>
            </a:r>
            <a:endParaRPr lang="en-US"/>
          </a:p>
        </p:txBody>
      </p:sp>
    </p:spTree>
    <p:extLst>
      <p:ext uri="{BB962C8B-B14F-4D97-AF65-F5344CB8AC3E}">
        <p14:creationId xmlns:p14="http://schemas.microsoft.com/office/powerpoint/2010/main" val="421012272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THENA.CUSTOMXMLID" val="{6DDCFB08-2251-44BB-ABDC-09BA77916E84}"/>
  <p:tag name="ATHENA.CUSTOMXMLCONTENT" val="&lt;?xml version=&quot;1.0&quot;?&gt;&lt;athena xmlns=&quot;http://schemas.microsoft.com/edu/athena&quot; version=&quot;0.1.3885.0&quot;&gt;&lt;timings duration=&quot;13246&quot;/&gt;&lt;/athena&gt;"/>
</p:tagLst>
</file>

<file path=ppt/tags/tag2.xml><?xml version="1.0" encoding="utf-8"?>
<p:tagLst xmlns:a="http://schemas.openxmlformats.org/drawingml/2006/main" xmlns:r="http://schemas.openxmlformats.org/officeDocument/2006/relationships" xmlns:p="http://schemas.openxmlformats.org/presentationml/2006/main">
  <p:tag name="ATHENA.CUSTOMXMLID" val="{94F40BE3-B217-407E-9761-5CB8456978EE}"/>
  <p:tag name="ATHENA.CUSTOMXMLCONTENT" val="&lt;?xml version=&quot;1.0&quot;?&gt;&lt;athena xmlns=&quot;http://schemas.microsoft.com/edu/athena&quot; version=&quot;0.1.3885.0&quot;&gt;&lt;timings duration=&quot;12106&quot;/&gt;&lt;/athena&gt;"/>
</p:tagLst>
</file>

<file path=ppt/tags/tag3.xml><?xml version="1.0" encoding="utf-8"?>
<p:tagLst xmlns:a="http://schemas.openxmlformats.org/drawingml/2006/main" xmlns:r="http://schemas.openxmlformats.org/officeDocument/2006/relationships" xmlns:p="http://schemas.openxmlformats.org/presentationml/2006/main">
  <p:tag name="ATHENA.CUSTOMXMLID" val="{3B236058-8F94-4EF0-8CBA-BAA58FD0DDE9}"/>
  <p:tag name="ATHENA.CUSTOMXMLCONTENT" val="&lt;?xml version=&quot;1.0&quot;?&gt;&lt;athena xmlns=&quot;http://schemas.microsoft.com/edu/athena&quot; version=&quot;0.1.3885.0&quot;&gt;&lt;timings duration=&quot;9433&quot;/&gt;&lt;/athena&gt;"/>
</p:tagLst>
</file>

<file path=ppt/tags/tag4.xml><?xml version="1.0" encoding="utf-8"?>
<p:tagLst xmlns:a="http://schemas.openxmlformats.org/drawingml/2006/main" xmlns:r="http://schemas.openxmlformats.org/officeDocument/2006/relationships" xmlns:p="http://schemas.openxmlformats.org/presentationml/2006/main">
  <p:tag name="ATHENA.CUSTOMXMLID" val="{843985F5-5FAC-4280-B559-1C3A28AE3DB0}"/>
  <p:tag name="ATHENA.CUSTOMXMLCONTENT" val="&lt;?xml version=&quot;1.0&quot;?&gt;&lt;athena xmlns=&quot;http://schemas.microsoft.com/edu/athena&quot; version=&quot;0.1.3885.0&quot;&gt;&lt;timings duration=&quot;11416&quot;/&gt;&lt;/athena&gt;"/>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item1.xml><?xml version="1.0" encoding="utf-8"?>
<athena xmlns="http://schemas.microsoft.com/edu/athena" version="0.1.3885.0">
  <media streamable="true" recordStart="44571" recordEnd="55987" recordLength="67942" audioOnly="true" start="44571" end="55987" audioFormat="{00001610-0000-0010-8000-00AA00389B71}" audioRate="44100" muted="false" volume="0.8" fadeIn="0" fadeOut="0" videoFormat="{34363248-0000-0010-8000-00AA00389B71}" videoRate="15" videoWidth="256" videoHeight="256"/>
</athena>
</file>

<file path=customXml/item2.xml><?xml version="1.0" encoding="utf-8"?>
<athena xmlns="http://schemas.microsoft.com/edu/athena" version="0.1.3885.0">
  <media streamable="true" recordStart="9786" recordEnd="23032" recordLength="67942" audioOnly="true" start="9786" end="23032" audioFormat="{00001610-0000-0010-8000-00AA00389B71}" audioRate="44100" muted="false" volume="0.8" fadeIn="0" fadeOut="0" videoFormat="{34363248-0000-0010-8000-00AA00389B71}" videoRate="15" videoWidth="256" videoHeight="256"/>
</athena>
</file>

<file path=customXml/item3.xml><?xml version="1.0" encoding="utf-8"?>
<athena xmlns="http://schemas.microsoft.com/edu/athena" version="0.1.3885.0">
  <timings duration="12106"/>
</athena>
</file>

<file path=customXml/item4.xml><?xml version="1.0" encoding="utf-8"?>
<athena xmlns="http://schemas.microsoft.com/edu/athena" version="0.1.3885.0">
  <media streamable="true" recordStart="35138" recordEnd="44571" recordLength="67942" audioOnly="true" start="35138" end="44571" audioFormat="{00001610-0000-0010-8000-00AA00389B71}" audioRate="44100" muted="false" volume="0.8" fadeIn="0" fadeOut="0" videoFormat="{34363248-0000-0010-8000-00AA00389B71}" videoRate="15" videoWidth="256" videoHeight="256"/>
</athena>
</file>

<file path=customXml/item5.xml><?xml version="1.0" encoding="utf-8"?>
<athena xmlns="http://schemas.microsoft.com/edu/athena" version="0.1.3885.0">
  <timings duration="13246"/>
</athena>
</file>

<file path=customXml/item6.xml><?xml version="1.0" encoding="utf-8"?>
<athena xmlns="http://schemas.microsoft.com/edu/athena" version="0.1.3885.0">
  <timings duration="11416"/>
</athena>
</file>

<file path=customXml/item7.xml><?xml version="1.0" encoding="utf-8"?>
<athena xmlns="http://schemas.microsoft.com/edu/athena" version="0.1.3885.0">
  <media streamable="true" recordStart="23032" recordEnd="35138" recordLength="67942" audioOnly="true" start="23032" end="35138" audioFormat="{00001610-0000-0010-8000-00AA00389B71}" audioRate="44100" muted="false" volume="0.8" fadeIn="0" fadeOut="0" videoFormat="{34363248-0000-0010-8000-00AA00389B71}" videoRate="15" videoWidth="256" videoHeight="256"/>
</athena>
</file>

<file path=customXml/item8.xml><?xml version="1.0" encoding="utf-8"?>
<athena xmlns="http://schemas.microsoft.com/edu/athena" version="0.1.3885.0">
  <timings duration="9433"/>
</athena>
</file>

<file path=customXml/itemProps1.xml><?xml version="1.0" encoding="utf-8"?>
<ds:datastoreItem xmlns:ds="http://schemas.openxmlformats.org/officeDocument/2006/customXml" ds:itemID="{B7708499-CC11-4AFC-99F6-4488272688A4}">
  <ds:schemaRefs>
    <ds:schemaRef ds:uri="http://schemas.microsoft.com/edu/athena"/>
  </ds:schemaRefs>
</ds:datastoreItem>
</file>

<file path=customXml/itemProps2.xml><?xml version="1.0" encoding="utf-8"?>
<ds:datastoreItem xmlns:ds="http://schemas.openxmlformats.org/officeDocument/2006/customXml" ds:itemID="{573A68ED-0FC4-4CD2-BFB8-B1A82C1CF77A}">
  <ds:schemaRefs>
    <ds:schemaRef ds:uri="http://schemas.microsoft.com/edu/athena"/>
  </ds:schemaRefs>
</ds:datastoreItem>
</file>

<file path=customXml/itemProps3.xml><?xml version="1.0" encoding="utf-8"?>
<ds:datastoreItem xmlns:ds="http://schemas.openxmlformats.org/officeDocument/2006/customXml" ds:itemID="{D7F0B7F0-B119-4E9B-8B96-B9E501FC16F5}">
  <ds:schemaRefs>
    <ds:schemaRef ds:uri="http://schemas.microsoft.com/edu/athena"/>
  </ds:schemaRefs>
</ds:datastoreItem>
</file>

<file path=customXml/itemProps4.xml><?xml version="1.0" encoding="utf-8"?>
<ds:datastoreItem xmlns:ds="http://schemas.openxmlformats.org/officeDocument/2006/customXml" ds:itemID="{16DE95B8-13A9-4B25-BE16-A43731E7DE7B}">
  <ds:schemaRefs>
    <ds:schemaRef ds:uri="http://schemas.microsoft.com/edu/athena"/>
  </ds:schemaRefs>
</ds:datastoreItem>
</file>

<file path=customXml/itemProps5.xml><?xml version="1.0" encoding="utf-8"?>
<ds:datastoreItem xmlns:ds="http://schemas.openxmlformats.org/officeDocument/2006/customXml" ds:itemID="{98608DBB-9E57-41CD-ACED-90FD970F1971}">
  <ds:schemaRefs>
    <ds:schemaRef ds:uri="http://schemas.microsoft.com/edu/athena"/>
  </ds:schemaRefs>
</ds:datastoreItem>
</file>

<file path=customXml/itemProps6.xml><?xml version="1.0" encoding="utf-8"?>
<ds:datastoreItem xmlns:ds="http://schemas.openxmlformats.org/officeDocument/2006/customXml" ds:itemID="{7A81ED97-B97B-4BE5-A0C2-FD4132F8C7FE}">
  <ds:schemaRefs>
    <ds:schemaRef ds:uri="http://schemas.microsoft.com/edu/athena"/>
  </ds:schemaRefs>
</ds:datastoreItem>
</file>

<file path=customXml/itemProps7.xml><?xml version="1.0" encoding="utf-8"?>
<ds:datastoreItem xmlns:ds="http://schemas.openxmlformats.org/officeDocument/2006/customXml" ds:itemID="{6B3AB564-0432-44BD-89BC-4EC8C184AA7F}">
  <ds:schemaRefs>
    <ds:schemaRef ds:uri="http://schemas.microsoft.com/edu/athena"/>
  </ds:schemaRefs>
</ds:datastoreItem>
</file>

<file path=customXml/itemProps8.xml><?xml version="1.0" encoding="utf-8"?>
<ds:datastoreItem xmlns:ds="http://schemas.openxmlformats.org/officeDocument/2006/customXml" ds:itemID="{BAED58C4-E292-4EDF-8CB0-DF96C43EB8A7}">
  <ds:schemaRefs>
    <ds:schemaRef ds:uri="http://schemas.microsoft.com/edu/athena"/>
  </ds:schemaRefs>
</ds:datastoreItem>
</file>

<file path=docProps/app.xml><?xml version="1.0" encoding="utf-8"?>
<Properties xmlns="http://schemas.openxmlformats.org/officeDocument/2006/extended-properties" xmlns:vt="http://schemas.openxmlformats.org/officeDocument/2006/docPropsVTypes">
  <Template>Office Theme</Template>
  <TotalTime>1697</TotalTime>
  <Words>3933</Words>
  <Application>Microsoft Office PowerPoint</Application>
  <PresentationFormat>On-screen Show (4:3)</PresentationFormat>
  <Paragraphs>508</Paragraphs>
  <Slides>38</Slides>
  <Notes>34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Calibri Light</vt:lpstr>
      <vt:lpstr>Courier New</vt:lpstr>
      <vt:lpstr>Times New Roman</vt:lpstr>
      <vt:lpstr>Wingdings</vt:lpstr>
      <vt:lpstr>Office Theme</vt:lpstr>
      <vt:lpstr>SUPOR: Precise and Scalable  Sensitive User Input Detection for Android Apps</vt:lpstr>
      <vt:lpstr>Sensitive Data Disclosures</vt:lpstr>
      <vt:lpstr>Sensitive Data</vt:lpstr>
      <vt:lpstr>Sensitive User Inputs</vt:lpstr>
      <vt:lpstr>Example User Inputs Disclosures</vt:lpstr>
      <vt:lpstr>Research Problems</vt:lpstr>
      <vt:lpstr>Intuition</vt:lpstr>
      <vt:lpstr>Feasibility</vt:lpstr>
      <vt:lpstr>PowerPoint Presentation</vt:lpstr>
      <vt:lpstr>Background - UI</vt:lpstr>
      <vt:lpstr>Background – Layout File</vt:lpstr>
      <vt:lpstr>Overview of SUPOR</vt:lpstr>
      <vt:lpstr>Parsing Layout</vt:lpstr>
      <vt:lpstr>Rendering UI</vt:lpstr>
      <vt:lpstr>Extracting Information</vt:lpstr>
      <vt:lpstr>UI Sensitiveness Analysis</vt:lpstr>
      <vt:lpstr>Associating Labels (1)</vt:lpstr>
      <vt:lpstr>Associating Labels (2)</vt:lpstr>
      <vt:lpstr>Associating Labels (3)</vt:lpstr>
      <vt:lpstr>Associating Labels (4)</vt:lpstr>
      <vt:lpstr>Determining Sensitiveness (1)</vt:lpstr>
      <vt:lpstr>Determining Sensitiveness (2)</vt:lpstr>
      <vt:lpstr>Binding Variables (1)</vt:lpstr>
      <vt:lpstr>Binding Variables (2)</vt:lpstr>
      <vt:lpstr>Binding Variables (3)</vt:lpstr>
      <vt:lpstr>Implementation &amp; Evaluation</vt:lpstr>
      <vt:lpstr>Evaluating UI Sensitiveness Analysis (1)</vt:lpstr>
      <vt:lpstr>Evaluating UI Sensitiveness Analysis (2)</vt:lpstr>
      <vt:lpstr>PowerPoint Presentation</vt:lpstr>
      <vt:lpstr>Evaluating Disclosure Analysis</vt:lpstr>
      <vt:lpstr>Case Studies (1)</vt:lpstr>
      <vt:lpstr>Case Studies (2)</vt:lpstr>
      <vt:lpstr>Conclusion</vt:lpstr>
      <vt:lpstr>PowerPoint Presentation</vt:lpstr>
      <vt:lpstr>Related work</vt:lpstr>
      <vt:lpstr>Keyword dataset construction</vt:lpstr>
      <vt:lpstr>Why not use XML structure to compute correlation scores?</vt:lpstr>
      <vt:lpstr>Why not use XML structure to compute correlation scores?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huangjj</dc:creator>
  <cp:lastModifiedBy>huangjj</cp:lastModifiedBy>
  <cp:revision>1180</cp:revision>
  <dcterms:created xsi:type="dcterms:W3CDTF">2015-08-02T13:58:23Z</dcterms:created>
  <dcterms:modified xsi:type="dcterms:W3CDTF">2015-08-14T19:14:59Z</dcterms:modified>
</cp:coreProperties>
</file>