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02" r:id="rId3"/>
    <p:sldId id="503" r:id="rId4"/>
    <p:sldId id="504" r:id="rId5"/>
    <p:sldId id="540" r:id="rId6"/>
    <p:sldId id="505" r:id="rId7"/>
    <p:sldId id="524" r:id="rId8"/>
    <p:sldId id="525" r:id="rId9"/>
    <p:sldId id="526" r:id="rId10"/>
    <p:sldId id="541" r:id="rId11"/>
    <p:sldId id="527" r:id="rId12"/>
    <p:sldId id="528" r:id="rId13"/>
    <p:sldId id="484" r:id="rId14"/>
    <p:sldId id="534" r:id="rId15"/>
    <p:sldId id="485" r:id="rId16"/>
    <p:sldId id="486" r:id="rId17"/>
    <p:sldId id="509" r:id="rId18"/>
    <p:sldId id="510" r:id="rId19"/>
    <p:sldId id="535" r:id="rId20"/>
    <p:sldId id="490" r:id="rId21"/>
    <p:sldId id="491" r:id="rId22"/>
    <p:sldId id="495" r:id="rId23"/>
    <p:sldId id="494" r:id="rId24"/>
    <p:sldId id="492" r:id="rId25"/>
    <p:sldId id="517" r:id="rId26"/>
    <p:sldId id="481" r:id="rId27"/>
    <p:sldId id="361" r:id="rId28"/>
    <p:sldId id="537" r:id="rId29"/>
    <p:sldId id="53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2AE"/>
    <a:srgbClr val="EB2A03"/>
    <a:srgbClr val="7532A8"/>
    <a:srgbClr val="9A57CD"/>
    <a:srgbClr val="434BE7"/>
    <a:srgbClr val="5A2781"/>
    <a:srgbClr val="823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5662" autoAdjust="0"/>
  </p:normalViewPr>
  <p:slideViewPr>
    <p:cSldViewPr>
      <p:cViewPr varScale="1">
        <p:scale>
          <a:sx n="62" d="100"/>
          <a:sy n="62" d="100"/>
        </p:scale>
        <p:origin x="642" y="72"/>
      </p:cViewPr>
      <p:guideLst>
        <p:guide orient="horz" pos="16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latin typeface="+mj-lt"/>
              </a:rPr>
              <a:t>Number of Negative Rules</a:t>
            </a:r>
            <a:endParaRPr lang="en-US" altLang="zh-CN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NAR-Miner--</c:v>
                </c:pt>
                <c:pt idx="1">
                  <c:v>NAR-Miner-</c:v>
                </c:pt>
                <c:pt idx="2">
                  <c:v>NAR-Miner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183712</c:v>
                </c:pt>
                <c:pt idx="1">
                  <c:v>21166</c:v>
                </c:pt>
                <c:pt idx="2">
                  <c:v>21166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4-4C1D-8815-577118C0C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overlap val="-27"/>
        <c:axId val="1059867407"/>
        <c:axId val="1059856591"/>
      </c:barChart>
      <c:catAx>
        <c:axId val="105986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1059856591"/>
        <c:crosses val="autoZero"/>
        <c:auto val="1"/>
        <c:lblAlgn val="ctr"/>
        <c:lblOffset val="100"/>
        <c:noMultiLvlLbl val="0"/>
      </c:catAx>
      <c:valAx>
        <c:axId val="105985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9867407"/>
        <c:crosses val="autoZero"/>
        <c:crossBetween val="between"/>
        <c:dispUnits>
          <c:builtInUnit val="ten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>
                <a:latin typeface="+mj-lt"/>
              </a:rPr>
              <a:t>Number of Interesting Negative Rules</a:t>
            </a:r>
            <a:r>
              <a:rPr lang="en-US" altLang="zh-CN" baseline="0" dirty="0" smtClean="0">
                <a:latin typeface="+mj-lt"/>
              </a:rPr>
              <a:t> among Top 200</a:t>
            </a:r>
            <a:endParaRPr lang="en-US" altLang="zh-CN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NAR-Miner--</c:v>
                </c:pt>
                <c:pt idx="1">
                  <c:v>NAR-Miner-</c:v>
                </c:pt>
                <c:pt idx="2">
                  <c:v>NAR-Miner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19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4-4C1D-8815-577118C0C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0"/>
        <c:overlap val="-27"/>
        <c:axId val="1059867407"/>
        <c:axId val="1059856591"/>
      </c:barChart>
      <c:catAx>
        <c:axId val="105986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zh-CN"/>
          </a:p>
        </c:txPr>
        <c:crossAx val="1059856591"/>
        <c:crosses val="autoZero"/>
        <c:auto val="1"/>
        <c:lblAlgn val="ctr"/>
        <c:lblOffset val="100"/>
        <c:noMultiLvlLbl val="0"/>
      </c:catAx>
      <c:valAx>
        <c:axId val="105985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986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8C77-8D50-4BF0-A0C4-332BD15EDE0B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42BF7-5F57-4BA7-9ED1-2D91F374D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8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B5C23-04CB-4D7B-806C-574F5030C0D9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9CC7F-4856-4D43-A467-B42496140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2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en-US" altLang="zh-CN" baseline="0" dirty="0" smtClean="0"/>
              <a:t> definitions are mapped to transactions</a:t>
            </a:r>
          </a:p>
          <a:p>
            <a:r>
              <a:rPr lang="en-US" altLang="zh-CN" dirty="0" smtClean="0"/>
              <a:t>Statements are mapped to items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4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frequent and infrequent </a:t>
            </a:r>
            <a:r>
              <a:rPr lang="en-US" altLang="zh-CN" dirty="0" err="1" smtClean="0"/>
              <a:t>itemsets</a:t>
            </a:r>
            <a:r>
              <a:rPr lang="en-US" altLang="zh-CN" baseline="0" dirty="0" smtClean="0"/>
              <a:t> are extracted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computing the support for each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comparing with given thresholds, we can identify frequent and infrequent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8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only care about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rules that both of the left side and the right side are frequent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their union is an infrequent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contain both the left side and the right side of a negative rule are regarded as violations.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directly applying the above mining method, we will get a large number rules that do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embody real programming logics. We call such rules uninteresting rules.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common types of uninteresting bugs: rules composed of irrelevant elements and rules contain general-purpose elements.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4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two uninteresting negative rule examples. We can see that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 not embody real programming logics.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7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pruning</a:t>
            </a:r>
            <a:r>
              <a:rPr lang="en-US" altLang="zh-CN" baseline="0" dirty="0" smtClean="0"/>
              <a:t> rules that are certainly uninteresting during mining</a:t>
            </a:r>
          </a:p>
          <a:p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ranking rules to place interesting ones at top after mining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42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achieve this goal, we also</a:t>
            </a:r>
            <a:r>
              <a:rPr lang="en-US" altLang="zh-CN" baseline="0" dirty="0" smtClean="0"/>
              <a:t> store data relations among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5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placed at top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note that …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method is inspired by the heuristic that …</a:t>
            </a:r>
          </a:p>
          <a:p>
            <a:endParaRPr lang="en-US" altLang="zh-CN" baseline="0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the key is to quantitatively [ˈ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kwɑntəˌteɪtɪv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measure how general an element 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entropy is taken as the generality for the target element.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57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 involving general elements will have relatively low interestingness, and will be put at bottom when ranked by rule interestingness.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5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rule set is </a:t>
            </a:r>
            <a:r>
              <a:rPr lang="en-US" altLang="zh-CN" baseline="0" dirty="0" smtClean="0"/>
              <a:t>key to perform static analysis. </a:t>
            </a:r>
            <a:r>
              <a:rPr lang="en-US" altLang="zh-CN" baseline="0" dirty="0" smtClean="0"/>
              <a:t>No rules no bugs can be detected.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93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implemented NAR-Miner and applied it on four large-scale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to show the effectiveness of our method. We conduct a series of  experiments to answer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Research Questions: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6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double minus version</a:t>
            </a:r>
          </a:p>
          <a:p>
            <a:r>
              <a:rPr lang="en-US" altLang="zh-CN" dirty="0" smtClean="0"/>
              <a:t>minus version</a:t>
            </a:r>
          </a:p>
          <a:p>
            <a:r>
              <a:rPr lang="en-US" altLang="zh-CN" dirty="0" smtClean="0"/>
              <a:t>the full capability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58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comparing the number of negative rules, we see that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56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comparing the number of interesting negative rules among the top ones, we see that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78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Theoretically, if a bug contains unexpected elements and meanwhile, it misses some expected elements, it can be detected both positively and negatively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mining negative rules can help find bugs that are difficult to be detected by positive mining based methods!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6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36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incorrectly uses close to release the file handler fetched by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OpenTransientFile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PostgreSQL, we mine a positive rule and a negative rule related 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OpenTransientFile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close. As the buggy code violates the negative rule but does not violate the positive rule. It can only be detected from a negative perspective.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Static analysis tools often integrate a set of rules for well-known APIs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As with </a:t>
            </a:r>
            <a:r>
              <a:rPr lang="en-US" altLang="zh-CN" baseline="0" dirty="0" smtClean="0"/>
              <a:t>application-specific </a:t>
            </a:r>
            <a:r>
              <a:rPr lang="en-US" altLang="zh-CN" baseline="0" dirty="0" smtClean="0"/>
              <a:t>elements they often provide </a:t>
            </a:r>
            <a:r>
              <a:rPr lang="en-US" altLang="zh-CN" baseline="0" dirty="0" smtClean="0"/>
              <a:t>interfaces to let users write custom rules.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7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achievements gained in previous methods have shown that mining rules is effective in detecting bugs involving application-specific rules.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Previous works mainly focus on mining positive association rules that specify which element should be called when some elements are called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1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such cases, program elements are negatively correlated rather than positively associated.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an example to show why positive methods fail to detect some real bugs.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example code comes from Linux, it contains a double free bug.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detect the bug, a positive method first tries to infer positive association rules related to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alloc_netdev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free_netdev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kfree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 related positive rules are not valid as their confidences are too low.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mining, we can get the only valid positive rule IF call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alloc_netdev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call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free_netdev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3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 root cause of the bug is calling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free_netdev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kfree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same context. The two functions are negatively associated and should not be called together.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support to the negative rule, we found that in all other cases they are not called together.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1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negative rule is represented in the form IF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NOT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meaning that calling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not call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Finally,</a:t>
            </a:r>
            <a:r>
              <a:rPr lang="en-US" altLang="zh-CN" baseline="0" dirty="0" smtClean="0"/>
              <a:t> detecting violations to find potential bugs.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I will introduce what is done in each phase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9CC7F-4856-4D43-A467-B424961401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2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ED31-A47A-42F9-B79A-33A9009C2780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B25-16D9-43C1-BF25-39872C6CA6C4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E9AA-188F-4EF7-B40C-BB2DAC74BC53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C64D-E5B8-4033-B3AD-2F424136560A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96-4DAD-45F0-8363-7704A01F5DF8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A3C8-11F4-404D-A4E8-BB4B7EBC4BD9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3F5F-AC8F-4D19-AD1A-882B04B8F8AF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20FF-A4CA-42B1-908F-FF363D14D201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BFA-2E7C-45D6-A7D5-B52EF2AD0693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2188-B01D-4F36-B2A3-0690CAEB30B1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63BB-7578-439C-A945-16C6E906CF84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F259-8101-49FC-B3AC-56EFEB91C34F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3512" y="2060849"/>
            <a:ext cx="8712968" cy="93610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3312AE"/>
                </a:solidFill>
                <a:latin typeface="Times New Roman" pitchFamily="18" charset="0"/>
                <a:cs typeface="Times New Roman" pitchFamily="18" charset="0"/>
              </a:rPr>
              <a:t>NAR-Miner: Discovering Negative Association Rules from Code for Bug Detection</a:t>
            </a:r>
            <a:endParaRPr lang="zh-CN" altLang="en-US" sz="3200" dirty="0">
              <a:solidFill>
                <a:srgbClr val="3312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7528" y="3429000"/>
            <a:ext cx="8568952" cy="2495128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 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Bian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Bin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Liang*,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Wenchang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Shi,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Jianjun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Huang</a:t>
            </a:r>
          </a:p>
          <a:p>
            <a:r>
              <a:rPr lang="en-US" altLang="zh-CN" sz="26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Renmin</a:t>
            </a:r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University of China</a:t>
            </a: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 </a:t>
            </a:r>
            <a:r>
              <a:rPr lang="en-US" altLang="zh-CN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Cai</a:t>
            </a:r>
            <a:endParaRPr lang="en-US" altLang="zh-CN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Institute of Software, Chinese Academy of Sciences </a:t>
            </a:r>
          </a:p>
          <a:p>
            <a:r>
              <a:rPr lang="en-US" altLang="zh-C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November 7, </a:t>
            </a: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zh-CN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44624"/>
            <a:ext cx="309184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8"/>
    </mc:Choice>
    <mc:Fallback xmlns="">
      <p:transition spd="slow" advTm="217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48681"/>
            <a:ext cx="11031016" cy="2263285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transforming source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into a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mining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definition is mapped to a transaction in the database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statement in a function is mapped to an item in the transaction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35560" y="3298205"/>
            <a:ext cx="2938005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1:   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 = read1();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2:</a:t>
            </a:r>
            <a:r>
              <a:rPr lang="en-US" altLang="zh-CN" sz="1600" b="1" dirty="0" smtClean="0">
                <a:latin typeface="Inconsolatazi4-Bold"/>
              </a:rPr>
              <a:t>   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 = read2();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3:</a:t>
            </a:r>
            <a:r>
              <a:rPr lang="en-US" altLang="zh-CN" sz="1600" b="1" dirty="0" smtClean="0">
                <a:latin typeface="Inconsolatazi4-Bold"/>
              </a:rPr>
              <a:t>   valid = </a:t>
            </a:r>
            <a:r>
              <a:rPr lang="en-US" altLang="zh-CN" sz="1600" b="1" dirty="0" err="1" smtClean="0">
                <a:latin typeface="Inconsolatazi4-Bold"/>
              </a:rPr>
              <a:t>is_valid</a:t>
            </a:r>
            <a:r>
              <a:rPr lang="en-US" altLang="zh-CN" sz="1600" b="1" dirty="0" smtClean="0">
                <a:latin typeface="Inconsolatazi4-Bold"/>
              </a:rPr>
              <a:t>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4:   </a:t>
            </a:r>
            <a:r>
              <a:rPr lang="en-US" altLang="zh-CN" sz="1600" b="1" dirty="0" smtClean="0">
                <a:solidFill>
                  <a:srgbClr val="7532A8"/>
                </a:solidFill>
                <a:latin typeface="Inconsolatazi4-Bold"/>
              </a:rPr>
              <a:t>if </a:t>
            </a:r>
            <a:r>
              <a:rPr lang="en-US" altLang="zh-CN" sz="1600" b="1" dirty="0" smtClean="0">
                <a:latin typeface="Inconsolatazi4-Bold"/>
              </a:rPr>
              <a:t>(valid) {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5:</a:t>
            </a:r>
            <a:r>
              <a:rPr lang="en-US" altLang="zh-CN" sz="1600" b="1" dirty="0" smtClean="0">
                <a:latin typeface="Inconsolatazi4-Bold"/>
              </a:rPr>
              <a:t>      foo(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6:</a:t>
            </a:r>
            <a:r>
              <a:rPr lang="en-US" altLang="zh-CN" sz="1600" b="1" dirty="0" smtClean="0">
                <a:latin typeface="Inconsolatazi4-Bold"/>
              </a:rPr>
              <a:t>   } </a:t>
            </a:r>
            <a:r>
              <a:rPr lang="en-US" altLang="zh-CN" sz="1600" b="1" dirty="0" smtClean="0">
                <a:solidFill>
                  <a:srgbClr val="7532A8"/>
                </a:solidFill>
                <a:latin typeface="Inconsolatazi4-Bold"/>
              </a:rPr>
              <a:t>else</a:t>
            </a:r>
            <a:r>
              <a:rPr lang="en-US" altLang="zh-CN" sz="1600" b="1" dirty="0" smtClean="0">
                <a:latin typeface="Inconsolatazi4-Bold"/>
              </a:rPr>
              <a:t> {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7:</a:t>
            </a:r>
            <a:r>
              <a:rPr lang="en-US" altLang="zh-CN" sz="1600" b="1" dirty="0" smtClean="0">
                <a:latin typeface="Inconsolatazi4-Bold"/>
              </a:rPr>
              <a:t>      bar(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8:</a:t>
            </a:r>
            <a:r>
              <a:rPr lang="en-US" altLang="zh-CN" sz="1600" b="1" dirty="0" smtClean="0">
                <a:latin typeface="Inconsolatazi4-Bold"/>
              </a:rPr>
              <a:t>   }</a:t>
            </a:r>
            <a:endParaRPr lang="zh-CN" altLang="en-US" sz="1600" b="1" dirty="0">
              <a:latin typeface="Inconsolatazi4-Bol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8511" y="54850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9976" y="3409459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read1</a:t>
            </a:r>
            <a:endParaRPr lang="zh-CN" altLang="en-US" i="1" dirty="0"/>
          </a:p>
        </p:txBody>
      </p:sp>
      <p:sp>
        <p:nvSpPr>
          <p:cNvPr id="12" name="矩形 11"/>
          <p:cNvSpPr/>
          <p:nvPr/>
        </p:nvSpPr>
        <p:spPr>
          <a:xfrm>
            <a:off x="6816080" y="3817913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read2</a:t>
            </a:r>
            <a:endParaRPr lang="zh-CN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5800070" y="4849147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foo</a:t>
            </a:r>
            <a:endParaRPr lang="zh-CN" altLang="en-US" i="1" dirty="0"/>
          </a:p>
        </p:txBody>
      </p:sp>
      <p:sp>
        <p:nvSpPr>
          <p:cNvPr id="14" name="矩形 13"/>
          <p:cNvSpPr/>
          <p:nvPr/>
        </p:nvSpPr>
        <p:spPr>
          <a:xfrm>
            <a:off x="7393617" y="4869160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bar</a:t>
            </a:r>
            <a:endParaRPr lang="zh-CN" altLang="en-US" i="1" dirty="0"/>
          </a:p>
        </p:txBody>
      </p:sp>
      <p:sp>
        <p:nvSpPr>
          <p:cNvPr id="15" name="矩形 14"/>
          <p:cNvSpPr/>
          <p:nvPr/>
        </p:nvSpPr>
        <p:spPr>
          <a:xfrm>
            <a:off x="8040216" y="4201075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is_valid</a:t>
            </a:r>
            <a:endParaRPr lang="zh-CN" alt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9048328" y="4849147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INT==0</a:t>
            </a:r>
            <a:endParaRPr lang="zh-CN" altLang="en-US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792" y="55155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Transaction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871864" y="4365104"/>
            <a:ext cx="928206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621523" y="3284984"/>
            <a:ext cx="4434917" cy="20860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48681"/>
            <a:ext cx="11031016" cy="4608512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mining the database to extract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and infrequent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the </a:t>
            </a:r>
            <a:r>
              <a:rPr lang="en-US" altLang="zh-CN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transactions that contain all items in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as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its support is 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than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threshold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infrequent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its support is 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than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given threshold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</a:p>
          <a:p>
            <a:pPr marL="0" indent="0" algn="just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2568" y="3812847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support({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free_netdev</a:t>
            </a:r>
            <a:r>
              <a:rPr lang="en-US" altLang="zh-CN" sz="2400" dirty="0" smtClean="0"/>
              <a:t>}) = 533</a:t>
            </a:r>
          </a:p>
          <a:p>
            <a:r>
              <a:rPr lang="en-US" altLang="zh-CN" sz="2400" dirty="0" smtClean="0"/>
              <a:t>support({</a:t>
            </a:r>
            <a:r>
              <a:rPr lang="en-US" altLang="zh-CN" sz="2400" i="1" dirty="0" err="1" smtClean="0">
                <a:solidFill>
                  <a:schemeClr val="accent6">
                    <a:lumMod val="75000"/>
                  </a:schemeClr>
                </a:solidFill>
              </a:rPr>
              <a:t>kfree</a:t>
            </a:r>
            <a:r>
              <a:rPr lang="en-US" altLang="zh-CN" sz="2400" dirty="0" smtClean="0"/>
              <a:t>}) = 18194</a:t>
            </a:r>
          </a:p>
          <a:p>
            <a:r>
              <a:rPr lang="en-US" altLang="zh-CN" sz="2400" dirty="0" smtClean="0"/>
              <a:t>support({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free_netdev</a:t>
            </a:r>
            <a:r>
              <a:rPr lang="en-US" altLang="zh-CN" sz="2400" dirty="0" smtClean="0"/>
              <a:t>, </a:t>
            </a:r>
            <a:r>
              <a:rPr lang="en-US" altLang="zh-CN" sz="2400" i="1" dirty="0" err="1" smtClean="0">
                <a:solidFill>
                  <a:schemeClr val="accent6">
                    <a:lumMod val="75000"/>
                  </a:schemeClr>
                </a:solidFill>
              </a:rPr>
              <a:t>kfree</a:t>
            </a:r>
            <a:r>
              <a:rPr lang="en-US" altLang="zh-CN" sz="2400" dirty="0" smtClean="0"/>
              <a:t>}) = 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173609" y="381284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{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free_netdev</a:t>
            </a:r>
            <a:r>
              <a:rPr lang="en-US" altLang="zh-CN" sz="2400" dirty="0" smtClean="0"/>
              <a:t>} is frequent</a:t>
            </a:r>
          </a:p>
          <a:p>
            <a:r>
              <a:rPr lang="en-US" altLang="zh-CN" sz="2400" dirty="0" smtClean="0"/>
              <a:t>{</a:t>
            </a:r>
            <a:r>
              <a:rPr lang="en-US" altLang="zh-CN" sz="2400" i="1" dirty="0" err="1" smtClean="0">
                <a:solidFill>
                  <a:schemeClr val="accent6">
                    <a:lumMod val="75000"/>
                  </a:schemeClr>
                </a:solidFill>
              </a:rPr>
              <a:t>kfree</a:t>
            </a:r>
            <a:r>
              <a:rPr lang="en-US" altLang="zh-CN" sz="2400" dirty="0" smtClean="0"/>
              <a:t>} is frequent</a:t>
            </a:r>
          </a:p>
          <a:p>
            <a:r>
              <a:rPr lang="en-US" altLang="zh-CN" sz="2400" dirty="0" smtClean="0"/>
              <a:t>{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free_netdev</a:t>
            </a:r>
            <a:r>
              <a:rPr lang="en-US" altLang="zh-CN" sz="2400" dirty="0" smtClean="0"/>
              <a:t>, </a:t>
            </a:r>
            <a:r>
              <a:rPr lang="en-US" altLang="zh-CN" sz="2400" i="1" dirty="0" err="1" smtClean="0">
                <a:solidFill>
                  <a:schemeClr val="accent6">
                    <a:lumMod val="75000"/>
                  </a:schemeClr>
                </a:solidFill>
              </a:rPr>
              <a:t>kfree</a:t>
            </a:r>
            <a:r>
              <a:rPr lang="en-US" altLang="zh-CN" sz="2400" dirty="0" smtClean="0"/>
              <a:t>} is infrequent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4975056" y="4413011"/>
            <a:ext cx="2198553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03246" y="3879204"/>
            <a:ext cx="19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err="1" smtClean="0"/>
              <a:t>mfs</a:t>
            </a:r>
            <a:r>
              <a:rPr lang="en-US" altLang="zh-CN" sz="2000" dirty="0" smtClean="0"/>
              <a:t> = 15, </a:t>
            </a:r>
            <a:r>
              <a:rPr lang="en-US" altLang="zh-CN" sz="2000" i="1" dirty="0" err="1" smtClean="0"/>
              <a:t>mis</a:t>
            </a:r>
            <a:r>
              <a:rPr lang="en-US" altLang="zh-CN" sz="2000" dirty="0" smtClean="0"/>
              <a:t> = 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66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548680"/>
                <a:ext cx="11031016" cy="5184575"/>
              </a:xfrm>
            </p:spPr>
            <p:txBody>
              <a:bodyPr>
                <a:noAutofit/>
              </a:bodyPr>
              <a:lstStyle/>
              <a:p>
                <a:pPr algn="just">
                  <a:buClr>
                    <a:schemeClr val="tx1"/>
                  </a:buClr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3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inferring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association rules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frequent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infrequent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itemset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rule 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𝑐𝑜𝑛𝑓𝑖𝑑𝑒𝑛𝑐𝑒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⇒¬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𝑠𝑢𝑝𝑝𝑜𝑟𝑡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∪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𝑠𝑢𝑝𝑝𝑜𝑟𝑡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rules with low confidence (e.g., lower than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min_conf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filtered out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 algn="just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 algn="just">
                  <a:buClr>
                    <a:srgbClr val="002060"/>
                  </a:buClr>
                  <a:buFont typeface="Arial" pitchFamily="34" charset="0"/>
                  <a:buChar char="•"/>
                </a:pP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4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detecting </a:t>
                </a:r>
                <a:r>
                  <a:rPr lang="en-US" altLang="zh-CN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violations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Scanning the database to find transactions contain items both in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48680"/>
                <a:ext cx="11031016" cy="5184575"/>
              </a:xfrm>
              <a:blipFill>
                <a:blip r:embed="rId3"/>
                <a:stretch>
                  <a:fillRect l="-994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639616" y="3356992"/>
                <a:ext cx="7776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</a:t>
                </a:r>
                <a:r>
                  <a:rPr lang="en-US" altLang="zh-CN" sz="2400" i="1" dirty="0" err="1" smtClean="0">
                    <a:solidFill>
                      <a:srgbClr val="0070C0"/>
                    </a:solidFill>
                  </a:rPr>
                  <a:t>free_netdev</a:t>
                </a:r>
                <a:r>
                  <a:rPr lang="en-US" altLang="zh-CN" sz="2400" dirty="0" smtClean="0"/>
                  <a:t>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⇒¬</m:t>
                    </m:r>
                  </m:oMath>
                </a14:m>
                <a:r>
                  <a:rPr lang="en-US" altLang="zh-CN" sz="2400" dirty="0" smtClean="0"/>
                  <a:t> {</a:t>
                </a:r>
                <a:r>
                  <a:rPr lang="en-US" altLang="zh-CN" sz="24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kfree</a:t>
                </a:r>
                <a:r>
                  <a:rPr lang="en-US" altLang="zh-CN" sz="2400" dirty="0" smtClean="0"/>
                  <a:t>}: </a:t>
                </a:r>
                <a:r>
                  <a:rPr lang="en-US" altLang="zh-CN" sz="2400" i="1" dirty="0" smtClean="0"/>
                  <a:t>confidence</a:t>
                </a:r>
                <a:r>
                  <a:rPr lang="en-US" altLang="zh-CN" sz="2400" dirty="0" smtClean="0"/>
                  <a:t> = 1 - 1/533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356992"/>
                <a:ext cx="7776865" cy="461665"/>
              </a:xfrm>
              <a:prstGeom prst="rect">
                <a:avLst/>
              </a:prstGeom>
              <a:blipFill>
                <a:blip r:embed="rId4"/>
                <a:stretch>
                  <a:fillRect l="-117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4000" dirty="0" smtClean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Challenge and Solution</a:t>
            </a:r>
            <a:endParaRPr lang="zh-CN" altLang="en-US" sz="4000" dirty="0">
              <a:solidFill>
                <a:srgbClr val="3312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369152" cy="236294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rule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explosion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mined negative association rules are </a:t>
            </a:r>
            <a:r>
              <a:rPr lang="en-US" altLang="zh-C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uninteresting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i.e., they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embody real programming logics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we got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180,000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association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when directly applying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rule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algorithm</a:t>
            </a:r>
            <a:r>
              <a:rPr lang="en-US" altLang="zh-CN" sz="2600" baseline="30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Linux-4.12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29BE8F-8255-4BCD-9347-3430A092A75A}"/>
              </a:ext>
            </a:extLst>
          </p:cNvPr>
          <p:cNvSpPr/>
          <p:nvPr/>
        </p:nvSpPr>
        <p:spPr bwMode="auto">
          <a:xfrm>
            <a:off x="911424" y="6130043"/>
            <a:ext cx="9505056" cy="539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600"/>
              </a:spcAft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[1] Wu X, Zhang C, Zhang S. Efficient mining of both positive and negative association rules[J]. ACM Transactions on Information Systems (TOIS), 2004, 22(3): 381-405.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639616" y="4149080"/>
            <a:ext cx="0" cy="1800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39616" y="5949280"/>
            <a:ext cx="25922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接点 8"/>
          <p:cNvSpPr/>
          <p:nvPr/>
        </p:nvSpPr>
        <p:spPr>
          <a:xfrm>
            <a:off x="2999656" y="465313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3071664" y="429309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448472" y="4813920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3600872" y="472514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3753272" y="5118720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3905672" y="501317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4058072" y="542352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210472" y="515719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079776" y="558924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3071664" y="486916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2855640" y="43651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3008040" y="45175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2783632" y="46699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3312840" y="48223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/>
          <p:cNvSpPr/>
          <p:nvPr/>
        </p:nvSpPr>
        <p:spPr>
          <a:xfrm>
            <a:off x="3465240" y="49747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/>
          <p:cNvSpPr/>
          <p:nvPr/>
        </p:nvSpPr>
        <p:spPr>
          <a:xfrm>
            <a:off x="2927648" y="512710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/>
          <p:cNvSpPr/>
          <p:nvPr/>
        </p:nvSpPr>
        <p:spPr>
          <a:xfrm>
            <a:off x="3770040" y="52795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/>
          <p:cNvSpPr/>
          <p:nvPr/>
        </p:nvSpPr>
        <p:spPr>
          <a:xfrm>
            <a:off x="2783632" y="54319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/>
          <p:cNvSpPr/>
          <p:nvPr/>
        </p:nvSpPr>
        <p:spPr>
          <a:xfrm>
            <a:off x="2927648" y="55843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3791744" y="5589240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2936032" y="4822304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2711624" y="49747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/>
          <p:cNvSpPr/>
          <p:nvPr/>
        </p:nvSpPr>
        <p:spPr>
          <a:xfrm>
            <a:off x="3240832" y="512710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/>
          <p:cNvSpPr/>
          <p:nvPr/>
        </p:nvSpPr>
        <p:spPr>
          <a:xfrm>
            <a:off x="3143672" y="5279504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/>
          <p:cNvSpPr/>
          <p:nvPr/>
        </p:nvSpPr>
        <p:spPr>
          <a:xfrm>
            <a:off x="3545632" y="54319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/>
          <p:cNvSpPr/>
          <p:nvPr/>
        </p:nvSpPr>
        <p:spPr>
          <a:xfrm>
            <a:off x="3503712" y="566124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/>
          <p:cNvSpPr/>
          <p:nvPr/>
        </p:nvSpPr>
        <p:spPr>
          <a:xfrm>
            <a:off x="3850432" y="57367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2936032" y="537321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3088432" y="57367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3240832" y="5517232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3224064" y="502156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/>
          <p:cNvSpPr/>
          <p:nvPr/>
        </p:nvSpPr>
        <p:spPr>
          <a:xfrm>
            <a:off x="3376464" y="517396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/>
          <p:cNvSpPr/>
          <p:nvPr/>
        </p:nvSpPr>
        <p:spPr>
          <a:xfrm>
            <a:off x="3528864" y="515719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/>
          <p:cNvSpPr/>
          <p:nvPr/>
        </p:nvSpPr>
        <p:spPr>
          <a:xfrm>
            <a:off x="3224064" y="444549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/>
          <p:cNvSpPr/>
          <p:nvPr/>
        </p:nvSpPr>
        <p:spPr>
          <a:xfrm>
            <a:off x="3376464" y="459789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3647728" y="4941168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3143672" y="472514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3528864" y="44371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/>
          <p:cNvSpPr/>
          <p:nvPr/>
        </p:nvSpPr>
        <p:spPr>
          <a:xfrm>
            <a:off x="3863752" y="45811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/>
          <p:cNvSpPr/>
          <p:nvPr/>
        </p:nvSpPr>
        <p:spPr>
          <a:xfrm>
            <a:off x="3647728" y="45811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/>
          <p:cNvSpPr/>
          <p:nvPr/>
        </p:nvSpPr>
        <p:spPr>
          <a:xfrm>
            <a:off x="3528864" y="475029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/>
          <p:cNvSpPr/>
          <p:nvPr/>
        </p:nvSpPr>
        <p:spPr>
          <a:xfrm>
            <a:off x="4016152" y="47335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4168552" y="48859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4320952" y="5038328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4007768" y="51907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4160168" y="53431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/>
          <p:cNvSpPr/>
          <p:nvPr/>
        </p:nvSpPr>
        <p:spPr>
          <a:xfrm>
            <a:off x="4312568" y="54955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/>
          <p:cNvSpPr/>
          <p:nvPr/>
        </p:nvSpPr>
        <p:spPr>
          <a:xfrm>
            <a:off x="4367808" y="522920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/>
          <p:cNvSpPr/>
          <p:nvPr/>
        </p:nvSpPr>
        <p:spPr>
          <a:xfrm>
            <a:off x="4520208" y="538160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/>
          <p:cNvSpPr/>
          <p:nvPr/>
        </p:nvSpPr>
        <p:spPr>
          <a:xfrm>
            <a:off x="3359696" y="4221088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3791744" y="429309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3575720" y="429309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4007768" y="43651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4007768" y="450912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/>
          <p:cNvSpPr/>
          <p:nvPr/>
        </p:nvSpPr>
        <p:spPr>
          <a:xfrm>
            <a:off x="3719736" y="444549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/>
          <p:cNvSpPr/>
          <p:nvPr/>
        </p:nvSpPr>
        <p:spPr>
          <a:xfrm>
            <a:off x="4223792" y="444549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/>
          <p:cNvSpPr/>
          <p:nvPr/>
        </p:nvSpPr>
        <p:spPr>
          <a:xfrm>
            <a:off x="4223792" y="46531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/>
          <p:cNvSpPr/>
          <p:nvPr/>
        </p:nvSpPr>
        <p:spPr>
          <a:xfrm>
            <a:off x="4583832" y="450912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/>
          <p:cNvSpPr/>
          <p:nvPr/>
        </p:nvSpPr>
        <p:spPr>
          <a:xfrm>
            <a:off x="3791744" y="479715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/>
          <p:cNvSpPr/>
          <p:nvPr/>
        </p:nvSpPr>
        <p:spPr>
          <a:xfrm>
            <a:off x="4439816" y="472514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/>
          <p:cNvSpPr/>
          <p:nvPr/>
        </p:nvSpPr>
        <p:spPr>
          <a:xfrm>
            <a:off x="3575720" y="580526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/>
          <p:cNvSpPr/>
          <p:nvPr/>
        </p:nvSpPr>
        <p:spPr>
          <a:xfrm>
            <a:off x="3944144" y="537321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/>
          <p:cNvSpPr/>
          <p:nvPr/>
        </p:nvSpPr>
        <p:spPr>
          <a:xfrm>
            <a:off x="4583832" y="494116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/>
          <p:cNvSpPr/>
          <p:nvPr/>
        </p:nvSpPr>
        <p:spPr>
          <a:xfrm>
            <a:off x="4079776" y="580526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/>
          <p:cNvSpPr/>
          <p:nvPr/>
        </p:nvSpPr>
        <p:spPr>
          <a:xfrm>
            <a:off x="4295800" y="580526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/>
          <p:cNvSpPr/>
          <p:nvPr/>
        </p:nvSpPr>
        <p:spPr>
          <a:xfrm>
            <a:off x="4367808" y="566124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/>
          <p:cNvSpPr/>
          <p:nvPr/>
        </p:nvSpPr>
        <p:spPr>
          <a:xfrm>
            <a:off x="4520208" y="566124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/>
          <p:cNvSpPr/>
          <p:nvPr/>
        </p:nvSpPr>
        <p:spPr>
          <a:xfrm>
            <a:off x="4727848" y="573325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/>
          <p:cNvSpPr/>
          <p:nvPr/>
        </p:nvSpPr>
        <p:spPr>
          <a:xfrm>
            <a:off x="4367808" y="487754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/>
          <p:cNvSpPr/>
          <p:nvPr/>
        </p:nvSpPr>
        <p:spPr>
          <a:xfrm>
            <a:off x="4592216" y="472514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/>
          <p:cNvSpPr/>
          <p:nvPr/>
        </p:nvSpPr>
        <p:spPr>
          <a:xfrm>
            <a:off x="4511824" y="508518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/>
          <p:cNvSpPr/>
          <p:nvPr/>
        </p:nvSpPr>
        <p:spPr>
          <a:xfrm>
            <a:off x="4583832" y="5229200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/>
          <p:cNvSpPr/>
          <p:nvPr/>
        </p:nvSpPr>
        <p:spPr>
          <a:xfrm>
            <a:off x="4727848" y="508518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/>
          <p:cNvSpPr/>
          <p:nvPr/>
        </p:nvSpPr>
        <p:spPr>
          <a:xfrm>
            <a:off x="4511824" y="5517232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接点 88"/>
          <p:cNvSpPr/>
          <p:nvPr/>
        </p:nvSpPr>
        <p:spPr>
          <a:xfrm>
            <a:off x="4655840" y="537321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/>
          <p:cNvSpPr/>
          <p:nvPr/>
        </p:nvSpPr>
        <p:spPr>
          <a:xfrm>
            <a:off x="4655840" y="551723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/>
          <p:cNvSpPr/>
          <p:nvPr/>
        </p:nvSpPr>
        <p:spPr>
          <a:xfrm>
            <a:off x="5591944" y="4632811"/>
            <a:ext cx="144000" cy="144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3" name="文本框 92"/>
          <p:cNvSpPr txBox="1"/>
          <p:nvPr/>
        </p:nvSpPr>
        <p:spPr>
          <a:xfrm>
            <a:off x="5852847" y="4484149"/>
            <a:ext cx="424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Rules composed of irrelevant elements</a:t>
            </a:r>
          </a:p>
        </p:txBody>
      </p:sp>
      <p:sp>
        <p:nvSpPr>
          <p:cNvPr id="94" name="流程图: 接点 93"/>
          <p:cNvSpPr/>
          <p:nvPr/>
        </p:nvSpPr>
        <p:spPr>
          <a:xfrm>
            <a:off x="5591944" y="5298559"/>
            <a:ext cx="144000" cy="1440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5" name="流程图: 接点 94"/>
          <p:cNvSpPr/>
          <p:nvPr/>
        </p:nvSpPr>
        <p:spPr>
          <a:xfrm>
            <a:off x="5591944" y="4930135"/>
            <a:ext cx="144000" cy="144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6" name="文本框 95"/>
          <p:cNvSpPr txBox="1"/>
          <p:nvPr/>
        </p:nvSpPr>
        <p:spPr>
          <a:xfrm>
            <a:off x="5848522" y="4848835"/>
            <a:ext cx="43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Rules contain general-purpose elements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5848522" y="5199583"/>
            <a:ext cx="187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Interesting rules</a:t>
            </a:r>
          </a:p>
        </p:txBody>
      </p:sp>
    </p:spTree>
    <p:extLst>
      <p:ext uri="{BB962C8B-B14F-4D97-AF65-F5344CB8AC3E}">
        <p14:creationId xmlns:p14="http://schemas.microsoft.com/office/powerpoint/2010/main" val="26527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51352"/>
              </p:ext>
            </p:extLst>
          </p:nvPr>
        </p:nvGraphicFramePr>
        <p:xfrm>
          <a:off x="335360" y="1104384"/>
          <a:ext cx="116652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186833055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36262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1:</a:t>
                      </a:r>
                      <a:r>
                        <a:rPr lang="en-US" altLang="zh-CN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kern="1200" dirty="0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7532A8"/>
                          </a:solidFill>
                          <a:latin typeface="Inconsolatazi4-Bold"/>
                        </a:rPr>
                        <a:t>void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load_mm_cr4(</a:t>
                      </a:r>
                      <a:r>
                        <a:rPr lang="en-US" altLang="zh-CN" sz="1600" b="1" kern="1200" dirty="0" err="1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</a:t>
                      </a:r>
                      <a:r>
                        <a:rPr lang="en-US" altLang="zh-CN" sz="1600" b="1" dirty="0" err="1" smtClean="0">
                          <a:latin typeface="Inconsolatazi4-Bold"/>
                        </a:rPr>
                        <a:t>mm_struct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*mm)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2: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{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3: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  </a:t>
                      </a:r>
                      <a:r>
                        <a:rPr lang="en-US" altLang="zh-CN" sz="1600" b="1" dirty="0" smtClean="0">
                          <a:solidFill>
                            <a:srgbClr val="7532A8"/>
                          </a:solidFill>
                          <a:latin typeface="Inconsolatazi4-Bold"/>
                        </a:rPr>
                        <a:t>if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(</a:t>
                      </a: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  <a:latin typeface="Inconsolatazi4-Bold"/>
                        </a:rPr>
                        <a:t>static_key_false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(&amp;</a:t>
                      </a:r>
                      <a:r>
                        <a:rPr lang="en-US" altLang="zh-CN" sz="1600" b="1" dirty="0" err="1" smtClean="0">
                          <a:latin typeface="Inconsolatazi4-Bold"/>
                        </a:rPr>
                        <a:t>rdpmc_always_available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) ||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4: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      </a:t>
                      </a: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  <a:latin typeface="Inconsolatazi4-Bold"/>
                        </a:rPr>
                        <a:t>atomic_read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(&amp;mm-&gt;</a:t>
                      </a:r>
                      <a:r>
                        <a:rPr lang="en-US" altLang="zh-CN" sz="1600" b="1" dirty="0" err="1" smtClean="0">
                          <a:latin typeface="Inconsolatazi4-Bold"/>
                        </a:rPr>
                        <a:t>context.perf_rdpmc_allowed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))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5: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       cr4_set_bits(X86_CR4_PCE);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6:</a:t>
                      </a:r>
                      <a:r>
                        <a:rPr lang="en-US" altLang="zh-CN" sz="1600" b="1" dirty="0" smtClean="0">
                          <a:latin typeface="Inconsolatazi4-Bold"/>
                        </a:rPr>
                        <a:t> 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1: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</a:t>
                      </a:r>
                      <a:r>
                        <a:rPr lang="en-US" altLang="zh-CN" sz="1600" b="1" kern="1200" dirty="0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</a:t>
                      </a:r>
                      <a:r>
                        <a:rPr lang="en-US" altLang="zh-CN" sz="1600" b="1" kern="1200" dirty="0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mtk_wdt_stop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(</a:t>
                      </a:r>
                      <a:r>
                        <a:rPr lang="en-US" altLang="zh-CN" sz="1600" b="1" kern="1200" dirty="0" err="1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zh-CN" sz="1600" b="1" kern="1200" dirty="0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watchdog_device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*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wdt_dev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)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2: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{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3: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  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reg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= </a:t>
                      </a: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  <a:latin typeface="Inconsolatazi4-Bold"/>
                        </a:rPr>
                        <a:t>readl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(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wdt_base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+ WDT_MODE);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4: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  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reg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&amp;= ~WDT_MODE_EN;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5: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  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reg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|= WDT_MODE_KEY;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6: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   </a:t>
                      </a: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latin typeface="Inconsolatazi4-Bold"/>
                        </a:rPr>
                        <a:t>iowrite32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(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reg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,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wdt_base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+ WDT_MODE);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7: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   </a:t>
                      </a:r>
                      <a:r>
                        <a:rPr lang="en-US" altLang="zh-CN" sz="1600" b="1" kern="1200" dirty="0" smtClean="0">
                          <a:solidFill>
                            <a:srgbClr val="5A2781"/>
                          </a:solidFill>
                          <a:latin typeface="Inconsolatazi4-Bold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0;</a:t>
                      </a:r>
                    </a:p>
                    <a:p>
                      <a:r>
                        <a:rPr lang="en-US" altLang="zh-CN" sz="1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nconsolatazi4-Bold"/>
                        </a:rPr>
                        <a:t>8: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Inconsolatazi4-Bold"/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55248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3143672" y="3068960"/>
            <a:ext cx="0" cy="6954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832304" y="3093638"/>
            <a:ext cx="0" cy="6954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51384" y="4149080"/>
                <a:ext cx="522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{</a:t>
                </a:r>
                <a:r>
                  <a:rPr lang="en-US" altLang="zh-CN" sz="2400" i="1" dirty="0" err="1" smtClean="0">
                    <a:solidFill>
                      <a:srgbClr val="0070C0"/>
                    </a:solidFill>
                  </a:rPr>
                  <a:t>static_key_false</a:t>
                </a:r>
                <a:r>
                  <a:rPr lang="en-US" altLang="zh-CN" sz="2400" dirty="0" smtClean="0"/>
                  <a:t>()}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⇒¬</m:t>
                    </m:r>
                  </m:oMath>
                </a14:m>
                <a:r>
                  <a:rPr lang="en-US" altLang="zh-CN" sz="2400" dirty="0" smtClean="0"/>
                  <a:t>{</a:t>
                </a:r>
                <a:r>
                  <a:rPr lang="en-US" altLang="zh-CN" sz="2400" i="1" dirty="0" err="1" smtClean="0">
                    <a:solidFill>
                      <a:srgbClr val="0070C0"/>
                    </a:solidFill>
                  </a:rPr>
                  <a:t>atomic_read</a:t>
                </a:r>
                <a:r>
                  <a:rPr lang="en-US" altLang="zh-CN" sz="2400" dirty="0" smtClean="0"/>
                  <a:t>()}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4149080"/>
                <a:ext cx="5226495" cy="461665"/>
              </a:xfrm>
              <a:prstGeom prst="rect">
                <a:avLst/>
              </a:prstGeom>
              <a:blipFill>
                <a:blip r:embed="rId3"/>
                <a:stretch>
                  <a:fillRect l="-1748" t="-10667" r="-816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/>
          <p:cNvSpPr txBox="1"/>
          <p:nvPr/>
        </p:nvSpPr>
        <p:spPr>
          <a:xfrm>
            <a:off x="407368" y="3717032"/>
            <a:ext cx="561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rule composed of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elements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7536160" y="4158372"/>
                <a:ext cx="3110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{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iowrite32</a:t>
                </a:r>
                <a:r>
                  <a:rPr lang="en-US" altLang="zh-CN" sz="2400" dirty="0" smtClean="0"/>
                  <a:t>}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⇒¬</m:t>
                    </m:r>
                  </m:oMath>
                </a14:m>
                <a:r>
                  <a:rPr lang="en-US" altLang="zh-CN" sz="2400" dirty="0" smtClean="0"/>
                  <a:t>{</a:t>
                </a:r>
                <a:r>
                  <a:rPr lang="en-US" altLang="zh-CN" sz="2400" i="1" dirty="0" smtClean="0">
                    <a:solidFill>
                      <a:srgbClr val="0070C0"/>
                    </a:solidFill>
                  </a:rPr>
                  <a:t>readl</a:t>
                </a:r>
                <a:r>
                  <a:rPr lang="en-US" altLang="zh-CN" sz="2400" dirty="0" smtClean="0"/>
                  <a:t>}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4158372"/>
                <a:ext cx="3110660" cy="461665"/>
              </a:xfrm>
              <a:prstGeom prst="rect">
                <a:avLst/>
              </a:prstGeom>
              <a:blipFill>
                <a:blip r:embed="rId4"/>
                <a:stretch>
                  <a:fillRect l="-2935" t="-10526" r="-195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6511658" y="3695547"/>
            <a:ext cx="536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rule contains a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element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左大括号 102"/>
          <p:cNvSpPr/>
          <p:nvPr/>
        </p:nvSpPr>
        <p:spPr>
          <a:xfrm rot="16200000">
            <a:off x="5807969" y="2060849"/>
            <a:ext cx="720080" cy="5760640"/>
          </a:xfrm>
          <a:prstGeom prst="leftBrace">
            <a:avLst>
              <a:gd name="adj1" fmla="val 24141"/>
              <a:gd name="adj2" fmla="val 504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295800" y="5363924"/>
            <a:ext cx="382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Uninteresting Negative Rules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标题 1"/>
          <p:cNvSpPr>
            <a:spLocks noGrp="1"/>
          </p:cNvSpPr>
          <p:nvPr>
            <p:ph type="title"/>
          </p:nvPr>
        </p:nvSpPr>
        <p:spPr>
          <a:xfrm>
            <a:off x="451792" y="44624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Uninteresting Negative Rule Examples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to Rule Explosion Problem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670976" cy="2535558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constraints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mining to reduce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association rules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irrelevant elements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entropy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generality of program elements and further measure the interestingness of rules. Rank rules according to their interestingness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415480" y="4221088"/>
            <a:ext cx="0" cy="18002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415480" y="6021288"/>
            <a:ext cx="25922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1775520" y="472514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1847528" y="43651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2224336" y="4885928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2376736" y="4797152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2529136" y="5190728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2681536" y="508518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2833936" y="54955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2986336" y="522920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2855640" y="566124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/>
          <p:cNvSpPr/>
          <p:nvPr/>
        </p:nvSpPr>
        <p:spPr>
          <a:xfrm>
            <a:off x="1847528" y="494116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>
            <a:off x="1631504" y="44371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1783904" y="45895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1559496" y="47419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2088704" y="48943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2241104" y="50467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1703512" y="5199112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2545904" y="53515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/>
          <p:cNvSpPr/>
          <p:nvPr/>
        </p:nvSpPr>
        <p:spPr>
          <a:xfrm>
            <a:off x="1559496" y="55039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/>
          <p:cNvSpPr/>
          <p:nvPr/>
        </p:nvSpPr>
        <p:spPr>
          <a:xfrm>
            <a:off x="1703512" y="56563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/>
          <p:cNvSpPr/>
          <p:nvPr/>
        </p:nvSpPr>
        <p:spPr>
          <a:xfrm>
            <a:off x="2567608" y="5661248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/>
          <p:cNvSpPr/>
          <p:nvPr/>
        </p:nvSpPr>
        <p:spPr>
          <a:xfrm>
            <a:off x="1711896" y="4894312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/>
          <p:cNvSpPr/>
          <p:nvPr/>
        </p:nvSpPr>
        <p:spPr>
          <a:xfrm>
            <a:off x="1487488" y="50467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2016696" y="5199112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1919536" y="5351512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2321496" y="55039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/>
          <p:cNvSpPr/>
          <p:nvPr/>
        </p:nvSpPr>
        <p:spPr>
          <a:xfrm>
            <a:off x="2279576" y="573325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/>
          <p:cNvSpPr/>
          <p:nvPr/>
        </p:nvSpPr>
        <p:spPr>
          <a:xfrm>
            <a:off x="2626296" y="58087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/>
          <p:cNvSpPr/>
          <p:nvPr/>
        </p:nvSpPr>
        <p:spPr>
          <a:xfrm>
            <a:off x="1711896" y="544522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/>
          <p:cNvSpPr/>
          <p:nvPr/>
        </p:nvSpPr>
        <p:spPr>
          <a:xfrm>
            <a:off x="1864296" y="58087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/>
          <p:cNvSpPr/>
          <p:nvPr/>
        </p:nvSpPr>
        <p:spPr>
          <a:xfrm>
            <a:off x="2016696" y="5589240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1999928" y="509356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2152328" y="524596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2304728" y="522920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1999928" y="451750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/>
          <p:cNvSpPr/>
          <p:nvPr/>
        </p:nvSpPr>
        <p:spPr>
          <a:xfrm>
            <a:off x="2152328" y="466990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/>
          <p:cNvSpPr/>
          <p:nvPr/>
        </p:nvSpPr>
        <p:spPr>
          <a:xfrm>
            <a:off x="2423592" y="5013176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/>
          <p:cNvSpPr/>
          <p:nvPr/>
        </p:nvSpPr>
        <p:spPr>
          <a:xfrm>
            <a:off x="1919536" y="479715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/>
          <p:cNvSpPr/>
          <p:nvPr/>
        </p:nvSpPr>
        <p:spPr>
          <a:xfrm>
            <a:off x="2304728" y="450912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2639616" y="46531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2423592" y="46531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2304728" y="48223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/>
          <p:cNvSpPr/>
          <p:nvPr/>
        </p:nvSpPr>
        <p:spPr>
          <a:xfrm>
            <a:off x="2792016" y="48055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/>
          <p:cNvSpPr/>
          <p:nvPr/>
        </p:nvSpPr>
        <p:spPr>
          <a:xfrm>
            <a:off x="2944416" y="49579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/>
          <p:cNvSpPr/>
          <p:nvPr/>
        </p:nvSpPr>
        <p:spPr>
          <a:xfrm>
            <a:off x="3096816" y="5110336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/>
          <p:cNvSpPr/>
          <p:nvPr/>
        </p:nvSpPr>
        <p:spPr>
          <a:xfrm>
            <a:off x="2783632" y="52627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2936032" y="54151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3088432" y="556753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3143672" y="530120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3296072" y="545360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/>
          <p:cNvSpPr/>
          <p:nvPr/>
        </p:nvSpPr>
        <p:spPr>
          <a:xfrm>
            <a:off x="2135560" y="4293096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/>
          <p:cNvSpPr/>
          <p:nvPr/>
        </p:nvSpPr>
        <p:spPr>
          <a:xfrm>
            <a:off x="2567608" y="43651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/>
          <p:cNvSpPr/>
          <p:nvPr/>
        </p:nvSpPr>
        <p:spPr>
          <a:xfrm>
            <a:off x="2351584" y="43651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/>
          <p:cNvSpPr/>
          <p:nvPr/>
        </p:nvSpPr>
        <p:spPr>
          <a:xfrm>
            <a:off x="2783632" y="443711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2783632" y="45811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2495600" y="451750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2999656" y="451750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/>
          <p:cNvSpPr/>
          <p:nvPr/>
        </p:nvSpPr>
        <p:spPr>
          <a:xfrm>
            <a:off x="2999656" y="472514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/>
          <p:cNvSpPr/>
          <p:nvPr/>
        </p:nvSpPr>
        <p:spPr>
          <a:xfrm>
            <a:off x="3359696" y="4581128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/>
          <p:cNvSpPr/>
          <p:nvPr/>
        </p:nvSpPr>
        <p:spPr>
          <a:xfrm>
            <a:off x="2567608" y="486916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/>
          <p:cNvSpPr/>
          <p:nvPr/>
        </p:nvSpPr>
        <p:spPr>
          <a:xfrm>
            <a:off x="3215680" y="479715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/>
          <p:cNvSpPr/>
          <p:nvPr/>
        </p:nvSpPr>
        <p:spPr>
          <a:xfrm>
            <a:off x="2351584" y="587727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/>
          <p:cNvSpPr/>
          <p:nvPr/>
        </p:nvSpPr>
        <p:spPr>
          <a:xfrm>
            <a:off x="2720008" y="544522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/>
          <p:cNvSpPr/>
          <p:nvPr/>
        </p:nvSpPr>
        <p:spPr>
          <a:xfrm>
            <a:off x="3359696" y="501317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/>
          <p:cNvSpPr/>
          <p:nvPr/>
        </p:nvSpPr>
        <p:spPr>
          <a:xfrm>
            <a:off x="2855640" y="587727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/>
          <p:cNvSpPr/>
          <p:nvPr/>
        </p:nvSpPr>
        <p:spPr>
          <a:xfrm>
            <a:off x="3071664" y="587727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/>
          <p:cNvSpPr/>
          <p:nvPr/>
        </p:nvSpPr>
        <p:spPr>
          <a:xfrm>
            <a:off x="3143672" y="573325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/>
          <p:cNvSpPr/>
          <p:nvPr/>
        </p:nvSpPr>
        <p:spPr>
          <a:xfrm>
            <a:off x="3296072" y="5733256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/>
          <p:cNvSpPr/>
          <p:nvPr/>
        </p:nvSpPr>
        <p:spPr>
          <a:xfrm>
            <a:off x="3503712" y="5805264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/>
          <p:cNvSpPr/>
          <p:nvPr/>
        </p:nvSpPr>
        <p:spPr>
          <a:xfrm>
            <a:off x="3143672" y="494955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/>
          <p:cNvSpPr/>
          <p:nvPr/>
        </p:nvSpPr>
        <p:spPr>
          <a:xfrm>
            <a:off x="3368080" y="479715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/>
          <p:cNvSpPr/>
          <p:nvPr/>
        </p:nvSpPr>
        <p:spPr>
          <a:xfrm>
            <a:off x="3287688" y="515719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/>
          <p:cNvSpPr/>
          <p:nvPr/>
        </p:nvSpPr>
        <p:spPr>
          <a:xfrm>
            <a:off x="3359696" y="5301208"/>
            <a:ext cx="72008" cy="72008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/>
          <p:cNvSpPr/>
          <p:nvPr/>
        </p:nvSpPr>
        <p:spPr>
          <a:xfrm>
            <a:off x="3503712" y="5157192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/>
          <p:cNvSpPr/>
          <p:nvPr/>
        </p:nvSpPr>
        <p:spPr>
          <a:xfrm>
            <a:off x="3287688" y="5589240"/>
            <a:ext cx="72008" cy="7200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/>
          <p:cNvSpPr/>
          <p:nvPr/>
        </p:nvSpPr>
        <p:spPr>
          <a:xfrm>
            <a:off x="3431704" y="5445224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/>
          <p:cNvSpPr/>
          <p:nvPr/>
        </p:nvSpPr>
        <p:spPr>
          <a:xfrm>
            <a:off x="3431704" y="5589240"/>
            <a:ext cx="72008" cy="7200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295800" y="4221088"/>
            <a:ext cx="3888432" cy="1800200"/>
            <a:chOff x="4295800" y="4221088"/>
            <a:chExt cx="3888432" cy="1800200"/>
          </a:xfrm>
        </p:grpSpPr>
        <p:cxnSp>
          <p:nvCxnSpPr>
            <p:cNvPr id="166" name="直接箭头连接符 165"/>
            <p:cNvCxnSpPr/>
            <p:nvPr/>
          </p:nvCxnSpPr>
          <p:spPr>
            <a:xfrm flipV="1">
              <a:off x="5591944" y="4221088"/>
              <a:ext cx="0" cy="18002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591944" y="6021288"/>
              <a:ext cx="2592288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流程图: 接点 167"/>
            <p:cNvSpPr/>
            <p:nvPr/>
          </p:nvSpPr>
          <p:spPr>
            <a:xfrm>
              <a:off x="5951984" y="472514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接点 169"/>
            <p:cNvSpPr/>
            <p:nvPr/>
          </p:nvSpPr>
          <p:spPr>
            <a:xfrm>
              <a:off x="6400800" y="4885928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流程图: 接点 170"/>
            <p:cNvSpPr/>
            <p:nvPr/>
          </p:nvSpPr>
          <p:spPr>
            <a:xfrm>
              <a:off x="6553200" y="479715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流程图: 接点 171"/>
            <p:cNvSpPr/>
            <p:nvPr/>
          </p:nvSpPr>
          <p:spPr>
            <a:xfrm>
              <a:off x="6705600" y="5190728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流程图: 接点 182"/>
            <p:cNvSpPr/>
            <p:nvPr/>
          </p:nvSpPr>
          <p:spPr>
            <a:xfrm>
              <a:off x="5879976" y="519911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流程图: 接点 186"/>
            <p:cNvSpPr/>
            <p:nvPr/>
          </p:nvSpPr>
          <p:spPr>
            <a:xfrm>
              <a:off x="6744072" y="5661248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/>
            <p:cNvSpPr/>
            <p:nvPr/>
          </p:nvSpPr>
          <p:spPr>
            <a:xfrm>
              <a:off x="5888360" y="4894312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/>
            <p:cNvSpPr/>
            <p:nvPr/>
          </p:nvSpPr>
          <p:spPr>
            <a:xfrm>
              <a:off x="6193160" y="519911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/>
            <p:cNvSpPr/>
            <p:nvPr/>
          </p:nvSpPr>
          <p:spPr>
            <a:xfrm>
              <a:off x="6096000" y="5351512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流程图: 接点 196"/>
            <p:cNvSpPr/>
            <p:nvPr/>
          </p:nvSpPr>
          <p:spPr>
            <a:xfrm>
              <a:off x="6193160" y="5589240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接点 200"/>
            <p:cNvSpPr/>
            <p:nvPr/>
          </p:nvSpPr>
          <p:spPr>
            <a:xfrm>
              <a:off x="6176392" y="451750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接点 201"/>
            <p:cNvSpPr/>
            <p:nvPr/>
          </p:nvSpPr>
          <p:spPr>
            <a:xfrm>
              <a:off x="6328792" y="466990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接点 202"/>
            <p:cNvSpPr/>
            <p:nvPr/>
          </p:nvSpPr>
          <p:spPr>
            <a:xfrm>
              <a:off x="6600056" y="5013176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接点 210"/>
            <p:cNvSpPr/>
            <p:nvPr/>
          </p:nvSpPr>
          <p:spPr>
            <a:xfrm>
              <a:off x="7273280" y="5110336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流程图: 接点 216"/>
            <p:cNvSpPr/>
            <p:nvPr/>
          </p:nvSpPr>
          <p:spPr>
            <a:xfrm>
              <a:off x="6312024" y="4293096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流程图: 接点 221"/>
            <p:cNvSpPr/>
            <p:nvPr/>
          </p:nvSpPr>
          <p:spPr>
            <a:xfrm>
              <a:off x="6672064" y="451750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流程图: 接点 234"/>
            <p:cNvSpPr/>
            <p:nvPr/>
          </p:nvSpPr>
          <p:spPr>
            <a:xfrm>
              <a:off x="7680176" y="580526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流程图: 接点 238"/>
            <p:cNvSpPr/>
            <p:nvPr/>
          </p:nvSpPr>
          <p:spPr>
            <a:xfrm>
              <a:off x="7536160" y="5301208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接点 240"/>
            <p:cNvSpPr/>
            <p:nvPr/>
          </p:nvSpPr>
          <p:spPr>
            <a:xfrm>
              <a:off x="7464152" y="5589240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右箭头 264"/>
            <p:cNvSpPr/>
            <p:nvPr/>
          </p:nvSpPr>
          <p:spPr>
            <a:xfrm>
              <a:off x="4295800" y="4905164"/>
              <a:ext cx="1008112" cy="1247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4352826" y="448379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Pruning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44272" y="4221088"/>
            <a:ext cx="1368152" cy="1800200"/>
            <a:chOff x="8544272" y="4221088"/>
            <a:chExt cx="1368152" cy="1800200"/>
          </a:xfrm>
        </p:grpSpPr>
        <p:cxnSp>
          <p:nvCxnSpPr>
            <p:cNvPr id="244" name="直接箭头连接符 243"/>
            <p:cNvCxnSpPr/>
            <p:nvPr/>
          </p:nvCxnSpPr>
          <p:spPr>
            <a:xfrm flipV="1">
              <a:off x="9768408" y="4221088"/>
              <a:ext cx="0" cy="18002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流程图: 接点 245"/>
            <p:cNvSpPr/>
            <p:nvPr/>
          </p:nvSpPr>
          <p:spPr>
            <a:xfrm>
              <a:off x="9840416" y="508518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接点 246"/>
            <p:cNvSpPr/>
            <p:nvPr/>
          </p:nvSpPr>
          <p:spPr>
            <a:xfrm>
              <a:off x="9840416" y="5229200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接点 247"/>
            <p:cNvSpPr/>
            <p:nvPr/>
          </p:nvSpPr>
          <p:spPr>
            <a:xfrm>
              <a:off x="9840416" y="5301208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接点 248"/>
            <p:cNvSpPr/>
            <p:nvPr/>
          </p:nvSpPr>
          <p:spPr>
            <a:xfrm>
              <a:off x="9840416" y="5589240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流程图: 接点 249"/>
            <p:cNvSpPr/>
            <p:nvPr/>
          </p:nvSpPr>
          <p:spPr>
            <a:xfrm>
              <a:off x="9840416" y="515719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流程图: 接点 250"/>
            <p:cNvSpPr/>
            <p:nvPr/>
          </p:nvSpPr>
          <p:spPr>
            <a:xfrm>
              <a:off x="9840416" y="4653136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流程图: 接点 251"/>
            <p:cNvSpPr/>
            <p:nvPr/>
          </p:nvSpPr>
          <p:spPr>
            <a:xfrm>
              <a:off x="9840416" y="4581128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流程图: 接点 252"/>
            <p:cNvSpPr/>
            <p:nvPr/>
          </p:nvSpPr>
          <p:spPr>
            <a:xfrm>
              <a:off x="9840416" y="5661248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流程图: 接点 253"/>
            <p:cNvSpPr/>
            <p:nvPr/>
          </p:nvSpPr>
          <p:spPr>
            <a:xfrm>
              <a:off x="9840416" y="4365104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流程图: 接点 254"/>
            <p:cNvSpPr/>
            <p:nvPr/>
          </p:nvSpPr>
          <p:spPr>
            <a:xfrm>
              <a:off x="9840416" y="551723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流程图: 接点 255"/>
            <p:cNvSpPr/>
            <p:nvPr/>
          </p:nvSpPr>
          <p:spPr>
            <a:xfrm>
              <a:off x="9840416" y="4941168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流程图: 接点 256"/>
            <p:cNvSpPr/>
            <p:nvPr/>
          </p:nvSpPr>
          <p:spPr>
            <a:xfrm>
              <a:off x="9840416" y="5013176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流程图: 接点 257"/>
            <p:cNvSpPr/>
            <p:nvPr/>
          </p:nvSpPr>
          <p:spPr>
            <a:xfrm>
              <a:off x="9840416" y="4509120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流程图: 接点 258"/>
            <p:cNvSpPr/>
            <p:nvPr/>
          </p:nvSpPr>
          <p:spPr>
            <a:xfrm>
              <a:off x="9840416" y="5445224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流程图: 接点 259"/>
            <p:cNvSpPr/>
            <p:nvPr/>
          </p:nvSpPr>
          <p:spPr>
            <a:xfrm>
              <a:off x="9840416" y="4437112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流程图: 接点 260"/>
            <p:cNvSpPr/>
            <p:nvPr/>
          </p:nvSpPr>
          <p:spPr>
            <a:xfrm>
              <a:off x="9840416" y="4869160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流程图: 接点 261"/>
            <p:cNvSpPr/>
            <p:nvPr/>
          </p:nvSpPr>
          <p:spPr>
            <a:xfrm>
              <a:off x="9840416" y="4797152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流程图: 接点 262"/>
            <p:cNvSpPr/>
            <p:nvPr/>
          </p:nvSpPr>
          <p:spPr>
            <a:xfrm>
              <a:off x="9840416" y="4725144"/>
              <a:ext cx="72008" cy="72008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流程图: 接点 263"/>
            <p:cNvSpPr/>
            <p:nvPr/>
          </p:nvSpPr>
          <p:spPr>
            <a:xfrm>
              <a:off x="9840416" y="5373216"/>
              <a:ext cx="72008" cy="7200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右箭头 265"/>
            <p:cNvSpPr/>
            <p:nvPr/>
          </p:nvSpPr>
          <p:spPr>
            <a:xfrm>
              <a:off x="8544272" y="4905164"/>
              <a:ext cx="1008112" cy="1247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8582559" y="4521242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Ranking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1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1: Pruning Rules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00201"/>
            <a:ext cx="10657184" cy="237152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generate rules whose elements have no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 we also store the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among elements into the transaction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mining, we ignore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whose elements have no data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3392" y="3946277"/>
            <a:ext cx="2938005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1:   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 = read1();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2:</a:t>
            </a:r>
            <a:r>
              <a:rPr lang="en-US" altLang="zh-CN" sz="1600" b="1" dirty="0" smtClean="0">
                <a:latin typeface="Inconsolatazi4-Bold"/>
              </a:rPr>
              <a:t>   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 = read2();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3:</a:t>
            </a:r>
            <a:r>
              <a:rPr lang="en-US" altLang="zh-CN" sz="1600" b="1" dirty="0" smtClean="0">
                <a:latin typeface="Inconsolatazi4-Bold"/>
              </a:rPr>
              <a:t>   valid = </a:t>
            </a:r>
            <a:r>
              <a:rPr lang="en-US" altLang="zh-CN" sz="1600" b="1" dirty="0" err="1" smtClean="0">
                <a:latin typeface="Inconsolatazi4-Bold"/>
              </a:rPr>
              <a:t>is_valid</a:t>
            </a:r>
            <a:r>
              <a:rPr lang="en-US" altLang="zh-CN" sz="1600" b="1" dirty="0" smtClean="0">
                <a:latin typeface="Inconsolatazi4-Bold"/>
              </a:rPr>
              <a:t>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4:   </a:t>
            </a:r>
            <a:r>
              <a:rPr lang="en-US" altLang="zh-CN" sz="1600" b="1" dirty="0" smtClean="0">
                <a:solidFill>
                  <a:srgbClr val="7532A8"/>
                </a:solidFill>
                <a:latin typeface="Inconsolatazi4-Bold"/>
              </a:rPr>
              <a:t>if </a:t>
            </a:r>
            <a:r>
              <a:rPr lang="en-US" altLang="zh-CN" sz="1600" b="1" dirty="0" smtClean="0">
                <a:latin typeface="Inconsolatazi4-Bold"/>
              </a:rPr>
              <a:t>(valid) {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5:</a:t>
            </a:r>
            <a:r>
              <a:rPr lang="en-US" altLang="zh-CN" sz="1600" b="1" dirty="0" smtClean="0">
                <a:latin typeface="Inconsolatazi4-Bold"/>
              </a:rPr>
              <a:t>      foo(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6:</a:t>
            </a:r>
            <a:r>
              <a:rPr lang="en-US" altLang="zh-CN" sz="1600" b="1" dirty="0" smtClean="0">
                <a:latin typeface="Inconsolatazi4-Bold"/>
              </a:rPr>
              <a:t>   } </a:t>
            </a:r>
            <a:r>
              <a:rPr lang="en-US" altLang="zh-CN" sz="1600" b="1" dirty="0" smtClean="0">
                <a:solidFill>
                  <a:srgbClr val="7532A8"/>
                </a:solidFill>
                <a:latin typeface="Inconsolatazi4-Bold"/>
              </a:rPr>
              <a:t>else</a:t>
            </a:r>
            <a:r>
              <a:rPr lang="en-US" altLang="zh-CN" sz="1600" b="1" dirty="0" smtClean="0">
                <a:latin typeface="Inconsolatazi4-Bold"/>
              </a:rPr>
              <a:t> {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7:</a:t>
            </a:r>
            <a:r>
              <a:rPr lang="en-US" altLang="zh-CN" sz="1600" b="1" dirty="0" smtClean="0">
                <a:latin typeface="Inconsolatazi4-Bold"/>
              </a:rPr>
              <a:t>      bar(</a:t>
            </a:r>
            <a:r>
              <a:rPr lang="en-US" altLang="zh-CN" sz="1600" b="1" dirty="0" err="1" smtClean="0">
                <a:latin typeface="Inconsolatazi4-Bold"/>
              </a:rPr>
              <a:t>str</a:t>
            </a:r>
            <a:r>
              <a:rPr lang="en-US" altLang="zh-CN" sz="1600" b="1" dirty="0" smtClean="0">
                <a:latin typeface="Inconsolatazi4-Bold"/>
              </a:rPr>
              <a:t>);</a:t>
            </a:r>
          </a:p>
          <a:p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</a:rPr>
              <a:t>8:</a:t>
            </a:r>
            <a:r>
              <a:rPr lang="en-US" altLang="zh-CN" sz="1600" b="1" dirty="0" smtClean="0">
                <a:latin typeface="Inconsolatazi4-Bold"/>
              </a:rPr>
              <a:t>   }</a:t>
            </a:r>
            <a:endParaRPr lang="zh-CN" altLang="en-US" sz="1600" b="1" dirty="0">
              <a:latin typeface="Inconsolatazi4-Bol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6343" y="61331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7808" y="4057531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read1</a:t>
            </a:r>
            <a:endParaRPr lang="zh-CN" altLang="en-US" i="1" dirty="0"/>
          </a:p>
        </p:txBody>
      </p:sp>
      <p:sp>
        <p:nvSpPr>
          <p:cNvPr id="9" name="矩形 8"/>
          <p:cNvSpPr/>
          <p:nvPr/>
        </p:nvSpPr>
        <p:spPr>
          <a:xfrm>
            <a:off x="5303912" y="4465985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read2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4287902" y="5497219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foo</a:t>
            </a:r>
            <a:endParaRPr lang="zh-CN" altLang="en-US" i="1" dirty="0"/>
          </a:p>
        </p:txBody>
      </p:sp>
      <p:sp>
        <p:nvSpPr>
          <p:cNvPr id="11" name="矩形 10"/>
          <p:cNvSpPr/>
          <p:nvPr/>
        </p:nvSpPr>
        <p:spPr>
          <a:xfrm>
            <a:off x="5881449" y="5517232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bar</a:t>
            </a:r>
            <a:endParaRPr lang="zh-CN" altLang="en-US" i="1" dirty="0"/>
          </a:p>
        </p:txBody>
      </p:sp>
      <p:sp>
        <p:nvSpPr>
          <p:cNvPr id="12" name="矩形 11"/>
          <p:cNvSpPr/>
          <p:nvPr/>
        </p:nvSpPr>
        <p:spPr>
          <a:xfrm>
            <a:off x="6528048" y="4849147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is_valid</a:t>
            </a:r>
            <a:endParaRPr lang="zh-CN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7536160" y="5497219"/>
            <a:ext cx="936104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INT==0</a:t>
            </a:r>
            <a:endParaRPr lang="zh-CN" altLang="en-US" i="1" dirty="0"/>
          </a:p>
        </p:txBody>
      </p: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4755954" y="4826025"/>
            <a:ext cx="1016010" cy="671194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0"/>
            <a:endCxn id="9" idx="2"/>
          </p:cNvCxnSpPr>
          <p:nvPr/>
        </p:nvCxnSpPr>
        <p:spPr>
          <a:xfrm flipH="1" flipV="1">
            <a:off x="5771964" y="4826025"/>
            <a:ext cx="577537" cy="691207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2" idx="2"/>
          </p:cNvCxnSpPr>
          <p:nvPr/>
        </p:nvCxnSpPr>
        <p:spPr>
          <a:xfrm flipH="1" flipV="1">
            <a:off x="6996100" y="5209187"/>
            <a:ext cx="1008112" cy="28803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9" idx="3"/>
          </p:cNvCxnSpPr>
          <p:nvPr/>
        </p:nvCxnSpPr>
        <p:spPr>
          <a:xfrm flipH="1" flipV="1">
            <a:off x="6240016" y="4646005"/>
            <a:ext cx="756084" cy="20314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 flipH="1">
            <a:off x="6349501" y="5209187"/>
            <a:ext cx="394571" cy="30804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3"/>
          </p:cNvCxnSpPr>
          <p:nvPr/>
        </p:nvCxnSpPr>
        <p:spPr>
          <a:xfrm flipH="1">
            <a:off x="5224006" y="5185371"/>
            <a:ext cx="1322780" cy="49186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88624" y="616360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Transaction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359696" y="5013176"/>
            <a:ext cx="928206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912424" y="4265572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i="1" dirty="0" smtClean="0"/>
              <a:t>read2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foo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924275" y="5270564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i="1" dirty="0" smtClean="0"/>
              <a:t>read1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foo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544272" y="4450239"/>
            <a:ext cx="1296144" cy="39890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09355" y="3933056"/>
            <a:ext cx="4434917" cy="20860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5" idx="3"/>
            <a:endCxn id="31" idx="1"/>
          </p:cNvCxnSpPr>
          <p:nvPr/>
        </p:nvCxnSpPr>
        <p:spPr>
          <a:xfrm>
            <a:off x="8544272" y="4976090"/>
            <a:ext cx="1380003" cy="479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732923" y="42275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8075" y="527056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support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0128448" y="5185371"/>
            <a:ext cx="875947" cy="6496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285023" y="5156275"/>
            <a:ext cx="603055" cy="678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/>
      <p:bldP spid="30" grpId="0"/>
      <p:bldP spid="31" grpId="0"/>
      <p:bldP spid="35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2: Rule Ranking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031016" cy="4493096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General-purpose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 elements (e.g., 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printk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dev_err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often used in various contexts, they are unlikely to conflict with other elements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assign low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interestingness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scores to rules composed of highly general elements</a:t>
                </a:r>
              </a:p>
              <a:p>
                <a:pPr algn="just"/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𝑖𝑛𝑡𝑒𝑟𝑒𝑠𝑡𝑖𝑛𝑔𝑛𝑒𝑠𝑠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𝑐𝑜𝑛𝑓𝑖𝑑𝑒𝑛𝑐𝑒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itchFamily="49" charset="-122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generality of element 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then ranked in a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descending order of their interestingness </a:t>
                </a:r>
              </a:p>
              <a:p>
                <a:pPr marL="0" indent="0" algn="just">
                  <a:buNone/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031016" cy="4493096"/>
              </a:xfrm>
              <a:blipFill>
                <a:blip r:embed="rId3"/>
                <a:stretch>
                  <a:fillRect l="-994" t="-1493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7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Element Generality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031016" cy="4493096"/>
              </a:xfrm>
            </p:spPr>
            <p:txBody>
              <a:bodyPr>
                <a:noAutofit/>
              </a:bodyPr>
              <a:lstStyle/>
              <a:p>
                <a:pPr algn="just">
                  <a:buClr>
                    <a:schemeClr val="tx1"/>
                  </a:buClr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is more general if it can appear in </a:t>
                </a:r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different </a:t>
                </a:r>
                <a:r>
                  <a:rPr lang="en-US" altLang="zh-CN" sz="28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contexts</a:t>
                </a:r>
                <a:endPara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>
                    <a:schemeClr val="tx1"/>
                  </a:buClr>
                </a:pPr>
                <a:r>
                  <a:rPr lang="en-US" altLang="zh-CN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entropy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to measure how different contexts are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 in contexts calling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compose a bag of elements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entropy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itchFamily="49" charset="-122"/>
                          <a:cs typeface="Times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lg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itchFamily="49" charset="-122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 in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frequency of element 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031016" cy="4493096"/>
              </a:xfrm>
              <a:blipFill>
                <a:blip r:embed="rId3"/>
                <a:stretch>
                  <a:fillRect l="-994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Measure Rule Interestingness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031016" cy="290891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generality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free_netdev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0.71,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kfree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0.31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 non-general elements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iowrite32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5.9,  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en-US" altLang="zh-CN" sz="2400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4.6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 general elements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interestingness for negative rules</a:t>
                </a:r>
              </a:p>
              <a:p>
                <a:pPr marL="0" indent="0" algn="just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{</a:t>
                </a:r>
                <a:r>
                  <a:rPr lang="en-US" altLang="zh-CN" sz="2400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free_netdev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ea typeface="Cambria Math" panose="020405030504060302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⇒¬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altLang="zh-CN" sz="2400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kfree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0.9981,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interestingness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0.9785</a:t>
                </a:r>
              </a:p>
              <a:p>
                <a:pPr marL="0" indent="0" algn="just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{</a:t>
                </a:r>
                <a:r>
                  <a:rPr lang="en-US" altLang="zh-CN" sz="2400" i="1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iowrite32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⇒¬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altLang="zh-CN" sz="2400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readl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0.9984,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interestingness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0.0951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031016" cy="2908919"/>
              </a:xfrm>
              <a:blipFill>
                <a:blip r:embed="rId3"/>
                <a:stretch>
                  <a:fillRect l="-994" t="-2306" b="-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95600" y="4653136"/>
            <a:ext cx="3167855" cy="1912278"/>
            <a:chOff x="2495600" y="4653136"/>
            <a:chExt cx="3167855" cy="1912278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4079776" y="4653136"/>
              <a:ext cx="0" cy="144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495600" y="6165304"/>
              <a:ext cx="3167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Ranking by Rule Confidence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165454" y="5013176"/>
              <a:ext cx="143381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51784" y="4797152"/>
              <a:ext cx="143381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63455" y="4653136"/>
            <a:ext cx="4313101" cy="1912278"/>
            <a:chOff x="5663455" y="4653136"/>
            <a:chExt cx="4313101" cy="1912278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8012876" y="4653136"/>
              <a:ext cx="0" cy="1440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456040" y="6165304"/>
              <a:ext cx="3520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Ranking by Rule Interestingness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098554" y="4869160"/>
              <a:ext cx="143381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84884" y="5733256"/>
              <a:ext cx="143381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663455" y="5301208"/>
              <a:ext cx="1008609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E3B31C-E5D8-4095-80DE-71AA7533A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362341"/>
            <a:ext cx="6408712" cy="27309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079776" y="5013176"/>
            <a:ext cx="5472608" cy="1080120"/>
            <a:chOff x="4079776" y="5013176"/>
            <a:chExt cx="5472608" cy="1080120"/>
          </a:xfrm>
        </p:grpSpPr>
        <p:sp>
          <p:nvSpPr>
            <p:cNvPr id="6" name="矩形 5"/>
            <p:cNvSpPr/>
            <p:nvPr/>
          </p:nvSpPr>
          <p:spPr>
            <a:xfrm>
              <a:off x="4079776" y="5013176"/>
              <a:ext cx="1872208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7824192" y="5203719"/>
              <a:ext cx="1728192" cy="643478"/>
            </a:xfrm>
            <a:prstGeom prst="wedgeRectCallout">
              <a:avLst>
                <a:gd name="adj1" fmla="val -156906"/>
                <a:gd name="adj2" fmla="val 55255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Detection Rules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</a:t>
            </a:r>
            <a:endParaRPr lang="zh-CN" altLang="en-US" sz="4000" dirty="0">
              <a:solidFill>
                <a:srgbClr val="3312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047586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program analysis is an important technique to detect software bugs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bugs, static program analysis tools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specify 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do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should not do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contexts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18182" y="6308727"/>
            <a:ext cx="6439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The Figure is quoted from “Secure Programming with Static analysis” written by B. Chess and J. West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Evaluation</a:t>
            </a:r>
            <a:endParaRPr lang="zh-CN" altLang="en-US" sz="4000" dirty="0">
              <a:solidFill>
                <a:srgbClr val="3312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814992" cy="1468759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rule explosion problem mitigated with our method?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Are there real bugs violating negative association rules?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these bugs detected by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methods?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8EC20A59-9653-4D86-9E94-71C70A8A7C80}"/>
              </a:ext>
            </a:extLst>
          </p:cNvPr>
          <p:cNvSpPr txBox="1">
            <a:spLocks/>
          </p:cNvSpPr>
          <p:nvPr/>
        </p:nvSpPr>
        <p:spPr>
          <a:xfrm>
            <a:off x="4799856" y="3606680"/>
            <a:ext cx="3168352" cy="25881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TOEs</a:t>
            </a:r>
            <a:endParaRPr lang="en-US" altLang="zh-CN" sz="2800" dirty="0">
              <a:latin typeface="Times" panose="02020603050405020304" pitchFamily="18" charset="0"/>
              <a:ea typeface="楷体" pitchFamily="49" charset="-122"/>
              <a:cs typeface="Times" panose="02020603050405020304" pitchFamily="18" charset="0"/>
            </a:endParaRP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Linux 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v4.12-rc6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PostgreSQL 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v10.3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OpenSSL 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v1.1.1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err="1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FFmpeg</a:t>
            </a: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 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v4.3.2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EC20A59-9653-4D86-9E94-71C70A8A7C80}"/>
              </a:ext>
            </a:extLst>
          </p:cNvPr>
          <p:cNvSpPr txBox="1">
            <a:spLocks/>
          </p:cNvSpPr>
          <p:nvPr/>
        </p:nvSpPr>
        <p:spPr>
          <a:xfrm>
            <a:off x="7896200" y="3606680"/>
            <a:ext cx="3816424" cy="23850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0070C0"/>
                </a:solidFill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Parameter Thresholds</a:t>
            </a:r>
            <a:endParaRPr lang="en-US" altLang="zh-CN" sz="2800" dirty="0">
              <a:latin typeface="Times" panose="02020603050405020304" pitchFamily="18" charset="0"/>
              <a:ea typeface="楷体" pitchFamily="49" charset="-122"/>
              <a:cs typeface="Times" panose="02020603050405020304" pitchFamily="18" charset="0"/>
            </a:endParaRP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i="1" dirty="0" err="1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mfs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: 15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i="1" dirty="0" err="1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mis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: 5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i="1" dirty="0" err="1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min_conf</a:t>
            </a:r>
            <a:r>
              <a:rPr lang="en-US" altLang="zh-CN" sz="2400" dirty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: 85%</a:t>
            </a:r>
          </a:p>
          <a:p>
            <a:endParaRPr lang="zh-CN" altLang="en-US" dirty="0"/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EC20A59-9653-4D86-9E94-71C70A8A7C80}"/>
              </a:ext>
            </a:extLst>
          </p:cNvPr>
          <p:cNvSpPr txBox="1">
            <a:spLocks/>
          </p:cNvSpPr>
          <p:nvPr/>
        </p:nvSpPr>
        <p:spPr>
          <a:xfrm>
            <a:off x="542264" y="3573016"/>
            <a:ext cx="4617632" cy="25881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0070C0"/>
                </a:solidFill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Implementation</a:t>
            </a:r>
            <a:endParaRPr lang="en-US" altLang="zh-CN" sz="2800" dirty="0">
              <a:latin typeface="Times" panose="02020603050405020304" pitchFamily="18" charset="0"/>
              <a:ea typeface="楷体" pitchFamily="49" charset="-122"/>
              <a:cs typeface="Times" panose="02020603050405020304" pitchFamily="18" charset="0"/>
            </a:endParaRP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Frontend: gcc-4.8.2</a:t>
            </a:r>
            <a:endParaRPr lang="en-US" altLang="zh-CN" sz="2400" dirty="0">
              <a:latin typeface="Times" panose="02020603050405020304" pitchFamily="18" charset="0"/>
              <a:ea typeface="楷体" pitchFamily="49" charset="-122"/>
              <a:cs typeface="Times" panose="02020603050405020304" pitchFamily="18" charset="0"/>
            </a:endParaRP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altLang="zh-CN" sz="2400" dirty="0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Mining Alg.: modified </a:t>
            </a:r>
            <a:r>
              <a:rPr lang="en-US" altLang="zh-CN" sz="2400" dirty="0" err="1" smtClean="0">
                <a:latin typeface="Times" panose="02020603050405020304" pitchFamily="18" charset="0"/>
                <a:ea typeface="楷体" pitchFamily="49" charset="-122"/>
                <a:cs typeface="Times" panose="02020603050405020304" pitchFamily="18" charset="0"/>
              </a:rPr>
              <a:t>Apriori</a:t>
            </a:r>
            <a:endParaRPr lang="en-US" altLang="zh-CN" sz="2400" dirty="0">
              <a:latin typeface="Times" panose="02020603050405020304" pitchFamily="18" charset="0"/>
              <a:ea typeface="楷体" pitchFamily="49" charset="-122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RQ1: Is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 explosion problem mitigated with our method?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84176"/>
            <a:ext cx="10513168" cy="449309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of Evaluation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Linux-v4.12-rc6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03DEB0-C04C-4C96-A52F-72461E1A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158"/>
              </p:ext>
            </p:extLst>
          </p:nvPr>
        </p:nvGraphicFramePr>
        <p:xfrm>
          <a:off x="1446113" y="1959050"/>
          <a:ext cx="8640959" cy="288031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56095">
                  <a:extLst>
                    <a:ext uri="{9D8B030D-6E8A-4147-A177-3AD203B41FA5}">
                      <a16:colId xmlns:a16="http://schemas.microsoft.com/office/drawing/2014/main" val="3006500465"/>
                    </a:ext>
                  </a:extLst>
                </a:gridCol>
                <a:gridCol w="3458088">
                  <a:extLst>
                    <a:ext uri="{9D8B030D-6E8A-4147-A177-3AD203B41FA5}">
                      <a16:colId xmlns:a16="http://schemas.microsoft.com/office/drawing/2014/main" val="4159116897"/>
                    </a:ext>
                  </a:extLst>
                </a:gridCol>
                <a:gridCol w="2926776">
                  <a:extLst>
                    <a:ext uri="{9D8B030D-6E8A-4147-A177-3AD203B41FA5}">
                      <a16:colId xmlns:a16="http://schemas.microsoft.com/office/drawing/2014/main" val="2014021774"/>
                    </a:ext>
                  </a:extLst>
                </a:gridCol>
              </a:tblGrid>
              <a:tr h="678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Experiment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Mining with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Ranking by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564699"/>
                  </a:ext>
                </a:extLst>
              </a:tr>
              <a:tr h="82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NAR-Miner--</a:t>
                      </a:r>
                      <a:endParaRPr lang="zh-CN" alt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/>
                        <a:t>No Semantic</a:t>
                      </a:r>
                      <a:r>
                        <a:rPr lang="en-US" altLang="zh-CN" sz="2400" kern="1200" baseline="0" dirty="0" smtClean="0"/>
                        <a:t> Constraints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Rule Confidence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11788"/>
                  </a:ext>
                </a:extLst>
              </a:tr>
              <a:tr h="678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NAR-Miner-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Semantic Constraints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Rule Confidence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2461"/>
                  </a:ext>
                </a:extLst>
              </a:tr>
              <a:tr h="699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NAR-Miner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Semantic</a:t>
                      </a:r>
                      <a:r>
                        <a:rPr lang="en-US" altLang="zh-CN" sz="2400" baseline="0" dirty="0" smtClean="0"/>
                        <a:t> Constraints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Rule Interestingness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518361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43472" y="5021932"/>
            <a:ext cx="8784977" cy="1516981"/>
            <a:chOff x="838200" y="5019993"/>
            <a:chExt cx="10890604" cy="15144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DBBC62-17D1-408C-AFEE-ADBBF46F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019993"/>
              <a:ext cx="10890604" cy="151447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CCDAEF-EF5A-4684-AFAF-F3BBC8145BB2}"/>
                </a:ext>
              </a:extLst>
            </p:cNvPr>
            <p:cNvSpPr/>
            <p:nvPr/>
          </p:nvSpPr>
          <p:spPr bwMode="auto">
            <a:xfrm>
              <a:off x="4357171" y="5649757"/>
              <a:ext cx="831686" cy="843118"/>
            </a:xfrm>
            <a:prstGeom prst="rect">
              <a:avLst/>
            </a:prstGeom>
            <a:noFill/>
            <a:ln w="412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latin typeface="Time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B61BB7-569F-4AC9-B7CE-3F981C66477A}"/>
                </a:ext>
              </a:extLst>
            </p:cNvPr>
            <p:cNvSpPr/>
            <p:nvPr/>
          </p:nvSpPr>
          <p:spPr bwMode="auto">
            <a:xfrm>
              <a:off x="6415059" y="5649757"/>
              <a:ext cx="740483" cy="843118"/>
            </a:xfrm>
            <a:prstGeom prst="rect">
              <a:avLst/>
            </a:prstGeom>
            <a:noFill/>
            <a:ln w="412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latin typeface="Time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0C671A-3801-43FA-BD7C-11AD5FD1E752}"/>
                </a:ext>
              </a:extLst>
            </p:cNvPr>
            <p:cNvSpPr/>
            <p:nvPr/>
          </p:nvSpPr>
          <p:spPr bwMode="auto">
            <a:xfrm>
              <a:off x="10199961" y="5649757"/>
              <a:ext cx="801868" cy="843118"/>
            </a:xfrm>
            <a:prstGeom prst="rect">
              <a:avLst/>
            </a:prstGeom>
            <a:noFill/>
            <a:ln w="412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latin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8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2514526243"/>
              </p:ext>
            </p:extLst>
          </p:nvPr>
        </p:nvGraphicFramePr>
        <p:xfrm>
          <a:off x="2423592" y="404664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82169"/>
              </p:ext>
            </p:extLst>
          </p:nvPr>
        </p:nvGraphicFramePr>
        <p:xfrm>
          <a:off x="551384" y="4375368"/>
          <a:ext cx="10729192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936138132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54135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High Tower Text" panose="02040502050506030303" pitchFamily="18" charset="0"/>
                        </a:rPr>
                        <a:t>NAR-Miner--</a:t>
                      </a:r>
                      <a:r>
                        <a:rPr lang="en-US" altLang="zh-CN" sz="2400" dirty="0" smtClean="0"/>
                        <a:t> vs. </a:t>
                      </a:r>
                      <a:r>
                        <a:rPr lang="en-US" altLang="zh-CN" sz="2400" i="1" dirty="0" smtClean="0">
                          <a:latin typeface="High Tower Text" panose="02040502050506030303" pitchFamily="18" charset="0"/>
                        </a:rPr>
                        <a:t>NAR-Miner-</a:t>
                      </a:r>
                      <a:endParaRPr lang="zh-CN" altLang="en-US" sz="2400" i="1" dirty="0">
                        <a:latin typeface="High Tower Text" panose="020405020505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Introducing semantic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constraints reduces a large number of negative rules (</a:t>
                      </a:r>
                      <a:r>
                        <a:rPr lang="en-US" altLang="zh-CN" sz="24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90%</a:t>
                      </a: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High Tower Text" panose="02040502050506030303" pitchFamily="18" charset="0"/>
                        </a:rPr>
                        <a:t>NAR-Miner-</a:t>
                      </a:r>
                      <a:r>
                        <a:rPr lang="en-US" altLang="zh-CN" sz="2400" dirty="0" smtClean="0"/>
                        <a:t>  vs. </a:t>
                      </a:r>
                      <a:r>
                        <a:rPr lang="en-US" altLang="zh-CN" sz="2400" i="1" dirty="0" smtClean="0">
                          <a:latin typeface="High Tower Text" panose="02040502050506030303" pitchFamily="18" charset="0"/>
                        </a:rPr>
                        <a:t>NAR-Miner</a:t>
                      </a:r>
                      <a:endParaRPr lang="zh-CN" altLang="en-US" sz="2400" i="1" dirty="0">
                        <a:latin typeface="High Tower Text" panose="020405020505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Introducing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information entropy does not reduce negative rules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26420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4367808" y="1196752"/>
            <a:ext cx="1728192" cy="2204236"/>
          </a:xfrm>
          <a:prstGeom prst="straightConnector1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287100" y="3400988"/>
            <a:ext cx="1753116" cy="0"/>
          </a:xfrm>
          <a:prstGeom prst="straightConnector1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3121636">
            <a:off x="4211273" y="1842760"/>
            <a:ext cx="2382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Semantic Constraints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180611" y="2987660"/>
            <a:ext cx="229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Information Entropy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6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245044540"/>
              </p:ext>
            </p:extLst>
          </p:nvPr>
        </p:nvGraphicFramePr>
        <p:xfrm>
          <a:off x="2748008" y="405080"/>
          <a:ext cx="68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27416"/>
                  </p:ext>
                </p:extLst>
              </p:nvPr>
            </p:nvGraphicFramePr>
            <p:xfrm>
              <a:off x="551384" y="4365104"/>
              <a:ext cx="10657184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0440">
                      <a:extLst>
                        <a:ext uri="{9D8B030D-6E8A-4147-A177-3AD203B41FA5}">
                          <a16:colId xmlns:a16="http://schemas.microsoft.com/office/drawing/2014/main" val="3936138132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0541353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NAR-Miner--</a:t>
                          </a:r>
                          <a:r>
                            <a:rPr lang="en-US" altLang="zh-CN" sz="2400" dirty="0" smtClean="0"/>
                            <a:t> vs. </a:t>
                          </a:r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</a:t>
                          </a:r>
                          <a:endParaRPr lang="zh-CN" altLang="en-US" sz="2400" i="1" dirty="0">
                            <a:latin typeface="High Tower Text" panose="0204050205050603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Introducing semantic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constraints improves the accuracy of mined rules (</a:t>
                          </a:r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ea typeface="楷体" panose="02010609060101010101" pitchFamily="49" charset="-122"/>
                              <a:cs typeface="Times" panose="02020603050405020304" pitchFamily="18" charset="0"/>
                            </a:rPr>
                            <a:t>1%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ea typeface="楷体" panose="02010609060101010101" pitchFamily="49" charset="-122"/>
                              <a:cs typeface="Times" panose="02020603050405020304" pitchFamily="18" charset="0"/>
                            </a:rPr>
                            <a:t> 9.5%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79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</a:t>
                          </a:r>
                          <a:r>
                            <a:rPr lang="en-US" altLang="zh-CN" sz="2400" dirty="0" smtClean="0"/>
                            <a:t>  vs. </a:t>
                          </a:r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</a:t>
                          </a:r>
                          <a:endParaRPr lang="zh-CN" altLang="en-US" sz="2400" i="1" dirty="0">
                            <a:latin typeface="High Tower Text" panose="0204050205050603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Introducing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information entropy further improves the accuracy of top ranked rules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ea typeface="楷体" panose="02010609060101010101" pitchFamily="49" charset="-122"/>
                              <a:cs typeface="Times" panose="02020603050405020304" pitchFamily="18" charset="0"/>
                            </a:rPr>
                            <a:t>9.5%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  <a:cs typeface="Times" panose="020206030504050203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ea typeface="楷体" panose="02010609060101010101" pitchFamily="49" charset="-122"/>
                              <a:cs typeface="Times" panose="02020603050405020304" pitchFamily="18" charset="0"/>
                            </a:rPr>
                            <a:t> 46.5</a:t>
                          </a:r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ea typeface="楷体" panose="02010609060101010101" pitchFamily="49" charset="-122"/>
                              <a:cs typeface="Times" panose="02020603050405020304" pitchFamily="18" charset="0"/>
                            </a:rPr>
                            <a:t>%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426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627416"/>
                  </p:ext>
                </p:extLst>
              </p:nvPr>
            </p:nvGraphicFramePr>
            <p:xfrm>
              <a:off x="551384" y="4365104"/>
              <a:ext cx="10657184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60440">
                      <a:extLst>
                        <a:ext uri="{9D8B030D-6E8A-4147-A177-3AD203B41FA5}">
                          <a16:colId xmlns:a16="http://schemas.microsoft.com/office/drawing/2014/main" val="3936138132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05413537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NAR-Miner--</a:t>
                          </a:r>
                          <a:r>
                            <a:rPr lang="en-US" altLang="zh-CN" sz="2400" dirty="0" smtClean="0"/>
                            <a:t> vs. </a:t>
                          </a:r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</a:t>
                          </a:r>
                          <a:endParaRPr lang="zh-CN" altLang="en-US" sz="2400" i="1" dirty="0">
                            <a:latin typeface="High Tower Text" panose="0204050205050603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145" t="-5882" b="-115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792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NAR-Miner-</a:t>
                          </a:r>
                          <a:r>
                            <a:rPr lang="en-US" altLang="zh-CN" sz="2400" dirty="0" smtClean="0"/>
                            <a:t>  vs. </a:t>
                          </a:r>
                          <a:r>
                            <a:rPr lang="en-US" altLang="zh-CN" sz="2400" i="1" dirty="0" smtClean="0">
                              <a:latin typeface="High Tower Text" panose="02040502050506030303" pitchFamily="18" charset="0"/>
                            </a:rPr>
                            <a:t>NAR-Miner</a:t>
                          </a:r>
                          <a:endParaRPr lang="zh-CN" altLang="en-US" sz="2400" i="1" dirty="0">
                            <a:latin typeface="High Tower Text" panose="0204050205050603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145" t="-106667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4264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直接箭头连接符 19"/>
          <p:cNvCxnSpPr/>
          <p:nvPr/>
        </p:nvCxnSpPr>
        <p:spPr>
          <a:xfrm flipV="1">
            <a:off x="4223792" y="3206672"/>
            <a:ext cx="1872208" cy="432048"/>
          </a:xfrm>
          <a:prstGeom prst="straightConnector1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384032" y="1118440"/>
            <a:ext cx="1800200" cy="2088232"/>
          </a:xfrm>
          <a:prstGeom prst="straightConnector1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20854120">
            <a:off x="3950220" y="2969472"/>
            <a:ext cx="21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Semantic Constraints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 rot="18741860">
            <a:off x="5964969" y="1899285"/>
            <a:ext cx="208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RQ2: Are there real bugs violating negative association rules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00201"/>
            <a:ext cx="10657184" cy="449309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inspected the top ranked rules and their violations for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Linux, PostgreSQL, OpenSSL, and </a:t>
            </a:r>
            <a:r>
              <a:rPr lang="en-US" altLang="zh-CN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altLang="zh-CN" sz="28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29 suspicious bugs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 have been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by developers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in latest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suspicious bugs are waiting for further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60467"/>
              </p:ext>
            </p:extLst>
          </p:nvPr>
        </p:nvGraphicFramePr>
        <p:xfrm>
          <a:off x="2495600" y="4136499"/>
          <a:ext cx="648072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13090155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624822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58394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Project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 Bugs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Confirmed Bugs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4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Linux-v4.12-rc6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7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PostgreSQL-v10.3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OpenSSL-v1.1.1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5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FFmpeg-v4.3.2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4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5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RQ3: Can these bugs detected by positive methods?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600201"/>
            <a:ext cx="10657184" cy="449309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Inferring positive rules and detecting violations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bugs are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rules for the five detected bugs are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ranked at bottom 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&gt;1000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likely to be ignored during manual inspection</a:t>
            </a: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  <a:endParaRPr lang="zh-CN" altLang="en-US" dirty="0">
              <a:solidFill>
                <a:srgbClr val="3312A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to mine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association rules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bug detection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mitigating the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explosion problem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prototype-system that detects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 number of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bugs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708" y="18448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6600" dirty="0" smtClean="0">
                <a:latin typeface="Times New Roman" pitchFamily="18" charset="0"/>
                <a:cs typeface="Times New Roman" pitchFamily="18" charset="0"/>
              </a:rPr>
              <a:t>&amp;A</a:t>
            </a:r>
            <a:endParaRPr lang="zh-CN" alt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3789040"/>
            <a:ext cx="7920880" cy="12411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72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99089" y="2963679"/>
            <a:ext cx="1944216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OpenTransientFile</a:t>
            </a:r>
            <a:endParaRPr lang="zh-CN" altLang="en-US" i="1" dirty="0"/>
          </a:p>
        </p:txBody>
      </p:sp>
      <p:cxnSp>
        <p:nvCxnSpPr>
          <p:cNvPr id="9" name="直接箭头连接符 8"/>
          <p:cNvCxnSpPr>
            <a:stCxn id="12" idx="0"/>
            <a:endCxn id="7" idx="2"/>
          </p:cNvCxnSpPr>
          <p:nvPr/>
        </p:nvCxnSpPr>
        <p:spPr>
          <a:xfrm flipV="1">
            <a:off x="4619836" y="3323719"/>
            <a:ext cx="1551361" cy="1034149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1"/>
            <a:endCxn id="12" idx="3"/>
          </p:cNvCxnSpPr>
          <p:nvPr/>
        </p:nvCxnSpPr>
        <p:spPr>
          <a:xfrm flipH="1">
            <a:off x="5591944" y="4537888"/>
            <a:ext cx="576064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47728" y="4357868"/>
            <a:ext cx="1944216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CloseTransientFile</a:t>
            </a:r>
            <a:endParaRPr lang="zh-CN" altLang="en-US" i="1" dirty="0"/>
          </a:p>
        </p:txBody>
      </p:sp>
      <p:sp>
        <p:nvSpPr>
          <p:cNvPr id="13" name="矩形 12"/>
          <p:cNvSpPr/>
          <p:nvPr/>
        </p:nvSpPr>
        <p:spPr>
          <a:xfrm>
            <a:off x="6168008" y="4357868"/>
            <a:ext cx="1944216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fstat</a:t>
            </a:r>
            <a:endParaRPr lang="zh-CN" altLang="en-US" i="1" dirty="0"/>
          </a:p>
        </p:txBody>
      </p:sp>
      <p:sp>
        <p:nvSpPr>
          <p:cNvPr id="14" name="矩形 13"/>
          <p:cNvSpPr/>
          <p:nvPr/>
        </p:nvSpPr>
        <p:spPr>
          <a:xfrm>
            <a:off x="6156400" y="3691896"/>
            <a:ext cx="1944216" cy="360040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close</a:t>
            </a:r>
            <a:endParaRPr lang="zh-CN" altLang="en-US" i="1" dirty="0"/>
          </a:p>
        </p:txBody>
      </p:sp>
      <p:cxnSp>
        <p:nvCxnSpPr>
          <p:cNvPr id="17" name="直接箭头连接符 16"/>
          <p:cNvCxnSpPr>
            <a:stCxn id="14" idx="0"/>
            <a:endCxn id="7" idx="2"/>
          </p:cNvCxnSpPr>
          <p:nvPr/>
        </p:nvCxnSpPr>
        <p:spPr>
          <a:xfrm flipH="1" flipV="1">
            <a:off x="6171197" y="3323719"/>
            <a:ext cx="957311" cy="368177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31704" y="2171591"/>
            <a:ext cx="4968552" cy="280831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03712" y="2193077"/>
            <a:ext cx="367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// PostgreSQL: function </a:t>
            </a:r>
            <a:r>
              <a:rPr lang="en-US" altLang="zh-CN" sz="1600" i="1" dirty="0" err="1" smtClean="0">
                <a:solidFill>
                  <a:schemeClr val="bg1">
                    <a:lumMod val="65000"/>
                  </a:schemeClr>
                </a:solidFill>
              </a:rPr>
              <a:t>dsm_impl_mmap</a:t>
            </a:r>
            <a:endParaRPr lang="zh-CN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3432" y="1772816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55214" y="184482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48058" y="2361969"/>
                <a:ext cx="2407582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{</a:t>
                </a:r>
                <a:r>
                  <a:rPr lang="en-US" altLang="zh-CN" i="1" dirty="0" err="1" smtClean="0"/>
                  <a:t>OpenTransientFile</a:t>
                </a:r>
                <a:r>
                  <a:rPr lang="en-US" altLang="zh-CN" dirty="0" smtClean="0"/>
                  <a:t>()}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{</a:t>
                </a:r>
                <a:r>
                  <a:rPr lang="en-US" altLang="zh-CN" i="1" dirty="0" err="1" smtClean="0"/>
                  <a:t>CloseTransientFile</a:t>
                </a:r>
                <a:r>
                  <a:rPr lang="en-US" altLang="zh-CN" dirty="0" smtClean="0"/>
                  <a:t>()}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8" y="2361969"/>
                <a:ext cx="2407582" cy="646331"/>
              </a:xfrm>
              <a:prstGeom prst="rect">
                <a:avLst/>
              </a:prstGeom>
              <a:blipFill>
                <a:blip r:embed="rId3"/>
                <a:stretch>
                  <a:fillRect l="-2020" t="-3704" b="-1296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048328" y="2410947"/>
                <a:ext cx="2407582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{</a:t>
                </a:r>
                <a:r>
                  <a:rPr lang="en-US" altLang="zh-CN" i="1" dirty="0" err="1" smtClean="0"/>
                  <a:t>OpenTransientFile</a:t>
                </a:r>
                <a:r>
                  <a:rPr lang="en-US" altLang="zh-CN" dirty="0" smtClean="0"/>
                  <a:t>()}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⇒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dirty="0" smtClean="0"/>
                  <a:t>{</a:t>
                </a:r>
                <a:r>
                  <a:rPr lang="en-US" altLang="zh-CN" i="1" dirty="0" smtClean="0"/>
                  <a:t>close</a:t>
                </a:r>
                <a:r>
                  <a:rPr lang="en-US" altLang="zh-CN" dirty="0" smtClean="0"/>
                  <a:t>()}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2410947"/>
                <a:ext cx="2407582" cy="646331"/>
              </a:xfrm>
              <a:prstGeom prst="rect">
                <a:avLst/>
              </a:prstGeom>
              <a:blipFill>
                <a:blip r:embed="rId4"/>
                <a:stretch>
                  <a:fillRect l="-1763" t="-3670" b="-1192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曲线连接符 31"/>
          <p:cNvCxnSpPr>
            <a:endCxn id="29" idx="2"/>
          </p:cNvCxnSpPr>
          <p:nvPr/>
        </p:nvCxnSpPr>
        <p:spPr>
          <a:xfrm rot="10800000">
            <a:off x="1651849" y="3008301"/>
            <a:ext cx="3452586" cy="730323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30" idx="2"/>
          </p:cNvCxnSpPr>
          <p:nvPr/>
        </p:nvCxnSpPr>
        <p:spPr>
          <a:xfrm flipV="1">
            <a:off x="6871820" y="3057278"/>
            <a:ext cx="3380299" cy="4846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70702" y="3100918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not violate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263" y="5006632"/>
            <a:ext cx="165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Undetected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388387" y="4944621"/>
            <a:ext cx="13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Detected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08927" y="3072901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violate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035" y="4950286"/>
            <a:ext cx="553097" cy="53740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2193" y="4891456"/>
            <a:ext cx="600391" cy="5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  <p:bldP spid="36" grpId="0"/>
      <p:bldP spid="37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solidFill>
                <a:srgbClr val="3312A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50046"/>
              </p:ext>
            </p:extLst>
          </p:nvPr>
        </p:nvGraphicFramePr>
        <p:xfrm>
          <a:off x="1199456" y="1772816"/>
          <a:ext cx="9873981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663">
                  <a:extLst>
                    <a:ext uri="{9D8B030D-6E8A-4147-A177-3AD203B41FA5}">
                      <a16:colId xmlns:a16="http://schemas.microsoft.com/office/drawing/2014/main" val="2586324826"/>
                    </a:ext>
                  </a:extLst>
                </a:gridCol>
                <a:gridCol w="6812318">
                  <a:extLst>
                    <a:ext uri="{9D8B030D-6E8A-4147-A177-3AD203B41FA5}">
                      <a16:colId xmlns:a16="http://schemas.microsoft.com/office/drawing/2014/main" val="22697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Short Description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7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Engler</a:t>
                      </a:r>
                      <a:r>
                        <a:rPr lang="en-US" altLang="zh-CN" baseline="0" dirty="0" smtClean="0"/>
                        <a:t> et al. </a:t>
                      </a:r>
                      <a:r>
                        <a:rPr lang="en-US" altLang="zh-CN" i="1" baseline="0" dirty="0" smtClean="0"/>
                        <a:t>SOSP</a:t>
                      </a:r>
                      <a:r>
                        <a:rPr lang="en-US" altLang="zh-CN" baseline="0" dirty="0" smtClean="0"/>
                        <a:t> 2001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Inferring rules for given rule templates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Kremenek</a:t>
                      </a:r>
                      <a:r>
                        <a:rPr lang="en-US" altLang="zh-CN" dirty="0" smtClean="0"/>
                        <a:t> et al. OSDI 2006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Inferring rules by computing</a:t>
                      </a:r>
                      <a:r>
                        <a:rPr lang="en-US" altLang="zh-CN" baseline="0" dirty="0" smtClean="0"/>
                        <a:t> joint probability distribution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Wasylkowski</a:t>
                      </a:r>
                      <a:r>
                        <a:rPr lang="en-US" altLang="zh-CN" dirty="0" smtClean="0"/>
                        <a:t> and</a:t>
                      </a:r>
                      <a:r>
                        <a:rPr lang="en-US" altLang="zh-CN" baseline="0" dirty="0" smtClean="0"/>
                        <a:t> Zeller</a:t>
                      </a:r>
                    </a:p>
                    <a:p>
                      <a:pPr algn="r"/>
                      <a:r>
                        <a:rPr lang="en-US" altLang="zh-CN" baseline="0" dirty="0" smtClean="0"/>
                        <a:t>ASE 2011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Mining temporal</a:t>
                      </a:r>
                      <a:r>
                        <a:rPr lang="en-US" altLang="zh-CN" baseline="0" dirty="0" smtClean="0"/>
                        <a:t> rules for object usages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PR-Miner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Mining positive association</a:t>
                      </a:r>
                      <a:r>
                        <a:rPr lang="en-US" altLang="zh-CN" baseline="0" dirty="0" smtClean="0"/>
                        <a:t> rules for bug detection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Alattin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Mining alternative positive</a:t>
                      </a:r>
                      <a:r>
                        <a:rPr lang="en-US" altLang="zh-CN" baseline="0" dirty="0" smtClean="0"/>
                        <a:t> rules to eliminate false positives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8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AntMiner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Mining accurate positive rules by reducing noise</a:t>
                      </a:r>
                      <a:r>
                        <a:rPr lang="en-US" altLang="zh-CN" baseline="0" dirty="0" smtClean="0"/>
                        <a:t> interference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</a:rPr>
                        <a:t>Bugram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Using language model to detect low probability sequences as bugs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4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Beschastnikh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et al. ESEC/FSE’11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Detecting missed or unexpected events from system execution logs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40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Rules for Static Analysis Tools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1247040" cy="4525963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rules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and integrate detection rules for well-known APIs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Application-specific rules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let users write custom rules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enforce: time-consuming and error-prone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703512" y="4221088"/>
            <a:ext cx="8058632" cy="1673083"/>
            <a:chOff x="1637768" y="4653136"/>
            <a:chExt cx="8058632" cy="1673083"/>
          </a:xfrm>
        </p:grpSpPr>
        <p:sp>
          <p:nvSpPr>
            <p:cNvPr id="16" name="椭圆 15"/>
            <p:cNvSpPr/>
            <p:nvPr/>
          </p:nvSpPr>
          <p:spPr>
            <a:xfrm>
              <a:off x="4590096" y="5026496"/>
              <a:ext cx="1099957" cy="453600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accent2">
                      <a:lumMod val="75000"/>
                    </a:schemeClr>
                  </a:solidFill>
                </a:rPr>
                <a:t>Freed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>
              <a:stCxn id="21" idx="6"/>
              <a:endCxn id="16" idx="2"/>
            </p:cNvCxnSpPr>
            <p:nvPr/>
          </p:nvCxnSpPr>
          <p:spPr>
            <a:xfrm>
              <a:off x="2659701" y="5253016"/>
              <a:ext cx="1930395" cy="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6"/>
            </p:cNvCxnSpPr>
            <p:nvPr/>
          </p:nvCxnSpPr>
          <p:spPr>
            <a:xfrm flipV="1">
              <a:off x="5690053" y="5253016"/>
              <a:ext cx="2211282" cy="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789155" y="4829090"/>
              <a:ext cx="1872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 err="1" smtClean="0">
                  <a:solidFill>
                    <a:srgbClr val="0070C0"/>
                  </a:solidFill>
                </a:rPr>
                <a:t>scsi_host_put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v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05003" y="5253015"/>
              <a:ext cx="19461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70C0"/>
                  </a:solidFill>
                </a:rPr>
                <a:t>*</a:t>
              </a:r>
              <a:r>
                <a:rPr lang="en-US" altLang="zh-CN" sz="2000" dirty="0" smtClean="0"/>
                <a:t>v</a:t>
              </a:r>
            </a:p>
            <a:p>
              <a:r>
                <a:rPr lang="en-US" altLang="zh-CN" sz="2000" i="1" dirty="0" err="1" smtClean="0">
                  <a:solidFill>
                    <a:srgbClr val="0070C0"/>
                  </a:solidFill>
                </a:rPr>
                <a:t>write_dev</a:t>
              </a:r>
              <a:r>
                <a:rPr lang="en-US" altLang="zh-CN" sz="2000" dirty="0" smtClean="0"/>
                <a:t>(l, v, …)</a:t>
              </a:r>
            </a:p>
            <a:p>
              <a:r>
                <a:rPr lang="en-US" altLang="zh-CN" sz="2000" dirty="0" smtClean="0"/>
                <a:t>…</a:t>
              </a:r>
              <a:endParaRPr lang="zh-CN" altLang="en-US" sz="2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37768" y="5026496"/>
              <a:ext cx="1021933" cy="45303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B050"/>
                  </a:solidFill>
                </a:rPr>
                <a:t>Start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11067" y="5926109"/>
              <a:ext cx="1685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6">
                      <a:lumMod val="75000"/>
                    </a:schemeClr>
                  </a:solidFill>
                </a:rPr>
                <a:t>Use After Free</a:t>
              </a:r>
              <a:endParaRPr lang="zh-CN" alt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爆炸形 1 22"/>
            <p:cNvSpPr/>
            <p:nvPr/>
          </p:nvSpPr>
          <p:spPr>
            <a:xfrm>
              <a:off x="7916284" y="4653136"/>
              <a:ext cx="1780115" cy="1296144"/>
            </a:xfrm>
            <a:prstGeom prst="irregularSeal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ERROR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0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 Rules from Source Code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rules from source code with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insight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Defective implementations are far fewer than bug-free ones in real-word large-scale systems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pattern frequently appears through the target system, we can take it as a candidate rule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works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High Tower Text" panose="02040502050506030303" pitchFamily="18" charset="0"/>
                <a:cs typeface="Times New Roman" panose="02020603050405020304" pitchFamily="18" charset="0"/>
              </a:rPr>
              <a:t>PR-Miner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High Tower Text" panose="02040502050506030303" pitchFamily="18" charset="0"/>
                <a:cs typeface="Times New Roman" panose="02020603050405020304" pitchFamily="18" charset="0"/>
              </a:rPr>
              <a:t>Alattin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High Tower Text" panose="02040502050506030303" pitchFamily="18" charset="0"/>
                <a:cs typeface="Times New Roman" panose="02020603050405020304" pitchFamily="18" charset="0"/>
              </a:rPr>
              <a:t>AntMiner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High Tower Text" panose="02040502050506030303" pitchFamily="18" charset="0"/>
                <a:cs typeface="Times New Roman" panose="02020603050405020304" pitchFamily="18" charset="0"/>
              </a:rPr>
              <a:t>APISan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 Can and Cannot be Detected by Mining Positive Rules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1180727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methods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mainly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on mining </a:t>
                </a:r>
                <a:r>
                  <a:rPr lang="en-US" altLang="zh-CN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association rules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form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mining positive rules, we can detect bugs that 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 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may fail to detect bugs that 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involve unexpected 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elements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1180727"/>
              </a:xfrm>
              <a:blipFill>
                <a:blip r:embed="rId3"/>
                <a:stretch>
                  <a:fillRect l="-1000" t="-5699" r="-2556" b="-74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271464" y="3737010"/>
            <a:ext cx="4176464" cy="2820272"/>
            <a:chOff x="1271464" y="3345032"/>
            <a:chExt cx="4176464" cy="2820272"/>
          </a:xfrm>
        </p:grpSpPr>
        <p:sp>
          <p:nvSpPr>
            <p:cNvPr id="12" name="文本框 11"/>
            <p:cNvSpPr txBox="1"/>
            <p:nvPr/>
          </p:nvSpPr>
          <p:spPr>
            <a:xfrm>
              <a:off x="1400987" y="5765194"/>
              <a:ext cx="3989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A bug missing an expected condition</a:t>
              </a:r>
              <a:endParaRPr lang="zh-CN" altLang="en-US" sz="2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43472" y="3345032"/>
              <a:ext cx="3989425" cy="127103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1: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err 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err="1">
                  <a:solidFill>
                    <a:schemeClr val="tx1"/>
                  </a:solidFill>
                </a:rPr>
                <a:t>snd_pcm_new</a:t>
              </a:r>
              <a:r>
                <a:rPr lang="en-US" altLang="zh-CN" dirty="0">
                  <a:solidFill>
                    <a:schemeClr val="tx1"/>
                  </a:solidFill>
                </a:rPr>
                <a:t>(…, &amp;</a:t>
              </a:r>
              <a:r>
                <a:rPr lang="en-US" altLang="zh-CN" dirty="0" err="1">
                  <a:solidFill>
                    <a:schemeClr val="tx1"/>
                  </a:solidFill>
                </a:rPr>
                <a:t>pcm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2:</a:t>
              </a:r>
              <a:r>
                <a:rPr lang="en-US" altLang="zh-CN" b="1" dirty="0" smtClean="0">
                  <a:solidFill>
                    <a:srgbClr val="00B050"/>
                  </a:solidFill>
                </a:rPr>
                <a:t> ++   </a:t>
              </a:r>
              <a:r>
                <a:rPr lang="en-US" altLang="zh-CN" b="1" dirty="0">
                  <a:solidFill>
                    <a:srgbClr val="00B050"/>
                  </a:solidFill>
                </a:rPr>
                <a:t>if(err &lt; 0)</a:t>
              </a:r>
            </a:p>
            <a:p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</a:rPr>
                <a:t>3:</a:t>
              </a:r>
              <a:r>
                <a:rPr lang="en-US" altLang="zh-CN" b="1" dirty="0" smtClean="0">
                  <a:solidFill>
                    <a:srgbClr val="00B050"/>
                  </a:solidFill>
                </a:rPr>
                <a:t> ++       </a:t>
              </a:r>
              <a:r>
                <a:rPr lang="en-US" altLang="zh-CN" b="1" dirty="0">
                  <a:solidFill>
                    <a:srgbClr val="00B050"/>
                  </a:solidFill>
                </a:rPr>
                <a:t>return;</a:t>
              </a:r>
            </a:p>
            <a:p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4: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snd_pcm_set_ops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</a:rPr>
                <a:t>pcm</a:t>
              </a:r>
              <a:r>
                <a:rPr lang="en-US" altLang="zh-CN" dirty="0">
                  <a:solidFill>
                    <a:schemeClr val="tx1"/>
                  </a:solidFill>
                </a:rPr>
                <a:t>, …);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271464" y="5013176"/>
                  <a:ext cx="4104456" cy="5083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{</a:t>
                  </a:r>
                  <a:r>
                    <a:rPr lang="en-US" altLang="zh-CN" sz="2000" i="1" dirty="0">
                      <a:solidFill>
                        <a:prstClr val="black"/>
                      </a:solidFill>
                    </a:rPr>
                    <a:t>err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 = </a:t>
                  </a:r>
                  <a:r>
                    <a:rPr lang="en-US" altLang="zh-CN" sz="2000" i="1" dirty="0" err="1">
                      <a:solidFill>
                        <a:prstClr val="black"/>
                      </a:solidFill>
                    </a:rPr>
                    <a:t>snd_pcm_new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()}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⇒ </m:t>
                      </m:r>
                    </m:oMath>
                  </a14:m>
                  <a:r>
                    <a:rPr lang="en-US" altLang="zh-CN" sz="2000" dirty="0">
                      <a:solidFill>
                        <a:prstClr val="black"/>
                      </a:solidFill>
                    </a:rPr>
                    <a:t>{if(</a:t>
                  </a:r>
                  <a:r>
                    <a:rPr lang="en-US" altLang="zh-CN" sz="2000" i="1" dirty="0">
                      <a:solidFill>
                        <a:prstClr val="black"/>
                      </a:solidFill>
                    </a:rPr>
                    <a:t>err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 &lt; 0)} </a:t>
                  </a:r>
                  <a:endParaRPr lang="zh-CN" alt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5013176"/>
                  <a:ext cx="4104456" cy="508375"/>
                </a:xfrm>
                <a:prstGeom prst="rect">
                  <a:avLst/>
                </a:prstGeom>
                <a:blipFill>
                  <a:blip r:embed="rId4"/>
                  <a:stretch>
                    <a:fillRect r="-739" b="-795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下箭头 8">
              <a:extLst>
                <a:ext uri="{FF2B5EF4-FFF2-40B4-BE49-F238E27FC236}">
                  <a16:creationId xmlns:a16="http://schemas.microsoft.com/office/drawing/2014/main" id="{6C8D01E9-E9F8-4050-A6C2-E3102D766684}"/>
                </a:ext>
              </a:extLst>
            </p:cNvPr>
            <p:cNvSpPr/>
            <p:nvPr/>
          </p:nvSpPr>
          <p:spPr bwMode="auto">
            <a:xfrm>
              <a:off x="3065981" y="4616068"/>
              <a:ext cx="130318" cy="36004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latin typeface="Time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CCAEA2-1DAD-40BC-B930-325C375E9A23}"/>
                </a:ext>
              </a:extLst>
            </p:cNvPr>
            <p:cNvSpPr txBox="1"/>
            <p:nvPr/>
          </p:nvSpPr>
          <p:spPr>
            <a:xfrm>
              <a:off x="3131140" y="4648006"/>
              <a:ext cx="2316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Violate positive rule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96000" y="3777505"/>
            <a:ext cx="4898618" cy="2819847"/>
            <a:chOff x="6096000" y="3385527"/>
            <a:chExt cx="4898618" cy="2819847"/>
          </a:xfrm>
        </p:grpSpPr>
        <p:sp>
          <p:nvSpPr>
            <p:cNvPr id="20" name="下箭头 9">
              <a:extLst>
                <a:ext uri="{FF2B5EF4-FFF2-40B4-BE49-F238E27FC236}">
                  <a16:creationId xmlns:a16="http://schemas.microsoft.com/office/drawing/2014/main" id="{1856E7D4-D32D-49AB-917C-3B76AD9D9DDD}"/>
                </a:ext>
              </a:extLst>
            </p:cNvPr>
            <p:cNvSpPr/>
            <p:nvPr/>
          </p:nvSpPr>
          <p:spPr bwMode="auto">
            <a:xfrm>
              <a:off x="8184232" y="4648817"/>
              <a:ext cx="130318" cy="360040"/>
            </a:xfrm>
            <a:prstGeom prst="down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latin typeface="Time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3385527"/>
              <a:ext cx="4898618" cy="2819847"/>
              <a:chOff x="6096000" y="3385527"/>
              <a:chExt cx="4898618" cy="281984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096000" y="5805264"/>
                <a:ext cx="4860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A bug containing an unexpected function call</a:t>
                </a:r>
                <a:endParaRPr lang="zh-CN" altLang="en-US" sz="20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456040" y="3385527"/>
                <a:ext cx="3989425" cy="126329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ndev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alloc_netdev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(…);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netdev_free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ndev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--    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kfree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ndev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+ offset)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6384032" y="5008857"/>
                    <a:ext cx="4104456" cy="508375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r>
                      <a:rPr lang="en-US" altLang="zh-CN" sz="2000" dirty="0">
                        <a:solidFill>
                          <a:prstClr val="black"/>
                        </a:solidFill>
                      </a:rPr>
                      <a:t>{</a:t>
                    </a:r>
                    <a:r>
                      <a:rPr lang="en-US" altLang="zh-CN" sz="2000" i="1" dirty="0" err="1">
                        <a:solidFill>
                          <a:prstClr val="black"/>
                        </a:solidFill>
                      </a:rPr>
                      <a:t>alloc_netdev</a:t>
                    </a:r>
                    <a:r>
                      <a:rPr lang="en-US" altLang="zh-CN" sz="2000" dirty="0">
                        <a:solidFill>
                          <a:prstClr val="black"/>
                        </a:solidFill>
                      </a:rPr>
                      <a:t>}</a:t>
                    </a:r>
                    <a14:m>
                      <m:oMath xmlns:m="http://schemas.openxmlformats.org/officeDocument/2006/math"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⇒</m:t>
                        </m:r>
                      </m:oMath>
                    </a14:m>
                    <a:r>
                      <a:rPr lang="en-US" altLang="zh-CN" sz="2000" dirty="0">
                        <a:solidFill>
                          <a:prstClr val="black"/>
                        </a:solidFill>
                      </a:rPr>
                      <a:t> {</a:t>
                    </a:r>
                    <a:r>
                      <a:rPr lang="en-US" altLang="zh-CN" sz="2000" i="1" dirty="0" err="1" smtClean="0">
                        <a:solidFill>
                          <a:prstClr val="black"/>
                        </a:solidFill>
                      </a:rPr>
                      <a:t>netdev_free</a:t>
                    </a:r>
                    <a:r>
                      <a:rPr lang="en-US" altLang="zh-CN" sz="2000" dirty="0" smtClean="0">
                        <a:solidFill>
                          <a:prstClr val="black"/>
                        </a:solidFill>
                      </a:rPr>
                      <a:t>}</a:t>
                    </a:r>
                    <a:endParaRPr lang="en-US" altLang="zh-CN" sz="2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4032" y="5008857"/>
                    <a:ext cx="4104456" cy="5083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046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96E8592-FC7B-4044-BC9B-99ECB002BE12}"/>
                  </a:ext>
                </a:extLst>
              </p:cNvPr>
              <p:cNvSpPr txBox="1"/>
              <p:nvPr/>
            </p:nvSpPr>
            <p:spPr>
              <a:xfrm>
                <a:off x="8256240" y="4648817"/>
                <a:ext cx="273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70C0"/>
                    </a:solidFill>
                  </a:rPr>
                  <a:t>Not violate positive rule</a:t>
                </a:r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E03A5-FA2C-4E5C-BE7D-053E47D6F277}"/>
              </a:ext>
            </a:extLst>
          </p:cNvPr>
          <p:cNvSpPr txBox="1"/>
          <p:nvPr/>
        </p:nvSpPr>
        <p:spPr>
          <a:xfrm>
            <a:off x="9139545" y="4037002"/>
            <a:ext cx="178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False Negative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628800"/>
            <a:ext cx="6552728" cy="419809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// file: linux-v4.12-rc6/drivers/net/wan/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lapbether.c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static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int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lapbeth_new_device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*dev) {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2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latin typeface="Inconsolatazi4-Bold"/>
                <a:cs typeface="Times New Roman" panose="02020603050405020304" pitchFamily="18" charset="0"/>
              </a:rPr>
              <a:t>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3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alloc_netdev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532A8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), …);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4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5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+ ALIGN(</a:t>
            </a:r>
            <a:r>
              <a:rPr lang="en-US" altLang="zh-CN" sz="1600" b="1" dirty="0" err="1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6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7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if 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register_netdevice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8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goto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9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10: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11: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free_netdev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12: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k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free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13: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4000" dirty="0" smtClean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4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5680"/>
              </p:ext>
            </p:extLst>
          </p:nvPr>
        </p:nvGraphicFramePr>
        <p:xfrm>
          <a:off x="7376366" y="2410088"/>
          <a:ext cx="4182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4">
                  <a:extLst>
                    <a:ext uri="{9D8B030D-6E8A-4147-A177-3AD203B41FA5}">
                      <a16:colId xmlns:a16="http://schemas.microsoft.com/office/drawing/2014/main" val="298829899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26148382"/>
                    </a:ext>
                  </a:extLst>
                </a:gridCol>
                <a:gridCol w="1862338">
                  <a:extLst>
                    <a:ext uri="{9D8B030D-6E8A-4147-A177-3AD203B41FA5}">
                      <a16:colId xmlns:a16="http://schemas.microsoft.com/office/drawing/2014/main" val="125790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408214"/>
                  </a:ext>
                </a:extLst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 rot="5400000">
            <a:off x="7936891" y="1350369"/>
            <a:ext cx="478904" cy="1599954"/>
          </a:xfrm>
          <a:prstGeom prst="leftBrace">
            <a:avLst>
              <a:gd name="adj1" fmla="val 37993"/>
              <a:gd name="adj2" fmla="val 48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63584" y="1609055"/>
            <a:ext cx="142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netdevice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9094940" y="1778192"/>
            <a:ext cx="478904" cy="724017"/>
          </a:xfrm>
          <a:prstGeom prst="leftBrace">
            <a:avLst>
              <a:gd name="adj1" fmla="val 37993"/>
              <a:gd name="adj2" fmla="val 48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86076" y="162880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ALIGN</a:t>
            </a:r>
            <a:endParaRPr lang="zh-CN" altLang="en-US" sz="1400" dirty="0"/>
          </a:p>
        </p:txBody>
      </p:sp>
      <p:sp>
        <p:nvSpPr>
          <p:cNvPr id="17" name="左大括号 16"/>
          <p:cNvSpPr/>
          <p:nvPr/>
        </p:nvSpPr>
        <p:spPr>
          <a:xfrm rot="5400000">
            <a:off x="10388117" y="1225115"/>
            <a:ext cx="478904" cy="1862338"/>
          </a:xfrm>
          <a:prstGeom prst="leftBrace">
            <a:avLst>
              <a:gd name="adj1" fmla="val 37993"/>
              <a:gd name="adj2" fmla="val 48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66900" y="1609055"/>
            <a:ext cx="15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sizeof</a:t>
            </a:r>
            <a:r>
              <a:rPr lang="en-US" altLang="zh-CN" sz="1400" dirty="0" smtClean="0"/>
              <a:t>(</a:t>
            </a:r>
            <a:r>
              <a:rPr lang="en-US" altLang="zh-CN" sz="1400" dirty="0" err="1">
                <a:cs typeface="Times New Roman" panose="02020603050405020304" pitchFamily="18" charset="0"/>
              </a:rPr>
              <a:t>lapbethdev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35732" y="2977207"/>
            <a:ext cx="54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ndev</a:t>
            </a:r>
            <a:endParaRPr lang="zh-CN" altLang="en-US" sz="1400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392144" y="2780928"/>
            <a:ext cx="0" cy="19627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310082" y="2977207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lapbeth</a:t>
            </a:r>
            <a:endParaRPr lang="zh-CN" altLang="en-US" sz="14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9696400" y="2780928"/>
            <a:ext cx="0" cy="19627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66130"/>
              </p:ext>
            </p:extLst>
          </p:nvPr>
        </p:nvGraphicFramePr>
        <p:xfrm>
          <a:off x="7386236" y="4149080"/>
          <a:ext cx="418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4">
                  <a:extLst>
                    <a:ext uri="{9D8B030D-6E8A-4147-A177-3AD203B41FA5}">
                      <a16:colId xmlns:a16="http://schemas.microsoft.com/office/drawing/2014/main" val="298829899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26148382"/>
                    </a:ext>
                  </a:extLst>
                </a:gridCol>
                <a:gridCol w="1862338">
                  <a:extLst>
                    <a:ext uri="{9D8B030D-6E8A-4147-A177-3AD203B41FA5}">
                      <a16:colId xmlns:a16="http://schemas.microsoft.com/office/drawing/2014/main" val="125790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86679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145602" y="4716199"/>
            <a:ext cx="54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ndev</a:t>
            </a:r>
            <a:endParaRPr lang="zh-CN" altLang="en-US" sz="1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402014" y="4519920"/>
            <a:ext cx="0" cy="19627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319952" y="4716199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lapbeth</a:t>
            </a:r>
            <a:endParaRPr lang="zh-CN" altLang="en-US" sz="14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706270" y="4519920"/>
            <a:ext cx="0" cy="19627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386236" y="4221088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86236" y="4293096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76366" y="4365104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92144" y="4437112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1406"/>
              </p:ext>
            </p:extLst>
          </p:nvPr>
        </p:nvGraphicFramePr>
        <p:xfrm>
          <a:off x="7380328" y="5506432"/>
          <a:ext cx="41823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4">
                  <a:extLst>
                    <a:ext uri="{9D8B030D-6E8A-4147-A177-3AD203B41FA5}">
                      <a16:colId xmlns:a16="http://schemas.microsoft.com/office/drawing/2014/main" val="298829899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26148382"/>
                    </a:ext>
                  </a:extLst>
                </a:gridCol>
                <a:gridCol w="1862338">
                  <a:extLst>
                    <a:ext uri="{9D8B030D-6E8A-4147-A177-3AD203B41FA5}">
                      <a16:colId xmlns:a16="http://schemas.microsoft.com/office/drawing/2014/main" val="125790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86679"/>
                  </a:ext>
                </a:extLst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7139694" y="6073551"/>
            <a:ext cx="54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ndev</a:t>
            </a:r>
            <a:endParaRPr lang="zh-CN" altLang="en-US" sz="14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396106" y="5877272"/>
            <a:ext cx="0" cy="19627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314044" y="6073551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lapbeth</a:t>
            </a:r>
            <a:endParaRPr lang="zh-CN" altLang="en-US" sz="14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700362" y="5877272"/>
            <a:ext cx="0" cy="19627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380328" y="5578440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380328" y="5650448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70458" y="5722456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386236" y="5794464"/>
            <a:ext cx="41823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768408" y="550643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840416" y="551723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912424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984432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056440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128448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00456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272464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0344472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416480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0488488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0560496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0632504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0704512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776520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48528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920536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992544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1064552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1136560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08568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1280576" y="551723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352584" y="551723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424592" y="551151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1496600" y="5517232"/>
            <a:ext cx="0" cy="365760"/>
          </a:xfrm>
          <a:prstGeom prst="line">
            <a:avLst/>
          </a:prstGeom>
          <a:ln>
            <a:solidFill>
              <a:srgbClr val="434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箭头 73"/>
          <p:cNvSpPr/>
          <p:nvPr/>
        </p:nvSpPr>
        <p:spPr>
          <a:xfrm>
            <a:off x="5375920" y="2564904"/>
            <a:ext cx="1945642" cy="164319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460175" y="2627620"/>
            <a:ext cx="158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+mj-lt"/>
                <a:cs typeface="Times" panose="02020603050405020304" pitchFamily="18" charset="0"/>
              </a:rPr>
              <a:t>allocate memory</a:t>
            </a:r>
            <a:endParaRPr lang="zh-CN" altLang="en-US" sz="1600" i="1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76" name="右箭头 75"/>
          <p:cNvSpPr/>
          <p:nvPr/>
        </p:nvSpPr>
        <p:spPr>
          <a:xfrm rot="21419876">
            <a:off x="6241673" y="3148835"/>
            <a:ext cx="3054003" cy="142729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 rot="21410900">
            <a:off x="6844632" y="3223830"/>
            <a:ext cx="221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+mj-lt"/>
                <a:cs typeface="Times" panose="02020603050405020304" pitchFamily="18" charset="0"/>
              </a:rPr>
              <a:t>point to the private data</a:t>
            </a:r>
            <a:endParaRPr lang="zh-CN" altLang="en-US" sz="1600" i="1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78" name="右箭头 77"/>
          <p:cNvSpPr/>
          <p:nvPr/>
        </p:nvSpPr>
        <p:spPr>
          <a:xfrm rot="21139754">
            <a:off x="2891270" y="4642115"/>
            <a:ext cx="4438884" cy="14747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 rot="21104853">
            <a:off x="3551787" y="4279830"/>
            <a:ext cx="2928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+mj-lt"/>
                <a:cs typeface="Times" panose="02020603050405020304" pitchFamily="18" charset="0"/>
              </a:rPr>
              <a:t>release the whole memory chunk</a:t>
            </a:r>
            <a:endParaRPr lang="zh-CN" altLang="en-US" sz="1600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80" name="右箭头 79"/>
          <p:cNvSpPr/>
          <p:nvPr/>
        </p:nvSpPr>
        <p:spPr>
          <a:xfrm rot="261118">
            <a:off x="2506434" y="5460271"/>
            <a:ext cx="4886691" cy="15981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 rot="245016">
            <a:off x="3659298" y="5104677"/>
            <a:ext cx="2677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+mj-lt"/>
                <a:cs typeface="Times" panose="02020603050405020304" pitchFamily="18" charset="0"/>
              </a:rPr>
              <a:t>release the private data again</a:t>
            </a:r>
            <a:endParaRPr lang="zh-CN" altLang="en-US" sz="1600" i="1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10445588" y="4728154"/>
            <a:ext cx="1093912" cy="612648"/>
          </a:xfrm>
          <a:prstGeom prst="wedgeRectCallout">
            <a:avLst>
              <a:gd name="adj1" fmla="val -106190"/>
              <a:gd name="adj2" fmla="val 693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Double Free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5" grpId="0" animBg="1"/>
      <p:bldP spid="16" grpId="0"/>
      <p:bldP spid="17" grpId="0" animBg="1"/>
      <p:bldP spid="18" grpId="0"/>
      <p:bldP spid="20" grpId="0"/>
      <p:bldP spid="24" grpId="0"/>
      <p:bldP spid="27" grpId="0"/>
      <p:bldP spid="29" grpId="0"/>
      <p:bldP spid="38" grpId="0"/>
      <p:bldP spid="4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Detect the Bug from Positive Perspective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7557802" y="1628800"/>
            <a:ext cx="397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 valid positive rules related to</a:t>
            </a:r>
          </a:p>
          <a:p>
            <a:r>
              <a:rPr lang="en-US" altLang="zh-CN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alloc_netdev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free_netdev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kfree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960507" y="2771636"/>
                <a:ext cx="3400162" cy="400110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{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alloc_netdev</a:t>
                </a:r>
                <a:r>
                  <a:rPr lang="en-US" altLang="zh-CN" sz="2000" dirty="0" smtClean="0"/>
                  <a:t>}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{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free_netdev</a:t>
                </a:r>
                <a:r>
                  <a:rPr lang="en-US" altLang="zh-CN" sz="2000" dirty="0" smtClean="0"/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07" y="2771636"/>
                <a:ext cx="3400162" cy="400110"/>
              </a:xfrm>
              <a:prstGeom prst="rect">
                <a:avLst/>
              </a:prstGeom>
              <a:blipFill>
                <a:blip r:embed="rId3"/>
                <a:stretch>
                  <a:fillRect l="-1607" t="-7463" r="-1250" b="-253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737835" y="4149080"/>
            <a:ext cx="480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  <a:cs typeface="Times New Roman" panose="02020603050405020304" pitchFamily="18" charset="0"/>
              </a:rPr>
              <a:t>miss neither </a:t>
            </a:r>
            <a:r>
              <a:rPr lang="en-US" altLang="zh-CN" sz="2000" i="1" dirty="0" err="1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alloc_netdev</a:t>
            </a:r>
            <a:r>
              <a:rPr lang="en-US" altLang="zh-CN" sz="2000" dirty="0" smtClean="0">
                <a:latin typeface="+mj-lt"/>
                <a:cs typeface="Times New Roman" panose="02020603050405020304" pitchFamily="18" charset="0"/>
              </a:rPr>
              <a:t> nor </a:t>
            </a:r>
            <a:r>
              <a:rPr lang="en-US" altLang="zh-CN" sz="2000" i="1" dirty="0" err="1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free_netdev</a:t>
            </a:r>
            <a:endParaRPr lang="zh-CN" altLang="en-US" sz="2000" i="1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336956" y="4327121"/>
            <a:ext cx="130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not violate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0003" y="585055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to detect the bug!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63352" y="1628800"/>
            <a:ext cx="6552728" cy="419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// file: linux-v4.12-rc6/drivers/net/wan/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lapbether.c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static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int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lapbeth_new_device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*dev) {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2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latin typeface="Inconsolatazi4-Bold"/>
                <a:cs typeface="Times New Roman" panose="02020603050405020304" pitchFamily="18" charset="0"/>
              </a:rPr>
              <a:t>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3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alloc_netdev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532A8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), …);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4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5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+ ALIGN(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6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7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if 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register_netdevice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8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goto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9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10: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11: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free_netdev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12: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kfree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13: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}</a:t>
            </a:r>
          </a:p>
        </p:txBody>
      </p:sp>
      <p:cxnSp>
        <p:nvCxnSpPr>
          <p:cNvPr id="8" name="曲线连接符 7"/>
          <p:cNvCxnSpPr>
            <a:endCxn id="82" idx="2"/>
          </p:cNvCxnSpPr>
          <p:nvPr/>
        </p:nvCxnSpPr>
        <p:spPr>
          <a:xfrm flipV="1">
            <a:off x="4583832" y="3171746"/>
            <a:ext cx="5076756" cy="191343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9543282" y="2336686"/>
            <a:ext cx="9102" cy="43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animBg="1"/>
      <p:bldP spid="11" grpId="0"/>
      <p:bldP spid="8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Bug from Negative Perspective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816086" y="1772816"/>
            <a:ext cx="4992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free_netdev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kfree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negatively associated</a:t>
            </a:r>
          </a:p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one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not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other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50003" y="5850554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Succeed to detect bug!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680176" y="3034804"/>
                <a:ext cx="3240360" cy="400110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{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free_netdev</a:t>
                </a:r>
                <a:r>
                  <a:rPr lang="en-US" altLang="zh-CN" sz="2000" dirty="0" smtClean="0"/>
                  <a:t>}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dirty="0" smtClean="0"/>
                  <a:t>{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kfree</a:t>
                </a:r>
                <a:r>
                  <a:rPr lang="en-US" altLang="zh-CN" sz="2000" dirty="0" smtClean="0"/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034804"/>
                <a:ext cx="3240360" cy="400110"/>
              </a:xfrm>
              <a:prstGeom prst="rect">
                <a:avLst/>
              </a:prstGeom>
              <a:blipFill>
                <a:blip r:embed="rId3"/>
                <a:stretch>
                  <a:fillRect t="-7463" b="-25373"/>
                </a:stretch>
              </a:blip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" idx="2"/>
            <a:endCxn id="8" idx="0"/>
          </p:cNvCxnSpPr>
          <p:nvPr/>
        </p:nvCxnSpPr>
        <p:spPr>
          <a:xfrm flipH="1">
            <a:off x="9300356" y="2480702"/>
            <a:ext cx="11895" cy="554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90678" y="2564904"/>
            <a:ext cx="26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Association Rule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31355" y="4118302"/>
            <a:ext cx="394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contain both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free_netdev</a:t>
            </a:r>
            <a:r>
              <a:rPr lang="en-US" altLang="zh-CN" sz="2000" dirty="0" smtClean="0"/>
              <a:t> and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kfree</a:t>
            </a:r>
            <a:endParaRPr lang="zh-CN" altLang="en-US" sz="2000" i="1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22762" y="4689140"/>
            <a:ext cx="88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violate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263352" y="1628800"/>
            <a:ext cx="6552728" cy="419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// file: linux-v4.12-rc6/drivers/net/wan/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+mj-lt"/>
                <a:cs typeface="Times New Roman" panose="02020603050405020304" pitchFamily="18" charset="0"/>
              </a:rPr>
              <a:t>lapbether.c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static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int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lapbeth_new_device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*dev) {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2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latin typeface="Inconsolatazi4-Bold"/>
                <a:cs typeface="Times New Roman" panose="02020603050405020304" pitchFamily="18" charset="0"/>
              </a:rPr>
              <a:t>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3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alloc_netdev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7532A8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(*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), …);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4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5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+ ALIGN(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sizeof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struct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net_device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6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7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if 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register_netdevice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))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8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 err="1" smtClean="0">
                <a:solidFill>
                  <a:srgbClr val="5A2781"/>
                </a:solidFill>
                <a:latin typeface="Inconsolatazi4-Bold"/>
                <a:cs typeface="Times New Roman" panose="02020603050405020304" pitchFamily="18" charset="0"/>
              </a:rPr>
              <a:t>goto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9 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…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10: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Inconsolatazi4-Bold"/>
                <a:cs typeface="Times New Roman" panose="02020603050405020304" pitchFamily="18" charset="0"/>
              </a:rPr>
              <a:t>fail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11: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free_netdev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ndev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12: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kfree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Inconsolatazi4-Bold"/>
                <a:cs typeface="Times New Roman" panose="02020603050405020304" pitchFamily="18" charset="0"/>
              </a:rPr>
              <a:t>lapbeth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Inconsolatazi4-Bold"/>
                <a:cs typeface="Times New Roman" panose="02020603050405020304" pitchFamily="18" charset="0"/>
              </a:rPr>
              <a:t>13:</a:t>
            </a:r>
            <a:r>
              <a:rPr lang="en-US" altLang="zh-CN" sz="1600" b="1" dirty="0" smtClean="0">
                <a:latin typeface="Inconsolatazi4-Bold"/>
                <a:cs typeface="Times New Roman" panose="02020603050405020304" pitchFamily="18" charset="0"/>
              </a:rPr>
              <a:t> }</a:t>
            </a:r>
          </a:p>
        </p:txBody>
      </p:sp>
      <p:cxnSp>
        <p:nvCxnSpPr>
          <p:cNvPr id="24" name="曲线连接符 23"/>
          <p:cNvCxnSpPr/>
          <p:nvPr/>
        </p:nvCxnSpPr>
        <p:spPr>
          <a:xfrm flipV="1">
            <a:off x="4511824" y="3429000"/>
            <a:ext cx="5076756" cy="18002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8" grpId="0" animBg="1"/>
      <p:bldP spid="16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dirty="0" smtClean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4000" dirty="0">
                <a:solidFill>
                  <a:srgbClr val="3312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sz="4000" dirty="0">
              <a:solidFill>
                <a:srgbClr val="3312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83432" y="1600203"/>
                <a:ext cx="10153128" cy="9647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rgbClr val="0070C0"/>
                    </a:solidFill>
                    <a:latin typeface="High Tower Text" panose="02040502050506030303" pitchFamily="18" charset="0"/>
                    <a:cs typeface="Times New Roman" panose="02020603050405020304" pitchFamily="18" charset="0"/>
                  </a:rPr>
                  <a:t>NAR-Miner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on mining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association rules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⇒¬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detect bugs that contain unexpected program elements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1600203"/>
                <a:ext cx="10153128" cy="964702"/>
              </a:xfrm>
              <a:blipFill>
                <a:blip r:embed="rId3"/>
                <a:stretch>
                  <a:fillRect l="-1200" t="-7595" r="-1561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1415480" y="2878882"/>
            <a:ext cx="1368152" cy="864096"/>
          </a:xfrm>
          <a:prstGeom prst="flowChartMultidocumen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9736" y="2986894"/>
            <a:ext cx="165618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Preparing Data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6195630" y="2747839"/>
            <a:ext cx="1584176" cy="1126182"/>
          </a:xfrm>
          <a:prstGeom prst="flowChartMagneticDisk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Transaction</a:t>
            </a:r>
          </a:p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8760296" y="2992864"/>
            <a:ext cx="165618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Mining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199456" y="4941168"/>
            <a:ext cx="165618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Inferring Rules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816080" y="4941168"/>
            <a:ext cx="216024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Detecting Violations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613055" y="503437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Bugs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/>
          <p:cNvCxnSpPr>
            <a:stCxn id="5" idx="3"/>
            <a:endCxn id="6" idx="1"/>
          </p:cNvCxnSpPr>
          <p:nvPr/>
        </p:nvCxnSpPr>
        <p:spPr>
          <a:xfrm>
            <a:off x="2783632" y="3310930"/>
            <a:ext cx="936104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6" idx="3"/>
            <a:endCxn id="7" idx="2"/>
          </p:cNvCxnSpPr>
          <p:nvPr/>
        </p:nvCxnSpPr>
        <p:spPr>
          <a:xfrm>
            <a:off x="5375920" y="3310930"/>
            <a:ext cx="819710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7" idx="4"/>
            <a:endCxn id="131" idx="1"/>
          </p:cNvCxnSpPr>
          <p:nvPr/>
        </p:nvCxnSpPr>
        <p:spPr>
          <a:xfrm>
            <a:off x="7779806" y="3310930"/>
            <a:ext cx="980490" cy="597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2" idx="3"/>
            <a:endCxn id="133" idx="1"/>
          </p:cNvCxnSpPr>
          <p:nvPr/>
        </p:nvCxnSpPr>
        <p:spPr>
          <a:xfrm>
            <a:off x="2855640" y="5265204"/>
            <a:ext cx="3960440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3" idx="3"/>
            <a:endCxn id="8" idx="1"/>
          </p:cNvCxnSpPr>
          <p:nvPr/>
        </p:nvCxnSpPr>
        <p:spPr>
          <a:xfrm>
            <a:off x="8976320" y="5265204"/>
            <a:ext cx="636735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131" idx="2"/>
            <a:endCxn id="132" idx="0"/>
          </p:cNvCxnSpPr>
          <p:nvPr/>
        </p:nvCxnSpPr>
        <p:spPr>
          <a:xfrm rot="5400000">
            <a:off x="5157852" y="510632"/>
            <a:ext cx="1300232" cy="7560840"/>
          </a:xfrm>
          <a:prstGeom prst="bentConnector3">
            <a:avLst>
              <a:gd name="adj1" fmla="val 711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791744" y="4110928"/>
            <a:ext cx="33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Frequent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and Infrequent </a:t>
            </a:r>
            <a:r>
              <a:rPr lang="en-US" altLang="zh-CN" i="1" dirty="0" err="1"/>
              <a:t>Itemsets</a:t>
            </a:r>
            <a:endParaRPr lang="zh-CN" altLang="en-US" i="1" dirty="0"/>
          </a:p>
        </p:txBody>
      </p:sp>
      <p:sp>
        <p:nvSpPr>
          <p:cNvPr id="158" name="文本框 157"/>
          <p:cNvSpPr txBox="1"/>
          <p:nvPr/>
        </p:nvSpPr>
        <p:spPr>
          <a:xfrm>
            <a:off x="1091444" y="5939988"/>
            <a:ext cx="1872207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/>
              <a:t>Function Entropy</a:t>
            </a:r>
            <a:endParaRPr lang="zh-CN" altLang="en-US" i="1" dirty="0"/>
          </a:p>
        </p:txBody>
      </p:sp>
      <p:sp>
        <p:nvSpPr>
          <p:cNvPr id="160" name="流程图: 接点 159"/>
          <p:cNvSpPr/>
          <p:nvPr/>
        </p:nvSpPr>
        <p:spPr>
          <a:xfrm>
            <a:off x="3719736" y="2638957"/>
            <a:ext cx="288032" cy="288032"/>
          </a:xfrm>
          <a:prstGeom prst="flowChartConnector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1" name="流程图: 接点 160"/>
          <p:cNvSpPr/>
          <p:nvPr/>
        </p:nvSpPr>
        <p:spPr>
          <a:xfrm>
            <a:off x="8760296" y="2638957"/>
            <a:ext cx="288032" cy="288032"/>
          </a:xfrm>
          <a:prstGeom prst="flowChartConnector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2" name="流程图: 接点 161"/>
          <p:cNvSpPr/>
          <p:nvPr/>
        </p:nvSpPr>
        <p:spPr>
          <a:xfrm>
            <a:off x="1199456" y="4581128"/>
            <a:ext cx="288032" cy="288032"/>
          </a:xfrm>
          <a:prstGeom prst="flowChartConnector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3" name="流程图: 接点 162"/>
          <p:cNvSpPr/>
          <p:nvPr/>
        </p:nvSpPr>
        <p:spPr>
          <a:xfrm>
            <a:off x="6816080" y="4627575"/>
            <a:ext cx="288032" cy="288032"/>
          </a:xfrm>
          <a:prstGeom prst="flowChartConnector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36132" y="486916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Negative Association Rules</a:t>
            </a:r>
            <a:endParaRPr lang="zh-CN" altLang="en-US" i="1" dirty="0"/>
          </a:p>
        </p:txBody>
      </p:sp>
      <p:cxnSp>
        <p:nvCxnSpPr>
          <p:cNvPr id="25" name="直接箭头连接符 24"/>
          <p:cNvCxnSpPr>
            <a:stCxn id="158" idx="0"/>
            <a:endCxn id="132" idx="2"/>
          </p:cNvCxnSpPr>
          <p:nvPr/>
        </p:nvCxnSpPr>
        <p:spPr>
          <a:xfrm flipV="1">
            <a:off x="2027548" y="5589240"/>
            <a:ext cx="0" cy="350748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20219</TotalTime>
  <Words>2789</Words>
  <Application>Microsoft Office PowerPoint</Application>
  <PresentationFormat>宽屏</PresentationFormat>
  <Paragraphs>486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Inconsolatazi4-Bold</vt:lpstr>
      <vt:lpstr>等线</vt:lpstr>
      <vt:lpstr>楷体</vt:lpstr>
      <vt:lpstr>宋体</vt:lpstr>
      <vt:lpstr>Arial</vt:lpstr>
      <vt:lpstr>Calibri</vt:lpstr>
      <vt:lpstr>Cambria Math</vt:lpstr>
      <vt:lpstr>High Tower Text</vt:lpstr>
      <vt:lpstr>Times</vt:lpstr>
      <vt:lpstr>Times New Roman</vt:lpstr>
      <vt:lpstr>Wingdings</vt:lpstr>
      <vt:lpstr>Wingdings 2</vt:lpstr>
      <vt:lpstr>Office 主题</vt:lpstr>
      <vt:lpstr>NAR-Miner: Discovering Negative Association Rules from Code for Bug Detection</vt:lpstr>
      <vt:lpstr>1. Background</vt:lpstr>
      <vt:lpstr>Detection Rules for Static Analysis Tools</vt:lpstr>
      <vt:lpstr>Inferring Rules from Source Code</vt:lpstr>
      <vt:lpstr>Bugs Can and Cannot be Detected by Mining Positive Rules</vt:lpstr>
      <vt:lpstr>2. Motivation</vt:lpstr>
      <vt:lpstr>Difficult to Detect the Bug from Positive Perspective</vt:lpstr>
      <vt:lpstr>Detecting the Bug from Negative Perspective</vt:lpstr>
      <vt:lpstr>3. Approach</vt:lpstr>
      <vt:lpstr>PowerPoint 演示文稿</vt:lpstr>
      <vt:lpstr>PowerPoint 演示文稿</vt:lpstr>
      <vt:lpstr>PowerPoint 演示文稿</vt:lpstr>
      <vt:lpstr>4. Challenge and Solution</vt:lpstr>
      <vt:lpstr>Uninteresting Negative Rule Examples</vt:lpstr>
      <vt:lpstr>Our Solution to Rule Explosion Problem</vt:lpstr>
      <vt:lpstr>Technique 1: Pruning Rules</vt:lpstr>
      <vt:lpstr>Technique 2: Rule Ranking</vt:lpstr>
      <vt:lpstr>Measuring Element Generality</vt:lpstr>
      <vt:lpstr>Example to Measure Rule Interestingness</vt:lpstr>
      <vt:lpstr>5. Evaluation</vt:lpstr>
      <vt:lpstr>RQ1: Is the rule explosion problem mitigated with our method?</vt:lpstr>
      <vt:lpstr>PowerPoint 演示文稿</vt:lpstr>
      <vt:lpstr>PowerPoint 演示文稿</vt:lpstr>
      <vt:lpstr>RQ2: Are there real bugs violating negative association rules?</vt:lpstr>
      <vt:lpstr>RQ3: Can these bugs detected by positive methods?</vt:lpstr>
      <vt:lpstr>6. Conclusion</vt:lpstr>
      <vt:lpstr>Q&amp;A</vt:lpstr>
      <vt:lpstr>A Case Study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Classifiers for Evasion:  A Case Study on the Google’s Phishing Pages Filter</dc:title>
  <dc:creator>Administrator</dc:creator>
  <cp:lastModifiedBy>BP</cp:lastModifiedBy>
  <cp:revision>1868</cp:revision>
  <cp:lastPrinted>2016-04-07T07:41:44Z</cp:lastPrinted>
  <dcterms:created xsi:type="dcterms:W3CDTF">2016-02-25T07:22:42Z</dcterms:created>
  <dcterms:modified xsi:type="dcterms:W3CDTF">2018-11-07T17:59:58Z</dcterms:modified>
</cp:coreProperties>
</file>