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5"/>
  </p:sldMasterIdLst>
  <p:notesMasterIdLst>
    <p:notesMasterId r:id="rId48"/>
  </p:notesMasterIdLst>
  <p:handoutMasterIdLst>
    <p:handoutMasterId r:id="rId49"/>
  </p:handoutMasterIdLst>
  <p:sldIdLst>
    <p:sldId id="256" r:id="rId6"/>
    <p:sldId id="257" r:id="rId7"/>
    <p:sldId id="258" r:id="rId8"/>
    <p:sldId id="259" r:id="rId9"/>
    <p:sldId id="260" r:id="rId10"/>
    <p:sldId id="261" r:id="rId11"/>
    <p:sldId id="262" r:id="rId12"/>
    <p:sldId id="309" r:id="rId13"/>
    <p:sldId id="310" r:id="rId14"/>
    <p:sldId id="267" r:id="rId15"/>
    <p:sldId id="268" r:id="rId16"/>
    <p:sldId id="269" r:id="rId17"/>
    <p:sldId id="270" r:id="rId18"/>
    <p:sldId id="271" r:id="rId19"/>
    <p:sldId id="272" r:id="rId20"/>
    <p:sldId id="273" r:id="rId21"/>
    <p:sldId id="307" r:id="rId22"/>
    <p:sldId id="308" r:id="rId23"/>
    <p:sldId id="274" r:id="rId24"/>
    <p:sldId id="278" r:id="rId25"/>
    <p:sldId id="280" r:id="rId26"/>
    <p:sldId id="281" r:id="rId27"/>
    <p:sldId id="282" r:id="rId28"/>
    <p:sldId id="283" r:id="rId29"/>
    <p:sldId id="285" r:id="rId30"/>
    <p:sldId id="286" r:id="rId31"/>
    <p:sldId id="287" r:id="rId32"/>
    <p:sldId id="288" r:id="rId33"/>
    <p:sldId id="289" r:id="rId34"/>
    <p:sldId id="290" r:id="rId35"/>
    <p:sldId id="291" r:id="rId36"/>
    <p:sldId id="293" r:id="rId37"/>
    <p:sldId id="294" r:id="rId38"/>
    <p:sldId id="303"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usheng Xiao" initials="XX" lastIdx="5" clrIdx="0"/>
  <p:cmAuthor id="1" name="huangjj" initials="h"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00FF"/>
    <a:srgbClr val="C26E74"/>
    <a:srgbClr val="008080"/>
    <a:srgbClr val="2B9595"/>
    <a:srgbClr val="7F007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76993" autoAdjust="0"/>
  </p:normalViewPr>
  <p:slideViewPr>
    <p:cSldViewPr snapToGrid="0">
      <p:cViewPr varScale="1">
        <p:scale>
          <a:sx n="57" d="100"/>
          <a:sy n="57" d="100"/>
        </p:scale>
        <p:origin x="1230" y="60"/>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223C44-32ED-44C0-8AFA-CAAAFDCE2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FC9868-8B1A-417A-B78F-C1BBC07BB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D016CD-11A8-4159-80C4-7DE336545006}" type="datetimeFigureOut">
              <a:rPr lang="en-US" smtClean="0"/>
              <a:t>10/31/17</a:t>
            </a:fld>
            <a:endParaRPr lang="en-US"/>
          </a:p>
        </p:txBody>
      </p:sp>
      <p:sp>
        <p:nvSpPr>
          <p:cNvPr id="4" name="Footer Placeholder 3">
            <a:extLst>
              <a:ext uri="{FF2B5EF4-FFF2-40B4-BE49-F238E27FC236}">
                <a16:creationId xmlns:a16="http://schemas.microsoft.com/office/drawing/2014/main" id="{5CCFEAF7-0F37-4F61-83FC-9AB926BCB8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B7364C7-072C-406A-8059-F52F11E06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9804DA-6D68-412A-959F-F6DAEE8C8CCE}" type="slidenum">
              <a:rPr lang="en-US" smtClean="0"/>
              <a:t>‹#›</a:t>
            </a:fld>
            <a:endParaRPr lang="en-US"/>
          </a:p>
        </p:txBody>
      </p:sp>
    </p:spTree>
    <p:extLst>
      <p:ext uri="{BB962C8B-B14F-4D97-AF65-F5344CB8AC3E}">
        <p14:creationId xmlns:p14="http://schemas.microsoft.com/office/powerpoint/2010/main" val="296975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C24B8-5DCD-464C-9384-254518F0F7C6}" type="datetimeFigureOut">
              <a:rPr lang="en-US" smtClean="0"/>
              <a:t>10/31/17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0E7F6-AA80-4F04-BEAE-3ADF5F85D0EA}" type="slidenum">
              <a:rPr lang="en-US" smtClean="0"/>
              <a:t>‹#›</a:t>
            </a:fld>
            <a:endParaRPr lang="en-US"/>
          </a:p>
        </p:txBody>
      </p:sp>
    </p:spTree>
    <p:extLst>
      <p:ext uri="{BB962C8B-B14F-4D97-AF65-F5344CB8AC3E}">
        <p14:creationId xmlns:p14="http://schemas.microsoft.com/office/powerpoint/2010/main" val="389244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Good afternoon, everyone. My name is </a:t>
            </a:r>
            <a:r>
              <a:rPr lang="en-US" dirty="0" err="1"/>
              <a:t>Jianjun</a:t>
            </a:r>
            <a:r>
              <a:rPr lang="en-US" baseline="0" dirty="0"/>
              <a:t> Huang, from Purdue University. Today I will present our paper </a:t>
            </a:r>
            <a:r>
              <a:rPr lang="en-US" dirty="0"/>
              <a:t>UI Driven Android Application Reduction.</a:t>
            </a:r>
          </a:p>
        </p:txBody>
      </p:sp>
      <p:sp>
        <p:nvSpPr>
          <p:cNvPr id="4" name="Slide Number Placeholder 3"/>
          <p:cNvSpPr>
            <a:spLocks noGrp="1"/>
          </p:cNvSpPr>
          <p:nvPr>
            <p:ph type="sldNum" sz="quarter" idx="10"/>
          </p:nvPr>
        </p:nvSpPr>
        <p:spPr/>
        <p:txBody>
          <a:bodyPr/>
          <a:lstStyle/>
          <a:p>
            <a:fld id="{A7D0E7F6-AA80-4F04-BEAE-3ADF5F85D0EA}" type="slidenum">
              <a:rPr lang="en-US" smtClean="0"/>
              <a:t>0</a:t>
            </a:fld>
            <a:endParaRPr lang="en-US"/>
          </a:p>
        </p:txBody>
      </p:sp>
    </p:spTree>
    <p:extLst>
      <p:ext uri="{BB962C8B-B14F-4D97-AF65-F5344CB8AC3E}">
        <p14:creationId xmlns:p14="http://schemas.microsoft.com/office/powerpoint/2010/main" val="2446387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Our technique consists of several steps. First, given an app, the user must specify the UI elements related to the unwanted features on the UI. With the information, we discover the program locations that refer to them. We think all program locations using the specified UI elements can be removed, so we track the uses of the UI elements and remove the discovered code elements. In addition, we further think the functionalities that provide data to the UI elements for display can be removed and thus we backwardly track where the data is generated. However, we must ensure the data is exclusively provided to the specified UI elements, instead of to some other UI elements. Therefore we perform forward data tracking to see how the data is used. We collect useful information during the process and perform code removal to produce a reduced app.</a:t>
            </a:r>
          </a:p>
        </p:txBody>
      </p:sp>
      <p:sp>
        <p:nvSpPr>
          <p:cNvPr id="4" name="Slide Number Placeholder 3"/>
          <p:cNvSpPr>
            <a:spLocks noGrp="1"/>
          </p:cNvSpPr>
          <p:nvPr>
            <p:ph type="sldNum" sz="quarter" idx="10"/>
          </p:nvPr>
        </p:nvSpPr>
        <p:spPr/>
        <p:txBody>
          <a:bodyPr/>
          <a:lstStyle/>
          <a:p>
            <a:fld id="{A7D0E7F6-AA80-4F04-BEAE-3ADF5F85D0EA}" type="slidenum">
              <a:rPr lang="en-US" smtClean="0"/>
              <a:t>9</a:t>
            </a:fld>
            <a:endParaRPr lang="en-US"/>
          </a:p>
        </p:txBody>
      </p:sp>
    </p:spTree>
    <p:extLst>
      <p:ext uri="{BB962C8B-B14F-4D97-AF65-F5344CB8AC3E}">
        <p14:creationId xmlns:p14="http://schemas.microsoft.com/office/powerpoint/2010/main" val="1793767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formalize our approach in a type system. In our approach, each code element is associated with tags. A tag is treated as the type of the code element. We define five types in our approach: </a:t>
            </a:r>
            <a:r>
              <a:rPr lang="en-US" dirty="0" err="1"/>
              <a:t>UIRelated</a:t>
            </a:r>
            <a:r>
              <a:rPr lang="en-US" dirty="0"/>
              <a:t>, </a:t>
            </a:r>
            <a:r>
              <a:rPr lang="en-US" dirty="0" err="1"/>
              <a:t>UIData</a:t>
            </a:r>
            <a:r>
              <a:rPr lang="en-US" dirty="0"/>
              <a:t>, </a:t>
            </a:r>
            <a:r>
              <a:rPr lang="en-US" dirty="0" err="1"/>
              <a:t>InputUIData</a:t>
            </a:r>
            <a:r>
              <a:rPr lang="en-US" dirty="0"/>
              <a:t>, Removable and Unremovable. Notice that </a:t>
            </a:r>
            <a:r>
              <a:rPr lang="en-US" dirty="0" err="1"/>
              <a:t>InputUIData</a:t>
            </a:r>
            <a:r>
              <a:rPr lang="en-US" dirty="0"/>
              <a:t> is parameterized with a data generation point to distinguish the types among multiple data generation points. We build different type contexts at different stages. Our analysis is context-sensitive and thus each code element is tagged with a subscript to indicate the calling context during analysis. But I may omit the context in my talk.</a:t>
            </a:r>
          </a:p>
        </p:txBody>
      </p:sp>
      <p:sp>
        <p:nvSpPr>
          <p:cNvPr id="4" name="Slide Number Placeholder 3"/>
          <p:cNvSpPr>
            <a:spLocks noGrp="1"/>
          </p:cNvSpPr>
          <p:nvPr>
            <p:ph type="sldNum" sz="quarter" idx="10"/>
          </p:nvPr>
        </p:nvSpPr>
        <p:spPr/>
        <p:txBody>
          <a:bodyPr/>
          <a:lstStyle/>
          <a:p>
            <a:fld id="{A7D0E7F6-AA80-4F04-BEAE-3ADF5F85D0EA}" type="slidenum">
              <a:rPr lang="en-US" smtClean="0"/>
              <a:t>10</a:t>
            </a:fld>
            <a:endParaRPr lang="en-US"/>
          </a:p>
        </p:txBody>
      </p:sp>
    </p:spTree>
    <p:extLst>
      <p:ext uri="{BB962C8B-B14F-4D97-AF65-F5344CB8AC3E}">
        <p14:creationId xmlns:p14="http://schemas.microsoft.com/office/powerpoint/2010/main" val="1216211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To exemplify the approach details, we use this code example throughout the talk. Assume that id0 and id1 refer to unwanted UI elements. Class B initiates a background task that obtains data from some outside source and then displays the data on UI. Class C also launches the background task and displays the data on UI.</a:t>
            </a:r>
          </a:p>
        </p:txBody>
      </p:sp>
      <p:sp>
        <p:nvSpPr>
          <p:cNvPr id="4" name="Slide Number Placeholder 3"/>
          <p:cNvSpPr>
            <a:spLocks noGrp="1"/>
          </p:cNvSpPr>
          <p:nvPr>
            <p:ph type="sldNum" sz="quarter" idx="10"/>
          </p:nvPr>
        </p:nvSpPr>
        <p:spPr/>
        <p:txBody>
          <a:bodyPr/>
          <a:lstStyle/>
          <a:p>
            <a:fld id="{A7D0E7F6-AA80-4F04-BEAE-3ADF5F85D0EA}" type="slidenum">
              <a:rPr lang="en-US" smtClean="0"/>
              <a:t>11</a:t>
            </a:fld>
            <a:endParaRPr lang="en-US"/>
          </a:p>
        </p:txBody>
      </p:sp>
    </p:spTree>
    <p:extLst>
      <p:ext uri="{BB962C8B-B14F-4D97-AF65-F5344CB8AC3E}">
        <p14:creationId xmlns:p14="http://schemas.microsoft.com/office/powerpoint/2010/main" val="2145390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first try to discover the code elements that refer to the unwanted UI elements. We focus on two API functions, </a:t>
            </a:r>
            <a:r>
              <a:rPr lang="en-US" dirty="0" err="1"/>
              <a:t>findViewById</a:t>
            </a:r>
            <a:r>
              <a:rPr lang="en-US" dirty="0"/>
              <a:t> and inflate, one for retrieving UI elements and the other for rendering a statically defined layout file. When encountering a call to </a:t>
            </a:r>
            <a:r>
              <a:rPr lang="en-US" dirty="0" err="1"/>
              <a:t>findViewById</a:t>
            </a:r>
            <a:r>
              <a:rPr lang="en-US" dirty="0"/>
              <a:t>, if the given id is related to the specified UI elements, we type the statement and the resultant variable with </a:t>
            </a:r>
            <a:r>
              <a:rPr lang="en-US" dirty="0" err="1"/>
              <a:t>UIRelated</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12</a:t>
            </a:fld>
            <a:endParaRPr lang="en-US"/>
          </a:p>
        </p:txBody>
      </p:sp>
    </p:spTree>
    <p:extLst>
      <p:ext uri="{BB962C8B-B14F-4D97-AF65-F5344CB8AC3E}">
        <p14:creationId xmlns:p14="http://schemas.microsoft.com/office/powerpoint/2010/main" val="2410483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our example, we can find two locations relevant to the specified UI elements. Therefore, we type variables tv0 and tv1, and lines 7 and 18 with </a:t>
            </a:r>
            <a:r>
              <a:rPr lang="en-US" dirty="0" err="1"/>
              <a:t>UIRelated</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13</a:t>
            </a:fld>
            <a:endParaRPr lang="en-US"/>
          </a:p>
        </p:txBody>
      </p:sp>
    </p:spTree>
    <p:extLst>
      <p:ext uri="{BB962C8B-B14F-4D97-AF65-F5344CB8AC3E}">
        <p14:creationId xmlns:p14="http://schemas.microsoft.com/office/powerpoint/2010/main" val="306446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With all the discovered variables holding the specified UI elements, we track the uses of the variables. All correlated code elements are typed with </a:t>
            </a:r>
            <a:r>
              <a:rPr lang="en-US" dirty="0" err="1"/>
              <a:t>UIRelated</a:t>
            </a:r>
            <a:r>
              <a:rPr lang="en-US" dirty="0"/>
              <a:t>. For an API call with the receiver object typed with </a:t>
            </a:r>
            <a:r>
              <a:rPr lang="en-US" dirty="0" err="1"/>
              <a:t>UIRelated</a:t>
            </a:r>
            <a:r>
              <a:rPr lang="en-US" dirty="0"/>
              <a:t>, we propagate the type to the statement and the resultant variable.</a:t>
            </a:r>
          </a:p>
        </p:txBody>
      </p:sp>
      <p:sp>
        <p:nvSpPr>
          <p:cNvPr id="4" name="Slide Number Placeholder 3"/>
          <p:cNvSpPr>
            <a:spLocks noGrp="1"/>
          </p:cNvSpPr>
          <p:nvPr>
            <p:ph type="sldNum" sz="quarter" idx="10"/>
          </p:nvPr>
        </p:nvSpPr>
        <p:spPr/>
        <p:txBody>
          <a:bodyPr/>
          <a:lstStyle/>
          <a:p>
            <a:fld id="{A7D0E7F6-AA80-4F04-BEAE-3ADF5F85D0EA}" type="slidenum">
              <a:rPr lang="en-US" smtClean="0"/>
              <a:t>14</a:t>
            </a:fld>
            <a:endParaRPr lang="en-US"/>
          </a:p>
        </p:txBody>
      </p:sp>
    </p:spTree>
    <p:extLst>
      <p:ext uri="{BB962C8B-B14F-4D97-AF65-F5344CB8AC3E}">
        <p14:creationId xmlns:p14="http://schemas.microsoft.com/office/powerpoint/2010/main" val="1590857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For our example, in Class B, we can then type line 8 with </a:t>
            </a:r>
            <a:r>
              <a:rPr lang="en-US" dirty="0" err="1"/>
              <a:t>UIRelated</a:t>
            </a:r>
            <a:r>
              <a:rPr lang="en-US" dirty="0"/>
              <a:t> because of variable tv0. Similarly, we type line 19 in class C with </a:t>
            </a:r>
            <a:r>
              <a:rPr lang="en-US" dirty="0" err="1"/>
              <a:t>UIRelated</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15</a:t>
            </a:fld>
            <a:endParaRPr lang="en-US"/>
          </a:p>
        </p:txBody>
      </p:sp>
    </p:spTree>
    <p:extLst>
      <p:ext uri="{BB962C8B-B14F-4D97-AF65-F5344CB8AC3E}">
        <p14:creationId xmlns:p14="http://schemas.microsoft.com/office/powerpoint/2010/main" val="1004433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When we track the UI elements, we may encounter program locations that put data to the UI elements for display. If we see such an API method call and both the statement and the receiver object have been typed with </a:t>
            </a:r>
            <a:r>
              <a:rPr lang="en-US" dirty="0" err="1"/>
              <a:t>UIRelated</a:t>
            </a:r>
            <a:r>
              <a:rPr lang="en-US" dirty="0"/>
              <a:t>, we say the argument should be typed with </a:t>
            </a:r>
            <a:r>
              <a:rPr lang="en-US" dirty="0" err="1"/>
              <a:t>UIData</a:t>
            </a:r>
            <a:r>
              <a:rPr lang="en-US" dirty="0"/>
              <a:t> such that we can then track the functionalities providing the data.</a:t>
            </a:r>
          </a:p>
        </p:txBody>
      </p:sp>
      <p:sp>
        <p:nvSpPr>
          <p:cNvPr id="4" name="Slide Number Placeholder 3"/>
          <p:cNvSpPr>
            <a:spLocks noGrp="1"/>
          </p:cNvSpPr>
          <p:nvPr>
            <p:ph type="sldNum" sz="quarter" idx="10"/>
          </p:nvPr>
        </p:nvSpPr>
        <p:spPr/>
        <p:txBody>
          <a:bodyPr/>
          <a:lstStyle/>
          <a:p>
            <a:fld id="{A7D0E7F6-AA80-4F04-BEAE-3ADF5F85D0EA}" type="slidenum">
              <a:rPr lang="en-US" smtClean="0"/>
              <a:t>16</a:t>
            </a:fld>
            <a:endParaRPr lang="en-US"/>
          </a:p>
        </p:txBody>
      </p:sp>
    </p:spTree>
    <p:extLst>
      <p:ext uri="{BB962C8B-B14F-4D97-AF65-F5344CB8AC3E}">
        <p14:creationId xmlns:p14="http://schemas.microsoft.com/office/powerpoint/2010/main" val="2740365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have two locations putting data to the specified UI elements. One is at line 8 and the argument variable data is defined at line 28. We type the corresponding variable data in proper context with </a:t>
            </a:r>
            <a:r>
              <a:rPr lang="en-US" dirty="0" err="1"/>
              <a:t>UIData</a:t>
            </a:r>
            <a:r>
              <a:rPr lang="en-US" dirty="0"/>
              <a:t>. The other location is at line 19 and we type the variable </a:t>
            </a:r>
            <a:r>
              <a:rPr lang="en-US" dirty="0" err="1"/>
              <a:t>ss</a:t>
            </a:r>
            <a:r>
              <a:rPr lang="en-US" dirty="0"/>
              <a:t> with </a:t>
            </a:r>
            <a:r>
              <a:rPr lang="en-US" dirty="0" err="1"/>
              <a:t>UIData</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17</a:t>
            </a:fld>
            <a:endParaRPr lang="en-US"/>
          </a:p>
        </p:txBody>
      </p:sp>
    </p:spTree>
    <p:extLst>
      <p:ext uri="{BB962C8B-B14F-4D97-AF65-F5344CB8AC3E}">
        <p14:creationId xmlns:p14="http://schemas.microsoft.com/office/powerpoint/2010/main" val="1307445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far, we have identified data use on the specified UI elements. We want to discover the associated functionalities providing the data and remove those functionalities. We backwardly track where the data is generated and type all correlated code elements with </a:t>
            </a:r>
            <a:r>
              <a:rPr lang="en-US" dirty="0" err="1"/>
              <a:t>UIData</a:t>
            </a:r>
            <a:r>
              <a:rPr lang="en-US" dirty="0"/>
              <a:t>. For an API call, if the resultant variable has been typed with </a:t>
            </a:r>
            <a:r>
              <a:rPr lang="en-US" dirty="0" err="1"/>
              <a:t>UIData</a:t>
            </a:r>
            <a:r>
              <a:rPr lang="en-US" dirty="0"/>
              <a:t>, we rely on models of the API function to type the receiver object and the argument variable.</a:t>
            </a:r>
          </a:p>
        </p:txBody>
      </p:sp>
      <p:sp>
        <p:nvSpPr>
          <p:cNvPr id="4" name="Slide Number Placeholder 3"/>
          <p:cNvSpPr>
            <a:spLocks noGrp="1"/>
          </p:cNvSpPr>
          <p:nvPr>
            <p:ph type="sldNum" sz="quarter" idx="10"/>
          </p:nvPr>
        </p:nvSpPr>
        <p:spPr/>
        <p:txBody>
          <a:bodyPr/>
          <a:lstStyle/>
          <a:p>
            <a:fld id="{A7D0E7F6-AA80-4F04-BEAE-3ADF5F85D0EA}" type="slidenum">
              <a:rPr lang="en-US" smtClean="0"/>
              <a:t>18</a:t>
            </a:fld>
            <a:endParaRPr lang="en-US"/>
          </a:p>
        </p:txBody>
      </p:sp>
    </p:spTree>
    <p:extLst>
      <p:ext uri="{BB962C8B-B14F-4D97-AF65-F5344CB8AC3E}">
        <p14:creationId xmlns:p14="http://schemas.microsoft.com/office/powerpoint/2010/main" val="1078881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Nowadays, while mobile apps have been an integral part of our life, the apps tend to contain a lot of rarely used functionalities. For example, studies have found that more than 50% of Android apps contain advertisements. Besides, apps may contain extra features that are </a:t>
            </a:r>
            <a:r>
              <a:rPr lang="en-US" sz="1200" b="0" i="0" kern="1200" dirty="0">
                <a:solidFill>
                  <a:schemeClr val="tx1"/>
                </a:solidFill>
                <a:effectLst/>
                <a:latin typeface="+mn-lt"/>
                <a:ea typeface="+mn-ea"/>
                <a:cs typeface="+mn-cs"/>
              </a:rPr>
              <a:t>considered redundant or distracting by the users.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a:t>
            </a:fld>
            <a:endParaRPr lang="en-US"/>
          </a:p>
        </p:txBody>
      </p:sp>
    </p:spTree>
    <p:extLst>
      <p:ext uri="{BB962C8B-B14F-4D97-AF65-F5344CB8AC3E}">
        <p14:creationId xmlns:p14="http://schemas.microsoft.com/office/powerpoint/2010/main" val="3513678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know that variable </a:t>
            </a:r>
            <a:r>
              <a:rPr lang="en-US" dirty="0" err="1"/>
              <a:t>ss</a:t>
            </a:r>
            <a:r>
              <a:rPr lang="en-US" dirty="0"/>
              <a:t> is typed with </a:t>
            </a:r>
            <a:r>
              <a:rPr lang="en-US" dirty="0" err="1"/>
              <a:t>UIData</a:t>
            </a:r>
            <a:r>
              <a:rPr lang="en-US" dirty="0"/>
              <a:t>. For the API call </a:t>
            </a:r>
            <a:r>
              <a:rPr lang="en-US" dirty="0" err="1"/>
              <a:t>String.split</a:t>
            </a:r>
            <a:r>
              <a:rPr lang="en-US" dirty="0"/>
              <a:t> at line 17, we further type the receiver object, variable data defined at line 28 in certain context, with </a:t>
            </a:r>
            <a:r>
              <a:rPr lang="en-US" dirty="0" err="1"/>
              <a:t>UIData</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19</a:t>
            </a:fld>
            <a:endParaRPr lang="en-US"/>
          </a:p>
        </p:txBody>
      </p:sp>
    </p:spTree>
    <p:extLst>
      <p:ext uri="{BB962C8B-B14F-4D97-AF65-F5344CB8AC3E}">
        <p14:creationId xmlns:p14="http://schemas.microsoft.com/office/powerpoint/2010/main" val="1931283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If we reach a data generation point through backward data tracking, we want to make sure the functionality exclusively provides data to the specified UI elements. Those functionalities providing data to the other UI elements should not be removed. So we forwardly track the data uses and type the correlated code elements with a proper </a:t>
            </a:r>
            <a:r>
              <a:rPr lang="en-US" dirty="0" err="1"/>
              <a:t>InputUIData</a:t>
            </a:r>
            <a:r>
              <a:rPr lang="en-US" dirty="0"/>
              <a:t> parameterized with that data generation point.</a:t>
            </a:r>
          </a:p>
        </p:txBody>
      </p:sp>
      <p:sp>
        <p:nvSpPr>
          <p:cNvPr id="4" name="Slide Number Placeholder 3"/>
          <p:cNvSpPr>
            <a:spLocks noGrp="1"/>
          </p:cNvSpPr>
          <p:nvPr>
            <p:ph type="sldNum" sz="quarter" idx="10"/>
          </p:nvPr>
        </p:nvSpPr>
        <p:spPr/>
        <p:txBody>
          <a:bodyPr/>
          <a:lstStyle/>
          <a:p>
            <a:fld id="{A7D0E7F6-AA80-4F04-BEAE-3ADF5F85D0EA}" type="slidenum">
              <a:rPr lang="en-US" smtClean="0"/>
              <a:t>20</a:t>
            </a:fld>
            <a:endParaRPr lang="en-US"/>
          </a:p>
        </p:txBody>
      </p:sp>
    </p:spTree>
    <p:extLst>
      <p:ext uri="{BB962C8B-B14F-4D97-AF65-F5344CB8AC3E}">
        <p14:creationId xmlns:p14="http://schemas.microsoft.com/office/powerpoint/2010/main" val="2699541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say we encounter a UI related data generation point if the method call is an API function getting input data and the resultant variable has been typed with </a:t>
            </a:r>
            <a:r>
              <a:rPr lang="en-US" dirty="0" err="1"/>
              <a:t>UIData</a:t>
            </a:r>
            <a:r>
              <a:rPr lang="en-US" dirty="0"/>
              <a:t>. We then type both the statement and the resultant variable with a proper </a:t>
            </a:r>
            <a:r>
              <a:rPr lang="en-US" dirty="0" err="1"/>
              <a:t>InputUIData</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21</a:t>
            </a:fld>
            <a:endParaRPr lang="en-US"/>
          </a:p>
        </p:txBody>
      </p:sp>
    </p:spTree>
    <p:extLst>
      <p:ext uri="{BB962C8B-B14F-4D97-AF65-F5344CB8AC3E}">
        <p14:creationId xmlns:p14="http://schemas.microsoft.com/office/powerpoint/2010/main" val="3909354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have only one data generation point but it is invoked in two calling contexts. We type the variable and the statement in each context with </a:t>
            </a:r>
            <a:r>
              <a:rPr lang="en-US" dirty="0" err="1"/>
              <a:t>InputUIData</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22</a:t>
            </a:fld>
            <a:endParaRPr lang="en-US"/>
          </a:p>
        </p:txBody>
      </p:sp>
    </p:spTree>
    <p:extLst>
      <p:ext uri="{BB962C8B-B14F-4D97-AF65-F5344CB8AC3E}">
        <p14:creationId xmlns:p14="http://schemas.microsoft.com/office/powerpoint/2010/main" val="269729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Then we can forwardly propagate the type, and for the data generation related to class B, we further type line 8 with </a:t>
            </a:r>
            <a:r>
              <a:rPr lang="en-US" dirty="0" err="1"/>
              <a:t>InputUIData</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23</a:t>
            </a:fld>
            <a:endParaRPr lang="en-US"/>
          </a:p>
        </p:txBody>
      </p:sp>
    </p:spTree>
    <p:extLst>
      <p:ext uri="{BB962C8B-B14F-4D97-AF65-F5344CB8AC3E}">
        <p14:creationId xmlns:p14="http://schemas.microsoft.com/office/powerpoint/2010/main" val="394133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While for the data generation related to class C, we type line 17 with </a:t>
            </a:r>
            <a:r>
              <a:rPr lang="en-US" dirty="0" err="1"/>
              <a:t>InputUIData</a:t>
            </a:r>
            <a:r>
              <a:rPr lang="en-US" dirty="0"/>
              <a:t> and then lines 19 and 21 with </a:t>
            </a:r>
            <a:r>
              <a:rPr lang="en-US" dirty="0" err="1"/>
              <a:t>InputUIData</a:t>
            </a:r>
            <a:r>
              <a:rPr lang="en-US" dirty="0"/>
              <a:t>.</a:t>
            </a:r>
          </a:p>
        </p:txBody>
      </p:sp>
      <p:sp>
        <p:nvSpPr>
          <p:cNvPr id="4" name="Slide Number Placeholder 3"/>
          <p:cNvSpPr>
            <a:spLocks noGrp="1"/>
          </p:cNvSpPr>
          <p:nvPr>
            <p:ph type="sldNum" sz="quarter" idx="10"/>
          </p:nvPr>
        </p:nvSpPr>
        <p:spPr/>
        <p:txBody>
          <a:bodyPr/>
          <a:lstStyle/>
          <a:p>
            <a:fld id="{A7D0E7F6-AA80-4F04-BEAE-3ADF5F85D0EA}" type="slidenum">
              <a:rPr lang="en-US" smtClean="0"/>
              <a:t>24</a:t>
            </a:fld>
            <a:endParaRPr lang="en-US"/>
          </a:p>
        </p:txBody>
      </p:sp>
    </p:spTree>
    <p:extLst>
      <p:ext uri="{BB962C8B-B14F-4D97-AF65-F5344CB8AC3E}">
        <p14:creationId xmlns:p14="http://schemas.microsoft.com/office/powerpoint/2010/main" val="854873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During this process, we may see unexpected data use. Specifically, the data generated from the UI related data generation point is used in some UI elements other than the user specified UI elements. In this case, we say the corresponding data generation point must be retained. In other words, it cannot be removed even if its data is also used in user specified UI elements.</a:t>
            </a:r>
          </a:p>
        </p:txBody>
      </p:sp>
      <p:sp>
        <p:nvSpPr>
          <p:cNvPr id="4" name="Slide Number Placeholder 3"/>
          <p:cNvSpPr>
            <a:spLocks noGrp="1"/>
          </p:cNvSpPr>
          <p:nvPr>
            <p:ph type="sldNum" sz="quarter" idx="10"/>
          </p:nvPr>
        </p:nvSpPr>
        <p:spPr/>
        <p:txBody>
          <a:bodyPr/>
          <a:lstStyle/>
          <a:p>
            <a:fld id="{A7D0E7F6-AA80-4F04-BEAE-3ADF5F85D0EA}" type="slidenum">
              <a:rPr lang="en-US" smtClean="0"/>
              <a:t>25</a:t>
            </a:fld>
            <a:endParaRPr lang="en-US"/>
          </a:p>
        </p:txBody>
      </p:sp>
    </p:spTree>
    <p:extLst>
      <p:ext uri="{BB962C8B-B14F-4D97-AF65-F5344CB8AC3E}">
        <p14:creationId xmlns:p14="http://schemas.microsoft.com/office/powerpoint/2010/main" val="2039629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the example, we see such a data use at line 21 where variable tv2 is not related to user specified UI elements but the argument </a:t>
            </a:r>
            <a:r>
              <a:rPr lang="en-US" dirty="0" err="1"/>
              <a:t>ss</a:t>
            </a:r>
            <a:r>
              <a:rPr lang="en-US" dirty="0"/>
              <a:t> comes from a data generation point at line 28. Therefore, line 28 should not be removed.</a:t>
            </a:r>
          </a:p>
        </p:txBody>
      </p:sp>
      <p:sp>
        <p:nvSpPr>
          <p:cNvPr id="4" name="Slide Number Placeholder 3"/>
          <p:cNvSpPr>
            <a:spLocks noGrp="1"/>
          </p:cNvSpPr>
          <p:nvPr>
            <p:ph type="sldNum" sz="quarter" idx="10"/>
          </p:nvPr>
        </p:nvSpPr>
        <p:spPr/>
        <p:txBody>
          <a:bodyPr/>
          <a:lstStyle/>
          <a:p>
            <a:fld id="{A7D0E7F6-AA80-4F04-BEAE-3ADF5F85D0EA}" type="slidenum">
              <a:rPr lang="en-US" smtClean="0"/>
              <a:t>26</a:t>
            </a:fld>
            <a:endParaRPr lang="en-US"/>
          </a:p>
        </p:txBody>
      </p:sp>
    </p:spTree>
    <p:extLst>
      <p:ext uri="{BB962C8B-B14F-4D97-AF65-F5344CB8AC3E}">
        <p14:creationId xmlns:p14="http://schemas.microsoft.com/office/powerpoint/2010/main" val="3676230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iteratively apply the rules until a fixed point is reached. We already have all the related code elements well typed. Then we can determine which code elements are removable or not, based on the collected type information. </a:t>
            </a:r>
          </a:p>
        </p:txBody>
      </p:sp>
      <p:sp>
        <p:nvSpPr>
          <p:cNvPr id="4" name="Slide Number Placeholder 3"/>
          <p:cNvSpPr>
            <a:spLocks noGrp="1"/>
          </p:cNvSpPr>
          <p:nvPr>
            <p:ph type="sldNum" sz="quarter" idx="10"/>
          </p:nvPr>
        </p:nvSpPr>
        <p:spPr/>
        <p:txBody>
          <a:bodyPr/>
          <a:lstStyle/>
          <a:p>
            <a:fld id="{A7D0E7F6-AA80-4F04-BEAE-3ADF5F85D0EA}" type="slidenum">
              <a:rPr lang="en-US" smtClean="0"/>
              <a:t>27</a:t>
            </a:fld>
            <a:endParaRPr lang="en-US"/>
          </a:p>
        </p:txBody>
      </p:sp>
    </p:spTree>
    <p:extLst>
      <p:ext uri="{BB962C8B-B14F-4D97-AF65-F5344CB8AC3E}">
        <p14:creationId xmlns:p14="http://schemas.microsoft.com/office/powerpoint/2010/main" val="3479496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If a statement in all contexts is directly related to the specified UI elements, it is absolutely removable. If it is not directly related to the specified UI elements, but one instance of the statement in certain context is typed with </a:t>
            </a:r>
            <a:r>
              <a:rPr lang="en-US" dirty="0" err="1"/>
              <a:t>InputUIData</a:t>
            </a:r>
            <a:r>
              <a:rPr lang="en-US" dirty="0"/>
              <a:t> and the corresponding data generation point must be retained, we say the statement is Unremovable. For a statement not typed with Unremovable but its instances have been typed with </a:t>
            </a:r>
            <a:r>
              <a:rPr lang="en-US" dirty="0" err="1"/>
              <a:t>InputUIData</a:t>
            </a:r>
            <a:r>
              <a:rPr lang="en-US" dirty="0"/>
              <a:t> and the corresponding data generation point is not necessarily to be retained, the statement is removable. </a:t>
            </a:r>
          </a:p>
        </p:txBody>
      </p:sp>
      <p:sp>
        <p:nvSpPr>
          <p:cNvPr id="4" name="Slide Number Placeholder 3"/>
          <p:cNvSpPr>
            <a:spLocks noGrp="1"/>
          </p:cNvSpPr>
          <p:nvPr>
            <p:ph type="sldNum" sz="quarter" idx="10"/>
          </p:nvPr>
        </p:nvSpPr>
        <p:spPr/>
        <p:txBody>
          <a:bodyPr/>
          <a:lstStyle/>
          <a:p>
            <a:fld id="{A7D0E7F6-AA80-4F04-BEAE-3ADF5F85D0EA}" type="slidenum">
              <a:rPr lang="en-US" smtClean="0"/>
              <a:t>28</a:t>
            </a:fld>
            <a:endParaRPr lang="en-US"/>
          </a:p>
        </p:txBody>
      </p:sp>
    </p:spTree>
    <p:extLst>
      <p:ext uri="{BB962C8B-B14F-4D97-AF65-F5344CB8AC3E}">
        <p14:creationId xmlns:p14="http://schemas.microsoft.com/office/powerpoint/2010/main" val="230687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 weather app may contain features other than real-time weather condition; a news app usually has advertisements at the end of each news page; and even a calendar app includes news-like sections that are totally irrelevant.</a:t>
            </a:r>
          </a:p>
        </p:txBody>
      </p:sp>
      <p:sp>
        <p:nvSpPr>
          <p:cNvPr id="4" name="Slide Number Placeholder 3"/>
          <p:cNvSpPr>
            <a:spLocks noGrp="1"/>
          </p:cNvSpPr>
          <p:nvPr>
            <p:ph type="sldNum" sz="quarter" idx="10"/>
          </p:nvPr>
        </p:nvSpPr>
        <p:spPr/>
        <p:txBody>
          <a:bodyPr/>
          <a:lstStyle/>
          <a:p>
            <a:fld id="{A7D0E7F6-AA80-4F04-BEAE-3ADF5F85D0EA}" type="slidenum">
              <a:rPr lang="en-US" smtClean="0"/>
              <a:t>2</a:t>
            </a:fld>
            <a:endParaRPr lang="en-US"/>
          </a:p>
        </p:txBody>
      </p:sp>
    </p:spTree>
    <p:extLst>
      <p:ext uri="{BB962C8B-B14F-4D97-AF65-F5344CB8AC3E}">
        <p14:creationId xmlns:p14="http://schemas.microsoft.com/office/powerpoint/2010/main" val="3357888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Applying the rules to our example, we say lines 7, 8, 18 and 19 are removable because they are directly related to the user specified UI elements.</a:t>
            </a:r>
          </a:p>
        </p:txBody>
      </p:sp>
      <p:sp>
        <p:nvSpPr>
          <p:cNvPr id="4" name="Slide Number Placeholder 3"/>
          <p:cNvSpPr>
            <a:spLocks noGrp="1"/>
          </p:cNvSpPr>
          <p:nvPr>
            <p:ph type="sldNum" sz="quarter" idx="10"/>
          </p:nvPr>
        </p:nvSpPr>
        <p:spPr/>
        <p:txBody>
          <a:bodyPr/>
          <a:lstStyle/>
          <a:p>
            <a:fld id="{A7D0E7F6-AA80-4F04-BEAE-3ADF5F85D0EA}" type="slidenum">
              <a:rPr lang="en-US" smtClean="0"/>
              <a:t>29</a:t>
            </a:fld>
            <a:endParaRPr lang="en-US"/>
          </a:p>
        </p:txBody>
      </p:sp>
    </p:spTree>
    <p:extLst>
      <p:ext uri="{BB962C8B-B14F-4D97-AF65-F5344CB8AC3E}">
        <p14:creationId xmlns:p14="http://schemas.microsoft.com/office/powerpoint/2010/main" val="2881439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Similarly, </a:t>
            </a:r>
            <a:r>
              <a:rPr lang="en-US"/>
              <a:t>lines 17, </a:t>
            </a:r>
            <a:r>
              <a:rPr lang="en-US" dirty="0"/>
              <a:t>21 and 28 are unremovable.</a:t>
            </a:r>
          </a:p>
        </p:txBody>
      </p:sp>
      <p:sp>
        <p:nvSpPr>
          <p:cNvPr id="4" name="Slide Number Placeholder 3"/>
          <p:cNvSpPr>
            <a:spLocks noGrp="1"/>
          </p:cNvSpPr>
          <p:nvPr>
            <p:ph type="sldNum" sz="quarter" idx="10"/>
          </p:nvPr>
        </p:nvSpPr>
        <p:spPr/>
        <p:txBody>
          <a:bodyPr/>
          <a:lstStyle/>
          <a:p>
            <a:fld id="{A7D0E7F6-AA80-4F04-BEAE-3ADF5F85D0EA}" type="slidenum">
              <a:rPr lang="en-US" smtClean="0"/>
              <a:t>30</a:t>
            </a:fld>
            <a:endParaRPr lang="en-US"/>
          </a:p>
        </p:txBody>
      </p:sp>
    </p:spTree>
    <p:extLst>
      <p:ext uri="{BB962C8B-B14F-4D97-AF65-F5344CB8AC3E}">
        <p14:creationId xmlns:p14="http://schemas.microsoft.com/office/powerpoint/2010/main" val="224966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Since we do not remove the data generation point. For class B, the data access still occurs, causing additional consumption of bandwidth and CPU cycles. We use some heuristics to find out the corresponding trigger site of the background task and then remove the trigger site to disable the corresponding data generation.</a:t>
            </a:r>
          </a:p>
        </p:txBody>
      </p:sp>
      <p:sp>
        <p:nvSpPr>
          <p:cNvPr id="4" name="Slide Number Placeholder 3"/>
          <p:cNvSpPr>
            <a:spLocks noGrp="1"/>
          </p:cNvSpPr>
          <p:nvPr>
            <p:ph type="sldNum" sz="quarter" idx="10"/>
          </p:nvPr>
        </p:nvSpPr>
        <p:spPr/>
        <p:txBody>
          <a:bodyPr/>
          <a:lstStyle/>
          <a:p>
            <a:fld id="{A7D0E7F6-AA80-4F04-BEAE-3ADF5F85D0EA}" type="slidenum">
              <a:rPr lang="en-US" smtClean="0"/>
              <a:t>31</a:t>
            </a:fld>
            <a:endParaRPr lang="en-US"/>
          </a:p>
        </p:txBody>
      </p:sp>
    </p:spTree>
    <p:extLst>
      <p:ext uri="{BB962C8B-B14F-4D97-AF65-F5344CB8AC3E}">
        <p14:creationId xmlns:p14="http://schemas.microsoft.com/office/powerpoint/2010/main" val="251098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Therefore, line 4 which launches the background task for class B is marked removable.</a:t>
            </a:r>
          </a:p>
        </p:txBody>
      </p:sp>
      <p:sp>
        <p:nvSpPr>
          <p:cNvPr id="4" name="Slide Number Placeholder 3"/>
          <p:cNvSpPr>
            <a:spLocks noGrp="1"/>
          </p:cNvSpPr>
          <p:nvPr>
            <p:ph type="sldNum" sz="quarter" idx="10"/>
          </p:nvPr>
        </p:nvSpPr>
        <p:spPr/>
        <p:txBody>
          <a:bodyPr/>
          <a:lstStyle/>
          <a:p>
            <a:fld id="{A7D0E7F6-AA80-4F04-BEAE-3ADF5F85D0EA}" type="slidenum">
              <a:rPr lang="en-US" smtClean="0"/>
              <a:t>32</a:t>
            </a:fld>
            <a:endParaRPr lang="en-US"/>
          </a:p>
        </p:txBody>
      </p:sp>
    </p:spTree>
    <p:extLst>
      <p:ext uri="{BB962C8B-B14F-4D97-AF65-F5344CB8AC3E}">
        <p14:creationId xmlns:p14="http://schemas.microsoft.com/office/powerpoint/2010/main" val="2756397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Eventually, we have 5 lines to remove, line 4, lines 7 and 8, and lines 18 and 19.</a:t>
            </a:r>
          </a:p>
        </p:txBody>
      </p:sp>
      <p:sp>
        <p:nvSpPr>
          <p:cNvPr id="4" name="Slide Number Placeholder 3"/>
          <p:cNvSpPr>
            <a:spLocks noGrp="1"/>
          </p:cNvSpPr>
          <p:nvPr>
            <p:ph type="sldNum" sz="quarter" idx="10"/>
          </p:nvPr>
        </p:nvSpPr>
        <p:spPr/>
        <p:txBody>
          <a:bodyPr/>
          <a:lstStyle/>
          <a:p>
            <a:fld id="{A7D0E7F6-AA80-4F04-BEAE-3ADF5F85D0EA}" type="slidenum">
              <a:rPr lang="en-US" smtClean="0"/>
              <a:t>33</a:t>
            </a:fld>
            <a:endParaRPr lang="en-US"/>
          </a:p>
        </p:txBody>
      </p:sp>
    </p:spTree>
    <p:extLst>
      <p:ext uri="{BB962C8B-B14F-4D97-AF65-F5344CB8AC3E}">
        <p14:creationId xmlns:p14="http://schemas.microsoft.com/office/powerpoint/2010/main" val="3052613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build a prototype on top of Soot and select 10 popular Android apps to evaluate our technique. We specify the unwanted features based on our understanding of the expected app behavior. The unwanted features include relevant but undesirable functionalities of the apps, irrelevant functionalities and also advertisements. We run the original apps and the modified versions on a Nexus 6P for 10 to 30 minutes and collect data usage and battery usage information. The battery usage includes the total CPU time, Wi-Fi running time and computed power use.</a:t>
            </a:r>
          </a:p>
        </p:txBody>
      </p:sp>
      <p:sp>
        <p:nvSpPr>
          <p:cNvPr id="4" name="Slide Number Placeholder 3"/>
          <p:cNvSpPr>
            <a:spLocks noGrp="1"/>
          </p:cNvSpPr>
          <p:nvPr>
            <p:ph type="sldNum" sz="quarter" idx="10"/>
          </p:nvPr>
        </p:nvSpPr>
        <p:spPr/>
        <p:txBody>
          <a:bodyPr/>
          <a:lstStyle/>
          <a:p>
            <a:fld id="{A7D0E7F6-AA80-4F04-BEAE-3ADF5F85D0EA}" type="slidenum">
              <a:rPr lang="en-US" smtClean="0"/>
              <a:t>34</a:t>
            </a:fld>
            <a:endParaRPr lang="en-US"/>
          </a:p>
        </p:txBody>
      </p:sp>
    </p:spTree>
    <p:extLst>
      <p:ext uri="{BB962C8B-B14F-4D97-AF65-F5344CB8AC3E}">
        <p14:creationId xmlns:p14="http://schemas.microsoft.com/office/powerpoint/2010/main" val="3869797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results are presented in this table. From the table, we observe that, on average, removing the specified features results in reductions of 28%, 34%, 26% and 37% for data usage, CPU total time, Wi-Fi running time and computed power use.</a:t>
            </a:r>
          </a:p>
        </p:txBody>
      </p:sp>
      <p:sp>
        <p:nvSpPr>
          <p:cNvPr id="4" name="Slide Number Placeholder 3"/>
          <p:cNvSpPr>
            <a:spLocks noGrp="1"/>
          </p:cNvSpPr>
          <p:nvPr>
            <p:ph type="sldNum" sz="quarter" idx="10"/>
          </p:nvPr>
        </p:nvSpPr>
        <p:spPr/>
        <p:txBody>
          <a:bodyPr/>
          <a:lstStyle/>
          <a:p>
            <a:fld id="{A7D0E7F6-AA80-4F04-BEAE-3ADF5F85D0EA}" type="slidenum">
              <a:rPr lang="en-US" smtClean="0"/>
              <a:t>35</a:t>
            </a:fld>
            <a:endParaRPr lang="en-US"/>
          </a:p>
        </p:txBody>
      </p:sp>
    </p:spTree>
    <p:extLst>
      <p:ext uri="{BB962C8B-B14F-4D97-AF65-F5344CB8AC3E}">
        <p14:creationId xmlns:p14="http://schemas.microsoft.com/office/powerpoint/2010/main" val="1773957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analysis is also efficient. Most of the apps can be finished within 10 minutes. Generally, the analysis time increases as the code size increases and the apps with more complex removable functionalities take longer time to be analyzed. For example, app China Calendar is only specified to disable a button, and the analysis finishes very soon.</a:t>
            </a:r>
          </a:p>
        </p:txBody>
      </p:sp>
      <p:sp>
        <p:nvSpPr>
          <p:cNvPr id="4" name="Slide Number Placeholder 3"/>
          <p:cNvSpPr>
            <a:spLocks noGrp="1"/>
          </p:cNvSpPr>
          <p:nvPr>
            <p:ph type="sldNum" sz="quarter" idx="10"/>
          </p:nvPr>
        </p:nvSpPr>
        <p:spPr/>
        <p:txBody>
          <a:bodyPr/>
          <a:lstStyle/>
          <a:p>
            <a:fld id="{A7D0E7F6-AA80-4F04-BEAE-3ADF5F85D0EA}" type="slidenum">
              <a:rPr lang="en-US" smtClean="0"/>
              <a:t>36</a:t>
            </a:fld>
            <a:endParaRPr lang="en-US"/>
          </a:p>
        </p:txBody>
      </p:sp>
    </p:spTree>
    <p:extLst>
      <p:ext uri="{BB962C8B-B14F-4D97-AF65-F5344CB8AC3E}">
        <p14:creationId xmlns:p14="http://schemas.microsoft.com/office/powerpoint/2010/main" val="38983981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Our approach has some limitations. First, our analysis inherits the limitations of Android app analysis. And the rewriting functionality supported by Soot may produce some </a:t>
            </a:r>
            <a:r>
              <a:rPr lang="en-US" dirty="0" err="1"/>
              <a:t>unrunable</a:t>
            </a:r>
            <a:r>
              <a:rPr lang="en-US" dirty="0"/>
              <a:t> apps. Our current prototype runs on PC, but we plan to make efforts to make the tool more usable for end users, for example, building the tool inside a smartphone. </a:t>
            </a:r>
          </a:p>
        </p:txBody>
      </p:sp>
      <p:sp>
        <p:nvSpPr>
          <p:cNvPr id="4" name="Slide Number Placeholder 3"/>
          <p:cNvSpPr>
            <a:spLocks noGrp="1"/>
          </p:cNvSpPr>
          <p:nvPr>
            <p:ph type="sldNum" sz="quarter" idx="10"/>
          </p:nvPr>
        </p:nvSpPr>
        <p:spPr/>
        <p:txBody>
          <a:bodyPr/>
          <a:lstStyle/>
          <a:p>
            <a:fld id="{A7D0E7F6-AA80-4F04-BEAE-3ADF5F85D0EA}" type="slidenum">
              <a:rPr lang="en-US" smtClean="0"/>
              <a:t>37</a:t>
            </a:fld>
            <a:endParaRPr lang="en-US"/>
          </a:p>
        </p:txBody>
      </p:sp>
    </p:spTree>
    <p:extLst>
      <p:ext uri="{BB962C8B-B14F-4D97-AF65-F5344CB8AC3E}">
        <p14:creationId xmlns:p14="http://schemas.microsoft.com/office/powerpoint/2010/main" val="1569674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As we have mentioned earlier, our technique can be used to help the development team automatically generate various customizations of an app. Besides, the developers can sell the right of customization to the end users such that the customized versions will be signed correctly to avoid possible legal issues.</a:t>
            </a:r>
          </a:p>
        </p:txBody>
      </p:sp>
      <p:sp>
        <p:nvSpPr>
          <p:cNvPr id="4" name="Slide Number Placeholder 3"/>
          <p:cNvSpPr>
            <a:spLocks noGrp="1"/>
          </p:cNvSpPr>
          <p:nvPr>
            <p:ph type="sldNum" sz="quarter" idx="10"/>
          </p:nvPr>
        </p:nvSpPr>
        <p:spPr/>
        <p:txBody>
          <a:bodyPr/>
          <a:lstStyle/>
          <a:p>
            <a:fld id="{A7D0E7F6-AA80-4F04-BEAE-3ADF5F85D0EA}" type="slidenum">
              <a:rPr lang="en-US" smtClean="0"/>
              <a:t>38</a:t>
            </a:fld>
            <a:endParaRPr lang="en-US"/>
          </a:p>
        </p:txBody>
      </p:sp>
    </p:spTree>
    <p:extLst>
      <p:ext uri="{BB962C8B-B14F-4D97-AF65-F5344CB8AC3E}">
        <p14:creationId xmlns:p14="http://schemas.microsoft.com/office/powerpoint/2010/main" val="2983566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Uninteresting users might find those features quite distracting. In addition, researchers have identified sensitive information exposure in ad networks and some advertisements may reach destinations that play an important role in propagating attacks. Studies also have shown that extra features consume a lot of battery power, CPU, network data and so on.</a:t>
            </a:r>
          </a:p>
        </p:txBody>
      </p:sp>
      <p:sp>
        <p:nvSpPr>
          <p:cNvPr id="4" name="Slide Number Placeholder 3"/>
          <p:cNvSpPr>
            <a:spLocks noGrp="1"/>
          </p:cNvSpPr>
          <p:nvPr>
            <p:ph type="sldNum" sz="quarter" idx="10"/>
          </p:nvPr>
        </p:nvSpPr>
        <p:spPr/>
        <p:txBody>
          <a:bodyPr/>
          <a:lstStyle/>
          <a:p>
            <a:fld id="{A7D0E7F6-AA80-4F04-BEAE-3ADF5F85D0EA}" type="slidenum">
              <a:rPr lang="en-US" smtClean="0"/>
              <a:t>3</a:t>
            </a:fld>
            <a:endParaRPr lang="en-US"/>
          </a:p>
        </p:txBody>
      </p:sp>
    </p:spTree>
    <p:extLst>
      <p:ext uri="{BB962C8B-B14F-4D97-AF65-F5344CB8AC3E}">
        <p14:creationId xmlns:p14="http://schemas.microsoft.com/office/powerpoint/2010/main" val="109555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Some existing studies are related to our work. Some researchers detect third-party libraries, including ad libraries. Some others improve energy efficiency by refactoring the correlated code. These techniques reply on specific code patterns or certain domain knowledge. Our technique, in contrast, removes the features indicated by the users and the energy saving occurs because of the removal of selected unwanted features.</a:t>
            </a:r>
          </a:p>
        </p:txBody>
      </p:sp>
      <p:sp>
        <p:nvSpPr>
          <p:cNvPr id="4" name="Slide Number Placeholder 3"/>
          <p:cNvSpPr>
            <a:spLocks noGrp="1"/>
          </p:cNvSpPr>
          <p:nvPr>
            <p:ph type="sldNum" sz="quarter" idx="10"/>
          </p:nvPr>
        </p:nvSpPr>
        <p:spPr/>
        <p:txBody>
          <a:bodyPr/>
          <a:lstStyle/>
          <a:p>
            <a:fld id="{A7D0E7F6-AA80-4F04-BEAE-3ADF5F85D0EA}" type="slidenum">
              <a:rPr lang="en-US" smtClean="0"/>
              <a:t>39</a:t>
            </a:fld>
            <a:endParaRPr lang="en-US"/>
          </a:p>
        </p:txBody>
      </p:sp>
    </p:spTree>
    <p:extLst>
      <p:ext uri="{BB962C8B-B14F-4D97-AF65-F5344CB8AC3E}">
        <p14:creationId xmlns:p14="http://schemas.microsoft.com/office/powerpoint/2010/main" val="4248039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To conclude my talk, we propose a static technique to remove code elements in Android apps. The users specify the unwanted UI elements and our technique automatically discovers the correlated code elements for removal. The analysis is featured in a type system. We implement a prototype and evaluate it on 10 real-world Android apps. The experiments show that our approach can accurately identify removable code elements and the removal leads to substantial resource savings.</a:t>
            </a:r>
          </a:p>
        </p:txBody>
      </p:sp>
      <p:sp>
        <p:nvSpPr>
          <p:cNvPr id="4" name="Slide Number Placeholder 3"/>
          <p:cNvSpPr>
            <a:spLocks noGrp="1"/>
          </p:cNvSpPr>
          <p:nvPr>
            <p:ph type="sldNum" sz="quarter" idx="10"/>
          </p:nvPr>
        </p:nvSpPr>
        <p:spPr/>
        <p:txBody>
          <a:bodyPr/>
          <a:lstStyle/>
          <a:p>
            <a:fld id="{A7D0E7F6-AA80-4F04-BEAE-3ADF5F85D0EA}" type="slidenum">
              <a:rPr lang="en-US" smtClean="0"/>
              <a:t>40</a:t>
            </a:fld>
            <a:endParaRPr lang="en-US"/>
          </a:p>
        </p:txBody>
      </p:sp>
    </p:spTree>
    <p:extLst>
      <p:ext uri="{BB962C8B-B14F-4D97-AF65-F5344CB8AC3E}">
        <p14:creationId xmlns:p14="http://schemas.microsoft.com/office/powerpoint/2010/main" val="14932438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That’s all my talk. Thanks.</a:t>
            </a:r>
          </a:p>
        </p:txBody>
      </p:sp>
      <p:sp>
        <p:nvSpPr>
          <p:cNvPr id="4" name="Slide Number Placeholder 3"/>
          <p:cNvSpPr>
            <a:spLocks noGrp="1"/>
          </p:cNvSpPr>
          <p:nvPr>
            <p:ph type="sldNum" sz="quarter" idx="10"/>
          </p:nvPr>
        </p:nvSpPr>
        <p:spPr/>
        <p:txBody>
          <a:bodyPr/>
          <a:lstStyle/>
          <a:p>
            <a:fld id="{A7D0E7F6-AA80-4F04-BEAE-3ADF5F85D0EA}" type="slidenum">
              <a:rPr lang="en-US" smtClean="0"/>
              <a:t>41</a:t>
            </a:fld>
            <a:endParaRPr lang="en-US"/>
          </a:p>
        </p:txBody>
      </p:sp>
    </p:spTree>
    <p:extLst>
      <p:ext uri="{BB962C8B-B14F-4D97-AF65-F5344CB8AC3E}">
        <p14:creationId xmlns:p14="http://schemas.microsoft.com/office/powerpoint/2010/main" val="415419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Therefore, there is a need of customizing the apps to meet the various demands of different user groups. For example, enterprises may want the apps installed on their employee’s devices to not have potentially malicious third-party components. Users that often operate their devices in rough environments may want to minimize battery and data consumption by turning off unnecessary app features. Besides, parents may want to disable components that deliver inappropriate content to their children.</a:t>
            </a:r>
          </a:p>
        </p:txBody>
      </p:sp>
      <p:sp>
        <p:nvSpPr>
          <p:cNvPr id="4" name="Slide Number Placeholder 3"/>
          <p:cNvSpPr>
            <a:spLocks noGrp="1"/>
          </p:cNvSpPr>
          <p:nvPr>
            <p:ph type="sldNum" sz="quarter" idx="10"/>
          </p:nvPr>
        </p:nvSpPr>
        <p:spPr/>
        <p:txBody>
          <a:bodyPr/>
          <a:lstStyle/>
          <a:p>
            <a:fld id="{A7D0E7F6-AA80-4F04-BEAE-3ADF5F85D0EA}" type="slidenum">
              <a:rPr lang="en-US" smtClean="0"/>
              <a:t>4</a:t>
            </a:fld>
            <a:endParaRPr lang="en-US"/>
          </a:p>
        </p:txBody>
      </p:sp>
    </p:spTree>
    <p:extLst>
      <p:ext uri="{BB962C8B-B14F-4D97-AF65-F5344CB8AC3E}">
        <p14:creationId xmlns:p14="http://schemas.microsoft.com/office/powerpoint/2010/main" val="2111553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However, we know that, if no automatic tools are available, app customization and personalization are very expensive in terms of human effort for the development team, due to the potentially diverse needs.</a:t>
            </a:r>
          </a:p>
        </p:txBody>
      </p:sp>
      <p:sp>
        <p:nvSpPr>
          <p:cNvPr id="4" name="Slide Number Placeholder 3"/>
          <p:cNvSpPr>
            <a:spLocks noGrp="1"/>
          </p:cNvSpPr>
          <p:nvPr>
            <p:ph type="sldNum" sz="quarter" idx="10"/>
          </p:nvPr>
        </p:nvSpPr>
        <p:spPr/>
        <p:txBody>
          <a:bodyPr/>
          <a:lstStyle/>
          <a:p>
            <a:fld id="{A7D0E7F6-AA80-4F04-BEAE-3ADF5F85D0EA}" type="slidenum">
              <a:rPr lang="en-US" smtClean="0"/>
              <a:t>5</a:t>
            </a:fld>
            <a:endParaRPr lang="en-US"/>
          </a:p>
        </p:txBody>
      </p:sp>
    </p:spTree>
    <p:extLst>
      <p:ext uri="{BB962C8B-B14F-4D97-AF65-F5344CB8AC3E}">
        <p14:creationId xmlns:p14="http://schemas.microsoft.com/office/powerpoint/2010/main" val="51926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To address this issue, we present an approach that customizes an app to meet different user needs by specifying what features are not needed on the UI. With the specified UI elements, we identify the correlated code elements, including the corresponding background functionalities, and then conduct proper code reduction to remove the unwanted features.</a:t>
            </a:r>
          </a:p>
        </p:txBody>
      </p:sp>
      <p:sp>
        <p:nvSpPr>
          <p:cNvPr id="4" name="Slide Number Placeholder 3"/>
          <p:cNvSpPr>
            <a:spLocks noGrp="1"/>
          </p:cNvSpPr>
          <p:nvPr>
            <p:ph type="sldNum" sz="quarter" idx="10"/>
          </p:nvPr>
        </p:nvSpPr>
        <p:spPr/>
        <p:txBody>
          <a:bodyPr/>
          <a:lstStyle/>
          <a:p>
            <a:fld id="{A7D0E7F6-AA80-4F04-BEAE-3ADF5F85D0EA}" type="slidenum">
              <a:rPr lang="en-US" smtClean="0"/>
              <a:t>6</a:t>
            </a:fld>
            <a:endParaRPr lang="en-US"/>
          </a:p>
        </p:txBody>
      </p:sp>
    </p:spTree>
    <p:extLst>
      <p:ext uri="{BB962C8B-B14F-4D97-AF65-F5344CB8AC3E}">
        <p14:creationId xmlns:p14="http://schemas.microsoft.com/office/powerpoint/2010/main" val="122246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We use WeatherBug as an example. The app includes real-time weather conditions, weather news, photos and many other features. The users may not want the features other than real-time weather conditions. We take removing the WEATHER NEWS component as an example. </a:t>
            </a:r>
          </a:p>
        </p:txBody>
      </p:sp>
      <p:sp>
        <p:nvSpPr>
          <p:cNvPr id="4" name="Slide Number Placeholder 3"/>
          <p:cNvSpPr>
            <a:spLocks noGrp="1"/>
          </p:cNvSpPr>
          <p:nvPr>
            <p:ph type="sldNum" sz="quarter" idx="10"/>
          </p:nvPr>
        </p:nvSpPr>
        <p:spPr/>
        <p:txBody>
          <a:bodyPr/>
          <a:lstStyle/>
          <a:p>
            <a:fld id="{A7D0E7F6-AA80-4F04-BEAE-3ADF5F85D0EA}" type="slidenum">
              <a:rPr lang="en-US" smtClean="0"/>
              <a:t>7</a:t>
            </a:fld>
            <a:endParaRPr lang="en-US"/>
          </a:p>
        </p:txBody>
      </p:sp>
    </p:spTree>
    <p:extLst>
      <p:ext uri="{BB962C8B-B14F-4D97-AF65-F5344CB8AC3E}">
        <p14:creationId xmlns:p14="http://schemas.microsoft.com/office/powerpoint/2010/main" val="3305033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Based on the specified UI element, we remove the associated functionalities and replace the inflated view for the component with a simple </a:t>
            </a:r>
            <a:r>
              <a:rPr lang="en-US" dirty="0" err="1"/>
              <a:t>TextView</a:t>
            </a:r>
            <a:r>
              <a:rPr lang="en-US" dirty="0"/>
              <a:t>, we get a result like this. According to our experiment, he code reduction leads to 9% of data usage saving and 20% of power use reduction.</a:t>
            </a:r>
          </a:p>
        </p:txBody>
      </p:sp>
      <p:sp>
        <p:nvSpPr>
          <p:cNvPr id="4" name="Slide Number Placeholder 3"/>
          <p:cNvSpPr>
            <a:spLocks noGrp="1"/>
          </p:cNvSpPr>
          <p:nvPr>
            <p:ph type="sldNum" sz="quarter" idx="10"/>
          </p:nvPr>
        </p:nvSpPr>
        <p:spPr/>
        <p:txBody>
          <a:bodyPr/>
          <a:lstStyle/>
          <a:p>
            <a:fld id="{A7D0E7F6-AA80-4F04-BEAE-3ADF5F85D0EA}" type="slidenum">
              <a:rPr lang="en-US" smtClean="0"/>
              <a:t>8</a:t>
            </a:fld>
            <a:endParaRPr lang="en-US"/>
          </a:p>
        </p:txBody>
      </p:sp>
    </p:spTree>
    <p:extLst>
      <p:ext uri="{BB962C8B-B14F-4D97-AF65-F5344CB8AC3E}">
        <p14:creationId xmlns:p14="http://schemas.microsoft.com/office/powerpoint/2010/main" val="325481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10/31/17</a:t>
            </a:r>
          </a:p>
        </p:txBody>
      </p:sp>
      <p:sp>
        <p:nvSpPr>
          <p:cNvPr id="5" name="Footer Placeholder 4"/>
          <p:cNvSpPr>
            <a:spLocks noGrp="1"/>
          </p:cNvSpPr>
          <p:nvPr>
            <p:ph type="ftr" sz="quarter" idx="11"/>
          </p:nvPr>
        </p:nvSpPr>
        <p:spPr/>
        <p:txBody>
          <a:bodyPr/>
          <a:lstStyle/>
          <a:p>
            <a:r>
              <a:rPr lang="en-US"/>
              <a:t>ASE 2017</a:t>
            </a:r>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013300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10/31/17</a:t>
            </a:r>
          </a:p>
        </p:txBody>
      </p:sp>
      <p:sp>
        <p:nvSpPr>
          <p:cNvPr id="5" name="Footer Placeholder 4"/>
          <p:cNvSpPr>
            <a:spLocks noGrp="1"/>
          </p:cNvSpPr>
          <p:nvPr>
            <p:ph type="ftr" sz="quarter" idx="11"/>
          </p:nvPr>
        </p:nvSpPr>
        <p:spPr/>
        <p:txBody>
          <a:bodyPr/>
          <a:lstStyle/>
          <a:p>
            <a:r>
              <a:rPr lang="en-US"/>
              <a:t>ASE 2017</a:t>
            </a:r>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53346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10/31/17</a:t>
            </a:r>
          </a:p>
        </p:txBody>
      </p:sp>
      <p:sp>
        <p:nvSpPr>
          <p:cNvPr id="5" name="Footer Placeholder 4"/>
          <p:cNvSpPr>
            <a:spLocks noGrp="1"/>
          </p:cNvSpPr>
          <p:nvPr>
            <p:ph type="ftr" sz="quarter" idx="11"/>
          </p:nvPr>
        </p:nvSpPr>
        <p:spPr/>
        <p:txBody>
          <a:bodyPr/>
          <a:lstStyle/>
          <a:p>
            <a:r>
              <a:rPr lang="en-US"/>
              <a:t>ASE 2017</a:t>
            </a:r>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365439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10/31/17</a:t>
            </a:r>
          </a:p>
        </p:txBody>
      </p:sp>
      <p:sp>
        <p:nvSpPr>
          <p:cNvPr id="5" name="Footer Placeholder 4"/>
          <p:cNvSpPr>
            <a:spLocks noGrp="1"/>
          </p:cNvSpPr>
          <p:nvPr>
            <p:ph type="ftr" sz="quarter" idx="11"/>
          </p:nvPr>
        </p:nvSpPr>
        <p:spPr/>
        <p:txBody>
          <a:bodyPr/>
          <a:lstStyle/>
          <a:p>
            <a:r>
              <a:rPr lang="en-US"/>
              <a:t>ASE 2017</a:t>
            </a:r>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31768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10/31/17</a:t>
            </a:r>
          </a:p>
        </p:txBody>
      </p:sp>
      <p:sp>
        <p:nvSpPr>
          <p:cNvPr id="5" name="Footer Placeholder 4"/>
          <p:cNvSpPr>
            <a:spLocks noGrp="1"/>
          </p:cNvSpPr>
          <p:nvPr>
            <p:ph type="ftr" sz="quarter" idx="11"/>
          </p:nvPr>
        </p:nvSpPr>
        <p:spPr/>
        <p:txBody>
          <a:bodyPr/>
          <a:lstStyle/>
          <a:p>
            <a:r>
              <a:rPr lang="en-US"/>
              <a:t>ASE 2017</a:t>
            </a:r>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55406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10/31/17</a:t>
            </a:r>
          </a:p>
        </p:txBody>
      </p:sp>
      <p:sp>
        <p:nvSpPr>
          <p:cNvPr id="6" name="Footer Placeholder 5"/>
          <p:cNvSpPr>
            <a:spLocks noGrp="1"/>
          </p:cNvSpPr>
          <p:nvPr>
            <p:ph type="ftr" sz="quarter" idx="11"/>
          </p:nvPr>
        </p:nvSpPr>
        <p:spPr/>
        <p:txBody>
          <a:bodyPr/>
          <a:lstStyle/>
          <a:p>
            <a:r>
              <a:rPr lang="en-US"/>
              <a:t>ASE 2017</a:t>
            </a:r>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382435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10/31/17</a:t>
            </a:r>
          </a:p>
        </p:txBody>
      </p:sp>
      <p:sp>
        <p:nvSpPr>
          <p:cNvPr id="8" name="Footer Placeholder 7"/>
          <p:cNvSpPr>
            <a:spLocks noGrp="1"/>
          </p:cNvSpPr>
          <p:nvPr>
            <p:ph type="ftr" sz="quarter" idx="11"/>
          </p:nvPr>
        </p:nvSpPr>
        <p:spPr/>
        <p:txBody>
          <a:bodyPr/>
          <a:lstStyle/>
          <a:p>
            <a:r>
              <a:rPr lang="en-US"/>
              <a:t>ASE 2017</a:t>
            </a:r>
          </a:p>
        </p:txBody>
      </p:sp>
      <p:sp>
        <p:nvSpPr>
          <p:cNvPr id="9" name="Slide Number Placeholder 8"/>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72461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10/31/17</a:t>
            </a:r>
          </a:p>
        </p:txBody>
      </p:sp>
      <p:sp>
        <p:nvSpPr>
          <p:cNvPr id="4" name="Footer Placeholder 3"/>
          <p:cNvSpPr>
            <a:spLocks noGrp="1"/>
          </p:cNvSpPr>
          <p:nvPr>
            <p:ph type="ftr" sz="quarter" idx="11"/>
          </p:nvPr>
        </p:nvSpPr>
        <p:spPr/>
        <p:txBody>
          <a:bodyPr/>
          <a:lstStyle/>
          <a:p>
            <a:r>
              <a:rPr lang="en-US"/>
              <a:t>ASE 2017</a:t>
            </a:r>
          </a:p>
        </p:txBody>
      </p:sp>
      <p:sp>
        <p:nvSpPr>
          <p:cNvPr id="5" name="Slide Number Placeholder 4"/>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394949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10/31/17</a:t>
            </a:r>
          </a:p>
        </p:txBody>
      </p:sp>
      <p:sp>
        <p:nvSpPr>
          <p:cNvPr id="3" name="Footer Placeholder 2"/>
          <p:cNvSpPr>
            <a:spLocks noGrp="1"/>
          </p:cNvSpPr>
          <p:nvPr>
            <p:ph type="ftr" sz="quarter" idx="11"/>
          </p:nvPr>
        </p:nvSpPr>
        <p:spPr/>
        <p:txBody>
          <a:bodyPr/>
          <a:lstStyle/>
          <a:p>
            <a:r>
              <a:rPr lang="en-US"/>
              <a:t>ASE 2017</a:t>
            </a:r>
          </a:p>
        </p:txBody>
      </p:sp>
      <p:sp>
        <p:nvSpPr>
          <p:cNvPr id="4" name="Slide Number Placeholder 3"/>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05795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10/31/17</a:t>
            </a:r>
          </a:p>
        </p:txBody>
      </p:sp>
      <p:sp>
        <p:nvSpPr>
          <p:cNvPr id="6" name="Footer Placeholder 5"/>
          <p:cNvSpPr>
            <a:spLocks noGrp="1"/>
          </p:cNvSpPr>
          <p:nvPr>
            <p:ph type="ftr" sz="quarter" idx="11"/>
          </p:nvPr>
        </p:nvSpPr>
        <p:spPr/>
        <p:txBody>
          <a:bodyPr/>
          <a:lstStyle/>
          <a:p>
            <a:r>
              <a:rPr lang="en-US"/>
              <a:t>ASE 2017</a:t>
            </a:r>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5638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10/31/17</a:t>
            </a:r>
          </a:p>
        </p:txBody>
      </p:sp>
      <p:sp>
        <p:nvSpPr>
          <p:cNvPr id="6" name="Footer Placeholder 5"/>
          <p:cNvSpPr>
            <a:spLocks noGrp="1"/>
          </p:cNvSpPr>
          <p:nvPr>
            <p:ph type="ftr" sz="quarter" idx="11"/>
          </p:nvPr>
        </p:nvSpPr>
        <p:spPr/>
        <p:txBody>
          <a:bodyPr/>
          <a:lstStyle/>
          <a:p>
            <a:r>
              <a:rPr lang="en-US"/>
              <a:t>ASE 2017</a:t>
            </a:r>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696209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10/31/17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ASE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745D7-5DCD-445B-BDED-754FAF3E7806}" type="slidenum">
              <a:rPr lang="en-US" smtClean="0"/>
              <a:t>‹#›</a:t>
            </a:fld>
            <a:endParaRPr lang="en-US"/>
          </a:p>
        </p:txBody>
      </p:sp>
    </p:spTree>
    <p:extLst>
      <p:ext uri="{BB962C8B-B14F-4D97-AF65-F5344CB8AC3E}">
        <p14:creationId xmlns:p14="http://schemas.microsoft.com/office/powerpoint/2010/main" val="2455692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0.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6ED2-C821-4D17-B7B2-9DE585571FBF}"/>
              </a:ext>
            </a:extLst>
          </p:cNvPr>
          <p:cNvSpPr>
            <a:spLocks noGrp="1"/>
          </p:cNvSpPr>
          <p:nvPr>
            <p:ph type="ctrTitle"/>
          </p:nvPr>
        </p:nvSpPr>
        <p:spPr>
          <a:xfrm>
            <a:off x="2209800" y="916299"/>
            <a:ext cx="7772400" cy="2387600"/>
          </a:xfrm>
        </p:spPr>
        <p:txBody>
          <a:bodyPr/>
          <a:lstStyle/>
          <a:p>
            <a:r>
              <a:rPr lang="en-US" dirty="0"/>
              <a:t>UI Driven Android Application Reduction </a:t>
            </a:r>
          </a:p>
        </p:txBody>
      </p:sp>
      <p:sp>
        <p:nvSpPr>
          <p:cNvPr id="3" name="Subtitle 2">
            <a:extLst>
              <a:ext uri="{FF2B5EF4-FFF2-40B4-BE49-F238E27FC236}">
                <a16:creationId xmlns:a16="http://schemas.microsoft.com/office/drawing/2014/main" id="{6790ADD3-DF1B-4165-A436-AAF51110C980}"/>
              </a:ext>
            </a:extLst>
          </p:cNvPr>
          <p:cNvSpPr>
            <a:spLocks noGrp="1"/>
          </p:cNvSpPr>
          <p:nvPr>
            <p:ph type="subTitle" idx="1"/>
          </p:nvPr>
        </p:nvSpPr>
        <p:spPr>
          <a:xfrm>
            <a:off x="2667000" y="3748999"/>
            <a:ext cx="6858000" cy="969962"/>
          </a:xfrm>
        </p:spPr>
        <p:txBody>
          <a:bodyPr/>
          <a:lstStyle/>
          <a:p>
            <a:r>
              <a:rPr lang="en-US" b="1" dirty="0" err="1"/>
              <a:t>Jianjun</a:t>
            </a:r>
            <a:r>
              <a:rPr lang="en-US" b="1" dirty="0"/>
              <a:t> Huang</a:t>
            </a:r>
            <a:r>
              <a:rPr lang="en-US" dirty="0"/>
              <a:t>, </a:t>
            </a:r>
            <a:r>
              <a:rPr lang="en-US" dirty="0" err="1"/>
              <a:t>Yousra</a:t>
            </a:r>
            <a:r>
              <a:rPr lang="en-US" dirty="0"/>
              <a:t> </a:t>
            </a:r>
            <a:r>
              <a:rPr lang="en-US" dirty="0" err="1"/>
              <a:t>Aafer</a:t>
            </a:r>
            <a:r>
              <a:rPr lang="en-US" dirty="0"/>
              <a:t>, David Perry,  </a:t>
            </a:r>
            <a:br>
              <a:rPr lang="en-US" dirty="0"/>
            </a:br>
            <a:r>
              <a:rPr lang="en-US" dirty="0" err="1"/>
              <a:t>Xiangyu</a:t>
            </a:r>
            <a:r>
              <a:rPr lang="en-US" dirty="0"/>
              <a:t> Zhang, Chen Tian</a:t>
            </a:r>
          </a:p>
        </p:txBody>
      </p:sp>
      <p:pic>
        <p:nvPicPr>
          <p:cNvPr id="4" name="Picture 3" descr="PU_sig132.eps">
            <a:extLst>
              <a:ext uri="{FF2B5EF4-FFF2-40B4-BE49-F238E27FC236}">
                <a16:creationId xmlns:a16="http://schemas.microsoft.com/office/drawing/2014/main" id="{0750F786-692A-442E-BC42-2000B099B2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819" y="5410200"/>
            <a:ext cx="2070857" cy="804572"/>
          </a:xfrm>
          <a:prstGeom prst="rect">
            <a:avLst/>
          </a:prstGeom>
        </p:spPr>
      </p:pic>
      <p:pic>
        <p:nvPicPr>
          <p:cNvPr id="5" name="Graphic 4">
            <a:extLst>
              <a:ext uri="{FF2B5EF4-FFF2-40B4-BE49-F238E27FC236}">
                <a16:creationId xmlns:a16="http://schemas.microsoft.com/office/drawing/2014/main" id="{D7164230-5F99-4EB9-AEB7-C06FC63376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00800" y="5491263"/>
            <a:ext cx="2076450" cy="476250"/>
          </a:xfrm>
          <a:prstGeom prst="rect">
            <a:avLst/>
          </a:prstGeom>
        </p:spPr>
      </p:pic>
    </p:spTree>
    <p:extLst>
      <p:ext uri="{BB962C8B-B14F-4D97-AF65-F5344CB8AC3E}">
        <p14:creationId xmlns:p14="http://schemas.microsoft.com/office/powerpoint/2010/main" val="242343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287F-48FD-429E-B056-3EBC812EDAAE}"/>
              </a:ext>
            </a:extLst>
          </p:cNvPr>
          <p:cNvSpPr>
            <a:spLocks noGrp="1"/>
          </p:cNvSpPr>
          <p:nvPr>
            <p:ph type="title"/>
          </p:nvPr>
        </p:nvSpPr>
        <p:spPr/>
        <p:txBody>
          <a:bodyPr/>
          <a:lstStyle/>
          <a:p>
            <a:r>
              <a:rPr lang="en-US" dirty="0"/>
              <a:t>Technique Overview</a:t>
            </a:r>
          </a:p>
        </p:txBody>
      </p:sp>
      <p:sp>
        <p:nvSpPr>
          <p:cNvPr id="4" name="Date Placeholder 3">
            <a:extLst>
              <a:ext uri="{FF2B5EF4-FFF2-40B4-BE49-F238E27FC236}">
                <a16:creationId xmlns:a16="http://schemas.microsoft.com/office/drawing/2014/main" id="{7A10F0AD-9FE7-4B12-912B-5305457420F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CBF20BFD-1A22-473C-8C26-520A78EDFB0A}"/>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CD1EE30E-B180-4010-91CC-0AAEE2873483}"/>
              </a:ext>
            </a:extLst>
          </p:cNvPr>
          <p:cNvSpPr>
            <a:spLocks noGrp="1"/>
          </p:cNvSpPr>
          <p:nvPr>
            <p:ph type="sldNum" sz="quarter" idx="12"/>
          </p:nvPr>
        </p:nvSpPr>
        <p:spPr/>
        <p:txBody>
          <a:bodyPr/>
          <a:lstStyle/>
          <a:p>
            <a:fld id="{906745D7-5DCD-445B-BDED-754FAF3E7806}" type="slidenum">
              <a:rPr lang="en-US" smtClean="0"/>
              <a:t>9</a:t>
            </a:fld>
            <a:endParaRPr lang="en-US"/>
          </a:p>
        </p:txBody>
      </p:sp>
      <p:pic>
        <p:nvPicPr>
          <p:cNvPr id="8" name="Picture 2" descr="Android robot.svg">
            <a:extLst>
              <a:ext uri="{FF2B5EF4-FFF2-40B4-BE49-F238E27FC236}">
                <a16:creationId xmlns:a16="http://schemas.microsoft.com/office/drawing/2014/main" id="{FDDDE9B6-3292-4DC0-8CB8-6D37A0366F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0504" y="1393845"/>
            <a:ext cx="829056" cy="9731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C5D411D-1A4B-4FC6-BC7A-DE1A3949B3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3411" y="2921883"/>
            <a:ext cx="723242" cy="947696"/>
          </a:xfrm>
          <a:prstGeom prst="rect">
            <a:avLst/>
          </a:prstGeom>
        </p:spPr>
      </p:pic>
      <p:sp>
        <p:nvSpPr>
          <p:cNvPr id="10" name="TextBox 9">
            <a:extLst>
              <a:ext uri="{FF2B5EF4-FFF2-40B4-BE49-F238E27FC236}">
                <a16:creationId xmlns:a16="http://schemas.microsoft.com/office/drawing/2014/main" id="{D80102AE-24BF-498E-AE78-C94392D4C2D0}"/>
              </a:ext>
            </a:extLst>
          </p:cNvPr>
          <p:cNvSpPr txBox="1"/>
          <p:nvPr/>
        </p:nvSpPr>
        <p:spPr>
          <a:xfrm>
            <a:off x="2113884" y="1779749"/>
            <a:ext cx="776149" cy="369332"/>
          </a:xfrm>
          <a:prstGeom prst="rect">
            <a:avLst/>
          </a:prstGeom>
          <a:noFill/>
        </p:spPr>
        <p:txBody>
          <a:bodyPr wrap="square" rtlCol="0">
            <a:spAutoFit/>
          </a:bodyPr>
          <a:lstStyle/>
          <a:p>
            <a:pPr algn="ctr"/>
            <a:r>
              <a:rPr lang="en-US" dirty="0"/>
              <a:t>app</a:t>
            </a:r>
          </a:p>
        </p:txBody>
      </p:sp>
      <p:sp>
        <p:nvSpPr>
          <p:cNvPr id="11" name="TextBox 10">
            <a:extLst>
              <a:ext uri="{FF2B5EF4-FFF2-40B4-BE49-F238E27FC236}">
                <a16:creationId xmlns:a16="http://schemas.microsoft.com/office/drawing/2014/main" id="{D926D9C0-A879-4F72-BAC2-EFEA40ED4E81}"/>
              </a:ext>
            </a:extLst>
          </p:cNvPr>
          <p:cNvSpPr txBox="1"/>
          <p:nvPr/>
        </p:nvSpPr>
        <p:spPr>
          <a:xfrm>
            <a:off x="2124355" y="3211065"/>
            <a:ext cx="776149" cy="369332"/>
          </a:xfrm>
          <a:prstGeom prst="rect">
            <a:avLst/>
          </a:prstGeom>
          <a:noFill/>
        </p:spPr>
        <p:txBody>
          <a:bodyPr wrap="square" rtlCol="0">
            <a:spAutoFit/>
          </a:bodyPr>
          <a:lstStyle/>
          <a:p>
            <a:pPr algn="ctr"/>
            <a:r>
              <a:rPr lang="en-US" dirty="0"/>
              <a:t>user</a:t>
            </a:r>
          </a:p>
        </p:txBody>
      </p:sp>
      <p:sp>
        <p:nvSpPr>
          <p:cNvPr id="12" name="Rectangle 11">
            <a:extLst>
              <a:ext uri="{FF2B5EF4-FFF2-40B4-BE49-F238E27FC236}">
                <a16:creationId xmlns:a16="http://schemas.microsoft.com/office/drawing/2014/main" id="{4A64E177-343B-4B1F-A453-505E527001FC}"/>
              </a:ext>
            </a:extLst>
          </p:cNvPr>
          <p:cNvSpPr/>
          <p:nvPr/>
        </p:nvSpPr>
        <p:spPr>
          <a:xfrm>
            <a:off x="3973293" y="2269672"/>
            <a:ext cx="2122714" cy="85565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 Element Discovery</a:t>
            </a:r>
          </a:p>
        </p:txBody>
      </p:sp>
      <p:sp>
        <p:nvSpPr>
          <p:cNvPr id="14" name="Rectangle 13">
            <a:extLst>
              <a:ext uri="{FF2B5EF4-FFF2-40B4-BE49-F238E27FC236}">
                <a16:creationId xmlns:a16="http://schemas.microsoft.com/office/drawing/2014/main" id="{B36DCA08-4B6B-4C6C-8BEB-7B19178D2CCE}"/>
              </a:ext>
            </a:extLst>
          </p:cNvPr>
          <p:cNvSpPr/>
          <p:nvPr/>
        </p:nvSpPr>
        <p:spPr>
          <a:xfrm>
            <a:off x="6532408" y="2281291"/>
            <a:ext cx="2122714" cy="85565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UI Element </a:t>
            </a:r>
          </a:p>
          <a:p>
            <a:pPr algn="ctr"/>
            <a:r>
              <a:rPr lang="en-US" dirty="0">
                <a:solidFill>
                  <a:schemeClr val="tx1"/>
                </a:solidFill>
              </a:rPr>
              <a:t>Tracking</a:t>
            </a:r>
          </a:p>
        </p:txBody>
      </p:sp>
      <p:sp>
        <p:nvSpPr>
          <p:cNvPr id="13" name="Rectangle 12">
            <a:extLst>
              <a:ext uri="{FF2B5EF4-FFF2-40B4-BE49-F238E27FC236}">
                <a16:creationId xmlns:a16="http://schemas.microsoft.com/office/drawing/2014/main" id="{1DAC3412-1324-4865-B62F-D06589CFFEE9}"/>
              </a:ext>
            </a:extLst>
          </p:cNvPr>
          <p:cNvSpPr/>
          <p:nvPr/>
        </p:nvSpPr>
        <p:spPr>
          <a:xfrm>
            <a:off x="5255072" y="4956787"/>
            <a:ext cx="2122714" cy="85565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 </a:t>
            </a:r>
          </a:p>
          <a:p>
            <a:pPr algn="ctr"/>
            <a:r>
              <a:rPr lang="en-US" dirty="0">
                <a:solidFill>
                  <a:schemeClr val="tx1"/>
                </a:solidFill>
              </a:rPr>
              <a:t>Removal</a:t>
            </a:r>
          </a:p>
        </p:txBody>
      </p:sp>
      <p:sp>
        <p:nvSpPr>
          <p:cNvPr id="15" name="Rectangle 14">
            <a:extLst>
              <a:ext uri="{FF2B5EF4-FFF2-40B4-BE49-F238E27FC236}">
                <a16:creationId xmlns:a16="http://schemas.microsoft.com/office/drawing/2014/main" id="{DDD28AF1-09E5-4FF3-B5A6-5F5523D840A2}"/>
              </a:ext>
            </a:extLst>
          </p:cNvPr>
          <p:cNvSpPr/>
          <p:nvPr/>
        </p:nvSpPr>
        <p:spPr>
          <a:xfrm>
            <a:off x="7908465" y="4956787"/>
            <a:ext cx="2122714" cy="855653"/>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Forward Data Tracking</a:t>
            </a:r>
          </a:p>
        </p:txBody>
      </p:sp>
      <p:sp>
        <p:nvSpPr>
          <p:cNvPr id="16" name="Rectangle 15">
            <a:extLst>
              <a:ext uri="{FF2B5EF4-FFF2-40B4-BE49-F238E27FC236}">
                <a16:creationId xmlns:a16="http://schemas.microsoft.com/office/drawing/2014/main" id="{E4F3F6E8-5E81-4F80-8F71-0B1B44F9DD8A}"/>
              </a:ext>
            </a:extLst>
          </p:cNvPr>
          <p:cNvSpPr/>
          <p:nvPr/>
        </p:nvSpPr>
        <p:spPr>
          <a:xfrm>
            <a:off x="7908465" y="3587633"/>
            <a:ext cx="2122714" cy="855653"/>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Backward Data Tracking</a:t>
            </a:r>
          </a:p>
        </p:txBody>
      </p:sp>
      <p:pic>
        <p:nvPicPr>
          <p:cNvPr id="17" name="Picture 2" descr="Android robot.svg">
            <a:extLst>
              <a:ext uri="{FF2B5EF4-FFF2-40B4-BE49-F238E27FC236}">
                <a16:creationId xmlns:a16="http://schemas.microsoft.com/office/drawing/2014/main" id="{269DC27D-6387-4791-AE97-7910EAB30A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5700" y="4898028"/>
            <a:ext cx="829056" cy="9731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FCDFF6EE-BE79-46F1-A802-D8EC0461BB6B}"/>
              </a:ext>
            </a:extLst>
          </p:cNvPr>
          <p:cNvCxnSpPr>
            <a:stCxn id="8" idx="3"/>
            <a:endCxn id="12" idx="1"/>
          </p:cNvCxnSpPr>
          <p:nvPr/>
        </p:nvCxnSpPr>
        <p:spPr>
          <a:xfrm>
            <a:off x="3729560" y="1880430"/>
            <a:ext cx="243733" cy="8170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E41D4-97EC-46F0-AE3C-29C8B96F2BC7}"/>
              </a:ext>
            </a:extLst>
          </p:cNvPr>
          <p:cNvCxnSpPr>
            <a:stCxn id="9" idx="3"/>
            <a:endCxn id="12" idx="1"/>
          </p:cNvCxnSpPr>
          <p:nvPr/>
        </p:nvCxnSpPr>
        <p:spPr>
          <a:xfrm flipV="1">
            <a:off x="3676653" y="2697499"/>
            <a:ext cx="296640" cy="6982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122725-8A2E-4106-AA6D-9FB5C7A019AA}"/>
              </a:ext>
            </a:extLst>
          </p:cNvPr>
          <p:cNvCxnSpPr>
            <a:stCxn id="12" idx="3"/>
            <a:endCxn id="14" idx="1"/>
          </p:cNvCxnSpPr>
          <p:nvPr/>
        </p:nvCxnSpPr>
        <p:spPr>
          <a:xfrm>
            <a:off x="6096007" y="2697499"/>
            <a:ext cx="436401" cy="116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14CC0360-C129-4715-A7C8-F2BFEF367A6A}"/>
              </a:ext>
            </a:extLst>
          </p:cNvPr>
          <p:cNvCxnSpPr>
            <a:stCxn id="14" idx="3"/>
            <a:endCxn id="16" idx="0"/>
          </p:cNvCxnSpPr>
          <p:nvPr/>
        </p:nvCxnSpPr>
        <p:spPr>
          <a:xfrm>
            <a:off x="8655122" y="2709118"/>
            <a:ext cx="314700" cy="878515"/>
          </a:xfrm>
          <a:prstGeom prst="bent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B0C57F9-3CD5-4479-8282-5222A0EEF296}"/>
              </a:ext>
            </a:extLst>
          </p:cNvPr>
          <p:cNvCxnSpPr>
            <a:stCxn id="16" idx="2"/>
            <a:endCxn id="15" idx="0"/>
          </p:cNvCxnSpPr>
          <p:nvPr/>
        </p:nvCxnSpPr>
        <p:spPr>
          <a:xfrm>
            <a:off x="8969822" y="4443286"/>
            <a:ext cx="0" cy="513501"/>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A35CDE5-7C7E-40C6-9C25-1382AB2A1650}"/>
              </a:ext>
            </a:extLst>
          </p:cNvPr>
          <p:cNvCxnSpPr>
            <a:stCxn id="15" idx="1"/>
            <a:endCxn id="13" idx="3"/>
          </p:cNvCxnSpPr>
          <p:nvPr/>
        </p:nvCxnSpPr>
        <p:spPr>
          <a:xfrm flipH="1">
            <a:off x="7377786" y="5384614"/>
            <a:ext cx="53067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10C6988-C461-499A-8FDA-0DBCF2701AA8}"/>
              </a:ext>
            </a:extLst>
          </p:cNvPr>
          <p:cNvCxnSpPr>
            <a:stCxn id="13" idx="1"/>
            <a:endCxn id="17" idx="3"/>
          </p:cNvCxnSpPr>
          <p:nvPr/>
        </p:nvCxnSpPr>
        <p:spPr>
          <a:xfrm flipH="1" flipV="1">
            <a:off x="4524756" y="5384613"/>
            <a:ext cx="730316" cy="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CD5CEBD-B029-4588-ABD5-5AD4934C519A}"/>
              </a:ext>
            </a:extLst>
          </p:cNvPr>
          <p:cNvSpPr/>
          <p:nvPr/>
        </p:nvSpPr>
        <p:spPr>
          <a:xfrm>
            <a:off x="4210051" y="5384612"/>
            <a:ext cx="134423" cy="191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3271064-9415-452D-939D-500C87BD8CB9}"/>
              </a:ext>
            </a:extLst>
          </p:cNvPr>
          <p:cNvSpPr txBox="1"/>
          <p:nvPr/>
        </p:nvSpPr>
        <p:spPr>
          <a:xfrm>
            <a:off x="2685560" y="5061446"/>
            <a:ext cx="991580" cy="646331"/>
          </a:xfrm>
          <a:prstGeom prst="rect">
            <a:avLst/>
          </a:prstGeom>
          <a:noFill/>
        </p:spPr>
        <p:txBody>
          <a:bodyPr wrap="square" rtlCol="0">
            <a:spAutoFit/>
          </a:bodyPr>
          <a:lstStyle/>
          <a:p>
            <a:pPr algn="r"/>
            <a:r>
              <a:rPr lang="en-US" dirty="0"/>
              <a:t>reduced app</a:t>
            </a:r>
          </a:p>
        </p:txBody>
      </p:sp>
      <p:sp>
        <p:nvSpPr>
          <p:cNvPr id="3" name="Speech Bubble: Rectangle with Corners Rounded 2">
            <a:extLst>
              <a:ext uri="{FF2B5EF4-FFF2-40B4-BE49-F238E27FC236}">
                <a16:creationId xmlns:a16="http://schemas.microsoft.com/office/drawing/2014/main" id="{8E60FE1C-E762-488C-9B01-18A6816CC7AC}"/>
              </a:ext>
            </a:extLst>
          </p:cNvPr>
          <p:cNvSpPr/>
          <p:nvPr/>
        </p:nvSpPr>
        <p:spPr>
          <a:xfrm>
            <a:off x="5516336" y="620485"/>
            <a:ext cx="2400300" cy="834261"/>
          </a:xfrm>
          <a:prstGeom prst="wedgeRoundRectCallout">
            <a:avLst>
              <a:gd name="adj1" fmla="val -64371"/>
              <a:gd name="adj2" fmla="val 140324"/>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x</a:t>
            </a:r>
            <a:r>
              <a:rPr lang="en-US" dirty="0">
                <a:solidFill>
                  <a:schemeClr val="tx1"/>
                </a:solidFill>
              </a:rPr>
              <a:t> = </a:t>
            </a:r>
            <a:r>
              <a:rPr lang="en-US" dirty="0" err="1">
                <a:solidFill>
                  <a:schemeClr val="tx1"/>
                </a:solidFill>
              </a:rPr>
              <a:t>findViewById</a:t>
            </a:r>
            <a:r>
              <a:rPr lang="en-US" dirty="0">
                <a:solidFill>
                  <a:schemeClr val="tx1"/>
                </a:solidFill>
              </a:rPr>
              <a:t>(id);</a:t>
            </a:r>
          </a:p>
        </p:txBody>
      </p:sp>
      <p:sp>
        <p:nvSpPr>
          <p:cNvPr id="26" name="Speech Bubble: Rectangle with Corners Rounded 25">
            <a:extLst>
              <a:ext uri="{FF2B5EF4-FFF2-40B4-BE49-F238E27FC236}">
                <a16:creationId xmlns:a16="http://schemas.microsoft.com/office/drawing/2014/main" id="{382454F3-4DE0-4347-8D05-CFE9E6F1BE2B}"/>
              </a:ext>
            </a:extLst>
          </p:cNvPr>
          <p:cNvSpPr/>
          <p:nvPr/>
        </p:nvSpPr>
        <p:spPr>
          <a:xfrm>
            <a:off x="8169735" y="648473"/>
            <a:ext cx="2400300" cy="834261"/>
          </a:xfrm>
          <a:prstGeom prst="wedgeRoundRectCallout">
            <a:avLst>
              <a:gd name="adj1" fmla="val -64371"/>
              <a:gd name="adj2" fmla="val 140324"/>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x</a:t>
            </a:r>
            <a:r>
              <a:rPr lang="en-US" dirty="0" err="1">
                <a:solidFill>
                  <a:schemeClr val="tx1"/>
                </a:solidFill>
              </a:rPr>
              <a:t>.setText</a:t>
            </a:r>
            <a:r>
              <a:rPr lang="en-US" dirty="0">
                <a:solidFill>
                  <a:schemeClr val="tx1"/>
                </a:solidFill>
              </a:rPr>
              <a:t>(</a:t>
            </a:r>
            <a:r>
              <a:rPr lang="en-US" b="1" dirty="0">
                <a:solidFill>
                  <a:schemeClr val="tx1"/>
                </a:solidFill>
              </a:rPr>
              <a:t>txt</a:t>
            </a:r>
            <a:r>
              <a:rPr lang="en-US" dirty="0">
                <a:solidFill>
                  <a:schemeClr val="tx1"/>
                </a:solidFill>
              </a:rPr>
              <a:t>);</a:t>
            </a:r>
          </a:p>
        </p:txBody>
      </p:sp>
      <p:sp>
        <p:nvSpPr>
          <p:cNvPr id="28" name="Speech Bubble: Rectangle with Corners Rounded 27">
            <a:extLst>
              <a:ext uri="{FF2B5EF4-FFF2-40B4-BE49-F238E27FC236}">
                <a16:creationId xmlns:a16="http://schemas.microsoft.com/office/drawing/2014/main" id="{DF615EDF-A97E-4C72-B882-843BB44F780B}"/>
              </a:ext>
            </a:extLst>
          </p:cNvPr>
          <p:cNvSpPr/>
          <p:nvPr/>
        </p:nvSpPr>
        <p:spPr>
          <a:xfrm>
            <a:off x="9301081" y="1852541"/>
            <a:ext cx="2400300" cy="834261"/>
          </a:xfrm>
          <a:prstGeom prst="wedgeRoundRectCallout">
            <a:avLst>
              <a:gd name="adj1" fmla="val -32398"/>
              <a:gd name="adj2" fmla="val 155982"/>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txt</a:t>
            </a:r>
            <a:r>
              <a:rPr lang="en-US" dirty="0">
                <a:solidFill>
                  <a:schemeClr val="tx1"/>
                </a:solidFill>
              </a:rPr>
              <a:t> = &lt;input&gt;</a:t>
            </a:r>
          </a:p>
        </p:txBody>
      </p:sp>
      <p:sp>
        <p:nvSpPr>
          <p:cNvPr id="30" name="Speech Bubble: Rectangle with Corners Rounded 29">
            <a:extLst>
              <a:ext uri="{FF2B5EF4-FFF2-40B4-BE49-F238E27FC236}">
                <a16:creationId xmlns:a16="http://schemas.microsoft.com/office/drawing/2014/main" id="{B96AEEFE-B6CA-4A47-8852-A60ABD7ED6D1}"/>
              </a:ext>
            </a:extLst>
          </p:cNvPr>
          <p:cNvSpPr/>
          <p:nvPr/>
        </p:nvSpPr>
        <p:spPr>
          <a:xfrm>
            <a:off x="10031180" y="3375243"/>
            <a:ext cx="2122714" cy="834261"/>
          </a:xfrm>
          <a:prstGeom prst="wedgeRoundRectCallout">
            <a:avLst>
              <a:gd name="adj1" fmla="val -63656"/>
              <a:gd name="adj2" fmla="val 136410"/>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B0F0"/>
                </a:solidFill>
              </a:rPr>
              <a:t>y</a:t>
            </a:r>
            <a:r>
              <a:rPr lang="en-US" dirty="0" err="1">
                <a:solidFill>
                  <a:schemeClr val="tx1"/>
                </a:solidFill>
              </a:rPr>
              <a:t>.setText</a:t>
            </a:r>
            <a:r>
              <a:rPr lang="en-US" dirty="0">
                <a:solidFill>
                  <a:schemeClr val="tx1"/>
                </a:solidFill>
              </a:rPr>
              <a:t>(</a:t>
            </a:r>
            <a:r>
              <a:rPr lang="en-US" b="1" dirty="0">
                <a:solidFill>
                  <a:srgbClr val="FF0000"/>
                </a:solidFill>
              </a:rPr>
              <a:t>&lt;input&gt;</a:t>
            </a:r>
            <a:r>
              <a:rPr lang="en-US" dirty="0">
                <a:solidFill>
                  <a:schemeClr val="tx1"/>
                </a:solidFill>
              </a:rPr>
              <a:t>);</a:t>
            </a:r>
          </a:p>
        </p:txBody>
      </p:sp>
      <p:sp>
        <p:nvSpPr>
          <p:cNvPr id="33" name="Speech Bubble: Rectangle with Corners Rounded 32">
            <a:extLst>
              <a:ext uri="{FF2B5EF4-FFF2-40B4-BE49-F238E27FC236}">
                <a16:creationId xmlns:a16="http://schemas.microsoft.com/office/drawing/2014/main" id="{24743D71-653A-49DF-B5E9-13C2F37BB291}"/>
              </a:ext>
            </a:extLst>
          </p:cNvPr>
          <p:cNvSpPr/>
          <p:nvPr/>
        </p:nvSpPr>
        <p:spPr>
          <a:xfrm>
            <a:off x="5242825" y="3516656"/>
            <a:ext cx="2400300" cy="834261"/>
          </a:xfrm>
          <a:prstGeom prst="wedgeRoundRectCallout">
            <a:avLst>
              <a:gd name="adj1" fmla="val -12670"/>
              <a:gd name="adj2" fmla="val 120752"/>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trike="dblStrike" dirty="0">
                <a:solidFill>
                  <a:srgbClr val="FF0000"/>
                </a:solidFill>
              </a:rPr>
              <a:t>x</a:t>
            </a:r>
            <a:r>
              <a:rPr lang="en-US" strike="dblStrike" dirty="0">
                <a:solidFill>
                  <a:schemeClr val="tx1"/>
                </a:solidFill>
              </a:rPr>
              <a:t> = </a:t>
            </a:r>
            <a:r>
              <a:rPr lang="en-US" strike="dblStrike" dirty="0" err="1">
                <a:solidFill>
                  <a:schemeClr val="tx1"/>
                </a:solidFill>
              </a:rPr>
              <a:t>findBiewById</a:t>
            </a:r>
            <a:r>
              <a:rPr lang="en-US" strike="dblStrike" dirty="0">
                <a:solidFill>
                  <a:schemeClr val="tx1"/>
                </a:solidFill>
              </a:rPr>
              <a:t>(id);</a:t>
            </a:r>
          </a:p>
          <a:p>
            <a:pPr algn="ctr"/>
            <a:r>
              <a:rPr lang="en-US" b="1" strike="dblStrike" dirty="0" err="1">
                <a:solidFill>
                  <a:srgbClr val="FF0000"/>
                </a:solidFill>
              </a:rPr>
              <a:t>x</a:t>
            </a:r>
            <a:r>
              <a:rPr lang="en-US" strike="dblStrike" dirty="0" err="1">
                <a:solidFill>
                  <a:schemeClr val="tx1"/>
                </a:solidFill>
              </a:rPr>
              <a:t>.setText</a:t>
            </a:r>
            <a:r>
              <a:rPr lang="en-US" strike="dblStrike" dirty="0">
                <a:solidFill>
                  <a:schemeClr val="tx1"/>
                </a:solidFill>
              </a:rPr>
              <a:t>(</a:t>
            </a:r>
            <a:r>
              <a:rPr lang="en-US" b="1" strike="dblStrike" dirty="0">
                <a:solidFill>
                  <a:schemeClr val="tx1"/>
                </a:solidFill>
              </a:rPr>
              <a:t>txt</a:t>
            </a:r>
            <a:r>
              <a:rPr lang="en-US" strike="dblStrike" dirty="0">
                <a:solidFill>
                  <a:schemeClr val="tx1"/>
                </a:solidFill>
              </a:rPr>
              <a:t>);</a:t>
            </a:r>
          </a:p>
        </p:txBody>
      </p:sp>
    </p:spTree>
    <p:extLst>
      <p:ext uri="{BB962C8B-B14F-4D97-AF65-F5344CB8AC3E}">
        <p14:creationId xmlns:p14="http://schemas.microsoft.com/office/powerpoint/2010/main" val="155640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grpId="1" nodeType="clickEffect">
                                  <p:stCondLst>
                                    <p:cond delay="0"/>
                                  </p:stCondLst>
                                  <p:childTnLst>
                                    <p:set>
                                      <p:cBhvr>
                                        <p:cTn id="10" dur="indefinite"/>
                                        <p:tgtEl>
                                          <p:spTgt spid="3"/>
                                        </p:tgtEl>
                                        <p:attrNameLst>
                                          <p:attrName>style.opacity</p:attrName>
                                        </p:attrNameLst>
                                      </p:cBhvr>
                                      <p:to>
                                        <p:strVal val="0.25"/>
                                      </p:to>
                                    </p:set>
                                    <p:animEffect filter="image" prLst="opacity: 0.25">
                                      <p:cBhvr rctx="IE">
                                        <p:cTn id="11" dur="indefinite"/>
                                        <p:tgtEl>
                                          <p:spTgt spid="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1" nodeType="clickEffect">
                                  <p:stCondLst>
                                    <p:cond delay="0"/>
                                  </p:stCondLst>
                                  <p:childTnLst>
                                    <p:set>
                                      <p:cBhvr>
                                        <p:cTn id="17" dur="indefinite"/>
                                        <p:tgtEl>
                                          <p:spTgt spid="26"/>
                                        </p:tgtEl>
                                        <p:attrNameLst>
                                          <p:attrName>style.opacity</p:attrName>
                                        </p:attrNameLst>
                                      </p:cBhvr>
                                      <p:to>
                                        <p:strVal val="0.25"/>
                                      </p:to>
                                    </p:set>
                                    <p:animEffect filter="image" prLst="opacity: 0.25">
                                      <p:cBhvr rctx="IE">
                                        <p:cTn id="18" dur="indefinite"/>
                                        <p:tgtEl>
                                          <p:spTgt spid="26"/>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mph" presetSubtype="0" grpId="1" nodeType="clickEffect">
                                  <p:stCondLst>
                                    <p:cond delay="0"/>
                                  </p:stCondLst>
                                  <p:childTnLst>
                                    <p:set>
                                      <p:cBhvr>
                                        <p:cTn id="24" dur="indefinite"/>
                                        <p:tgtEl>
                                          <p:spTgt spid="28"/>
                                        </p:tgtEl>
                                        <p:attrNameLst>
                                          <p:attrName>style.opacity</p:attrName>
                                        </p:attrNameLst>
                                      </p:cBhvr>
                                      <p:to>
                                        <p:strVal val="0.25"/>
                                      </p:to>
                                    </p:set>
                                    <p:animEffect filter="image" prLst="opacity: 0.25">
                                      <p:cBhvr rctx="IE">
                                        <p:cTn id="25" dur="indefinite"/>
                                        <p:tgtEl>
                                          <p:spTgt spid="28"/>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mph" presetSubtype="0" grpId="1" nodeType="clickEffect">
                                  <p:stCondLst>
                                    <p:cond delay="0"/>
                                  </p:stCondLst>
                                  <p:childTnLst>
                                    <p:set>
                                      <p:cBhvr>
                                        <p:cTn id="31" dur="indefinite"/>
                                        <p:tgtEl>
                                          <p:spTgt spid="30"/>
                                        </p:tgtEl>
                                        <p:attrNameLst>
                                          <p:attrName>style.opacity</p:attrName>
                                        </p:attrNameLst>
                                      </p:cBhvr>
                                      <p:to>
                                        <p:strVal val="0.25"/>
                                      </p:to>
                                    </p:set>
                                    <p:animEffect filter="image" prLst="opacity: 0.25">
                                      <p:cBhvr rctx="IE">
                                        <p:cTn id="32" dur="indefinite"/>
                                        <p:tgtEl>
                                          <p:spTgt spid="30"/>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6" grpId="0" animBg="1"/>
      <p:bldP spid="26" grpId="1" animBg="1"/>
      <p:bldP spid="28" grpId="0" animBg="1"/>
      <p:bldP spid="28" grpId="1" animBg="1"/>
      <p:bldP spid="30" grpId="0" animBg="1"/>
      <p:bldP spid="30" grpId="1"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43512-A9E2-41CC-B95C-02471E56BB76}"/>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71D2ABE-6F99-4F7D-AE7B-FD984E83091E}"/>
              </a:ext>
            </a:extLst>
          </p:cNvPr>
          <p:cNvSpPr>
            <a:spLocks noGrp="1"/>
          </p:cNvSpPr>
          <p:nvPr>
            <p:ph idx="1"/>
          </p:nvPr>
        </p:nvSpPr>
        <p:spPr/>
        <p:txBody>
          <a:bodyPr>
            <a:normAutofit/>
          </a:bodyPr>
          <a:lstStyle/>
          <a:p>
            <a:r>
              <a:rPr lang="en-US" dirty="0"/>
              <a:t>We formalize our approach in a </a:t>
            </a:r>
            <a:r>
              <a:rPr lang="en-US" b="1" dirty="0"/>
              <a:t>type system</a:t>
            </a:r>
            <a:r>
              <a:rPr lang="en-US" dirty="0"/>
              <a:t>.</a:t>
            </a:r>
          </a:p>
          <a:p>
            <a:endParaRPr lang="en-US" dirty="0"/>
          </a:p>
          <a:p>
            <a:pPr lvl="1"/>
            <a:r>
              <a:rPr lang="en-US" dirty="0"/>
              <a:t>Code element (variable, statement, method, class) is associated with type </a:t>
            </a:r>
            <a:r>
              <a:rPr lang="en-US" i="1" dirty="0"/>
              <a:t>T</a:t>
            </a:r>
            <a:r>
              <a:rPr lang="en-US" dirty="0"/>
              <a:t>.</a:t>
            </a:r>
          </a:p>
          <a:p>
            <a:pPr lvl="1"/>
            <a:endParaRPr lang="en-US" b="1" dirty="0"/>
          </a:p>
          <a:p>
            <a:pPr lvl="1"/>
            <a:r>
              <a:rPr lang="en-US" b="1" dirty="0"/>
              <a:t>Type domain</a:t>
            </a:r>
            <a:r>
              <a:rPr lang="en-US" dirty="0"/>
              <a:t>: </a:t>
            </a:r>
            <a:r>
              <a:rPr lang="en-US" dirty="0" err="1"/>
              <a:t>UIRelated</a:t>
            </a:r>
            <a:r>
              <a:rPr lang="en-US" dirty="0"/>
              <a:t>, </a:t>
            </a:r>
            <a:r>
              <a:rPr lang="en-US" dirty="0" err="1"/>
              <a:t>UIData</a:t>
            </a:r>
            <a:r>
              <a:rPr lang="en-US" dirty="0"/>
              <a:t>, </a:t>
            </a:r>
            <a:r>
              <a:rPr lang="en-US" u="sng" dirty="0" err="1"/>
              <a:t>InputUIData</a:t>
            </a:r>
            <a:r>
              <a:rPr lang="en-US" dirty="0"/>
              <a:t>, Removable, Unremovable.</a:t>
            </a:r>
          </a:p>
          <a:p>
            <a:pPr lvl="1"/>
            <a:endParaRPr lang="en-US" dirty="0"/>
          </a:p>
          <a:p>
            <a:pPr lvl="1"/>
            <a:r>
              <a:rPr lang="en-US" dirty="0"/>
              <a:t>Different type contexts for different steps.</a:t>
            </a:r>
          </a:p>
          <a:p>
            <a:pPr lvl="1"/>
            <a:endParaRPr lang="en-US" dirty="0"/>
          </a:p>
          <a:p>
            <a:pPr lvl="1"/>
            <a:r>
              <a:rPr lang="en-US" dirty="0"/>
              <a:t>Context sensitive analysis.</a:t>
            </a:r>
          </a:p>
        </p:txBody>
      </p:sp>
      <p:sp>
        <p:nvSpPr>
          <p:cNvPr id="4" name="Date Placeholder 3">
            <a:extLst>
              <a:ext uri="{FF2B5EF4-FFF2-40B4-BE49-F238E27FC236}">
                <a16:creationId xmlns:a16="http://schemas.microsoft.com/office/drawing/2014/main" id="{C5E07BC8-892A-4E08-855A-4787BDEA6CF8}"/>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7BB5FC52-3C19-445E-84BB-5FC3A8D44BFC}"/>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8A40F335-A1AE-4536-96D3-7FC9E1E14F8B}"/>
              </a:ext>
            </a:extLst>
          </p:cNvPr>
          <p:cNvSpPr>
            <a:spLocks noGrp="1"/>
          </p:cNvSpPr>
          <p:nvPr>
            <p:ph type="sldNum" sz="quarter" idx="12"/>
          </p:nvPr>
        </p:nvSpPr>
        <p:spPr/>
        <p:txBody>
          <a:bodyPr/>
          <a:lstStyle/>
          <a:p>
            <a:fld id="{906745D7-5DCD-445B-BDED-754FAF3E7806}" type="slidenum">
              <a:rPr lang="en-US" smtClean="0"/>
              <a:t>10</a:t>
            </a:fld>
            <a:endParaRPr lang="en-US"/>
          </a:p>
        </p:txBody>
      </p:sp>
    </p:spTree>
    <p:extLst>
      <p:ext uri="{BB962C8B-B14F-4D97-AF65-F5344CB8AC3E}">
        <p14:creationId xmlns:p14="http://schemas.microsoft.com/office/powerpoint/2010/main" val="42303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BF51-1111-469C-AEFF-AEB238FC509C}"/>
              </a:ext>
            </a:extLst>
          </p:cNvPr>
          <p:cNvSpPr>
            <a:spLocks noGrp="1"/>
          </p:cNvSpPr>
          <p:nvPr>
            <p:ph type="title"/>
          </p:nvPr>
        </p:nvSpPr>
        <p:spPr/>
        <p:txBody>
          <a:bodyPr/>
          <a:lstStyle/>
          <a:p>
            <a:r>
              <a:rPr lang="en-US" dirty="0"/>
              <a:t>Code Example</a:t>
            </a:r>
          </a:p>
        </p:txBody>
      </p:sp>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11</a:t>
            </a:fld>
            <a:endParaRPr lang="en-US"/>
          </a:p>
        </p:txBody>
      </p:sp>
      <p:sp>
        <p:nvSpPr>
          <p:cNvPr id="7" name="TextBox 6">
            <a:extLst>
              <a:ext uri="{FF2B5EF4-FFF2-40B4-BE49-F238E27FC236}">
                <a16:creationId xmlns:a16="http://schemas.microsoft.com/office/drawing/2014/main" id="{F9ECFF72-83A4-4023-93E5-2572E4BBC6A3}"/>
              </a:ext>
            </a:extLst>
          </p:cNvPr>
          <p:cNvSpPr txBox="1"/>
          <p:nvPr/>
        </p:nvSpPr>
        <p:spPr>
          <a:xfrm>
            <a:off x="1058384" y="1315129"/>
            <a:ext cx="4457700" cy="2862322"/>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02   a () {</a:t>
            </a:r>
          </a:p>
          <a:p>
            <a:r>
              <a:rPr lang="en-US" dirty="0">
                <a:latin typeface="Courier New" panose="02070309020205020404" pitchFamily="49" charset="0"/>
                <a:cs typeface="Courier New" panose="02070309020205020404" pitchFamily="49" charset="0"/>
              </a:rPr>
              <a:t>03     t = new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(this);</a:t>
            </a:r>
          </a:p>
          <a:p>
            <a:r>
              <a:rPr lang="en-US" dirty="0">
                <a:latin typeface="Courier New" panose="02070309020205020404" pitchFamily="49" charset="0"/>
                <a:cs typeface="Courier New" panose="02070309020205020404" pitchFamily="49" charset="0"/>
              </a:rPr>
              <a:t>04     </a:t>
            </a:r>
            <a:r>
              <a:rPr lang="en-US" dirty="0">
                <a:solidFill>
                  <a:schemeClr val="accent2"/>
                </a:solidFill>
                <a:latin typeface="Courier New" panose="02070309020205020404" pitchFamily="49" charset="0"/>
                <a:cs typeface="Courier New" panose="02070309020205020404" pitchFamily="49" charset="0"/>
              </a:rPr>
              <a:t>trigger</a:t>
            </a:r>
            <a:r>
              <a:rPr lang="en-US" dirty="0">
                <a:latin typeface="Courier New" panose="02070309020205020404" pitchFamily="49" charset="0"/>
                <a:cs typeface="Courier New" panose="02070309020205020404" pitchFamily="49" charset="0"/>
              </a:rPr>
              <a:t>(t);</a:t>
            </a:r>
          </a:p>
          <a:p>
            <a:r>
              <a:rPr lang="en-US" dirty="0">
                <a:latin typeface="Courier New" panose="02070309020205020404" pitchFamily="49" charset="0"/>
                <a:cs typeface="Courier New" panose="02070309020205020404" pitchFamily="49" charset="0"/>
              </a:rPr>
              <a:t>05   }</a:t>
            </a:r>
          </a:p>
          <a:p>
            <a:r>
              <a:rPr lang="en-US" dirty="0">
                <a:latin typeface="Courier New" panose="02070309020205020404" pitchFamily="49" charset="0"/>
                <a:cs typeface="Courier New" panose="02070309020205020404" pitchFamily="49" charset="0"/>
              </a:rPr>
              <a:t>06   b() {</a:t>
            </a:r>
          </a:p>
          <a:p>
            <a:r>
              <a:rPr lang="en-US" dirty="0">
                <a:latin typeface="Courier New" panose="02070309020205020404" pitchFamily="49" charset="0"/>
                <a:cs typeface="Courier New" panose="02070309020205020404" pitchFamily="49" charset="0"/>
              </a:rPr>
              <a:t>07     tv0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b="1" dirty="0">
                <a:solidFill>
                  <a:srgbClr val="00B0F0"/>
                </a:solidFill>
                <a:latin typeface="Courier New" panose="02070309020205020404" pitchFamily="49" charset="0"/>
                <a:cs typeface="Courier New" panose="02070309020205020404" pitchFamily="49" charset="0"/>
              </a:rPr>
              <a:t>id0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08     tv0.setText(</a:t>
            </a:r>
            <a:r>
              <a:rPr lang="en-US" dirty="0">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8" name="TextBox 7">
            <a:extLst>
              <a:ext uri="{FF2B5EF4-FFF2-40B4-BE49-F238E27FC236}">
                <a16:creationId xmlns:a16="http://schemas.microsoft.com/office/drawing/2014/main" id="{4441AD07-96B1-4A54-A098-6FCD7EF457AE}"/>
              </a:ext>
            </a:extLst>
          </p:cNvPr>
          <p:cNvSpPr txBox="1"/>
          <p:nvPr/>
        </p:nvSpPr>
        <p:spPr>
          <a:xfrm>
            <a:off x="1638299" y="4311641"/>
            <a:ext cx="5306786" cy="2031325"/>
          </a:xfrm>
          <a:prstGeom prst="rect">
            <a:avLst/>
          </a:prstGeom>
          <a:noFill/>
          <a:ln>
            <a:solidFill>
              <a:srgbClr val="0070C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24 class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25   A </a:t>
            </a:r>
            <a:r>
              <a:rPr lang="en-US" dirty="0" err="1">
                <a:latin typeface="Courier New" panose="02070309020205020404" pitchFamily="49" charset="0"/>
                <a:cs typeface="Courier New" panose="02070309020205020404" pitchFamily="49" charset="0"/>
              </a:rPr>
              <a:t>ck</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26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(A a) { </a:t>
            </a:r>
            <a:r>
              <a:rPr lang="en-US" dirty="0" err="1">
                <a:latin typeface="Courier New" panose="02070309020205020404" pitchFamily="49" charset="0"/>
                <a:cs typeface="Courier New" panose="02070309020205020404" pitchFamily="49" charset="0"/>
              </a:rPr>
              <a:t>ck</a:t>
            </a:r>
            <a:r>
              <a:rPr lang="en-US" dirty="0">
                <a:latin typeface="Courier New" panose="02070309020205020404" pitchFamily="49" charset="0"/>
                <a:cs typeface="Courier New" panose="02070309020205020404" pitchFamily="49" charset="0"/>
              </a:rPr>
              <a:t> = a; }</a:t>
            </a:r>
          </a:p>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a:p>
            <a:r>
              <a:rPr lang="en-US" dirty="0">
                <a:latin typeface="Courier New" panose="02070309020205020404" pitchFamily="49" charset="0"/>
                <a:cs typeface="Courier New" panose="02070309020205020404" pitchFamily="49" charset="0"/>
              </a:rPr>
              <a:t>30 }</a:t>
            </a:r>
          </a:p>
        </p:txBody>
      </p:sp>
      <p:sp>
        <p:nvSpPr>
          <p:cNvPr id="10" name="TextBox 9">
            <a:extLst>
              <a:ext uri="{FF2B5EF4-FFF2-40B4-BE49-F238E27FC236}">
                <a16:creationId xmlns:a16="http://schemas.microsoft.com/office/drawing/2014/main" id="{B0DC5A52-813F-4122-9F20-37E6A918894C}"/>
              </a:ext>
            </a:extLst>
          </p:cNvPr>
          <p:cNvSpPr txBox="1"/>
          <p:nvPr/>
        </p:nvSpPr>
        <p:spPr>
          <a:xfrm>
            <a:off x="7075713" y="1283370"/>
            <a:ext cx="4457700" cy="3693319"/>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12   c () {</a:t>
            </a:r>
          </a:p>
          <a:p>
            <a:r>
              <a:rPr lang="en-US" dirty="0">
                <a:latin typeface="Courier New" panose="02070309020205020404" pitchFamily="49" charset="0"/>
                <a:cs typeface="Courier New" panose="02070309020205020404" pitchFamily="49" charset="0"/>
              </a:rPr>
              <a:t>13     g = new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(this);</a:t>
            </a:r>
          </a:p>
          <a:p>
            <a:r>
              <a:rPr lang="en-US" dirty="0">
                <a:latin typeface="Courier New" panose="02070309020205020404" pitchFamily="49" charset="0"/>
                <a:cs typeface="Courier New" panose="02070309020205020404" pitchFamily="49" charset="0"/>
              </a:rPr>
              <a:t>14     </a:t>
            </a:r>
            <a:r>
              <a:rPr lang="en-US" dirty="0">
                <a:solidFill>
                  <a:schemeClr val="accent2"/>
                </a:solidFill>
                <a:latin typeface="Courier New" panose="02070309020205020404" pitchFamily="49" charset="0"/>
                <a:cs typeface="Courier New" panose="02070309020205020404" pitchFamily="49" charset="0"/>
              </a:rPr>
              <a:t>trigger</a:t>
            </a:r>
            <a:r>
              <a:rPr lang="en-US" dirty="0">
                <a:latin typeface="Courier New" panose="02070309020205020404" pitchFamily="49" charset="0"/>
                <a:cs typeface="Courier New" panose="02070309020205020404" pitchFamily="49" charset="0"/>
              </a:rPr>
              <a:t>(g);</a:t>
            </a:r>
          </a:p>
          <a:p>
            <a:r>
              <a:rPr lang="en-US" dirty="0">
                <a:latin typeface="Courier New" panose="02070309020205020404" pitchFamily="49" charset="0"/>
                <a:cs typeface="Courier New" panose="02070309020205020404" pitchFamily="49" charset="0"/>
              </a:rPr>
              <a:t>15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17     </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 = </a:t>
            </a:r>
            <a:r>
              <a:rPr lang="en-US" dirty="0" err="1">
                <a:solidFill>
                  <a:srgbClr val="2A00FF"/>
                </a:solidFill>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18     tv1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b="1" dirty="0">
                <a:solidFill>
                  <a:srgbClr val="00B0F0"/>
                </a:solidFill>
                <a:latin typeface="Courier New" panose="02070309020205020404" pitchFamily="49" charset="0"/>
                <a:cs typeface="Courier New" panose="02070309020205020404" pitchFamily="49" charset="0"/>
              </a:rPr>
              <a:t>id1</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19     tv1.setText(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21     tv2.setText(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3" name="Rectangle: Rounded Corners 2">
            <a:extLst>
              <a:ext uri="{FF2B5EF4-FFF2-40B4-BE49-F238E27FC236}">
                <a16:creationId xmlns:a16="http://schemas.microsoft.com/office/drawing/2014/main" id="{CD88506B-5C70-4A1F-9CA2-8F34F245356B}"/>
              </a:ext>
            </a:extLst>
          </p:cNvPr>
          <p:cNvSpPr/>
          <p:nvPr/>
        </p:nvSpPr>
        <p:spPr>
          <a:xfrm>
            <a:off x="1907473" y="1893194"/>
            <a:ext cx="3193961" cy="5795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98585C3-2BCD-4E37-B903-1293CD0828EB}"/>
              </a:ext>
            </a:extLst>
          </p:cNvPr>
          <p:cNvSpPr/>
          <p:nvPr/>
        </p:nvSpPr>
        <p:spPr>
          <a:xfrm>
            <a:off x="2309611" y="4912293"/>
            <a:ext cx="3851702" cy="1063504"/>
          </a:xfrm>
          <a:prstGeom prst="round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Curved 11">
            <a:extLst>
              <a:ext uri="{FF2B5EF4-FFF2-40B4-BE49-F238E27FC236}">
                <a16:creationId xmlns:a16="http://schemas.microsoft.com/office/drawing/2014/main" id="{BBE3C832-789A-47F7-B81B-28181899E3C5}"/>
              </a:ext>
            </a:extLst>
          </p:cNvPr>
          <p:cNvCxnSpPr>
            <a:stCxn id="3" idx="1"/>
            <a:endCxn id="9" idx="1"/>
          </p:cNvCxnSpPr>
          <p:nvPr/>
        </p:nvCxnSpPr>
        <p:spPr>
          <a:xfrm rot="10800000" flipH="1" flipV="1">
            <a:off x="1907473" y="2182969"/>
            <a:ext cx="402138" cy="3261076"/>
          </a:xfrm>
          <a:prstGeom prst="curvedConnector3">
            <a:avLst>
              <a:gd name="adj1" fmla="val -56846"/>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E2B0B863-A72B-4CA3-820E-196D46568361}"/>
              </a:ext>
            </a:extLst>
          </p:cNvPr>
          <p:cNvSpPr/>
          <p:nvPr/>
        </p:nvSpPr>
        <p:spPr>
          <a:xfrm>
            <a:off x="1997624" y="2987899"/>
            <a:ext cx="3412902" cy="56667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Connector: Curved 14">
            <a:extLst>
              <a:ext uri="{FF2B5EF4-FFF2-40B4-BE49-F238E27FC236}">
                <a16:creationId xmlns:a16="http://schemas.microsoft.com/office/drawing/2014/main" id="{9C8B1C69-5CA2-41D2-98FF-F4552DD6755C}"/>
              </a:ext>
            </a:extLst>
          </p:cNvPr>
          <p:cNvCxnSpPr>
            <a:stCxn id="9" idx="0"/>
            <a:endCxn id="13" idx="2"/>
          </p:cNvCxnSpPr>
          <p:nvPr/>
        </p:nvCxnSpPr>
        <p:spPr>
          <a:xfrm rot="16200000" flipV="1">
            <a:off x="3290907" y="3967737"/>
            <a:ext cx="1357724" cy="531387"/>
          </a:xfrm>
          <a:prstGeom prst="curvedConnector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7BADFC5-B548-4DAB-8165-B4D0A2203C88}"/>
              </a:ext>
            </a:extLst>
          </p:cNvPr>
          <p:cNvSpPr/>
          <p:nvPr/>
        </p:nvSpPr>
        <p:spPr>
          <a:xfrm>
            <a:off x="8002073" y="1867436"/>
            <a:ext cx="3129566" cy="57955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A3BA8AD-E09A-4A6F-A364-EFC09C1A5DBD}"/>
              </a:ext>
            </a:extLst>
          </p:cNvPr>
          <p:cNvSpPr/>
          <p:nvPr/>
        </p:nvSpPr>
        <p:spPr>
          <a:xfrm>
            <a:off x="8002073" y="2975018"/>
            <a:ext cx="3425781" cy="1336622"/>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Curved 18">
            <a:extLst>
              <a:ext uri="{FF2B5EF4-FFF2-40B4-BE49-F238E27FC236}">
                <a16:creationId xmlns:a16="http://schemas.microsoft.com/office/drawing/2014/main" id="{D659AA7B-8A19-4CD2-BC32-94531C6BBA58}"/>
              </a:ext>
            </a:extLst>
          </p:cNvPr>
          <p:cNvCxnSpPr>
            <a:stCxn id="16" idx="1"/>
            <a:endCxn id="9" idx="0"/>
          </p:cNvCxnSpPr>
          <p:nvPr/>
        </p:nvCxnSpPr>
        <p:spPr>
          <a:xfrm rot="10800000" flipV="1">
            <a:off x="4235463" y="2157211"/>
            <a:ext cx="3766611" cy="2755082"/>
          </a:xfrm>
          <a:prstGeom prst="curved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257FE105-1D3D-43B1-8138-01F9E22167A8}"/>
              </a:ext>
            </a:extLst>
          </p:cNvPr>
          <p:cNvCxnSpPr>
            <a:stCxn id="9" idx="3"/>
            <a:endCxn id="17" idx="2"/>
          </p:cNvCxnSpPr>
          <p:nvPr/>
        </p:nvCxnSpPr>
        <p:spPr>
          <a:xfrm flipV="1">
            <a:off x="6161313" y="4311640"/>
            <a:ext cx="3553651" cy="1132405"/>
          </a:xfrm>
          <a:prstGeom prst="curved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D5DF7CDA-5EAE-4826-A5D7-5049D884E18F}"/>
              </a:ext>
            </a:extLst>
          </p:cNvPr>
          <p:cNvSpPr/>
          <p:nvPr/>
        </p:nvSpPr>
        <p:spPr>
          <a:xfrm>
            <a:off x="4616805" y="2810933"/>
            <a:ext cx="609600" cy="57573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4533AF8-8DA5-41D6-AF0B-A3BDE44A8965}"/>
              </a:ext>
            </a:extLst>
          </p:cNvPr>
          <p:cNvSpPr/>
          <p:nvPr/>
        </p:nvSpPr>
        <p:spPr>
          <a:xfrm>
            <a:off x="10604059" y="3071425"/>
            <a:ext cx="609600" cy="57573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750"/>
                                        <p:tgtEl>
                                          <p:spTgt spid="12"/>
                                        </p:tgtEl>
                                      </p:cBhvr>
                                    </p:animEffect>
                                  </p:childTnLst>
                                </p:cTn>
                              </p:par>
                            </p:childTnLst>
                          </p:cTn>
                        </p:par>
                        <p:par>
                          <p:cTn id="23" fill="hold">
                            <p:stCondLst>
                              <p:cond delay="750"/>
                            </p:stCondLst>
                            <p:childTnLst>
                              <p:par>
                                <p:cTn id="24" presetID="22" presetClass="entr" presetSubtype="1"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500"/>
                            </p:stCondLst>
                            <p:childTnLst>
                              <p:par>
                                <p:cTn id="33" presetID="22" presetClass="entr" presetSubtype="4"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5"/>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up)">
                                      <p:cBhvr>
                                        <p:cTn id="53" dur="500"/>
                                        <p:tgtEl>
                                          <p:spTgt spid="19"/>
                                        </p:tgtEl>
                                      </p:cBhvr>
                                    </p:animEffect>
                                  </p:childTnLst>
                                </p:cTn>
                              </p:par>
                            </p:childTnLst>
                          </p:cTn>
                        </p:par>
                        <p:par>
                          <p:cTn id="54" fill="hold">
                            <p:stCondLst>
                              <p:cond delay="500"/>
                            </p:stCondLst>
                            <p:childTnLst>
                              <p:par>
                                <p:cTn id="55" presetID="22" presetClass="entr" presetSubtype="1" fill="hold" grpId="2"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par>
                          <p:cTn id="63" fill="hold">
                            <p:stCondLst>
                              <p:cond delay="500"/>
                            </p:stCondLst>
                            <p:childTnLst>
                              <p:par>
                                <p:cTn id="64" presetID="22" presetClass="entr" presetSubtype="4"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down)">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9" grpId="0" animBg="1"/>
      <p:bldP spid="9" grpId="1" animBg="1"/>
      <p:bldP spid="9" grpId="2" animBg="1"/>
      <p:bldP spid="13" grpId="0" animBg="1"/>
      <p:bldP spid="13" grpId="1" animBg="1"/>
      <p:bldP spid="16" grpId="0" animBg="1"/>
      <p:bldP spid="17" grpId="0" animBg="1"/>
      <p:bldP spid="11" grpId="0" animBg="1"/>
      <p:bldP spid="11" grpId="1" animBg="1"/>
      <p:bldP spid="20" grpId="0" animBg="1"/>
      <p:bldP spid="2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E67A-1260-49FB-9244-8EADCCB8A468}"/>
              </a:ext>
            </a:extLst>
          </p:cNvPr>
          <p:cNvSpPr>
            <a:spLocks noGrp="1"/>
          </p:cNvSpPr>
          <p:nvPr>
            <p:ph type="title"/>
          </p:nvPr>
        </p:nvSpPr>
        <p:spPr/>
        <p:txBody>
          <a:bodyPr/>
          <a:lstStyle/>
          <a:p>
            <a:r>
              <a:rPr lang="en-US" dirty="0"/>
              <a:t>UI Element Discovery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3814EF-3EBD-4A54-A376-F36C062DE834}"/>
                  </a:ext>
                </a:extLst>
              </p:cNvPr>
              <p:cNvSpPr>
                <a:spLocks noGrp="1"/>
              </p:cNvSpPr>
              <p:nvPr>
                <p:ph idx="1"/>
              </p:nvPr>
            </p:nvSpPr>
            <p:spPr>
              <a:xfrm>
                <a:off x="838200" y="1825624"/>
                <a:ext cx="5751718" cy="3112136"/>
              </a:xfrm>
            </p:spPr>
            <p:txBody>
              <a:bodyPr>
                <a:normAutofit/>
              </a:bodyPr>
              <a:lstStyle/>
              <a:p>
                <a:r>
                  <a:rPr lang="en-US" dirty="0"/>
                  <a:t>Look for </a:t>
                </a:r>
                <a:r>
                  <a:rPr lang="en-US" i="1" dirty="0" err="1"/>
                  <a:t>findViewById</a:t>
                </a:r>
                <a:r>
                  <a:rPr lang="en-US" dirty="0"/>
                  <a:t> and </a:t>
                </a:r>
                <a:r>
                  <a:rPr lang="en-US" i="1" dirty="0"/>
                  <a:t>inflate</a:t>
                </a:r>
                <a:r>
                  <a:rPr lang="en-US" dirty="0"/>
                  <a:t>, standard API functions for, and type the statements/variables with </a:t>
                </a:r>
                <a:r>
                  <a:rPr lang="en-US" b="1" dirty="0" err="1"/>
                  <a:t>UIRelated</a:t>
                </a:r>
                <a:r>
                  <a:rPr lang="en-US" dirty="0"/>
                  <a:t> in type context </a:t>
                </a:r>
                <a14:m>
                  <m:oMath xmlns:m="http://schemas.openxmlformats.org/officeDocument/2006/math">
                    <m:r>
                      <m:rPr>
                        <m:sty m:val="p"/>
                      </m:rPr>
                      <a:rPr lang="el-GR" i="1">
                        <a:latin typeface="Cambria Math" panose="02040503050406030204" pitchFamily="18" charset="0"/>
                      </a:rPr>
                      <m:t>Γ</m:t>
                    </m:r>
                    <m:r>
                      <a:rPr lang="en-US" i="1" baseline="-25000">
                        <a:latin typeface="Cambria Math" panose="02040503050406030204" pitchFamily="18" charset="0"/>
                      </a:rPr>
                      <m:t>1 </m:t>
                    </m:r>
                  </m:oMath>
                </a14:m>
                <a:r>
                  <a:rPr lang="en-US" dirty="0"/>
                  <a:t>:</a:t>
                </a:r>
              </a:p>
              <a:p>
                <a:pPr lvl="1"/>
                <a:r>
                  <a:rPr lang="en-US" dirty="0"/>
                  <a:t>Retrieving a UI element, and</a:t>
                </a:r>
              </a:p>
              <a:p>
                <a:pPr lvl="1"/>
                <a:r>
                  <a:rPr lang="en-US" dirty="0"/>
                  <a:t>Rendering a statically defined layout file.</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173814EF-3EBD-4A54-A376-F36C062DE834}"/>
                  </a:ext>
                </a:extLst>
              </p:cNvPr>
              <p:cNvSpPr>
                <a:spLocks noGrp="1" noRot="1" noChangeAspect="1" noMove="1" noResize="1" noEditPoints="1" noAdjustHandles="1" noChangeArrowheads="1" noChangeShapeType="1" noTextEdit="1"/>
              </p:cNvSpPr>
              <p:nvPr>
                <p:ph idx="1"/>
              </p:nvPr>
            </p:nvSpPr>
            <p:spPr>
              <a:xfrm>
                <a:off x="838200" y="1825624"/>
                <a:ext cx="5751718" cy="3112136"/>
              </a:xfrm>
              <a:blipFill>
                <a:blip r:embed="rId3"/>
                <a:stretch>
                  <a:fillRect l="-1909" t="-3131" r="-53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2CAF7CF-2B12-46B6-86E4-582D2157847F}"/>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FD4BBEC0-0C60-43E1-8814-2046C9A67FF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79AAF0A3-43CA-4395-8866-09A0541A3591}"/>
              </a:ext>
            </a:extLst>
          </p:cNvPr>
          <p:cNvSpPr>
            <a:spLocks noGrp="1"/>
          </p:cNvSpPr>
          <p:nvPr>
            <p:ph type="sldNum" sz="quarter" idx="12"/>
          </p:nvPr>
        </p:nvSpPr>
        <p:spPr/>
        <p:txBody>
          <a:bodyPr/>
          <a:lstStyle/>
          <a:p>
            <a:fld id="{906745D7-5DCD-445B-BDED-754FAF3E7806}" type="slidenum">
              <a:rPr lang="en-US" smtClean="0"/>
              <a:t>12</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D037B7-5DB7-429A-9640-152264E6E3D5}"/>
                  </a:ext>
                </a:extLst>
              </p:cNvPr>
              <p:cNvSpPr txBox="1">
                <a:spLocks noChangeAspect="1"/>
              </p:cNvSpPr>
              <p:nvPr/>
            </p:nvSpPr>
            <p:spPr>
              <a:xfrm>
                <a:off x="1104051" y="5115686"/>
                <a:ext cx="9913175" cy="894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UI</m:t>
                      </m:r>
                      <m:r>
                        <a:rPr lang="en-US" sz="2000">
                          <a:latin typeface="Cambria Math" panose="02040503050406030204" pitchFamily="18" charset="0"/>
                        </a:rPr>
                        <m:t>˗</m:t>
                      </m:r>
                      <m:r>
                        <m:rPr>
                          <m:sty m:val="p"/>
                        </m:rPr>
                        <a:rPr lang="en-US" sz="2000">
                          <a:latin typeface="Cambria Math" panose="02040503050406030204" pitchFamily="18" charset="0"/>
                        </a:rPr>
                        <m:t>FindView</m:t>
                      </m:r>
                      <m:f>
                        <m:fPr>
                          <m:ctrlPr>
                            <a:rPr lang="en-US" sz="2000" i="1">
                              <a:latin typeface="Cambria Math" panose="02040503050406030204" pitchFamily="18" charset="0"/>
                            </a:rPr>
                          </m:ctrlPr>
                        </m:fPr>
                        <m:num>
                          <m:r>
                            <a:rPr lang="en-US" sz="2000" i="1">
                              <a:latin typeface="Cambria Math" panose="02040503050406030204" pitchFamily="18" charset="0"/>
                            </a:rPr>
                            <m:t>𝑏𝑒𝑙𝑜𝑛𝑔𝑇𝑜𝑆𝑝𝑒𝑐𝑖𝑓𝑖𝑐𝑈𝐼</m:t>
                          </m:r>
                          <m:d>
                            <m:dPr>
                              <m:ctrlPr>
                                <a:rPr lang="en-US" sz="2000" i="1">
                                  <a:latin typeface="Cambria Math" panose="02040503050406030204" pitchFamily="18" charset="0"/>
                                </a:rPr>
                              </m:ctrlPr>
                            </m:dPr>
                            <m:e>
                              <m:r>
                                <a:rPr lang="en-US" sz="2000" i="1">
                                  <a:latin typeface="Cambria Math" panose="02040503050406030204" pitchFamily="18" charset="0"/>
                                </a:rPr>
                                <m:t>𝑖</m:t>
                              </m:r>
                            </m:e>
                          </m:d>
                        </m:num>
                        <m:den>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baseline="30000">
                                  <a:latin typeface="Cambria Math" panose="02040503050406030204" pitchFamily="18" charset="0"/>
                                </a:rPr>
                                <m:t>𝑙</m:t>
                              </m:r>
                              <m:r>
                                <a:rPr lang="en-US" sz="2000" i="1">
                                  <a:latin typeface="Cambria Math" panose="02040503050406030204" pitchFamily="18" charset="0"/>
                                </a:rPr>
                                <m:t> </m:t>
                              </m:r>
                              <m:r>
                                <a:rPr lang="en-US" sz="2000" i="1">
                                  <a:latin typeface="Cambria Math" panose="02040503050406030204" pitchFamily="18" charset="0"/>
                                </a:rPr>
                                <m:t>𝑓𝑖𝑛𝑑𝑉𝑖𝑒𝑤𝐵𝑦𝐼𝑑</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e>
                          </m:d>
                          <m:r>
                            <m:rPr>
                              <m:sty m:val="p"/>
                            </m:rPr>
                            <a:rPr lang="el-GR" sz="2000" i="1" baseline="-25000">
                              <a:latin typeface="Cambria Math" panose="02040503050406030204" pitchFamily="18" charset="0"/>
                            </a:rPr>
                            <m:t>ε</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 ⇒[</m:t>
                          </m:r>
                          <m:r>
                            <a:rPr lang="en-US" sz="2000" i="1">
                              <a:latin typeface="Cambria Math" panose="02040503050406030204" pitchFamily="18" charset="0"/>
                            </a:rPr>
                            <m:t>𝑥</m:t>
                          </m:r>
                          <m:r>
                            <m:rPr>
                              <m:sty m:val="p"/>
                            </m:rPr>
                            <a:rPr lang="el-GR" sz="2000" i="1" baseline="-25000">
                              <a:latin typeface="Cambria Math" panose="02040503050406030204" pitchFamily="18" charset="0"/>
                            </a:rPr>
                            <m:t>ε</m:t>
                          </m:r>
                          <m:r>
                            <a:rPr lang="en-US" sz="2000" i="1">
                              <a:latin typeface="Cambria Math" panose="02040503050406030204" pitchFamily="18" charset="0"/>
                            </a:rPr>
                            <m:t>, </m:t>
                          </m:r>
                          <m:r>
                            <a:rPr lang="en-US" sz="2000" i="1">
                              <a:latin typeface="Cambria Math" panose="02040503050406030204" pitchFamily="18" charset="0"/>
                            </a:rPr>
                            <m:t>𝑙</m:t>
                          </m:r>
                          <m:r>
                            <m:rPr>
                              <m:sty m:val="p"/>
                            </m:rPr>
                            <a:rPr lang="el-GR" sz="2000" i="1" baseline="-25000">
                              <a:latin typeface="Cambria Math" panose="02040503050406030204" pitchFamily="18" charset="0"/>
                            </a:rPr>
                            <m:t>ε</m:t>
                          </m:r>
                          <m:r>
                            <a:rPr lang="en-US" sz="2000" i="1">
                              <a:latin typeface="Cambria Math" panose="02040503050406030204" pitchFamily="18" charset="0"/>
                            </a:rPr>
                            <m:t> :</m:t>
                          </m:r>
                          <m:r>
                            <a:rPr lang="en-US" sz="2000" b="1">
                              <a:latin typeface="Cambria Math" panose="02040503050406030204" pitchFamily="18" charset="0"/>
                            </a:rPr>
                            <m:t>𝐔𝐈𝐑𝐞𝐥𝐚𝐭𝐞𝐝</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den>
                      </m:f>
                    </m:oMath>
                  </m:oMathPara>
                </a14:m>
                <a:endParaRPr lang="en-US" dirty="0"/>
              </a:p>
            </p:txBody>
          </p:sp>
        </mc:Choice>
        <mc:Fallback xmlns="">
          <p:sp>
            <p:nvSpPr>
              <p:cNvPr id="8" name="TextBox 7">
                <a:extLst>
                  <a:ext uri="{FF2B5EF4-FFF2-40B4-BE49-F238E27FC236}">
                    <a16:creationId xmlns:a16="http://schemas.microsoft.com/office/drawing/2014/main" id="{14D037B7-5DB7-429A-9640-152264E6E3D5}"/>
                  </a:ext>
                </a:extLst>
              </p:cNvPr>
              <p:cNvSpPr txBox="1">
                <a:spLocks noRot="1" noChangeAspect="1" noMove="1" noResize="1" noEditPoints="1" noAdjustHandles="1" noChangeArrowheads="1" noChangeShapeType="1" noTextEdit="1"/>
              </p:cNvSpPr>
              <p:nvPr/>
            </p:nvSpPr>
            <p:spPr>
              <a:xfrm>
                <a:off x="1104051" y="5115686"/>
                <a:ext cx="9913175" cy="894014"/>
              </a:xfrm>
              <a:prstGeom prst="rect">
                <a:avLst/>
              </a:prstGeom>
              <a:blipFill>
                <a:blip r:embed="rId4"/>
                <a:stretch>
                  <a:fillRect/>
                </a:stretch>
              </a:blipFill>
            </p:spPr>
            <p:txBody>
              <a:bodyPr/>
              <a:lstStyle/>
              <a:p>
                <a:r>
                  <a:rPr lang="en-US">
                    <a:noFill/>
                  </a:rPr>
                  <a:t> </a:t>
                </a:r>
              </a:p>
            </p:txBody>
          </p:sp>
        </mc:Fallback>
      </mc:AlternateContent>
      <p:pic>
        <p:nvPicPr>
          <p:cNvPr id="30" name="Picture 2" descr="Android robot.svg">
            <a:extLst>
              <a:ext uri="{FF2B5EF4-FFF2-40B4-BE49-F238E27FC236}">
                <a16:creationId xmlns:a16="http://schemas.microsoft.com/office/drawing/2014/main" id="{DD216846-9B7D-4DCE-9D3F-79D5102BC37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1811" y="155946"/>
            <a:ext cx="829056" cy="973169"/>
          </a:xfrm>
          <a:prstGeom prst="rect">
            <a:avLst/>
          </a:prstGeom>
          <a:solidFill>
            <a:schemeClr val="bg1"/>
          </a:solidFill>
          <a:extLst/>
        </p:spPr>
      </p:pic>
      <p:pic>
        <p:nvPicPr>
          <p:cNvPr id="31" name="Picture 30">
            <a:extLst>
              <a:ext uri="{FF2B5EF4-FFF2-40B4-BE49-F238E27FC236}">
                <a16:creationId xmlns:a16="http://schemas.microsoft.com/office/drawing/2014/main" id="{2151F397-EA49-464A-92EA-D19F6E9CFEB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3926" y="1159100"/>
            <a:ext cx="723242" cy="947696"/>
          </a:xfrm>
          <a:prstGeom prst="rect">
            <a:avLst/>
          </a:prstGeom>
          <a:solidFill>
            <a:schemeClr val="bg1"/>
          </a:solidFill>
        </p:spPr>
      </p:pic>
      <p:sp>
        <p:nvSpPr>
          <p:cNvPr id="32" name="Rectangle 31">
            <a:extLst>
              <a:ext uri="{FF2B5EF4-FFF2-40B4-BE49-F238E27FC236}">
                <a16:creationId xmlns:a16="http://schemas.microsoft.com/office/drawing/2014/main" id="{F0E9D270-436C-4944-961D-920D493B32EA}"/>
              </a:ext>
            </a:extLst>
          </p:cNvPr>
          <p:cNvSpPr/>
          <p:nvPr/>
        </p:nvSpPr>
        <p:spPr>
          <a:xfrm>
            <a:off x="7966173" y="835934"/>
            <a:ext cx="1293658"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Discovery</a:t>
            </a:r>
          </a:p>
        </p:txBody>
      </p:sp>
      <p:sp>
        <p:nvSpPr>
          <p:cNvPr id="33" name="Rectangle 32">
            <a:extLst>
              <a:ext uri="{FF2B5EF4-FFF2-40B4-BE49-F238E27FC236}">
                <a16:creationId xmlns:a16="http://schemas.microsoft.com/office/drawing/2014/main" id="{7F7E48D8-628C-4542-8810-E0877564E3B4}"/>
              </a:ext>
            </a:extLst>
          </p:cNvPr>
          <p:cNvSpPr/>
          <p:nvPr/>
        </p:nvSpPr>
        <p:spPr>
          <a:xfrm>
            <a:off x="9609229" y="829265"/>
            <a:ext cx="1272591" cy="646331"/>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a:t>
            </a:r>
          </a:p>
          <a:p>
            <a:pPr algn="ctr"/>
            <a:r>
              <a:rPr lang="en-US" dirty="0">
                <a:solidFill>
                  <a:schemeClr val="tx1"/>
                </a:solidFill>
              </a:rPr>
              <a:t>Tracking</a:t>
            </a:r>
          </a:p>
        </p:txBody>
      </p:sp>
      <p:sp>
        <p:nvSpPr>
          <p:cNvPr id="34" name="Rectangle 33">
            <a:extLst>
              <a:ext uri="{FF2B5EF4-FFF2-40B4-BE49-F238E27FC236}">
                <a16:creationId xmlns:a16="http://schemas.microsoft.com/office/drawing/2014/main" id="{CD760E63-E743-44F2-A6C7-395EE4BB35B7}"/>
              </a:ext>
            </a:extLst>
          </p:cNvPr>
          <p:cNvSpPr/>
          <p:nvPr/>
        </p:nvSpPr>
        <p:spPr>
          <a:xfrm>
            <a:off x="8939266" y="2569974"/>
            <a:ext cx="990528" cy="646331"/>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Code </a:t>
            </a:r>
          </a:p>
          <a:p>
            <a:pPr algn="ctr"/>
            <a:r>
              <a:rPr lang="en-US" dirty="0">
                <a:solidFill>
                  <a:schemeClr val="tx1"/>
                </a:solidFill>
              </a:rPr>
              <a:t>Removal</a:t>
            </a:r>
          </a:p>
        </p:txBody>
      </p:sp>
      <p:sp>
        <p:nvSpPr>
          <p:cNvPr id="35" name="Rectangle 34">
            <a:extLst>
              <a:ext uri="{FF2B5EF4-FFF2-40B4-BE49-F238E27FC236}">
                <a16:creationId xmlns:a16="http://schemas.microsoft.com/office/drawing/2014/main" id="{8E284C92-1DE7-4CD7-B383-B6731E7E53E1}"/>
              </a:ext>
            </a:extLst>
          </p:cNvPr>
          <p:cNvSpPr/>
          <p:nvPr/>
        </p:nvSpPr>
        <p:spPr>
          <a:xfrm>
            <a:off x="10510262" y="2577287"/>
            <a:ext cx="1504193" cy="646331"/>
          </a:xfrm>
          <a:prstGeom prst="rect">
            <a:avLst/>
          </a:prstGeom>
          <a:solidFill>
            <a:schemeClr val="bg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Forward Data </a:t>
            </a:r>
          </a:p>
          <a:p>
            <a:pPr algn="ctr"/>
            <a:r>
              <a:rPr lang="en-US" dirty="0">
                <a:solidFill>
                  <a:schemeClr val="tx1"/>
                </a:solidFill>
              </a:rPr>
              <a:t>Tracking</a:t>
            </a:r>
          </a:p>
        </p:txBody>
      </p:sp>
      <p:sp>
        <p:nvSpPr>
          <p:cNvPr id="36" name="Rectangle 35">
            <a:extLst>
              <a:ext uri="{FF2B5EF4-FFF2-40B4-BE49-F238E27FC236}">
                <a16:creationId xmlns:a16="http://schemas.microsoft.com/office/drawing/2014/main" id="{7CDEA56B-B344-41C2-B9E6-B97F1883FCB7}"/>
              </a:ext>
            </a:extLst>
          </p:cNvPr>
          <p:cNvSpPr/>
          <p:nvPr/>
        </p:nvSpPr>
        <p:spPr>
          <a:xfrm>
            <a:off x="10540816" y="1605551"/>
            <a:ext cx="1443087" cy="646331"/>
          </a:xfrm>
          <a:prstGeom prst="rect">
            <a:avLst/>
          </a:prstGeom>
          <a:solidFill>
            <a:schemeClr val="bg1"/>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chemeClr val="tx1"/>
                </a:solidFill>
              </a:rPr>
              <a:t>Backward </a:t>
            </a:r>
          </a:p>
          <a:p>
            <a:pPr algn="ctr"/>
            <a:r>
              <a:rPr lang="en-US" dirty="0">
                <a:solidFill>
                  <a:schemeClr val="tx1"/>
                </a:solidFill>
              </a:rPr>
              <a:t>Data Tracking</a:t>
            </a:r>
          </a:p>
        </p:txBody>
      </p:sp>
      <p:cxnSp>
        <p:nvCxnSpPr>
          <p:cNvPr id="37" name="Straight Arrow Connector 36">
            <a:extLst>
              <a:ext uri="{FF2B5EF4-FFF2-40B4-BE49-F238E27FC236}">
                <a16:creationId xmlns:a16="http://schemas.microsoft.com/office/drawing/2014/main" id="{AF0609D7-346F-478E-9EF3-852D3B442AB3}"/>
              </a:ext>
            </a:extLst>
          </p:cNvPr>
          <p:cNvCxnSpPr>
            <a:cxnSpLocks/>
            <a:stCxn id="32" idx="3"/>
            <a:endCxn id="33" idx="1"/>
          </p:cNvCxnSpPr>
          <p:nvPr/>
        </p:nvCxnSpPr>
        <p:spPr>
          <a:xfrm flipV="1">
            <a:off x="9259831" y="1152431"/>
            <a:ext cx="349398" cy="6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F053F4E-2814-4A92-AA78-0C9899FD5E55}"/>
              </a:ext>
            </a:extLst>
          </p:cNvPr>
          <p:cNvCxnSpPr>
            <a:stCxn id="33" idx="3"/>
            <a:endCxn id="36" idx="0"/>
          </p:cNvCxnSpPr>
          <p:nvPr/>
        </p:nvCxnSpPr>
        <p:spPr>
          <a:xfrm>
            <a:off x="10881820" y="1152431"/>
            <a:ext cx="380540" cy="453120"/>
          </a:xfrm>
          <a:prstGeom prst="bent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750B2A-73C9-4A85-8250-2FD012CB1EC5}"/>
              </a:ext>
            </a:extLst>
          </p:cNvPr>
          <p:cNvCxnSpPr>
            <a:stCxn id="35" idx="1"/>
            <a:endCxn id="34" idx="3"/>
          </p:cNvCxnSpPr>
          <p:nvPr/>
        </p:nvCxnSpPr>
        <p:spPr>
          <a:xfrm flipH="1" flipV="1">
            <a:off x="9929794" y="2893140"/>
            <a:ext cx="580468" cy="73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4D3FE6F-BD17-4B54-880E-35BA98DC52EE}"/>
              </a:ext>
            </a:extLst>
          </p:cNvPr>
          <p:cNvCxnSpPr>
            <a:cxnSpLocks/>
            <a:stCxn id="34" idx="1"/>
            <a:endCxn id="42" idx="3"/>
          </p:cNvCxnSpPr>
          <p:nvPr/>
        </p:nvCxnSpPr>
        <p:spPr>
          <a:xfrm flipH="1">
            <a:off x="7654120" y="2893140"/>
            <a:ext cx="1285146" cy="707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5746486-6262-436A-989A-C3C3962ED43C}"/>
              </a:ext>
            </a:extLst>
          </p:cNvPr>
          <p:cNvGrpSpPr/>
          <p:nvPr/>
        </p:nvGrpSpPr>
        <p:grpSpPr>
          <a:xfrm>
            <a:off x="6825064" y="2413633"/>
            <a:ext cx="829056" cy="973169"/>
            <a:chOff x="3695700" y="4898028"/>
            <a:chExt cx="829056" cy="973169"/>
          </a:xfrm>
          <a:solidFill>
            <a:schemeClr val="bg1"/>
          </a:solidFill>
        </p:grpSpPr>
        <p:pic>
          <p:nvPicPr>
            <p:cNvPr id="42" name="Picture 2" descr="Android robot.svg">
              <a:extLst>
                <a:ext uri="{FF2B5EF4-FFF2-40B4-BE49-F238E27FC236}">
                  <a16:creationId xmlns:a16="http://schemas.microsoft.com/office/drawing/2014/main" id="{FE5B611F-326A-4300-9568-17E5E7F295F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5700" y="4898028"/>
              <a:ext cx="829056" cy="973169"/>
            </a:xfrm>
            <a:prstGeom prst="rect">
              <a:avLst/>
            </a:prstGeom>
            <a:grpFill/>
            <a:extLst/>
          </p:spPr>
        </p:pic>
        <p:sp>
          <p:nvSpPr>
            <p:cNvPr id="43" name="Oval 42">
              <a:extLst>
                <a:ext uri="{FF2B5EF4-FFF2-40B4-BE49-F238E27FC236}">
                  <a16:creationId xmlns:a16="http://schemas.microsoft.com/office/drawing/2014/main" id="{8A3EFADA-A8A9-4FE3-BBEE-AA5054D5B4F9}"/>
                </a:ext>
              </a:extLst>
            </p:cNvPr>
            <p:cNvSpPr/>
            <p:nvPr/>
          </p:nvSpPr>
          <p:spPr>
            <a:xfrm>
              <a:off x="4210051" y="5384612"/>
              <a:ext cx="134423" cy="1919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Arrow Connector 43">
            <a:extLst>
              <a:ext uri="{FF2B5EF4-FFF2-40B4-BE49-F238E27FC236}">
                <a16:creationId xmlns:a16="http://schemas.microsoft.com/office/drawing/2014/main" id="{BF5AA6A8-B675-4506-A48C-34386B0D3E04}"/>
              </a:ext>
            </a:extLst>
          </p:cNvPr>
          <p:cNvCxnSpPr>
            <a:cxnSpLocks/>
            <a:stCxn id="30" idx="3"/>
            <a:endCxn id="32" idx="1"/>
          </p:cNvCxnSpPr>
          <p:nvPr/>
        </p:nvCxnSpPr>
        <p:spPr>
          <a:xfrm>
            <a:off x="7690867" y="642531"/>
            <a:ext cx="275306" cy="51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22C2E2E-61B7-46C3-AB68-E6BB9C4827F0}"/>
              </a:ext>
            </a:extLst>
          </p:cNvPr>
          <p:cNvCxnSpPr>
            <a:cxnSpLocks/>
            <a:stCxn id="31" idx="3"/>
            <a:endCxn id="32" idx="1"/>
          </p:cNvCxnSpPr>
          <p:nvPr/>
        </p:nvCxnSpPr>
        <p:spPr>
          <a:xfrm flipV="1">
            <a:off x="7657168" y="1159100"/>
            <a:ext cx="309005" cy="473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DD14F29-0EE7-4C66-B89D-C62013EDC824}"/>
              </a:ext>
            </a:extLst>
          </p:cNvPr>
          <p:cNvCxnSpPr>
            <a:cxnSpLocks/>
            <a:stCxn id="36" idx="2"/>
            <a:endCxn id="35" idx="0"/>
          </p:cNvCxnSpPr>
          <p:nvPr/>
        </p:nvCxnSpPr>
        <p:spPr>
          <a:xfrm flipH="1">
            <a:off x="11262359" y="2251882"/>
            <a:ext cx="1" cy="32540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Speech Bubble: Rectangle with Corners Rounded 47">
            <a:extLst>
              <a:ext uri="{FF2B5EF4-FFF2-40B4-BE49-F238E27FC236}">
                <a16:creationId xmlns:a16="http://schemas.microsoft.com/office/drawing/2014/main" id="{E15B555F-C101-4E1B-BFA1-C07D136E0DCB}"/>
              </a:ext>
            </a:extLst>
          </p:cNvPr>
          <p:cNvSpPr/>
          <p:nvPr/>
        </p:nvSpPr>
        <p:spPr>
          <a:xfrm>
            <a:off x="8481520" y="67560"/>
            <a:ext cx="2400300" cy="473572"/>
          </a:xfrm>
          <a:prstGeom prst="wedgeRoundRectCallout">
            <a:avLst>
              <a:gd name="adj1" fmla="val -43283"/>
              <a:gd name="adj2" fmla="val 102396"/>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x</a:t>
            </a:r>
            <a:r>
              <a:rPr lang="en-US" dirty="0">
                <a:solidFill>
                  <a:schemeClr val="tx1"/>
                </a:solidFill>
              </a:rPr>
              <a:t> = </a:t>
            </a:r>
            <a:r>
              <a:rPr lang="en-US" dirty="0" err="1">
                <a:solidFill>
                  <a:schemeClr val="tx1"/>
                </a:solidFill>
              </a:rPr>
              <a:t>findViewById</a:t>
            </a:r>
            <a:r>
              <a:rPr lang="en-US" dirty="0">
                <a:solidFill>
                  <a:schemeClr val="tx1"/>
                </a:solidFill>
              </a:rPr>
              <a:t>(id);</a:t>
            </a:r>
          </a:p>
        </p:txBody>
      </p:sp>
    </p:spTree>
    <p:extLst>
      <p:ext uri="{BB962C8B-B14F-4D97-AF65-F5344CB8AC3E}">
        <p14:creationId xmlns:p14="http://schemas.microsoft.com/office/powerpoint/2010/main" val="78098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30"/>
                                        </p:tgtEl>
                                        <p:attrNameLst>
                                          <p:attrName>style.opacity</p:attrName>
                                        </p:attrNameLst>
                                      </p:cBhvr>
                                      <p:to>
                                        <p:strVal val="0.1"/>
                                      </p:to>
                                    </p:set>
                                    <p:animEffect filter="image" prLst="opacity: 0.1">
                                      <p:cBhvr rctx="IE">
                                        <p:cTn id="7" dur="indefinite"/>
                                        <p:tgtEl>
                                          <p:spTgt spid="30"/>
                                        </p:tgtEl>
                                      </p:cBhvr>
                                    </p:animEffect>
                                  </p:childTnLst>
                                </p:cTn>
                              </p:par>
                              <p:par>
                                <p:cTn id="8" presetID="9" presetClass="emph" presetSubtype="0" nodeType="withEffect">
                                  <p:stCondLst>
                                    <p:cond delay="0"/>
                                  </p:stCondLst>
                                  <p:childTnLst>
                                    <p:set>
                                      <p:cBhvr>
                                        <p:cTn id="9" dur="indefinite"/>
                                        <p:tgtEl>
                                          <p:spTgt spid="44"/>
                                        </p:tgtEl>
                                        <p:attrNameLst>
                                          <p:attrName>style.opacity</p:attrName>
                                        </p:attrNameLst>
                                      </p:cBhvr>
                                      <p:to>
                                        <p:strVal val="0.1"/>
                                      </p:to>
                                    </p:set>
                                    <p:animEffect filter="image" prLst="opacity: 0.1">
                                      <p:cBhvr rctx="IE">
                                        <p:cTn id="10" dur="indefinite"/>
                                        <p:tgtEl>
                                          <p:spTgt spid="44"/>
                                        </p:tgtEl>
                                      </p:cBhvr>
                                    </p:animEffect>
                                  </p:childTnLst>
                                </p:cTn>
                              </p:par>
                              <p:par>
                                <p:cTn id="11" presetID="9" presetClass="emph" presetSubtype="0" nodeType="withEffect">
                                  <p:stCondLst>
                                    <p:cond delay="0"/>
                                  </p:stCondLst>
                                  <p:childTnLst>
                                    <p:set>
                                      <p:cBhvr>
                                        <p:cTn id="12" dur="indefinite"/>
                                        <p:tgtEl>
                                          <p:spTgt spid="31"/>
                                        </p:tgtEl>
                                        <p:attrNameLst>
                                          <p:attrName>style.opacity</p:attrName>
                                        </p:attrNameLst>
                                      </p:cBhvr>
                                      <p:to>
                                        <p:strVal val="0.1"/>
                                      </p:to>
                                    </p:set>
                                    <p:animEffect filter="image" prLst="opacity: 0.1">
                                      <p:cBhvr rctx="IE">
                                        <p:cTn id="13" dur="indefinite"/>
                                        <p:tgtEl>
                                          <p:spTgt spid="31"/>
                                        </p:tgtEl>
                                      </p:cBhvr>
                                    </p:animEffect>
                                  </p:childTnLst>
                                </p:cTn>
                              </p:par>
                              <p:par>
                                <p:cTn id="14" presetID="9" presetClass="emph" presetSubtype="0" nodeType="withEffect">
                                  <p:stCondLst>
                                    <p:cond delay="0"/>
                                  </p:stCondLst>
                                  <p:childTnLst>
                                    <p:set>
                                      <p:cBhvr>
                                        <p:cTn id="15" dur="indefinite"/>
                                        <p:tgtEl>
                                          <p:spTgt spid="45"/>
                                        </p:tgtEl>
                                        <p:attrNameLst>
                                          <p:attrName>style.opacity</p:attrName>
                                        </p:attrNameLst>
                                      </p:cBhvr>
                                      <p:to>
                                        <p:strVal val="0.1"/>
                                      </p:to>
                                    </p:set>
                                    <p:animEffect filter="image" prLst="opacity: 0.1">
                                      <p:cBhvr rctx="IE">
                                        <p:cTn id="16" dur="indefinite"/>
                                        <p:tgtEl>
                                          <p:spTgt spid="45"/>
                                        </p:tgtEl>
                                      </p:cBhvr>
                                    </p:animEffect>
                                  </p:childTnLst>
                                </p:cTn>
                              </p:par>
                              <p:par>
                                <p:cTn id="17" presetID="9" presetClass="emph" presetSubtype="0" nodeType="withEffect">
                                  <p:stCondLst>
                                    <p:cond delay="0"/>
                                  </p:stCondLst>
                                  <p:childTnLst>
                                    <p:set>
                                      <p:cBhvr>
                                        <p:cTn id="18" dur="indefinite"/>
                                        <p:tgtEl>
                                          <p:spTgt spid="37"/>
                                        </p:tgtEl>
                                        <p:attrNameLst>
                                          <p:attrName>style.opacity</p:attrName>
                                        </p:attrNameLst>
                                      </p:cBhvr>
                                      <p:to>
                                        <p:strVal val="0.1"/>
                                      </p:to>
                                    </p:set>
                                    <p:animEffect filter="image" prLst="opacity: 0.1">
                                      <p:cBhvr rctx="IE">
                                        <p:cTn id="19" dur="indefinite"/>
                                        <p:tgtEl>
                                          <p:spTgt spid="37"/>
                                        </p:tgtEl>
                                      </p:cBhvr>
                                    </p:animEffect>
                                  </p:childTnLst>
                                </p:cTn>
                              </p:par>
                              <p:par>
                                <p:cTn id="20" presetID="9" presetClass="emph" presetSubtype="0" grpId="0" nodeType="withEffect">
                                  <p:stCondLst>
                                    <p:cond delay="0"/>
                                  </p:stCondLst>
                                  <p:childTnLst>
                                    <p:set>
                                      <p:cBhvr>
                                        <p:cTn id="21" dur="indefinite"/>
                                        <p:tgtEl>
                                          <p:spTgt spid="33"/>
                                        </p:tgtEl>
                                        <p:attrNameLst>
                                          <p:attrName>style.opacity</p:attrName>
                                        </p:attrNameLst>
                                      </p:cBhvr>
                                      <p:to>
                                        <p:strVal val="0.1"/>
                                      </p:to>
                                    </p:set>
                                    <p:animEffect filter="image" prLst="opacity: 0.1">
                                      <p:cBhvr rctx="IE">
                                        <p:cTn id="22" dur="indefinite"/>
                                        <p:tgtEl>
                                          <p:spTgt spid="33"/>
                                        </p:tgtEl>
                                      </p:cBhvr>
                                    </p:animEffect>
                                  </p:childTnLst>
                                </p:cTn>
                              </p:par>
                              <p:par>
                                <p:cTn id="23" presetID="9" presetClass="emph" presetSubtype="0" nodeType="withEffect">
                                  <p:stCondLst>
                                    <p:cond delay="0"/>
                                  </p:stCondLst>
                                  <p:childTnLst>
                                    <p:set>
                                      <p:cBhvr>
                                        <p:cTn id="24" dur="indefinite"/>
                                        <p:tgtEl>
                                          <p:spTgt spid="38"/>
                                        </p:tgtEl>
                                        <p:attrNameLst>
                                          <p:attrName>style.opacity</p:attrName>
                                        </p:attrNameLst>
                                      </p:cBhvr>
                                      <p:to>
                                        <p:strVal val="0.1"/>
                                      </p:to>
                                    </p:set>
                                    <p:animEffect filter="image" prLst="opacity: 0.1">
                                      <p:cBhvr rctx="IE">
                                        <p:cTn id="25" dur="indefinite"/>
                                        <p:tgtEl>
                                          <p:spTgt spid="38"/>
                                        </p:tgtEl>
                                      </p:cBhvr>
                                    </p:animEffect>
                                  </p:childTnLst>
                                </p:cTn>
                              </p:par>
                              <p:par>
                                <p:cTn id="26" presetID="9" presetClass="emph" presetSubtype="0" grpId="0" nodeType="withEffect">
                                  <p:stCondLst>
                                    <p:cond delay="0"/>
                                  </p:stCondLst>
                                  <p:childTnLst>
                                    <p:set>
                                      <p:cBhvr>
                                        <p:cTn id="27" dur="indefinite"/>
                                        <p:tgtEl>
                                          <p:spTgt spid="36"/>
                                        </p:tgtEl>
                                        <p:attrNameLst>
                                          <p:attrName>style.opacity</p:attrName>
                                        </p:attrNameLst>
                                      </p:cBhvr>
                                      <p:to>
                                        <p:strVal val="0.1"/>
                                      </p:to>
                                    </p:set>
                                    <p:animEffect filter="image" prLst="opacity: 0.1">
                                      <p:cBhvr rctx="IE">
                                        <p:cTn id="28" dur="indefinite"/>
                                        <p:tgtEl>
                                          <p:spTgt spid="36"/>
                                        </p:tgtEl>
                                      </p:cBhvr>
                                    </p:animEffect>
                                  </p:childTnLst>
                                </p:cTn>
                              </p:par>
                              <p:par>
                                <p:cTn id="29" presetID="9" presetClass="emph" presetSubtype="0" nodeType="withEffect">
                                  <p:stCondLst>
                                    <p:cond delay="0"/>
                                  </p:stCondLst>
                                  <p:childTnLst>
                                    <p:set>
                                      <p:cBhvr>
                                        <p:cTn id="30" dur="indefinite"/>
                                        <p:tgtEl>
                                          <p:spTgt spid="46"/>
                                        </p:tgtEl>
                                        <p:attrNameLst>
                                          <p:attrName>style.opacity</p:attrName>
                                        </p:attrNameLst>
                                      </p:cBhvr>
                                      <p:to>
                                        <p:strVal val="0.1"/>
                                      </p:to>
                                    </p:set>
                                    <p:animEffect filter="image" prLst="opacity: 0.1">
                                      <p:cBhvr rctx="IE">
                                        <p:cTn id="31" dur="indefinite"/>
                                        <p:tgtEl>
                                          <p:spTgt spid="46"/>
                                        </p:tgtEl>
                                      </p:cBhvr>
                                    </p:animEffect>
                                  </p:childTnLst>
                                </p:cTn>
                              </p:par>
                              <p:par>
                                <p:cTn id="32" presetID="9" presetClass="emph" presetSubtype="0" grpId="0" nodeType="withEffect">
                                  <p:stCondLst>
                                    <p:cond delay="0"/>
                                  </p:stCondLst>
                                  <p:childTnLst>
                                    <p:set>
                                      <p:cBhvr>
                                        <p:cTn id="33" dur="indefinite"/>
                                        <p:tgtEl>
                                          <p:spTgt spid="35"/>
                                        </p:tgtEl>
                                        <p:attrNameLst>
                                          <p:attrName>style.opacity</p:attrName>
                                        </p:attrNameLst>
                                      </p:cBhvr>
                                      <p:to>
                                        <p:strVal val="0.1"/>
                                      </p:to>
                                    </p:set>
                                    <p:animEffect filter="image" prLst="opacity: 0.1">
                                      <p:cBhvr rctx="IE">
                                        <p:cTn id="34" dur="indefinite"/>
                                        <p:tgtEl>
                                          <p:spTgt spid="35"/>
                                        </p:tgtEl>
                                      </p:cBhvr>
                                    </p:animEffect>
                                  </p:childTnLst>
                                </p:cTn>
                              </p:par>
                              <p:par>
                                <p:cTn id="35" presetID="9" presetClass="emph" presetSubtype="0" nodeType="withEffect">
                                  <p:stCondLst>
                                    <p:cond delay="0"/>
                                  </p:stCondLst>
                                  <p:childTnLst>
                                    <p:set>
                                      <p:cBhvr>
                                        <p:cTn id="36" dur="indefinite"/>
                                        <p:tgtEl>
                                          <p:spTgt spid="39"/>
                                        </p:tgtEl>
                                        <p:attrNameLst>
                                          <p:attrName>style.opacity</p:attrName>
                                        </p:attrNameLst>
                                      </p:cBhvr>
                                      <p:to>
                                        <p:strVal val="0.1"/>
                                      </p:to>
                                    </p:set>
                                    <p:animEffect filter="image" prLst="opacity: 0.1">
                                      <p:cBhvr rctx="IE">
                                        <p:cTn id="37" dur="indefinite"/>
                                        <p:tgtEl>
                                          <p:spTgt spid="39"/>
                                        </p:tgtEl>
                                      </p:cBhvr>
                                    </p:animEffect>
                                  </p:childTnLst>
                                </p:cTn>
                              </p:par>
                              <p:par>
                                <p:cTn id="38" presetID="9" presetClass="emph" presetSubtype="0" grpId="0" nodeType="withEffect">
                                  <p:stCondLst>
                                    <p:cond delay="0"/>
                                  </p:stCondLst>
                                  <p:childTnLst>
                                    <p:set>
                                      <p:cBhvr>
                                        <p:cTn id="39" dur="indefinite"/>
                                        <p:tgtEl>
                                          <p:spTgt spid="34"/>
                                        </p:tgtEl>
                                        <p:attrNameLst>
                                          <p:attrName>style.opacity</p:attrName>
                                        </p:attrNameLst>
                                      </p:cBhvr>
                                      <p:to>
                                        <p:strVal val="0.1"/>
                                      </p:to>
                                    </p:set>
                                    <p:animEffect filter="image" prLst="opacity: 0.1">
                                      <p:cBhvr rctx="IE">
                                        <p:cTn id="40" dur="indefinite"/>
                                        <p:tgtEl>
                                          <p:spTgt spid="34"/>
                                        </p:tgtEl>
                                      </p:cBhvr>
                                    </p:animEffect>
                                  </p:childTnLst>
                                </p:cTn>
                              </p:par>
                              <p:par>
                                <p:cTn id="41" presetID="9" presetClass="emph" presetSubtype="0" nodeType="withEffect">
                                  <p:stCondLst>
                                    <p:cond delay="0"/>
                                  </p:stCondLst>
                                  <p:childTnLst>
                                    <p:set>
                                      <p:cBhvr>
                                        <p:cTn id="42" dur="indefinite"/>
                                        <p:tgtEl>
                                          <p:spTgt spid="40"/>
                                        </p:tgtEl>
                                        <p:attrNameLst>
                                          <p:attrName>style.opacity</p:attrName>
                                        </p:attrNameLst>
                                      </p:cBhvr>
                                      <p:to>
                                        <p:strVal val="0.1"/>
                                      </p:to>
                                    </p:set>
                                    <p:animEffect filter="image" prLst="opacity: 0.1">
                                      <p:cBhvr rctx="IE">
                                        <p:cTn id="43" dur="indefinite"/>
                                        <p:tgtEl>
                                          <p:spTgt spid="40"/>
                                        </p:tgtEl>
                                      </p:cBhvr>
                                    </p:animEffect>
                                  </p:childTnLst>
                                </p:cTn>
                              </p:par>
                              <p:par>
                                <p:cTn id="44" presetID="9" presetClass="emph" presetSubtype="0" nodeType="withEffect">
                                  <p:stCondLst>
                                    <p:cond delay="0"/>
                                  </p:stCondLst>
                                  <p:childTnLst>
                                    <p:set>
                                      <p:cBhvr>
                                        <p:cTn id="45" dur="indefinite"/>
                                        <p:tgtEl>
                                          <p:spTgt spid="41"/>
                                        </p:tgtEl>
                                        <p:attrNameLst>
                                          <p:attrName>style.opacity</p:attrName>
                                        </p:attrNameLst>
                                      </p:cBhvr>
                                      <p:to>
                                        <p:strVal val="0.25"/>
                                      </p:to>
                                    </p:set>
                                    <p:animEffect filter="image" prLst="opacity: 0.25">
                                      <p:cBhvr rctx="IE">
                                        <p:cTn id="46" dur="indefinite"/>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13</a:t>
            </a:fld>
            <a:endParaRPr lang="en-US"/>
          </a:p>
        </p:txBody>
      </p:sp>
      <p:sp>
        <p:nvSpPr>
          <p:cNvPr id="7" name="TextBox 6">
            <a:extLst>
              <a:ext uri="{FF2B5EF4-FFF2-40B4-BE49-F238E27FC236}">
                <a16:creationId xmlns:a16="http://schemas.microsoft.com/office/drawing/2014/main" id="{F9ECFF72-83A4-4023-93E5-2572E4BBC6A3}"/>
              </a:ext>
            </a:extLst>
          </p:cNvPr>
          <p:cNvSpPr txBox="1"/>
          <p:nvPr/>
        </p:nvSpPr>
        <p:spPr>
          <a:xfrm>
            <a:off x="2324100" y="1212098"/>
            <a:ext cx="4457700" cy="1754326"/>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06   b() {</a:t>
            </a:r>
          </a:p>
          <a:p>
            <a:r>
              <a:rPr lang="en-US" dirty="0">
                <a:latin typeface="Courier New" panose="02070309020205020404" pitchFamily="49" charset="0"/>
                <a:cs typeface="Courier New" panose="02070309020205020404" pitchFamily="49" charset="0"/>
              </a:rPr>
              <a:t>07     </a:t>
            </a:r>
            <a:r>
              <a:rPr lang="en-US" b="1" dirty="0">
                <a:latin typeface="Courier New" panose="02070309020205020404" pitchFamily="49" charset="0"/>
                <a:cs typeface="Courier New" panose="02070309020205020404" pitchFamily="49" charset="0"/>
              </a:rPr>
              <a:t>tv0</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b="1" dirty="0">
                <a:solidFill>
                  <a:srgbClr val="00B0F0"/>
                </a:solidFill>
                <a:latin typeface="Courier New" panose="02070309020205020404" pitchFamily="49" charset="0"/>
                <a:cs typeface="Courier New" panose="02070309020205020404" pitchFamily="49" charset="0"/>
              </a:rPr>
              <a:t>id0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08     tv0.setText(data);</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10" name="TextBox 9">
            <a:extLst>
              <a:ext uri="{FF2B5EF4-FFF2-40B4-BE49-F238E27FC236}">
                <a16:creationId xmlns:a16="http://schemas.microsoft.com/office/drawing/2014/main" id="{B0DC5A52-813F-4122-9F20-37E6A918894C}"/>
              </a:ext>
            </a:extLst>
          </p:cNvPr>
          <p:cNvSpPr txBox="1"/>
          <p:nvPr/>
        </p:nvSpPr>
        <p:spPr>
          <a:xfrm>
            <a:off x="2324100" y="3628329"/>
            <a:ext cx="4457700" cy="2031325"/>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18     </a:t>
            </a:r>
            <a:r>
              <a:rPr lang="en-US" b="1" dirty="0">
                <a:latin typeface="Courier New" panose="02070309020205020404" pitchFamily="49" charset="0"/>
                <a:cs typeface="Courier New" panose="02070309020205020404" pitchFamily="49" charset="0"/>
              </a:rPr>
              <a:t>tv1</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b="1" dirty="0">
                <a:solidFill>
                  <a:srgbClr val="00B0F0"/>
                </a:solidFill>
                <a:latin typeface="Courier New" panose="02070309020205020404" pitchFamily="49" charset="0"/>
                <a:cs typeface="Courier New" panose="02070309020205020404" pitchFamily="49" charset="0"/>
              </a:rPr>
              <a:t>id1</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19     tv1.setText(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11" name="Rectangle 10">
            <a:extLst>
              <a:ext uri="{FF2B5EF4-FFF2-40B4-BE49-F238E27FC236}">
                <a16:creationId xmlns:a16="http://schemas.microsoft.com/office/drawing/2014/main" id="{E5EE20BE-8553-4374-8C5A-A0DF9E7F721B}"/>
              </a:ext>
            </a:extLst>
          </p:cNvPr>
          <p:cNvSpPr/>
          <p:nvPr/>
        </p:nvSpPr>
        <p:spPr>
          <a:xfrm>
            <a:off x="2324100" y="1777285"/>
            <a:ext cx="4457700" cy="31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7CE519-1B1C-4067-9DA8-EAC0CC1C1704}"/>
              </a:ext>
            </a:extLst>
          </p:cNvPr>
          <p:cNvSpPr/>
          <p:nvPr/>
        </p:nvSpPr>
        <p:spPr>
          <a:xfrm>
            <a:off x="2324100" y="4193424"/>
            <a:ext cx="4457700" cy="31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A0D59A-F540-42D9-9AFE-68AC42C1C971}"/>
                  </a:ext>
                </a:extLst>
              </p:cNvPr>
              <p:cNvSpPr txBox="1"/>
              <p:nvPr/>
            </p:nvSpPr>
            <p:spPr>
              <a:xfrm>
                <a:off x="6939164" y="1872849"/>
                <a:ext cx="1312840" cy="369332"/>
              </a:xfrm>
              <a:prstGeom prst="rect">
                <a:avLst/>
              </a:prstGeom>
              <a:noFill/>
            </p:spPr>
            <p:txBody>
              <a:bodyPr wrap="square" rtlCol="0">
                <a:spAutoFit/>
              </a:bodyPr>
              <a:lstStyle/>
              <a:p>
                <a:r>
                  <a:rPr lang="en-US" b="1" dirty="0"/>
                  <a:t>{tv0,</a:t>
                </a:r>
                <a:r>
                  <a:rPr lang="en-US" dirty="0"/>
                  <a:t> </a:t>
                </a:r>
                <a:r>
                  <a:rPr lang="en-US" b="1" dirty="0">
                    <a:solidFill>
                      <a:srgbClr val="FF0000"/>
                    </a:solidFill>
                  </a:rPr>
                  <a:t>L07</a:t>
                </a:r>
                <a:r>
                  <a:rPr lang="en-US" b="1" dirty="0"/>
                  <a:t>}</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0</m:t>
                    </m:r>
                  </m:oMath>
                </a14:m>
                <a:r>
                  <a:rPr lang="en-US" dirty="0"/>
                  <a:t>  </a:t>
                </a:r>
              </a:p>
            </p:txBody>
          </p:sp>
        </mc:Choice>
        <mc:Fallback xmlns="">
          <p:sp>
            <p:nvSpPr>
              <p:cNvPr id="13" name="TextBox 12">
                <a:extLst>
                  <a:ext uri="{FF2B5EF4-FFF2-40B4-BE49-F238E27FC236}">
                    <a16:creationId xmlns:a16="http://schemas.microsoft.com/office/drawing/2014/main" id="{3CA0D59A-F540-42D9-9AFE-68AC42C1C971}"/>
                  </a:ext>
                </a:extLst>
              </p:cNvPr>
              <p:cNvSpPr txBox="1">
                <a:spLocks noRot="1" noChangeAspect="1" noMove="1" noResize="1" noEditPoints="1" noAdjustHandles="1" noChangeArrowheads="1" noChangeShapeType="1" noTextEdit="1"/>
              </p:cNvSpPr>
              <p:nvPr/>
            </p:nvSpPr>
            <p:spPr>
              <a:xfrm>
                <a:off x="6939164" y="1872849"/>
                <a:ext cx="1312840" cy="369332"/>
              </a:xfrm>
              <a:prstGeom prst="rect">
                <a:avLst/>
              </a:prstGeom>
              <a:blipFill>
                <a:blip r:embed="rId3"/>
                <a:stretch>
                  <a:fillRect l="-3704" t="-8197" b="-24590"/>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62B0D36-D379-46F9-85D8-1484B6A53940}"/>
              </a:ext>
            </a:extLst>
          </p:cNvPr>
          <p:cNvSpPr txBox="1"/>
          <p:nvPr/>
        </p:nvSpPr>
        <p:spPr>
          <a:xfrm>
            <a:off x="8877838" y="2849434"/>
            <a:ext cx="1378039" cy="369332"/>
          </a:xfrm>
          <a:prstGeom prst="rect">
            <a:avLst/>
          </a:prstGeom>
          <a:noFill/>
        </p:spPr>
        <p:txBody>
          <a:bodyPr wrap="square" rtlCol="0">
            <a:spAutoFit/>
          </a:bodyPr>
          <a:lstStyle/>
          <a:p>
            <a:r>
              <a:rPr lang="en-US" b="1" dirty="0" err="1"/>
              <a:t>UIRelated</a:t>
            </a:r>
            <a:endParaRPr lang="en-US" b="1" dirty="0"/>
          </a:p>
        </p:txBody>
      </p:sp>
      <p:cxnSp>
        <p:nvCxnSpPr>
          <p:cNvPr id="16" name="Straight Arrow Connector 15">
            <a:extLst>
              <a:ext uri="{FF2B5EF4-FFF2-40B4-BE49-F238E27FC236}">
                <a16:creationId xmlns:a16="http://schemas.microsoft.com/office/drawing/2014/main" id="{153B35F7-A52F-4641-808B-AAC4E6C392C8}"/>
              </a:ext>
            </a:extLst>
          </p:cNvPr>
          <p:cNvCxnSpPr>
            <a:cxnSpLocks/>
            <a:stCxn id="13" idx="2"/>
            <a:endCxn id="14" idx="1"/>
          </p:cNvCxnSpPr>
          <p:nvPr/>
        </p:nvCxnSpPr>
        <p:spPr>
          <a:xfrm>
            <a:off x="7595585" y="2242182"/>
            <a:ext cx="1282253" cy="7919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1299CB-5BA5-4070-8E2C-2C57EAC7F39C}"/>
              </a:ext>
            </a:extLst>
          </p:cNvPr>
          <p:cNvCxnSpPr>
            <a:cxnSpLocks/>
            <a:stCxn id="28" idx="0"/>
            <a:endCxn id="14" idx="1"/>
          </p:cNvCxnSpPr>
          <p:nvPr/>
        </p:nvCxnSpPr>
        <p:spPr>
          <a:xfrm flipV="1">
            <a:off x="7582705" y="3034101"/>
            <a:ext cx="1295132" cy="8907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52361F-E884-4E00-9EA8-11672658FB1E}"/>
              </a:ext>
            </a:extLst>
          </p:cNvPr>
          <p:cNvSpPr txBox="1"/>
          <p:nvPr/>
        </p:nvSpPr>
        <p:spPr>
          <a:xfrm>
            <a:off x="8456053" y="456108"/>
            <a:ext cx="3052293" cy="646331"/>
          </a:xfrm>
          <a:prstGeom prst="rect">
            <a:avLst/>
          </a:prstGeom>
          <a:noFill/>
          <a:ln>
            <a:solidFill>
              <a:schemeClr val="accent6">
                <a:lumMod val="60000"/>
                <a:lumOff val="40000"/>
              </a:schemeClr>
            </a:solidFill>
          </a:ln>
        </p:spPr>
        <p:txBody>
          <a:bodyPr wrap="square" rtlCol="0">
            <a:spAutoFit/>
          </a:bodyPr>
          <a:lstStyle/>
          <a:p>
            <a:r>
              <a:rPr lang="en-US" b="1" dirty="0">
                <a:solidFill>
                  <a:srgbClr val="00B0F0"/>
                </a:solidFill>
              </a:rPr>
              <a:t>id0</a:t>
            </a:r>
            <a:r>
              <a:rPr lang="en-US" dirty="0"/>
              <a:t> and </a:t>
            </a:r>
            <a:r>
              <a:rPr lang="en-US" b="1" dirty="0">
                <a:solidFill>
                  <a:srgbClr val="00B0F0"/>
                </a:solidFill>
              </a:rPr>
              <a:t>id1</a:t>
            </a:r>
            <a:r>
              <a:rPr lang="en-US" b="1" i="1" dirty="0"/>
              <a:t> </a:t>
            </a:r>
            <a:r>
              <a:rPr lang="en-US" dirty="0"/>
              <a:t>are the IDs of the user specified UI elements.</a:t>
            </a:r>
            <a:endParaRPr lang="en-US" b="1" dirty="0"/>
          </a:p>
        </p:txBody>
      </p:sp>
      <p:sp>
        <p:nvSpPr>
          <p:cNvPr id="24" name="TextBox 23">
            <a:extLst>
              <a:ext uri="{FF2B5EF4-FFF2-40B4-BE49-F238E27FC236}">
                <a16:creationId xmlns:a16="http://schemas.microsoft.com/office/drawing/2014/main" id="{3183A102-B53B-488D-8F18-21F6BED76638}"/>
              </a:ext>
            </a:extLst>
          </p:cNvPr>
          <p:cNvSpPr txBox="1"/>
          <p:nvPr/>
        </p:nvSpPr>
        <p:spPr>
          <a:xfrm>
            <a:off x="8456053" y="5003916"/>
            <a:ext cx="3052293" cy="923330"/>
          </a:xfrm>
          <a:prstGeom prst="rect">
            <a:avLst/>
          </a:prstGeom>
          <a:noFill/>
          <a:ln>
            <a:solidFill>
              <a:schemeClr val="accent6">
                <a:lumMod val="60000"/>
                <a:lumOff val="40000"/>
              </a:schemeClr>
            </a:solidFill>
          </a:ln>
        </p:spPr>
        <p:txBody>
          <a:bodyPr wrap="square" rtlCol="0">
            <a:spAutoFit/>
          </a:bodyPr>
          <a:lstStyle/>
          <a:p>
            <a:r>
              <a:rPr lang="en-US" b="1" dirty="0"/>
              <a:t>id2</a:t>
            </a:r>
            <a:r>
              <a:rPr lang="en-US" dirty="0"/>
              <a:t> is not related to any user specified UI elements, so </a:t>
            </a:r>
            <a:r>
              <a:rPr lang="en-US" u="sng" dirty="0"/>
              <a:t>line 20</a:t>
            </a:r>
            <a:r>
              <a:rPr lang="en-US" dirty="0"/>
              <a:t> and </a:t>
            </a:r>
            <a:r>
              <a:rPr lang="en-US" u="sng" dirty="0"/>
              <a:t>tv2</a:t>
            </a:r>
            <a:r>
              <a:rPr lang="en-US" dirty="0"/>
              <a:t> are not typed.</a:t>
            </a:r>
            <a:endParaRPr lang="en-US" b="1"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6CC2809-2D0C-4BE9-9EA0-010AF62ADD94}"/>
                  </a:ext>
                </a:extLst>
              </p:cNvPr>
              <p:cNvSpPr txBox="1"/>
              <p:nvPr/>
            </p:nvSpPr>
            <p:spPr>
              <a:xfrm>
                <a:off x="2152650" y="244700"/>
                <a:ext cx="2948268" cy="64633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r>
                      <a:rPr lang="en-US">
                        <a:latin typeface="Cambria Math" panose="02040503050406030204" pitchFamily="18" charset="0"/>
                      </a:rPr>
                      <m:t>0</m:t>
                    </m:r>
                  </m:oMath>
                </a14:m>
                <a:r>
                  <a:rPr lang="en-US" dirty="0"/>
                  <a:t> : calling context of </a:t>
                </a:r>
                <a:r>
                  <a:rPr lang="en-US" dirty="0" err="1"/>
                  <a:t>B.b</a:t>
                </a:r>
                <a:r>
                  <a:rPr lang="en-US" dirty="0"/>
                  <a:t>()</a:t>
                </a:r>
              </a:p>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oMath>
                </a14:m>
                <a:r>
                  <a:rPr lang="en-US" dirty="0"/>
                  <a:t>1 : calling context of </a:t>
                </a:r>
                <a:r>
                  <a:rPr lang="en-US" dirty="0" err="1"/>
                  <a:t>C.d</a:t>
                </a:r>
                <a:r>
                  <a:rPr lang="en-US" dirty="0"/>
                  <a:t>()</a:t>
                </a:r>
              </a:p>
            </p:txBody>
          </p:sp>
        </mc:Choice>
        <mc:Fallback xmlns="">
          <p:sp>
            <p:nvSpPr>
              <p:cNvPr id="25" name="TextBox 24">
                <a:extLst>
                  <a:ext uri="{FF2B5EF4-FFF2-40B4-BE49-F238E27FC236}">
                    <a16:creationId xmlns:a16="http://schemas.microsoft.com/office/drawing/2014/main" id="{46CC2809-2D0C-4BE9-9EA0-010AF62ADD94}"/>
                  </a:ext>
                </a:extLst>
              </p:cNvPr>
              <p:cNvSpPr txBox="1">
                <a:spLocks noRot="1" noChangeAspect="1" noMove="1" noResize="1" noEditPoints="1" noAdjustHandles="1" noChangeArrowheads="1" noChangeShapeType="1" noTextEdit="1"/>
              </p:cNvSpPr>
              <p:nvPr/>
            </p:nvSpPr>
            <p:spPr>
              <a:xfrm>
                <a:off x="2152650" y="244700"/>
                <a:ext cx="2948268" cy="646331"/>
              </a:xfrm>
              <a:prstGeom prst="rect">
                <a:avLst/>
              </a:prstGeom>
              <a:blipFill>
                <a:blip r:embed="rId4"/>
                <a:stretch>
                  <a:fillRect l="-1029" t="-3704" r="-1440" b="-1296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8015039-182E-4045-BA1E-0A9C42580830}"/>
                  </a:ext>
                </a:extLst>
              </p:cNvPr>
              <p:cNvSpPr txBox="1"/>
              <p:nvPr/>
            </p:nvSpPr>
            <p:spPr>
              <a:xfrm>
                <a:off x="6939164" y="3924869"/>
                <a:ext cx="1287082" cy="369332"/>
              </a:xfrm>
              <a:prstGeom prst="rect">
                <a:avLst/>
              </a:prstGeom>
              <a:noFill/>
            </p:spPr>
            <p:txBody>
              <a:bodyPr wrap="square" rtlCol="0">
                <a:spAutoFit/>
              </a:bodyPr>
              <a:lstStyle/>
              <a:p>
                <a:r>
                  <a:rPr lang="en-US" b="1" dirty="0"/>
                  <a:t>{tv1,</a:t>
                </a:r>
                <a:r>
                  <a:rPr lang="en-US" dirty="0"/>
                  <a:t> </a:t>
                </a:r>
                <a:r>
                  <a:rPr lang="en-US" b="1" dirty="0">
                    <a:solidFill>
                      <a:srgbClr val="FF0000"/>
                    </a:solidFill>
                  </a:rPr>
                  <a:t>L18</a:t>
                </a:r>
                <a:r>
                  <a:rPr lang="en-US" b="1" dirty="0"/>
                  <a:t>}</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28" name="TextBox 27">
                <a:extLst>
                  <a:ext uri="{FF2B5EF4-FFF2-40B4-BE49-F238E27FC236}">
                    <a16:creationId xmlns:a16="http://schemas.microsoft.com/office/drawing/2014/main" id="{68015039-182E-4045-BA1E-0A9C42580830}"/>
                  </a:ext>
                </a:extLst>
              </p:cNvPr>
              <p:cNvSpPr txBox="1">
                <a:spLocks noRot="1" noChangeAspect="1" noMove="1" noResize="1" noEditPoints="1" noAdjustHandles="1" noChangeArrowheads="1" noChangeShapeType="1" noTextEdit="1"/>
              </p:cNvSpPr>
              <p:nvPr/>
            </p:nvSpPr>
            <p:spPr>
              <a:xfrm>
                <a:off x="6939164" y="3924869"/>
                <a:ext cx="1287082" cy="369332"/>
              </a:xfrm>
              <a:prstGeom prst="rect">
                <a:avLst/>
              </a:prstGeom>
              <a:blipFill>
                <a:blip r:embed="rId5"/>
                <a:stretch>
                  <a:fillRect l="-3791"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9790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750"/>
                                        <p:tgtEl>
                                          <p:spTgt spid="18"/>
                                        </p:tgtEl>
                                      </p:cBhvr>
                                    </p:animEffect>
                                  </p:childTnLst>
                                </p:cTn>
                              </p:par>
                              <p:par>
                                <p:cTn id="15" presetID="22" presetClass="entr" presetSubtype="8"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750"/>
                                        <p:tgtEl>
                                          <p:spTgt spid="16"/>
                                        </p:tgtEl>
                                      </p:cBhvr>
                                    </p:animEffect>
                                  </p:childTnLst>
                                </p:cTn>
                              </p:par>
                            </p:childTnLst>
                          </p:cTn>
                        </p:par>
                        <p:par>
                          <p:cTn id="18" fill="hold">
                            <p:stCondLst>
                              <p:cond delay="1250"/>
                            </p:stCondLst>
                            <p:childTnLst>
                              <p:par>
                                <p:cTn id="19" presetID="22" presetClass="entr" presetSubtype="8"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F53C-0BB1-4B49-9A42-5ACC0250315D}"/>
              </a:ext>
            </a:extLst>
          </p:cNvPr>
          <p:cNvSpPr>
            <a:spLocks noGrp="1"/>
          </p:cNvSpPr>
          <p:nvPr>
            <p:ph type="title"/>
          </p:nvPr>
        </p:nvSpPr>
        <p:spPr/>
        <p:txBody>
          <a:bodyPr/>
          <a:lstStyle/>
          <a:p>
            <a:r>
              <a:rPr lang="en-US" dirty="0"/>
              <a:t>UI Element Tracking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41B85C-52FE-41F3-9587-CCEBBD988711}"/>
                  </a:ext>
                </a:extLst>
              </p:cNvPr>
              <p:cNvSpPr>
                <a:spLocks noGrp="1"/>
              </p:cNvSpPr>
              <p:nvPr>
                <p:ph idx="1"/>
              </p:nvPr>
            </p:nvSpPr>
            <p:spPr>
              <a:xfrm>
                <a:off x="838200" y="1825624"/>
                <a:ext cx="5678960" cy="2789027"/>
              </a:xfrm>
            </p:spPr>
            <p:txBody>
              <a:bodyPr>
                <a:normAutofit/>
              </a:bodyPr>
              <a:lstStyle/>
              <a:p>
                <a:r>
                  <a:rPr lang="en-US" dirty="0"/>
                  <a:t>Starting from where we discover the user specified UI elements, track all uses of the elements and type the correlated statements/variables with </a:t>
                </a:r>
                <a:r>
                  <a:rPr lang="en-US" b="1" dirty="0" err="1"/>
                  <a:t>UIRelated</a:t>
                </a:r>
                <a:r>
                  <a:rPr lang="en-US" dirty="0"/>
                  <a:t> in type context </a:t>
                </a:r>
                <a14:m>
                  <m:oMath xmlns:m="http://schemas.openxmlformats.org/officeDocument/2006/math">
                    <m:r>
                      <m:rPr>
                        <m:sty m:val="p"/>
                      </m:rPr>
                      <a:rPr lang="el-GR" i="1">
                        <a:latin typeface="Cambria Math" panose="02040503050406030204" pitchFamily="18" charset="0"/>
                      </a:rPr>
                      <m:t>Γ</m:t>
                    </m:r>
                    <m:r>
                      <a:rPr lang="en-US" i="1" baseline="-25000">
                        <a:latin typeface="Cambria Math" panose="02040503050406030204" pitchFamily="18" charset="0"/>
                      </a:rPr>
                      <m:t>1</m:t>
                    </m:r>
                  </m:oMath>
                </a14:m>
                <a:r>
                  <a:rPr lang="en-US" dirty="0"/>
                  <a:t>.</a:t>
                </a:r>
              </a:p>
            </p:txBody>
          </p:sp>
        </mc:Choice>
        <mc:Fallback xmlns="">
          <p:sp>
            <p:nvSpPr>
              <p:cNvPr id="3" name="Content Placeholder 2">
                <a:extLst>
                  <a:ext uri="{FF2B5EF4-FFF2-40B4-BE49-F238E27FC236}">
                    <a16:creationId xmlns:a16="http://schemas.microsoft.com/office/drawing/2014/main" id="{D041B85C-52FE-41F3-9587-CCEBBD988711}"/>
                  </a:ext>
                </a:extLst>
              </p:cNvPr>
              <p:cNvSpPr>
                <a:spLocks noGrp="1" noRot="1" noChangeAspect="1" noMove="1" noResize="1" noEditPoints="1" noAdjustHandles="1" noChangeArrowheads="1" noChangeShapeType="1" noTextEdit="1"/>
              </p:cNvSpPr>
              <p:nvPr>
                <p:ph idx="1"/>
              </p:nvPr>
            </p:nvSpPr>
            <p:spPr>
              <a:xfrm>
                <a:off x="838200" y="1825624"/>
                <a:ext cx="5678960" cy="2789027"/>
              </a:xfrm>
              <a:blipFill>
                <a:blip r:embed="rId3"/>
                <a:stretch>
                  <a:fillRect l="-1933" t="-3493" r="-333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E9E04EB-4E10-407F-83A1-EE8B6C714218}"/>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7D39B4B7-A2BF-4676-90EF-BA6DAAC85106}"/>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85870F9F-3D69-439D-83DB-B2D5F3D61117}"/>
              </a:ext>
            </a:extLst>
          </p:cNvPr>
          <p:cNvSpPr>
            <a:spLocks noGrp="1"/>
          </p:cNvSpPr>
          <p:nvPr>
            <p:ph type="sldNum" sz="quarter" idx="12"/>
          </p:nvPr>
        </p:nvSpPr>
        <p:spPr/>
        <p:txBody>
          <a:bodyPr/>
          <a:lstStyle/>
          <a:p>
            <a:fld id="{906745D7-5DCD-445B-BDED-754FAF3E7806}" type="slidenum">
              <a:rPr lang="en-US" smtClean="0"/>
              <a:t>14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D26941-0383-47DB-95D2-2E83B5BE8D95}"/>
                  </a:ext>
                </a:extLst>
              </p:cNvPr>
              <p:cNvSpPr txBox="1">
                <a:spLocks noChangeAspect="1"/>
              </p:cNvSpPr>
              <p:nvPr/>
            </p:nvSpPr>
            <p:spPr>
              <a:xfrm>
                <a:off x="1680637" y="5038494"/>
                <a:ext cx="8830726" cy="894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UI</m:t>
                      </m:r>
                      <m:r>
                        <a:rPr lang="en-US" sz="2000">
                          <a:latin typeface="Cambria Math" panose="02040503050406030204" pitchFamily="18" charset="0"/>
                        </a:rPr>
                        <m:t>˗</m:t>
                      </m:r>
                      <m:r>
                        <m:rPr>
                          <m:sty m:val="p"/>
                        </m:rPr>
                        <a:rPr lang="en-US" sz="2000">
                          <a:latin typeface="Cambria Math" panose="02040503050406030204" pitchFamily="18" charset="0"/>
                        </a:rPr>
                        <m:t>CallAPI</m:t>
                      </m:r>
                      <m:r>
                        <a:rPr lang="en-US" sz="2000">
                          <a:latin typeface="Cambria Math" panose="02040503050406030204" pitchFamily="18" charset="0"/>
                        </a:rPr>
                        <m:t>˗</m:t>
                      </m:r>
                      <m:r>
                        <m:rPr>
                          <m:sty m:val="p"/>
                        </m:rPr>
                        <a:rPr lang="en-US" sz="2000">
                          <a:latin typeface="Cambria Math" panose="02040503050406030204" pitchFamily="18" charset="0"/>
                        </a:rPr>
                        <m:t>This</m:t>
                      </m:r>
                      <m:f>
                        <m:fPr>
                          <m:ctrlPr>
                            <a:rPr lang="en-US" sz="2000" i="1">
                              <a:latin typeface="Cambria Math" panose="02040503050406030204" pitchFamily="18" charset="0"/>
                            </a:rPr>
                          </m:ctrlPr>
                        </m:fPr>
                        <m:num>
                          <m:r>
                            <a:rPr lang="en-US" sz="2000" i="1">
                              <a:latin typeface="Cambria Math" panose="02040503050406030204" pitchFamily="18" charset="0"/>
                            </a:rPr>
                            <m:t>𝑎𝑝𝑖</m:t>
                          </m:r>
                          <m:d>
                            <m:dPr>
                              <m:ctrlPr>
                                <a:rPr lang="en-US" sz="2000" i="1">
                                  <a:latin typeface="Cambria Math" panose="02040503050406030204" pitchFamily="18" charset="0"/>
                                </a:rPr>
                              </m:ctrlPr>
                            </m:dPr>
                            <m:e>
                              <m:r>
                                <a:rPr lang="en-US" sz="2000" i="1">
                                  <a:latin typeface="Cambria Math" panose="02040503050406030204" pitchFamily="18" charset="0"/>
                                </a:rPr>
                                <m:t>𝑚</m:t>
                              </m:r>
                            </m:e>
                          </m:d>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𝑦</m:t>
                          </m:r>
                          <m:r>
                            <m:rPr>
                              <m:sty m:val="p"/>
                            </m:rPr>
                            <a:rPr lang="el-GR" sz="2000" i="1" baseline="-25000">
                              <a:latin typeface="Cambria Math" panose="02040503050406030204" pitchFamily="18" charset="0"/>
                            </a:rPr>
                            <m:t>ε</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𝐔𝐈𝐑𝐞𝐥𝐚𝐭𝐞𝐝</m:t>
                          </m:r>
                        </m:num>
                        <m:den>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baseline="30000">
                                  <a:latin typeface="Cambria Math" panose="02040503050406030204" pitchFamily="18" charset="0"/>
                                </a:rPr>
                                <m:t>𝑙</m:t>
                              </m:r>
                              <m:r>
                                <a:rPr lang="en-US" sz="2000" i="1">
                                  <a:latin typeface="Cambria Math" panose="02040503050406030204" pitchFamily="18" charset="0"/>
                                </a:rPr>
                                <m:t> </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e>
                          </m:d>
                          <m:r>
                            <m:rPr>
                              <m:sty m:val="p"/>
                            </m:rPr>
                            <a:rPr lang="el-GR" sz="2000" i="1" baseline="-25000">
                              <a:latin typeface="Cambria Math" panose="02040503050406030204" pitchFamily="18" charset="0"/>
                            </a:rPr>
                            <m:t>ε</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 ⇒[</m:t>
                          </m:r>
                          <m:r>
                            <a:rPr lang="en-US" sz="2000" i="1">
                              <a:latin typeface="Cambria Math" panose="02040503050406030204" pitchFamily="18" charset="0"/>
                            </a:rPr>
                            <m:t>𝑥</m:t>
                          </m:r>
                          <m:r>
                            <m:rPr>
                              <m:sty m:val="p"/>
                            </m:rPr>
                            <a:rPr lang="el-GR" sz="2000" i="1" baseline="-25000">
                              <a:latin typeface="Cambria Math" panose="02040503050406030204" pitchFamily="18" charset="0"/>
                            </a:rPr>
                            <m:t>ε</m:t>
                          </m:r>
                          <m:r>
                            <a:rPr lang="en-US" sz="2000" i="1">
                              <a:latin typeface="Cambria Math" panose="02040503050406030204" pitchFamily="18" charset="0"/>
                            </a:rPr>
                            <m:t>, </m:t>
                          </m:r>
                          <m:r>
                            <a:rPr lang="en-US" sz="2000" i="1">
                              <a:latin typeface="Cambria Math" panose="02040503050406030204" pitchFamily="18" charset="0"/>
                            </a:rPr>
                            <m:t>𝑙</m:t>
                          </m:r>
                          <m:r>
                            <m:rPr>
                              <m:sty m:val="p"/>
                            </m:rPr>
                            <a:rPr lang="el-GR" sz="2000" i="1" baseline="-25000">
                              <a:latin typeface="Cambria Math" panose="02040503050406030204" pitchFamily="18" charset="0"/>
                            </a:rPr>
                            <m:t>ε</m:t>
                          </m:r>
                          <m:r>
                            <a:rPr lang="en-US" sz="2000" i="1">
                              <a:latin typeface="Cambria Math" panose="02040503050406030204" pitchFamily="18" charset="0"/>
                            </a:rPr>
                            <m:t> :</m:t>
                          </m:r>
                          <m:r>
                            <a:rPr lang="en-US" sz="2000" b="1">
                              <a:latin typeface="Cambria Math" panose="02040503050406030204" pitchFamily="18" charset="0"/>
                            </a:rPr>
                            <m:t>𝐔𝐈𝐑𝐞𝐥𝐚𝐭𝐞𝐝</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den>
                      </m:f>
                    </m:oMath>
                  </m:oMathPara>
                </a14:m>
                <a:endParaRPr lang="en-US" dirty="0"/>
              </a:p>
            </p:txBody>
          </p:sp>
        </mc:Choice>
        <mc:Fallback xmlns="">
          <p:sp>
            <p:nvSpPr>
              <p:cNvPr id="7" name="TextBox 6">
                <a:extLst>
                  <a:ext uri="{FF2B5EF4-FFF2-40B4-BE49-F238E27FC236}">
                    <a16:creationId xmlns:a16="http://schemas.microsoft.com/office/drawing/2014/main" id="{3FD26941-0383-47DB-95D2-2E83B5BE8D95}"/>
                  </a:ext>
                </a:extLst>
              </p:cNvPr>
              <p:cNvSpPr txBox="1">
                <a:spLocks noRot="1" noChangeAspect="1" noMove="1" noResize="1" noEditPoints="1" noAdjustHandles="1" noChangeArrowheads="1" noChangeShapeType="1" noTextEdit="1"/>
              </p:cNvSpPr>
              <p:nvPr/>
            </p:nvSpPr>
            <p:spPr>
              <a:xfrm>
                <a:off x="1680637" y="5038494"/>
                <a:ext cx="8830726" cy="894014"/>
              </a:xfrm>
              <a:prstGeom prst="rect">
                <a:avLst/>
              </a:prstGeom>
              <a:blipFill>
                <a:blip r:embed="rId4"/>
                <a:stretch>
                  <a:fillRect/>
                </a:stretch>
              </a:blipFill>
            </p:spPr>
            <p:txBody>
              <a:bodyPr/>
              <a:lstStyle/>
              <a:p>
                <a:r>
                  <a:rPr lang="en-US">
                    <a:noFill/>
                  </a:rPr>
                  <a:t> </a:t>
                </a:r>
              </a:p>
            </p:txBody>
          </p:sp>
        </mc:Fallback>
      </mc:AlternateContent>
      <p:pic>
        <p:nvPicPr>
          <p:cNvPr id="8" name="Picture 2" descr="Android robot.svg">
            <a:extLst>
              <a:ext uri="{FF2B5EF4-FFF2-40B4-BE49-F238E27FC236}">
                <a16:creationId xmlns:a16="http://schemas.microsoft.com/office/drawing/2014/main" id="{97DF5685-08C3-4C26-847F-2F28666F05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2912" y="263729"/>
            <a:ext cx="829056" cy="9731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D4B03D9-F9AA-4425-A579-30C935D17D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5027" y="1266883"/>
            <a:ext cx="723242" cy="947696"/>
          </a:xfrm>
          <a:prstGeom prst="rect">
            <a:avLst/>
          </a:prstGeom>
        </p:spPr>
      </p:pic>
      <p:sp>
        <p:nvSpPr>
          <p:cNvPr id="10" name="Rectangle 9">
            <a:extLst>
              <a:ext uri="{FF2B5EF4-FFF2-40B4-BE49-F238E27FC236}">
                <a16:creationId xmlns:a16="http://schemas.microsoft.com/office/drawing/2014/main" id="{AA24BA35-38D6-4093-A46F-0E1EF2F1BB2A}"/>
              </a:ext>
            </a:extLst>
          </p:cNvPr>
          <p:cNvSpPr/>
          <p:nvPr/>
        </p:nvSpPr>
        <p:spPr>
          <a:xfrm>
            <a:off x="7967274" y="943717"/>
            <a:ext cx="1293658"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Discovery</a:t>
            </a:r>
          </a:p>
        </p:txBody>
      </p:sp>
      <p:sp>
        <p:nvSpPr>
          <p:cNvPr id="11" name="Rectangle 10">
            <a:extLst>
              <a:ext uri="{FF2B5EF4-FFF2-40B4-BE49-F238E27FC236}">
                <a16:creationId xmlns:a16="http://schemas.microsoft.com/office/drawing/2014/main" id="{D2C3912D-2B0E-4E35-9EA9-6171F6F1F8C0}"/>
              </a:ext>
            </a:extLst>
          </p:cNvPr>
          <p:cNvSpPr/>
          <p:nvPr/>
        </p:nvSpPr>
        <p:spPr>
          <a:xfrm>
            <a:off x="9610330" y="937048"/>
            <a:ext cx="1272591"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a:t>
            </a:r>
          </a:p>
          <a:p>
            <a:pPr algn="ctr"/>
            <a:r>
              <a:rPr lang="en-US" dirty="0">
                <a:solidFill>
                  <a:schemeClr val="tx1"/>
                </a:solidFill>
              </a:rPr>
              <a:t>Tracking</a:t>
            </a:r>
          </a:p>
        </p:txBody>
      </p:sp>
      <p:sp>
        <p:nvSpPr>
          <p:cNvPr id="12" name="Rectangle 11">
            <a:extLst>
              <a:ext uri="{FF2B5EF4-FFF2-40B4-BE49-F238E27FC236}">
                <a16:creationId xmlns:a16="http://schemas.microsoft.com/office/drawing/2014/main" id="{328766A9-0F4E-47A7-9E03-0B1A5C13989B}"/>
              </a:ext>
            </a:extLst>
          </p:cNvPr>
          <p:cNvSpPr/>
          <p:nvPr/>
        </p:nvSpPr>
        <p:spPr>
          <a:xfrm>
            <a:off x="8940367" y="2677757"/>
            <a:ext cx="990528" cy="64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Code </a:t>
            </a:r>
          </a:p>
          <a:p>
            <a:pPr algn="ctr"/>
            <a:r>
              <a:rPr lang="en-US" dirty="0">
                <a:solidFill>
                  <a:schemeClr val="tx1"/>
                </a:solidFill>
              </a:rPr>
              <a:t>Removal</a:t>
            </a:r>
          </a:p>
        </p:txBody>
      </p:sp>
      <p:sp>
        <p:nvSpPr>
          <p:cNvPr id="13" name="Rectangle 12">
            <a:extLst>
              <a:ext uri="{FF2B5EF4-FFF2-40B4-BE49-F238E27FC236}">
                <a16:creationId xmlns:a16="http://schemas.microsoft.com/office/drawing/2014/main" id="{08D88D96-CDD1-459B-A0ED-29FF58386987}"/>
              </a:ext>
            </a:extLst>
          </p:cNvPr>
          <p:cNvSpPr/>
          <p:nvPr/>
        </p:nvSpPr>
        <p:spPr>
          <a:xfrm>
            <a:off x="10511363" y="2685070"/>
            <a:ext cx="1504193"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Forward Data </a:t>
            </a:r>
          </a:p>
          <a:p>
            <a:pPr algn="ctr"/>
            <a:r>
              <a:rPr lang="en-US" dirty="0">
                <a:solidFill>
                  <a:schemeClr val="tx1"/>
                </a:solidFill>
              </a:rPr>
              <a:t>Tracking</a:t>
            </a:r>
          </a:p>
        </p:txBody>
      </p:sp>
      <p:sp>
        <p:nvSpPr>
          <p:cNvPr id="14" name="Rectangle 13">
            <a:extLst>
              <a:ext uri="{FF2B5EF4-FFF2-40B4-BE49-F238E27FC236}">
                <a16:creationId xmlns:a16="http://schemas.microsoft.com/office/drawing/2014/main" id="{AC5B2102-F765-4AF6-9E8E-2BBC8E142B31}"/>
              </a:ext>
            </a:extLst>
          </p:cNvPr>
          <p:cNvSpPr/>
          <p:nvPr/>
        </p:nvSpPr>
        <p:spPr>
          <a:xfrm>
            <a:off x="10541917" y="1713334"/>
            <a:ext cx="1443087"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chemeClr val="tx1"/>
                </a:solidFill>
              </a:rPr>
              <a:t>Backward </a:t>
            </a:r>
          </a:p>
          <a:p>
            <a:pPr algn="ctr"/>
            <a:r>
              <a:rPr lang="en-US" dirty="0">
                <a:solidFill>
                  <a:schemeClr val="tx1"/>
                </a:solidFill>
              </a:rPr>
              <a:t>Data Tracking</a:t>
            </a:r>
          </a:p>
        </p:txBody>
      </p:sp>
      <p:cxnSp>
        <p:nvCxnSpPr>
          <p:cNvPr id="15" name="Straight Arrow Connector 14">
            <a:extLst>
              <a:ext uri="{FF2B5EF4-FFF2-40B4-BE49-F238E27FC236}">
                <a16:creationId xmlns:a16="http://schemas.microsoft.com/office/drawing/2014/main" id="{970353C6-21E7-4F8A-AC66-D683295DD3AB}"/>
              </a:ext>
            </a:extLst>
          </p:cNvPr>
          <p:cNvCxnSpPr>
            <a:cxnSpLocks/>
            <a:stCxn id="10" idx="3"/>
            <a:endCxn id="11" idx="1"/>
          </p:cNvCxnSpPr>
          <p:nvPr/>
        </p:nvCxnSpPr>
        <p:spPr>
          <a:xfrm flipV="1">
            <a:off x="9260932" y="1260214"/>
            <a:ext cx="349398" cy="6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0ECB2AC-6C9F-4EE6-8920-A462F8D32B50}"/>
              </a:ext>
            </a:extLst>
          </p:cNvPr>
          <p:cNvCxnSpPr>
            <a:stCxn id="11" idx="3"/>
            <a:endCxn id="14" idx="0"/>
          </p:cNvCxnSpPr>
          <p:nvPr/>
        </p:nvCxnSpPr>
        <p:spPr>
          <a:xfrm>
            <a:off x="10882921" y="1260214"/>
            <a:ext cx="380540" cy="453120"/>
          </a:xfrm>
          <a:prstGeom prst="bent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6A3C11-DC4C-43D7-8635-64B0D0F7FBBA}"/>
              </a:ext>
            </a:extLst>
          </p:cNvPr>
          <p:cNvCxnSpPr>
            <a:stCxn id="13" idx="1"/>
            <a:endCxn id="12" idx="3"/>
          </p:cNvCxnSpPr>
          <p:nvPr/>
        </p:nvCxnSpPr>
        <p:spPr>
          <a:xfrm flipH="1" flipV="1">
            <a:off x="9930895" y="3000923"/>
            <a:ext cx="580468" cy="73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0DB656F-6C58-4913-AB1B-260B49C18B78}"/>
              </a:ext>
            </a:extLst>
          </p:cNvPr>
          <p:cNvCxnSpPr>
            <a:cxnSpLocks/>
            <a:stCxn id="12" idx="1"/>
            <a:endCxn id="20" idx="3"/>
          </p:cNvCxnSpPr>
          <p:nvPr/>
        </p:nvCxnSpPr>
        <p:spPr>
          <a:xfrm flipH="1">
            <a:off x="7655221" y="3000923"/>
            <a:ext cx="1285146" cy="2340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6FA886D-FFB1-4A40-84AF-0B492BB1258A}"/>
              </a:ext>
            </a:extLst>
          </p:cNvPr>
          <p:cNvGrpSpPr/>
          <p:nvPr/>
        </p:nvGrpSpPr>
        <p:grpSpPr>
          <a:xfrm>
            <a:off x="6826165" y="2537745"/>
            <a:ext cx="829056" cy="973169"/>
            <a:chOff x="3695700" y="4898028"/>
            <a:chExt cx="829056" cy="973169"/>
          </a:xfrm>
        </p:grpSpPr>
        <p:pic>
          <p:nvPicPr>
            <p:cNvPr id="20" name="Picture 2" descr="Android robot.svg">
              <a:extLst>
                <a:ext uri="{FF2B5EF4-FFF2-40B4-BE49-F238E27FC236}">
                  <a16:creationId xmlns:a16="http://schemas.microsoft.com/office/drawing/2014/main" id="{E635ED90-4061-4EFD-8471-86C011A2D7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5700" y="4898028"/>
              <a:ext cx="829056" cy="973169"/>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DAA4B119-A892-4282-9B81-3B9E9A40D98D}"/>
                </a:ext>
              </a:extLst>
            </p:cNvPr>
            <p:cNvSpPr/>
            <p:nvPr/>
          </p:nvSpPr>
          <p:spPr>
            <a:xfrm>
              <a:off x="4210051" y="5384612"/>
              <a:ext cx="134423" cy="191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E6E61467-837D-4F72-9D55-BAD1F8E51766}"/>
              </a:ext>
            </a:extLst>
          </p:cNvPr>
          <p:cNvCxnSpPr>
            <a:cxnSpLocks/>
            <a:stCxn id="8" idx="3"/>
            <a:endCxn id="10" idx="1"/>
          </p:cNvCxnSpPr>
          <p:nvPr/>
        </p:nvCxnSpPr>
        <p:spPr>
          <a:xfrm>
            <a:off x="7691968" y="750314"/>
            <a:ext cx="275306" cy="51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ECBBCAA-F47C-4A66-8F62-E39298AF6DAD}"/>
              </a:ext>
            </a:extLst>
          </p:cNvPr>
          <p:cNvCxnSpPr>
            <a:cxnSpLocks/>
            <a:stCxn id="9" idx="3"/>
            <a:endCxn id="10" idx="1"/>
          </p:cNvCxnSpPr>
          <p:nvPr/>
        </p:nvCxnSpPr>
        <p:spPr>
          <a:xfrm flipV="1">
            <a:off x="7658269" y="1266883"/>
            <a:ext cx="309005" cy="473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0B57A84-B36F-440E-BFA8-4B22AB03CFBC}"/>
              </a:ext>
            </a:extLst>
          </p:cNvPr>
          <p:cNvCxnSpPr>
            <a:cxnSpLocks/>
            <a:stCxn id="14" idx="2"/>
            <a:endCxn id="13" idx="0"/>
          </p:cNvCxnSpPr>
          <p:nvPr/>
        </p:nvCxnSpPr>
        <p:spPr>
          <a:xfrm flipH="1">
            <a:off x="11263460" y="2359665"/>
            <a:ext cx="1" cy="32540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Speech Bubble: Rectangle with Corners Rounded 24">
            <a:extLst>
              <a:ext uri="{FF2B5EF4-FFF2-40B4-BE49-F238E27FC236}">
                <a16:creationId xmlns:a16="http://schemas.microsoft.com/office/drawing/2014/main" id="{84B07422-7715-42B9-90CC-602AE4CB018A}"/>
              </a:ext>
            </a:extLst>
          </p:cNvPr>
          <p:cNvSpPr/>
          <p:nvPr/>
        </p:nvSpPr>
        <p:spPr>
          <a:xfrm>
            <a:off x="9980315" y="155024"/>
            <a:ext cx="1959435" cy="495975"/>
          </a:xfrm>
          <a:prstGeom prst="wedgeRoundRectCallout">
            <a:avLst>
              <a:gd name="adj1" fmla="val -48538"/>
              <a:gd name="adj2" fmla="val 97525"/>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FF0000"/>
                </a:solidFill>
              </a:rPr>
              <a:t>x</a:t>
            </a:r>
            <a:r>
              <a:rPr lang="en-US" dirty="0" err="1">
                <a:solidFill>
                  <a:schemeClr val="tx1"/>
                </a:solidFill>
              </a:rPr>
              <a:t>.setText</a:t>
            </a:r>
            <a:r>
              <a:rPr lang="en-US" dirty="0">
                <a:solidFill>
                  <a:schemeClr val="tx1"/>
                </a:solidFill>
              </a:rPr>
              <a:t>(</a:t>
            </a:r>
            <a:r>
              <a:rPr lang="en-US" b="1" dirty="0">
                <a:solidFill>
                  <a:schemeClr val="tx1"/>
                </a:solidFill>
              </a:rPr>
              <a:t>txt</a:t>
            </a:r>
            <a:r>
              <a:rPr lang="en-US" dirty="0">
                <a:solidFill>
                  <a:schemeClr val="tx1"/>
                </a:solidFill>
              </a:rPr>
              <a:t>);</a:t>
            </a:r>
          </a:p>
        </p:txBody>
      </p:sp>
    </p:spTree>
    <p:extLst>
      <p:ext uri="{BB962C8B-B14F-4D97-AF65-F5344CB8AC3E}">
        <p14:creationId xmlns:p14="http://schemas.microsoft.com/office/powerpoint/2010/main" val="81286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8"/>
                                        </p:tgtEl>
                                        <p:attrNameLst>
                                          <p:attrName>style.opacity</p:attrName>
                                        </p:attrNameLst>
                                      </p:cBhvr>
                                      <p:to>
                                        <p:strVal val="0.1"/>
                                      </p:to>
                                    </p:set>
                                    <p:animEffect filter="image" prLst="opacity: 0.1">
                                      <p:cBhvr rctx="IE">
                                        <p:cTn id="7" dur="indefinite"/>
                                        <p:tgtEl>
                                          <p:spTgt spid="8"/>
                                        </p:tgtEl>
                                      </p:cBhvr>
                                    </p:animEffect>
                                  </p:childTnLst>
                                </p:cTn>
                              </p:par>
                              <p:par>
                                <p:cTn id="8" presetID="9" presetClass="emph" presetSubtype="0" nodeType="withEffect">
                                  <p:stCondLst>
                                    <p:cond delay="0"/>
                                  </p:stCondLst>
                                  <p:childTnLst>
                                    <p:set>
                                      <p:cBhvr>
                                        <p:cTn id="9" dur="indefinite"/>
                                        <p:tgtEl>
                                          <p:spTgt spid="22"/>
                                        </p:tgtEl>
                                        <p:attrNameLst>
                                          <p:attrName>style.opacity</p:attrName>
                                        </p:attrNameLst>
                                      </p:cBhvr>
                                      <p:to>
                                        <p:strVal val="0.1"/>
                                      </p:to>
                                    </p:set>
                                    <p:animEffect filter="image" prLst="opacity: 0.1">
                                      <p:cBhvr rctx="IE">
                                        <p:cTn id="10" dur="indefinite"/>
                                        <p:tgtEl>
                                          <p:spTgt spid="22"/>
                                        </p:tgtEl>
                                      </p:cBhvr>
                                    </p:animEffect>
                                  </p:childTnLst>
                                </p:cTn>
                              </p:par>
                              <p:par>
                                <p:cTn id="11" presetID="9" presetClass="emph" presetSubtype="0" nodeType="withEffect">
                                  <p:stCondLst>
                                    <p:cond delay="0"/>
                                  </p:stCondLst>
                                  <p:childTnLst>
                                    <p:set>
                                      <p:cBhvr>
                                        <p:cTn id="12" dur="indefinite"/>
                                        <p:tgtEl>
                                          <p:spTgt spid="23"/>
                                        </p:tgtEl>
                                        <p:attrNameLst>
                                          <p:attrName>style.opacity</p:attrName>
                                        </p:attrNameLst>
                                      </p:cBhvr>
                                      <p:to>
                                        <p:strVal val="0.1"/>
                                      </p:to>
                                    </p:set>
                                    <p:animEffect filter="image" prLst="opacity: 0.1">
                                      <p:cBhvr rctx="IE">
                                        <p:cTn id="13" dur="indefinite"/>
                                        <p:tgtEl>
                                          <p:spTgt spid="23"/>
                                        </p:tgtEl>
                                      </p:cBhvr>
                                    </p:animEffect>
                                  </p:childTnLst>
                                </p:cTn>
                              </p:par>
                              <p:par>
                                <p:cTn id="14" presetID="9" presetClass="emph" presetSubtype="0" nodeType="withEffect">
                                  <p:stCondLst>
                                    <p:cond delay="0"/>
                                  </p:stCondLst>
                                  <p:childTnLst>
                                    <p:set>
                                      <p:cBhvr>
                                        <p:cTn id="15" dur="indefinite"/>
                                        <p:tgtEl>
                                          <p:spTgt spid="9"/>
                                        </p:tgtEl>
                                        <p:attrNameLst>
                                          <p:attrName>style.opacity</p:attrName>
                                        </p:attrNameLst>
                                      </p:cBhvr>
                                      <p:to>
                                        <p:strVal val="0.1"/>
                                      </p:to>
                                    </p:set>
                                    <p:animEffect filter="image" prLst="opacity: 0.1">
                                      <p:cBhvr rctx="IE">
                                        <p:cTn id="16" dur="indefinite"/>
                                        <p:tgtEl>
                                          <p:spTgt spid="9"/>
                                        </p:tgtEl>
                                      </p:cBhvr>
                                    </p:animEffect>
                                  </p:childTnLst>
                                </p:cTn>
                              </p:par>
                              <p:par>
                                <p:cTn id="17" presetID="9" presetClass="emph" presetSubtype="0" grpId="0" nodeType="withEffect">
                                  <p:stCondLst>
                                    <p:cond delay="0"/>
                                  </p:stCondLst>
                                  <p:childTnLst>
                                    <p:set>
                                      <p:cBhvr>
                                        <p:cTn id="18" dur="indefinite"/>
                                        <p:tgtEl>
                                          <p:spTgt spid="10"/>
                                        </p:tgtEl>
                                        <p:attrNameLst>
                                          <p:attrName>style.opacity</p:attrName>
                                        </p:attrNameLst>
                                      </p:cBhvr>
                                      <p:to>
                                        <p:strVal val="0.1"/>
                                      </p:to>
                                    </p:set>
                                    <p:animEffect filter="image" prLst="opacity: 0.1">
                                      <p:cBhvr rctx="IE">
                                        <p:cTn id="19" dur="indefinite"/>
                                        <p:tgtEl>
                                          <p:spTgt spid="10"/>
                                        </p:tgtEl>
                                      </p:cBhvr>
                                    </p:animEffect>
                                  </p:childTnLst>
                                </p:cTn>
                              </p:par>
                              <p:par>
                                <p:cTn id="20" presetID="9" presetClass="emph" presetSubtype="0" nodeType="withEffect">
                                  <p:stCondLst>
                                    <p:cond delay="0"/>
                                  </p:stCondLst>
                                  <p:childTnLst>
                                    <p:set>
                                      <p:cBhvr>
                                        <p:cTn id="21" dur="indefinite"/>
                                        <p:tgtEl>
                                          <p:spTgt spid="15"/>
                                        </p:tgtEl>
                                        <p:attrNameLst>
                                          <p:attrName>style.opacity</p:attrName>
                                        </p:attrNameLst>
                                      </p:cBhvr>
                                      <p:to>
                                        <p:strVal val="0.1"/>
                                      </p:to>
                                    </p:set>
                                    <p:animEffect filter="image" prLst="opacity: 0.1">
                                      <p:cBhvr rctx="IE">
                                        <p:cTn id="22" dur="indefinite"/>
                                        <p:tgtEl>
                                          <p:spTgt spid="15"/>
                                        </p:tgtEl>
                                      </p:cBhvr>
                                    </p:animEffect>
                                  </p:childTnLst>
                                </p:cTn>
                              </p:par>
                              <p:par>
                                <p:cTn id="23" presetID="9" presetClass="emph" presetSubtype="0" nodeType="withEffect">
                                  <p:stCondLst>
                                    <p:cond delay="0"/>
                                  </p:stCondLst>
                                  <p:childTnLst>
                                    <p:set>
                                      <p:cBhvr>
                                        <p:cTn id="24" dur="indefinite"/>
                                        <p:tgtEl>
                                          <p:spTgt spid="16"/>
                                        </p:tgtEl>
                                        <p:attrNameLst>
                                          <p:attrName>style.opacity</p:attrName>
                                        </p:attrNameLst>
                                      </p:cBhvr>
                                      <p:to>
                                        <p:strVal val="0.1"/>
                                      </p:to>
                                    </p:set>
                                    <p:animEffect filter="image" prLst="opacity: 0.1">
                                      <p:cBhvr rctx="IE">
                                        <p:cTn id="25" dur="indefinite"/>
                                        <p:tgtEl>
                                          <p:spTgt spid="16"/>
                                        </p:tgtEl>
                                      </p:cBhvr>
                                    </p:animEffect>
                                  </p:childTnLst>
                                </p:cTn>
                              </p:par>
                              <p:par>
                                <p:cTn id="26" presetID="9" presetClass="emph" presetSubtype="0" grpId="0" nodeType="withEffect">
                                  <p:stCondLst>
                                    <p:cond delay="0"/>
                                  </p:stCondLst>
                                  <p:childTnLst>
                                    <p:set>
                                      <p:cBhvr>
                                        <p:cTn id="27" dur="indefinite"/>
                                        <p:tgtEl>
                                          <p:spTgt spid="14"/>
                                        </p:tgtEl>
                                        <p:attrNameLst>
                                          <p:attrName>style.opacity</p:attrName>
                                        </p:attrNameLst>
                                      </p:cBhvr>
                                      <p:to>
                                        <p:strVal val="0.1"/>
                                      </p:to>
                                    </p:set>
                                    <p:animEffect filter="image" prLst="opacity: 0.1">
                                      <p:cBhvr rctx="IE">
                                        <p:cTn id="28" dur="indefinite"/>
                                        <p:tgtEl>
                                          <p:spTgt spid="14"/>
                                        </p:tgtEl>
                                      </p:cBhvr>
                                    </p:animEffect>
                                  </p:childTnLst>
                                </p:cTn>
                              </p:par>
                              <p:par>
                                <p:cTn id="29" presetID="9" presetClass="emph" presetSubtype="0" nodeType="withEffect">
                                  <p:stCondLst>
                                    <p:cond delay="0"/>
                                  </p:stCondLst>
                                  <p:childTnLst>
                                    <p:set>
                                      <p:cBhvr>
                                        <p:cTn id="30" dur="indefinite"/>
                                        <p:tgtEl>
                                          <p:spTgt spid="24"/>
                                        </p:tgtEl>
                                        <p:attrNameLst>
                                          <p:attrName>style.opacity</p:attrName>
                                        </p:attrNameLst>
                                      </p:cBhvr>
                                      <p:to>
                                        <p:strVal val="0.1"/>
                                      </p:to>
                                    </p:set>
                                    <p:animEffect filter="image" prLst="opacity: 0.1">
                                      <p:cBhvr rctx="IE">
                                        <p:cTn id="31" dur="indefinite"/>
                                        <p:tgtEl>
                                          <p:spTgt spid="24"/>
                                        </p:tgtEl>
                                      </p:cBhvr>
                                    </p:animEffect>
                                  </p:childTnLst>
                                </p:cTn>
                              </p:par>
                              <p:par>
                                <p:cTn id="32" presetID="9" presetClass="emph" presetSubtype="0" grpId="0" nodeType="withEffect">
                                  <p:stCondLst>
                                    <p:cond delay="0"/>
                                  </p:stCondLst>
                                  <p:childTnLst>
                                    <p:set>
                                      <p:cBhvr>
                                        <p:cTn id="33" dur="indefinite"/>
                                        <p:tgtEl>
                                          <p:spTgt spid="13"/>
                                        </p:tgtEl>
                                        <p:attrNameLst>
                                          <p:attrName>style.opacity</p:attrName>
                                        </p:attrNameLst>
                                      </p:cBhvr>
                                      <p:to>
                                        <p:strVal val="0.1"/>
                                      </p:to>
                                    </p:set>
                                    <p:animEffect filter="image" prLst="opacity: 0.1">
                                      <p:cBhvr rctx="IE">
                                        <p:cTn id="34" dur="indefinite"/>
                                        <p:tgtEl>
                                          <p:spTgt spid="13"/>
                                        </p:tgtEl>
                                      </p:cBhvr>
                                    </p:animEffect>
                                  </p:childTnLst>
                                </p:cTn>
                              </p:par>
                              <p:par>
                                <p:cTn id="35" presetID="9" presetClass="emph" presetSubtype="0" nodeType="withEffect">
                                  <p:stCondLst>
                                    <p:cond delay="0"/>
                                  </p:stCondLst>
                                  <p:childTnLst>
                                    <p:set>
                                      <p:cBhvr>
                                        <p:cTn id="36" dur="indefinite"/>
                                        <p:tgtEl>
                                          <p:spTgt spid="17"/>
                                        </p:tgtEl>
                                        <p:attrNameLst>
                                          <p:attrName>style.opacity</p:attrName>
                                        </p:attrNameLst>
                                      </p:cBhvr>
                                      <p:to>
                                        <p:strVal val="0.1"/>
                                      </p:to>
                                    </p:set>
                                    <p:animEffect filter="image" prLst="opacity: 0.1">
                                      <p:cBhvr rctx="IE">
                                        <p:cTn id="37" dur="indefinite"/>
                                        <p:tgtEl>
                                          <p:spTgt spid="17"/>
                                        </p:tgtEl>
                                      </p:cBhvr>
                                    </p:animEffect>
                                  </p:childTnLst>
                                </p:cTn>
                              </p:par>
                              <p:par>
                                <p:cTn id="38" presetID="9" presetClass="emph" presetSubtype="0" grpId="0" nodeType="withEffect">
                                  <p:stCondLst>
                                    <p:cond delay="0"/>
                                  </p:stCondLst>
                                  <p:childTnLst>
                                    <p:set>
                                      <p:cBhvr>
                                        <p:cTn id="39" dur="indefinite"/>
                                        <p:tgtEl>
                                          <p:spTgt spid="12"/>
                                        </p:tgtEl>
                                        <p:attrNameLst>
                                          <p:attrName>style.opacity</p:attrName>
                                        </p:attrNameLst>
                                      </p:cBhvr>
                                      <p:to>
                                        <p:strVal val="0.1"/>
                                      </p:to>
                                    </p:set>
                                    <p:animEffect filter="image" prLst="opacity: 0.1">
                                      <p:cBhvr rctx="IE">
                                        <p:cTn id="40" dur="indefinite"/>
                                        <p:tgtEl>
                                          <p:spTgt spid="12"/>
                                        </p:tgtEl>
                                      </p:cBhvr>
                                    </p:animEffect>
                                  </p:childTnLst>
                                </p:cTn>
                              </p:par>
                              <p:par>
                                <p:cTn id="41" presetID="9" presetClass="emph" presetSubtype="0" nodeType="withEffect">
                                  <p:stCondLst>
                                    <p:cond delay="0"/>
                                  </p:stCondLst>
                                  <p:childTnLst>
                                    <p:set>
                                      <p:cBhvr>
                                        <p:cTn id="42" dur="indefinite"/>
                                        <p:tgtEl>
                                          <p:spTgt spid="18"/>
                                        </p:tgtEl>
                                        <p:attrNameLst>
                                          <p:attrName>style.opacity</p:attrName>
                                        </p:attrNameLst>
                                      </p:cBhvr>
                                      <p:to>
                                        <p:strVal val="0.1"/>
                                      </p:to>
                                    </p:set>
                                    <p:animEffect filter="image" prLst="opacity: 0.1">
                                      <p:cBhvr rctx="IE">
                                        <p:cTn id="43" dur="indefinite"/>
                                        <p:tgtEl>
                                          <p:spTgt spid="18"/>
                                        </p:tgtEl>
                                      </p:cBhvr>
                                    </p:animEffect>
                                  </p:childTnLst>
                                </p:cTn>
                              </p:par>
                              <p:par>
                                <p:cTn id="44" presetID="9" presetClass="emph" presetSubtype="0" nodeType="withEffect">
                                  <p:stCondLst>
                                    <p:cond delay="0"/>
                                  </p:stCondLst>
                                  <p:childTnLst>
                                    <p:set>
                                      <p:cBhvr>
                                        <p:cTn id="45" dur="indefinite"/>
                                        <p:tgtEl>
                                          <p:spTgt spid="19"/>
                                        </p:tgtEl>
                                        <p:attrNameLst>
                                          <p:attrName>style.opacity</p:attrName>
                                        </p:attrNameLst>
                                      </p:cBhvr>
                                      <p:to>
                                        <p:strVal val="0.1"/>
                                      </p:to>
                                    </p:set>
                                    <p:animEffect filter="image" prLst="opacity: 0.1">
                                      <p:cBhvr rctx="IE">
                                        <p:cTn id="46" dur="indefinite"/>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15</a:t>
            </a:fld>
            <a:endParaRPr lang="en-US"/>
          </a:p>
        </p:txBody>
      </p:sp>
      <p:sp>
        <p:nvSpPr>
          <p:cNvPr id="7" name="TextBox 6">
            <a:extLst>
              <a:ext uri="{FF2B5EF4-FFF2-40B4-BE49-F238E27FC236}">
                <a16:creationId xmlns:a16="http://schemas.microsoft.com/office/drawing/2014/main" id="{F9ECFF72-83A4-4023-93E5-2572E4BBC6A3}"/>
              </a:ext>
            </a:extLst>
          </p:cNvPr>
          <p:cNvSpPr txBox="1"/>
          <p:nvPr/>
        </p:nvSpPr>
        <p:spPr>
          <a:xfrm>
            <a:off x="2324100" y="1212098"/>
            <a:ext cx="4457700" cy="1754326"/>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06   b() {</a:t>
            </a:r>
          </a:p>
          <a:p>
            <a:r>
              <a:rPr lang="en-US" dirty="0">
                <a:latin typeface="Courier New" panose="02070309020205020404" pitchFamily="49" charset="0"/>
                <a:cs typeface="Courier New" panose="02070309020205020404" pitchFamily="49" charset="0"/>
              </a:rPr>
              <a:t>07     tv0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08     </a:t>
            </a:r>
            <a:r>
              <a:rPr lang="en-US" b="1" dirty="0">
                <a:latin typeface="Courier New" panose="02070309020205020404" pitchFamily="49" charset="0"/>
                <a:cs typeface="Courier New" panose="02070309020205020404" pitchFamily="49" charset="0"/>
              </a:rPr>
              <a:t>tv0</a:t>
            </a:r>
            <a:r>
              <a:rPr lang="en-US" dirty="0">
                <a:latin typeface="Courier New" panose="02070309020205020404" pitchFamily="49" charset="0"/>
                <a:cs typeface="Courier New" panose="02070309020205020404" pitchFamily="49" charset="0"/>
              </a:rPr>
              <a:t>.setText(data);</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10" name="TextBox 9">
            <a:extLst>
              <a:ext uri="{FF2B5EF4-FFF2-40B4-BE49-F238E27FC236}">
                <a16:creationId xmlns:a16="http://schemas.microsoft.com/office/drawing/2014/main" id="{B0DC5A52-813F-4122-9F20-37E6A918894C}"/>
              </a:ext>
            </a:extLst>
          </p:cNvPr>
          <p:cNvSpPr txBox="1"/>
          <p:nvPr/>
        </p:nvSpPr>
        <p:spPr>
          <a:xfrm>
            <a:off x="2324100" y="3628329"/>
            <a:ext cx="4457700" cy="2031325"/>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18     tv1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id1</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19     </a:t>
            </a:r>
            <a:r>
              <a:rPr lang="en-US" b="1" dirty="0">
                <a:latin typeface="Courier New" panose="02070309020205020404" pitchFamily="49" charset="0"/>
                <a:cs typeface="Courier New" panose="02070309020205020404" pitchFamily="49" charset="0"/>
              </a:rPr>
              <a:t>tv1</a:t>
            </a:r>
            <a:r>
              <a:rPr lang="en-US" dirty="0">
                <a:latin typeface="Courier New" panose="02070309020205020404" pitchFamily="49" charset="0"/>
                <a:cs typeface="Courier New" panose="02070309020205020404" pitchFamily="49" charset="0"/>
              </a:rPr>
              <a:t>.setText(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11" name="Rectangle 10">
            <a:extLst>
              <a:ext uri="{FF2B5EF4-FFF2-40B4-BE49-F238E27FC236}">
                <a16:creationId xmlns:a16="http://schemas.microsoft.com/office/drawing/2014/main" id="{E5EE20BE-8553-4374-8C5A-A0DF9E7F721B}"/>
              </a:ext>
            </a:extLst>
          </p:cNvPr>
          <p:cNvSpPr/>
          <p:nvPr/>
        </p:nvSpPr>
        <p:spPr>
          <a:xfrm>
            <a:off x="2324100" y="2073502"/>
            <a:ext cx="4457700" cy="31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7CE519-1B1C-4067-9DA8-EAC0CC1C1704}"/>
              </a:ext>
            </a:extLst>
          </p:cNvPr>
          <p:cNvSpPr/>
          <p:nvPr/>
        </p:nvSpPr>
        <p:spPr>
          <a:xfrm>
            <a:off x="2324100" y="4476762"/>
            <a:ext cx="4457700" cy="31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766971A-76C3-4235-9C77-D493C0006990}"/>
                  </a:ext>
                </a:extLst>
              </p:cNvPr>
              <p:cNvSpPr txBox="1"/>
              <p:nvPr/>
            </p:nvSpPr>
            <p:spPr>
              <a:xfrm>
                <a:off x="2152650" y="244700"/>
                <a:ext cx="2975162" cy="64633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r>
                      <a:rPr lang="en-US">
                        <a:latin typeface="Cambria Math" panose="02040503050406030204" pitchFamily="18" charset="0"/>
                      </a:rPr>
                      <m:t>0</m:t>
                    </m:r>
                  </m:oMath>
                </a14:m>
                <a:r>
                  <a:rPr lang="en-US" dirty="0"/>
                  <a:t> : calling context of </a:t>
                </a:r>
                <a:r>
                  <a:rPr lang="en-US" dirty="0" err="1"/>
                  <a:t>B.b</a:t>
                </a:r>
                <a:r>
                  <a:rPr lang="en-US" dirty="0"/>
                  <a:t>()</a:t>
                </a:r>
              </a:p>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oMath>
                </a14:m>
                <a:r>
                  <a:rPr lang="en-US" dirty="0"/>
                  <a:t>1 : calling context of </a:t>
                </a:r>
                <a:r>
                  <a:rPr lang="en-US" dirty="0" err="1"/>
                  <a:t>C.d</a:t>
                </a:r>
                <a:r>
                  <a:rPr lang="en-US" dirty="0"/>
                  <a:t>()</a:t>
                </a:r>
              </a:p>
            </p:txBody>
          </p:sp>
        </mc:Choice>
        <mc:Fallback xmlns="">
          <p:sp>
            <p:nvSpPr>
              <p:cNvPr id="30" name="TextBox 29">
                <a:extLst>
                  <a:ext uri="{FF2B5EF4-FFF2-40B4-BE49-F238E27FC236}">
                    <a16:creationId xmlns:a16="http://schemas.microsoft.com/office/drawing/2014/main" id="{0766971A-76C3-4235-9C77-D493C0006990}"/>
                  </a:ext>
                </a:extLst>
              </p:cNvPr>
              <p:cNvSpPr txBox="1">
                <a:spLocks noRot="1" noChangeAspect="1" noMove="1" noResize="1" noEditPoints="1" noAdjustHandles="1" noChangeArrowheads="1" noChangeShapeType="1" noTextEdit="1"/>
              </p:cNvSpPr>
              <p:nvPr/>
            </p:nvSpPr>
            <p:spPr>
              <a:xfrm>
                <a:off x="2152650" y="244700"/>
                <a:ext cx="2975162" cy="646331"/>
              </a:xfrm>
              <a:prstGeom prst="rect">
                <a:avLst/>
              </a:prstGeom>
              <a:blipFill>
                <a:blip r:embed="rId3"/>
                <a:stretch>
                  <a:fillRect l="-1020" t="-3704" r="-1020" b="-12963"/>
                </a:stretch>
              </a:blipFill>
              <a:ln>
                <a:solidFill>
                  <a:schemeClr val="tx1"/>
                </a:solidFill>
              </a:ln>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A8226C0A-469C-4BAA-952F-6E2043813A78}"/>
              </a:ext>
            </a:extLst>
          </p:cNvPr>
          <p:cNvGrpSpPr/>
          <p:nvPr/>
        </p:nvGrpSpPr>
        <p:grpSpPr>
          <a:xfrm>
            <a:off x="6939165" y="1872850"/>
            <a:ext cx="3060775" cy="385319"/>
            <a:chOff x="5415164" y="1872849"/>
            <a:chExt cx="3060775" cy="385319"/>
          </a:xfrm>
        </p:grpSpPr>
        <p:sp>
          <p:nvSpPr>
            <p:cNvPr id="14" name="TextBox 13">
              <a:extLst>
                <a:ext uri="{FF2B5EF4-FFF2-40B4-BE49-F238E27FC236}">
                  <a16:creationId xmlns:a16="http://schemas.microsoft.com/office/drawing/2014/main" id="{B62B0D36-D379-46F9-85D8-1484B6A53940}"/>
                </a:ext>
              </a:extLst>
            </p:cNvPr>
            <p:cNvSpPr txBox="1"/>
            <p:nvPr/>
          </p:nvSpPr>
          <p:spPr>
            <a:xfrm>
              <a:off x="7353837" y="1888836"/>
              <a:ext cx="1122102" cy="369332"/>
            </a:xfrm>
            <a:prstGeom prst="rect">
              <a:avLst/>
            </a:prstGeom>
            <a:noFill/>
          </p:spPr>
          <p:txBody>
            <a:bodyPr wrap="none" rtlCol="0">
              <a:spAutoFit/>
            </a:bodyPr>
            <a:lstStyle/>
            <a:p>
              <a:r>
                <a:rPr lang="en-US" b="1" dirty="0" err="1"/>
                <a:t>UIRelated</a:t>
              </a:r>
              <a:endParaRPr lang="en-US" b="1" dirty="0"/>
            </a:p>
          </p:txBody>
        </p:sp>
        <p:cxnSp>
          <p:nvCxnSpPr>
            <p:cNvPr id="16" name="Straight Arrow Connector 15">
              <a:extLst>
                <a:ext uri="{FF2B5EF4-FFF2-40B4-BE49-F238E27FC236}">
                  <a16:creationId xmlns:a16="http://schemas.microsoft.com/office/drawing/2014/main" id="{153B35F7-A52F-4641-808B-AAC4E6C392C8}"/>
                </a:ext>
              </a:extLst>
            </p:cNvPr>
            <p:cNvCxnSpPr>
              <a:cxnSpLocks/>
              <a:endCxn id="14" idx="1"/>
            </p:cNvCxnSpPr>
            <p:nvPr/>
          </p:nvCxnSpPr>
          <p:spPr>
            <a:xfrm>
              <a:off x="6115050" y="2073502"/>
              <a:ext cx="12387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AE8EAA8-7A8F-4131-A988-10A31B8FFB54}"/>
                    </a:ext>
                  </a:extLst>
                </p:cNvPr>
                <p:cNvSpPr txBox="1"/>
                <p:nvPr/>
              </p:nvSpPr>
              <p:spPr>
                <a:xfrm>
                  <a:off x="5415164" y="1872849"/>
                  <a:ext cx="750526" cy="369332"/>
                </a:xfrm>
                <a:prstGeom prst="rect">
                  <a:avLst/>
                </a:prstGeom>
                <a:noFill/>
              </p:spPr>
              <p:txBody>
                <a:bodyPr wrap="none" rtlCol="0">
                  <a:spAutoFit/>
                </a:bodyPr>
                <a:lstStyle/>
                <a:p>
                  <a:r>
                    <a:rPr lang="en-US" b="1" dirty="0"/>
                    <a:t>tv0</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0</m:t>
                      </m:r>
                    </m:oMath>
                  </a14:m>
                  <a:r>
                    <a:rPr lang="en-US" dirty="0"/>
                    <a:t>  </a:t>
                  </a:r>
                </a:p>
              </p:txBody>
            </p:sp>
          </mc:Choice>
          <mc:Fallback xmlns="">
            <p:sp>
              <p:nvSpPr>
                <p:cNvPr id="31" name="TextBox 30">
                  <a:extLst>
                    <a:ext uri="{FF2B5EF4-FFF2-40B4-BE49-F238E27FC236}">
                      <a16:creationId xmlns:a16="http://schemas.microsoft.com/office/drawing/2014/main" id="{1AE8EAA8-7A8F-4131-A988-10A31B8FFB54}"/>
                    </a:ext>
                  </a:extLst>
                </p:cNvPr>
                <p:cNvSpPr txBox="1">
                  <a:spLocks noRot="1" noChangeAspect="1" noMove="1" noResize="1" noEditPoints="1" noAdjustHandles="1" noChangeArrowheads="1" noChangeShapeType="1" noTextEdit="1"/>
                </p:cNvSpPr>
                <p:nvPr/>
              </p:nvSpPr>
              <p:spPr>
                <a:xfrm>
                  <a:off x="5415164" y="1872849"/>
                  <a:ext cx="750526" cy="369332"/>
                </a:xfrm>
                <a:prstGeom prst="rect">
                  <a:avLst/>
                </a:prstGeom>
                <a:blipFill>
                  <a:blip r:embed="rId4"/>
                  <a:stretch>
                    <a:fillRect l="-6504" t="-8197" b="-24590"/>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4CC36BA7-4CA2-471A-8E04-3B1924077C0E}"/>
              </a:ext>
            </a:extLst>
          </p:cNvPr>
          <p:cNvGrpSpPr/>
          <p:nvPr/>
        </p:nvGrpSpPr>
        <p:grpSpPr>
          <a:xfrm>
            <a:off x="6939165" y="2719259"/>
            <a:ext cx="3060775" cy="374365"/>
            <a:chOff x="5415164" y="2719258"/>
            <a:chExt cx="3060775" cy="374365"/>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1965D7F-948A-4ED4-9B83-5416F5F9E676}"/>
                    </a:ext>
                  </a:extLst>
                </p:cNvPr>
                <p:cNvSpPr txBox="1"/>
                <p:nvPr/>
              </p:nvSpPr>
              <p:spPr>
                <a:xfrm>
                  <a:off x="5415164" y="2719258"/>
                  <a:ext cx="776175" cy="369332"/>
                </a:xfrm>
                <a:prstGeom prst="rect">
                  <a:avLst/>
                </a:prstGeom>
                <a:noFill/>
              </p:spPr>
              <p:txBody>
                <a:bodyPr wrap="none" rtlCol="0">
                  <a:spAutoFit/>
                </a:bodyPr>
                <a:lstStyle/>
                <a:p>
                  <a:r>
                    <a:rPr lang="en-US" b="1" dirty="0">
                      <a:solidFill>
                        <a:srgbClr val="FF0000"/>
                      </a:solidFill>
                    </a:rPr>
                    <a:t>L08</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0</m:t>
                      </m:r>
                    </m:oMath>
                  </a14:m>
                  <a:r>
                    <a:rPr lang="en-US" dirty="0"/>
                    <a:t>  </a:t>
                  </a:r>
                </a:p>
              </p:txBody>
            </p:sp>
          </mc:Choice>
          <mc:Fallback xmlns="">
            <p:sp>
              <p:nvSpPr>
                <p:cNvPr id="34" name="TextBox 33">
                  <a:extLst>
                    <a:ext uri="{FF2B5EF4-FFF2-40B4-BE49-F238E27FC236}">
                      <a16:creationId xmlns:a16="http://schemas.microsoft.com/office/drawing/2014/main" id="{F1965D7F-948A-4ED4-9B83-5416F5F9E676}"/>
                    </a:ext>
                  </a:extLst>
                </p:cNvPr>
                <p:cNvSpPr txBox="1">
                  <a:spLocks noRot="1" noChangeAspect="1" noMove="1" noResize="1" noEditPoints="1" noAdjustHandles="1" noChangeArrowheads="1" noChangeShapeType="1" noTextEdit="1"/>
                </p:cNvSpPr>
                <p:nvPr/>
              </p:nvSpPr>
              <p:spPr>
                <a:xfrm>
                  <a:off x="5415164" y="2719258"/>
                  <a:ext cx="776175" cy="369332"/>
                </a:xfrm>
                <a:prstGeom prst="rect">
                  <a:avLst/>
                </a:prstGeom>
                <a:blipFill>
                  <a:blip r:embed="rId5"/>
                  <a:stretch>
                    <a:fillRect l="-6250" t="-8197" b="-24590"/>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46672063-CA93-4A31-AE2E-FC8F5D22832D}"/>
                </a:ext>
              </a:extLst>
            </p:cNvPr>
            <p:cNvSpPr txBox="1"/>
            <p:nvPr/>
          </p:nvSpPr>
          <p:spPr>
            <a:xfrm>
              <a:off x="7353837" y="2724291"/>
              <a:ext cx="1122102" cy="369332"/>
            </a:xfrm>
            <a:prstGeom prst="rect">
              <a:avLst/>
            </a:prstGeom>
            <a:noFill/>
          </p:spPr>
          <p:txBody>
            <a:bodyPr wrap="square" rtlCol="0">
              <a:spAutoFit/>
            </a:bodyPr>
            <a:lstStyle/>
            <a:p>
              <a:r>
                <a:rPr lang="en-US" b="1" dirty="0" err="1"/>
                <a:t>UIRelated</a:t>
              </a:r>
              <a:endParaRPr lang="en-US" b="1" dirty="0"/>
            </a:p>
          </p:txBody>
        </p:sp>
        <p:cxnSp>
          <p:nvCxnSpPr>
            <p:cNvPr id="36" name="Straight Arrow Connector 35">
              <a:extLst>
                <a:ext uri="{FF2B5EF4-FFF2-40B4-BE49-F238E27FC236}">
                  <a16:creationId xmlns:a16="http://schemas.microsoft.com/office/drawing/2014/main" id="{170F959D-44F2-472B-B10F-A488DD44AD85}"/>
                </a:ext>
              </a:extLst>
            </p:cNvPr>
            <p:cNvCxnSpPr>
              <a:cxnSpLocks/>
              <a:stCxn id="34" idx="3"/>
              <a:endCxn id="35" idx="1"/>
            </p:cNvCxnSpPr>
            <p:nvPr/>
          </p:nvCxnSpPr>
          <p:spPr>
            <a:xfrm>
              <a:off x="6191339" y="2903924"/>
              <a:ext cx="1162498"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9" name="Arrow: Down 38">
            <a:extLst>
              <a:ext uri="{FF2B5EF4-FFF2-40B4-BE49-F238E27FC236}">
                <a16:creationId xmlns:a16="http://schemas.microsoft.com/office/drawing/2014/main" id="{E0E96C12-2B7E-4855-BBC3-E545FD1A495E}"/>
              </a:ext>
            </a:extLst>
          </p:cNvPr>
          <p:cNvSpPr/>
          <p:nvPr/>
        </p:nvSpPr>
        <p:spPr>
          <a:xfrm>
            <a:off x="8117983" y="2229490"/>
            <a:ext cx="611746" cy="489768"/>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B451DBB-41EA-45B9-8E48-FD5F01CA5BBF}"/>
              </a:ext>
            </a:extLst>
          </p:cNvPr>
          <p:cNvGrpSpPr/>
          <p:nvPr/>
        </p:nvGrpSpPr>
        <p:grpSpPr>
          <a:xfrm>
            <a:off x="6939165" y="4300124"/>
            <a:ext cx="3060775" cy="385319"/>
            <a:chOff x="5415164" y="4300123"/>
            <a:chExt cx="3060775" cy="385319"/>
          </a:xfrm>
        </p:grpSpPr>
        <p:sp>
          <p:nvSpPr>
            <p:cNvPr id="40" name="TextBox 39">
              <a:extLst>
                <a:ext uri="{FF2B5EF4-FFF2-40B4-BE49-F238E27FC236}">
                  <a16:creationId xmlns:a16="http://schemas.microsoft.com/office/drawing/2014/main" id="{3414D198-D1E6-48AB-B919-12AAFD24193F}"/>
                </a:ext>
              </a:extLst>
            </p:cNvPr>
            <p:cNvSpPr txBox="1"/>
            <p:nvPr/>
          </p:nvSpPr>
          <p:spPr>
            <a:xfrm>
              <a:off x="7353837" y="4316110"/>
              <a:ext cx="1122102" cy="369332"/>
            </a:xfrm>
            <a:prstGeom prst="rect">
              <a:avLst/>
            </a:prstGeom>
            <a:noFill/>
          </p:spPr>
          <p:txBody>
            <a:bodyPr wrap="none" rtlCol="0">
              <a:spAutoFit/>
            </a:bodyPr>
            <a:lstStyle/>
            <a:p>
              <a:r>
                <a:rPr lang="en-US" b="1" dirty="0" err="1"/>
                <a:t>UIRelated</a:t>
              </a:r>
              <a:endParaRPr lang="en-US" b="1" dirty="0"/>
            </a:p>
          </p:txBody>
        </p:sp>
        <p:cxnSp>
          <p:nvCxnSpPr>
            <p:cNvPr id="41" name="Straight Arrow Connector 40">
              <a:extLst>
                <a:ext uri="{FF2B5EF4-FFF2-40B4-BE49-F238E27FC236}">
                  <a16:creationId xmlns:a16="http://schemas.microsoft.com/office/drawing/2014/main" id="{E2A21596-1BF2-4BDE-A1FB-C33DFDA301FC}"/>
                </a:ext>
              </a:extLst>
            </p:cNvPr>
            <p:cNvCxnSpPr>
              <a:cxnSpLocks/>
              <a:endCxn id="40" idx="1"/>
            </p:cNvCxnSpPr>
            <p:nvPr/>
          </p:nvCxnSpPr>
          <p:spPr>
            <a:xfrm>
              <a:off x="6115050" y="4500776"/>
              <a:ext cx="123878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FF10141-DD33-4F3B-8807-DD606F964991}"/>
                    </a:ext>
                  </a:extLst>
                </p:cNvPr>
                <p:cNvSpPr txBox="1"/>
                <p:nvPr/>
              </p:nvSpPr>
              <p:spPr>
                <a:xfrm>
                  <a:off x="5415164" y="4300123"/>
                  <a:ext cx="750526" cy="369332"/>
                </a:xfrm>
                <a:prstGeom prst="rect">
                  <a:avLst/>
                </a:prstGeom>
                <a:noFill/>
              </p:spPr>
              <p:txBody>
                <a:bodyPr wrap="none" rtlCol="0">
                  <a:spAutoFit/>
                </a:bodyPr>
                <a:lstStyle/>
                <a:p>
                  <a:r>
                    <a:rPr lang="en-US" b="1" dirty="0"/>
                    <a:t>tv1</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42" name="TextBox 41">
                  <a:extLst>
                    <a:ext uri="{FF2B5EF4-FFF2-40B4-BE49-F238E27FC236}">
                      <a16:creationId xmlns:a16="http://schemas.microsoft.com/office/drawing/2014/main" id="{3FF10141-DD33-4F3B-8807-DD606F964991}"/>
                    </a:ext>
                  </a:extLst>
                </p:cNvPr>
                <p:cNvSpPr txBox="1">
                  <a:spLocks noRot="1" noChangeAspect="1" noMove="1" noResize="1" noEditPoints="1" noAdjustHandles="1" noChangeArrowheads="1" noChangeShapeType="1" noTextEdit="1"/>
                </p:cNvSpPr>
                <p:nvPr/>
              </p:nvSpPr>
              <p:spPr>
                <a:xfrm>
                  <a:off x="5415164" y="4300123"/>
                  <a:ext cx="750526" cy="369332"/>
                </a:xfrm>
                <a:prstGeom prst="rect">
                  <a:avLst/>
                </a:prstGeom>
                <a:blipFill>
                  <a:blip r:embed="rId6"/>
                  <a:stretch>
                    <a:fillRect l="-6504" t="-8197" b="-24590"/>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B79BFAAC-3644-434B-B7BA-ABCA393428C8}"/>
              </a:ext>
            </a:extLst>
          </p:cNvPr>
          <p:cNvGrpSpPr/>
          <p:nvPr/>
        </p:nvGrpSpPr>
        <p:grpSpPr>
          <a:xfrm>
            <a:off x="6939165" y="5146533"/>
            <a:ext cx="3060775" cy="374365"/>
            <a:chOff x="5415164" y="5146532"/>
            <a:chExt cx="3060775" cy="374365"/>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A3B1C6B-028F-4B6D-B065-6742D7A88FB7}"/>
                    </a:ext>
                  </a:extLst>
                </p:cNvPr>
                <p:cNvSpPr txBox="1"/>
                <p:nvPr/>
              </p:nvSpPr>
              <p:spPr>
                <a:xfrm>
                  <a:off x="5415164" y="5146532"/>
                  <a:ext cx="776175" cy="369332"/>
                </a:xfrm>
                <a:prstGeom prst="rect">
                  <a:avLst/>
                </a:prstGeom>
                <a:noFill/>
              </p:spPr>
              <p:txBody>
                <a:bodyPr wrap="none" rtlCol="0">
                  <a:spAutoFit/>
                </a:bodyPr>
                <a:lstStyle/>
                <a:p>
                  <a:r>
                    <a:rPr lang="en-US" b="1" dirty="0">
                      <a:solidFill>
                        <a:srgbClr val="FF0000"/>
                      </a:solidFill>
                    </a:rPr>
                    <a:t>L19</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43" name="TextBox 42">
                  <a:extLst>
                    <a:ext uri="{FF2B5EF4-FFF2-40B4-BE49-F238E27FC236}">
                      <a16:creationId xmlns:a16="http://schemas.microsoft.com/office/drawing/2014/main" id="{8A3B1C6B-028F-4B6D-B065-6742D7A88FB7}"/>
                    </a:ext>
                  </a:extLst>
                </p:cNvPr>
                <p:cNvSpPr txBox="1">
                  <a:spLocks noRot="1" noChangeAspect="1" noMove="1" noResize="1" noEditPoints="1" noAdjustHandles="1" noChangeArrowheads="1" noChangeShapeType="1" noTextEdit="1"/>
                </p:cNvSpPr>
                <p:nvPr/>
              </p:nvSpPr>
              <p:spPr>
                <a:xfrm>
                  <a:off x="5415164" y="5146532"/>
                  <a:ext cx="776175" cy="369332"/>
                </a:xfrm>
                <a:prstGeom prst="rect">
                  <a:avLst/>
                </a:prstGeom>
                <a:blipFill>
                  <a:blip r:embed="rId7"/>
                  <a:stretch>
                    <a:fillRect l="-6250" t="-8197" b="-24590"/>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B35ABD2-E963-4018-8C4E-6D9263FF5BFD}"/>
                </a:ext>
              </a:extLst>
            </p:cNvPr>
            <p:cNvSpPr txBox="1"/>
            <p:nvPr/>
          </p:nvSpPr>
          <p:spPr>
            <a:xfrm>
              <a:off x="7353837" y="5151565"/>
              <a:ext cx="1122102" cy="369332"/>
            </a:xfrm>
            <a:prstGeom prst="rect">
              <a:avLst/>
            </a:prstGeom>
            <a:noFill/>
          </p:spPr>
          <p:txBody>
            <a:bodyPr wrap="square" rtlCol="0">
              <a:spAutoFit/>
            </a:bodyPr>
            <a:lstStyle/>
            <a:p>
              <a:r>
                <a:rPr lang="en-US" b="1" dirty="0" err="1"/>
                <a:t>UIRelated</a:t>
              </a:r>
              <a:endParaRPr lang="en-US" b="1" dirty="0"/>
            </a:p>
          </p:txBody>
        </p:sp>
        <p:cxnSp>
          <p:nvCxnSpPr>
            <p:cNvPr id="45" name="Straight Arrow Connector 44">
              <a:extLst>
                <a:ext uri="{FF2B5EF4-FFF2-40B4-BE49-F238E27FC236}">
                  <a16:creationId xmlns:a16="http://schemas.microsoft.com/office/drawing/2014/main" id="{A42E1BA1-CD9E-4D58-8403-02755A60BB99}"/>
                </a:ext>
              </a:extLst>
            </p:cNvPr>
            <p:cNvCxnSpPr>
              <a:cxnSpLocks/>
              <a:stCxn id="43" idx="3"/>
              <a:endCxn id="44" idx="1"/>
            </p:cNvCxnSpPr>
            <p:nvPr/>
          </p:nvCxnSpPr>
          <p:spPr>
            <a:xfrm>
              <a:off x="6191339" y="5331198"/>
              <a:ext cx="1162498"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Arrow: Down 45">
            <a:extLst>
              <a:ext uri="{FF2B5EF4-FFF2-40B4-BE49-F238E27FC236}">
                <a16:creationId xmlns:a16="http://schemas.microsoft.com/office/drawing/2014/main" id="{56983A76-D3DA-40B4-A639-11A2E269CC07}"/>
              </a:ext>
            </a:extLst>
          </p:cNvPr>
          <p:cNvSpPr/>
          <p:nvPr/>
        </p:nvSpPr>
        <p:spPr>
          <a:xfrm>
            <a:off x="8117983" y="4656764"/>
            <a:ext cx="611746" cy="489768"/>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75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250"/>
                                        <p:tgtEl>
                                          <p:spTgt spid="49"/>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750"/>
                                        <p:tgtEl>
                                          <p:spTgt spid="3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up)">
                                      <p:cBhvr>
                                        <p:cTn id="15" dur="25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wipe(up)">
                                      <p:cBhvr>
                                        <p:cTn id="20" dur="250"/>
                                        <p:tgtEl>
                                          <p:spTgt spid="50"/>
                                        </p:tgtEl>
                                      </p:cBhvr>
                                    </p:animEffect>
                                  </p:childTnLst>
                                </p:cTn>
                              </p:par>
                            </p:childTnLst>
                          </p:cTn>
                        </p:par>
                        <p:par>
                          <p:cTn id="21" fill="hold">
                            <p:stCondLst>
                              <p:cond delay="250"/>
                            </p:stCondLst>
                            <p:childTnLst>
                              <p:par>
                                <p:cTn id="22" presetID="22" presetClass="entr" presetSubtype="1" fill="hold" grpId="0" nodeType="after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wipe(up)">
                                      <p:cBhvr>
                                        <p:cTn id="24" dur="750"/>
                                        <p:tgtEl>
                                          <p:spTgt spid="46"/>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up)">
                                      <p:cBhvr>
                                        <p:cTn id="28"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A209F1B0-D026-47AC-B9D0-DA6F4FD399C9}"/>
                  </a:ext>
                </a:extLst>
              </p:cNvPr>
              <p:cNvSpPr>
                <a:spLocks noGrp="1"/>
              </p:cNvSpPr>
              <p:nvPr>
                <p:ph idx="1"/>
              </p:nvPr>
            </p:nvSpPr>
            <p:spPr>
              <a:xfrm>
                <a:off x="838200" y="1825626"/>
                <a:ext cx="10515600" cy="1527175"/>
              </a:xfrm>
            </p:spPr>
            <p:txBody>
              <a:bodyPr/>
              <a:lstStyle/>
              <a:p>
                <a:r>
                  <a:rPr lang="en-US" dirty="0"/>
                  <a:t>If some data is put to the specified UI elements for display, type the data with </a:t>
                </a:r>
                <a:r>
                  <a:rPr lang="en-US" b="1" dirty="0" err="1"/>
                  <a:t>UIData</a:t>
                </a:r>
                <a:r>
                  <a:rPr lang="en-US" dirty="0"/>
                  <a:t> in type context </a:t>
                </a:r>
                <a14:m>
                  <m:oMath xmlns:m="http://schemas.openxmlformats.org/officeDocument/2006/math">
                    <m:r>
                      <m:rPr>
                        <m:sty m:val="p"/>
                      </m:rPr>
                      <a:rPr lang="el-GR" i="1">
                        <a:latin typeface="Cambria Math" panose="02040503050406030204" pitchFamily="18" charset="0"/>
                      </a:rPr>
                      <m:t>Γ</m:t>
                    </m:r>
                    <m:r>
                      <a:rPr lang="en-US" b="0" i="1" baseline="-25000" smtClean="0">
                        <a:latin typeface="Cambria Math" panose="02040503050406030204" pitchFamily="18" charset="0"/>
                      </a:rPr>
                      <m:t>2</m:t>
                    </m:r>
                  </m:oMath>
                </a14:m>
                <a:r>
                  <a:rPr lang="en-US" dirty="0"/>
                  <a:t>.</a:t>
                </a:r>
              </a:p>
            </p:txBody>
          </p:sp>
        </mc:Choice>
        <mc:Fallback xmlns="">
          <p:sp>
            <p:nvSpPr>
              <p:cNvPr id="10" name="Content Placeholder 2">
                <a:extLst>
                  <a:ext uri="{FF2B5EF4-FFF2-40B4-BE49-F238E27FC236}">
                    <a16:creationId xmlns:a16="http://schemas.microsoft.com/office/drawing/2014/main" id="{A209F1B0-D026-47AC-B9D0-DA6F4FD399C9}"/>
                  </a:ext>
                </a:extLst>
              </p:cNvPr>
              <p:cNvSpPr>
                <a:spLocks noGrp="1" noRot="1" noChangeAspect="1" noMove="1" noResize="1" noEditPoints="1" noAdjustHandles="1" noChangeArrowheads="1" noChangeShapeType="1" noTextEdit="1"/>
              </p:cNvSpPr>
              <p:nvPr>
                <p:ph idx="1"/>
              </p:nvPr>
            </p:nvSpPr>
            <p:spPr>
              <a:xfrm>
                <a:off x="838200" y="1825626"/>
                <a:ext cx="10515600" cy="1527175"/>
              </a:xfrm>
              <a:blipFill>
                <a:blip r:embed="rId3"/>
                <a:stretch>
                  <a:fillRect l="-1043" t="-637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272F591-9DB6-4B9F-95D0-C547DDBE7853}"/>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355067BA-FFF9-477A-8918-8CF2142FE60F}"/>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DB5EE54A-E843-4CB5-9A55-5830515BA485}"/>
              </a:ext>
            </a:extLst>
          </p:cNvPr>
          <p:cNvSpPr>
            <a:spLocks noGrp="1"/>
          </p:cNvSpPr>
          <p:nvPr>
            <p:ph type="sldNum" sz="quarter" idx="12"/>
          </p:nvPr>
        </p:nvSpPr>
        <p:spPr/>
        <p:txBody>
          <a:bodyPr/>
          <a:lstStyle/>
          <a:p>
            <a:fld id="{906745D7-5DCD-445B-BDED-754FAF3E7806}" type="slidenum">
              <a:rPr lang="en-US" smtClean="0"/>
              <a:t>16</a:t>
            </a:fld>
            <a:endParaRPr lang="en-US"/>
          </a:p>
        </p:txBody>
      </p:sp>
      <p:sp>
        <p:nvSpPr>
          <p:cNvPr id="3" name="Title 2">
            <a:extLst>
              <a:ext uri="{FF2B5EF4-FFF2-40B4-BE49-F238E27FC236}">
                <a16:creationId xmlns:a16="http://schemas.microsoft.com/office/drawing/2014/main" id="{171BADFF-84A5-4790-A6B5-BC86855ABD06}"/>
              </a:ext>
            </a:extLst>
          </p:cNvPr>
          <p:cNvSpPr>
            <a:spLocks noGrp="1"/>
          </p:cNvSpPr>
          <p:nvPr>
            <p:ph type="title"/>
          </p:nvPr>
        </p:nvSpPr>
        <p:spPr/>
        <p:txBody>
          <a:bodyPr/>
          <a:lstStyle/>
          <a:p>
            <a:r>
              <a:rPr lang="en-US" dirty="0"/>
              <a:t>Putting Data To UI</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74CB8C-06AA-4023-8317-1A667C90CB19}"/>
                  </a:ext>
                </a:extLst>
              </p:cNvPr>
              <p:cNvSpPr txBox="1">
                <a:spLocks noChangeAspect="1"/>
              </p:cNvSpPr>
              <p:nvPr/>
            </p:nvSpPr>
            <p:spPr>
              <a:xfrm>
                <a:off x="627195" y="3701609"/>
                <a:ext cx="10937610" cy="8940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smtClean="0">
                          <a:latin typeface="Cambria Math" panose="02040503050406030204" pitchFamily="18" charset="0"/>
                        </a:rPr>
                        <m:t>UI</m:t>
                      </m:r>
                      <m:r>
                        <a:rPr lang="en-US" sz="2000" smtClean="0">
                          <a:latin typeface="Cambria Math" panose="02040503050406030204" pitchFamily="18" charset="0"/>
                        </a:rPr>
                        <m:t>˗</m:t>
                      </m:r>
                      <m:r>
                        <m:rPr>
                          <m:sty m:val="p"/>
                        </m:rPr>
                        <a:rPr lang="en-US" sz="2000" smtClean="0">
                          <a:latin typeface="Cambria Math" panose="02040503050406030204" pitchFamily="18" charset="0"/>
                        </a:rPr>
                        <m:t>Put</m:t>
                      </m:r>
                      <m:r>
                        <a:rPr lang="en-US" sz="2000">
                          <a:latin typeface="Cambria Math" panose="02040503050406030204" pitchFamily="18" charset="0"/>
                        </a:rPr>
                        <m:t>˗</m:t>
                      </m:r>
                      <m:r>
                        <m:rPr>
                          <m:sty m:val="p"/>
                        </m:rPr>
                        <a:rPr lang="en-US" sz="2000">
                          <a:latin typeface="Cambria Math" panose="02040503050406030204" pitchFamily="18" charset="0"/>
                        </a:rPr>
                        <m:t>Data</m:t>
                      </m:r>
                      <m:f>
                        <m:fPr>
                          <m:ctrlPr>
                            <a:rPr lang="en-US" sz="2000" i="1">
                              <a:latin typeface="Cambria Math" panose="02040503050406030204" pitchFamily="18" charset="0"/>
                            </a:rPr>
                          </m:ctrlPr>
                        </m:fPr>
                        <m:num>
                          <m:r>
                            <a:rPr lang="en-US" sz="2000" b="0" i="1" smtClean="0">
                              <a:latin typeface="Cambria Math" panose="02040503050406030204" pitchFamily="18" charset="0"/>
                            </a:rPr>
                            <m:t>𝑎𝑝𝑖𝑃𝑢𝑡𝐷𝑎𝑡𝑎𝑇𝑜𝑈𝐼</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e>
                          </m:d>
                          <m:r>
                            <a:rPr lang="en-US" sz="2000" b="0" i="1" smtClean="0">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𝑦</m:t>
                          </m:r>
                          <m:r>
                            <m:rPr>
                              <m:sty m:val="p"/>
                            </m:rPr>
                            <a:rPr lang="el-GR" sz="2000" i="1" baseline="-25000">
                              <a:latin typeface="Cambria Math" panose="02040503050406030204" pitchFamily="18" charset="0"/>
                            </a:rPr>
                            <m:t>ε</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𝐔𝐈𝐑𝐞𝐥𝐚𝐭𝐞𝐝</m:t>
                          </m:r>
                          <m:r>
                            <a:rPr lang="en-US" sz="2000" b="0" i="1" smtClean="0">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𝑙</m:t>
                          </m:r>
                          <m:r>
                            <m:rPr>
                              <m:sty m:val="p"/>
                            </m:rPr>
                            <a:rPr lang="el-GR" sz="2000" i="1" baseline="-25000">
                              <a:latin typeface="Cambria Math" panose="02040503050406030204" pitchFamily="18" charset="0"/>
                            </a:rPr>
                            <m:t>ε</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𝐔𝐈𝐑𝐞𝐥𝐚𝐭𝐞𝐝</m:t>
                          </m:r>
                        </m:num>
                        <m:den>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baseline="30000">
                                  <a:latin typeface="Cambria Math" panose="02040503050406030204" pitchFamily="18" charset="0"/>
                                </a:rPr>
                                <m:t>𝑙</m:t>
                              </m:r>
                              <m:r>
                                <a:rPr lang="en-US" sz="2000" i="1">
                                  <a:latin typeface="Cambria Math" panose="02040503050406030204" pitchFamily="18" charset="0"/>
                                </a:rPr>
                                <m:t> </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e>
                          </m:d>
                          <m:r>
                            <m:rPr>
                              <m:sty m:val="p"/>
                            </m:rPr>
                            <a:rPr lang="el-GR" sz="2000" i="1" baseline="-25000">
                              <a:latin typeface="Cambria Math" panose="02040503050406030204" pitchFamily="18" charset="0"/>
                            </a:rPr>
                            <m:t>ε</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2</m:t>
                          </m:r>
                          <m:r>
                            <a:rPr lang="en-US" sz="2000" i="1">
                              <a:latin typeface="Cambria Math" panose="02040503050406030204" pitchFamily="18" charset="0"/>
                            </a:rPr>
                            <m:t> ⇒ [</m:t>
                          </m:r>
                          <m:r>
                            <a:rPr lang="en-US" sz="2000" i="1">
                              <a:latin typeface="Cambria Math" panose="02040503050406030204" pitchFamily="18" charset="0"/>
                            </a:rPr>
                            <m:t>𝑧</m:t>
                          </m:r>
                          <m:r>
                            <m:rPr>
                              <m:sty m:val="p"/>
                            </m:rPr>
                            <a:rPr lang="el-GR" sz="2000" i="1" baseline="-25000">
                              <a:latin typeface="Cambria Math" panose="02040503050406030204" pitchFamily="18" charset="0"/>
                            </a:rPr>
                            <m:t>ε</m:t>
                          </m:r>
                          <m:r>
                            <a:rPr lang="en-US" sz="2000" i="1" baseline="-25000">
                              <a:latin typeface="Cambria Math" panose="02040503050406030204" pitchFamily="18" charset="0"/>
                            </a:rPr>
                            <m:t> </m:t>
                          </m:r>
                          <m:r>
                            <a:rPr lang="en-US" sz="2000" i="1">
                              <a:latin typeface="Cambria Math" panose="02040503050406030204" pitchFamily="18" charset="0"/>
                            </a:rPr>
                            <m:t>: </m:t>
                          </m:r>
                          <m:r>
                            <a:rPr lang="en-US" sz="2000" b="1">
                              <a:latin typeface="Cambria Math" panose="02040503050406030204" pitchFamily="18" charset="0"/>
                            </a:rPr>
                            <m:t>𝐔𝐈𝐃𝐚𝐭𝐚</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2</m:t>
                          </m:r>
                        </m:den>
                      </m:f>
                    </m:oMath>
                  </m:oMathPara>
                </a14:m>
                <a:endParaRPr lang="en-US" dirty="0"/>
              </a:p>
            </p:txBody>
          </p:sp>
        </mc:Choice>
        <mc:Fallback xmlns="">
          <p:sp>
            <p:nvSpPr>
              <p:cNvPr id="11" name="TextBox 10">
                <a:extLst>
                  <a:ext uri="{FF2B5EF4-FFF2-40B4-BE49-F238E27FC236}">
                    <a16:creationId xmlns:a16="http://schemas.microsoft.com/office/drawing/2014/main" id="{5E74CB8C-06AA-4023-8317-1A667C90CB19}"/>
                  </a:ext>
                </a:extLst>
              </p:cNvPr>
              <p:cNvSpPr txBox="1">
                <a:spLocks noRot="1" noChangeAspect="1" noMove="1" noResize="1" noEditPoints="1" noAdjustHandles="1" noChangeArrowheads="1" noChangeShapeType="1" noTextEdit="1"/>
              </p:cNvSpPr>
              <p:nvPr/>
            </p:nvSpPr>
            <p:spPr>
              <a:xfrm>
                <a:off x="627195" y="3701609"/>
                <a:ext cx="10937610" cy="894014"/>
              </a:xfrm>
              <a:prstGeom prst="rect">
                <a:avLst/>
              </a:prstGeom>
              <a:blipFill>
                <a:blip r:embed="rId4"/>
                <a:stretch>
                  <a:fillRect/>
                </a:stretch>
              </a:blipFill>
            </p:spPr>
            <p:txBody>
              <a:bodyPr/>
              <a:lstStyle/>
              <a:p>
                <a:r>
                  <a:rPr lang="en-US">
                    <a:noFill/>
                  </a:rPr>
                  <a:t> </a:t>
                </a:r>
              </a:p>
            </p:txBody>
          </p:sp>
        </mc:Fallback>
      </mc:AlternateContent>
      <p:sp>
        <p:nvSpPr>
          <p:cNvPr id="8" name="Speech Bubble: Rectangle with Corners Rounded 7">
            <a:extLst>
              <a:ext uri="{FF2B5EF4-FFF2-40B4-BE49-F238E27FC236}">
                <a16:creationId xmlns:a16="http://schemas.microsoft.com/office/drawing/2014/main" id="{AB82393A-CCB5-42E1-9AB2-634B909B0D6E}"/>
              </a:ext>
            </a:extLst>
          </p:cNvPr>
          <p:cNvSpPr/>
          <p:nvPr/>
        </p:nvSpPr>
        <p:spPr>
          <a:xfrm>
            <a:off x="8610601" y="531931"/>
            <a:ext cx="2617950" cy="495975"/>
          </a:xfrm>
          <a:prstGeom prst="wedgeRoundRectCallout">
            <a:avLst>
              <a:gd name="adj1" fmla="val -19155"/>
              <a:gd name="adj2" fmla="val 49727"/>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FF0000"/>
                </a:solidFill>
              </a:rPr>
              <a:t>x</a:t>
            </a:r>
            <a:r>
              <a:rPr lang="en-US" sz="2800" dirty="0" err="1">
                <a:solidFill>
                  <a:schemeClr val="tx1"/>
                </a:solidFill>
              </a:rPr>
              <a:t>.setText</a:t>
            </a:r>
            <a:r>
              <a:rPr lang="en-US" sz="2400" dirty="0">
                <a:solidFill>
                  <a:schemeClr val="tx1"/>
                </a:solidFill>
              </a:rPr>
              <a:t>(</a:t>
            </a:r>
            <a:r>
              <a:rPr lang="en-US" sz="3600" b="1" dirty="0">
                <a:solidFill>
                  <a:schemeClr val="tx1"/>
                </a:solidFill>
              </a:rPr>
              <a:t>txt</a:t>
            </a:r>
            <a:r>
              <a:rPr lang="en-US" sz="2400" dirty="0">
                <a:solidFill>
                  <a:schemeClr val="tx1"/>
                </a:solidFill>
              </a:rPr>
              <a:t>);</a:t>
            </a:r>
          </a:p>
        </p:txBody>
      </p:sp>
    </p:spTree>
    <p:extLst>
      <p:ext uri="{BB962C8B-B14F-4D97-AF65-F5344CB8AC3E}">
        <p14:creationId xmlns:p14="http://schemas.microsoft.com/office/powerpoint/2010/main" val="109790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17</a:t>
            </a:fld>
            <a:endParaRPr lang="en-US"/>
          </a:p>
        </p:txBody>
      </p:sp>
      <p:sp>
        <p:nvSpPr>
          <p:cNvPr id="7" name="TextBox 6">
            <a:extLst>
              <a:ext uri="{FF2B5EF4-FFF2-40B4-BE49-F238E27FC236}">
                <a16:creationId xmlns:a16="http://schemas.microsoft.com/office/drawing/2014/main" id="{F9ECFF72-83A4-4023-93E5-2572E4BBC6A3}"/>
              </a:ext>
            </a:extLst>
          </p:cNvPr>
          <p:cNvSpPr txBox="1"/>
          <p:nvPr/>
        </p:nvSpPr>
        <p:spPr>
          <a:xfrm>
            <a:off x="2324100" y="1070614"/>
            <a:ext cx="4457700" cy="1754326"/>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06   b() {</a:t>
            </a:r>
          </a:p>
          <a:p>
            <a:r>
              <a:rPr lang="en-US" dirty="0">
                <a:latin typeface="Courier New" panose="02070309020205020404" pitchFamily="49" charset="0"/>
                <a:cs typeface="Courier New" panose="02070309020205020404" pitchFamily="49" charset="0"/>
              </a:rPr>
              <a:t>07     tv0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08     tv0.setText(</a:t>
            </a:r>
            <a:r>
              <a:rPr lang="en-US" b="1" dirty="0">
                <a:solidFill>
                  <a:srgbClr val="FF0000"/>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10" name="TextBox 9">
            <a:extLst>
              <a:ext uri="{FF2B5EF4-FFF2-40B4-BE49-F238E27FC236}">
                <a16:creationId xmlns:a16="http://schemas.microsoft.com/office/drawing/2014/main" id="{B0DC5A52-813F-4122-9F20-37E6A918894C}"/>
              </a:ext>
            </a:extLst>
          </p:cNvPr>
          <p:cNvSpPr txBox="1"/>
          <p:nvPr/>
        </p:nvSpPr>
        <p:spPr>
          <a:xfrm>
            <a:off x="2324100" y="3628328"/>
            <a:ext cx="4457700" cy="2308324"/>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pPr marL="342900" indent="-342900">
              <a:buAutoNum type="arabicPlain" startAt="16"/>
            </a:pPr>
            <a:r>
              <a:rPr lang="en-US" dirty="0">
                <a:latin typeface="Courier New" panose="02070309020205020404" pitchFamily="49" charset="0"/>
                <a:cs typeface="Courier New" panose="02070309020205020404" pitchFamily="49" charset="0"/>
              </a:rPr>
              <a:t>d() {</a:t>
            </a:r>
          </a:p>
          <a:p>
            <a:r>
              <a:rPr lang="en-US" dirty="0">
                <a:latin typeface="Courier New" panose="02070309020205020404" pitchFamily="49" charset="0"/>
                <a:cs typeface="Courier New" panose="02070309020205020404" pitchFamily="49" charset="0"/>
              </a:rPr>
              <a:t>17     </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data.split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18     tv1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id1</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19     tv1.setText(</a:t>
            </a:r>
            <a:r>
              <a:rPr lang="en-US" b="1" dirty="0" err="1">
                <a:solidFill>
                  <a:srgbClr val="FF0000"/>
                </a:solidFill>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11" name="Rectangle 10">
            <a:extLst>
              <a:ext uri="{FF2B5EF4-FFF2-40B4-BE49-F238E27FC236}">
                <a16:creationId xmlns:a16="http://schemas.microsoft.com/office/drawing/2014/main" id="{E5EE20BE-8553-4374-8C5A-A0DF9E7F721B}"/>
              </a:ext>
            </a:extLst>
          </p:cNvPr>
          <p:cNvSpPr/>
          <p:nvPr/>
        </p:nvSpPr>
        <p:spPr>
          <a:xfrm>
            <a:off x="2324100" y="1932018"/>
            <a:ext cx="4457700" cy="31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7CE519-1B1C-4067-9DA8-EAC0CC1C1704}"/>
              </a:ext>
            </a:extLst>
          </p:cNvPr>
          <p:cNvSpPr/>
          <p:nvPr/>
        </p:nvSpPr>
        <p:spPr>
          <a:xfrm>
            <a:off x="2324100" y="4732255"/>
            <a:ext cx="4457700" cy="31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766971A-76C3-4235-9C77-D493C0006990}"/>
                  </a:ext>
                </a:extLst>
              </p:cNvPr>
              <p:cNvSpPr txBox="1"/>
              <p:nvPr/>
            </p:nvSpPr>
            <p:spPr>
              <a:xfrm>
                <a:off x="2152650" y="40378"/>
                <a:ext cx="5218358"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r>
                      <a:rPr lang="en-US">
                        <a:latin typeface="Cambria Math" panose="02040503050406030204" pitchFamily="18" charset="0"/>
                      </a:rPr>
                      <m:t>0</m:t>
                    </m:r>
                  </m:oMath>
                </a14:m>
                <a:r>
                  <a:rPr lang="en-US" dirty="0"/>
                  <a:t> : calling context of </a:t>
                </a:r>
                <a:r>
                  <a:rPr lang="en-US" dirty="0" err="1"/>
                  <a:t>B.b</a:t>
                </a:r>
                <a:r>
                  <a:rPr lang="en-US" dirty="0"/>
                  <a:t>()</a:t>
                </a:r>
              </a:p>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oMath>
                </a14:m>
                <a:r>
                  <a:rPr lang="en-US" dirty="0"/>
                  <a:t>1 : calling context of </a:t>
                </a:r>
                <a:r>
                  <a:rPr lang="en-US" dirty="0" err="1"/>
                  <a:t>C.d</a:t>
                </a:r>
                <a:r>
                  <a:rPr lang="en-US" dirty="0"/>
                  <a:t>()</a:t>
                </a:r>
              </a:p>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r>
                      <a:rPr lang="en-US">
                        <a:latin typeface="Cambria Math" panose="02040503050406030204" pitchFamily="18" charset="0"/>
                      </a:rPr>
                      <m:t>2</m:t>
                    </m:r>
                  </m:oMath>
                </a14:m>
                <a:r>
                  <a:rPr lang="en-US" dirty="0"/>
                  <a:t> : calling context of run() associated with class B</a:t>
                </a:r>
              </a:p>
            </p:txBody>
          </p:sp>
        </mc:Choice>
        <mc:Fallback xmlns="">
          <p:sp>
            <p:nvSpPr>
              <p:cNvPr id="30" name="TextBox 29">
                <a:extLst>
                  <a:ext uri="{FF2B5EF4-FFF2-40B4-BE49-F238E27FC236}">
                    <a16:creationId xmlns:a16="http://schemas.microsoft.com/office/drawing/2014/main" id="{0766971A-76C3-4235-9C77-D493C0006990}"/>
                  </a:ext>
                </a:extLst>
              </p:cNvPr>
              <p:cNvSpPr txBox="1">
                <a:spLocks noRot="1" noChangeAspect="1" noMove="1" noResize="1" noEditPoints="1" noAdjustHandles="1" noChangeArrowheads="1" noChangeShapeType="1" noTextEdit="1"/>
              </p:cNvSpPr>
              <p:nvPr/>
            </p:nvSpPr>
            <p:spPr>
              <a:xfrm>
                <a:off x="2152650" y="40378"/>
                <a:ext cx="5218358" cy="923330"/>
              </a:xfrm>
              <a:prstGeom prst="rect">
                <a:avLst/>
              </a:prstGeom>
              <a:blipFill>
                <a:blip r:embed="rId3"/>
                <a:stretch>
                  <a:fillRect l="-583" t="-3268" b="-9150"/>
                </a:stretch>
              </a:blipFill>
              <a:ln>
                <a:solidFill>
                  <a:schemeClr val="tx1"/>
                </a:solidFill>
              </a:ln>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4CC36BA7-4CA2-471A-8E04-3B1924077C0E}"/>
              </a:ext>
            </a:extLst>
          </p:cNvPr>
          <p:cNvGrpSpPr/>
          <p:nvPr/>
        </p:nvGrpSpPr>
        <p:grpSpPr>
          <a:xfrm>
            <a:off x="7315537" y="1872863"/>
            <a:ext cx="3060775" cy="374365"/>
            <a:chOff x="5415164" y="2719258"/>
            <a:chExt cx="3060775" cy="374365"/>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1965D7F-948A-4ED4-9B83-5416F5F9E676}"/>
                    </a:ext>
                  </a:extLst>
                </p:cNvPr>
                <p:cNvSpPr txBox="1"/>
                <p:nvPr/>
              </p:nvSpPr>
              <p:spPr>
                <a:xfrm>
                  <a:off x="5415164" y="2719258"/>
                  <a:ext cx="1354858" cy="369332"/>
                </a:xfrm>
                <a:prstGeom prst="rect">
                  <a:avLst/>
                </a:prstGeom>
                <a:noFill/>
              </p:spPr>
              <p:txBody>
                <a:bodyPr wrap="none" rtlCol="0">
                  <a:spAutoFit/>
                </a:bodyPr>
                <a:lstStyle/>
                <a:p>
                  <a:r>
                    <a:rPr lang="en-US" b="1" dirty="0"/>
                    <a:t>{tv0, L08}</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0</m:t>
                      </m:r>
                    </m:oMath>
                  </a14:m>
                  <a:r>
                    <a:rPr lang="en-US" dirty="0"/>
                    <a:t>  </a:t>
                  </a:r>
                </a:p>
              </p:txBody>
            </p:sp>
          </mc:Choice>
          <mc:Fallback xmlns="">
            <p:sp>
              <p:nvSpPr>
                <p:cNvPr id="34" name="TextBox 33">
                  <a:extLst>
                    <a:ext uri="{FF2B5EF4-FFF2-40B4-BE49-F238E27FC236}">
                      <a16:creationId xmlns:a16="http://schemas.microsoft.com/office/drawing/2014/main" id="{F1965D7F-948A-4ED4-9B83-5416F5F9E676}"/>
                    </a:ext>
                  </a:extLst>
                </p:cNvPr>
                <p:cNvSpPr txBox="1">
                  <a:spLocks noRot="1" noChangeAspect="1" noMove="1" noResize="1" noEditPoints="1" noAdjustHandles="1" noChangeArrowheads="1" noChangeShapeType="1" noTextEdit="1"/>
                </p:cNvSpPr>
                <p:nvPr/>
              </p:nvSpPr>
              <p:spPr>
                <a:xfrm>
                  <a:off x="5415164" y="2719258"/>
                  <a:ext cx="1354858" cy="369332"/>
                </a:xfrm>
                <a:prstGeom prst="rect">
                  <a:avLst/>
                </a:prstGeom>
                <a:blipFill>
                  <a:blip r:embed="rId4"/>
                  <a:stretch>
                    <a:fillRect l="-3604" t="-8197" b="-24590"/>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46672063-CA93-4A31-AE2E-FC8F5D22832D}"/>
                </a:ext>
              </a:extLst>
            </p:cNvPr>
            <p:cNvSpPr txBox="1"/>
            <p:nvPr/>
          </p:nvSpPr>
          <p:spPr>
            <a:xfrm>
              <a:off x="7353837" y="2724291"/>
              <a:ext cx="1122102" cy="369332"/>
            </a:xfrm>
            <a:prstGeom prst="rect">
              <a:avLst/>
            </a:prstGeom>
            <a:noFill/>
          </p:spPr>
          <p:txBody>
            <a:bodyPr wrap="square" rtlCol="0">
              <a:spAutoFit/>
            </a:bodyPr>
            <a:lstStyle/>
            <a:p>
              <a:r>
                <a:rPr lang="en-US" b="1" dirty="0" err="1"/>
                <a:t>UIRelated</a:t>
              </a:r>
              <a:endParaRPr lang="en-US" b="1" dirty="0"/>
            </a:p>
          </p:txBody>
        </p:sp>
        <p:cxnSp>
          <p:nvCxnSpPr>
            <p:cNvPr id="36" name="Straight Arrow Connector 35">
              <a:extLst>
                <a:ext uri="{FF2B5EF4-FFF2-40B4-BE49-F238E27FC236}">
                  <a16:creationId xmlns:a16="http://schemas.microsoft.com/office/drawing/2014/main" id="{170F959D-44F2-472B-B10F-A488DD44AD85}"/>
                </a:ext>
              </a:extLst>
            </p:cNvPr>
            <p:cNvCxnSpPr>
              <a:cxnSpLocks/>
              <a:stCxn id="34" idx="3"/>
              <a:endCxn id="35" idx="1"/>
            </p:cNvCxnSpPr>
            <p:nvPr/>
          </p:nvCxnSpPr>
          <p:spPr>
            <a:xfrm>
              <a:off x="6770022" y="2903924"/>
              <a:ext cx="583815"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9" name="Arrow: Down 38">
            <a:extLst>
              <a:ext uri="{FF2B5EF4-FFF2-40B4-BE49-F238E27FC236}">
                <a16:creationId xmlns:a16="http://schemas.microsoft.com/office/drawing/2014/main" id="{E0E96C12-2B7E-4855-BBC3-E545FD1A495E}"/>
              </a:ext>
            </a:extLst>
          </p:cNvPr>
          <p:cNvSpPr/>
          <p:nvPr/>
        </p:nvSpPr>
        <p:spPr>
          <a:xfrm>
            <a:off x="8546453" y="2306468"/>
            <a:ext cx="611746" cy="489768"/>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B451DBB-41EA-45B9-8E48-FD5F01CA5BBF}"/>
              </a:ext>
            </a:extLst>
          </p:cNvPr>
          <p:cNvGrpSpPr/>
          <p:nvPr/>
        </p:nvGrpSpPr>
        <p:grpSpPr>
          <a:xfrm>
            <a:off x="7298387" y="4689135"/>
            <a:ext cx="3060775" cy="371872"/>
            <a:chOff x="5415164" y="4313570"/>
            <a:chExt cx="3060775" cy="371872"/>
          </a:xfrm>
        </p:grpSpPr>
        <p:sp>
          <p:nvSpPr>
            <p:cNvPr id="40" name="TextBox 39">
              <a:extLst>
                <a:ext uri="{FF2B5EF4-FFF2-40B4-BE49-F238E27FC236}">
                  <a16:creationId xmlns:a16="http://schemas.microsoft.com/office/drawing/2014/main" id="{3414D198-D1E6-48AB-B919-12AAFD24193F}"/>
                </a:ext>
              </a:extLst>
            </p:cNvPr>
            <p:cNvSpPr txBox="1"/>
            <p:nvPr/>
          </p:nvSpPr>
          <p:spPr>
            <a:xfrm>
              <a:off x="7353837" y="4316110"/>
              <a:ext cx="1122102" cy="369332"/>
            </a:xfrm>
            <a:prstGeom prst="rect">
              <a:avLst/>
            </a:prstGeom>
            <a:noFill/>
          </p:spPr>
          <p:txBody>
            <a:bodyPr wrap="none" rtlCol="0">
              <a:spAutoFit/>
            </a:bodyPr>
            <a:lstStyle/>
            <a:p>
              <a:r>
                <a:rPr lang="en-US" b="1" dirty="0" err="1"/>
                <a:t>UIRelated</a:t>
              </a:r>
              <a:endParaRPr lang="en-US" b="1" dirty="0"/>
            </a:p>
          </p:txBody>
        </p:sp>
        <p:cxnSp>
          <p:nvCxnSpPr>
            <p:cNvPr id="41" name="Straight Arrow Connector 40">
              <a:extLst>
                <a:ext uri="{FF2B5EF4-FFF2-40B4-BE49-F238E27FC236}">
                  <a16:creationId xmlns:a16="http://schemas.microsoft.com/office/drawing/2014/main" id="{E2A21596-1BF2-4BDE-A1FB-C33DFDA301FC}"/>
                </a:ext>
              </a:extLst>
            </p:cNvPr>
            <p:cNvCxnSpPr>
              <a:cxnSpLocks/>
              <a:stCxn id="42" idx="3"/>
              <a:endCxn id="40" idx="1"/>
            </p:cNvCxnSpPr>
            <p:nvPr/>
          </p:nvCxnSpPr>
          <p:spPr>
            <a:xfrm>
              <a:off x="6762008" y="4498236"/>
              <a:ext cx="591829" cy="2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FF10141-DD33-4F3B-8807-DD606F964991}"/>
                    </a:ext>
                  </a:extLst>
                </p:cNvPr>
                <p:cNvSpPr txBox="1"/>
                <p:nvPr/>
              </p:nvSpPr>
              <p:spPr>
                <a:xfrm>
                  <a:off x="5415164" y="4313570"/>
                  <a:ext cx="1346844" cy="369332"/>
                </a:xfrm>
                <a:prstGeom prst="rect">
                  <a:avLst/>
                </a:prstGeom>
                <a:noFill/>
              </p:spPr>
              <p:txBody>
                <a:bodyPr wrap="none" rtlCol="0">
                  <a:spAutoFit/>
                </a:bodyPr>
                <a:lstStyle/>
                <a:p>
                  <a:r>
                    <a:rPr lang="en-US" b="1" dirty="0"/>
                    <a:t>{tv1, L19}</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42" name="TextBox 41">
                  <a:extLst>
                    <a:ext uri="{FF2B5EF4-FFF2-40B4-BE49-F238E27FC236}">
                      <a16:creationId xmlns:a16="http://schemas.microsoft.com/office/drawing/2014/main" id="{3FF10141-DD33-4F3B-8807-DD606F964991}"/>
                    </a:ext>
                  </a:extLst>
                </p:cNvPr>
                <p:cNvSpPr txBox="1">
                  <a:spLocks noRot="1" noChangeAspect="1" noMove="1" noResize="1" noEditPoints="1" noAdjustHandles="1" noChangeArrowheads="1" noChangeShapeType="1" noTextEdit="1"/>
                </p:cNvSpPr>
                <p:nvPr/>
              </p:nvSpPr>
              <p:spPr>
                <a:xfrm>
                  <a:off x="5415164" y="4313570"/>
                  <a:ext cx="1346844" cy="369332"/>
                </a:xfrm>
                <a:prstGeom prst="rect">
                  <a:avLst/>
                </a:prstGeom>
                <a:blipFill>
                  <a:blip r:embed="rId5"/>
                  <a:stretch>
                    <a:fillRect l="-3620" t="-10000" b="-26667"/>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B79BFAAC-3644-434B-B7BA-ABCA393428C8}"/>
              </a:ext>
            </a:extLst>
          </p:cNvPr>
          <p:cNvGrpSpPr/>
          <p:nvPr/>
        </p:nvGrpSpPr>
        <p:grpSpPr>
          <a:xfrm>
            <a:off x="7549032" y="5506386"/>
            <a:ext cx="2784225" cy="374365"/>
            <a:chOff x="5415164" y="5146532"/>
            <a:chExt cx="2784225" cy="374365"/>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A3B1C6B-028F-4B6D-B065-6742D7A88FB7}"/>
                    </a:ext>
                  </a:extLst>
                </p:cNvPr>
                <p:cNvSpPr txBox="1"/>
                <p:nvPr/>
              </p:nvSpPr>
              <p:spPr>
                <a:xfrm>
                  <a:off x="5415164" y="5146532"/>
                  <a:ext cx="627095" cy="369332"/>
                </a:xfrm>
                <a:prstGeom prst="rect">
                  <a:avLst/>
                </a:prstGeom>
                <a:noFill/>
              </p:spPr>
              <p:txBody>
                <a:bodyPr wrap="none" rtlCol="0">
                  <a:spAutoFit/>
                </a:bodyPr>
                <a:lstStyle/>
                <a:p>
                  <a:r>
                    <a:rPr lang="en-US" b="1" dirty="0" err="1">
                      <a:solidFill>
                        <a:srgbClr val="FF0000"/>
                      </a:solidFill>
                    </a:rPr>
                    <a:t>ss</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43" name="TextBox 42">
                  <a:extLst>
                    <a:ext uri="{FF2B5EF4-FFF2-40B4-BE49-F238E27FC236}">
                      <a16:creationId xmlns:a16="http://schemas.microsoft.com/office/drawing/2014/main" id="{8A3B1C6B-028F-4B6D-B065-6742D7A88FB7}"/>
                    </a:ext>
                  </a:extLst>
                </p:cNvPr>
                <p:cNvSpPr txBox="1">
                  <a:spLocks noRot="1" noChangeAspect="1" noMove="1" noResize="1" noEditPoints="1" noAdjustHandles="1" noChangeArrowheads="1" noChangeShapeType="1" noTextEdit="1"/>
                </p:cNvSpPr>
                <p:nvPr/>
              </p:nvSpPr>
              <p:spPr>
                <a:xfrm>
                  <a:off x="5415164" y="5146532"/>
                  <a:ext cx="627095" cy="369332"/>
                </a:xfrm>
                <a:prstGeom prst="rect">
                  <a:avLst/>
                </a:prstGeom>
                <a:blipFill>
                  <a:blip r:embed="rId6"/>
                  <a:stretch>
                    <a:fillRect l="-7767" t="-10000" b="-26667"/>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B35ABD2-E963-4018-8C4E-6D9263FF5BFD}"/>
                </a:ext>
              </a:extLst>
            </p:cNvPr>
            <p:cNvSpPr txBox="1"/>
            <p:nvPr/>
          </p:nvSpPr>
          <p:spPr>
            <a:xfrm>
              <a:off x="7353837" y="5151565"/>
              <a:ext cx="845552" cy="369332"/>
            </a:xfrm>
            <a:prstGeom prst="rect">
              <a:avLst/>
            </a:prstGeom>
            <a:noFill/>
          </p:spPr>
          <p:txBody>
            <a:bodyPr wrap="none" rtlCol="0">
              <a:spAutoFit/>
            </a:bodyPr>
            <a:lstStyle/>
            <a:p>
              <a:r>
                <a:rPr lang="en-US" b="1" dirty="0" err="1"/>
                <a:t>UIData</a:t>
              </a:r>
              <a:endParaRPr lang="en-US" b="1" dirty="0"/>
            </a:p>
          </p:txBody>
        </p:sp>
        <p:cxnSp>
          <p:nvCxnSpPr>
            <p:cNvPr id="45" name="Straight Arrow Connector 44">
              <a:extLst>
                <a:ext uri="{FF2B5EF4-FFF2-40B4-BE49-F238E27FC236}">
                  <a16:creationId xmlns:a16="http://schemas.microsoft.com/office/drawing/2014/main" id="{A42E1BA1-CD9E-4D58-8403-02755A60BB99}"/>
                </a:ext>
              </a:extLst>
            </p:cNvPr>
            <p:cNvCxnSpPr>
              <a:cxnSpLocks/>
              <a:stCxn id="43" idx="3"/>
              <a:endCxn id="44" idx="1"/>
            </p:cNvCxnSpPr>
            <p:nvPr/>
          </p:nvCxnSpPr>
          <p:spPr>
            <a:xfrm>
              <a:off x="6042259" y="5331198"/>
              <a:ext cx="1311578"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Arrow: Down 45">
            <a:extLst>
              <a:ext uri="{FF2B5EF4-FFF2-40B4-BE49-F238E27FC236}">
                <a16:creationId xmlns:a16="http://schemas.microsoft.com/office/drawing/2014/main" id="{56983A76-D3DA-40B4-A639-11A2E269CC07}"/>
              </a:ext>
            </a:extLst>
          </p:cNvPr>
          <p:cNvSpPr/>
          <p:nvPr/>
        </p:nvSpPr>
        <p:spPr>
          <a:xfrm>
            <a:off x="8477205" y="5032329"/>
            <a:ext cx="611746" cy="489768"/>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A875756-7112-498E-9633-46DA371C0DD4}"/>
              </a:ext>
            </a:extLst>
          </p:cNvPr>
          <p:cNvGrpSpPr/>
          <p:nvPr/>
        </p:nvGrpSpPr>
        <p:grpSpPr>
          <a:xfrm>
            <a:off x="7485725" y="2789933"/>
            <a:ext cx="2784225" cy="371872"/>
            <a:chOff x="5415164" y="1886296"/>
            <a:chExt cx="2784225" cy="371872"/>
          </a:xfrm>
        </p:grpSpPr>
        <p:sp>
          <p:nvSpPr>
            <p:cNvPr id="32" name="TextBox 31">
              <a:extLst>
                <a:ext uri="{FF2B5EF4-FFF2-40B4-BE49-F238E27FC236}">
                  <a16:creationId xmlns:a16="http://schemas.microsoft.com/office/drawing/2014/main" id="{458C7A49-012E-4672-AD15-267F0BE26131}"/>
                </a:ext>
              </a:extLst>
            </p:cNvPr>
            <p:cNvSpPr txBox="1"/>
            <p:nvPr/>
          </p:nvSpPr>
          <p:spPr>
            <a:xfrm>
              <a:off x="7353837" y="1888836"/>
              <a:ext cx="845552" cy="369332"/>
            </a:xfrm>
            <a:prstGeom prst="rect">
              <a:avLst/>
            </a:prstGeom>
            <a:noFill/>
          </p:spPr>
          <p:txBody>
            <a:bodyPr wrap="none" rtlCol="0">
              <a:spAutoFit/>
            </a:bodyPr>
            <a:lstStyle/>
            <a:p>
              <a:r>
                <a:rPr lang="en-US" b="1" dirty="0" err="1"/>
                <a:t>UIData</a:t>
              </a:r>
              <a:endParaRPr lang="en-US" b="1" dirty="0"/>
            </a:p>
          </p:txBody>
        </p:sp>
        <p:cxnSp>
          <p:nvCxnSpPr>
            <p:cNvPr id="33" name="Straight Arrow Connector 32">
              <a:extLst>
                <a:ext uri="{FF2B5EF4-FFF2-40B4-BE49-F238E27FC236}">
                  <a16:creationId xmlns:a16="http://schemas.microsoft.com/office/drawing/2014/main" id="{46581223-8CE2-4F5A-8063-103D701B80DF}"/>
                </a:ext>
              </a:extLst>
            </p:cNvPr>
            <p:cNvCxnSpPr>
              <a:cxnSpLocks/>
              <a:stCxn id="37" idx="3"/>
              <a:endCxn id="32" idx="1"/>
            </p:cNvCxnSpPr>
            <p:nvPr/>
          </p:nvCxnSpPr>
          <p:spPr>
            <a:xfrm>
              <a:off x="6286365" y="2070962"/>
              <a:ext cx="1067472" cy="2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2B4F733-0BA8-417C-9D06-7CC7A53D6880}"/>
                    </a:ext>
                  </a:extLst>
                </p:cNvPr>
                <p:cNvSpPr txBox="1"/>
                <p:nvPr/>
              </p:nvSpPr>
              <p:spPr>
                <a:xfrm>
                  <a:off x="5415164" y="1886296"/>
                  <a:ext cx="871201" cy="369332"/>
                </a:xfrm>
                <a:prstGeom prst="rect">
                  <a:avLst/>
                </a:prstGeom>
                <a:noFill/>
              </p:spPr>
              <p:txBody>
                <a:bodyPr wrap="none" rtlCol="0">
                  <a:spAutoFit/>
                </a:bodyPr>
                <a:lstStyle/>
                <a:p>
                  <a:r>
                    <a:rPr lang="en-US" b="1" dirty="0">
                      <a:solidFill>
                        <a:srgbClr val="FF0000"/>
                      </a:solidFill>
                    </a:rPr>
                    <a:t>data</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2</m:t>
                      </m:r>
                    </m:oMath>
                  </a14:m>
                  <a:r>
                    <a:rPr lang="en-US" dirty="0"/>
                    <a:t>  </a:t>
                  </a:r>
                </a:p>
              </p:txBody>
            </p:sp>
          </mc:Choice>
          <mc:Fallback xmlns="">
            <p:sp>
              <p:nvSpPr>
                <p:cNvPr id="37" name="TextBox 36">
                  <a:extLst>
                    <a:ext uri="{FF2B5EF4-FFF2-40B4-BE49-F238E27FC236}">
                      <a16:creationId xmlns:a16="http://schemas.microsoft.com/office/drawing/2014/main" id="{42B4F733-0BA8-417C-9D06-7CC7A53D6880}"/>
                    </a:ext>
                  </a:extLst>
                </p:cNvPr>
                <p:cNvSpPr txBox="1">
                  <a:spLocks noRot="1" noChangeAspect="1" noMove="1" noResize="1" noEditPoints="1" noAdjustHandles="1" noChangeArrowheads="1" noChangeShapeType="1" noTextEdit="1"/>
                </p:cNvSpPr>
                <p:nvPr/>
              </p:nvSpPr>
              <p:spPr>
                <a:xfrm>
                  <a:off x="5415164" y="1886296"/>
                  <a:ext cx="871201" cy="369332"/>
                </a:xfrm>
                <a:prstGeom prst="rect">
                  <a:avLst/>
                </a:prstGeom>
                <a:blipFill>
                  <a:blip r:embed="rId7"/>
                  <a:stretch>
                    <a:fillRect l="-6294" t="-10000" b="-26667"/>
                  </a:stretch>
                </a:blipFill>
              </p:spPr>
              <p:txBody>
                <a:bodyPr/>
                <a:lstStyle/>
                <a:p>
                  <a:r>
                    <a:rPr lang="en-US">
                      <a:noFill/>
                    </a:rPr>
                    <a:t> </a:t>
                  </a:r>
                </a:p>
              </p:txBody>
            </p:sp>
          </mc:Fallback>
        </mc:AlternateContent>
      </p:grpSp>
      <p:sp>
        <p:nvSpPr>
          <p:cNvPr id="38" name="TextBox 37">
            <a:extLst>
              <a:ext uri="{FF2B5EF4-FFF2-40B4-BE49-F238E27FC236}">
                <a16:creationId xmlns:a16="http://schemas.microsoft.com/office/drawing/2014/main" id="{F4020B4D-867E-4331-A962-F87D25C03075}"/>
              </a:ext>
            </a:extLst>
          </p:cNvPr>
          <p:cNvSpPr txBox="1"/>
          <p:nvPr/>
        </p:nvSpPr>
        <p:spPr>
          <a:xfrm>
            <a:off x="2995124" y="2531432"/>
            <a:ext cx="4320413" cy="923330"/>
          </a:xfrm>
          <a:prstGeom prst="rect">
            <a:avLst/>
          </a:prstGeom>
          <a:solidFill>
            <a:schemeClr val="bg1"/>
          </a:solidFill>
          <a:ln>
            <a:solidFill>
              <a:srgbClr val="0070C0"/>
            </a:solidFill>
            <a:prstDash val="dash"/>
          </a:ln>
        </p:spPr>
        <p:txBody>
          <a:bodyPr wrap="none" rtlCol="0">
            <a:spAutoFit/>
          </a:bodyPr>
          <a:lstStyle/>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b="1"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p:txBody>
      </p:sp>
      <p:sp>
        <p:nvSpPr>
          <p:cNvPr id="51" name="Rectangle 50">
            <a:extLst>
              <a:ext uri="{FF2B5EF4-FFF2-40B4-BE49-F238E27FC236}">
                <a16:creationId xmlns:a16="http://schemas.microsoft.com/office/drawing/2014/main" id="{5C2C6B15-CE6C-45F8-8E0A-FEF1CE6D8473}"/>
              </a:ext>
            </a:extLst>
          </p:cNvPr>
          <p:cNvSpPr/>
          <p:nvPr/>
        </p:nvSpPr>
        <p:spPr>
          <a:xfrm>
            <a:off x="2995124" y="2805805"/>
            <a:ext cx="1813944" cy="294388"/>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34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250"/>
                                        <p:tgtEl>
                                          <p:spTgt spid="47"/>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up)">
                                      <p:cBhvr>
                                        <p:cTn id="11" dur="750"/>
                                        <p:tgtEl>
                                          <p:spTgt spid="3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up)">
                                      <p:cBhvr>
                                        <p:cTn id="15" dur="250"/>
                                        <p:tgtEl>
                                          <p:spTgt spid="51"/>
                                        </p:tgtEl>
                                      </p:cBhvr>
                                    </p:animEffect>
                                  </p:childTnLst>
                                </p:cTn>
                              </p:par>
                              <p:par>
                                <p:cTn id="16" presetID="22" presetClass="entr" presetSubtype="1"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25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up)">
                                      <p:cBhvr>
                                        <p:cTn id="23" dur="250"/>
                                        <p:tgtEl>
                                          <p:spTgt spid="50"/>
                                        </p:tgtEl>
                                      </p:cBhvr>
                                    </p:animEffect>
                                  </p:childTnLst>
                                </p:cTn>
                              </p:par>
                            </p:childTnLst>
                          </p:cTn>
                        </p:par>
                        <p:par>
                          <p:cTn id="24" fill="hold">
                            <p:stCondLst>
                              <p:cond delay="250"/>
                            </p:stCondLst>
                            <p:childTnLst>
                              <p:par>
                                <p:cTn id="25" presetID="22" presetClass="entr" presetSubtype="1"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up)">
                                      <p:cBhvr>
                                        <p:cTn id="27" dur="750"/>
                                        <p:tgtEl>
                                          <p:spTgt spid="46"/>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up)">
                                      <p:cBhvr>
                                        <p:cTn id="31"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8786-B57C-4837-B7A1-1F2869C279AC}"/>
              </a:ext>
            </a:extLst>
          </p:cNvPr>
          <p:cNvSpPr>
            <a:spLocks noGrp="1"/>
          </p:cNvSpPr>
          <p:nvPr>
            <p:ph type="title"/>
          </p:nvPr>
        </p:nvSpPr>
        <p:spPr/>
        <p:txBody>
          <a:bodyPr/>
          <a:lstStyle/>
          <a:p>
            <a:r>
              <a:rPr lang="en-US" dirty="0"/>
              <a:t>Backward Data Tracking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9EDF84-EA4C-4AE3-B3F6-25136FEC3F3D}"/>
                  </a:ext>
                </a:extLst>
              </p:cNvPr>
              <p:cNvSpPr>
                <a:spLocks noGrp="1"/>
              </p:cNvSpPr>
              <p:nvPr>
                <p:ph idx="1"/>
              </p:nvPr>
            </p:nvSpPr>
            <p:spPr>
              <a:xfrm>
                <a:off x="838200" y="1825625"/>
                <a:ext cx="5638671" cy="2387146"/>
              </a:xfrm>
            </p:spPr>
            <p:txBody>
              <a:bodyPr>
                <a:normAutofit/>
              </a:bodyPr>
              <a:lstStyle/>
              <a:p>
                <a:r>
                  <a:rPr lang="en-US" dirty="0"/>
                  <a:t>Track data that is put to the specified UI elements for display and type the correlated statements/variables with </a:t>
                </a:r>
                <a:r>
                  <a:rPr lang="en-US" b="1" dirty="0" err="1"/>
                  <a:t>UIData</a:t>
                </a:r>
                <a:r>
                  <a:rPr lang="en-US" dirty="0"/>
                  <a:t> in type context </a:t>
                </a:r>
                <a14:m>
                  <m:oMath xmlns:m="http://schemas.openxmlformats.org/officeDocument/2006/math">
                    <m:r>
                      <m:rPr>
                        <m:sty m:val="p"/>
                      </m:rPr>
                      <a:rPr lang="el-GR" i="1">
                        <a:latin typeface="Cambria Math" panose="02040503050406030204" pitchFamily="18" charset="0"/>
                      </a:rPr>
                      <m:t>Γ</m:t>
                    </m:r>
                    <m:r>
                      <a:rPr lang="en-US" b="0" i="1" baseline="-25000" smtClean="0">
                        <a:latin typeface="Cambria Math" panose="02040503050406030204" pitchFamily="18" charset="0"/>
                      </a:rPr>
                      <m:t>2</m:t>
                    </m:r>
                  </m:oMath>
                </a14:m>
                <a:r>
                  <a:rPr lang="en-US" dirty="0"/>
                  <a:t>.</a:t>
                </a:r>
              </a:p>
            </p:txBody>
          </p:sp>
        </mc:Choice>
        <mc:Fallback xmlns="">
          <p:sp>
            <p:nvSpPr>
              <p:cNvPr id="3" name="Content Placeholder 2">
                <a:extLst>
                  <a:ext uri="{FF2B5EF4-FFF2-40B4-BE49-F238E27FC236}">
                    <a16:creationId xmlns:a16="http://schemas.microsoft.com/office/drawing/2014/main" id="{E69EDF84-EA4C-4AE3-B3F6-25136FEC3F3D}"/>
                  </a:ext>
                </a:extLst>
              </p:cNvPr>
              <p:cNvSpPr>
                <a:spLocks noGrp="1" noRot="1" noChangeAspect="1" noMove="1" noResize="1" noEditPoints="1" noAdjustHandles="1" noChangeArrowheads="1" noChangeShapeType="1" noTextEdit="1"/>
              </p:cNvSpPr>
              <p:nvPr>
                <p:ph idx="1"/>
              </p:nvPr>
            </p:nvSpPr>
            <p:spPr>
              <a:xfrm>
                <a:off x="838200" y="1825625"/>
                <a:ext cx="5638671" cy="2387146"/>
              </a:xfrm>
              <a:blipFill>
                <a:blip r:embed="rId3"/>
                <a:stretch>
                  <a:fillRect l="-1948" t="-4082" r="-33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D670E4E-544A-4543-A2EB-6DC77C95D6B3}"/>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45C2B91D-51CE-4D9D-8033-3AE6F6C7A809}"/>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104093CE-833F-499C-A764-D62CE332423C}"/>
              </a:ext>
            </a:extLst>
          </p:cNvPr>
          <p:cNvSpPr>
            <a:spLocks noGrp="1"/>
          </p:cNvSpPr>
          <p:nvPr>
            <p:ph type="sldNum" sz="quarter" idx="12"/>
          </p:nvPr>
        </p:nvSpPr>
        <p:spPr/>
        <p:txBody>
          <a:bodyPr/>
          <a:lstStyle/>
          <a:p>
            <a:fld id="{906745D7-5DCD-445B-BDED-754FAF3E7806}" type="slidenum">
              <a:rPr lang="en-US" smtClean="0"/>
              <a:t>18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7A9F769-C17F-4D7C-A271-46BE1E4465B6}"/>
                  </a:ext>
                </a:extLst>
              </p:cNvPr>
              <p:cNvSpPr txBox="1">
                <a:spLocks noChangeAspect="1"/>
              </p:cNvSpPr>
              <p:nvPr/>
            </p:nvSpPr>
            <p:spPr>
              <a:xfrm>
                <a:off x="1332203" y="4457171"/>
                <a:ext cx="9527593" cy="1245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Bwd</m:t>
                      </m:r>
                      <m:r>
                        <a:rPr lang="en-US" sz="2000">
                          <a:latin typeface="Cambria Math" panose="02040503050406030204" pitchFamily="18" charset="0"/>
                        </a:rPr>
                        <m:t>˗</m:t>
                      </m:r>
                      <m:r>
                        <m:rPr>
                          <m:sty m:val="p"/>
                        </m:rPr>
                        <a:rPr lang="en-US" sz="2000">
                          <a:latin typeface="Cambria Math" panose="02040503050406030204" pitchFamily="18" charset="0"/>
                        </a:rPr>
                        <m:t>CallAPI</m:t>
                      </m:r>
                      <m:f>
                        <m:fPr>
                          <m:ctrlPr>
                            <a:rPr lang="en-US" sz="2000" i="1">
                              <a:latin typeface="Cambria Math" panose="02040503050406030204" pitchFamily="18" charset="0"/>
                            </a:rPr>
                          </m:ctrlPr>
                        </m:fPr>
                        <m:num>
                          <m:r>
                            <a:rPr lang="en-US" sz="2000" i="1">
                              <a:latin typeface="Cambria Math" panose="02040503050406030204" pitchFamily="18" charset="0"/>
                            </a:rPr>
                            <m:t>𝑎𝑝𝑖</m:t>
                          </m:r>
                          <m:d>
                            <m:dPr>
                              <m:ctrlPr>
                                <a:rPr lang="en-US" sz="2000" i="1">
                                  <a:latin typeface="Cambria Math" panose="02040503050406030204" pitchFamily="18" charset="0"/>
                                </a:rPr>
                              </m:ctrlPr>
                            </m:dPr>
                            <m:e>
                              <m:r>
                                <a:rPr lang="en-US" sz="2000" i="1">
                                  <a:latin typeface="Cambria Math" panose="02040503050406030204" pitchFamily="18" charset="0"/>
                                </a:rPr>
                                <m:t>𝑚</m:t>
                              </m:r>
                            </m:e>
                          </m:d>
                          <m:r>
                            <a:rPr lang="en-US" sz="2000" i="1">
                              <a:latin typeface="Cambria Math" panose="02040503050406030204" pitchFamily="18" charset="0"/>
                            </a:rPr>
                            <m:t>                       </m:t>
                          </m:r>
                          <m:r>
                            <m:rPr>
                              <m:sty m:val="p"/>
                            </m:rPr>
                            <a:rPr lang="el-GR" sz="2000">
                              <a:latin typeface="Cambria Math" panose="02040503050406030204" pitchFamily="18" charset="0"/>
                            </a:rPr>
                            <m:t>Γ</m:t>
                          </m:r>
                          <m:r>
                            <a:rPr lang="en-US" sz="2000" i="1" baseline="-25000">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𝑥</m:t>
                          </m:r>
                          <m:r>
                            <a:rPr lang="el-GR" sz="2000" i="1" baseline="-25000">
                              <a:latin typeface="Cambria Math" panose="02040503050406030204" pitchFamily="18" charset="0"/>
                            </a:rPr>
                            <m:t>𝜀</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𝐔𝐈𝐃𝐚𝐭𝐚</m:t>
                          </m:r>
                        </m:num>
                        <m:den>
                          <m:eqArr>
                            <m:eqArrPr>
                              <m:ctrlPr>
                                <a:rPr lang="el-GR" sz="2000" i="1">
                                  <a:latin typeface="Cambria Math" panose="02040503050406030204" pitchFamily="18" charset="0"/>
                                </a:rPr>
                              </m:ctrlPr>
                            </m:eqArrPr>
                            <m:e>
                              <m:r>
                                <m:rPr>
                                  <m:sty m:val="p"/>
                                </m:rPr>
                                <a:rPr lang="el-GR" sz="2000">
                                  <a:latin typeface="Cambria Math" panose="02040503050406030204" pitchFamily="18" charset="0"/>
                                </a:rPr>
                                <m:t>Γ</m:t>
                              </m:r>
                              <m:r>
                                <a:rPr lang="en-US" sz="2000" i="1" baseline="-25000">
                                  <a:latin typeface="Cambria Math" panose="02040503050406030204" pitchFamily="18" charset="0"/>
                                </a:rPr>
                                <m:t>2</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baseline="30000">
                                      <a:latin typeface="Cambria Math" panose="02040503050406030204" pitchFamily="18" charset="0"/>
                                    </a:rPr>
                                    <m:t>𝑙</m:t>
                                  </m:r>
                                  <m:r>
                                    <a:rPr lang="en-US" sz="2000" i="1">
                                      <a:latin typeface="Cambria Math" panose="02040503050406030204" pitchFamily="18" charset="0"/>
                                    </a:rPr>
                                    <m:t> </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m:t>
                                  </m:r>
                                  <m:d>
                                    <m:dPr>
                                      <m:ctrlPr>
                                        <a:rPr lang="en-US" sz="2000" i="1">
                                          <a:latin typeface="Cambria Math" panose="02040503050406030204" pitchFamily="18" charset="0"/>
                                        </a:rPr>
                                      </m:ctrlPr>
                                    </m:dPr>
                                    <m:e>
                                      <m:r>
                                        <a:rPr lang="en-US" sz="2000" i="1">
                                          <a:latin typeface="Cambria Math" panose="02040503050406030204" pitchFamily="18" charset="0"/>
                                        </a:rPr>
                                        <m:t>𝑧</m:t>
                                      </m:r>
                                    </m:e>
                                  </m:d>
                                </m:e>
                              </m:d>
                              <m:r>
                                <a:rPr lang="el-GR" sz="2000" i="1" baseline="-25000">
                                  <a:latin typeface="Cambria Math" panose="02040503050406030204" pitchFamily="18" charset="0"/>
                                </a:rPr>
                                <m:t>𝜀</m:t>
                              </m:r>
                              <m:r>
                                <a:rPr lang="en-US" sz="2000" i="1">
                                  <a:latin typeface="Cambria Math" panose="02040503050406030204" pitchFamily="18" charset="0"/>
                                </a:rPr>
                                <m:t> ⊨</m:t>
                              </m:r>
                              <m:r>
                                <m:rPr>
                                  <m:sty m:val="p"/>
                                </m:rPr>
                                <a:rPr lang="el-GR" sz="2000">
                                  <a:latin typeface="Cambria Math" panose="02040503050406030204" pitchFamily="18" charset="0"/>
                                </a:rPr>
                                <m:t>Γ</m:t>
                              </m:r>
                              <m:r>
                                <a:rPr lang="en-US" sz="2000" i="1" baseline="-25000">
                                  <a:latin typeface="Cambria Math" panose="02040503050406030204" pitchFamily="18" charset="0"/>
                                </a:rPr>
                                <m:t>2</m:t>
                              </m:r>
                              <m:r>
                                <a:rPr lang="en-US" sz="2000" i="1">
                                  <a:latin typeface="Cambria Math" panose="02040503050406030204" pitchFamily="18" charset="0"/>
                                </a:rPr>
                                <m:t> ⇒ </m:t>
                              </m:r>
                              <m:d>
                                <m:dPr>
                                  <m:begChr m:val="["/>
                                  <m:endChr m:val="]"/>
                                  <m:ctrlPr>
                                    <a:rPr lang="en-US" sz="2000" i="1">
                                      <a:latin typeface="Cambria Math" panose="02040503050406030204" pitchFamily="18" charset="0"/>
                                    </a:rPr>
                                  </m:ctrlPr>
                                </m:dPr>
                                <m:e>
                                  <m:m>
                                    <m:mPr>
                                      <m:plcHide m:val="on"/>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𝑦</m:t>
                                        </m:r>
                                        <m:r>
                                          <a:rPr lang="el-GR" sz="2000" i="1" baseline="-25000">
                                            <a:latin typeface="Cambria Math" panose="02040503050406030204" pitchFamily="18" charset="0"/>
                                          </a:rPr>
                                          <m:t>𝜀</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i="1">
                                            <a:latin typeface="Cambria Math" panose="02040503050406030204" pitchFamily="18" charset="0"/>
                                          </a:rPr>
                                          <m:t>𝑏𝑤𝑑</m:t>
                                        </m:r>
                                        <m:r>
                                          <m:rPr>
                                            <m:lit/>
                                          </m:rPr>
                                          <a:rPr lang="en-US" sz="2000" i="1">
                                            <a:latin typeface="Cambria Math" panose="02040503050406030204" pitchFamily="18" charset="0"/>
                                          </a:rPr>
                                          <m:t>_</m:t>
                                        </m:r>
                                        <m:r>
                                          <a:rPr lang="en-US" sz="2000" i="1">
                                            <a:latin typeface="Cambria Math" panose="02040503050406030204" pitchFamily="18" charset="0"/>
                                          </a:rPr>
                                          <m:t>𝑚𝑜𝑑𝑒𝑙</m:t>
                                        </m:r>
                                        <m:d>
                                          <m:dPr>
                                            <m:ctrlPr>
                                              <a:rPr lang="en-US" sz="2000" i="1">
                                                <a:latin typeface="Cambria Math" panose="02040503050406030204" pitchFamily="18" charset="0"/>
                                              </a:rPr>
                                            </m:ctrlPr>
                                          </m:dPr>
                                          <m:e>
                                            <m:r>
                                              <a:rPr lang="en-US" sz="2000" i="1">
                                                <a:latin typeface="Cambria Math" panose="02040503050406030204" pitchFamily="18" charset="0"/>
                                              </a:rPr>
                                              <m:t>𝑚</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m:rPr>
                                                <m:sty m:val="p"/>
                                              </m:rPr>
                                              <a:rPr lang="el-GR" sz="2000">
                                                <a:latin typeface="Cambria Math" panose="02040503050406030204" pitchFamily="18" charset="0"/>
                                              </a:rPr>
                                              <m:t>Γ</m:t>
                                            </m:r>
                                            <m:r>
                                              <a:rPr lang="en-US" sz="2000" i="1" baseline="-25000">
                                                <a:latin typeface="Cambria Math" panose="02040503050406030204" pitchFamily="18" charset="0"/>
                                              </a:rPr>
                                              <m:t>2</m:t>
                                            </m:r>
                                          </m:e>
                                        </m:d>
                                      </m:e>
                                    </m:mr>
                                    <m:mr>
                                      <m:e>
                                        <m:r>
                                          <a:rPr lang="en-US" sz="2000" i="1">
                                            <a:latin typeface="Cambria Math" panose="02040503050406030204" pitchFamily="18" charset="0"/>
                                          </a:rPr>
                                          <m:t>𝑧</m:t>
                                        </m:r>
                                        <m:r>
                                          <a:rPr lang="el-GR" sz="2000" i="1" baseline="-25000">
                                            <a:latin typeface="Cambria Math" panose="02040503050406030204" pitchFamily="18" charset="0"/>
                                          </a:rPr>
                                          <m:t>𝜀</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i="1">
                                            <a:latin typeface="Cambria Math" panose="02040503050406030204" pitchFamily="18" charset="0"/>
                                          </a:rPr>
                                          <m:t>𝑏𝑤𝑑</m:t>
                                        </m:r>
                                        <m:r>
                                          <m:rPr>
                                            <m:lit/>
                                          </m:rPr>
                                          <a:rPr lang="en-US" sz="2000" i="1">
                                            <a:latin typeface="Cambria Math" panose="02040503050406030204" pitchFamily="18" charset="0"/>
                                          </a:rPr>
                                          <m:t>_</m:t>
                                        </m:r>
                                        <m:r>
                                          <a:rPr lang="en-US" sz="2000" i="1">
                                            <a:latin typeface="Cambria Math" panose="02040503050406030204" pitchFamily="18" charset="0"/>
                                          </a:rPr>
                                          <m:t>𝑚𝑜𝑑𝑒𝑙</m:t>
                                        </m:r>
                                        <m:d>
                                          <m:dPr>
                                            <m:ctrlPr>
                                              <a:rPr lang="en-US" sz="2000" i="1">
                                                <a:latin typeface="Cambria Math" panose="02040503050406030204" pitchFamily="18" charset="0"/>
                                              </a:rPr>
                                            </m:ctrlPr>
                                          </m:dPr>
                                          <m:e>
                                            <m:r>
                                              <a:rPr lang="en-US" sz="2000" i="1">
                                                <a:latin typeface="Cambria Math" panose="02040503050406030204" pitchFamily="18" charset="0"/>
                                              </a:rPr>
                                              <m:t>𝑚</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r>
                                              <m:rPr>
                                                <m:sty m:val="p"/>
                                              </m:rPr>
                                              <a:rPr lang="el-GR" sz="2000">
                                                <a:latin typeface="Cambria Math" panose="02040503050406030204" pitchFamily="18" charset="0"/>
                                              </a:rPr>
                                              <m:t>Γ</m:t>
                                            </m:r>
                                            <m:r>
                                              <a:rPr lang="en-US" sz="2000" i="1" baseline="-25000">
                                                <a:latin typeface="Cambria Math" panose="02040503050406030204" pitchFamily="18" charset="0"/>
                                              </a:rPr>
                                              <m:t>2</m:t>
                                            </m:r>
                                          </m:e>
                                        </m:d>
                                      </m:e>
                                    </m:mr>
                                  </m:m>
                                </m:e>
                              </m:d>
                              <m:r>
                                <m:rPr>
                                  <m:sty m:val="p"/>
                                </m:rPr>
                                <a:rPr lang="el-GR" sz="2000">
                                  <a:latin typeface="Cambria Math" panose="02040503050406030204" pitchFamily="18" charset="0"/>
                                </a:rPr>
                                <m:t>Γ</m:t>
                              </m:r>
                              <m:r>
                                <a:rPr lang="en-US" sz="2000" i="1" baseline="-25000">
                                  <a:latin typeface="Cambria Math" panose="02040503050406030204" pitchFamily="18" charset="0"/>
                                </a:rPr>
                                <m:t>2</m:t>
                              </m:r>
                            </m:e>
                          </m:eqArr>
                        </m:den>
                      </m:f>
                    </m:oMath>
                  </m:oMathPara>
                </a14:m>
                <a:endParaRPr lang="en-US" dirty="0"/>
              </a:p>
            </p:txBody>
          </p:sp>
        </mc:Choice>
        <mc:Fallback xmlns="">
          <p:sp>
            <p:nvSpPr>
              <p:cNvPr id="7" name="TextBox 6">
                <a:extLst>
                  <a:ext uri="{FF2B5EF4-FFF2-40B4-BE49-F238E27FC236}">
                    <a16:creationId xmlns:a16="http://schemas.microsoft.com/office/drawing/2014/main" id="{17A9F769-C17F-4D7C-A271-46BE1E4465B6}"/>
                  </a:ext>
                </a:extLst>
              </p:cNvPr>
              <p:cNvSpPr txBox="1">
                <a:spLocks noRot="1" noChangeAspect="1" noMove="1" noResize="1" noEditPoints="1" noAdjustHandles="1" noChangeArrowheads="1" noChangeShapeType="1" noTextEdit="1"/>
              </p:cNvSpPr>
              <p:nvPr/>
            </p:nvSpPr>
            <p:spPr>
              <a:xfrm>
                <a:off x="1332203" y="4457171"/>
                <a:ext cx="9527593" cy="1245879"/>
              </a:xfrm>
              <a:prstGeom prst="rect">
                <a:avLst/>
              </a:prstGeom>
              <a:blipFill>
                <a:blip r:embed="rId4"/>
                <a:stretch>
                  <a:fillRect/>
                </a:stretch>
              </a:blipFill>
            </p:spPr>
            <p:txBody>
              <a:bodyPr/>
              <a:lstStyle/>
              <a:p>
                <a:r>
                  <a:rPr lang="en-US">
                    <a:noFill/>
                  </a:rPr>
                  <a:t> </a:t>
                </a:r>
              </a:p>
            </p:txBody>
          </p:sp>
        </mc:Fallback>
      </mc:AlternateContent>
      <p:pic>
        <p:nvPicPr>
          <p:cNvPr id="8" name="Picture 2" descr="Android robot.svg">
            <a:extLst>
              <a:ext uri="{FF2B5EF4-FFF2-40B4-BE49-F238E27FC236}">
                <a16:creationId xmlns:a16="http://schemas.microsoft.com/office/drawing/2014/main" id="{B8C7DC24-200A-4FBF-91A2-BB2B372737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2623" y="118131"/>
            <a:ext cx="829056" cy="9731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E376E8A-A621-47DD-BAF6-44C5F52E28C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94738" y="1121285"/>
            <a:ext cx="723242" cy="947696"/>
          </a:xfrm>
          <a:prstGeom prst="rect">
            <a:avLst/>
          </a:prstGeom>
        </p:spPr>
      </p:pic>
      <p:sp>
        <p:nvSpPr>
          <p:cNvPr id="10" name="Rectangle 9">
            <a:extLst>
              <a:ext uri="{FF2B5EF4-FFF2-40B4-BE49-F238E27FC236}">
                <a16:creationId xmlns:a16="http://schemas.microsoft.com/office/drawing/2014/main" id="{95EEA0A3-06E1-488A-A391-741C37AD8440}"/>
              </a:ext>
            </a:extLst>
          </p:cNvPr>
          <p:cNvSpPr/>
          <p:nvPr/>
        </p:nvSpPr>
        <p:spPr>
          <a:xfrm>
            <a:off x="7926985" y="798119"/>
            <a:ext cx="1293658"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Discovery</a:t>
            </a:r>
          </a:p>
        </p:txBody>
      </p:sp>
      <p:sp>
        <p:nvSpPr>
          <p:cNvPr id="11" name="Rectangle 10">
            <a:extLst>
              <a:ext uri="{FF2B5EF4-FFF2-40B4-BE49-F238E27FC236}">
                <a16:creationId xmlns:a16="http://schemas.microsoft.com/office/drawing/2014/main" id="{3633ACD1-F8F3-41F9-BFCF-3D789FF3E23A}"/>
              </a:ext>
            </a:extLst>
          </p:cNvPr>
          <p:cNvSpPr/>
          <p:nvPr/>
        </p:nvSpPr>
        <p:spPr>
          <a:xfrm>
            <a:off x="9570041" y="791450"/>
            <a:ext cx="1272591"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a:t>
            </a:r>
          </a:p>
          <a:p>
            <a:pPr algn="ctr"/>
            <a:r>
              <a:rPr lang="en-US" dirty="0">
                <a:solidFill>
                  <a:schemeClr val="tx1"/>
                </a:solidFill>
              </a:rPr>
              <a:t>Tracking</a:t>
            </a:r>
          </a:p>
        </p:txBody>
      </p:sp>
      <p:sp>
        <p:nvSpPr>
          <p:cNvPr id="12" name="Rectangle 11">
            <a:extLst>
              <a:ext uri="{FF2B5EF4-FFF2-40B4-BE49-F238E27FC236}">
                <a16:creationId xmlns:a16="http://schemas.microsoft.com/office/drawing/2014/main" id="{C0464EFB-16A6-4B6C-921C-DDAB0DCF707F}"/>
              </a:ext>
            </a:extLst>
          </p:cNvPr>
          <p:cNvSpPr/>
          <p:nvPr/>
        </p:nvSpPr>
        <p:spPr>
          <a:xfrm>
            <a:off x="8900078" y="2532159"/>
            <a:ext cx="990528" cy="64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Code </a:t>
            </a:r>
          </a:p>
          <a:p>
            <a:pPr algn="ctr"/>
            <a:r>
              <a:rPr lang="en-US" dirty="0">
                <a:solidFill>
                  <a:schemeClr val="tx1"/>
                </a:solidFill>
              </a:rPr>
              <a:t>Removal</a:t>
            </a:r>
          </a:p>
        </p:txBody>
      </p:sp>
      <p:sp>
        <p:nvSpPr>
          <p:cNvPr id="13" name="Rectangle 12">
            <a:extLst>
              <a:ext uri="{FF2B5EF4-FFF2-40B4-BE49-F238E27FC236}">
                <a16:creationId xmlns:a16="http://schemas.microsoft.com/office/drawing/2014/main" id="{F46385C9-C58F-413D-99FE-73663187854A}"/>
              </a:ext>
            </a:extLst>
          </p:cNvPr>
          <p:cNvSpPr/>
          <p:nvPr/>
        </p:nvSpPr>
        <p:spPr>
          <a:xfrm>
            <a:off x="10471074" y="2539472"/>
            <a:ext cx="1504193"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Forward Data </a:t>
            </a:r>
          </a:p>
          <a:p>
            <a:pPr algn="ctr"/>
            <a:r>
              <a:rPr lang="en-US" dirty="0">
                <a:solidFill>
                  <a:schemeClr val="tx1"/>
                </a:solidFill>
              </a:rPr>
              <a:t>Tracking</a:t>
            </a:r>
          </a:p>
        </p:txBody>
      </p:sp>
      <p:sp>
        <p:nvSpPr>
          <p:cNvPr id="14" name="Rectangle 13">
            <a:extLst>
              <a:ext uri="{FF2B5EF4-FFF2-40B4-BE49-F238E27FC236}">
                <a16:creationId xmlns:a16="http://schemas.microsoft.com/office/drawing/2014/main" id="{A3BC8432-6298-4EB9-A3FB-E74A5EFDE7DB}"/>
              </a:ext>
            </a:extLst>
          </p:cNvPr>
          <p:cNvSpPr/>
          <p:nvPr/>
        </p:nvSpPr>
        <p:spPr>
          <a:xfrm>
            <a:off x="10501628" y="1567736"/>
            <a:ext cx="1443087"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chemeClr val="tx1"/>
                </a:solidFill>
              </a:rPr>
              <a:t>Backward </a:t>
            </a:r>
          </a:p>
          <a:p>
            <a:pPr algn="ctr"/>
            <a:r>
              <a:rPr lang="en-US" dirty="0">
                <a:solidFill>
                  <a:schemeClr val="tx1"/>
                </a:solidFill>
              </a:rPr>
              <a:t>Data Tracking</a:t>
            </a:r>
          </a:p>
        </p:txBody>
      </p:sp>
      <p:cxnSp>
        <p:nvCxnSpPr>
          <p:cNvPr id="15" name="Straight Arrow Connector 14">
            <a:extLst>
              <a:ext uri="{FF2B5EF4-FFF2-40B4-BE49-F238E27FC236}">
                <a16:creationId xmlns:a16="http://schemas.microsoft.com/office/drawing/2014/main" id="{7C2A38CD-8E99-421A-91E0-A4DA4DF0AE1E}"/>
              </a:ext>
            </a:extLst>
          </p:cNvPr>
          <p:cNvCxnSpPr>
            <a:cxnSpLocks/>
            <a:stCxn id="10" idx="3"/>
            <a:endCxn id="11" idx="1"/>
          </p:cNvCxnSpPr>
          <p:nvPr/>
        </p:nvCxnSpPr>
        <p:spPr>
          <a:xfrm flipV="1">
            <a:off x="9220643" y="1114616"/>
            <a:ext cx="349398" cy="6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4D816CE-AB37-447E-9625-2D54F12D99A5}"/>
              </a:ext>
            </a:extLst>
          </p:cNvPr>
          <p:cNvCxnSpPr>
            <a:stCxn id="11" idx="3"/>
            <a:endCxn id="14" idx="0"/>
          </p:cNvCxnSpPr>
          <p:nvPr/>
        </p:nvCxnSpPr>
        <p:spPr>
          <a:xfrm>
            <a:off x="10842632" y="1114616"/>
            <a:ext cx="380540" cy="453120"/>
          </a:xfrm>
          <a:prstGeom prst="bent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3E18B9-3B83-4744-8B49-44215BA1F5D2}"/>
              </a:ext>
            </a:extLst>
          </p:cNvPr>
          <p:cNvCxnSpPr>
            <a:stCxn id="13" idx="1"/>
            <a:endCxn id="12" idx="3"/>
          </p:cNvCxnSpPr>
          <p:nvPr/>
        </p:nvCxnSpPr>
        <p:spPr>
          <a:xfrm flipH="1" flipV="1">
            <a:off x="9890606" y="2855325"/>
            <a:ext cx="580468" cy="73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5384570-8899-4D0D-8DD5-2639A3D8D411}"/>
              </a:ext>
            </a:extLst>
          </p:cNvPr>
          <p:cNvCxnSpPr>
            <a:cxnSpLocks/>
            <a:stCxn id="12" idx="1"/>
            <a:endCxn id="20" idx="3"/>
          </p:cNvCxnSpPr>
          <p:nvPr/>
        </p:nvCxnSpPr>
        <p:spPr>
          <a:xfrm flipH="1">
            <a:off x="7614932" y="2855325"/>
            <a:ext cx="1285146" cy="23407"/>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01D7F51-F7AD-43DF-929B-8429EAD9B9F2}"/>
              </a:ext>
            </a:extLst>
          </p:cNvPr>
          <p:cNvGrpSpPr/>
          <p:nvPr/>
        </p:nvGrpSpPr>
        <p:grpSpPr>
          <a:xfrm>
            <a:off x="6785876" y="2392147"/>
            <a:ext cx="829056" cy="973169"/>
            <a:chOff x="3695700" y="4898028"/>
            <a:chExt cx="829056" cy="973169"/>
          </a:xfrm>
        </p:grpSpPr>
        <p:pic>
          <p:nvPicPr>
            <p:cNvPr id="20" name="Picture 2" descr="Android robot.svg">
              <a:extLst>
                <a:ext uri="{FF2B5EF4-FFF2-40B4-BE49-F238E27FC236}">
                  <a16:creationId xmlns:a16="http://schemas.microsoft.com/office/drawing/2014/main" id="{63E9EDD2-F5DC-4F15-ADA9-C667A82F117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95700" y="4898028"/>
              <a:ext cx="829056" cy="973169"/>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a:extLst>
                <a:ext uri="{FF2B5EF4-FFF2-40B4-BE49-F238E27FC236}">
                  <a16:creationId xmlns:a16="http://schemas.microsoft.com/office/drawing/2014/main" id="{9FC2AD12-55C4-41A5-BED1-3D0151D46945}"/>
                </a:ext>
              </a:extLst>
            </p:cNvPr>
            <p:cNvSpPr/>
            <p:nvPr/>
          </p:nvSpPr>
          <p:spPr>
            <a:xfrm>
              <a:off x="4210051" y="5384612"/>
              <a:ext cx="134423" cy="191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64251EC7-5E3C-49EF-A462-864B22D47C92}"/>
              </a:ext>
            </a:extLst>
          </p:cNvPr>
          <p:cNvCxnSpPr>
            <a:cxnSpLocks/>
            <a:stCxn id="8" idx="3"/>
            <a:endCxn id="10" idx="1"/>
          </p:cNvCxnSpPr>
          <p:nvPr/>
        </p:nvCxnSpPr>
        <p:spPr>
          <a:xfrm>
            <a:off x="7651679" y="604716"/>
            <a:ext cx="275306" cy="51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42DE3FE-57DA-437C-A987-289E1DBBB1D6}"/>
              </a:ext>
            </a:extLst>
          </p:cNvPr>
          <p:cNvCxnSpPr>
            <a:cxnSpLocks/>
            <a:stCxn id="9" idx="3"/>
            <a:endCxn id="10" idx="1"/>
          </p:cNvCxnSpPr>
          <p:nvPr/>
        </p:nvCxnSpPr>
        <p:spPr>
          <a:xfrm flipV="1">
            <a:off x="7617980" y="1121285"/>
            <a:ext cx="309005" cy="473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6A76C6-EA12-414A-80B3-29D872417742}"/>
              </a:ext>
            </a:extLst>
          </p:cNvPr>
          <p:cNvCxnSpPr>
            <a:cxnSpLocks/>
            <a:stCxn id="14" idx="2"/>
            <a:endCxn id="13" idx="0"/>
          </p:cNvCxnSpPr>
          <p:nvPr/>
        </p:nvCxnSpPr>
        <p:spPr>
          <a:xfrm flipH="1">
            <a:off x="11223171" y="2214067"/>
            <a:ext cx="1" cy="32540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Speech Bubble: Rectangle with Corners Rounded 24">
            <a:extLst>
              <a:ext uri="{FF2B5EF4-FFF2-40B4-BE49-F238E27FC236}">
                <a16:creationId xmlns:a16="http://schemas.microsoft.com/office/drawing/2014/main" id="{4F9A2ABB-47AB-45FD-8BC6-3F8EBA668A04}"/>
              </a:ext>
            </a:extLst>
          </p:cNvPr>
          <p:cNvSpPr/>
          <p:nvPr/>
        </p:nvSpPr>
        <p:spPr>
          <a:xfrm>
            <a:off x="9869289" y="197591"/>
            <a:ext cx="2131340" cy="499530"/>
          </a:xfrm>
          <a:prstGeom prst="wedgeRoundRectCallout">
            <a:avLst>
              <a:gd name="adj1" fmla="val 36553"/>
              <a:gd name="adj2" fmla="val 211552"/>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txt</a:t>
            </a:r>
            <a:r>
              <a:rPr lang="en-US" dirty="0">
                <a:solidFill>
                  <a:schemeClr val="tx1"/>
                </a:solidFill>
              </a:rPr>
              <a:t> = &lt;input data&gt;</a:t>
            </a:r>
          </a:p>
        </p:txBody>
      </p:sp>
    </p:spTree>
    <p:extLst>
      <p:ext uri="{BB962C8B-B14F-4D97-AF65-F5344CB8AC3E}">
        <p14:creationId xmlns:p14="http://schemas.microsoft.com/office/powerpoint/2010/main" val="68532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9"/>
                                        </p:tgtEl>
                                        <p:attrNameLst>
                                          <p:attrName>style.opacity</p:attrName>
                                        </p:attrNameLst>
                                      </p:cBhvr>
                                      <p:to>
                                        <p:strVal val="0.1"/>
                                      </p:to>
                                    </p:set>
                                    <p:animEffect filter="image" prLst="opacity: 0.1">
                                      <p:cBhvr rctx="IE">
                                        <p:cTn id="7" dur="indefinite"/>
                                        <p:tgtEl>
                                          <p:spTgt spid="9"/>
                                        </p:tgtEl>
                                      </p:cBhvr>
                                    </p:animEffect>
                                  </p:childTnLst>
                                </p:cTn>
                              </p:par>
                              <p:par>
                                <p:cTn id="8" presetID="9" presetClass="emph" presetSubtype="0" nodeType="withEffect">
                                  <p:stCondLst>
                                    <p:cond delay="0"/>
                                  </p:stCondLst>
                                  <p:childTnLst>
                                    <p:set>
                                      <p:cBhvr>
                                        <p:cTn id="9" dur="indefinite"/>
                                        <p:tgtEl>
                                          <p:spTgt spid="8"/>
                                        </p:tgtEl>
                                        <p:attrNameLst>
                                          <p:attrName>style.opacity</p:attrName>
                                        </p:attrNameLst>
                                      </p:cBhvr>
                                      <p:to>
                                        <p:strVal val="0.1"/>
                                      </p:to>
                                    </p:set>
                                    <p:animEffect filter="image" prLst="opacity: 0.1">
                                      <p:cBhvr rctx="IE">
                                        <p:cTn id="10" dur="indefinite"/>
                                        <p:tgtEl>
                                          <p:spTgt spid="8"/>
                                        </p:tgtEl>
                                      </p:cBhvr>
                                    </p:animEffect>
                                  </p:childTnLst>
                                </p:cTn>
                              </p:par>
                              <p:par>
                                <p:cTn id="11" presetID="9" presetClass="emph" presetSubtype="0" nodeType="withEffect">
                                  <p:stCondLst>
                                    <p:cond delay="0"/>
                                  </p:stCondLst>
                                  <p:childTnLst>
                                    <p:set>
                                      <p:cBhvr>
                                        <p:cTn id="12" dur="indefinite"/>
                                        <p:tgtEl>
                                          <p:spTgt spid="22"/>
                                        </p:tgtEl>
                                        <p:attrNameLst>
                                          <p:attrName>style.opacity</p:attrName>
                                        </p:attrNameLst>
                                      </p:cBhvr>
                                      <p:to>
                                        <p:strVal val="0.1"/>
                                      </p:to>
                                    </p:set>
                                    <p:animEffect filter="image" prLst="opacity: 0.1">
                                      <p:cBhvr rctx="IE">
                                        <p:cTn id="13" dur="indefinite"/>
                                        <p:tgtEl>
                                          <p:spTgt spid="22"/>
                                        </p:tgtEl>
                                      </p:cBhvr>
                                    </p:animEffect>
                                  </p:childTnLst>
                                </p:cTn>
                              </p:par>
                              <p:par>
                                <p:cTn id="14" presetID="9" presetClass="emph" presetSubtype="0" nodeType="withEffect">
                                  <p:stCondLst>
                                    <p:cond delay="0"/>
                                  </p:stCondLst>
                                  <p:childTnLst>
                                    <p:set>
                                      <p:cBhvr>
                                        <p:cTn id="15" dur="indefinite"/>
                                        <p:tgtEl>
                                          <p:spTgt spid="23"/>
                                        </p:tgtEl>
                                        <p:attrNameLst>
                                          <p:attrName>style.opacity</p:attrName>
                                        </p:attrNameLst>
                                      </p:cBhvr>
                                      <p:to>
                                        <p:strVal val="0.1"/>
                                      </p:to>
                                    </p:set>
                                    <p:animEffect filter="image" prLst="opacity: 0.1">
                                      <p:cBhvr rctx="IE">
                                        <p:cTn id="16" dur="indefinite"/>
                                        <p:tgtEl>
                                          <p:spTgt spid="23"/>
                                        </p:tgtEl>
                                      </p:cBhvr>
                                    </p:animEffect>
                                  </p:childTnLst>
                                </p:cTn>
                              </p:par>
                              <p:par>
                                <p:cTn id="17" presetID="9" presetClass="emph" presetSubtype="0" grpId="0" nodeType="withEffect">
                                  <p:stCondLst>
                                    <p:cond delay="0"/>
                                  </p:stCondLst>
                                  <p:childTnLst>
                                    <p:set>
                                      <p:cBhvr>
                                        <p:cTn id="18" dur="indefinite"/>
                                        <p:tgtEl>
                                          <p:spTgt spid="10"/>
                                        </p:tgtEl>
                                        <p:attrNameLst>
                                          <p:attrName>style.opacity</p:attrName>
                                        </p:attrNameLst>
                                      </p:cBhvr>
                                      <p:to>
                                        <p:strVal val="0.1"/>
                                      </p:to>
                                    </p:set>
                                    <p:animEffect filter="image" prLst="opacity: 0.1">
                                      <p:cBhvr rctx="IE">
                                        <p:cTn id="19" dur="indefinite"/>
                                        <p:tgtEl>
                                          <p:spTgt spid="10"/>
                                        </p:tgtEl>
                                      </p:cBhvr>
                                    </p:animEffect>
                                  </p:childTnLst>
                                </p:cTn>
                              </p:par>
                              <p:par>
                                <p:cTn id="20" presetID="9" presetClass="emph" presetSubtype="0" nodeType="withEffect">
                                  <p:stCondLst>
                                    <p:cond delay="0"/>
                                  </p:stCondLst>
                                  <p:childTnLst>
                                    <p:set>
                                      <p:cBhvr>
                                        <p:cTn id="21" dur="indefinite"/>
                                        <p:tgtEl>
                                          <p:spTgt spid="15"/>
                                        </p:tgtEl>
                                        <p:attrNameLst>
                                          <p:attrName>style.opacity</p:attrName>
                                        </p:attrNameLst>
                                      </p:cBhvr>
                                      <p:to>
                                        <p:strVal val="0.1"/>
                                      </p:to>
                                    </p:set>
                                    <p:animEffect filter="image" prLst="opacity: 0.1">
                                      <p:cBhvr rctx="IE">
                                        <p:cTn id="22" dur="indefinite"/>
                                        <p:tgtEl>
                                          <p:spTgt spid="15"/>
                                        </p:tgtEl>
                                      </p:cBhvr>
                                    </p:animEffect>
                                  </p:childTnLst>
                                </p:cTn>
                              </p:par>
                              <p:par>
                                <p:cTn id="23" presetID="9" presetClass="emph" presetSubtype="0" grpId="0" nodeType="withEffect">
                                  <p:stCondLst>
                                    <p:cond delay="0"/>
                                  </p:stCondLst>
                                  <p:childTnLst>
                                    <p:set>
                                      <p:cBhvr>
                                        <p:cTn id="24" dur="indefinite"/>
                                        <p:tgtEl>
                                          <p:spTgt spid="11"/>
                                        </p:tgtEl>
                                        <p:attrNameLst>
                                          <p:attrName>style.opacity</p:attrName>
                                        </p:attrNameLst>
                                      </p:cBhvr>
                                      <p:to>
                                        <p:strVal val="0.1"/>
                                      </p:to>
                                    </p:set>
                                    <p:animEffect filter="image" prLst="opacity: 0.1">
                                      <p:cBhvr rctx="IE">
                                        <p:cTn id="25" dur="indefinite"/>
                                        <p:tgtEl>
                                          <p:spTgt spid="11"/>
                                        </p:tgtEl>
                                      </p:cBhvr>
                                    </p:animEffect>
                                  </p:childTnLst>
                                </p:cTn>
                              </p:par>
                              <p:par>
                                <p:cTn id="26" presetID="9" presetClass="emph" presetSubtype="0" nodeType="withEffect">
                                  <p:stCondLst>
                                    <p:cond delay="0"/>
                                  </p:stCondLst>
                                  <p:childTnLst>
                                    <p:set>
                                      <p:cBhvr>
                                        <p:cTn id="27" dur="indefinite"/>
                                        <p:tgtEl>
                                          <p:spTgt spid="16"/>
                                        </p:tgtEl>
                                        <p:attrNameLst>
                                          <p:attrName>style.opacity</p:attrName>
                                        </p:attrNameLst>
                                      </p:cBhvr>
                                      <p:to>
                                        <p:strVal val="0.1"/>
                                      </p:to>
                                    </p:set>
                                    <p:animEffect filter="image" prLst="opacity: 0.1">
                                      <p:cBhvr rctx="IE">
                                        <p:cTn id="28" dur="indefinite"/>
                                        <p:tgtEl>
                                          <p:spTgt spid="16"/>
                                        </p:tgtEl>
                                      </p:cBhvr>
                                    </p:animEffect>
                                  </p:childTnLst>
                                </p:cTn>
                              </p:par>
                              <p:par>
                                <p:cTn id="29" presetID="9" presetClass="emph" presetSubtype="0" nodeType="withEffect">
                                  <p:stCondLst>
                                    <p:cond delay="0"/>
                                  </p:stCondLst>
                                  <p:childTnLst>
                                    <p:set>
                                      <p:cBhvr>
                                        <p:cTn id="30" dur="indefinite"/>
                                        <p:tgtEl>
                                          <p:spTgt spid="24"/>
                                        </p:tgtEl>
                                        <p:attrNameLst>
                                          <p:attrName>style.opacity</p:attrName>
                                        </p:attrNameLst>
                                      </p:cBhvr>
                                      <p:to>
                                        <p:strVal val="0.1"/>
                                      </p:to>
                                    </p:set>
                                    <p:animEffect filter="image" prLst="opacity: 0.1">
                                      <p:cBhvr rctx="IE">
                                        <p:cTn id="31" dur="indefinite"/>
                                        <p:tgtEl>
                                          <p:spTgt spid="24"/>
                                        </p:tgtEl>
                                      </p:cBhvr>
                                    </p:animEffect>
                                  </p:childTnLst>
                                </p:cTn>
                              </p:par>
                              <p:par>
                                <p:cTn id="32" presetID="9" presetClass="emph" presetSubtype="0" grpId="0" nodeType="withEffect">
                                  <p:stCondLst>
                                    <p:cond delay="0"/>
                                  </p:stCondLst>
                                  <p:childTnLst>
                                    <p:set>
                                      <p:cBhvr>
                                        <p:cTn id="33" dur="indefinite"/>
                                        <p:tgtEl>
                                          <p:spTgt spid="13"/>
                                        </p:tgtEl>
                                        <p:attrNameLst>
                                          <p:attrName>style.opacity</p:attrName>
                                        </p:attrNameLst>
                                      </p:cBhvr>
                                      <p:to>
                                        <p:strVal val="0.1"/>
                                      </p:to>
                                    </p:set>
                                    <p:animEffect filter="image" prLst="opacity: 0.1">
                                      <p:cBhvr rctx="IE">
                                        <p:cTn id="34" dur="indefinite"/>
                                        <p:tgtEl>
                                          <p:spTgt spid="13"/>
                                        </p:tgtEl>
                                      </p:cBhvr>
                                    </p:animEffect>
                                  </p:childTnLst>
                                </p:cTn>
                              </p:par>
                              <p:par>
                                <p:cTn id="35" presetID="9" presetClass="emph" presetSubtype="0" nodeType="withEffect">
                                  <p:stCondLst>
                                    <p:cond delay="0"/>
                                  </p:stCondLst>
                                  <p:childTnLst>
                                    <p:set>
                                      <p:cBhvr>
                                        <p:cTn id="36" dur="indefinite"/>
                                        <p:tgtEl>
                                          <p:spTgt spid="17"/>
                                        </p:tgtEl>
                                        <p:attrNameLst>
                                          <p:attrName>style.opacity</p:attrName>
                                        </p:attrNameLst>
                                      </p:cBhvr>
                                      <p:to>
                                        <p:strVal val="0.1"/>
                                      </p:to>
                                    </p:set>
                                    <p:animEffect filter="image" prLst="opacity: 0.1">
                                      <p:cBhvr rctx="IE">
                                        <p:cTn id="37" dur="indefinite"/>
                                        <p:tgtEl>
                                          <p:spTgt spid="17"/>
                                        </p:tgtEl>
                                      </p:cBhvr>
                                    </p:animEffect>
                                  </p:childTnLst>
                                </p:cTn>
                              </p:par>
                              <p:par>
                                <p:cTn id="38" presetID="9" presetClass="emph" presetSubtype="0" grpId="0" nodeType="withEffect">
                                  <p:stCondLst>
                                    <p:cond delay="0"/>
                                  </p:stCondLst>
                                  <p:childTnLst>
                                    <p:set>
                                      <p:cBhvr>
                                        <p:cTn id="39" dur="indefinite"/>
                                        <p:tgtEl>
                                          <p:spTgt spid="12"/>
                                        </p:tgtEl>
                                        <p:attrNameLst>
                                          <p:attrName>style.opacity</p:attrName>
                                        </p:attrNameLst>
                                      </p:cBhvr>
                                      <p:to>
                                        <p:strVal val="0.1"/>
                                      </p:to>
                                    </p:set>
                                    <p:animEffect filter="image" prLst="opacity: 0.1">
                                      <p:cBhvr rctx="IE">
                                        <p:cTn id="40" dur="indefinite"/>
                                        <p:tgtEl>
                                          <p:spTgt spid="12"/>
                                        </p:tgtEl>
                                      </p:cBhvr>
                                    </p:animEffect>
                                  </p:childTnLst>
                                </p:cTn>
                              </p:par>
                              <p:par>
                                <p:cTn id="41" presetID="9" presetClass="emph" presetSubtype="0" nodeType="withEffect">
                                  <p:stCondLst>
                                    <p:cond delay="0"/>
                                  </p:stCondLst>
                                  <p:childTnLst>
                                    <p:set>
                                      <p:cBhvr>
                                        <p:cTn id="42" dur="indefinite"/>
                                        <p:tgtEl>
                                          <p:spTgt spid="18"/>
                                        </p:tgtEl>
                                        <p:attrNameLst>
                                          <p:attrName>style.opacity</p:attrName>
                                        </p:attrNameLst>
                                      </p:cBhvr>
                                      <p:to>
                                        <p:strVal val="0.1"/>
                                      </p:to>
                                    </p:set>
                                    <p:animEffect filter="image" prLst="opacity: 0.1">
                                      <p:cBhvr rctx="IE">
                                        <p:cTn id="43" dur="indefinite"/>
                                        <p:tgtEl>
                                          <p:spTgt spid="18"/>
                                        </p:tgtEl>
                                      </p:cBhvr>
                                    </p:animEffect>
                                  </p:childTnLst>
                                </p:cTn>
                              </p:par>
                              <p:par>
                                <p:cTn id="44" presetID="9" presetClass="emph" presetSubtype="0" nodeType="withEffect">
                                  <p:stCondLst>
                                    <p:cond delay="0"/>
                                  </p:stCondLst>
                                  <p:childTnLst>
                                    <p:set>
                                      <p:cBhvr>
                                        <p:cTn id="45" dur="indefinite"/>
                                        <p:tgtEl>
                                          <p:spTgt spid="19"/>
                                        </p:tgtEl>
                                        <p:attrNameLst>
                                          <p:attrName>style.opacity</p:attrName>
                                        </p:attrNameLst>
                                      </p:cBhvr>
                                      <p:to>
                                        <p:strVal val="0.1"/>
                                      </p:to>
                                    </p:set>
                                    <p:animEffect filter="image" prLst="opacity: 0.1">
                                      <p:cBhvr rctx="IE">
                                        <p:cTn id="46" dur="indefinite"/>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579EE-2A1F-46F1-852D-513C922D586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0D5ECD46-4EB7-433F-9E1A-5644C7EB6FF7}"/>
              </a:ext>
            </a:extLst>
          </p:cNvPr>
          <p:cNvSpPr>
            <a:spLocks noGrp="1"/>
          </p:cNvSpPr>
          <p:nvPr>
            <p:ph idx="1"/>
          </p:nvPr>
        </p:nvSpPr>
        <p:spPr>
          <a:xfrm>
            <a:off x="838200" y="1825626"/>
            <a:ext cx="10515600" cy="2787015"/>
          </a:xfrm>
        </p:spPr>
        <p:txBody>
          <a:bodyPr/>
          <a:lstStyle/>
          <a:p>
            <a:r>
              <a:rPr lang="en-US" dirty="0"/>
              <a:t>Apps tend to contain a lot of rarely used functionalities.</a:t>
            </a:r>
          </a:p>
          <a:p>
            <a:endParaRPr lang="en-US" dirty="0"/>
          </a:p>
          <a:p>
            <a:pPr lvl="1"/>
            <a:r>
              <a:rPr lang="en-US" dirty="0"/>
              <a:t>Advertisements in more than 50% of Android apps</a:t>
            </a:r>
            <a:r>
              <a:rPr lang="en-US" baseline="30000" dirty="0"/>
              <a:t>[1]</a:t>
            </a:r>
            <a:r>
              <a:rPr lang="en-US" dirty="0"/>
              <a:t>.</a:t>
            </a:r>
          </a:p>
          <a:p>
            <a:pPr lvl="1"/>
            <a:endParaRPr lang="en-US" dirty="0"/>
          </a:p>
          <a:p>
            <a:pPr lvl="1"/>
            <a:r>
              <a:rPr lang="en-US" dirty="0"/>
              <a:t>Extra undesirable features.</a:t>
            </a:r>
          </a:p>
        </p:txBody>
      </p:sp>
      <p:sp>
        <p:nvSpPr>
          <p:cNvPr id="4" name="Date Placeholder 3">
            <a:extLst>
              <a:ext uri="{FF2B5EF4-FFF2-40B4-BE49-F238E27FC236}">
                <a16:creationId xmlns:a16="http://schemas.microsoft.com/office/drawing/2014/main" id="{D042D6C5-3436-4061-B629-B992E056BB07}"/>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827A848D-4884-4C5F-AA81-9BA99160554C}"/>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F39DFF5-C715-4FC9-9BD3-67212DB91B11}"/>
              </a:ext>
            </a:extLst>
          </p:cNvPr>
          <p:cNvSpPr>
            <a:spLocks noGrp="1"/>
          </p:cNvSpPr>
          <p:nvPr>
            <p:ph type="sldNum" sz="quarter" idx="12"/>
          </p:nvPr>
        </p:nvSpPr>
        <p:spPr/>
        <p:txBody>
          <a:bodyPr/>
          <a:lstStyle/>
          <a:p>
            <a:fld id="{906745D7-5DCD-445B-BDED-754FAF3E7806}" type="slidenum">
              <a:rPr lang="en-US" smtClean="0"/>
              <a:t>1</a:t>
            </a:fld>
            <a:endParaRPr lang="en-US"/>
          </a:p>
        </p:txBody>
      </p:sp>
      <p:sp>
        <p:nvSpPr>
          <p:cNvPr id="7" name="TextBox 6">
            <a:extLst>
              <a:ext uri="{FF2B5EF4-FFF2-40B4-BE49-F238E27FC236}">
                <a16:creationId xmlns:a16="http://schemas.microsoft.com/office/drawing/2014/main" id="{72B05C63-AE76-42D1-AE53-E7EEC11899C6}"/>
              </a:ext>
            </a:extLst>
          </p:cNvPr>
          <p:cNvSpPr txBox="1"/>
          <p:nvPr/>
        </p:nvSpPr>
        <p:spPr>
          <a:xfrm>
            <a:off x="838200" y="5519058"/>
            <a:ext cx="10515600" cy="307777"/>
          </a:xfrm>
          <a:prstGeom prst="rect">
            <a:avLst/>
          </a:prstGeom>
          <a:noFill/>
        </p:spPr>
        <p:txBody>
          <a:bodyPr wrap="square" rtlCol="0">
            <a:spAutoFit/>
          </a:bodyPr>
          <a:lstStyle/>
          <a:p>
            <a:r>
              <a:rPr lang="en-US" sz="1400" dirty="0"/>
              <a:t>[1] A. Brain, “Statistics of Android ad networks,” https://www.appbrain.com/stats/libraries/ad </a:t>
            </a:r>
          </a:p>
        </p:txBody>
      </p:sp>
    </p:spTree>
    <p:extLst>
      <p:ext uri="{BB962C8B-B14F-4D97-AF65-F5344CB8AC3E}">
        <p14:creationId xmlns:p14="http://schemas.microsoft.com/office/powerpoint/2010/main" val="2767982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dirty="0"/>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19</a:t>
            </a:fld>
            <a:endParaRPr lang="en-US"/>
          </a:p>
        </p:txBody>
      </p:sp>
      <p:sp>
        <p:nvSpPr>
          <p:cNvPr id="10" name="TextBox 9">
            <a:extLst>
              <a:ext uri="{FF2B5EF4-FFF2-40B4-BE49-F238E27FC236}">
                <a16:creationId xmlns:a16="http://schemas.microsoft.com/office/drawing/2014/main" id="{B0DC5A52-813F-4122-9F20-37E6A918894C}"/>
              </a:ext>
            </a:extLst>
          </p:cNvPr>
          <p:cNvSpPr txBox="1"/>
          <p:nvPr/>
        </p:nvSpPr>
        <p:spPr>
          <a:xfrm>
            <a:off x="1981200" y="1356907"/>
            <a:ext cx="4457700" cy="2308324"/>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17     </a:t>
            </a:r>
            <a:r>
              <a:rPr lang="en-US" b="1"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18     tv1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id1</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19     tv1.setText(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12" name="Rectangle 11">
            <a:extLst>
              <a:ext uri="{FF2B5EF4-FFF2-40B4-BE49-F238E27FC236}">
                <a16:creationId xmlns:a16="http://schemas.microsoft.com/office/drawing/2014/main" id="{F37CE519-1B1C-4067-9DA8-EAC0CC1C1704}"/>
              </a:ext>
            </a:extLst>
          </p:cNvPr>
          <p:cNvSpPr/>
          <p:nvPr/>
        </p:nvSpPr>
        <p:spPr>
          <a:xfrm>
            <a:off x="1981200" y="1919916"/>
            <a:ext cx="4457700" cy="3119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B451DBB-41EA-45B9-8E48-FD5F01CA5BBF}"/>
              </a:ext>
            </a:extLst>
          </p:cNvPr>
          <p:cNvGrpSpPr/>
          <p:nvPr/>
        </p:nvGrpSpPr>
        <p:grpSpPr>
          <a:xfrm>
            <a:off x="7399707" y="1860020"/>
            <a:ext cx="2784225" cy="371872"/>
            <a:chOff x="5415164" y="4313570"/>
            <a:chExt cx="2784225" cy="371872"/>
          </a:xfrm>
        </p:grpSpPr>
        <p:sp>
          <p:nvSpPr>
            <p:cNvPr id="40" name="TextBox 39">
              <a:extLst>
                <a:ext uri="{FF2B5EF4-FFF2-40B4-BE49-F238E27FC236}">
                  <a16:creationId xmlns:a16="http://schemas.microsoft.com/office/drawing/2014/main" id="{3414D198-D1E6-48AB-B919-12AAFD24193F}"/>
                </a:ext>
              </a:extLst>
            </p:cNvPr>
            <p:cNvSpPr txBox="1"/>
            <p:nvPr/>
          </p:nvSpPr>
          <p:spPr>
            <a:xfrm>
              <a:off x="7353837" y="4316110"/>
              <a:ext cx="845552" cy="369332"/>
            </a:xfrm>
            <a:prstGeom prst="rect">
              <a:avLst/>
            </a:prstGeom>
            <a:noFill/>
          </p:spPr>
          <p:txBody>
            <a:bodyPr wrap="none" rtlCol="0">
              <a:spAutoFit/>
            </a:bodyPr>
            <a:lstStyle/>
            <a:p>
              <a:r>
                <a:rPr lang="en-US" b="1" dirty="0" err="1"/>
                <a:t>UIData</a:t>
              </a:r>
              <a:endParaRPr lang="en-US" b="1" dirty="0"/>
            </a:p>
          </p:txBody>
        </p:sp>
        <p:cxnSp>
          <p:nvCxnSpPr>
            <p:cNvPr id="41" name="Straight Arrow Connector 40">
              <a:extLst>
                <a:ext uri="{FF2B5EF4-FFF2-40B4-BE49-F238E27FC236}">
                  <a16:creationId xmlns:a16="http://schemas.microsoft.com/office/drawing/2014/main" id="{E2A21596-1BF2-4BDE-A1FB-C33DFDA301FC}"/>
                </a:ext>
              </a:extLst>
            </p:cNvPr>
            <p:cNvCxnSpPr>
              <a:cxnSpLocks/>
              <a:stCxn id="42" idx="3"/>
              <a:endCxn id="40" idx="1"/>
            </p:cNvCxnSpPr>
            <p:nvPr/>
          </p:nvCxnSpPr>
          <p:spPr>
            <a:xfrm>
              <a:off x="6042259" y="4498236"/>
              <a:ext cx="1311578" cy="2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FF10141-DD33-4F3B-8807-DD606F964991}"/>
                    </a:ext>
                  </a:extLst>
                </p:cNvPr>
                <p:cNvSpPr txBox="1"/>
                <p:nvPr/>
              </p:nvSpPr>
              <p:spPr>
                <a:xfrm>
                  <a:off x="5415164" y="4313570"/>
                  <a:ext cx="627095" cy="369332"/>
                </a:xfrm>
                <a:prstGeom prst="rect">
                  <a:avLst/>
                </a:prstGeom>
                <a:noFill/>
              </p:spPr>
              <p:txBody>
                <a:bodyPr wrap="none" rtlCol="0">
                  <a:spAutoFit/>
                </a:bodyPr>
                <a:lstStyle/>
                <a:p>
                  <a:r>
                    <a:rPr lang="en-US" b="1" dirty="0" err="1"/>
                    <a:t>ss</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42" name="TextBox 41">
                  <a:extLst>
                    <a:ext uri="{FF2B5EF4-FFF2-40B4-BE49-F238E27FC236}">
                      <a16:creationId xmlns:a16="http://schemas.microsoft.com/office/drawing/2014/main" id="{3FF10141-DD33-4F3B-8807-DD606F964991}"/>
                    </a:ext>
                  </a:extLst>
                </p:cNvPr>
                <p:cNvSpPr txBox="1">
                  <a:spLocks noRot="1" noChangeAspect="1" noMove="1" noResize="1" noEditPoints="1" noAdjustHandles="1" noChangeArrowheads="1" noChangeShapeType="1" noTextEdit="1"/>
                </p:cNvSpPr>
                <p:nvPr/>
              </p:nvSpPr>
              <p:spPr>
                <a:xfrm>
                  <a:off x="5415164" y="4313570"/>
                  <a:ext cx="627095" cy="369332"/>
                </a:xfrm>
                <a:prstGeom prst="rect">
                  <a:avLst/>
                </a:prstGeom>
                <a:blipFill>
                  <a:blip r:embed="rId3"/>
                  <a:stretch>
                    <a:fillRect l="-7767" t="-8197" b="-24590"/>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B79BFAAC-3644-434B-B7BA-ABCA393428C8}"/>
              </a:ext>
            </a:extLst>
          </p:cNvPr>
          <p:cNvGrpSpPr/>
          <p:nvPr/>
        </p:nvGrpSpPr>
        <p:grpSpPr>
          <a:xfrm>
            <a:off x="7399707" y="5065298"/>
            <a:ext cx="2784225" cy="374365"/>
            <a:chOff x="5415164" y="5146532"/>
            <a:chExt cx="2784225" cy="374365"/>
          </a:xfrm>
        </p:grpSpPr>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A3B1C6B-028F-4B6D-B065-6742D7A88FB7}"/>
                    </a:ext>
                  </a:extLst>
                </p:cNvPr>
                <p:cNvSpPr txBox="1"/>
                <p:nvPr/>
              </p:nvSpPr>
              <p:spPr>
                <a:xfrm>
                  <a:off x="5415164" y="5146532"/>
                  <a:ext cx="906467" cy="369332"/>
                </a:xfrm>
                <a:prstGeom prst="rect">
                  <a:avLst/>
                </a:prstGeom>
                <a:noFill/>
              </p:spPr>
              <p:txBody>
                <a:bodyPr wrap="none" rtlCol="0">
                  <a:spAutoFit/>
                </a:bodyPr>
                <a:lstStyle/>
                <a:p>
                  <a:r>
                    <a:rPr lang="en-US" b="1" dirty="0">
                      <a:solidFill>
                        <a:srgbClr val="FF0000"/>
                      </a:solidFill>
                    </a:rPr>
                    <a:t>data</a:t>
                  </a:r>
                  <a:r>
                    <a:rPr lang="el-GR" baseline="-25000" dirty="0"/>
                    <a:t> </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3</m:t>
                      </m:r>
                    </m:oMath>
                  </a14:m>
                  <a:r>
                    <a:rPr lang="en-US" dirty="0"/>
                    <a:t>  </a:t>
                  </a:r>
                </a:p>
              </p:txBody>
            </p:sp>
          </mc:Choice>
          <mc:Fallback xmlns="">
            <p:sp>
              <p:nvSpPr>
                <p:cNvPr id="43" name="TextBox 42">
                  <a:extLst>
                    <a:ext uri="{FF2B5EF4-FFF2-40B4-BE49-F238E27FC236}">
                      <a16:creationId xmlns:a16="http://schemas.microsoft.com/office/drawing/2014/main" id="{8A3B1C6B-028F-4B6D-B065-6742D7A88FB7}"/>
                    </a:ext>
                  </a:extLst>
                </p:cNvPr>
                <p:cNvSpPr txBox="1">
                  <a:spLocks noRot="1" noChangeAspect="1" noMove="1" noResize="1" noEditPoints="1" noAdjustHandles="1" noChangeArrowheads="1" noChangeShapeType="1" noTextEdit="1"/>
                </p:cNvSpPr>
                <p:nvPr/>
              </p:nvSpPr>
              <p:spPr>
                <a:xfrm>
                  <a:off x="5415164" y="5146532"/>
                  <a:ext cx="906467" cy="369332"/>
                </a:xfrm>
                <a:prstGeom prst="rect">
                  <a:avLst/>
                </a:prstGeom>
                <a:blipFill>
                  <a:blip r:embed="rId4"/>
                  <a:stretch>
                    <a:fillRect l="-5369" t="-9836" b="-24590"/>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0B35ABD2-E963-4018-8C4E-6D9263FF5BFD}"/>
                </a:ext>
              </a:extLst>
            </p:cNvPr>
            <p:cNvSpPr txBox="1"/>
            <p:nvPr/>
          </p:nvSpPr>
          <p:spPr>
            <a:xfrm>
              <a:off x="7353837" y="5151565"/>
              <a:ext cx="845552" cy="369332"/>
            </a:xfrm>
            <a:prstGeom prst="rect">
              <a:avLst/>
            </a:prstGeom>
            <a:noFill/>
          </p:spPr>
          <p:txBody>
            <a:bodyPr wrap="none" rtlCol="0">
              <a:spAutoFit/>
            </a:bodyPr>
            <a:lstStyle/>
            <a:p>
              <a:r>
                <a:rPr lang="en-US" b="1" dirty="0" err="1"/>
                <a:t>UIData</a:t>
              </a:r>
              <a:endParaRPr lang="en-US" b="1" dirty="0"/>
            </a:p>
          </p:txBody>
        </p:sp>
        <p:cxnSp>
          <p:nvCxnSpPr>
            <p:cNvPr id="45" name="Straight Arrow Connector 44">
              <a:extLst>
                <a:ext uri="{FF2B5EF4-FFF2-40B4-BE49-F238E27FC236}">
                  <a16:creationId xmlns:a16="http://schemas.microsoft.com/office/drawing/2014/main" id="{A42E1BA1-CD9E-4D58-8403-02755A60BB99}"/>
                </a:ext>
              </a:extLst>
            </p:cNvPr>
            <p:cNvCxnSpPr>
              <a:cxnSpLocks/>
              <a:stCxn id="43" idx="3"/>
              <a:endCxn id="44" idx="1"/>
            </p:cNvCxnSpPr>
            <p:nvPr/>
          </p:nvCxnSpPr>
          <p:spPr>
            <a:xfrm>
              <a:off x="6321631" y="5331198"/>
              <a:ext cx="1032206"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6" name="Arrow: Down 45">
            <a:extLst>
              <a:ext uri="{FF2B5EF4-FFF2-40B4-BE49-F238E27FC236}">
                <a16:creationId xmlns:a16="http://schemas.microsoft.com/office/drawing/2014/main" id="{56983A76-D3DA-40B4-A639-11A2E269CC07}"/>
              </a:ext>
            </a:extLst>
          </p:cNvPr>
          <p:cNvSpPr/>
          <p:nvPr/>
        </p:nvSpPr>
        <p:spPr>
          <a:xfrm>
            <a:off x="8485946" y="2226860"/>
            <a:ext cx="611746" cy="2648529"/>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43335DD-CF7F-4849-B88E-E888DDC7414A}"/>
                  </a:ext>
                </a:extLst>
              </p:cNvPr>
              <p:cNvSpPr/>
              <p:nvPr/>
            </p:nvSpPr>
            <p:spPr>
              <a:xfrm>
                <a:off x="3980534" y="3901731"/>
                <a:ext cx="4702056" cy="369332"/>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𝑏𝑤𝑑</m:t>
                    </m:r>
                    <m:r>
                      <m:rPr>
                        <m:lit/>
                      </m:rPr>
                      <a:rPr lang="en-US" i="1">
                        <a:latin typeface="Cambria Math" panose="02040503050406030204" pitchFamily="18" charset="0"/>
                      </a:rPr>
                      <m:t>_</m:t>
                    </m:r>
                    <m:r>
                      <a:rPr lang="en-US" i="1">
                        <a:latin typeface="Cambria Math" panose="02040503050406030204" pitchFamily="18" charset="0"/>
                      </a:rPr>
                      <m:t>𝑚𝑜𝑑𝑒𝑙</m:t>
                    </m:r>
                    <m:d>
                      <m:dPr>
                        <m:ctrlPr>
                          <a:rPr lang="en-US" i="1">
                            <a:latin typeface="Cambria Math" panose="02040503050406030204" pitchFamily="18" charset="0"/>
                          </a:rPr>
                        </m:ctrlPr>
                      </m:dPr>
                      <m:e>
                        <m:r>
                          <a:rPr lang="en-US" i="1">
                            <a:latin typeface="Cambria Math" panose="02040503050406030204" pitchFamily="18" charset="0"/>
                          </a:rPr>
                          <m:t>𝑆𝑡𝑟𝑖𝑛𝑔</m:t>
                        </m:r>
                        <m:r>
                          <a:rPr lang="en-US" i="1">
                            <a:latin typeface="Cambria Math" panose="02040503050406030204" pitchFamily="18" charset="0"/>
                          </a:rPr>
                          <m:t>.</m:t>
                        </m:r>
                        <m:r>
                          <a:rPr lang="en-US" i="1">
                            <a:latin typeface="Cambria Math" panose="02040503050406030204" pitchFamily="18" charset="0"/>
                          </a:rPr>
                          <m:t>𝑠𝑝𝑙𝑖𝑡</m:t>
                        </m:r>
                        <m:r>
                          <a:rPr lang="en-US" i="1">
                            <a:latin typeface="Cambria Math" panose="02040503050406030204" pitchFamily="18" charset="0"/>
                          </a:rPr>
                          <m:t>(),</m:t>
                        </m:r>
                        <m:r>
                          <a:rPr lang="en-US" i="1">
                            <a:latin typeface="Cambria Math" panose="02040503050406030204" pitchFamily="18" charset="0"/>
                          </a:rPr>
                          <m:t>𝑑𝑎𝑡𝑎</m:t>
                        </m:r>
                        <m:r>
                          <a:rPr lang="en-US" i="1">
                            <a:latin typeface="Cambria Math" panose="02040503050406030204" pitchFamily="18" charset="0"/>
                          </a:rPr>
                          <m:t>,</m:t>
                        </m:r>
                        <m:r>
                          <m:rPr>
                            <m:sty m:val="p"/>
                          </m:rPr>
                          <a:rPr lang="el-GR">
                            <a:latin typeface="Cambria Math" panose="02040503050406030204" pitchFamily="18" charset="0"/>
                          </a:rPr>
                          <m:t>Γ</m:t>
                        </m:r>
                        <m:r>
                          <a:rPr lang="en-US" i="1" baseline="-25000">
                            <a:latin typeface="Cambria Math" panose="02040503050406030204" pitchFamily="18" charset="0"/>
                          </a:rPr>
                          <m:t>2</m:t>
                        </m:r>
                      </m:e>
                    </m:d>
                  </m:oMath>
                </a14:m>
                <a:r>
                  <a:rPr lang="en-US" dirty="0"/>
                  <a:t> = </a:t>
                </a:r>
                <a:r>
                  <a:rPr lang="en-US" b="1" dirty="0" err="1"/>
                  <a:t>UIData</a:t>
                </a:r>
                <a:endParaRPr lang="en-US" b="1" dirty="0"/>
              </a:p>
            </p:txBody>
          </p:sp>
        </mc:Choice>
        <mc:Fallback xmlns="">
          <p:sp>
            <p:nvSpPr>
              <p:cNvPr id="2" name="Rectangle 1">
                <a:extLst>
                  <a:ext uri="{FF2B5EF4-FFF2-40B4-BE49-F238E27FC236}">
                    <a16:creationId xmlns:a16="http://schemas.microsoft.com/office/drawing/2014/main" id="{343335DD-CF7F-4849-B88E-E888DDC7414A}"/>
                  </a:ext>
                </a:extLst>
              </p:cNvPr>
              <p:cNvSpPr>
                <a:spLocks noRot="1" noChangeAspect="1" noMove="1" noResize="1" noEditPoints="1" noAdjustHandles="1" noChangeArrowheads="1" noChangeShapeType="1" noTextEdit="1"/>
              </p:cNvSpPr>
              <p:nvPr/>
            </p:nvSpPr>
            <p:spPr>
              <a:xfrm>
                <a:off x="3980534" y="3901731"/>
                <a:ext cx="4702056" cy="369332"/>
              </a:xfrm>
              <a:prstGeom prst="rect">
                <a:avLst/>
              </a:prstGeom>
              <a:blipFill>
                <a:blip r:embed="rId5"/>
                <a:stretch>
                  <a:fillRect t="-8197" r="-90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990F01B-9880-4A62-86EC-45F057B1E79F}"/>
                  </a:ext>
                </a:extLst>
              </p:cNvPr>
              <p:cNvSpPr txBox="1"/>
              <p:nvPr/>
            </p:nvSpPr>
            <p:spPr>
              <a:xfrm>
                <a:off x="2152651" y="150575"/>
                <a:ext cx="5231237" cy="64633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oMath>
                </a14:m>
                <a:r>
                  <a:rPr lang="en-US" dirty="0"/>
                  <a:t>1 : calling context of </a:t>
                </a:r>
                <a:r>
                  <a:rPr lang="en-US" dirty="0" err="1"/>
                  <a:t>C.d</a:t>
                </a:r>
                <a:r>
                  <a:rPr lang="en-US" dirty="0"/>
                  <a:t>()</a:t>
                </a:r>
              </a:p>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r>
                      <a:rPr lang="en-US">
                        <a:latin typeface="Cambria Math" panose="02040503050406030204" pitchFamily="18" charset="0"/>
                      </a:rPr>
                      <m:t>3</m:t>
                    </m:r>
                  </m:oMath>
                </a14:m>
                <a:r>
                  <a:rPr lang="en-US" dirty="0"/>
                  <a:t> : calling context of run() associated with class C</a:t>
                </a:r>
              </a:p>
            </p:txBody>
          </p:sp>
        </mc:Choice>
        <mc:Fallback xmlns="">
          <p:sp>
            <p:nvSpPr>
              <p:cNvPr id="31" name="TextBox 30">
                <a:extLst>
                  <a:ext uri="{FF2B5EF4-FFF2-40B4-BE49-F238E27FC236}">
                    <a16:creationId xmlns:a16="http://schemas.microsoft.com/office/drawing/2014/main" id="{E990F01B-9880-4A62-86EC-45F057B1E79F}"/>
                  </a:ext>
                </a:extLst>
              </p:cNvPr>
              <p:cNvSpPr txBox="1">
                <a:spLocks noRot="1" noChangeAspect="1" noMove="1" noResize="1" noEditPoints="1" noAdjustHandles="1" noChangeArrowheads="1" noChangeShapeType="1" noTextEdit="1"/>
              </p:cNvSpPr>
              <p:nvPr/>
            </p:nvSpPr>
            <p:spPr>
              <a:xfrm>
                <a:off x="2152651" y="150575"/>
                <a:ext cx="5231237" cy="646331"/>
              </a:xfrm>
              <a:prstGeom prst="rect">
                <a:avLst/>
              </a:prstGeom>
              <a:blipFill>
                <a:blip r:embed="rId6"/>
                <a:stretch>
                  <a:fillRect l="-581" t="-4630" b="-12963"/>
                </a:stretch>
              </a:blipFill>
              <a:ln>
                <a:solidFill>
                  <a:schemeClr val="tx1"/>
                </a:solidFill>
              </a:ln>
            </p:spPr>
            <p:txBody>
              <a:bodyPr/>
              <a:lstStyle/>
              <a:p>
                <a:r>
                  <a:rPr lang="en-US">
                    <a:noFill/>
                  </a:rPr>
                  <a:t> </a:t>
                </a:r>
              </a:p>
            </p:txBody>
          </p:sp>
        </mc:Fallback>
      </mc:AlternateContent>
      <p:sp>
        <p:nvSpPr>
          <p:cNvPr id="38" name="TextBox 37">
            <a:extLst>
              <a:ext uri="{FF2B5EF4-FFF2-40B4-BE49-F238E27FC236}">
                <a16:creationId xmlns:a16="http://schemas.microsoft.com/office/drawing/2014/main" id="{C72555DC-0AA8-43D0-B9CE-0F729FDEFBA7}"/>
              </a:ext>
            </a:extLst>
          </p:cNvPr>
          <p:cNvSpPr txBox="1"/>
          <p:nvPr/>
        </p:nvSpPr>
        <p:spPr>
          <a:xfrm>
            <a:off x="1981200" y="4785235"/>
            <a:ext cx="4596130" cy="923330"/>
          </a:xfrm>
          <a:prstGeom prst="rect">
            <a:avLst/>
          </a:prstGeom>
          <a:noFill/>
          <a:ln>
            <a:solidFill>
              <a:srgbClr val="0070C0"/>
            </a:solidFill>
            <a:prstDash val="dash"/>
          </a:ln>
        </p:spPr>
        <p:txBody>
          <a:bodyPr wrap="none" rtlCol="0">
            <a:spAutoFit/>
          </a:bodyPr>
          <a:lstStyle/>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b="1"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p:txBody>
      </p:sp>
      <p:sp>
        <p:nvSpPr>
          <p:cNvPr id="51" name="Rectangle 50">
            <a:extLst>
              <a:ext uri="{FF2B5EF4-FFF2-40B4-BE49-F238E27FC236}">
                <a16:creationId xmlns:a16="http://schemas.microsoft.com/office/drawing/2014/main" id="{F6E93437-B40D-4EBF-909A-3612E1FE6A56}"/>
              </a:ext>
            </a:extLst>
          </p:cNvPr>
          <p:cNvSpPr/>
          <p:nvPr/>
        </p:nvSpPr>
        <p:spPr>
          <a:xfrm>
            <a:off x="1981200" y="5090913"/>
            <a:ext cx="2082800" cy="30015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6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750"/>
                                        <p:tgtEl>
                                          <p:spTgt spid="4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750"/>
                                        <p:tgtEl>
                                          <p:spTgt spid="2"/>
                                        </p:tgtEl>
                                      </p:cBhvr>
                                    </p:animEffect>
                                  </p:childTnLst>
                                </p:cTn>
                              </p:par>
                            </p:childTnLst>
                          </p:cTn>
                        </p:par>
                        <p:par>
                          <p:cTn id="11" fill="hold">
                            <p:stCondLst>
                              <p:cond delay="750"/>
                            </p:stCondLst>
                            <p:childTnLst>
                              <p:par>
                                <p:cTn id="12" presetID="22" presetClass="entr" presetSubtype="1" fill="hold" grpId="0"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up)">
                                      <p:cBhvr>
                                        <p:cTn id="14" dur="250"/>
                                        <p:tgtEl>
                                          <p:spTgt spid="51"/>
                                        </p:tgtEl>
                                      </p:cBhvr>
                                    </p:animEffect>
                                  </p:childTnLst>
                                </p:cTn>
                              </p:par>
                              <p:par>
                                <p:cTn id="15" presetID="22" presetClass="entr" presetSubtype="1"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2" grpId="0"/>
      <p:bldP spid="5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DAF2-2852-40AC-8EC8-1FD337EDFDF0}"/>
              </a:ext>
            </a:extLst>
          </p:cNvPr>
          <p:cNvSpPr>
            <a:spLocks noGrp="1"/>
          </p:cNvSpPr>
          <p:nvPr>
            <p:ph type="title"/>
          </p:nvPr>
        </p:nvSpPr>
        <p:spPr/>
        <p:txBody>
          <a:bodyPr/>
          <a:lstStyle/>
          <a:p>
            <a:r>
              <a:rPr lang="en-US" dirty="0"/>
              <a:t>Forward Data Tracking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2F9F20-967B-43DF-B23B-33FE9B05853A}"/>
                  </a:ext>
                </a:extLst>
              </p:cNvPr>
              <p:cNvSpPr>
                <a:spLocks noGrp="1"/>
              </p:cNvSpPr>
              <p:nvPr>
                <p:ph idx="1"/>
              </p:nvPr>
            </p:nvSpPr>
            <p:spPr>
              <a:xfrm>
                <a:off x="838200" y="1825625"/>
                <a:ext cx="5669422" cy="4351338"/>
              </a:xfrm>
            </p:spPr>
            <p:txBody>
              <a:bodyPr/>
              <a:lstStyle/>
              <a:p>
                <a:r>
                  <a:rPr lang="en-US" dirty="0"/>
                  <a:t>Starting from a data generation point, track the data use and type correlated variables/statements with </a:t>
                </a:r>
                <a:r>
                  <a:rPr lang="en-US" b="1" dirty="0" err="1"/>
                  <a:t>InputUIData</a:t>
                </a:r>
                <a:r>
                  <a:rPr lang="en-US" dirty="0"/>
                  <a:t> in type context </a:t>
                </a:r>
                <a14:m>
                  <m:oMath xmlns:m="http://schemas.openxmlformats.org/officeDocument/2006/math">
                    <m:r>
                      <m:rPr>
                        <m:sty m:val="p"/>
                      </m:rPr>
                      <a:rPr lang="el-GR" i="1">
                        <a:latin typeface="Cambria Math" panose="02040503050406030204" pitchFamily="18" charset="0"/>
                      </a:rPr>
                      <m:t>Γ</m:t>
                    </m:r>
                    <m:r>
                      <a:rPr lang="en-US" b="0" i="1" baseline="-25000" smtClean="0">
                        <a:latin typeface="Cambria Math" panose="02040503050406030204" pitchFamily="18" charset="0"/>
                      </a:rPr>
                      <m:t>3</m:t>
                    </m:r>
                  </m:oMath>
                </a14:m>
                <a:r>
                  <a:rPr lang="en-US" dirty="0"/>
                  <a:t>.</a:t>
                </a:r>
              </a:p>
              <a:p>
                <a:endParaRPr lang="en-US" dirty="0"/>
              </a:p>
              <a:p>
                <a:pPr lvl="1"/>
                <a:r>
                  <a:rPr lang="en-US" b="1" dirty="0" err="1"/>
                  <a:t>InputUIData</a:t>
                </a:r>
                <a:r>
                  <a:rPr lang="en-US" dirty="0"/>
                  <a:t> is associated with the corresponding data generation point </a:t>
                </a:r>
                <a:r>
                  <a:rPr lang="en-US" i="1" dirty="0" err="1">
                    <a:latin typeface="Times New Roman" panose="02020603050405020304" pitchFamily="18" charset="0"/>
                    <a:cs typeface="Times New Roman" panose="02020603050405020304" pitchFamily="18" charset="0"/>
                  </a:rPr>
                  <a:t>l</a:t>
                </a:r>
                <a:r>
                  <a:rPr lang="en-US" i="1" baseline="30000" dirty="0" err="1">
                    <a:latin typeface="Times New Roman" panose="02020603050405020304" pitchFamily="18" charset="0"/>
                    <a:cs typeface="Times New Roman" panose="02020603050405020304" pitchFamily="18" charset="0"/>
                  </a:rPr>
                  <a:t>d</a:t>
                </a:r>
                <a:r>
                  <a:rPr lang="en-US" dirty="0"/>
                  <a:t> to distinguish the different data generation points. </a:t>
                </a:r>
                <a:endParaRPr lang="en-US" b="1" dirty="0"/>
              </a:p>
            </p:txBody>
          </p:sp>
        </mc:Choice>
        <mc:Fallback xmlns="">
          <p:sp>
            <p:nvSpPr>
              <p:cNvPr id="3" name="Content Placeholder 2">
                <a:extLst>
                  <a:ext uri="{FF2B5EF4-FFF2-40B4-BE49-F238E27FC236}">
                    <a16:creationId xmlns:a16="http://schemas.microsoft.com/office/drawing/2014/main" id="{072F9F20-967B-43DF-B23B-33FE9B05853A}"/>
                  </a:ext>
                </a:extLst>
              </p:cNvPr>
              <p:cNvSpPr>
                <a:spLocks noGrp="1" noRot="1" noChangeAspect="1" noMove="1" noResize="1" noEditPoints="1" noAdjustHandles="1" noChangeArrowheads="1" noChangeShapeType="1" noTextEdit="1"/>
              </p:cNvSpPr>
              <p:nvPr>
                <p:ph idx="1"/>
              </p:nvPr>
            </p:nvSpPr>
            <p:spPr>
              <a:xfrm>
                <a:off x="838200" y="1825625"/>
                <a:ext cx="5669422" cy="4351338"/>
              </a:xfrm>
              <a:blipFill>
                <a:blip r:embed="rId3"/>
                <a:stretch>
                  <a:fillRect l="-1935" t="-2241" r="-2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E607388-3ED5-4666-8EB5-6DE7A065A5EC}"/>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DBF442C8-6893-4638-B285-690B6F4AE838}"/>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CA4D2407-46A0-449A-A8B0-6C925718508D}"/>
              </a:ext>
            </a:extLst>
          </p:cNvPr>
          <p:cNvSpPr>
            <a:spLocks noGrp="1"/>
          </p:cNvSpPr>
          <p:nvPr>
            <p:ph type="sldNum" sz="quarter" idx="12"/>
          </p:nvPr>
        </p:nvSpPr>
        <p:spPr/>
        <p:txBody>
          <a:bodyPr/>
          <a:lstStyle/>
          <a:p>
            <a:fld id="{906745D7-5DCD-445B-BDED-754FAF3E7806}" type="slidenum">
              <a:rPr lang="en-US" smtClean="0"/>
              <a:t>20</a:t>
            </a:fld>
            <a:endParaRPr lang="en-US"/>
          </a:p>
        </p:txBody>
      </p:sp>
      <p:pic>
        <p:nvPicPr>
          <p:cNvPr id="7" name="Picture 2" descr="Android robot.svg">
            <a:extLst>
              <a:ext uri="{FF2B5EF4-FFF2-40B4-BE49-F238E27FC236}">
                <a16:creationId xmlns:a16="http://schemas.microsoft.com/office/drawing/2014/main" id="{9AE5159D-8828-4B08-ADBC-15CF4AAEE5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4651" y="365125"/>
            <a:ext cx="829056" cy="9731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30FEFB6-EDE4-4503-A8F2-46297D6F8A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6766" y="1368279"/>
            <a:ext cx="723242" cy="947696"/>
          </a:xfrm>
          <a:prstGeom prst="rect">
            <a:avLst/>
          </a:prstGeom>
        </p:spPr>
      </p:pic>
      <p:sp>
        <p:nvSpPr>
          <p:cNvPr id="9" name="Rectangle 8">
            <a:extLst>
              <a:ext uri="{FF2B5EF4-FFF2-40B4-BE49-F238E27FC236}">
                <a16:creationId xmlns:a16="http://schemas.microsoft.com/office/drawing/2014/main" id="{05872BE1-C643-4FB8-8D2B-F093EEA4CE90}"/>
              </a:ext>
            </a:extLst>
          </p:cNvPr>
          <p:cNvSpPr/>
          <p:nvPr/>
        </p:nvSpPr>
        <p:spPr>
          <a:xfrm>
            <a:off x="7829013" y="1045113"/>
            <a:ext cx="1293658"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Discovery</a:t>
            </a:r>
          </a:p>
        </p:txBody>
      </p:sp>
      <p:sp>
        <p:nvSpPr>
          <p:cNvPr id="10" name="Rectangle 9">
            <a:extLst>
              <a:ext uri="{FF2B5EF4-FFF2-40B4-BE49-F238E27FC236}">
                <a16:creationId xmlns:a16="http://schemas.microsoft.com/office/drawing/2014/main" id="{75C558B1-239E-421C-964B-217D74F42DE1}"/>
              </a:ext>
            </a:extLst>
          </p:cNvPr>
          <p:cNvSpPr/>
          <p:nvPr/>
        </p:nvSpPr>
        <p:spPr>
          <a:xfrm>
            <a:off x="9472069" y="1038444"/>
            <a:ext cx="1272591"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a:t>
            </a:r>
          </a:p>
          <a:p>
            <a:pPr algn="ctr"/>
            <a:r>
              <a:rPr lang="en-US" dirty="0">
                <a:solidFill>
                  <a:schemeClr val="tx1"/>
                </a:solidFill>
              </a:rPr>
              <a:t>Tracking</a:t>
            </a:r>
          </a:p>
        </p:txBody>
      </p:sp>
      <p:sp>
        <p:nvSpPr>
          <p:cNvPr id="11" name="Rectangle 10">
            <a:extLst>
              <a:ext uri="{FF2B5EF4-FFF2-40B4-BE49-F238E27FC236}">
                <a16:creationId xmlns:a16="http://schemas.microsoft.com/office/drawing/2014/main" id="{B6744A2F-DD25-475C-BEC0-FE714DA1BA77}"/>
              </a:ext>
            </a:extLst>
          </p:cNvPr>
          <p:cNvSpPr/>
          <p:nvPr/>
        </p:nvSpPr>
        <p:spPr>
          <a:xfrm>
            <a:off x="8802106" y="2779153"/>
            <a:ext cx="990528" cy="64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Code </a:t>
            </a:r>
          </a:p>
          <a:p>
            <a:pPr algn="ctr"/>
            <a:r>
              <a:rPr lang="en-US" dirty="0">
                <a:solidFill>
                  <a:schemeClr val="tx1"/>
                </a:solidFill>
              </a:rPr>
              <a:t>Removal</a:t>
            </a:r>
          </a:p>
        </p:txBody>
      </p:sp>
      <p:sp>
        <p:nvSpPr>
          <p:cNvPr id="12" name="Rectangle 11">
            <a:extLst>
              <a:ext uri="{FF2B5EF4-FFF2-40B4-BE49-F238E27FC236}">
                <a16:creationId xmlns:a16="http://schemas.microsoft.com/office/drawing/2014/main" id="{9A5B6A6C-EDE8-469C-94C6-2C6FD383CD01}"/>
              </a:ext>
            </a:extLst>
          </p:cNvPr>
          <p:cNvSpPr/>
          <p:nvPr/>
        </p:nvSpPr>
        <p:spPr>
          <a:xfrm>
            <a:off x="10373102" y="2786466"/>
            <a:ext cx="1504193"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Forward Data </a:t>
            </a:r>
          </a:p>
          <a:p>
            <a:pPr algn="ctr"/>
            <a:r>
              <a:rPr lang="en-US" dirty="0">
                <a:solidFill>
                  <a:schemeClr val="tx1"/>
                </a:solidFill>
              </a:rPr>
              <a:t>Tracking</a:t>
            </a:r>
          </a:p>
        </p:txBody>
      </p:sp>
      <p:sp>
        <p:nvSpPr>
          <p:cNvPr id="13" name="Rectangle 12">
            <a:extLst>
              <a:ext uri="{FF2B5EF4-FFF2-40B4-BE49-F238E27FC236}">
                <a16:creationId xmlns:a16="http://schemas.microsoft.com/office/drawing/2014/main" id="{629D7EB9-1901-4DEC-BC81-A78CF4E618BF}"/>
              </a:ext>
            </a:extLst>
          </p:cNvPr>
          <p:cNvSpPr/>
          <p:nvPr/>
        </p:nvSpPr>
        <p:spPr>
          <a:xfrm>
            <a:off x="10403656" y="1814730"/>
            <a:ext cx="1443087"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chemeClr val="tx1"/>
                </a:solidFill>
              </a:rPr>
              <a:t>Backward </a:t>
            </a:r>
          </a:p>
          <a:p>
            <a:pPr algn="ctr"/>
            <a:r>
              <a:rPr lang="en-US" dirty="0">
                <a:solidFill>
                  <a:schemeClr val="tx1"/>
                </a:solidFill>
              </a:rPr>
              <a:t>Data Tracking</a:t>
            </a:r>
          </a:p>
        </p:txBody>
      </p:sp>
      <p:cxnSp>
        <p:nvCxnSpPr>
          <p:cNvPr id="14" name="Straight Arrow Connector 13">
            <a:extLst>
              <a:ext uri="{FF2B5EF4-FFF2-40B4-BE49-F238E27FC236}">
                <a16:creationId xmlns:a16="http://schemas.microsoft.com/office/drawing/2014/main" id="{BEE8BBB4-B37B-4450-A3B2-2C62AED4A75F}"/>
              </a:ext>
            </a:extLst>
          </p:cNvPr>
          <p:cNvCxnSpPr>
            <a:cxnSpLocks/>
            <a:stCxn id="9" idx="3"/>
            <a:endCxn id="10" idx="1"/>
          </p:cNvCxnSpPr>
          <p:nvPr/>
        </p:nvCxnSpPr>
        <p:spPr>
          <a:xfrm flipV="1">
            <a:off x="9122671" y="1361610"/>
            <a:ext cx="349398" cy="6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7B071D7-E842-4AEC-B298-1E49BBDD02D5}"/>
              </a:ext>
            </a:extLst>
          </p:cNvPr>
          <p:cNvCxnSpPr>
            <a:stCxn id="10" idx="3"/>
            <a:endCxn id="13" idx="0"/>
          </p:cNvCxnSpPr>
          <p:nvPr/>
        </p:nvCxnSpPr>
        <p:spPr>
          <a:xfrm>
            <a:off x="10744660" y="1361610"/>
            <a:ext cx="380540" cy="453120"/>
          </a:xfrm>
          <a:prstGeom prst="bent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7CF715-1B47-4B4A-A9A7-41EF300AC634}"/>
              </a:ext>
            </a:extLst>
          </p:cNvPr>
          <p:cNvCxnSpPr>
            <a:stCxn id="12" idx="1"/>
            <a:endCxn id="11" idx="3"/>
          </p:cNvCxnSpPr>
          <p:nvPr/>
        </p:nvCxnSpPr>
        <p:spPr>
          <a:xfrm flipH="1" flipV="1">
            <a:off x="9792634" y="3102319"/>
            <a:ext cx="580468" cy="73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8B0A55-5466-4E1B-A570-3BEFAF0E7ACF}"/>
              </a:ext>
            </a:extLst>
          </p:cNvPr>
          <p:cNvCxnSpPr>
            <a:cxnSpLocks/>
            <a:stCxn id="11" idx="1"/>
            <a:endCxn id="19" idx="3"/>
          </p:cNvCxnSpPr>
          <p:nvPr/>
        </p:nvCxnSpPr>
        <p:spPr>
          <a:xfrm flipH="1" flipV="1">
            <a:off x="7516960" y="3093068"/>
            <a:ext cx="1285146" cy="9251"/>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2A45886-5345-414E-BBA5-F38A039A4478}"/>
              </a:ext>
            </a:extLst>
          </p:cNvPr>
          <p:cNvGrpSpPr/>
          <p:nvPr/>
        </p:nvGrpSpPr>
        <p:grpSpPr>
          <a:xfrm>
            <a:off x="6687904" y="2606483"/>
            <a:ext cx="829056" cy="973169"/>
            <a:chOff x="3695700" y="4898028"/>
            <a:chExt cx="829056" cy="973169"/>
          </a:xfrm>
        </p:grpSpPr>
        <p:pic>
          <p:nvPicPr>
            <p:cNvPr id="19" name="Picture 2" descr="Android robot.svg">
              <a:extLst>
                <a:ext uri="{FF2B5EF4-FFF2-40B4-BE49-F238E27FC236}">
                  <a16:creationId xmlns:a16="http://schemas.microsoft.com/office/drawing/2014/main" id="{4026839D-E81F-4980-92A3-CB6F1DA5D3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5700" y="4898028"/>
              <a:ext cx="829056" cy="973169"/>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a:extLst>
                <a:ext uri="{FF2B5EF4-FFF2-40B4-BE49-F238E27FC236}">
                  <a16:creationId xmlns:a16="http://schemas.microsoft.com/office/drawing/2014/main" id="{9CD097E9-37A4-4D6C-BDEB-79341C7A6B47}"/>
                </a:ext>
              </a:extLst>
            </p:cNvPr>
            <p:cNvSpPr/>
            <p:nvPr/>
          </p:nvSpPr>
          <p:spPr>
            <a:xfrm>
              <a:off x="4210051" y="5384612"/>
              <a:ext cx="134423" cy="191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A4F429B7-8A78-43AC-AADB-050F968BDF2E}"/>
              </a:ext>
            </a:extLst>
          </p:cNvPr>
          <p:cNvCxnSpPr>
            <a:cxnSpLocks/>
            <a:stCxn id="7" idx="3"/>
            <a:endCxn id="9" idx="1"/>
          </p:cNvCxnSpPr>
          <p:nvPr/>
        </p:nvCxnSpPr>
        <p:spPr>
          <a:xfrm>
            <a:off x="7553707" y="851710"/>
            <a:ext cx="275306" cy="51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66ACBC6-8009-435C-97D6-D1683753E2F9}"/>
              </a:ext>
            </a:extLst>
          </p:cNvPr>
          <p:cNvCxnSpPr>
            <a:cxnSpLocks/>
            <a:stCxn id="8" idx="3"/>
            <a:endCxn id="9" idx="1"/>
          </p:cNvCxnSpPr>
          <p:nvPr/>
        </p:nvCxnSpPr>
        <p:spPr>
          <a:xfrm flipV="1">
            <a:off x="7520008" y="1368279"/>
            <a:ext cx="309005" cy="473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C49B62-6319-4DBB-B1FA-19F678380CD7}"/>
              </a:ext>
            </a:extLst>
          </p:cNvPr>
          <p:cNvCxnSpPr>
            <a:cxnSpLocks/>
            <a:stCxn id="13" idx="2"/>
            <a:endCxn id="12" idx="0"/>
          </p:cNvCxnSpPr>
          <p:nvPr/>
        </p:nvCxnSpPr>
        <p:spPr>
          <a:xfrm flipH="1">
            <a:off x="11125199" y="2461061"/>
            <a:ext cx="1" cy="32540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Speech Bubble: Rectangle with Corners Rounded 23">
            <a:extLst>
              <a:ext uri="{FF2B5EF4-FFF2-40B4-BE49-F238E27FC236}">
                <a16:creationId xmlns:a16="http://schemas.microsoft.com/office/drawing/2014/main" id="{AA7FE17D-93C1-47B9-B0A7-EC02981D330D}"/>
              </a:ext>
            </a:extLst>
          </p:cNvPr>
          <p:cNvSpPr/>
          <p:nvPr/>
        </p:nvSpPr>
        <p:spPr>
          <a:xfrm>
            <a:off x="9792635" y="4198097"/>
            <a:ext cx="2047976" cy="467276"/>
          </a:xfrm>
          <a:prstGeom prst="wedgeRoundRectCallout">
            <a:avLst>
              <a:gd name="adj1" fmla="val 14122"/>
              <a:gd name="adj2" fmla="val -202548"/>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00B0F0"/>
                </a:solidFill>
              </a:rPr>
              <a:t>y</a:t>
            </a:r>
            <a:r>
              <a:rPr lang="en-US" dirty="0" err="1">
                <a:solidFill>
                  <a:schemeClr val="tx1"/>
                </a:solidFill>
              </a:rPr>
              <a:t>.setText</a:t>
            </a:r>
            <a:r>
              <a:rPr lang="en-US" dirty="0">
                <a:solidFill>
                  <a:schemeClr val="tx1"/>
                </a:solidFill>
              </a:rPr>
              <a:t>(</a:t>
            </a:r>
            <a:r>
              <a:rPr lang="en-US" b="1" dirty="0">
                <a:solidFill>
                  <a:srgbClr val="FF0000"/>
                </a:solidFill>
              </a:rPr>
              <a:t>&lt;input&gt;</a:t>
            </a:r>
            <a:r>
              <a:rPr lang="en-US" dirty="0">
                <a:solidFill>
                  <a:schemeClr val="tx1"/>
                </a:solidFill>
              </a:rPr>
              <a:t>);</a:t>
            </a:r>
          </a:p>
        </p:txBody>
      </p:sp>
    </p:spTree>
    <p:extLst>
      <p:ext uri="{BB962C8B-B14F-4D97-AF65-F5344CB8AC3E}">
        <p14:creationId xmlns:p14="http://schemas.microsoft.com/office/powerpoint/2010/main" val="317313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8"/>
                                        </p:tgtEl>
                                        <p:attrNameLst>
                                          <p:attrName>style.opacity</p:attrName>
                                        </p:attrNameLst>
                                      </p:cBhvr>
                                      <p:to>
                                        <p:strVal val="0.1"/>
                                      </p:to>
                                    </p:set>
                                    <p:animEffect filter="image" prLst="opacity: 0.1">
                                      <p:cBhvr rctx="IE">
                                        <p:cTn id="7" dur="indefinite"/>
                                        <p:tgtEl>
                                          <p:spTgt spid="8"/>
                                        </p:tgtEl>
                                      </p:cBhvr>
                                    </p:animEffect>
                                  </p:childTnLst>
                                </p:cTn>
                              </p:par>
                              <p:par>
                                <p:cTn id="8" presetID="9" presetClass="emph" presetSubtype="0" nodeType="withEffect">
                                  <p:stCondLst>
                                    <p:cond delay="0"/>
                                  </p:stCondLst>
                                  <p:childTnLst>
                                    <p:set>
                                      <p:cBhvr>
                                        <p:cTn id="9" dur="indefinite"/>
                                        <p:tgtEl>
                                          <p:spTgt spid="7"/>
                                        </p:tgtEl>
                                        <p:attrNameLst>
                                          <p:attrName>style.opacity</p:attrName>
                                        </p:attrNameLst>
                                      </p:cBhvr>
                                      <p:to>
                                        <p:strVal val="0.1"/>
                                      </p:to>
                                    </p:set>
                                    <p:animEffect filter="image" prLst="opacity: 0.1">
                                      <p:cBhvr rctx="IE">
                                        <p:cTn id="10" dur="indefinite"/>
                                        <p:tgtEl>
                                          <p:spTgt spid="7"/>
                                        </p:tgtEl>
                                      </p:cBhvr>
                                    </p:animEffect>
                                  </p:childTnLst>
                                </p:cTn>
                              </p:par>
                              <p:par>
                                <p:cTn id="11" presetID="9" presetClass="emph" presetSubtype="0" nodeType="withEffect">
                                  <p:stCondLst>
                                    <p:cond delay="0"/>
                                  </p:stCondLst>
                                  <p:childTnLst>
                                    <p:set>
                                      <p:cBhvr>
                                        <p:cTn id="12" dur="indefinite"/>
                                        <p:tgtEl>
                                          <p:spTgt spid="21"/>
                                        </p:tgtEl>
                                        <p:attrNameLst>
                                          <p:attrName>style.opacity</p:attrName>
                                        </p:attrNameLst>
                                      </p:cBhvr>
                                      <p:to>
                                        <p:strVal val="0.1"/>
                                      </p:to>
                                    </p:set>
                                    <p:animEffect filter="image" prLst="opacity: 0.1">
                                      <p:cBhvr rctx="IE">
                                        <p:cTn id="13" dur="indefinite"/>
                                        <p:tgtEl>
                                          <p:spTgt spid="21"/>
                                        </p:tgtEl>
                                      </p:cBhvr>
                                    </p:animEffect>
                                  </p:childTnLst>
                                </p:cTn>
                              </p:par>
                              <p:par>
                                <p:cTn id="14" presetID="9" presetClass="emph" presetSubtype="0" nodeType="withEffect">
                                  <p:stCondLst>
                                    <p:cond delay="0"/>
                                  </p:stCondLst>
                                  <p:childTnLst>
                                    <p:set>
                                      <p:cBhvr>
                                        <p:cTn id="15" dur="indefinite"/>
                                        <p:tgtEl>
                                          <p:spTgt spid="22"/>
                                        </p:tgtEl>
                                        <p:attrNameLst>
                                          <p:attrName>style.opacity</p:attrName>
                                        </p:attrNameLst>
                                      </p:cBhvr>
                                      <p:to>
                                        <p:strVal val="0.1"/>
                                      </p:to>
                                    </p:set>
                                    <p:animEffect filter="image" prLst="opacity: 0.1">
                                      <p:cBhvr rctx="IE">
                                        <p:cTn id="16" dur="indefinite"/>
                                        <p:tgtEl>
                                          <p:spTgt spid="22"/>
                                        </p:tgtEl>
                                      </p:cBhvr>
                                    </p:animEffect>
                                  </p:childTnLst>
                                </p:cTn>
                              </p:par>
                              <p:par>
                                <p:cTn id="17" presetID="9" presetClass="emph" presetSubtype="0" grpId="0" nodeType="withEffect">
                                  <p:stCondLst>
                                    <p:cond delay="0"/>
                                  </p:stCondLst>
                                  <p:childTnLst>
                                    <p:set>
                                      <p:cBhvr>
                                        <p:cTn id="18" dur="indefinite"/>
                                        <p:tgtEl>
                                          <p:spTgt spid="9"/>
                                        </p:tgtEl>
                                        <p:attrNameLst>
                                          <p:attrName>style.opacity</p:attrName>
                                        </p:attrNameLst>
                                      </p:cBhvr>
                                      <p:to>
                                        <p:strVal val="0.1"/>
                                      </p:to>
                                    </p:set>
                                    <p:animEffect filter="image" prLst="opacity: 0.1">
                                      <p:cBhvr rctx="IE">
                                        <p:cTn id="19" dur="indefinite"/>
                                        <p:tgtEl>
                                          <p:spTgt spid="9"/>
                                        </p:tgtEl>
                                      </p:cBhvr>
                                    </p:animEffect>
                                  </p:childTnLst>
                                </p:cTn>
                              </p:par>
                              <p:par>
                                <p:cTn id="20" presetID="9" presetClass="emph" presetSubtype="0" nodeType="withEffect">
                                  <p:stCondLst>
                                    <p:cond delay="0"/>
                                  </p:stCondLst>
                                  <p:childTnLst>
                                    <p:set>
                                      <p:cBhvr>
                                        <p:cTn id="21" dur="indefinite"/>
                                        <p:tgtEl>
                                          <p:spTgt spid="14"/>
                                        </p:tgtEl>
                                        <p:attrNameLst>
                                          <p:attrName>style.opacity</p:attrName>
                                        </p:attrNameLst>
                                      </p:cBhvr>
                                      <p:to>
                                        <p:strVal val="0.1"/>
                                      </p:to>
                                    </p:set>
                                    <p:animEffect filter="image" prLst="opacity: 0.1">
                                      <p:cBhvr rctx="IE">
                                        <p:cTn id="22" dur="indefinite"/>
                                        <p:tgtEl>
                                          <p:spTgt spid="14"/>
                                        </p:tgtEl>
                                      </p:cBhvr>
                                    </p:animEffect>
                                  </p:childTnLst>
                                </p:cTn>
                              </p:par>
                              <p:par>
                                <p:cTn id="23" presetID="9" presetClass="emph" presetSubtype="0" grpId="0" nodeType="withEffect">
                                  <p:stCondLst>
                                    <p:cond delay="0"/>
                                  </p:stCondLst>
                                  <p:childTnLst>
                                    <p:set>
                                      <p:cBhvr>
                                        <p:cTn id="24" dur="indefinite"/>
                                        <p:tgtEl>
                                          <p:spTgt spid="10"/>
                                        </p:tgtEl>
                                        <p:attrNameLst>
                                          <p:attrName>style.opacity</p:attrName>
                                        </p:attrNameLst>
                                      </p:cBhvr>
                                      <p:to>
                                        <p:strVal val="0.1"/>
                                      </p:to>
                                    </p:set>
                                    <p:animEffect filter="image" prLst="opacity: 0.1">
                                      <p:cBhvr rctx="IE">
                                        <p:cTn id="25" dur="indefinite"/>
                                        <p:tgtEl>
                                          <p:spTgt spid="10"/>
                                        </p:tgtEl>
                                      </p:cBhvr>
                                    </p:animEffect>
                                  </p:childTnLst>
                                </p:cTn>
                              </p:par>
                              <p:par>
                                <p:cTn id="26" presetID="9" presetClass="emph" presetSubtype="0" nodeType="withEffect">
                                  <p:stCondLst>
                                    <p:cond delay="0"/>
                                  </p:stCondLst>
                                  <p:childTnLst>
                                    <p:set>
                                      <p:cBhvr>
                                        <p:cTn id="27" dur="indefinite"/>
                                        <p:tgtEl>
                                          <p:spTgt spid="15"/>
                                        </p:tgtEl>
                                        <p:attrNameLst>
                                          <p:attrName>style.opacity</p:attrName>
                                        </p:attrNameLst>
                                      </p:cBhvr>
                                      <p:to>
                                        <p:strVal val="0.1"/>
                                      </p:to>
                                    </p:set>
                                    <p:animEffect filter="image" prLst="opacity: 0.1">
                                      <p:cBhvr rctx="IE">
                                        <p:cTn id="28" dur="indefinite"/>
                                        <p:tgtEl>
                                          <p:spTgt spid="15"/>
                                        </p:tgtEl>
                                      </p:cBhvr>
                                    </p:animEffect>
                                  </p:childTnLst>
                                </p:cTn>
                              </p:par>
                              <p:par>
                                <p:cTn id="29" presetID="9" presetClass="emph" presetSubtype="0" grpId="0" nodeType="withEffect">
                                  <p:stCondLst>
                                    <p:cond delay="0"/>
                                  </p:stCondLst>
                                  <p:childTnLst>
                                    <p:set>
                                      <p:cBhvr>
                                        <p:cTn id="30" dur="indefinite"/>
                                        <p:tgtEl>
                                          <p:spTgt spid="13"/>
                                        </p:tgtEl>
                                        <p:attrNameLst>
                                          <p:attrName>style.opacity</p:attrName>
                                        </p:attrNameLst>
                                      </p:cBhvr>
                                      <p:to>
                                        <p:strVal val="0.1"/>
                                      </p:to>
                                    </p:set>
                                    <p:animEffect filter="image" prLst="opacity: 0.1">
                                      <p:cBhvr rctx="IE">
                                        <p:cTn id="31" dur="indefinite"/>
                                        <p:tgtEl>
                                          <p:spTgt spid="13"/>
                                        </p:tgtEl>
                                      </p:cBhvr>
                                    </p:animEffect>
                                  </p:childTnLst>
                                </p:cTn>
                              </p:par>
                              <p:par>
                                <p:cTn id="32" presetID="9" presetClass="emph" presetSubtype="0" nodeType="withEffect">
                                  <p:stCondLst>
                                    <p:cond delay="0"/>
                                  </p:stCondLst>
                                  <p:childTnLst>
                                    <p:set>
                                      <p:cBhvr>
                                        <p:cTn id="33" dur="indefinite"/>
                                        <p:tgtEl>
                                          <p:spTgt spid="23"/>
                                        </p:tgtEl>
                                        <p:attrNameLst>
                                          <p:attrName>style.opacity</p:attrName>
                                        </p:attrNameLst>
                                      </p:cBhvr>
                                      <p:to>
                                        <p:strVal val="0.1"/>
                                      </p:to>
                                    </p:set>
                                    <p:animEffect filter="image" prLst="opacity: 0.1">
                                      <p:cBhvr rctx="IE">
                                        <p:cTn id="34" dur="indefinite"/>
                                        <p:tgtEl>
                                          <p:spTgt spid="23"/>
                                        </p:tgtEl>
                                      </p:cBhvr>
                                    </p:animEffect>
                                  </p:childTnLst>
                                </p:cTn>
                              </p:par>
                              <p:par>
                                <p:cTn id="35" presetID="9" presetClass="emph" presetSubtype="0" nodeType="withEffect">
                                  <p:stCondLst>
                                    <p:cond delay="0"/>
                                  </p:stCondLst>
                                  <p:childTnLst>
                                    <p:set>
                                      <p:cBhvr>
                                        <p:cTn id="36" dur="indefinite"/>
                                        <p:tgtEl>
                                          <p:spTgt spid="16"/>
                                        </p:tgtEl>
                                        <p:attrNameLst>
                                          <p:attrName>style.opacity</p:attrName>
                                        </p:attrNameLst>
                                      </p:cBhvr>
                                      <p:to>
                                        <p:strVal val="0.1"/>
                                      </p:to>
                                    </p:set>
                                    <p:animEffect filter="image" prLst="opacity: 0.1">
                                      <p:cBhvr rctx="IE">
                                        <p:cTn id="37" dur="indefinite"/>
                                        <p:tgtEl>
                                          <p:spTgt spid="16"/>
                                        </p:tgtEl>
                                      </p:cBhvr>
                                    </p:animEffect>
                                  </p:childTnLst>
                                </p:cTn>
                              </p:par>
                              <p:par>
                                <p:cTn id="38" presetID="9" presetClass="emph" presetSubtype="0" grpId="0" nodeType="withEffect">
                                  <p:stCondLst>
                                    <p:cond delay="0"/>
                                  </p:stCondLst>
                                  <p:childTnLst>
                                    <p:set>
                                      <p:cBhvr>
                                        <p:cTn id="39" dur="indefinite"/>
                                        <p:tgtEl>
                                          <p:spTgt spid="11"/>
                                        </p:tgtEl>
                                        <p:attrNameLst>
                                          <p:attrName>style.opacity</p:attrName>
                                        </p:attrNameLst>
                                      </p:cBhvr>
                                      <p:to>
                                        <p:strVal val="0.1"/>
                                      </p:to>
                                    </p:set>
                                    <p:animEffect filter="image" prLst="opacity: 0.1">
                                      <p:cBhvr rctx="IE">
                                        <p:cTn id="40" dur="indefinite"/>
                                        <p:tgtEl>
                                          <p:spTgt spid="11"/>
                                        </p:tgtEl>
                                      </p:cBhvr>
                                    </p:animEffect>
                                  </p:childTnLst>
                                </p:cTn>
                              </p:par>
                              <p:par>
                                <p:cTn id="41" presetID="9" presetClass="emph" presetSubtype="0" nodeType="withEffect">
                                  <p:stCondLst>
                                    <p:cond delay="0"/>
                                  </p:stCondLst>
                                  <p:childTnLst>
                                    <p:set>
                                      <p:cBhvr>
                                        <p:cTn id="42" dur="indefinite"/>
                                        <p:tgtEl>
                                          <p:spTgt spid="17"/>
                                        </p:tgtEl>
                                        <p:attrNameLst>
                                          <p:attrName>style.opacity</p:attrName>
                                        </p:attrNameLst>
                                      </p:cBhvr>
                                      <p:to>
                                        <p:strVal val="0.1"/>
                                      </p:to>
                                    </p:set>
                                    <p:animEffect filter="image" prLst="opacity: 0.1">
                                      <p:cBhvr rctx="IE">
                                        <p:cTn id="43" dur="indefinite"/>
                                        <p:tgtEl>
                                          <p:spTgt spid="17"/>
                                        </p:tgtEl>
                                      </p:cBhvr>
                                    </p:animEffect>
                                  </p:childTnLst>
                                </p:cTn>
                              </p:par>
                              <p:par>
                                <p:cTn id="44" presetID="9" presetClass="emph" presetSubtype="0" nodeType="withEffect">
                                  <p:stCondLst>
                                    <p:cond delay="0"/>
                                  </p:stCondLst>
                                  <p:childTnLst>
                                    <p:set>
                                      <p:cBhvr>
                                        <p:cTn id="45" dur="indefinite"/>
                                        <p:tgtEl>
                                          <p:spTgt spid="18"/>
                                        </p:tgtEl>
                                        <p:attrNameLst>
                                          <p:attrName>style.opacity</p:attrName>
                                        </p:attrNameLst>
                                      </p:cBhvr>
                                      <p:to>
                                        <p:strVal val="0.1"/>
                                      </p:to>
                                    </p:set>
                                    <p:animEffect filter="image" prLst="opacity: 0.1">
                                      <p:cBhvr rctx="IE">
                                        <p:cTn id="46"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61FAD37-8135-4761-8226-864619CFC406}"/>
              </a:ext>
            </a:extLst>
          </p:cNvPr>
          <p:cNvSpPr>
            <a:spLocks noGrp="1"/>
          </p:cNvSpPr>
          <p:nvPr>
            <p:ph idx="1"/>
          </p:nvPr>
        </p:nvSpPr>
        <p:spPr>
          <a:xfrm>
            <a:off x="2152650" y="1138148"/>
            <a:ext cx="7886700" cy="780804"/>
          </a:xfrm>
        </p:spPr>
        <p:txBody>
          <a:bodyPr/>
          <a:lstStyle/>
          <a:p>
            <a:r>
              <a:rPr lang="en-US" dirty="0"/>
              <a:t>Rule for recognizing data generation point.</a:t>
            </a:r>
          </a:p>
          <a:p>
            <a:endParaRPr lang="en-US" b="1" dirty="0"/>
          </a:p>
          <a:p>
            <a:pPr lvl="1"/>
            <a:endParaRPr lang="en-US" b="1" dirty="0"/>
          </a:p>
        </p:txBody>
      </p:sp>
      <p:sp>
        <p:nvSpPr>
          <p:cNvPr id="4" name="Date Placeholder 3">
            <a:extLst>
              <a:ext uri="{FF2B5EF4-FFF2-40B4-BE49-F238E27FC236}">
                <a16:creationId xmlns:a16="http://schemas.microsoft.com/office/drawing/2014/main" id="{9272F591-9DB6-4B9F-95D0-C547DDBE7853}"/>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355067BA-FFF9-477A-8918-8CF2142FE60F}"/>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DB5EE54A-E843-4CB5-9A55-5830515BA485}"/>
              </a:ext>
            </a:extLst>
          </p:cNvPr>
          <p:cNvSpPr>
            <a:spLocks noGrp="1"/>
          </p:cNvSpPr>
          <p:nvPr>
            <p:ph type="sldNum" sz="quarter" idx="12"/>
          </p:nvPr>
        </p:nvSpPr>
        <p:spPr/>
        <p:txBody>
          <a:bodyPr/>
          <a:lstStyle/>
          <a:p>
            <a:fld id="{906745D7-5DCD-445B-BDED-754FAF3E7806}" type="slidenum">
              <a:rPr lang="en-US" smtClean="0"/>
              <a:t>21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D59364-F00F-43DB-A7A9-CEFC1BCFF7B8}"/>
                  </a:ext>
                </a:extLst>
              </p:cNvPr>
              <p:cNvSpPr txBox="1">
                <a:spLocks noChangeAspect="1"/>
              </p:cNvSpPr>
              <p:nvPr/>
            </p:nvSpPr>
            <p:spPr>
              <a:xfrm>
                <a:off x="1149506" y="3240617"/>
                <a:ext cx="9892988" cy="897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Data</m:t>
                      </m:r>
                      <m:r>
                        <a:rPr lang="en-US" sz="2000">
                          <a:latin typeface="Cambria Math" panose="02040503050406030204" pitchFamily="18" charset="0"/>
                        </a:rPr>
                        <m:t>˗</m:t>
                      </m:r>
                      <m:r>
                        <m:rPr>
                          <m:sty m:val="p"/>
                        </m:rPr>
                        <a:rPr lang="en-US" sz="2000">
                          <a:latin typeface="Cambria Math" panose="02040503050406030204" pitchFamily="18" charset="0"/>
                        </a:rPr>
                        <m:t>Gen</m:t>
                      </m:r>
                      <m:f>
                        <m:fPr>
                          <m:ctrlPr>
                            <a:rPr lang="en-US" sz="2000" i="1">
                              <a:latin typeface="Cambria Math" panose="02040503050406030204" pitchFamily="18" charset="0"/>
                            </a:rPr>
                          </m:ctrlPr>
                        </m:fPr>
                        <m:num>
                          <m:r>
                            <a:rPr lang="en-US" sz="2000" i="1">
                              <a:latin typeface="Cambria Math" panose="02040503050406030204" pitchFamily="18" charset="0"/>
                            </a:rPr>
                            <m:t>𝑎𝑝𝑖𝐺𝑒𝑡𝐼𝑛𝑝𝑢𝑡𝐷𝑎𝑡𝑎</m:t>
                          </m:r>
                          <m:d>
                            <m:dPr>
                              <m:ctrlPr>
                                <a:rPr lang="en-US" sz="2000" i="1">
                                  <a:latin typeface="Cambria Math" panose="02040503050406030204" pitchFamily="18" charset="0"/>
                                </a:rPr>
                              </m:ctrlPr>
                            </m:dPr>
                            <m:e>
                              <m:r>
                                <a:rPr lang="en-US" sz="2000" i="1">
                                  <a:latin typeface="Cambria Math" panose="02040503050406030204" pitchFamily="18" charset="0"/>
                                </a:rPr>
                                <m:t>𝑚</m:t>
                              </m:r>
                            </m:e>
                          </m:d>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2</m:t>
                          </m:r>
                          <m:r>
                            <a:rPr lang="en-US" sz="2000" i="1">
                              <a:latin typeface="Cambria Math" panose="02040503050406030204" pitchFamily="18" charset="0"/>
                            </a:rPr>
                            <m:t>⊢</m:t>
                          </m:r>
                          <m:r>
                            <a:rPr lang="en-US" sz="2000" i="1">
                              <a:latin typeface="Cambria Math" panose="02040503050406030204" pitchFamily="18" charset="0"/>
                            </a:rPr>
                            <m:t>𝑥</m:t>
                          </m:r>
                          <m:r>
                            <m:rPr>
                              <m:sty m:val="p"/>
                            </m:rPr>
                            <a:rPr lang="el-GR" sz="2000" i="1" baseline="-25000">
                              <a:latin typeface="Cambria Math" panose="02040503050406030204" pitchFamily="18" charset="0"/>
                            </a:rPr>
                            <m:t>ε</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𝐔𝐈𝐃𝐚𝐭𝐚</m:t>
                          </m:r>
                        </m:num>
                        <m:den>
                          <m:r>
                            <m:rPr>
                              <m:sty m:val="p"/>
                            </m:rPr>
                            <a:rPr lang="el-GR" sz="2000" i="1">
                              <a:latin typeface="Cambria Math" panose="02040503050406030204" pitchFamily="18" charset="0"/>
                            </a:rPr>
                            <m:t>Γ</m:t>
                          </m:r>
                          <m:r>
                            <a:rPr lang="en-US" sz="2000" i="1" baseline="-25000">
                              <a:latin typeface="Cambria Math" panose="02040503050406030204" pitchFamily="18" charset="0"/>
                            </a:rPr>
                            <m:t>2</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baseline="30000">
                                  <a:latin typeface="Cambria Math" panose="02040503050406030204" pitchFamily="18" charset="0"/>
                                </a:rPr>
                                <m:t>𝑙</m:t>
                              </m:r>
                              <m:r>
                                <a:rPr lang="en-US" sz="2000" i="1">
                                  <a:latin typeface="Cambria Math" panose="02040503050406030204" pitchFamily="18" charset="0"/>
                                </a:rPr>
                                <m:t> </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e>
                          </m:d>
                          <m:r>
                            <m:rPr>
                              <m:sty m:val="p"/>
                            </m:rPr>
                            <a:rPr lang="el-GR" sz="2000" i="1" baseline="-25000">
                              <a:latin typeface="Cambria Math" panose="02040503050406030204" pitchFamily="18" charset="0"/>
                            </a:rPr>
                            <m:t>ε</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3</m:t>
                          </m:r>
                          <m:r>
                            <a:rPr lang="en-US" sz="2000" i="1">
                              <a:latin typeface="Cambria Math" panose="02040503050406030204" pitchFamily="18" charset="0"/>
                            </a:rPr>
                            <m:t> ⇒ [</m:t>
                          </m:r>
                          <m:r>
                            <a:rPr lang="en-US" sz="2000" i="1">
                              <a:latin typeface="Cambria Math" panose="02040503050406030204" pitchFamily="18" charset="0"/>
                            </a:rPr>
                            <m:t>𝑙</m:t>
                          </m:r>
                          <m:r>
                            <m:rPr>
                              <m:sty m:val="p"/>
                            </m:rPr>
                            <a:rPr lang="el-GR" sz="2000" i="1" baseline="-25000">
                              <a:latin typeface="Cambria Math" panose="02040503050406030204" pitchFamily="18" charset="0"/>
                            </a:rPr>
                            <m:t>ε</m:t>
                          </m:r>
                          <m:r>
                            <a:rPr lang="en-US" sz="2000" i="1">
                              <a:latin typeface="Cambria Math" panose="02040503050406030204" pitchFamily="18" charset="0"/>
                            </a:rPr>
                            <m:t>,</m:t>
                          </m:r>
                          <m:r>
                            <a:rPr lang="en-US" sz="2000" i="1">
                              <a:latin typeface="Cambria Math" panose="02040503050406030204" pitchFamily="18" charset="0"/>
                            </a:rPr>
                            <m:t>𝑥</m:t>
                          </m:r>
                          <m:r>
                            <m:rPr>
                              <m:sty m:val="p"/>
                            </m:rPr>
                            <a:rPr lang="el-GR" sz="2000" i="1" baseline="-25000">
                              <a:latin typeface="Cambria Math" panose="02040503050406030204" pitchFamily="18" charset="0"/>
                            </a:rPr>
                            <m:t>ε</m:t>
                          </m:r>
                          <m:r>
                            <a:rPr lang="en-US" sz="2000" i="1" baseline="-25000">
                              <a:latin typeface="Cambria Math" panose="02040503050406030204" pitchFamily="18" charset="0"/>
                            </a:rPr>
                            <m:t> </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3</m:t>
                          </m:r>
                          <m:r>
                            <a:rPr lang="en-US" sz="2000" i="1">
                              <a:latin typeface="Cambria Math" panose="02040503050406030204" pitchFamily="18" charset="0"/>
                            </a:rPr>
                            <m:t>(</m:t>
                          </m:r>
                          <m:r>
                            <a:rPr lang="en-US" sz="2000" i="1">
                              <a:latin typeface="Cambria Math" panose="02040503050406030204" pitchFamily="18" charset="0"/>
                            </a:rPr>
                            <m:t>𝑙</m:t>
                          </m:r>
                          <m:r>
                            <m:rPr>
                              <m:sty m:val="p"/>
                            </m:rPr>
                            <a:rPr lang="el-GR" sz="2000" i="1" baseline="-25000">
                              <a:latin typeface="Cambria Math" panose="02040503050406030204" pitchFamily="18" charset="0"/>
                            </a:rPr>
                            <m:t>ε</m:t>
                          </m:r>
                          <m:r>
                            <a:rPr lang="en-US" sz="2000" i="1">
                              <a:latin typeface="Cambria Math" panose="02040503050406030204" pitchFamily="18" charset="0"/>
                            </a:rPr>
                            <m:t>)∪</m:t>
                          </m:r>
                          <m:r>
                            <a:rPr lang="en-US" sz="2000" b="1">
                              <a:latin typeface="Cambria Math" panose="02040503050406030204" pitchFamily="18" charset="0"/>
                            </a:rPr>
                            <m:t>𝐈𝐧𝐩𝐮𝐭𝐔𝐈𝐃𝐚𝐭𝐚</m:t>
                          </m:r>
                          <m:r>
                            <a:rPr lang="en-US" sz="2000">
                              <a:latin typeface="Cambria Math" panose="02040503050406030204" pitchFamily="18" charset="0"/>
                            </a:rPr>
                            <m:t>(</m:t>
                          </m:r>
                          <m:r>
                            <a:rPr lang="en-US" sz="2000" i="1">
                              <a:latin typeface="Cambria Math" panose="02040503050406030204" pitchFamily="18" charset="0"/>
                            </a:rPr>
                            <m:t>𝑙</m:t>
                          </m:r>
                          <m:r>
                            <a:rPr lang="en-US" sz="2000">
                              <a:latin typeface="Cambria Math" panose="02040503050406030204" pitchFamily="18" charset="0"/>
                            </a:rPr>
                            <m:t>)</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3</m:t>
                          </m:r>
                        </m:den>
                      </m:f>
                    </m:oMath>
                  </m:oMathPara>
                </a14:m>
                <a:endParaRPr lang="en-US" dirty="0"/>
              </a:p>
            </p:txBody>
          </p:sp>
        </mc:Choice>
        <mc:Fallback xmlns="">
          <p:sp>
            <p:nvSpPr>
              <p:cNvPr id="7" name="TextBox 6">
                <a:extLst>
                  <a:ext uri="{FF2B5EF4-FFF2-40B4-BE49-F238E27FC236}">
                    <a16:creationId xmlns:a16="http://schemas.microsoft.com/office/drawing/2014/main" id="{90D59364-F00F-43DB-A7A9-CEFC1BCFF7B8}"/>
                  </a:ext>
                </a:extLst>
              </p:cNvPr>
              <p:cNvSpPr txBox="1">
                <a:spLocks noRot="1" noChangeAspect="1" noMove="1" noResize="1" noEditPoints="1" noAdjustHandles="1" noChangeArrowheads="1" noChangeShapeType="1" noTextEdit="1"/>
              </p:cNvSpPr>
              <p:nvPr/>
            </p:nvSpPr>
            <p:spPr>
              <a:xfrm>
                <a:off x="1149506" y="3240617"/>
                <a:ext cx="9892988" cy="8970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6819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22</a:t>
            </a:fld>
            <a:endParaRPr lang="en-US"/>
          </a:p>
        </p:txBody>
      </p:sp>
      <p:sp>
        <p:nvSpPr>
          <p:cNvPr id="56" name="TextBox 55">
            <a:extLst>
              <a:ext uri="{FF2B5EF4-FFF2-40B4-BE49-F238E27FC236}">
                <a16:creationId xmlns:a16="http://schemas.microsoft.com/office/drawing/2014/main" id="{3616D76A-2510-4F04-BEEB-33B406027E48}"/>
              </a:ext>
            </a:extLst>
          </p:cNvPr>
          <p:cNvSpPr txBox="1"/>
          <p:nvPr/>
        </p:nvSpPr>
        <p:spPr>
          <a:xfrm>
            <a:off x="3442607" y="1324809"/>
            <a:ext cx="5306786" cy="1477328"/>
          </a:xfrm>
          <a:prstGeom prst="rect">
            <a:avLst/>
          </a:prstGeom>
          <a:noFill/>
          <a:ln>
            <a:solidFill>
              <a:srgbClr val="0070C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24 class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b="1"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a:p>
            <a:r>
              <a:rPr lang="en-US" dirty="0">
                <a:latin typeface="Courier New" panose="02070309020205020404" pitchFamily="49" charset="0"/>
                <a:cs typeface="Courier New" panose="02070309020205020404" pitchFamily="49" charset="0"/>
              </a:rPr>
              <a:t>30 }</a:t>
            </a:r>
          </a:p>
        </p:txBody>
      </p:sp>
      <p:sp>
        <p:nvSpPr>
          <p:cNvPr id="57" name="Rectangle 56">
            <a:extLst>
              <a:ext uri="{FF2B5EF4-FFF2-40B4-BE49-F238E27FC236}">
                <a16:creationId xmlns:a16="http://schemas.microsoft.com/office/drawing/2014/main" id="{06438EED-2949-4568-8510-761F7F165C53}"/>
              </a:ext>
            </a:extLst>
          </p:cNvPr>
          <p:cNvSpPr/>
          <p:nvPr/>
        </p:nvSpPr>
        <p:spPr>
          <a:xfrm>
            <a:off x="3442607" y="1916611"/>
            <a:ext cx="5306786" cy="276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F2ECB11-D4C1-4951-BB14-2990314567BE}"/>
                  </a:ext>
                </a:extLst>
              </p:cNvPr>
              <p:cNvSpPr txBox="1"/>
              <p:nvPr/>
            </p:nvSpPr>
            <p:spPr>
              <a:xfrm>
                <a:off x="1288904" y="327661"/>
                <a:ext cx="5207374" cy="64633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r>
                      <a:rPr lang="en-US">
                        <a:latin typeface="Cambria Math" panose="02040503050406030204" pitchFamily="18" charset="0"/>
                      </a:rPr>
                      <m:t>2</m:t>
                    </m:r>
                  </m:oMath>
                </a14:m>
                <a:r>
                  <a:rPr lang="en-US" dirty="0"/>
                  <a:t> : calling context of run() associated with class B</a:t>
                </a:r>
              </a:p>
              <a:p>
                <a:pPr marL="285750" indent="-285750">
                  <a:buFont typeface="Arial" panose="020B0604020202020204" pitchFamily="34" charset="0"/>
                  <a:buChar char="•"/>
                </a:pPr>
                <a14:m>
                  <m:oMath xmlns:m="http://schemas.openxmlformats.org/officeDocument/2006/math">
                    <m:r>
                      <m:rPr>
                        <m:sty m:val="p"/>
                      </m:rPr>
                      <a:rPr lang="el-GR" i="1">
                        <a:latin typeface="Cambria Math" panose="02040503050406030204" pitchFamily="18" charset="0"/>
                      </a:rPr>
                      <m:t>ε</m:t>
                    </m:r>
                    <m:r>
                      <a:rPr lang="en-US">
                        <a:latin typeface="Cambria Math" panose="02040503050406030204" pitchFamily="18" charset="0"/>
                      </a:rPr>
                      <m:t>3</m:t>
                    </m:r>
                  </m:oMath>
                </a14:m>
                <a:r>
                  <a:rPr lang="en-US" dirty="0"/>
                  <a:t> : calling context of run() associated with class C</a:t>
                </a:r>
              </a:p>
            </p:txBody>
          </p:sp>
        </mc:Choice>
        <mc:Fallback xmlns="">
          <p:sp>
            <p:nvSpPr>
              <p:cNvPr id="58" name="TextBox 57">
                <a:extLst>
                  <a:ext uri="{FF2B5EF4-FFF2-40B4-BE49-F238E27FC236}">
                    <a16:creationId xmlns:a16="http://schemas.microsoft.com/office/drawing/2014/main" id="{DF2ECB11-D4C1-4951-BB14-2990314567BE}"/>
                  </a:ext>
                </a:extLst>
              </p:cNvPr>
              <p:cNvSpPr txBox="1">
                <a:spLocks noRot="1" noChangeAspect="1" noMove="1" noResize="1" noEditPoints="1" noAdjustHandles="1" noChangeArrowheads="1" noChangeShapeType="1" noTextEdit="1"/>
              </p:cNvSpPr>
              <p:nvPr/>
            </p:nvSpPr>
            <p:spPr>
              <a:xfrm>
                <a:off x="1288904" y="327661"/>
                <a:ext cx="5207374" cy="646331"/>
              </a:xfrm>
              <a:prstGeom prst="rect">
                <a:avLst/>
              </a:prstGeom>
              <a:blipFill>
                <a:blip r:embed="rId3"/>
                <a:stretch>
                  <a:fillRect l="-583" t="-4630" b="-12963"/>
                </a:stretch>
              </a:blipFill>
              <a:ln>
                <a:solidFill>
                  <a:schemeClr val="tx1"/>
                </a:solidFill>
              </a:ln>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DD885018-B88A-4EE8-98E5-B27838A67D20}"/>
              </a:ext>
            </a:extLst>
          </p:cNvPr>
          <p:cNvGrpSpPr/>
          <p:nvPr/>
        </p:nvGrpSpPr>
        <p:grpSpPr>
          <a:xfrm>
            <a:off x="2006754" y="5569590"/>
            <a:ext cx="3771675" cy="374365"/>
            <a:chOff x="5415164" y="5146532"/>
            <a:chExt cx="3771675" cy="374365"/>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43A9237-2F59-46B7-95B0-685D90A5BFB2}"/>
                    </a:ext>
                  </a:extLst>
                </p:cNvPr>
                <p:cNvSpPr txBox="1"/>
                <p:nvPr/>
              </p:nvSpPr>
              <p:spPr>
                <a:xfrm>
                  <a:off x="5415164" y="5146532"/>
                  <a:ext cx="1475532" cy="369332"/>
                </a:xfrm>
                <a:prstGeom prst="rect">
                  <a:avLst/>
                </a:prstGeom>
                <a:noFill/>
              </p:spPr>
              <p:txBody>
                <a:bodyPr wrap="none" rtlCol="0">
                  <a:spAutoFit/>
                </a:bodyPr>
                <a:lstStyle/>
                <a:p>
                  <a:r>
                    <a:rPr lang="en-US" b="1" dirty="0"/>
                    <a:t>{</a:t>
                  </a:r>
                  <a:r>
                    <a:rPr lang="en-US" b="1" dirty="0">
                      <a:solidFill>
                        <a:srgbClr val="FF0000"/>
                      </a:solidFill>
                    </a:rPr>
                    <a:t>data</a:t>
                  </a:r>
                  <a:r>
                    <a:rPr lang="en-US" b="1" dirty="0"/>
                    <a:t>, </a:t>
                  </a:r>
                  <a:r>
                    <a:rPr lang="en-US" b="1" dirty="0">
                      <a:solidFill>
                        <a:srgbClr val="FF0000"/>
                      </a:solidFill>
                    </a:rPr>
                    <a:t>L28</a:t>
                  </a:r>
                  <a:r>
                    <a:rPr lang="en-US" b="1" dirty="0"/>
                    <a:t>}</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2</m:t>
                      </m:r>
                    </m:oMath>
                  </a14:m>
                  <a:r>
                    <a:rPr lang="en-US" dirty="0"/>
                    <a:t>  </a:t>
                  </a:r>
                </a:p>
              </p:txBody>
            </p:sp>
          </mc:Choice>
          <mc:Fallback xmlns="">
            <p:sp>
              <p:nvSpPr>
                <p:cNvPr id="60" name="TextBox 59">
                  <a:extLst>
                    <a:ext uri="{FF2B5EF4-FFF2-40B4-BE49-F238E27FC236}">
                      <a16:creationId xmlns:a16="http://schemas.microsoft.com/office/drawing/2014/main" id="{A43A9237-2F59-46B7-95B0-685D90A5BFB2}"/>
                    </a:ext>
                  </a:extLst>
                </p:cNvPr>
                <p:cNvSpPr txBox="1">
                  <a:spLocks noRot="1" noChangeAspect="1" noMove="1" noResize="1" noEditPoints="1" noAdjustHandles="1" noChangeArrowheads="1" noChangeShapeType="1" noTextEdit="1"/>
                </p:cNvSpPr>
                <p:nvPr/>
              </p:nvSpPr>
              <p:spPr>
                <a:xfrm>
                  <a:off x="5415164" y="5146532"/>
                  <a:ext cx="1475532" cy="369332"/>
                </a:xfrm>
                <a:prstGeom prst="rect">
                  <a:avLst/>
                </a:prstGeom>
                <a:blipFill>
                  <a:blip r:embed="rId4"/>
                  <a:stretch>
                    <a:fillRect l="-3306" t="-10000" b="-26667"/>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50DE517D-E264-4C27-915E-DCD6BD075D04}"/>
                </a:ext>
              </a:extLst>
            </p:cNvPr>
            <p:cNvSpPr txBox="1"/>
            <p:nvPr/>
          </p:nvSpPr>
          <p:spPr>
            <a:xfrm>
              <a:off x="7353837"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62" name="Straight Arrow Connector 61">
              <a:extLst>
                <a:ext uri="{FF2B5EF4-FFF2-40B4-BE49-F238E27FC236}">
                  <a16:creationId xmlns:a16="http://schemas.microsoft.com/office/drawing/2014/main" id="{F33F46B8-9304-4C6A-9FE1-598AA5DAA968}"/>
                </a:ext>
              </a:extLst>
            </p:cNvPr>
            <p:cNvCxnSpPr>
              <a:cxnSpLocks/>
              <a:stCxn id="60" idx="3"/>
              <a:endCxn id="61" idx="1"/>
            </p:cNvCxnSpPr>
            <p:nvPr/>
          </p:nvCxnSpPr>
          <p:spPr>
            <a:xfrm>
              <a:off x="6890696" y="5331198"/>
              <a:ext cx="463141"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5F148D67-90FD-4C7A-B025-2242D2DD8CE8}"/>
              </a:ext>
            </a:extLst>
          </p:cNvPr>
          <p:cNvGrpSpPr/>
          <p:nvPr/>
        </p:nvGrpSpPr>
        <p:grpSpPr>
          <a:xfrm>
            <a:off x="6497884" y="5588606"/>
            <a:ext cx="3771675" cy="374365"/>
            <a:chOff x="5415164" y="5146532"/>
            <a:chExt cx="3771675" cy="374365"/>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7BEBFC9-19EF-4D02-B8AF-4450C9EE19BC}"/>
                    </a:ext>
                  </a:extLst>
                </p:cNvPr>
                <p:cNvSpPr txBox="1"/>
                <p:nvPr/>
              </p:nvSpPr>
              <p:spPr>
                <a:xfrm>
                  <a:off x="5415164" y="5146532"/>
                  <a:ext cx="1475532" cy="369332"/>
                </a:xfrm>
                <a:prstGeom prst="rect">
                  <a:avLst/>
                </a:prstGeom>
                <a:noFill/>
              </p:spPr>
              <p:txBody>
                <a:bodyPr wrap="none" rtlCol="0">
                  <a:spAutoFit/>
                </a:bodyPr>
                <a:lstStyle/>
                <a:p>
                  <a:r>
                    <a:rPr lang="en-US" b="1" dirty="0"/>
                    <a:t>{</a:t>
                  </a:r>
                  <a:r>
                    <a:rPr lang="en-US" b="1" dirty="0">
                      <a:solidFill>
                        <a:srgbClr val="FF0000"/>
                      </a:solidFill>
                    </a:rPr>
                    <a:t>data</a:t>
                  </a:r>
                  <a:r>
                    <a:rPr lang="en-US" b="1" dirty="0"/>
                    <a:t>, </a:t>
                  </a:r>
                  <a:r>
                    <a:rPr lang="en-US" b="1" dirty="0">
                      <a:solidFill>
                        <a:srgbClr val="FF0000"/>
                      </a:solidFill>
                    </a:rPr>
                    <a:t>L28</a:t>
                  </a:r>
                  <a:r>
                    <a:rPr lang="en-US" b="1" dirty="0"/>
                    <a:t>}</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3</m:t>
                      </m:r>
                    </m:oMath>
                  </a14:m>
                  <a:r>
                    <a:rPr lang="en-US" dirty="0"/>
                    <a:t>  </a:t>
                  </a:r>
                </a:p>
              </p:txBody>
            </p:sp>
          </mc:Choice>
          <mc:Fallback xmlns="">
            <p:sp>
              <p:nvSpPr>
                <p:cNvPr id="64" name="TextBox 63">
                  <a:extLst>
                    <a:ext uri="{FF2B5EF4-FFF2-40B4-BE49-F238E27FC236}">
                      <a16:creationId xmlns:a16="http://schemas.microsoft.com/office/drawing/2014/main" id="{47BEBFC9-19EF-4D02-B8AF-4450C9EE19BC}"/>
                    </a:ext>
                  </a:extLst>
                </p:cNvPr>
                <p:cNvSpPr txBox="1">
                  <a:spLocks noRot="1" noChangeAspect="1" noMove="1" noResize="1" noEditPoints="1" noAdjustHandles="1" noChangeArrowheads="1" noChangeShapeType="1" noTextEdit="1"/>
                </p:cNvSpPr>
                <p:nvPr/>
              </p:nvSpPr>
              <p:spPr>
                <a:xfrm>
                  <a:off x="5415164" y="5146532"/>
                  <a:ext cx="1475532" cy="369332"/>
                </a:xfrm>
                <a:prstGeom prst="rect">
                  <a:avLst/>
                </a:prstGeom>
                <a:blipFill>
                  <a:blip r:embed="rId5"/>
                  <a:stretch>
                    <a:fillRect l="-3719" t="-10000" b="-26667"/>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86751D08-0DAC-40A8-98AD-CF0AE249A7AF}"/>
                </a:ext>
              </a:extLst>
            </p:cNvPr>
            <p:cNvSpPr txBox="1"/>
            <p:nvPr/>
          </p:nvSpPr>
          <p:spPr>
            <a:xfrm>
              <a:off x="7353837"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66" name="Straight Arrow Connector 65">
              <a:extLst>
                <a:ext uri="{FF2B5EF4-FFF2-40B4-BE49-F238E27FC236}">
                  <a16:creationId xmlns:a16="http://schemas.microsoft.com/office/drawing/2014/main" id="{5FFFB4DC-826C-4ACC-9EE5-390D717C3997}"/>
                </a:ext>
              </a:extLst>
            </p:cNvPr>
            <p:cNvCxnSpPr>
              <a:cxnSpLocks/>
              <a:stCxn id="64" idx="3"/>
              <a:endCxn id="65" idx="1"/>
            </p:cNvCxnSpPr>
            <p:nvPr/>
          </p:nvCxnSpPr>
          <p:spPr>
            <a:xfrm>
              <a:off x="6890696" y="5331198"/>
              <a:ext cx="463141"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7" name="Arrow: Down 66">
            <a:extLst>
              <a:ext uri="{FF2B5EF4-FFF2-40B4-BE49-F238E27FC236}">
                <a16:creationId xmlns:a16="http://schemas.microsoft.com/office/drawing/2014/main" id="{3CD741F3-21ED-4A90-9319-9248F9E29D93}"/>
              </a:ext>
            </a:extLst>
          </p:cNvPr>
          <p:cNvSpPr/>
          <p:nvPr/>
        </p:nvSpPr>
        <p:spPr>
          <a:xfrm>
            <a:off x="3586718" y="3270735"/>
            <a:ext cx="611746" cy="2298854"/>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Down 67">
            <a:extLst>
              <a:ext uri="{FF2B5EF4-FFF2-40B4-BE49-F238E27FC236}">
                <a16:creationId xmlns:a16="http://schemas.microsoft.com/office/drawing/2014/main" id="{39B7274D-8AC2-45C3-9A4F-14547184C02E}"/>
              </a:ext>
            </a:extLst>
          </p:cNvPr>
          <p:cNvSpPr/>
          <p:nvPr/>
        </p:nvSpPr>
        <p:spPr>
          <a:xfrm>
            <a:off x="8077848" y="3265702"/>
            <a:ext cx="611746" cy="2298854"/>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9D62F34-D31B-489A-A8CF-8FE225C7C8A3}"/>
              </a:ext>
            </a:extLst>
          </p:cNvPr>
          <p:cNvGrpSpPr/>
          <p:nvPr/>
        </p:nvGrpSpPr>
        <p:grpSpPr>
          <a:xfrm>
            <a:off x="2487655" y="2854901"/>
            <a:ext cx="2784225" cy="371872"/>
            <a:chOff x="5415164" y="1886296"/>
            <a:chExt cx="2784225" cy="371872"/>
          </a:xfrm>
        </p:grpSpPr>
        <p:sp>
          <p:nvSpPr>
            <p:cNvPr id="30" name="TextBox 29">
              <a:extLst>
                <a:ext uri="{FF2B5EF4-FFF2-40B4-BE49-F238E27FC236}">
                  <a16:creationId xmlns:a16="http://schemas.microsoft.com/office/drawing/2014/main" id="{D9081876-CA34-4E14-A264-F0D2A0065B40}"/>
                </a:ext>
              </a:extLst>
            </p:cNvPr>
            <p:cNvSpPr txBox="1"/>
            <p:nvPr/>
          </p:nvSpPr>
          <p:spPr>
            <a:xfrm>
              <a:off x="7353837" y="1888836"/>
              <a:ext cx="845552" cy="369332"/>
            </a:xfrm>
            <a:prstGeom prst="rect">
              <a:avLst/>
            </a:prstGeom>
            <a:noFill/>
          </p:spPr>
          <p:txBody>
            <a:bodyPr wrap="none" rtlCol="0">
              <a:spAutoFit/>
            </a:bodyPr>
            <a:lstStyle/>
            <a:p>
              <a:r>
                <a:rPr lang="en-US" b="1" dirty="0" err="1"/>
                <a:t>UIData</a:t>
              </a:r>
              <a:endParaRPr lang="en-US" b="1" dirty="0"/>
            </a:p>
          </p:txBody>
        </p:sp>
        <p:cxnSp>
          <p:nvCxnSpPr>
            <p:cNvPr id="31" name="Straight Arrow Connector 30">
              <a:extLst>
                <a:ext uri="{FF2B5EF4-FFF2-40B4-BE49-F238E27FC236}">
                  <a16:creationId xmlns:a16="http://schemas.microsoft.com/office/drawing/2014/main" id="{8B8ED109-1F07-4FAD-8FAC-9EC33F5D1430}"/>
                </a:ext>
              </a:extLst>
            </p:cNvPr>
            <p:cNvCxnSpPr>
              <a:cxnSpLocks/>
              <a:stCxn id="32" idx="3"/>
              <a:endCxn id="30" idx="1"/>
            </p:cNvCxnSpPr>
            <p:nvPr/>
          </p:nvCxnSpPr>
          <p:spPr>
            <a:xfrm>
              <a:off x="6286365" y="2070962"/>
              <a:ext cx="1067472" cy="2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9F14C08-5BBD-48B7-957B-FC5AC38D3FB9}"/>
                    </a:ext>
                  </a:extLst>
                </p:cNvPr>
                <p:cNvSpPr txBox="1"/>
                <p:nvPr/>
              </p:nvSpPr>
              <p:spPr>
                <a:xfrm>
                  <a:off x="5415164" y="1886296"/>
                  <a:ext cx="871201" cy="369332"/>
                </a:xfrm>
                <a:prstGeom prst="rect">
                  <a:avLst/>
                </a:prstGeom>
                <a:noFill/>
              </p:spPr>
              <p:txBody>
                <a:bodyPr wrap="none" rtlCol="0">
                  <a:spAutoFit/>
                </a:bodyPr>
                <a:lstStyle/>
                <a:p>
                  <a:r>
                    <a:rPr lang="en-US" b="1" dirty="0"/>
                    <a:t>data</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2</m:t>
                      </m:r>
                    </m:oMath>
                  </a14:m>
                  <a:r>
                    <a:rPr lang="en-US" dirty="0"/>
                    <a:t>  </a:t>
                  </a:r>
                </a:p>
              </p:txBody>
            </p:sp>
          </mc:Choice>
          <mc:Fallback xmlns="">
            <p:sp>
              <p:nvSpPr>
                <p:cNvPr id="32" name="TextBox 31">
                  <a:extLst>
                    <a:ext uri="{FF2B5EF4-FFF2-40B4-BE49-F238E27FC236}">
                      <a16:creationId xmlns:a16="http://schemas.microsoft.com/office/drawing/2014/main" id="{F9F14C08-5BBD-48B7-957B-FC5AC38D3FB9}"/>
                    </a:ext>
                  </a:extLst>
                </p:cNvPr>
                <p:cNvSpPr txBox="1">
                  <a:spLocks noRot="1" noChangeAspect="1" noMove="1" noResize="1" noEditPoints="1" noAdjustHandles="1" noChangeArrowheads="1" noChangeShapeType="1" noTextEdit="1"/>
                </p:cNvSpPr>
                <p:nvPr/>
              </p:nvSpPr>
              <p:spPr>
                <a:xfrm>
                  <a:off x="5415164" y="1886296"/>
                  <a:ext cx="871201" cy="369332"/>
                </a:xfrm>
                <a:prstGeom prst="rect">
                  <a:avLst/>
                </a:prstGeom>
                <a:blipFill>
                  <a:blip r:embed="rId6"/>
                  <a:stretch>
                    <a:fillRect l="-5594" t="-8197" b="-24590"/>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EEDA3701-88DC-415E-9086-D1DA8C382D5E}"/>
              </a:ext>
            </a:extLst>
          </p:cNvPr>
          <p:cNvGrpSpPr/>
          <p:nvPr/>
        </p:nvGrpSpPr>
        <p:grpSpPr>
          <a:xfrm>
            <a:off x="6991609" y="2860820"/>
            <a:ext cx="2784225" cy="371872"/>
            <a:chOff x="5415164" y="1886296"/>
            <a:chExt cx="2784225" cy="371872"/>
          </a:xfrm>
        </p:grpSpPr>
        <p:sp>
          <p:nvSpPr>
            <p:cNvPr id="35" name="TextBox 34">
              <a:extLst>
                <a:ext uri="{FF2B5EF4-FFF2-40B4-BE49-F238E27FC236}">
                  <a16:creationId xmlns:a16="http://schemas.microsoft.com/office/drawing/2014/main" id="{A60F6ECC-DCFF-471B-93BD-57132FDFAB32}"/>
                </a:ext>
              </a:extLst>
            </p:cNvPr>
            <p:cNvSpPr txBox="1"/>
            <p:nvPr/>
          </p:nvSpPr>
          <p:spPr>
            <a:xfrm>
              <a:off x="7353837" y="1888836"/>
              <a:ext cx="845552" cy="369332"/>
            </a:xfrm>
            <a:prstGeom prst="rect">
              <a:avLst/>
            </a:prstGeom>
            <a:noFill/>
          </p:spPr>
          <p:txBody>
            <a:bodyPr wrap="none" rtlCol="0">
              <a:spAutoFit/>
            </a:bodyPr>
            <a:lstStyle/>
            <a:p>
              <a:r>
                <a:rPr lang="en-US" b="1" dirty="0" err="1"/>
                <a:t>UIData</a:t>
              </a:r>
              <a:endParaRPr lang="en-US" b="1" dirty="0"/>
            </a:p>
          </p:txBody>
        </p:sp>
        <p:cxnSp>
          <p:nvCxnSpPr>
            <p:cNvPr id="36" name="Straight Arrow Connector 35">
              <a:extLst>
                <a:ext uri="{FF2B5EF4-FFF2-40B4-BE49-F238E27FC236}">
                  <a16:creationId xmlns:a16="http://schemas.microsoft.com/office/drawing/2014/main" id="{C00EC221-6BD9-4E9C-9C89-0E1F0AFDDAFF}"/>
                </a:ext>
              </a:extLst>
            </p:cNvPr>
            <p:cNvCxnSpPr>
              <a:cxnSpLocks/>
              <a:stCxn id="39" idx="3"/>
              <a:endCxn id="35" idx="1"/>
            </p:cNvCxnSpPr>
            <p:nvPr/>
          </p:nvCxnSpPr>
          <p:spPr>
            <a:xfrm>
              <a:off x="6286365" y="2070962"/>
              <a:ext cx="1067472" cy="25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43023CC-BCB8-4664-BBA1-DCE1B54731A3}"/>
                    </a:ext>
                  </a:extLst>
                </p:cNvPr>
                <p:cNvSpPr txBox="1"/>
                <p:nvPr/>
              </p:nvSpPr>
              <p:spPr>
                <a:xfrm>
                  <a:off x="5415164" y="1886296"/>
                  <a:ext cx="871201" cy="369332"/>
                </a:xfrm>
                <a:prstGeom prst="rect">
                  <a:avLst/>
                </a:prstGeom>
                <a:noFill/>
              </p:spPr>
              <p:txBody>
                <a:bodyPr wrap="none" rtlCol="0">
                  <a:spAutoFit/>
                </a:bodyPr>
                <a:lstStyle/>
                <a:p>
                  <a:r>
                    <a:rPr lang="en-US" b="1" dirty="0"/>
                    <a:t>data</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3</m:t>
                      </m:r>
                    </m:oMath>
                  </a14:m>
                  <a:r>
                    <a:rPr lang="en-US" dirty="0"/>
                    <a:t>  </a:t>
                  </a:r>
                </a:p>
              </p:txBody>
            </p:sp>
          </mc:Choice>
          <mc:Fallback xmlns="">
            <p:sp>
              <p:nvSpPr>
                <p:cNvPr id="39" name="TextBox 38">
                  <a:extLst>
                    <a:ext uri="{FF2B5EF4-FFF2-40B4-BE49-F238E27FC236}">
                      <a16:creationId xmlns:a16="http://schemas.microsoft.com/office/drawing/2014/main" id="{C43023CC-BCB8-4664-BBA1-DCE1B54731A3}"/>
                    </a:ext>
                  </a:extLst>
                </p:cNvPr>
                <p:cNvSpPr txBox="1">
                  <a:spLocks noRot="1" noChangeAspect="1" noMove="1" noResize="1" noEditPoints="1" noAdjustHandles="1" noChangeArrowheads="1" noChangeShapeType="1" noTextEdit="1"/>
                </p:cNvSpPr>
                <p:nvPr/>
              </p:nvSpPr>
              <p:spPr>
                <a:xfrm>
                  <a:off x="5415164" y="1886296"/>
                  <a:ext cx="871201" cy="369332"/>
                </a:xfrm>
                <a:prstGeom prst="rect">
                  <a:avLst/>
                </a:prstGeom>
                <a:blipFill>
                  <a:blip r:embed="rId7"/>
                  <a:stretch>
                    <a:fillRect l="-6294" t="-8197"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142616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750"/>
                                        <p:tgtEl>
                                          <p:spTgt spid="67"/>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up)">
                                      <p:cBhvr>
                                        <p:cTn id="11" dur="500"/>
                                        <p:tgtEl>
                                          <p:spTgt spid="59"/>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up)">
                                      <p:cBhvr>
                                        <p:cTn id="15" dur="750"/>
                                        <p:tgtEl>
                                          <p:spTgt spid="68"/>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up)">
                                      <p:cBhvr>
                                        <p:cTn id="19"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8C5CE1AB-FB86-4840-AFD0-A87465B3BA91}"/>
              </a:ext>
            </a:extLst>
          </p:cNvPr>
          <p:cNvSpPr>
            <a:spLocks noGrp="1"/>
          </p:cNvSpPr>
          <p:nvPr>
            <p:ph idx="1"/>
          </p:nvPr>
        </p:nvSpPr>
        <p:spPr>
          <a:xfrm>
            <a:off x="2095500" y="570198"/>
            <a:ext cx="7886700" cy="492339"/>
          </a:xfrm>
        </p:spPr>
        <p:txBody>
          <a:bodyPr/>
          <a:lstStyle/>
          <a:p>
            <a:r>
              <a:rPr lang="en-US" dirty="0"/>
              <a:t>Rules for forward data tracking are omitted.</a:t>
            </a:r>
            <a:endParaRPr lang="en-US" b="1" dirty="0"/>
          </a:p>
          <a:p>
            <a:pPr lvl="1"/>
            <a:endParaRPr lang="en-US" b="1" dirty="0"/>
          </a:p>
        </p:txBody>
      </p:sp>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23</a:t>
            </a:fld>
            <a:endParaRPr lang="en-US"/>
          </a:p>
        </p:txBody>
      </p:sp>
      <p:sp>
        <p:nvSpPr>
          <p:cNvPr id="7" name="TextBox 6">
            <a:extLst>
              <a:ext uri="{FF2B5EF4-FFF2-40B4-BE49-F238E27FC236}">
                <a16:creationId xmlns:a16="http://schemas.microsoft.com/office/drawing/2014/main" id="{F9ECFF72-83A4-4023-93E5-2572E4BBC6A3}"/>
              </a:ext>
            </a:extLst>
          </p:cNvPr>
          <p:cNvSpPr txBox="1"/>
          <p:nvPr/>
        </p:nvSpPr>
        <p:spPr>
          <a:xfrm>
            <a:off x="2152650" y="3614454"/>
            <a:ext cx="4457700" cy="1754326"/>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06   b() {</a:t>
            </a:r>
          </a:p>
          <a:p>
            <a:r>
              <a:rPr lang="en-US" dirty="0">
                <a:latin typeface="Courier New" panose="02070309020205020404" pitchFamily="49" charset="0"/>
                <a:cs typeface="Courier New" panose="02070309020205020404" pitchFamily="49" charset="0"/>
              </a:rPr>
              <a:t>07     tv0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08     tv0.setText(</a:t>
            </a:r>
            <a:r>
              <a:rPr lang="en-US" b="1" dirty="0">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38" name="TextBox 37">
            <a:extLst>
              <a:ext uri="{FF2B5EF4-FFF2-40B4-BE49-F238E27FC236}">
                <a16:creationId xmlns:a16="http://schemas.microsoft.com/office/drawing/2014/main" id="{F4020B4D-867E-4331-A962-F87D25C03075}"/>
              </a:ext>
            </a:extLst>
          </p:cNvPr>
          <p:cNvSpPr txBox="1"/>
          <p:nvPr/>
        </p:nvSpPr>
        <p:spPr>
          <a:xfrm>
            <a:off x="2152651" y="1722790"/>
            <a:ext cx="4320413" cy="923330"/>
          </a:xfrm>
          <a:prstGeom prst="rect">
            <a:avLst/>
          </a:prstGeom>
          <a:solidFill>
            <a:schemeClr val="bg1"/>
          </a:solidFill>
          <a:ln>
            <a:solidFill>
              <a:srgbClr val="0070C0"/>
            </a:solidFill>
            <a:prstDash val="dash"/>
          </a:ln>
        </p:spPr>
        <p:txBody>
          <a:bodyPr wrap="none" rtlCol="0">
            <a:spAutoFit/>
          </a:bodyPr>
          <a:lstStyle/>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b="1"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p:txBody>
      </p:sp>
      <p:grpSp>
        <p:nvGrpSpPr>
          <p:cNvPr id="52" name="Group 51">
            <a:extLst>
              <a:ext uri="{FF2B5EF4-FFF2-40B4-BE49-F238E27FC236}">
                <a16:creationId xmlns:a16="http://schemas.microsoft.com/office/drawing/2014/main" id="{7A43446F-F107-410D-A1FB-2667EE3C171D}"/>
              </a:ext>
            </a:extLst>
          </p:cNvPr>
          <p:cNvGrpSpPr/>
          <p:nvPr/>
        </p:nvGrpSpPr>
        <p:grpSpPr>
          <a:xfrm>
            <a:off x="6896325" y="1997273"/>
            <a:ext cx="3435500" cy="374365"/>
            <a:chOff x="5415164" y="5146532"/>
            <a:chExt cx="3435500" cy="374365"/>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7D11E9A-2031-41D1-A783-2655BE888763}"/>
                    </a:ext>
                  </a:extLst>
                </p:cNvPr>
                <p:cNvSpPr txBox="1"/>
                <p:nvPr/>
              </p:nvSpPr>
              <p:spPr>
                <a:xfrm>
                  <a:off x="5415164" y="5146532"/>
                  <a:ext cx="871201" cy="369332"/>
                </a:xfrm>
                <a:prstGeom prst="rect">
                  <a:avLst/>
                </a:prstGeom>
                <a:noFill/>
              </p:spPr>
              <p:txBody>
                <a:bodyPr wrap="none" rtlCol="0">
                  <a:spAutoFit/>
                </a:bodyPr>
                <a:lstStyle/>
                <a:p>
                  <a:r>
                    <a:rPr lang="en-US" b="1" dirty="0"/>
                    <a:t>data</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2</m:t>
                      </m:r>
                    </m:oMath>
                  </a14:m>
                  <a:r>
                    <a:rPr lang="en-US" dirty="0"/>
                    <a:t>  </a:t>
                  </a:r>
                </a:p>
              </p:txBody>
            </p:sp>
          </mc:Choice>
          <mc:Fallback xmlns="">
            <p:sp>
              <p:nvSpPr>
                <p:cNvPr id="53" name="TextBox 52">
                  <a:extLst>
                    <a:ext uri="{FF2B5EF4-FFF2-40B4-BE49-F238E27FC236}">
                      <a16:creationId xmlns:a16="http://schemas.microsoft.com/office/drawing/2014/main" id="{97D11E9A-2031-41D1-A783-2655BE888763}"/>
                    </a:ext>
                  </a:extLst>
                </p:cNvPr>
                <p:cNvSpPr txBox="1">
                  <a:spLocks noRot="1" noChangeAspect="1" noMove="1" noResize="1" noEditPoints="1" noAdjustHandles="1" noChangeArrowheads="1" noChangeShapeType="1" noTextEdit="1"/>
                </p:cNvSpPr>
                <p:nvPr/>
              </p:nvSpPr>
              <p:spPr>
                <a:xfrm>
                  <a:off x="5415164" y="5146532"/>
                  <a:ext cx="871201" cy="369332"/>
                </a:xfrm>
                <a:prstGeom prst="rect">
                  <a:avLst/>
                </a:prstGeom>
                <a:blipFill>
                  <a:blip r:embed="rId3"/>
                  <a:stretch>
                    <a:fillRect l="-5594" t="-9836" b="-24590"/>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658AF26-F892-41F3-96A0-1DD0F6D9AE82}"/>
                </a:ext>
              </a:extLst>
            </p:cNvPr>
            <p:cNvSpPr txBox="1"/>
            <p:nvPr/>
          </p:nvSpPr>
          <p:spPr>
            <a:xfrm>
              <a:off x="7017662"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55" name="Straight Arrow Connector 54">
              <a:extLst>
                <a:ext uri="{FF2B5EF4-FFF2-40B4-BE49-F238E27FC236}">
                  <a16:creationId xmlns:a16="http://schemas.microsoft.com/office/drawing/2014/main" id="{4D87179E-D754-4ADF-93CC-5FD6E1745F6E}"/>
                </a:ext>
              </a:extLst>
            </p:cNvPr>
            <p:cNvCxnSpPr>
              <a:cxnSpLocks/>
              <a:stCxn id="53" idx="3"/>
              <a:endCxn id="54" idx="1"/>
            </p:cNvCxnSpPr>
            <p:nvPr/>
          </p:nvCxnSpPr>
          <p:spPr>
            <a:xfrm>
              <a:off x="6286365" y="5331198"/>
              <a:ext cx="731297"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9290EE64-2C46-40AC-9308-FD64C029521E}"/>
              </a:ext>
            </a:extLst>
          </p:cNvPr>
          <p:cNvGrpSpPr/>
          <p:nvPr/>
        </p:nvGrpSpPr>
        <p:grpSpPr>
          <a:xfrm>
            <a:off x="6896325" y="4420743"/>
            <a:ext cx="3435500" cy="374365"/>
            <a:chOff x="5415164" y="5146532"/>
            <a:chExt cx="3435500" cy="374365"/>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BE89701-2A7D-4956-B580-3648900FA91D}"/>
                    </a:ext>
                  </a:extLst>
                </p:cNvPr>
                <p:cNvSpPr txBox="1"/>
                <p:nvPr/>
              </p:nvSpPr>
              <p:spPr>
                <a:xfrm>
                  <a:off x="5415164" y="5146532"/>
                  <a:ext cx="776175" cy="369332"/>
                </a:xfrm>
                <a:prstGeom prst="rect">
                  <a:avLst/>
                </a:prstGeom>
                <a:noFill/>
              </p:spPr>
              <p:txBody>
                <a:bodyPr wrap="none" rtlCol="0">
                  <a:spAutoFit/>
                </a:bodyPr>
                <a:lstStyle/>
                <a:p>
                  <a:r>
                    <a:rPr lang="en-US" b="1" dirty="0">
                      <a:solidFill>
                        <a:srgbClr val="FF0000"/>
                      </a:solidFill>
                    </a:rPr>
                    <a:t>L08</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0</m:t>
                      </m:r>
                    </m:oMath>
                  </a14:m>
                  <a:r>
                    <a:rPr lang="en-US" dirty="0"/>
                    <a:t>  </a:t>
                  </a:r>
                </a:p>
              </p:txBody>
            </p:sp>
          </mc:Choice>
          <mc:Fallback xmlns="">
            <p:sp>
              <p:nvSpPr>
                <p:cNvPr id="61" name="TextBox 60">
                  <a:extLst>
                    <a:ext uri="{FF2B5EF4-FFF2-40B4-BE49-F238E27FC236}">
                      <a16:creationId xmlns:a16="http://schemas.microsoft.com/office/drawing/2014/main" id="{9BE89701-2A7D-4956-B580-3648900FA91D}"/>
                    </a:ext>
                  </a:extLst>
                </p:cNvPr>
                <p:cNvSpPr txBox="1">
                  <a:spLocks noRot="1" noChangeAspect="1" noMove="1" noResize="1" noEditPoints="1" noAdjustHandles="1" noChangeArrowheads="1" noChangeShapeType="1" noTextEdit="1"/>
                </p:cNvSpPr>
                <p:nvPr/>
              </p:nvSpPr>
              <p:spPr>
                <a:xfrm>
                  <a:off x="5415164" y="5146532"/>
                  <a:ext cx="776175" cy="369332"/>
                </a:xfrm>
                <a:prstGeom prst="rect">
                  <a:avLst/>
                </a:prstGeom>
                <a:blipFill>
                  <a:blip r:embed="rId4"/>
                  <a:stretch>
                    <a:fillRect l="-6250" t="-8197" b="-2459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06173840-CB5B-4340-A259-692F21014F76}"/>
                </a:ext>
              </a:extLst>
            </p:cNvPr>
            <p:cNvSpPr txBox="1"/>
            <p:nvPr/>
          </p:nvSpPr>
          <p:spPr>
            <a:xfrm>
              <a:off x="7017662"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63" name="Straight Arrow Connector 62">
              <a:extLst>
                <a:ext uri="{FF2B5EF4-FFF2-40B4-BE49-F238E27FC236}">
                  <a16:creationId xmlns:a16="http://schemas.microsoft.com/office/drawing/2014/main" id="{185A270D-4643-408A-8B7C-25CD7E9A47C0}"/>
                </a:ext>
              </a:extLst>
            </p:cNvPr>
            <p:cNvCxnSpPr>
              <a:cxnSpLocks/>
              <a:stCxn id="61" idx="3"/>
              <a:endCxn id="62" idx="1"/>
            </p:cNvCxnSpPr>
            <p:nvPr/>
          </p:nvCxnSpPr>
          <p:spPr>
            <a:xfrm>
              <a:off x="6191339" y="5331198"/>
              <a:ext cx="826323"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4" name="Arrow: Down 63">
            <a:extLst>
              <a:ext uri="{FF2B5EF4-FFF2-40B4-BE49-F238E27FC236}">
                <a16:creationId xmlns:a16="http://schemas.microsoft.com/office/drawing/2014/main" id="{74DF2AC4-775D-4E10-998F-CF0ACCC24A60}"/>
              </a:ext>
            </a:extLst>
          </p:cNvPr>
          <p:cNvSpPr/>
          <p:nvPr/>
        </p:nvSpPr>
        <p:spPr>
          <a:xfrm>
            <a:off x="8398904" y="2447528"/>
            <a:ext cx="611746" cy="1897322"/>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70BAE79-4841-4808-8C0B-53F282499030}"/>
              </a:ext>
            </a:extLst>
          </p:cNvPr>
          <p:cNvSpPr/>
          <p:nvPr/>
        </p:nvSpPr>
        <p:spPr>
          <a:xfrm>
            <a:off x="2152650" y="4453899"/>
            <a:ext cx="4457700" cy="3227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877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up)">
                                      <p:cBhvr>
                                        <p:cTn id="11" dur="750"/>
                                        <p:tgtEl>
                                          <p:spTgt spid="64"/>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par>
                                <p:cTn id="16" presetID="22" presetClass="entr" presetSubtype="1"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up)">
                                      <p:cBhvr>
                                        <p:cTn id="1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2">
            <a:extLst>
              <a:ext uri="{FF2B5EF4-FFF2-40B4-BE49-F238E27FC236}">
                <a16:creationId xmlns:a16="http://schemas.microsoft.com/office/drawing/2014/main" id="{8C5CE1AB-FB86-4840-AFD0-A87465B3BA91}"/>
              </a:ext>
            </a:extLst>
          </p:cNvPr>
          <p:cNvSpPr>
            <a:spLocks noGrp="1"/>
          </p:cNvSpPr>
          <p:nvPr>
            <p:ph idx="1"/>
          </p:nvPr>
        </p:nvSpPr>
        <p:spPr>
          <a:xfrm>
            <a:off x="2152650" y="158577"/>
            <a:ext cx="7886700" cy="492339"/>
          </a:xfrm>
        </p:spPr>
        <p:txBody>
          <a:bodyPr/>
          <a:lstStyle/>
          <a:p>
            <a:r>
              <a:rPr lang="en-US" dirty="0"/>
              <a:t>Rules for forward data tracking are omitted.</a:t>
            </a:r>
          </a:p>
          <a:p>
            <a:endParaRPr lang="en-US" b="1" dirty="0"/>
          </a:p>
          <a:p>
            <a:pPr lvl="1"/>
            <a:endParaRPr lang="en-US" b="1" dirty="0"/>
          </a:p>
        </p:txBody>
      </p:sp>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24</a:t>
            </a:fld>
            <a:endParaRPr lang="en-US"/>
          </a:p>
        </p:txBody>
      </p:sp>
      <p:sp>
        <p:nvSpPr>
          <p:cNvPr id="38" name="TextBox 37">
            <a:extLst>
              <a:ext uri="{FF2B5EF4-FFF2-40B4-BE49-F238E27FC236}">
                <a16:creationId xmlns:a16="http://schemas.microsoft.com/office/drawing/2014/main" id="{F4020B4D-867E-4331-A962-F87D25C03075}"/>
              </a:ext>
            </a:extLst>
          </p:cNvPr>
          <p:cNvSpPr txBox="1"/>
          <p:nvPr/>
        </p:nvSpPr>
        <p:spPr>
          <a:xfrm>
            <a:off x="2152651" y="1029620"/>
            <a:ext cx="4320413" cy="923330"/>
          </a:xfrm>
          <a:prstGeom prst="rect">
            <a:avLst/>
          </a:prstGeom>
          <a:solidFill>
            <a:schemeClr val="bg1"/>
          </a:solidFill>
          <a:ln>
            <a:solidFill>
              <a:srgbClr val="0070C0"/>
            </a:solidFill>
            <a:prstDash val="dash"/>
          </a:ln>
        </p:spPr>
        <p:txBody>
          <a:bodyPr wrap="none" rtlCol="0">
            <a:spAutoFit/>
          </a:bodyPr>
          <a:lstStyle/>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b="1"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p:txBody>
      </p:sp>
      <p:grpSp>
        <p:nvGrpSpPr>
          <p:cNvPr id="52" name="Group 51">
            <a:extLst>
              <a:ext uri="{FF2B5EF4-FFF2-40B4-BE49-F238E27FC236}">
                <a16:creationId xmlns:a16="http://schemas.microsoft.com/office/drawing/2014/main" id="{7A43446F-F107-410D-A1FB-2667EE3C171D}"/>
              </a:ext>
            </a:extLst>
          </p:cNvPr>
          <p:cNvGrpSpPr/>
          <p:nvPr/>
        </p:nvGrpSpPr>
        <p:grpSpPr>
          <a:xfrm>
            <a:off x="6896325" y="1304103"/>
            <a:ext cx="3435500" cy="374365"/>
            <a:chOff x="5415164" y="5146532"/>
            <a:chExt cx="3435500" cy="374365"/>
          </a:xfrm>
        </p:grpSpPr>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97D11E9A-2031-41D1-A783-2655BE888763}"/>
                    </a:ext>
                  </a:extLst>
                </p:cNvPr>
                <p:cNvSpPr txBox="1"/>
                <p:nvPr/>
              </p:nvSpPr>
              <p:spPr>
                <a:xfrm>
                  <a:off x="5415164" y="5146532"/>
                  <a:ext cx="871201" cy="369332"/>
                </a:xfrm>
                <a:prstGeom prst="rect">
                  <a:avLst/>
                </a:prstGeom>
                <a:noFill/>
              </p:spPr>
              <p:txBody>
                <a:bodyPr wrap="none" rtlCol="0">
                  <a:spAutoFit/>
                </a:bodyPr>
                <a:lstStyle/>
                <a:p>
                  <a:r>
                    <a:rPr lang="en-US" b="1" dirty="0"/>
                    <a:t>data</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2</m:t>
                      </m:r>
                    </m:oMath>
                  </a14:m>
                  <a:r>
                    <a:rPr lang="en-US" dirty="0"/>
                    <a:t>  </a:t>
                  </a:r>
                </a:p>
              </p:txBody>
            </p:sp>
          </mc:Choice>
          <mc:Fallback xmlns="">
            <p:sp>
              <p:nvSpPr>
                <p:cNvPr id="53" name="TextBox 52">
                  <a:extLst>
                    <a:ext uri="{FF2B5EF4-FFF2-40B4-BE49-F238E27FC236}">
                      <a16:creationId xmlns:a16="http://schemas.microsoft.com/office/drawing/2014/main" id="{97D11E9A-2031-41D1-A783-2655BE888763}"/>
                    </a:ext>
                  </a:extLst>
                </p:cNvPr>
                <p:cNvSpPr txBox="1">
                  <a:spLocks noRot="1" noChangeAspect="1" noMove="1" noResize="1" noEditPoints="1" noAdjustHandles="1" noChangeArrowheads="1" noChangeShapeType="1" noTextEdit="1"/>
                </p:cNvSpPr>
                <p:nvPr/>
              </p:nvSpPr>
              <p:spPr>
                <a:xfrm>
                  <a:off x="5415164" y="5146532"/>
                  <a:ext cx="871201" cy="369332"/>
                </a:xfrm>
                <a:prstGeom prst="rect">
                  <a:avLst/>
                </a:prstGeom>
                <a:blipFill>
                  <a:blip r:embed="rId3"/>
                  <a:stretch>
                    <a:fillRect l="-5594" t="-9836" b="-24590"/>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1658AF26-F892-41F3-96A0-1DD0F6D9AE82}"/>
                </a:ext>
              </a:extLst>
            </p:cNvPr>
            <p:cNvSpPr txBox="1"/>
            <p:nvPr/>
          </p:nvSpPr>
          <p:spPr>
            <a:xfrm>
              <a:off x="7017662"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55" name="Straight Arrow Connector 54">
              <a:extLst>
                <a:ext uri="{FF2B5EF4-FFF2-40B4-BE49-F238E27FC236}">
                  <a16:creationId xmlns:a16="http://schemas.microsoft.com/office/drawing/2014/main" id="{4D87179E-D754-4ADF-93CC-5FD6E1745F6E}"/>
                </a:ext>
              </a:extLst>
            </p:cNvPr>
            <p:cNvCxnSpPr>
              <a:cxnSpLocks/>
              <a:stCxn id="53" idx="3"/>
              <a:endCxn id="54" idx="1"/>
            </p:cNvCxnSpPr>
            <p:nvPr/>
          </p:nvCxnSpPr>
          <p:spPr>
            <a:xfrm>
              <a:off x="6286365" y="5331198"/>
              <a:ext cx="731297"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9290EE64-2C46-40AC-9308-FD64C029521E}"/>
              </a:ext>
            </a:extLst>
          </p:cNvPr>
          <p:cNvGrpSpPr/>
          <p:nvPr/>
        </p:nvGrpSpPr>
        <p:grpSpPr>
          <a:xfrm>
            <a:off x="6896325" y="3727573"/>
            <a:ext cx="3435500" cy="374365"/>
            <a:chOff x="5415164" y="5146532"/>
            <a:chExt cx="3435500" cy="374365"/>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BE89701-2A7D-4956-B580-3648900FA91D}"/>
                    </a:ext>
                  </a:extLst>
                </p:cNvPr>
                <p:cNvSpPr txBox="1"/>
                <p:nvPr/>
              </p:nvSpPr>
              <p:spPr>
                <a:xfrm>
                  <a:off x="5415164" y="5146532"/>
                  <a:ext cx="1231427" cy="369332"/>
                </a:xfrm>
                <a:prstGeom prst="rect">
                  <a:avLst/>
                </a:prstGeom>
                <a:noFill/>
              </p:spPr>
              <p:txBody>
                <a:bodyPr wrap="none" rtlCol="0">
                  <a:spAutoFit/>
                </a:bodyPr>
                <a:lstStyle/>
                <a:p>
                  <a:r>
                    <a:rPr lang="en-US" b="1" dirty="0"/>
                    <a:t>{</a:t>
                  </a:r>
                  <a:r>
                    <a:rPr lang="en-US" b="1" dirty="0" err="1">
                      <a:solidFill>
                        <a:srgbClr val="FF0000"/>
                      </a:solidFill>
                    </a:rPr>
                    <a:t>ss</a:t>
                  </a:r>
                  <a:r>
                    <a:rPr lang="en-US" b="1" dirty="0"/>
                    <a:t>,</a:t>
                  </a:r>
                  <a:r>
                    <a:rPr lang="en-US" b="1" dirty="0">
                      <a:solidFill>
                        <a:srgbClr val="FF0000"/>
                      </a:solidFill>
                    </a:rPr>
                    <a:t> L17</a:t>
                  </a:r>
                  <a:r>
                    <a:rPr lang="en-US" b="1" dirty="0"/>
                    <a:t>}</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61" name="TextBox 60">
                  <a:extLst>
                    <a:ext uri="{FF2B5EF4-FFF2-40B4-BE49-F238E27FC236}">
                      <a16:creationId xmlns:a16="http://schemas.microsoft.com/office/drawing/2014/main" id="{9BE89701-2A7D-4956-B580-3648900FA91D}"/>
                    </a:ext>
                  </a:extLst>
                </p:cNvPr>
                <p:cNvSpPr txBox="1">
                  <a:spLocks noRot="1" noChangeAspect="1" noMove="1" noResize="1" noEditPoints="1" noAdjustHandles="1" noChangeArrowheads="1" noChangeShapeType="1" noTextEdit="1"/>
                </p:cNvSpPr>
                <p:nvPr/>
              </p:nvSpPr>
              <p:spPr>
                <a:xfrm>
                  <a:off x="5415164" y="5146532"/>
                  <a:ext cx="1231427" cy="369332"/>
                </a:xfrm>
                <a:prstGeom prst="rect">
                  <a:avLst/>
                </a:prstGeom>
                <a:blipFill>
                  <a:blip r:embed="rId4"/>
                  <a:stretch>
                    <a:fillRect l="-3960" t="-8197" b="-2459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06173840-CB5B-4340-A259-692F21014F76}"/>
                </a:ext>
              </a:extLst>
            </p:cNvPr>
            <p:cNvSpPr txBox="1"/>
            <p:nvPr/>
          </p:nvSpPr>
          <p:spPr>
            <a:xfrm>
              <a:off x="7017662"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63" name="Straight Arrow Connector 62">
              <a:extLst>
                <a:ext uri="{FF2B5EF4-FFF2-40B4-BE49-F238E27FC236}">
                  <a16:creationId xmlns:a16="http://schemas.microsoft.com/office/drawing/2014/main" id="{185A270D-4643-408A-8B7C-25CD7E9A47C0}"/>
                </a:ext>
              </a:extLst>
            </p:cNvPr>
            <p:cNvCxnSpPr>
              <a:cxnSpLocks/>
              <a:stCxn id="61" idx="3"/>
              <a:endCxn id="62" idx="1"/>
            </p:cNvCxnSpPr>
            <p:nvPr/>
          </p:nvCxnSpPr>
          <p:spPr>
            <a:xfrm>
              <a:off x="6646591" y="5331198"/>
              <a:ext cx="371071"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64" name="Arrow: Down 63">
            <a:extLst>
              <a:ext uri="{FF2B5EF4-FFF2-40B4-BE49-F238E27FC236}">
                <a16:creationId xmlns:a16="http://schemas.microsoft.com/office/drawing/2014/main" id="{74DF2AC4-775D-4E10-998F-CF0ACCC24A60}"/>
              </a:ext>
            </a:extLst>
          </p:cNvPr>
          <p:cNvSpPr/>
          <p:nvPr/>
        </p:nvSpPr>
        <p:spPr>
          <a:xfrm>
            <a:off x="8398904" y="1754358"/>
            <a:ext cx="611746" cy="1897322"/>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ECA158D-A8A5-40A5-BE40-F79459571C2D}"/>
              </a:ext>
            </a:extLst>
          </p:cNvPr>
          <p:cNvSpPr txBox="1"/>
          <p:nvPr/>
        </p:nvSpPr>
        <p:spPr>
          <a:xfrm>
            <a:off x="2152650" y="3231880"/>
            <a:ext cx="4457700" cy="3139321"/>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17     </a:t>
            </a:r>
            <a:r>
              <a:rPr lang="en-US" b="1" dirty="0" err="1">
                <a:solidFill>
                  <a:srgbClr val="FF0000"/>
                </a:solidFill>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.split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18     tv1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(id1);</a:t>
            </a:r>
          </a:p>
          <a:p>
            <a:r>
              <a:rPr lang="en-US" dirty="0">
                <a:latin typeface="Courier New" panose="02070309020205020404" pitchFamily="49" charset="0"/>
                <a:cs typeface="Courier New" panose="02070309020205020404" pitchFamily="49" charset="0"/>
              </a:rPr>
              <a:t>19     tv1.setText(</a:t>
            </a:r>
            <a:r>
              <a:rPr lang="en-US" b="1"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21     tv2.setText(</a:t>
            </a:r>
            <a:r>
              <a:rPr lang="en-US" b="1"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19" name="Rectangle 18">
            <a:extLst>
              <a:ext uri="{FF2B5EF4-FFF2-40B4-BE49-F238E27FC236}">
                <a16:creationId xmlns:a16="http://schemas.microsoft.com/office/drawing/2014/main" id="{DA8A243A-D04F-4860-932B-82DBDF1C28F4}"/>
              </a:ext>
            </a:extLst>
          </p:cNvPr>
          <p:cNvSpPr/>
          <p:nvPr/>
        </p:nvSpPr>
        <p:spPr>
          <a:xfrm>
            <a:off x="2152650" y="3820780"/>
            <a:ext cx="4457700" cy="276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E0453B-20D4-4C0B-ADE5-D86A5331A413}"/>
              </a:ext>
            </a:extLst>
          </p:cNvPr>
          <p:cNvSpPr/>
          <p:nvPr/>
        </p:nvSpPr>
        <p:spPr>
          <a:xfrm>
            <a:off x="2152650" y="5476030"/>
            <a:ext cx="4457700" cy="276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11DB9A3-501D-4091-B6B7-77E6767DFB84}"/>
              </a:ext>
            </a:extLst>
          </p:cNvPr>
          <p:cNvSpPr/>
          <p:nvPr/>
        </p:nvSpPr>
        <p:spPr>
          <a:xfrm>
            <a:off x="2152650" y="4899078"/>
            <a:ext cx="4457700" cy="276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0F1D512-1678-4126-A872-D45E42BE33EC}"/>
              </a:ext>
            </a:extLst>
          </p:cNvPr>
          <p:cNvGrpSpPr/>
          <p:nvPr/>
        </p:nvGrpSpPr>
        <p:grpSpPr>
          <a:xfrm>
            <a:off x="6896325" y="5036929"/>
            <a:ext cx="3435500" cy="374365"/>
            <a:chOff x="5415164" y="5146532"/>
            <a:chExt cx="3435500" cy="374365"/>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4250D09-F0D3-4059-BFAE-DB75034CC9C0}"/>
                    </a:ext>
                  </a:extLst>
                </p:cNvPr>
                <p:cNvSpPr txBox="1"/>
                <p:nvPr/>
              </p:nvSpPr>
              <p:spPr>
                <a:xfrm>
                  <a:off x="5415164" y="5146532"/>
                  <a:ext cx="1380506" cy="369332"/>
                </a:xfrm>
                <a:prstGeom prst="rect">
                  <a:avLst/>
                </a:prstGeom>
                <a:noFill/>
              </p:spPr>
              <p:txBody>
                <a:bodyPr wrap="none" rtlCol="0">
                  <a:spAutoFit/>
                </a:bodyPr>
                <a:lstStyle/>
                <a:p>
                  <a:r>
                    <a:rPr lang="en-US" b="1" dirty="0"/>
                    <a:t>{</a:t>
                  </a:r>
                  <a:r>
                    <a:rPr lang="en-US" b="1" dirty="0">
                      <a:solidFill>
                        <a:srgbClr val="FF0000"/>
                      </a:solidFill>
                    </a:rPr>
                    <a:t>L19</a:t>
                  </a:r>
                  <a:r>
                    <a:rPr lang="en-US" b="1" dirty="0"/>
                    <a:t>,</a:t>
                  </a:r>
                  <a:r>
                    <a:rPr lang="en-US" b="1" dirty="0">
                      <a:solidFill>
                        <a:srgbClr val="FF0000"/>
                      </a:solidFill>
                    </a:rPr>
                    <a:t> L21</a:t>
                  </a:r>
                  <a:r>
                    <a:rPr lang="en-US" b="1" dirty="0"/>
                    <a:t>}</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23" name="TextBox 22">
                  <a:extLst>
                    <a:ext uri="{FF2B5EF4-FFF2-40B4-BE49-F238E27FC236}">
                      <a16:creationId xmlns:a16="http://schemas.microsoft.com/office/drawing/2014/main" id="{94250D09-F0D3-4059-BFAE-DB75034CC9C0}"/>
                    </a:ext>
                  </a:extLst>
                </p:cNvPr>
                <p:cNvSpPr txBox="1">
                  <a:spLocks noRot="1" noChangeAspect="1" noMove="1" noResize="1" noEditPoints="1" noAdjustHandles="1" noChangeArrowheads="1" noChangeShapeType="1" noTextEdit="1"/>
                </p:cNvSpPr>
                <p:nvPr/>
              </p:nvSpPr>
              <p:spPr>
                <a:xfrm>
                  <a:off x="5415164" y="5146532"/>
                  <a:ext cx="1380506" cy="369332"/>
                </a:xfrm>
                <a:prstGeom prst="rect">
                  <a:avLst/>
                </a:prstGeom>
                <a:blipFill>
                  <a:blip r:embed="rId5"/>
                  <a:stretch>
                    <a:fillRect l="-3524" t="-8197" b="-2459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AC0E274-744A-4D73-9D8E-D913D6CB64B5}"/>
                </a:ext>
              </a:extLst>
            </p:cNvPr>
            <p:cNvSpPr txBox="1"/>
            <p:nvPr/>
          </p:nvSpPr>
          <p:spPr>
            <a:xfrm>
              <a:off x="7017662"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25" name="Straight Arrow Connector 24">
              <a:extLst>
                <a:ext uri="{FF2B5EF4-FFF2-40B4-BE49-F238E27FC236}">
                  <a16:creationId xmlns:a16="http://schemas.microsoft.com/office/drawing/2014/main" id="{4591AA73-6AF3-44F8-A8BD-0740B2EF508F}"/>
                </a:ext>
              </a:extLst>
            </p:cNvPr>
            <p:cNvCxnSpPr>
              <a:cxnSpLocks/>
              <a:stCxn id="23" idx="3"/>
              <a:endCxn id="24" idx="1"/>
            </p:cNvCxnSpPr>
            <p:nvPr/>
          </p:nvCxnSpPr>
          <p:spPr>
            <a:xfrm>
              <a:off x="6795670" y="5331198"/>
              <a:ext cx="221992"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6" name="Arrow: Down 25">
            <a:extLst>
              <a:ext uri="{FF2B5EF4-FFF2-40B4-BE49-F238E27FC236}">
                <a16:creationId xmlns:a16="http://schemas.microsoft.com/office/drawing/2014/main" id="{3DE8477C-D6BC-4CC6-8A55-93F8A67C4593}"/>
              </a:ext>
            </a:extLst>
          </p:cNvPr>
          <p:cNvSpPr/>
          <p:nvPr/>
        </p:nvSpPr>
        <p:spPr>
          <a:xfrm>
            <a:off x="8398904" y="4177830"/>
            <a:ext cx="611746" cy="859099"/>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2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500"/>
                                        <p:tgtEl>
                                          <p:spTgt spid="5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up)">
                                      <p:cBhvr>
                                        <p:cTn id="11" dur="750"/>
                                        <p:tgtEl>
                                          <p:spTgt spid="64"/>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par>
                                <p:cTn id="16" presetID="22" presetClass="entr" presetSubtype="1" fill="hold"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up)">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750"/>
                                        <p:tgtEl>
                                          <p:spTgt spid="26"/>
                                        </p:tgtEl>
                                      </p:cBhvr>
                                    </p:animEffect>
                                  </p:childTnLst>
                                </p:cTn>
                              </p:par>
                            </p:childTnLst>
                          </p:cTn>
                        </p:par>
                        <p:par>
                          <p:cTn id="24" fill="hold">
                            <p:stCondLst>
                              <p:cond delay="750"/>
                            </p:stCondLst>
                            <p:childTnLst>
                              <p:par>
                                <p:cTn id="25" presetID="22" presetClass="entr" presetSubtype="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par>
                                <p:cTn id="31" presetID="22" presetClass="entr" presetSubtype="1"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9" grpId="0" animBg="1"/>
      <p:bldP spid="20" grpId="0" animBg="1"/>
      <p:bldP spid="21"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361FAD37-8135-4761-8226-864619CFC406}"/>
              </a:ext>
            </a:extLst>
          </p:cNvPr>
          <p:cNvSpPr>
            <a:spLocks noGrp="1"/>
          </p:cNvSpPr>
          <p:nvPr>
            <p:ph idx="1"/>
          </p:nvPr>
        </p:nvSpPr>
        <p:spPr>
          <a:xfrm>
            <a:off x="1135625" y="1138148"/>
            <a:ext cx="9955161" cy="1192928"/>
          </a:xfrm>
        </p:spPr>
        <p:txBody>
          <a:bodyPr>
            <a:normAutofit/>
          </a:bodyPr>
          <a:lstStyle/>
          <a:p>
            <a:r>
              <a:rPr lang="en-US" dirty="0"/>
              <a:t>Rule for unexpected data use discovered.</a:t>
            </a:r>
          </a:p>
          <a:p>
            <a:pPr lvl="1"/>
            <a:r>
              <a:rPr lang="en-US" dirty="0"/>
              <a:t>The corresponding data generation point is marked as </a:t>
            </a:r>
            <a:r>
              <a:rPr lang="en-US" i="1" dirty="0"/>
              <a:t>must-retained</a:t>
            </a:r>
            <a:r>
              <a:rPr lang="en-US" dirty="0"/>
              <a:t>.</a:t>
            </a:r>
          </a:p>
          <a:p>
            <a:endParaRPr lang="en-US" b="1" dirty="0"/>
          </a:p>
          <a:p>
            <a:pPr lvl="1"/>
            <a:endParaRPr lang="en-US" b="1" dirty="0"/>
          </a:p>
        </p:txBody>
      </p:sp>
      <p:sp>
        <p:nvSpPr>
          <p:cNvPr id="4" name="Date Placeholder 3">
            <a:extLst>
              <a:ext uri="{FF2B5EF4-FFF2-40B4-BE49-F238E27FC236}">
                <a16:creationId xmlns:a16="http://schemas.microsoft.com/office/drawing/2014/main" id="{9272F591-9DB6-4B9F-95D0-C547DDBE7853}"/>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355067BA-FFF9-477A-8918-8CF2142FE60F}"/>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DB5EE54A-E843-4CB5-9A55-5830515BA485}"/>
              </a:ext>
            </a:extLst>
          </p:cNvPr>
          <p:cNvSpPr>
            <a:spLocks noGrp="1"/>
          </p:cNvSpPr>
          <p:nvPr>
            <p:ph type="sldNum" sz="quarter" idx="12"/>
          </p:nvPr>
        </p:nvSpPr>
        <p:spPr/>
        <p:txBody>
          <a:bodyPr/>
          <a:lstStyle/>
          <a:p>
            <a:fld id="{906745D7-5DCD-445B-BDED-754FAF3E7806}" type="slidenum">
              <a:rPr lang="en-US" smtClean="0"/>
              <a:t>25</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D59364-F00F-43DB-A7A9-CEFC1BCFF7B8}"/>
                  </a:ext>
                </a:extLst>
              </p:cNvPr>
              <p:cNvSpPr txBox="1">
                <a:spLocks noChangeAspect="1"/>
              </p:cNvSpPr>
              <p:nvPr/>
            </p:nvSpPr>
            <p:spPr>
              <a:xfrm>
                <a:off x="1653020" y="3413496"/>
                <a:ext cx="8885959" cy="10486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Unexpected</m:t>
                      </m:r>
                      <m:r>
                        <a:rPr lang="en-US" sz="2000">
                          <a:latin typeface="Cambria Math" panose="02040503050406030204" pitchFamily="18" charset="0"/>
                        </a:rPr>
                        <m:t>˗</m:t>
                      </m:r>
                      <m:r>
                        <m:rPr>
                          <m:sty m:val="p"/>
                        </m:rPr>
                        <a:rPr lang="en-US" sz="2000">
                          <a:latin typeface="Cambria Math" panose="02040503050406030204" pitchFamily="18" charset="0"/>
                        </a:rPr>
                        <m:t>Data</m:t>
                      </m:r>
                      <m:r>
                        <a:rPr lang="en-US" sz="2000">
                          <a:latin typeface="Cambria Math" panose="02040503050406030204" pitchFamily="18" charset="0"/>
                        </a:rPr>
                        <m:t>˗</m:t>
                      </m:r>
                      <m:r>
                        <m:rPr>
                          <m:sty m:val="p"/>
                        </m:rPr>
                        <a:rPr lang="en-US" sz="2000">
                          <a:latin typeface="Cambria Math" panose="02040503050406030204" pitchFamily="18" charset="0"/>
                        </a:rPr>
                        <m:t>Use</m:t>
                      </m:r>
                      <m:f>
                        <m:fPr>
                          <m:ctrlPr>
                            <a:rPr lang="en-US" sz="2000" i="1">
                              <a:latin typeface="Cambria Math" panose="02040503050406030204" pitchFamily="18" charset="0"/>
                            </a:rPr>
                          </m:ctrlPr>
                        </m:fPr>
                        <m:num>
                          <m:eqArr>
                            <m:eqArrPr>
                              <m:ctrlPr>
                                <a:rPr lang="en-US" sz="2000" i="1">
                                  <a:latin typeface="Cambria Math" panose="02040503050406030204" pitchFamily="18" charset="0"/>
                                </a:rPr>
                              </m:ctrlPr>
                            </m:eqArrPr>
                            <m:e>
                              <m:r>
                                <a:rPr lang="en-US" sz="2000" b="1">
                                  <a:latin typeface="Cambria Math" panose="02040503050406030204" pitchFamily="18" charset="0"/>
                                </a:rPr>
                                <m:t>𝐈𝐧𝐩𝐮𝐭𝐔𝐈𝐃𝐚𝐭𝐚</m:t>
                              </m:r>
                              <m:d>
                                <m:dPr>
                                  <m:ctrlPr>
                                    <a:rPr lang="en-US" sz="2000" i="1">
                                      <a:latin typeface="Cambria Math" panose="02040503050406030204" pitchFamily="18" charset="0"/>
                                    </a:rPr>
                                  </m:ctrlPr>
                                </m:dPr>
                                <m:e>
                                  <m:r>
                                    <a:rPr lang="en-US" sz="2000" i="1">
                                      <a:latin typeface="Cambria Math" panose="02040503050406030204" pitchFamily="18" charset="0"/>
                                    </a:rPr>
                                    <m:t>𝑙</m:t>
                                  </m:r>
                                  <m:r>
                                    <a:rPr lang="en-US" sz="2000" i="1" baseline="30000">
                                      <a:latin typeface="Cambria Math" panose="02040503050406030204" pitchFamily="18" charset="0"/>
                                    </a:rPr>
                                    <m:t>𝑑</m:t>
                                  </m:r>
                                </m:e>
                              </m:d>
                              <m:r>
                                <a:rPr lang="en-US" sz="2000" i="1">
                                  <a:latin typeface="Cambria Math" panose="02040503050406030204" pitchFamily="18" charset="0"/>
                                </a:rPr>
                                <m:t> </m:t>
                              </m:r>
                              <m:r>
                                <a:rPr lang="el-GR" sz="2000" i="1">
                                  <a:latin typeface="Cambria Math" panose="02040503050406030204" pitchFamily="18" charset="0"/>
                                </a:rPr>
                                <m:t>∈</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3</m:t>
                              </m:r>
                              <m:d>
                                <m:dPr>
                                  <m:ctrlPr>
                                    <a:rPr lang="en-US" sz="2000" i="1">
                                      <a:latin typeface="Cambria Math" panose="02040503050406030204" pitchFamily="18" charset="0"/>
                                    </a:rPr>
                                  </m:ctrlPr>
                                </m:dPr>
                                <m:e>
                                  <m:r>
                                    <a:rPr lang="en-US" sz="2000" i="1">
                                      <a:latin typeface="Cambria Math" panose="02040503050406030204" pitchFamily="18" charset="0"/>
                                    </a:rPr>
                                    <m:t>𝑧</m:t>
                                  </m:r>
                                  <m:r>
                                    <m:rPr>
                                      <m:sty m:val="p"/>
                                    </m:rPr>
                                    <a:rPr lang="el-GR" sz="2000" i="1" baseline="-25000">
                                      <a:latin typeface="Cambria Math" panose="02040503050406030204" pitchFamily="18" charset="0"/>
                                    </a:rPr>
                                    <m:t>ε</m:t>
                                  </m:r>
                                </m:e>
                              </m:d>
                              <m:r>
                                <a:rPr lang="en-US" sz="2000" i="1">
                                  <a:latin typeface="Cambria Math" panose="02040503050406030204" pitchFamily="18" charset="0"/>
                                </a:rPr>
                                <m:t>             </m:t>
                              </m:r>
                              <m:r>
                                <a:rPr lang="en-US" sz="2000" b="1">
                                  <a:latin typeface="Cambria Math" panose="02040503050406030204" pitchFamily="18" charset="0"/>
                                </a:rPr>
                                <m:t>𝐔𝐈𝐑𝐞𝐥𝐚𝐭𝐞𝐝</m:t>
                              </m:r>
                              <m:r>
                                <a:rPr lang="en-US" sz="2000" i="1">
                                  <a:latin typeface="Cambria Math" panose="02040503050406030204" pitchFamily="18" charset="0"/>
                                </a:rPr>
                                <m:t> </m:t>
                              </m:r>
                              <m:r>
                                <a:rPr lang="en-US" sz="2000" i="1" smtClean="0">
                                  <a:latin typeface="Cambria Math" panose="02040503050406030204" pitchFamily="18" charset="0"/>
                                </a:rPr>
                                <m:t>≠</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𝑦</m:t>
                              </m:r>
                              <m:r>
                                <m:rPr>
                                  <m:sty m:val="p"/>
                                </m:rPr>
                                <a:rPr lang="el-GR" sz="2000" i="1" baseline="-25000">
                                  <a:latin typeface="Cambria Math" panose="02040503050406030204" pitchFamily="18" charset="0"/>
                                </a:rPr>
                                <m:t>ε</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i="1">
                                  <a:latin typeface="Cambria Math" panose="02040503050406030204" pitchFamily="18" charset="0"/>
                                </a:rPr>
                                <m:t> </m:t>
                              </m:r>
                            </m:e>
                            <m:e>
                              <m:r>
                                <a:rPr lang="en-US" sz="2000" i="1">
                                  <a:latin typeface="Cambria Math" panose="02040503050406030204" pitchFamily="18" charset="0"/>
                                </a:rPr>
                                <m:t>𝑎𝑝𝑖𝑃𝑢𝑡𝐷𝑎𝑡𝑎𝑇𝑜𝑈𝐼</m:t>
                              </m:r>
                              <m:d>
                                <m:dPr>
                                  <m:ctrlPr>
                                    <a:rPr lang="en-US" sz="2000" i="1">
                                      <a:latin typeface="Cambria Math" panose="02040503050406030204" pitchFamily="18" charset="0"/>
                                    </a:rPr>
                                  </m:ctrlPr>
                                </m:dPr>
                                <m:e>
                                  <m:r>
                                    <a:rPr lang="en-US" sz="2000" i="1">
                                      <a:latin typeface="Cambria Math" panose="02040503050406030204" pitchFamily="18" charset="0"/>
                                    </a:rPr>
                                    <m:t>𝑚</m:t>
                                  </m:r>
                                </m:e>
                              </m:d>
                            </m:e>
                          </m:eqArr>
                        </m:num>
                        <m:den>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3</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baseline="30000">
                                  <a:latin typeface="Cambria Math" panose="02040503050406030204" pitchFamily="18" charset="0"/>
                                </a:rPr>
                                <m:t>𝑙</m:t>
                              </m:r>
                              <m:r>
                                <a:rPr lang="en-US" sz="2000" i="1">
                                  <a:latin typeface="Cambria Math" panose="02040503050406030204" pitchFamily="18" charset="0"/>
                                </a:rPr>
                                <m:t> </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e>
                          </m:d>
                          <m:r>
                            <m:rPr>
                              <m:sty m:val="p"/>
                            </m:rPr>
                            <a:rPr lang="el-GR" sz="2000" i="1" baseline="-25000">
                              <a:latin typeface="Cambria Math" panose="02040503050406030204" pitchFamily="18" charset="0"/>
                            </a:rPr>
                            <m:t>ε</m:t>
                          </m:r>
                          <m:r>
                            <a:rPr lang="en-US" sz="2000" i="1">
                              <a:latin typeface="Cambria Math" panose="02040503050406030204" pitchFamily="18" charset="0"/>
                            </a:rPr>
                            <m:t> ⊨</m:t>
                          </m:r>
                          <m:r>
                            <a:rPr lang="en-US" sz="2000" i="1">
                              <a:latin typeface="Cambria Math" panose="02040503050406030204" pitchFamily="18" charset="0"/>
                            </a:rPr>
                            <m:t>𝑀𝑅</m:t>
                          </m:r>
                          <m:d>
                            <m:dPr>
                              <m:ctrlPr>
                                <a:rPr lang="en-US" sz="2000" i="1">
                                  <a:latin typeface="Cambria Math" panose="02040503050406030204" pitchFamily="18" charset="0"/>
                                </a:rPr>
                              </m:ctrlPr>
                            </m:dPr>
                            <m:e>
                              <m:r>
                                <a:rPr lang="en-US" sz="2000" i="1">
                                  <a:latin typeface="Cambria Math" panose="02040503050406030204" pitchFamily="18" charset="0"/>
                                </a:rPr>
                                <m:t>𝑙</m:t>
                              </m:r>
                              <m:r>
                                <a:rPr lang="en-US" sz="2000" i="1" baseline="30000">
                                  <a:latin typeface="Cambria Math" panose="02040503050406030204" pitchFamily="18" charset="0"/>
                                </a:rPr>
                                <m:t>𝑑</m:t>
                              </m:r>
                            </m:e>
                          </m:d>
                          <m:r>
                            <a:rPr lang="en-US" sz="2000" i="1">
                              <a:latin typeface="Cambria Math" panose="02040503050406030204" pitchFamily="18" charset="0"/>
                            </a:rPr>
                            <m:t>→</m:t>
                          </m:r>
                          <m:r>
                            <a:rPr lang="en-US" sz="2000" i="1">
                              <a:latin typeface="Cambria Math" panose="02040503050406030204" pitchFamily="18" charset="0"/>
                            </a:rPr>
                            <m:t>𝑇𝑟𝑢𝑒</m:t>
                          </m:r>
                        </m:den>
                      </m:f>
                    </m:oMath>
                  </m:oMathPara>
                </a14:m>
                <a:endParaRPr lang="en-US" dirty="0"/>
              </a:p>
            </p:txBody>
          </p:sp>
        </mc:Choice>
        <mc:Fallback xmlns="">
          <p:sp>
            <p:nvSpPr>
              <p:cNvPr id="7" name="TextBox 6">
                <a:extLst>
                  <a:ext uri="{FF2B5EF4-FFF2-40B4-BE49-F238E27FC236}">
                    <a16:creationId xmlns:a16="http://schemas.microsoft.com/office/drawing/2014/main" id="{90D59364-F00F-43DB-A7A9-CEFC1BCFF7B8}"/>
                  </a:ext>
                </a:extLst>
              </p:cNvPr>
              <p:cNvSpPr txBox="1">
                <a:spLocks noRot="1" noChangeAspect="1" noMove="1" noResize="1" noEditPoints="1" noAdjustHandles="1" noChangeArrowheads="1" noChangeShapeType="1" noTextEdit="1"/>
              </p:cNvSpPr>
              <p:nvPr/>
            </p:nvSpPr>
            <p:spPr>
              <a:xfrm>
                <a:off x="1653020" y="3413496"/>
                <a:ext cx="8885959" cy="1048620"/>
              </a:xfrm>
              <a:prstGeom prst="rect">
                <a:avLst/>
              </a:prstGeom>
              <a:blipFill>
                <a:blip r:embed="rId3"/>
                <a:stretch>
                  <a:fillRect/>
                </a:stretch>
              </a:blipFill>
            </p:spPr>
            <p:txBody>
              <a:bodyPr/>
              <a:lstStyle/>
              <a:p>
                <a:r>
                  <a:rPr lang="en-US">
                    <a:noFill/>
                  </a:rPr>
                  <a:t> </a:t>
                </a:r>
              </a:p>
            </p:txBody>
          </p:sp>
        </mc:Fallback>
      </mc:AlternateContent>
      <p:sp>
        <p:nvSpPr>
          <p:cNvPr id="9" name="Speech Bubble: Rectangle with Corners Rounded 8">
            <a:extLst>
              <a:ext uri="{FF2B5EF4-FFF2-40B4-BE49-F238E27FC236}">
                <a16:creationId xmlns:a16="http://schemas.microsoft.com/office/drawing/2014/main" id="{A50A52A7-E917-438C-A781-224E38A010DE}"/>
              </a:ext>
            </a:extLst>
          </p:cNvPr>
          <p:cNvSpPr/>
          <p:nvPr/>
        </p:nvSpPr>
        <p:spPr>
          <a:xfrm>
            <a:off x="8153400" y="256702"/>
            <a:ext cx="3488267" cy="834261"/>
          </a:xfrm>
          <a:prstGeom prst="wedgeRoundRectCallout">
            <a:avLst>
              <a:gd name="adj1" fmla="val -22973"/>
              <a:gd name="adj2" fmla="val 47102"/>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00B0F0"/>
                </a:solidFill>
              </a:rPr>
              <a:t>y</a:t>
            </a:r>
            <a:r>
              <a:rPr lang="en-US" sz="2800" dirty="0" err="1">
                <a:solidFill>
                  <a:schemeClr val="tx1"/>
                </a:solidFill>
              </a:rPr>
              <a:t>.setText</a:t>
            </a:r>
            <a:r>
              <a:rPr lang="en-US" sz="2800" dirty="0">
                <a:solidFill>
                  <a:schemeClr val="tx1"/>
                </a:solidFill>
              </a:rPr>
              <a:t>(</a:t>
            </a:r>
            <a:r>
              <a:rPr lang="en-US" sz="3600" b="1" dirty="0">
                <a:solidFill>
                  <a:srgbClr val="FF0000"/>
                </a:solidFill>
              </a:rPr>
              <a:t>&lt;input&gt;</a:t>
            </a:r>
            <a:r>
              <a:rPr lang="en-US" sz="2800" dirty="0">
                <a:solidFill>
                  <a:schemeClr val="tx1"/>
                </a:solidFill>
              </a:rPr>
              <a:t>);</a:t>
            </a:r>
          </a:p>
        </p:txBody>
      </p:sp>
    </p:spTree>
    <p:extLst>
      <p:ext uri="{BB962C8B-B14F-4D97-AF65-F5344CB8AC3E}">
        <p14:creationId xmlns:p14="http://schemas.microsoft.com/office/powerpoint/2010/main" val="2651306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26</a:t>
            </a:fld>
            <a:endParaRPr lang="en-US"/>
          </a:p>
        </p:txBody>
      </p:sp>
      <p:sp>
        <p:nvSpPr>
          <p:cNvPr id="18" name="TextBox 17">
            <a:extLst>
              <a:ext uri="{FF2B5EF4-FFF2-40B4-BE49-F238E27FC236}">
                <a16:creationId xmlns:a16="http://schemas.microsoft.com/office/drawing/2014/main" id="{1ECA158D-A8A5-40A5-BE40-F79459571C2D}"/>
              </a:ext>
            </a:extLst>
          </p:cNvPr>
          <p:cNvSpPr txBox="1"/>
          <p:nvPr/>
        </p:nvSpPr>
        <p:spPr>
          <a:xfrm>
            <a:off x="1981200" y="578832"/>
            <a:ext cx="4457700" cy="2585323"/>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17     </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data.split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18     tv1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(id1);</a:t>
            </a:r>
          </a:p>
          <a:p>
            <a:r>
              <a:rPr lang="en-US" dirty="0">
                <a:latin typeface="Courier New" panose="02070309020205020404" pitchFamily="49" charset="0"/>
                <a:cs typeface="Courier New" panose="02070309020205020404" pitchFamily="49" charset="0"/>
              </a:rPr>
              <a:t>19     tv1.setText(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21     </a:t>
            </a:r>
            <a:r>
              <a:rPr lang="en-US" b="1" dirty="0">
                <a:latin typeface="Courier New" panose="02070309020205020404" pitchFamily="49" charset="0"/>
                <a:cs typeface="Courier New" panose="02070309020205020404" pitchFamily="49" charset="0"/>
              </a:rPr>
              <a:t>tv2</a:t>
            </a:r>
            <a:r>
              <a:rPr lang="en-US" dirty="0">
                <a:latin typeface="Courier New" panose="02070309020205020404" pitchFamily="49" charset="0"/>
                <a:cs typeface="Courier New" panose="02070309020205020404" pitchFamily="49" charset="0"/>
              </a:rPr>
              <a:t>.setText(</a:t>
            </a:r>
            <a:r>
              <a:rPr lang="en-US" b="1"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20" name="Rectangle 19">
            <a:extLst>
              <a:ext uri="{FF2B5EF4-FFF2-40B4-BE49-F238E27FC236}">
                <a16:creationId xmlns:a16="http://schemas.microsoft.com/office/drawing/2014/main" id="{BDE0453B-20D4-4C0B-ADE5-D86A5331A413}"/>
              </a:ext>
            </a:extLst>
          </p:cNvPr>
          <p:cNvSpPr/>
          <p:nvPr/>
        </p:nvSpPr>
        <p:spPr>
          <a:xfrm>
            <a:off x="1981200" y="2243427"/>
            <a:ext cx="4457700" cy="276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0F1D512-1678-4126-A872-D45E42BE33EC}"/>
              </a:ext>
            </a:extLst>
          </p:cNvPr>
          <p:cNvGrpSpPr/>
          <p:nvPr/>
        </p:nvGrpSpPr>
        <p:grpSpPr>
          <a:xfrm>
            <a:off x="6806172" y="2194306"/>
            <a:ext cx="3435500" cy="374365"/>
            <a:chOff x="5415164" y="5146532"/>
            <a:chExt cx="3435500" cy="374365"/>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4250D09-F0D3-4059-BFAE-DB75034CC9C0}"/>
                    </a:ext>
                  </a:extLst>
                </p:cNvPr>
                <p:cNvSpPr txBox="1"/>
                <p:nvPr/>
              </p:nvSpPr>
              <p:spPr>
                <a:xfrm>
                  <a:off x="5415164" y="5146532"/>
                  <a:ext cx="627095" cy="369332"/>
                </a:xfrm>
                <a:prstGeom prst="rect">
                  <a:avLst/>
                </a:prstGeom>
                <a:noFill/>
              </p:spPr>
              <p:txBody>
                <a:bodyPr wrap="none" rtlCol="0">
                  <a:spAutoFit/>
                </a:bodyPr>
                <a:lstStyle/>
                <a:p>
                  <a:r>
                    <a:rPr lang="en-US" b="1" dirty="0"/>
                    <a:t>ss</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23" name="TextBox 22">
                  <a:extLst>
                    <a:ext uri="{FF2B5EF4-FFF2-40B4-BE49-F238E27FC236}">
                      <a16:creationId xmlns:a16="http://schemas.microsoft.com/office/drawing/2014/main" id="{94250D09-F0D3-4059-BFAE-DB75034CC9C0}"/>
                    </a:ext>
                  </a:extLst>
                </p:cNvPr>
                <p:cNvSpPr txBox="1">
                  <a:spLocks noRot="1" noChangeAspect="1" noMove="1" noResize="1" noEditPoints="1" noAdjustHandles="1" noChangeArrowheads="1" noChangeShapeType="1" noTextEdit="1"/>
                </p:cNvSpPr>
                <p:nvPr/>
              </p:nvSpPr>
              <p:spPr>
                <a:xfrm>
                  <a:off x="5415164" y="5146532"/>
                  <a:ext cx="627095" cy="369332"/>
                </a:xfrm>
                <a:prstGeom prst="rect">
                  <a:avLst/>
                </a:prstGeom>
                <a:blipFill>
                  <a:blip r:embed="rId3"/>
                  <a:stretch>
                    <a:fillRect l="-7767" t="-9836" b="-2459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7AC0E274-744A-4D73-9D8E-D913D6CB64B5}"/>
                </a:ext>
              </a:extLst>
            </p:cNvPr>
            <p:cNvSpPr txBox="1"/>
            <p:nvPr/>
          </p:nvSpPr>
          <p:spPr>
            <a:xfrm>
              <a:off x="7017662" y="5151565"/>
              <a:ext cx="1833002" cy="369332"/>
            </a:xfrm>
            <a:prstGeom prst="rect">
              <a:avLst/>
            </a:prstGeom>
            <a:noFill/>
          </p:spPr>
          <p:txBody>
            <a:bodyPr wrap="none" rtlCol="0">
              <a:spAutoFit/>
            </a:bodyPr>
            <a:lstStyle/>
            <a:p>
              <a:r>
                <a:rPr lang="en-US" b="1" dirty="0" err="1"/>
                <a:t>InputUIData</a:t>
              </a:r>
              <a:r>
                <a:rPr lang="en-US" b="1" dirty="0"/>
                <a:t>(L28)</a:t>
              </a:r>
            </a:p>
          </p:txBody>
        </p:sp>
        <p:cxnSp>
          <p:nvCxnSpPr>
            <p:cNvPr id="25" name="Straight Arrow Connector 24">
              <a:extLst>
                <a:ext uri="{FF2B5EF4-FFF2-40B4-BE49-F238E27FC236}">
                  <a16:creationId xmlns:a16="http://schemas.microsoft.com/office/drawing/2014/main" id="{4591AA73-6AF3-44F8-A8BD-0740B2EF508F}"/>
                </a:ext>
              </a:extLst>
            </p:cNvPr>
            <p:cNvCxnSpPr>
              <a:cxnSpLocks/>
              <a:stCxn id="23" idx="3"/>
              <a:endCxn id="24" idx="1"/>
            </p:cNvCxnSpPr>
            <p:nvPr/>
          </p:nvCxnSpPr>
          <p:spPr>
            <a:xfrm>
              <a:off x="6042259" y="5331198"/>
              <a:ext cx="975403"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AD2B3615-9B9B-4F95-8F8B-7F5C08BE0B2D}"/>
              </a:ext>
            </a:extLst>
          </p:cNvPr>
          <p:cNvGrpSpPr/>
          <p:nvPr/>
        </p:nvGrpSpPr>
        <p:grpSpPr>
          <a:xfrm>
            <a:off x="7124102" y="2957053"/>
            <a:ext cx="2724600" cy="374365"/>
            <a:chOff x="5415164" y="5146532"/>
            <a:chExt cx="2724600" cy="374365"/>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9663DC4-E12E-46DC-9915-474B699428C0}"/>
                    </a:ext>
                  </a:extLst>
                </p:cNvPr>
                <p:cNvSpPr txBox="1"/>
                <p:nvPr/>
              </p:nvSpPr>
              <p:spPr>
                <a:xfrm>
                  <a:off x="5415164" y="5146532"/>
                  <a:ext cx="750526" cy="369332"/>
                </a:xfrm>
                <a:prstGeom prst="rect">
                  <a:avLst/>
                </a:prstGeom>
                <a:noFill/>
              </p:spPr>
              <p:txBody>
                <a:bodyPr wrap="none" rtlCol="0">
                  <a:spAutoFit/>
                </a:bodyPr>
                <a:lstStyle/>
                <a:p>
                  <a:r>
                    <a:rPr lang="en-US" b="1" dirty="0"/>
                    <a:t>tv2</a:t>
                  </a:r>
                  <a14:m>
                    <m:oMath xmlns:m="http://schemas.openxmlformats.org/officeDocument/2006/math">
                      <m:r>
                        <m:rPr>
                          <m:sty m:val="p"/>
                        </m:rPr>
                        <a:rPr lang="el-GR" i="1" baseline="-25000">
                          <a:latin typeface="Cambria Math" panose="02040503050406030204" pitchFamily="18" charset="0"/>
                        </a:rPr>
                        <m:t>ε</m:t>
                      </m:r>
                      <m:r>
                        <a:rPr lang="en-US" baseline="-25000">
                          <a:latin typeface="Cambria Math" panose="02040503050406030204" pitchFamily="18" charset="0"/>
                        </a:rPr>
                        <m:t>1</m:t>
                      </m:r>
                    </m:oMath>
                  </a14:m>
                  <a:r>
                    <a:rPr lang="en-US" dirty="0"/>
                    <a:t>  </a:t>
                  </a:r>
                </a:p>
              </p:txBody>
            </p:sp>
          </mc:Choice>
          <mc:Fallback xmlns="">
            <p:sp>
              <p:nvSpPr>
                <p:cNvPr id="28" name="TextBox 27">
                  <a:extLst>
                    <a:ext uri="{FF2B5EF4-FFF2-40B4-BE49-F238E27FC236}">
                      <a16:creationId xmlns:a16="http://schemas.microsoft.com/office/drawing/2014/main" id="{D9663DC4-E12E-46DC-9915-474B699428C0}"/>
                    </a:ext>
                  </a:extLst>
                </p:cNvPr>
                <p:cNvSpPr txBox="1">
                  <a:spLocks noRot="1" noChangeAspect="1" noMove="1" noResize="1" noEditPoints="1" noAdjustHandles="1" noChangeArrowheads="1" noChangeShapeType="1" noTextEdit="1"/>
                </p:cNvSpPr>
                <p:nvPr/>
              </p:nvSpPr>
              <p:spPr>
                <a:xfrm>
                  <a:off x="5415164" y="5146532"/>
                  <a:ext cx="750526" cy="369332"/>
                </a:xfrm>
                <a:prstGeom prst="rect">
                  <a:avLst/>
                </a:prstGeom>
                <a:blipFill>
                  <a:blip r:embed="rId4"/>
                  <a:stretch>
                    <a:fillRect l="-7317" t="-8197" b="-2459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42E68155-018A-4D3B-8509-C5EE00949C98}"/>
                </a:ext>
              </a:extLst>
            </p:cNvPr>
            <p:cNvSpPr txBox="1"/>
            <p:nvPr/>
          </p:nvSpPr>
          <p:spPr>
            <a:xfrm>
              <a:off x="7017662" y="5151565"/>
              <a:ext cx="1122102" cy="369332"/>
            </a:xfrm>
            <a:prstGeom prst="rect">
              <a:avLst/>
            </a:prstGeom>
            <a:noFill/>
          </p:spPr>
          <p:txBody>
            <a:bodyPr wrap="none" rtlCol="0">
              <a:spAutoFit/>
            </a:bodyPr>
            <a:lstStyle/>
            <a:p>
              <a:r>
                <a:rPr lang="en-US" b="1" dirty="0" err="1"/>
                <a:t>UIRelated</a:t>
              </a:r>
              <a:endParaRPr lang="en-US" b="1" dirty="0"/>
            </a:p>
          </p:txBody>
        </p:sp>
        <p:cxnSp>
          <p:nvCxnSpPr>
            <p:cNvPr id="30" name="Straight Arrow Connector 29">
              <a:extLst>
                <a:ext uri="{FF2B5EF4-FFF2-40B4-BE49-F238E27FC236}">
                  <a16:creationId xmlns:a16="http://schemas.microsoft.com/office/drawing/2014/main" id="{6CC33458-CAB1-446C-8B00-4D1B883167A2}"/>
                </a:ext>
              </a:extLst>
            </p:cNvPr>
            <p:cNvCxnSpPr>
              <a:cxnSpLocks/>
              <a:stCxn id="28" idx="3"/>
              <a:endCxn id="29" idx="1"/>
            </p:cNvCxnSpPr>
            <p:nvPr/>
          </p:nvCxnSpPr>
          <p:spPr>
            <a:xfrm>
              <a:off x="6165690" y="5331198"/>
              <a:ext cx="851972"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32" name="Picture 31" descr="http://ico.ooopic.com/ajax/iconpng/?id=285105.png">
            <a:extLst>
              <a:ext uri="{FF2B5EF4-FFF2-40B4-BE49-F238E27FC236}">
                <a16:creationId xmlns:a16="http://schemas.microsoft.com/office/drawing/2014/main" id="{567E94E6-1E17-4738-A3C7-7639790C8091}"/>
              </a:ext>
            </a:extLst>
          </p:cNvPr>
          <p:cNvPicPr>
            <a:picLocks noChangeAspect="1" noChangeArrowheads="1"/>
          </p:cNvPicPr>
          <p:nvPr/>
        </p:nvPicPr>
        <p:blipFill>
          <a:blip r:embed="rId5"/>
          <a:srcRect/>
          <a:stretch>
            <a:fillRect/>
          </a:stretch>
        </p:blipFill>
        <p:spPr bwMode="auto">
          <a:xfrm>
            <a:off x="7920968" y="2787079"/>
            <a:ext cx="731520" cy="731520"/>
          </a:xfrm>
          <a:prstGeom prst="rect">
            <a:avLst/>
          </a:prstGeom>
          <a:noFill/>
        </p:spPr>
      </p:pic>
      <p:grpSp>
        <p:nvGrpSpPr>
          <p:cNvPr id="33" name="Group 32">
            <a:extLst>
              <a:ext uri="{FF2B5EF4-FFF2-40B4-BE49-F238E27FC236}">
                <a16:creationId xmlns:a16="http://schemas.microsoft.com/office/drawing/2014/main" id="{D69AC607-9D13-41E7-A76F-4725B8C02BEA}"/>
              </a:ext>
            </a:extLst>
          </p:cNvPr>
          <p:cNvGrpSpPr/>
          <p:nvPr/>
        </p:nvGrpSpPr>
        <p:grpSpPr>
          <a:xfrm>
            <a:off x="7487743" y="4828341"/>
            <a:ext cx="2209716" cy="374365"/>
            <a:chOff x="5415164" y="5146532"/>
            <a:chExt cx="2209716" cy="374365"/>
          </a:xfrm>
        </p:grpSpPr>
        <p:sp>
          <p:nvSpPr>
            <p:cNvPr id="34" name="TextBox 33">
              <a:extLst>
                <a:ext uri="{FF2B5EF4-FFF2-40B4-BE49-F238E27FC236}">
                  <a16:creationId xmlns:a16="http://schemas.microsoft.com/office/drawing/2014/main" id="{1F5F5B33-607B-4210-89BA-4CC17EA67D16}"/>
                </a:ext>
              </a:extLst>
            </p:cNvPr>
            <p:cNvSpPr txBox="1"/>
            <p:nvPr/>
          </p:nvSpPr>
          <p:spPr>
            <a:xfrm>
              <a:off x="5415164" y="5146532"/>
              <a:ext cx="1098378" cy="369332"/>
            </a:xfrm>
            <a:prstGeom prst="rect">
              <a:avLst/>
            </a:prstGeom>
            <a:noFill/>
          </p:spPr>
          <p:txBody>
            <a:bodyPr wrap="none" rtlCol="0">
              <a:spAutoFit/>
            </a:bodyPr>
            <a:lstStyle/>
            <a:p>
              <a:r>
                <a:rPr lang="en-US" b="1" i="1" dirty="0"/>
                <a:t>MR</a:t>
              </a:r>
              <a:r>
                <a:rPr lang="en-US" b="1" dirty="0"/>
                <a:t>(L28)</a:t>
              </a:r>
              <a:r>
                <a:rPr lang="en-US" dirty="0"/>
                <a:t>  </a:t>
              </a:r>
            </a:p>
          </p:txBody>
        </p:sp>
        <p:sp>
          <p:nvSpPr>
            <p:cNvPr id="35" name="TextBox 34">
              <a:extLst>
                <a:ext uri="{FF2B5EF4-FFF2-40B4-BE49-F238E27FC236}">
                  <a16:creationId xmlns:a16="http://schemas.microsoft.com/office/drawing/2014/main" id="{54588F9E-AA5F-49FC-B164-7DF6D4B82AA7}"/>
                </a:ext>
              </a:extLst>
            </p:cNvPr>
            <p:cNvSpPr txBox="1"/>
            <p:nvPr/>
          </p:nvSpPr>
          <p:spPr>
            <a:xfrm>
              <a:off x="7017662" y="5151565"/>
              <a:ext cx="607218" cy="369332"/>
            </a:xfrm>
            <a:prstGeom prst="rect">
              <a:avLst/>
            </a:prstGeom>
            <a:noFill/>
          </p:spPr>
          <p:txBody>
            <a:bodyPr wrap="none" rtlCol="0">
              <a:spAutoFit/>
            </a:bodyPr>
            <a:lstStyle/>
            <a:p>
              <a:r>
                <a:rPr lang="en-US" b="1" i="1" dirty="0"/>
                <a:t>True</a:t>
              </a:r>
            </a:p>
          </p:txBody>
        </p:sp>
        <p:cxnSp>
          <p:nvCxnSpPr>
            <p:cNvPr id="36" name="Straight Arrow Connector 35">
              <a:extLst>
                <a:ext uri="{FF2B5EF4-FFF2-40B4-BE49-F238E27FC236}">
                  <a16:creationId xmlns:a16="http://schemas.microsoft.com/office/drawing/2014/main" id="{6DA9CB51-B1BB-406A-B798-51AEBA32B455}"/>
                </a:ext>
              </a:extLst>
            </p:cNvPr>
            <p:cNvCxnSpPr>
              <a:cxnSpLocks/>
              <a:stCxn id="34" idx="3"/>
              <a:endCxn id="35" idx="1"/>
            </p:cNvCxnSpPr>
            <p:nvPr/>
          </p:nvCxnSpPr>
          <p:spPr>
            <a:xfrm>
              <a:off x="6513542" y="5331198"/>
              <a:ext cx="504120"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7" name="Arrow: Down 36">
            <a:extLst>
              <a:ext uri="{FF2B5EF4-FFF2-40B4-BE49-F238E27FC236}">
                <a16:creationId xmlns:a16="http://schemas.microsoft.com/office/drawing/2014/main" id="{E59D35F9-C526-4BF4-B2E5-B35FD487C938}"/>
              </a:ext>
            </a:extLst>
          </p:cNvPr>
          <p:cNvSpPr/>
          <p:nvPr/>
        </p:nvSpPr>
        <p:spPr>
          <a:xfrm>
            <a:off x="8532308" y="3758206"/>
            <a:ext cx="611746" cy="859099"/>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4F20ABF-768C-413B-8CF0-1430F4F5D25E}"/>
              </a:ext>
            </a:extLst>
          </p:cNvPr>
          <p:cNvSpPr txBox="1"/>
          <p:nvPr/>
        </p:nvSpPr>
        <p:spPr>
          <a:xfrm>
            <a:off x="1981200" y="3967005"/>
            <a:ext cx="4024648" cy="1754326"/>
          </a:xfrm>
          <a:prstGeom prst="rect">
            <a:avLst/>
          </a:prstGeom>
          <a:noFill/>
          <a:ln>
            <a:solidFill>
              <a:srgbClr val="C00000"/>
            </a:solidFill>
          </a:ln>
        </p:spPr>
        <p:txBody>
          <a:bodyPr wrap="square" rtlCol="0">
            <a:spAutoFit/>
          </a:bodyPr>
          <a:lstStyle/>
          <a:p>
            <a:r>
              <a:rPr lang="en-US" dirty="0"/>
              <a:t>The </a:t>
            </a:r>
            <a:r>
              <a:rPr lang="en-US" dirty="0" err="1"/>
              <a:t>InputUIData</a:t>
            </a:r>
            <a:r>
              <a:rPr lang="en-US" dirty="0"/>
              <a:t> is used on a UI element that is not specified as unwanted element. Thus the corresponding data generation at line 28 point must be retained, </a:t>
            </a:r>
            <a:r>
              <a:rPr lang="en-US" i="1" dirty="0"/>
              <a:t>i.e., </a:t>
            </a:r>
            <a:r>
              <a:rPr lang="en-US" dirty="0"/>
              <a:t>the data generation point should not be removed.</a:t>
            </a:r>
          </a:p>
        </p:txBody>
      </p:sp>
    </p:spTree>
    <p:extLst>
      <p:ext uri="{BB962C8B-B14F-4D97-AF65-F5344CB8AC3E}">
        <p14:creationId xmlns:p14="http://schemas.microsoft.com/office/powerpoint/2010/main" val="357643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750"/>
                                        <p:tgtEl>
                                          <p:spTgt spid="37"/>
                                        </p:tgtEl>
                                      </p:cBhvr>
                                    </p:animEffect>
                                  </p:childTnLst>
                                </p:cTn>
                              </p:par>
                            </p:childTnLst>
                          </p:cTn>
                        </p:par>
                        <p:par>
                          <p:cTn id="16" fill="hold">
                            <p:stCondLst>
                              <p:cond delay="750"/>
                            </p:stCondLst>
                            <p:childTnLst>
                              <p:par>
                                <p:cTn id="17" presetID="22" presetClass="entr" presetSubtype="1" fill="hold"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84D4-702C-4B12-BFDB-1B294AB3CEFD}"/>
              </a:ext>
            </a:extLst>
          </p:cNvPr>
          <p:cNvSpPr>
            <a:spLocks noGrp="1"/>
          </p:cNvSpPr>
          <p:nvPr>
            <p:ph type="title"/>
          </p:nvPr>
        </p:nvSpPr>
        <p:spPr/>
        <p:txBody>
          <a:bodyPr/>
          <a:lstStyle/>
          <a:p>
            <a:r>
              <a:rPr lang="en-US" dirty="0"/>
              <a:t>Code Removal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662E76-FFE3-4BA0-93B8-D3755D1F7B8A}"/>
                  </a:ext>
                </a:extLst>
              </p:cNvPr>
              <p:cNvSpPr>
                <a:spLocks noGrp="1"/>
              </p:cNvSpPr>
              <p:nvPr>
                <p:ph idx="1"/>
              </p:nvPr>
            </p:nvSpPr>
            <p:spPr>
              <a:xfrm>
                <a:off x="838200" y="1825625"/>
                <a:ext cx="5636379" cy="4351338"/>
              </a:xfrm>
            </p:spPr>
            <p:txBody>
              <a:bodyPr/>
              <a:lstStyle/>
              <a:p>
                <a:r>
                  <a:rPr lang="en-US" dirty="0"/>
                  <a:t>After iteratively applying the rules until a fixed point is reached, try to determine which code elements are removable or unremovable, recorded in type context </a:t>
                </a:r>
                <a14:m>
                  <m:oMath xmlns:m="http://schemas.openxmlformats.org/officeDocument/2006/math">
                    <m:r>
                      <m:rPr>
                        <m:sty m:val="p"/>
                      </m:rPr>
                      <a:rPr lang="el-GR" i="1">
                        <a:latin typeface="Cambria Math" panose="02040503050406030204" pitchFamily="18" charset="0"/>
                      </a:rPr>
                      <m:t>Γ</m:t>
                    </m:r>
                    <m:r>
                      <a:rPr lang="en-US" b="0" i="1" baseline="-25000" smtClean="0">
                        <a:latin typeface="Cambria Math" panose="02040503050406030204" pitchFamily="18" charset="0"/>
                      </a:rPr>
                      <m:t>4</m:t>
                    </m:r>
                  </m:oMath>
                </a14:m>
                <a:r>
                  <a:rPr lang="en-US" dirty="0"/>
                  <a:t>.</a:t>
                </a:r>
              </a:p>
              <a:p>
                <a:endParaRPr lang="en-US" dirty="0"/>
              </a:p>
              <a:p>
                <a:pPr lvl="1"/>
                <a:r>
                  <a:rPr lang="en-US" dirty="0"/>
                  <a:t>We use </a:t>
                </a:r>
                <a:r>
                  <a:rPr lang="en-US" i="1" dirty="0">
                    <a:latin typeface="Times New Roman" panose="02020603050405020304" pitchFamily="18" charset="0"/>
                    <a:cs typeface="Times New Roman" panose="02020603050405020304" pitchFamily="18" charset="0"/>
                  </a:rPr>
                  <a:t>l</a:t>
                </a:r>
                <a:r>
                  <a:rPr lang="en-US" dirty="0"/>
                  <a:t> to aggregate the code element in </a:t>
                </a:r>
                <a:r>
                  <a:rPr lang="en-US" i="1" dirty="0"/>
                  <a:t>all</a:t>
                </a:r>
                <a:r>
                  <a:rPr lang="en-US" dirty="0"/>
                  <a:t> calling contexts.</a:t>
                </a:r>
              </a:p>
            </p:txBody>
          </p:sp>
        </mc:Choice>
        <mc:Fallback xmlns="">
          <p:sp>
            <p:nvSpPr>
              <p:cNvPr id="3" name="Content Placeholder 2">
                <a:extLst>
                  <a:ext uri="{FF2B5EF4-FFF2-40B4-BE49-F238E27FC236}">
                    <a16:creationId xmlns:a16="http://schemas.microsoft.com/office/drawing/2014/main" id="{F7662E76-FFE3-4BA0-93B8-D3755D1F7B8A}"/>
                  </a:ext>
                </a:extLst>
              </p:cNvPr>
              <p:cNvSpPr>
                <a:spLocks noGrp="1" noRot="1" noChangeAspect="1" noMove="1" noResize="1" noEditPoints="1" noAdjustHandles="1" noChangeArrowheads="1" noChangeShapeType="1" noTextEdit="1"/>
              </p:cNvSpPr>
              <p:nvPr>
                <p:ph idx="1"/>
              </p:nvPr>
            </p:nvSpPr>
            <p:spPr>
              <a:xfrm>
                <a:off x="838200" y="1825625"/>
                <a:ext cx="5636379" cy="4351338"/>
              </a:xfrm>
              <a:blipFill>
                <a:blip r:embed="rId3"/>
                <a:stretch>
                  <a:fillRect l="-1948" t="-2241" r="-313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48C51A0-5D8D-4D97-971B-688597CCB25D}"/>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BC61C91D-C45C-4531-9C46-E6BBB123CEE8}"/>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0ED12016-AC7A-425F-9350-300669872682}"/>
              </a:ext>
            </a:extLst>
          </p:cNvPr>
          <p:cNvSpPr>
            <a:spLocks noGrp="1"/>
          </p:cNvSpPr>
          <p:nvPr>
            <p:ph type="sldNum" sz="quarter" idx="12"/>
          </p:nvPr>
        </p:nvSpPr>
        <p:spPr/>
        <p:txBody>
          <a:bodyPr/>
          <a:lstStyle/>
          <a:p>
            <a:fld id="{906745D7-5DCD-445B-BDED-754FAF3E7806}" type="slidenum">
              <a:rPr lang="en-US" smtClean="0"/>
              <a:t>27</a:t>
            </a:fld>
            <a:endParaRPr lang="en-US"/>
          </a:p>
        </p:txBody>
      </p:sp>
      <p:pic>
        <p:nvPicPr>
          <p:cNvPr id="7" name="Picture 2" descr="Android robot.svg">
            <a:extLst>
              <a:ext uri="{FF2B5EF4-FFF2-40B4-BE49-F238E27FC236}">
                <a16:creationId xmlns:a16="http://schemas.microsoft.com/office/drawing/2014/main" id="{1721E042-94B3-4E8F-A90E-C570C79C45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8518" y="365125"/>
            <a:ext cx="829056" cy="9731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B475C48-4387-4183-A359-3720E2E4D0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0633" y="1368279"/>
            <a:ext cx="723242" cy="947696"/>
          </a:xfrm>
          <a:prstGeom prst="rect">
            <a:avLst/>
          </a:prstGeom>
        </p:spPr>
      </p:pic>
      <p:sp>
        <p:nvSpPr>
          <p:cNvPr id="9" name="Rectangle 8">
            <a:extLst>
              <a:ext uri="{FF2B5EF4-FFF2-40B4-BE49-F238E27FC236}">
                <a16:creationId xmlns:a16="http://schemas.microsoft.com/office/drawing/2014/main" id="{4676CFF5-A3CC-451F-A7F5-C6530F9962E8}"/>
              </a:ext>
            </a:extLst>
          </p:cNvPr>
          <p:cNvSpPr/>
          <p:nvPr/>
        </p:nvSpPr>
        <p:spPr>
          <a:xfrm>
            <a:off x="7822880" y="1045113"/>
            <a:ext cx="1293658"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Discovery</a:t>
            </a:r>
          </a:p>
        </p:txBody>
      </p:sp>
      <p:sp>
        <p:nvSpPr>
          <p:cNvPr id="10" name="Rectangle 9">
            <a:extLst>
              <a:ext uri="{FF2B5EF4-FFF2-40B4-BE49-F238E27FC236}">
                <a16:creationId xmlns:a16="http://schemas.microsoft.com/office/drawing/2014/main" id="{C0116E61-B71C-445B-B6C0-CF1D31EB43A0}"/>
              </a:ext>
            </a:extLst>
          </p:cNvPr>
          <p:cNvSpPr/>
          <p:nvPr/>
        </p:nvSpPr>
        <p:spPr>
          <a:xfrm>
            <a:off x="9465936" y="1038444"/>
            <a:ext cx="1272591" cy="6463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UI Element </a:t>
            </a:r>
          </a:p>
          <a:p>
            <a:pPr algn="ctr"/>
            <a:r>
              <a:rPr lang="en-US" dirty="0">
                <a:solidFill>
                  <a:schemeClr val="tx1"/>
                </a:solidFill>
              </a:rPr>
              <a:t>Tracking</a:t>
            </a:r>
          </a:p>
        </p:txBody>
      </p:sp>
      <p:sp>
        <p:nvSpPr>
          <p:cNvPr id="11" name="Rectangle 10">
            <a:extLst>
              <a:ext uri="{FF2B5EF4-FFF2-40B4-BE49-F238E27FC236}">
                <a16:creationId xmlns:a16="http://schemas.microsoft.com/office/drawing/2014/main" id="{138C417E-B5A1-4EAA-916F-51DDA28A377C}"/>
              </a:ext>
            </a:extLst>
          </p:cNvPr>
          <p:cNvSpPr/>
          <p:nvPr/>
        </p:nvSpPr>
        <p:spPr>
          <a:xfrm>
            <a:off x="8795973" y="2779153"/>
            <a:ext cx="990528" cy="64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Code </a:t>
            </a:r>
          </a:p>
          <a:p>
            <a:pPr algn="ctr"/>
            <a:r>
              <a:rPr lang="en-US" dirty="0">
                <a:solidFill>
                  <a:schemeClr val="tx1"/>
                </a:solidFill>
              </a:rPr>
              <a:t>Removal</a:t>
            </a:r>
          </a:p>
        </p:txBody>
      </p:sp>
      <p:sp>
        <p:nvSpPr>
          <p:cNvPr id="12" name="Rectangle 11">
            <a:extLst>
              <a:ext uri="{FF2B5EF4-FFF2-40B4-BE49-F238E27FC236}">
                <a16:creationId xmlns:a16="http://schemas.microsoft.com/office/drawing/2014/main" id="{55F18423-9486-4430-8E1C-85CFC8D42C56}"/>
              </a:ext>
            </a:extLst>
          </p:cNvPr>
          <p:cNvSpPr/>
          <p:nvPr/>
        </p:nvSpPr>
        <p:spPr>
          <a:xfrm>
            <a:off x="10366969" y="2786466"/>
            <a:ext cx="1504193"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chemeClr val="tx1"/>
                </a:solidFill>
              </a:rPr>
              <a:t>Forward Data </a:t>
            </a:r>
          </a:p>
          <a:p>
            <a:pPr algn="ctr"/>
            <a:r>
              <a:rPr lang="en-US" dirty="0">
                <a:solidFill>
                  <a:schemeClr val="tx1"/>
                </a:solidFill>
              </a:rPr>
              <a:t>Tracking</a:t>
            </a:r>
          </a:p>
        </p:txBody>
      </p:sp>
      <p:sp>
        <p:nvSpPr>
          <p:cNvPr id="13" name="Rectangle 12">
            <a:extLst>
              <a:ext uri="{FF2B5EF4-FFF2-40B4-BE49-F238E27FC236}">
                <a16:creationId xmlns:a16="http://schemas.microsoft.com/office/drawing/2014/main" id="{B8A587CE-ACFB-4FB0-B38B-79048788BFFD}"/>
              </a:ext>
            </a:extLst>
          </p:cNvPr>
          <p:cNvSpPr/>
          <p:nvPr/>
        </p:nvSpPr>
        <p:spPr>
          <a:xfrm>
            <a:off x="10397523" y="1814730"/>
            <a:ext cx="1443087" cy="646331"/>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en-US" dirty="0">
                <a:solidFill>
                  <a:schemeClr val="tx1"/>
                </a:solidFill>
              </a:rPr>
              <a:t>Backward </a:t>
            </a:r>
          </a:p>
          <a:p>
            <a:pPr algn="ctr"/>
            <a:r>
              <a:rPr lang="en-US" dirty="0">
                <a:solidFill>
                  <a:schemeClr val="tx1"/>
                </a:solidFill>
              </a:rPr>
              <a:t>Data Tracking</a:t>
            </a:r>
          </a:p>
        </p:txBody>
      </p:sp>
      <p:cxnSp>
        <p:nvCxnSpPr>
          <p:cNvPr id="14" name="Straight Arrow Connector 13">
            <a:extLst>
              <a:ext uri="{FF2B5EF4-FFF2-40B4-BE49-F238E27FC236}">
                <a16:creationId xmlns:a16="http://schemas.microsoft.com/office/drawing/2014/main" id="{3DD9E957-58D2-462D-AEE5-3542037CA4B8}"/>
              </a:ext>
            </a:extLst>
          </p:cNvPr>
          <p:cNvCxnSpPr>
            <a:cxnSpLocks/>
            <a:stCxn id="9" idx="3"/>
            <a:endCxn id="10" idx="1"/>
          </p:cNvCxnSpPr>
          <p:nvPr/>
        </p:nvCxnSpPr>
        <p:spPr>
          <a:xfrm flipV="1">
            <a:off x="9116538" y="1361610"/>
            <a:ext cx="349398" cy="6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0DD934F5-380B-4645-823F-1B33D4D486BA}"/>
              </a:ext>
            </a:extLst>
          </p:cNvPr>
          <p:cNvCxnSpPr>
            <a:stCxn id="10" idx="3"/>
            <a:endCxn id="13" idx="0"/>
          </p:cNvCxnSpPr>
          <p:nvPr/>
        </p:nvCxnSpPr>
        <p:spPr>
          <a:xfrm>
            <a:off x="10738527" y="1361610"/>
            <a:ext cx="380540" cy="453120"/>
          </a:xfrm>
          <a:prstGeom prst="bentConnector2">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4829A19-4F9C-40B9-B62C-259188C1945D}"/>
              </a:ext>
            </a:extLst>
          </p:cNvPr>
          <p:cNvCxnSpPr>
            <a:stCxn id="12" idx="1"/>
            <a:endCxn id="11" idx="3"/>
          </p:cNvCxnSpPr>
          <p:nvPr/>
        </p:nvCxnSpPr>
        <p:spPr>
          <a:xfrm flipH="1" flipV="1">
            <a:off x="9786501" y="3102319"/>
            <a:ext cx="580468" cy="73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2A8A5B-A9AD-4CDE-A21E-78E1CFD97E89}"/>
              </a:ext>
            </a:extLst>
          </p:cNvPr>
          <p:cNvCxnSpPr>
            <a:cxnSpLocks/>
            <a:stCxn id="11" idx="1"/>
            <a:endCxn id="19" idx="3"/>
          </p:cNvCxnSpPr>
          <p:nvPr/>
        </p:nvCxnSpPr>
        <p:spPr>
          <a:xfrm flipH="1">
            <a:off x="7510827" y="3102319"/>
            <a:ext cx="1285146" cy="7078"/>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C03E21D-9067-4013-ADC9-5811E18766F6}"/>
              </a:ext>
            </a:extLst>
          </p:cNvPr>
          <p:cNvGrpSpPr/>
          <p:nvPr/>
        </p:nvGrpSpPr>
        <p:grpSpPr>
          <a:xfrm>
            <a:off x="6681771" y="2622812"/>
            <a:ext cx="829056" cy="973169"/>
            <a:chOff x="3695700" y="4898028"/>
            <a:chExt cx="829056" cy="973169"/>
          </a:xfrm>
        </p:grpSpPr>
        <p:pic>
          <p:nvPicPr>
            <p:cNvPr id="19" name="Picture 2" descr="Android robot.svg">
              <a:extLst>
                <a:ext uri="{FF2B5EF4-FFF2-40B4-BE49-F238E27FC236}">
                  <a16:creationId xmlns:a16="http://schemas.microsoft.com/office/drawing/2014/main" id="{D140F222-4F18-46C2-91ED-DD612E03C2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5700" y="4898028"/>
              <a:ext cx="829056" cy="973169"/>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9">
              <a:extLst>
                <a:ext uri="{FF2B5EF4-FFF2-40B4-BE49-F238E27FC236}">
                  <a16:creationId xmlns:a16="http://schemas.microsoft.com/office/drawing/2014/main" id="{ABD1994F-E618-4E15-93C9-1869011DCD30}"/>
                </a:ext>
              </a:extLst>
            </p:cNvPr>
            <p:cNvSpPr/>
            <p:nvPr/>
          </p:nvSpPr>
          <p:spPr>
            <a:xfrm>
              <a:off x="4210051" y="5384612"/>
              <a:ext cx="134423" cy="191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C604118D-1CBF-4001-9CE0-AD399294E81B}"/>
              </a:ext>
            </a:extLst>
          </p:cNvPr>
          <p:cNvCxnSpPr>
            <a:cxnSpLocks/>
            <a:stCxn id="7" idx="3"/>
            <a:endCxn id="9" idx="1"/>
          </p:cNvCxnSpPr>
          <p:nvPr/>
        </p:nvCxnSpPr>
        <p:spPr>
          <a:xfrm>
            <a:off x="7547574" y="851710"/>
            <a:ext cx="275306" cy="5165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91B99C8-6E3B-41B3-A937-47229CE56C4C}"/>
              </a:ext>
            </a:extLst>
          </p:cNvPr>
          <p:cNvCxnSpPr>
            <a:cxnSpLocks/>
            <a:stCxn id="8" idx="3"/>
            <a:endCxn id="9" idx="1"/>
          </p:cNvCxnSpPr>
          <p:nvPr/>
        </p:nvCxnSpPr>
        <p:spPr>
          <a:xfrm flipV="1">
            <a:off x="7513875" y="1368279"/>
            <a:ext cx="309005" cy="473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F7FE29A-F68B-4C76-9478-84128D1914F8}"/>
              </a:ext>
            </a:extLst>
          </p:cNvPr>
          <p:cNvCxnSpPr>
            <a:cxnSpLocks/>
            <a:stCxn id="13" idx="2"/>
            <a:endCxn id="12" idx="0"/>
          </p:cNvCxnSpPr>
          <p:nvPr/>
        </p:nvCxnSpPr>
        <p:spPr>
          <a:xfrm flipH="1">
            <a:off x="11119066" y="2461061"/>
            <a:ext cx="1" cy="325405"/>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Speech Bubble: Rectangle with Corners Rounded 24">
            <a:extLst>
              <a:ext uri="{FF2B5EF4-FFF2-40B4-BE49-F238E27FC236}">
                <a16:creationId xmlns:a16="http://schemas.microsoft.com/office/drawing/2014/main" id="{576D5DCE-5EDE-420A-B3F8-00A2C84789E9}"/>
              </a:ext>
            </a:extLst>
          </p:cNvPr>
          <p:cNvSpPr/>
          <p:nvPr/>
        </p:nvSpPr>
        <p:spPr>
          <a:xfrm>
            <a:off x="8782050" y="4096465"/>
            <a:ext cx="2400300" cy="753794"/>
          </a:xfrm>
          <a:prstGeom prst="wedgeRoundRectCallout">
            <a:avLst>
              <a:gd name="adj1" fmla="val -19473"/>
              <a:gd name="adj2" fmla="val -141357"/>
              <a:gd name="adj3" fmla="val 16667"/>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trike="dblStrike" dirty="0">
                <a:solidFill>
                  <a:srgbClr val="FF0000"/>
                </a:solidFill>
              </a:rPr>
              <a:t>x</a:t>
            </a:r>
            <a:r>
              <a:rPr lang="en-US" strike="dblStrike" dirty="0">
                <a:solidFill>
                  <a:schemeClr val="tx1"/>
                </a:solidFill>
              </a:rPr>
              <a:t> = </a:t>
            </a:r>
            <a:r>
              <a:rPr lang="en-US" strike="dblStrike" dirty="0" err="1">
                <a:solidFill>
                  <a:schemeClr val="tx1"/>
                </a:solidFill>
              </a:rPr>
              <a:t>findBiewById</a:t>
            </a:r>
            <a:r>
              <a:rPr lang="en-US" strike="dblStrike" dirty="0">
                <a:solidFill>
                  <a:schemeClr val="tx1"/>
                </a:solidFill>
              </a:rPr>
              <a:t>(id);</a:t>
            </a:r>
          </a:p>
          <a:p>
            <a:pPr algn="ctr"/>
            <a:r>
              <a:rPr lang="en-US" b="1" strike="dblStrike" dirty="0" err="1">
                <a:solidFill>
                  <a:srgbClr val="FF0000"/>
                </a:solidFill>
              </a:rPr>
              <a:t>x</a:t>
            </a:r>
            <a:r>
              <a:rPr lang="en-US" strike="dblStrike" dirty="0" err="1">
                <a:solidFill>
                  <a:schemeClr val="tx1"/>
                </a:solidFill>
              </a:rPr>
              <a:t>.setText</a:t>
            </a:r>
            <a:r>
              <a:rPr lang="en-US" strike="dblStrike" dirty="0">
                <a:solidFill>
                  <a:schemeClr val="tx1"/>
                </a:solidFill>
              </a:rPr>
              <a:t>(</a:t>
            </a:r>
            <a:r>
              <a:rPr lang="en-US" b="1" strike="dblStrike" dirty="0">
                <a:solidFill>
                  <a:schemeClr val="tx1"/>
                </a:solidFill>
              </a:rPr>
              <a:t>txt</a:t>
            </a:r>
            <a:r>
              <a:rPr lang="en-US" strike="dblStrike" dirty="0">
                <a:solidFill>
                  <a:schemeClr val="tx1"/>
                </a:solidFill>
              </a:rPr>
              <a:t>);</a:t>
            </a:r>
          </a:p>
        </p:txBody>
      </p:sp>
    </p:spTree>
    <p:extLst>
      <p:ext uri="{BB962C8B-B14F-4D97-AF65-F5344CB8AC3E}">
        <p14:creationId xmlns:p14="http://schemas.microsoft.com/office/powerpoint/2010/main" val="35960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p:cTn id="6" dur="indefinite"/>
                                        <p:tgtEl>
                                          <p:spTgt spid="8"/>
                                        </p:tgtEl>
                                        <p:attrNameLst>
                                          <p:attrName>style.opacity</p:attrName>
                                        </p:attrNameLst>
                                      </p:cBhvr>
                                      <p:to>
                                        <p:strVal val="0.1"/>
                                      </p:to>
                                    </p:set>
                                    <p:animEffect filter="image" prLst="opacity: 0.1">
                                      <p:cBhvr rctx="IE">
                                        <p:cTn id="7" dur="indefinite"/>
                                        <p:tgtEl>
                                          <p:spTgt spid="8"/>
                                        </p:tgtEl>
                                      </p:cBhvr>
                                    </p:animEffect>
                                  </p:childTnLst>
                                </p:cTn>
                              </p:par>
                              <p:par>
                                <p:cTn id="8" presetID="9" presetClass="emph" presetSubtype="0" nodeType="withEffect">
                                  <p:stCondLst>
                                    <p:cond delay="0"/>
                                  </p:stCondLst>
                                  <p:childTnLst>
                                    <p:set>
                                      <p:cBhvr>
                                        <p:cTn id="9" dur="indefinite"/>
                                        <p:tgtEl>
                                          <p:spTgt spid="7"/>
                                        </p:tgtEl>
                                        <p:attrNameLst>
                                          <p:attrName>style.opacity</p:attrName>
                                        </p:attrNameLst>
                                      </p:cBhvr>
                                      <p:to>
                                        <p:strVal val="0.1"/>
                                      </p:to>
                                    </p:set>
                                    <p:animEffect filter="image" prLst="opacity: 0.1">
                                      <p:cBhvr rctx="IE">
                                        <p:cTn id="10" dur="indefinite"/>
                                        <p:tgtEl>
                                          <p:spTgt spid="7"/>
                                        </p:tgtEl>
                                      </p:cBhvr>
                                    </p:animEffect>
                                  </p:childTnLst>
                                </p:cTn>
                              </p:par>
                              <p:par>
                                <p:cTn id="11" presetID="9" presetClass="emph" presetSubtype="0" nodeType="withEffect">
                                  <p:stCondLst>
                                    <p:cond delay="0"/>
                                  </p:stCondLst>
                                  <p:childTnLst>
                                    <p:set>
                                      <p:cBhvr>
                                        <p:cTn id="12" dur="indefinite"/>
                                        <p:tgtEl>
                                          <p:spTgt spid="21"/>
                                        </p:tgtEl>
                                        <p:attrNameLst>
                                          <p:attrName>style.opacity</p:attrName>
                                        </p:attrNameLst>
                                      </p:cBhvr>
                                      <p:to>
                                        <p:strVal val="0.1"/>
                                      </p:to>
                                    </p:set>
                                    <p:animEffect filter="image" prLst="opacity: 0.1">
                                      <p:cBhvr rctx="IE">
                                        <p:cTn id="13" dur="indefinite"/>
                                        <p:tgtEl>
                                          <p:spTgt spid="21"/>
                                        </p:tgtEl>
                                      </p:cBhvr>
                                    </p:animEffect>
                                  </p:childTnLst>
                                </p:cTn>
                              </p:par>
                              <p:par>
                                <p:cTn id="14" presetID="9" presetClass="emph" presetSubtype="0" nodeType="withEffect">
                                  <p:stCondLst>
                                    <p:cond delay="0"/>
                                  </p:stCondLst>
                                  <p:childTnLst>
                                    <p:set>
                                      <p:cBhvr>
                                        <p:cTn id="15" dur="indefinite"/>
                                        <p:tgtEl>
                                          <p:spTgt spid="22"/>
                                        </p:tgtEl>
                                        <p:attrNameLst>
                                          <p:attrName>style.opacity</p:attrName>
                                        </p:attrNameLst>
                                      </p:cBhvr>
                                      <p:to>
                                        <p:strVal val="0.1"/>
                                      </p:to>
                                    </p:set>
                                    <p:animEffect filter="image" prLst="opacity: 0.1">
                                      <p:cBhvr rctx="IE">
                                        <p:cTn id="16" dur="indefinite"/>
                                        <p:tgtEl>
                                          <p:spTgt spid="22"/>
                                        </p:tgtEl>
                                      </p:cBhvr>
                                    </p:animEffect>
                                  </p:childTnLst>
                                </p:cTn>
                              </p:par>
                              <p:par>
                                <p:cTn id="17" presetID="9" presetClass="emph" presetSubtype="0" grpId="0" nodeType="withEffect">
                                  <p:stCondLst>
                                    <p:cond delay="0"/>
                                  </p:stCondLst>
                                  <p:childTnLst>
                                    <p:set>
                                      <p:cBhvr>
                                        <p:cTn id="18" dur="indefinite"/>
                                        <p:tgtEl>
                                          <p:spTgt spid="9"/>
                                        </p:tgtEl>
                                        <p:attrNameLst>
                                          <p:attrName>style.opacity</p:attrName>
                                        </p:attrNameLst>
                                      </p:cBhvr>
                                      <p:to>
                                        <p:strVal val="0.1"/>
                                      </p:to>
                                    </p:set>
                                    <p:animEffect filter="image" prLst="opacity: 0.1">
                                      <p:cBhvr rctx="IE">
                                        <p:cTn id="19" dur="indefinite"/>
                                        <p:tgtEl>
                                          <p:spTgt spid="9"/>
                                        </p:tgtEl>
                                      </p:cBhvr>
                                    </p:animEffect>
                                  </p:childTnLst>
                                </p:cTn>
                              </p:par>
                              <p:par>
                                <p:cTn id="20" presetID="9" presetClass="emph" presetSubtype="0" nodeType="withEffect">
                                  <p:stCondLst>
                                    <p:cond delay="0"/>
                                  </p:stCondLst>
                                  <p:childTnLst>
                                    <p:set>
                                      <p:cBhvr>
                                        <p:cTn id="21" dur="indefinite"/>
                                        <p:tgtEl>
                                          <p:spTgt spid="14"/>
                                        </p:tgtEl>
                                        <p:attrNameLst>
                                          <p:attrName>style.opacity</p:attrName>
                                        </p:attrNameLst>
                                      </p:cBhvr>
                                      <p:to>
                                        <p:strVal val="0.1"/>
                                      </p:to>
                                    </p:set>
                                    <p:animEffect filter="image" prLst="opacity: 0.1">
                                      <p:cBhvr rctx="IE">
                                        <p:cTn id="22" dur="indefinite"/>
                                        <p:tgtEl>
                                          <p:spTgt spid="14"/>
                                        </p:tgtEl>
                                      </p:cBhvr>
                                    </p:animEffect>
                                  </p:childTnLst>
                                </p:cTn>
                              </p:par>
                              <p:par>
                                <p:cTn id="23" presetID="9" presetClass="emph" presetSubtype="0" grpId="0" nodeType="withEffect">
                                  <p:stCondLst>
                                    <p:cond delay="0"/>
                                  </p:stCondLst>
                                  <p:childTnLst>
                                    <p:set>
                                      <p:cBhvr>
                                        <p:cTn id="24" dur="indefinite"/>
                                        <p:tgtEl>
                                          <p:spTgt spid="10"/>
                                        </p:tgtEl>
                                        <p:attrNameLst>
                                          <p:attrName>style.opacity</p:attrName>
                                        </p:attrNameLst>
                                      </p:cBhvr>
                                      <p:to>
                                        <p:strVal val="0.1"/>
                                      </p:to>
                                    </p:set>
                                    <p:animEffect filter="image" prLst="opacity: 0.1">
                                      <p:cBhvr rctx="IE">
                                        <p:cTn id="25" dur="indefinite"/>
                                        <p:tgtEl>
                                          <p:spTgt spid="10"/>
                                        </p:tgtEl>
                                      </p:cBhvr>
                                    </p:animEffect>
                                  </p:childTnLst>
                                </p:cTn>
                              </p:par>
                              <p:par>
                                <p:cTn id="26" presetID="9" presetClass="emph" presetSubtype="0" nodeType="withEffect">
                                  <p:stCondLst>
                                    <p:cond delay="0"/>
                                  </p:stCondLst>
                                  <p:childTnLst>
                                    <p:set>
                                      <p:cBhvr>
                                        <p:cTn id="27" dur="indefinite"/>
                                        <p:tgtEl>
                                          <p:spTgt spid="15"/>
                                        </p:tgtEl>
                                        <p:attrNameLst>
                                          <p:attrName>style.opacity</p:attrName>
                                        </p:attrNameLst>
                                      </p:cBhvr>
                                      <p:to>
                                        <p:strVal val="0.1"/>
                                      </p:to>
                                    </p:set>
                                    <p:animEffect filter="image" prLst="opacity: 0.1">
                                      <p:cBhvr rctx="IE">
                                        <p:cTn id="28" dur="indefinite"/>
                                        <p:tgtEl>
                                          <p:spTgt spid="15"/>
                                        </p:tgtEl>
                                      </p:cBhvr>
                                    </p:animEffect>
                                  </p:childTnLst>
                                </p:cTn>
                              </p:par>
                              <p:par>
                                <p:cTn id="29" presetID="9" presetClass="emph" presetSubtype="0" grpId="0" nodeType="withEffect">
                                  <p:stCondLst>
                                    <p:cond delay="0"/>
                                  </p:stCondLst>
                                  <p:childTnLst>
                                    <p:set>
                                      <p:cBhvr>
                                        <p:cTn id="30" dur="indefinite"/>
                                        <p:tgtEl>
                                          <p:spTgt spid="13"/>
                                        </p:tgtEl>
                                        <p:attrNameLst>
                                          <p:attrName>style.opacity</p:attrName>
                                        </p:attrNameLst>
                                      </p:cBhvr>
                                      <p:to>
                                        <p:strVal val="0.1"/>
                                      </p:to>
                                    </p:set>
                                    <p:animEffect filter="image" prLst="opacity: 0.1">
                                      <p:cBhvr rctx="IE">
                                        <p:cTn id="31" dur="indefinite"/>
                                        <p:tgtEl>
                                          <p:spTgt spid="13"/>
                                        </p:tgtEl>
                                      </p:cBhvr>
                                    </p:animEffect>
                                  </p:childTnLst>
                                </p:cTn>
                              </p:par>
                              <p:par>
                                <p:cTn id="32" presetID="9" presetClass="emph" presetSubtype="0" nodeType="withEffect">
                                  <p:stCondLst>
                                    <p:cond delay="0"/>
                                  </p:stCondLst>
                                  <p:childTnLst>
                                    <p:set>
                                      <p:cBhvr>
                                        <p:cTn id="33" dur="indefinite"/>
                                        <p:tgtEl>
                                          <p:spTgt spid="23"/>
                                        </p:tgtEl>
                                        <p:attrNameLst>
                                          <p:attrName>style.opacity</p:attrName>
                                        </p:attrNameLst>
                                      </p:cBhvr>
                                      <p:to>
                                        <p:strVal val="0.1"/>
                                      </p:to>
                                    </p:set>
                                    <p:animEffect filter="image" prLst="opacity: 0.1">
                                      <p:cBhvr rctx="IE">
                                        <p:cTn id="34" dur="indefinite"/>
                                        <p:tgtEl>
                                          <p:spTgt spid="23"/>
                                        </p:tgtEl>
                                      </p:cBhvr>
                                    </p:animEffect>
                                  </p:childTnLst>
                                </p:cTn>
                              </p:par>
                              <p:par>
                                <p:cTn id="35" presetID="9" presetClass="emph" presetSubtype="0" grpId="0" nodeType="withEffect">
                                  <p:stCondLst>
                                    <p:cond delay="0"/>
                                  </p:stCondLst>
                                  <p:childTnLst>
                                    <p:set>
                                      <p:cBhvr>
                                        <p:cTn id="36" dur="indefinite"/>
                                        <p:tgtEl>
                                          <p:spTgt spid="12"/>
                                        </p:tgtEl>
                                        <p:attrNameLst>
                                          <p:attrName>style.opacity</p:attrName>
                                        </p:attrNameLst>
                                      </p:cBhvr>
                                      <p:to>
                                        <p:strVal val="0.1"/>
                                      </p:to>
                                    </p:set>
                                    <p:animEffect filter="image" prLst="opacity: 0.1">
                                      <p:cBhvr rctx="IE">
                                        <p:cTn id="37" dur="indefinite"/>
                                        <p:tgtEl>
                                          <p:spTgt spid="12"/>
                                        </p:tgtEl>
                                      </p:cBhvr>
                                    </p:animEffect>
                                  </p:childTnLst>
                                </p:cTn>
                              </p:par>
                              <p:par>
                                <p:cTn id="38" presetID="9" presetClass="emph" presetSubtype="0" nodeType="withEffect">
                                  <p:stCondLst>
                                    <p:cond delay="0"/>
                                  </p:stCondLst>
                                  <p:childTnLst>
                                    <p:set>
                                      <p:cBhvr>
                                        <p:cTn id="39" dur="indefinite"/>
                                        <p:tgtEl>
                                          <p:spTgt spid="16"/>
                                        </p:tgtEl>
                                        <p:attrNameLst>
                                          <p:attrName>style.opacity</p:attrName>
                                        </p:attrNameLst>
                                      </p:cBhvr>
                                      <p:to>
                                        <p:strVal val="0.1"/>
                                      </p:to>
                                    </p:set>
                                    <p:animEffect filter="image" prLst="opacity: 0.1">
                                      <p:cBhvr rctx="IE">
                                        <p:cTn id="40" dur="indefinite"/>
                                        <p:tgtEl>
                                          <p:spTgt spid="16"/>
                                        </p:tgtEl>
                                      </p:cBhvr>
                                    </p:animEffect>
                                  </p:childTnLst>
                                </p:cTn>
                              </p:par>
                              <p:par>
                                <p:cTn id="41" presetID="9" presetClass="emph" presetSubtype="0" nodeType="withEffect">
                                  <p:stCondLst>
                                    <p:cond delay="0"/>
                                  </p:stCondLst>
                                  <p:childTnLst>
                                    <p:set>
                                      <p:cBhvr>
                                        <p:cTn id="42" dur="indefinite"/>
                                        <p:tgtEl>
                                          <p:spTgt spid="17"/>
                                        </p:tgtEl>
                                        <p:attrNameLst>
                                          <p:attrName>style.opacity</p:attrName>
                                        </p:attrNameLst>
                                      </p:cBhvr>
                                      <p:to>
                                        <p:strVal val="0.1"/>
                                      </p:to>
                                    </p:set>
                                    <p:animEffect filter="image" prLst="opacity: 0.1">
                                      <p:cBhvr rctx="IE">
                                        <p:cTn id="43" dur="indefinite"/>
                                        <p:tgtEl>
                                          <p:spTgt spid="17"/>
                                        </p:tgtEl>
                                      </p:cBhvr>
                                    </p:animEffect>
                                  </p:childTnLst>
                                </p:cTn>
                              </p:par>
                              <p:par>
                                <p:cTn id="44" presetID="9" presetClass="emph" presetSubtype="0" nodeType="withEffect">
                                  <p:stCondLst>
                                    <p:cond delay="0"/>
                                  </p:stCondLst>
                                  <p:childTnLst>
                                    <p:set>
                                      <p:cBhvr>
                                        <p:cTn id="45" dur="indefinite"/>
                                        <p:tgtEl>
                                          <p:spTgt spid="18"/>
                                        </p:tgtEl>
                                        <p:attrNameLst>
                                          <p:attrName>style.opacity</p:attrName>
                                        </p:attrNameLst>
                                      </p:cBhvr>
                                      <p:to>
                                        <p:strVal val="0.1"/>
                                      </p:to>
                                    </p:set>
                                    <p:animEffect filter="image" prLst="opacity: 0.1">
                                      <p:cBhvr rctx="IE">
                                        <p:cTn id="46"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A6D69D-E028-4C8F-A167-97D7532EE779}"/>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D5B30722-FE2E-4112-BF4E-FA201D232B45}"/>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C891A8D0-F504-41D2-A98F-6DA6540B1CB7}"/>
              </a:ext>
            </a:extLst>
          </p:cNvPr>
          <p:cNvSpPr>
            <a:spLocks noGrp="1"/>
          </p:cNvSpPr>
          <p:nvPr>
            <p:ph type="sldNum" sz="quarter" idx="12"/>
          </p:nvPr>
        </p:nvSpPr>
        <p:spPr/>
        <p:txBody>
          <a:bodyPr/>
          <a:lstStyle/>
          <a:p>
            <a:fld id="{906745D7-5DCD-445B-BDED-754FAF3E7806}" type="slidenum">
              <a:rPr lang="en-US" smtClean="0"/>
              <a:t>28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C525BD-61A0-4113-8214-16D190B223D6}"/>
                  </a:ext>
                </a:extLst>
              </p:cNvPr>
              <p:cNvSpPr txBox="1"/>
              <p:nvPr/>
            </p:nvSpPr>
            <p:spPr>
              <a:xfrm>
                <a:off x="2432870" y="820345"/>
                <a:ext cx="4752455" cy="7323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Remove</m:t>
                      </m:r>
                      <m:r>
                        <a:rPr lang="en-US" sz="2000">
                          <a:latin typeface="Cambria Math" panose="02040503050406030204" pitchFamily="18" charset="0"/>
                        </a:rPr>
                        <m:t>˗</m:t>
                      </m:r>
                      <m:r>
                        <m:rPr>
                          <m:sty m:val="p"/>
                        </m:rPr>
                        <a:rPr lang="en-US" sz="2000">
                          <a:latin typeface="Cambria Math" panose="02040503050406030204" pitchFamily="18" charset="0"/>
                        </a:rPr>
                        <m:t>Stmt</m:t>
                      </m:r>
                      <m:r>
                        <a:rPr lang="en-US" sz="2000">
                          <a:latin typeface="Cambria Math" panose="02040503050406030204" pitchFamily="18" charset="0"/>
                        </a:rPr>
                        <m:t>˗</m:t>
                      </m:r>
                      <m:r>
                        <a:rPr lang="en-US" sz="2000" i="1">
                          <a:latin typeface="Cambria Math" panose="02040503050406030204" pitchFamily="18" charset="0"/>
                        </a:rPr>
                        <m:t>1</m:t>
                      </m:r>
                      <m:f>
                        <m:fPr>
                          <m:ctrlPr>
                            <a:rPr lang="en-US" sz="2000" i="1">
                              <a:latin typeface="Cambria Math" panose="02040503050406030204" pitchFamily="18" charset="0"/>
                            </a:rPr>
                          </m:ctrlPr>
                        </m:fPr>
                        <m:num>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 :</m:t>
                          </m:r>
                          <m:r>
                            <a:rPr lang="en-US" sz="2000" b="1">
                              <a:latin typeface="Cambria Math" panose="02040503050406030204" pitchFamily="18" charset="0"/>
                            </a:rPr>
                            <m:t>𝐔𝐈𝐑𝐞𝐥𝐚𝐭𝐞𝐝</m:t>
                          </m:r>
                        </m:num>
                        <m:den>
                          <m:r>
                            <m:rPr>
                              <m:sty m:val="p"/>
                            </m:rPr>
                            <a:rPr lang="el-GR" sz="2000" i="1">
                              <a:latin typeface="Cambria Math" panose="02040503050406030204" pitchFamily="18" charset="0"/>
                            </a:rPr>
                            <m:t>Γ</m:t>
                          </m:r>
                          <m:r>
                            <a:rPr lang="en-US" sz="2000" i="1" baseline="-25000">
                              <a:latin typeface="Cambria Math" panose="02040503050406030204" pitchFamily="18" charset="0"/>
                            </a:rPr>
                            <m:t>4</m:t>
                          </m:r>
                          <m:r>
                            <a:rPr lang="en-US" sz="2000" i="1">
                              <a:latin typeface="Cambria Math" panose="02040503050406030204" pitchFamily="18" charset="0"/>
                            </a:rPr>
                            <m:t> ⇒ [</m:t>
                          </m:r>
                          <m:r>
                            <a:rPr lang="en-US" sz="2000" i="1">
                              <a:latin typeface="Cambria Math" panose="02040503050406030204" pitchFamily="18" charset="0"/>
                            </a:rPr>
                            <m:t>𝑙</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𝐑𝐞𝐦𝐨𝐯𝐚𝐛𝐥𝐞</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4</m:t>
                          </m:r>
                        </m:den>
                      </m:f>
                    </m:oMath>
                  </m:oMathPara>
                </a14:m>
                <a:endParaRPr lang="en-US" dirty="0"/>
              </a:p>
            </p:txBody>
          </p:sp>
        </mc:Choice>
        <mc:Fallback xmlns="">
          <p:sp>
            <p:nvSpPr>
              <p:cNvPr id="7" name="TextBox 6">
                <a:extLst>
                  <a:ext uri="{FF2B5EF4-FFF2-40B4-BE49-F238E27FC236}">
                    <a16:creationId xmlns:a16="http://schemas.microsoft.com/office/drawing/2014/main" id="{74C525BD-61A0-4113-8214-16D190B223D6}"/>
                  </a:ext>
                </a:extLst>
              </p:cNvPr>
              <p:cNvSpPr txBox="1">
                <a:spLocks noRot="1" noChangeAspect="1" noMove="1" noResize="1" noEditPoints="1" noAdjustHandles="1" noChangeArrowheads="1" noChangeShapeType="1" noTextEdit="1"/>
              </p:cNvSpPr>
              <p:nvPr/>
            </p:nvSpPr>
            <p:spPr>
              <a:xfrm>
                <a:off x="2432870" y="820345"/>
                <a:ext cx="4752455" cy="7323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1F9513-92A1-43B4-9EA4-97CE7ABF5506}"/>
                  </a:ext>
                </a:extLst>
              </p:cNvPr>
              <p:cNvSpPr txBox="1"/>
              <p:nvPr/>
            </p:nvSpPr>
            <p:spPr>
              <a:xfrm>
                <a:off x="2432870" y="2780946"/>
                <a:ext cx="8632107" cy="7450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Unremove</m:t>
                      </m:r>
                      <m:r>
                        <a:rPr lang="en-US" sz="2000">
                          <a:latin typeface="Cambria Math" panose="02040503050406030204" pitchFamily="18" charset="0"/>
                        </a:rPr>
                        <m:t>˗</m:t>
                      </m:r>
                      <m:r>
                        <m:rPr>
                          <m:sty m:val="p"/>
                        </m:rPr>
                        <a:rPr lang="en-US" sz="2000">
                          <a:latin typeface="Cambria Math" panose="02040503050406030204" pitchFamily="18" charset="0"/>
                        </a:rPr>
                        <m:t>Stmt</m:t>
                      </m:r>
                      <m:f>
                        <m:fPr>
                          <m:ctrlPr>
                            <a:rPr lang="en-US" sz="2000" i="1">
                              <a:latin typeface="Cambria Math" panose="02040503050406030204" pitchFamily="18" charset="0"/>
                            </a:rPr>
                          </m:ctrlPr>
                        </m:fPr>
                        <m:num>
                          <m:r>
                            <a:rPr lang="en-US" sz="2000" b="1">
                              <a:latin typeface="Cambria Math" panose="02040503050406030204" pitchFamily="18" charset="0"/>
                            </a:rPr>
                            <m:t>𝐈𝐧𝐩𝐮𝐭𝐔𝐈𝐃𝐚𝐭𝐚</m:t>
                          </m:r>
                          <m:d>
                            <m:dPr>
                              <m:ctrlPr>
                                <a:rPr lang="en-US" sz="2000" i="1">
                                  <a:latin typeface="Cambria Math" panose="02040503050406030204" pitchFamily="18" charset="0"/>
                                </a:rPr>
                              </m:ctrlPr>
                            </m:dPr>
                            <m:e>
                              <m:r>
                                <a:rPr lang="en-US" sz="2000" i="1">
                                  <a:latin typeface="Cambria Math" panose="02040503050406030204" pitchFamily="18" charset="0"/>
                                </a:rPr>
                                <m:t>𝑙</m:t>
                              </m:r>
                              <m:r>
                                <a:rPr lang="en-US" sz="2000" i="1" baseline="30000">
                                  <a:latin typeface="Cambria Math" panose="02040503050406030204" pitchFamily="18" charset="0"/>
                                </a:rPr>
                                <m:t>𝑑</m:t>
                              </m:r>
                            </m:e>
                          </m:d>
                          <m:r>
                            <a:rPr lang="en-US" sz="2000" i="1">
                              <a:latin typeface="Cambria Math" panose="02040503050406030204" pitchFamily="18" charset="0"/>
                            </a:rPr>
                            <m:t> </m:t>
                          </m:r>
                          <m:r>
                            <a:rPr lang="el-GR" sz="2000" i="1">
                              <a:latin typeface="Cambria Math" panose="02040503050406030204" pitchFamily="18" charset="0"/>
                            </a:rPr>
                            <m:t>∈</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3</m:t>
                          </m:r>
                          <m:d>
                            <m:dPr>
                              <m:ctrlPr>
                                <a:rPr lang="en-US" sz="2000" i="1">
                                  <a:latin typeface="Cambria Math" panose="02040503050406030204" pitchFamily="18" charset="0"/>
                                </a:rPr>
                              </m:ctrlPr>
                            </m:dPr>
                            <m:e>
                              <m:r>
                                <a:rPr lang="en-US" sz="2000" i="1">
                                  <a:latin typeface="Cambria Math" panose="02040503050406030204" pitchFamily="18" charset="0"/>
                                </a:rPr>
                                <m:t>𝑙</m:t>
                              </m:r>
                              <m:r>
                                <m:rPr>
                                  <m:sty m:val="p"/>
                                </m:rPr>
                                <a:rPr lang="el-GR" sz="2000" i="1" baseline="-25000">
                                  <a:latin typeface="Cambria Math" panose="02040503050406030204" pitchFamily="18" charset="0"/>
                                </a:rPr>
                                <m:t>ε</m:t>
                              </m:r>
                            </m:e>
                          </m:d>
                          <m:r>
                            <a:rPr lang="en-US" sz="2000" i="1">
                              <a:latin typeface="Cambria Math" panose="02040503050406030204" pitchFamily="18" charset="0"/>
                            </a:rPr>
                            <m:t>       </m:t>
                          </m:r>
                          <m:r>
                            <a:rPr lang="en-US" sz="2000" i="1">
                              <a:latin typeface="Cambria Math" panose="02040503050406030204" pitchFamily="18" charset="0"/>
                            </a:rPr>
                            <m:t>𝑀𝑅</m:t>
                          </m:r>
                          <m:d>
                            <m:dPr>
                              <m:ctrlPr>
                                <a:rPr lang="en-US" sz="2000" i="1">
                                  <a:latin typeface="Cambria Math" panose="02040503050406030204" pitchFamily="18" charset="0"/>
                                </a:rPr>
                              </m:ctrlPr>
                            </m:dPr>
                            <m:e>
                              <m:r>
                                <a:rPr lang="en-US" sz="2000" i="1">
                                  <a:latin typeface="Cambria Math" panose="02040503050406030204" pitchFamily="18" charset="0"/>
                                </a:rPr>
                                <m:t>𝑙</m:t>
                              </m:r>
                              <m:r>
                                <a:rPr lang="en-US" sz="2000" i="1" baseline="30000">
                                  <a:latin typeface="Cambria Math" panose="02040503050406030204" pitchFamily="18" charset="0"/>
                                </a:rPr>
                                <m:t>𝑑</m:t>
                              </m:r>
                            </m:e>
                          </m:d>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1</m:t>
                          </m:r>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 ≠</m:t>
                          </m:r>
                          <m:r>
                            <a:rPr lang="en-US" sz="2000" b="1">
                              <a:latin typeface="Cambria Math" panose="02040503050406030204" pitchFamily="18" charset="0"/>
                            </a:rPr>
                            <m:t>𝐔𝐈𝐑𝐞𝐥𝐚𝐭𝐞𝐝</m:t>
                          </m:r>
                        </m:num>
                        <m:den>
                          <m:r>
                            <m:rPr>
                              <m:sty m:val="p"/>
                            </m:rPr>
                            <a:rPr lang="el-GR" sz="2000" i="1">
                              <a:latin typeface="Cambria Math" panose="02040503050406030204" pitchFamily="18" charset="0"/>
                            </a:rPr>
                            <m:t>Γ</m:t>
                          </m:r>
                          <m:r>
                            <a:rPr lang="en-US" sz="2000" i="1" baseline="-25000">
                              <a:latin typeface="Cambria Math" panose="02040503050406030204" pitchFamily="18" charset="0"/>
                            </a:rPr>
                            <m:t>4</m:t>
                          </m:r>
                          <m:r>
                            <a:rPr lang="en-US" sz="2000" i="1">
                              <a:latin typeface="Cambria Math" panose="02040503050406030204" pitchFamily="18" charset="0"/>
                            </a:rPr>
                            <m:t> ⇒ [</m:t>
                          </m:r>
                          <m:r>
                            <a:rPr lang="en-US" sz="2000" i="1">
                              <a:latin typeface="Cambria Math" panose="02040503050406030204" pitchFamily="18" charset="0"/>
                            </a:rPr>
                            <m:t>𝑙</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𝐔𝐧𝐫𝐞𝐦𝐨𝐯𝐚𝐛𝐥𝐞</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4</m:t>
                          </m:r>
                        </m:den>
                      </m:f>
                    </m:oMath>
                  </m:oMathPara>
                </a14:m>
                <a:endParaRPr lang="en-US" dirty="0"/>
              </a:p>
            </p:txBody>
          </p:sp>
        </mc:Choice>
        <mc:Fallback xmlns="">
          <p:sp>
            <p:nvSpPr>
              <p:cNvPr id="8" name="TextBox 7">
                <a:extLst>
                  <a:ext uri="{FF2B5EF4-FFF2-40B4-BE49-F238E27FC236}">
                    <a16:creationId xmlns:a16="http://schemas.microsoft.com/office/drawing/2014/main" id="{641F9513-92A1-43B4-9EA4-97CE7ABF5506}"/>
                  </a:ext>
                </a:extLst>
              </p:cNvPr>
              <p:cNvSpPr txBox="1">
                <a:spLocks noRot="1" noChangeAspect="1" noMove="1" noResize="1" noEditPoints="1" noAdjustHandles="1" noChangeArrowheads="1" noChangeShapeType="1" noTextEdit="1"/>
              </p:cNvSpPr>
              <p:nvPr/>
            </p:nvSpPr>
            <p:spPr>
              <a:xfrm>
                <a:off x="2432870" y="2780946"/>
                <a:ext cx="8632107" cy="74501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E73304-46FF-4941-BF55-B68445D5DDE2}"/>
                  </a:ext>
                </a:extLst>
              </p:cNvPr>
              <p:cNvSpPr txBox="1"/>
              <p:nvPr/>
            </p:nvSpPr>
            <p:spPr>
              <a:xfrm>
                <a:off x="2432870" y="4768984"/>
                <a:ext cx="9122626" cy="7450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rPr>
                        <m:t>Remove</m:t>
                      </m:r>
                      <m:r>
                        <a:rPr lang="en-US" sz="2000">
                          <a:latin typeface="Cambria Math" panose="02040503050406030204" pitchFamily="18" charset="0"/>
                        </a:rPr>
                        <m:t>˗</m:t>
                      </m:r>
                      <m:r>
                        <m:rPr>
                          <m:sty m:val="p"/>
                        </m:rPr>
                        <a:rPr lang="en-US" sz="2000">
                          <a:latin typeface="Cambria Math" panose="02040503050406030204" pitchFamily="18" charset="0"/>
                        </a:rPr>
                        <m:t>Stmt</m:t>
                      </m:r>
                      <m:r>
                        <a:rPr lang="en-US" sz="2000">
                          <a:latin typeface="Cambria Math" panose="02040503050406030204" pitchFamily="18" charset="0"/>
                        </a:rPr>
                        <m:t>˗</m:t>
                      </m:r>
                      <m:r>
                        <a:rPr lang="en-US" sz="2000" i="1">
                          <a:latin typeface="Cambria Math" panose="02040503050406030204" pitchFamily="18" charset="0"/>
                        </a:rPr>
                        <m:t>2</m:t>
                      </m:r>
                      <m:f>
                        <m:fPr>
                          <m:ctrlPr>
                            <a:rPr lang="en-US" sz="2000" i="1">
                              <a:latin typeface="Cambria Math" panose="02040503050406030204" pitchFamily="18" charset="0"/>
                            </a:rPr>
                          </m:ctrlPr>
                        </m:fPr>
                        <m:num>
                          <m:r>
                            <a:rPr lang="en-US" sz="2000" b="1">
                              <a:latin typeface="Cambria Math" panose="02040503050406030204" pitchFamily="18" charset="0"/>
                            </a:rPr>
                            <m:t>𝐈𝐧𝐩𝐮𝐭𝐔𝐈𝐃𝐚𝐭𝐚</m:t>
                          </m:r>
                          <m:d>
                            <m:dPr>
                              <m:ctrlPr>
                                <a:rPr lang="en-US" sz="2000" i="1">
                                  <a:latin typeface="Cambria Math" panose="02040503050406030204" pitchFamily="18" charset="0"/>
                                </a:rPr>
                              </m:ctrlPr>
                            </m:dPr>
                            <m:e>
                              <m:r>
                                <a:rPr lang="en-US" sz="2000" i="1">
                                  <a:latin typeface="Cambria Math" panose="02040503050406030204" pitchFamily="18" charset="0"/>
                                </a:rPr>
                                <m:t>𝑙</m:t>
                              </m:r>
                              <m:r>
                                <a:rPr lang="en-US" sz="2000" i="1" baseline="30000">
                                  <a:latin typeface="Cambria Math" panose="02040503050406030204" pitchFamily="18" charset="0"/>
                                </a:rPr>
                                <m:t>𝑑</m:t>
                              </m:r>
                            </m:e>
                          </m:d>
                          <m:r>
                            <a:rPr lang="en-US" sz="2000" i="1">
                              <a:latin typeface="Cambria Math" panose="02040503050406030204" pitchFamily="18" charset="0"/>
                            </a:rPr>
                            <m:t> </m:t>
                          </m:r>
                          <m:r>
                            <a:rPr lang="el-GR" sz="2000" i="1">
                              <a:latin typeface="Cambria Math" panose="02040503050406030204" pitchFamily="18" charset="0"/>
                            </a:rPr>
                            <m:t>∈</m:t>
                          </m:r>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3</m:t>
                          </m:r>
                          <m:d>
                            <m:dPr>
                              <m:ctrlPr>
                                <a:rPr lang="en-US" sz="2000" i="1">
                                  <a:latin typeface="Cambria Math" panose="02040503050406030204" pitchFamily="18" charset="0"/>
                                </a:rPr>
                              </m:ctrlPr>
                            </m:dPr>
                            <m:e>
                              <m:r>
                                <a:rPr lang="en-US" sz="2000" i="1">
                                  <a:latin typeface="Cambria Math" panose="02040503050406030204" pitchFamily="18" charset="0"/>
                                </a:rPr>
                                <m:t>𝑙</m:t>
                              </m:r>
                              <m:r>
                                <m:rPr>
                                  <m:sty m:val="p"/>
                                </m:rPr>
                                <a:rPr lang="el-GR" sz="2000" i="1" baseline="-25000">
                                  <a:latin typeface="Cambria Math" panose="02040503050406030204" pitchFamily="18" charset="0"/>
                                </a:rPr>
                                <m:t>ε</m:t>
                              </m:r>
                            </m:e>
                          </m:d>
                          <m:r>
                            <a:rPr lang="en-US" sz="2000" i="1">
                              <a:latin typeface="Cambria Math" panose="02040503050406030204" pitchFamily="18" charset="0"/>
                            </a:rPr>
                            <m:t>     ¬</m:t>
                          </m:r>
                          <m:r>
                            <a:rPr lang="en-US" sz="2000" i="1">
                              <a:latin typeface="Cambria Math" panose="02040503050406030204" pitchFamily="18" charset="0"/>
                            </a:rPr>
                            <m:t>𝑀𝑅</m:t>
                          </m:r>
                          <m:d>
                            <m:dPr>
                              <m:ctrlPr>
                                <a:rPr lang="en-US" sz="2000" i="1">
                                  <a:latin typeface="Cambria Math" panose="02040503050406030204" pitchFamily="18" charset="0"/>
                                </a:rPr>
                              </m:ctrlPr>
                            </m:dPr>
                            <m:e>
                              <m:r>
                                <a:rPr lang="en-US" sz="2000" i="1">
                                  <a:latin typeface="Cambria Math" panose="02040503050406030204" pitchFamily="18" charset="0"/>
                                </a:rPr>
                                <m:t>𝑙</m:t>
                              </m:r>
                              <m:r>
                                <a:rPr lang="en-US" sz="2000" i="1" baseline="30000">
                                  <a:latin typeface="Cambria Math" panose="02040503050406030204" pitchFamily="18" charset="0"/>
                                </a:rPr>
                                <m:t>𝑑</m:t>
                              </m:r>
                            </m:e>
                          </m:d>
                          <m:r>
                            <a:rPr lang="en-US" sz="2000" i="1">
                              <a:latin typeface="Cambria Math" panose="02040503050406030204" pitchFamily="18" charset="0"/>
                            </a:rPr>
                            <m:t>      </m:t>
                          </m:r>
                          <m:r>
                            <m:rPr>
                              <m:sty m:val="p"/>
                            </m:rPr>
                            <a:rPr lang="el-GR" sz="2000" i="1">
                              <a:latin typeface="Cambria Math" panose="02040503050406030204" pitchFamily="18" charset="0"/>
                            </a:rPr>
                            <m:t>Γ</m:t>
                          </m:r>
                          <m:r>
                            <a:rPr lang="en-US" sz="2000" i="1" baseline="-25000">
                              <a:latin typeface="Cambria Math" panose="02040503050406030204" pitchFamily="18" charset="0"/>
                            </a:rPr>
                            <m:t>4</m:t>
                          </m:r>
                          <m:r>
                            <a:rPr lang="en-US" sz="2000" i="1">
                              <a:latin typeface="Cambria Math" panose="02040503050406030204" pitchFamily="18" charset="0"/>
                            </a:rPr>
                            <m:t>(</m:t>
                          </m:r>
                          <m:r>
                            <a:rPr lang="en-US" sz="2000" i="1">
                              <a:latin typeface="Cambria Math" panose="02040503050406030204" pitchFamily="18" charset="0"/>
                            </a:rPr>
                            <m:t>𝑙</m:t>
                          </m:r>
                          <m:r>
                            <a:rPr lang="en-US" sz="2000" i="1">
                              <a:latin typeface="Cambria Math" panose="02040503050406030204" pitchFamily="18" charset="0"/>
                            </a:rPr>
                            <m:t>) ≠</m:t>
                          </m:r>
                          <m:r>
                            <a:rPr lang="en-US" sz="2000" b="1">
                              <a:latin typeface="Cambria Math" panose="02040503050406030204" pitchFamily="18" charset="0"/>
                            </a:rPr>
                            <m:t>𝐔𝐧𝐫𝐞𝐦𝐨𝐯𝐚𝐛𝐥𝐞</m:t>
                          </m:r>
                        </m:num>
                        <m:den>
                          <m:r>
                            <m:rPr>
                              <m:sty m:val="p"/>
                            </m:rPr>
                            <a:rPr lang="el-GR" sz="2000" i="1">
                              <a:latin typeface="Cambria Math" panose="02040503050406030204" pitchFamily="18" charset="0"/>
                            </a:rPr>
                            <m:t>Γ</m:t>
                          </m:r>
                          <m:r>
                            <a:rPr lang="en-US" sz="2000" i="1" baseline="-25000">
                              <a:latin typeface="Cambria Math" panose="02040503050406030204" pitchFamily="18" charset="0"/>
                            </a:rPr>
                            <m:t>4</m:t>
                          </m:r>
                          <m:r>
                            <a:rPr lang="en-US" sz="2000" i="1">
                              <a:latin typeface="Cambria Math" panose="02040503050406030204" pitchFamily="18" charset="0"/>
                            </a:rPr>
                            <m:t> ⇒ [</m:t>
                          </m:r>
                          <m:r>
                            <a:rPr lang="en-US" sz="2000" i="1">
                              <a:latin typeface="Cambria Math" panose="02040503050406030204" pitchFamily="18" charset="0"/>
                            </a:rPr>
                            <m:t>𝑙</m:t>
                          </m:r>
                          <m:r>
                            <a:rPr lang="en-US" sz="2000" i="1" baseline="-25000">
                              <a:latin typeface="Cambria Math" panose="02040503050406030204" pitchFamily="18" charset="0"/>
                            </a:rPr>
                            <m:t> </m:t>
                          </m:r>
                          <m:r>
                            <a:rPr lang="en-US" sz="2000" i="1">
                              <a:latin typeface="Cambria Math" panose="02040503050406030204" pitchFamily="18" charset="0"/>
                            </a:rPr>
                            <m:t>:</m:t>
                          </m:r>
                          <m:r>
                            <a:rPr lang="en-US" sz="2000" b="1">
                              <a:latin typeface="Cambria Math" panose="02040503050406030204" pitchFamily="18" charset="0"/>
                            </a:rPr>
                            <m:t>𝐑𝐞𝐦𝐨𝐯𝐚𝐛𝐥𝐞</m:t>
                          </m:r>
                          <m:r>
                            <a:rPr lang="en-US" sz="2000" i="1">
                              <a:latin typeface="Cambria Math" panose="02040503050406030204" pitchFamily="18" charset="0"/>
                            </a:rPr>
                            <m:t>]</m:t>
                          </m:r>
                          <m:r>
                            <m:rPr>
                              <m:sty m:val="p"/>
                            </m:rPr>
                            <a:rPr lang="el-GR" sz="2000" i="1">
                              <a:latin typeface="Cambria Math" panose="02040503050406030204" pitchFamily="18" charset="0"/>
                            </a:rPr>
                            <m:t>Γ</m:t>
                          </m:r>
                          <m:r>
                            <a:rPr lang="en-US" sz="2000" i="1" baseline="-25000">
                              <a:latin typeface="Cambria Math" panose="02040503050406030204" pitchFamily="18" charset="0"/>
                            </a:rPr>
                            <m:t>4</m:t>
                          </m:r>
                        </m:den>
                      </m:f>
                    </m:oMath>
                  </m:oMathPara>
                </a14:m>
                <a:endParaRPr lang="en-US" dirty="0"/>
              </a:p>
            </p:txBody>
          </p:sp>
        </mc:Choice>
        <mc:Fallback xmlns="">
          <p:sp>
            <p:nvSpPr>
              <p:cNvPr id="9" name="TextBox 8">
                <a:extLst>
                  <a:ext uri="{FF2B5EF4-FFF2-40B4-BE49-F238E27FC236}">
                    <a16:creationId xmlns:a16="http://schemas.microsoft.com/office/drawing/2014/main" id="{71E73304-46FF-4941-BF55-B68445D5DDE2}"/>
                  </a:ext>
                </a:extLst>
              </p:cNvPr>
              <p:cNvSpPr txBox="1">
                <a:spLocks noRot="1" noChangeAspect="1" noMove="1" noResize="1" noEditPoints="1" noAdjustHandles="1" noChangeArrowheads="1" noChangeShapeType="1" noTextEdit="1"/>
              </p:cNvSpPr>
              <p:nvPr/>
            </p:nvSpPr>
            <p:spPr>
              <a:xfrm>
                <a:off x="2432870" y="4768984"/>
                <a:ext cx="9122626" cy="745012"/>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AD67E96-DC06-4CD9-B62F-337E895FA136}"/>
              </a:ext>
            </a:extLst>
          </p:cNvPr>
          <p:cNvSpPr txBox="1"/>
          <p:nvPr/>
        </p:nvSpPr>
        <p:spPr>
          <a:xfrm>
            <a:off x="1292805" y="363383"/>
            <a:ext cx="4353059"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All </a:t>
            </a:r>
            <a:r>
              <a:rPr lang="en-US" dirty="0" err="1"/>
              <a:t>UIRelated</a:t>
            </a:r>
            <a:r>
              <a:rPr lang="en-US" dirty="0"/>
              <a:t> statements are removable.</a:t>
            </a:r>
          </a:p>
        </p:txBody>
      </p:sp>
      <p:sp>
        <p:nvSpPr>
          <p:cNvPr id="11" name="TextBox 10">
            <a:extLst>
              <a:ext uri="{FF2B5EF4-FFF2-40B4-BE49-F238E27FC236}">
                <a16:creationId xmlns:a16="http://schemas.microsoft.com/office/drawing/2014/main" id="{D69F5A09-F25B-444B-A141-962D0556C385}"/>
              </a:ext>
            </a:extLst>
          </p:cNvPr>
          <p:cNvSpPr txBox="1"/>
          <p:nvPr/>
        </p:nvSpPr>
        <p:spPr>
          <a:xfrm>
            <a:off x="1292805" y="2201343"/>
            <a:ext cx="8358389"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All statements related to a must-retained data generation point will not be removed.</a:t>
            </a:r>
          </a:p>
        </p:txBody>
      </p:sp>
      <p:sp>
        <p:nvSpPr>
          <p:cNvPr id="12" name="TextBox 11">
            <a:extLst>
              <a:ext uri="{FF2B5EF4-FFF2-40B4-BE49-F238E27FC236}">
                <a16:creationId xmlns:a16="http://schemas.microsoft.com/office/drawing/2014/main" id="{C34A6B37-FFD4-4885-B0F1-EDFD1981060B}"/>
              </a:ext>
            </a:extLst>
          </p:cNvPr>
          <p:cNvSpPr txBox="1"/>
          <p:nvPr/>
        </p:nvSpPr>
        <p:spPr>
          <a:xfrm>
            <a:off x="1292804" y="4149058"/>
            <a:ext cx="8358389"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All statements related to a removable data generation point will be removed.</a:t>
            </a:r>
          </a:p>
        </p:txBody>
      </p:sp>
    </p:spTree>
    <p:extLst>
      <p:ext uri="{BB962C8B-B14F-4D97-AF65-F5344CB8AC3E}">
        <p14:creationId xmlns:p14="http://schemas.microsoft.com/office/powerpoint/2010/main" val="3036278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8E988CC-ED71-43D4-A3ED-80AAC4A87D5D}"/>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5A565EF6-B5F1-4A05-B4C1-2163283AE620}"/>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302303E0-AC2F-4431-89B5-DF35B82919B3}"/>
              </a:ext>
            </a:extLst>
          </p:cNvPr>
          <p:cNvSpPr>
            <a:spLocks noGrp="1"/>
          </p:cNvSpPr>
          <p:nvPr>
            <p:ph type="sldNum" sz="quarter" idx="12"/>
          </p:nvPr>
        </p:nvSpPr>
        <p:spPr/>
        <p:txBody>
          <a:bodyPr/>
          <a:lstStyle/>
          <a:p>
            <a:fld id="{906745D7-5DCD-445B-BDED-754FAF3E7806}" type="slidenum">
              <a:rPr lang="en-US" smtClean="0"/>
              <a:t>2</a:t>
            </a:fld>
            <a:endParaRPr lang="en-US"/>
          </a:p>
        </p:txBody>
      </p:sp>
      <p:pic>
        <p:nvPicPr>
          <p:cNvPr id="7" name="Picture 6">
            <a:extLst>
              <a:ext uri="{FF2B5EF4-FFF2-40B4-BE49-F238E27FC236}">
                <a16:creationId xmlns:a16="http://schemas.microsoft.com/office/drawing/2014/main" id="{33A8DCEB-A4FC-4E9B-8C1F-E2578A5E0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147" y="329407"/>
            <a:ext cx="2095793" cy="3338026"/>
          </a:xfrm>
          <a:prstGeom prst="rect">
            <a:avLst/>
          </a:prstGeom>
        </p:spPr>
      </p:pic>
      <p:sp>
        <p:nvSpPr>
          <p:cNvPr id="8" name="Rectangle: Rounded Corners 7">
            <a:extLst>
              <a:ext uri="{FF2B5EF4-FFF2-40B4-BE49-F238E27FC236}">
                <a16:creationId xmlns:a16="http://schemas.microsoft.com/office/drawing/2014/main" id="{7F77980D-457A-4FDB-9E4D-4833F2A17940}"/>
              </a:ext>
            </a:extLst>
          </p:cNvPr>
          <p:cNvSpPr/>
          <p:nvPr/>
        </p:nvSpPr>
        <p:spPr bwMode="auto">
          <a:xfrm>
            <a:off x="1053965" y="2272499"/>
            <a:ext cx="2286000" cy="408623"/>
          </a:xfrm>
          <a:prstGeom prst="roundRect">
            <a:avLst/>
          </a:prstGeom>
          <a:noFill/>
          <a:ln w="381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9" name="Speech Bubble: Rectangle 8">
            <a:extLst>
              <a:ext uri="{FF2B5EF4-FFF2-40B4-BE49-F238E27FC236}">
                <a16:creationId xmlns:a16="http://schemas.microsoft.com/office/drawing/2014/main" id="{C37916D8-B785-46D4-A8D5-6BB0C2F68EF8}"/>
              </a:ext>
            </a:extLst>
          </p:cNvPr>
          <p:cNvSpPr/>
          <p:nvPr/>
        </p:nvSpPr>
        <p:spPr bwMode="auto">
          <a:xfrm>
            <a:off x="3852392" y="845361"/>
            <a:ext cx="2286000" cy="400110"/>
          </a:xfrm>
          <a:prstGeom prst="wedgeRectCallout">
            <a:avLst>
              <a:gd name="adj1" fmla="val -75089"/>
              <a:gd name="adj2" fmla="val 292850"/>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lin ang="0" scaled="1"/>
            <a:tileRect/>
          </a:grad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000" dirty="0">
                <a:solidFill>
                  <a:schemeClr val="tx1"/>
                </a:solidFill>
              </a:rPr>
              <a:t>Extra Features</a:t>
            </a:r>
          </a:p>
        </p:txBody>
      </p:sp>
      <p:pic>
        <p:nvPicPr>
          <p:cNvPr id="10" name="Picture 9">
            <a:extLst>
              <a:ext uri="{FF2B5EF4-FFF2-40B4-BE49-F238E27FC236}">
                <a16:creationId xmlns:a16="http://schemas.microsoft.com/office/drawing/2014/main" id="{6B4383B5-912D-4445-A409-FDBC9DF3A3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3560" y="369458"/>
            <a:ext cx="1920240" cy="3413760"/>
          </a:xfrm>
          <a:prstGeom prst="rect">
            <a:avLst/>
          </a:prstGeom>
        </p:spPr>
      </p:pic>
      <p:sp>
        <p:nvSpPr>
          <p:cNvPr id="11" name="Rectangle: Rounded Corners 10">
            <a:extLst>
              <a:ext uri="{FF2B5EF4-FFF2-40B4-BE49-F238E27FC236}">
                <a16:creationId xmlns:a16="http://schemas.microsoft.com/office/drawing/2014/main" id="{CF76BC9E-1B11-4913-B494-7FCF75CE6A47}"/>
              </a:ext>
            </a:extLst>
          </p:cNvPr>
          <p:cNvSpPr/>
          <p:nvPr/>
        </p:nvSpPr>
        <p:spPr bwMode="auto">
          <a:xfrm>
            <a:off x="9357116" y="1655946"/>
            <a:ext cx="2107028" cy="1676400"/>
          </a:xfrm>
          <a:prstGeom prst="roundRect">
            <a:avLst/>
          </a:prstGeom>
          <a:noFill/>
          <a:ln w="381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algn="ctr" eaLnBrk="0" hangingPunct="0"/>
            <a:endParaRPr lang="en-US">
              <a:effectLst>
                <a:outerShdw blurRad="38100" dist="38100" dir="2700000" algn="tl">
                  <a:srgbClr val="000000">
                    <a:alpha val="43137"/>
                  </a:srgbClr>
                </a:outerShdw>
              </a:effectLst>
            </a:endParaRPr>
          </a:p>
        </p:txBody>
      </p:sp>
      <p:sp>
        <p:nvSpPr>
          <p:cNvPr id="12" name="Rectangle: Rounded Corners 11">
            <a:extLst>
              <a:ext uri="{FF2B5EF4-FFF2-40B4-BE49-F238E27FC236}">
                <a16:creationId xmlns:a16="http://schemas.microsoft.com/office/drawing/2014/main" id="{571C9870-C0A2-4E5B-9A2F-27FA1A08D58A}"/>
              </a:ext>
            </a:extLst>
          </p:cNvPr>
          <p:cNvSpPr/>
          <p:nvPr/>
        </p:nvSpPr>
        <p:spPr bwMode="auto">
          <a:xfrm>
            <a:off x="9385020" y="3256146"/>
            <a:ext cx="2107028" cy="342900"/>
          </a:xfrm>
          <a:prstGeom prst="roundRect">
            <a:avLst/>
          </a:prstGeom>
          <a:noFill/>
          <a:ln w="38100">
            <a:solidFill>
              <a:srgbClr val="0033CC"/>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algn="ctr" eaLnBrk="0" hangingPunct="0"/>
            <a:endParaRPr lang="en-US">
              <a:effectLst>
                <a:outerShdw blurRad="38100" dist="38100" dir="2700000" algn="tl">
                  <a:srgbClr val="000000">
                    <a:alpha val="43137"/>
                  </a:srgbClr>
                </a:outerShdw>
              </a:effectLst>
            </a:endParaRPr>
          </a:p>
        </p:txBody>
      </p:sp>
      <p:sp>
        <p:nvSpPr>
          <p:cNvPr id="13" name="Speech Bubble: Rectangle 12">
            <a:extLst>
              <a:ext uri="{FF2B5EF4-FFF2-40B4-BE49-F238E27FC236}">
                <a16:creationId xmlns:a16="http://schemas.microsoft.com/office/drawing/2014/main" id="{CD6D4B6A-674F-440E-8FB2-F1E5CCC8B1DF}"/>
              </a:ext>
            </a:extLst>
          </p:cNvPr>
          <p:cNvSpPr/>
          <p:nvPr/>
        </p:nvSpPr>
        <p:spPr bwMode="auto">
          <a:xfrm>
            <a:off x="6106647" y="2239190"/>
            <a:ext cx="2286000" cy="400110"/>
          </a:xfrm>
          <a:prstGeom prst="wedgeRectCallout">
            <a:avLst>
              <a:gd name="adj1" fmla="val 93925"/>
              <a:gd name="adj2" fmla="val 177402"/>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accent1">
                <a:lumMod val="40000"/>
                <a:lumOff val="60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000" dirty="0">
                <a:solidFill>
                  <a:schemeClr val="tx1"/>
                </a:solidFill>
              </a:rPr>
              <a:t>Advertisements</a:t>
            </a:r>
          </a:p>
        </p:txBody>
      </p:sp>
      <p:pic>
        <p:nvPicPr>
          <p:cNvPr id="14" name="Picture 13">
            <a:extLst>
              <a:ext uri="{FF2B5EF4-FFF2-40B4-BE49-F238E27FC236}">
                <a16:creationId xmlns:a16="http://schemas.microsoft.com/office/drawing/2014/main" id="{4328129F-B747-4492-9EAF-54DB6E8995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7215" y="4033130"/>
            <a:ext cx="2210108" cy="1533739"/>
          </a:xfrm>
          <a:prstGeom prst="rect">
            <a:avLst/>
          </a:prstGeom>
        </p:spPr>
      </p:pic>
      <p:sp>
        <p:nvSpPr>
          <p:cNvPr id="15" name="Oval 14">
            <a:extLst>
              <a:ext uri="{FF2B5EF4-FFF2-40B4-BE49-F238E27FC236}">
                <a16:creationId xmlns:a16="http://schemas.microsoft.com/office/drawing/2014/main" id="{410DD638-C0BD-4DA1-880E-22C45ABB7AD7}"/>
              </a:ext>
            </a:extLst>
          </p:cNvPr>
          <p:cNvSpPr/>
          <p:nvPr/>
        </p:nvSpPr>
        <p:spPr bwMode="auto">
          <a:xfrm>
            <a:off x="5559004" y="3905506"/>
            <a:ext cx="769259" cy="519351"/>
          </a:xfrm>
          <a:prstGeom prst="ellipse">
            <a:avLst/>
          </a:prstGeom>
          <a:noFill/>
          <a:ln w="57150">
            <a:solidFill>
              <a:srgbClr val="00206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16" name="Speech Bubble: Rectangle 15">
            <a:extLst>
              <a:ext uri="{FF2B5EF4-FFF2-40B4-BE49-F238E27FC236}">
                <a16:creationId xmlns:a16="http://schemas.microsoft.com/office/drawing/2014/main" id="{5289B720-0D51-44F2-87B4-6A45DD66B8A2}"/>
              </a:ext>
            </a:extLst>
          </p:cNvPr>
          <p:cNvSpPr/>
          <p:nvPr/>
        </p:nvSpPr>
        <p:spPr bwMode="auto">
          <a:xfrm>
            <a:off x="7598229" y="4715841"/>
            <a:ext cx="2286000" cy="707886"/>
          </a:xfrm>
          <a:prstGeom prst="wedgeRectCallout">
            <a:avLst>
              <a:gd name="adj1" fmla="val -105432"/>
              <a:gd name="adj2" fmla="val -127423"/>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13500000" scaled="1"/>
            <a:tileRect/>
          </a:gradFill>
          <a:ln>
            <a:solidFill>
              <a:schemeClr val="bg1">
                <a:lumMod val="75000"/>
              </a:schemeClr>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r>
              <a:rPr lang="en-US" sz="2000" dirty="0">
                <a:solidFill>
                  <a:schemeClr val="tx1"/>
                </a:solidFill>
              </a:rPr>
              <a:t>Irrelevant Functionality</a:t>
            </a:r>
          </a:p>
        </p:txBody>
      </p:sp>
      <p:sp>
        <p:nvSpPr>
          <p:cNvPr id="2" name="TextBox 1">
            <a:extLst>
              <a:ext uri="{FF2B5EF4-FFF2-40B4-BE49-F238E27FC236}">
                <a16:creationId xmlns:a16="http://schemas.microsoft.com/office/drawing/2014/main" id="{1B43D242-988C-486B-8C68-F7B5026BFC99}"/>
              </a:ext>
            </a:extLst>
          </p:cNvPr>
          <p:cNvSpPr txBox="1"/>
          <p:nvPr/>
        </p:nvSpPr>
        <p:spPr>
          <a:xfrm>
            <a:off x="1155665" y="3697604"/>
            <a:ext cx="2048755" cy="369332"/>
          </a:xfrm>
          <a:prstGeom prst="rect">
            <a:avLst/>
          </a:prstGeom>
          <a:noFill/>
        </p:spPr>
        <p:txBody>
          <a:bodyPr wrap="square" rtlCol="0">
            <a:spAutoFit/>
          </a:bodyPr>
          <a:lstStyle/>
          <a:p>
            <a:pPr algn="ctr"/>
            <a:r>
              <a:rPr lang="en-US" dirty="0"/>
              <a:t>WeatherBug</a:t>
            </a:r>
          </a:p>
        </p:txBody>
      </p:sp>
      <p:sp>
        <p:nvSpPr>
          <p:cNvPr id="17" name="TextBox 16">
            <a:extLst>
              <a:ext uri="{FF2B5EF4-FFF2-40B4-BE49-F238E27FC236}">
                <a16:creationId xmlns:a16="http://schemas.microsoft.com/office/drawing/2014/main" id="{3198242F-5531-4C6D-ADB5-3A045C2801B0}"/>
              </a:ext>
            </a:extLst>
          </p:cNvPr>
          <p:cNvSpPr txBox="1"/>
          <p:nvPr/>
        </p:nvSpPr>
        <p:spPr>
          <a:xfrm>
            <a:off x="4057892" y="5592195"/>
            <a:ext cx="2048755" cy="369332"/>
          </a:xfrm>
          <a:prstGeom prst="rect">
            <a:avLst/>
          </a:prstGeom>
          <a:noFill/>
        </p:spPr>
        <p:txBody>
          <a:bodyPr wrap="square" rtlCol="0">
            <a:spAutoFit/>
          </a:bodyPr>
          <a:lstStyle/>
          <a:p>
            <a:pPr algn="ctr"/>
            <a:r>
              <a:rPr lang="en-US" dirty="0"/>
              <a:t>China Calendar</a:t>
            </a:r>
          </a:p>
        </p:txBody>
      </p:sp>
      <p:sp>
        <p:nvSpPr>
          <p:cNvPr id="18" name="TextBox 17">
            <a:extLst>
              <a:ext uri="{FF2B5EF4-FFF2-40B4-BE49-F238E27FC236}">
                <a16:creationId xmlns:a16="http://schemas.microsoft.com/office/drawing/2014/main" id="{503FD5FD-C5EA-4C5D-9D40-CF254FD1AECB}"/>
              </a:ext>
            </a:extLst>
          </p:cNvPr>
          <p:cNvSpPr txBox="1"/>
          <p:nvPr/>
        </p:nvSpPr>
        <p:spPr>
          <a:xfrm>
            <a:off x="9458538" y="3749411"/>
            <a:ext cx="2048755" cy="369332"/>
          </a:xfrm>
          <a:prstGeom prst="rect">
            <a:avLst/>
          </a:prstGeom>
          <a:noFill/>
        </p:spPr>
        <p:txBody>
          <a:bodyPr wrap="square" rtlCol="0">
            <a:spAutoFit/>
          </a:bodyPr>
          <a:lstStyle/>
          <a:p>
            <a:pPr algn="ctr"/>
            <a:r>
              <a:rPr lang="en-US" dirty="0"/>
              <a:t>Fox News</a:t>
            </a:r>
          </a:p>
        </p:txBody>
      </p:sp>
    </p:spTree>
    <p:extLst>
      <p:ext uri="{BB962C8B-B14F-4D97-AF65-F5344CB8AC3E}">
        <p14:creationId xmlns:p14="http://schemas.microsoft.com/office/powerpoint/2010/main" val="1781603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
            <a:extLst>
              <a:ext uri="{FF2B5EF4-FFF2-40B4-BE49-F238E27FC236}">
                <a16:creationId xmlns:a16="http://schemas.microsoft.com/office/drawing/2014/main" id="{7D2E76B7-1150-4FBF-81AD-504B4BD9C437}"/>
              </a:ext>
            </a:extLst>
          </p:cNvPr>
          <p:cNvSpPr>
            <a:spLocks noGrp="1"/>
          </p:cNvSpPr>
          <p:nvPr>
            <p:ph idx="1"/>
          </p:nvPr>
        </p:nvSpPr>
        <p:spPr>
          <a:xfrm>
            <a:off x="2152650" y="217109"/>
            <a:ext cx="7886700" cy="538483"/>
          </a:xfrm>
        </p:spPr>
        <p:txBody>
          <a:bodyPr/>
          <a:lstStyle/>
          <a:p>
            <a:r>
              <a:rPr lang="en-US" dirty="0"/>
              <a:t>Apply rule Remove-Stmt-1.</a:t>
            </a:r>
          </a:p>
          <a:p>
            <a:endParaRPr lang="en-US" b="1" dirty="0"/>
          </a:p>
          <a:p>
            <a:pPr lvl="1"/>
            <a:endParaRPr lang="en-US" b="1" dirty="0"/>
          </a:p>
        </p:txBody>
      </p:sp>
      <p:sp>
        <p:nvSpPr>
          <p:cNvPr id="4" name="Date Placeholder 3">
            <a:extLst>
              <a:ext uri="{FF2B5EF4-FFF2-40B4-BE49-F238E27FC236}">
                <a16:creationId xmlns:a16="http://schemas.microsoft.com/office/drawing/2014/main" id="{D8FEF2BE-E894-4555-A132-8260FFE7F63C}"/>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6680DFA7-EB97-4DD3-A514-19F2942CEA5D}"/>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B7AE102D-0BF4-435B-A1D5-64D46677630E}"/>
              </a:ext>
            </a:extLst>
          </p:cNvPr>
          <p:cNvSpPr>
            <a:spLocks noGrp="1"/>
          </p:cNvSpPr>
          <p:nvPr>
            <p:ph type="sldNum" sz="quarter" idx="12"/>
          </p:nvPr>
        </p:nvSpPr>
        <p:spPr/>
        <p:txBody>
          <a:bodyPr/>
          <a:lstStyle/>
          <a:p>
            <a:fld id="{906745D7-5DCD-445B-BDED-754FAF3E7806}" type="slidenum">
              <a:rPr lang="en-US" smtClean="0"/>
              <a:t>29</a:t>
            </a:fld>
            <a:endParaRPr lang="en-US"/>
          </a:p>
        </p:txBody>
      </p:sp>
      <p:sp>
        <p:nvSpPr>
          <p:cNvPr id="7" name="TextBox 6">
            <a:extLst>
              <a:ext uri="{FF2B5EF4-FFF2-40B4-BE49-F238E27FC236}">
                <a16:creationId xmlns:a16="http://schemas.microsoft.com/office/drawing/2014/main" id="{57AC5BA2-9029-4B5F-B28C-B4E82CBC4411}"/>
              </a:ext>
            </a:extLst>
          </p:cNvPr>
          <p:cNvSpPr txBox="1"/>
          <p:nvPr/>
        </p:nvSpPr>
        <p:spPr>
          <a:xfrm>
            <a:off x="2152650" y="937938"/>
            <a:ext cx="4457700" cy="1754326"/>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06   b() {</a:t>
            </a:r>
          </a:p>
          <a:p>
            <a:r>
              <a:rPr lang="en-US" dirty="0">
                <a:latin typeface="Courier New" panose="02070309020205020404" pitchFamily="49" charset="0"/>
                <a:cs typeface="Courier New" panose="02070309020205020404" pitchFamily="49" charset="0"/>
              </a:rPr>
              <a:t>07     tv0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id0</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08     tv0.setText(data);</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8" name="Rectangle 7">
            <a:extLst>
              <a:ext uri="{FF2B5EF4-FFF2-40B4-BE49-F238E27FC236}">
                <a16:creationId xmlns:a16="http://schemas.microsoft.com/office/drawing/2014/main" id="{909CF893-EA3E-4619-8399-7AA8C85ECCAB}"/>
              </a:ext>
            </a:extLst>
          </p:cNvPr>
          <p:cNvSpPr/>
          <p:nvPr/>
        </p:nvSpPr>
        <p:spPr>
          <a:xfrm>
            <a:off x="2152650" y="1506829"/>
            <a:ext cx="4457700" cy="5932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48883936-5F54-4C31-BB48-0346812B909E}"/>
              </a:ext>
            </a:extLst>
          </p:cNvPr>
          <p:cNvGrpSpPr/>
          <p:nvPr/>
        </p:nvGrpSpPr>
        <p:grpSpPr>
          <a:xfrm>
            <a:off x="7148112" y="1508176"/>
            <a:ext cx="3060775" cy="374365"/>
            <a:chOff x="5415164" y="2719258"/>
            <a:chExt cx="3060775" cy="374365"/>
          </a:xfrm>
        </p:grpSpPr>
        <p:sp>
          <p:nvSpPr>
            <p:cNvPr id="10" name="TextBox 9">
              <a:extLst>
                <a:ext uri="{FF2B5EF4-FFF2-40B4-BE49-F238E27FC236}">
                  <a16:creationId xmlns:a16="http://schemas.microsoft.com/office/drawing/2014/main" id="{68DEA80A-CABA-4678-B010-7D97CFDC33C3}"/>
                </a:ext>
              </a:extLst>
            </p:cNvPr>
            <p:cNvSpPr txBox="1"/>
            <p:nvPr/>
          </p:nvSpPr>
          <p:spPr>
            <a:xfrm>
              <a:off x="5415164" y="2719258"/>
              <a:ext cx="1013419" cy="369332"/>
            </a:xfrm>
            <a:prstGeom prst="rect">
              <a:avLst/>
            </a:prstGeom>
            <a:noFill/>
          </p:spPr>
          <p:txBody>
            <a:bodyPr wrap="none" rtlCol="0">
              <a:spAutoFit/>
            </a:bodyPr>
            <a:lstStyle/>
            <a:p>
              <a:r>
                <a:rPr lang="en-US" b="1" dirty="0"/>
                <a:t>L07, L08</a:t>
              </a:r>
              <a:r>
                <a:rPr lang="en-US" dirty="0"/>
                <a:t> </a:t>
              </a:r>
            </a:p>
          </p:txBody>
        </p:sp>
        <p:sp>
          <p:nvSpPr>
            <p:cNvPr id="11" name="TextBox 10">
              <a:extLst>
                <a:ext uri="{FF2B5EF4-FFF2-40B4-BE49-F238E27FC236}">
                  <a16:creationId xmlns:a16="http://schemas.microsoft.com/office/drawing/2014/main" id="{C89AC74A-98C5-4553-8934-474C8FE73F9B}"/>
                </a:ext>
              </a:extLst>
            </p:cNvPr>
            <p:cNvSpPr txBox="1"/>
            <p:nvPr/>
          </p:nvSpPr>
          <p:spPr>
            <a:xfrm>
              <a:off x="7353837" y="2724291"/>
              <a:ext cx="1122102" cy="369332"/>
            </a:xfrm>
            <a:prstGeom prst="rect">
              <a:avLst/>
            </a:prstGeom>
            <a:noFill/>
          </p:spPr>
          <p:txBody>
            <a:bodyPr wrap="square" rtlCol="0">
              <a:spAutoFit/>
            </a:bodyPr>
            <a:lstStyle/>
            <a:p>
              <a:r>
                <a:rPr lang="en-US" b="1" dirty="0" err="1"/>
                <a:t>UIRelated</a:t>
              </a:r>
              <a:endParaRPr lang="en-US" b="1" dirty="0"/>
            </a:p>
          </p:txBody>
        </p:sp>
        <p:cxnSp>
          <p:nvCxnSpPr>
            <p:cNvPr id="12" name="Straight Arrow Connector 11">
              <a:extLst>
                <a:ext uri="{FF2B5EF4-FFF2-40B4-BE49-F238E27FC236}">
                  <a16:creationId xmlns:a16="http://schemas.microsoft.com/office/drawing/2014/main" id="{D897CFFE-6BF9-4544-935B-3CFC2E8A673B}"/>
                </a:ext>
              </a:extLst>
            </p:cNvPr>
            <p:cNvCxnSpPr>
              <a:cxnSpLocks/>
              <a:stCxn id="10" idx="3"/>
              <a:endCxn id="11" idx="1"/>
            </p:cNvCxnSpPr>
            <p:nvPr/>
          </p:nvCxnSpPr>
          <p:spPr>
            <a:xfrm>
              <a:off x="6428583" y="2903924"/>
              <a:ext cx="925254"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FE7FE48B-76B7-4C84-B774-A73A4FBA951E}"/>
              </a:ext>
            </a:extLst>
          </p:cNvPr>
          <p:cNvGrpSpPr/>
          <p:nvPr/>
        </p:nvGrpSpPr>
        <p:grpSpPr>
          <a:xfrm>
            <a:off x="7148112" y="2746593"/>
            <a:ext cx="3189849" cy="374365"/>
            <a:chOff x="5415164" y="2719258"/>
            <a:chExt cx="3189849" cy="374365"/>
          </a:xfrm>
        </p:grpSpPr>
        <p:sp>
          <p:nvSpPr>
            <p:cNvPr id="14" name="TextBox 13">
              <a:extLst>
                <a:ext uri="{FF2B5EF4-FFF2-40B4-BE49-F238E27FC236}">
                  <a16:creationId xmlns:a16="http://schemas.microsoft.com/office/drawing/2014/main" id="{438F61AC-14D1-4CC3-8F48-96310F5211A1}"/>
                </a:ext>
              </a:extLst>
            </p:cNvPr>
            <p:cNvSpPr txBox="1"/>
            <p:nvPr/>
          </p:nvSpPr>
          <p:spPr>
            <a:xfrm>
              <a:off x="5415164" y="2719258"/>
              <a:ext cx="1013419" cy="369332"/>
            </a:xfrm>
            <a:prstGeom prst="rect">
              <a:avLst/>
            </a:prstGeom>
            <a:noFill/>
          </p:spPr>
          <p:txBody>
            <a:bodyPr wrap="none" rtlCol="0">
              <a:spAutoFit/>
            </a:bodyPr>
            <a:lstStyle/>
            <a:p>
              <a:r>
                <a:rPr lang="en-US" b="1" dirty="0">
                  <a:solidFill>
                    <a:srgbClr val="FF0000"/>
                  </a:solidFill>
                </a:rPr>
                <a:t>L07</a:t>
              </a:r>
              <a:r>
                <a:rPr lang="en-US" b="1" dirty="0"/>
                <a:t>, </a:t>
              </a:r>
              <a:r>
                <a:rPr lang="en-US" b="1" dirty="0">
                  <a:solidFill>
                    <a:srgbClr val="FF0000"/>
                  </a:solidFill>
                </a:rPr>
                <a:t>L08</a:t>
              </a:r>
              <a:r>
                <a:rPr lang="en-US" dirty="0"/>
                <a:t> </a:t>
              </a:r>
            </a:p>
          </p:txBody>
        </p:sp>
        <p:sp>
          <p:nvSpPr>
            <p:cNvPr id="15" name="TextBox 14">
              <a:extLst>
                <a:ext uri="{FF2B5EF4-FFF2-40B4-BE49-F238E27FC236}">
                  <a16:creationId xmlns:a16="http://schemas.microsoft.com/office/drawing/2014/main" id="{8FE42496-3320-4688-BA4B-03292708197D}"/>
                </a:ext>
              </a:extLst>
            </p:cNvPr>
            <p:cNvSpPr txBox="1"/>
            <p:nvPr/>
          </p:nvSpPr>
          <p:spPr>
            <a:xfrm>
              <a:off x="7353837" y="2724291"/>
              <a:ext cx="1251176" cy="369332"/>
            </a:xfrm>
            <a:prstGeom prst="rect">
              <a:avLst/>
            </a:prstGeom>
            <a:noFill/>
          </p:spPr>
          <p:txBody>
            <a:bodyPr wrap="none" rtlCol="0">
              <a:spAutoFit/>
            </a:bodyPr>
            <a:lstStyle/>
            <a:p>
              <a:r>
                <a:rPr lang="en-US" b="1" dirty="0"/>
                <a:t>Removable</a:t>
              </a:r>
            </a:p>
          </p:txBody>
        </p:sp>
        <p:cxnSp>
          <p:nvCxnSpPr>
            <p:cNvPr id="16" name="Straight Arrow Connector 15">
              <a:extLst>
                <a:ext uri="{FF2B5EF4-FFF2-40B4-BE49-F238E27FC236}">
                  <a16:creationId xmlns:a16="http://schemas.microsoft.com/office/drawing/2014/main" id="{9E62B0D0-D1C6-44FD-9835-3BA0D1747FAA}"/>
                </a:ext>
              </a:extLst>
            </p:cNvPr>
            <p:cNvCxnSpPr>
              <a:cxnSpLocks/>
              <a:stCxn id="14" idx="3"/>
              <a:endCxn id="15" idx="1"/>
            </p:cNvCxnSpPr>
            <p:nvPr/>
          </p:nvCxnSpPr>
          <p:spPr>
            <a:xfrm>
              <a:off x="6428583" y="2903924"/>
              <a:ext cx="925254"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7" name="Arrow: Down 16">
            <a:extLst>
              <a:ext uri="{FF2B5EF4-FFF2-40B4-BE49-F238E27FC236}">
                <a16:creationId xmlns:a16="http://schemas.microsoft.com/office/drawing/2014/main" id="{2F7159D1-623B-47A8-B9EF-D5A6F26B9731}"/>
              </a:ext>
            </a:extLst>
          </p:cNvPr>
          <p:cNvSpPr/>
          <p:nvPr/>
        </p:nvSpPr>
        <p:spPr>
          <a:xfrm>
            <a:off x="8475038" y="1877508"/>
            <a:ext cx="611746" cy="859099"/>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3A59E28-6258-4035-ABE1-028603F8CAD4}"/>
              </a:ext>
            </a:extLst>
          </p:cNvPr>
          <p:cNvSpPr txBox="1"/>
          <p:nvPr/>
        </p:nvSpPr>
        <p:spPr>
          <a:xfrm>
            <a:off x="2152650" y="3628329"/>
            <a:ext cx="4457700" cy="2031325"/>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18     tv1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a:solidFill>
                  <a:srgbClr val="00B0F0"/>
                </a:solidFill>
                <a:latin typeface="Courier New" panose="02070309020205020404" pitchFamily="49" charset="0"/>
                <a:cs typeface="Courier New" panose="02070309020205020404" pitchFamily="49" charset="0"/>
              </a:rPr>
              <a:t>id1</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19     tv1.setText(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19" name="Rectangle 18">
            <a:extLst>
              <a:ext uri="{FF2B5EF4-FFF2-40B4-BE49-F238E27FC236}">
                <a16:creationId xmlns:a16="http://schemas.microsoft.com/office/drawing/2014/main" id="{051FE308-CFA4-48FD-90A6-1873073F64FD}"/>
              </a:ext>
            </a:extLst>
          </p:cNvPr>
          <p:cNvSpPr/>
          <p:nvPr/>
        </p:nvSpPr>
        <p:spPr>
          <a:xfrm>
            <a:off x="2152650" y="4193424"/>
            <a:ext cx="4457700" cy="5802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D669B1CF-20F9-43E3-AD58-F5F959AADAD7}"/>
              </a:ext>
            </a:extLst>
          </p:cNvPr>
          <p:cNvGrpSpPr/>
          <p:nvPr/>
        </p:nvGrpSpPr>
        <p:grpSpPr>
          <a:xfrm>
            <a:off x="7148112" y="4169676"/>
            <a:ext cx="3060775" cy="374365"/>
            <a:chOff x="5415164" y="2719258"/>
            <a:chExt cx="3060775" cy="374365"/>
          </a:xfrm>
        </p:grpSpPr>
        <p:sp>
          <p:nvSpPr>
            <p:cNvPr id="21" name="TextBox 20">
              <a:extLst>
                <a:ext uri="{FF2B5EF4-FFF2-40B4-BE49-F238E27FC236}">
                  <a16:creationId xmlns:a16="http://schemas.microsoft.com/office/drawing/2014/main" id="{9A9F34F0-582E-4ADB-BF94-7B39463DB33C}"/>
                </a:ext>
              </a:extLst>
            </p:cNvPr>
            <p:cNvSpPr txBox="1"/>
            <p:nvPr/>
          </p:nvSpPr>
          <p:spPr>
            <a:xfrm>
              <a:off x="5415164" y="2719258"/>
              <a:ext cx="1013419" cy="369332"/>
            </a:xfrm>
            <a:prstGeom prst="rect">
              <a:avLst/>
            </a:prstGeom>
            <a:noFill/>
          </p:spPr>
          <p:txBody>
            <a:bodyPr wrap="none" rtlCol="0">
              <a:spAutoFit/>
            </a:bodyPr>
            <a:lstStyle/>
            <a:p>
              <a:r>
                <a:rPr lang="en-US" b="1" dirty="0"/>
                <a:t>L18, L19</a:t>
              </a:r>
              <a:r>
                <a:rPr lang="en-US" dirty="0"/>
                <a:t> </a:t>
              </a:r>
            </a:p>
          </p:txBody>
        </p:sp>
        <p:sp>
          <p:nvSpPr>
            <p:cNvPr id="22" name="TextBox 21">
              <a:extLst>
                <a:ext uri="{FF2B5EF4-FFF2-40B4-BE49-F238E27FC236}">
                  <a16:creationId xmlns:a16="http://schemas.microsoft.com/office/drawing/2014/main" id="{678A958F-529F-49C3-8E89-66BC47FF39D8}"/>
                </a:ext>
              </a:extLst>
            </p:cNvPr>
            <p:cNvSpPr txBox="1"/>
            <p:nvPr/>
          </p:nvSpPr>
          <p:spPr>
            <a:xfrm>
              <a:off x="7353837" y="2724291"/>
              <a:ext cx="1122102" cy="369332"/>
            </a:xfrm>
            <a:prstGeom prst="rect">
              <a:avLst/>
            </a:prstGeom>
            <a:noFill/>
          </p:spPr>
          <p:txBody>
            <a:bodyPr wrap="square" rtlCol="0">
              <a:spAutoFit/>
            </a:bodyPr>
            <a:lstStyle/>
            <a:p>
              <a:r>
                <a:rPr lang="en-US" b="1" dirty="0" err="1"/>
                <a:t>UIRelated</a:t>
              </a:r>
              <a:endParaRPr lang="en-US" b="1" dirty="0"/>
            </a:p>
          </p:txBody>
        </p:sp>
        <p:cxnSp>
          <p:nvCxnSpPr>
            <p:cNvPr id="23" name="Straight Arrow Connector 22">
              <a:extLst>
                <a:ext uri="{FF2B5EF4-FFF2-40B4-BE49-F238E27FC236}">
                  <a16:creationId xmlns:a16="http://schemas.microsoft.com/office/drawing/2014/main" id="{12AA9C50-F76D-4C5B-A72F-197977B5514A}"/>
                </a:ext>
              </a:extLst>
            </p:cNvPr>
            <p:cNvCxnSpPr>
              <a:cxnSpLocks/>
              <a:stCxn id="21" idx="3"/>
              <a:endCxn id="22" idx="1"/>
            </p:cNvCxnSpPr>
            <p:nvPr/>
          </p:nvCxnSpPr>
          <p:spPr>
            <a:xfrm>
              <a:off x="6428583" y="2903924"/>
              <a:ext cx="925254"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7D8833D7-DD34-4383-949E-16F6E1156856}"/>
              </a:ext>
            </a:extLst>
          </p:cNvPr>
          <p:cNvGrpSpPr/>
          <p:nvPr/>
        </p:nvGrpSpPr>
        <p:grpSpPr>
          <a:xfrm>
            <a:off x="7148112" y="5408093"/>
            <a:ext cx="3189849" cy="374365"/>
            <a:chOff x="5415164" y="2719258"/>
            <a:chExt cx="3189849" cy="374365"/>
          </a:xfrm>
        </p:grpSpPr>
        <p:sp>
          <p:nvSpPr>
            <p:cNvPr id="25" name="TextBox 24">
              <a:extLst>
                <a:ext uri="{FF2B5EF4-FFF2-40B4-BE49-F238E27FC236}">
                  <a16:creationId xmlns:a16="http://schemas.microsoft.com/office/drawing/2014/main" id="{31B2CEB9-9D61-4102-8974-E0201DC72476}"/>
                </a:ext>
              </a:extLst>
            </p:cNvPr>
            <p:cNvSpPr txBox="1"/>
            <p:nvPr/>
          </p:nvSpPr>
          <p:spPr>
            <a:xfrm>
              <a:off x="5415164" y="2719258"/>
              <a:ext cx="1013419" cy="369332"/>
            </a:xfrm>
            <a:prstGeom prst="rect">
              <a:avLst/>
            </a:prstGeom>
            <a:noFill/>
          </p:spPr>
          <p:txBody>
            <a:bodyPr wrap="none" rtlCol="0">
              <a:spAutoFit/>
            </a:bodyPr>
            <a:lstStyle/>
            <a:p>
              <a:r>
                <a:rPr lang="en-US" b="1" dirty="0">
                  <a:solidFill>
                    <a:srgbClr val="FF0000"/>
                  </a:solidFill>
                </a:rPr>
                <a:t>L18</a:t>
              </a:r>
              <a:r>
                <a:rPr lang="en-US" b="1" dirty="0"/>
                <a:t>, </a:t>
              </a:r>
              <a:r>
                <a:rPr lang="en-US" b="1" dirty="0">
                  <a:solidFill>
                    <a:srgbClr val="FF0000"/>
                  </a:solidFill>
                </a:rPr>
                <a:t>L19</a:t>
              </a:r>
              <a:r>
                <a:rPr lang="en-US" dirty="0"/>
                <a:t> </a:t>
              </a:r>
            </a:p>
          </p:txBody>
        </p:sp>
        <p:sp>
          <p:nvSpPr>
            <p:cNvPr id="26" name="TextBox 25">
              <a:extLst>
                <a:ext uri="{FF2B5EF4-FFF2-40B4-BE49-F238E27FC236}">
                  <a16:creationId xmlns:a16="http://schemas.microsoft.com/office/drawing/2014/main" id="{4D81B865-3FC1-4EBF-BF4A-7B12EEB3E0E7}"/>
                </a:ext>
              </a:extLst>
            </p:cNvPr>
            <p:cNvSpPr txBox="1"/>
            <p:nvPr/>
          </p:nvSpPr>
          <p:spPr>
            <a:xfrm>
              <a:off x="7353837" y="2724291"/>
              <a:ext cx="1251176" cy="369332"/>
            </a:xfrm>
            <a:prstGeom prst="rect">
              <a:avLst/>
            </a:prstGeom>
            <a:noFill/>
          </p:spPr>
          <p:txBody>
            <a:bodyPr wrap="none" rtlCol="0">
              <a:spAutoFit/>
            </a:bodyPr>
            <a:lstStyle/>
            <a:p>
              <a:r>
                <a:rPr lang="en-US" b="1" dirty="0"/>
                <a:t>Removable</a:t>
              </a:r>
            </a:p>
          </p:txBody>
        </p:sp>
        <p:cxnSp>
          <p:nvCxnSpPr>
            <p:cNvPr id="27" name="Straight Arrow Connector 26">
              <a:extLst>
                <a:ext uri="{FF2B5EF4-FFF2-40B4-BE49-F238E27FC236}">
                  <a16:creationId xmlns:a16="http://schemas.microsoft.com/office/drawing/2014/main" id="{677A726A-71DB-42B2-AE36-658E224CA621}"/>
                </a:ext>
              </a:extLst>
            </p:cNvPr>
            <p:cNvCxnSpPr>
              <a:cxnSpLocks/>
              <a:stCxn id="25" idx="3"/>
              <a:endCxn id="26" idx="1"/>
            </p:cNvCxnSpPr>
            <p:nvPr/>
          </p:nvCxnSpPr>
          <p:spPr>
            <a:xfrm>
              <a:off x="6428583" y="2903924"/>
              <a:ext cx="925254"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8" name="Arrow: Down 27">
            <a:extLst>
              <a:ext uri="{FF2B5EF4-FFF2-40B4-BE49-F238E27FC236}">
                <a16:creationId xmlns:a16="http://schemas.microsoft.com/office/drawing/2014/main" id="{4DFBD9D4-8EB7-4796-BCC3-A25B038E3794}"/>
              </a:ext>
            </a:extLst>
          </p:cNvPr>
          <p:cNvSpPr/>
          <p:nvPr/>
        </p:nvSpPr>
        <p:spPr>
          <a:xfrm>
            <a:off x="8475038" y="4539008"/>
            <a:ext cx="611746" cy="859099"/>
          </a:xfrm>
          <a:prstGeom prst="downArrow">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670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750"/>
                                        <p:tgtEl>
                                          <p:spTgt spid="17"/>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750"/>
                                        <p:tgtEl>
                                          <p:spTgt spid="28"/>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a:extLst>
              <a:ext uri="{FF2B5EF4-FFF2-40B4-BE49-F238E27FC236}">
                <a16:creationId xmlns:a16="http://schemas.microsoft.com/office/drawing/2014/main" id="{D0DF7A40-B29E-4C71-A0AB-7CBB9A31CDB0}"/>
              </a:ext>
            </a:extLst>
          </p:cNvPr>
          <p:cNvSpPr>
            <a:spLocks noGrp="1"/>
          </p:cNvSpPr>
          <p:nvPr>
            <p:ph idx="1"/>
          </p:nvPr>
        </p:nvSpPr>
        <p:spPr>
          <a:xfrm>
            <a:off x="2152650" y="217109"/>
            <a:ext cx="7886700" cy="538483"/>
          </a:xfrm>
        </p:spPr>
        <p:txBody>
          <a:bodyPr/>
          <a:lstStyle/>
          <a:p>
            <a:r>
              <a:rPr lang="en-US" dirty="0"/>
              <a:t>Apply rule </a:t>
            </a:r>
            <a:r>
              <a:rPr lang="en-US" dirty="0" err="1"/>
              <a:t>Unremove</a:t>
            </a:r>
            <a:r>
              <a:rPr lang="en-US" dirty="0"/>
              <a:t>-Stmt.</a:t>
            </a:r>
          </a:p>
          <a:p>
            <a:endParaRPr lang="en-US" b="1" dirty="0"/>
          </a:p>
          <a:p>
            <a:pPr lvl="1"/>
            <a:endParaRPr lang="en-US" b="1" dirty="0"/>
          </a:p>
        </p:txBody>
      </p:sp>
      <p:sp>
        <p:nvSpPr>
          <p:cNvPr id="4" name="Date Placeholder 3">
            <a:extLst>
              <a:ext uri="{FF2B5EF4-FFF2-40B4-BE49-F238E27FC236}">
                <a16:creationId xmlns:a16="http://schemas.microsoft.com/office/drawing/2014/main" id="{9AAE855E-4BCF-491E-928D-BD98C0F7EB2E}"/>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A6822D2-F5B0-4613-A66F-0CAE28DBAABD}"/>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37F117C7-725D-4537-8920-422CCFBD979A}"/>
              </a:ext>
            </a:extLst>
          </p:cNvPr>
          <p:cNvSpPr>
            <a:spLocks noGrp="1"/>
          </p:cNvSpPr>
          <p:nvPr>
            <p:ph type="sldNum" sz="quarter" idx="12"/>
          </p:nvPr>
        </p:nvSpPr>
        <p:spPr/>
        <p:txBody>
          <a:bodyPr/>
          <a:lstStyle/>
          <a:p>
            <a:fld id="{906745D7-5DCD-445B-BDED-754FAF3E7806}" type="slidenum">
              <a:rPr lang="en-US" smtClean="0"/>
              <a:t>30</a:t>
            </a:fld>
            <a:endParaRPr lang="en-US"/>
          </a:p>
        </p:txBody>
      </p:sp>
      <p:sp>
        <p:nvSpPr>
          <p:cNvPr id="7" name="TextBox 6">
            <a:extLst>
              <a:ext uri="{FF2B5EF4-FFF2-40B4-BE49-F238E27FC236}">
                <a16:creationId xmlns:a16="http://schemas.microsoft.com/office/drawing/2014/main" id="{209CCD29-1840-4E5A-83BC-EC796A90B467}"/>
              </a:ext>
            </a:extLst>
          </p:cNvPr>
          <p:cNvSpPr txBox="1"/>
          <p:nvPr/>
        </p:nvSpPr>
        <p:spPr>
          <a:xfrm>
            <a:off x="2152650" y="1344503"/>
            <a:ext cx="4457700" cy="2585323"/>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17     </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data.split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18     tv1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(id1);</a:t>
            </a:r>
          </a:p>
          <a:p>
            <a:r>
              <a:rPr lang="en-US" dirty="0">
                <a:latin typeface="Courier New" panose="02070309020205020404" pitchFamily="49" charset="0"/>
                <a:cs typeface="Courier New" panose="02070309020205020404" pitchFamily="49" charset="0"/>
              </a:rPr>
              <a:t>19     tv1.setText(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21     tv2.setText(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8" name="Rectangle 7">
            <a:extLst>
              <a:ext uri="{FF2B5EF4-FFF2-40B4-BE49-F238E27FC236}">
                <a16:creationId xmlns:a16="http://schemas.microsoft.com/office/drawing/2014/main" id="{3E74CD30-6A8C-4595-A5C8-89CB25B3DB92}"/>
              </a:ext>
            </a:extLst>
          </p:cNvPr>
          <p:cNvSpPr/>
          <p:nvPr/>
        </p:nvSpPr>
        <p:spPr>
          <a:xfrm>
            <a:off x="2152650" y="3022545"/>
            <a:ext cx="4457700" cy="276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5097A28-5776-4498-BAB3-96326412403B}"/>
              </a:ext>
            </a:extLst>
          </p:cNvPr>
          <p:cNvGrpSpPr/>
          <p:nvPr/>
        </p:nvGrpSpPr>
        <p:grpSpPr>
          <a:xfrm>
            <a:off x="6902247" y="2924305"/>
            <a:ext cx="3416706" cy="374365"/>
            <a:chOff x="5415164" y="2719258"/>
            <a:chExt cx="3416706" cy="374365"/>
          </a:xfrm>
        </p:grpSpPr>
        <p:sp>
          <p:nvSpPr>
            <p:cNvPr id="23" name="TextBox 22">
              <a:extLst>
                <a:ext uri="{FF2B5EF4-FFF2-40B4-BE49-F238E27FC236}">
                  <a16:creationId xmlns:a16="http://schemas.microsoft.com/office/drawing/2014/main" id="{D5286690-40C3-423F-8E8A-36F1C7098AEA}"/>
                </a:ext>
              </a:extLst>
            </p:cNvPr>
            <p:cNvSpPr txBox="1"/>
            <p:nvPr/>
          </p:nvSpPr>
          <p:spPr>
            <a:xfrm>
              <a:off x="5415164" y="2719258"/>
              <a:ext cx="569387" cy="369332"/>
            </a:xfrm>
            <a:prstGeom prst="rect">
              <a:avLst/>
            </a:prstGeom>
            <a:noFill/>
          </p:spPr>
          <p:txBody>
            <a:bodyPr wrap="none" rtlCol="0">
              <a:spAutoFit/>
            </a:bodyPr>
            <a:lstStyle/>
            <a:p>
              <a:r>
                <a:rPr lang="en-US" b="1" dirty="0">
                  <a:solidFill>
                    <a:srgbClr val="FF0000"/>
                  </a:solidFill>
                </a:rPr>
                <a:t>L21</a:t>
              </a:r>
              <a:r>
                <a:rPr lang="en-US" dirty="0"/>
                <a:t> </a:t>
              </a:r>
            </a:p>
          </p:txBody>
        </p:sp>
        <p:sp>
          <p:nvSpPr>
            <p:cNvPr id="24" name="TextBox 23">
              <a:extLst>
                <a:ext uri="{FF2B5EF4-FFF2-40B4-BE49-F238E27FC236}">
                  <a16:creationId xmlns:a16="http://schemas.microsoft.com/office/drawing/2014/main" id="{0B8DD729-7C1E-4F60-9B11-122E6D8B293A}"/>
                </a:ext>
              </a:extLst>
            </p:cNvPr>
            <p:cNvSpPr txBox="1"/>
            <p:nvPr/>
          </p:nvSpPr>
          <p:spPr>
            <a:xfrm>
              <a:off x="7353837" y="2724291"/>
              <a:ext cx="1478033" cy="369332"/>
            </a:xfrm>
            <a:prstGeom prst="rect">
              <a:avLst/>
            </a:prstGeom>
            <a:noFill/>
          </p:spPr>
          <p:txBody>
            <a:bodyPr wrap="none" rtlCol="0">
              <a:spAutoFit/>
            </a:bodyPr>
            <a:lstStyle/>
            <a:p>
              <a:r>
                <a:rPr lang="en-US" b="1" dirty="0"/>
                <a:t>Unremovable</a:t>
              </a:r>
            </a:p>
          </p:txBody>
        </p:sp>
        <p:cxnSp>
          <p:nvCxnSpPr>
            <p:cNvPr id="25" name="Straight Arrow Connector 24">
              <a:extLst>
                <a:ext uri="{FF2B5EF4-FFF2-40B4-BE49-F238E27FC236}">
                  <a16:creationId xmlns:a16="http://schemas.microsoft.com/office/drawing/2014/main" id="{6EA8141A-0367-495E-A5E9-AA5982377F14}"/>
                </a:ext>
              </a:extLst>
            </p:cNvPr>
            <p:cNvCxnSpPr>
              <a:cxnSpLocks/>
              <a:stCxn id="23" idx="3"/>
              <a:endCxn id="24" idx="1"/>
            </p:cNvCxnSpPr>
            <p:nvPr/>
          </p:nvCxnSpPr>
          <p:spPr>
            <a:xfrm>
              <a:off x="5984551" y="2903924"/>
              <a:ext cx="1369286"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331F053D-0209-4095-BE72-A1FFCAF5213F}"/>
              </a:ext>
            </a:extLst>
          </p:cNvPr>
          <p:cNvSpPr/>
          <p:nvPr/>
        </p:nvSpPr>
        <p:spPr>
          <a:xfrm>
            <a:off x="2165529" y="1932945"/>
            <a:ext cx="4457700" cy="276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9CE77BF3-CE5C-420A-B0E9-2592050C24E9}"/>
              </a:ext>
            </a:extLst>
          </p:cNvPr>
          <p:cNvGrpSpPr/>
          <p:nvPr/>
        </p:nvGrpSpPr>
        <p:grpSpPr>
          <a:xfrm>
            <a:off x="6902247" y="1932945"/>
            <a:ext cx="3416706" cy="374365"/>
            <a:chOff x="5415164" y="2719258"/>
            <a:chExt cx="3416706" cy="374365"/>
          </a:xfrm>
        </p:grpSpPr>
        <p:sp>
          <p:nvSpPr>
            <p:cNvPr id="30" name="TextBox 29">
              <a:extLst>
                <a:ext uri="{FF2B5EF4-FFF2-40B4-BE49-F238E27FC236}">
                  <a16:creationId xmlns:a16="http://schemas.microsoft.com/office/drawing/2014/main" id="{24543BAA-AFD1-49DA-B8A4-7B053F259BFA}"/>
                </a:ext>
              </a:extLst>
            </p:cNvPr>
            <p:cNvSpPr txBox="1"/>
            <p:nvPr/>
          </p:nvSpPr>
          <p:spPr>
            <a:xfrm>
              <a:off x="5415164" y="2719258"/>
              <a:ext cx="569387" cy="369332"/>
            </a:xfrm>
            <a:prstGeom prst="rect">
              <a:avLst/>
            </a:prstGeom>
            <a:noFill/>
          </p:spPr>
          <p:txBody>
            <a:bodyPr wrap="none" rtlCol="0">
              <a:spAutoFit/>
            </a:bodyPr>
            <a:lstStyle/>
            <a:p>
              <a:r>
                <a:rPr lang="en-US" b="1" dirty="0">
                  <a:solidFill>
                    <a:srgbClr val="FF0000"/>
                  </a:solidFill>
                </a:rPr>
                <a:t>L17</a:t>
              </a:r>
              <a:r>
                <a:rPr lang="en-US" dirty="0"/>
                <a:t> </a:t>
              </a:r>
            </a:p>
          </p:txBody>
        </p:sp>
        <p:sp>
          <p:nvSpPr>
            <p:cNvPr id="31" name="TextBox 30">
              <a:extLst>
                <a:ext uri="{FF2B5EF4-FFF2-40B4-BE49-F238E27FC236}">
                  <a16:creationId xmlns:a16="http://schemas.microsoft.com/office/drawing/2014/main" id="{3525CB08-FA83-47C9-888B-41729CDEE13E}"/>
                </a:ext>
              </a:extLst>
            </p:cNvPr>
            <p:cNvSpPr txBox="1"/>
            <p:nvPr/>
          </p:nvSpPr>
          <p:spPr>
            <a:xfrm>
              <a:off x="7353837" y="2724291"/>
              <a:ext cx="1478033" cy="369332"/>
            </a:xfrm>
            <a:prstGeom prst="rect">
              <a:avLst/>
            </a:prstGeom>
            <a:noFill/>
          </p:spPr>
          <p:txBody>
            <a:bodyPr wrap="none" rtlCol="0">
              <a:spAutoFit/>
            </a:bodyPr>
            <a:lstStyle/>
            <a:p>
              <a:r>
                <a:rPr lang="en-US" b="1" dirty="0"/>
                <a:t>Unremovable</a:t>
              </a:r>
            </a:p>
          </p:txBody>
        </p:sp>
        <p:cxnSp>
          <p:nvCxnSpPr>
            <p:cNvPr id="32" name="Straight Arrow Connector 31">
              <a:extLst>
                <a:ext uri="{FF2B5EF4-FFF2-40B4-BE49-F238E27FC236}">
                  <a16:creationId xmlns:a16="http://schemas.microsoft.com/office/drawing/2014/main" id="{3F261709-391E-4D54-97F9-B69E557242AF}"/>
                </a:ext>
              </a:extLst>
            </p:cNvPr>
            <p:cNvCxnSpPr>
              <a:cxnSpLocks/>
              <a:stCxn id="30" idx="3"/>
              <a:endCxn id="31" idx="1"/>
            </p:cNvCxnSpPr>
            <p:nvPr/>
          </p:nvCxnSpPr>
          <p:spPr>
            <a:xfrm>
              <a:off x="5984551" y="2903924"/>
              <a:ext cx="1369286"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33" name="TextBox 32">
            <a:extLst>
              <a:ext uri="{FF2B5EF4-FFF2-40B4-BE49-F238E27FC236}">
                <a16:creationId xmlns:a16="http://schemas.microsoft.com/office/drawing/2014/main" id="{D819FE8D-0824-4CE9-A80F-DCCBC4ACAFE1}"/>
              </a:ext>
            </a:extLst>
          </p:cNvPr>
          <p:cNvSpPr txBox="1"/>
          <p:nvPr/>
        </p:nvSpPr>
        <p:spPr>
          <a:xfrm>
            <a:off x="2152650" y="4328539"/>
            <a:ext cx="4320413" cy="923330"/>
          </a:xfrm>
          <a:prstGeom prst="rect">
            <a:avLst/>
          </a:prstGeom>
          <a:solidFill>
            <a:schemeClr val="bg1"/>
          </a:solidFill>
          <a:ln>
            <a:solidFill>
              <a:srgbClr val="0070C0"/>
            </a:solidFill>
            <a:prstDash val="dash"/>
          </a:ln>
        </p:spPr>
        <p:txBody>
          <a:bodyPr wrap="none" rtlCol="0">
            <a:spAutoFit/>
          </a:bodyPr>
          <a:lstStyle/>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b="1"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p:txBody>
      </p:sp>
      <p:sp>
        <p:nvSpPr>
          <p:cNvPr id="35" name="Rectangle 34">
            <a:extLst>
              <a:ext uri="{FF2B5EF4-FFF2-40B4-BE49-F238E27FC236}">
                <a16:creationId xmlns:a16="http://schemas.microsoft.com/office/drawing/2014/main" id="{94882475-3F5D-4FD8-B297-EA53B7591B45}"/>
              </a:ext>
            </a:extLst>
          </p:cNvPr>
          <p:cNvSpPr/>
          <p:nvPr/>
        </p:nvSpPr>
        <p:spPr>
          <a:xfrm>
            <a:off x="2152650" y="4652142"/>
            <a:ext cx="4320413" cy="2695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E459311A-0305-49D2-80BF-FE29015CBE19}"/>
              </a:ext>
            </a:extLst>
          </p:cNvPr>
          <p:cNvGrpSpPr/>
          <p:nvPr/>
        </p:nvGrpSpPr>
        <p:grpSpPr>
          <a:xfrm>
            <a:off x="6902247" y="4547994"/>
            <a:ext cx="3416706" cy="374365"/>
            <a:chOff x="5415164" y="2719258"/>
            <a:chExt cx="3416706" cy="374365"/>
          </a:xfrm>
        </p:grpSpPr>
        <p:sp>
          <p:nvSpPr>
            <p:cNvPr id="41" name="TextBox 40">
              <a:extLst>
                <a:ext uri="{FF2B5EF4-FFF2-40B4-BE49-F238E27FC236}">
                  <a16:creationId xmlns:a16="http://schemas.microsoft.com/office/drawing/2014/main" id="{2F7E95B4-BB97-492E-AF9A-AD9A22169816}"/>
                </a:ext>
              </a:extLst>
            </p:cNvPr>
            <p:cNvSpPr txBox="1"/>
            <p:nvPr/>
          </p:nvSpPr>
          <p:spPr>
            <a:xfrm>
              <a:off x="5415164" y="2719258"/>
              <a:ext cx="569387" cy="369332"/>
            </a:xfrm>
            <a:prstGeom prst="rect">
              <a:avLst/>
            </a:prstGeom>
            <a:noFill/>
          </p:spPr>
          <p:txBody>
            <a:bodyPr wrap="none" rtlCol="0">
              <a:spAutoFit/>
            </a:bodyPr>
            <a:lstStyle/>
            <a:p>
              <a:r>
                <a:rPr lang="en-US" b="1" dirty="0">
                  <a:solidFill>
                    <a:srgbClr val="FF0000"/>
                  </a:solidFill>
                </a:rPr>
                <a:t>L28</a:t>
              </a:r>
              <a:r>
                <a:rPr lang="en-US" dirty="0"/>
                <a:t> </a:t>
              </a:r>
            </a:p>
          </p:txBody>
        </p:sp>
        <p:sp>
          <p:nvSpPr>
            <p:cNvPr id="42" name="TextBox 41">
              <a:extLst>
                <a:ext uri="{FF2B5EF4-FFF2-40B4-BE49-F238E27FC236}">
                  <a16:creationId xmlns:a16="http://schemas.microsoft.com/office/drawing/2014/main" id="{6B115CCC-E45A-4060-BBF1-41B029EFCB8E}"/>
                </a:ext>
              </a:extLst>
            </p:cNvPr>
            <p:cNvSpPr txBox="1"/>
            <p:nvPr/>
          </p:nvSpPr>
          <p:spPr>
            <a:xfrm>
              <a:off x="7353837" y="2724291"/>
              <a:ext cx="1478033" cy="369332"/>
            </a:xfrm>
            <a:prstGeom prst="rect">
              <a:avLst/>
            </a:prstGeom>
            <a:noFill/>
          </p:spPr>
          <p:txBody>
            <a:bodyPr wrap="none" rtlCol="0">
              <a:spAutoFit/>
            </a:bodyPr>
            <a:lstStyle/>
            <a:p>
              <a:r>
                <a:rPr lang="en-US" b="1" dirty="0"/>
                <a:t>Unremovable</a:t>
              </a:r>
            </a:p>
          </p:txBody>
        </p:sp>
        <p:cxnSp>
          <p:nvCxnSpPr>
            <p:cNvPr id="43" name="Straight Arrow Connector 42">
              <a:extLst>
                <a:ext uri="{FF2B5EF4-FFF2-40B4-BE49-F238E27FC236}">
                  <a16:creationId xmlns:a16="http://schemas.microsoft.com/office/drawing/2014/main" id="{79A4F436-4972-43B7-BD21-01A801175BA4}"/>
                </a:ext>
              </a:extLst>
            </p:cNvPr>
            <p:cNvCxnSpPr>
              <a:cxnSpLocks/>
              <a:stCxn id="41" idx="3"/>
              <a:endCxn id="42" idx="1"/>
            </p:cNvCxnSpPr>
            <p:nvPr/>
          </p:nvCxnSpPr>
          <p:spPr>
            <a:xfrm>
              <a:off x="5984551" y="2903924"/>
              <a:ext cx="1369286"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1597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AFEC-EC67-4598-9B4C-EEE29A84AE84}"/>
              </a:ext>
            </a:extLst>
          </p:cNvPr>
          <p:cNvSpPr>
            <a:spLocks noGrp="1"/>
          </p:cNvSpPr>
          <p:nvPr>
            <p:ph type="title"/>
          </p:nvPr>
        </p:nvSpPr>
        <p:spPr/>
        <p:txBody>
          <a:bodyPr/>
          <a:lstStyle/>
          <a:p>
            <a:r>
              <a:rPr lang="en-US" dirty="0"/>
              <a:t>Trigger Removal</a:t>
            </a:r>
          </a:p>
        </p:txBody>
      </p:sp>
      <p:sp>
        <p:nvSpPr>
          <p:cNvPr id="3" name="Content Placeholder 2">
            <a:extLst>
              <a:ext uri="{FF2B5EF4-FFF2-40B4-BE49-F238E27FC236}">
                <a16:creationId xmlns:a16="http://schemas.microsoft.com/office/drawing/2014/main" id="{531C8D77-6A71-4BC5-99D1-9B72475FB8A3}"/>
              </a:ext>
            </a:extLst>
          </p:cNvPr>
          <p:cNvSpPr>
            <a:spLocks noGrp="1"/>
          </p:cNvSpPr>
          <p:nvPr>
            <p:ph idx="1"/>
          </p:nvPr>
        </p:nvSpPr>
        <p:spPr/>
        <p:txBody>
          <a:bodyPr/>
          <a:lstStyle/>
          <a:p>
            <a:r>
              <a:rPr lang="en-US" dirty="0"/>
              <a:t>Discover the corresponding trigger of the background functionality in which the data generation is useless because all uses of the data are removed.</a:t>
            </a:r>
          </a:p>
          <a:p>
            <a:pPr lvl="1"/>
            <a:r>
              <a:rPr lang="en-US" dirty="0"/>
              <a:t>In the example, though the data generation point cannot be removed, for class B, the data is useless and thus the corresponding trigger site can be removed to disable the data generation.</a:t>
            </a:r>
          </a:p>
        </p:txBody>
      </p:sp>
      <p:sp>
        <p:nvSpPr>
          <p:cNvPr id="4" name="Date Placeholder 3">
            <a:extLst>
              <a:ext uri="{FF2B5EF4-FFF2-40B4-BE49-F238E27FC236}">
                <a16:creationId xmlns:a16="http://schemas.microsoft.com/office/drawing/2014/main" id="{03BCA0BB-AEB4-40E2-8696-0613558F7555}"/>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FF6F3454-B136-4643-8343-A92DAAF678D0}"/>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6B26AC63-C832-4FA7-9977-051D94F10A90}"/>
              </a:ext>
            </a:extLst>
          </p:cNvPr>
          <p:cNvSpPr>
            <a:spLocks noGrp="1"/>
          </p:cNvSpPr>
          <p:nvPr>
            <p:ph type="sldNum" sz="quarter" idx="12"/>
          </p:nvPr>
        </p:nvSpPr>
        <p:spPr/>
        <p:txBody>
          <a:bodyPr/>
          <a:lstStyle/>
          <a:p>
            <a:fld id="{906745D7-5DCD-445B-BDED-754FAF3E7806}" type="slidenum">
              <a:rPr lang="en-US" smtClean="0"/>
              <a:t>31</a:t>
            </a:fld>
            <a:endParaRPr lang="en-US"/>
          </a:p>
        </p:txBody>
      </p:sp>
    </p:spTree>
    <p:extLst>
      <p:ext uri="{BB962C8B-B14F-4D97-AF65-F5344CB8AC3E}">
        <p14:creationId xmlns:p14="http://schemas.microsoft.com/office/powerpoint/2010/main" val="2242547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A57886-2B1E-43BB-8071-980763E79DF7}"/>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5BF566EF-96C1-49AB-A7E3-D0C1C789BF07}"/>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364D71CD-96CB-483C-B7D8-9854911D5E73}"/>
              </a:ext>
            </a:extLst>
          </p:cNvPr>
          <p:cNvSpPr>
            <a:spLocks noGrp="1"/>
          </p:cNvSpPr>
          <p:nvPr>
            <p:ph type="sldNum" sz="quarter" idx="12"/>
          </p:nvPr>
        </p:nvSpPr>
        <p:spPr/>
        <p:txBody>
          <a:bodyPr/>
          <a:lstStyle/>
          <a:p>
            <a:fld id="{906745D7-5DCD-445B-BDED-754FAF3E7806}" type="slidenum">
              <a:rPr lang="en-US" smtClean="0"/>
              <a:t>32</a:t>
            </a:fld>
            <a:endParaRPr lang="en-US"/>
          </a:p>
        </p:txBody>
      </p:sp>
      <p:sp>
        <p:nvSpPr>
          <p:cNvPr id="7" name="TextBox 6">
            <a:extLst>
              <a:ext uri="{FF2B5EF4-FFF2-40B4-BE49-F238E27FC236}">
                <a16:creationId xmlns:a16="http://schemas.microsoft.com/office/drawing/2014/main" id="{053375C6-083D-48D9-84EF-3A8F9276DA0F}"/>
              </a:ext>
            </a:extLst>
          </p:cNvPr>
          <p:cNvSpPr txBox="1"/>
          <p:nvPr/>
        </p:nvSpPr>
        <p:spPr>
          <a:xfrm>
            <a:off x="1808253" y="439366"/>
            <a:ext cx="4457700" cy="2862322"/>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02   a () {</a:t>
            </a:r>
          </a:p>
          <a:p>
            <a:r>
              <a:rPr lang="en-US" dirty="0">
                <a:latin typeface="Courier New" panose="02070309020205020404" pitchFamily="49" charset="0"/>
                <a:cs typeface="Courier New" panose="02070309020205020404" pitchFamily="49" charset="0"/>
              </a:rPr>
              <a:t>03     t = new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(this);</a:t>
            </a:r>
          </a:p>
          <a:p>
            <a:r>
              <a:rPr lang="en-US" dirty="0">
                <a:latin typeface="Courier New" panose="02070309020205020404" pitchFamily="49" charset="0"/>
                <a:cs typeface="Courier New" panose="02070309020205020404" pitchFamily="49" charset="0"/>
              </a:rPr>
              <a:t>04     </a:t>
            </a:r>
            <a:r>
              <a:rPr lang="en-US" dirty="0">
                <a:solidFill>
                  <a:schemeClr val="accent2"/>
                </a:solidFill>
                <a:latin typeface="Courier New" panose="02070309020205020404" pitchFamily="49" charset="0"/>
                <a:cs typeface="Courier New" panose="02070309020205020404" pitchFamily="49" charset="0"/>
              </a:rPr>
              <a:t>trigger</a:t>
            </a:r>
            <a:r>
              <a:rPr lang="en-US" dirty="0">
                <a:latin typeface="Courier New" panose="02070309020205020404" pitchFamily="49" charset="0"/>
                <a:cs typeface="Courier New" panose="02070309020205020404" pitchFamily="49" charset="0"/>
              </a:rPr>
              <a:t>(t);</a:t>
            </a:r>
          </a:p>
          <a:p>
            <a:r>
              <a:rPr lang="en-US" dirty="0">
                <a:latin typeface="Courier New" panose="02070309020205020404" pitchFamily="49" charset="0"/>
                <a:cs typeface="Courier New" panose="02070309020205020404" pitchFamily="49" charset="0"/>
              </a:rPr>
              <a:t>05   }</a:t>
            </a:r>
          </a:p>
          <a:p>
            <a:r>
              <a:rPr lang="en-US" dirty="0">
                <a:latin typeface="Courier New" panose="02070309020205020404" pitchFamily="49" charset="0"/>
                <a:cs typeface="Courier New" panose="02070309020205020404" pitchFamily="49" charset="0"/>
              </a:rPr>
              <a:t>06   b() {</a:t>
            </a:r>
          </a:p>
          <a:p>
            <a:r>
              <a:rPr lang="en-US" dirty="0">
                <a:latin typeface="Courier New" panose="02070309020205020404" pitchFamily="49" charset="0"/>
                <a:cs typeface="Courier New" panose="02070309020205020404" pitchFamily="49" charset="0"/>
              </a:rPr>
              <a:t>07     tv0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(id0);</a:t>
            </a:r>
          </a:p>
          <a:p>
            <a:r>
              <a:rPr lang="en-US" dirty="0">
                <a:latin typeface="Courier New" panose="02070309020205020404" pitchFamily="49" charset="0"/>
                <a:cs typeface="Courier New" panose="02070309020205020404" pitchFamily="49" charset="0"/>
              </a:rPr>
              <a:t>08     tv0.setText(</a:t>
            </a:r>
            <a:r>
              <a:rPr lang="en-US" dirty="0">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8" name="TextBox 7">
            <a:extLst>
              <a:ext uri="{FF2B5EF4-FFF2-40B4-BE49-F238E27FC236}">
                <a16:creationId xmlns:a16="http://schemas.microsoft.com/office/drawing/2014/main" id="{B4F18A59-C227-4984-9BD2-FC877444B63E}"/>
              </a:ext>
            </a:extLst>
          </p:cNvPr>
          <p:cNvSpPr txBox="1"/>
          <p:nvPr/>
        </p:nvSpPr>
        <p:spPr>
          <a:xfrm>
            <a:off x="1808253" y="3680576"/>
            <a:ext cx="4596130" cy="2031325"/>
          </a:xfrm>
          <a:prstGeom prst="rect">
            <a:avLst/>
          </a:prstGeom>
          <a:noFill/>
          <a:ln>
            <a:solidFill>
              <a:srgbClr val="0070C0"/>
            </a:solidFill>
            <a:prstDash val="dash"/>
          </a:ln>
        </p:spPr>
        <p:txBody>
          <a:bodyPr wrap="none" rtlCol="0">
            <a:spAutoFit/>
          </a:bodyPr>
          <a:lstStyle/>
          <a:p>
            <a:r>
              <a:rPr lang="en-US" dirty="0">
                <a:latin typeface="Courier New" panose="02070309020205020404" pitchFamily="49" charset="0"/>
                <a:cs typeface="Courier New" panose="02070309020205020404" pitchFamily="49" charset="0"/>
              </a:rPr>
              <a:t>24 class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25   A </a:t>
            </a:r>
            <a:r>
              <a:rPr lang="en-US" dirty="0" err="1">
                <a:latin typeface="Courier New" panose="02070309020205020404" pitchFamily="49" charset="0"/>
                <a:cs typeface="Courier New" panose="02070309020205020404" pitchFamily="49" charset="0"/>
              </a:rPr>
              <a:t>ck</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26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(A a) { </a:t>
            </a:r>
            <a:r>
              <a:rPr lang="en-US" dirty="0" err="1">
                <a:latin typeface="Courier New" panose="02070309020205020404" pitchFamily="49" charset="0"/>
                <a:cs typeface="Courier New" panose="02070309020205020404" pitchFamily="49" charset="0"/>
              </a:rPr>
              <a:t>ck</a:t>
            </a:r>
            <a:r>
              <a:rPr lang="en-US" dirty="0">
                <a:latin typeface="Courier New" panose="02070309020205020404" pitchFamily="49" charset="0"/>
                <a:cs typeface="Courier New" panose="02070309020205020404" pitchFamily="49" charset="0"/>
              </a:rPr>
              <a:t> = a; }</a:t>
            </a:r>
          </a:p>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a:p>
            <a:r>
              <a:rPr lang="en-US" dirty="0">
                <a:latin typeface="Courier New" panose="02070309020205020404" pitchFamily="49" charset="0"/>
                <a:cs typeface="Courier New" panose="02070309020205020404" pitchFamily="49" charset="0"/>
              </a:rPr>
              <a:t>30 }</a:t>
            </a:r>
          </a:p>
        </p:txBody>
      </p:sp>
      <p:sp>
        <p:nvSpPr>
          <p:cNvPr id="11" name="Rectangle 10">
            <a:extLst>
              <a:ext uri="{FF2B5EF4-FFF2-40B4-BE49-F238E27FC236}">
                <a16:creationId xmlns:a16="http://schemas.microsoft.com/office/drawing/2014/main" id="{2656EC76-4589-46D7-B89F-1A1BD5AA0E72}"/>
              </a:ext>
            </a:extLst>
          </p:cNvPr>
          <p:cNvSpPr/>
          <p:nvPr/>
        </p:nvSpPr>
        <p:spPr>
          <a:xfrm>
            <a:off x="1808253" y="1329852"/>
            <a:ext cx="4457700" cy="254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9FC2D06-018E-4E0A-8AF0-79A0F9760800}"/>
              </a:ext>
            </a:extLst>
          </p:cNvPr>
          <p:cNvGrpSpPr/>
          <p:nvPr/>
        </p:nvGrpSpPr>
        <p:grpSpPr>
          <a:xfrm>
            <a:off x="6892254" y="1256916"/>
            <a:ext cx="3189849" cy="374365"/>
            <a:chOff x="5415164" y="2719258"/>
            <a:chExt cx="3189849" cy="374365"/>
          </a:xfrm>
        </p:grpSpPr>
        <p:sp>
          <p:nvSpPr>
            <p:cNvPr id="13" name="TextBox 12">
              <a:extLst>
                <a:ext uri="{FF2B5EF4-FFF2-40B4-BE49-F238E27FC236}">
                  <a16:creationId xmlns:a16="http://schemas.microsoft.com/office/drawing/2014/main" id="{D4A46196-20EF-43D5-9EF5-6D5688A1E45F}"/>
                </a:ext>
              </a:extLst>
            </p:cNvPr>
            <p:cNvSpPr txBox="1"/>
            <p:nvPr/>
          </p:nvSpPr>
          <p:spPr>
            <a:xfrm>
              <a:off x="5415164" y="2719258"/>
              <a:ext cx="569387" cy="369332"/>
            </a:xfrm>
            <a:prstGeom prst="rect">
              <a:avLst/>
            </a:prstGeom>
            <a:noFill/>
          </p:spPr>
          <p:txBody>
            <a:bodyPr wrap="none" rtlCol="0">
              <a:spAutoFit/>
            </a:bodyPr>
            <a:lstStyle/>
            <a:p>
              <a:r>
                <a:rPr lang="en-US" b="1" dirty="0">
                  <a:solidFill>
                    <a:srgbClr val="FF0000"/>
                  </a:solidFill>
                </a:rPr>
                <a:t>L04</a:t>
              </a:r>
              <a:r>
                <a:rPr lang="en-US" dirty="0"/>
                <a:t> </a:t>
              </a:r>
            </a:p>
          </p:txBody>
        </p:sp>
        <p:sp>
          <p:nvSpPr>
            <p:cNvPr id="14" name="TextBox 13">
              <a:extLst>
                <a:ext uri="{FF2B5EF4-FFF2-40B4-BE49-F238E27FC236}">
                  <a16:creationId xmlns:a16="http://schemas.microsoft.com/office/drawing/2014/main" id="{EA9AF10C-D072-4788-B300-4279A1E5F718}"/>
                </a:ext>
              </a:extLst>
            </p:cNvPr>
            <p:cNvSpPr txBox="1"/>
            <p:nvPr/>
          </p:nvSpPr>
          <p:spPr>
            <a:xfrm>
              <a:off x="7353837" y="2724291"/>
              <a:ext cx="1251176" cy="369332"/>
            </a:xfrm>
            <a:prstGeom prst="rect">
              <a:avLst/>
            </a:prstGeom>
            <a:noFill/>
          </p:spPr>
          <p:txBody>
            <a:bodyPr wrap="none" rtlCol="0">
              <a:spAutoFit/>
            </a:bodyPr>
            <a:lstStyle/>
            <a:p>
              <a:r>
                <a:rPr lang="en-US" b="1" dirty="0"/>
                <a:t>Removable</a:t>
              </a:r>
            </a:p>
          </p:txBody>
        </p:sp>
        <p:cxnSp>
          <p:nvCxnSpPr>
            <p:cNvPr id="15" name="Straight Arrow Connector 14">
              <a:extLst>
                <a:ext uri="{FF2B5EF4-FFF2-40B4-BE49-F238E27FC236}">
                  <a16:creationId xmlns:a16="http://schemas.microsoft.com/office/drawing/2014/main" id="{D9D591BA-6F98-485E-9116-24C4546604BC}"/>
                </a:ext>
              </a:extLst>
            </p:cNvPr>
            <p:cNvCxnSpPr>
              <a:cxnSpLocks/>
              <a:stCxn id="13" idx="3"/>
              <a:endCxn id="14" idx="1"/>
            </p:cNvCxnSpPr>
            <p:nvPr/>
          </p:nvCxnSpPr>
          <p:spPr>
            <a:xfrm>
              <a:off x="5984551" y="2903924"/>
              <a:ext cx="1369286" cy="50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721EF50F-B3F3-46DA-9370-E22E59D94B3E}"/>
              </a:ext>
            </a:extLst>
          </p:cNvPr>
          <p:cNvSpPr txBox="1"/>
          <p:nvPr/>
        </p:nvSpPr>
        <p:spPr>
          <a:xfrm>
            <a:off x="6711950" y="2091065"/>
            <a:ext cx="3595443" cy="923330"/>
          </a:xfrm>
          <a:prstGeom prst="rect">
            <a:avLst/>
          </a:prstGeom>
          <a:noFill/>
          <a:ln>
            <a:solidFill>
              <a:schemeClr val="accent4">
                <a:lumMod val="75000"/>
              </a:schemeClr>
            </a:solidFill>
          </a:ln>
        </p:spPr>
        <p:txBody>
          <a:bodyPr wrap="square" rtlCol="0">
            <a:spAutoFit/>
          </a:bodyPr>
          <a:lstStyle/>
          <a:p>
            <a:r>
              <a:rPr lang="en-US" dirty="0"/>
              <a:t>The trigger site for the background functionality related to class B is removed.</a:t>
            </a:r>
          </a:p>
        </p:txBody>
      </p:sp>
    </p:spTree>
    <p:extLst>
      <p:ext uri="{BB962C8B-B14F-4D97-AF65-F5344CB8AC3E}">
        <p14:creationId xmlns:p14="http://schemas.microsoft.com/office/powerpoint/2010/main" val="3085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BF51-1111-469C-AEFF-AEB238FC509C}"/>
              </a:ext>
            </a:extLst>
          </p:cNvPr>
          <p:cNvSpPr>
            <a:spLocks noGrp="1"/>
          </p:cNvSpPr>
          <p:nvPr>
            <p:ph type="title"/>
          </p:nvPr>
        </p:nvSpPr>
        <p:spPr/>
        <p:txBody>
          <a:bodyPr/>
          <a:lstStyle/>
          <a:p>
            <a:r>
              <a:rPr lang="en-US" dirty="0"/>
              <a:t>Example Results</a:t>
            </a:r>
          </a:p>
        </p:txBody>
      </p:sp>
      <p:sp>
        <p:nvSpPr>
          <p:cNvPr id="4" name="Date Placeholder 3">
            <a:extLst>
              <a:ext uri="{FF2B5EF4-FFF2-40B4-BE49-F238E27FC236}">
                <a16:creationId xmlns:a16="http://schemas.microsoft.com/office/drawing/2014/main" id="{165151EF-D4C6-4DC2-8D2A-F521C9316B4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75BA53E-F433-4FEB-8693-64265408F342}"/>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0A5CD7D-F898-4F8E-8FA7-C6023DEBAA9B}"/>
              </a:ext>
            </a:extLst>
          </p:cNvPr>
          <p:cNvSpPr>
            <a:spLocks noGrp="1"/>
          </p:cNvSpPr>
          <p:nvPr>
            <p:ph type="sldNum" sz="quarter" idx="12"/>
          </p:nvPr>
        </p:nvSpPr>
        <p:spPr/>
        <p:txBody>
          <a:bodyPr/>
          <a:lstStyle/>
          <a:p>
            <a:fld id="{906745D7-5DCD-445B-BDED-754FAF3E7806}" type="slidenum">
              <a:rPr lang="en-US" smtClean="0"/>
              <a:t>33</a:t>
            </a:fld>
            <a:endParaRPr lang="en-US"/>
          </a:p>
        </p:txBody>
      </p:sp>
      <p:sp>
        <p:nvSpPr>
          <p:cNvPr id="7" name="TextBox 6">
            <a:extLst>
              <a:ext uri="{FF2B5EF4-FFF2-40B4-BE49-F238E27FC236}">
                <a16:creationId xmlns:a16="http://schemas.microsoft.com/office/drawing/2014/main" id="{F9ECFF72-83A4-4023-93E5-2572E4BBC6A3}"/>
              </a:ext>
            </a:extLst>
          </p:cNvPr>
          <p:cNvSpPr txBox="1"/>
          <p:nvPr/>
        </p:nvSpPr>
        <p:spPr>
          <a:xfrm>
            <a:off x="969896" y="1315129"/>
            <a:ext cx="4457700" cy="2862322"/>
          </a:xfrm>
          <a:prstGeom prst="rect">
            <a:avLst/>
          </a:prstGeom>
          <a:noFill/>
          <a:ln>
            <a:solidFill>
              <a:schemeClr val="tx1"/>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01 class B extends A {</a:t>
            </a:r>
          </a:p>
          <a:p>
            <a:r>
              <a:rPr lang="en-US" dirty="0">
                <a:latin typeface="Courier New" panose="02070309020205020404" pitchFamily="49" charset="0"/>
                <a:cs typeface="Courier New" panose="02070309020205020404" pitchFamily="49" charset="0"/>
              </a:rPr>
              <a:t>02   a () {</a:t>
            </a:r>
          </a:p>
          <a:p>
            <a:r>
              <a:rPr lang="en-US" dirty="0">
                <a:latin typeface="Courier New" panose="02070309020205020404" pitchFamily="49" charset="0"/>
                <a:cs typeface="Courier New" panose="02070309020205020404" pitchFamily="49" charset="0"/>
              </a:rPr>
              <a:t>03     t = new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(this);</a:t>
            </a:r>
          </a:p>
          <a:p>
            <a:r>
              <a:rPr lang="en-US" strike="sngStrike" dirty="0">
                <a:latin typeface="Courier New" panose="02070309020205020404" pitchFamily="49" charset="0"/>
                <a:cs typeface="Courier New" panose="02070309020205020404" pitchFamily="49" charset="0"/>
              </a:rPr>
              <a:t>04     </a:t>
            </a:r>
            <a:r>
              <a:rPr lang="en-US" strike="sngStrike" dirty="0">
                <a:solidFill>
                  <a:schemeClr val="accent2"/>
                </a:solidFill>
                <a:latin typeface="Courier New" panose="02070309020205020404" pitchFamily="49" charset="0"/>
                <a:cs typeface="Courier New" panose="02070309020205020404" pitchFamily="49" charset="0"/>
              </a:rPr>
              <a:t>trigger</a:t>
            </a:r>
            <a:r>
              <a:rPr lang="en-US" strike="sngStrike" dirty="0">
                <a:latin typeface="Courier New" panose="02070309020205020404" pitchFamily="49" charset="0"/>
                <a:cs typeface="Courier New" panose="02070309020205020404" pitchFamily="49" charset="0"/>
              </a:rPr>
              <a:t>(t);</a:t>
            </a:r>
          </a:p>
          <a:p>
            <a:r>
              <a:rPr lang="en-US" dirty="0">
                <a:latin typeface="Courier New" panose="02070309020205020404" pitchFamily="49" charset="0"/>
                <a:cs typeface="Courier New" panose="02070309020205020404" pitchFamily="49" charset="0"/>
              </a:rPr>
              <a:t>05   }</a:t>
            </a:r>
          </a:p>
          <a:p>
            <a:r>
              <a:rPr lang="en-US" dirty="0">
                <a:latin typeface="Courier New" panose="02070309020205020404" pitchFamily="49" charset="0"/>
                <a:cs typeface="Courier New" panose="02070309020205020404" pitchFamily="49" charset="0"/>
              </a:rPr>
              <a:t>06   b() {</a:t>
            </a:r>
          </a:p>
          <a:p>
            <a:r>
              <a:rPr lang="en-US" strike="sngStrike" dirty="0">
                <a:latin typeface="Courier New" panose="02070309020205020404" pitchFamily="49" charset="0"/>
                <a:cs typeface="Courier New" panose="02070309020205020404" pitchFamily="49" charset="0"/>
              </a:rPr>
              <a:t>07     tv0 = </a:t>
            </a:r>
            <a:r>
              <a:rPr lang="en-US" strike="sngStrike" dirty="0" err="1">
                <a:solidFill>
                  <a:schemeClr val="accent1">
                    <a:lumMod val="50000"/>
                  </a:schemeClr>
                </a:solidFill>
                <a:latin typeface="Courier New" panose="02070309020205020404" pitchFamily="49" charset="0"/>
                <a:cs typeface="Courier New" panose="02070309020205020404" pitchFamily="49" charset="0"/>
              </a:rPr>
              <a:t>findViewById</a:t>
            </a:r>
            <a:r>
              <a:rPr lang="en-US" strike="sngStrike" dirty="0">
                <a:latin typeface="Courier New" panose="02070309020205020404" pitchFamily="49" charset="0"/>
                <a:cs typeface="Courier New" panose="02070309020205020404" pitchFamily="49" charset="0"/>
              </a:rPr>
              <a:t>(id0);</a:t>
            </a:r>
          </a:p>
          <a:p>
            <a:r>
              <a:rPr lang="en-US" strike="sngStrike" dirty="0">
                <a:latin typeface="Courier New" panose="02070309020205020404" pitchFamily="49" charset="0"/>
                <a:cs typeface="Courier New" panose="02070309020205020404" pitchFamily="49" charset="0"/>
              </a:rPr>
              <a:t>08     tv0.setText(</a:t>
            </a:r>
            <a:r>
              <a:rPr lang="en-US" strike="sngStrike" dirty="0">
                <a:solidFill>
                  <a:srgbClr val="2A00FF"/>
                </a:solidFill>
                <a:latin typeface="Courier New" panose="02070309020205020404" pitchFamily="49" charset="0"/>
                <a:cs typeface="Courier New" panose="02070309020205020404" pitchFamily="49" charset="0"/>
              </a:rPr>
              <a:t>data</a:t>
            </a:r>
            <a:r>
              <a:rPr lang="en-US" strike="sngStrike"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09   }</a:t>
            </a:r>
          </a:p>
          <a:p>
            <a:r>
              <a:rPr lang="en-US" dirty="0">
                <a:latin typeface="Courier New" panose="02070309020205020404" pitchFamily="49" charset="0"/>
                <a:cs typeface="Courier New" panose="02070309020205020404" pitchFamily="49" charset="0"/>
              </a:rPr>
              <a:t>10 }</a:t>
            </a:r>
          </a:p>
        </p:txBody>
      </p:sp>
      <p:sp>
        <p:nvSpPr>
          <p:cNvPr id="8" name="TextBox 7">
            <a:extLst>
              <a:ext uri="{FF2B5EF4-FFF2-40B4-BE49-F238E27FC236}">
                <a16:creationId xmlns:a16="http://schemas.microsoft.com/office/drawing/2014/main" id="{4441AD07-96B1-4A54-A098-6FCD7EF457AE}"/>
              </a:ext>
            </a:extLst>
          </p:cNvPr>
          <p:cNvSpPr txBox="1"/>
          <p:nvPr/>
        </p:nvSpPr>
        <p:spPr>
          <a:xfrm>
            <a:off x="1638299" y="4311641"/>
            <a:ext cx="4688759" cy="2031325"/>
          </a:xfrm>
          <a:prstGeom prst="rect">
            <a:avLst/>
          </a:prstGeom>
          <a:noFill/>
          <a:ln>
            <a:solidFill>
              <a:srgbClr val="0070C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24 class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25   A </a:t>
            </a:r>
            <a:r>
              <a:rPr lang="en-US" dirty="0" err="1">
                <a:latin typeface="Courier New" panose="02070309020205020404" pitchFamily="49" charset="0"/>
                <a:cs typeface="Courier New" panose="02070309020205020404" pitchFamily="49" charset="0"/>
              </a:rPr>
              <a:t>ck</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26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(A a) { </a:t>
            </a:r>
            <a:r>
              <a:rPr lang="en-US" dirty="0" err="1">
                <a:latin typeface="Courier New" panose="02070309020205020404" pitchFamily="49" charset="0"/>
                <a:cs typeface="Courier New" panose="02070309020205020404" pitchFamily="49" charset="0"/>
              </a:rPr>
              <a:t>ck</a:t>
            </a:r>
            <a:r>
              <a:rPr lang="en-US" dirty="0">
                <a:latin typeface="Courier New" panose="02070309020205020404" pitchFamily="49" charset="0"/>
                <a:cs typeface="Courier New" panose="02070309020205020404" pitchFamily="49" charset="0"/>
              </a:rPr>
              <a:t> = a; }</a:t>
            </a:r>
          </a:p>
          <a:p>
            <a:r>
              <a:rPr lang="en-US" dirty="0">
                <a:latin typeface="Courier New" panose="02070309020205020404" pitchFamily="49" charset="0"/>
                <a:cs typeface="Courier New" panose="02070309020205020404" pitchFamily="49" charset="0"/>
              </a:rPr>
              <a:t>27   void run() {</a:t>
            </a:r>
          </a:p>
          <a:p>
            <a:r>
              <a:rPr lang="en-US" dirty="0">
                <a:latin typeface="Courier New" panose="02070309020205020404" pitchFamily="49" charset="0"/>
                <a:cs typeface="Courier New" panose="02070309020205020404" pitchFamily="49" charset="0"/>
              </a:rPr>
              <a:t>28     </a:t>
            </a:r>
            <a:r>
              <a:rPr lang="en-US" dirty="0" err="1">
                <a:latin typeface="Courier New" panose="02070309020205020404" pitchFamily="49" charset="0"/>
                <a:cs typeface="Courier New" panose="02070309020205020404" pitchFamily="49" charset="0"/>
              </a:rPr>
              <a:t>ck.</a:t>
            </a:r>
            <a:r>
              <a:rPr lang="en-US" dirty="0" err="1">
                <a:solidFill>
                  <a:srgbClr val="2A00FF"/>
                </a:solidFill>
                <a:latin typeface="Courier New" panose="02070309020205020404" pitchFamily="49" charset="0"/>
                <a:cs typeface="Courier New" panose="02070309020205020404" pitchFamily="49" charset="0"/>
              </a:rPr>
              <a:t>data</a:t>
            </a:r>
            <a:r>
              <a:rPr lang="en-US"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getInputData</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29   }</a:t>
            </a:r>
          </a:p>
          <a:p>
            <a:r>
              <a:rPr lang="en-US" dirty="0">
                <a:latin typeface="Courier New" panose="02070309020205020404" pitchFamily="49" charset="0"/>
                <a:cs typeface="Courier New" panose="02070309020205020404" pitchFamily="49" charset="0"/>
              </a:rPr>
              <a:t>30 }</a:t>
            </a:r>
          </a:p>
        </p:txBody>
      </p:sp>
      <p:sp>
        <p:nvSpPr>
          <p:cNvPr id="10" name="TextBox 9">
            <a:extLst>
              <a:ext uri="{FF2B5EF4-FFF2-40B4-BE49-F238E27FC236}">
                <a16:creationId xmlns:a16="http://schemas.microsoft.com/office/drawing/2014/main" id="{B0DC5A52-813F-4122-9F20-37E6A918894C}"/>
              </a:ext>
            </a:extLst>
          </p:cNvPr>
          <p:cNvSpPr txBox="1"/>
          <p:nvPr/>
        </p:nvSpPr>
        <p:spPr>
          <a:xfrm>
            <a:off x="6839739" y="1283370"/>
            <a:ext cx="4457700" cy="3693319"/>
          </a:xfrm>
          <a:prstGeom prst="rect">
            <a:avLst/>
          </a:prstGeom>
          <a:noFill/>
          <a:ln>
            <a:solidFill>
              <a:srgbClr val="FFC000"/>
            </a:solidFill>
            <a:prstDash val="dash"/>
          </a:ln>
        </p:spPr>
        <p:txBody>
          <a:bodyPr wrap="square" rtlCol="0">
            <a:spAutoFit/>
          </a:bodyPr>
          <a:lstStyle/>
          <a:p>
            <a:r>
              <a:rPr lang="en-US" dirty="0">
                <a:latin typeface="Courier New" panose="02070309020205020404" pitchFamily="49" charset="0"/>
                <a:cs typeface="Courier New" panose="02070309020205020404" pitchFamily="49" charset="0"/>
              </a:rPr>
              <a:t>11 class C extends A {</a:t>
            </a:r>
          </a:p>
          <a:p>
            <a:r>
              <a:rPr lang="en-US" dirty="0">
                <a:latin typeface="Courier New" panose="02070309020205020404" pitchFamily="49" charset="0"/>
                <a:cs typeface="Courier New" panose="02070309020205020404" pitchFamily="49" charset="0"/>
              </a:rPr>
              <a:t>12   c () {</a:t>
            </a:r>
          </a:p>
          <a:p>
            <a:r>
              <a:rPr lang="en-US" dirty="0">
                <a:latin typeface="Courier New" panose="02070309020205020404" pitchFamily="49" charset="0"/>
                <a:cs typeface="Courier New" panose="02070309020205020404" pitchFamily="49" charset="0"/>
              </a:rPr>
              <a:t>13     g = new </a:t>
            </a:r>
            <a:r>
              <a:rPr lang="en-US" dirty="0" err="1">
                <a:latin typeface="Courier New" panose="02070309020205020404" pitchFamily="49" charset="0"/>
                <a:cs typeface="Courier New" panose="02070309020205020404" pitchFamily="49" charset="0"/>
              </a:rPr>
              <a:t>BgTask</a:t>
            </a:r>
            <a:r>
              <a:rPr lang="en-US" dirty="0">
                <a:latin typeface="Courier New" panose="02070309020205020404" pitchFamily="49" charset="0"/>
                <a:cs typeface="Courier New" panose="02070309020205020404" pitchFamily="49" charset="0"/>
              </a:rPr>
              <a:t>(this);</a:t>
            </a:r>
          </a:p>
          <a:p>
            <a:r>
              <a:rPr lang="en-US" dirty="0">
                <a:latin typeface="Courier New" panose="02070309020205020404" pitchFamily="49" charset="0"/>
                <a:cs typeface="Courier New" panose="02070309020205020404" pitchFamily="49" charset="0"/>
              </a:rPr>
              <a:t>14     </a:t>
            </a:r>
            <a:r>
              <a:rPr lang="en-US" dirty="0">
                <a:solidFill>
                  <a:schemeClr val="accent2"/>
                </a:solidFill>
                <a:latin typeface="Courier New" panose="02070309020205020404" pitchFamily="49" charset="0"/>
                <a:cs typeface="Courier New" panose="02070309020205020404" pitchFamily="49" charset="0"/>
              </a:rPr>
              <a:t>trigger</a:t>
            </a:r>
            <a:r>
              <a:rPr lang="en-US" dirty="0">
                <a:latin typeface="Courier New" panose="02070309020205020404" pitchFamily="49" charset="0"/>
                <a:cs typeface="Courier New" panose="02070309020205020404" pitchFamily="49" charset="0"/>
              </a:rPr>
              <a:t>(g);</a:t>
            </a:r>
          </a:p>
          <a:p>
            <a:r>
              <a:rPr lang="en-US" dirty="0">
                <a:latin typeface="Courier New" panose="02070309020205020404" pitchFamily="49" charset="0"/>
                <a:cs typeface="Courier New" panose="02070309020205020404" pitchFamily="49" charset="0"/>
              </a:rPr>
              <a:t>15   }</a:t>
            </a:r>
          </a:p>
          <a:p>
            <a:r>
              <a:rPr lang="en-US" dirty="0">
                <a:latin typeface="Courier New" panose="02070309020205020404" pitchFamily="49" charset="0"/>
                <a:cs typeface="Courier New" panose="02070309020205020404" pitchFamily="49" charset="0"/>
              </a:rPr>
              <a:t>16   d() {</a:t>
            </a:r>
          </a:p>
          <a:p>
            <a:r>
              <a:rPr lang="en-US" dirty="0">
                <a:latin typeface="Courier New" panose="02070309020205020404" pitchFamily="49" charset="0"/>
                <a:cs typeface="Courier New" panose="02070309020205020404" pitchFamily="49" charset="0"/>
              </a:rPr>
              <a:t>17     </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 = </a:t>
            </a:r>
            <a:r>
              <a:rPr lang="en-US" dirty="0" err="1">
                <a:solidFill>
                  <a:srgbClr val="2A00FF"/>
                </a:solidFill>
                <a:latin typeface="Courier New" panose="02070309020205020404" pitchFamily="49" charset="0"/>
                <a:cs typeface="Courier New" panose="02070309020205020404" pitchFamily="49" charset="0"/>
              </a:rPr>
              <a:t>data</a:t>
            </a:r>
            <a:r>
              <a:rPr lang="en-US" dirty="0" err="1">
                <a:latin typeface="Courier New" panose="02070309020205020404" pitchFamily="49" charset="0"/>
                <a:cs typeface="Courier New" panose="02070309020205020404" pitchFamily="49" charset="0"/>
              </a:rPr>
              <a:t>.split</a:t>
            </a:r>
            <a:r>
              <a:rPr lang="en-US" dirty="0">
                <a:latin typeface="Courier New" panose="02070309020205020404" pitchFamily="49" charset="0"/>
                <a:cs typeface="Courier New" panose="02070309020205020404" pitchFamily="49" charset="0"/>
              </a:rPr>
              <a:t>(“:”);</a:t>
            </a:r>
          </a:p>
          <a:p>
            <a:r>
              <a:rPr lang="en-US" strike="sngStrike" dirty="0">
                <a:latin typeface="Courier New" panose="02070309020205020404" pitchFamily="49" charset="0"/>
                <a:cs typeface="Courier New" panose="02070309020205020404" pitchFamily="49" charset="0"/>
              </a:rPr>
              <a:t>18     tv1 = </a:t>
            </a:r>
            <a:r>
              <a:rPr lang="en-US" strike="sngStrike" dirty="0" err="1">
                <a:solidFill>
                  <a:schemeClr val="accent1">
                    <a:lumMod val="50000"/>
                  </a:schemeClr>
                </a:solidFill>
                <a:latin typeface="Courier New" panose="02070309020205020404" pitchFamily="49" charset="0"/>
                <a:cs typeface="Courier New" panose="02070309020205020404" pitchFamily="49" charset="0"/>
              </a:rPr>
              <a:t>findViewById</a:t>
            </a:r>
            <a:r>
              <a:rPr lang="en-US" strike="sngStrike" dirty="0">
                <a:latin typeface="Courier New" panose="02070309020205020404" pitchFamily="49" charset="0"/>
                <a:cs typeface="Courier New" panose="02070309020205020404" pitchFamily="49" charset="0"/>
              </a:rPr>
              <a:t>(id1);</a:t>
            </a:r>
          </a:p>
          <a:p>
            <a:r>
              <a:rPr lang="en-US" strike="sngStrike" dirty="0">
                <a:latin typeface="Courier New" panose="02070309020205020404" pitchFamily="49" charset="0"/>
                <a:cs typeface="Courier New" panose="02070309020205020404" pitchFamily="49" charset="0"/>
              </a:rPr>
              <a:t>19     tv1.setText(</a:t>
            </a:r>
            <a:r>
              <a:rPr lang="en-US" strike="sngStrike" dirty="0" err="1">
                <a:latin typeface="Courier New" panose="02070309020205020404" pitchFamily="49" charset="0"/>
                <a:cs typeface="Courier New" panose="02070309020205020404" pitchFamily="49" charset="0"/>
              </a:rPr>
              <a:t>ss</a:t>
            </a:r>
            <a:r>
              <a:rPr lang="en-US" strike="sngStrike" dirty="0">
                <a:latin typeface="Courier New" panose="02070309020205020404" pitchFamily="49" charset="0"/>
                <a:cs typeface="Courier New" panose="02070309020205020404" pitchFamily="49" charset="0"/>
              </a:rPr>
              <a:t>[0]);</a:t>
            </a:r>
          </a:p>
          <a:p>
            <a:r>
              <a:rPr lang="en-US" dirty="0">
                <a:latin typeface="Courier New" panose="02070309020205020404" pitchFamily="49" charset="0"/>
                <a:cs typeface="Courier New" panose="02070309020205020404" pitchFamily="49" charset="0"/>
              </a:rPr>
              <a:t>20     tv2 = </a:t>
            </a:r>
            <a:r>
              <a:rPr lang="en-US" dirty="0" err="1">
                <a:solidFill>
                  <a:schemeClr val="accent1">
                    <a:lumMod val="50000"/>
                  </a:schemeClr>
                </a:solidFill>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(id2);</a:t>
            </a:r>
          </a:p>
          <a:p>
            <a:r>
              <a:rPr lang="en-US" dirty="0">
                <a:latin typeface="Courier New" panose="02070309020205020404" pitchFamily="49" charset="0"/>
                <a:cs typeface="Courier New" panose="02070309020205020404" pitchFamily="49" charset="0"/>
              </a:rPr>
              <a:t>21     tv2.setText(</a:t>
            </a:r>
            <a:r>
              <a:rPr lang="en-US" dirty="0" err="1">
                <a:latin typeface="Courier New" panose="02070309020205020404" pitchFamily="49" charset="0"/>
                <a:cs typeface="Courier New" panose="02070309020205020404" pitchFamily="49" charset="0"/>
              </a:rPr>
              <a:t>ss</a:t>
            </a:r>
            <a:r>
              <a:rPr lang="en-US" dirty="0">
                <a:latin typeface="Courier New" panose="02070309020205020404" pitchFamily="49" charset="0"/>
                <a:cs typeface="Courier New" panose="02070309020205020404" pitchFamily="49" charset="0"/>
              </a:rPr>
              <a:t>[1]);</a:t>
            </a:r>
          </a:p>
          <a:p>
            <a:r>
              <a:rPr lang="en-US" dirty="0">
                <a:latin typeface="Courier New" panose="02070309020205020404" pitchFamily="49" charset="0"/>
                <a:cs typeface="Courier New" panose="02070309020205020404" pitchFamily="49" charset="0"/>
              </a:rPr>
              <a:t>22   }</a:t>
            </a:r>
          </a:p>
          <a:p>
            <a:r>
              <a:rPr lang="en-US" dirty="0">
                <a:latin typeface="Courier New" panose="02070309020205020404" pitchFamily="49" charset="0"/>
                <a:cs typeface="Courier New" panose="02070309020205020404" pitchFamily="49" charset="0"/>
              </a:rPr>
              <a:t>23 }</a:t>
            </a:r>
          </a:p>
        </p:txBody>
      </p:sp>
      <p:sp>
        <p:nvSpPr>
          <p:cNvPr id="9" name="Rectangle 8">
            <a:extLst>
              <a:ext uri="{FF2B5EF4-FFF2-40B4-BE49-F238E27FC236}">
                <a16:creationId xmlns:a16="http://schemas.microsoft.com/office/drawing/2014/main" id="{B2F7D845-397A-424E-BCB9-715B199F4F7C}"/>
              </a:ext>
            </a:extLst>
          </p:cNvPr>
          <p:cNvSpPr/>
          <p:nvPr/>
        </p:nvSpPr>
        <p:spPr>
          <a:xfrm>
            <a:off x="969896" y="2192736"/>
            <a:ext cx="4457700" cy="254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A4E5347-3BCB-4789-8FCF-A1075F7BF99B}"/>
              </a:ext>
            </a:extLst>
          </p:cNvPr>
          <p:cNvSpPr/>
          <p:nvPr/>
        </p:nvSpPr>
        <p:spPr>
          <a:xfrm>
            <a:off x="969896" y="3002903"/>
            <a:ext cx="4457700" cy="5524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559D83-63EE-4616-99FE-0CFDB280E98F}"/>
              </a:ext>
            </a:extLst>
          </p:cNvPr>
          <p:cNvSpPr/>
          <p:nvPr/>
        </p:nvSpPr>
        <p:spPr>
          <a:xfrm>
            <a:off x="6839739" y="3252188"/>
            <a:ext cx="4457700" cy="547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377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B93B-96B7-4AC6-9F35-7FA1F5CDDE15}"/>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71218C4A-F6FF-4E7D-BAA0-8173C6BEA4E3}"/>
              </a:ext>
            </a:extLst>
          </p:cNvPr>
          <p:cNvSpPr>
            <a:spLocks noGrp="1"/>
          </p:cNvSpPr>
          <p:nvPr>
            <p:ph idx="1"/>
          </p:nvPr>
        </p:nvSpPr>
        <p:spPr/>
        <p:txBody>
          <a:bodyPr>
            <a:normAutofit fontScale="92500" lnSpcReduction="10000"/>
          </a:bodyPr>
          <a:lstStyle/>
          <a:p>
            <a:r>
              <a:rPr lang="en-US" dirty="0"/>
              <a:t>Prototype built on top of Soot.</a:t>
            </a:r>
          </a:p>
          <a:p>
            <a:r>
              <a:rPr lang="en-US" dirty="0"/>
              <a:t>Benchmark Apps.</a:t>
            </a:r>
          </a:p>
          <a:p>
            <a:endParaRPr lang="en-US" dirty="0"/>
          </a:p>
          <a:p>
            <a:endParaRPr lang="en-US" dirty="0"/>
          </a:p>
          <a:p>
            <a:endParaRPr lang="en-US" dirty="0"/>
          </a:p>
          <a:p>
            <a:endParaRPr lang="en-US" dirty="0"/>
          </a:p>
          <a:p>
            <a:endParaRPr lang="en-US" dirty="0"/>
          </a:p>
          <a:p>
            <a:endParaRPr lang="en-US" dirty="0"/>
          </a:p>
          <a:p>
            <a:r>
              <a:rPr lang="en-US" dirty="0"/>
              <a:t>Run apps (original/modified) on Nexus 6P with Android 6.0.1 and collect battery/data uses.</a:t>
            </a:r>
          </a:p>
        </p:txBody>
      </p:sp>
      <p:sp>
        <p:nvSpPr>
          <p:cNvPr id="4" name="Date Placeholder 3">
            <a:extLst>
              <a:ext uri="{FF2B5EF4-FFF2-40B4-BE49-F238E27FC236}">
                <a16:creationId xmlns:a16="http://schemas.microsoft.com/office/drawing/2014/main" id="{FF33DB03-368C-4047-9992-43469543D69F}"/>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00FF8E50-BA3F-4038-8684-1EE59DC3C8E7}"/>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973D1BF6-61A8-4668-A3F1-057C732B209D}"/>
              </a:ext>
            </a:extLst>
          </p:cNvPr>
          <p:cNvSpPr>
            <a:spLocks noGrp="1"/>
          </p:cNvSpPr>
          <p:nvPr>
            <p:ph type="sldNum" sz="quarter" idx="12"/>
          </p:nvPr>
        </p:nvSpPr>
        <p:spPr/>
        <p:txBody>
          <a:bodyPr/>
          <a:lstStyle/>
          <a:p>
            <a:fld id="{906745D7-5DCD-445B-BDED-754FAF3E7806}" type="slidenum">
              <a:rPr lang="en-US" smtClean="0"/>
              <a:t>34</a:t>
            </a:fld>
            <a:endParaRPr lang="en-US"/>
          </a:p>
        </p:txBody>
      </p:sp>
      <p:pic>
        <p:nvPicPr>
          <p:cNvPr id="7" name="Picture 6">
            <a:extLst>
              <a:ext uri="{FF2B5EF4-FFF2-40B4-BE49-F238E27FC236}">
                <a16:creationId xmlns:a16="http://schemas.microsoft.com/office/drawing/2014/main" id="{29754C94-CEDA-49C7-B01C-ADDA93BCBD4D}"/>
              </a:ext>
            </a:extLst>
          </p:cNvPr>
          <p:cNvPicPr>
            <a:picLocks noChangeAspect="1"/>
          </p:cNvPicPr>
          <p:nvPr/>
        </p:nvPicPr>
        <p:blipFill>
          <a:blip r:embed="rId3"/>
          <a:stretch>
            <a:fillRect/>
          </a:stretch>
        </p:blipFill>
        <p:spPr>
          <a:xfrm>
            <a:off x="4038600" y="2332753"/>
            <a:ext cx="6092190" cy="2914650"/>
          </a:xfrm>
          <a:prstGeom prst="rect">
            <a:avLst/>
          </a:prstGeom>
        </p:spPr>
      </p:pic>
    </p:spTree>
    <p:extLst>
      <p:ext uri="{BB962C8B-B14F-4D97-AF65-F5344CB8AC3E}">
        <p14:creationId xmlns:p14="http://schemas.microsoft.com/office/powerpoint/2010/main" val="2029952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21DA5-3775-4164-81B7-B1FBB9532231}"/>
              </a:ext>
            </a:extLst>
          </p:cNvPr>
          <p:cNvSpPr>
            <a:spLocks noGrp="1"/>
          </p:cNvSpPr>
          <p:nvPr>
            <p:ph type="title"/>
          </p:nvPr>
        </p:nvSpPr>
        <p:spPr/>
        <p:txBody>
          <a:bodyPr/>
          <a:lstStyle/>
          <a:p>
            <a:r>
              <a:rPr lang="en-US" dirty="0"/>
              <a:t>Results of Reduction Savings</a:t>
            </a:r>
          </a:p>
        </p:txBody>
      </p:sp>
      <p:sp>
        <p:nvSpPr>
          <p:cNvPr id="4" name="Date Placeholder 3">
            <a:extLst>
              <a:ext uri="{FF2B5EF4-FFF2-40B4-BE49-F238E27FC236}">
                <a16:creationId xmlns:a16="http://schemas.microsoft.com/office/drawing/2014/main" id="{BEDCA83B-F0A6-407C-A4DC-85F05700D90A}"/>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2289004F-C99B-4742-8485-6874FA61DE16}"/>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045F5FA4-B820-4E55-B1B8-5A5277A743CF}"/>
              </a:ext>
            </a:extLst>
          </p:cNvPr>
          <p:cNvSpPr>
            <a:spLocks noGrp="1"/>
          </p:cNvSpPr>
          <p:nvPr>
            <p:ph type="sldNum" sz="quarter" idx="12"/>
          </p:nvPr>
        </p:nvSpPr>
        <p:spPr/>
        <p:txBody>
          <a:bodyPr/>
          <a:lstStyle/>
          <a:p>
            <a:fld id="{906745D7-5DCD-445B-BDED-754FAF3E7806}" type="slidenum">
              <a:rPr lang="en-US" smtClean="0"/>
              <a:t>35</a:t>
            </a:fld>
            <a:endParaRPr lang="en-US"/>
          </a:p>
        </p:txBody>
      </p:sp>
      <p:graphicFrame>
        <p:nvGraphicFramePr>
          <p:cNvPr id="7" name="Table 6">
            <a:extLst>
              <a:ext uri="{FF2B5EF4-FFF2-40B4-BE49-F238E27FC236}">
                <a16:creationId xmlns:a16="http://schemas.microsoft.com/office/drawing/2014/main" id="{C2B98CE8-7B7D-4D1A-9E1F-1E55B98674F2}"/>
              </a:ext>
            </a:extLst>
          </p:cNvPr>
          <p:cNvGraphicFramePr>
            <a:graphicFrameLocks noGrp="1"/>
          </p:cNvGraphicFramePr>
          <p:nvPr>
            <p:extLst>
              <p:ext uri="{D42A27DB-BD31-4B8C-83A1-F6EECF244321}">
                <p14:modId xmlns:p14="http://schemas.microsoft.com/office/powerpoint/2010/main" val="1903833861"/>
              </p:ext>
            </p:extLst>
          </p:nvPr>
        </p:nvGraphicFramePr>
        <p:xfrm>
          <a:off x="2004543" y="1474273"/>
          <a:ext cx="8182914" cy="4450080"/>
        </p:xfrm>
        <a:graphic>
          <a:graphicData uri="http://schemas.openxmlformats.org/drawingml/2006/table">
            <a:tbl>
              <a:tblPr firstRow="1" bandRow="1">
                <a:tableStyleId>{5C22544A-7EE6-4342-B048-85BDC9FD1C3A}</a:tableStyleId>
              </a:tblPr>
              <a:tblGrid>
                <a:gridCol w="1779540">
                  <a:extLst>
                    <a:ext uri="{9D8B030D-6E8A-4147-A177-3AD203B41FA5}">
                      <a16:colId xmlns:a16="http://schemas.microsoft.com/office/drawing/2014/main" val="4101400341"/>
                    </a:ext>
                  </a:extLst>
                </a:gridCol>
                <a:gridCol w="1303340">
                  <a:extLst>
                    <a:ext uri="{9D8B030D-6E8A-4147-A177-3AD203B41FA5}">
                      <a16:colId xmlns:a16="http://schemas.microsoft.com/office/drawing/2014/main" val="3943458810"/>
                    </a:ext>
                  </a:extLst>
                </a:gridCol>
                <a:gridCol w="1223493">
                  <a:extLst>
                    <a:ext uri="{9D8B030D-6E8A-4147-A177-3AD203B41FA5}">
                      <a16:colId xmlns:a16="http://schemas.microsoft.com/office/drawing/2014/main" val="3625093890"/>
                    </a:ext>
                  </a:extLst>
                </a:gridCol>
                <a:gridCol w="1571223">
                  <a:extLst>
                    <a:ext uri="{9D8B030D-6E8A-4147-A177-3AD203B41FA5}">
                      <a16:colId xmlns:a16="http://schemas.microsoft.com/office/drawing/2014/main" val="2382450519"/>
                    </a:ext>
                  </a:extLst>
                </a:gridCol>
                <a:gridCol w="2305318">
                  <a:extLst>
                    <a:ext uri="{9D8B030D-6E8A-4147-A177-3AD203B41FA5}">
                      <a16:colId xmlns:a16="http://schemas.microsoft.com/office/drawing/2014/main" val="3514787327"/>
                    </a:ext>
                  </a:extLst>
                </a:gridCol>
              </a:tblGrid>
              <a:tr h="370840">
                <a:tc>
                  <a:txBody>
                    <a:bodyPr/>
                    <a:lstStyle/>
                    <a:p>
                      <a:r>
                        <a:rPr lang="en-US" dirty="0"/>
                        <a:t>App</a:t>
                      </a:r>
                    </a:p>
                  </a:txBody>
                  <a:tcPr/>
                </a:tc>
                <a:tc>
                  <a:txBody>
                    <a:bodyPr/>
                    <a:lstStyle/>
                    <a:p>
                      <a:r>
                        <a:rPr lang="en-US" dirty="0"/>
                        <a:t>Data Usage</a:t>
                      </a:r>
                    </a:p>
                  </a:txBody>
                  <a:tcPr/>
                </a:tc>
                <a:tc>
                  <a:txBody>
                    <a:bodyPr/>
                    <a:lstStyle/>
                    <a:p>
                      <a:r>
                        <a:rPr lang="en-US" dirty="0"/>
                        <a:t>CPU Total</a:t>
                      </a:r>
                    </a:p>
                  </a:txBody>
                  <a:tcPr/>
                </a:tc>
                <a:tc>
                  <a:txBody>
                    <a:bodyPr/>
                    <a:lstStyle/>
                    <a:p>
                      <a:r>
                        <a:rPr lang="en-US" dirty="0"/>
                        <a:t>Wi-Fi Running</a:t>
                      </a:r>
                    </a:p>
                  </a:txBody>
                  <a:tcPr/>
                </a:tc>
                <a:tc>
                  <a:txBody>
                    <a:bodyPr/>
                    <a:lstStyle/>
                    <a:p>
                      <a:r>
                        <a:rPr lang="en-US" dirty="0"/>
                        <a:t>Computed Power Use</a:t>
                      </a:r>
                    </a:p>
                  </a:txBody>
                  <a:tcPr/>
                </a:tc>
                <a:extLst>
                  <a:ext uri="{0D108BD9-81ED-4DB2-BD59-A6C34878D82A}">
                    <a16:rowId xmlns:a16="http://schemas.microsoft.com/office/drawing/2014/main" val="3543466864"/>
                  </a:ext>
                </a:extLst>
              </a:tr>
              <a:tr h="370840">
                <a:tc>
                  <a:txBody>
                    <a:bodyPr/>
                    <a:lstStyle/>
                    <a:p>
                      <a:r>
                        <a:rPr lang="en-US" dirty="0"/>
                        <a:t>WeatherBug</a:t>
                      </a:r>
                    </a:p>
                  </a:txBody>
                  <a:tcPr/>
                </a:tc>
                <a:tc>
                  <a:txBody>
                    <a:bodyPr/>
                    <a:lstStyle/>
                    <a:p>
                      <a:pPr algn="r"/>
                      <a:r>
                        <a:rPr lang="en-US" dirty="0"/>
                        <a:t>9.0%</a:t>
                      </a:r>
                    </a:p>
                  </a:txBody>
                  <a:tcPr/>
                </a:tc>
                <a:tc>
                  <a:txBody>
                    <a:bodyPr/>
                    <a:lstStyle/>
                    <a:p>
                      <a:pPr algn="r"/>
                      <a:r>
                        <a:rPr lang="en-US" dirty="0"/>
                        <a:t>4.8%</a:t>
                      </a:r>
                    </a:p>
                  </a:txBody>
                  <a:tcPr/>
                </a:tc>
                <a:tc>
                  <a:txBody>
                    <a:bodyPr/>
                    <a:lstStyle/>
                    <a:p>
                      <a:pPr algn="r"/>
                      <a:r>
                        <a:rPr lang="en-US" dirty="0"/>
                        <a:t>27.8%</a:t>
                      </a:r>
                    </a:p>
                  </a:txBody>
                  <a:tcPr/>
                </a:tc>
                <a:tc>
                  <a:txBody>
                    <a:bodyPr/>
                    <a:lstStyle/>
                    <a:p>
                      <a:pPr algn="r"/>
                      <a:r>
                        <a:rPr lang="en-US" dirty="0"/>
                        <a:t>20.0%</a:t>
                      </a:r>
                    </a:p>
                  </a:txBody>
                  <a:tcPr/>
                </a:tc>
                <a:extLst>
                  <a:ext uri="{0D108BD9-81ED-4DB2-BD59-A6C34878D82A}">
                    <a16:rowId xmlns:a16="http://schemas.microsoft.com/office/drawing/2014/main" val="2270365219"/>
                  </a:ext>
                </a:extLst>
              </a:tr>
              <a:tr h="370840">
                <a:tc>
                  <a:txBody>
                    <a:bodyPr/>
                    <a:lstStyle/>
                    <a:p>
                      <a:r>
                        <a:rPr lang="en-US" dirty="0"/>
                        <a:t>Dictionary.com</a:t>
                      </a:r>
                    </a:p>
                  </a:txBody>
                  <a:tcPr/>
                </a:tc>
                <a:tc>
                  <a:txBody>
                    <a:bodyPr/>
                    <a:lstStyle/>
                    <a:p>
                      <a:pPr algn="r"/>
                      <a:r>
                        <a:rPr lang="en-US" dirty="0"/>
                        <a:t>48.5%</a:t>
                      </a:r>
                    </a:p>
                  </a:txBody>
                  <a:tcPr/>
                </a:tc>
                <a:tc>
                  <a:txBody>
                    <a:bodyPr/>
                    <a:lstStyle/>
                    <a:p>
                      <a:pPr algn="r"/>
                      <a:r>
                        <a:rPr lang="en-US" dirty="0"/>
                        <a:t>9.9%</a:t>
                      </a:r>
                    </a:p>
                  </a:txBody>
                  <a:tcPr/>
                </a:tc>
                <a:tc>
                  <a:txBody>
                    <a:bodyPr/>
                    <a:lstStyle/>
                    <a:p>
                      <a:pPr algn="r"/>
                      <a:r>
                        <a:rPr lang="en-US" dirty="0"/>
                        <a:t>34.4%</a:t>
                      </a:r>
                    </a:p>
                  </a:txBody>
                  <a:tcPr/>
                </a:tc>
                <a:tc>
                  <a:txBody>
                    <a:bodyPr/>
                    <a:lstStyle/>
                    <a:p>
                      <a:pPr algn="r"/>
                      <a:r>
                        <a:rPr lang="en-US" dirty="0"/>
                        <a:t>12.5%</a:t>
                      </a:r>
                    </a:p>
                  </a:txBody>
                  <a:tcPr/>
                </a:tc>
                <a:extLst>
                  <a:ext uri="{0D108BD9-81ED-4DB2-BD59-A6C34878D82A}">
                    <a16:rowId xmlns:a16="http://schemas.microsoft.com/office/drawing/2014/main" val="2619817263"/>
                  </a:ext>
                </a:extLst>
              </a:tr>
              <a:tr h="370840">
                <a:tc>
                  <a:txBody>
                    <a:bodyPr/>
                    <a:lstStyle/>
                    <a:p>
                      <a:r>
                        <a:rPr lang="en-US" dirty="0"/>
                        <a:t>Baidu </a:t>
                      </a:r>
                      <a:r>
                        <a:rPr lang="en-US" dirty="0" err="1"/>
                        <a:t>iKnow</a:t>
                      </a:r>
                      <a:endParaRPr lang="en-US" dirty="0"/>
                    </a:p>
                  </a:txBody>
                  <a:tcPr/>
                </a:tc>
                <a:tc>
                  <a:txBody>
                    <a:bodyPr/>
                    <a:lstStyle/>
                    <a:p>
                      <a:pPr algn="r"/>
                      <a:r>
                        <a:rPr lang="en-US" dirty="0"/>
                        <a:t>37.3%</a:t>
                      </a:r>
                    </a:p>
                  </a:txBody>
                  <a:tcPr/>
                </a:tc>
                <a:tc>
                  <a:txBody>
                    <a:bodyPr/>
                    <a:lstStyle/>
                    <a:p>
                      <a:pPr algn="r"/>
                      <a:r>
                        <a:rPr lang="en-US" dirty="0"/>
                        <a:t>39.1%</a:t>
                      </a:r>
                    </a:p>
                  </a:txBody>
                  <a:tcPr/>
                </a:tc>
                <a:tc>
                  <a:txBody>
                    <a:bodyPr/>
                    <a:lstStyle/>
                    <a:p>
                      <a:pPr algn="r"/>
                      <a:r>
                        <a:rPr lang="en-US" dirty="0"/>
                        <a:t>1.5%</a:t>
                      </a:r>
                    </a:p>
                  </a:txBody>
                  <a:tcPr/>
                </a:tc>
                <a:tc>
                  <a:txBody>
                    <a:bodyPr/>
                    <a:lstStyle/>
                    <a:p>
                      <a:pPr algn="r"/>
                      <a:r>
                        <a:rPr lang="en-US" dirty="0"/>
                        <a:t>40.4%</a:t>
                      </a:r>
                    </a:p>
                  </a:txBody>
                  <a:tcPr/>
                </a:tc>
                <a:extLst>
                  <a:ext uri="{0D108BD9-81ED-4DB2-BD59-A6C34878D82A}">
                    <a16:rowId xmlns:a16="http://schemas.microsoft.com/office/drawing/2014/main" val="185485469"/>
                  </a:ext>
                </a:extLst>
              </a:tr>
              <a:tr h="370840">
                <a:tc>
                  <a:txBody>
                    <a:bodyPr/>
                    <a:lstStyle/>
                    <a:p>
                      <a:r>
                        <a:rPr lang="en-US" dirty="0"/>
                        <a:t>Walmart</a:t>
                      </a:r>
                    </a:p>
                  </a:txBody>
                  <a:tcPr/>
                </a:tc>
                <a:tc>
                  <a:txBody>
                    <a:bodyPr/>
                    <a:lstStyle/>
                    <a:p>
                      <a:pPr algn="r"/>
                      <a:r>
                        <a:rPr lang="en-US" dirty="0"/>
                        <a:t>22.4%</a:t>
                      </a:r>
                    </a:p>
                  </a:txBody>
                  <a:tcPr/>
                </a:tc>
                <a:tc>
                  <a:txBody>
                    <a:bodyPr/>
                    <a:lstStyle/>
                    <a:p>
                      <a:pPr algn="r"/>
                      <a:r>
                        <a:rPr lang="en-US" dirty="0"/>
                        <a:t>2.0%</a:t>
                      </a:r>
                    </a:p>
                  </a:txBody>
                  <a:tcPr/>
                </a:tc>
                <a:tc>
                  <a:txBody>
                    <a:bodyPr/>
                    <a:lstStyle/>
                    <a:p>
                      <a:pPr algn="r"/>
                      <a:r>
                        <a:rPr lang="en-US" dirty="0"/>
                        <a:t>42.7%</a:t>
                      </a:r>
                    </a:p>
                  </a:txBody>
                  <a:tcPr/>
                </a:tc>
                <a:tc>
                  <a:txBody>
                    <a:bodyPr/>
                    <a:lstStyle/>
                    <a:p>
                      <a:pPr algn="r"/>
                      <a:r>
                        <a:rPr lang="en-US" dirty="0"/>
                        <a:t>17.6%</a:t>
                      </a:r>
                    </a:p>
                  </a:txBody>
                  <a:tcPr/>
                </a:tc>
                <a:extLst>
                  <a:ext uri="{0D108BD9-81ED-4DB2-BD59-A6C34878D82A}">
                    <a16:rowId xmlns:a16="http://schemas.microsoft.com/office/drawing/2014/main" val="281896978"/>
                  </a:ext>
                </a:extLst>
              </a:tr>
              <a:tr h="370840">
                <a:tc>
                  <a:txBody>
                    <a:bodyPr/>
                    <a:lstStyle/>
                    <a:p>
                      <a:r>
                        <a:rPr lang="en-US" dirty="0"/>
                        <a:t>Macy’s</a:t>
                      </a:r>
                    </a:p>
                  </a:txBody>
                  <a:tcPr/>
                </a:tc>
                <a:tc>
                  <a:txBody>
                    <a:bodyPr/>
                    <a:lstStyle/>
                    <a:p>
                      <a:pPr algn="r"/>
                      <a:r>
                        <a:rPr lang="en-US" dirty="0"/>
                        <a:t>19.2%</a:t>
                      </a:r>
                    </a:p>
                  </a:txBody>
                  <a:tcPr/>
                </a:tc>
                <a:tc>
                  <a:txBody>
                    <a:bodyPr/>
                    <a:lstStyle/>
                    <a:p>
                      <a:pPr algn="r"/>
                      <a:r>
                        <a:rPr lang="en-US" dirty="0"/>
                        <a:t>24.9%</a:t>
                      </a:r>
                    </a:p>
                  </a:txBody>
                  <a:tcPr/>
                </a:tc>
                <a:tc>
                  <a:txBody>
                    <a:bodyPr/>
                    <a:lstStyle/>
                    <a:p>
                      <a:pPr algn="r"/>
                      <a:r>
                        <a:rPr lang="en-US" dirty="0"/>
                        <a:t>4.5%</a:t>
                      </a:r>
                    </a:p>
                  </a:txBody>
                  <a:tcPr/>
                </a:tc>
                <a:tc>
                  <a:txBody>
                    <a:bodyPr/>
                    <a:lstStyle/>
                    <a:p>
                      <a:pPr algn="r"/>
                      <a:r>
                        <a:rPr lang="en-US" dirty="0"/>
                        <a:t>27.3%</a:t>
                      </a:r>
                    </a:p>
                  </a:txBody>
                  <a:tcPr/>
                </a:tc>
                <a:extLst>
                  <a:ext uri="{0D108BD9-81ED-4DB2-BD59-A6C34878D82A}">
                    <a16:rowId xmlns:a16="http://schemas.microsoft.com/office/drawing/2014/main" val="681564524"/>
                  </a:ext>
                </a:extLst>
              </a:tr>
              <a:tr h="370840">
                <a:tc>
                  <a:txBody>
                    <a:bodyPr/>
                    <a:lstStyle/>
                    <a:p>
                      <a:r>
                        <a:rPr lang="en-US" dirty="0"/>
                        <a:t>China Calendar</a:t>
                      </a:r>
                    </a:p>
                  </a:txBody>
                  <a:tcPr/>
                </a:tc>
                <a:tc>
                  <a:txBody>
                    <a:bodyPr/>
                    <a:lstStyle/>
                    <a:p>
                      <a:pPr algn="r"/>
                      <a:r>
                        <a:rPr lang="en-US" dirty="0"/>
                        <a:t>14.5%</a:t>
                      </a:r>
                    </a:p>
                  </a:txBody>
                  <a:tcPr/>
                </a:tc>
                <a:tc>
                  <a:txBody>
                    <a:bodyPr/>
                    <a:lstStyle/>
                    <a:p>
                      <a:pPr algn="r"/>
                      <a:r>
                        <a:rPr lang="en-US" dirty="0"/>
                        <a:t>33.2%</a:t>
                      </a:r>
                    </a:p>
                  </a:txBody>
                  <a:tcPr/>
                </a:tc>
                <a:tc>
                  <a:txBody>
                    <a:bodyPr/>
                    <a:lstStyle/>
                    <a:p>
                      <a:pPr algn="r"/>
                      <a:r>
                        <a:rPr lang="en-US" dirty="0"/>
                        <a:t>25.0%</a:t>
                      </a:r>
                    </a:p>
                  </a:txBody>
                  <a:tcPr/>
                </a:tc>
                <a:tc>
                  <a:txBody>
                    <a:bodyPr/>
                    <a:lstStyle/>
                    <a:p>
                      <a:pPr algn="r"/>
                      <a:r>
                        <a:rPr lang="en-US" dirty="0"/>
                        <a:t>31.3%</a:t>
                      </a:r>
                    </a:p>
                  </a:txBody>
                  <a:tcPr/>
                </a:tc>
                <a:extLst>
                  <a:ext uri="{0D108BD9-81ED-4DB2-BD59-A6C34878D82A}">
                    <a16:rowId xmlns:a16="http://schemas.microsoft.com/office/drawing/2014/main" val="1640072965"/>
                  </a:ext>
                </a:extLst>
              </a:tr>
              <a:tr h="370840">
                <a:tc>
                  <a:txBody>
                    <a:bodyPr/>
                    <a:lstStyle/>
                    <a:p>
                      <a:r>
                        <a:rPr lang="en-US" dirty="0"/>
                        <a:t>Fox News</a:t>
                      </a:r>
                    </a:p>
                  </a:txBody>
                  <a:tcPr/>
                </a:tc>
                <a:tc>
                  <a:txBody>
                    <a:bodyPr/>
                    <a:lstStyle/>
                    <a:p>
                      <a:pPr algn="r"/>
                      <a:r>
                        <a:rPr lang="en-US" dirty="0"/>
                        <a:t>36.6%</a:t>
                      </a:r>
                    </a:p>
                  </a:txBody>
                  <a:tcPr/>
                </a:tc>
                <a:tc>
                  <a:txBody>
                    <a:bodyPr/>
                    <a:lstStyle/>
                    <a:p>
                      <a:pPr algn="r"/>
                      <a:r>
                        <a:rPr lang="en-US" dirty="0"/>
                        <a:t>3.1%</a:t>
                      </a:r>
                    </a:p>
                  </a:txBody>
                  <a:tcPr/>
                </a:tc>
                <a:tc>
                  <a:txBody>
                    <a:bodyPr/>
                    <a:lstStyle/>
                    <a:p>
                      <a:pPr algn="r"/>
                      <a:r>
                        <a:rPr lang="en-US" dirty="0"/>
                        <a:t>29.6%</a:t>
                      </a:r>
                    </a:p>
                  </a:txBody>
                  <a:tcPr/>
                </a:tc>
                <a:tc>
                  <a:txBody>
                    <a:bodyPr/>
                    <a:lstStyle/>
                    <a:p>
                      <a:pPr algn="r"/>
                      <a:r>
                        <a:rPr lang="en-US" dirty="0"/>
                        <a:t>14.3%</a:t>
                      </a:r>
                    </a:p>
                  </a:txBody>
                  <a:tcPr/>
                </a:tc>
                <a:extLst>
                  <a:ext uri="{0D108BD9-81ED-4DB2-BD59-A6C34878D82A}">
                    <a16:rowId xmlns:a16="http://schemas.microsoft.com/office/drawing/2014/main" val="2233707151"/>
                  </a:ext>
                </a:extLst>
              </a:tr>
              <a:tr h="370840">
                <a:tc>
                  <a:txBody>
                    <a:bodyPr/>
                    <a:lstStyle/>
                    <a:p>
                      <a:r>
                        <a:rPr lang="en-US" dirty="0"/>
                        <a:t>CBS News</a:t>
                      </a:r>
                    </a:p>
                  </a:txBody>
                  <a:tcPr/>
                </a:tc>
                <a:tc>
                  <a:txBody>
                    <a:bodyPr/>
                    <a:lstStyle/>
                    <a:p>
                      <a:pPr algn="r"/>
                      <a:r>
                        <a:rPr lang="en-US" dirty="0"/>
                        <a:t>45.4%</a:t>
                      </a:r>
                    </a:p>
                  </a:txBody>
                  <a:tcPr/>
                </a:tc>
                <a:tc>
                  <a:txBody>
                    <a:bodyPr/>
                    <a:lstStyle/>
                    <a:p>
                      <a:pPr algn="r"/>
                      <a:r>
                        <a:rPr lang="en-US" dirty="0"/>
                        <a:t>66.7%</a:t>
                      </a:r>
                    </a:p>
                  </a:txBody>
                  <a:tcPr/>
                </a:tc>
                <a:tc>
                  <a:txBody>
                    <a:bodyPr/>
                    <a:lstStyle/>
                    <a:p>
                      <a:pPr algn="r"/>
                      <a:r>
                        <a:rPr lang="en-US" dirty="0"/>
                        <a:t>28.9%</a:t>
                      </a:r>
                    </a:p>
                  </a:txBody>
                  <a:tcPr/>
                </a:tc>
                <a:tc>
                  <a:txBody>
                    <a:bodyPr/>
                    <a:lstStyle/>
                    <a:p>
                      <a:pPr algn="r"/>
                      <a:r>
                        <a:rPr lang="en-US" dirty="0"/>
                        <a:t>70.6%</a:t>
                      </a:r>
                    </a:p>
                  </a:txBody>
                  <a:tcPr/>
                </a:tc>
                <a:extLst>
                  <a:ext uri="{0D108BD9-81ED-4DB2-BD59-A6C34878D82A}">
                    <a16:rowId xmlns:a16="http://schemas.microsoft.com/office/drawing/2014/main" val="3513497714"/>
                  </a:ext>
                </a:extLst>
              </a:tr>
              <a:tr h="370840">
                <a:tc>
                  <a:txBody>
                    <a:bodyPr/>
                    <a:lstStyle/>
                    <a:p>
                      <a:r>
                        <a:rPr lang="en-US" dirty="0"/>
                        <a:t>AP Mobile</a:t>
                      </a:r>
                    </a:p>
                  </a:txBody>
                  <a:tcPr/>
                </a:tc>
                <a:tc>
                  <a:txBody>
                    <a:bodyPr/>
                    <a:lstStyle/>
                    <a:p>
                      <a:pPr algn="r"/>
                      <a:r>
                        <a:rPr lang="en-US" dirty="0"/>
                        <a:t>26.4%</a:t>
                      </a:r>
                    </a:p>
                  </a:txBody>
                  <a:tcPr/>
                </a:tc>
                <a:tc>
                  <a:txBody>
                    <a:bodyPr/>
                    <a:lstStyle/>
                    <a:p>
                      <a:pPr algn="r"/>
                      <a:r>
                        <a:rPr lang="en-US" dirty="0"/>
                        <a:t>67.4%</a:t>
                      </a:r>
                    </a:p>
                  </a:txBody>
                  <a:tcPr/>
                </a:tc>
                <a:tc>
                  <a:txBody>
                    <a:bodyPr/>
                    <a:lstStyle/>
                    <a:p>
                      <a:pPr algn="r"/>
                      <a:r>
                        <a:rPr lang="en-US" dirty="0"/>
                        <a:t>42.9%</a:t>
                      </a:r>
                    </a:p>
                  </a:txBody>
                  <a:tcPr/>
                </a:tc>
                <a:tc>
                  <a:txBody>
                    <a:bodyPr/>
                    <a:lstStyle/>
                    <a:p>
                      <a:pPr algn="r"/>
                      <a:r>
                        <a:rPr lang="en-US" dirty="0"/>
                        <a:t>50.0%</a:t>
                      </a:r>
                    </a:p>
                  </a:txBody>
                  <a:tcPr/>
                </a:tc>
                <a:extLst>
                  <a:ext uri="{0D108BD9-81ED-4DB2-BD59-A6C34878D82A}">
                    <a16:rowId xmlns:a16="http://schemas.microsoft.com/office/drawing/2014/main" val="2197415781"/>
                  </a:ext>
                </a:extLst>
              </a:tr>
              <a:tr h="370840">
                <a:tc>
                  <a:txBody>
                    <a:bodyPr/>
                    <a:lstStyle/>
                    <a:p>
                      <a:r>
                        <a:rPr lang="en-US" dirty="0"/>
                        <a:t>Tattoo My Photo</a:t>
                      </a:r>
                    </a:p>
                  </a:txBody>
                  <a:tcPr/>
                </a:tc>
                <a:tc>
                  <a:txBody>
                    <a:bodyPr/>
                    <a:lstStyle/>
                    <a:p>
                      <a:pPr algn="r"/>
                      <a:r>
                        <a:rPr lang="en-US" dirty="0"/>
                        <a:t>21.5%</a:t>
                      </a:r>
                    </a:p>
                  </a:txBody>
                  <a:tcPr/>
                </a:tc>
                <a:tc>
                  <a:txBody>
                    <a:bodyPr/>
                    <a:lstStyle/>
                    <a:p>
                      <a:pPr algn="r"/>
                      <a:r>
                        <a:rPr lang="en-US" dirty="0"/>
                        <a:t>90.2%</a:t>
                      </a:r>
                    </a:p>
                  </a:txBody>
                  <a:tcPr/>
                </a:tc>
                <a:tc>
                  <a:txBody>
                    <a:bodyPr/>
                    <a:lstStyle/>
                    <a:p>
                      <a:pPr algn="r"/>
                      <a:r>
                        <a:rPr lang="en-US" dirty="0"/>
                        <a:t>24.2%</a:t>
                      </a:r>
                    </a:p>
                  </a:txBody>
                  <a:tcPr/>
                </a:tc>
                <a:tc>
                  <a:txBody>
                    <a:bodyPr/>
                    <a:lstStyle/>
                    <a:p>
                      <a:pPr algn="r"/>
                      <a:r>
                        <a:rPr lang="en-US" dirty="0"/>
                        <a:t>92.0%</a:t>
                      </a:r>
                    </a:p>
                  </a:txBody>
                  <a:tcPr/>
                </a:tc>
                <a:extLst>
                  <a:ext uri="{0D108BD9-81ED-4DB2-BD59-A6C34878D82A}">
                    <a16:rowId xmlns:a16="http://schemas.microsoft.com/office/drawing/2014/main" val="4069813369"/>
                  </a:ext>
                </a:extLst>
              </a:tr>
              <a:tr h="370840">
                <a:tc>
                  <a:txBody>
                    <a:bodyPr/>
                    <a:lstStyle/>
                    <a:p>
                      <a:r>
                        <a:rPr lang="en-US" b="1" dirty="0"/>
                        <a:t>Average</a:t>
                      </a:r>
                    </a:p>
                  </a:txBody>
                  <a:tcPr/>
                </a:tc>
                <a:tc>
                  <a:txBody>
                    <a:bodyPr/>
                    <a:lstStyle/>
                    <a:p>
                      <a:pPr algn="r"/>
                      <a:r>
                        <a:rPr lang="en-US" b="1" dirty="0"/>
                        <a:t>28.1%</a:t>
                      </a:r>
                    </a:p>
                  </a:txBody>
                  <a:tcPr/>
                </a:tc>
                <a:tc>
                  <a:txBody>
                    <a:bodyPr/>
                    <a:lstStyle/>
                    <a:p>
                      <a:pPr algn="r"/>
                      <a:r>
                        <a:rPr lang="en-US" b="1" dirty="0"/>
                        <a:t>34.1%</a:t>
                      </a:r>
                    </a:p>
                  </a:txBody>
                  <a:tcPr/>
                </a:tc>
                <a:tc>
                  <a:txBody>
                    <a:bodyPr/>
                    <a:lstStyle/>
                    <a:p>
                      <a:pPr algn="r"/>
                      <a:r>
                        <a:rPr lang="en-US" b="1" dirty="0"/>
                        <a:t>26.2%</a:t>
                      </a:r>
                    </a:p>
                  </a:txBody>
                  <a:tcPr/>
                </a:tc>
                <a:tc>
                  <a:txBody>
                    <a:bodyPr/>
                    <a:lstStyle/>
                    <a:p>
                      <a:pPr algn="r"/>
                      <a:r>
                        <a:rPr lang="en-US" b="1" dirty="0"/>
                        <a:t>37.6%</a:t>
                      </a:r>
                    </a:p>
                  </a:txBody>
                  <a:tcPr/>
                </a:tc>
                <a:extLst>
                  <a:ext uri="{0D108BD9-81ED-4DB2-BD59-A6C34878D82A}">
                    <a16:rowId xmlns:a16="http://schemas.microsoft.com/office/drawing/2014/main" val="1146769551"/>
                  </a:ext>
                </a:extLst>
              </a:tr>
            </a:tbl>
          </a:graphicData>
        </a:graphic>
      </p:graphicFrame>
    </p:spTree>
    <p:extLst>
      <p:ext uri="{BB962C8B-B14F-4D97-AF65-F5344CB8AC3E}">
        <p14:creationId xmlns:p14="http://schemas.microsoft.com/office/powerpoint/2010/main" val="57963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BCFC-797C-44D2-865D-F0AD54437B20}"/>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F2644F3F-1858-45B0-A088-60317EB73102}"/>
              </a:ext>
            </a:extLst>
          </p:cNvPr>
          <p:cNvSpPr>
            <a:spLocks noGrp="1"/>
          </p:cNvSpPr>
          <p:nvPr>
            <p:ph idx="1"/>
          </p:nvPr>
        </p:nvSpPr>
        <p:spPr>
          <a:xfrm>
            <a:off x="838200" y="1825626"/>
            <a:ext cx="10515600" cy="1640245"/>
          </a:xfrm>
        </p:spPr>
        <p:txBody>
          <a:bodyPr>
            <a:normAutofit lnSpcReduction="10000"/>
          </a:bodyPr>
          <a:lstStyle/>
          <a:p>
            <a:r>
              <a:rPr lang="en-US" dirty="0"/>
              <a:t>The analysis time increases as the code size increases.</a:t>
            </a:r>
          </a:p>
          <a:p>
            <a:r>
              <a:rPr lang="en-US" dirty="0"/>
              <a:t>Apps with more complex removable functionalities take longer time to be analyzed.</a:t>
            </a:r>
            <a:br>
              <a:rPr lang="en-US" dirty="0"/>
            </a:br>
            <a:endParaRPr lang="en-US" dirty="0"/>
          </a:p>
        </p:txBody>
      </p:sp>
      <p:sp>
        <p:nvSpPr>
          <p:cNvPr id="4" name="Date Placeholder 3">
            <a:extLst>
              <a:ext uri="{FF2B5EF4-FFF2-40B4-BE49-F238E27FC236}">
                <a16:creationId xmlns:a16="http://schemas.microsoft.com/office/drawing/2014/main" id="{122E630E-DFD2-464D-971C-D9205A1058CA}"/>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5117F4AA-9020-4758-8AB2-D2048ACE63F8}"/>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B446E3D8-79C2-435D-BC7B-0AAB95DFF429}"/>
              </a:ext>
            </a:extLst>
          </p:cNvPr>
          <p:cNvSpPr>
            <a:spLocks noGrp="1"/>
          </p:cNvSpPr>
          <p:nvPr>
            <p:ph type="sldNum" sz="quarter" idx="12"/>
          </p:nvPr>
        </p:nvSpPr>
        <p:spPr/>
        <p:txBody>
          <a:bodyPr/>
          <a:lstStyle/>
          <a:p>
            <a:fld id="{906745D7-5DCD-445B-BDED-754FAF3E7806}" type="slidenum">
              <a:rPr lang="en-US" smtClean="0"/>
              <a:t>36</a:t>
            </a:fld>
            <a:endParaRPr lang="en-US"/>
          </a:p>
        </p:txBody>
      </p:sp>
      <p:pic>
        <p:nvPicPr>
          <p:cNvPr id="7" name="Picture 6">
            <a:extLst>
              <a:ext uri="{FF2B5EF4-FFF2-40B4-BE49-F238E27FC236}">
                <a16:creationId xmlns:a16="http://schemas.microsoft.com/office/drawing/2014/main" id="{AA8C9216-D878-4CFF-AB8D-8042499B6323}"/>
              </a:ext>
            </a:extLst>
          </p:cNvPr>
          <p:cNvPicPr>
            <a:picLocks noChangeAspect="1"/>
          </p:cNvPicPr>
          <p:nvPr/>
        </p:nvPicPr>
        <p:blipFill>
          <a:blip r:embed="rId3"/>
          <a:stretch>
            <a:fillRect/>
          </a:stretch>
        </p:blipFill>
        <p:spPr>
          <a:xfrm>
            <a:off x="2209800" y="3442929"/>
            <a:ext cx="5343525" cy="2276475"/>
          </a:xfrm>
          <a:prstGeom prst="rect">
            <a:avLst/>
          </a:prstGeom>
        </p:spPr>
      </p:pic>
      <p:pic>
        <p:nvPicPr>
          <p:cNvPr id="8" name="Picture 7">
            <a:extLst>
              <a:ext uri="{FF2B5EF4-FFF2-40B4-BE49-F238E27FC236}">
                <a16:creationId xmlns:a16="http://schemas.microsoft.com/office/drawing/2014/main" id="{7A9DC295-1D8B-4983-A84C-2E6529DF31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8508" y="3727013"/>
            <a:ext cx="2210108" cy="1533739"/>
          </a:xfrm>
          <a:prstGeom prst="rect">
            <a:avLst/>
          </a:prstGeom>
        </p:spPr>
      </p:pic>
      <p:sp>
        <p:nvSpPr>
          <p:cNvPr id="9" name="Oval 8">
            <a:extLst>
              <a:ext uri="{FF2B5EF4-FFF2-40B4-BE49-F238E27FC236}">
                <a16:creationId xmlns:a16="http://schemas.microsoft.com/office/drawing/2014/main" id="{2AF53E4E-F3B5-443F-9701-95D7D09FB0B2}"/>
              </a:ext>
            </a:extLst>
          </p:cNvPr>
          <p:cNvSpPr/>
          <p:nvPr/>
        </p:nvSpPr>
        <p:spPr bwMode="auto">
          <a:xfrm>
            <a:off x="9982200" y="3600809"/>
            <a:ext cx="769259" cy="519351"/>
          </a:xfrm>
          <a:prstGeom prst="ellipse">
            <a:avLst/>
          </a:prstGeom>
          <a:noFill/>
          <a:ln w="57150">
            <a:solidFill>
              <a:srgbClr val="00206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sp>
        <p:nvSpPr>
          <p:cNvPr id="10" name="Rectangle: Rounded Corners 9">
            <a:extLst>
              <a:ext uri="{FF2B5EF4-FFF2-40B4-BE49-F238E27FC236}">
                <a16:creationId xmlns:a16="http://schemas.microsoft.com/office/drawing/2014/main" id="{213A0B98-A03F-4716-AAF9-6B03AAEECEBC}"/>
              </a:ext>
            </a:extLst>
          </p:cNvPr>
          <p:cNvSpPr/>
          <p:nvPr/>
        </p:nvSpPr>
        <p:spPr>
          <a:xfrm rot="18908750">
            <a:off x="1893709" y="4853098"/>
            <a:ext cx="1785257" cy="4601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55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AABE-2800-4678-BADA-79D6DF805C0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7956C45-1657-42A4-B19B-19D5DAC9F9AF}"/>
              </a:ext>
            </a:extLst>
          </p:cNvPr>
          <p:cNvSpPr>
            <a:spLocks noGrp="1"/>
          </p:cNvSpPr>
          <p:nvPr>
            <p:ph idx="1"/>
          </p:nvPr>
        </p:nvSpPr>
        <p:spPr/>
        <p:txBody>
          <a:bodyPr/>
          <a:lstStyle/>
          <a:p>
            <a:r>
              <a:rPr lang="en-US" dirty="0"/>
              <a:t>Limitations</a:t>
            </a:r>
          </a:p>
          <a:p>
            <a:pPr lvl="1"/>
            <a:r>
              <a:rPr lang="en-US" dirty="0"/>
              <a:t>Our analysis inherits the limitations of Android app analysis.</a:t>
            </a:r>
          </a:p>
          <a:p>
            <a:pPr lvl="1"/>
            <a:r>
              <a:rPr lang="en-US" dirty="0"/>
              <a:t>Rewriting supported by Soot may produce </a:t>
            </a:r>
            <a:r>
              <a:rPr lang="en-US" dirty="0" err="1"/>
              <a:t>unrunable</a:t>
            </a:r>
            <a:r>
              <a:rPr lang="en-US" dirty="0"/>
              <a:t> apps.</a:t>
            </a:r>
          </a:p>
          <a:p>
            <a:endParaRPr lang="en-US" dirty="0"/>
          </a:p>
          <a:p>
            <a:r>
              <a:rPr lang="en-US" dirty="0"/>
              <a:t>Usability</a:t>
            </a:r>
          </a:p>
          <a:p>
            <a:pPr lvl="1"/>
            <a:r>
              <a:rPr lang="en-US" dirty="0"/>
              <a:t>While the prototype runs on PCs, efforts are required to make it more usable for end users.</a:t>
            </a:r>
          </a:p>
          <a:p>
            <a:pPr lvl="1"/>
            <a:endParaRPr lang="en-US" dirty="0"/>
          </a:p>
        </p:txBody>
      </p:sp>
      <p:sp>
        <p:nvSpPr>
          <p:cNvPr id="4" name="Date Placeholder 3">
            <a:extLst>
              <a:ext uri="{FF2B5EF4-FFF2-40B4-BE49-F238E27FC236}">
                <a16:creationId xmlns:a16="http://schemas.microsoft.com/office/drawing/2014/main" id="{E9796F6A-F653-4E6B-ACFA-42F997CBA971}"/>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8F11D193-10F6-4388-ACCB-088C05BBEA7C}"/>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798DFFE7-F7CE-45E1-8BB6-02AF0E39894D}"/>
              </a:ext>
            </a:extLst>
          </p:cNvPr>
          <p:cNvSpPr>
            <a:spLocks noGrp="1"/>
          </p:cNvSpPr>
          <p:nvPr>
            <p:ph type="sldNum" sz="quarter" idx="12"/>
          </p:nvPr>
        </p:nvSpPr>
        <p:spPr/>
        <p:txBody>
          <a:bodyPr/>
          <a:lstStyle/>
          <a:p>
            <a:fld id="{906745D7-5DCD-445B-BDED-754FAF3E7806}" type="slidenum">
              <a:rPr lang="en-US" smtClean="0"/>
              <a:t>37</a:t>
            </a:fld>
            <a:endParaRPr lang="en-US"/>
          </a:p>
        </p:txBody>
      </p:sp>
    </p:spTree>
    <p:extLst>
      <p:ext uri="{BB962C8B-B14F-4D97-AF65-F5344CB8AC3E}">
        <p14:creationId xmlns:p14="http://schemas.microsoft.com/office/powerpoint/2010/main" val="565110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42C8-48EA-4913-A6A8-3F9027BA5A8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C00DFA7-D9D0-436B-88C5-AB1A814566B8}"/>
              </a:ext>
            </a:extLst>
          </p:cNvPr>
          <p:cNvSpPr>
            <a:spLocks noGrp="1"/>
          </p:cNvSpPr>
          <p:nvPr>
            <p:ph idx="1"/>
          </p:nvPr>
        </p:nvSpPr>
        <p:spPr/>
        <p:txBody>
          <a:bodyPr/>
          <a:lstStyle/>
          <a:p>
            <a:r>
              <a:rPr lang="en-US" dirty="0"/>
              <a:t>Our technique can be used to help the development team automatically generate various customizations and </a:t>
            </a:r>
            <a:r>
              <a:rPr lang="en-US" dirty="0" err="1"/>
              <a:t>personalizations</a:t>
            </a:r>
            <a:r>
              <a:rPr lang="en-US" dirty="0"/>
              <a:t> of an app.</a:t>
            </a:r>
          </a:p>
          <a:p>
            <a:endParaRPr lang="en-US" dirty="0"/>
          </a:p>
          <a:p>
            <a:r>
              <a:rPr lang="en-US" dirty="0"/>
              <a:t>A more aggressive business model</a:t>
            </a:r>
          </a:p>
          <a:p>
            <a:pPr lvl="1"/>
            <a:r>
              <a:rPr lang="en-US" dirty="0"/>
              <a:t>The developers sell the right of customization to the end users such that the customized versions will be signed correctly to avoid possible legal issues.</a:t>
            </a:r>
          </a:p>
          <a:p>
            <a:pPr lvl="1"/>
            <a:endParaRPr lang="en-US" dirty="0"/>
          </a:p>
        </p:txBody>
      </p:sp>
      <p:sp>
        <p:nvSpPr>
          <p:cNvPr id="4" name="Date Placeholder 3">
            <a:extLst>
              <a:ext uri="{FF2B5EF4-FFF2-40B4-BE49-F238E27FC236}">
                <a16:creationId xmlns:a16="http://schemas.microsoft.com/office/drawing/2014/main" id="{376A9224-9568-4ADD-A482-FF8F42E0A2DB}"/>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5CD1BD73-81ED-43B8-8E05-5C9016785B69}"/>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C5728AEE-4667-4B05-BA3B-8B1333170C53}"/>
              </a:ext>
            </a:extLst>
          </p:cNvPr>
          <p:cNvSpPr>
            <a:spLocks noGrp="1"/>
          </p:cNvSpPr>
          <p:nvPr>
            <p:ph type="sldNum" sz="quarter" idx="12"/>
          </p:nvPr>
        </p:nvSpPr>
        <p:spPr/>
        <p:txBody>
          <a:bodyPr/>
          <a:lstStyle/>
          <a:p>
            <a:fld id="{906745D7-5DCD-445B-BDED-754FAF3E7806}" type="slidenum">
              <a:rPr lang="en-US" smtClean="0"/>
              <a:t>38</a:t>
            </a:fld>
            <a:endParaRPr lang="en-US"/>
          </a:p>
        </p:txBody>
      </p:sp>
    </p:spTree>
    <p:extLst>
      <p:ext uri="{BB962C8B-B14F-4D97-AF65-F5344CB8AC3E}">
        <p14:creationId xmlns:p14="http://schemas.microsoft.com/office/powerpoint/2010/main" val="375249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BF8B-AD8A-4B00-9D0C-858ECF79045C}"/>
              </a:ext>
            </a:extLst>
          </p:cNvPr>
          <p:cNvSpPr>
            <a:spLocks noGrp="1"/>
          </p:cNvSpPr>
          <p:nvPr>
            <p:ph type="title"/>
          </p:nvPr>
        </p:nvSpPr>
        <p:spPr/>
        <p:txBody>
          <a:bodyPr/>
          <a:lstStyle/>
          <a:p>
            <a:r>
              <a:rPr lang="en-US" dirty="0"/>
              <a:t>Bad Effect</a:t>
            </a:r>
          </a:p>
        </p:txBody>
      </p:sp>
      <p:sp>
        <p:nvSpPr>
          <p:cNvPr id="3" name="Content Placeholder 2">
            <a:extLst>
              <a:ext uri="{FF2B5EF4-FFF2-40B4-BE49-F238E27FC236}">
                <a16:creationId xmlns:a16="http://schemas.microsoft.com/office/drawing/2014/main" id="{3AF2A5AF-6C4F-46CF-8A21-AF2D4A383F87}"/>
              </a:ext>
            </a:extLst>
          </p:cNvPr>
          <p:cNvSpPr>
            <a:spLocks noGrp="1"/>
          </p:cNvSpPr>
          <p:nvPr>
            <p:ph idx="1"/>
          </p:nvPr>
        </p:nvSpPr>
        <p:spPr>
          <a:xfrm>
            <a:off x="838200" y="1825626"/>
            <a:ext cx="10515600" cy="3193415"/>
          </a:xfrm>
        </p:spPr>
        <p:txBody>
          <a:bodyPr/>
          <a:lstStyle/>
          <a:p>
            <a:r>
              <a:rPr lang="en-US" dirty="0"/>
              <a:t>Identified sensitive information exposure in Ad networks</a:t>
            </a:r>
            <a:r>
              <a:rPr lang="en-US" baseline="30000" dirty="0"/>
              <a:t>[2]</a:t>
            </a:r>
            <a:r>
              <a:rPr lang="en-US" dirty="0"/>
              <a:t>.</a:t>
            </a:r>
          </a:p>
          <a:p>
            <a:r>
              <a:rPr lang="en-US" dirty="0"/>
              <a:t>Advertisements may reach some destinations that play an important role in propagating attacks</a:t>
            </a:r>
            <a:r>
              <a:rPr lang="en-US" baseline="30000" dirty="0"/>
              <a:t>[3]</a:t>
            </a:r>
            <a:r>
              <a:rPr lang="en-US" dirty="0"/>
              <a:t>.</a:t>
            </a:r>
          </a:p>
          <a:p>
            <a:r>
              <a:rPr lang="en-US" dirty="0"/>
              <a:t>Additional consumption of battery power, CPU, bandwidth and so on</a:t>
            </a:r>
            <a:r>
              <a:rPr lang="en-US" baseline="30000" dirty="0"/>
              <a:t>[4]</a:t>
            </a:r>
            <a:r>
              <a:rPr lang="en-US" dirty="0"/>
              <a:t>.</a:t>
            </a:r>
          </a:p>
          <a:p>
            <a:pPr lvl="1"/>
            <a:r>
              <a:rPr lang="en-US" dirty="0"/>
              <a:t>Also demonstrated in Evaluation part.</a:t>
            </a:r>
          </a:p>
        </p:txBody>
      </p:sp>
      <p:sp>
        <p:nvSpPr>
          <p:cNvPr id="4" name="Date Placeholder 3">
            <a:extLst>
              <a:ext uri="{FF2B5EF4-FFF2-40B4-BE49-F238E27FC236}">
                <a16:creationId xmlns:a16="http://schemas.microsoft.com/office/drawing/2014/main" id="{AF93179E-5903-4B83-8178-A94409584A33}"/>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622BE016-4DBD-46C4-9492-2572A6CE5D4C}"/>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28D3D959-92F8-4A1A-AC86-69FA02F5249C}"/>
              </a:ext>
            </a:extLst>
          </p:cNvPr>
          <p:cNvSpPr>
            <a:spLocks noGrp="1"/>
          </p:cNvSpPr>
          <p:nvPr>
            <p:ph type="sldNum" sz="quarter" idx="12"/>
          </p:nvPr>
        </p:nvSpPr>
        <p:spPr/>
        <p:txBody>
          <a:bodyPr/>
          <a:lstStyle/>
          <a:p>
            <a:fld id="{906745D7-5DCD-445B-BDED-754FAF3E7806}" type="slidenum">
              <a:rPr lang="en-US" smtClean="0"/>
              <a:t>3</a:t>
            </a:fld>
            <a:endParaRPr lang="en-US"/>
          </a:p>
        </p:txBody>
      </p:sp>
      <p:sp>
        <p:nvSpPr>
          <p:cNvPr id="8" name="TextBox 7">
            <a:extLst>
              <a:ext uri="{FF2B5EF4-FFF2-40B4-BE49-F238E27FC236}">
                <a16:creationId xmlns:a16="http://schemas.microsoft.com/office/drawing/2014/main" id="{B6CF187A-2ACC-4E7B-BDE3-A4292E63F40B}"/>
              </a:ext>
            </a:extLst>
          </p:cNvPr>
          <p:cNvSpPr txBox="1"/>
          <p:nvPr/>
        </p:nvSpPr>
        <p:spPr>
          <a:xfrm>
            <a:off x="838200" y="5318364"/>
            <a:ext cx="10515600" cy="738664"/>
          </a:xfrm>
          <a:prstGeom prst="rect">
            <a:avLst/>
          </a:prstGeom>
          <a:noFill/>
        </p:spPr>
        <p:txBody>
          <a:bodyPr wrap="square" rtlCol="0">
            <a:spAutoFit/>
          </a:bodyPr>
          <a:lstStyle/>
          <a:p>
            <a:r>
              <a:rPr lang="en-US" sz="1400" dirty="0"/>
              <a:t>[2] M. </a:t>
            </a:r>
            <a:r>
              <a:rPr lang="en-US" sz="1400" dirty="0" err="1"/>
              <a:t>Egele</a:t>
            </a:r>
            <a:r>
              <a:rPr lang="en-US" sz="1400" dirty="0"/>
              <a:t>, at el. </a:t>
            </a:r>
            <a:r>
              <a:rPr lang="en-US" sz="1400" dirty="0" err="1"/>
              <a:t>PiOS</a:t>
            </a:r>
            <a:r>
              <a:rPr lang="en-US" sz="1400" dirty="0"/>
              <a:t>: Detecting privacy leaks in iOS applications. NDSS 2011.</a:t>
            </a:r>
          </a:p>
          <a:p>
            <a:r>
              <a:rPr lang="en-US" sz="1400" dirty="0"/>
              <a:t>[3] V. Rastogi, at el. Are these ads safe: Detecting hidden attacks through the mobile app-web interfaces. NDSS 2016.</a:t>
            </a:r>
          </a:p>
          <a:p>
            <a:r>
              <a:rPr lang="en-US" sz="1400" dirty="0"/>
              <a:t>[4] J. </a:t>
            </a:r>
            <a:r>
              <a:rPr lang="en-US" sz="1400" dirty="0" err="1"/>
              <a:t>Gui</a:t>
            </a:r>
            <a:r>
              <a:rPr lang="en-US" sz="1400" dirty="0"/>
              <a:t>, at el. Truth in advertising: The hidden cost of mobile ads for software developers. ICSE 2015.</a:t>
            </a:r>
          </a:p>
        </p:txBody>
      </p:sp>
    </p:spTree>
    <p:extLst>
      <p:ext uri="{BB962C8B-B14F-4D97-AF65-F5344CB8AC3E}">
        <p14:creationId xmlns:p14="http://schemas.microsoft.com/office/powerpoint/2010/main" val="4293553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0235-24CC-4CBA-93D8-8D0F0C2518DF}"/>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99368825-2D11-46C3-B94D-B76F3138F322}"/>
              </a:ext>
            </a:extLst>
          </p:cNvPr>
          <p:cNvSpPr>
            <a:spLocks noGrp="1"/>
          </p:cNvSpPr>
          <p:nvPr>
            <p:ph idx="1"/>
          </p:nvPr>
        </p:nvSpPr>
        <p:spPr/>
        <p:txBody>
          <a:bodyPr/>
          <a:lstStyle/>
          <a:p>
            <a:r>
              <a:rPr lang="en-US" dirty="0"/>
              <a:t>Detecting third-party libraries, including ad libraries.</a:t>
            </a:r>
            <a:r>
              <a:rPr lang="en-US" sz="2000" baseline="30000" dirty="0"/>
              <a:t>[Grace/WISEC’12, Book/CoRR’13, Narayanan/ISSNIP’14]</a:t>
            </a:r>
          </a:p>
          <a:p>
            <a:pPr lvl="1"/>
            <a:r>
              <a:rPr lang="en-US" dirty="0"/>
              <a:t>Rely on specific code patterns.</a:t>
            </a:r>
          </a:p>
          <a:p>
            <a:pPr lvl="1"/>
            <a:r>
              <a:rPr lang="en-US" dirty="0"/>
              <a:t>Our technique removes features indicated by users.</a:t>
            </a:r>
          </a:p>
          <a:p>
            <a:pPr lvl="1"/>
            <a:endParaRPr lang="en-US" dirty="0"/>
          </a:p>
          <a:p>
            <a:r>
              <a:rPr lang="en-US" dirty="0"/>
              <a:t>Improving energy efficiency.</a:t>
            </a:r>
            <a:r>
              <a:rPr lang="en-US" sz="2000" baseline="30000" dirty="0"/>
              <a:t>[</a:t>
            </a:r>
            <a:r>
              <a:rPr lang="en-US" sz="2000" baseline="30000" dirty="0" err="1"/>
              <a:t>Jelschen</a:t>
            </a:r>
            <a:r>
              <a:rPr lang="en-US" sz="2000" baseline="30000" dirty="0"/>
              <a:t>/CSMR’12, </a:t>
            </a:r>
            <a:r>
              <a:rPr lang="en-US" sz="2000" baseline="30000" dirty="0" err="1"/>
              <a:t>Gui</a:t>
            </a:r>
            <a:r>
              <a:rPr lang="en-US" sz="2000" baseline="30000" dirty="0"/>
              <a:t>/GREENS’16, Wu/CC’16]</a:t>
            </a:r>
          </a:p>
          <a:p>
            <a:pPr lvl="1"/>
            <a:r>
              <a:rPr lang="en-US" dirty="0"/>
              <a:t>Rely on code patterns or domain knowledge.</a:t>
            </a:r>
          </a:p>
          <a:p>
            <a:pPr lvl="1"/>
            <a:r>
              <a:rPr lang="en-US" dirty="0"/>
              <a:t>Using our technique, energy saving occurs because of the removal of selected unwanted features.</a:t>
            </a:r>
            <a:br>
              <a:rPr lang="en-US" dirty="0"/>
            </a:br>
            <a:endParaRPr lang="en-US" dirty="0"/>
          </a:p>
        </p:txBody>
      </p:sp>
      <p:sp>
        <p:nvSpPr>
          <p:cNvPr id="4" name="Date Placeholder 3">
            <a:extLst>
              <a:ext uri="{FF2B5EF4-FFF2-40B4-BE49-F238E27FC236}">
                <a16:creationId xmlns:a16="http://schemas.microsoft.com/office/drawing/2014/main" id="{B67EC58D-F1BB-4435-B5FF-852C41C4A8E3}"/>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F225DFA5-B99A-4555-B6D6-6B096D327810}"/>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F851B044-C617-4B81-B6FF-A7138ED487FA}"/>
              </a:ext>
            </a:extLst>
          </p:cNvPr>
          <p:cNvSpPr>
            <a:spLocks noGrp="1"/>
          </p:cNvSpPr>
          <p:nvPr>
            <p:ph type="sldNum" sz="quarter" idx="12"/>
          </p:nvPr>
        </p:nvSpPr>
        <p:spPr/>
        <p:txBody>
          <a:bodyPr/>
          <a:lstStyle/>
          <a:p>
            <a:fld id="{906745D7-5DCD-445B-BDED-754FAF3E7806}" type="slidenum">
              <a:rPr lang="en-US" smtClean="0"/>
              <a:t>39</a:t>
            </a:fld>
            <a:endParaRPr lang="en-US"/>
          </a:p>
        </p:txBody>
      </p:sp>
    </p:spTree>
    <p:extLst>
      <p:ext uri="{BB962C8B-B14F-4D97-AF65-F5344CB8AC3E}">
        <p14:creationId xmlns:p14="http://schemas.microsoft.com/office/powerpoint/2010/main" val="2090648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5077-33D9-4343-99BA-1CE4806F1E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D3BBC5-8773-47BC-8B04-8E58489557EB}"/>
              </a:ext>
            </a:extLst>
          </p:cNvPr>
          <p:cNvSpPr>
            <a:spLocks noGrp="1"/>
          </p:cNvSpPr>
          <p:nvPr>
            <p:ph idx="1"/>
          </p:nvPr>
        </p:nvSpPr>
        <p:spPr/>
        <p:txBody>
          <a:bodyPr>
            <a:normAutofit fontScale="85000" lnSpcReduction="20000"/>
          </a:bodyPr>
          <a:lstStyle/>
          <a:p>
            <a:pPr>
              <a:lnSpc>
                <a:spcPct val="110000"/>
              </a:lnSpc>
            </a:pPr>
            <a:r>
              <a:rPr lang="en-US" dirty="0"/>
              <a:t>We propose a static technique to remove code elements in Android apps.</a:t>
            </a:r>
          </a:p>
          <a:p>
            <a:pPr lvl="1">
              <a:lnSpc>
                <a:spcPct val="110000"/>
              </a:lnSpc>
            </a:pPr>
            <a:endParaRPr lang="en-US" dirty="0"/>
          </a:p>
          <a:p>
            <a:pPr>
              <a:lnSpc>
                <a:spcPct val="110000"/>
              </a:lnSpc>
            </a:pPr>
            <a:r>
              <a:rPr lang="en-US" dirty="0"/>
              <a:t>The code elements are relevant to user specified unwanted UI elements. </a:t>
            </a:r>
          </a:p>
          <a:p>
            <a:pPr lvl="1">
              <a:lnSpc>
                <a:spcPct val="110000"/>
              </a:lnSpc>
            </a:pPr>
            <a:endParaRPr lang="en-US" dirty="0"/>
          </a:p>
          <a:p>
            <a:pPr>
              <a:lnSpc>
                <a:spcPct val="110000"/>
              </a:lnSpc>
            </a:pPr>
            <a:r>
              <a:rPr lang="en-US" dirty="0"/>
              <a:t>The analysis is featured as a type system and each reachable code element is tagged with a type that is propagated.</a:t>
            </a:r>
          </a:p>
          <a:p>
            <a:pPr lvl="1">
              <a:lnSpc>
                <a:spcPct val="110000"/>
              </a:lnSpc>
            </a:pPr>
            <a:endParaRPr lang="en-US" dirty="0"/>
          </a:p>
          <a:p>
            <a:pPr>
              <a:lnSpc>
                <a:spcPct val="110000"/>
              </a:lnSpc>
            </a:pPr>
            <a:r>
              <a:rPr lang="en-US" dirty="0"/>
              <a:t>We implement a prototype and evaluate it on 10 real-world Android apps. The experimental results show that our approach can accurately identify removable code elements and removing those functionalities leads to substantial resource savings. </a:t>
            </a:r>
          </a:p>
        </p:txBody>
      </p:sp>
      <p:sp>
        <p:nvSpPr>
          <p:cNvPr id="4" name="Date Placeholder 3">
            <a:extLst>
              <a:ext uri="{FF2B5EF4-FFF2-40B4-BE49-F238E27FC236}">
                <a16:creationId xmlns:a16="http://schemas.microsoft.com/office/drawing/2014/main" id="{E4C97A07-53C7-4249-AE6D-77F0AB60C1D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2DB4FC8F-79BC-4916-8B05-2C706E1EDC4D}"/>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7539B212-F7B7-4BC6-830E-966D15809788}"/>
              </a:ext>
            </a:extLst>
          </p:cNvPr>
          <p:cNvSpPr>
            <a:spLocks noGrp="1"/>
          </p:cNvSpPr>
          <p:nvPr>
            <p:ph type="sldNum" sz="quarter" idx="12"/>
          </p:nvPr>
        </p:nvSpPr>
        <p:spPr/>
        <p:txBody>
          <a:bodyPr/>
          <a:lstStyle/>
          <a:p>
            <a:fld id="{906745D7-5DCD-445B-BDED-754FAF3E7806}" type="slidenum">
              <a:rPr lang="en-US" smtClean="0"/>
              <a:t>40</a:t>
            </a:fld>
            <a:endParaRPr lang="en-US"/>
          </a:p>
        </p:txBody>
      </p:sp>
    </p:spTree>
    <p:extLst>
      <p:ext uri="{BB962C8B-B14F-4D97-AF65-F5344CB8AC3E}">
        <p14:creationId xmlns:p14="http://schemas.microsoft.com/office/powerpoint/2010/main" val="2286793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C09E-7E9A-4962-9D1C-CE2C65F64B87}"/>
              </a:ext>
            </a:extLst>
          </p:cNvPr>
          <p:cNvSpPr>
            <a:spLocks noGrp="1"/>
          </p:cNvSpPr>
          <p:nvPr>
            <p:ph type="title"/>
          </p:nvPr>
        </p:nvSpPr>
        <p:spPr>
          <a:xfrm>
            <a:off x="2152650" y="2013620"/>
            <a:ext cx="7886700" cy="2159135"/>
          </a:xfrm>
        </p:spPr>
        <p:txBody>
          <a:bodyPr>
            <a:normAutofit/>
          </a:bodyPr>
          <a:lstStyle/>
          <a:p>
            <a:pPr algn="ctr"/>
            <a:r>
              <a:rPr lang="en-US" dirty="0"/>
              <a:t>END</a:t>
            </a:r>
            <a:br>
              <a:rPr lang="en-US" dirty="0"/>
            </a:br>
            <a:r>
              <a:rPr lang="en-US" dirty="0"/>
              <a:t>&amp;</a:t>
            </a:r>
            <a:br>
              <a:rPr lang="en-US" dirty="0"/>
            </a:br>
            <a:r>
              <a:rPr lang="en-US" dirty="0"/>
              <a:t>Thanks</a:t>
            </a:r>
          </a:p>
        </p:txBody>
      </p:sp>
      <p:sp>
        <p:nvSpPr>
          <p:cNvPr id="4" name="Date Placeholder 3">
            <a:extLst>
              <a:ext uri="{FF2B5EF4-FFF2-40B4-BE49-F238E27FC236}">
                <a16:creationId xmlns:a16="http://schemas.microsoft.com/office/drawing/2014/main" id="{BC5AA7C9-D1D9-499F-9D3F-D82DD8FB4D0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AA84279F-ABA7-4724-9FF5-4B7800CD57FD}"/>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40369CC5-FCB3-4934-90F0-9204E493D790}"/>
              </a:ext>
            </a:extLst>
          </p:cNvPr>
          <p:cNvSpPr>
            <a:spLocks noGrp="1"/>
          </p:cNvSpPr>
          <p:nvPr>
            <p:ph type="sldNum" sz="quarter" idx="12"/>
          </p:nvPr>
        </p:nvSpPr>
        <p:spPr/>
        <p:txBody>
          <a:bodyPr/>
          <a:lstStyle/>
          <a:p>
            <a:fld id="{906745D7-5DCD-445B-BDED-754FAF3E7806}" type="slidenum">
              <a:rPr lang="en-US" smtClean="0"/>
              <a:t>41</a:t>
            </a:fld>
            <a:endParaRPr lang="en-US"/>
          </a:p>
        </p:txBody>
      </p:sp>
    </p:spTree>
    <p:extLst>
      <p:ext uri="{BB962C8B-B14F-4D97-AF65-F5344CB8AC3E}">
        <p14:creationId xmlns:p14="http://schemas.microsoft.com/office/powerpoint/2010/main" val="178549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B8F9-A416-4110-9725-7CDCEAB5850E}"/>
              </a:ext>
            </a:extLst>
          </p:cNvPr>
          <p:cNvSpPr>
            <a:spLocks noGrp="1"/>
          </p:cNvSpPr>
          <p:nvPr>
            <p:ph type="title"/>
          </p:nvPr>
        </p:nvSpPr>
        <p:spPr/>
        <p:txBody>
          <a:bodyPr/>
          <a:lstStyle/>
          <a:p>
            <a:r>
              <a:rPr lang="en-US" dirty="0"/>
              <a:t>Need of App Customization</a:t>
            </a:r>
          </a:p>
        </p:txBody>
      </p:sp>
      <p:sp>
        <p:nvSpPr>
          <p:cNvPr id="3" name="Content Placeholder 2">
            <a:extLst>
              <a:ext uri="{FF2B5EF4-FFF2-40B4-BE49-F238E27FC236}">
                <a16:creationId xmlns:a16="http://schemas.microsoft.com/office/drawing/2014/main" id="{B355D854-7C9B-466C-9D28-BB84FBA6DEB8}"/>
              </a:ext>
            </a:extLst>
          </p:cNvPr>
          <p:cNvSpPr>
            <a:spLocks noGrp="1"/>
          </p:cNvSpPr>
          <p:nvPr>
            <p:ph idx="1"/>
          </p:nvPr>
        </p:nvSpPr>
        <p:spPr/>
        <p:txBody>
          <a:bodyPr/>
          <a:lstStyle/>
          <a:p>
            <a:r>
              <a:rPr lang="en-US" dirty="0"/>
              <a:t>To meet the various demands of different user groups.</a:t>
            </a:r>
          </a:p>
          <a:p>
            <a:pPr lvl="1"/>
            <a:r>
              <a:rPr lang="en-US" dirty="0"/>
              <a:t>Enterprises want the apps installed on their employee’s devices to not have potentially malicious third-party components.</a:t>
            </a:r>
          </a:p>
          <a:p>
            <a:pPr lvl="1"/>
            <a:endParaRPr lang="en-US" dirty="0"/>
          </a:p>
          <a:p>
            <a:pPr lvl="1"/>
            <a:r>
              <a:rPr lang="en-US" dirty="0"/>
              <a:t>Users operating devices in rough environments want to minimize battery and data consumption by turning off unnecessary app features.</a:t>
            </a:r>
          </a:p>
          <a:p>
            <a:pPr lvl="1"/>
            <a:endParaRPr lang="en-US" dirty="0"/>
          </a:p>
          <a:p>
            <a:pPr lvl="1"/>
            <a:r>
              <a:rPr lang="en-US" dirty="0"/>
              <a:t>Parents want to disable components that deliver inappropriate content to their children.</a:t>
            </a:r>
          </a:p>
          <a:p>
            <a:pPr lvl="1"/>
            <a:endParaRPr lang="en-US" dirty="0"/>
          </a:p>
        </p:txBody>
      </p:sp>
      <p:sp>
        <p:nvSpPr>
          <p:cNvPr id="4" name="Date Placeholder 3">
            <a:extLst>
              <a:ext uri="{FF2B5EF4-FFF2-40B4-BE49-F238E27FC236}">
                <a16:creationId xmlns:a16="http://schemas.microsoft.com/office/drawing/2014/main" id="{2CF54BE2-2ED1-43DA-9FFB-FBEE188ED177}"/>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1FB5BA4F-50EE-4168-9E6C-104881B73281}"/>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4287456F-D8E9-4D7E-A55D-6CBB82829E24}"/>
              </a:ext>
            </a:extLst>
          </p:cNvPr>
          <p:cNvSpPr>
            <a:spLocks noGrp="1"/>
          </p:cNvSpPr>
          <p:nvPr>
            <p:ph type="sldNum" sz="quarter" idx="12"/>
          </p:nvPr>
        </p:nvSpPr>
        <p:spPr/>
        <p:txBody>
          <a:bodyPr/>
          <a:lstStyle/>
          <a:p>
            <a:fld id="{906745D7-5DCD-445B-BDED-754FAF3E7806}" type="slidenum">
              <a:rPr lang="en-US" smtClean="0"/>
              <a:t>4</a:t>
            </a:fld>
            <a:endParaRPr lang="en-US"/>
          </a:p>
        </p:txBody>
      </p:sp>
    </p:spTree>
    <p:extLst>
      <p:ext uri="{BB962C8B-B14F-4D97-AF65-F5344CB8AC3E}">
        <p14:creationId xmlns:p14="http://schemas.microsoft.com/office/powerpoint/2010/main" val="2647742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C44F-66F7-42EE-B39E-922E4F24BDB0}"/>
              </a:ext>
            </a:extLst>
          </p:cNvPr>
          <p:cNvSpPr>
            <a:spLocks noGrp="1"/>
          </p:cNvSpPr>
          <p:nvPr>
            <p:ph type="title"/>
          </p:nvPr>
        </p:nvSpPr>
        <p:spPr/>
        <p:txBody>
          <a:bodyPr/>
          <a:lstStyle/>
          <a:p>
            <a:r>
              <a:rPr lang="en-US" dirty="0"/>
              <a:t>Challenge</a:t>
            </a:r>
          </a:p>
        </p:txBody>
      </p:sp>
      <p:sp>
        <p:nvSpPr>
          <p:cNvPr id="4" name="Date Placeholder 3">
            <a:extLst>
              <a:ext uri="{FF2B5EF4-FFF2-40B4-BE49-F238E27FC236}">
                <a16:creationId xmlns:a16="http://schemas.microsoft.com/office/drawing/2014/main" id="{FA009FF4-67D6-49BC-A0E5-170A185FE9E4}"/>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6716B5B9-F58F-4D10-B672-5BDB24A82D77}"/>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04511A36-9A23-4B16-A64E-41B77A1EB961}"/>
              </a:ext>
            </a:extLst>
          </p:cNvPr>
          <p:cNvSpPr>
            <a:spLocks noGrp="1"/>
          </p:cNvSpPr>
          <p:nvPr>
            <p:ph type="sldNum" sz="quarter" idx="12"/>
          </p:nvPr>
        </p:nvSpPr>
        <p:spPr/>
        <p:txBody>
          <a:bodyPr/>
          <a:lstStyle/>
          <a:p>
            <a:fld id="{906745D7-5DCD-445B-BDED-754FAF3E7806}" type="slidenum">
              <a:rPr lang="en-US" smtClean="0"/>
              <a:t>5</a:t>
            </a:fld>
            <a:endParaRPr lang="en-US"/>
          </a:p>
        </p:txBody>
      </p:sp>
      <p:sp>
        <p:nvSpPr>
          <p:cNvPr id="7" name="TextBox 6">
            <a:extLst>
              <a:ext uri="{FF2B5EF4-FFF2-40B4-BE49-F238E27FC236}">
                <a16:creationId xmlns:a16="http://schemas.microsoft.com/office/drawing/2014/main" id="{4AA17C75-3951-4506-BE7C-025178D5EDC8}"/>
              </a:ext>
            </a:extLst>
          </p:cNvPr>
          <p:cNvSpPr txBox="1"/>
          <p:nvPr/>
        </p:nvSpPr>
        <p:spPr>
          <a:xfrm>
            <a:off x="2438400" y="2086377"/>
            <a:ext cx="3889420" cy="523220"/>
          </a:xfrm>
          <a:prstGeom prst="rect">
            <a:avLst/>
          </a:prstGeom>
          <a:noFill/>
          <a:ln>
            <a:solidFill>
              <a:schemeClr val="tx1"/>
            </a:solidFill>
            <a:prstDash val="dash"/>
          </a:ln>
        </p:spPr>
        <p:txBody>
          <a:bodyPr wrap="square" rtlCol="0">
            <a:spAutoFit/>
          </a:bodyPr>
          <a:lstStyle/>
          <a:p>
            <a:r>
              <a:rPr lang="en-US" sz="2800" dirty="0"/>
              <a:t>Potentially diverse needs</a:t>
            </a:r>
          </a:p>
        </p:txBody>
      </p:sp>
      <p:sp>
        <p:nvSpPr>
          <p:cNvPr id="8" name="Rectangle 7">
            <a:extLst>
              <a:ext uri="{FF2B5EF4-FFF2-40B4-BE49-F238E27FC236}">
                <a16:creationId xmlns:a16="http://schemas.microsoft.com/office/drawing/2014/main" id="{6DBFA5B4-03BD-4B63-A47E-4DD3C27ADA06}"/>
              </a:ext>
            </a:extLst>
          </p:cNvPr>
          <p:cNvSpPr/>
          <p:nvPr/>
        </p:nvSpPr>
        <p:spPr>
          <a:xfrm>
            <a:off x="4263176" y="3997440"/>
            <a:ext cx="5776174" cy="1569660"/>
          </a:xfrm>
          <a:prstGeom prst="rect">
            <a:avLst/>
          </a:prstGeom>
          <a:ln w="38100">
            <a:solidFill>
              <a:schemeClr val="tx1"/>
            </a:solidFill>
          </a:ln>
        </p:spPr>
        <p:txBody>
          <a:bodyPr wrap="square">
            <a:spAutoFit/>
          </a:bodyPr>
          <a:lstStyle/>
          <a:p>
            <a:r>
              <a:rPr lang="en-US" sz="2400" dirty="0">
                <a:solidFill>
                  <a:srgbClr val="000000"/>
                </a:solidFill>
                <a:latin typeface="NimbusRomNo9L-Regu"/>
              </a:rPr>
              <a:t>App customization and personalization are prohibitively </a:t>
            </a:r>
            <a:r>
              <a:rPr lang="en-US" sz="2400" b="1" dirty="0">
                <a:solidFill>
                  <a:srgbClr val="000000"/>
                </a:solidFill>
                <a:latin typeface="NimbusRomNo9L-Regu"/>
              </a:rPr>
              <a:t>expensive</a:t>
            </a:r>
            <a:r>
              <a:rPr lang="en-US" sz="2400" dirty="0">
                <a:solidFill>
                  <a:srgbClr val="000000"/>
                </a:solidFill>
                <a:latin typeface="NimbusRomNo9L-Regu"/>
              </a:rPr>
              <a:t> in terms of human effort for the development team if no automatic tools are available.</a:t>
            </a:r>
            <a:r>
              <a:rPr lang="en-US" sz="2400" dirty="0"/>
              <a:t> </a:t>
            </a:r>
          </a:p>
        </p:txBody>
      </p:sp>
      <p:cxnSp>
        <p:nvCxnSpPr>
          <p:cNvPr id="10" name="Straight Arrow Connector 9">
            <a:extLst>
              <a:ext uri="{FF2B5EF4-FFF2-40B4-BE49-F238E27FC236}">
                <a16:creationId xmlns:a16="http://schemas.microsoft.com/office/drawing/2014/main" id="{BBB189B5-F7A9-49AF-91CD-61C1572D8858}"/>
              </a:ext>
            </a:extLst>
          </p:cNvPr>
          <p:cNvCxnSpPr/>
          <p:nvPr/>
        </p:nvCxnSpPr>
        <p:spPr>
          <a:xfrm>
            <a:off x="5387662" y="2609598"/>
            <a:ext cx="708338" cy="1387843"/>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CAB4F3B-DC49-4402-AE89-6C17578420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430" y="973690"/>
            <a:ext cx="361621" cy="473848"/>
          </a:xfrm>
          <a:prstGeom prst="rect">
            <a:avLst/>
          </a:prstGeom>
        </p:spPr>
      </p:pic>
      <p:sp>
        <p:nvSpPr>
          <p:cNvPr id="12" name="Speech Bubble: Rectangle with Corners Rounded 11">
            <a:extLst>
              <a:ext uri="{FF2B5EF4-FFF2-40B4-BE49-F238E27FC236}">
                <a16:creationId xmlns:a16="http://schemas.microsoft.com/office/drawing/2014/main" id="{CFC76028-2970-4B97-8DD6-2455E7E1A278}"/>
              </a:ext>
            </a:extLst>
          </p:cNvPr>
          <p:cNvSpPr/>
          <p:nvPr/>
        </p:nvSpPr>
        <p:spPr>
          <a:xfrm>
            <a:off x="7847528" y="798490"/>
            <a:ext cx="2627290" cy="412124"/>
          </a:xfrm>
          <a:prstGeom prst="wedgeRoundRectCallout">
            <a:avLst>
              <a:gd name="adj1" fmla="val -60825"/>
              <a:gd name="adj2" fmla="val 50000"/>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do NOT want feature A.</a:t>
            </a:r>
          </a:p>
        </p:txBody>
      </p:sp>
      <p:pic>
        <p:nvPicPr>
          <p:cNvPr id="13" name="Picture 12">
            <a:extLst>
              <a:ext uri="{FF2B5EF4-FFF2-40B4-BE49-F238E27FC236}">
                <a16:creationId xmlns:a16="http://schemas.microsoft.com/office/drawing/2014/main" id="{9FE04CF3-69A4-4B53-98F6-BAA26BD008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7430" y="1849453"/>
            <a:ext cx="361621" cy="473848"/>
          </a:xfrm>
          <a:prstGeom prst="rect">
            <a:avLst/>
          </a:prstGeom>
        </p:spPr>
      </p:pic>
      <p:pic>
        <p:nvPicPr>
          <p:cNvPr id="15" name="Picture 14">
            <a:extLst>
              <a:ext uri="{FF2B5EF4-FFF2-40B4-BE49-F238E27FC236}">
                <a16:creationId xmlns:a16="http://schemas.microsoft.com/office/drawing/2014/main" id="{0ED7CE95-F81B-49ED-922F-9C2A26AFA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6145" y="2677531"/>
            <a:ext cx="361621" cy="473848"/>
          </a:xfrm>
          <a:prstGeom prst="rect">
            <a:avLst/>
          </a:prstGeom>
        </p:spPr>
      </p:pic>
      <p:sp>
        <p:nvSpPr>
          <p:cNvPr id="17" name="Speech Bubble: Oval 16">
            <a:extLst>
              <a:ext uri="{FF2B5EF4-FFF2-40B4-BE49-F238E27FC236}">
                <a16:creationId xmlns:a16="http://schemas.microsoft.com/office/drawing/2014/main" id="{E1EEC164-40F7-4924-B757-99458B158F1D}"/>
              </a:ext>
            </a:extLst>
          </p:cNvPr>
          <p:cNvSpPr/>
          <p:nvPr/>
        </p:nvSpPr>
        <p:spPr>
          <a:xfrm>
            <a:off x="7841843" y="2479941"/>
            <a:ext cx="2627290" cy="376763"/>
          </a:xfrm>
          <a:prstGeom prst="wedgeEllipseCallout">
            <a:avLst>
              <a:gd name="adj1" fmla="val -57108"/>
              <a:gd name="adj2" fmla="val 69336"/>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hate feature C.</a:t>
            </a:r>
          </a:p>
        </p:txBody>
      </p:sp>
      <p:sp>
        <p:nvSpPr>
          <p:cNvPr id="19" name="Speech Bubble: Rectangle 18">
            <a:extLst>
              <a:ext uri="{FF2B5EF4-FFF2-40B4-BE49-F238E27FC236}">
                <a16:creationId xmlns:a16="http://schemas.microsoft.com/office/drawing/2014/main" id="{F05602AE-895C-4445-ACBD-E9E54A7CBC1E}"/>
              </a:ext>
            </a:extLst>
          </p:cNvPr>
          <p:cNvSpPr/>
          <p:nvPr/>
        </p:nvSpPr>
        <p:spPr>
          <a:xfrm>
            <a:off x="7981951" y="1716514"/>
            <a:ext cx="2487183" cy="401915"/>
          </a:xfrm>
          <a:prstGeom prst="wedgeRectCallout">
            <a:avLst>
              <a:gd name="adj1" fmla="val -63811"/>
              <a:gd name="adj2" fmla="val 43273"/>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dislike feature B.</a:t>
            </a:r>
          </a:p>
        </p:txBody>
      </p:sp>
    </p:spTree>
    <p:extLst>
      <p:ext uri="{BB962C8B-B14F-4D97-AF65-F5344CB8AC3E}">
        <p14:creationId xmlns:p14="http://schemas.microsoft.com/office/powerpoint/2010/main" val="144455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F445-2DFB-49CC-8F53-342149D6C9B1}"/>
              </a:ext>
            </a:extLst>
          </p:cNvPr>
          <p:cNvSpPr>
            <a:spLocks noGrp="1"/>
          </p:cNvSpPr>
          <p:nvPr>
            <p:ph type="title"/>
          </p:nvPr>
        </p:nvSpPr>
        <p:spPr/>
        <p:txBody>
          <a:bodyPr/>
          <a:lstStyle/>
          <a:p>
            <a:r>
              <a:rPr lang="en-US" dirty="0"/>
              <a:t>Basic Idea</a:t>
            </a:r>
          </a:p>
        </p:txBody>
      </p:sp>
      <p:sp>
        <p:nvSpPr>
          <p:cNvPr id="3" name="Content Placeholder 2">
            <a:extLst>
              <a:ext uri="{FF2B5EF4-FFF2-40B4-BE49-F238E27FC236}">
                <a16:creationId xmlns:a16="http://schemas.microsoft.com/office/drawing/2014/main" id="{C13F5F2B-8143-4D22-87CD-E3AC995C6E92}"/>
              </a:ext>
            </a:extLst>
          </p:cNvPr>
          <p:cNvSpPr>
            <a:spLocks noGrp="1"/>
          </p:cNvSpPr>
          <p:nvPr>
            <p:ph idx="1"/>
          </p:nvPr>
        </p:nvSpPr>
        <p:spPr/>
        <p:txBody>
          <a:bodyPr/>
          <a:lstStyle/>
          <a:p>
            <a:r>
              <a:rPr lang="en-US" dirty="0"/>
              <a:t>To customize an app to meet different user needs by specifying </a:t>
            </a:r>
            <a:r>
              <a:rPr lang="en-US" b="1" dirty="0">
                <a:solidFill>
                  <a:srgbClr val="FF0000"/>
                </a:solidFill>
              </a:rPr>
              <a:t>what features are not needed on the UI</a:t>
            </a:r>
            <a:r>
              <a:rPr lang="en-US" dirty="0"/>
              <a:t>.</a:t>
            </a:r>
          </a:p>
          <a:p>
            <a:pPr lvl="1"/>
            <a:r>
              <a:rPr lang="en-US" dirty="0"/>
              <a:t>The user interface provides a way to the users for specifying unwanted features.</a:t>
            </a:r>
          </a:p>
        </p:txBody>
      </p:sp>
      <p:sp>
        <p:nvSpPr>
          <p:cNvPr id="4" name="Date Placeholder 3">
            <a:extLst>
              <a:ext uri="{FF2B5EF4-FFF2-40B4-BE49-F238E27FC236}">
                <a16:creationId xmlns:a16="http://schemas.microsoft.com/office/drawing/2014/main" id="{60F2A900-2062-4DA7-BE82-28E8A7B0778A}"/>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792C2F31-DE80-4591-AAA2-4B4573951C5F}"/>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3F83BE7F-6186-4C5F-A1FC-028496149F87}"/>
              </a:ext>
            </a:extLst>
          </p:cNvPr>
          <p:cNvSpPr>
            <a:spLocks noGrp="1"/>
          </p:cNvSpPr>
          <p:nvPr>
            <p:ph type="sldNum" sz="quarter" idx="12"/>
          </p:nvPr>
        </p:nvSpPr>
        <p:spPr/>
        <p:txBody>
          <a:bodyPr/>
          <a:lstStyle/>
          <a:p>
            <a:fld id="{906745D7-5DCD-445B-BDED-754FAF3E7806}" type="slidenum">
              <a:rPr lang="en-US" smtClean="0"/>
              <a:t>6</a:t>
            </a:fld>
            <a:endParaRPr lang="en-US"/>
          </a:p>
        </p:txBody>
      </p:sp>
      <p:pic>
        <p:nvPicPr>
          <p:cNvPr id="7" name="Picture 6">
            <a:extLst>
              <a:ext uri="{FF2B5EF4-FFF2-40B4-BE49-F238E27FC236}">
                <a16:creationId xmlns:a16="http://schemas.microsoft.com/office/drawing/2014/main" id="{D14446CB-41D2-4AA9-B863-9E75ADBB45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1723" y="4031596"/>
            <a:ext cx="1257476" cy="2002816"/>
          </a:xfrm>
          <a:prstGeom prst="rect">
            <a:avLst/>
          </a:prstGeom>
        </p:spPr>
      </p:pic>
      <p:sp>
        <p:nvSpPr>
          <p:cNvPr id="8" name="Rectangle: Rounded Corners 7">
            <a:extLst>
              <a:ext uri="{FF2B5EF4-FFF2-40B4-BE49-F238E27FC236}">
                <a16:creationId xmlns:a16="http://schemas.microsoft.com/office/drawing/2014/main" id="{62BC56C0-FCA8-4A9E-9A4B-56ED92900746}"/>
              </a:ext>
            </a:extLst>
          </p:cNvPr>
          <p:cNvSpPr/>
          <p:nvPr/>
        </p:nvSpPr>
        <p:spPr bwMode="auto">
          <a:xfrm>
            <a:off x="4120239" y="5113774"/>
            <a:ext cx="1551214" cy="408623"/>
          </a:xfrm>
          <a:prstGeom prst="roundRect">
            <a:avLst/>
          </a:prstGeom>
          <a:noFill/>
          <a:ln w="381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eaLnBrk="0" hangingPunct="0"/>
            <a:endParaRPr lang="en-US">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00251F65-F28C-4595-AD1E-677C813F7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8001" y="3986156"/>
            <a:ext cx="1152144" cy="2048256"/>
          </a:xfrm>
          <a:prstGeom prst="rect">
            <a:avLst/>
          </a:prstGeom>
        </p:spPr>
      </p:pic>
      <p:sp>
        <p:nvSpPr>
          <p:cNvPr id="10" name="Rectangle: Rounded Corners 9">
            <a:extLst>
              <a:ext uri="{FF2B5EF4-FFF2-40B4-BE49-F238E27FC236}">
                <a16:creationId xmlns:a16="http://schemas.microsoft.com/office/drawing/2014/main" id="{E68FEAFF-93AC-40E6-B9ED-97F97ABD493A}"/>
              </a:ext>
            </a:extLst>
          </p:cNvPr>
          <p:cNvSpPr/>
          <p:nvPr/>
        </p:nvSpPr>
        <p:spPr bwMode="auto">
          <a:xfrm>
            <a:off x="6936600" y="4798835"/>
            <a:ext cx="1367849" cy="1005840"/>
          </a:xfrm>
          <a:prstGeom prst="roundRect">
            <a:avLst/>
          </a:prstGeom>
          <a:noFill/>
          <a:ln w="38100">
            <a:solidFill>
              <a:srgbClr val="FF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5"/>
          </a:lnRef>
          <a:fillRef idx="3">
            <a:schemeClr val="accent5"/>
          </a:fillRef>
          <a:effectRef idx="3">
            <a:schemeClr val="accent5"/>
          </a:effectRef>
          <a:fontRef idx="minor">
            <a:schemeClr val="lt1"/>
          </a:fontRef>
        </p:style>
        <p:txBody>
          <a:bodyPr wrap="none" rtlCol="0" anchor="ctr">
            <a:noAutofit/>
          </a:bodyPr>
          <a:lstStyle/>
          <a:p>
            <a:pPr algn="ctr" eaLnBrk="0" hangingPunct="0"/>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4277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45AA-6AC5-4F87-A59B-20014F769DA4}"/>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AE739FF6-8BF7-4BAA-A9B0-35B96F49537B}"/>
              </a:ext>
            </a:extLst>
          </p:cNvPr>
          <p:cNvSpPr>
            <a:spLocks noGrp="1"/>
          </p:cNvSpPr>
          <p:nvPr>
            <p:ph idx="1"/>
          </p:nvPr>
        </p:nvSpPr>
        <p:spPr>
          <a:xfrm>
            <a:off x="838200" y="1825625"/>
            <a:ext cx="4456471" cy="4351338"/>
          </a:xfrm>
        </p:spPr>
        <p:txBody>
          <a:bodyPr/>
          <a:lstStyle/>
          <a:p>
            <a:r>
              <a:rPr lang="en-US" dirty="0"/>
              <a:t>App: WeatherBug</a:t>
            </a:r>
          </a:p>
          <a:p>
            <a:pPr lvl="1"/>
            <a:r>
              <a:rPr lang="en-US" dirty="0"/>
              <a:t>A popular Android app.</a:t>
            </a:r>
          </a:p>
          <a:p>
            <a:pPr lvl="1"/>
            <a:r>
              <a:rPr lang="en-US" dirty="0"/>
              <a:t>Real-time weather conditions, weather news, photos, closest spark strike, …</a:t>
            </a:r>
          </a:p>
          <a:p>
            <a:pPr lvl="1"/>
            <a:endParaRPr lang="en-US" dirty="0"/>
          </a:p>
          <a:p>
            <a:pPr lvl="1"/>
            <a:r>
              <a:rPr lang="en-US" dirty="0"/>
              <a:t>Users may not want the features other than real-time weather conditions.</a:t>
            </a:r>
          </a:p>
        </p:txBody>
      </p:sp>
      <p:sp>
        <p:nvSpPr>
          <p:cNvPr id="4" name="Date Placeholder 3">
            <a:extLst>
              <a:ext uri="{FF2B5EF4-FFF2-40B4-BE49-F238E27FC236}">
                <a16:creationId xmlns:a16="http://schemas.microsoft.com/office/drawing/2014/main" id="{222AAB2B-46C2-43ED-A7E7-94A0883FC7B6}"/>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66765971-2B21-452A-AF1D-95B0679EC98C}"/>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536ACD5C-DA46-413B-AE68-98C880F4CD8F}"/>
              </a:ext>
            </a:extLst>
          </p:cNvPr>
          <p:cNvSpPr>
            <a:spLocks noGrp="1"/>
          </p:cNvSpPr>
          <p:nvPr>
            <p:ph type="sldNum" sz="quarter" idx="12"/>
          </p:nvPr>
        </p:nvSpPr>
        <p:spPr/>
        <p:txBody>
          <a:bodyPr/>
          <a:lstStyle/>
          <a:p>
            <a:fld id="{906745D7-5DCD-445B-BDED-754FAF3E7806}" type="slidenum">
              <a:rPr lang="en-US" smtClean="0"/>
              <a:t>7</a:t>
            </a:fld>
            <a:endParaRPr lang="en-US"/>
          </a:p>
        </p:txBody>
      </p:sp>
      <p:pic>
        <p:nvPicPr>
          <p:cNvPr id="7" name="Picture 6">
            <a:extLst>
              <a:ext uri="{FF2B5EF4-FFF2-40B4-BE49-F238E27FC236}">
                <a16:creationId xmlns:a16="http://schemas.microsoft.com/office/drawing/2014/main" id="{01168975-4278-41C7-A5E7-69C151C00374}"/>
              </a:ext>
            </a:extLst>
          </p:cNvPr>
          <p:cNvPicPr>
            <a:picLocks noChangeAspect="1"/>
          </p:cNvPicPr>
          <p:nvPr/>
        </p:nvPicPr>
        <p:blipFill>
          <a:blip r:embed="rId3"/>
          <a:stretch>
            <a:fillRect/>
          </a:stretch>
        </p:blipFill>
        <p:spPr>
          <a:xfrm>
            <a:off x="5670236" y="1000082"/>
            <a:ext cx="3019425" cy="4438650"/>
          </a:xfrm>
          <a:prstGeom prst="rect">
            <a:avLst/>
          </a:prstGeom>
        </p:spPr>
      </p:pic>
      <p:sp>
        <p:nvSpPr>
          <p:cNvPr id="8" name="Speech Bubble: Rectangle 7">
            <a:extLst>
              <a:ext uri="{FF2B5EF4-FFF2-40B4-BE49-F238E27FC236}">
                <a16:creationId xmlns:a16="http://schemas.microsoft.com/office/drawing/2014/main" id="{4862F65D-F8C4-4F0C-BE04-9E578DB5EC04}"/>
              </a:ext>
            </a:extLst>
          </p:cNvPr>
          <p:cNvSpPr/>
          <p:nvPr/>
        </p:nvSpPr>
        <p:spPr>
          <a:xfrm>
            <a:off x="8799922" y="1760874"/>
            <a:ext cx="1974068" cy="759854"/>
          </a:xfrm>
          <a:prstGeom prst="wedgeRectCallout">
            <a:avLst>
              <a:gd name="adj1" fmla="val -58824"/>
              <a:gd name="adj2" fmla="val 826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Real-time Weather Condition</a:t>
            </a:r>
          </a:p>
        </p:txBody>
      </p:sp>
      <p:sp>
        <p:nvSpPr>
          <p:cNvPr id="9" name="Speech Bubble: Rectangle 8">
            <a:extLst>
              <a:ext uri="{FF2B5EF4-FFF2-40B4-BE49-F238E27FC236}">
                <a16:creationId xmlns:a16="http://schemas.microsoft.com/office/drawing/2014/main" id="{01ADC8A0-7140-49AB-BF27-A3545F244C09}"/>
              </a:ext>
            </a:extLst>
          </p:cNvPr>
          <p:cNvSpPr/>
          <p:nvPr/>
        </p:nvSpPr>
        <p:spPr>
          <a:xfrm>
            <a:off x="8799922" y="3860131"/>
            <a:ext cx="1974068" cy="746974"/>
          </a:xfrm>
          <a:prstGeom prst="wedgeRectCallout">
            <a:avLst>
              <a:gd name="adj1" fmla="val -60571"/>
              <a:gd name="adj2" fmla="val 10776"/>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WEATHER NEWS</a:t>
            </a:r>
          </a:p>
        </p:txBody>
      </p:sp>
      <p:sp>
        <p:nvSpPr>
          <p:cNvPr id="10" name="Speech Bubble: Rectangle 9">
            <a:extLst>
              <a:ext uri="{FF2B5EF4-FFF2-40B4-BE49-F238E27FC236}">
                <a16:creationId xmlns:a16="http://schemas.microsoft.com/office/drawing/2014/main" id="{1DDE59C5-15DC-422C-AFBA-1EA4ADD10C76}"/>
              </a:ext>
            </a:extLst>
          </p:cNvPr>
          <p:cNvSpPr/>
          <p:nvPr/>
        </p:nvSpPr>
        <p:spPr>
          <a:xfrm>
            <a:off x="8799922" y="4903318"/>
            <a:ext cx="1974068" cy="1043189"/>
          </a:xfrm>
          <a:prstGeom prst="wedgeRectCallout">
            <a:avLst>
              <a:gd name="adj1" fmla="val -60033"/>
              <a:gd name="adj2"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Banner Ad;</a:t>
            </a:r>
          </a:p>
          <a:p>
            <a:r>
              <a:rPr lang="en-US" dirty="0"/>
              <a:t>And More Features after Scrolling down.</a:t>
            </a:r>
          </a:p>
        </p:txBody>
      </p:sp>
      <p:pic>
        <p:nvPicPr>
          <p:cNvPr id="11" name="Picture 10">
            <a:extLst>
              <a:ext uri="{FF2B5EF4-FFF2-40B4-BE49-F238E27FC236}">
                <a16:creationId xmlns:a16="http://schemas.microsoft.com/office/drawing/2014/main" id="{D78AD3C6-0E66-4BDE-8532-CDAC0459B7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60449" y="2488709"/>
            <a:ext cx="361621" cy="473848"/>
          </a:xfrm>
          <a:prstGeom prst="rect">
            <a:avLst/>
          </a:prstGeom>
        </p:spPr>
      </p:pic>
      <p:sp>
        <p:nvSpPr>
          <p:cNvPr id="12" name="Speech Bubble: Rectangle 11">
            <a:extLst>
              <a:ext uri="{FF2B5EF4-FFF2-40B4-BE49-F238E27FC236}">
                <a16:creationId xmlns:a16="http://schemas.microsoft.com/office/drawing/2014/main" id="{3BDDE6F9-6391-4072-BEAF-9F3CA2A97B4A}"/>
              </a:ext>
            </a:extLst>
          </p:cNvPr>
          <p:cNvSpPr/>
          <p:nvPr/>
        </p:nvSpPr>
        <p:spPr>
          <a:xfrm>
            <a:off x="9212070" y="3404385"/>
            <a:ext cx="2429190" cy="615280"/>
          </a:xfrm>
          <a:prstGeom prst="wedgeRectCallout">
            <a:avLst>
              <a:gd name="adj1" fmla="val 41304"/>
              <a:gd name="adj2" fmla="val -132968"/>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 want to remove WEATHER NEWS.</a:t>
            </a:r>
          </a:p>
        </p:txBody>
      </p:sp>
    </p:spTree>
    <p:extLst>
      <p:ext uri="{BB962C8B-B14F-4D97-AF65-F5344CB8AC3E}">
        <p14:creationId xmlns:p14="http://schemas.microsoft.com/office/powerpoint/2010/main" val="371377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1717-2885-40BD-B39D-FC6E012C8D41}"/>
              </a:ext>
            </a:extLst>
          </p:cNvPr>
          <p:cNvSpPr>
            <a:spLocks noGrp="1"/>
          </p:cNvSpPr>
          <p:nvPr>
            <p:ph type="title"/>
          </p:nvPr>
        </p:nvSpPr>
        <p:spPr/>
        <p:txBody>
          <a:bodyPr/>
          <a:lstStyle/>
          <a:p>
            <a:r>
              <a:rPr lang="en-US" dirty="0"/>
              <a:t>Results After Code Reduction</a:t>
            </a:r>
          </a:p>
        </p:txBody>
      </p:sp>
      <p:sp>
        <p:nvSpPr>
          <p:cNvPr id="4" name="Date Placeholder 3">
            <a:extLst>
              <a:ext uri="{FF2B5EF4-FFF2-40B4-BE49-F238E27FC236}">
                <a16:creationId xmlns:a16="http://schemas.microsoft.com/office/drawing/2014/main" id="{854FB8FC-02E6-454E-85AB-E9579CA8793B}"/>
              </a:ext>
            </a:extLst>
          </p:cNvPr>
          <p:cNvSpPr>
            <a:spLocks noGrp="1"/>
          </p:cNvSpPr>
          <p:nvPr>
            <p:ph type="dt" sz="half" idx="10"/>
          </p:nvPr>
        </p:nvSpPr>
        <p:spPr/>
        <p:txBody>
          <a:bodyPr/>
          <a:lstStyle/>
          <a:p>
            <a:r>
              <a:rPr lang="en-US"/>
              <a:t>10/31/17</a:t>
            </a:r>
          </a:p>
        </p:txBody>
      </p:sp>
      <p:sp>
        <p:nvSpPr>
          <p:cNvPr id="5" name="Footer Placeholder 4">
            <a:extLst>
              <a:ext uri="{FF2B5EF4-FFF2-40B4-BE49-F238E27FC236}">
                <a16:creationId xmlns:a16="http://schemas.microsoft.com/office/drawing/2014/main" id="{75C04E3B-8AC9-4240-9DB4-3F56E1501A4B}"/>
              </a:ext>
            </a:extLst>
          </p:cNvPr>
          <p:cNvSpPr>
            <a:spLocks noGrp="1"/>
          </p:cNvSpPr>
          <p:nvPr>
            <p:ph type="ftr" sz="quarter" idx="11"/>
          </p:nvPr>
        </p:nvSpPr>
        <p:spPr/>
        <p:txBody>
          <a:bodyPr/>
          <a:lstStyle/>
          <a:p>
            <a:r>
              <a:rPr lang="en-US"/>
              <a:t>ASE 2017</a:t>
            </a:r>
          </a:p>
        </p:txBody>
      </p:sp>
      <p:sp>
        <p:nvSpPr>
          <p:cNvPr id="6" name="Slide Number Placeholder 5">
            <a:extLst>
              <a:ext uri="{FF2B5EF4-FFF2-40B4-BE49-F238E27FC236}">
                <a16:creationId xmlns:a16="http://schemas.microsoft.com/office/drawing/2014/main" id="{B5CB9864-4405-4975-B4C1-84CBFC9B3076}"/>
              </a:ext>
            </a:extLst>
          </p:cNvPr>
          <p:cNvSpPr>
            <a:spLocks noGrp="1"/>
          </p:cNvSpPr>
          <p:nvPr>
            <p:ph type="sldNum" sz="quarter" idx="12"/>
          </p:nvPr>
        </p:nvSpPr>
        <p:spPr/>
        <p:txBody>
          <a:bodyPr/>
          <a:lstStyle/>
          <a:p>
            <a:fld id="{906745D7-5DCD-445B-BDED-754FAF3E7806}" type="slidenum">
              <a:rPr lang="en-US" smtClean="0"/>
              <a:t>8</a:t>
            </a:fld>
            <a:endParaRPr lang="en-US"/>
          </a:p>
        </p:txBody>
      </p:sp>
      <p:pic>
        <p:nvPicPr>
          <p:cNvPr id="7" name="Picture 6">
            <a:extLst>
              <a:ext uri="{FF2B5EF4-FFF2-40B4-BE49-F238E27FC236}">
                <a16:creationId xmlns:a16="http://schemas.microsoft.com/office/drawing/2014/main" id="{951696DB-E375-465F-AFF1-5914D7EDC193}"/>
              </a:ext>
            </a:extLst>
          </p:cNvPr>
          <p:cNvPicPr>
            <a:picLocks noChangeAspect="1"/>
          </p:cNvPicPr>
          <p:nvPr/>
        </p:nvPicPr>
        <p:blipFill>
          <a:blip r:embed="rId3"/>
          <a:stretch>
            <a:fillRect/>
          </a:stretch>
        </p:blipFill>
        <p:spPr>
          <a:xfrm>
            <a:off x="2152651" y="1690689"/>
            <a:ext cx="3019425" cy="4438650"/>
          </a:xfrm>
          <a:prstGeom prst="rect">
            <a:avLst/>
          </a:prstGeom>
        </p:spPr>
      </p:pic>
      <p:sp>
        <p:nvSpPr>
          <p:cNvPr id="8" name="Rectangle: Rounded Corners 7">
            <a:extLst>
              <a:ext uri="{FF2B5EF4-FFF2-40B4-BE49-F238E27FC236}">
                <a16:creationId xmlns:a16="http://schemas.microsoft.com/office/drawing/2014/main" id="{8A63439B-FC39-4538-A122-13900F57FD9F}"/>
              </a:ext>
            </a:extLst>
          </p:cNvPr>
          <p:cNvSpPr/>
          <p:nvPr/>
        </p:nvSpPr>
        <p:spPr>
          <a:xfrm>
            <a:off x="2052034" y="4159876"/>
            <a:ext cx="3245476" cy="153258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87102DA-D27C-4309-BEAF-AC5334FC489D}"/>
              </a:ext>
            </a:extLst>
          </p:cNvPr>
          <p:cNvPicPr>
            <a:picLocks noChangeAspect="1"/>
          </p:cNvPicPr>
          <p:nvPr/>
        </p:nvPicPr>
        <p:blipFill>
          <a:blip r:embed="rId4"/>
          <a:stretch>
            <a:fillRect/>
          </a:stretch>
        </p:blipFill>
        <p:spPr>
          <a:xfrm>
            <a:off x="7342367" y="2166536"/>
            <a:ext cx="3019425" cy="638175"/>
          </a:xfrm>
          <a:prstGeom prst="rect">
            <a:avLst/>
          </a:prstGeom>
        </p:spPr>
      </p:pic>
      <p:sp>
        <p:nvSpPr>
          <p:cNvPr id="10" name="Rectangle: Rounded Corners 9">
            <a:extLst>
              <a:ext uri="{FF2B5EF4-FFF2-40B4-BE49-F238E27FC236}">
                <a16:creationId xmlns:a16="http://schemas.microsoft.com/office/drawing/2014/main" id="{D5E3EEB3-7EC8-4EA1-AC62-ACD4BCEA5232}"/>
              </a:ext>
            </a:extLst>
          </p:cNvPr>
          <p:cNvSpPr/>
          <p:nvPr/>
        </p:nvSpPr>
        <p:spPr>
          <a:xfrm>
            <a:off x="7306614" y="2356835"/>
            <a:ext cx="1506828" cy="2446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6659244-ADC4-4465-A963-BE81066AFCC7}"/>
              </a:ext>
            </a:extLst>
          </p:cNvPr>
          <p:cNvCxnSpPr>
            <a:stCxn id="8" idx="3"/>
            <a:endCxn id="10" idx="1"/>
          </p:cNvCxnSpPr>
          <p:nvPr/>
        </p:nvCxnSpPr>
        <p:spPr>
          <a:xfrm flipV="1">
            <a:off x="5297510" y="2479185"/>
            <a:ext cx="2009104" cy="2446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EF85362-1395-4C7C-B452-903C4C379213}"/>
              </a:ext>
            </a:extLst>
          </p:cNvPr>
          <p:cNvSpPr txBox="1"/>
          <p:nvPr/>
        </p:nvSpPr>
        <p:spPr>
          <a:xfrm>
            <a:off x="6302062" y="3724485"/>
            <a:ext cx="3737288" cy="923330"/>
          </a:xfrm>
          <a:prstGeom prst="rect">
            <a:avLst/>
          </a:prstGeom>
          <a:noFill/>
          <a:ln>
            <a:solidFill>
              <a:schemeClr val="tx1"/>
            </a:solidFill>
            <a:prstDash val="dash"/>
          </a:ln>
        </p:spPr>
        <p:txBody>
          <a:bodyPr wrap="square" rtlCol="0">
            <a:spAutoFit/>
          </a:bodyPr>
          <a:lstStyle/>
          <a:p>
            <a:r>
              <a:rPr lang="en-US" dirty="0"/>
              <a:t>Replace the inflated view with a simple </a:t>
            </a:r>
            <a:r>
              <a:rPr lang="en-US" dirty="0" err="1"/>
              <a:t>TextView</a:t>
            </a:r>
            <a:r>
              <a:rPr lang="en-US" dirty="0"/>
              <a:t> with text “WEATHER NEWS Removed”</a:t>
            </a:r>
          </a:p>
        </p:txBody>
      </p:sp>
      <p:graphicFrame>
        <p:nvGraphicFramePr>
          <p:cNvPr id="3" name="Table 2">
            <a:extLst>
              <a:ext uri="{FF2B5EF4-FFF2-40B4-BE49-F238E27FC236}">
                <a16:creationId xmlns:a16="http://schemas.microsoft.com/office/drawing/2014/main" id="{B0AC331A-2513-41D1-ACD6-EDD6ED0DB1A7}"/>
              </a:ext>
            </a:extLst>
          </p:cNvPr>
          <p:cNvGraphicFramePr>
            <a:graphicFrameLocks noGrp="1"/>
          </p:cNvGraphicFramePr>
          <p:nvPr>
            <p:extLst>
              <p:ext uri="{D42A27DB-BD31-4B8C-83A1-F6EECF244321}">
                <p14:modId xmlns:p14="http://schemas.microsoft.com/office/powerpoint/2010/main" val="870335328"/>
              </p:ext>
            </p:extLst>
          </p:nvPr>
        </p:nvGraphicFramePr>
        <p:xfrm>
          <a:off x="7616512" y="5151435"/>
          <a:ext cx="3737288" cy="741680"/>
        </p:xfrm>
        <a:graphic>
          <a:graphicData uri="http://schemas.openxmlformats.org/drawingml/2006/table">
            <a:tbl>
              <a:tblPr firstRow="1" bandRow="1">
                <a:tableStyleId>{5C22544A-7EE6-4342-B048-85BDC9FD1C3A}</a:tableStyleId>
              </a:tblPr>
              <a:tblGrid>
                <a:gridCol w="1287565">
                  <a:extLst>
                    <a:ext uri="{9D8B030D-6E8A-4147-A177-3AD203B41FA5}">
                      <a16:colId xmlns:a16="http://schemas.microsoft.com/office/drawing/2014/main" val="1453000043"/>
                    </a:ext>
                  </a:extLst>
                </a:gridCol>
                <a:gridCol w="2449723">
                  <a:extLst>
                    <a:ext uri="{9D8B030D-6E8A-4147-A177-3AD203B41FA5}">
                      <a16:colId xmlns:a16="http://schemas.microsoft.com/office/drawing/2014/main" val="2152064647"/>
                    </a:ext>
                  </a:extLst>
                </a:gridCol>
              </a:tblGrid>
              <a:tr h="370840">
                <a:tc>
                  <a:txBody>
                    <a:bodyPr/>
                    <a:lstStyle/>
                    <a:p>
                      <a:r>
                        <a:rPr lang="en-US" dirty="0"/>
                        <a:t>Data Usage</a:t>
                      </a:r>
                    </a:p>
                  </a:txBody>
                  <a:tcPr/>
                </a:tc>
                <a:tc>
                  <a:txBody>
                    <a:bodyPr/>
                    <a:lstStyle/>
                    <a:p>
                      <a:r>
                        <a:rPr lang="en-US" dirty="0"/>
                        <a:t>Computed Power Use</a:t>
                      </a:r>
                    </a:p>
                  </a:txBody>
                  <a:tcPr/>
                </a:tc>
                <a:extLst>
                  <a:ext uri="{0D108BD9-81ED-4DB2-BD59-A6C34878D82A}">
                    <a16:rowId xmlns:a16="http://schemas.microsoft.com/office/drawing/2014/main" val="3720349853"/>
                  </a:ext>
                </a:extLst>
              </a:tr>
              <a:tr h="370840">
                <a:tc>
                  <a:txBody>
                    <a:bodyPr/>
                    <a:lstStyle/>
                    <a:p>
                      <a:pPr algn="r"/>
                      <a:r>
                        <a:rPr lang="en-US" dirty="0"/>
                        <a:t>9.0%</a:t>
                      </a:r>
                    </a:p>
                  </a:txBody>
                  <a:tcPr/>
                </a:tc>
                <a:tc>
                  <a:txBody>
                    <a:bodyPr/>
                    <a:lstStyle/>
                    <a:p>
                      <a:pPr algn="r"/>
                      <a:r>
                        <a:rPr lang="en-US" dirty="0"/>
                        <a:t>20.0%</a:t>
                      </a:r>
                    </a:p>
                  </a:txBody>
                  <a:tcPr/>
                </a:tc>
                <a:extLst>
                  <a:ext uri="{0D108BD9-81ED-4DB2-BD59-A6C34878D82A}">
                    <a16:rowId xmlns:a16="http://schemas.microsoft.com/office/drawing/2014/main" val="1458011358"/>
                  </a:ext>
                </a:extLst>
              </a:tr>
            </a:tbl>
          </a:graphicData>
        </a:graphic>
      </p:graphicFrame>
      <p:sp>
        <p:nvSpPr>
          <p:cNvPr id="11" name="TextBox 10">
            <a:extLst>
              <a:ext uri="{FF2B5EF4-FFF2-40B4-BE49-F238E27FC236}">
                <a16:creationId xmlns:a16="http://schemas.microsoft.com/office/drawing/2014/main" id="{BD2F0F66-1D4F-4308-A6CA-53286BD9B360}"/>
              </a:ext>
            </a:extLst>
          </p:cNvPr>
          <p:cNvSpPr txBox="1"/>
          <p:nvPr/>
        </p:nvSpPr>
        <p:spPr>
          <a:xfrm>
            <a:off x="7968343" y="5893115"/>
            <a:ext cx="2988128" cy="369332"/>
          </a:xfrm>
          <a:prstGeom prst="rect">
            <a:avLst/>
          </a:prstGeom>
          <a:noFill/>
        </p:spPr>
        <p:txBody>
          <a:bodyPr wrap="square" rtlCol="0">
            <a:spAutoFit/>
          </a:bodyPr>
          <a:lstStyle/>
          <a:p>
            <a:pPr algn="ctr"/>
            <a:r>
              <a:rPr lang="en-US" dirty="0"/>
              <a:t>Resource Savings</a:t>
            </a:r>
          </a:p>
        </p:txBody>
      </p:sp>
    </p:spTree>
    <p:extLst>
      <p:ext uri="{BB962C8B-B14F-4D97-AF65-F5344CB8AC3E}">
        <p14:creationId xmlns:p14="http://schemas.microsoft.com/office/powerpoint/2010/main" val="84921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9"/>
                                          </p:stCondLst>
                                        </p:cTn>
                                        <p:tgtEl>
                                          <p:spTgt spid="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athena xmlns="http://schemas.microsoft.com/edu/athena" version="0.1.3885.0">
  <media streamable="true" recordStart="35138" recordEnd="44571" recordLength="67942" audioOnly="true" start="35138" end="44571"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media streamable="true" recordStart="23032" recordEnd="35138" recordLength="67942" audioOnly="true" start="23032" end="35138" audioFormat="{00001610-0000-0010-8000-00AA00389B71}" audioRate="44100" muted="false" volume="0.8" fadeIn="0" fadeOut="0" videoFormat="{34363248-0000-0010-8000-00AA00389B71}" videoRate="15" videoWidth="256" videoHeight="256"/>
</athena>
</file>

<file path=customXml/item3.xml><?xml version="1.0" encoding="utf-8"?>
<athena xmlns="http://schemas.microsoft.com/edu/athena" version="0.1.3885.0">
  <media streamable="true" recordStart="44571" recordEnd="55987" recordLength="67942" audioOnly="true" start="44571" end="55987" audioFormat="{00001610-0000-0010-8000-00AA00389B71}" audioRate="44100" muted="false" volume="0.8" fadeIn="0" fadeOut="0" videoFormat="{34363248-0000-0010-8000-00AA00389B71}" videoRate="15" videoWidth="256" videoHeight="256"/>
</athena>
</file>

<file path=customXml/item4.xml><?xml version="1.0" encoding="utf-8"?>
<athena xmlns="http://schemas.microsoft.com/edu/athena" version="0.1.3885.0">
  <media streamable="true" recordStart="9786" recordEnd="23032" recordLength="67942" audioOnly="true" start="9786" end="23032" audioFormat="{00001610-0000-0010-8000-00AA00389B71}" audioRate="44100" muted="false" volume="0.8" fadeIn="0" fadeOut="0" videoFormat="{34363248-0000-0010-8000-00AA00389B71}" videoRate="15" videoWidth="256" videoHeight="256"/>
</athena>
</file>

<file path=customXml/itemProps1.xml><?xml version="1.0" encoding="utf-8"?>
<ds:datastoreItem xmlns:ds="http://schemas.openxmlformats.org/officeDocument/2006/customXml" ds:itemID="{16DE95B8-13A9-4B25-BE16-A43731E7DE7B}">
  <ds:schemaRefs>
    <ds:schemaRef ds:uri="http://schemas.microsoft.com/edu/athena"/>
  </ds:schemaRefs>
</ds:datastoreItem>
</file>

<file path=customXml/itemProps2.xml><?xml version="1.0" encoding="utf-8"?>
<ds:datastoreItem xmlns:ds="http://schemas.openxmlformats.org/officeDocument/2006/customXml" ds:itemID="{6B3AB564-0432-44BD-89BC-4EC8C184AA7F}">
  <ds:schemaRefs>
    <ds:schemaRef ds:uri="http://schemas.microsoft.com/edu/athena"/>
  </ds:schemaRefs>
</ds:datastoreItem>
</file>

<file path=customXml/itemProps3.xml><?xml version="1.0" encoding="utf-8"?>
<ds:datastoreItem xmlns:ds="http://schemas.openxmlformats.org/officeDocument/2006/customXml" ds:itemID="{B7708499-CC11-4AFC-99F6-4488272688A4}">
  <ds:schemaRefs>
    <ds:schemaRef ds:uri="http://schemas.microsoft.com/edu/athena"/>
  </ds:schemaRefs>
</ds:datastoreItem>
</file>

<file path=customXml/itemProps4.xml><?xml version="1.0" encoding="utf-8"?>
<ds:datastoreItem xmlns:ds="http://schemas.openxmlformats.org/officeDocument/2006/customXml" ds:itemID="{573A68ED-0FC4-4CD2-BFB8-B1A82C1CF77A}">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Theme</Template>
  <TotalTime>2811</TotalTime>
  <Words>5387</Words>
  <Application>Microsoft Office PowerPoint</Application>
  <PresentationFormat>Widescreen</PresentationFormat>
  <Paragraphs>761</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NimbusRomNo9L-Regu</vt:lpstr>
      <vt:lpstr>Arial</vt:lpstr>
      <vt:lpstr>Calibri</vt:lpstr>
      <vt:lpstr>Calibri Light</vt:lpstr>
      <vt:lpstr>Cambria Math</vt:lpstr>
      <vt:lpstr>Courier New</vt:lpstr>
      <vt:lpstr>Times New Roman</vt:lpstr>
      <vt:lpstr>Wingdings</vt:lpstr>
      <vt:lpstr>Office Theme</vt:lpstr>
      <vt:lpstr>UI Driven Android Application Reduction </vt:lpstr>
      <vt:lpstr>Background</vt:lpstr>
      <vt:lpstr>PowerPoint Presentation</vt:lpstr>
      <vt:lpstr>Bad Effect</vt:lpstr>
      <vt:lpstr>Need of App Customization</vt:lpstr>
      <vt:lpstr>Challenge</vt:lpstr>
      <vt:lpstr>Basic Idea</vt:lpstr>
      <vt:lpstr>Motivating Example</vt:lpstr>
      <vt:lpstr>Results After Code Reduction</vt:lpstr>
      <vt:lpstr>Technique Overview</vt:lpstr>
      <vt:lpstr>Design</vt:lpstr>
      <vt:lpstr>Code Example</vt:lpstr>
      <vt:lpstr>UI Element Discovery</vt:lpstr>
      <vt:lpstr>PowerPoint Presentation</vt:lpstr>
      <vt:lpstr>UI Element Tracking</vt:lpstr>
      <vt:lpstr>PowerPoint Presentation</vt:lpstr>
      <vt:lpstr>Putting Data To UI</vt:lpstr>
      <vt:lpstr>PowerPoint Presentation</vt:lpstr>
      <vt:lpstr>Backward Data Tracking</vt:lpstr>
      <vt:lpstr>PowerPoint Presentation</vt:lpstr>
      <vt:lpstr>Forward Data Tracking</vt:lpstr>
      <vt:lpstr>PowerPoint Presentation</vt:lpstr>
      <vt:lpstr>PowerPoint Presentation</vt:lpstr>
      <vt:lpstr>PowerPoint Presentation</vt:lpstr>
      <vt:lpstr>PowerPoint Presentation</vt:lpstr>
      <vt:lpstr>PowerPoint Presentation</vt:lpstr>
      <vt:lpstr>PowerPoint Presentation</vt:lpstr>
      <vt:lpstr>Code Removal</vt:lpstr>
      <vt:lpstr>PowerPoint Presentation</vt:lpstr>
      <vt:lpstr>PowerPoint Presentation</vt:lpstr>
      <vt:lpstr>PowerPoint Presentation</vt:lpstr>
      <vt:lpstr>Trigger Removal</vt:lpstr>
      <vt:lpstr>PowerPoint Presentation</vt:lpstr>
      <vt:lpstr>Example Results</vt:lpstr>
      <vt:lpstr>Evaluation</vt:lpstr>
      <vt:lpstr>Results of Reduction Savings</vt:lpstr>
      <vt:lpstr>Performance</vt:lpstr>
      <vt:lpstr>Discussion</vt:lpstr>
      <vt:lpstr>Discussion</vt:lpstr>
      <vt:lpstr>Related Work</vt:lpstr>
      <vt:lpstr>Conclusion</vt:lpstr>
      <vt:lpstr>END &amp;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huangjj</dc:creator>
  <cp:lastModifiedBy>Jianjun Huang</cp:lastModifiedBy>
  <cp:revision>1639</cp:revision>
  <dcterms:created xsi:type="dcterms:W3CDTF">2015-08-02T13:58:23Z</dcterms:created>
  <dcterms:modified xsi:type="dcterms:W3CDTF">2017-10-31T20:52:22Z</dcterms:modified>
</cp:coreProperties>
</file>