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x="18288000" cy="10287000"/>
  <p:notesSz cx="6858000" cy="9144000"/>
  <p:embeddedFontLst>
    <p:embeddedFont>
      <p:font typeface="Bungee" charset="1" panose="00000000000000000000"/>
      <p:regular r:id="rId22"/>
    </p:embeddedFont>
    <p:embeddedFont>
      <p:font typeface="Beautifully Delicious Sans Heavy" charset="1" panose="00000A07000000000000"/>
      <p:regular r:id="rId23"/>
    </p:embeddedFont>
    <p:embeddedFont>
      <p:font typeface="TT Prosto Sans" charset="1" panose="02000503040000020003"/>
      <p:regular r:id="rId24"/>
    </p:embeddedFont>
    <p:embeddedFont>
      <p:font typeface="Horizon" charset="1" panose="02000500000000000000"/>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png" Type="http://schemas.openxmlformats.org/officeDocument/2006/relationships/image"/><Relationship Id="rId4"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9.png" Type="http://schemas.openxmlformats.org/officeDocument/2006/relationships/image"/><Relationship Id="rId4" Target="../media/image10.svg" Type="http://schemas.openxmlformats.org/officeDocument/2006/relationships/image"/><Relationship Id="rId5" Target="../media/image11.png" Type="http://schemas.openxmlformats.org/officeDocument/2006/relationships/image"/><Relationship Id="rId6"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5835270" y="8793669"/>
            <a:ext cx="1424030" cy="523496"/>
            <a:chOff x="0" y="0"/>
            <a:chExt cx="1345399" cy="494590"/>
          </a:xfrm>
        </p:grpSpPr>
        <p:sp>
          <p:nvSpPr>
            <p:cNvPr name="Freeform 6" id="6"/>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7" id="7"/>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Freeform 8" id="8"/>
          <p:cNvSpPr/>
          <p:nvPr/>
        </p:nvSpPr>
        <p:spPr>
          <a:xfrm flipH="false" flipV="false" rot="5400000">
            <a:off x="16392461" y="8787639"/>
            <a:ext cx="309649" cy="535557"/>
          </a:xfrm>
          <a:custGeom>
            <a:avLst/>
            <a:gdLst/>
            <a:ahLst/>
            <a:cxnLst/>
            <a:rect r="r" b="b" t="t" l="l"/>
            <a:pathLst>
              <a:path h="535557" w="309649">
                <a:moveTo>
                  <a:pt x="0" y="0"/>
                </a:moveTo>
                <a:lnTo>
                  <a:pt x="309649" y="0"/>
                </a:lnTo>
                <a:lnTo>
                  <a:pt x="309649" y="535556"/>
                </a:lnTo>
                <a:lnTo>
                  <a:pt x="0" y="535556"/>
                </a:lnTo>
                <a:lnTo>
                  <a:pt x="0" y="0"/>
                </a:lnTo>
                <a:close/>
              </a:path>
            </a:pathLst>
          </a:custGeom>
          <a:blipFill>
            <a:blip r:embed="rId3">
              <a:alphaModFix amt="80000"/>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1028700" y="3447603"/>
            <a:ext cx="14527356" cy="2949574"/>
          </a:xfrm>
          <a:prstGeom prst="rect">
            <a:avLst/>
          </a:prstGeom>
        </p:spPr>
        <p:txBody>
          <a:bodyPr anchor="t" rtlCol="false" tIns="0" lIns="0" bIns="0" rIns="0">
            <a:spAutoFit/>
          </a:bodyPr>
          <a:lstStyle/>
          <a:p>
            <a:pPr algn="l">
              <a:lnSpc>
                <a:spcPts val="11200"/>
              </a:lnSpc>
            </a:pPr>
            <a:r>
              <a:rPr lang="en-US" sz="8000" spc="1200">
                <a:solidFill>
                  <a:srgbClr val="FAF7F2"/>
                </a:solidFill>
                <a:latin typeface="Bungee"/>
                <a:ea typeface="Bungee"/>
                <a:cs typeface="Bungee"/>
                <a:sym typeface="Bungee"/>
              </a:rPr>
              <a:t>BÁO CÁO </a:t>
            </a:r>
          </a:p>
          <a:p>
            <a:pPr algn="l">
              <a:lnSpc>
                <a:spcPts val="11200"/>
              </a:lnSpc>
              <a:spcBef>
                <a:spcPct val="0"/>
              </a:spcBef>
            </a:pPr>
            <a:r>
              <a:rPr lang="en-US" sz="8000" spc="1200">
                <a:solidFill>
                  <a:srgbClr val="FAF7F2"/>
                </a:solidFill>
                <a:latin typeface="Bungee"/>
                <a:ea typeface="Bungee"/>
                <a:cs typeface="Bungee"/>
                <a:sym typeface="Bungee"/>
              </a:rPr>
              <a:t>CHUYÊN ĐỀ TỔNG HỢP</a:t>
            </a:r>
          </a:p>
        </p:txBody>
      </p:sp>
      <p:sp>
        <p:nvSpPr>
          <p:cNvPr name="TextBox 10" id="10"/>
          <p:cNvSpPr txBox="true"/>
          <p:nvPr/>
        </p:nvSpPr>
        <p:spPr>
          <a:xfrm rot="5400000">
            <a:off x="1050240" y="1007160"/>
            <a:ext cx="1948919" cy="1992001"/>
          </a:xfrm>
          <a:prstGeom prst="rect">
            <a:avLst/>
          </a:prstGeom>
        </p:spPr>
        <p:txBody>
          <a:bodyPr anchor="t" rtlCol="false" tIns="0" lIns="0" bIns="0" rIns="0">
            <a:spAutoFit/>
          </a:bodyPr>
          <a:lstStyle/>
          <a:p>
            <a:pPr algn="ctr">
              <a:lnSpc>
                <a:spcPts val="2549"/>
              </a:lnSpc>
            </a:pPr>
            <a:r>
              <a:rPr lang="en-US" b="true" sz="1821" spc="741">
                <a:solidFill>
                  <a:srgbClr val="FAF7F2"/>
                </a:solidFill>
                <a:latin typeface="Beautifully Delicious Sans Heavy"/>
                <a:ea typeface="Beautifully Delicious Sans Heavy"/>
                <a:cs typeface="Beautifully Delicious Sans Heavy"/>
                <a:sym typeface="Beautifully Delicious Sans Heavy"/>
              </a:rPr>
              <a:t>GIANG0188166H66MHT1</a:t>
            </a:r>
          </a:p>
        </p:txBody>
      </p:sp>
      <p:sp>
        <p:nvSpPr>
          <p:cNvPr name="TextBox 11" id="11"/>
          <p:cNvSpPr txBox="true"/>
          <p:nvPr/>
        </p:nvSpPr>
        <p:spPr>
          <a:xfrm rot="0">
            <a:off x="1028700" y="8894012"/>
            <a:ext cx="6962521" cy="316230"/>
          </a:xfrm>
          <a:prstGeom prst="rect">
            <a:avLst/>
          </a:prstGeom>
        </p:spPr>
        <p:txBody>
          <a:bodyPr anchor="t" rtlCol="false" tIns="0" lIns="0" bIns="0" rIns="0">
            <a:spAutoFit/>
          </a:bodyPr>
          <a:lstStyle/>
          <a:p>
            <a:pPr algn="l">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PRESENTATION</a:t>
            </a:r>
          </a:p>
        </p:txBody>
      </p:sp>
      <p:sp>
        <p:nvSpPr>
          <p:cNvPr name="TextBox 12" id="12"/>
          <p:cNvSpPr txBox="true"/>
          <p:nvPr/>
        </p:nvSpPr>
        <p:spPr>
          <a:xfrm rot="0">
            <a:off x="12163782" y="7220111"/>
            <a:ext cx="5095518"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VŨ HOÀNG GIANG - 0188166</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5835270" y="8793669"/>
            <a:ext cx="1424030" cy="523496"/>
            <a:chOff x="0" y="0"/>
            <a:chExt cx="1345399" cy="494590"/>
          </a:xfrm>
        </p:grpSpPr>
        <p:sp>
          <p:nvSpPr>
            <p:cNvPr name="Freeform 6" id="6"/>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7" id="7"/>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Freeform 8" id="8"/>
          <p:cNvSpPr/>
          <p:nvPr/>
        </p:nvSpPr>
        <p:spPr>
          <a:xfrm flipH="false" flipV="false" rot="0">
            <a:off x="3453250" y="2015353"/>
            <a:ext cx="11381499" cy="2813653"/>
          </a:xfrm>
          <a:custGeom>
            <a:avLst/>
            <a:gdLst/>
            <a:ahLst/>
            <a:cxnLst/>
            <a:rect r="r" b="b" t="t" l="l"/>
            <a:pathLst>
              <a:path h="2813653" w="11381499">
                <a:moveTo>
                  <a:pt x="0" y="0"/>
                </a:moveTo>
                <a:lnTo>
                  <a:pt x="11381500" y="0"/>
                </a:lnTo>
                <a:lnTo>
                  <a:pt x="11381500" y="2813654"/>
                </a:lnTo>
                <a:lnTo>
                  <a:pt x="0" y="2813654"/>
                </a:lnTo>
                <a:lnTo>
                  <a:pt x="0" y="0"/>
                </a:lnTo>
                <a:close/>
              </a:path>
            </a:pathLst>
          </a:custGeom>
          <a:blipFill>
            <a:blip r:embed="rId3"/>
            <a:stretch>
              <a:fillRect l="-600" t="-2743" r="-4605" b="0"/>
            </a:stretch>
          </a:blipFill>
        </p:spPr>
      </p:sp>
      <p:grpSp>
        <p:nvGrpSpPr>
          <p:cNvPr name="Group 9" id="9"/>
          <p:cNvGrpSpPr/>
          <p:nvPr/>
        </p:nvGrpSpPr>
        <p:grpSpPr>
          <a:xfrm rot="0">
            <a:off x="1280319" y="5205124"/>
            <a:ext cx="15266966" cy="3339874"/>
            <a:chOff x="0" y="0"/>
            <a:chExt cx="20355954" cy="4453166"/>
          </a:xfrm>
        </p:grpSpPr>
        <p:grpSp>
          <p:nvGrpSpPr>
            <p:cNvPr name="Group 10" id="10"/>
            <p:cNvGrpSpPr/>
            <p:nvPr/>
          </p:nvGrpSpPr>
          <p:grpSpPr>
            <a:xfrm rot="0">
              <a:off x="0" y="0"/>
              <a:ext cx="20355954" cy="4224802"/>
              <a:chOff x="0" y="0"/>
              <a:chExt cx="4020929" cy="834529"/>
            </a:xfrm>
          </p:grpSpPr>
          <p:sp>
            <p:nvSpPr>
              <p:cNvPr name="Freeform 11" id="11"/>
              <p:cNvSpPr/>
              <p:nvPr/>
            </p:nvSpPr>
            <p:spPr>
              <a:xfrm flipH="false" flipV="false" rot="0">
                <a:off x="0" y="0"/>
                <a:ext cx="4020929" cy="834529"/>
              </a:xfrm>
              <a:custGeom>
                <a:avLst/>
                <a:gdLst/>
                <a:ahLst/>
                <a:cxnLst/>
                <a:rect r="r" b="b" t="t" l="l"/>
                <a:pathLst>
                  <a:path h="834529" w="4020929">
                    <a:moveTo>
                      <a:pt x="32962" y="0"/>
                    </a:moveTo>
                    <a:lnTo>
                      <a:pt x="3987968" y="0"/>
                    </a:lnTo>
                    <a:cubicBezTo>
                      <a:pt x="4006172" y="0"/>
                      <a:pt x="4020929" y="14757"/>
                      <a:pt x="4020929" y="32962"/>
                    </a:cubicBezTo>
                    <a:lnTo>
                      <a:pt x="4020929" y="801567"/>
                    </a:lnTo>
                    <a:cubicBezTo>
                      <a:pt x="4020929" y="819771"/>
                      <a:pt x="4006172" y="834529"/>
                      <a:pt x="3987968" y="834529"/>
                    </a:cubicBezTo>
                    <a:lnTo>
                      <a:pt x="32962" y="834529"/>
                    </a:lnTo>
                    <a:cubicBezTo>
                      <a:pt x="14757" y="834529"/>
                      <a:pt x="0" y="819771"/>
                      <a:pt x="0" y="801567"/>
                    </a:cubicBezTo>
                    <a:lnTo>
                      <a:pt x="0" y="32962"/>
                    </a:lnTo>
                    <a:cubicBezTo>
                      <a:pt x="0" y="14757"/>
                      <a:pt x="14757" y="0"/>
                      <a:pt x="32962" y="0"/>
                    </a:cubicBezTo>
                    <a:close/>
                  </a:path>
                </a:pathLst>
              </a:custGeom>
              <a:solidFill>
                <a:srgbClr val="000000">
                  <a:alpha val="0"/>
                </a:srgbClr>
              </a:solidFill>
              <a:ln w="28575" cap="rnd">
                <a:solidFill>
                  <a:srgbClr val="FAF7F2"/>
                </a:solidFill>
                <a:prstDash val="solid"/>
                <a:round/>
              </a:ln>
            </p:spPr>
          </p:sp>
          <p:sp>
            <p:nvSpPr>
              <p:cNvPr name="TextBox 12" id="12"/>
              <p:cNvSpPr txBox="true"/>
              <p:nvPr/>
            </p:nvSpPr>
            <p:spPr>
              <a:xfrm>
                <a:off x="0" y="-123825"/>
                <a:ext cx="4020929" cy="958354"/>
              </a:xfrm>
              <a:prstGeom prst="rect">
                <a:avLst/>
              </a:prstGeom>
            </p:spPr>
            <p:txBody>
              <a:bodyPr anchor="ctr" rtlCol="false" tIns="50800" lIns="50800" bIns="50800" rIns="50800"/>
              <a:lstStyle/>
              <a:p>
                <a:pPr algn="ctr">
                  <a:lnSpc>
                    <a:spcPts val="3150"/>
                  </a:lnSpc>
                </a:pPr>
              </a:p>
            </p:txBody>
          </p:sp>
        </p:grpSp>
        <p:sp>
          <p:nvSpPr>
            <p:cNvPr name="TextBox 13" id="13"/>
            <p:cNvSpPr txBox="true"/>
            <p:nvPr/>
          </p:nvSpPr>
          <p:spPr>
            <a:xfrm rot="0">
              <a:off x="461737" y="1475022"/>
              <a:ext cx="18944864" cy="2978144"/>
            </a:xfrm>
            <a:prstGeom prst="rect">
              <a:avLst/>
            </a:prstGeom>
          </p:spPr>
          <p:txBody>
            <a:bodyPr anchor="t" rtlCol="false" tIns="0" lIns="0" bIns="0" rIns="0">
              <a:spAutoFit/>
            </a:bodyPr>
            <a:lstStyle/>
            <a:p>
              <a:pPr algn="just" marL="431813" indent="-215907" lvl="1">
                <a:lnSpc>
                  <a:spcPts val="3600"/>
                </a:lnSpc>
                <a:buFont typeface="Arial"/>
                <a:buChar char="•"/>
              </a:pPr>
              <a:r>
                <a:rPr lang="en-US" sz="2000" spc="100">
                  <a:solidFill>
                    <a:srgbClr val="FAF7F2"/>
                  </a:solidFill>
                  <a:latin typeface="TT Prosto Sans"/>
                  <a:ea typeface="TT Prosto Sans"/>
                  <a:cs typeface="TT Prosto Sans"/>
                  <a:sym typeface="TT Prosto Sans"/>
                </a:rPr>
                <a:t>Mô hình KNN vượt trội hơn so với SVC trên cả ba chỉ số: MAE, MSE và R², thể hiện khả năng dự đoán chính xác và ổn định hơn trên tập dữ liệu hiện tại.</a:t>
              </a:r>
            </a:p>
            <a:p>
              <a:pPr algn="just" marL="431813" indent="-215907" lvl="1">
                <a:lnSpc>
                  <a:spcPts val="3600"/>
                </a:lnSpc>
                <a:buFont typeface="Arial"/>
                <a:buChar char="•"/>
              </a:pPr>
              <a:r>
                <a:rPr lang="en-US" sz="2000" spc="100">
                  <a:solidFill>
                    <a:srgbClr val="FAF7F2"/>
                  </a:solidFill>
                  <a:latin typeface="TT Prosto Sans"/>
                  <a:ea typeface="TT Prosto Sans"/>
                  <a:cs typeface="TT Prosto Sans"/>
                  <a:sym typeface="TT Prosto Sans"/>
                </a:rPr>
                <a:t>Với R² cao (0.8530), KNN cho thấy mô hình này phù hợp hơn và có khả năng giải thích biến thiên của dữ liệu cao hơn nhiều so với SVC (0.4977).</a:t>
              </a:r>
            </a:p>
            <a:p>
              <a:pPr algn="just" marL="0" indent="0" lvl="0">
                <a:lnSpc>
                  <a:spcPts val="3600"/>
                </a:lnSpc>
                <a:spcBef>
                  <a:spcPct val="0"/>
                </a:spcBef>
              </a:pPr>
            </a:p>
          </p:txBody>
        </p:sp>
        <p:sp>
          <p:nvSpPr>
            <p:cNvPr name="TextBox 14" id="14"/>
            <p:cNvSpPr txBox="true"/>
            <p:nvPr/>
          </p:nvSpPr>
          <p:spPr>
            <a:xfrm rot="0">
              <a:off x="974238" y="250667"/>
              <a:ext cx="8169982" cy="818303"/>
            </a:xfrm>
            <a:prstGeom prst="rect">
              <a:avLst/>
            </a:prstGeom>
          </p:spPr>
          <p:txBody>
            <a:bodyPr anchor="t" rtlCol="false" tIns="0" lIns="0" bIns="0" rIns="0">
              <a:spAutoFit/>
            </a:bodyPr>
            <a:lstStyle/>
            <a:p>
              <a:pPr algn="l">
                <a:lnSpc>
                  <a:spcPts val="4759"/>
                </a:lnSpc>
                <a:spcBef>
                  <a:spcPct val="0"/>
                </a:spcBef>
              </a:pPr>
              <a:r>
                <a:rPr lang="en-US" sz="3399" spc="509">
                  <a:solidFill>
                    <a:srgbClr val="FAF7F2"/>
                  </a:solidFill>
                  <a:latin typeface="Bungee"/>
                  <a:ea typeface="Bungee"/>
                  <a:cs typeface="Bungee"/>
                  <a:sym typeface="Bungee"/>
                </a:rPr>
                <a:t>MAE,MSE,R-SQUARED</a:t>
              </a:r>
            </a:p>
          </p:txBody>
        </p:sp>
      </p:grpSp>
      <p:sp>
        <p:nvSpPr>
          <p:cNvPr name="TextBox 15" id="15"/>
          <p:cNvSpPr txBox="true"/>
          <p:nvPr/>
        </p:nvSpPr>
        <p:spPr>
          <a:xfrm rot="0">
            <a:off x="1028700" y="895350"/>
            <a:ext cx="11274920" cy="8191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Horizon"/>
                <a:ea typeface="Horizon"/>
                <a:cs typeface="Horizon"/>
                <a:sym typeface="Horizon"/>
              </a:rPr>
              <a:t>MAINTANCE</a:t>
            </a:r>
          </a:p>
        </p:txBody>
      </p:sp>
      <p:sp>
        <p:nvSpPr>
          <p:cNvPr name="TextBox 16" id="16"/>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10</a:t>
            </a:r>
          </a:p>
        </p:txBody>
      </p:sp>
    </p:spTree>
  </p:cSld>
  <p:clrMapOvr>
    <a:masterClrMapping/>
  </p:clrMapOvr>
  <p:transition spd="slow">
    <p:push dir="u"/>
  </p:transition>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028700" y="2509516"/>
            <a:ext cx="7269208" cy="5750838"/>
            <a:chOff x="0" y="0"/>
            <a:chExt cx="1914524" cy="1514624"/>
          </a:xfrm>
        </p:grpSpPr>
        <p:sp>
          <p:nvSpPr>
            <p:cNvPr name="Freeform 6" id="6"/>
            <p:cNvSpPr/>
            <p:nvPr/>
          </p:nvSpPr>
          <p:spPr>
            <a:xfrm flipH="false" flipV="false" rot="0">
              <a:off x="0" y="0"/>
              <a:ext cx="1914524" cy="1514624"/>
            </a:xfrm>
            <a:custGeom>
              <a:avLst/>
              <a:gdLst/>
              <a:ahLst/>
              <a:cxnLst/>
              <a:rect r="r" b="b" t="t" l="l"/>
              <a:pathLst>
                <a:path h="1514624" w="1914524">
                  <a:moveTo>
                    <a:pt x="69227" y="0"/>
                  </a:moveTo>
                  <a:lnTo>
                    <a:pt x="1845297" y="0"/>
                  </a:lnTo>
                  <a:cubicBezTo>
                    <a:pt x="1863657" y="0"/>
                    <a:pt x="1881265" y="7294"/>
                    <a:pt x="1894248" y="20276"/>
                  </a:cubicBezTo>
                  <a:cubicBezTo>
                    <a:pt x="1907230" y="33259"/>
                    <a:pt x="1914524" y="50867"/>
                    <a:pt x="1914524" y="69227"/>
                  </a:cubicBezTo>
                  <a:lnTo>
                    <a:pt x="1914524" y="1445397"/>
                  </a:lnTo>
                  <a:cubicBezTo>
                    <a:pt x="1914524" y="1483630"/>
                    <a:pt x="1883530" y="1514624"/>
                    <a:pt x="1845297" y="1514624"/>
                  </a:cubicBezTo>
                  <a:lnTo>
                    <a:pt x="69227" y="1514624"/>
                  </a:lnTo>
                  <a:cubicBezTo>
                    <a:pt x="30994" y="1514624"/>
                    <a:pt x="0" y="1483630"/>
                    <a:pt x="0" y="1445397"/>
                  </a:cubicBezTo>
                  <a:lnTo>
                    <a:pt x="0" y="69227"/>
                  </a:lnTo>
                  <a:cubicBezTo>
                    <a:pt x="0" y="30994"/>
                    <a:pt x="30994" y="0"/>
                    <a:pt x="69227"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123825"/>
              <a:ext cx="1914524" cy="1638449"/>
            </a:xfrm>
            <a:prstGeom prst="rect">
              <a:avLst/>
            </a:prstGeom>
          </p:spPr>
          <p:txBody>
            <a:bodyPr anchor="ctr" rtlCol="false" tIns="50800" lIns="50800" bIns="50800" rIns="50800"/>
            <a:lstStyle/>
            <a:p>
              <a:pPr algn="ctr">
                <a:lnSpc>
                  <a:spcPts val="3150"/>
                </a:lnSpc>
              </a:pPr>
            </a:p>
          </p:txBody>
        </p:sp>
      </p:grpSp>
      <p:grpSp>
        <p:nvGrpSpPr>
          <p:cNvPr name="Group 8" id="8"/>
          <p:cNvGrpSpPr/>
          <p:nvPr/>
        </p:nvGrpSpPr>
        <p:grpSpPr>
          <a:xfrm rot="0">
            <a:off x="15835270" y="8793669"/>
            <a:ext cx="1424030" cy="523496"/>
            <a:chOff x="0" y="0"/>
            <a:chExt cx="1345399" cy="494590"/>
          </a:xfrm>
        </p:grpSpPr>
        <p:sp>
          <p:nvSpPr>
            <p:cNvPr name="Freeform 9" id="9"/>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0" id="10"/>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Freeform 11" id="11"/>
          <p:cNvSpPr/>
          <p:nvPr/>
        </p:nvSpPr>
        <p:spPr>
          <a:xfrm flipH="false" flipV="false" rot="0">
            <a:off x="8767030" y="2031506"/>
            <a:ext cx="9185305" cy="6173729"/>
          </a:xfrm>
          <a:custGeom>
            <a:avLst/>
            <a:gdLst/>
            <a:ahLst/>
            <a:cxnLst/>
            <a:rect r="r" b="b" t="t" l="l"/>
            <a:pathLst>
              <a:path h="6173729" w="9185305">
                <a:moveTo>
                  <a:pt x="0" y="0"/>
                </a:moveTo>
                <a:lnTo>
                  <a:pt x="9185305" y="0"/>
                </a:lnTo>
                <a:lnTo>
                  <a:pt x="9185305" y="6173730"/>
                </a:lnTo>
                <a:lnTo>
                  <a:pt x="0" y="6173730"/>
                </a:lnTo>
                <a:lnTo>
                  <a:pt x="0" y="0"/>
                </a:lnTo>
                <a:close/>
              </a:path>
            </a:pathLst>
          </a:custGeom>
          <a:blipFill>
            <a:blip r:embed="rId3"/>
            <a:stretch>
              <a:fillRect l="-631" t="-1973" r="-5727" b="-2787"/>
            </a:stretch>
          </a:blipFill>
        </p:spPr>
      </p:sp>
      <p:sp>
        <p:nvSpPr>
          <p:cNvPr name="TextBox 12" id="12"/>
          <p:cNvSpPr txBox="true"/>
          <p:nvPr/>
        </p:nvSpPr>
        <p:spPr>
          <a:xfrm rot="0">
            <a:off x="1575992" y="3994119"/>
            <a:ext cx="6060562" cy="3638545"/>
          </a:xfrm>
          <a:prstGeom prst="rect">
            <a:avLst/>
          </a:prstGeom>
        </p:spPr>
        <p:txBody>
          <a:bodyPr anchor="t" rtlCol="false" tIns="0" lIns="0" bIns="0" rIns="0">
            <a:spAutoFit/>
          </a:bodyPr>
          <a:lstStyle/>
          <a:p>
            <a:pPr algn="just" marL="0" indent="0" lvl="2">
              <a:lnSpc>
                <a:spcPts val="3600"/>
              </a:lnSpc>
              <a:spcBef>
                <a:spcPct val="0"/>
              </a:spcBef>
            </a:pPr>
            <a:r>
              <a:rPr lang="en-US" sz="2000" spc="100" strike="noStrike" u="none">
                <a:solidFill>
                  <a:srgbClr val="FAF7F2"/>
                </a:solidFill>
                <a:latin typeface="TT Prosto Sans"/>
                <a:ea typeface="TT Prosto Sans"/>
                <a:cs typeface="TT Prosto Sans"/>
                <a:sym typeface="TT Prosto Sans"/>
              </a:rPr>
              <a:t>Mô hình KNN thể hiện hiệu suất vượt trội hơn so với SVC trên tất cả các chỉ số đánh giá, đặc biệt là ở Precision, Recall, F1-score, và R².</a:t>
            </a:r>
          </a:p>
          <a:p>
            <a:pPr algn="just" marL="0" indent="0" lvl="2">
              <a:lnSpc>
                <a:spcPts val="3600"/>
              </a:lnSpc>
              <a:spcBef>
                <a:spcPct val="0"/>
              </a:spcBef>
            </a:pPr>
            <a:r>
              <a:rPr lang="en-US" sz="2000" spc="100" strike="noStrike" u="none">
                <a:solidFill>
                  <a:srgbClr val="FAF7F2"/>
                </a:solidFill>
                <a:latin typeface="TT Prosto Sans"/>
                <a:ea typeface="TT Prosto Sans"/>
                <a:cs typeface="TT Prosto Sans"/>
                <a:sym typeface="TT Prosto Sans"/>
              </a:rPr>
              <a:t>Với độ chính xác cao hơn, sai số thấp hơn, và khả năng giải thích biến thiên dữ liệu tốt hơn, KNN là lựa chọn tối ưu cho bài toán</a:t>
            </a:r>
          </a:p>
          <a:p>
            <a:pPr algn="just" marL="0" indent="0" lvl="2">
              <a:lnSpc>
                <a:spcPts val="3600"/>
              </a:lnSpc>
              <a:spcBef>
                <a:spcPct val="0"/>
              </a:spcBef>
            </a:pPr>
          </a:p>
        </p:txBody>
      </p:sp>
      <p:sp>
        <p:nvSpPr>
          <p:cNvPr name="TextBox 13" id="13"/>
          <p:cNvSpPr txBox="true"/>
          <p:nvPr/>
        </p:nvSpPr>
        <p:spPr>
          <a:xfrm rot="0">
            <a:off x="1575992" y="3123111"/>
            <a:ext cx="6060562" cy="629766"/>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Horizon"/>
                <a:ea typeface="Horizon"/>
                <a:cs typeface="Horizon"/>
                <a:sym typeface="Horizon"/>
              </a:rPr>
              <a:t>DISCUSS</a:t>
            </a:r>
          </a:p>
        </p:txBody>
      </p:sp>
      <p:sp>
        <p:nvSpPr>
          <p:cNvPr name="TextBox 14" id="14"/>
          <p:cNvSpPr txBox="true"/>
          <p:nvPr/>
        </p:nvSpPr>
        <p:spPr>
          <a:xfrm rot="0">
            <a:off x="1028700" y="895350"/>
            <a:ext cx="11274920" cy="8191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Horizon"/>
                <a:ea typeface="Horizon"/>
                <a:cs typeface="Horizon"/>
                <a:sym typeface="Horizon"/>
              </a:rPr>
              <a:t>MAINTANCE</a:t>
            </a:r>
          </a:p>
        </p:txBody>
      </p:sp>
      <p:sp>
        <p:nvSpPr>
          <p:cNvPr name="TextBox 15" id="15"/>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11</a:t>
            </a:r>
          </a:p>
        </p:txBody>
      </p:sp>
    </p:spTree>
  </p:cSld>
  <p:clrMapOvr>
    <a:masterClrMapping/>
  </p:clrMapOvr>
  <p:transition spd="slow">
    <p:push dir="u"/>
  </p:transition>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6654650" y="2509516"/>
            <a:ext cx="10604650" cy="5750838"/>
            <a:chOff x="0" y="0"/>
            <a:chExt cx="2792994" cy="1514624"/>
          </a:xfrm>
        </p:grpSpPr>
        <p:sp>
          <p:nvSpPr>
            <p:cNvPr name="Freeform 6" id="6"/>
            <p:cNvSpPr/>
            <p:nvPr/>
          </p:nvSpPr>
          <p:spPr>
            <a:xfrm flipH="false" flipV="false" rot="0">
              <a:off x="0" y="0"/>
              <a:ext cx="2792994" cy="1514624"/>
            </a:xfrm>
            <a:custGeom>
              <a:avLst/>
              <a:gdLst/>
              <a:ahLst/>
              <a:cxnLst/>
              <a:rect r="r" b="b" t="t" l="l"/>
              <a:pathLst>
                <a:path h="1514624" w="2792994">
                  <a:moveTo>
                    <a:pt x="47453" y="0"/>
                  </a:moveTo>
                  <a:lnTo>
                    <a:pt x="2745541" y="0"/>
                  </a:lnTo>
                  <a:cubicBezTo>
                    <a:pt x="2771749" y="0"/>
                    <a:pt x="2792994" y="21246"/>
                    <a:pt x="2792994" y="47453"/>
                  </a:cubicBezTo>
                  <a:lnTo>
                    <a:pt x="2792994" y="1467171"/>
                  </a:lnTo>
                  <a:cubicBezTo>
                    <a:pt x="2792994" y="1479756"/>
                    <a:pt x="2787995" y="1491826"/>
                    <a:pt x="2779095" y="1500725"/>
                  </a:cubicBezTo>
                  <a:cubicBezTo>
                    <a:pt x="2770196" y="1509625"/>
                    <a:pt x="2758126" y="1514624"/>
                    <a:pt x="2745541" y="1514624"/>
                  </a:cubicBezTo>
                  <a:lnTo>
                    <a:pt x="47453" y="1514624"/>
                  </a:lnTo>
                  <a:cubicBezTo>
                    <a:pt x="34868" y="1514624"/>
                    <a:pt x="22798" y="1509625"/>
                    <a:pt x="13899" y="1500725"/>
                  </a:cubicBezTo>
                  <a:cubicBezTo>
                    <a:pt x="5000" y="1491826"/>
                    <a:pt x="0" y="1479756"/>
                    <a:pt x="0" y="1467171"/>
                  </a:cubicBezTo>
                  <a:lnTo>
                    <a:pt x="0" y="47453"/>
                  </a:lnTo>
                  <a:cubicBezTo>
                    <a:pt x="0" y="34868"/>
                    <a:pt x="5000" y="22798"/>
                    <a:pt x="13899" y="13899"/>
                  </a:cubicBezTo>
                  <a:cubicBezTo>
                    <a:pt x="22798" y="5000"/>
                    <a:pt x="34868" y="0"/>
                    <a:pt x="47453"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123825"/>
              <a:ext cx="2792994" cy="1638449"/>
            </a:xfrm>
            <a:prstGeom prst="rect">
              <a:avLst/>
            </a:prstGeom>
          </p:spPr>
          <p:txBody>
            <a:bodyPr anchor="ctr" rtlCol="false" tIns="50800" lIns="50800" bIns="50800" rIns="50800"/>
            <a:lstStyle/>
            <a:p>
              <a:pPr algn="ctr">
                <a:lnSpc>
                  <a:spcPts val="3150"/>
                </a:lnSpc>
              </a:pPr>
            </a:p>
          </p:txBody>
        </p:sp>
      </p:grpSp>
      <p:grpSp>
        <p:nvGrpSpPr>
          <p:cNvPr name="Group 8" id="8"/>
          <p:cNvGrpSpPr>
            <a:grpSpLocks noChangeAspect="true"/>
          </p:cNvGrpSpPr>
          <p:nvPr/>
        </p:nvGrpSpPr>
        <p:grpSpPr>
          <a:xfrm rot="0">
            <a:off x="-3392720" y="2534941"/>
            <a:ext cx="9937425" cy="5699987"/>
            <a:chOff x="0" y="0"/>
            <a:chExt cx="7981950" cy="4578350"/>
          </a:xfrm>
        </p:grpSpPr>
        <p:sp>
          <p:nvSpPr>
            <p:cNvPr name="Freeform 9" id="9"/>
            <p:cNvSpPr/>
            <p:nvPr/>
          </p:nvSpPr>
          <p:spPr>
            <a:xfrm flipH="false" flipV="false" rot="0">
              <a:off x="765810" y="21590"/>
              <a:ext cx="6451600" cy="4326890"/>
            </a:xfrm>
            <a:custGeom>
              <a:avLst/>
              <a:gdLst/>
              <a:ahLst/>
              <a:cxnLst/>
              <a:rect r="r" b="b" t="t" l="l"/>
              <a:pathLst>
                <a:path h="4326890" w="6451600">
                  <a:moveTo>
                    <a:pt x="6224270" y="0"/>
                  </a:moveTo>
                  <a:lnTo>
                    <a:pt x="226060" y="0"/>
                  </a:lnTo>
                  <a:cubicBezTo>
                    <a:pt x="101600" y="0"/>
                    <a:pt x="0" y="101600"/>
                    <a:pt x="0" y="226060"/>
                  </a:cubicBezTo>
                  <a:lnTo>
                    <a:pt x="0" y="4326890"/>
                  </a:lnTo>
                  <a:lnTo>
                    <a:pt x="6451601" y="4326890"/>
                  </a:lnTo>
                  <a:lnTo>
                    <a:pt x="6451601" y="226060"/>
                  </a:lnTo>
                  <a:cubicBezTo>
                    <a:pt x="6450331" y="101600"/>
                    <a:pt x="6348731" y="0"/>
                    <a:pt x="6224270" y="0"/>
                  </a:cubicBezTo>
                  <a:close/>
                  <a:moveTo>
                    <a:pt x="6252210" y="4043680"/>
                  </a:moveTo>
                  <a:lnTo>
                    <a:pt x="196851" y="4043680"/>
                  </a:lnTo>
                  <a:lnTo>
                    <a:pt x="196851" y="255270"/>
                  </a:lnTo>
                  <a:lnTo>
                    <a:pt x="6252210" y="255270"/>
                  </a:lnTo>
                  <a:lnTo>
                    <a:pt x="6252210" y="4043680"/>
                  </a:lnTo>
                  <a:close/>
                </a:path>
              </a:pathLst>
            </a:custGeom>
            <a:solidFill>
              <a:srgbClr val="31312D"/>
            </a:solidFill>
          </p:spPr>
        </p:sp>
        <p:sp>
          <p:nvSpPr>
            <p:cNvPr name="Freeform 10" id="10"/>
            <p:cNvSpPr/>
            <p:nvPr/>
          </p:nvSpPr>
          <p:spPr>
            <a:xfrm flipH="false" flipV="false" rot="0">
              <a:off x="0" y="0"/>
              <a:ext cx="7981950" cy="4542790"/>
            </a:xfrm>
            <a:custGeom>
              <a:avLst/>
              <a:gdLst/>
              <a:ahLst/>
              <a:cxnLst/>
              <a:rect r="r" b="b" t="t" l="l"/>
              <a:pathLst>
                <a:path h="4542790" w="7981950">
                  <a:moveTo>
                    <a:pt x="7239000" y="4348480"/>
                  </a:moveTo>
                  <a:lnTo>
                    <a:pt x="7239000" y="243840"/>
                  </a:lnTo>
                  <a:cubicBezTo>
                    <a:pt x="7239000" y="109220"/>
                    <a:pt x="7129780" y="0"/>
                    <a:pt x="6995160" y="0"/>
                  </a:cubicBezTo>
                  <a:lnTo>
                    <a:pt x="985520" y="0"/>
                  </a:lnTo>
                  <a:cubicBezTo>
                    <a:pt x="852170" y="0"/>
                    <a:pt x="742950" y="109220"/>
                    <a:pt x="742950" y="243840"/>
                  </a:cubicBezTo>
                  <a:lnTo>
                    <a:pt x="742950" y="4349750"/>
                  </a:lnTo>
                  <a:lnTo>
                    <a:pt x="0" y="4349750"/>
                  </a:lnTo>
                  <a:lnTo>
                    <a:pt x="0" y="4447540"/>
                  </a:lnTo>
                  <a:cubicBezTo>
                    <a:pt x="0" y="4500880"/>
                    <a:pt x="43180" y="4542790"/>
                    <a:pt x="95250" y="4542790"/>
                  </a:cubicBezTo>
                  <a:lnTo>
                    <a:pt x="7886700" y="4542790"/>
                  </a:lnTo>
                  <a:cubicBezTo>
                    <a:pt x="7940040" y="4542790"/>
                    <a:pt x="7981950" y="4499610"/>
                    <a:pt x="7981950" y="4447540"/>
                  </a:cubicBezTo>
                  <a:lnTo>
                    <a:pt x="7981950" y="4349750"/>
                  </a:lnTo>
                  <a:lnTo>
                    <a:pt x="7239000" y="4349750"/>
                  </a:lnTo>
                  <a:close/>
                  <a:moveTo>
                    <a:pt x="4519930" y="4348480"/>
                  </a:moveTo>
                  <a:lnTo>
                    <a:pt x="4519930" y="4349750"/>
                  </a:lnTo>
                  <a:cubicBezTo>
                    <a:pt x="4519930" y="4403090"/>
                    <a:pt x="4476750" y="4445000"/>
                    <a:pt x="4424680" y="4445000"/>
                  </a:cubicBezTo>
                  <a:lnTo>
                    <a:pt x="3557270" y="4445000"/>
                  </a:lnTo>
                  <a:cubicBezTo>
                    <a:pt x="3503930" y="4445000"/>
                    <a:pt x="3462020" y="4401820"/>
                    <a:pt x="3462020" y="4349750"/>
                  </a:cubicBezTo>
                  <a:lnTo>
                    <a:pt x="3462020" y="4348480"/>
                  </a:lnTo>
                  <a:lnTo>
                    <a:pt x="765810" y="4348480"/>
                  </a:lnTo>
                  <a:lnTo>
                    <a:pt x="765810" y="247650"/>
                  </a:lnTo>
                  <a:cubicBezTo>
                    <a:pt x="765810" y="123190"/>
                    <a:pt x="867410" y="21590"/>
                    <a:pt x="991870" y="21590"/>
                  </a:cubicBezTo>
                  <a:lnTo>
                    <a:pt x="6990080" y="21590"/>
                  </a:lnTo>
                  <a:cubicBezTo>
                    <a:pt x="7114539" y="21590"/>
                    <a:pt x="7216139" y="123190"/>
                    <a:pt x="7216139" y="247650"/>
                  </a:cubicBezTo>
                  <a:lnTo>
                    <a:pt x="7216139" y="4348480"/>
                  </a:lnTo>
                  <a:lnTo>
                    <a:pt x="4519930" y="4348480"/>
                  </a:lnTo>
                  <a:close/>
                </a:path>
              </a:pathLst>
            </a:custGeom>
            <a:solidFill>
              <a:srgbClr val="FAF7F2"/>
            </a:solidFill>
          </p:spPr>
        </p:sp>
        <p:sp>
          <p:nvSpPr>
            <p:cNvPr name="Freeform 11" id="11"/>
            <p:cNvSpPr/>
            <p:nvPr/>
          </p:nvSpPr>
          <p:spPr>
            <a:xfrm flipH="false" flipV="false" rot="0">
              <a:off x="3460750" y="4349750"/>
              <a:ext cx="1059180" cy="96520"/>
            </a:xfrm>
            <a:custGeom>
              <a:avLst/>
              <a:gdLst/>
              <a:ahLst/>
              <a:cxnLst/>
              <a:rect r="r" b="b" t="t" l="l"/>
              <a:pathLst>
                <a:path h="96520" w="1059180">
                  <a:moveTo>
                    <a:pt x="96520" y="96520"/>
                  </a:moveTo>
                  <a:lnTo>
                    <a:pt x="963930" y="96520"/>
                  </a:lnTo>
                  <a:cubicBezTo>
                    <a:pt x="1017270" y="96520"/>
                    <a:pt x="1059180" y="53340"/>
                    <a:pt x="1059180" y="1270"/>
                  </a:cubicBezTo>
                  <a:lnTo>
                    <a:pt x="1059180" y="0"/>
                  </a:lnTo>
                  <a:lnTo>
                    <a:pt x="0" y="0"/>
                  </a:lnTo>
                  <a:lnTo>
                    <a:pt x="0" y="1270"/>
                  </a:lnTo>
                  <a:cubicBezTo>
                    <a:pt x="0" y="53340"/>
                    <a:pt x="43180" y="96520"/>
                    <a:pt x="96520" y="96520"/>
                  </a:cubicBezTo>
                  <a:close/>
                </a:path>
              </a:pathLst>
            </a:custGeom>
            <a:solidFill>
              <a:srgbClr val="FAF7F2"/>
            </a:solidFill>
          </p:spPr>
        </p:sp>
        <p:sp>
          <p:nvSpPr>
            <p:cNvPr name="Freeform 12" id="12"/>
            <p:cNvSpPr/>
            <p:nvPr/>
          </p:nvSpPr>
          <p:spPr>
            <a:xfrm flipH="false" flipV="false" rot="0">
              <a:off x="163830" y="4542790"/>
              <a:ext cx="7654290" cy="35560"/>
            </a:xfrm>
            <a:custGeom>
              <a:avLst/>
              <a:gdLst/>
              <a:ahLst/>
              <a:cxnLst/>
              <a:rect r="r" b="b" t="t" l="l"/>
              <a:pathLst>
                <a:path h="35560" w="7654290">
                  <a:moveTo>
                    <a:pt x="0" y="0"/>
                  </a:moveTo>
                  <a:cubicBezTo>
                    <a:pt x="0" y="20320"/>
                    <a:pt x="16510" y="35560"/>
                    <a:pt x="35560" y="35560"/>
                  </a:cubicBezTo>
                  <a:lnTo>
                    <a:pt x="7618730" y="35560"/>
                  </a:lnTo>
                  <a:cubicBezTo>
                    <a:pt x="7639050" y="35560"/>
                    <a:pt x="7654290" y="19050"/>
                    <a:pt x="7654290" y="0"/>
                  </a:cubicBezTo>
                  <a:lnTo>
                    <a:pt x="0" y="0"/>
                  </a:lnTo>
                  <a:close/>
                </a:path>
              </a:pathLst>
            </a:custGeom>
            <a:solidFill>
              <a:srgbClr val="FAF7F2"/>
            </a:solidFill>
          </p:spPr>
        </p:sp>
        <p:sp>
          <p:nvSpPr>
            <p:cNvPr name="Freeform 13" id="13"/>
            <p:cNvSpPr/>
            <p:nvPr/>
          </p:nvSpPr>
          <p:spPr>
            <a:xfrm flipH="false" flipV="false" rot="0">
              <a:off x="962660" y="276860"/>
              <a:ext cx="6055360" cy="3789680"/>
            </a:xfrm>
            <a:custGeom>
              <a:avLst/>
              <a:gdLst/>
              <a:ahLst/>
              <a:cxnLst/>
              <a:rect r="r" b="b" t="t" l="l"/>
              <a:pathLst>
                <a:path h="3789680" w="6055360">
                  <a:moveTo>
                    <a:pt x="0" y="0"/>
                  </a:moveTo>
                  <a:lnTo>
                    <a:pt x="6055360" y="0"/>
                  </a:lnTo>
                  <a:lnTo>
                    <a:pt x="6055360" y="3789680"/>
                  </a:lnTo>
                  <a:lnTo>
                    <a:pt x="0" y="3789680"/>
                  </a:lnTo>
                  <a:close/>
                </a:path>
              </a:pathLst>
            </a:custGeom>
            <a:blipFill>
              <a:blip r:embed="rId3"/>
              <a:stretch>
                <a:fillRect l="0" t="-9919" r="0" b="-9919"/>
              </a:stretch>
            </a:blipFill>
          </p:spPr>
        </p:sp>
      </p:grpSp>
      <p:grpSp>
        <p:nvGrpSpPr>
          <p:cNvPr name="Group 14" id="14"/>
          <p:cNvGrpSpPr/>
          <p:nvPr/>
        </p:nvGrpSpPr>
        <p:grpSpPr>
          <a:xfrm rot="0">
            <a:off x="15835270" y="8793669"/>
            <a:ext cx="1424030" cy="523496"/>
            <a:chOff x="0" y="0"/>
            <a:chExt cx="1345399" cy="494590"/>
          </a:xfrm>
        </p:grpSpPr>
        <p:sp>
          <p:nvSpPr>
            <p:cNvPr name="Freeform 15" id="15"/>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6" id="16"/>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TextBox 17" id="17"/>
          <p:cNvSpPr txBox="true"/>
          <p:nvPr/>
        </p:nvSpPr>
        <p:spPr>
          <a:xfrm rot="0">
            <a:off x="7201942" y="3104061"/>
            <a:ext cx="8863733" cy="646999"/>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Bungee"/>
                <a:ea typeface="Bungee"/>
                <a:cs typeface="Bungee"/>
                <a:sym typeface="Bungee"/>
              </a:rPr>
              <a:t>TIỀN XỬ LÝ DỮ LIỆU</a:t>
            </a:r>
          </a:p>
        </p:txBody>
      </p:sp>
      <p:sp>
        <p:nvSpPr>
          <p:cNvPr name="TextBox 18" id="18"/>
          <p:cNvSpPr txBox="true"/>
          <p:nvPr/>
        </p:nvSpPr>
        <p:spPr>
          <a:xfrm rot="0">
            <a:off x="1028700" y="895350"/>
            <a:ext cx="11274920" cy="8191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Horizon"/>
                <a:ea typeface="Horizon"/>
                <a:cs typeface="Horizon"/>
                <a:sym typeface="Horizon"/>
              </a:rPr>
              <a:t>MATERIAL</a:t>
            </a:r>
          </a:p>
        </p:txBody>
      </p:sp>
      <p:sp>
        <p:nvSpPr>
          <p:cNvPr name="TextBox 19" id="19"/>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12</a:t>
            </a:r>
          </a:p>
        </p:txBody>
      </p:sp>
      <p:sp>
        <p:nvSpPr>
          <p:cNvPr name="TextBox 20" id="20"/>
          <p:cNvSpPr txBox="true"/>
          <p:nvPr/>
        </p:nvSpPr>
        <p:spPr>
          <a:xfrm rot="0">
            <a:off x="7201942" y="5775460"/>
            <a:ext cx="9064381" cy="895345"/>
          </a:xfrm>
          <a:prstGeom prst="rect">
            <a:avLst/>
          </a:prstGeom>
        </p:spPr>
        <p:txBody>
          <a:bodyPr anchor="t" rtlCol="false" tIns="0" lIns="0" bIns="0" rIns="0">
            <a:spAutoFit/>
          </a:bodyPr>
          <a:lstStyle/>
          <a:p>
            <a:pPr algn="just" marL="0" indent="0" lvl="0">
              <a:lnSpc>
                <a:spcPts val="3600"/>
              </a:lnSpc>
              <a:spcBef>
                <a:spcPct val="0"/>
              </a:spcBef>
            </a:pPr>
            <a:r>
              <a:rPr lang="en-US" sz="2000" spc="100" strike="noStrike" u="none">
                <a:solidFill>
                  <a:srgbClr val="FAF7F2"/>
                </a:solidFill>
                <a:latin typeface="TT Prosto Sans"/>
                <a:ea typeface="TT Prosto Sans"/>
                <a:cs typeface="TT Prosto Sans"/>
                <a:sym typeface="TT Prosto Sans"/>
              </a:rPr>
              <a:t>Xử lý các giá trị bị thiếu bằng cách sử dụng phép quy ước trung vị dựa trên phân phối của các giá trị đặc trưng. </a:t>
            </a:r>
          </a:p>
        </p:txBody>
      </p:sp>
      <p:sp>
        <p:nvSpPr>
          <p:cNvPr name="TextBox 21" id="21"/>
          <p:cNvSpPr txBox="true"/>
          <p:nvPr/>
        </p:nvSpPr>
        <p:spPr>
          <a:xfrm rot="0">
            <a:off x="7201942" y="4946789"/>
            <a:ext cx="8546740" cy="438145"/>
          </a:xfrm>
          <a:prstGeom prst="rect">
            <a:avLst/>
          </a:prstGeom>
        </p:spPr>
        <p:txBody>
          <a:bodyPr anchor="t" rtlCol="false" tIns="0" lIns="0" bIns="0" rIns="0">
            <a:spAutoFit/>
          </a:bodyPr>
          <a:lstStyle/>
          <a:p>
            <a:pPr algn="just" marL="0" indent="0" lvl="0">
              <a:lnSpc>
                <a:spcPts val="3600"/>
              </a:lnSpc>
              <a:spcBef>
                <a:spcPct val="0"/>
              </a:spcBef>
            </a:pPr>
            <a:r>
              <a:rPr lang="en-US" sz="2000" spc="100">
                <a:solidFill>
                  <a:srgbClr val="FAF7F2"/>
                </a:solidFill>
                <a:latin typeface="TT Prosto Sans"/>
                <a:ea typeface="TT Prosto Sans"/>
                <a:cs typeface="TT Prosto Sans"/>
                <a:sym typeface="TT Prosto Sans"/>
              </a:rPr>
              <a:t>X</a:t>
            </a:r>
            <a:r>
              <a:rPr lang="en-US" sz="2000" spc="100" strike="noStrike" u="none">
                <a:solidFill>
                  <a:srgbClr val="FAF7F2"/>
                </a:solidFill>
                <a:latin typeface="TT Prosto Sans"/>
                <a:ea typeface="TT Prosto Sans"/>
                <a:cs typeface="TT Prosto Sans"/>
                <a:sym typeface="TT Prosto Sans"/>
              </a:rPr>
              <a:t>ác định và loại bỏ các mẫu trùng lặp khỏi tập dữ liệu </a:t>
            </a:r>
          </a:p>
        </p:txBody>
      </p:sp>
      <p:sp>
        <p:nvSpPr>
          <p:cNvPr name="TextBox 22" id="22"/>
          <p:cNvSpPr txBox="true"/>
          <p:nvPr/>
        </p:nvSpPr>
        <p:spPr>
          <a:xfrm rot="0">
            <a:off x="7201942" y="4140076"/>
            <a:ext cx="8546740" cy="438145"/>
          </a:xfrm>
          <a:prstGeom prst="rect">
            <a:avLst/>
          </a:prstGeom>
        </p:spPr>
        <p:txBody>
          <a:bodyPr anchor="t" rtlCol="false" tIns="0" lIns="0" bIns="0" rIns="0">
            <a:spAutoFit/>
          </a:bodyPr>
          <a:lstStyle/>
          <a:p>
            <a:pPr algn="just" marL="0" indent="0" lvl="0">
              <a:lnSpc>
                <a:spcPts val="3600"/>
              </a:lnSpc>
              <a:spcBef>
                <a:spcPct val="0"/>
              </a:spcBef>
            </a:pPr>
            <a:r>
              <a:rPr lang="en-US" sz="2000" spc="100">
                <a:solidFill>
                  <a:srgbClr val="FAF7F2"/>
                </a:solidFill>
                <a:latin typeface="TT Prosto Sans"/>
                <a:ea typeface="TT Prosto Sans"/>
                <a:cs typeface="TT Prosto Sans"/>
                <a:sym typeface="TT Prosto Sans"/>
              </a:rPr>
              <a:t>Phân nhóm cho loại vật liệu dữa trên chất liệu</a:t>
            </a:r>
          </a:p>
        </p:txBody>
      </p:sp>
    </p:spTree>
  </p:cSld>
  <p:clrMapOvr>
    <a:masterClrMapping/>
  </p:clrMapOvr>
  <p:transition spd="slow">
    <p:push dir="u"/>
  </p:transition>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5835270" y="8793669"/>
            <a:ext cx="1424030" cy="523496"/>
            <a:chOff x="0" y="0"/>
            <a:chExt cx="1345399" cy="494590"/>
          </a:xfrm>
        </p:grpSpPr>
        <p:sp>
          <p:nvSpPr>
            <p:cNvPr name="Freeform 6" id="6"/>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7" id="7"/>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grpSp>
        <p:nvGrpSpPr>
          <p:cNvPr name="Group 8" id="8"/>
          <p:cNvGrpSpPr/>
          <p:nvPr/>
        </p:nvGrpSpPr>
        <p:grpSpPr>
          <a:xfrm rot="0">
            <a:off x="9906670" y="2268081"/>
            <a:ext cx="7269208" cy="5920432"/>
            <a:chOff x="0" y="0"/>
            <a:chExt cx="1914524" cy="1559291"/>
          </a:xfrm>
        </p:grpSpPr>
        <p:sp>
          <p:nvSpPr>
            <p:cNvPr name="Freeform 9" id="9"/>
            <p:cNvSpPr/>
            <p:nvPr/>
          </p:nvSpPr>
          <p:spPr>
            <a:xfrm flipH="false" flipV="false" rot="0">
              <a:off x="0" y="0"/>
              <a:ext cx="1914524" cy="1559291"/>
            </a:xfrm>
            <a:custGeom>
              <a:avLst/>
              <a:gdLst/>
              <a:ahLst/>
              <a:cxnLst/>
              <a:rect r="r" b="b" t="t" l="l"/>
              <a:pathLst>
                <a:path h="1559291" w="1914524">
                  <a:moveTo>
                    <a:pt x="69227" y="0"/>
                  </a:moveTo>
                  <a:lnTo>
                    <a:pt x="1845297" y="0"/>
                  </a:lnTo>
                  <a:cubicBezTo>
                    <a:pt x="1863657" y="0"/>
                    <a:pt x="1881265" y="7294"/>
                    <a:pt x="1894248" y="20276"/>
                  </a:cubicBezTo>
                  <a:cubicBezTo>
                    <a:pt x="1907230" y="33259"/>
                    <a:pt x="1914524" y="50867"/>
                    <a:pt x="1914524" y="69227"/>
                  </a:cubicBezTo>
                  <a:lnTo>
                    <a:pt x="1914524" y="1490064"/>
                  </a:lnTo>
                  <a:cubicBezTo>
                    <a:pt x="1914524" y="1528297"/>
                    <a:pt x="1883530" y="1559291"/>
                    <a:pt x="1845297" y="1559291"/>
                  </a:cubicBezTo>
                  <a:lnTo>
                    <a:pt x="69227" y="1559291"/>
                  </a:lnTo>
                  <a:cubicBezTo>
                    <a:pt x="30994" y="1559291"/>
                    <a:pt x="0" y="1528297"/>
                    <a:pt x="0" y="1490064"/>
                  </a:cubicBezTo>
                  <a:lnTo>
                    <a:pt x="0" y="69227"/>
                  </a:lnTo>
                  <a:cubicBezTo>
                    <a:pt x="0" y="30994"/>
                    <a:pt x="30994" y="0"/>
                    <a:pt x="69227" y="0"/>
                  </a:cubicBezTo>
                  <a:close/>
                </a:path>
              </a:pathLst>
            </a:custGeom>
            <a:solidFill>
              <a:srgbClr val="000000">
                <a:alpha val="0"/>
              </a:srgbClr>
            </a:solidFill>
            <a:ln w="28575" cap="rnd">
              <a:solidFill>
                <a:srgbClr val="FAF7F2"/>
              </a:solidFill>
              <a:prstDash val="solid"/>
              <a:round/>
            </a:ln>
          </p:spPr>
        </p:sp>
        <p:sp>
          <p:nvSpPr>
            <p:cNvPr name="TextBox 10" id="10"/>
            <p:cNvSpPr txBox="true"/>
            <p:nvPr/>
          </p:nvSpPr>
          <p:spPr>
            <a:xfrm>
              <a:off x="0" y="-123825"/>
              <a:ext cx="1914524" cy="1683116"/>
            </a:xfrm>
            <a:prstGeom prst="rect">
              <a:avLst/>
            </a:prstGeom>
          </p:spPr>
          <p:txBody>
            <a:bodyPr anchor="ctr" rtlCol="false" tIns="50800" lIns="50800" bIns="50800" rIns="50800"/>
            <a:lstStyle/>
            <a:p>
              <a:pPr algn="ctr">
                <a:lnSpc>
                  <a:spcPts val="3150"/>
                </a:lnSpc>
              </a:pPr>
            </a:p>
          </p:txBody>
        </p:sp>
      </p:grpSp>
      <p:sp>
        <p:nvSpPr>
          <p:cNvPr name="TextBox 11" id="11"/>
          <p:cNvSpPr txBox="true"/>
          <p:nvPr/>
        </p:nvSpPr>
        <p:spPr>
          <a:xfrm rot="0">
            <a:off x="10384689" y="3596737"/>
            <a:ext cx="6313171" cy="31813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Mô hình SVC này có độ chính xác và recall rất cao, đặc biệt là không bỏ sót bất kỳ trường hợp dương tính nào, thể hiện qua recall đạt 1.0. </a:t>
            </a:r>
          </a:p>
          <a:p>
            <a:pPr algn="just">
              <a:lnSpc>
                <a:spcPts val="3600"/>
              </a:lnSpc>
            </a:pPr>
            <a:r>
              <a:rPr lang="en-US" sz="2000" spc="100">
                <a:solidFill>
                  <a:srgbClr val="FAF7F2"/>
                </a:solidFill>
                <a:latin typeface="TT Prosto Sans"/>
                <a:ea typeface="TT Prosto Sans"/>
                <a:cs typeface="TT Prosto Sans"/>
                <a:sym typeface="TT Prosto Sans"/>
              </a:rPr>
              <a:t>Tuy nhiên, vẫn có một số dự đoán sai đối với nhãn 0, khiến cho precision thấp hơn. </a:t>
            </a:r>
          </a:p>
          <a:p>
            <a:pPr algn="just" marL="0" indent="0" lvl="0">
              <a:lnSpc>
                <a:spcPts val="3600"/>
              </a:lnSpc>
              <a:spcBef>
                <a:spcPct val="0"/>
              </a:spcBef>
            </a:pPr>
          </a:p>
        </p:txBody>
      </p:sp>
      <p:sp>
        <p:nvSpPr>
          <p:cNvPr name="TextBox 12" id="12"/>
          <p:cNvSpPr txBox="true"/>
          <p:nvPr/>
        </p:nvSpPr>
        <p:spPr>
          <a:xfrm rot="0">
            <a:off x="10384689" y="2848214"/>
            <a:ext cx="8720787" cy="629766"/>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Horizon"/>
                <a:ea typeface="Horizon"/>
                <a:cs typeface="Horizon"/>
                <a:sym typeface="Horizon"/>
              </a:rPr>
              <a:t>SVC</a:t>
            </a:r>
          </a:p>
        </p:txBody>
      </p:sp>
      <p:sp>
        <p:nvSpPr>
          <p:cNvPr name="Freeform 13" id="13"/>
          <p:cNvSpPr/>
          <p:nvPr/>
        </p:nvSpPr>
        <p:spPr>
          <a:xfrm flipH="false" flipV="false" rot="0">
            <a:off x="1028700" y="1814886"/>
            <a:ext cx="8374375" cy="7848457"/>
          </a:xfrm>
          <a:custGeom>
            <a:avLst/>
            <a:gdLst/>
            <a:ahLst/>
            <a:cxnLst/>
            <a:rect r="r" b="b" t="t" l="l"/>
            <a:pathLst>
              <a:path h="7848457" w="8374375">
                <a:moveTo>
                  <a:pt x="0" y="0"/>
                </a:moveTo>
                <a:lnTo>
                  <a:pt x="8374375" y="0"/>
                </a:lnTo>
                <a:lnTo>
                  <a:pt x="8374375" y="7848457"/>
                </a:lnTo>
                <a:lnTo>
                  <a:pt x="0" y="7848457"/>
                </a:lnTo>
                <a:lnTo>
                  <a:pt x="0" y="0"/>
                </a:lnTo>
                <a:close/>
              </a:path>
            </a:pathLst>
          </a:custGeom>
          <a:blipFill>
            <a:blip r:embed="rId3"/>
            <a:stretch>
              <a:fillRect l="-2223" t="0" r="-5906" b="-1301"/>
            </a:stretch>
          </a:blipFill>
        </p:spPr>
      </p:sp>
      <p:sp>
        <p:nvSpPr>
          <p:cNvPr name="TextBox 14" id="14"/>
          <p:cNvSpPr txBox="true"/>
          <p:nvPr/>
        </p:nvSpPr>
        <p:spPr>
          <a:xfrm rot="0">
            <a:off x="1028700" y="895350"/>
            <a:ext cx="11274920" cy="8191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Horizon"/>
                <a:ea typeface="Horizon"/>
                <a:cs typeface="Horizon"/>
                <a:sym typeface="Horizon"/>
              </a:rPr>
              <a:t>MATERIAL</a:t>
            </a:r>
          </a:p>
        </p:txBody>
      </p:sp>
      <p:sp>
        <p:nvSpPr>
          <p:cNvPr name="TextBox 15" id="15"/>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13</a:t>
            </a:r>
          </a:p>
        </p:txBody>
      </p:sp>
    </p:spTree>
  </p:cSld>
  <p:clrMapOvr>
    <a:masterClrMapping/>
  </p:clrMapOvr>
  <p:transition spd="slow">
    <p:push dir="u"/>
  </p:transition>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5835270" y="8793669"/>
            <a:ext cx="1424030" cy="523496"/>
            <a:chOff x="0" y="0"/>
            <a:chExt cx="1345399" cy="494590"/>
          </a:xfrm>
        </p:grpSpPr>
        <p:sp>
          <p:nvSpPr>
            <p:cNvPr name="Freeform 6" id="6"/>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7" id="7"/>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grpSp>
        <p:nvGrpSpPr>
          <p:cNvPr name="Group 8" id="8"/>
          <p:cNvGrpSpPr/>
          <p:nvPr/>
        </p:nvGrpSpPr>
        <p:grpSpPr>
          <a:xfrm rot="0">
            <a:off x="9906670" y="2268081"/>
            <a:ext cx="7269208" cy="5920432"/>
            <a:chOff x="0" y="0"/>
            <a:chExt cx="1914524" cy="1559291"/>
          </a:xfrm>
        </p:grpSpPr>
        <p:sp>
          <p:nvSpPr>
            <p:cNvPr name="Freeform 9" id="9"/>
            <p:cNvSpPr/>
            <p:nvPr/>
          </p:nvSpPr>
          <p:spPr>
            <a:xfrm flipH="false" flipV="false" rot="0">
              <a:off x="0" y="0"/>
              <a:ext cx="1914524" cy="1559291"/>
            </a:xfrm>
            <a:custGeom>
              <a:avLst/>
              <a:gdLst/>
              <a:ahLst/>
              <a:cxnLst/>
              <a:rect r="r" b="b" t="t" l="l"/>
              <a:pathLst>
                <a:path h="1559291" w="1914524">
                  <a:moveTo>
                    <a:pt x="69227" y="0"/>
                  </a:moveTo>
                  <a:lnTo>
                    <a:pt x="1845297" y="0"/>
                  </a:lnTo>
                  <a:cubicBezTo>
                    <a:pt x="1863657" y="0"/>
                    <a:pt x="1881265" y="7294"/>
                    <a:pt x="1894248" y="20276"/>
                  </a:cubicBezTo>
                  <a:cubicBezTo>
                    <a:pt x="1907230" y="33259"/>
                    <a:pt x="1914524" y="50867"/>
                    <a:pt x="1914524" y="69227"/>
                  </a:cubicBezTo>
                  <a:lnTo>
                    <a:pt x="1914524" y="1490064"/>
                  </a:lnTo>
                  <a:cubicBezTo>
                    <a:pt x="1914524" y="1528297"/>
                    <a:pt x="1883530" y="1559291"/>
                    <a:pt x="1845297" y="1559291"/>
                  </a:cubicBezTo>
                  <a:lnTo>
                    <a:pt x="69227" y="1559291"/>
                  </a:lnTo>
                  <a:cubicBezTo>
                    <a:pt x="30994" y="1559291"/>
                    <a:pt x="0" y="1528297"/>
                    <a:pt x="0" y="1490064"/>
                  </a:cubicBezTo>
                  <a:lnTo>
                    <a:pt x="0" y="69227"/>
                  </a:lnTo>
                  <a:cubicBezTo>
                    <a:pt x="0" y="30994"/>
                    <a:pt x="30994" y="0"/>
                    <a:pt x="69227" y="0"/>
                  </a:cubicBezTo>
                  <a:close/>
                </a:path>
              </a:pathLst>
            </a:custGeom>
            <a:solidFill>
              <a:srgbClr val="000000">
                <a:alpha val="0"/>
              </a:srgbClr>
            </a:solidFill>
            <a:ln w="28575" cap="rnd">
              <a:solidFill>
                <a:srgbClr val="FAF7F2"/>
              </a:solidFill>
              <a:prstDash val="solid"/>
              <a:round/>
            </a:ln>
          </p:spPr>
        </p:sp>
        <p:sp>
          <p:nvSpPr>
            <p:cNvPr name="TextBox 10" id="10"/>
            <p:cNvSpPr txBox="true"/>
            <p:nvPr/>
          </p:nvSpPr>
          <p:spPr>
            <a:xfrm>
              <a:off x="0" y="-123825"/>
              <a:ext cx="1914524" cy="1683116"/>
            </a:xfrm>
            <a:prstGeom prst="rect">
              <a:avLst/>
            </a:prstGeom>
          </p:spPr>
          <p:txBody>
            <a:bodyPr anchor="ctr" rtlCol="false" tIns="50800" lIns="50800" bIns="50800" rIns="50800"/>
            <a:lstStyle/>
            <a:p>
              <a:pPr algn="ctr">
                <a:lnSpc>
                  <a:spcPts val="3150"/>
                </a:lnSpc>
              </a:pPr>
            </a:p>
          </p:txBody>
        </p:sp>
      </p:grpSp>
      <p:sp>
        <p:nvSpPr>
          <p:cNvPr name="Freeform 11" id="11"/>
          <p:cNvSpPr/>
          <p:nvPr/>
        </p:nvSpPr>
        <p:spPr>
          <a:xfrm flipH="false" flipV="false" rot="0">
            <a:off x="1028700" y="1917830"/>
            <a:ext cx="8006026" cy="7484759"/>
          </a:xfrm>
          <a:custGeom>
            <a:avLst/>
            <a:gdLst/>
            <a:ahLst/>
            <a:cxnLst/>
            <a:rect r="r" b="b" t="t" l="l"/>
            <a:pathLst>
              <a:path h="7484759" w="8006026">
                <a:moveTo>
                  <a:pt x="0" y="0"/>
                </a:moveTo>
                <a:lnTo>
                  <a:pt x="8006026" y="0"/>
                </a:lnTo>
                <a:lnTo>
                  <a:pt x="8006026" y="7484759"/>
                </a:lnTo>
                <a:lnTo>
                  <a:pt x="0" y="7484759"/>
                </a:lnTo>
                <a:lnTo>
                  <a:pt x="0" y="0"/>
                </a:lnTo>
                <a:close/>
              </a:path>
            </a:pathLst>
          </a:custGeom>
          <a:blipFill>
            <a:blip r:embed="rId3"/>
            <a:stretch>
              <a:fillRect l="0" t="0" r="-1364" b="0"/>
            </a:stretch>
          </a:blipFill>
        </p:spPr>
      </p:sp>
      <p:sp>
        <p:nvSpPr>
          <p:cNvPr name="TextBox 12" id="12"/>
          <p:cNvSpPr txBox="true"/>
          <p:nvPr/>
        </p:nvSpPr>
        <p:spPr>
          <a:xfrm rot="0">
            <a:off x="10384689" y="3596737"/>
            <a:ext cx="6313171" cy="36385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Mô hình KNN có hiệu suất cao với độ chính xác, precision, recall, và F1-score đều đạt giá trị cao. Giá trị AUC cũng cao, cho thấy mô hình phân biệt tốt giữa hai lớp.</a:t>
            </a:r>
          </a:p>
          <a:p>
            <a:pPr algn="just">
              <a:lnSpc>
                <a:spcPts val="3600"/>
              </a:lnSpc>
            </a:pPr>
            <a:r>
              <a:rPr lang="en-US" sz="2000" spc="100">
                <a:solidFill>
                  <a:srgbClr val="FAF7F2"/>
                </a:solidFill>
                <a:latin typeface="TT Prosto Sans"/>
                <a:ea typeface="TT Prosto Sans"/>
                <a:cs typeface="TT Prosto Sans"/>
                <a:sym typeface="TT Prosto Sans"/>
              </a:rPr>
              <a:t>Tuy nhiên, mô hình vẫn có một số nhầm lẫn, đặc biệt là đối với nhãn 0 khi bị nhầm thành nhãn 1. </a:t>
            </a:r>
          </a:p>
          <a:p>
            <a:pPr algn="just" marL="0" indent="0" lvl="0">
              <a:lnSpc>
                <a:spcPts val="3600"/>
              </a:lnSpc>
              <a:spcBef>
                <a:spcPct val="0"/>
              </a:spcBef>
            </a:pPr>
          </a:p>
        </p:txBody>
      </p:sp>
      <p:sp>
        <p:nvSpPr>
          <p:cNvPr name="TextBox 13" id="13"/>
          <p:cNvSpPr txBox="true"/>
          <p:nvPr/>
        </p:nvSpPr>
        <p:spPr>
          <a:xfrm rot="0">
            <a:off x="10384689" y="2848214"/>
            <a:ext cx="8720787" cy="629766"/>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Horizon"/>
                <a:ea typeface="Horizon"/>
                <a:cs typeface="Horizon"/>
                <a:sym typeface="Horizon"/>
              </a:rPr>
              <a:t>KNN</a:t>
            </a:r>
          </a:p>
        </p:txBody>
      </p:sp>
      <p:sp>
        <p:nvSpPr>
          <p:cNvPr name="TextBox 14" id="14"/>
          <p:cNvSpPr txBox="true"/>
          <p:nvPr/>
        </p:nvSpPr>
        <p:spPr>
          <a:xfrm rot="0">
            <a:off x="1028700" y="895350"/>
            <a:ext cx="11274920" cy="8191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Horizon"/>
                <a:ea typeface="Horizon"/>
                <a:cs typeface="Horizon"/>
                <a:sym typeface="Horizon"/>
              </a:rPr>
              <a:t>MATERIAL</a:t>
            </a:r>
          </a:p>
        </p:txBody>
      </p:sp>
      <p:sp>
        <p:nvSpPr>
          <p:cNvPr name="TextBox 15" id="15"/>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14</a:t>
            </a:r>
          </a:p>
        </p:txBody>
      </p:sp>
    </p:spTree>
  </p:cSld>
  <p:clrMapOvr>
    <a:masterClrMapping/>
  </p:clrMapOvr>
  <p:transition spd="slow">
    <p:push dir="u"/>
  </p:transition>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5835270" y="8793669"/>
            <a:ext cx="1424030" cy="523496"/>
            <a:chOff x="0" y="0"/>
            <a:chExt cx="1345399" cy="494590"/>
          </a:xfrm>
        </p:grpSpPr>
        <p:sp>
          <p:nvSpPr>
            <p:cNvPr name="Freeform 6" id="6"/>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7" id="7"/>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grpSp>
        <p:nvGrpSpPr>
          <p:cNvPr name="Group 8" id="8"/>
          <p:cNvGrpSpPr/>
          <p:nvPr/>
        </p:nvGrpSpPr>
        <p:grpSpPr>
          <a:xfrm rot="0">
            <a:off x="1028700" y="6761479"/>
            <a:ext cx="14149918" cy="2714848"/>
            <a:chOff x="0" y="0"/>
            <a:chExt cx="18866557" cy="3619797"/>
          </a:xfrm>
        </p:grpSpPr>
        <p:grpSp>
          <p:nvGrpSpPr>
            <p:cNvPr name="Group 9" id="9"/>
            <p:cNvGrpSpPr/>
            <p:nvPr/>
          </p:nvGrpSpPr>
          <p:grpSpPr>
            <a:xfrm rot="0">
              <a:off x="0" y="0"/>
              <a:ext cx="18866557" cy="3434170"/>
              <a:chOff x="0" y="0"/>
              <a:chExt cx="4584713" cy="834529"/>
            </a:xfrm>
          </p:grpSpPr>
          <p:sp>
            <p:nvSpPr>
              <p:cNvPr name="Freeform 10" id="10"/>
              <p:cNvSpPr/>
              <p:nvPr/>
            </p:nvSpPr>
            <p:spPr>
              <a:xfrm flipH="false" flipV="false" rot="0">
                <a:off x="0" y="0"/>
                <a:ext cx="4584714" cy="834529"/>
              </a:xfrm>
              <a:custGeom>
                <a:avLst/>
                <a:gdLst/>
                <a:ahLst/>
                <a:cxnLst/>
                <a:rect r="r" b="b" t="t" l="l"/>
                <a:pathLst>
                  <a:path h="834529" w="4584714">
                    <a:moveTo>
                      <a:pt x="28908" y="0"/>
                    </a:moveTo>
                    <a:lnTo>
                      <a:pt x="4555805" y="0"/>
                    </a:lnTo>
                    <a:cubicBezTo>
                      <a:pt x="4563472" y="0"/>
                      <a:pt x="4570825" y="3046"/>
                      <a:pt x="4576247" y="8467"/>
                    </a:cubicBezTo>
                    <a:cubicBezTo>
                      <a:pt x="4581668" y="13888"/>
                      <a:pt x="4584714" y="21241"/>
                      <a:pt x="4584714" y="28908"/>
                    </a:cubicBezTo>
                    <a:lnTo>
                      <a:pt x="4584714" y="805620"/>
                    </a:lnTo>
                    <a:cubicBezTo>
                      <a:pt x="4584714" y="821586"/>
                      <a:pt x="4571771" y="834529"/>
                      <a:pt x="4555805" y="834529"/>
                    </a:cubicBezTo>
                    <a:lnTo>
                      <a:pt x="28908" y="834529"/>
                    </a:lnTo>
                    <a:cubicBezTo>
                      <a:pt x="12943" y="834529"/>
                      <a:pt x="0" y="821586"/>
                      <a:pt x="0" y="805620"/>
                    </a:cubicBezTo>
                    <a:lnTo>
                      <a:pt x="0" y="28908"/>
                    </a:lnTo>
                    <a:cubicBezTo>
                      <a:pt x="0" y="12943"/>
                      <a:pt x="12943" y="0"/>
                      <a:pt x="28908" y="0"/>
                    </a:cubicBezTo>
                    <a:close/>
                  </a:path>
                </a:pathLst>
              </a:custGeom>
              <a:solidFill>
                <a:srgbClr val="000000">
                  <a:alpha val="0"/>
                </a:srgbClr>
              </a:solidFill>
              <a:ln w="28575" cap="rnd">
                <a:solidFill>
                  <a:srgbClr val="FAF7F2"/>
                </a:solidFill>
                <a:prstDash val="solid"/>
                <a:round/>
              </a:ln>
            </p:spPr>
          </p:sp>
          <p:sp>
            <p:nvSpPr>
              <p:cNvPr name="TextBox 11" id="11"/>
              <p:cNvSpPr txBox="true"/>
              <p:nvPr/>
            </p:nvSpPr>
            <p:spPr>
              <a:xfrm>
                <a:off x="0" y="-123825"/>
                <a:ext cx="4584713" cy="958354"/>
              </a:xfrm>
              <a:prstGeom prst="rect">
                <a:avLst/>
              </a:prstGeom>
            </p:spPr>
            <p:txBody>
              <a:bodyPr anchor="ctr" rtlCol="false" tIns="50800" lIns="50800" bIns="50800" rIns="50800"/>
              <a:lstStyle/>
              <a:p>
                <a:pPr algn="ctr">
                  <a:lnSpc>
                    <a:spcPts val="3149"/>
                  </a:lnSpc>
                </a:pPr>
              </a:p>
            </p:txBody>
          </p:sp>
        </p:grpSp>
        <p:sp>
          <p:nvSpPr>
            <p:cNvPr name="TextBox 12" id="12"/>
            <p:cNvSpPr txBox="true"/>
            <p:nvPr/>
          </p:nvSpPr>
          <p:spPr>
            <a:xfrm rot="0">
              <a:off x="427953" y="1202605"/>
              <a:ext cx="17558713" cy="2417192"/>
            </a:xfrm>
            <a:prstGeom prst="rect">
              <a:avLst/>
            </a:prstGeom>
          </p:spPr>
          <p:txBody>
            <a:bodyPr anchor="t" rtlCol="false" tIns="0" lIns="0" bIns="0" rIns="0">
              <a:spAutoFit/>
            </a:bodyPr>
            <a:lstStyle/>
            <a:p>
              <a:pPr algn="just" marL="351004" indent="-175502" lvl="1">
                <a:lnSpc>
                  <a:spcPts val="2926"/>
                </a:lnSpc>
                <a:buFont typeface="Arial"/>
                <a:buChar char="•"/>
              </a:pPr>
              <a:r>
                <a:rPr lang="en-US" sz="1625" spc="81">
                  <a:solidFill>
                    <a:srgbClr val="FAF7F2"/>
                  </a:solidFill>
                  <a:latin typeface="TT Prosto Sans"/>
                  <a:ea typeface="TT Prosto Sans"/>
                  <a:cs typeface="TT Prosto Sans"/>
                  <a:sym typeface="TT Prosto Sans"/>
                </a:rPr>
                <a:t> Mô hình KNN có hiệu suất tổng thể tốt hơn so với SVC ở hầu hết các chỉ số, đặc biệt là về độ chính xác, precision, F1-score, và AUC. </a:t>
              </a:r>
            </a:p>
            <a:p>
              <a:pPr algn="just" marL="351004" indent="-175502" lvl="1">
                <a:lnSpc>
                  <a:spcPts val="2926"/>
                </a:lnSpc>
                <a:buFont typeface="Arial"/>
                <a:buChar char="•"/>
              </a:pPr>
              <a:r>
                <a:rPr lang="en-US" sz="1625" spc="81">
                  <a:solidFill>
                    <a:srgbClr val="FAF7F2"/>
                  </a:solidFill>
                  <a:latin typeface="TT Prosto Sans"/>
                  <a:ea typeface="TT Prosto Sans"/>
                  <a:cs typeface="TT Prosto Sans"/>
                  <a:sym typeface="TT Prosto Sans"/>
                </a:rPr>
                <a:t>Tuy nhiên, SVC đạt recall cao hơn, nghĩa là nó phát hiện tất cả các mẫu dương tính mà không bỏ sót, điều này có thể phù hợp hơn trong các ứng dụng nhạy cảm khi cần hạn chế âm tính giả.</a:t>
              </a:r>
            </a:p>
            <a:p>
              <a:pPr algn="just" marL="0" indent="0" lvl="0">
                <a:lnSpc>
                  <a:spcPts val="2926"/>
                </a:lnSpc>
                <a:spcBef>
                  <a:spcPct val="0"/>
                </a:spcBef>
              </a:pPr>
            </a:p>
          </p:txBody>
        </p:sp>
        <p:sp>
          <p:nvSpPr>
            <p:cNvPr name="TextBox 13" id="13"/>
            <p:cNvSpPr txBox="true"/>
            <p:nvPr/>
          </p:nvSpPr>
          <p:spPr>
            <a:xfrm rot="0">
              <a:off x="902955" y="197852"/>
              <a:ext cx="7572203" cy="671071"/>
            </a:xfrm>
            <a:prstGeom prst="rect">
              <a:avLst/>
            </a:prstGeom>
          </p:spPr>
          <p:txBody>
            <a:bodyPr anchor="t" rtlCol="false" tIns="0" lIns="0" bIns="0" rIns="0">
              <a:spAutoFit/>
            </a:bodyPr>
            <a:lstStyle/>
            <a:p>
              <a:pPr algn="l">
                <a:lnSpc>
                  <a:spcPts val="3869"/>
                </a:lnSpc>
                <a:spcBef>
                  <a:spcPct val="0"/>
                </a:spcBef>
              </a:pPr>
              <a:r>
                <a:rPr lang="en-US" sz="2763" spc="414">
                  <a:solidFill>
                    <a:srgbClr val="FAF7F2"/>
                  </a:solidFill>
                  <a:latin typeface="Bungee"/>
                  <a:ea typeface="Bungee"/>
                  <a:cs typeface="Bungee"/>
                  <a:sym typeface="Bungee"/>
                </a:rPr>
                <a:t>DISCUSS</a:t>
              </a:r>
            </a:p>
          </p:txBody>
        </p:sp>
      </p:grpSp>
      <p:sp>
        <p:nvSpPr>
          <p:cNvPr name="Freeform 14" id="14"/>
          <p:cNvSpPr/>
          <p:nvPr/>
        </p:nvSpPr>
        <p:spPr>
          <a:xfrm flipH="false" flipV="false" rot="0">
            <a:off x="3661032" y="2093505"/>
            <a:ext cx="10965936" cy="4288969"/>
          </a:xfrm>
          <a:custGeom>
            <a:avLst/>
            <a:gdLst/>
            <a:ahLst/>
            <a:cxnLst/>
            <a:rect r="r" b="b" t="t" l="l"/>
            <a:pathLst>
              <a:path h="4288969" w="10965936">
                <a:moveTo>
                  <a:pt x="0" y="0"/>
                </a:moveTo>
                <a:lnTo>
                  <a:pt x="10965936" y="0"/>
                </a:lnTo>
                <a:lnTo>
                  <a:pt x="10965936" y="4288969"/>
                </a:lnTo>
                <a:lnTo>
                  <a:pt x="0" y="4288969"/>
                </a:lnTo>
                <a:lnTo>
                  <a:pt x="0" y="0"/>
                </a:lnTo>
                <a:close/>
              </a:path>
            </a:pathLst>
          </a:custGeom>
          <a:blipFill>
            <a:blip r:embed="rId3"/>
            <a:stretch>
              <a:fillRect l="0" t="0" r="0" b="0"/>
            </a:stretch>
          </a:blipFill>
        </p:spPr>
      </p:sp>
      <p:sp>
        <p:nvSpPr>
          <p:cNvPr name="TextBox 15" id="15"/>
          <p:cNvSpPr txBox="true"/>
          <p:nvPr/>
        </p:nvSpPr>
        <p:spPr>
          <a:xfrm rot="0">
            <a:off x="1028700" y="895350"/>
            <a:ext cx="11274920" cy="8191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Horizon"/>
                <a:ea typeface="Horizon"/>
                <a:cs typeface="Horizon"/>
                <a:sym typeface="Horizon"/>
              </a:rPr>
              <a:t>MATERIAL</a:t>
            </a:r>
          </a:p>
        </p:txBody>
      </p:sp>
      <p:sp>
        <p:nvSpPr>
          <p:cNvPr name="TextBox 16" id="16"/>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15</a:t>
            </a:r>
          </a:p>
        </p:txBody>
      </p:sp>
    </p:spTree>
  </p:cSld>
  <p:clrMapOvr>
    <a:masterClrMapping/>
  </p:clrMapOvr>
  <p:transition spd="slow">
    <p:push dir="u"/>
  </p:transition>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sp>
        <p:nvSpPr>
          <p:cNvPr name="TextBox 5" id="5"/>
          <p:cNvSpPr txBox="true"/>
          <p:nvPr/>
        </p:nvSpPr>
        <p:spPr>
          <a:xfrm rot="0">
            <a:off x="2181479" y="5272476"/>
            <a:ext cx="13925041" cy="1463674"/>
          </a:xfrm>
          <a:prstGeom prst="rect">
            <a:avLst/>
          </a:prstGeom>
        </p:spPr>
        <p:txBody>
          <a:bodyPr anchor="t" rtlCol="false" tIns="0" lIns="0" bIns="0" rIns="0">
            <a:spAutoFit/>
          </a:bodyPr>
          <a:lstStyle/>
          <a:p>
            <a:pPr algn="ctr">
              <a:lnSpc>
                <a:spcPts val="11200"/>
              </a:lnSpc>
              <a:spcBef>
                <a:spcPct val="0"/>
              </a:spcBef>
            </a:pPr>
            <a:r>
              <a:rPr lang="en-US" sz="8000" spc="1200">
                <a:solidFill>
                  <a:srgbClr val="FAF7F2"/>
                </a:solidFill>
                <a:latin typeface="Horizon"/>
                <a:ea typeface="Horizon"/>
                <a:cs typeface="Horizon"/>
                <a:sym typeface="Horizon"/>
              </a:rPr>
              <a:t>THANK YOU</a:t>
            </a:r>
          </a:p>
        </p:txBody>
      </p:sp>
      <p:sp>
        <p:nvSpPr>
          <p:cNvPr name="TextBox 6" id="6"/>
          <p:cNvSpPr txBox="true"/>
          <p:nvPr/>
        </p:nvSpPr>
        <p:spPr>
          <a:xfrm rot="5400000">
            <a:off x="8171902" y="2972116"/>
            <a:ext cx="1946560" cy="1997075"/>
          </a:xfrm>
          <a:prstGeom prst="rect">
            <a:avLst/>
          </a:prstGeom>
        </p:spPr>
        <p:txBody>
          <a:bodyPr anchor="t" rtlCol="false" tIns="0" lIns="0" bIns="0" rIns="0">
            <a:spAutoFit/>
          </a:bodyPr>
          <a:lstStyle/>
          <a:p>
            <a:pPr algn="r">
              <a:lnSpc>
                <a:spcPts val="2549"/>
              </a:lnSpc>
            </a:pPr>
            <a:r>
              <a:rPr lang="en-US" b="true" sz="1821" spc="741">
                <a:solidFill>
                  <a:srgbClr val="FAF7F2"/>
                </a:solidFill>
                <a:latin typeface="Beautifully Delicious Sans Heavy"/>
                <a:ea typeface="Beautifully Delicious Sans Heavy"/>
                <a:cs typeface="Beautifully Delicious Sans Heavy"/>
                <a:sym typeface="Beautifully Delicious Sans Heavy"/>
              </a:rPr>
              <a:t>GIANG0188166H66MHT1</a:t>
            </a:r>
          </a:p>
          <a:p>
            <a:pPr algn="r">
              <a:lnSpc>
                <a:spcPts val="2549"/>
              </a:lnSpc>
            </a:pPr>
          </a:p>
        </p:txBody>
      </p:sp>
    </p:spTree>
  </p:cSld>
  <p:clrMapOvr>
    <a:masterClrMapping/>
  </p:clrMapOvr>
  <p:transition spd="slow">
    <p:push dir="u"/>
  </p:transition>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sp>
        <p:nvSpPr>
          <p:cNvPr name="TextBox 5" id="5"/>
          <p:cNvSpPr txBox="true"/>
          <p:nvPr/>
        </p:nvSpPr>
        <p:spPr>
          <a:xfrm rot="0">
            <a:off x="1028700" y="638175"/>
            <a:ext cx="11274920" cy="1908176"/>
          </a:xfrm>
          <a:prstGeom prst="rect">
            <a:avLst/>
          </a:prstGeom>
        </p:spPr>
        <p:txBody>
          <a:bodyPr anchor="t" rtlCol="false" tIns="0" lIns="0" bIns="0" rIns="0">
            <a:spAutoFit/>
          </a:bodyPr>
          <a:lstStyle/>
          <a:p>
            <a:pPr algn="l">
              <a:lnSpc>
                <a:spcPts val="13999"/>
              </a:lnSpc>
              <a:spcBef>
                <a:spcPct val="0"/>
              </a:spcBef>
            </a:pPr>
            <a:r>
              <a:rPr lang="en-US" sz="9999" spc="1499">
                <a:solidFill>
                  <a:srgbClr val="FAF7F2"/>
                </a:solidFill>
                <a:latin typeface="Bungee"/>
                <a:ea typeface="Bungee"/>
                <a:cs typeface="Bungee"/>
                <a:sym typeface="Bungee"/>
              </a:rPr>
              <a:t>NỘI DUNG</a:t>
            </a:r>
          </a:p>
        </p:txBody>
      </p:sp>
      <p:sp>
        <p:nvSpPr>
          <p:cNvPr name="TextBox 6" id="6"/>
          <p:cNvSpPr txBox="true"/>
          <p:nvPr/>
        </p:nvSpPr>
        <p:spPr>
          <a:xfrm rot="0">
            <a:off x="2253238" y="3972881"/>
            <a:ext cx="5578762" cy="2811136"/>
          </a:xfrm>
          <a:prstGeom prst="rect">
            <a:avLst/>
          </a:prstGeom>
        </p:spPr>
        <p:txBody>
          <a:bodyPr anchor="t" rtlCol="false" tIns="0" lIns="0" bIns="0" rIns="0">
            <a:spAutoFit/>
          </a:bodyPr>
          <a:lstStyle/>
          <a:p>
            <a:pPr algn="just">
              <a:lnSpc>
                <a:spcPts val="5750"/>
              </a:lnSpc>
            </a:pPr>
            <a:r>
              <a:rPr lang="en-US" sz="2300" spc="345">
                <a:solidFill>
                  <a:srgbClr val="FAF7F2"/>
                </a:solidFill>
                <a:latin typeface="TT Prosto Sans"/>
                <a:ea typeface="TT Prosto Sans"/>
                <a:cs typeface="TT Prosto Sans"/>
                <a:sym typeface="TT Prosto Sans"/>
              </a:rPr>
              <a:t>SUPPORT VECTOR MACHINE</a:t>
            </a:r>
          </a:p>
          <a:p>
            <a:pPr algn="just" marL="0" indent="0" lvl="0">
              <a:lnSpc>
                <a:spcPts val="5750"/>
              </a:lnSpc>
            </a:pPr>
            <a:r>
              <a:rPr lang="en-US" sz="2300" spc="345">
                <a:solidFill>
                  <a:srgbClr val="FAF7F2"/>
                </a:solidFill>
                <a:latin typeface="TT Prosto Sans"/>
                <a:ea typeface="TT Prosto Sans"/>
                <a:cs typeface="TT Prosto Sans"/>
                <a:sym typeface="TT Prosto Sans"/>
              </a:rPr>
              <a:t>K-NEAREST NEIGHBOR</a:t>
            </a:r>
          </a:p>
          <a:p>
            <a:pPr algn="just" marL="0" indent="0" lvl="0">
              <a:lnSpc>
                <a:spcPts val="5750"/>
              </a:lnSpc>
            </a:pPr>
            <a:r>
              <a:rPr lang="en-US" sz="2300" spc="345" u="none">
                <a:solidFill>
                  <a:srgbClr val="FAF7F2"/>
                </a:solidFill>
                <a:latin typeface="TT Prosto Sans"/>
                <a:ea typeface="TT Prosto Sans"/>
                <a:cs typeface="TT Prosto Sans"/>
                <a:sym typeface="TT Prosto Sans"/>
              </a:rPr>
              <a:t>SMOTE</a:t>
            </a:r>
          </a:p>
          <a:p>
            <a:pPr algn="just" marL="0" indent="0" lvl="0">
              <a:lnSpc>
                <a:spcPts val="5750"/>
              </a:lnSpc>
            </a:pPr>
            <a:r>
              <a:rPr lang="en-US" sz="2300" spc="345" u="none">
                <a:solidFill>
                  <a:srgbClr val="FAF7F2"/>
                </a:solidFill>
                <a:latin typeface="TT Prosto Sans"/>
                <a:ea typeface="TT Prosto Sans"/>
                <a:cs typeface="TT Prosto Sans"/>
                <a:sym typeface="TT Prosto Sans"/>
              </a:rPr>
              <a:t>MIN-MAX NORMALIZATION</a:t>
            </a:r>
          </a:p>
        </p:txBody>
      </p:sp>
      <p:sp>
        <p:nvSpPr>
          <p:cNvPr name="TextBox 7" id="7"/>
          <p:cNvSpPr txBox="true"/>
          <p:nvPr/>
        </p:nvSpPr>
        <p:spPr>
          <a:xfrm rot="0">
            <a:off x="9604135" y="3972881"/>
            <a:ext cx="5578762" cy="2811136"/>
          </a:xfrm>
          <a:prstGeom prst="rect">
            <a:avLst/>
          </a:prstGeom>
        </p:spPr>
        <p:txBody>
          <a:bodyPr anchor="t" rtlCol="false" tIns="0" lIns="0" bIns="0" rIns="0">
            <a:spAutoFit/>
          </a:bodyPr>
          <a:lstStyle/>
          <a:p>
            <a:pPr algn="just" marL="0" indent="0" lvl="0">
              <a:lnSpc>
                <a:spcPts val="5750"/>
              </a:lnSpc>
            </a:pPr>
            <a:r>
              <a:rPr lang="en-US" sz="2300" spc="345">
                <a:solidFill>
                  <a:srgbClr val="FAF7F2"/>
                </a:solidFill>
                <a:latin typeface="TT Prosto Sans"/>
                <a:ea typeface="TT Prosto Sans"/>
                <a:cs typeface="TT Prosto Sans"/>
                <a:sym typeface="TT Prosto Sans"/>
              </a:rPr>
              <a:t>GIỚI THIỆU BỘ DỮ LIỆU</a:t>
            </a:r>
          </a:p>
          <a:p>
            <a:pPr algn="just" marL="0" indent="0" lvl="0">
              <a:lnSpc>
                <a:spcPts val="5750"/>
              </a:lnSpc>
            </a:pPr>
            <a:r>
              <a:rPr lang="en-US" sz="2300" spc="345" u="none">
                <a:solidFill>
                  <a:srgbClr val="FAF7F2"/>
                </a:solidFill>
                <a:latin typeface="TT Prosto Sans"/>
                <a:ea typeface="TT Prosto Sans"/>
                <a:cs typeface="TT Prosto Sans"/>
                <a:sym typeface="TT Prosto Sans"/>
              </a:rPr>
              <a:t>MAINTANCE</a:t>
            </a:r>
          </a:p>
          <a:p>
            <a:pPr algn="just" marL="0" indent="0" lvl="0">
              <a:lnSpc>
                <a:spcPts val="5750"/>
              </a:lnSpc>
            </a:pPr>
            <a:r>
              <a:rPr lang="en-US" sz="2300" spc="345" u="none">
                <a:solidFill>
                  <a:srgbClr val="FAF7F2"/>
                </a:solidFill>
                <a:latin typeface="TT Prosto Sans"/>
                <a:ea typeface="TT Prosto Sans"/>
                <a:cs typeface="TT Prosto Sans"/>
                <a:sym typeface="TT Prosto Sans"/>
              </a:rPr>
              <a:t>MATERIAL</a:t>
            </a:r>
          </a:p>
          <a:p>
            <a:pPr algn="just" marL="0" indent="0" lvl="0">
              <a:lnSpc>
                <a:spcPts val="5750"/>
              </a:lnSpc>
            </a:pPr>
            <a:r>
              <a:rPr lang="en-US" sz="2300" spc="345" u="none">
                <a:solidFill>
                  <a:srgbClr val="FAF7F2"/>
                </a:solidFill>
                <a:latin typeface="TT Prosto Sans"/>
                <a:ea typeface="TT Prosto Sans"/>
                <a:cs typeface="TT Prosto Sans"/>
                <a:sym typeface="TT Prosto Sans"/>
              </a:rPr>
              <a:t>THANK YOU</a:t>
            </a:r>
          </a:p>
        </p:txBody>
      </p:sp>
      <p:sp>
        <p:nvSpPr>
          <p:cNvPr name="TextBox 8" id="8"/>
          <p:cNvSpPr txBox="true"/>
          <p:nvPr/>
        </p:nvSpPr>
        <p:spPr>
          <a:xfrm rot="0">
            <a:off x="1028700" y="3972881"/>
            <a:ext cx="923092" cy="2811136"/>
          </a:xfrm>
          <a:prstGeom prst="rect">
            <a:avLst/>
          </a:prstGeom>
        </p:spPr>
        <p:txBody>
          <a:bodyPr anchor="t" rtlCol="false" tIns="0" lIns="0" bIns="0" rIns="0">
            <a:spAutoFit/>
          </a:bodyPr>
          <a:lstStyle/>
          <a:p>
            <a:pPr algn="just" marL="0" indent="0" lvl="0">
              <a:lnSpc>
                <a:spcPts val="5750"/>
              </a:lnSpc>
            </a:pPr>
            <a:r>
              <a:rPr lang="en-US" sz="2300" spc="345" u="none">
                <a:solidFill>
                  <a:srgbClr val="FAF7F2"/>
                </a:solidFill>
                <a:latin typeface="TT Prosto Sans"/>
                <a:ea typeface="TT Prosto Sans"/>
                <a:cs typeface="TT Prosto Sans"/>
                <a:sym typeface="TT Prosto Sans"/>
              </a:rPr>
              <a:t>03</a:t>
            </a:r>
          </a:p>
          <a:p>
            <a:pPr algn="just" marL="0" indent="0" lvl="0">
              <a:lnSpc>
                <a:spcPts val="5750"/>
              </a:lnSpc>
            </a:pPr>
            <a:r>
              <a:rPr lang="en-US" sz="2300" spc="345" u="none">
                <a:solidFill>
                  <a:srgbClr val="FAF7F2"/>
                </a:solidFill>
                <a:latin typeface="TT Prosto Sans"/>
                <a:ea typeface="TT Prosto Sans"/>
                <a:cs typeface="TT Prosto Sans"/>
                <a:sym typeface="TT Prosto Sans"/>
              </a:rPr>
              <a:t>04</a:t>
            </a:r>
          </a:p>
          <a:p>
            <a:pPr algn="just" marL="0" indent="0" lvl="0">
              <a:lnSpc>
                <a:spcPts val="5750"/>
              </a:lnSpc>
            </a:pPr>
            <a:r>
              <a:rPr lang="en-US" sz="2300" spc="345" u="none">
                <a:solidFill>
                  <a:srgbClr val="FAF7F2"/>
                </a:solidFill>
                <a:latin typeface="TT Prosto Sans"/>
                <a:ea typeface="TT Prosto Sans"/>
                <a:cs typeface="TT Prosto Sans"/>
                <a:sym typeface="TT Prosto Sans"/>
              </a:rPr>
              <a:t>05</a:t>
            </a:r>
          </a:p>
          <a:p>
            <a:pPr algn="just" marL="0" indent="0" lvl="0">
              <a:lnSpc>
                <a:spcPts val="5750"/>
              </a:lnSpc>
            </a:pPr>
            <a:r>
              <a:rPr lang="en-US" sz="2300" spc="345" u="none">
                <a:solidFill>
                  <a:srgbClr val="FAF7F2"/>
                </a:solidFill>
                <a:latin typeface="TT Prosto Sans"/>
                <a:ea typeface="TT Prosto Sans"/>
                <a:cs typeface="TT Prosto Sans"/>
                <a:sym typeface="TT Prosto Sans"/>
              </a:rPr>
              <a:t>06</a:t>
            </a:r>
          </a:p>
        </p:txBody>
      </p:sp>
      <p:sp>
        <p:nvSpPr>
          <p:cNvPr name="TextBox 9" id="9"/>
          <p:cNvSpPr txBox="true"/>
          <p:nvPr/>
        </p:nvSpPr>
        <p:spPr>
          <a:xfrm rot="0">
            <a:off x="8379597" y="3972881"/>
            <a:ext cx="923092" cy="2811136"/>
          </a:xfrm>
          <a:prstGeom prst="rect">
            <a:avLst/>
          </a:prstGeom>
        </p:spPr>
        <p:txBody>
          <a:bodyPr anchor="t" rtlCol="false" tIns="0" lIns="0" bIns="0" rIns="0">
            <a:spAutoFit/>
          </a:bodyPr>
          <a:lstStyle/>
          <a:p>
            <a:pPr algn="just" marL="0" indent="0" lvl="0">
              <a:lnSpc>
                <a:spcPts val="5750"/>
              </a:lnSpc>
            </a:pPr>
            <a:r>
              <a:rPr lang="en-US" sz="2300" spc="345" u="none">
                <a:solidFill>
                  <a:srgbClr val="FAF7F2"/>
                </a:solidFill>
                <a:latin typeface="TT Prosto Sans"/>
                <a:ea typeface="TT Prosto Sans"/>
                <a:cs typeface="TT Prosto Sans"/>
                <a:sym typeface="TT Prosto Sans"/>
              </a:rPr>
              <a:t>07</a:t>
            </a:r>
          </a:p>
          <a:p>
            <a:pPr algn="just" marL="0" indent="0" lvl="0">
              <a:lnSpc>
                <a:spcPts val="5750"/>
              </a:lnSpc>
            </a:pPr>
            <a:r>
              <a:rPr lang="en-US" sz="2300" spc="345" u="none">
                <a:solidFill>
                  <a:srgbClr val="FAF7F2"/>
                </a:solidFill>
                <a:latin typeface="TT Prosto Sans"/>
                <a:ea typeface="TT Prosto Sans"/>
                <a:cs typeface="TT Prosto Sans"/>
                <a:sym typeface="TT Prosto Sans"/>
              </a:rPr>
              <a:t>08</a:t>
            </a:r>
          </a:p>
          <a:p>
            <a:pPr algn="just" marL="0" indent="0" lvl="0">
              <a:lnSpc>
                <a:spcPts val="5750"/>
              </a:lnSpc>
            </a:pPr>
            <a:r>
              <a:rPr lang="en-US" sz="2300" spc="345" u="none">
                <a:solidFill>
                  <a:srgbClr val="FAF7F2"/>
                </a:solidFill>
                <a:latin typeface="TT Prosto Sans"/>
                <a:ea typeface="TT Prosto Sans"/>
                <a:cs typeface="TT Prosto Sans"/>
                <a:sym typeface="TT Prosto Sans"/>
              </a:rPr>
              <a:t>12</a:t>
            </a:r>
          </a:p>
          <a:p>
            <a:pPr algn="just" marL="0" indent="0" lvl="0">
              <a:lnSpc>
                <a:spcPts val="5750"/>
              </a:lnSpc>
            </a:pPr>
            <a:r>
              <a:rPr lang="en-US" sz="2300" spc="345" u="none">
                <a:solidFill>
                  <a:srgbClr val="FAF7F2"/>
                </a:solidFill>
                <a:latin typeface="TT Prosto Sans"/>
                <a:ea typeface="TT Prosto Sans"/>
                <a:cs typeface="TT Prosto Sans"/>
                <a:sym typeface="TT Prosto Sans"/>
              </a:rPr>
              <a:t>16</a:t>
            </a:r>
          </a:p>
        </p:txBody>
      </p:sp>
      <p:grpSp>
        <p:nvGrpSpPr>
          <p:cNvPr name="Group 10" id="10"/>
          <p:cNvGrpSpPr/>
          <p:nvPr/>
        </p:nvGrpSpPr>
        <p:grpSpPr>
          <a:xfrm rot="0">
            <a:off x="15835270" y="8793669"/>
            <a:ext cx="1424030" cy="523496"/>
            <a:chOff x="0" y="0"/>
            <a:chExt cx="1345399" cy="494590"/>
          </a:xfrm>
        </p:grpSpPr>
        <p:sp>
          <p:nvSpPr>
            <p:cNvPr name="Freeform 11" id="11"/>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2" id="12"/>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TextBox 13" id="13"/>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02</a:t>
            </a:r>
          </a:p>
        </p:txBody>
      </p:sp>
    </p:spTree>
  </p:cSld>
  <p:clrMapOvr>
    <a:masterClrMapping/>
  </p:clrMapOvr>
  <p:transition spd="slow">
    <p:push dir="u"/>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a:grpSpLocks noChangeAspect="true"/>
          </p:cNvGrpSpPr>
          <p:nvPr/>
        </p:nvGrpSpPr>
        <p:grpSpPr>
          <a:xfrm rot="0">
            <a:off x="-302242" y="2868580"/>
            <a:ext cx="7583066" cy="4549840"/>
            <a:chOff x="0" y="0"/>
            <a:chExt cx="6350000" cy="3810000"/>
          </a:xfrm>
        </p:grpSpPr>
        <p:sp>
          <p:nvSpPr>
            <p:cNvPr name="Freeform 6" id="6"/>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3"/>
              <a:stretch>
                <a:fillRect l="0" t="0" r="0" b="-11814"/>
              </a:stretch>
            </a:blipFill>
          </p:spPr>
        </p:sp>
        <p:sp>
          <p:nvSpPr>
            <p:cNvPr name="Freeform 7" id="7"/>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FAF7F2"/>
            </a:solidFill>
          </p:spPr>
        </p:sp>
      </p:grpSp>
      <p:grpSp>
        <p:nvGrpSpPr>
          <p:cNvPr name="Group 8" id="8"/>
          <p:cNvGrpSpPr/>
          <p:nvPr/>
        </p:nvGrpSpPr>
        <p:grpSpPr>
          <a:xfrm rot="0">
            <a:off x="15835270" y="8793669"/>
            <a:ext cx="1424030" cy="523496"/>
            <a:chOff x="0" y="0"/>
            <a:chExt cx="1345399" cy="494590"/>
          </a:xfrm>
        </p:grpSpPr>
        <p:sp>
          <p:nvSpPr>
            <p:cNvPr name="Freeform 9" id="9"/>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0" id="10"/>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Freeform 11" id="11"/>
          <p:cNvSpPr/>
          <p:nvPr/>
        </p:nvSpPr>
        <p:spPr>
          <a:xfrm flipH="false" flipV="false" rot="0">
            <a:off x="7991221" y="5143500"/>
            <a:ext cx="8499498" cy="3221774"/>
          </a:xfrm>
          <a:custGeom>
            <a:avLst/>
            <a:gdLst/>
            <a:ahLst/>
            <a:cxnLst/>
            <a:rect r="r" b="b" t="t" l="l"/>
            <a:pathLst>
              <a:path h="3221774" w="8499498">
                <a:moveTo>
                  <a:pt x="0" y="0"/>
                </a:moveTo>
                <a:lnTo>
                  <a:pt x="8499498" y="0"/>
                </a:lnTo>
                <a:lnTo>
                  <a:pt x="8499498" y="3221774"/>
                </a:lnTo>
                <a:lnTo>
                  <a:pt x="0" y="3221774"/>
                </a:lnTo>
                <a:lnTo>
                  <a:pt x="0" y="0"/>
                </a:lnTo>
                <a:close/>
              </a:path>
            </a:pathLst>
          </a:custGeom>
          <a:blipFill>
            <a:blip r:embed="rId4"/>
            <a:stretch>
              <a:fillRect l="-3569" t="0" r="0" b="-5313"/>
            </a:stretch>
          </a:blipFill>
        </p:spPr>
      </p:sp>
      <p:grpSp>
        <p:nvGrpSpPr>
          <p:cNvPr name="Group 12" id="12"/>
          <p:cNvGrpSpPr/>
          <p:nvPr/>
        </p:nvGrpSpPr>
        <p:grpSpPr>
          <a:xfrm rot="0">
            <a:off x="7991221" y="2706065"/>
            <a:ext cx="8556065" cy="3503271"/>
            <a:chOff x="0" y="0"/>
            <a:chExt cx="11408086" cy="4671028"/>
          </a:xfrm>
        </p:grpSpPr>
        <p:sp>
          <p:nvSpPr>
            <p:cNvPr name="TextBox 13" id="13"/>
            <p:cNvSpPr txBox="true"/>
            <p:nvPr/>
          </p:nvSpPr>
          <p:spPr>
            <a:xfrm rot="0">
              <a:off x="114553" y="-133350"/>
              <a:ext cx="11293533" cy="2978144"/>
            </a:xfrm>
            <a:prstGeom prst="rect">
              <a:avLst/>
            </a:prstGeom>
          </p:spPr>
          <p:txBody>
            <a:bodyPr anchor="t" rtlCol="false" tIns="0" lIns="0" bIns="0" rIns="0">
              <a:spAutoFit/>
            </a:bodyPr>
            <a:lstStyle/>
            <a:p>
              <a:pPr algn="just">
                <a:lnSpc>
                  <a:spcPts val="3600"/>
                </a:lnSpc>
              </a:pPr>
              <a:r>
                <a:rPr lang="en-US" sz="2000">
                  <a:solidFill>
                    <a:srgbClr val="FAF7F2"/>
                  </a:solidFill>
                  <a:latin typeface="TT Prosto Sans"/>
                  <a:ea typeface="TT Prosto Sans"/>
                  <a:cs typeface="TT Prosto Sans"/>
                  <a:sym typeface="TT Prosto Sans"/>
                </a:rPr>
                <a:t>SVM là một phương pháp phân lớp tuyến tính (linear classifier), với mục đích xác định một siêu phẳng (hyperplane) để phân tách hai lớp của dữ liệu – ví dụ: lớp các ví dụ có nhãn dương (positive) và lớp các ví dụ có nhãn âm (negative)</a:t>
              </a:r>
            </a:p>
            <a:p>
              <a:pPr algn="just">
                <a:lnSpc>
                  <a:spcPts val="3600"/>
                </a:lnSpc>
              </a:pPr>
            </a:p>
          </p:txBody>
        </p:sp>
        <p:sp>
          <p:nvSpPr>
            <p:cNvPr name="TextBox 14" id="14"/>
            <p:cNvSpPr txBox="true"/>
            <p:nvPr/>
          </p:nvSpPr>
          <p:spPr>
            <a:xfrm rot="0">
              <a:off x="0" y="3521684"/>
              <a:ext cx="11293533" cy="1149344"/>
            </a:xfrm>
            <a:prstGeom prst="rect">
              <a:avLst/>
            </a:prstGeom>
          </p:spPr>
          <p:txBody>
            <a:bodyPr anchor="t" rtlCol="false" tIns="0" lIns="0" bIns="0" rIns="0">
              <a:spAutoFit/>
            </a:bodyPr>
            <a:lstStyle/>
            <a:p>
              <a:pPr algn="just">
                <a:lnSpc>
                  <a:spcPts val="3600"/>
                </a:lnSpc>
              </a:pPr>
            </a:p>
            <a:p>
              <a:pPr algn="just">
                <a:lnSpc>
                  <a:spcPts val="3600"/>
                </a:lnSpc>
              </a:pPr>
            </a:p>
          </p:txBody>
        </p:sp>
      </p:grpSp>
      <p:sp>
        <p:nvSpPr>
          <p:cNvPr name="TextBox 15" id="15"/>
          <p:cNvSpPr txBox="true"/>
          <p:nvPr/>
        </p:nvSpPr>
        <p:spPr>
          <a:xfrm rot="0">
            <a:off x="1028700" y="914400"/>
            <a:ext cx="12849384" cy="717550"/>
          </a:xfrm>
          <a:prstGeom prst="rect">
            <a:avLst/>
          </a:prstGeom>
        </p:spPr>
        <p:txBody>
          <a:bodyPr anchor="t" rtlCol="false" tIns="0" lIns="0" bIns="0" rIns="0">
            <a:spAutoFit/>
          </a:bodyPr>
          <a:lstStyle/>
          <a:p>
            <a:pPr algn="l">
              <a:lnSpc>
                <a:spcPts val="5599"/>
              </a:lnSpc>
              <a:spcBef>
                <a:spcPct val="0"/>
              </a:spcBef>
            </a:pPr>
            <a:r>
              <a:rPr lang="en-US" sz="3999" spc="599">
                <a:solidFill>
                  <a:srgbClr val="FAF7F2"/>
                </a:solidFill>
                <a:latin typeface="Horizon"/>
                <a:ea typeface="Horizon"/>
                <a:cs typeface="Horizon"/>
                <a:sym typeface="Horizon"/>
              </a:rPr>
              <a:t>SUPPORT VECTOR MACHINE</a:t>
            </a:r>
          </a:p>
        </p:txBody>
      </p:sp>
      <p:sp>
        <p:nvSpPr>
          <p:cNvPr name="TextBox 16" id="16"/>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03</a:t>
            </a:r>
          </a:p>
        </p:txBody>
      </p:sp>
    </p:spTree>
  </p:cSld>
  <p:clrMapOvr>
    <a:masterClrMapping/>
  </p:clrMapOvr>
  <p:transition spd="slow">
    <p:push dir="u"/>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a:grpSpLocks noChangeAspect="true"/>
          </p:cNvGrpSpPr>
          <p:nvPr/>
        </p:nvGrpSpPr>
        <p:grpSpPr>
          <a:xfrm rot="0">
            <a:off x="10241989" y="2683117"/>
            <a:ext cx="8201275" cy="4920765"/>
            <a:chOff x="0" y="0"/>
            <a:chExt cx="6350000" cy="3810000"/>
          </a:xfrm>
        </p:grpSpPr>
        <p:sp>
          <p:nvSpPr>
            <p:cNvPr name="Freeform 6" id="6"/>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3"/>
              <a:stretch>
                <a:fillRect l="-6012" t="0" r="-5098" b="0"/>
              </a:stretch>
            </a:blipFill>
          </p:spPr>
        </p:sp>
        <p:sp>
          <p:nvSpPr>
            <p:cNvPr name="Freeform 7" id="7"/>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FAF7F2"/>
            </a:solidFill>
          </p:spPr>
        </p:sp>
      </p:grpSp>
      <p:grpSp>
        <p:nvGrpSpPr>
          <p:cNvPr name="Group 8" id="8"/>
          <p:cNvGrpSpPr/>
          <p:nvPr/>
        </p:nvGrpSpPr>
        <p:grpSpPr>
          <a:xfrm rot="0">
            <a:off x="15835270" y="8793669"/>
            <a:ext cx="1424030" cy="523496"/>
            <a:chOff x="0" y="0"/>
            <a:chExt cx="1345399" cy="494590"/>
          </a:xfrm>
        </p:grpSpPr>
        <p:sp>
          <p:nvSpPr>
            <p:cNvPr name="Freeform 9" id="9"/>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0" id="10"/>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TextBox 11" id="11"/>
          <p:cNvSpPr txBox="true"/>
          <p:nvPr/>
        </p:nvSpPr>
        <p:spPr>
          <a:xfrm rot="0">
            <a:off x="1028700" y="857250"/>
            <a:ext cx="11593224" cy="8572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Bungee"/>
                <a:ea typeface="Bungee"/>
                <a:cs typeface="Bungee"/>
                <a:sym typeface="Bungee"/>
              </a:rPr>
              <a:t>K-NEAREST NEIGHBOR</a:t>
            </a:r>
          </a:p>
        </p:txBody>
      </p:sp>
      <p:sp>
        <p:nvSpPr>
          <p:cNvPr name="TextBox 12" id="12"/>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04</a:t>
            </a:r>
          </a:p>
        </p:txBody>
      </p:sp>
      <p:sp>
        <p:nvSpPr>
          <p:cNvPr name="TextBox 13" id="13"/>
          <p:cNvSpPr txBox="true"/>
          <p:nvPr/>
        </p:nvSpPr>
        <p:spPr>
          <a:xfrm rot="0">
            <a:off x="1028700" y="3192076"/>
            <a:ext cx="8470149" cy="13525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KNN là thuật toán đi tìm đầu ra của một điểm dữ liệu mới bằng cách chỉ dựa trên thông tin của K điểm dữ liệu trong training set gần nó nhất (K-lân cận)</a:t>
            </a:r>
          </a:p>
        </p:txBody>
      </p:sp>
      <p:sp>
        <p:nvSpPr>
          <p:cNvPr name="TextBox 14" id="14"/>
          <p:cNvSpPr txBox="true"/>
          <p:nvPr/>
        </p:nvSpPr>
        <p:spPr>
          <a:xfrm rot="0">
            <a:off x="1028700" y="5010150"/>
            <a:ext cx="8470149" cy="2724145"/>
          </a:xfrm>
          <a:prstGeom prst="rect">
            <a:avLst/>
          </a:prstGeom>
        </p:spPr>
        <p:txBody>
          <a:bodyPr anchor="t" rtlCol="false" tIns="0" lIns="0" bIns="0" rIns="0">
            <a:spAutoFit/>
          </a:bodyPr>
          <a:lstStyle/>
          <a:p>
            <a:pPr algn="just">
              <a:lnSpc>
                <a:spcPts val="3600"/>
              </a:lnSpc>
            </a:pPr>
            <a:r>
              <a:rPr lang="en-US" sz="2000" spc="100" strike="noStrike" u="none">
                <a:solidFill>
                  <a:srgbClr val="FAF7F2"/>
                </a:solidFill>
                <a:latin typeface="TT Prosto Sans"/>
                <a:ea typeface="TT Prosto Sans"/>
                <a:cs typeface="TT Prosto Sans"/>
                <a:sym typeface="TT Prosto Sans"/>
              </a:rPr>
              <a:t>Để phân lớp cho một ví dụ (mới) z:</a:t>
            </a:r>
          </a:p>
          <a:p>
            <a:pPr algn="just">
              <a:lnSpc>
                <a:spcPts val="3600"/>
              </a:lnSpc>
            </a:pPr>
            <a:r>
              <a:rPr lang="en-US" sz="2000" spc="100" strike="noStrike" u="none">
                <a:solidFill>
                  <a:srgbClr val="FAF7F2"/>
                </a:solidFill>
                <a:latin typeface="TT Prosto Sans"/>
                <a:ea typeface="TT Prosto Sans"/>
                <a:cs typeface="TT Prosto Sans"/>
                <a:sym typeface="TT Prosto Sans"/>
              </a:rPr>
              <a:t>Với mỗi ví dụ học x ∈ D, tính khoảng cách d giữa x và z</a:t>
            </a:r>
          </a:p>
          <a:p>
            <a:pPr algn="just">
              <a:lnSpc>
                <a:spcPts val="3600"/>
              </a:lnSpc>
            </a:pPr>
            <a:r>
              <a:rPr lang="en-US" sz="2000" spc="100" strike="noStrike" u="none">
                <a:solidFill>
                  <a:srgbClr val="FAF7F2"/>
                </a:solidFill>
                <a:latin typeface="TT Prosto Sans"/>
                <a:ea typeface="TT Prosto Sans"/>
                <a:cs typeface="TT Prosto Sans"/>
                <a:sym typeface="TT Prosto Sans"/>
              </a:rPr>
              <a:t>Xác định tập NB(z) - các láng giềng gần nhất của z</a:t>
            </a:r>
          </a:p>
          <a:p>
            <a:pPr algn="just" marL="1295440" indent="-323860" lvl="3">
              <a:lnSpc>
                <a:spcPts val="3600"/>
              </a:lnSpc>
              <a:buFont typeface="Arial"/>
              <a:buChar char="￭"/>
            </a:pPr>
            <a:r>
              <a:rPr lang="en-US" sz="2000" spc="100" strike="noStrike" u="none">
                <a:solidFill>
                  <a:srgbClr val="FAF7F2"/>
                </a:solidFill>
                <a:latin typeface="TT Prosto Sans"/>
                <a:ea typeface="TT Prosto Sans"/>
                <a:cs typeface="TT Prosto Sans"/>
                <a:sym typeface="TT Prosto Sans"/>
              </a:rPr>
              <a:t>Gồm k ví dụ học trong D gần nhất với z tính theo d</a:t>
            </a:r>
          </a:p>
          <a:p>
            <a:pPr algn="just">
              <a:lnSpc>
                <a:spcPts val="3600"/>
              </a:lnSpc>
            </a:pPr>
            <a:r>
              <a:rPr lang="en-US" sz="2000" spc="100" strike="noStrike" u="none">
                <a:solidFill>
                  <a:srgbClr val="FAF7F2"/>
                </a:solidFill>
                <a:latin typeface="TT Prosto Sans"/>
                <a:ea typeface="TT Prosto Sans"/>
                <a:cs typeface="TT Prosto Sans"/>
                <a:sym typeface="TT Prosto Sans"/>
              </a:rPr>
              <a:t>Phân z vào lớp chiếm số đông trong số các lớp của các ví dụ học trong NB(z)</a:t>
            </a:r>
          </a:p>
        </p:txBody>
      </p:sp>
    </p:spTree>
  </p:cSld>
  <p:clrMapOvr>
    <a:masterClrMapping/>
  </p:clrMapOvr>
  <p:transition spd="slow">
    <p:push dir="u"/>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a:grpSpLocks noChangeAspect="true"/>
          </p:cNvGrpSpPr>
          <p:nvPr/>
        </p:nvGrpSpPr>
        <p:grpSpPr>
          <a:xfrm rot="0">
            <a:off x="10241989" y="2683117"/>
            <a:ext cx="8201275" cy="4920765"/>
            <a:chOff x="0" y="0"/>
            <a:chExt cx="6350000" cy="3810000"/>
          </a:xfrm>
        </p:grpSpPr>
        <p:sp>
          <p:nvSpPr>
            <p:cNvPr name="Freeform 6" id="6"/>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3"/>
              <a:stretch>
                <a:fillRect l="0" t="0" r="-42200" b="0"/>
              </a:stretch>
            </a:blipFill>
          </p:spPr>
        </p:sp>
        <p:sp>
          <p:nvSpPr>
            <p:cNvPr name="Freeform 7" id="7"/>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FAF7F2"/>
            </a:solidFill>
          </p:spPr>
        </p:sp>
      </p:grpSp>
      <p:grpSp>
        <p:nvGrpSpPr>
          <p:cNvPr name="Group 8" id="8"/>
          <p:cNvGrpSpPr/>
          <p:nvPr/>
        </p:nvGrpSpPr>
        <p:grpSpPr>
          <a:xfrm rot="0">
            <a:off x="15835270" y="8793669"/>
            <a:ext cx="1424030" cy="523496"/>
            <a:chOff x="0" y="0"/>
            <a:chExt cx="1345399" cy="494590"/>
          </a:xfrm>
        </p:grpSpPr>
        <p:sp>
          <p:nvSpPr>
            <p:cNvPr name="Freeform 9" id="9"/>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0" id="10"/>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TextBox 11" id="11"/>
          <p:cNvSpPr txBox="true"/>
          <p:nvPr/>
        </p:nvSpPr>
        <p:spPr>
          <a:xfrm rot="0">
            <a:off x="1028700" y="857250"/>
            <a:ext cx="11593224" cy="8572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Bungee"/>
                <a:ea typeface="Bungee"/>
                <a:cs typeface="Bungee"/>
                <a:sym typeface="Bungee"/>
              </a:rPr>
              <a:t>SMOTE</a:t>
            </a:r>
          </a:p>
        </p:txBody>
      </p:sp>
      <p:sp>
        <p:nvSpPr>
          <p:cNvPr name="TextBox 12" id="12"/>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05</a:t>
            </a:r>
          </a:p>
        </p:txBody>
      </p:sp>
      <p:sp>
        <p:nvSpPr>
          <p:cNvPr name="TextBox 13" id="13"/>
          <p:cNvSpPr txBox="true"/>
          <p:nvPr/>
        </p:nvSpPr>
        <p:spPr>
          <a:xfrm rot="0">
            <a:off x="1028700" y="3192076"/>
            <a:ext cx="8470149" cy="8953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SMOTE là một phương pháp cân bằng dữ liệu trong các bài toán phân loại mất cân bằng.</a:t>
            </a:r>
          </a:p>
        </p:txBody>
      </p:sp>
      <p:sp>
        <p:nvSpPr>
          <p:cNvPr name="TextBox 14" id="14"/>
          <p:cNvSpPr txBox="true"/>
          <p:nvPr/>
        </p:nvSpPr>
        <p:spPr>
          <a:xfrm rot="0">
            <a:off x="1028700" y="4431198"/>
            <a:ext cx="8470149" cy="8953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Phương pháp này tạo thêm các mẫu tổng hợp từ lớp thiểu số (minority class) thay vì chỉ nhân bản ngẫu nhiên</a:t>
            </a:r>
          </a:p>
        </p:txBody>
      </p:sp>
      <p:sp>
        <p:nvSpPr>
          <p:cNvPr name="TextBox 15" id="15"/>
          <p:cNvSpPr txBox="true"/>
          <p:nvPr/>
        </p:nvSpPr>
        <p:spPr>
          <a:xfrm rot="0">
            <a:off x="1028700" y="5669443"/>
            <a:ext cx="8470149" cy="2266945"/>
          </a:xfrm>
          <a:prstGeom prst="rect">
            <a:avLst/>
          </a:prstGeom>
        </p:spPr>
        <p:txBody>
          <a:bodyPr anchor="t" rtlCol="false" tIns="0" lIns="0" bIns="0" rIns="0">
            <a:spAutoFit/>
          </a:bodyPr>
          <a:lstStyle/>
          <a:p>
            <a:pPr algn="just" marL="0" indent="0" lvl="0">
              <a:lnSpc>
                <a:spcPts val="3600"/>
              </a:lnSpc>
              <a:spcBef>
                <a:spcPct val="0"/>
              </a:spcBef>
            </a:pPr>
            <a:r>
              <a:rPr lang="en-US" sz="2000" spc="100" strike="noStrike" u="none">
                <a:solidFill>
                  <a:srgbClr val="FAF7F2"/>
                </a:solidFill>
                <a:latin typeface="TT Prosto Sans"/>
                <a:ea typeface="TT Prosto Sans"/>
                <a:cs typeface="TT Prosto Sans"/>
                <a:sym typeface="TT Prosto Sans"/>
              </a:rPr>
              <a:t>Cách hoạt động của SMOTE</a:t>
            </a:r>
          </a:p>
          <a:p>
            <a:pPr algn="just" marL="0" indent="0" lvl="0">
              <a:lnSpc>
                <a:spcPts val="3600"/>
              </a:lnSpc>
              <a:spcBef>
                <a:spcPct val="0"/>
              </a:spcBef>
            </a:pPr>
            <a:r>
              <a:rPr lang="en-US" sz="2000" spc="100" strike="noStrike" u="none">
                <a:solidFill>
                  <a:srgbClr val="FAF7F2"/>
                </a:solidFill>
                <a:latin typeface="TT Prosto Sans"/>
                <a:ea typeface="TT Prosto Sans"/>
                <a:cs typeface="TT Prosto Sans"/>
                <a:sym typeface="TT Prosto Sans"/>
              </a:rPr>
              <a:t>· Chọn các điểm dữ liệu từ lớp thiểu số</a:t>
            </a:r>
          </a:p>
          <a:p>
            <a:pPr algn="just" marL="0" indent="0" lvl="0">
              <a:lnSpc>
                <a:spcPts val="3600"/>
              </a:lnSpc>
              <a:spcBef>
                <a:spcPct val="0"/>
              </a:spcBef>
            </a:pPr>
            <a:r>
              <a:rPr lang="en-US" sz="2000" spc="100" strike="noStrike" u="none">
                <a:solidFill>
                  <a:srgbClr val="FAF7F2"/>
                </a:solidFill>
                <a:latin typeface="TT Prosto Sans"/>
                <a:ea typeface="TT Prosto Sans"/>
                <a:cs typeface="TT Prosto Sans"/>
                <a:sym typeface="TT Prosto Sans"/>
              </a:rPr>
              <a:t>· Xác định hàng xóm gần nhất</a:t>
            </a:r>
          </a:p>
          <a:p>
            <a:pPr algn="just" marL="0" indent="0" lvl="0">
              <a:lnSpc>
                <a:spcPts val="3600"/>
              </a:lnSpc>
              <a:spcBef>
                <a:spcPct val="0"/>
              </a:spcBef>
            </a:pPr>
            <a:r>
              <a:rPr lang="en-US" sz="2000" spc="100" strike="noStrike" u="none">
                <a:solidFill>
                  <a:srgbClr val="FAF7F2"/>
                </a:solidFill>
                <a:latin typeface="TT Prosto Sans"/>
                <a:ea typeface="TT Prosto Sans"/>
                <a:cs typeface="TT Prosto Sans"/>
                <a:sym typeface="TT Prosto Sans"/>
              </a:rPr>
              <a:t>· Tạo các điểm tổng hợp</a:t>
            </a:r>
          </a:p>
          <a:p>
            <a:pPr algn="just" marL="0" indent="0" lvl="0">
              <a:lnSpc>
                <a:spcPts val="3600"/>
              </a:lnSpc>
              <a:spcBef>
                <a:spcPct val="0"/>
              </a:spcBef>
            </a:pPr>
            <a:r>
              <a:rPr lang="en-US" sz="2000" spc="100" strike="noStrike" u="none">
                <a:solidFill>
                  <a:srgbClr val="FAF7F2"/>
                </a:solidFill>
                <a:latin typeface="TT Prosto Sans"/>
                <a:ea typeface="TT Prosto Sans"/>
                <a:cs typeface="TT Prosto Sans"/>
                <a:sym typeface="TT Prosto Sans"/>
              </a:rPr>
              <a:t>· Lặp lại</a:t>
            </a:r>
          </a:p>
        </p:txBody>
      </p:sp>
    </p:spTree>
  </p:cSld>
  <p:clrMapOvr>
    <a:masterClrMapping/>
  </p:clrMapOvr>
  <p:transition spd="slow">
    <p:push dir="u"/>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a:grpSpLocks noChangeAspect="true"/>
          </p:cNvGrpSpPr>
          <p:nvPr/>
        </p:nvGrpSpPr>
        <p:grpSpPr>
          <a:xfrm rot="0">
            <a:off x="10023787" y="2683117"/>
            <a:ext cx="8201275" cy="4920765"/>
            <a:chOff x="0" y="0"/>
            <a:chExt cx="6350000" cy="3810000"/>
          </a:xfrm>
        </p:grpSpPr>
        <p:sp>
          <p:nvSpPr>
            <p:cNvPr name="Freeform 6" id="6"/>
            <p:cNvSpPr/>
            <p:nvPr/>
          </p:nvSpPr>
          <p:spPr>
            <a:xfrm flipH="false" flipV="false" rot="0">
              <a:off x="0" y="0"/>
              <a:ext cx="6350000" cy="3810000"/>
            </a:xfrm>
            <a:custGeom>
              <a:avLst/>
              <a:gdLst/>
              <a:ahLst/>
              <a:cxnLst/>
              <a:rect r="r" b="b" t="t" l="l"/>
              <a:pathLst>
                <a:path h="3810000" w="6350000">
                  <a:moveTo>
                    <a:pt x="0" y="3175000"/>
                  </a:moveTo>
                  <a:lnTo>
                    <a:pt x="0" y="635000"/>
                  </a:lnTo>
                  <a:cubicBezTo>
                    <a:pt x="0" y="284480"/>
                    <a:pt x="284480" y="0"/>
                    <a:pt x="635000" y="0"/>
                  </a:cubicBezTo>
                  <a:lnTo>
                    <a:pt x="5715000" y="0"/>
                  </a:lnTo>
                  <a:cubicBezTo>
                    <a:pt x="6065520" y="0"/>
                    <a:pt x="6350000" y="284480"/>
                    <a:pt x="6350000" y="635000"/>
                  </a:cubicBezTo>
                  <a:lnTo>
                    <a:pt x="6350000" y="3175000"/>
                  </a:lnTo>
                  <a:cubicBezTo>
                    <a:pt x="6350000" y="3525520"/>
                    <a:pt x="6065520" y="3810000"/>
                    <a:pt x="5715000" y="3810000"/>
                  </a:cubicBezTo>
                  <a:lnTo>
                    <a:pt x="635000" y="3810000"/>
                  </a:lnTo>
                  <a:cubicBezTo>
                    <a:pt x="284480" y="3810000"/>
                    <a:pt x="0" y="3525520"/>
                    <a:pt x="0" y="3175000"/>
                  </a:cubicBezTo>
                  <a:close/>
                </a:path>
              </a:pathLst>
            </a:custGeom>
            <a:blipFill>
              <a:blip r:embed="rId3"/>
              <a:stretch>
                <a:fillRect l="0" t="-4535" r="0" b="-6575"/>
              </a:stretch>
            </a:blipFill>
          </p:spPr>
        </p:sp>
        <p:sp>
          <p:nvSpPr>
            <p:cNvPr name="Freeform 7" id="7"/>
            <p:cNvSpPr/>
            <p:nvPr/>
          </p:nvSpPr>
          <p:spPr>
            <a:xfrm flipH="false" flipV="false" rot="0">
              <a:off x="0" y="0"/>
              <a:ext cx="6350000" cy="3810000"/>
            </a:xfrm>
            <a:custGeom>
              <a:avLst/>
              <a:gdLst/>
              <a:ahLst/>
              <a:cxnLst/>
              <a:rect r="r" b="b" t="t" l="l"/>
              <a:pathLst>
                <a:path h="3810000" w="6350000">
                  <a:moveTo>
                    <a:pt x="5715000" y="19050"/>
                  </a:moveTo>
                  <a:cubicBezTo>
                    <a:pt x="6054090" y="19050"/>
                    <a:pt x="6330950" y="295910"/>
                    <a:pt x="6330950" y="635000"/>
                  </a:cubicBezTo>
                  <a:lnTo>
                    <a:pt x="6330950" y="3175000"/>
                  </a:lnTo>
                  <a:cubicBezTo>
                    <a:pt x="6330950" y="3514090"/>
                    <a:pt x="6054090" y="3790950"/>
                    <a:pt x="5715000" y="3790950"/>
                  </a:cubicBezTo>
                  <a:lnTo>
                    <a:pt x="635000" y="3790950"/>
                  </a:lnTo>
                  <a:cubicBezTo>
                    <a:pt x="295910" y="3790950"/>
                    <a:pt x="19050" y="3514090"/>
                    <a:pt x="19050" y="3175000"/>
                  </a:cubicBezTo>
                  <a:lnTo>
                    <a:pt x="19050" y="635000"/>
                  </a:lnTo>
                  <a:cubicBezTo>
                    <a:pt x="19050" y="295910"/>
                    <a:pt x="295910" y="19050"/>
                    <a:pt x="635000" y="19050"/>
                  </a:cubicBezTo>
                  <a:lnTo>
                    <a:pt x="5715000" y="19050"/>
                  </a:lnTo>
                  <a:moveTo>
                    <a:pt x="5715000" y="0"/>
                  </a:moveTo>
                  <a:lnTo>
                    <a:pt x="635000" y="0"/>
                  </a:lnTo>
                  <a:cubicBezTo>
                    <a:pt x="284480" y="0"/>
                    <a:pt x="0" y="284480"/>
                    <a:pt x="0" y="635000"/>
                  </a:cubicBezTo>
                  <a:lnTo>
                    <a:pt x="0" y="3175000"/>
                  </a:lnTo>
                  <a:cubicBezTo>
                    <a:pt x="0" y="3525520"/>
                    <a:pt x="284480" y="3810000"/>
                    <a:pt x="635000" y="3810000"/>
                  </a:cubicBezTo>
                  <a:lnTo>
                    <a:pt x="5715000" y="3810000"/>
                  </a:lnTo>
                  <a:cubicBezTo>
                    <a:pt x="6065520" y="3810000"/>
                    <a:pt x="6350000" y="3525520"/>
                    <a:pt x="6350000" y="3175000"/>
                  </a:cubicBezTo>
                  <a:lnTo>
                    <a:pt x="6350000" y="635000"/>
                  </a:lnTo>
                  <a:cubicBezTo>
                    <a:pt x="6350000" y="284480"/>
                    <a:pt x="6065520" y="0"/>
                    <a:pt x="5715000" y="0"/>
                  </a:cubicBezTo>
                  <a:lnTo>
                    <a:pt x="5715000" y="0"/>
                  </a:lnTo>
                  <a:close/>
                </a:path>
              </a:pathLst>
            </a:custGeom>
            <a:solidFill>
              <a:srgbClr val="FAF7F2"/>
            </a:solidFill>
          </p:spPr>
        </p:sp>
      </p:grpSp>
      <p:grpSp>
        <p:nvGrpSpPr>
          <p:cNvPr name="Group 8" id="8"/>
          <p:cNvGrpSpPr/>
          <p:nvPr/>
        </p:nvGrpSpPr>
        <p:grpSpPr>
          <a:xfrm rot="0">
            <a:off x="15835270" y="8793669"/>
            <a:ext cx="1424030" cy="523496"/>
            <a:chOff x="0" y="0"/>
            <a:chExt cx="1345399" cy="494590"/>
          </a:xfrm>
        </p:grpSpPr>
        <p:sp>
          <p:nvSpPr>
            <p:cNvPr name="Freeform 9" id="9"/>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0" id="10"/>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TextBox 11" id="11"/>
          <p:cNvSpPr txBox="true"/>
          <p:nvPr/>
        </p:nvSpPr>
        <p:spPr>
          <a:xfrm rot="0">
            <a:off x="1028700" y="857250"/>
            <a:ext cx="11593224" cy="8572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Bungee"/>
                <a:ea typeface="Bungee"/>
                <a:cs typeface="Bungee"/>
                <a:sym typeface="Bungee"/>
              </a:rPr>
              <a:t>MIN-MAX NORMALIZATION</a:t>
            </a:r>
          </a:p>
        </p:txBody>
      </p:sp>
      <p:sp>
        <p:nvSpPr>
          <p:cNvPr name="TextBox 12" id="12"/>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06</a:t>
            </a:r>
          </a:p>
        </p:txBody>
      </p:sp>
      <p:sp>
        <p:nvSpPr>
          <p:cNvPr name="TextBox 13" id="13"/>
          <p:cNvSpPr txBox="true"/>
          <p:nvPr/>
        </p:nvSpPr>
        <p:spPr>
          <a:xfrm rot="0">
            <a:off x="1028700" y="3973998"/>
            <a:ext cx="8470149" cy="13525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Chuẩn hóa Min-Max là một phương pháp được sử dụng trong tiền xử lý dữ liệu nhằm đưa các giá trị của thuộc tính về một khoảng nhất định, thường là từ 0 đến 1.</a:t>
            </a:r>
          </a:p>
        </p:txBody>
      </p:sp>
    </p:spTree>
  </p:cSld>
  <p:clrMapOvr>
    <a:masterClrMapping/>
  </p:clrMapOvr>
  <p:transition spd="slow">
    <p:push dir="u"/>
  </p:transition>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028700" y="2509516"/>
            <a:ext cx="7782805" cy="5750838"/>
            <a:chOff x="0" y="0"/>
            <a:chExt cx="2049792" cy="1514624"/>
          </a:xfrm>
        </p:grpSpPr>
        <p:sp>
          <p:nvSpPr>
            <p:cNvPr name="Freeform 6" id="6"/>
            <p:cNvSpPr/>
            <p:nvPr/>
          </p:nvSpPr>
          <p:spPr>
            <a:xfrm flipH="false" flipV="false" rot="0">
              <a:off x="0" y="0"/>
              <a:ext cx="2049792" cy="1514624"/>
            </a:xfrm>
            <a:custGeom>
              <a:avLst/>
              <a:gdLst/>
              <a:ahLst/>
              <a:cxnLst/>
              <a:rect r="r" b="b" t="t" l="l"/>
              <a:pathLst>
                <a:path h="1514624" w="2049792">
                  <a:moveTo>
                    <a:pt x="64659" y="0"/>
                  </a:moveTo>
                  <a:lnTo>
                    <a:pt x="1985134" y="0"/>
                  </a:lnTo>
                  <a:cubicBezTo>
                    <a:pt x="2020844" y="0"/>
                    <a:pt x="2049792" y="28949"/>
                    <a:pt x="2049792" y="64659"/>
                  </a:cubicBezTo>
                  <a:lnTo>
                    <a:pt x="2049792" y="1449965"/>
                  </a:lnTo>
                  <a:cubicBezTo>
                    <a:pt x="2049792" y="1485675"/>
                    <a:pt x="2020844" y="1514624"/>
                    <a:pt x="1985134" y="1514624"/>
                  </a:cubicBezTo>
                  <a:lnTo>
                    <a:pt x="64659" y="1514624"/>
                  </a:lnTo>
                  <a:cubicBezTo>
                    <a:pt x="28949" y="1514624"/>
                    <a:pt x="0" y="1485675"/>
                    <a:pt x="0" y="1449965"/>
                  </a:cubicBezTo>
                  <a:lnTo>
                    <a:pt x="0" y="64659"/>
                  </a:lnTo>
                  <a:cubicBezTo>
                    <a:pt x="0" y="28949"/>
                    <a:pt x="28949" y="0"/>
                    <a:pt x="64659"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123825"/>
              <a:ext cx="2049792" cy="1638449"/>
            </a:xfrm>
            <a:prstGeom prst="rect">
              <a:avLst/>
            </a:prstGeom>
          </p:spPr>
          <p:txBody>
            <a:bodyPr anchor="ctr" rtlCol="false" tIns="50800" lIns="50800" bIns="50800" rIns="50800"/>
            <a:lstStyle/>
            <a:p>
              <a:pPr algn="ctr">
                <a:lnSpc>
                  <a:spcPts val="3150"/>
                </a:lnSpc>
              </a:pPr>
            </a:p>
          </p:txBody>
        </p:sp>
      </p:grpSp>
      <p:grpSp>
        <p:nvGrpSpPr>
          <p:cNvPr name="Group 8" id="8"/>
          <p:cNvGrpSpPr/>
          <p:nvPr/>
        </p:nvGrpSpPr>
        <p:grpSpPr>
          <a:xfrm rot="0">
            <a:off x="9476495" y="2509516"/>
            <a:ext cx="7782805" cy="5750838"/>
            <a:chOff x="0" y="0"/>
            <a:chExt cx="2049792" cy="1514624"/>
          </a:xfrm>
        </p:grpSpPr>
        <p:sp>
          <p:nvSpPr>
            <p:cNvPr name="Freeform 9" id="9"/>
            <p:cNvSpPr/>
            <p:nvPr/>
          </p:nvSpPr>
          <p:spPr>
            <a:xfrm flipH="false" flipV="false" rot="0">
              <a:off x="0" y="0"/>
              <a:ext cx="2049792" cy="1514624"/>
            </a:xfrm>
            <a:custGeom>
              <a:avLst/>
              <a:gdLst/>
              <a:ahLst/>
              <a:cxnLst/>
              <a:rect r="r" b="b" t="t" l="l"/>
              <a:pathLst>
                <a:path h="1514624" w="2049792">
                  <a:moveTo>
                    <a:pt x="64659" y="0"/>
                  </a:moveTo>
                  <a:lnTo>
                    <a:pt x="1985134" y="0"/>
                  </a:lnTo>
                  <a:cubicBezTo>
                    <a:pt x="2020844" y="0"/>
                    <a:pt x="2049792" y="28949"/>
                    <a:pt x="2049792" y="64659"/>
                  </a:cubicBezTo>
                  <a:lnTo>
                    <a:pt x="2049792" y="1449965"/>
                  </a:lnTo>
                  <a:cubicBezTo>
                    <a:pt x="2049792" y="1485675"/>
                    <a:pt x="2020844" y="1514624"/>
                    <a:pt x="1985134" y="1514624"/>
                  </a:cubicBezTo>
                  <a:lnTo>
                    <a:pt x="64659" y="1514624"/>
                  </a:lnTo>
                  <a:cubicBezTo>
                    <a:pt x="28949" y="1514624"/>
                    <a:pt x="0" y="1485675"/>
                    <a:pt x="0" y="1449965"/>
                  </a:cubicBezTo>
                  <a:lnTo>
                    <a:pt x="0" y="64659"/>
                  </a:lnTo>
                  <a:cubicBezTo>
                    <a:pt x="0" y="28949"/>
                    <a:pt x="28949" y="0"/>
                    <a:pt x="64659" y="0"/>
                  </a:cubicBezTo>
                  <a:close/>
                </a:path>
              </a:pathLst>
            </a:custGeom>
            <a:solidFill>
              <a:srgbClr val="000000">
                <a:alpha val="0"/>
              </a:srgbClr>
            </a:solidFill>
            <a:ln w="28575" cap="rnd">
              <a:solidFill>
                <a:srgbClr val="FAF7F2"/>
              </a:solidFill>
              <a:prstDash val="solid"/>
              <a:round/>
            </a:ln>
          </p:spPr>
        </p:sp>
        <p:sp>
          <p:nvSpPr>
            <p:cNvPr name="TextBox 10" id="10"/>
            <p:cNvSpPr txBox="true"/>
            <p:nvPr/>
          </p:nvSpPr>
          <p:spPr>
            <a:xfrm>
              <a:off x="0" y="-123825"/>
              <a:ext cx="2049792" cy="1638449"/>
            </a:xfrm>
            <a:prstGeom prst="rect">
              <a:avLst/>
            </a:prstGeom>
          </p:spPr>
          <p:txBody>
            <a:bodyPr anchor="ctr" rtlCol="false" tIns="50800" lIns="50800" bIns="50800" rIns="50800"/>
            <a:lstStyle/>
            <a:p>
              <a:pPr algn="ctr">
                <a:lnSpc>
                  <a:spcPts val="3150"/>
                </a:lnSpc>
              </a:pPr>
            </a:p>
          </p:txBody>
        </p:sp>
      </p:grpSp>
      <p:sp>
        <p:nvSpPr>
          <p:cNvPr name="Freeform 11" id="11"/>
          <p:cNvSpPr/>
          <p:nvPr/>
        </p:nvSpPr>
        <p:spPr>
          <a:xfrm flipH="false" flipV="false" rot="0">
            <a:off x="10023787" y="3237411"/>
            <a:ext cx="1612537" cy="1152231"/>
          </a:xfrm>
          <a:custGeom>
            <a:avLst/>
            <a:gdLst/>
            <a:ahLst/>
            <a:cxnLst/>
            <a:rect r="r" b="b" t="t" l="l"/>
            <a:pathLst>
              <a:path h="1152231" w="1612537">
                <a:moveTo>
                  <a:pt x="0" y="0"/>
                </a:moveTo>
                <a:lnTo>
                  <a:pt x="1612537" y="0"/>
                </a:lnTo>
                <a:lnTo>
                  <a:pt x="1612537" y="1152231"/>
                </a:lnTo>
                <a:lnTo>
                  <a:pt x="0" y="115223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3526486" y="3056436"/>
            <a:ext cx="4645800" cy="866710"/>
          </a:xfrm>
          <a:prstGeom prst="rect">
            <a:avLst/>
          </a:prstGeom>
        </p:spPr>
        <p:txBody>
          <a:bodyPr anchor="t" rtlCol="false" tIns="0" lIns="0" bIns="0" rIns="0">
            <a:spAutoFit/>
          </a:bodyPr>
          <a:lstStyle/>
          <a:p>
            <a:pPr algn="l">
              <a:lnSpc>
                <a:spcPts val="6303"/>
              </a:lnSpc>
              <a:spcBef>
                <a:spcPct val="0"/>
              </a:spcBef>
            </a:pPr>
            <a:r>
              <a:rPr lang="en-US" sz="4502" spc="675">
                <a:solidFill>
                  <a:srgbClr val="FAF7F2"/>
                </a:solidFill>
                <a:latin typeface="Bungee"/>
                <a:ea typeface="Bungee"/>
                <a:cs typeface="Bungee"/>
                <a:sym typeface="Bungee"/>
              </a:rPr>
              <a:t>MAINTANCE</a:t>
            </a:r>
          </a:p>
        </p:txBody>
      </p:sp>
      <p:sp>
        <p:nvSpPr>
          <p:cNvPr name="TextBox 13" id="13"/>
          <p:cNvSpPr txBox="true"/>
          <p:nvPr/>
        </p:nvSpPr>
        <p:spPr>
          <a:xfrm rot="0">
            <a:off x="11988749" y="3065961"/>
            <a:ext cx="4645800" cy="8572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Bungee"/>
                <a:ea typeface="Bungee"/>
                <a:cs typeface="Bungee"/>
                <a:sym typeface="Bungee"/>
              </a:rPr>
              <a:t>MATERIAL</a:t>
            </a:r>
          </a:p>
        </p:txBody>
      </p:sp>
      <p:sp>
        <p:nvSpPr>
          <p:cNvPr name="TextBox 14" id="14"/>
          <p:cNvSpPr txBox="true"/>
          <p:nvPr/>
        </p:nvSpPr>
        <p:spPr>
          <a:xfrm rot="0">
            <a:off x="1028700" y="857250"/>
            <a:ext cx="11274920" cy="8572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Bungee"/>
                <a:ea typeface="Bungee"/>
                <a:cs typeface="Bungee"/>
                <a:sym typeface="Bungee"/>
              </a:rPr>
              <a:t>GIỚI THIỆU BỘ DỮ LIỆU</a:t>
            </a:r>
          </a:p>
        </p:txBody>
      </p:sp>
      <p:sp>
        <p:nvSpPr>
          <p:cNvPr name="Freeform 15" id="15"/>
          <p:cNvSpPr/>
          <p:nvPr/>
        </p:nvSpPr>
        <p:spPr>
          <a:xfrm flipH="false" flipV="false" rot="0">
            <a:off x="1575992" y="3237411"/>
            <a:ext cx="1600704" cy="1423172"/>
          </a:xfrm>
          <a:custGeom>
            <a:avLst/>
            <a:gdLst/>
            <a:ahLst/>
            <a:cxnLst/>
            <a:rect r="r" b="b" t="t" l="l"/>
            <a:pathLst>
              <a:path h="1423172" w="1600704">
                <a:moveTo>
                  <a:pt x="0" y="0"/>
                </a:moveTo>
                <a:lnTo>
                  <a:pt x="1600705" y="0"/>
                </a:lnTo>
                <a:lnTo>
                  <a:pt x="1600705" y="1423172"/>
                </a:lnTo>
                <a:lnTo>
                  <a:pt x="0" y="142317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5835270" y="8793669"/>
            <a:ext cx="1424030" cy="523496"/>
            <a:chOff x="0" y="0"/>
            <a:chExt cx="1345399" cy="494590"/>
          </a:xfrm>
        </p:grpSpPr>
        <p:sp>
          <p:nvSpPr>
            <p:cNvPr name="Freeform 17" id="17"/>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8" id="18"/>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TextBox 19" id="19"/>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07</a:t>
            </a:r>
          </a:p>
        </p:txBody>
      </p:sp>
      <p:sp>
        <p:nvSpPr>
          <p:cNvPr name="TextBox 20" id="20"/>
          <p:cNvSpPr txBox="true"/>
          <p:nvPr/>
        </p:nvSpPr>
        <p:spPr>
          <a:xfrm rot="0">
            <a:off x="1614311" y="4812195"/>
            <a:ext cx="6683597" cy="27241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Bộ dữ liệu này chứa các thông tin liên quan đến các quá trình sản xuất và hoạt động của máy móc trong môi trường sản xuất công nghiệp, bao gồm các chỉ số về trạng thái hoạt động, hiệu suất, và các yếu tố gây lỗi của thiết bị.</a:t>
            </a:r>
          </a:p>
          <a:p>
            <a:pPr algn="just">
              <a:lnSpc>
                <a:spcPts val="3600"/>
              </a:lnSpc>
            </a:pPr>
          </a:p>
        </p:txBody>
      </p:sp>
      <p:sp>
        <p:nvSpPr>
          <p:cNvPr name="TextBox 21" id="21"/>
          <p:cNvSpPr txBox="true"/>
          <p:nvPr/>
        </p:nvSpPr>
        <p:spPr>
          <a:xfrm rot="0">
            <a:off x="10026099" y="4812195"/>
            <a:ext cx="6683597" cy="22669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Bộ dữ liệu chứa các thông tin về các đặc điểm kĩ thuật của vật liệu được sử dụng trong môi trường sản xuất công nghiệp bao gồm loại vật liệu, các chỉ số hoạt động, tiêu chuẩn, phương pháp gia công </a:t>
            </a:r>
          </a:p>
        </p:txBody>
      </p:sp>
    </p:spTree>
  </p:cSld>
  <p:clrMapOvr>
    <a:masterClrMapping/>
  </p:clrMapOvr>
  <p:transition spd="slow">
    <p:push dir="u"/>
  </p:transition>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028700" y="2509516"/>
            <a:ext cx="7269208" cy="5750838"/>
            <a:chOff x="0" y="0"/>
            <a:chExt cx="1914524" cy="1514624"/>
          </a:xfrm>
        </p:grpSpPr>
        <p:sp>
          <p:nvSpPr>
            <p:cNvPr name="Freeform 6" id="6"/>
            <p:cNvSpPr/>
            <p:nvPr/>
          </p:nvSpPr>
          <p:spPr>
            <a:xfrm flipH="false" flipV="false" rot="0">
              <a:off x="0" y="0"/>
              <a:ext cx="1914524" cy="1514624"/>
            </a:xfrm>
            <a:custGeom>
              <a:avLst/>
              <a:gdLst/>
              <a:ahLst/>
              <a:cxnLst/>
              <a:rect r="r" b="b" t="t" l="l"/>
              <a:pathLst>
                <a:path h="1514624" w="1914524">
                  <a:moveTo>
                    <a:pt x="69227" y="0"/>
                  </a:moveTo>
                  <a:lnTo>
                    <a:pt x="1845297" y="0"/>
                  </a:lnTo>
                  <a:cubicBezTo>
                    <a:pt x="1863657" y="0"/>
                    <a:pt x="1881265" y="7294"/>
                    <a:pt x="1894248" y="20276"/>
                  </a:cubicBezTo>
                  <a:cubicBezTo>
                    <a:pt x="1907230" y="33259"/>
                    <a:pt x="1914524" y="50867"/>
                    <a:pt x="1914524" y="69227"/>
                  </a:cubicBezTo>
                  <a:lnTo>
                    <a:pt x="1914524" y="1445397"/>
                  </a:lnTo>
                  <a:cubicBezTo>
                    <a:pt x="1914524" y="1483630"/>
                    <a:pt x="1883530" y="1514624"/>
                    <a:pt x="1845297" y="1514624"/>
                  </a:cubicBezTo>
                  <a:lnTo>
                    <a:pt x="69227" y="1514624"/>
                  </a:lnTo>
                  <a:cubicBezTo>
                    <a:pt x="30994" y="1514624"/>
                    <a:pt x="0" y="1483630"/>
                    <a:pt x="0" y="1445397"/>
                  </a:cubicBezTo>
                  <a:lnTo>
                    <a:pt x="0" y="69227"/>
                  </a:lnTo>
                  <a:cubicBezTo>
                    <a:pt x="0" y="30994"/>
                    <a:pt x="30994" y="0"/>
                    <a:pt x="69227"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123825"/>
              <a:ext cx="1914524" cy="1638449"/>
            </a:xfrm>
            <a:prstGeom prst="rect">
              <a:avLst/>
            </a:prstGeom>
          </p:spPr>
          <p:txBody>
            <a:bodyPr anchor="ctr" rtlCol="false" tIns="50800" lIns="50800" bIns="50800" rIns="50800"/>
            <a:lstStyle/>
            <a:p>
              <a:pPr algn="ctr">
                <a:lnSpc>
                  <a:spcPts val="3150"/>
                </a:lnSpc>
              </a:pPr>
            </a:p>
          </p:txBody>
        </p:sp>
      </p:grpSp>
      <p:grpSp>
        <p:nvGrpSpPr>
          <p:cNvPr name="Group 8" id="8"/>
          <p:cNvGrpSpPr/>
          <p:nvPr/>
        </p:nvGrpSpPr>
        <p:grpSpPr>
          <a:xfrm rot="0">
            <a:off x="15835270" y="8793669"/>
            <a:ext cx="1424030" cy="523496"/>
            <a:chOff x="0" y="0"/>
            <a:chExt cx="1345399" cy="494590"/>
          </a:xfrm>
        </p:grpSpPr>
        <p:sp>
          <p:nvSpPr>
            <p:cNvPr name="Freeform 9" id="9"/>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0" id="10"/>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Freeform 11" id="11"/>
          <p:cNvSpPr/>
          <p:nvPr/>
        </p:nvSpPr>
        <p:spPr>
          <a:xfrm flipH="false" flipV="false" rot="0">
            <a:off x="9144000" y="492257"/>
            <a:ext cx="8641025" cy="8191045"/>
          </a:xfrm>
          <a:custGeom>
            <a:avLst/>
            <a:gdLst/>
            <a:ahLst/>
            <a:cxnLst/>
            <a:rect r="r" b="b" t="t" l="l"/>
            <a:pathLst>
              <a:path h="8191045" w="8641025">
                <a:moveTo>
                  <a:pt x="0" y="0"/>
                </a:moveTo>
                <a:lnTo>
                  <a:pt x="8641025" y="0"/>
                </a:lnTo>
                <a:lnTo>
                  <a:pt x="8641025" y="8191044"/>
                </a:lnTo>
                <a:lnTo>
                  <a:pt x="0" y="8191044"/>
                </a:lnTo>
                <a:lnTo>
                  <a:pt x="0" y="0"/>
                </a:lnTo>
                <a:close/>
              </a:path>
            </a:pathLst>
          </a:custGeom>
          <a:blipFill>
            <a:blip r:embed="rId3"/>
            <a:stretch>
              <a:fillRect l="0" t="-934" r="-9549" b="0"/>
            </a:stretch>
          </a:blipFill>
        </p:spPr>
      </p:sp>
      <p:sp>
        <p:nvSpPr>
          <p:cNvPr name="TextBox 12" id="12"/>
          <p:cNvSpPr txBox="true"/>
          <p:nvPr/>
        </p:nvSpPr>
        <p:spPr>
          <a:xfrm rot="0">
            <a:off x="1506719" y="4184787"/>
            <a:ext cx="6313171" cy="2266945"/>
          </a:xfrm>
          <a:prstGeom prst="rect">
            <a:avLst/>
          </a:prstGeom>
        </p:spPr>
        <p:txBody>
          <a:bodyPr anchor="t" rtlCol="false" tIns="0" lIns="0" bIns="0" rIns="0">
            <a:spAutoFit/>
          </a:bodyPr>
          <a:lstStyle/>
          <a:p>
            <a:pPr algn="just" marL="0" indent="0" lvl="0">
              <a:lnSpc>
                <a:spcPts val="3600"/>
              </a:lnSpc>
              <a:spcBef>
                <a:spcPct val="0"/>
              </a:spcBef>
            </a:pPr>
            <a:r>
              <a:rPr lang="en-US" sz="2000" spc="100">
                <a:solidFill>
                  <a:srgbClr val="FAF7F2"/>
                </a:solidFill>
                <a:latin typeface="TT Prosto Sans"/>
                <a:ea typeface="TT Prosto Sans"/>
                <a:cs typeface="TT Prosto Sans"/>
                <a:sym typeface="TT Prosto Sans"/>
              </a:rPr>
              <a:t>Mô hình SVC này đạt hiệu suất khá tốt trên tập dữ liệu hiện tại. Tuy nhiên, vẫn có thể tối ưu thêm để giảm số lượng mẫu bị phân loại sai, chẳng hạn bằng cách điều chỉnh các tham số của mô hình</a:t>
            </a:r>
          </a:p>
        </p:txBody>
      </p:sp>
      <p:sp>
        <p:nvSpPr>
          <p:cNvPr name="TextBox 13" id="13"/>
          <p:cNvSpPr txBox="true"/>
          <p:nvPr/>
        </p:nvSpPr>
        <p:spPr>
          <a:xfrm rot="0">
            <a:off x="1575992" y="3123111"/>
            <a:ext cx="6243897" cy="629766"/>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Horizon"/>
                <a:ea typeface="Horizon"/>
                <a:cs typeface="Horizon"/>
                <a:sym typeface="Horizon"/>
              </a:rPr>
              <a:t>SVC</a:t>
            </a:r>
          </a:p>
        </p:txBody>
      </p:sp>
      <p:sp>
        <p:nvSpPr>
          <p:cNvPr name="TextBox 14" id="14"/>
          <p:cNvSpPr txBox="true"/>
          <p:nvPr/>
        </p:nvSpPr>
        <p:spPr>
          <a:xfrm rot="0">
            <a:off x="1028700" y="895350"/>
            <a:ext cx="11274920" cy="8191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Horizon"/>
                <a:ea typeface="Horizon"/>
                <a:cs typeface="Horizon"/>
                <a:sym typeface="Horizon"/>
              </a:rPr>
              <a:t>MAINTANCE</a:t>
            </a:r>
          </a:p>
        </p:txBody>
      </p:sp>
      <p:sp>
        <p:nvSpPr>
          <p:cNvPr name="TextBox 15" id="15"/>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08</a:t>
            </a:r>
          </a:p>
        </p:txBody>
      </p:sp>
    </p:spTree>
  </p:cSld>
  <p:clrMapOvr>
    <a:masterClrMapping/>
  </p:clrMapOvr>
  <p:transition spd="slow">
    <p:push dir="u"/>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292923"/>
        </a:solidFill>
      </p:bgPr>
    </p:bg>
    <p:spTree>
      <p:nvGrpSpPr>
        <p:cNvPr id="1" name=""/>
        <p:cNvGrpSpPr/>
        <p:nvPr/>
      </p:nvGrpSpPr>
      <p:grpSpPr>
        <a:xfrm>
          <a:off x="0" y="0"/>
          <a:ext cx="0" cy="0"/>
          <a:chOff x="0" y="0"/>
          <a:chExt cx="0" cy="0"/>
        </a:xfrm>
      </p:grpSpPr>
      <p:grpSp>
        <p:nvGrpSpPr>
          <p:cNvPr name="Group 2" id="2"/>
          <p:cNvGrpSpPr>
            <a:grpSpLocks noChangeAspect="true"/>
          </p:cNvGrpSpPr>
          <p:nvPr/>
        </p:nvGrpSpPr>
        <p:grpSpPr>
          <a:xfrm rot="-5400000">
            <a:off x="3481785" y="-8238629"/>
            <a:ext cx="17164144" cy="24732196"/>
            <a:chOff x="0" y="0"/>
            <a:chExt cx="3172968" cy="4572000"/>
          </a:xfrm>
        </p:grpSpPr>
        <p:sp>
          <p:nvSpPr>
            <p:cNvPr name="Freeform 3" id="3"/>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solidFill>
              <a:srgbClr val="151410">
                <a:alpha val="60000"/>
              </a:srgbClr>
            </a:solidFill>
            <a:ln w="12700">
              <a:solidFill>
                <a:srgbClr val="000000"/>
              </a:solidFill>
            </a:ln>
          </p:spPr>
        </p:sp>
        <p:sp>
          <p:nvSpPr>
            <p:cNvPr name="Freeform 4" id="4"/>
            <p:cNvSpPr/>
            <p:nvPr/>
          </p:nvSpPr>
          <p:spPr>
            <a:xfrm flipH="false" flipV="false" rot="0">
              <a:off x="2794" y="0"/>
              <a:ext cx="3167380" cy="4572000"/>
            </a:xfrm>
            <a:custGeom>
              <a:avLst/>
              <a:gdLst/>
              <a:ahLst/>
              <a:cxnLst/>
              <a:rect r="r" b="b" t="t" l="l"/>
              <a:pathLst>
                <a:path h="4572000" w="3167380">
                  <a:moveTo>
                    <a:pt x="3167380" y="0"/>
                  </a:moveTo>
                  <a:lnTo>
                    <a:pt x="3167380" y="4572000"/>
                  </a:lnTo>
                  <a:lnTo>
                    <a:pt x="0" y="4572000"/>
                  </a:lnTo>
                  <a:lnTo>
                    <a:pt x="0" y="0"/>
                  </a:lnTo>
                  <a:lnTo>
                    <a:pt x="3167380" y="0"/>
                  </a:lnTo>
                  <a:close/>
                </a:path>
              </a:pathLst>
            </a:custGeom>
            <a:blipFill>
              <a:blip r:embed="rId2">
                <a:alphaModFix amt="60000"/>
              </a:blip>
              <a:stretch>
                <a:fillRect l="-160" t="0" r="-160" b="0"/>
              </a:stretch>
            </a:blipFill>
          </p:spPr>
        </p:sp>
      </p:grpSp>
      <p:grpSp>
        <p:nvGrpSpPr>
          <p:cNvPr name="Group 5" id="5"/>
          <p:cNvGrpSpPr/>
          <p:nvPr/>
        </p:nvGrpSpPr>
        <p:grpSpPr>
          <a:xfrm rot="0">
            <a:off x="1028700" y="2509516"/>
            <a:ext cx="7269208" cy="5750838"/>
            <a:chOff x="0" y="0"/>
            <a:chExt cx="1914524" cy="1514624"/>
          </a:xfrm>
        </p:grpSpPr>
        <p:sp>
          <p:nvSpPr>
            <p:cNvPr name="Freeform 6" id="6"/>
            <p:cNvSpPr/>
            <p:nvPr/>
          </p:nvSpPr>
          <p:spPr>
            <a:xfrm flipH="false" flipV="false" rot="0">
              <a:off x="0" y="0"/>
              <a:ext cx="1914524" cy="1514624"/>
            </a:xfrm>
            <a:custGeom>
              <a:avLst/>
              <a:gdLst/>
              <a:ahLst/>
              <a:cxnLst/>
              <a:rect r="r" b="b" t="t" l="l"/>
              <a:pathLst>
                <a:path h="1514624" w="1914524">
                  <a:moveTo>
                    <a:pt x="69227" y="0"/>
                  </a:moveTo>
                  <a:lnTo>
                    <a:pt x="1845297" y="0"/>
                  </a:lnTo>
                  <a:cubicBezTo>
                    <a:pt x="1863657" y="0"/>
                    <a:pt x="1881265" y="7294"/>
                    <a:pt x="1894248" y="20276"/>
                  </a:cubicBezTo>
                  <a:cubicBezTo>
                    <a:pt x="1907230" y="33259"/>
                    <a:pt x="1914524" y="50867"/>
                    <a:pt x="1914524" y="69227"/>
                  </a:cubicBezTo>
                  <a:lnTo>
                    <a:pt x="1914524" y="1445397"/>
                  </a:lnTo>
                  <a:cubicBezTo>
                    <a:pt x="1914524" y="1483630"/>
                    <a:pt x="1883530" y="1514624"/>
                    <a:pt x="1845297" y="1514624"/>
                  </a:cubicBezTo>
                  <a:lnTo>
                    <a:pt x="69227" y="1514624"/>
                  </a:lnTo>
                  <a:cubicBezTo>
                    <a:pt x="30994" y="1514624"/>
                    <a:pt x="0" y="1483630"/>
                    <a:pt x="0" y="1445397"/>
                  </a:cubicBezTo>
                  <a:lnTo>
                    <a:pt x="0" y="69227"/>
                  </a:lnTo>
                  <a:cubicBezTo>
                    <a:pt x="0" y="30994"/>
                    <a:pt x="30994" y="0"/>
                    <a:pt x="69227" y="0"/>
                  </a:cubicBezTo>
                  <a:close/>
                </a:path>
              </a:pathLst>
            </a:custGeom>
            <a:solidFill>
              <a:srgbClr val="000000">
                <a:alpha val="0"/>
              </a:srgbClr>
            </a:solidFill>
            <a:ln w="28575" cap="rnd">
              <a:solidFill>
                <a:srgbClr val="FAF7F2"/>
              </a:solidFill>
              <a:prstDash val="solid"/>
              <a:round/>
            </a:ln>
          </p:spPr>
        </p:sp>
        <p:sp>
          <p:nvSpPr>
            <p:cNvPr name="TextBox 7" id="7"/>
            <p:cNvSpPr txBox="true"/>
            <p:nvPr/>
          </p:nvSpPr>
          <p:spPr>
            <a:xfrm>
              <a:off x="0" y="-123825"/>
              <a:ext cx="1914524" cy="1638449"/>
            </a:xfrm>
            <a:prstGeom prst="rect">
              <a:avLst/>
            </a:prstGeom>
          </p:spPr>
          <p:txBody>
            <a:bodyPr anchor="ctr" rtlCol="false" tIns="50800" lIns="50800" bIns="50800" rIns="50800"/>
            <a:lstStyle/>
            <a:p>
              <a:pPr algn="ctr">
                <a:lnSpc>
                  <a:spcPts val="3150"/>
                </a:lnSpc>
              </a:pPr>
            </a:p>
          </p:txBody>
        </p:sp>
      </p:grpSp>
      <p:grpSp>
        <p:nvGrpSpPr>
          <p:cNvPr name="Group 8" id="8"/>
          <p:cNvGrpSpPr/>
          <p:nvPr/>
        </p:nvGrpSpPr>
        <p:grpSpPr>
          <a:xfrm rot="0">
            <a:off x="15835270" y="8793669"/>
            <a:ext cx="1424030" cy="523496"/>
            <a:chOff x="0" y="0"/>
            <a:chExt cx="1345399" cy="494590"/>
          </a:xfrm>
        </p:grpSpPr>
        <p:sp>
          <p:nvSpPr>
            <p:cNvPr name="Freeform 9" id="9"/>
            <p:cNvSpPr/>
            <p:nvPr/>
          </p:nvSpPr>
          <p:spPr>
            <a:xfrm flipH="false" flipV="false" rot="0">
              <a:off x="0" y="0"/>
              <a:ext cx="1345399" cy="494590"/>
            </a:xfrm>
            <a:custGeom>
              <a:avLst/>
              <a:gdLst/>
              <a:ahLst/>
              <a:cxnLst/>
              <a:rect r="r" b="b" t="t" l="l"/>
              <a:pathLst>
                <a:path h="494590" w="1345399">
                  <a:moveTo>
                    <a:pt x="1142199" y="0"/>
                  </a:moveTo>
                  <a:cubicBezTo>
                    <a:pt x="1254423" y="0"/>
                    <a:pt x="1345399" y="110718"/>
                    <a:pt x="1345399" y="247295"/>
                  </a:cubicBezTo>
                  <a:cubicBezTo>
                    <a:pt x="1345399" y="383872"/>
                    <a:pt x="1254423" y="494590"/>
                    <a:pt x="1142199" y="494590"/>
                  </a:cubicBezTo>
                  <a:lnTo>
                    <a:pt x="203200" y="494590"/>
                  </a:lnTo>
                  <a:cubicBezTo>
                    <a:pt x="90976" y="494590"/>
                    <a:pt x="0" y="383872"/>
                    <a:pt x="0" y="247295"/>
                  </a:cubicBezTo>
                  <a:cubicBezTo>
                    <a:pt x="0" y="110718"/>
                    <a:pt x="90976" y="0"/>
                    <a:pt x="203200" y="0"/>
                  </a:cubicBezTo>
                  <a:close/>
                </a:path>
              </a:pathLst>
            </a:custGeom>
            <a:solidFill>
              <a:srgbClr val="000000">
                <a:alpha val="0"/>
              </a:srgbClr>
            </a:solidFill>
            <a:ln w="19050" cap="sq">
              <a:solidFill>
                <a:srgbClr val="FAF7F2"/>
              </a:solidFill>
              <a:prstDash val="solid"/>
              <a:miter/>
            </a:ln>
          </p:spPr>
        </p:sp>
        <p:sp>
          <p:nvSpPr>
            <p:cNvPr name="TextBox 10" id="10"/>
            <p:cNvSpPr txBox="true"/>
            <p:nvPr/>
          </p:nvSpPr>
          <p:spPr>
            <a:xfrm>
              <a:off x="0" y="-38100"/>
              <a:ext cx="1345399" cy="532690"/>
            </a:xfrm>
            <a:prstGeom prst="rect">
              <a:avLst/>
            </a:prstGeom>
          </p:spPr>
          <p:txBody>
            <a:bodyPr anchor="ctr" rtlCol="false" tIns="39101" lIns="39101" bIns="39101" rIns="39101"/>
            <a:lstStyle/>
            <a:p>
              <a:pPr algn="ctr">
                <a:lnSpc>
                  <a:spcPts val="1439"/>
                </a:lnSpc>
              </a:pPr>
            </a:p>
          </p:txBody>
        </p:sp>
      </p:grpSp>
      <p:sp>
        <p:nvSpPr>
          <p:cNvPr name="Freeform 11" id="11"/>
          <p:cNvSpPr/>
          <p:nvPr/>
        </p:nvSpPr>
        <p:spPr>
          <a:xfrm flipH="false" flipV="false" rot="0">
            <a:off x="9144000" y="606837"/>
            <a:ext cx="8572120" cy="8043866"/>
          </a:xfrm>
          <a:custGeom>
            <a:avLst/>
            <a:gdLst/>
            <a:ahLst/>
            <a:cxnLst/>
            <a:rect r="r" b="b" t="t" l="l"/>
            <a:pathLst>
              <a:path h="8043866" w="8572120">
                <a:moveTo>
                  <a:pt x="0" y="0"/>
                </a:moveTo>
                <a:lnTo>
                  <a:pt x="8572120" y="0"/>
                </a:lnTo>
                <a:lnTo>
                  <a:pt x="8572120" y="8043866"/>
                </a:lnTo>
                <a:lnTo>
                  <a:pt x="0" y="8043866"/>
                </a:lnTo>
                <a:lnTo>
                  <a:pt x="0" y="0"/>
                </a:lnTo>
                <a:close/>
              </a:path>
            </a:pathLst>
          </a:custGeom>
          <a:blipFill>
            <a:blip r:embed="rId3"/>
            <a:stretch>
              <a:fillRect l="0" t="0" r="0" b="0"/>
            </a:stretch>
          </a:blipFill>
        </p:spPr>
      </p:sp>
      <p:sp>
        <p:nvSpPr>
          <p:cNvPr name="TextBox 12" id="12"/>
          <p:cNvSpPr txBox="true"/>
          <p:nvPr/>
        </p:nvSpPr>
        <p:spPr>
          <a:xfrm rot="0">
            <a:off x="1506719" y="4184787"/>
            <a:ext cx="6313171" cy="3181345"/>
          </a:xfrm>
          <a:prstGeom prst="rect">
            <a:avLst/>
          </a:prstGeom>
        </p:spPr>
        <p:txBody>
          <a:bodyPr anchor="t" rtlCol="false" tIns="0" lIns="0" bIns="0" rIns="0">
            <a:spAutoFit/>
          </a:bodyPr>
          <a:lstStyle/>
          <a:p>
            <a:pPr algn="just">
              <a:lnSpc>
                <a:spcPts val="3600"/>
              </a:lnSpc>
            </a:pPr>
            <a:r>
              <a:rPr lang="en-US" sz="2000" spc="100">
                <a:solidFill>
                  <a:srgbClr val="FAF7F2"/>
                </a:solidFill>
                <a:latin typeface="TT Prosto Sans"/>
                <a:ea typeface="TT Prosto Sans"/>
                <a:cs typeface="TT Prosto Sans"/>
                <a:sym typeface="TT Prosto Sans"/>
              </a:rPr>
              <a:t>Mô hình KNN cho thấy hiệu suất rất tốt trên tập dữ liệu hiện tại, với độ chính xác và khả năng phân loại rất cao. </a:t>
            </a:r>
          </a:p>
          <a:p>
            <a:pPr algn="just">
              <a:lnSpc>
                <a:spcPts val="3600"/>
              </a:lnSpc>
            </a:pPr>
            <a:r>
              <a:rPr lang="en-US" sz="2000" spc="100">
                <a:solidFill>
                  <a:srgbClr val="FAF7F2"/>
                </a:solidFill>
                <a:latin typeface="TT Prosto Sans"/>
                <a:ea typeface="TT Prosto Sans"/>
                <a:cs typeface="TT Prosto Sans"/>
                <a:sym typeface="TT Prosto Sans"/>
              </a:rPr>
              <a:t>Các chỉ số đều ở mức tốt, đặc biệt là Recall và F1-score, cho thấy mô hình có thể cân bằng giữa độ chính xác và độ nhạy.</a:t>
            </a:r>
          </a:p>
          <a:p>
            <a:pPr algn="just" marL="0" indent="0" lvl="0">
              <a:lnSpc>
                <a:spcPts val="3600"/>
              </a:lnSpc>
              <a:spcBef>
                <a:spcPct val="0"/>
              </a:spcBef>
            </a:pPr>
          </a:p>
        </p:txBody>
      </p:sp>
      <p:sp>
        <p:nvSpPr>
          <p:cNvPr name="TextBox 13" id="13"/>
          <p:cNvSpPr txBox="true"/>
          <p:nvPr/>
        </p:nvSpPr>
        <p:spPr>
          <a:xfrm rot="0">
            <a:off x="1575992" y="3123111"/>
            <a:ext cx="6243897" cy="629766"/>
          </a:xfrm>
          <a:prstGeom prst="rect">
            <a:avLst/>
          </a:prstGeom>
        </p:spPr>
        <p:txBody>
          <a:bodyPr anchor="t" rtlCol="false" tIns="0" lIns="0" bIns="0" rIns="0">
            <a:spAutoFit/>
          </a:bodyPr>
          <a:lstStyle/>
          <a:p>
            <a:pPr algn="l">
              <a:lnSpc>
                <a:spcPts val="4763"/>
              </a:lnSpc>
              <a:spcBef>
                <a:spcPct val="0"/>
              </a:spcBef>
            </a:pPr>
            <a:r>
              <a:rPr lang="en-US" sz="3402" spc="510">
                <a:solidFill>
                  <a:srgbClr val="FAF7F2"/>
                </a:solidFill>
                <a:latin typeface="Horizon"/>
                <a:ea typeface="Horizon"/>
                <a:cs typeface="Horizon"/>
                <a:sym typeface="Horizon"/>
              </a:rPr>
              <a:t>KNN</a:t>
            </a:r>
          </a:p>
        </p:txBody>
      </p:sp>
      <p:sp>
        <p:nvSpPr>
          <p:cNvPr name="TextBox 14" id="14"/>
          <p:cNvSpPr txBox="true"/>
          <p:nvPr/>
        </p:nvSpPr>
        <p:spPr>
          <a:xfrm rot="0">
            <a:off x="1028700" y="895350"/>
            <a:ext cx="11274920" cy="819150"/>
          </a:xfrm>
          <a:prstGeom prst="rect">
            <a:avLst/>
          </a:prstGeom>
        </p:spPr>
        <p:txBody>
          <a:bodyPr anchor="t" rtlCol="false" tIns="0" lIns="0" bIns="0" rIns="0">
            <a:spAutoFit/>
          </a:bodyPr>
          <a:lstStyle/>
          <a:p>
            <a:pPr algn="l">
              <a:lnSpc>
                <a:spcPts val="6299"/>
              </a:lnSpc>
              <a:spcBef>
                <a:spcPct val="0"/>
              </a:spcBef>
            </a:pPr>
            <a:r>
              <a:rPr lang="en-US" sz="4500" spc="675">
                <a:solidFill>
                  <a:srgbClr val="FAF7F2"/>
                </a:solidFill>
                <a:latin typeface="Horizon"/>
                <a:ea typeface="Horizon"/>
                <a:cs typeface="Horizon"/>
                <a:sym typeface="Horizon"/>
              </a:rPr>
              <a:t>MAINTANCE</a:t>
            </a:r>
          </a:p>
        </p:txBody>
      </p:sp>
      <p:sp>
        <p:nvSpPr>
          <p:cNvPr name="TextBox 15" id="15"/>
          <p:cNvSpPr txBox="true"/>
          <p:nvPr/>
        </p:nvSpPr>
        <p:spPr>
          <a:xfrm rot="0">
            <a:off x="16065676" y="8873490"/>
            <a:ext cx="963219" cy="316230"/>
          </a:xfrm>
          <a:prstGeom prst="rect">
            <a:avLst/>
          </a:prstGeom>
        </p:spPr>
        <p:txBody>
          <a:bodyPr anchor="t" rtlCol="false" tIns="0" lIns="0" bIns="0" rIns="0">
            <a:spAutoFit/>
          </a:bodyPr>
          <a:lstStyle/>
          <a:p>
            <a:pPr algn="ctr">
              <a:lnSpc>
                <a:spcPts val="2520"/>
              </a:lnSpc>
              <a:spcBef>
                <a:spcPct val="0"/>
              </a:spcBef>
            </a:pPr>
            <a:r>
              <a:rPr lang="en-US" b="true" sz="1800" spc="360">
                <a:solidFill>
                  <a:srgbClr val="FAF7F2"/>
                </a:solidFill>
                <a:latin typeface="Beautifully Delicious Sans Heavy"/>
                <a:ea typeface="Beautifully Delicious Sans Heavy"/>
                <a:cs typeface="Beautifully Delicious Sans Heavy"/>
                <a:sym typeface="Beautifully Delicious Sans Heavy"/>
              </a:rPr>
              <a:t>09</a:t>
            </a:r>
          </a:p>
        </p:txBody>
      </p:sp>
    </p:spTree>
  </p:cSld>
  <p:clrMapOvr>
    <a:masterClrMapping/>
  </p:clrMapOvr>
  <p:transition spd="slow">
    <p:push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DAGXuTSpTAg</dc:identifier>
  <dcterms:modified xsi:type="dcterms:W3CDTF">2011-08-01T06:04:30Z</dcterms:modified>
  <cp:revision>1</cp:revision>
  <dc:title>Black and White Modern Textured Software Development Portfolio Presentation</dc:title>
</cp:coreProperties>
</file>