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9.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7" r:id="rId1"/>
    <p:sldMasterId id="2147483698" r:id="rId2"/>
    <p:sldMasterId id="2147483699" r:id="rId3"/>
    <p:sldMasterId id="2147483700" r:id="rId4"/>
    <p:sldMasterId id="2147483701" r:id="rId5"/>
    <p:sldMasterId id="2147483702" r:id="rId6"/>
    <p:sldMasterId id="2147483703" r:id="rId7"/>
    <p:sldMasterId id="2147483704" r:id="rId8"/>
    <p:sldMasterId id="2147483705" r:id="rId9"/>
    <p:sldMasterId id="2147483706" r:id="rId10"/>
    <p:sldMasterId id="2147483707" r:id="rId11"/>
  </p:sldMasterIdLst>
  <p:notesMasterIdLst>
    <p:notesMasterId r:id="rId26"/>
  </p:notesMasterIdLst>
  <p:sldIdLst>
    <p:sldId id="256" r:id="rId12"/>
    <p:sldId id="267" r:id="rId13"/>
    <p:sldId id="258" r:id="rId14"/>
    <p:sldId id="260" r:id="rId15"/>
    <p:sldId id="274" r:id="rId16"/>
    <p:sldId id="262" r:id="rId17"/>
    <p:sldId id="264" r:id="rId18"/>
    <p:sldId id="265" r:id="rId19"/>
    <p:sldId id="269" r:id="rId20"/>
    <p:sldId id="272" r:id="rId21"/>
    <p:sldId id="270" r:id="rId22"/>
    <p:sldId id="268" r:id="rId23"/>
    <p:sldId id="273" r:id="rId24"/>
    <p:sldId id="266" r:id="rId25"/>
  </p:sldIdLst>
  <p:sldSz cx="12192000" cy="6858000"/>
  <p:notesSz cx="6797675" cy="9926638"/>
  <p:embeddedFontLst>
    <p:embeddedFont>
      <p:font typeface="Questrial" pitchFamily="2" charset="0"/>
      <p:regular r:id="rId27"/>
    </p:embeddedFont>
    <p:embeddedFont>
      <p:font typeface="Roboto" panose="02000000000000000000" pitchFamily="2" charset="0"/>
      <p:regular r:id="rId28"/>
      <p:bold r:id="rId29"/>
      <p:italic r:id="rId30"/>
      <p:boldItalic r:id="rId31"/>
    </p:embeddedFont>
    <p:embeddedFont>
      <p:font typeface="맑은 고딕" panose="020B0503020000020004" pitchFamily="50" charset="-127"/>
      <p:regular r:id="rId32"/>
      <p:bold r:id="rId33"/>
    </p:embeddedFont>
    <p:embeddedFont>
      <p:font typeface="맑은 고딕" panose="020B0503020000020004" pitchFamily="50" charset="-127"/>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2">
          <p15:clr>
            <a:srgbClr val="A4A3A4"/>
          </p15:clr>
        </p15:guide>
        <p15:guide id="2" orient="horz" pos="4133">
          <p15:clr>
            <a:srgbClr val="A4A3A4"/>
          </p15:clr>
        </p15:guide>
        <p15:guide id="3" pos="7423">
          <p15:clr>
            <a:srgbClr val="A4A3A4"/>
          </p15:clr>
        </p15:guide>
      </p15:sldGuideLst>
    </p:ext>
    <p:ext uri="{2D200454-40CA-4A62-9FC3-DE9A4176ACB9}">
      <p15:notesGuideLst xmlns:p15="http://schemas.microsoft.com/office/powerpoint/2012/main">
        <p15:guide id="1" orient="horz" pos="3144">
          <p15:clr>
            <a:srgbClr val="A4A3A4"/>
          </p15:clr>
        </p15:guide>
        <p15:guide id="2" pos="2141">
          <p15:clr>
            <a:srgbClr val="A4A3A4"/>
          </p15:clr>
        </p15:guide>
        <p15:guide id="3" orient="horz" pos="3242">
          <p15:clr>
            <a:srgbClr val="A4A3A4"/>
          </p15:clr>
        </p15:guide>
        <p15:guide id="4" pos="2238">
          <p15:clr>
            <a:srgbClr val="A4A3A4"/>
          </p15:clr>
        </p15:guide>
        <p15:guide id="5" orient="horz" pos="3031">
          <p15:clr>
            <a:srgbClr val="A4A3A4"/>
          </p15:clr>
        </p15:guide>
        <p15:guide id="6" orient="horz" pos="3127">
          <p15:clr>
            <a:srgbClr val="A4A3A4"/>
          </p15:clr>
        </p15:guide>
        <p15:guide id="7" pos="20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B729D8-2CBF-41DC-A7E3-2300B221B5AC}">
  <a:tblStyle styleId="{CCB729D8-2CBF-41DC-A7E3-2300B221B5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4" y="365"/>
      </p:cViewPr>
      <p:guideLst>
        <p:guide orient="horz" pos="572"/>
        <p:guide orient="horz" pos="4133"/>
        <p:guide pos="742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44"/>
        <p:guide pos="2141"/>
        <p:guide orient="horz" pos="3242"/>
        <p:guide pos="2238"/>
        <p:guide orient="horz" pos="3031"/>
        <p:guide orient="horz" pos="3127"/>
        <p:guide pos="20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yunJunLee\Documents\hj_git\YouTube_Report_Automation\YouTube_Shorts_Automation\youtuberme_source\channel_upda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altLang="ko-KR" dirty="0"/>
              <a:t>“</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r>
              <a:rPr lang="en-US" altLang="ko-KR" dirty="0"/>
              <a:t>”</a:t>
            </a:r>
            <a:r>
              <a:rPr lang="ko-KR" altLang="en-US" dirty="0"/>
              <a:t> 추이</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ko-KR"/>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31750">
                <a:solidFill>
                  <a:schemeClr val="accent1"/>
                </a:solidFill>
                <a:tailEnd type="ova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Sheet3!$C$16:$I$16</c:f>
              <c:numCache>
                <c:formatCode>m/d/yyyy</c:formatCode>
                <c:ptCount val="7"/>
                <c:pt idx="0">
                  <c:v>45397</c:v>
                </c:pt>
                <c:pt idx="1">
                  <c:v>45398</c:v>
                </c:pt>
                <c:pt idx="2">
                  <c:v>45399</c:v>
                </c:pt>
                <c:pt idx="3">
                  <c:v>45400</c:v>
                </c:pt>
                <c:pt idx="4">
                  <c:v>45401</c:v>
                </c:pt>
                <c:pt idx="5">
                  <c:v>45402</c:v>
                </c:pt>
                <c:pt idx="6">
                  <c:v>45403</c:v>
                </c:pt>
              </c:numCache>
            </c:numRef>
          </c:cat>
          <c:val>
            <c:numRef>
              <c:f>Sheet3!$C$17:$I$17</c:f>
              <c:numCache>
                <c:formatCode>#,##0</c:formatCode>
                <c:ptCount val="7"/>
                <c:pt idx="0">
                  <c:v>100025</c:v>
                </c:pt>
                <c:pt idx="1">
                  <c:v>150045</c:v>
                </c:pt>
                <c:pt idx="2">
                  <c:v>254662</c:v>
                </c:pt>
                <c:pt idx="3">
                  <c:v>300254</c:v>
                </c:pt>
                <c:pt idx="4">
                  <c:v>320054</c:v>
                </c:pt>
                <c:pt idx="5">
                  <c:v>338704</c:v>
                </c:pt>
                <c:pt idx="6">
                  <c:v>341156</c:v>
                </c:pt>
              </c:numCache>
            </c:numRef>
          </c:val>
          <c:smooth val="0"/>
          <c:extLst>
            <c:ext xmlns:c16="http://schemas.microsoft.com/office/drawing/2014/chart" uri="{C3380CC4-5D6E-409C-BE32-E72D297353CC}">
              <c16:uniqueId val="{00000000-6190-44F5-B37F-0C2542D6F2A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1545586575"/>
        <c:axId val="1545585135"/>
      </c:lineChart>
      <c:dateAx>
        <c:axId val="1545586575"/>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545585135"/>
        <c:crosses val="autoZero"/>
        <c:auto val="1"/>
        <c:lblOffset val="100"/>
        <c:baseTimeUnit val="days"/>
      </c:dateAx>
      <c:valAx>
        <c:axId val="15455851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545586575"/>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8" y="4"/>
            <a:ext cx="2945659" cy="496333"/>
          </a:xfrm>
          <a:prstGeom prst="rect">
            <a:avLst/>
          </a:prstGeom>
          <a:noFill/>
          <a:ln>
            <a:noFill/>
          </a:ln>
        </p:spPr>
        <p:txBody>
          <a:bodyPr spcFirstLastPara="1" wrap="square" lIns="90975" tIns="45475" rIns="90975" bIns="454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50450" y="4"/>
            <a:ext cx="2945659" cy="496333"/>
          </a:xfrm>
          <a:prstGeom prst="rect">
            <a:avLst/>
          </a:prstGeom>
          <a:noFill/>
          <a:ln>
            <a:noFill/>
          </a:ln>
        </p:spPr>
        <p:txBody>
          <a:bodyPr spcFirstLastPara="1" wrap="square" lIns="90975" tIns="45475" rIns="90975" bIns="454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lvl1pPr marL="457200" marR="0" lvl="0"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372" name="Google Shape;372;p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373" name="Google Shape;373;p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5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2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0: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94" name="Google Shape;494;p10: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968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0: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494" name="Google Shape;494;p10: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008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1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511" name="Google Shape;511;p1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512" name="Google Shape;512;p1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14</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79" name="Google Shape;379;p2: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02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24" name="Google Shape;424;p5: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24" name="Google Shape;424;p5: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85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7: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44" name="Google Shape;444;p7: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9: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482" name="Google Shape;482;p9: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0: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94" name="Google Shape;494;p10: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over Page_v1">
  <p:cSld name="1_Cover Page_v1">
    <p:bg>
      <p:bgPr>
        <a:solidFill>
          <a:srgbClr val="F2F2F2"/>
        </a:solidFill>
        <a:effectLst/>
      </p:bgPr>
    </p:bg>
    <p:spTree>
      <p:nvGrpSpPr>
        <p:cNvPr id="1" name="Shape 7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4088">
          <p15:clr>
            <a:srgbClr val="F26B43"/>
          </p15:clr>
        </p15:guide>
        <p15:guide id="2" pos="279">
          <p15:clr>
            <a:srgbClr val="F26B43"/>
          </p15:clr>
        </p15:guide>
        <p15:guide id="3" pos="7401">
          <p15:clr>
            <a:srgbClr val="F26B43"/>
          </p15:clr>
        </p15:guide>
        <p15:guide id="4" orient="horz" pos="232">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Divider Slide (Grey)">
  <p:cSld name="1_Divider Slide (Grey)">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body" idx="1"/>
          </p:nvPr>
        </p:nvSpPr>
        <p:spPr>
          <a:xfrm>
            <a:off x="550863" y="2334176"/>
            <a:ext cx="11096494" cy="2195512"/>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lt1"/>
              </a:buClr>
              <a:buSzPts val="6400"/>
              <a:buFont typeface="Arial"/>
              <a:buNone/>
              <a:defRPr sz="6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9pPr>
          </a:lstStyle>
          <a:p>
            <a:endParaRPr/>
          </a:p>
        </p:txBody>
      </p:sp>
      <p:sp>
        <p:nvSpPr>
          <p:cNvPr id="74" name="Google Shape;74;p13"/>
          <p:cNvSpPr txBox="1"/>
          <p:nvPr/>
        </p:nvSpPr>
        <p:spPr>
          <a:xfrm>
            <a:off x="348075" y="6489750"/>
            <a:ext cx="367977" cy="12063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700"/>
              <a:buFont typeface="Arial"/>
              <a:buNone/>
            </a:pPr>
            <a:fld id="{00000000-1234-1234-1234-123412341234}" type="slidenum">
              <a:rPr lang="ko-KR" sz="700" b="1" i="0" u="none" strike="noStrike" cap="none">
                <a:solidFill>
                  <a:schemeClr val="lt1"/>
                </a:solidFill>
                <a:latin typeface="Arial"/>
                <a:ea typeface="Arial"/>
                <a:cs typeface="Arial"/>
                <a:sym typeface="Arial"/>
              </a:rPr>
              <a:t>‹#›</a:t>
            </a:fld>
            <a:endParaRPr sz="700" b="0" i="0" u="none" strike="noStrike" cap="none">
              <a:solidFill>
                <a:schemeClr val="lt1"/>
              </a:solidFill>
              <a:latin typeface="Arial"/>
              <a:ea typeface="Arial"/>
              <a:cs typeface="Arial"/>
              <a:sym typeface="Arial"/>
            </a:endParaRPr>
          </a:p>
        </p:txBody>
      </p:sp>
      <p:sp>
        <p:nvSpPr>
          <p:cNvPr id="75" name="Google Shape;75;p13"/>
          <p:cNvSpPr txBox="1"/>
          <p:nvPr/>
        </p:nvSpPr>
        <p:spPr>
          <a:xfrm>
            <a:off x="10215563" y="6489750"/>
            <a:ext cx="1628362" cy="120638"/>
          </a:xfrm>
          <a:prstGeom prst="rect">
            <a:avLst/>
          </a:prstGeom>
          <a:noFill/>
          <a:ln>
            <a:noFill/>
          </a:ln>
        </p:spPr>
        <p:txBody>
          <a:bodyPr spcFirstLastPara="1" wrap="square" lIns="0" tIns="9525" rIns="0" bIns="0" anchor="t" anchorCtr="0">
            <a:spAutoFit/>
          </a:bodyPr>
          <a:lstStyle/>
          <a:p>
            <a:pPr marL="9525" marR="0" lvl="0" indent="0" algn="r" rtl="0">
              <a:spcBef>
                <a:spcPts val="0"/>
              </a:spcBef>
              <a:spcAft>
                <a:spcPts val="0"/>
              </a:spcAft>
              <a:buNone/>
            </a:pPr>
            <a:r>
              <a:rPr lang="ko-KR" sz="700">
                <a:solidFill>
                  <a:schemeClr val="lt1"/>
                </a:solidFill>
                <a:latin typeface="Arial"/>
                <a:ea typeface="Arial"/>
                <a:cs typeface="Arial"/>
                <a:sym typeface="Arial"/>
              </a:rPr>
              <a:t>Proprietary and confidential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1" name="Google Shape;81;p15"/>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82" name="Google Shape;82;p15"/>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83" name="Google Shape;83;p15"/>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84" name="Google Shape;84;p15"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85" name="Google Shape;85;p15"/>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6" name="Google Shape;86;p15"/>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89"/>
        <p:cNvGrpSpPr/>
        <p:nvPr/>
      </p:nvGrpSpPr>
      <p:grpSpPr>
        <a:xfrm>
          <a:off x="0" y="0"/>
          <a:ext cx="0" cy="0"/>
          <a:chOff x="0" y="0"/>
          <a:chExt cx="0" cy="0"/>
        </a:xfrm>
      </p:grpSpPr>
      <p:grpSp>
        <p:nvGrpSpPr>
          <p:cNvPr id="90" name="Google Shape;90;p17"/>
          <p:cNvGrpSpPr/>
          <p:nvPr/>
        </p:nvGrpSpPr>
        <p:grpSpPr>
          <a:xfrm>
            <a:off x="0" y="2"/>
            <a:ext cx="12184551" cy="6858264"/>
            <a:chOff x="0" y="0"/>
            <a:chExt cx="9899700" cy="5572200"/>
          </a:xfrm>
        </p:grpSpPr>
        <p:cxnSp>
          <p:nvCxnSpPr>
            <p:cNvPr id="91" name="Google Shape;91;p1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92" name="Google Shape;92;p1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93" name="Google Shape;93;p1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94" name="Google Shape;94;p1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95" name="Google Shape;95;p1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96" name="Google Shape;96;p1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97" name="Google Shape;97;p1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98" name="Google Shape;98;p17"/>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99" name="Google Shape;99;p17"/>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0" name="Google Shape;100;p17"/>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1" name="Google Shape;101;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102" name="Google Shape;102;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8" name="Google Shape;108;p1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09" name="Google Shape;109;p1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10" name="Google Shape;110;p1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11" name="Google Shape;111;p1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12" name="Google Shape;112;p1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13" name="Google Shape;113;p1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16"/>
        <p:cNvGrpSpPr/>
        <p:nvPr/>
      </p:nvGrpSpPr>
      <p:grpSpPr>
        <a:xfrm>
          <a:off x="0" y="0"/>
          <a:ext cx="0" cy="0"/>
          <a:chOff x="0" y="0"/>
          <a:chExt cx="0" cy="0"/>
        </a:xfrm>
      </p:grpSpPr>
      <p:grpSp>
        <p:nvGrpSpPr>
          <p:cNvPr id="117" name="Google Shape;117;p21"/>
          <p:cNvGrpSpPr/>
          <p:nvPr/>
        </p:nvGrpSpPr>
        <p:grpSpPr>
          <a:xfrm>
            <a:off x="0" y="2"/>
            <a:ext cx="12184551" cy="6858264"/>
            <a:chOff x="0" y="0"/>
            <a:chExt cx="9899700" cy="5572200"/>
          </a:xfrm>
        </p:grpSpPr>
        <p:cxnSp>
          <p:nvCxnSpPr>
            <p:cNvPr id="118" name="Google Shape;118;p2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19" name="Google Shape;119;p2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20" name="Google Shape;120;p2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21" name="Google Shape;121;p2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22" name="Google Shape;122;p2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23" name="Google Shape;123;p2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24" name="Google Shape;124;p2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25" name="Google Shape;125;p2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6" name="Google Shape;126;p2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7" name="Google Shape;127;p2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4" name="Google Shape;134;p2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35" name="Google Shape;135;p23"/>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36" name="Google Shape;136;p23"/>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37" name="Google Shape;137;p2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38" name="Google Shape;138;p2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9" name="Google Shape;139;p2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3"/>
        <p:cNvGrpSpPr/>
        <p:nvPr/>
      </p:nvGrpSpPr>
      <p:grpSpPr>
        <a:xfrm>
          <a:off x="0" y="0"/>
          <a:ext cx="0" cy="0"/>
          <a:chOff x="0" y="0"/>
          <a:chExt cx="0" cy="0"/>
        </a:xfrm>
      </p:grpSpPr>
      <p:sp>
        <p:nvSpPr>
          <p:cNvPr id="14" name="Google Shape;14;p3"/>
          <p:cNvSpPr txBox="1"/>
          <p:nvPr/>
        </p:nvSpPr>
        <p:spPr>
          <a:xfrm>
            <a:off x="2400157" y="2787131"/>
            <a:ext cx="7392821" cy="94352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42"/>
        <p:cNvGrpSpPr/>
        <p:nvPr/>
      </p:nvGrpSpPr>
      <p:grpSpPr>
        <a:xfrm>
          <a:off x="0" y="0"/>
          <a:ext cx="0" cy="0"/>
          <a:chOff x="0" y="0"/>
          <a:chExt cx="0" cy="0"/>
        </a:xfrm>
      </p:grpSpPr>
      <p:grpSp>
        <p:nvGrpSpPr>
          <p:cNvPr id="143" name="Google Shape;143;p25"/>
          <p:cNvGrpSpPr/>
          <p:nvPr/>
        </p:nvGrpSpPr>
        <p:grpSpPr>
          <a:xfrm>
            <a:off x="0" y="2"/>
            <a:ext cx="12184551" cy="6858264"/>
            <a:chOff x="0" y="0"/>
            <a:chExt cx="9899700" cy="5572200"/>
          </a:xfrm>
        </p:grpSpPr>
        <p:cxnSp>
          <p:nvCxnSpPr>
            <p:cNvPr id="144" name="Google Shape;144;p2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45" name="Google Shape;145;p2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46" name="Google Shape;146;p2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47" name="Google Shape;147;p2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48" name="Google Shape;148;p2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49" name="Google Shape;149;p2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50" name="Google Shape;150;p2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51" name="Google Shape;151;p2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52" name="Google Shape;152;p2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53"/>
        <p:cNvGrpSpPr/>
        <p:nvPr/>
      </p:nvGrpSpPr>
      <p:grpSpPr>
        <a:xfrm>
          <a:off x="0" y="0"/>
          <a:ext cx="0" cy="0"/>
          <a:chOff x="0" y="0"/>
          <a:chExt cx="0" cy="0"/>
        </a:xfrm>
      </p:grpSpPr>
      <p:sp>
        <p:nvSpPr>
          <p:cNvPr id="154" name="Google Shape;154;p26"/>
          <p:cNvSpPr txBox="1"/>
          <p:nvPr/>
        </p:nvSpPr>
        <p:spPr>
          <a:xfrm>
            <a:off x="2400157" y="2787131"/>
            <a:ext cx="7392900" cy="94350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and text">
  <p:cSld name="2_Title and text">
    <p:spTree>
      <p:nvGrpSpPr>
        <p:cNvPr id="1" name="Shape 155"/>
        <p:cNvGrpSpPr/>
        <p:nvPr/>
      </p:nvGrpSpPr>
      <p:grpSpPr>
        <a:xfrm>
          <a:off x="0" y="0"/>
          <a:ext cx="0" cy="0"/>
          <a:chOff x="0" y="0"/>
          <a:chExt cx="0" cy="0"/>
        </a:xfrm>
      </p:grpSpPr>
      <p:grpSp>
        <p:nvGrpSpPr>
          <p:cNvPr id="156" name="Google Shape;156;p27"/>
          <p:cNvGrpSpPr/>
          <p:nvPr/>
        </p:nvGrpSpPr>
        <p:grpSpPr>
          <a:xfrm>
            <a:off x="0" y="2"/>
            <a:ext cx="12184551" cy="6858264"/>
            <a:chOff x="0" y="0"/>
            <a:chExt cx="9899700" cy="5572200"/>
          </a:xfrm>
        </p:grpSpPr>
        <p:cxnSp>
          <p:nvCxnSpPr>
            <p:cNvPr id="157" name="Google Shape;157;p2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58" name="Google Shape;158;p2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59" name="Google Shape;159;p2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60" name="Google Shape;160;p2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61" name="Google Shape;161;p2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62" name="Google Shape;162;p2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63" name="Google Shape;163;p2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64" name="Google Shape;164;p27"/>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65" name="Google Shape;165;p27"/>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66"/>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7"/>
        <p:cNvGrpSpPr/>
        <p:nvPr/>
      </p:nvGrpSpPr>
      <p:grpSpPr>
        <a:xfrm>
          <a:off x="0" y="0"/>
          <a:ext cx="0" cy="0"/>
          <a:chOff x="0" y="0"/>
          <a:chExt cx="0" cy="0"/>
        </a:xfrm>
      </p:grpSpPr>
      <p:grpSp>
        <p:nvGrpSpPr>
          <p:cNvPr id="168" name="Google Shape;168;p29"/>
          <p:cNvGrpSpPr/>
          <p:nvPr/>
        </p:nvGrpSpPr>
        <p:grpSpPr>
          <a:xfrm>
            <a:off x="0" y="2"/>
            <a:ext cx="12184551" cy="6858264"/>
            <a:chOff x="0" y="0"/>
            <a:chExt cx="9899700" cy="5572200"/>
          </a:xfrm>
        </p:grpSpPr>
        <p:cxnSp>
          <p:nvCxnSpPr>
            <p:cNvPr id="169" name="Google Shape;169;p29"/>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70" name="Google Shape;170;p29"/>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71" name="Google Shape;171;p29"/>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72" name="Google Shape;172;p29"/>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73" name="Google Shape;173;p29"/>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74" name="Google Shape;174;p29"/>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75" name="Google Shape;175;p29"/>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76" name="Google Shape;176;p29"/>
          <p:cNvSpPr txBox="1">
            <a:spLocks noGrp="1"/>
          </p:cNvSpPr>
          <p:nvPr>
            <p:ph type="body" idx="1"/>
          </p:nvPr>
        </p:nvSpPr>
        <p:spPr>
          <a:xfrm>
            <a:off x="431808" y="54237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rgbClr val="7F7F7F"/>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77" name="Google Shape;177;p29"/>
          <p:cNvSpPr txBox="1">
            <a:spLocks noGrp="1"/>
          </p:cNvSpPr>
          <p:nvPr>
            <p:ph type="body" idx="2"/>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178"/>
        <p:cNvGrpSpPr/>
        <p:nvPr/>
      </p:nvGrpSpPr>
      <p:grpSpPr>
        <a:xfrm>
          <a:off x="0" y="0"/>
          <a:ext cx="0" cy="0"/>
          <a:chOff x="0" y="0"/>
          <a:chExt cx="0" cy="0"/>
        </a:xfrm>
      </p:grpSpPr>
      <p:grpSp>
        <p:nvGrpSpPr>
          <p:cNvPr id="179" name="Google Shape;179;p30"/>
          <p:cNvGrpSpPr/>
          <p:nvPr/>
        </p:nvGrpSpPr>
        <p:grpSpPr>
          <a:xfrm>
            <a:off x="0" y="2"/>
            <a:ext cx="12184551" cy="6858264"/>
            <a:chOff x="0" y="0"/>
            <a:chExt cx="9899700" cy="5572200"/>
          </a:xfrm>
        </p:grpSpPr>
        <p:cxnSp>
          <p:nvCxnSpPr>
            <p:cNvPr id="180" name="Google Shape;180;p30"/>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81" name="Google Shape;181;p30"/>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82" name="Google Shape;182;p30"/>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83" name="Google Shape;183;p30"/>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84" name="Google Shape;184;p30"/>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85" name="Google Shape;185;p30"/>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86" name="Google Shape;186;p30"/>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87" name="Google Shape;187;p30"/>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8" name="Google Shape;188;p30"/>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9" name="Google Shape;189;p30"/>
          <p:cNvSpPr txBox="1">
            <a:spLocks noGrp="1"/>
          </p:cNvSpPr>
          <p:nvPr>
            <p:ph type="body" idx="3"/>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93"/>
        <p:cNvGrpSpPr/>
        <p:nvPr/>
      </p:nvGrpSpPr>
      <p:grpSpPr>
        <a:xfrm>
          <a:off x="0" y="0"/>
          <a:ext cx="0" cy="0"/>
          <a:chOff x="0" y="0"/>
          <a:chExt cx="0" cy="0"/>
        </a:xfrm>
      </p:grpSpPr>
      <p:sp>
        <p:nvSpPr>
          <p:cNvPr id="194" name="Google Shape;194;p32"/>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95" name="Google Shape;195;p32"/>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96" name="Google Shape;196;p32"/>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7" name="Google Shape;197;p32"/>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198" name="Google Shape;198;p32"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99" name="Google Shape;199;p32"/>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0" name="Google Shape;200;p32"/>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01"/>
        <p:cNvGrpSpPr/>
        <p:nvPr/>
      </p:nvGrpSpPr>
      <p:grpSpPr>
        <a:xfrm>
          <a:off x="0" y="0"/>
          <a:ext cx="0" cy="0"/>
          <a:chOff x="0" y="0"/>
          <a:chExt cx="0" cy="0"/>
        </a:xfrm>
      </p:grpSpPr>
      <p:sp>
        <p:nvSpPr>
          <p:cNvPr id="202" name="Google Shape;202;p3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3" name="Google Shape;203;p3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cxnSp>
        <p:nvCxnSpPr>
          <p:cNvPr id="204" name="Google Shape;204;p33"/>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205" name="Google Shape;205;p3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06" name="Google Shape;206;p3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7" name="Google Shape;207;p3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08"/>
        <p:cNvGrpSpPr/>
        <p:nvPr/>
      </p:nvGrpSpPr>
      <p:grpSpPr>
        <a:xfrm>
          <a:off x="0" y="0"/>
          <a:ext cx="0" cy="0"/>
          <a:chOff x="0" y="0"/>
          <a:chExt cx="0" cy="0"/>
        </a:xfrm>
      </p:grpSpPr>
      <p:sp>
        <p:nvSpPr>
          <p:cNvPr id="209" name="Google Shape;209;p3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10"/>
        <p:cNvGrpSpPr/>
        <p:nvPr/>
      </p:nvGrpSpPr>
      <p:grpSpPr>
        <a:xfrm>
          <a:off x="0" y="0"/>
          <a:ext cx="0" cy="0"/>
          <a:chOff x="0" y="0"/>
          <a:chExt cx="0" cy="0"/>
        </a:xfrm>
      </p:grpSpPr>
      <p:grpSp>
        <p:nvGrpSpPr>
          <p:cNvPr id="211" name="Google Shape;211;p35"/>
          <p:cNvGrpSpPr/>
          <p:nvPr/>
        </p:nvGrpSpPr>
        <p:grpSpPr>
          <a:xfrm>
            <a:off x="0" y="2"/>
            <a:ext cx="12184551" cy="6858264"/>
            <a:chOff x="0" y="0"/>
            <a:chExt cx="9899700" cy="5572200"/>
          </a:xfrm>
        </p:grpSpPr>
        <p:cxnSp>
          <p:nvCxnSpPr>
            <p:cNvPr id="212" name="Google Shape;212;p3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13" name="Google Shape;213;p3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14" name="Google Shape;214;p3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15" name="Google Shape;215;p3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16" name="Google Shape;216;p3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17" name="Google Shape;217;p3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18" name="Google Shape;218;p3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19" name="Google Shape;219;p3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0" name="Google Shape;220;p3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1" name="Google Shape;221;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22" name="Google Shape;222;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17" name="Google Shape;17;p4"/>
          <p:cNvSpPr/>
          <p:nvPr/>
        </p:nvSpPr>
        <p:spPr>
          <a:xfrm rot="10800000" flipH="1">
            <a:off x="12129090" y="-1"/>
            <a:ext cx="62911"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8" name="Google Shape;18;p4"/>
          <p:cNvSpPr txBox="1"/>
          <p:nvPr/>
        </p:nvSpPr>
        <p:spPr>
          <a:xfrm>
            <a:off x="443860" y="6350047"/>
            <a:ext cx="11318416" cy="443042"/>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 name="Google Shape;19;p4"/>
          <p:cNvCxnSpPr/>
          <p:nvPr/>
        </p:nvCxnSpPr>
        <p:spPr>
          <a:xfrm>
            <a:off x="431802" y="6309320"/>
            <a:ext cx="11315652" cy="0"/>
          </a:xfrm>
          <a:prstGeom prst="straightConnector1">
            <a:avLst/>
          </a:prstGeom>
          <a:noFill/>
          <a:ln w="9525" cap="flat" cmpd="sng">
            <a:solidFill>
              <a:srgbClr val="BFBFBF"/>
            </a:solidFill>
            <a:prstDash val="solid"/>
            <a:round/>
            <a:headEnd type="none" w="sm" len="sm"/>
            <a:tailEnd type="none" w="sm" len="sm"/>
          </a:ln>
        </p:spPr>
      </p:cxnSp>
      <p:pic>
        <p:nvPicPr>
          <p:cNvPr id="20" name="Google Shape;20;p4"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1" name="Google Shape;21;p4"/>
          <p:cNvSpPr txBox="1">
            <a:spLocks noGrp="1"/>
          </p:cNvSpPr>
          <p:nvPr>
            <p:ph type="body" idx="2"/>
          </p:nvPr>
        </p:nvSpPr>
        <p:spPr>
          <a:xfrm>
            <a:off x="431800" y="5044631"/>
            <a:ext cx="11330517" cy="668068"/>
          </a:xfrm>
          <a:prstGeom prst="rect">
            <a:avLst/>
          </a:prstGeom>
          <a:noFill/>
          <a:ln>
            <a:noFill/>
          </a:ln>
        </p:spPr>
        <p:txBody>
          <a:bodyPr spcFirstLastPara="1" wrap="square" lIns="36000" tIns="0" rIns="0" bIns="0" anchor="t" anchorCtr="0">
            <a:spAutoFit/>
          </a:bodyPr>
          <a:lstStyle>
            <a:lvl1pPr marL="457200" lvl="0" indent="-228600" algn="l">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a:lnSpc>
                <a:spcPct val="115000"/>
              </a:lnSpc>
              <a:spcBef>
                <a:spcPts val="160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22" name="Google Shape;22;p4"/>
          <p:cNvSpPr txBox="1">
            <a:spLocks noGrp="1"/>
          </p:cNvSpPr>
          <p:nvPr>
            <p:ph type="body" idx="3"/>
          </p:nvPr>
        </p:nvSpPr>
        <p:spPr>
          <a:xfrm>
            <a:off x="431800" y="3674291"/>
            <a:ext cx="11330517" cy="441339"/>
          </a:xfrm>
          <a:prstGeom prst="rect">
            <a:avLst/>
          </a:prstGeom>
          <a:noFill/>
          <a:ln>
            <a:noFill/>
          </a:ln>
        </p:spPr>
        <p:txBody>
          <a:bodyPr spcFirstLastPara="1" wrap="square" lIns="36000" tIns="0" rIns="0" bIns="0" anchor="t" anchorCtr="0">
            <a:spAutoFit/>
          </a:bodyPr>
          <a:lstStyle>
            <a:lvl1pPr marL="457200" marR="0" lvl="0" indent="-228600" algn="l">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225"/>
        <p:cNvGrpSpPr/>
        <p:nvPr/>
      </p:nvGrpSpPr>
      <p:grpSpPr>
        <a:xfrm>
          <a:off x="0" y="0"/>
          <a:ext cx="0" cy="0"/>
          <a:chOff x="0" y="0"/>
          <a:chExt cx="0" cy="0"/>
        </a:xfrm>
      </p:grpSpPr>
      <p:grpSp>
        <p:nvGrpSpPr>
          <p:cNvPr id="226" name="Google Shape;226;p37"/>
          <p:cNvGrpSpPr/>
          <p:nvPr/>
        </p:nvGrpSpPr>
        <p:grpSpPr>
          <a:xfrm>
            <a:off x="0" y="2"/>
            <a:ext cx="12184551" cy="6858264"/>
            <a:chOff x="0" y="0"/>
            <a:chExt cx="9899700" cy="5572200"/>
          </a:xfrm>
        </p:grpSpPr>
        <p:cxnSp>
          <p:nvCxnSpPr>
            <p:cNvPr id="227" name="Google Shape;227;p3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28" name="Google Shape;228;p3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29" name="Google Shape;229;p3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30" name="Google Shape;230;p3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31" name="Google Shape;231;p3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32" name="Google Shape;232;p3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33" name="Google Shape;233;p3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34" name="Google Shape;234;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5" name="Google Shape;235;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6" name="Google Shape;236;p37"/>
          <p:cNvSpPr/>
          <p:nvPr/>
        </p:nvSpPr>
        <p:spPr>
          <a:xfrm>
            <a:off x="531063" y="692150"/>
            <a:ext cx="11115300" cy="865200"/>
          </a:xfrm>
          <a:prstGeom prst="rect">
            <a:avLst/>
          </a:prstGeom>
          <a:noFill/>
          <a:ln>
            <a:noFill/>
          </a:ln>
        </p:spPr>
        <p:txBody>
          <a:bodyPr spcFirstLastPara="1" wrap="square" lIns="36000" tIns="36000" rIns="36000" bIns="360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37" name="Google Shape;237;p37"/>
          <p:cNvSpPr txBox="1"/>
          <p:nvPr/>
        </p:nvSpPr>
        <p:spPr>
          <a:xfrm>
            <a:off x="531063" y="268130"/>
            <a:ext cx="11088000" cy="361800"/>
          </a:xfrm>
          <a:prstGeom prst="rect">
            <a:avLst/>
          </a:prstGeom>
          <a:noFill/>
          <a:ln>
            <a:noFill/>
          </a:ln>
        </p:spPr>
        <p:txBody>
          <a:bodyPr spcFirstLastPara="1" wrap="square" lIns="72000" tIns="0" rIns="0" bIns="0" anchor="ctr" anchorCtr="0">
            <a:noAutofit/>
          </a:bodyPr>
          <a:lstStyle/>
          <a:p>
            <a:pPr marL="0" marR="0" lvl="0" indent="0" algn="l" rtl="0">
              <a:lnSpc>
                <a:spcPct val="100000"/>
              </a:lnSpc>
              <a:spcBef>
                <a:spcPts val="0"/>
              </a:spcBef>
              <a:spcAft>
                <a:spcPts val="0"/>
              </a:spcAft>
              <a:buClr>
                <a:schemeClr val="dk2"/>
              </a:buClr>
              <a:buSzPts val="1400"/>
              <a:buFont typeface="Arial"/>
              <a:buNone/>
            </a:pPr>
            <a:endParaRPr sz="1400" b="0" i="0" u="none" strike="noStrike" cap="none">
              <a:solidFill>
                <a:srgbClr val="3F3F3F"/>
              </a:solidFill>
              <a:latin typeface="Arial"/>
              <a:ea typeface="Arial"/>
              <a:cs typeface="Arial"/>
              <a:sym typeface="Arial"/>
            </a:endParaRPr>
          </a:p>
        </p:txBody>
      </p:sp>
      <p:cxnSp>
        <p:nvCxnSpPr>
          <p:cNvPr id="238" name="Google Shape;238;p37"/>
          <p:cNvCxnSpPr/>
          <p:nvPr/>
        </p:nvCxnSpPr>
        <p:spPr>
          <a:xfrm>
            <a:off x="515938" y="629920"/>
            <a:ext cx="111516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42"/>
        <p:cNvGrpSpPr/>
        <p:nvPr/>
      </p:nvGrpSpPr>
      <p:grpSpPr>
        <a:xfrm>
          <a:off x="0" y="0"/>
          <a:ext cx="0" cy="0"/>
          <a:chOff x="0" y="0"/>
          <a:chExt cx="0" cy="0"/>
        </a:xfrm>
      </p:grpSpPr>
      <p:sp>
        <p:nvSpPr>
          <p:cNvPr id="243" name="Google Shape;243;p3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4" name="Google Shape;244;p3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245" name="Google Shape;245;p3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246" name="Google Shape;246;p3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247" name="Google Shape;247;p3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48" name="Google Shape;248;p3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9" name="Google Shape;249;p3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50"/>
        <p:cNvGrpSpPr/>
        <p:nvPr/>
      </p:nvGrpSpPr>
      <p:grpSpPr>
        <a:xfrm>
          <a:off x="0" y="0"/>
          <a:ext cx="0" cy="0"/>
          <a:chOff x="0" y="0"/>
          <a:chExt cx="0" cy="0"/>
        </a:xfrm>
      </p:grpSpPr>
      <p:sp>
        <p:nvSpPr>
          <p:cNvPr id="251" name="Google Shape;251;p4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2"/>
        <p:cNvGrpSpPr/>
        <p:nvPr/>
      </p:nvGrpSpPr>
      <p:grpSpPr>
        <a:xfrm>
          <a:off x="0" y="0"/>
          <a:ext cx="0" cy="0"/>
          <a:chOff x="0" y="0"/>
          <a:chExt cx="0" cy="0"/>
        </a:xfrm>
      </p:grpSpPr>
      <p:grpSp>
        <p:nvGrpSpPr>
          <p:cNvPr id="253" name="Google Shape;253;p41"/>
          <p:cNvGrpSpPr/>
          <p:nvPr/>
        </p:nvGrpSpPr>
        <p:grpSpPr>
          <a:xfrm>
            <a:off x="0" y="2"/>
            <a:ext cx="12184551" cy="6858264"/>
            <a:chOff x="0" y="0"/>
            <a:chExt cx="9899700" cy="5572200"/>
          </a:xfrm>
        </p:grpSpPr>
        <p:cxnSp>
          <p:nvCxnSpPr>
            <p:cNvPr id="254" name="Google Shape;254;p4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55" name="Google Shape;255;p4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56" name="Google Shape;256;p4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57" name="Google Shape;257;p4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58" name="Google Shape;258;p4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59" name="Google Shape;259;p4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60" name="Google Shape;260;p4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61" name="Google Shape;261;p4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2" name="Google Shape;262;p4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3" name="Google Shape;263;p4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4" name="Google Shape;264;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65" name="Google Shape;265;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1"/>
        <p:cNvGrpSpPr/>
        <p:nvPr/>
      </p:nvGrpSpPr>
      <p:grpSpPr>
        <a:xfrm>
          <a:off x="0" y="0"/>
          <a:ext cx="0" cy="0"/>
          <a:chOff x="0" y="0"/>
          <a:chExt cx="0" cy="0"/>
        </a:xfrm>
      </p:grpSpPr>
      <p:grpSp>
        <p:nvGrpSpPr>
          <p:cNvPr id="272" name="Google Shape;272;p43"/>
          <p:cNvGrpSpPr/>
          <p:nvPr/>
        </p:nvGrpSpPr>
        <p:grpSpPr>
          <a:xfrm>
            <a:off x="11595312" y="6545115"/>
            <a:ext cx="450838" cy="204787"/>
            <a:chOff x="8348663" y="6450013"/>
            <a:chExt cx="338137" cy="204787"/>
          </a:xfrm>
        </p:grpSpPr>
        <p:sp>
          <p:nvSpPr>
            <p:cNvPr id="273" name="Google Shape;273;p43"/>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4" name="Google Shape;274;p43"/>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75"/>
        <p:cNvGrpSpPr/>
        <p:nvPr/>
      </p:nvGrpSpPr>
      <p:grpSpPr>
        <a:xfrm>
          <a:off x="0" y="0"/>
          <a:ext cx="0" cy="0"/>
          <a:chOff x="0" y="0"/>
          <a:chExt cx="0" cy="0"/>
        </a:xfrm>
      </p:grpSpPr>
      <p:grpSp>
        <p:nvGrpSpPr>
          <p:cNvPr id="276" name="Google Shape;276;p44"/>
          <p:cNvGrpSpPr/>
          <p:nvPr/>
        </p:nvGrpSpPr>
        <p:grpSpPr>
          <a:xfrm>
            <a:off x="11595312" y="6545115"/>
            <a:ext cx="450838" cy="204787"/>
            <a:chOff x="8348663" y="6450013"/>
            <a:chExt cx="338137" cy="204787"/>
          </a:xfrm>
        </p:grpSpPr>
        <p:sp>
          <p:nvSpPr>
            <p:cNvPr id="277" name="Google Shape;277;p44"/>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8" name="Google Shape;278;p44"/>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79" name="Google Shape;279;p44"/>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80" name="Google Shape;280;p44"/>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8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7"/>
        <p:cNvGrpSpPr/>
        <p:nvPr/>
      </p:nvGrpSpPr>
      <p:grpSpPr>
        <a:xfrm>
          <a:off x="0" y="0"/>
          <a:ext cx="0" cy="0"/>
          <a:chOff x="0" y="0"/>
          <a:chExt cx="0" cy="0"/>
        </a:xfrm>
      </p:grpSpPr>
      <p:grpSp>
        <p:nvGrpSpPr>
          <p:cNvPr id="288" name="Google Shape;288;p47"/>
          <p:cNvGrpSpPr/>
          <p:nvPr/>
        </p:nvGrpSpPr>
        <p:grpSpPr>
          <a:xfrm>
            <a:off x="11595312" y="6545115"/>
            <a:ext cx="450838" cy="204787"/>
            <a:chOff x="8348663" y="6450013"/>
            <a:chExt cx="338137" cy="204787"/>
          </a:xfrm>
        </p:grpSpPr>
        <p:sp>
          <p:nvSpPr>
            <p:cNvPr id="289" name="Google Shape;289;p47"/>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0" name="Google Shape;290;p47"/>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91"/>
        <p:cNvGrpSpPr/>
        <p:nvPr/>
      </p:nvGrpSpPr>
      <p:grpSpPr>
        <a:xfrm>
          <a:off x="0" y="0"/>
          <a:ext cx="0" cy="0"/>
          <a:chOff x="0" y="0"/>
          <a:chExt cx="0" cy="0"/>
        </a:xfrm>
      </p:grpSpPr>
      <p:grpSp>
        <p:nvGrpSpPr>
          <p:cNvPr id="292" name="Google Shape;292;p48"/>
          <p:cNvGrpSpPr/>
          <p:nvPr/>
        </p:nvGrpSpPr>
        <p:grpSpPr>
          <a:xfrm>
            <a:off x="11595312" y="6545115"/>
            <a:ext cx="450838" cy="204787"/>
            <a:chOff x="8348663" y="6450013"/>
            <a:chExt cx="338137" cy="204787"/>
          </a:xfrm>
        </p:grpSpPr>
        <p:sp>
          <p:nvSpPr>
            <p:cNvPr id="293" name="Google Shape;293;p48"/>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4" name="Google Shape;294;p48"/>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95" name="Google Shape;295;p48"/>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96" name="Google Shape;296;p48"/>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719667" y="2564905"/>
            <a:ext cx="11027832" cy="761481"/>
          </a:xfrm>
          <a:prstGeom prst="rect">
            <a:avLst/>
          </a:prstGeom>
          <a:noFill/>
          <a:ln>
            <a:noFill/>
          </a:ln>
        </p:spPr>
        <p:txBody>
          <a:bodyPr spcFirstLastPara="1" wrap="square" lIns="72000" tIns="72000" rIns="0" bIns="0" anchor="t" anchorCtr="0">
            <a:spAutoFit/>
          </a:bodyPr>
          <a:lstStyle>
            <a:lvl1pPr marL="457200" marR="0" lvl="0" indent="-228600" algn="l">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9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08" name="Google Shape;308;p51"/>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09" name="Google Shape;309;p51"/>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10" name="Google Shape;310;p51"/>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11" name="Google Shape;311;p51"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12" name="Google Shape;312;p51"/>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13" name="Google Shape;313;p51"/>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14"/>
        <p:cNvGrpSpPr/>
        <p:nvPr/>
      </p:nvGrpSpPr>
      <p:grpSpPr>
        <a:xfrm>
          <a:off x="0" y="0"/>
          <a:ext cx="0" cy="0"/>
          <a:chOff x="0" y="0"/>
          <a:chExt cx="0" cy="0"/>
        </a:xfrm>
      </p:grpSpPr>
      <p:sp>
        <p:nvSpPr>
          <p:cNvPr id="315" name="Google Shape;315;p52"/>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16"/>
        <p:cNvGrpSpPr/>
        <p:nvPr/>
      </p:nvGrpSpPr>
      <p:grpSpPr>
        <a:xfrm>
          <a:off x="0" y="0"/>
          <a:ext cx="0" cy="0"/>
          <a:chOff x="0" y="0"/>
          <a:chExt cx="0" cy="0"/>
        </a:xfrm>
      </p:grpSpPr>
      <p:grpSp>
        <p:nvGrpSpPr>
          <p:cNvPr id="317" name="Google Shape;317;p53"/>
          <p:cNvGrpSpPr/>
          <p:nvPr/>
        </p:nvGrpSpPr>
        <p:grpSpPr>
          <a:xfrm>
            <a:off x="0" y="2"/>
            <a:ext cx="12184551" cy="6858264"/>
            <a:chOff x="0" y="0"/>
            <a:chExt cx="9899700" cy="5572200"/>
          </a:xfrm>
        </p:grpSpPr>
        <p:cxnSp>
          <p:nvCxnSpPr>
            <p:cNvPr id="318" name="Google Shape;318;p53"/>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19" name="Google Shape;319;p53"/>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20" name="Google Shape;320;p53"/>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21" name="Google Shape;321;p53"/>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22" name="Google Shape;322;p53"/>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23" name="Google Shape;323;p53"/>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24" name="Google Shape;324;p53"/>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25" name="Google Shape;325;p53"/>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6" name="Google Shape;326;p53"/>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7" name="Google Shape;327;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28" name="Google Shape;328;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329"/>
        <p:cNvGrpSpPr/>
        <p:nvPr/>
      </p:nvGrpSpPr>
      <p:grpSpPr>
        <a:xfrm>
          <a:off x="0" y="0"/>
          <a:ext cx="0" cy="0"/>
          <a:chOff x="0" y="0"/>
          <a:chExt cx="0" cy="0"/>
        </a:xfrm>
      </p:grpSpPr>
      <p:sp>
        <p:nvSpPr>
          <p:cNvPr id="330" name="Google Shape;330;p54"/>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34"/>
        <p:cNvGrpSpPr/>
        <p:nvPr/>
      </p:nvGrpSpPr>
      <p:grpSpPr>
        <a:xfrm>
          <a:off x="0" y="0"/>
          <a:ext cx="0" cy="0"/>
          <a:chOff x="0" y="0"/>
          <a:chExt cx="0" cy="0"/>
        </a:xfrm>
      </p:grpSpPr>
      <p:sp>
        <p:nvSpPr>
          <p:cNvPr id="335" name="Google Shape;335;p56"/>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36" name="Google Shape;336;p56"/>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37" name="Google Shape;337;p56"/>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38" name="Google Shape;338;p56"/>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39" name="Google Shape;339;p56"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40" name="Google Shape;340;p56"/>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41" name="Google Shape;341;p56"/>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44"/>
        <p:cNvGrpSpPr/>
        <p:nvPr/>
      </p:nvGrpSpPr>
      <p:grpSpPr>
        <a:xfrm>
          <a:off x="0" y="0"/>
          <a:ext cx="0" cy="0"/>
          <a:chOff x="0" y="0"/>
          <a:chExt cx="0" cy="0"/>
        </a:xfrm>
      </p:grpSpPr>
      <p:grpSp>
        <p:nvGrpSpPr>
          <p:cNvPr id="345" name="Google Shape;345;p58"/>
          <p:cNvGrpSpPr/>
          <p:nvPr/>
        </p:nvGrpSpPr>
        <p:grpSpPr>
          <a:xfrm>
            <a:off x="0" y="2"/>
            <a:ext cx="12184551" cy="6858264"/>
            <a:chOff x="0" y="0"/>
            <a:chExt cx="9899700" cy="5572200"/>
          </a:xfrm>
        </p:grpSpPr>
        <p:cxnSp>
          <p:nvCxnSpPr>
            <p:cNvPr id="346" name="Google Shape;346;p58"/>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47" name="Google Shape;347;p58"/>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48" name="Google Shape;348;p58"/>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49" name="Google Shape;349;p58"/>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50" name="Google Shape;350;p58"/>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51" name="Google Shape;351;p58"/>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52" name="Google Shape;352;p58"/>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53" name="Google Shape;353;p58"/>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4" name="Google Shape;354;p58"/>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5" name="Google Shape;355;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56" name="Google Shape;356;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357"/>
        <p:cNvGrpSpPr/>
        <p:nvPr/>
      </p:nvGrpSpPr>
      <p:grpSpPr>
        <a:xfrm>
          <a:off x="0" y="0"/>
          <a:ext cx="0" cy="0"/>
          <a:chOff x="0" y="0"/>
          <a:chExt cx="0" cy="0"/>
        </a:xfrm>
      </p:grpSpPr>
      <p:sp>
        <p:nvSpPr>
          <p:cNvPr id="358" name="Google Shape;358;p59"/>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9" name="Google Shape;359;p5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60" name="Google Shape;360;p59"/>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61" name="Google Shape;361;p59"/>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62" name="Google Shape;362;p5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63" name="Google Shape;363;p59"/>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64" name="Google Shape;364;p59"/>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_Black1">
  <p:cSld name="2_Black1">
    <p:spTree>
      <p:nvGrpSpPr>
        <p:cNvPr id="1" name="Shape 365"/>
        <p:cNvGrpSpPr/>
        <p:nvPr/>
      </p:nvGrpSpPr>
      <p:grpSpPr>
        <a:xfrm>
          <a:off x="0" y="0"/>
          <a:ext cx="0" cy="0"/>
          <a:chOff x="0" y="0"/>
          <a:chExt cx="0" cy="0"/>
        </a:xfrm>
      </p:grpSpPr>
      <p:sp>
        <p:nvSpPr>
          <p:cNvPr id="366" name="Google Shape;366;p60"/>
          <p:cNvSpPr/>
          <p:nvPr/>
        </p:nvSpPr>
        <p:spPr>
          <a:xfrm rot="5400000">
            <a:off x="4191002" y="-1143000"/>
            <a:ext cx="6858000" cy="9144000"/>
          </a:xfrm>
          <a:prstGeom prst="rect">
            <a:avLst/>
          </a:prstGeom>
          <a:solidFill>
            <a:srgbClr val="F2F2F2"/>
          </a:solidFill>
          <a:ln>
            <a:noFill/>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lt1"/>
              </a:buClr>
              <a:buSzPts val="1100"/>
              <a:buFont typeface="Malgun Gothic"/>
              <a:buNone/>
            </a:pPr>
            <a:endParaRPr sz="1100" b="0" i="0" u="none" strike="noStrike" cap="none">
              <a:solidFill>
                <a:srgbClr val="1E1E1E"/>
              </a:solidFill>
              <a:latin typeface="Arial"/>
              <a:ea typeface="Arial"/>
              <a:cs typeface="Arial"/>
              <a:sym typeface="Arial"/>
            </a:endParaRPr>
          </a:p>
        </p:txBody>
      </p:sp>
      <p:pic>
        <p:nvPicPr>
          <p:cNvPr id="367" name="Google Shape;367;p60"/>
          <p:cNvPicPr preferRelativeResize="0"/>
          <p:nvPr/>
        </p:nvPicPr>
        <p:blipFill rotWithShape="1">
          <a:blip r:embed="rId2">
            <a:alphaModFix/>
          </a:blip>
          <a:srcRect/>
          <a:stretch/>
        </p:blipFill>
        <p:spPr>
          <a:xfrm>
            <a:off x="251527" y="301067"/>
            <a:ext cx="919240" cy="142688"/>
          </a:xfrm>
          <a:prstGeom prst="rect">
            <a:avLst/>
          </a:prstGeom>
          <a:noFill/>
          <a:ln>
            <a:noFill/>
          </a:ln>
        </p:spPr>
      </p:pic>
      <p:sp>
        <p:nvSpPr>
          <p:cNvPr id="368" name="Google Shape;368;p60"/>
          <p:cNvSpPr txBox="1"/>
          <p:nvPr/>
        </p:nvSpPr>
        <p:spPr>
          <a:xfrm>
            <a:off x="9244967" y="6621984"/>
            <a:ext cx="2804100" cy="1641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fld id="{00000000-1234-1234-1234-123412341234}" type="slidenum">
              <a:rPr lang="ko-KR" sz="1067">
                <a:solidFill>
                  <a:srgbClr val="000000"/>
                </a:solidFill>
                <a:latin typeface="Arial"/>
                <a:ea typeface="Arial"/>
                <a:cs typeface="Arial"/>
                <a:sym typeface="Arial"/>
              </a:rPr>
              <a:t>‹#›</a:t>
            </a:fld>
            <a:endParaRPr sz="1067">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
        <p:cNvGrpSpPr/>
        <p:nvPr/>
      </p:nvGrpSpPr>
      <p:grpSpPr>
        <a:xfrm>
          <a:off x="0" y="0"/>
          <a:ext cx="0" cy="0"/>
          <a:chOff x="0" y="0"/>
          <a:chExt cx="0" cy="0"/>
        </a:xfrm>
      </p:grpSpPr>
      <p:grpSp>
        <p:nvGrpSpPr>
          <p:cNvPr id="26" name="Google Shape;26;p6"/>
          <p:cNvGrpSpPr/>
          <p:nvPr/>
        </p:nvGrpSpPr>
        <p:grpSpPr>
          <a:xfrm>
            <a:off x="0" y="2"/>
            <a:ext cx="12184184" cy="6857999"/>
            <a:chOff x="0" y="0"/>
            <a:chExt cx="9899650" cy="5572124"/>
          </a:xfrm>
        </p:grpSpPr>
        <p:cxnSp>
          <p:nvCxnSpPr>
            <p:cNvPr id="27" name="Google Shape;27;p6"/>
            <p:cNvCxnSpPr/>
            <p:nvPr/>
          </p:nvCxnSpPr>
          <p:spPr>
            <a:xfrm>
              <a:off x="350844" y="0"/>
              <a:ext cx="0" cy="5572124"/>
            </a:xfrm>
            <a:prstGeom prst="straightConnector1">
              <a:avLst/>
            </a:prstGeom>
            <a:noFill/>
            <a:ln w="9525" cap="sq" cmpd="sng">
              <a:solidFill>
                <a:schemeClr val="lt1"/>
              </a:solidFill>
              <a:prstDash val="dot"/>
              <a:round/>
              <a:headEnd type="none" w="sm" len="sm"/>
              <a:tailEnd type="none" w="sm" len="sm"/>
            </a:ln>
          </p:spPr>
        </p:cxnSp>
        <p:cxnSp>
          <p:nvCxnSpPr>
            <p:cNvPr id="28" name="Google Shape;28;p6"/>
            <p:cNvCxnSpPr/>
            <p:nvPr/>
          </p:nvCxnSpPr>
          <p:spPr>
            <a:xfrm>
              <a:off x="9548437" y="0"/>
              <a:ext cx="0" cy="5572124"/>
            </a:xfrm>
            <a:prstGeom prst="straightConnector1">
              <a:avLst/>
            </a:prstGeom>
            <a:noFill/>
            <a:ln w="9525" cap="sq" cmpd="sng">
              <a:solidFill>
                <a:schemeClr val="lt1"/>
              </a:solidFill>
              <a:prstDash val="dot"/>
              <a:round/>
              <a:headEnd type="none" w="sm" len="sm"/>
              <a:tailEnd type="none" w="sm" len="sm"/>
            </a:ln>
          </p:spPr>
        </p:cxnSp>
        <p:cxnSp>
          <p:nvCxnSpPr>
            <p:cNvPr id="29" name="Google Shape;29;p6"/>
            <p:cNvCxnSpPr/>
            <p:nvPr/>
          </p:nvCxnSpPr>
          <p:spPr>
            <a:xfrm>
              <a:off x="0" y="1098913"/>
              <a:ext cx="9899650" cy="0"/>
            </a:xfrm>
            <a:prstGeom prst="straightConnector1">
              <a:avLst/>
            </a:prstGeom>
            <a:noFill/>
            <a:ln w="9525" cap="sq" cmpd="sng">
              <a:solidFill>
                <a:schemeClr val="lt1"/>
              </a:solidFill>
              <a:prstDash val="dot"/>
              <a:round/>
              <a:headEnd type="none" w="sm" len="sm"/>
              <a:tailEnd type="none" w="sm" len="sm"/>
            </a:ln>
          </p:spPr>
        </p:cxnSp>
        <p:cxnSp>
          <p:nvCxnSpPr>
            <p:cNvPr id="30" name="Google Shape;30;p6"/>
            <p:cNvCxnSpPr/>
            <p:nvPr/>
          </p:nvCxnSpPr>
          <p:spPr>
            <a:xfrm>
              <a:off x="0" y="5262239"/>
              <a:ext cx="9899650" cy="0"/>
            </a:xfrm>
            <a:prstGeom prst="straightConnector1">
              <a:avLst/>
            </a:prstGeom>
            <a:noFill/>
            <a:ln w="9525" cap="sq" cmpd="sng">
              <a:solidFill>
                <a:schemeClr val="lt1"/>
              </a:solidFill>
              <a:prstDash val="dot"/>
              <a:round/>
              <a:headEnd type="none" w="sm" len="sm"/>
              <a:tailEnd type="none" w="sm" len="sm"/>
            </a:ln>
          </p:spPr>
        </p:cxnSp>
        <p:cxnSp>
          <p:nvCxnSpPr>
            <p:cNvPr id="31" name="Google Shape;31;p6"/>
            <p:cNvCxnSpPr/>
            <p:nvPr/>
          </p:nvCxnSpPr>
          <p:spPr>
            <a:xfrm>
              <a:off x="208014" y="796222"/>
              <a:ext cx="9503515" cy="0"/>
            </a:xfrm>
            <a:prstGeom prst="straightConnector1">
              <a:avLst/>
            </a:prstGeom>
            <a:noFill/>
            <a:ln w="9525" cap="sq" cmpd="sng">
              <a:solidFill>
                <a:schemeClr val="lt1"/>
              </a:solidFill>
              <a:prstDash val="dot"/>
              <a:round/>
              <a:headEnd type="none" w="sm" len="sm"/>
              <a:tailEnd type="none" w="sm" len="sm"/>
            </a:ln>
          </p:spPr>
        </p:cxnSp>
        <p:cxnSp>
          <p:nvCxnSpPr>
            <p:cNvPr id="32" name="Google Shape;32;p6"/>
            <p:cNvCxnSpPr/>
            <p:nvPr/>
          </p:nvCxnSpPr>
          <p:spPr>
            <a:xfrm>
              <a:off x="208014" y="868652"/>
              <a:ext cx="9503515" cy="0"/>
            </a:xfrm>
            <a:prstGeom prst="straightConnector1">
              <a:avLst/>
            </a:prstGeom>
            <a:noFill/>
            <a:ln w="9525" cap="sq" cmpd="sng">
              <a:solidFill>
                <a:schemeClr val="lt1"/>
              </a:solidFill>
              <a:prstDash val="dot"/>
              <a:round/>
              <a:headEnd type="none" w="sm" len="sm"/>
              <a:tailEnd type="none" w="sm" len="sm"/>
            </a:ln>
          </p:spPr>
        </p:cxnSp>
        <p:cxnSp>
          <p:nvCxnSpPr>
            <p:cNvPr id="33" name="Google Shape;33;p6"/>
            <p:cNvCxnSpPr/>
            <p:nvPr/>
          </p:nvCxnSpPr>
          <p:spPr>
            <a:xfrm>
              <a:off x="0" y="1452178"/>
              <a:ext cx="9899650" cy="0"/>
            </a:xfrm>
            <a:prstGeom prst="straightConnector1">
              <a:avLst/>
            </a:prstGeom>
            <a:noFill/>
            <a:ln w="9525" cap="sq" cmpd="sng">
              <a:solidFill>
                <a:schemeClr val="lt1"/>
              </a:solidFill>
              <a:prstDash val="dot"/>
              <a:round/>
              <a:headEnd type="none" w="sm" len="sm"/>
              <a:tailEnd type="none" w="sm" len="sm"/>
            </a:ln>
          </p:spPr>
        </p:cxnSp>
      </p:grpSp>
      <p:sp>
        <p:nvSpPr>
          <p:cNvPr id="34" name="Google Shape;34;p6"/>
          <p:cNvSpPr txBox="1">
            <a:spLocks noGrp="1"/>
          </p:cNvSpPr>
          <p:nvPr>
            <p:ph type="body" idx="1"/>
          </p:nvPr>
        </p:nvSpPr>
        <p:spPr>
          <a:xfrm>
            <a:off x="550855" y="1213941"/>
            <a:ext cx="11082014" cy="258532"/>
          </a:xfrm>
          <a:prstGeom prst="rect">
            <a:avLst/>
          </a:prstGeom>
          <a:noFill/>
          <a:ln>
            <a:noFill/>
          </a:ln>
        </p:spPr>
        <p:txBody>
          <a:bodyPr spcFirstLastPara="1" wrap="square" lIns="36000" tIns="0" rIns="0" bIns="0" anchor="t" anchorCtr="0">
            <a:spAutoFit/>
          </a:bodyPr>
          <a:lstStyle>
            <a:lvl1pPr marL="457200" marR="0" lvl="0" indent="-228600" algn="l">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262626"/>
                </a:solidFill>
              </a:defRPr>
            </a:lvl2pPr>
            <a:lvl3pPr marL="1371600" lvl="2" indent="-228600" algn="l">
              <a:lnSpc>
                <a:spcPct val="100000"/>
              </a:lnSpc>
              <a:spcBef>
                <a:spcPts val="0"/>
              </a:spcBef>
              <a:spcAft>
                <a:spcPts val="0"/>
              </a:spcAft>
              <a:buSzPts val="1867"/>
              <a:buFont typeface="Arial"/>
              <a:buNone/>
              <a:defRPr>
                <a:solidFill>
                  <a:srgbClr val="262626"/>
                </a:solidFill>
              </a:defRPr>
            </a:lvl3pPr>
            <a:lvl4pPr marL="1828800" lvl="3" indent="-228600" algn="l">
              <a:lnSpc>
                <a:spcPct val="100000"/>
              </a:lnSpc>
              <a:spcBef>
                <a:spcPts val="0"/>
              </a:spcBef>
              <a:spcAft>
                <a:spcPts val="0"/>
              </a:spcAft>
              <a:buSzPts val="1867"/>
              <a:buFont typeface="Arial"/>
              <a:buNone/>
              <a:defRPr>
                <a:solidFill>
                  <a:srgbClr val="262626"/>
                </a:solidFill>
              </a:defRPr>
            </a:lvl4pPr>
            <a:lvl5pPr marL="2286000" lvl="4" indent="-228600" algn="l">
              <a:lnSpc>
                <a:spcPct val="100000"/>
              </a:lnSpc>
              <a:spcBef>
                <a:spcPts val="0"/>
              </a:spcBef>
              <a:spcAft>
                <a:spcPts val="0"/>
              </a:spcAft>
              <a:buSzPts val="1867"/>
              <a:buFont typeface="Arial"/>
              <a:buNone/>
              <a:defRPr>
                <a:solidFill>
                  <a:srgbClr val="262626"/>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5" name="Google Shape;35;p6"/>
          <p:cNvSpPr txBox="1">
            <a:spLocks noGrp="1"/>
          </p:cNvSpPr>
          <p:nvPr>
            <p:ph type="body" idx="2"/>
          </p:nvPr>
        </p:nvSpPr>
        <p:spPr>
          <a:xfrm>
            <a:off x="550863" y="646562"/>
            <a:ext cx="11082006" cy="47823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6" name="Google Shape;36;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7" name="Google Shape;37;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text">
  <p:cSld name="4_Title and text">
    <p:bg>
      <p:bgPr>
        <a:gradFill>
          <a:gsLst>
            <a:gs pos="0">
              <a:schemeClr val="dk1"/>
            </a:gs>
            <a:gs pos="73000">
              <a:srgbClr val="8C8C8C"/>
            </a:gs>
            <a:gs pos="100000">
              <a:schemeClr val="lt1"/>
            </a:gs>
          </a:gsLst>
          <a:lin ang="5400000" scaled="0"/>
        </a:gradFill>
        <a:effectLst/>
      </p:bgPr>
    </p:bg>
    <p:spTree>
      <p:nvGrpSpPr>
        <p:cNvPr id="1" name="Shape 38"/>
        <p:cNvGrpSpPr/>
        <p:nvPr/>
      </p:nvGrpSpPr>
      <p:grpSpPr>
        <a:xfrm>
          <a:off x="0" y="0"/>
          <a:ext cx="0" cy="0"/>
          <a:chOff x="0" y="0"/>
          <a:chExt cx="0" cy="0"/>
        </a:xfrm>
      </p:grpSpPr>
      <p:grpSp>
        <p:nvGrpSpPr>
          <p:cNvPr id="39" name="Google Shape;39;p7"/>
          <p:cNvGrpSpPr/>
          <p:nvPr/>
        </p:nvGrpSpPr>
        <p:grpSpPr>
          <a:xfrm>
            <a:off x="0" y="2"/>
            <a:ext cx="12184184" cy="6857999"/>
            <a:chOff x="0" y="0"/>
            <a:chExt cx="9899650" cy="5572124"/>
          </a:xfrm>
        </p:grpSpPr>
        <p:cxnSp>
          <p:nvCxnSpPr>
            <p:cNvPr id="40" name="Google Shape;40;p7"/>
            <p:cNvCxnSpPr/>
            <p:nvPr/>
          </p:nvCxnSpPr>
          <p:spPr>
            <a:xfrm>
              <a:off x="350844" y="0"/>
              <a:ext cx="0" cy="5572124"/>
            </a:xfrm>
            <a:prstGeom prst="straightConnector1">
              <a:avLst/>
            </a:prstGeom>
            <a:noFill/>
            <a:ln w="9525" cap="sq" cmpd="sng">
              <a:solidFill>
                <a:schemeClr val="dk1"/>
              </a:solidFill>
              <a:prstDash val="dot"/>
              <a:round/>
              <a:headEnd type="none" w="sm" len="sm"/>
              <a:tailEnd type="none" w="sm" len="sm"/>
            </a:ln>
          </p:spPr>
        </p:cxnSp>
        <p:cxnSp>
          <p:nvCxnSpPr>
            <p:cNvPr id="41" name="Google Shape;41;p7"/>
            <p:cNvCxnSpPr/>
            <p:nvPr/>
          </p:nvCxnSpPr>
          <p:spPr>
            <a:xfrm>
              <a:off x="9548437" y="0"/>
              <a:ext cx="0" cy="5572124"/>
            </a:xfrm>
            <a:prstGeom prst="straightConnector1">
              <a:avLst/>
            </a:prstGeom>
            <a:noFill/>
            <a:ln w="9525" cap="sq" cmpd="sng">
              <a:solidFill>
                <a:schemeClr val="dk1"/>
              </a:solidFill>
              <a:prstDash val="dot"/>
              <a:round/>
              <a:headEnd type="none" w="sm" len="sm"/>
              <a:tailEnd type="none" w="sm" len="sm"/>
            </a:ln>
          </p:spPr>
        </p:cxnSp>
        <p:cxnSp>
          <p:nvCxnSpPr>
            <p:cNvPr id="42" name="Google Shape;42;p7"/>
            <p:cNvCxnSpPr/>
            <p:nvPr/>
          </p:nvCxnSpPr>
          <p:spPr>
            <a:xfrm>
              <a:off x="0" y="1098913"/>
              <a:ext cx="9899650" cy="0"/>
            </a:xfrm>
            <a:prstGeom prst="straightConnector1">
              <a:avLst/>
            </a:prstGeom>
            <a:noFill/>
            <a:ln w="9525" cap="sq" cmpd="sng">
              <a:solidFill>
                <a:schemeClr val="dk1"/>
              </a:solidFill>
              <a:prstDash val="dot"/>
              <a:round/>
              <a:headEnd type="none" w="sm" len="sm"/>
              <a:tailEnd type="none" w="sm" len="sm"/>
            </a:ln>
          </p:spPr>
        </p:cxnSp>
        <p:cxnSp>
          <p:nvCxnSpPr>
            <p:cNvPr id="43" name="Google Shape;43;p7"/>
            <p:cNvCxnSpPr/>
            <p:nvPr/>
          </p:nvCxnSpPr>
          <p:spPr>
            <a:xfrm>
              <a:off x="0" y="5262239"/>
              <a:ext cx="9899650" cy="0"/>
            </a:xfrm>
            <a:prstGeom prst="straightConnector1">
              <a:avLst/>
            </a:prstGeom>
            <a:noFill/>
            <a:ln w="9525" cap="sq" cmpd="sng">
              <a:solidFill>
                <a:schemeClr val="dk1"/>
              </a:solidFill>
              <a:prstDash val="dot"/>
              <a:round/>
              <a:headEnd type="none" w="sm" len="sm"/>
              <a:tailEnd type="none" w="sm" len="sm"/>
            </a:ln>
          </p:spPr>
        </p:cxnSp>
        <p:cxnSp>
          <p:nvCxnSpPr>
            <p:cNvPr id="44" name="Google Shape;44;p7"/>
            <p:cNvCxnSpPr/>
            <p:nvPr/>
          </p:nvCxnSpPr>
          <p:spPr>
            <a:xfrm>
              <a:off x="208014" y="796222"/>
              <a:ext cx="9503515" cy="0"/>
            </a:xfrm>
            <a:prstGeom prst="straightConnector1">
              <a:avLst/>
            </a:prstGeom>
            <a:noFill/>
            <a:ln w="9525" cap="sq" cmpd="sng">
              <a:solidFill>
                <a:schemeClr val="dk1"/>
              </a:solidFill>
              <a:prstDash val="dot"/>
              <a:round/>
              <a:headEnd type="none" w="sm" len="sm"/>
              <a:tailEnd type="none" w="sm" len="sm"/>
            </a:ln>
          </p:spPr>
        </p:cxnSp>
        <p:cxnSp>
          <p:nvCxnSpPr>
            <p:cNvPr id="45" name="Google Shape;45;p7"/>
            <p:cNvCxnSpPr/>
            <p:nvPr/>
          </p:nvCxnSpPr>
          <p:spPr>
            <a:xfrm>
              <a:off x="208014" y="868652"/>
              <a:ext cx="9503515" cy="0"/>
            </a:xfrm>
            <a:prstGeom prst="straightConnector1">
              <a:avLst/>
            </a:prstGeom>
            <a:noFill/>
            <a:ln w="9525" cap="sq" cmpd="sng">
              <a:solidFill>
                <a:schemeClr val="dk1"/>
              </a:solidFill>
              <a:prstDash val="dot"/>
              <a:round/>
              <a:headEnd type="none" w="sm" len="sm"/>
              <a:tailEnd type="none" w="sm" len="sm"/>
            </a:ln>
          </p:spPr>
        </p:cxnSp>
        <p:cxnSp>
          <p:nvCxnSpPr>
            <p:cNvPr id="46" name="Google Shape;46;p7"/>
            <p:cNvCxnSpPr/>
            <p:nvPr/>
          </p:nvCxnSpPr>
          <p:spPr>
            <a:xfrm>
              <a:off x="0" y="1452178"/>
              <a:ext cx="9899650" cy="0"/>
            </a:xfrm>
            <a:prstGeom prst="straightConnector1">
              <a:avLst/>
            </a:prstGeom>
            <a:noFill/>
            <a:ln w="9525" cap="sq" cmpd="sng">
              <a:solidFill>
                <a:schemeClr val="dk1"/>
              </a:solidFill>
              <a:prstDash val="dot"/>
              <a:round/>
              <a:headEnd type="none" w="sm" len="sm"/>
              <a:tailEnd type="none" w="sm" len="sm"/>
            </a:ln>
          </p:spPr>
        </p:cxnSp>
      </p:grpSp>
      <p:sp>
        <p:nvSpPr>
          <p:cNvPr id="47" name="Google Shape;47;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8" name="Google Shape;48;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9" name="Google Shape;49;p7"/>
          <p:cNvSpPr txBox="1">
            <a:spLocks noGrp="1"/>
          </p:cNvSpPr>
          <p:nvPr>
            <p:ph type="body" idx="1"/>
          </p:nvPr>
        </p:nvSpPr>
        <p:spPr>
          <a:xfrm>
            <a:off x="407070" y="280534"/>
            <a:ext cx="11376943" cy="360000"/>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0"/>
              </a:spcBef>
              <a:spcAft>
                <a:spcPts val="0"/>
              </a:spcAft>
              <a:buSzPts val="1400"/>
              <a:buFont typeface="Arial"/>
              <a:buNone/>
              <a:defRPr sz="14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0" name="Google Shape;50;p7"/>
          <p:cNvSpPr txBox="1">
            <a:spLocks noGrp="1"/>
          </p:cNvSpPr>
          <p:nvPr>
            <p:ph type="body" idx="2"/>
          </p:nvPr>
        </p:nvSpPr>
        <p:spPr>
          <a:xfrm>
            <a:off x="407988" y="816766"/>
            <a:ext cx="11376026" cy="568800"/>
          </a:xfrm>
          <a:prstGeom prst="rect">
            <a:avLst/>
          </a:prstGeom>
          <a:noFill/>
          <a:ln>
            <a:noFill/>
          </a:ln>
        </p:spPr>
        <p:txBody>
          <a:bodyPr spcFirstLastPara="1" wrap="square" lIns="36000" tIns="36000" rIns="36000" bIns="36000" anchor="t" anchorCtr="0">
            <a:noAutofit/>
          </a:bodyPr>
          <a:lstStyle>
            <a:lvl1pPr marL="457200" marR="0" lvl="0" indent="-228600" algn="l">
              <a:lnSpc>
                <a:spcPct val="100000"/>
              </a:lnSpc>
              <a:spcBef>
                <a:spcPts val="0"/>
              </a:spcBef>
              <a:spcAft>
                <a:spcPts val="0"/>
              </a:spcAft>
              <a:buClr>
                <a:schemeClr val="dk2"/>
              </a:buClr>
              <a:buSzPts val="2000"/>
              <a:buFont typeface="Arial"/>
              <a:buNone/>
              <a:defRPr sz="2000" b="1" i="0" u="none" strike="noStrike" cap="none">
                <a:solidFill>
                  <a:schemeClr val="lt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FEFEFE"/>
                </a:solidFill>
              </a:defRPr>
            </a:lvl2pPr>
            <a:lvl3pPr marL="1371600" lvl="2" indent="-228600" algn="l">
              <a:lnSpc>
                <a:spcPct val="100000"/>
              </a:lnSpc>
              <a:spcBef>
                <a:spcPts val="0"/>
              </a:spcBef>
              <a:spcAft>
                <a:spcPts val="0"/>
              </a:spcAft>
              <a:buSzPts val="1867"/>
              <a:buFont typeface="Arial"/>
              <a:buNone/>
              <a:defRPr>
                <a:solidFill>
                  <a:srgbClr val="FEFEFE"/>
                </a:solidFill>
              </a:defRPr>
            </a:lvl3pPr>
            <a:lvl4pPr marL="1828800" lvl="3" indent="-228600" algn="l">
              <a:lnSpc>
                <a:spcPct val="100000"/>
              </a:lnSpc>
              <a:spcBef>
                <a:spcPts val="0"/>
              </a:spcBef>
              <a:spcAft>
                <a:spcPts val="0"/>
              </a:spcAft>
              <a:buSzPts val="1867"/>
              <a:buFont typeface="Arial"/>
              <a:buNone/>
              <a:defRPr>
                <a:solidFill>
                  <a:srgbClr val="FEFEFE"/>
                </a:solidFill>
              </a:defRPr>
            </a:lvl4pPr>
            <a:lvl5pPr marL="2286000" lvl="4" indent="-228600" algn="l">
              <a:lnSpc>
                <a:spcPct val="100000"/>
              </a:lnSpc>
              <a:spcBef>
                <a:spcPts val="0"/>
              </a:spcBef>
              <a:spcAft>
                <a:spcPts val="0"/>
              </a:spcAft>
              <a:buSzPts val="1867"/>
              <a:buFont typeface="Arial"/>
              <a:buNone/>
              <a:defRPr>
                <a:solidFill>
                  <a:srgbClr val="FEFEFE"/>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1" name="Google Shape;51;p7"/>
          <p:cNvSpPr txBox="1">
            <a:spLocks noGrp="1"/>
          </p:cNvSpPr>
          <p:nvPr>
            <p:ph type="body" idx="3"/>
          </p:nvPr>
        </p:nvSpPr>
        <p:spPr>
          <a:xfrm>
            <a:off x="417163" y="6387566"/>
            <a:ext cx="1344920" cy="145424"/>
          </a:xfrm>
          <a:prstGeom prst="rect">
            <a:avLst/>
          </a:prstGeom>
          <a:noFill/>
          <a:ln>
            <a:noFill/>
          </a:ln>
        </p:spPr>
        <p:txBody>
          <a:bodyPr spcFirstLastPara="1" wrap="square" lIns="0" tIns="0" rIns="0" bIns="0" anchor="t" anchorCtr="0">
            <a:spAutoFit/>
          </a:bodyPr>
          <a:lstStyle>
            <a:lvl1pPr marL="457200" lvl="0" indent="-228600" algn="l">
              <a:lnSpc>
                <a:spcPct val="110000"/>
              </a:lnSpc>
              <a:spcBef>
                <a:spcPts val="0"/>
              </a:spcBef>
              <a:spcAft>
                <a:spcPts val="0"/>
              </a:spcAft>
              <a:buSzPts val="900"/>
              <a:buFont typeface="Arial"/>
              <a:buNone/>
              <a:defRPr sz="900" b="0">
                <a:solidFill>
                  <a:srgbClr val="FEFEFE"/>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2" name="Google Shape;52;p7"/>
          <p:cNvSpPr/>
          <p:nvPr/>
        </p:nvSpPr>
        <p:spPr>
          <a:xfrm>
            <a:off x="407070" y="634325"/>
            <a:ext cx="11376000" cy="62245"/>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53" name="Google Shape;53;p7"/>
          <p:cNvSpPr/>
          <p:nvPr/>
        </p:nvSpPr>
        <p:spPr>
          <a:xfrm>
            <a:off x="-1289785" y="1087652"/>
            <a:ext cx="857523" cy="324428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4" name="Google Shape;54;p7"/>
          <p:cNvSpPr/>
          <p:nvPr/>
        </p:nvSpPr>
        <p:spPr>
          <a:xfrm>
            <a:off x="-1138249" y="1192671"/>
            <a:ext cx="554451" cy="357061"/>
          </a:xfrm>
          <a:prstGeom prst="rect">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5" name="Google Shape;55;p7"/>
          <p:cNvSpPr/>
          <p:nvPr/>
        </p:nvSpPr>
        <p:spPr>
          <a:xfrm>
            <a:off x="-1138249" y="1641138"/>
            <a:ext cx="554451" cy="357061"/>
          </a:xfrm>
          <a:prstGeom prst="rect">
            <a:avLst/>
          </a:prstGeom>
          <a:solidFill>
            <a:srgbClr val="B4C9E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6" name="Google Shape;56;p7"/>
          <p:cNvSpPr/>
          <p:nvPr/>
        </p:nvSpPr>
        <p:spPr>
          <a:xfrm>
            <a:off x="-1138249" y="2089605"/>
            <a:ext cx="554451" cy="357061"/>
          </a:xfrm>
          <a:prstGeom prst="rect">
            <a:avLst/>
          </a:prstGeom>
          <a:solidFill>
            <a:srgbClr val="C1CBF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7" name="Google Shape;57;p7"/>
          <p:cNvSpPr/>
          <p:nvPr/>
        </p:nvSpPr>
        <p:spPr>
          <a:xfrm>
            <a:off x="-1138249" y="2538072"/>
            <a:ext cx="554451" cy="357061"/>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8" name="Google Shape;58;p7"/>
          <p:cNvSpPr/>
          <p:nvPr/>
        </p:nvSpPr>
        <p:spPr>
          <a:xfrm>
            <a:off x="-1138249" y="2986539"/>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9" name="Google Shape;59;p7"/>
          <p:cNvSpPr/>
          <p:nvPr/>
        </p:nvSpPr>
        <p:spPr>
          <a:xfrm>
            <a:off x="-1138249" y="3435005"/>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60" name="Google Shape;60;p7"/>
          <p:cNvSpPr/>
          <p:nvPr/>
        </p:nvSpPr>
        <p:spPr>
          <a:xfrm>
            <a:off x="-1138249" y="3883471"/>
            <a:ext cx="554451" cy="357061"/>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1">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0">
          <p15:clr>
            <a:srgbClr val="FBAE40"/>
          </p15:clr>
        </p15:guide>
        <p15:guide id="2" pos="257">
          <p15:clr>
            <a:srgbClr val="FBAE40"/>
          </p15:clr>
        </p15:guide>
        <p15:guide id="3" pos="7423">
          <p15:clr>
            <a:srgbClr val="FBAE40"/>
          </p15:clr>
        </p15:guide>
        <p15:guide id="4" orient="horz" pos="3997">
          <p15:clr>
            <a:srgbClr val="FBAE40"/>
          </p15:clr>
        </p15:guide>
        <p15:guide id="5" orient="horz" pos="1071">
          <p15:clr>
            <a:srgbClr val="FBAE40"/>
          </p15:clr>
        </p15:guide>
        <p15:guide id="6" orient="horz" pos="1389">
          <p15:clr>
            <a:srgbClr val="FBAE40"/>
          </p15:clr>
        </p15:guide>
        <p15:guide id="7" orient="horz" pos="145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text_v1">
  <p:cSld name="1_Title and text_v1">
    <p:spTree>
      <p:nvGrpSpPr>
        <p:cNvPr id="1" name="Shape 63"/>
        <p:cNvGrpSpPr/>
        <p:nvPr/>
      </p:nvGrpSpPr>
      <p:grpSpPr>
        <a:xfrm>
          <a:off x="0" y="0"/>
          <a:ext cx="0" cy="0"/>
          <a:chOff x="0" y="0"/>
          <a:chExt cx="0" cy="0"/>
        </a:xfrm>
      </p:grpSpPr>
      <p:sp>
        <p:nvSpPr>
          <p:cNvPr id="64" name="Google Shape;64;p10"/>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5" name="Google Shape;65;p10"/>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66" name="Google Shape;66;p10"/>
          <p:cNvCxnSpPr/>
          <p:nvPr/>
        </p:nvCxnSpPr>
        <p:spPr>
          <a:xfrm>
            <a:off x="1919235" y="296863"/>
            <a:ext cx="9756830"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and text_v1">
  <p:cSld name="2_Title and text_v1">
    <p:spTree>
      <p:nvGrpSpPr>
        <p:cNvPr id="1" name="Shape 67"/>
        <p:cNvGrpSpPr/>
        <p:nvPr/>
      </p:nvGrpSpPr>
      <p:grpSpPr>
        <a:xfrm>
          <a:off x="0" y="0"/>
          <a:ext cx="0" cy="0"/>
          <a:chOff x="0" y="0"/>
          <a:chExt cx="0" cy="0"/>
        </a:xfrm>
      </p:grpSpPr>
      <p:sp>
        <p:nvSpPr>
          <p:cNvPr id="68" name="Google Shape;68;p11"/>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9" name="Google Shape;69;p11"/>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70" name="Google Shape;70;p11"/>
          <p:cNvCxnSpPr/>
          <p:nvPr/>
        </p:nvCxnSpPr>
        <p:spPr>
          <a:xfrm>
            <a:off x="1919235" y="296863"/>
            <a:ext cx="5410253"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theme" Target="../theme/theme10.xml"/><Relationship Id="rId4" Type="http://schemas.openxmlformats.org/officeDocument/2006/relationships/slideLayout" Target="../slideLayouts/slideLayout44.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11.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Google Shape;9;p1"/>
          <p:cNvSpPr txBox="1">
            <a:spLocks noGrp="1"/>
          </p:cNvSpPr>
          <p:nvPr>
            <p:ph type="title"/>
          </p:nvPr>
        </p:nvSpPr>
        <p:spPr>
          <a:xfrm>
            <a:off x="431809" y="452967"/>
            <a:ext cx="11320113" cy="5270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10" name="Google Shape;10;p1"/>
          <p:cNvSpPr txBox="1">
            <a:spLocks noGrp="1"/>
          </p:cNvSpPr>
          <p:nvPr>
            <p:ph type="body" idx="1"/>
          </p:nvPr>
        </p:nvSpPr>
        <p:spPr>
          <a:xfrm>
            <a:off x="415600" y="1411817"/>
            <a:ext cx="11360800" cy="4680016"/>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00" name="Google Shape;300;p50"/>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grpSp>
        <p:nvGrpSpPr>
          <p:cNvPr id="301" name="Google Shape;301;p50"/>
          <p:cNvGrpSpPr/>
          <p:nvPr/>
        </p:nvGrpSpPr>
        <p:grpSpPr>
          <a:xfrm>
            <a:off x="-1289785" y="1087653"/>
            <a:ext cx="483600" cy="1328400"/>
            <a:chOff x="-1289785" y="1087653"/>
            <a:chExt cx="483600" cy="1328400"/>
          </a:xfrm>
        </p:grpSpPr>
        <p:sp>
          <p:nvSpPr>
            <p:cNvPr id="302" name="Google Shape;302;p50"/>
            <p:cNvSpPr/>
            <p:nvPr/>
          </p:nvSpPr>
          <p:spPr>
            <a:xfrm>
              <a:off x="-1289785" y="1087653"/>
              <a:ext cx="483600" cy="1328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3" name="Google Shape;303;p50"/>
            <p:cNvSpPr/>
            <p:nvPr/>
          </p:nvSpPr>
          <p:spPr>
            <a:xfrm>
              <a:off x="-1204326" y="1169260"/>
              <a:ext cx="312600" cy="312000"/>
            </a:xfrm>
            <a:prstGeom prst="rect">
              <a:avLst/>
            </a:prstGeom>
            <a:solidFill>
              <a:srgbClr val="ACDA7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4" name="Google Shape;304;p50"/>
            <p:cNvSpPr/>
            <p:nvPr/>
          </p:nvSpPr>
          <p:spPr>
            <a:xfrm>
              <a:off x="-1204326" y="1562729"/>
              <a:ext cx="312600" cy="312000"/>
            </a:xfrm>
            <a:prstGeom prst="rect">
              <a:avLst/>
            </a:prstGeom>
            <a:solidFill>
              <a:srgbClr val="92D05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5" name="Google Shape;305;p50"/>
            <p:cNvSpPr/>
            <p:nvPr/>
          </p:nvSpPr>
          <p:spPr>
            <a:xfrm>
              <a:off x="-1204326" y="1956198"/>
              <a:ext cx="312600" cy="312000"/>
            </a:xfrm>
            <a:prstGeom prst="rect">
              <a:avLst/>
            </a:prstGeom>
            <a:solidFill>
              <a:srgbClr val="37AE5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33" name="Google Shape;333;p55"/>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78" name="Google Shape;78;p14"/>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05" name="Google Shape;105;p1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30" name="Google Shape;130;p22"/>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
        <p:nvSpPr>
          <p:cNvPr id="131" name="Google Shape;131;p22"/>
          <p:cNvSpPr txBox="1"/>
          <p:nvPr/>
        </p:nvSpPr>
        <p:spPr>
          <a:xfrm>
            <a:off x="11547825" y="6573544"/>
            <a:ext cx="128100" cy="115500"/>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92" name="Google Shape;192;p31"/>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241" name="Google Shape;241;p3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6"/>
        <p:cNvGrpSpPr/>
        <p:nvPr/>
      </p:nvGrpSpPr>
      <p:grpSpPr>
        <a:xfrm>
          <a:off x="0" y="0"/>
          <a:ext cx="0" cy="0"/>
          <a:chOff x="0" y="0"/>
          <a:chExt cx="0" cy="0"/>
        </a:xfrm>
      </p:grpSpPr>
      <p:sp>
        <p:nvSpPr>
          <p:cNvPr id="267" name="Google Shape;267;p42"/>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68" name="Google Shape;268;p42"/>
          <p:cNvGrpSpPr/>
          <p:nvPr/>
        </p:nvGrpSpPr>
        <p:grpSpPr>
          <a:xfrm>
            <a:off x="11595312" y="6545115"/>
            <a:ext cx="450838" cy="204787"/>
            <a:chOff x="8348663" y="6450013"/>
            <a:chExt cx="338137" cy="204787"/>
          </a:xfrm>
        </p:grpSpPr>
        <p:sp>
          <p:nvSpPr>
            <p:cNvPr id="269" name="Google Shape;269;p42"/>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0" name="Google Shape;270;p42"/>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2"/>
        <p:cNvGrpSpPr/>
        <p:nvPr/>
      </p:nvGrpSpPr>
      <p:grpSpPr>
        <a:xfrm>
          <a:off x="0" y="0"/>
          <a:ext cx="0" cy="0"/>
          <a:chOff x="0" y="0"/>
          <a:chExt cx="0" cy="0"/>
        </a:xfrm>
      </p:grpSpPr>
      <p:sp>
        <p:nvSpPr>
          <p:cNvPr id="283" name="Google Shape;283;p46"/>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84" name="Google Shape;284;p46"/>
          <p:cNvGrpSpPr/>
          <p:nvPr/>
        </p:nvGrpSpPr>
        <p:grpSpPr>
          <a:xfrm>
            <a:off x="11595312" y="6545115"/>
            <a:ext cx="450838" cy="204787"/>
            <a:chOff x="8348663" y="6450013"/>
            <a:chExt cx="338137" cy="204787"/>
          </a:xfrm>
        </p:grpSpPr>
        <p:sp>
          <p:nvSpPr>
            <p:cNvPr id="285" name="Google Shape;285;p46"/>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86" name="Google Shape;286;p46"/>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shorts/wNzd7NuVBF4"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demandsage.com/youtube-stat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youtube.com/watch?v=giNcEfytUJ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shorts/wNzd7NuVBF4"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1"/>
          <p:cNvSpPr txBox="1">
            <a:spLocks noGrp="1"/>
          </p:cNvSpPr>
          <p:nvPr>
            <p:ph type="body" idx="1"/>
          </p:nvPr>
        </p:nvSpPr>
        <p:spPr>
          <a:xfrm>
            <a:off x="634590" y="5132731"/>
            <a:ext cx="4699410" cy="8713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400"/>
              <a:buFont typeface="Arial"/>
              <a:buNone/>
            </a:pPr>
            <a:r>
              <a:rPr lang="ko-KR" sz="2400" dirty="0">
                <a:latin typeface="+mj-lt"/>
                <a:ea typeface="Arial"/>
                <a:cs typeface="Arial"/>
                <a:sym typeface="Arial"/>
              </a:rPr>
              <a:t>HJL</a:t>
            </a:r>
            <a:endParaRPr dirty="0">
              <a:latin typeface="+mj-lt"/>
            </a:endParaRPr>
          </a:p>
          <a:p>
            <a:pPr marL="0" marR="0" lvl="0" indent="0" algn="l" rtl="0">
              <a:lnSpc>
                <a:spcPct val="100000"/>
              </a:lnSpc>
              <a:spcBef>
                <a:spcPts val="0"/>
              </a:spcBef>
              <a:spcAft>
                <a:spcPts val="0"/>
              </a:spcAft>
              <a:buClr>
                <a:schemeClr val="dk2"/>
              </a:buClr>
              <a:buSzPts val="2400"/>
              <a:buFont typeface="Arial"/>
              <a:buNone/>
            </a:pPr>
            <a:r>
              <a:rPr lang="en-US" altLang="ko-KR" sz="2400" dirty="0">
                <a:latin typeface="+mj-lt"/>
              </a:rPr>
              <a:t>May</a:t>
            </a:r>
            <a:r>
              <a:rPr lang="ko-KR" sz="2400" dirty="0">
                <a:latin typeface="+mj-lt"/>
                <a:ea typeface="Arial"/>
                <a:cs typeface="Arial"/>
                <a:sym typeface="Arial"/>
              </a:rPr>
              <a:t>. 2024 </a:t>
            </a:r>
            <a:endParaRPr dirty="0">
              <a:latin typeface="+mj-lt"/>
            </a:endParaRPr>
          </a:p>
          <a:p>
            <a:pPr marL="0" marR="0" lvl="0" indent="0" algn="l" rtl="0">
              <a:lnSpc>
                <a:spcPct val="100000"/>
              </a:lnSpc>
              <a:spcBef>
                <a:spcPts val="0"/>
              </a:spcBef>
              <a:spcAft>
                <a:spcPts val="0"/>
              </a:spcAft>
              <a:buClr>
                <a:schemeClr val="dk2"/>
              </a:buClr>
              <a:buSzPts val="2800"/>
              <a:buFont typeface="Arial"/>
              <a:buNone/>
            </a:pPr>
            <a:endParaRPr sz="2800" dirty="0">
              <a:latin typeface="+mj-lt"/>
              <a:ea typeface="Arial"/>
              <a:cs typeface="Arial"/>
              <a:sym typeface="Arial"/>
            </a:endParaRPr>
          </a:p>
        </p:txBody>
      </p:sp>
      <p:sp>
        <p:nvSpPr>
          <p:cNvPr id="376" name="Google Shape;376;p61"/>
          <p:cNvSpPr txBox="1">
            <a:spLocks noGrp="1"/>
          </p:cNvSpPr>
          <p:nvPr>
            <p:ph type="body" idx="1"/>
          </p:nvPr>
        </p:nvSpPr>
        <p:spPr>
          <a:xfrm>
            <a:off x="683489" y="2100769"/>
            <a:ext cx="11315700" cy="269023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6000"/>
              <a:buFont typeface="Arial"/>
              <a:buNone/>
            </a:pPr>
            <a:r>
              <a:rPr lang="ko-KR" sz="6000" dirty="0" err="1">
                <a:latin typeface="+mj-lt"/>
                <a:ea typeface="Arial"/>
                <a:cs typeface="Arial"/>
                <a:sym typeface="Arial"/>
              </a:rPr>
              <a:t>YouTube</a:t>
            </a:r>
            <a:r>
              <a:rPr lang="ko-KR" sz="6000" dirty="0">
                <a:latin typeface="+mj-lt"/>
                <a:ea typeface="Arial"/>
                <a:cs typeface="Arial"/>
                <a:sym typeface="Arial"/>
              </a:rPr>
              <a:t> </a:t>
            </a:r>
            <a:r>
              <a:rPr lang="ko-KR" sz="6000" dirty="0" err="1">
                <a:latin typeface="+mj-lt"/>
                <a:ea typeface="Arial"/>
                <a:cs typeface="Arial"/>
                <a:sym typeface="Arial"/>
              </a:rPr>
              <a:t>Shorts</a:t>
            </a:r>
            <a:r>
              <a:rPr lang="ko-KR" sz="6000" dirty="0">
                <a:latin typeface="+mj-lt"/>
                <a:ea typeface="Arial"/>
                <a:cs typeface="Arial"/>
                <a:sym typeface="Arial"/>
              </a:rPr>
              <a:t> </a:t>
            </a:r>
            <a:r>
              <a:rPr lang="ko-KR" sz="6000" dirty="0" err="1">
                <a:latin typeface="+mj-lt"/>
                <a:ea typeface="Arial"/>
                <a:cs typeface="Arial"/>
                <a:sym typeface="Arial"/>
              </a:rPr>
              <a:t>Tr</a:t>
            </a:r>
            <a:r>
              <a:rPr lang="ko-KR" sz="6000" dirty="0" err="1">
                <a:latin typeface="+mj-lt"/>
              </a:rPr>
              <a:t>end</a:t>
            </a:r>
            <a:r>
              <a:rPr lang="ko-KR" sz="6000" dirty="0">
                <a:latin typeface="+mj-lt"/>
              </a:rPr>
              <a:t> </a:t>
            </a:r>
            <a:r>
              <a:rPr lang="ko-KR" sz="6000" dirty="0" err="1">
                <a:latin typeface="+mj-lt"/>
              </a:rPr>
              <a:t>Tracking</a:t>
            </a:r>
            <a:r>
              <a:rPr lang="ko-KR" sz="6000" dirty="0">
                <a:latin typeface="+mj-lt"/>
              </a:rPr>
              <a:t> </a:t>
            </a:r>
            <a:r>
              <a:rPr lang="ko-KR" sz="6000" dirty="0">
                <a:latin typeface="+mj-lt"/>
                <a:ea typeface="Arial"/>
                <a:cs typeface="Arial"/>
                <a:sym typeface="Arial"/>
              </a:rPr>
              <a:t>Automation</a:t>
            </a:r>
            <a:endParaRPr dirty="0">
              <a:latin typeface="+mj-lt"/>
            </a:endParaRPr>
          </a:p>
          <a:p>
            <a:pPr marL="0" marR="0" lvl="0" indent="0" algn="l" rtl="0">
              <a:lnSpc>
                <a:spcPct val="100000"/>
              </a:lnSpc>
              <a:spcBef>
                <a:spcPts val="0"/>
              </a:spcBef>
              <a:spcAft>
                <a:spcPts val="0"/>
              </a:spcAft>
              <a:buClr>
                <a:schemeClr val="dk2"/>
              </a:buClr>
              <a:buSzPts val="3200"/>
              <a:buFont typeface="Arial"/>
              <a:buNone/>
            </a:pPr>
            <a:r>
              <a:rPr lang="en-US" altLang="ko-KR" sz="3200" dirty="0">
                <a:solidFill>
                  <a:srgbClr val="FFC000"/>
                </a:solidFill>
                <a:latin typeface="+mj-lt"/>
                <a:ea typeface="Arial"/>
                <a:cs typeface="Arial"/>
                <a:sym typeface="Arial"/>
              </a:rPr>
              <a:t>Digital Marketing Report &amp; Consulting</a:t>
            </a:r>
            <a:endParaRPr sz="1600" dirty="0">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altLang="ko-KR" sz="1800" b="1" i="0" u="none" strike="noStrike" cap="none" dirty="0">
                <a:solidFill>
                  <a:schemeClr val="dk1"/>
                </a:solidFill>
                <a:latin typeface="Arial"/>
                <a:ea typeface="Arial"/>
                <a:cs typeface="Arial"/>
                <a:sym typeface="Arial"/>
              </a:rPr>
              <a:t>Channel &amp; Shorts Content</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kumimoji="0" lang="en-US" altLang="ko-KR" sz="2200" b="1" i="0" u="none" strike="noStrike" kern="0" cap="none" spc="0" normalizeH="0" baseline="0" noProof="0" dirty="0">
                <a:ln>
                  <a:noFill/>
                </a:ln>
                <a:solidFill>
                  <a:srgbClr val="000000"/>
                </a:solidFill>
                <a:effectLst/>
                <a:uLnTx/>
                <a:uFillTx/>
                <a:latin typeface="Arial"/>
                <a:cs typeface="Arial"/>
                <a:sym typeface="Arial"/>
              </a:rPr>
              <a:t>4-2</a:t>
            </a:r>
            <a:r>
              <a:rPr kumimoji="0" lang="en-US" altLang="ko-KR" sz="2200" b="1" i="0" u="none" strike="noStrike" kern="0" cap="none" spc="0" normalizeH="0" baseline="0" noProof="0" dirty="0">
                <a:ln>
                  <a:noFill/>
                </a:ln>
                <a:solidFill>
                  <a:srgbClr val="000000"/>
                </a:solidFill>
                <a:effectLst/>
                <a:uLnTx/>
                <a:uFillTx/>
                <a:latin typeface="Arial"/>
                <a:ea typeface="Arial"/>
                <a:cs typeface="Arial"/>
                <a:sym typeface="Arial"/>
              </a:rPr>
              <a:t>. Subscription Report</a:t>
            </a:r>
            <a:r>
              <a:rPr lang="en-US" altLang="ko-KR" sz="2200" b="1" i="0" u="none" strike="noStrike" cap="none" dirty="0">
                <a:solidFill>
                  <a:srgbClr val="000000"/>
                </a:solidFill>
                <a:latin typeface="Arial"/>
                <a:ea typeface="Arial"/>
                <a:cs typeface="Arial"/>
                <a:sym typeface="Arial"/>
              </a:rPr>
              <a:t> Weekly Report </a:t>
            </a:r>
            <a:r>
              <a:rPr lang="ko-KR" altLang="en-US" sz="2200" b="1" i="0" u="none" strike="noStrike" cap="none" dirty="0" err="1">
                <a:solidFill>
                  <a:srgbClr val="000000"/>
                </a:solidFill>
                <a:latin typeface="Arial"/>
                <a:ea typeface="Arial"/>
                <a:cs typeface="Arial"/>
                <a:sym typeface="Arial"/>
              </a:rPr>
              <a:t>포멧</a:t>
            </a:r>
            <a:r>
              <a:rPr lang="ko-KR" altLang="en-US"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FF0000"/>
                </a:solidFill>
                <a:latin typeface="Arial"/>
                <a:ea typeface="Arial"/>
                <a:cs typeface="Arial"/>
                <a:sym typeface="Arial"/>
              </a:rPr>
              <a:t>(TBD)</a:t>
            </a:r>
          </a:p>
        </p:txBody>
      </p:sp>
      <p:sp>
        <p:nvSpPr>
          <p:cNvPr id="14" name="TextBox 13">
            <a:extLst>
              <a:ext uri="{FF2B5EF4-FFF2-40B4-BE49-F238E27FC236}">
                <a16:creationId xmlns:a16="http://schemas.microsoft.com/office/drawing/2014/main" id="{3E3145D3-8841-7901-6B32-23B297D585D9}"/>
              </a:ext>
            </a:extLst>
          </p:cNvPr>
          <p:cNvSpPr txBox="1"/>
          <p:nvPr/>
        </p:nvSpPr>
        <p:spPr>
          <a:xfrm>
            <a:off x="6793265" y="1038723"/>
            <a:ext cx="1805297" cy="389371"/>
          </a:xfrm>
          <a:prstGeom prst="rect">
            <a:avLst/>
          </a:prstGeom>
          <a:noFill/>
        </p:spPr>
        <p:txBody>
          <a:bodyPr wrap="none" rtlCol="0">
            <a:spAutoFit/>
          </a:bodyPr>
          <a:lstStyle/>
          <a:p>
            <a:r>
              <a:rPr lang="en-US" altLang="ko-KR" sz="1600" b="1" dirty="0"/>
              <a:t>Channel details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6" name="TextBox 5">
            <a:extLst>
              <a:ext uri="{FF2B5EF4-FFF2-40B4-BE49-F238E27FC236}">
                <a16:creationId xmlns:a16="http://schemas.microsoft.com/office/drawing/2014/main" id="{BD4A033B-57E3-424D-D99A-283568251EFB}"/>
              </a:ext>
            </a:extLst>
          </p:cNvPr>
          <p:cNvSpPr txBox="1"/>
          <p:nvPr/>
        </p:nvSpPr>
        <p:spPr>
          <a:xfrm>
            <a:off x="7073752" y="4399564"/>
            <a:ext cx="4710259" cy="2031325"/>
          </a:xfrm>
          <a:prstGeom prst="rect">
            <a:avLst/>
          </a:prstGeom>
          <a:noFill/>
        </p:spPr>
        <p:txBody>
          <a:bodyPr wrap="square" rtlCol="0">
            <a:spAutoFit/>
          </a:bodyPr>
          <a:lstStyle/>
          <a:p>
            <a:r>
              <a:rPr lang="en-US" altLang="ko-KR" dirty="0"/>
              <a:t>Shorts URL: </a:t>
            </a:r>
            <a:r>
              <a:rPr lang="en-US" altLang="ko-KR" dirty="0">
                <a:hlinkClick r:id="rId3"/>
              </a:rPr>
              <a:t>URL</a:t>
            </a:r>
            <a:endParaRPr lang="en-US" altLang="ko-KR" dirty="0"/>
          </a:p>
          <a:p>
            <a:r>
              <a:rPr lang="en-US" altLang="ko-KR" dirty="0"/>
              <a:t>Shorts Title: </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p>
            <a:r>
              <a:rPr lang="en-US" altLang="ko-KR" dirty="0"/>
              <a:t>Shorts Released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15 April 2024</a:t>
            </a:r>
          </a:p>
          <a:p>
            <a:r>
              <a:rPr lang="en-US" altLang="ko-KR" dirty="0"/>
              <a:t>Shorts Likes: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6.3K</a:t>
            </a:r>
          </a:p>
          <a:p>
            <a:r>
              <a:rPr lang="en-US" altLang="ko-KR" dirty="0"/>
              <a:t>Shorts Views: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382,191</a:t>
            </a:r>
          </a:p>
          <a:p>
            <a:r>
              <a:rPr lang="en-US" altLang="ko-KR" dirty="0"/>
              <a:t>Shorts Comments: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417</a:t>
            </a:r>
          </a:p>
          <a:p>
            <a:r>
              <a:rPr lang="en-US" altLang="ko-KR" dirty="0"/>
              <a:t>Released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Apr 15 2024</a:t>
            </a:r>
          </a:p>
          <a:p>
            <a:r>
              <a:rPr lang="en-US" altLang="ko-KR" dirty="0"/>
              <a:t>Shorts Descriptions: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피식대학</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경상도호소인</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메이드인경상도</a:t>
            </a:r>
            <a:r>
              <a:rPr lang="ko-KR" altLang="en-US" dirty="0"/>
              <a:t> </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17" name="TextBox 16">
            <a:extLst>
              <a:ext uri="{FF2B5EF4-FFF2-40B4-BE49-F238E27FC236}">
                <a16:creationId xmlns:a16="http://schemas.microsoft.com/office/drawing/2014/main" id="{A7075545-1536-DD9D-CF4A-5EA498CF7F31}"/>
              </a:ext>
            </a:extLst>
          </p:cNvPr>
          <p:cNvSpPr txBox="1"/>
          <p:nvPr/>
        </p:nvSpPr>
        <p:spPr>
          <a:xfrm>
            <a:off x="6840246" y="4107518"/>
            <a:ext cx="625924" cy="288121"/>
          </a:xfrm>
          <a:prstGeom prst="rect">
            <a:avLst/>
          </a:prstGeom>
          <a:noFill/>
        </p:spPr>
        <p:txBody>
          <a:bodyPr wrap="none" rtlCol="0">
            <a:spAutoFit/>
          </a:bodyPr>
          <a:lstStyle/>
          <a:p>
            <a:r>
              <a:rPr lang="en-US" altLang="ko-KR" sz="1600" b="1" dirty="0"/>
              <a:t>Shorts details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D1F68D75-F9F8-730A-466A-C7EF64BB91EA}"/>
              </a:ext>
            </a:extLst>
          </p:cNvPr>
          <p:cNvGraphicFramePr>
            <a:graphicFrameLocks noGrp="1"/>
          </p:cNvGraphicFramePr>
          <p:nvPr>
            <p:extLst>
              <p:ext uri="{D42A27DB-BD31-4B8C-83A1-F6EECF244321}">
                <p14:modId xmlns:p14="http://schemas.microsoft.com/office/powerpoint/2010/main" val="3693204045"/>
              </p:ext>
            </p:extLst>
          </p:nvPr>
        </p:nvGraphicFramePr>
        <p:xfrm>
          <a:off x="495657" y="5143500"/>
          <a:ext cx="6209941" cy="993138"/>
        </p:xfrm>
        <a:graphic>
          <a:graphicData uri="http://schemas.openxmlformats.org/drawingml/2006/table">
            <a:tbl>
              <a:tblPr/>
              <a:tblGrid>
                <a:gridCol w="790218">
                  <a:extLst>
                    <a:ext uri="{9D8B030D-6E8A-4147-A177-3AD203B41FA5}">
                      <a16:colId xmlns:a16="http://schemas.microsoft.com/office/drawing/2014/main" val="1656341214"/>
                    </a:ext>
                  </a:extLst>
                </a:gridCol>
                <a:gridCol w="776183">
                  <a:extLst>
                    <a:ext uri="{9D8B030D-6E8A-4147-A177-3AD203B41FA5}">
                      <a16:colId xmlns:a16="http://schemas.microsoft.com/office/drawing/2014/main" val="1152820734"/>
                    </a:ext>
                  </a:extLst>
                </a:gridCol>
                <a:gridCol w="710970">
                  <a:extLst>
                    <a:ext uri="{9D8B030D-6E8A-4147-A177-3AD203B41FA5}">
                      <a16:colId xmlns:a16="http://schemas.microsoft.com/office/drawing/2014/main" val="4211088329"/>
                    </a:ext>
                  </a:extLst>
                </a:gridCol>
                <a:gridCol w="786514">
                  <a:extLst>
                    <a:ext uri="{9D8B030D-6E8A-4147-A177-3AD203B41FA5}">
                      <a16:colId xmlns:a16="http://schemas.microsoft.com/office/drawing/2014/main" val="3811496217"/>
                    </a:ext>
                  </a:extLst>
                </a:gridCol>
                <a:gridCol w="786514">
                  <a:extLst>
                    <a:ext uri="{9D8B030D-6E8A-4147-A177-3AD203B41FA5}">
                      <a16:colId xmlns:a16="http://schemas.microsoft.com/office/drawing/2014/main" val="1558517895"/>
                    </a:ext>
                  </a:extLst>
                </a:gridCol>
                <a:gridCol w="786514">
                  <a:extLst>
                    <a:ext uri="{9D8B030D-6E8A-4147-A177-3AD203B41FA5}">
                      <a16:colId xmlns:a16="http://schemas.microsoft.com/office/drawing/2014/main" val="811786888"/>
                    </a:ext>
                  </a:extLst>
                </a:gridCol>
                <a:gridCol w="786514">
                  <a:extLst>
                    <a:ext uri="{9D8B030D-6E8A-4147-A177-3AD203B41FA5}">
                      <a16:colId xmlns:a16="http://schemas.microsoft.com/office/drawing/2014/main" val="3903996306"/>
                    </a:ext>
                  </a:extLst>
                </a:gridCol>
                <a:gridCol w="786514">
                  <a:extLst>
                    <a:ext uri="{9D8B030D-6E8A-4147-A177-3AD203B41FA5}">
                      <a16:colId xmlns:a16="http://schemas.microsoft.com/office/drawing/2014/main" val="4190522735"/>
                    </a:ext>
                  </a:extLst>
                </a:gridCol>
              </a:tblGrid>
              <a:tr h="331046">
                <a:tc>
                  <a:txBody>
                    <a:bodyPr/>
                    <a:lstStyle/>
                    <a:p>
                      <a:pPr algn="l" rtl="0" fontAlgn="b"/>
                      <a:r>
                        <a:rPr lang="en-US" sz="1000" b="1" i="0" u="none" strike="noStrike" dirty="0">
                          <a:solidFill>
                            <a:srgbClr val="000000"/>
                          </a:solidFill>
                          <a:effectLst/>
                          <a:latin typeface="맑은 고딕" panose="020B0503020000020004" pitchFamily="50" charset="-127"/>
                          <a:ea typeface="맑은 고딕" panose="020B0503020000020004" pitchFamily="50" charset="-127"/>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818817"/>
                  </a:ext>
                </a:extLst>
              </a:tr>
              <a:tr h="331046">
                <a:tc>
                  <a:txBody>
                    <a:bodyPr/>
                    <a:lstStyle/>
                    <a:p>
                      <a:pPr algn="l" rtl="0" fontAlgn="b"/>
                      <a:r>
                        <a:rPr lang="en-US" sz="1000" b="1" i="0" u="none" strike="noStrike" dirty="0">
                          <a:solidFill>
                            <a:srgbClr val="000000"/>
                          </a:solidFill>
                          <a:effectLst/>
                          <a:latin typeface="맑은 고딕" panose="020B0503020000020004" pitchFamily="50" charset="-127"/>
                          <a:ea typeface="맑은 고딕" panose="020B0503020000020004" pitchFamily="50" charset="-127"/>
                        </a:rPr>
                        <a:t>Views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100,025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150,045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254,662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300,254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320,054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338,704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341,156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1772730"/>
                  </a:ext>
                </a:extLst>
              </a:tr>
              <a:tr h="331046">
                <a:tc>
                  <a:txBody>
                    <a:bodyPr/>
                    <a:lstStyle/>
                    <a:p>
                      <a:pPr algn="l" rtl="0" fontAlgn="b"/>
                      <a:r>
                        <a:rPr lang="en-US" sz="1000" b="1" i="0" u="none" strike="noStrike" dirty="0">
                          <a:solidFill>
                            <a:srgbClr val="000000"/>
                          </a:solidFill>
                          <a:effectLst/>
                          <a:latin typeface="맑은 고딕" panose="020B0503020000020004" pitchFamily="50" charset="-127"/>
                          <a:ea typeface="맑은 고딕" panose="020B0503020000020004" pitchFamily="50" charset="-127"/>
                        </a:rPr>
                        <a:t>Subscribers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맑은 고딕" panose="020B0503020000020004" pitchFamily="50" charset="-127"/>
                          <a:ea typeface="맑은 고딕" panose="020B0503020000020004" pitchFamily="50" charset="-127"/>
                        </a:rPr>
                        <a:t>3,03M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맑은 고딕" panose="020B0503020000020004" pitchFamily="50" charset="-127"/>
                          <a:ea typeface="맑은 고딕" panose="020B0503020000020004" pitchFamily="50" charset="-127"/>
                        </a:rPr>
                        <a:t>3.04M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3.05M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3124596"/>
                  </a:ext>
                </a:extLst>
              </a:tr>
            </a:tbl>
          </a:graphicData>
        </a:graphic>
      </p:graphicFrame>
      <p:graphicFrame>
        <p:nvGraphicFramePr>
          <p:cNvPr id="5" name="차트 4">
            <a:extLst>
              <a:ext uri="{FF2B5EF4-FFF2-40B4-BE49-F238E27FC236}">
                <a16:creationId xmlns:a16="http://schemas.microsoft.com/office/drawing/2014/main" id="{48718386-C33D-F20C-9166-C1DE5AEE9677}"/>
              </a:ext>
            </a:extLst>
          </p:cNvPr>
          <p:cNvGraphicFramePr>
            <a:graphicFrameLocks/>
          </p:cNvGraphicFramePr>
          <p:nvPr/>
        </p:nvGraphicFramePr>
        <p:xfrm>
          <a:off x="495656" y="1226329"/>
          <a:ext cx="6209941" cy="3574271"/>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CA932B86-B07D-FE40-03D2-53826BC9654B}"/>
              </a:ext>
            </a:extLst>
          </p:cNvPr>
          <p:cNvSpPr txBox="1"/>
          <p:nvPr/>
        </p:nvSpPr>
        <p:spPr>
          <a:xfrm>
            <a:off x="7026771" y="1287096"/>
            <a:ext cx="4757241" cy="2893100"/>
          </a:xfrm>
          <a:prstGeom prst="rect">
            <a:avLst/>
          </a:prstGeom>
          <a:noFill/>
        </p:spPr>
        <p:txBody>
          <a:bodyPr wrap="square" rtlCol="0">
            <a:spAutoFit/>
          </a:bodyPr>
          <a:lstStyle/>
          <a:p>
            <a:r>
              <a:rPr lang="en-US" altLang="ko-KR" dirty="0"/>
              <a:t>Channel URL: </a:t>
            </a:r>
            <a:r>
              <a:rPr lang="en-US" altLang="ko-KR" dirty="0">
                <a:hlinkClick r:id="rId3"/>
              </a:rPr>
              <a:t>URL</a:t>
            </a:r>
            <a:endParaRPr lang="en-US" altLang="ko-KR" dirty="0"/>
          </a:p>
          <a:p>
            <a:r>
              <a:rPr lang="en-US" altLang="ko-KR" dirty="0"/>
              <a:t>Channel Title: </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p>
            <a:r>
              <a:rPr lang="en-US" altLang="ko-KR" dirty="0"/>
              <a:t>Channel Started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Apr 1, 2019</a:t>
            </a:r>
          </a:p>
          <a:p>
            <a:r>
              <a:rPr lang="en-US" altLang="ko-KR" b="0" i="0" dirty="0">
                <a:solidFill>
                  <a:srgbClr val="0F0F0F"/>
                </a:solidFill>
                <a:effectLst/>
                <a:highlight>
                  <a:srgbClr val="FFFFFF"/>
                </a:highlight>
                <a:latin typeface="Roboto" panose="02000000000000000000" pitchFamily="2" charset="0"/>
              </a:rPr>
              <a:t>Channel  subscriber: 3.14M</a:t>
            </a:r>
          </a:p>
          <a:p>
            <a:r>
              <a:rPr lang="en-US" altLang="ko-KR" dirty="0">
                <a:solidFill>
                  <a:srgbClr val="0F0F0F"/>
                </a:solidFill>
                <a:highlight>
                  <a:srgbClr val="FFFFFF"/>
                </a:highlight>
                <a:latin typeface="Roboto" panose="02000000000000000000" pitchFamily="2" charset="0"/>
              </a:rPr>
              <a:t>Channel Total videos: 1,422</a:t>
            </a:r>
            <a:endParaRPr lang="en-US" altLang="ko-KR" dirty="0"/>
          </a:p>
          <a:p>
            <a:r>
              <a:rPr lang="en-US" altLang="ko-KR" dirty="0"/>
              <a:t>Channel Total Views: </a:t>
            </a:r>
            <a:r>
              <a:rPr lang="en-US" altLang="ko-KR" b="0" i="0" dirty="0">
                <a:solidFill>
                  <a:srgbClr val="0F0F0F"/>
                </a:solidFill>
                <a:effectLst/>
                <a:highlight>
                  <a:srgbClr val="FFFFFF"/>
                </a:highlight>
                <a:latin typeface="Roboto" panose="02000000000000000000" pitchFamily="2" charset="0"/>
              </a:rPr>
              <a:t>1,945,460,071 views</a:t>
            </a:r>
          </a:p>
          <a:p>
            <a:r>
              <a:rPr lang="en-US" altLang="ko-KR" dirty="0"/>
              <a:t>Channel Descriptions: </a:t>
            </a:r>
            <a:r>
              <a:rPr lang="ko-KR" altLang="en-US" b="0" i="0" dirty="0">
                <a:solidFill>
                  <a:srgbClr val="0F0F0F"/>
                </a:solidFill>
                <a:effectLst/>
                <a:highlight>
                  <a:srgbClr val="FFFFFF"/>
                </a:highlight>
                <a:latin typeface="Roboto" panose="02000000000000000000" pitchFamily="2" charset="0"/>
              </a:rPr>
              <a:t>코미디 인재 육성 및 연구의 메카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a:t>
            </a:r>
            <a:endParaRPr lang="en-US" altLang="ko-KR" b="0" i="0" dirty="0">
              <a:solidFill>
                <a:srgbClr val="0F0F0F"/>
              </a:solidFill>
              <a:effectLst/>
              <a:highlight>
                <a:srgbClr val="FFFFFF"/>
              </a:highlight>
              <a:latin typeface="Roboto" panose="02000000000000000000" pitchFamily="2" charset="0"/>
            </a:endParaRPr>
          </a:p>
          <a:p>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비즈니스 메일 </a:t>
            </a:r>
            <a:r>
              <a:rPr lang="en-US" altLang="ko-KR" b="0" i="0" dirty="0">
                <a:solidFill>
                  <a:srgbClr val="0F0F0F"/>
                </a:solidFill>
                <a:effectLst/>
                <a:highlight>
                  <a:srgbClr val="FFFFFF"/>
                </a:highlight>
                <a:latin typeface="Roboto" panose="02000000000000000000" pitchFamily="2" charset="0"/>
              </a:rPr>
              <a:t>psickuniv@metacomedy.net </a:t>
            </a:r>
          </a:p>
          <a:p>
            <a:r>
              <a:rPr lang="en-US" altLang="ko-KR"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사서함 </a:t>
            </a:r>
            <a:r>
              <a:rPr lang="en-US" altLang="ko-KR" b="0" i="0" dirty="0">
                <a:solidFill>
                  <a:srgbClr val="0F0F0F"/>
                </a:solidFill>
                <a:effectLst/>
                <a:highlight>
                  <a:srgbClr val="FFFFFF"/>
                </a:highlight>
                <a:latin typeface="Roboto" panose="02000000000000000000" pitchFamily="2" charset="0"/>
              </a:rPr>
              <a:t>(04054) </a:t>
            </a:r>
            <a:r>
              <a:rPr lang="ko-KR" altLang="en-US" b="0" i="0" dirty="0">
                <a:solidFill>
                  <a:srgbClr val="0F0F0F"/>
                </a:solidFill>
                <a:effectLst/>
                <a:highlight>
                  <a:srgbClr val="FFFFFF"/>
                </a:highlight>
                <a:latin typeface="Roboto" panose="02000000000000000000" pitchFamily="2" charset="0"/>
              </a:rPr>
              <a:t>서울특별시 마포구 </a:t>
            </a:r>
            <a:r>
              <a:rPr lang="ko-KR" altLang="en-US" b="0" i="0" dirty="0" err="1">
                <a:solidFill>
                  <a:srgbClr val="0F0F0F"/>
                </a:solidFill>
                <a:effectLst/>
                <a:highlight>
                  <a:srgbClr val="FFFFFF"/>
                </a:highlight>
                <a:latin typeface="Roboto" panose="02000000000000000000" pitchFamily="2" charset="0"/>
              </a:rPr>
              <a:t>와우산로</a:t>
            </a:r>
            <a:r>
              <a:rPr lang="ko-KR" altLang="en-US" b="0" i="0" dirty="0">
                <a:solidFill>
                  <a:srgbClr val="0F0F0F"/>
                </a:solidFill>
                <a:effectLst/>
                <a:highlight>
                  <a:srgbClr val="FFFFFF"/>
                </a:highlight>
                <a:latin typeface="Roboto" panose="02000000000000000000" pitchFamily="2" charset="0"/>
              </a:rPr>
              <a:t> </a:t>
            </a:r>
            <a:r>
              <a:rPr lang="en-US" altLang="ko-KR" b="0" i="0" dirty="0">
                <a:solidFill>
                  <a:srgbClr val="0F0F0F"/>
                </a:solidFill>
                <a:effectLst/>
                <a:highlight>
                  <a:srgbClr val="FFFFFF"/>
                </a:highlight>
                <a:latin typeface="Roboto" panose="02000000000000000000" pitchFamily="2" charset="0"/>
              </a:rPr>
              <a:t>29</a:t>
            </a:r>
            <a:r>
              <a:rPr lang="ko-KR" altLang="en-US" b="0" i="0" dirty="0">
                <a:solidFill>
                  <a:srgbClr val="0F0F0F"/>
                </a:solidFill>
                <a:effectLst/>
                <a:highlight>
                  <a:srgbClr val="FFFFFF"/>
                </a:highlight>
                <a:latin typeface="Roboto" panose="02000000000000000000" pitchFamily="2" charset="0"/>
              </a:rPr>
              <a:t>가길 </a:t>
            </a:r>
            <a:r>
              <a:rPr lang="en-US" altLang="ko-KR" b="0" i="0" dirty="0">
                <a:solidFill>
                  <a:srgbClr val="0F0F0F"/>
                </a:solidFill>
                <a:effectLst/>
                <a:highlight>
                  <a:srgbClr val="FFFFFF"/>
                </a:highlight>
                <a:latin typeface="Roboto" panose="02000000000000000000" pitchFamily="2" charset="0"/>
              </a:rPr>
              <a:t>42, </a:t>
            </a:r>
            <a:r>
              <a:rPr lang="ko-KR" altLang="en-US" b="0" i="0" dirty="0">
                <a:solidFill>
                  <a:srgbClr val="0F0F0F"/>
                </a:solidFill>
                <a:effectLst/>
                <a:highlight>
                  <a:srgbClr val="FFFFFF"/>
                </a:highlight>
                <a:latin typeface="Roboto" panose="02000000000000000000" pitchFamily="2" charset="0"/>
              </a:rPr>
              <a:t>메타코미디 </a:t>
            </a:r>
            <a:endParaRPr lang="en-US" altLang="ko-KR" b="0" i="0" dirty="0">
              <a:solidFill>
                <a:srgbClr val="0F0F0F"/>
              </a:solidFill>
              <a:effectLst/>
              <a:highlight>
                <a:srgbClr val="FFFFFF"/>
              </a:highlight>
              <a:latin typeface="Roboto" panose="02000000000000000000" pitchFamily="2" charset="0"/>
            </a:endParaRPr>
          </a:p>
          <a:p>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굿즈</a:t>
            </a:r>
            <a:r>
              <a:rPr lang="ko-KR" altLang="en-US" b="0" i="0" dirty="0">
                <a:solidFill>
                  <a:srgbClr val="0F0F0F"/>
                </a:solidFill>
                <a:effectLst/>
                <a:highlight>
                  <a:srgbClr val="FFFFFF"/>
                </a:highlight>
                <a:latin typeface="Roboto" panose="02000000000000000000" pitchFamily="2" charset="0"/>
              </a:rPr>
              <a:t> 스토어 </a:t>
            </a:r>
            <a:r>
              <a:rPr lang="en-US" altLang="ko-KR" b="0" i="0" dirty="0">
                <a:solidFill>
                  <a:srgbClr val="0F0F0F"/>
                </a:solidFill>
                <a:effectLst/>
                <a:highlight>
                  <a:srgbClr val="FFFFFF"/>
                </a:highlight>
                <a:latin typeface="Roboto" panose="02000000000000000000" pitchFamily="2" charset="0"/>
              </a:rPr>
              <a:t>https://smartstore.naver.com/psickuniv</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BB14C8D2-0D13-5B9E-7293-58DA1E8190FB}"/>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extLst>
      <p:ext uri="{BB962C8B-B14F-4D97-AF65-F5344CB8AC3E}">
        <p14:creationId xmlns:p14="http://schemas.microsoft.com/office/powerpoint/2010/main" val="217363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sz="1800" b="1" dirty="0"/>
              <a:t>Highlight Keywords</a:t>
            </a:r>
          </a:p>
          <a:p>
            <a:pPr marL="342903" marR="0" lvl="0" indent="-342903" algn="l" rtl="0">
              <a:lnSpc>
                <a:spcPct val="100000"/>
              </a:lnSpc>
              <a:spcBef>
                <a:spcPts val="0"/>
              </a:spcBef>
              <a:spcAft>
                <a:spcPts val="0"/>
              </a:spcAft>
              <a:buClr>
                <a:schemeClr val="dk1"/>
              </a:buClr>
              <a:buSzPts val="1867"/>
              <a:buFont typeface="Noto Sans Symbols"/>
              <a:buChar char="✔"/>
            </a:pPr>
            <a:r>
              <a:rPr lang="en-US" sz="1800" b="1" dirty="0">
                <a:solidFill>
                  <a:schemeClr val="dk1"/>
                </a:solidFill>
              </a:rPr>
              <a:t>Category: Comedy</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kumimoji="0" lang="en-US" altLang="ko-KR" sz="2200" b="1" i="0" u="none" strike="noStrike" kern="0" cap="none" spc="0" normalizeH="0" baseline="0" noProof="0" dirty="0">
                <a:ln>
                  <a:noFill/>
                </a:ln>
                <a:solidFill>
                  <a:srgbClr val="000000"/>
                </a:solidFill>
                <a:effectLst/>
                <a:uLnTx/>
                <a:uFillTx/>
                <a:latin typeface="Arial"/>
                <a:cs typeface="Arial"/>
                <a:sym typeface="Arial"/>
              </a:rPr>
              <a:t>4-3</a:t>
            </a:r>
            <a:r>
              <a:rPr kumimoji="0" lang="en-US" altLang="ko-KR" sz="2200" b="1" i="0" u="none" strike="noStrike" kern="0" cap="none" spc="0" normalizeH="0" baseline="0" noProof="0" dirty="0">
                <a:ln>
                  <a:noFill/>
                </a:ln>
                <a:solidFill>
                  <a:srgbClr val="000000"/>
                </a:solidFill>
                <a:effectLst/>
                <a:uLnTx/>
                <a:uFillTx/>
                <a:latin typeface="Arial"/>
                <a:ea typeface="Arial"/>
                <a:cs typeface="Arial"/>
                <a:sym typeface="Arial"/>
              </a:rPr>
              <a:t>. Subscription Report</a:t>
            </a:r>
            <a:r>
              <a:rPr lang="en-US" altLang="ko-KR" sz="2200" b="1" i="0" u="none" strike="noStrike" cap="none" dirty="0">
                <a:solidFill>
                  <a:srgbClr val="000000"/>
                </a:solidFill>
                <a:latin typeface="Arial"/>
                <a:ea typeface="Arial"/>
                <a:cs typeface="Arial"/>
                <a:sym typeface="Arial"/>
              </a:rPr>
              <a:t> Weekly Report </a:t>
            </a:r>
            <a:r>
              <a:rPr lang="ko-KR" altLang="en-US" sz="2200" b="1" i="0" u="none" strike="noStrike" cap="none" dirty="0" err="1">
                <a:solidFill>
                  <a:srgbClr val="000000"/>
                </a:solidFill>
                <a:latin typeface="Arial"/>
                <a:ea typeface="Arial"/>
                <a:cs typeface="Arial"/>
                <a:sym typeface="Arial"/>
              </a:rPr>
              <a:t>포멧</a:t>
            </a:r>
            <a:r>
              <a:rPr lang="ko-KR" altLang="en-US"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FF0000"/>
                </a:solidFill>
                <a:latin typeface="Arial"/>
                <a:ea typeface="Arial"/>
                <a:cs typeface="Arial"/>
                <a:sym typeface="Arial"/>
              </a:rPr>
              <a:t>(TBD)</a:t>
            </a:r>
          </a:p>
        </p:txBody>
      </p:sp>
      <p:sp>
        <p:nvSpPr>
          <p:cNvPr id="12" name="TextBox 11">
            <a:extLst>
              <a:ext uri="{FF2B5EF4-FFF2-40B4-BE49-F238E27FC236}">
                <a16:creationId xmlns:a16="http://schemas.microsoft.com/office/drawing/2014/main" id="{55FD994E-96DF-9CB7-1149-FBFAE5619278}"/>
              </a:ext>
            </a:extLst>
          </p:cNvPr>
          <p:cNvSpPr txBox="1"/>
          <p:nvPr/>
        </p:nvSpPr>
        <p:spPr>
          <a:xfrm>
            <a:off x="8394796" y="1776623"/>
            <a:ext cx="2592376" cy="4273664"/>
          </a:xfrm>
          <a:prstGeom prst="rect">
            <a:avLst/>
          </a:prstGeom>
          <a:solidFill>
            <a:srgbClr val="D8D8D8"/>
          </a:solidFill>
          <a:ln>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Clr>
                <a:schemeClr val="dk1"/>
              </a:buClr>
              <a:buSzPts val="1800"/>
              <a:buFont typeface="+mj-lt"/>
              <a:buNone/>
              <a:defRPr sz="1800">
                <a:solidFill>
                  <a:schemeClr val="dk1"/>
                </a:solidFill>
              </a:defRPr>
            </a:lvl1pPr>
          </a:lstStyle>
          <a:p>
            <a:r>
              <a:rPr lang="en-US" altLang="ko-KR" dirty="0"/>
              <a:t>- Stand up</a:t>
            </a:r>
          </a:p>
          <a:p>
            <a:r>
              <a:rPr lang="en-US" altLang="ko-KR" dirty="0"/>
              <a:t>- Comedy</a:t>
            </a:r>
          </a:p>
          <a:p>
            <a:r>
              <a:rPr lang="en-US" altLang="ko-KR" dirty="0"/>
              <a:t>- Comedian</a:t>
            </a:r>
          </a:p>
          <a:p>
            <a:r>
              <a:rPr lang="en-US" altLang="ko-KR" dirty="0"/>
              <a:t>- Entertainment</a:t>
            </a:r>
          </a:p>
          <a:p>
            <a:r>
              <a:rPr lang="en-US" altLang="ko-KR" dirty="0"/>
              <a:t>- Performance</a:t>
            </a:r>
          </a:p>
          <a:p>
            <a:r>
              <a:rPr lang="en-US" altLang="ko-KR" dirty="0"/>
              <a:t>- Comic</a:t>
            </a:r>
          </a:p>
          <a:p>
            <a:r>
              <a:rPr lang="en-US" altLang="ko-KR" dirty="0"/>
              <a:t>- Spotlight</a:t>
            </a:r>
          </a:p>
          <a:p>
            <a:r>
              <a:rPr lang="en-US" altLang="ko-KR" dirty="0"/>
              <a:t>- Joke</a:t>
            </a:r>
          </a:p>
          <a:p>
            <a:r>
              <a:rPr lang="en-US" altLang="ko-KR" dirty="0"/>
              <a:t>- Microphone</a:t>
            </a:r>
          </a:p>
          <a:p>
            <a:r>
              <a:rPr lang="en-US" altLang="ko-KR" dirty="0"/>
              <a:t>- Concept</a:t>
            </a:r>
          </a:p>
          <a:p>
            <a:r>
              <a:rPr lang="en-US" altLang="ko-KR" dirty="0"/>
              <a:t>- Humor</a:t>
            </a:r>
          </a:p>
          <a:p>
            <a:r>
              <a:rPr lang="en-US" altLang="ko-KR" dirty="0"/>
              <a:t>…</a:t>
            </a:r>
          </a:p>
          <a:p>
            <a:endParaRPr lang="en-US" altLang="ko-KR" dirty="0"/>
          </a:p>
        </p:txBody>
      </p:sp>
      <p:sp>
        <p:nvSpPr>
          <p:cNvPr id="13" name="TextBox 12">
            <a:extLst>
              <a:ext uri="{FF2B5EF4-FFF2-40B4-BE49-F238E27FC236}">
                <a16:creationId xmlns:a16="http://schemas.microsoft.com/office/drawing/2014/main" id="{DBB283A7-7BB7-B9F1-C455-CDF81B7D8CA4}"/>
              </a:ext>
            </a:extLst>
          </p:cNvPr>
          <p:cNvSpPr txBox="1"/>
          <p:nvPr/>
        </p:nvSpPr>
        <p:spPr>
          <a:xfrm>
            <a:off x="8394796" y="1376513"/>
            <a:ext cx="2592376" cy="400110"/>
          </a:xfrm>
          <a:prstGeom prst="rect">
            <a:avLst/>
          </a:prstGeom>
          <a:noFill/>
        </p:spPr>
        <p:txBody>
          <a:bodyPr wrap="none" rtlCol="0">
            <a:spAutoFit/>
          </a:bodyPr>
          <a:lstStyle/>
          <a:p>
            <a:r>
              <a:rPr lang="en-US" altLang="ko-KR" sz="2000" b="1" dirty="0"/>
              <a:t>Highlight Keywords</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A500AE9A-C9C5-2F46-FCCB-2896ACB6614F}"/>
              </a:ext>
            </a:extLst>
          </p:cNvPr>
          <p:cNvPicPr>
            <a:picLocks noChangeAspect="1"/>
          </p:cNvPicPr>
          <p:nvPr/>
        </p:nvPicPr>
        <p:blipFill>
          <a:blip r:embed="rId3"/>
          <a:stretch>
            <a:fillRect/>
          </a:stretch>
        </p:blipFill>
        <p:spPr>
          <a:xfrm>
            <a:off x="497840" y="1441168"/>
            <a:ext cx="7275657" cy="4695472"/>
          </a:xfrm>
          <a:prstGeom prst="rect">
            <a:avLst/>
          </a:prstGeom>
        </p:spPr>
      </p:pic>
    </p:spTree>
    <p:extLst>
      <p:ext uri="{BB962C8B-B14F-4D97-AF65-F5344CB8AC3E}">
        <p14:creationId xmlns:p14="http://schemas.microsoft.com/office/powerpoint/2010/main" val="1045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0"/>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en-US" sz="1867" b="0" i="0" u="none" strike="noStrike" cap="none" dirty="0">
                <a:solidFill>
                  <a:schemeClr val="dk1"/>
                </a:solidFill>
                <a:latin typeface="Arial"/>
                <a:ea typeface="Arial"/>
                <a:cs typeface="Arial"/>
                <a:sym typeface="Arial"/>
              </a:rPr>
              <a:t>1</a:t>
            </a:r>
            <a:r>
              <a:rPr lang="ko-KR" altLang="en-US" sz="1867" dirty="0">
                <a:solidFill>
                  <a:schemeClr val="dk1"/>
                </a:solidFill>
              </a:rPr>
              <a:t>회성 리포트로 고객이 원하는 방향에 맞춰 데이터 및 인사이트 제공</a:t>
            </a:r>
            <a:endParaRPr sz="1867" b="0" i="0" u="none" strike="noStrike" cap="none" dirty="0">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dirty="0">
              <a:solidFill>
                <a:schemeClr val="dk1"/>
              </a:solidFill>
              <a:latin typeface="Arial"/>
              <a:ea typeface="Arial"/>
              <a:cs typeface="Arial"/>
              <a:sym typeface="Arial"/>
            </a:endParaRPr>
          </a:p>
        </p:txBody>
      </p:sp>
      <p:cxnSp>
        <p:nvCxnSpPr>
          <p:cNvPr id="497" name="Google Shape;497;p70"/>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98" name="Google Shape;498;p70"/>
          <p:cNvSpPr txBox="1"/>
          <p:nvPr/>
        </p:nvSpPr>
        <p:spPr>
          <a:xfrm>
            <a:off x="497840" y="299234"/>
            <a:ext cx="11997459" cy="4431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5. </a:t>
            </a:r>
            <a:r>
              <a:rPr lang="en-US" altLang="ko-KR" sz="2400" b="1" dirty="0">
                <a:solidFill>
                  <a:schemeClr val="dk1"/>
                </a:solidFill>
              </a:rPr>
              <a:t>Ad-hoc Report Price</a:t>
            </a:r>
            <a:r>
              <a:rPr lang="en-US" altLang="ko-KR" sz="2200" b="1" dirty="0">
                <a:solidFill>
                  <a:srgbClr val="000000"/>
                </a:solidFill>
                <a:latin typeface="Arial"/>
                <a:ea typeface="Arial"/>
                <a:cs typeface="Arial"/>
                <a:sym typeface="Arial"/>
              </a:rPr>
              <a:t> </a:t>
            </a:r>
            <a:r>
              <a:rPr lang="ko-KR" sz="2200" b="1" dirty="0">
                <a:solidFill>
                  <a:srgbClr val="000000"/>
                </a:solidFill>
                <a:latin typeface="Arial"/>
                <a:ea typeface="Arial"/>
                <a:cs typeface="Arial"/>
                <a:sym typeface="Arial"/>
              </a:rPr>
              <a:t>(리포트 금액)</a:t>
            </a:r>
            <a:endParaRPr sz="2200" b="1" i="0" u="none" strike="noStrike" cap="none" dirty="0">
              <a:solidFill>
                <a:srgbClr val="0000FF"/>
              </a:solidFill>
              <a:latin typeface="Arial"/>
              <a:ea typeface="Arial"/>
              <a:cs typeface="Arial"/>
              <a:sym typeface="Arial"/>
            </a:endParaRPr>
          </a:p>
        </p:txBody>
      </p:sp>
      <p:sp>
        <p:nvSpPr>
          <p:cNvPr id="3" name="Google Shape;489;p69">
            <a:extLst>
              <a:ext uri="{FF2B5EF4-FFF2-40B4-BE49-F238E27FC236}">
                <a16:creationId xmlns:a16="http://schemas.microsoft.com/office/drawing/2014/main" id="{7C34E880-5486-B79E-9723-E418F273F867}"/>
              </a:ext>
            </a:extLst>
          </p:cNvPr>
          <p:cNvSpPr txBox="1"/>
          <p:nvPr/>
        </p:nvSpPr>
        <p:spPr>
          <a:xfrm>
            <a:off x="497839" y="1523476"/>
            <a:ext cx="4496947" cy="486208"/>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latin typeface="Arial"/>
                <a:ea typeface="Arial"/>
                <a:cs typeface="Arial"/>
                <a:sym typeface="Arial"/>
              </a:rPr>
              <a:t>현 시장 </a:t>
            </a:r>
            <a:r>
              <a:rPr lang="en-US" altLang="ko-KR" sz="1800" b="1" dirty="0">
                <a:solidFill>
                  <a:srgbClr val="F2F2F2"/>
                </a:solidFill>
                <a:latin typeface="Arial"/>
                <a:ea typeface="Arial"/>
                <a:cs typeface="Arial"/>
                <a:sym typeface="Arial"/>
              </a:rPr>
              <a:t>Trend </a:t>
            </a:r>
            <a:r>
              <a:rPr lang="ko-KR" altLang="en-US" sz="1800" b="1" dirty="0">
                <a:solidFill>
                  <a:srgbClr val="F2F2F2"/>
                </a:solidFill>
                <a:latin typeface="Arial"/>
                <a:ea typeface="Arial"/>
                <a:cs typeface="Arial"/>
                <a:sym typeface="Arial"/>
              </a:rPr>
              <a:t>분석 리포트</a:t>
            </a:r>
            <a:endParaRPr sz="1800" b="1" dirty="0">
              <a:solidFill>
                <a:srgbClr val="F2F2F2"/>
              </a:solidFill>
              <a:latin typeface="Arial"/>
              <a:ea typeface="Arial"/>
              <a:cs typeface="Arial"/>
              <a:sym typeface="Arial"/>
            </a:endParaRPr>
          </a:p>
        </p:txBody>
      </p:sp>
      <p:sp>
        <p:nvSpPr>
          <p:cNvPr id="4" name="TextBox 3">
            <a:extLst>
              <a:ext uri="{FF2B5EF4-FFF2-40B4-BE49-F238E27FC236}">
                <a16:creationId xmlns:a16="http://schemas.microsoft.com/office/drawing/2014/main" id="{FE5428EB-AD39-5C35-6982-5C00A43F730C}"/>
              </a:ext>
            </a:extLst>
          </p:cNvPr>
          <p:cNvSpPr txBox="1"/>
          <p:nvPr/>
        </p:nvSpPr>
        <p:spPr>
          <a:xfrm>
            <a:off x="407988" y="5840006"/>
            <a:ext cx="4806124" cy="307777"/>
          </a:xfrm>
          <a:prstGeom prst="rect">
            <a:avLst/>
          </a:prstGeom>
          <a:noFill/>
        </p:spPr>
        <p:txBody>
          <a:bodyPr wrap="none" rtlCol="0">
            <a:spAutoFit/>
          </a:bodyPr>
          <a:lstStyle/>
          <a:p>
            <a:r>
              <a:rPr lang="en-US" altLang="ko-KR" sz="1400" dirty="0">
                <a:solidFill>
                  <a:schemeClr val="dk1"/>
                </a:solidFill>
              </a:rPr>
              <a:t>* </a:t>
            </a:r>
            <a:r>
              <a:rPr lang="ko-KR" altLang="en-US" sz="1400" dirty="0">
                <a:solidFill>
                  <a:schemeClr val="dk1"/>
                </a:solidFill>
              </a:rPr>
              <a:t>커스텀 키워드</a:t>
            </a:r>
            <a:r>
              <a:rPr lang="en-US" altLang="ko-KR" sz="1400" dirty="0">
                <a:solidFill>
                  <a:schemeClr val="dk1"/>
                </a:solidFill>
              </a:rPr>
              <a:t>: </a:t>
            </a:r>
            <a:r>
              <a:rPr lang="ko-KR" altLang="en-US" sz="1400" dirty="0">
                <a:solidFill>
                  <a:schemeClr val="dk1"/>
                </a:solidFill>
                <a:latin typeface="Arial"/>
                <a:ea typeface="Arial"/>
                <a:cs typeface="Arial"/>
                <a:sym typeface="Arial"/>
              </a:rPr>
              <a:t>고객 제공 키워드 </a:t>
            </a:r>
            <a:r>
              <a:rPr lang="en-US" altLang="ko-KR" sz="1400" dirty="0">
                <a:solidFill>
                  <a:schemeClr val="dk1"/>
                </a:solidFill>
                <a:latin typeface="Arial"/>
                <a:ea typeface="Arial"/>
                <a:cs typeface="Arial"/>
                <a:sym typeface="Arial"/>
              </a:rPr>
              <a:t>+ </a:t>
            </a:r>
            <a:r>
              <a:rPr lang="ko-KR" altLang="en-US" sz="1400" dirty="0">
                <a:solidFill>
                  <a:schemeClr val="dk1"/>
                </a:solidFill>
                <a:latin typeface="Arial"/>
                <a:ea typeface="Arial"/>
                <a:cs typeface="Arial"/>
                <a:sym typeface="Arial"/>
              </a:rPr>
              <a:t>쿼리 전문가 키워드</a:t>
            </a:r>
            <a:endParaRPr lang="ko-KR" altLang="en-US" dirty="0"/>
          </a:p>
        </p:txBody>
      </p:sp>
      <p:sp>
        <p:nvSpPr>
          <p:cNvPr id="2" name="Google Shape;488;p69">
            <a:extLst>
              <a:ext uri="{FF2B5EF4-FFF2-40B4-BE49-F238E27FC236}">
                <a16:creationId xmlns:a16="http://schemas.microsoft.com/office/drawing/2014/main" id="{44BC324C-B744-C4E7-A8CE-0A7BBA95EDC2}"/>
              </a:ext>
            </a:extLst>
          </p:cNvPr>
          <p:cNvSpPr/>
          <p:nvPr/>
        </p:nvSpPr>
        <p:spPr>
          <a:xfrm>
            <a:off x="497839" y="2056650"/>
            <a:ext cx="4496947" cy="3202676"/>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비즈니스에 따른 </a:t>
            </a:r>
            <a:r>
              <a:rPr lang="ko-KR" altLang="en-US" sz="1800" b="1" dirty="0">
                <a:solidFill>
                  <a:schemeClr val="dk1"/>
                </a:solidFill>
                <a:latin typeface="Arial"/>
                <a:ea typeface="Arial"/>
                <a:cs typeface="Arial"/>
                <a:sym typeface="Arial"/>
              </a:rPr>
              <a:t>커스텀 키워드</a:t>
            </a:r>
            <a:r>
              <a:rPr lang="ko-KR" altLang="en-US" sz="1800" dirty="0">
                <a:solidFill>
                  <a:schemeClr val="dk1"/>
                </a:solidFill>
                <a:latin typeface="Arial"/>
                <a:ea typeface="Arial"/>
                <a:cs typeface="Arial"/>
                <a:sym typeface="Arial"/>
              </a:rPr>
              <a:t> 필터링을 통해 개인화된 채널 및 </a:t>
            </a:r>
            <a:r>
              <a:rPr lang="en-US" altLang="ko-KR" sz="1800" dirty="0">
                <a:solidFill>
                  <a:schemeClr val="dk1"/>
                </a:solidFill>
                <a:latin typeface="Arial"/>
                <a:ea typeface="Arial"/>
                <a:cs typeface="Arial"/>
                <a:sym typeface="Arial"/>
              </a:rPr>
              <a:t>Shorts </a:t>
            </a:r>
            <a:r>
              <a:rPr lang="ko-KR" altLang="en-US" sz="1800" dirty="0">
                <a:solidFill>
                  <a:schemeClr val="dk1"/>
                </a:solidFill>
                <a:latin typeface="Arial"/>
                <a:ea typeface="Arial"/>
                <a:cs typeface="Arial"/>
                <a:sym typeface="Arial"/>
              </a:rPr>
              <a:t>목록 제공 </a:t>
            </a:r>
            <a:endParaRPr lang="en-US" altLang="ko-KR" sz="12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현 시장에 중요시 여기는 키워드 제공</a:t>
            </a:r>
            <a:br>
              <a:rPr lang="en-US" altLang="ko-KR" sz="1800" dirty="0">
                <a:solidFill>
                  <a:schemeClr val="dk1"/>
                </a:solidFill>
                <a:latin typeface="Arial"/>
                <a:ea typeface="Arial"/>
                <a:cs typeface="Arial"/>
                <a:sym typeface="Arial"/>
              </a:rPr>
            </a:br>
            <a:r>
              <a:rPr lang="en-US" altLang="ko-KR" sz="1800" dirty="0">
                <a:solidFill>
                  <a:schemeClr val="dk1"/>
                </a:solidFill>
                <a:latin typeface="Arial"/>
                <a:ea typeface="Arial"/>
                <a:cs typeface="Arial"/>
                <a:sym typeface="Arial"/>
              </a:rPr>
              <a:t>(</a:t>
            </a:r>
            <a:r>
              <a:rPr lang="en-US" altLang="ko-KR" sz="1800" dirty="0">
                <a:solidFill>
                  <a:schemeClr val="dk1"/>
                </a:solidFill>
              </a:rPr>
              <a:t>SEO</a:t>
            </a:r>
            <a:r>
              <a:rPr lang="ko-KR" altLang="en-US" sz="1800" dirty="0">
                <a:solidFill>
                  <a:schemeClr val="dk1"/>
                </a:solidFill>
              </a:rPr>
              <a:t> 및 컨텐츠 제작에 활용</a:t>
            </a:r>
            <a:r>
              <a:rPr lang="en-US" altLang="ko-KR" sz="1800" dirty="0">
                <a:solidFill>
                  <a:schemeClr val="dk1"/>
                </a:solidFill>
              </a:rPr>
              <a:t>)</a:t>
            </a:r>
          </a:p>
          <a:p>
            <a:pPr marL="285750" marR="0" lvl="0" indent="-285750" algn="l" rtl="0">
              <a:spcBef>
                <a:spcPts val="0"/>
              </a:spcBef>
              <a:spcAft>
                <a:spcPts val="0"/>
              </a:spcAft>
              <a:buClr>
                <a:schemeClr val="dk1"/>
              </a:buClr>
              <a:buSzPts val="1800"/>
              <a:buFont typeface="Arial"/>
              <a:buChar char="•"/>
            </a:pPr>
            <a:endParaRPr lang="en-US" altLang="ko-KR" dirty="0">
              <a:solidFill>
                <a:schemeClr val="dk1"/>
              </a:solidFill>
              <a:latin typeface="Arial"/>
              <a:ea typeface="Arial"/>
              <a:cs typeface="Arial"/>
              <a:sym typeface="Arial"/>
            </a:endParaRPr>
          </a:p>
          <a:p>
            <a:pPr marL="285750" indent="-285750">
              <a:buClr>
                <a:schemeClr val="dk1"/>
              </a:buClr>
              <a:buSzPts val="1800"/>
              <a:buFont typeface="Wingdings" panose="05000000000000000000" pitchFamily="2" charset="2"/>
              <a:buChar char="Ø"/>
            </a:pPr>
            <a:r>
              <a:rPr lang="ko-KR" altLang="en-US" dirty="0">
                <a:solidFill>
                  <a:schemeClr val="dk1"/>
                </a:solidFill>
                <a:latin typeface="Arial"/>
                <a:ea typeface="Arial"/>
                <a:cs typeface="Arial"/>
                <a:sym typeface="Arial"/>
              </a:rPr>
              <a:t>커스텀 키워드 및 쿼리 구조 협의에 따른 과금</a:t>
            </a:r>
            <a:endParaRPr lang="en-US" altLang="ko-KR" dirty="0">
              <a:solidFill>
                <a:schemeClr val="dk1"/>
              </a:solidFill>
              <a:latin typeface="Arial"/>
              <a:ea typeface="Arial"/>
              <a:cs typeface="Arial"/>
              <a:sym typeface="Arial"/>
            </a:endParaRPr>
          </a:p>
          <a:p>
            <a:pPr marL="285750" indent="-285750">
              <a:buClr>
                <a:schemeClr val="dk1"/>
              </a:buClr>
              <a:buSzPts val="1800"/>
              <a:buFont typeface="Wingdings" panose="05000000000000000000" pitchFamily="2" charset="2"/>
              <a:buChar char="Ø"/>
            </a:pPr>
            <a:r>
              <a:rPr lang="ko-KR" altLang="en-US" dirty="0">
                <a:solidFill>
                  <a:schemeClr val="dk1"/>
                </a:solidFill>
                <a:latin typeface="Arial"/>
                <a:ea typeface="Arial"/>
                <a:cs typeface="Arial"/>
                <a:sym typeface="Arial"/>
              </a:rPr>
              <a:t>기본 제공 채널</a:t>
            </a:r>
            <a:r>
              <a:rPr lang="en-US" altLang="ko-KR" dirty="0">
                <a:solidFill>
                  <a:schemeClr val="dk1"/>
                </a:solidFill>
                <a:latin typeface="Arial"/>
                <a:ea typeface="Arial"/>
                <a:cs typeface="Arial"/>
                <a:sym typeface="Arial"/>
              </a:rPr>
              <a:t>/sho</a:t>
            </a:r>
            <a:r>
              <a:rPr lang="en-US" altLang="ko-KR" dirty="0">
                <a:solidFill>
                  <a:schemeClr val="dk1"/>
                </a:solidFill>
              </a:rPr>
              <a:t>rts/</a:t>
            </a:r>
            <a:r>
              <a:rPr lang="ko-KR" altLang="en-US" dirty="0">
                <a:solidFill>
                  <a:schemeClr val="dk1"/>
                </a:solidFill>
                <a:latin typeface="Arial"/>
                <a:ea typeface="Arial"/>
                <a:cs typeface="Arial"/>
                <a:sym typeface="Arial"/>
              </a:rPr>
              <a:t>키워드 </a:t>
            </a:r>
            <a:r>
              <a:rPr lang="en-US" altLang="ko-KR" dirty="0">
                <a:solidFill>
                  <a:schemeClr val="dk1"/>
                </a:solidFill>
              </a:rPr>
              <a:t>5</a:t>
            </a:r>
            <a:r>
              <a:rPr lang="en-US" altLang="ko-KR" dirty="0">
                <a:solidFill>
                  <a:schemeClr val="dk1"/>
                </a:solidFill>
                <a:latin typeface="Arial"/>
                <a:ea typeface="Arial"/>
                <a:cs typeface="Arial"/>
                <a:sym typeface="Arial"/>
              </a:rPr>
              <a:t>0 (</a:t>
            </a:r>
            <a:r>
              <a:rPr lang="ko-KR" altLang="en-US" dirty="0" err="1">
                <a:solidFill>
                  <a:schemeClr val="dk1"/>
                </a:solidFill>
                <a:latin typeface="Arial"/>
                <a:ea typeface="Arial"/>
                <a:cs typeface="Arial"/>
                <a:sym typeface="Arial"/>
              </a:rPr>
              <a:t>추가시</a:t>
            </a:r>
            <a:r>
              <a:rPr lang="ko-KR" altLang="en-US" dirty="0">
                <a:solidFill>
                  <a:schemeClr val="dk1"/>
                </a:solidFill>
                <a:latin typeface="Arial"/>
                <a:ea typeface="Arial"/>
                <a:cs typeface="Arial"/>
                <a:sym typeface="Arial"/>
              </a:rPr>
              <a:t> 과금</a:t>
            </a:r>
            <a:r>
              <a:rPr lang="en-US" altLang="ko-KR" dirty="0">
                <a:solidFill>
                  <a:schemeClr val="dk1"/>
                </a:solidFill>
                <a:latin typeface="Arial"/>
                <a:ea typeface="Arial"/>
                <a:cs typeface="Arial"/>
                <a:sym typeface="Arial"/>
              </a:rPr>
              <a:t>)</a:t>
            </a:r>
          </a:p>
          <a:p>
            <a:pPr marL="285750" indent="-285750">
              <a:buClr>
                <a:schemeClr val="dk1"/>
              </a:buClr>
              <a:buSzPts val="1800"/>
              <a:buFont typeface="Wingdings" panose="05000000000000000000" pitchFamily="2" charset="2"/>
              <a:buChar char="Ø"/>
            </a:pPr>
            <a:r>
              <a:rPr lang="ko-KR" altLang="en-US" dirty="0">
                <a:solidFill>
                  <a:schemeClr val="dk1"/>
                </a:solidFill>
              </a:rPr>
              <a:t>커스터마이즈 인사이트 </a:t>
            </a:r>
            <a:r>
              <a:rPr lang="ko-KR" altLang="en-US" dirty="0" err="1">
                <a:solidFill>
                  <a:schemeClr val="dk1"/>
                </a:solidFill>
              </a:rPr>
              <a:t>요청시</a:t>
            </a:r>
            <a:r>
              <a:rPr lang="ko-KR" altLang="en-US" dirty="0">
                <a:solidFill>
                  <a:schemeClr val="dk1"/>
                </a:solidFill>
              </a:rPr>
              <a:t> 과금</a:t>
            </a:r>
            <a:endParaRPr lang="en-US" altLang="ko-KR"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endParaRPr lang="en-US" altLang="ko-KR" sz="1800" dirty="0">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852E5E53-4B9B-D44E-D1B5-EC68759C450A}"/>
              </a:ext>
            </a:extLst>
          </p:cNvPr>
          <p:cNvSpPr txBox="1"/>
          <p:nvPr/>
        </p:nvSpPr>
        <p:spPr>
          <a:xfrm>
            <a:off x="1736259" y="4822887"/>
            <a:ext cx="2020105" cy="400110"/>
          </a:xfrm>
          <a:prstGeom prst="rect">
            <a:avLst/>
          </a:prstGeom>
          <a:noFill/>
        </p:spPr>
        <p:txBody>
          <a:bodyPr wrap="none" rtlCol="0">
            <a:spAutoFit/>
          </a:bodyPr>
          <a:lstStyle/>
          <a:p>
            <a:pPr marL="11430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1</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회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 300,000 + </a:t>
            </a:r>
            <a:r>
              <a:rPr lang="el-GR" altLang="ko-KR" sz="2000" b="1" dirty="0"/>
              <a:t>α</a:t>
            </a:r>
            <a:endParaRPr lang="en-US" altLang="ko-KR" sz="2000" b="1" dirty="0"/>
          </a:p>
        </p:txBody>
      </p:sp>
      <p:sp>
        <p:nvSpPr>
          <p:cNvPr id="6" name="Google Shape;489;p69">
            <a:extLst>
              <a:ext uri="{FF2B5EF4-FFF2-40B4-BE49-F238E27FC236}">
                <a16:creationId xmlns:a16="http://schemas.microsoft.com/office/drawing/2014/main" id="{D7C0A4A6-A6DF-1C43-18A8-E59B74B4A7B8}"/>
              </a:ext>
            </a:extLst>
          </p:cNvPr>
          <p:cNvSpPr txBox="1"/>
          <p:nvPr/>
        </p:nvSpPr>
        <p:spPr>
          <a:xfrm>
            <a:off x="5350059" y="1523476"/>
            <a:ext cx="4496947" cy="486208"/>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rPr>
              <a:t>기간 별 시장 </a:t>
            </a:r>
            <a:r>
              <a:rPr lang="en-US" altLang="ko-KR" sz="1800" b="1" dirty="0">
                <a:solidFill>
                  <a:srgbClr val="F2F2F2"/>
                </a:solidFill>
              </a:rPr>
              <a:t>Trend </a:t>
            </a:r>
            <a:r>
              <a:rPr lang="ko-KR" altLang="en-US" sz="1800" b="1" dirty="0">
                <a:solidFill>
                  <a:srgbClr val="F2F2F2"/>
                </a:solidFill>
              </a:rPr>
              <a:t>비교 리포트</a:t>
            </a:r>
            <a:endParaRPr sz="1800" b="1" dirty="0">
              <a:solidFill>
                <a:srgbClr val="F2F2F2"/>
              </a:solidFill>
              <a:latin typeface="Arial"/>
              <a:ea typeface="Arial"/>
              <a:cs typeface="Arial"/>
              <a:sym typeface="Arial"/>
            </a:endParaRPr>
          </a:p>
        </p:txBody>
      </p:sp>
      <p:grpSp>
        <p:nvGrpSpPr>
          <p:cNvPr id="12" name="그룹 11">
            <a:extLst>
              <a:ext uri="{FF2B5EF4-FFF2-40B4-BE49-F238E27FC236}">
                <a16:creationId xmlns:a16="http://schemas.microsoft.com/office/drawing/2014/main" id="{8A835FB3-D667-E466-FB7F-AE4C2A2B9BB2}"/>
              </a:ext>
            </a:extLst>
          </p:cNvPr>
          <p:cNvGrpSpPr/>
          <p:nvPr/>
        </p:nvGrpSpPr>
        <p:grpSpPr>
          <a:xfrm>
            <a:off x="5350058" y="2049969"/>
            <a:ext cx="4496947" cy="3202676"/>
            <a:chOff x="5350059" y="2086378"/>
            <a:chExt cx="4496947" cy="3202676"/>
          </a:xfrm>
        </p:grpSpPr>
        <p:sp>
          <p:nvSpPr>
            <p:cNvPr id="5" name="Google Shape;488;p69">
              <a:extLst>
                <a:ext uri="{FF2B5EF4-FFF2-40B4-BE49-F238E27FC236}">
                  <a16:creationId xmlns:a16="http://schemas.microsoft.com/office/drawing/2014/main" id="{E0BAD04D-6C3B-B871-318C-88182E8320E1}"/>
                </a:ext>
              </a:extLst>
            </p:cNvPr>
            <p:cNvSpPr/>
            <p:nvPr/>
          </p:nvSpPr>
          <p:spPr>
            <a:xfrm>
              <a:off x="5350059" y="2086378"/>
              <a:ext cx="4496947" cy="3202676"/>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rPr>
                <a:t>과거 기간에 따른 커스터마이즈 채널 및 </a:t>
              </a:r>
              <a:r>
                <a:rPr lang="en-US" altLang="ko-KR" sz="1800" dirty="0">
                  <a:solidFill>
                    <a:schemeClr val="dk1"/>
                  </a:solidFill>
                </a:rPr>
                <a:t>shorts, </a:t>
              </a:r>
              <a:r>
                <a:rPr lang="ko-KR" altLang="en-US" sz="1800" dirty="0">
                  <a:solidFill>
                    <a:schemeClr val="dk1"/>
                  </a:solidFill>
                </a:rPr>
                <a:t>키워드 제공</a:t>
              </a:r>
              <a:endParaRPr lang="en-US" altLang="ko-KR" sz="12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rPr>
                <a:t>과거 시장에서 </a:t>
              </a:r>
              <a:r>
                <a:rPr lang="en-US" altLang="ko-KR" sz="1800" dirty="0">
                  <a:solidFill>
                    <a:schemeClr val="dk1"/>
                  </a:solidFill>
                </a:rPr>
                <a:t>Trendy </a:t>
              </a:r>
              <a:r>
                <a:rPr lang="ko-KR" altLang="en-US" sz="1800" dirty="0">
                  <a:solidFill>
                    <a:schemeClr val="dk1"/>
                  </a:solidFill>
                </a:rPr>
                <a:t>했던 컨텐츠</a:t>
              </a:r>
              <a:r>
                <a:rPr lang="en-US" altLang="ko-KR" sz="1800" dirty="0">
                  <a:solidFill>
                    <a:schemeClr val="dk1"/>
                  </a:solidFill>
                </a:rPr>
                <a:t>, highlight </a:t>
              </a:r>
              <a:r>
                <a:rPr lang="ko-KR" altLang="en-US" sz="1800" dirty="0">
                  <a:solidFill>
                    <a:schemeClr val="dk1"/>
                  </a:solidFill>
                </a:rPr>
                <a:t>키워드 와 현재 컨텐츠</a:t>
              </a:r>
              <a:r>
                <a:rPr lang="en-US" altLang="ko-KR" sz="1800" dirty="0">
                  <a:solidFill>
                    <a:schemeClr val="dk1"/>
                  </a:solidFill>
                </a:rPr>
                <a:t>, </a:t>
              </a:r>
              <a:r>
                <a:rPr lang="ko-KR" altLang="en-US" sz="1800" dirty="0">
                  <a:solidFill>
                    <a:schemeClr val="dk1"/>
                  </a:solidFill>
                </a:rPr>
                <a:t>키워드 차이 분석을 통한 인사이트 제공</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800" dirty="0">
                <a:solidFill>
                  <a:schemeClr val="dk1"/>
                </a:solidFill>
                <a:latin typeface="Arial"/>
                <a:ea typeface="Arial"/>
                <a:cs typeface="Arial"/>
                <a:sym typeface="Arial"/>
              </a:endParaRPr>
            </a:p>
            <a:p>
              <a:pPr marL="285750" indent="-285750">
                <a:buClr>
                  <a:schemeClr val="dk1"/>
                </a:buClr>
                <a:buSzPts val="1800"/>
                <a:buFont typeface="Wingdings" panose="05000000000000000000" pitchFamily="2" charset="2"/>
                <a:buChar char="Ø"/>
              </a:pPr>
              <a:r>
                <a:rPr lang="ko-KR" altLang="en-US" dirty="0">
                  <a:solidFill>
                    <a:schemeClr val="dk1"/>
                  </a:solidFill>
                </a:rPr>
                <a:t>비교 </a:t>
              </a:r>
              <a:r>
                <a:rPr lang="ko-KR" altLang="en-US" dirty="0">
                  <a:solidFill>
                    <a:schemeClr val="dk1"/>
                  </a:solidFill>
                  <a:latin typeface="Arial"/>
                  <a:ea typeface="Arial"/>
                  <a:cs typeface="Arial"/>
                  <a:sym typeface="Arial"/>
                </a:rPr>
                <a:t>기간에 따른 과금 </a:t>
              </a:r>
              <a:r>
                <a:rPr lang="en-US" altLang="ko-KR" dirty="0">
                  <a:solidFill>
                    <a:schemeClr val="dk1"/>
                  </a:solidFill>
                  <a:latin typeface="Arial"/>
                  <a:ea typeface="Arial"/>
                  <a:cs typeface="Arial"/>
                  <a:sym typeface="Arial"/>
                </a:rPr>
                <a:t>(</a:t>
              </a:r>
              <a:r>
                <a:rPr lang="ko-KR" altLang="en-US" dirty="0">
                  <a:solidFill>
                    <a:schemeClr val="dk1"/>
                  </a:solidFill>
                </a:rPr>
                <a:t>기준 </a:t>
              </a:r>
              <a:r>
                <a:rPr lang="en-US" altLang="ko-KR" dirty="0">
                  <a:solidFill>
                    <a:schemeClr val="dk1"/>
                  </a:solidFill>
                </a:rPr>
                <a:t>1</a:t>
              </a:r>
              <a:r>
                <a:rPr lang="ko-KR" altLang="en-US" dirty="0">
                  <a:solidFill>
                    <a:schemeClr val="dk1"/>
                  </a:solidFill>
                </a:rPr>
                <a:t>분기</a:t>
              </a:r>
              <a:r>
                <a:rPr lang="en-US" altLang="ko-KR" dirty="0">
                  <a:solidFill>
                    <a:schemeClr val="dk1"/>
                  </a:solidFill>
                </a:rPr>
                <a:t>)</a:t>
              </a:r>
            </a:p>
            <a:p>
              <a:pPr marL="285750" indent="-285750">
                <a:buClr>
                  <a:schemeClr val="dk1"/>
                </a:buClr>
                <a:buSzPts val="1800"/>
                <a:buFont typeface="Wingdings" panose="05000000000000000000" pitchFamily="2" charset="2"/>
                <a:buChar char="Ø"/>
              </a:pPr>
              <a:r>
                <a:rPr lang="ko-KR" altLang="en-US" dirty="0">
                  <a:solidFill>
                    <a:schemeClr val="dk1"/>
                  </a:solidFill>
                  <a:latin typeface="Arial"/>
                  <a:ea typeface="Arial"/>
                  <a:cs typeface="Arial"/>
                  <a:sym typeface="Arial"/>
                </a:rPr>
                <a:t>기본 제공 채널</a:t>
              </a:r>
              <a:r>
                <a:rPr lang="en-US" altLang="ko-KR" dirty="0">
                  <a:solidFill>
                    <a:schemeClr val="dk1"/>
                  </a:solidFill>
                  <a:latin typeface="Arial"/>
                  <a:ea typeface="Arial"/>
                  <a:cs typeface="Arial"/>
                  <a:sym typeface="Arial"/>
                </a:rPr>
                <a:t>/sho</a:t>
              </a:r>
              <a:r>
                <a:rPr lang="en-US" altLang="ko-KR" dirty="0">
                  <a:solidFill>
                    <a:schemeClr val="dk1"/>
                  </a:solidFill>
                </a:rPr>
                <a:t>rts/ </a:t>
              </a:r>
              <a:r>
                <a:rPr lang="ko-KR" altLang="en-US" dirty="0">
                  <a:solidFill>
                    <a:schemeClr val="dk1"/>
                  </a:solidFill>
                  <a:latin typeface="Arial"/>
                  <a:ea typeface="Arial"/>
                  <a:cs typeface="Arial"/>
                  <a:sym typeface="Arial"/>
                </a:rPr>
                <a:t>키워드 </a:t>
              </a:r>
              <a:r>
                <a:rPr lang="en-US" altLang="ko-KR" dirty="0">
                  <a:solidFill>
                    <a:schemeClr val="dk1"/>
                  </a:solidFill>
                  <a:latin typeface="Arial"/>
                  <a:ea typeface="Arial"/>
                  <a:cs typeface="Arial"/>
                  <a:sym typeface="Arial"/>
                </a:rPr>
                <a:t>50 (</a:t>
              </a:r>
              <a:r>
                <a:rPr lang="ko-KR" altLang="en-US" dirty="0" err="1">
                  <a:solidFill>
                    <a:schemeClr val="dk1"/>
                  </a:solidFill>
                  <a:latin typeface="Arial"/>
                  <a:ea typeface="Arial"/>
                  <a:cs typeface="Arial"/>
                  <a:sym typeface="Arial"/>
                </a:rPr>
                <a:t>추가시</a:t>
              </a:r>
              <a:r>
                <a:rPr lang="ko-KR" altLang="en-US" dirty="0">
                  <a:solidFill>
                    <a:schemeClr val="dk1"/>
                  </a:solidFill>
                  <a:latin typeface="Arial"/>
                  <a:ea typeface="Arial"/>
                  <a:cs typeface="Arial"/>
                  <a:sym typeface="Arial"/>
                </a:rPr>
                <a:t> 과금</a:t>
              </a:r>
              <a:r>
                <a:rPr lang="en-US" altLang="ko-KR" dirty="0">
                  <a:solidFill>
                    <a:schemeClr val="dk1"/>
                  </a:solidFill>
                  <a:latin typeface="Arial"/>
                  <a:ea typeface="Arial"/>
                  <a:cs typeface="Arial"/>
                  <a:sym typeface="Arial"/>
                </a:rPr>
                <a:t>)</a:t>
              </a:r>
            </a:p>
            <a:p>
              <a:pPr marL="285750" indent="-285750">
                <a:buClr>
                  <a:schemeClr val="dk1"/>
                </a:buClr>
                <a:buSzPts val="1800"/>
                <a:buFont typeface="Wingdings" panose="05000000000000000000" pitchFamily="2" charset="2"/>
                <a:buChar char="Ø"/>
              </a:pPr>
              <a:r>
                <a:rPr lang="ko-KR" altLang="en-US" dirty="0">
                  <a:solidFill>
                    <a:schemeClr val="dk1"/>
                  </a:solidFill>
                </a:rPr>
                <a:t>커스터마이즈 인사이트 </a:t>
              </a:r>
              <a:r>
                <a:rPr lang="ko-KR" altLang="en-US" dirty="0" err="1">
                  <a:solidFill>
                    <a:schemeClr val="dk1"/>
                  </a:solidFill>
                </a:rPr>
                <a:t>요청시</a:t>
              </a:r>
              <a:r>
                <a:rPr lang="ko-KR" altLang="en-US" dirty="0">
                  <a:solidFill>
                    <a:schemeClr val="dk1"/>
                  </a:solidFill>
                </a:rPr>
                <a:t> 과금</a:t>
              </a:r>
              <a:endParaRPr lang="en-US" altLang="ko-KR" dirty="0">
                <a:solidFill>
                  <a:schemeClr val="dk1"/>
                </a:solidFill>
                <a:latin typeface="Arial"/>
                <a:ea typeface="Arial"/>
                <a:cs typeface="Arial"/>
                <a:sym typeface="Arial"/>
              </a:endParaRPr>
            </a:p>
            <a:p>
              <a:pPr marR="0" lvl="0" algn="l" rtl="0">
                <a:spcBef>
                  <a:spcPts val="0"/>
                </a:spcBef>
                <a:spcAft>
                  <a:spcPts val="0"/>
                </a:spcAft>
                <a:buClr>
                  <a:schemeClr val="dk1"/>
                </a:buClr>
                <a:buSzPts val="1800"/>
              </a:pPr>
              <a:endParaRPr lang="en-US" altLang="ko-KR" sz="1800" dirty="0">
                <a:solidFill>
                  <a:schemeClr val="dk1"/>
                </a:solidFill>
              </a:endParaRPr>
            </a:p>
          </p:txBody>
        </p:sp>
        <p:sp>
          <p:nvSpPr>
            <p:cNvPr id="8" name="TextBox 7">
              <a:extLst>
                <a:ext uri="{FF2B5EF4-FFF2-40B4-BE49-F238E27FC236}">
                  <a16:creationId xmlns:a16="http://schemas.microsoft.com/office/drawing/2014/main" id="{BF48A4BA-4A7F-C0FE-CA3C-FCCD0B6170FE}"/>
                </a:ext>
              </a:extLst>
            </p:cNvPr>
            <p:cNvSpPr txBox="1"/>
            <p:nvPr/>
          </p:nvSpPr>
          <p:spPr>
            <a:xfrm>
              <a:off x="6588480" y="4852615"/>
              <a:ext cx="2020105" cy="400110"/>
            </a:xfrm>
            <a:prstGeom prst="rect">
              <a:avLst/>
            </a:prstGeom>
            <a:noFill/>
          </p:spPr>
          <p:txBody>
            <a:bodyPr wrap="none" rtlCol="0">
              <a:spAutoFit/>
            </a:bodyPr>
            <a:lstStyle/>
            <a:p>
              <a:pPr marL="11430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1</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회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 400,000 + </a:t>
              </a:r>
              <a:r>
                <a:rPr lang="el-GR" altLang="ko-KR" sz="2000" b="1" dirty="0"/>
                <a:t>α</a:t>
              </a:r>
              <a:endParaRPr lang="en-US" altLang="ko-KR" sz="2000" b="1" dirty="0"/>
            </a:p>
          </p:txBody>
        </p:sp>
      </p:grpSp>
    </p:spTree>
    <p:extLst>
      <p:ext uri="{BB962C8B-B14F-4D97-AF65-F5344CB8AC3E}">
        <p14:creationId xmlns:p14="http://schemas.microsoft.com/office/powerpoint/2010/main" val="342842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0"/>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en-US" sz="1867" b="0" i="0" u="none" strike="noStrike" cap="none" dirty="0">
                <a:solidFill>
                  <a:schemeClr val="dk1"/>
                </a:solidFill>
                <a:latin typeface="Arial"/>
                <a:ea typeface="Arial"/>
                <a:cs typeface="Arial"/>
                <a:sym typeface="Arial"/>
              </a:rPr>
              <a:t>1</a:t>
            </a:r>
            <a:r>
              <a:rPr lang="ko-KR" altLang="en-US" sz="1867" dirty="0">
                <a:solidFill>
                  <a:schemeClr val="dk1"/>
                </a:solidFill>
              </a:rPr>
              <a:t>회성 리포트로 고객이 원하는 방향에 맞춰 데이터 및 인사이트 제공</a:t>
            </a:r>
            <a:endParaRPr sz="1867" b="0" i="0" u="none" strike="noStrike" cap="none" dirty="0">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dirty="0">
              <a:solidFill>
                <a:schemeClr val="dk1"/>
              </a:solidFill>
              <a:latin typeface="Arial"/>
              <a:ea typeface="Arial"/>
              <a:cs typeface="Arial"/>
              <a:sym typeface="Arial"/>
            </a:endParaRPr>
          </a:p>
        </p:txBody>
      </p:sp>
      <p:cxnSp>
        <p:nvCxnSpPr>
          <p:cNvPr id="497" name="Google Shape;497;p70"/>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98" name="Google Shape;498;p70"/>
          <p:cNvSpPr txBox="1"/>
          <p:nvPr/>
        </p:nvSpPr>
        <p:spPr>
          <a:xfrm>
            <a:off x="497840" y="267019"/>
            <a:ext cx="11997459" cy="4431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5</a:t>
            </a:r>
            <a:r>
              <a:rPr lang="en-US" altLang="ko-KR" sz="2200" b="1" i="0" u="none" strike="noStrike" cap="none" dirty="0">
                <a:solidFill>
                  <a:srgbClr val="000000"/>
                </a:solidFill>
                <a:latin typeface="Arial"/>
                <a:ea typeface="Arial"/>
                <a:cs typeface="Arial"/>
                <a:sym typeface="Arial"/>
              </a:rPr>
              <a:t>-1</a:t>
            </a:r>
            <a:r>
              <a:rPr lang="ko-KR" sz="2200" b="1" i="0" u="none" strike="noStrike" cap="none" dirty="0">
                <a:solidFill>
                  <a:srgbClr val="000000"/>
                </a:solidFill>
                <a:latin typeface="Arial"/>
                <a:ea typeface="Arial"/>
                <a:cs typeface="Arial"/>
                <a:sym typeface="Arial"/>
              </a:rPr>
              <a:t>. </a:t>
            </a:r>
            <a:r>
              <a:rPr lang="en-US" altLang="ko-KR" sz="2400" b="1" dirty="0">
                <a:solidFill>
                  <a:schemeClr val="dk1"/>
                </a:solidFill>
              </a:rPr>
              <a:t>Ad-hoc Report Price</a:t>
            </a:r>
            <a:r>
              <a:rPr lang="en-US" altLang="ko-KR" sz="2200" b="1" dirty="0">
                <a:solidFill>
                  <a:srgbClr val="000000"/>
                </a:solidFill>
                <a:latin typeface="Arial"/>
                <a:ea typeface="Arial"/>
                <a:cs typeface="Arial"/>
                <a:sym typeface="Arial"/>
              </a:rPr>
              <a:t> </a:t>
            </a:r>
            <a:r>
              <a:rPr lang="ko-KR" sz="2200" b="1" dirty="0">
                <a:solidFill>
                  <a:srgbClr val="000000"/>
                </a:solidFill>
                <a:latin typeface="Arial"/>
                <a:ea typeface="Arial"/>
                <a:cs typeface="Arial"/>
                <a:sym typeface="Arial"/>
              </a:rPr>
              <a:t>(리포트 금액)</a:t>
            </a:r>
            <a:r>
              <a:rPr lang="en-US" altLang="ko-KR" sz="2200" b="1" dirty="0">
                <a:solidFill>
                  <a:srgbClr val="000000"/>
                </a:solidFill>
                <a:latin typeface="Arial"/>
                <a:ea typeface="Arial"/>
                <a:cs typeface="Arial"/>
                <a:sym typeface="Arial"/>
              </a:rPr>
              <a:t> </a:t>
            </a:r>
            <a:r>
              <a:rPr lang="en-US" altLang="ko-KR" sz="2200" b="1" dirty="0">
                <a:solidFill>
                  <a:srgbClr val="FF0000"/>
                </a:solidFill>
                <a:latin typeface="Arial"/>
                <a:ea typeface="Arial"/>
                <a:cs typeface="Arial"/>
                <a:sym typeface="Arial"/>
              </a:rPr>
              <a:t>TBD</a:t>
            </a:r>
            <a:endParaRPr sz="22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144905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cxnSp>
        <p:nvCxnSpPr>
          <p:cNvPr id="381" name="Google Shape;381;p62"/>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82" name="Google Shape;382;p62"/>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Contents</a:t>
            </a:r>
            <a:endParaRPr sz="2200" b="1" i="0" u="none" strike="noStrike" cap="none">
              <a:solidFill>
                <a:srgbClr val="0000FF"/>
              </a:solidFill>
              <a:latin typeface="Arial"/>
              <a:ea typeface="Arial"/>
              <a:cs typeface="Arial"/>
              <a:sym typeface="Arial"/>
            </a:endParaRPr>
          </a:p>
        </p:txBody>
      </p:sp>
      <p:sp>
        <p:nvSpPr>
          <p:cNvPr id="383" name="Google Shape;383;p62"/>
          <p:cNvSpPr txBox="1"/>
          <p:nvPr/>
        </p:nvSpPr>
        <p:spPr>
          <a:xfrm>
            <a:off x="407070" y="869714"/>
            <a:ext cx="11376943" cy="51856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1800"/>
              <a:buFont typeface="Arial"/>
              <a:buAutoNum type="arabicPeriod"/>
            </a:pPr>
            <a:r>
              <a:rPr lang="en-US" altLang="ko-KR" sz="1800" b="1" dirty="0">
                <a:solidFill>
                  <a:schemeClr val="dk1"/>
                </a:solidFill>
              </a:rPr>
              <a:t>SNS Marketing Status (SNS </a:t>
            </a:r>
            <a:r>
              <a:rPr lang="ko-KR" altLang="en-US" sz="1800" b="1" dirty="0">
                <a:solidFill>
                  <a:schemeClr val="dk1"/>
                </a:solidFill>
              </a:rPr>
              <a:t>마케팅 규모</a:t>
            </a:r>
            <a:r>
              <a:rPr lang="en-US" altLang="ko-KR" sz="1800" b="1" dirty="0">
                <a:solidFill>
                  <a:schemeClr val="dk1"/>
                </a:solidFill>
              </a:rPr>
              <a:t>)</a:t>
            </a:r>
            <a:endParaRPr lang="en-US" altLang="ko-KR" sz="1800" b="1" i="0" u="none" strike="noStrike" cap="none" dirty="0">
              <a:solidFill>
                <a:schemeClr val="dk1"/>
              </a:solidFill>
              <a:latin typeface="Arial"/>
              <a:ea typeface="Arial"/>
              <a:cs typeface="Arial"/>
              <a:sym typeface="Arial"/>
            </a:endParaRPr>
          </a:p>
          <a:p>
            <a:pPr marL="457200" marR="0" lvl="0" indent="-457200" algn="l" rtl="0">
              <a:lnSpc>
                <a:spcPct val="150000"/>
              </a:lnSpc>
              <a:spcBef>
                <a:spcPts val="0"/>
              </a:spcBef>
              <a:spcAft>
                <a:spcPts val="0"/>
              </a:spcAft>
              <a:buClr>
                <a:schemeClr val="dk1"/>
              </a:buClr>
              <a:buSzPts val="1800"/>
              <a:buFont typeface="Arial"/>
              <a:buAutoNum type="arabicPeriod"/>
            </a:pPr>
            <a:r>
              <a:rPr lang="ko-KR" sz="1800" b="1" i="0" u="none" strike="noStrike" cap="none" dirty="0">
                <a:solidFill>
                  <a:schemeClr val="dk1"/>
                </a:solidFill>
                <a:latin typeface="Arial"/>
                <a:ea typeface="Arial"/>
                <a:cs typeface="Arial"/>
                <a:sym typeface="Arial"/>
              </a:rPr>
              <a:t>Business </a:t>
            </a:r>
            <a:r>
              <a:rPr lang="ko-KR" sz="1800" b="1" i="0" u="none" strike="noStrike" cap="none" dirty="0" err="1">
                <a:solidFill>
                  <a:schemeClr val="dk1"/>
                </a:solidFill>
                <a:latin typeface="Arial"/>
                <a:ea typeface="Arial"/>
                <a:cs typeface="Arial"/>
                <a:sym typeface="Arial"/>
              </a:rPr>
              <a:t>Introduction</a:t>
            </a:r>
            <a:r>
              <a:rPr lang="ko-KR" sz="1800" b="1" i="0" u="none" strike="noStrike" cap="none" dirty="0">
                <a:solidFill>
                  <a:schemeClr val="dk1"/>
                </a:solidFill>
                <a:latin typeface="Arial"/>
                <a:ea typeface="Arial"/>
                <a:cs typeface="Arial"/>
                <a:sym typeface="Arial"/>
              </a:rPr>
              <a:t> (비즈니스 소개)</a:t>
            </a:r>
            <a:endParaRPr sz="1867" b="0" i="0" u="none" strike="noStrike" cap="none" dirty="0">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a:solidFill>
                  <a:schemeClr val="dk1"/>
                </a:solidFill>
                <a:latin typeface="Arial"/>
                <a:ea typeface="Arial"/>
                <a:cs typeface="Arial"/>
                <a:sym typeface="Arial"/>
              </a:rPr>
              <a:t>Data </a:t>
            </a:r>
            <a:r>
              <a:rPr lang="ko-KR" sz="1800" b="1" i="0" u="none" strike="noStrike" cap="none" dirty="0" err="1">
                <a:solidFill>
                  <a:schemeClr val="dk1"/>
                </a:solidFill>
                <a:latin typeface="Arial"/>
                <a:ea typeface="Arial"/>
                <a:cs typeface="Arial"/>
                <a:sym typeface="Arial"/>
              </a:rPr>
              <a:t>Collection</a:t>
            </a:r>
            <a:r>
              <a:rPr lang="ko-KR" sz="1800" b="1" i="0" u="none" strike="noStrike" cap="none" dirty="0">
                <a:solidFill>
                  <a:schemeClr val="dk1"/>
                </a:solidFill>
                <a:latin typeface="Arial"/>
                <a:ea typeface="Arial"/>
                <a:cs typeface="Arial"/>
                <a:sym typeface="Arial"/>
              </a:rPr>
              <a:t> </a:t>
            </a:r>
            <a:r>
              <a:rPr lang="ko-KR" sz="1800" b="1" i="0" u="none" strike="noStrike" cap="none" dirty="0" err="1">
                <a:solidFill>
                  <a:schemeClr val="dk1"/>
                </a:solidFill>
                <a:latin typeface="Arial"/>
                <a:ea typeface="Arial"/>
                <a:cs typeface="Arial"/>
                <a:sym typeface="Arial"/>
              </a:rPr>
              <a:t>Logic</a:t>
            </a:r>
            <a:r>
              <a:rPr lang="ko-KR" sz="1800" b="1" i="0" u="none" strike="noStrike" cap="none" dirty="0">
                <a:solidFill>
                  <a:schemeClr val="dk1"/>
                </a:solidFill>
                <a:latin typeface="Arial"/>
                <a:ea typeface="Arial"/>
                <a:cs typeface="Arial"/>
                <a:sym typeface="Arial"/>
              </a:rPr>
              <a:t> (데이터 수집 로직)</a:t>
            </a:r>
            <a:endParaRPr dirty="0"/>
          </a:p>
          <a:p>
            <a:pPr marL="457200" marR="0" lvl="0" indent="-457200" algn="l" rtl="0">
              <a:lnSpc>
                <a:spcPct val="150000"/>
              </a:lnSpc>
              <a:spcBef>
                <a:spcPts val="600"/>
              </a:spcBef>
              <a:spcAft>
                <a:spcPts val="0"/>
              </a:spcAft>
              <a:buClr>
                <a:schemeClr val="dk1"/>
              </a:buClr>
              <a:buSzPts val="1800"/>
              <a:buFont typeface="Arial"/>
              <a:buAutoNum type="arabicPeriod"/>
            </a:pPr>
            <a:r>
              <a:rPr lang="en-US" altLang="ko-KR" sz="1800" b="1" i="0" u="none" strike="noStrike" cap="none" dirty="0">
                <a:solidFill>
                  <a:schemeClr val="dk1"/>
                </a:solidFill>
                <a:latin typeface="Arial"/>
                <a:ea typeface="Arial"/>
                <a:cs typeface="Arial"/>
                <a:sym typeface="Arial"/>
              </a:rPr>
              <a:t>Subscription </a:t>
            </a:r>
            <a:r>
              <a:rPr lang="ko-KR" sz="1800" b="1" i="0" u="none" strike="noStrike" cap="none" dirty="0" err="1">
                <a:solidFill>
                  <a:schemeClr val="dk1"/>
                </a:solidFill>
                <a:latin typeface="Arial"/>
                <a:ea typeface="Arial"/>
                <a:cs typeface="Arial"/>
                <a:sym typeface="Arial"/>
              </a:rPr>
              <a:t>Report</a:t>
            </a:r>
            <a:r>
              <a:rPr lang="ko-KR" sz="1800" b="1" i="0" u="none" strike="noStrike" cap="none" dirty="0">
                <a:solidFill>
                  <a:schemeClr val="dk1"/>
                </a:solidFill>
                <a:latin typeface="Arial"/>
                <a:ea typeface="Arial"/>
                <a:cs typeface="Arial"/>
                <a:sym typeface="Arial"/>
              </a:rPr>
              <a:t> </a:t>
            </a:r>
            <a:r>
              <a:rPr lang="ko-KR" sz="1800" b="1" i="0" u="none" strike="noStrike" cap="none" dirty="0" err="1">
                <a:solidFill>
                  <a:schemeClr val="dk1"/>
                </a:solidFill>
                <a:latin typeface="Arial"/>
                <a:ea typeface="Arial"/>
                <a:cs typeface="Arial"/>
                <a:sym typeface="Arial"/>
              </a:rPr>
              <a:t>Provided</a:t>
            </a:r>
            <a:r>
              <a:rPr lang="ko-KR" sz="1800" b="1" i="0" u="none" strike="noStrike" cap="none" dirty="0">
                <a:solidFill>
                  <a:schemeClr val="dk1"/>
                </a:solidFill>
                <a:latin typeface="Arial"/>
                <a:ea typeface="Arial"/>
                <a:cs typeface="Arial"/>
                <a:sym typeface="Arial"/>
              </a:rPr>
              <a:t> Data (</a:t>
            </a:r>
            <a:r>
              <a:rPr lang="ko-KR" altLang="en-US" sz="1800" b="1" i="0" u="none" strike="noStrike" cap="none" dirty="0">
                <a:solidFill>
                  <a:schemeClr val="dk1"/>
                </a:solidFill>
                <a:latin typeface="Arial"/>
                <a:ea typeface="Arial"/>
                <a:cs typeface="Arial"/>
                <a:sym typeface="Arial"/>
              </a:rPr>
              <a:t>구독</a:t>
            </a:r>
            <a:r>
              <a:rPr lang="en-US" altLang="ko-KR" sz="1800" b="1" i="0" u="none" strike="noStrike" cap="none" dirty="0">
                <a:solidFill>
                  <a:schemeClr val="dk1"/>
                </a:solidFill>
                <a:latin typeface="Arial"/>
                <a:ea typeface="Arial"/>
                <a:cs typeface="Arial"/>
                <a:sym typeface="Arial"/>
              </a:rPr>
              <a:t> </a:t>
            </a:r>
            <a:r>
              <a:rPr lang="ko-KR" sz="1800" b="1" i="0" u="none" strike="noStrike" cap="none" dirty="0">
                <a:solidFill>
                  <a:schemeClr val="dk1"/>
                </a:solidFill>
                <a:latin typeface="Arial"/>
                <a:ea typeface="Arial"/>
                <a:cs typeface="Arial"/>
                <a:sym typeface="Arial"/>
              </a:rPr>
              <a:t>리포트 제공 데이터)</a:t>
            </a:r>
            <a:endParaRPr dirty="0"/>
          </a:p>
          <a:p>
            <a:pPr marL="457200" marR="0" lvl="0" indent="-457200" algn="l" rtl="0">
              <a:lnSpc>
                <a:spcPct val="150000"/>
              </a:lnSpc>
              <a:spcBef>
                <a:spcPts val="600"/>
              </a:spcBef>
              <a:spcAft>
                <a:spcPts val="0"/>
              </a:spcAft>
              <a:buClr>
                <a:schemeClr val="dk1"/>
              </a:buClr>
              <a:buSzPts val="1800"/>
              <a:buFont typeface="Arial"/>
              <a:buAutoNum type="arabicPeriod"/>
            </a:pPr>
            <a:r>
              <a:rPr lang="en-US" altLang="ko-KR" sz="1800" b="1" i="0" u="none" strike="noStrike" cap="none" dirty="0">
                <a:solidFill>
                  <a:schemeClr val="dk1"/>
                </a:solidFill>
                <a:latin typeface="Arial"/>
                <a:ea typeface="Arial"/>
                <a:cs typeface="Arial"/>
                <a:sym typeface="Arial"/>
              </a:rPr>
              <a:t>Subscription </a:t>
            </a:r>
            <a:r>
              <a:rPr lang="ko-KR" sz="1800" b="1" i="0" u="none" strike="noStrike" cap="none" dirty="0" err="1">
                <a:solidFill>
                  <a:schemeClr val="dk1"/>
                </a:solidFill>
                <a:latin typeface="Arial"/>
                <a:ea typeface="Arial"/>
                <a:cs typeface="Arial"/>
                <a:sym typeface="Arial"/>
              </a:rPr>
              <a:t>Report</a:t>
            </a:r>
            <a:r>
              <a:rPr lang="ko-KR" sz="1800" b="1" i="0" u="none" strike="noStrike" cap="none" dirty="0">
                <a:solidFill>
                  <a:schemeClr val="dk1"/>
                </a:solidFill>
                <a:latin typeface="Arial"/>
                <a:ea typeface="Arial"/>
                <a:cs typeface="Arial"/>
                <a:sym typeface="Arial"/>
              </a:rPr>
              <a:t> </a:t>
            </a:r>
            <a:r>
              <a:rPr lang="en-US" altLang="ko-KR" sz="1800" b="1" i="0" u="none" strike="noStrike" cap="none" dirty="0">
                <a:solidFill>
                  <a:schemeClr val="dk1"/>
                </a:solidFill>
                <a:latin typeface="Arial"/>
                <a:ea typeface="Arial"/>
                <a:cs typeface="Arial"/>
                <a:sym typeface="Arial"/>
              </a:rPr>
              <a:t>Price</a:t>
            </a:r>
            <a:r>
              <a:rPr lang="ko-KR" sz="1800" b="1" i="0" u="none" strike="noStrike" cap="none" dirty="0">
                <a:solidFill>
                  <a:schemeClr val="dk1"/>
                </a:solidFill>
                <a:latin typeface="Arial"/>
                <a:ea typeface="Arial"/>
                <a:cs typeface="Arial"/>
                <a:sym typeface="Arial"/>
              </a:rPr>
              <a:t> (리포트 금액)</a:t>
            </a:r>
            <a:endParaRPr lang="en-US" altLang="ko-KR" sz="1800" b="1" i="0" u="none" strike="noStrike" cap="none" dirty="0">
              <a:solidFill>
                <a:schemeClr val="dk1"/>
              </a:solidFill>
              <a:latin typeface="Arial"/>
              <a:ea typeface="Arial"/>
              <a:cs typeface="Arial"/>
              <a:sym typeface="Arial"/>
            </a:endParaRPr>
          </a:p>
          <a:p>
            <a:pPr marL="457200" indent="-457200">
              <a:lnSpc>
                <a:spcPct val="150000"/>
              </a:lnSpc>
              <a:spcBef>
                <a:spcPts val="600"/>
              </a:spcBef>
              <a:buClr>
                <a:schemeClr val="dk1"/>
              </a:buClr>
              <a:buSzPts val="1800"/>
              <a:buFont typeface="Arial"/>
              <a:buAutoNum type="arabicPeriod"/>
            </a:pPr>
            <a:r>
              <a:rPr lang="en-US" altLang="ko-KR" sz="1800" b="1" dirty="0">
                <a:solidFill>
                  <a:schemeClr val="dk1"/>
                </a:solidFill>
              </a:rPr>
              <a:t>Ad-hoc Report Price (Ad-hoc </a:t>
            </a:r>
            <a:r>
              <a:rPr lang="ko-KR" altLang="en-US" sz="1800" b="1" dirty="0">
                <a:solidFill>
                  <a:schemeClr val="dk1"/>
                </a:solidFill>
              </a:rPr>
              <a:t>리포트 금액</a:t>
            </a:r>
            <a:r>
              <a:rPr lang="en-US" altLang="ko-KR" sz="1800" b="1" dirty="0">
                <a:solidFill>
                  <a:schemeClr val="dk1"/>
                </a:solidFill>
              </a:rPr>
              <a:t>)</a:t>
            </a:r>
            <a:endParaRPr lang="ko-KR" altLang="en-US" sz="1800" dirty="0"/>
          </a:p>
          <a:p>
            <a:pPr marL="457200" marR="0" lvl="0" indent="-457200" algn="l" rtl="0">
              <a:lnSpc>
                <a:spcPct val="150000"/>
              </a:lnSpc>
              <a:spcBef>
                <a:spcPts val="600"/>
              </a:spcBef>
              <a:spcAft>
                <a:spcPts val="0"/>
              </a:spcAft>
              <a:buClr>
                <a:schemeClr val="dk1"/>
              </a:buClr>
              <a:buSzPts val="1800"/>
              <a:buFont typeface="Arial"/>
              <a:buAutoNum type="arabicPeriod"/>
            </a:pPr>
            <a:endParaRPr dirty="0"/>
          </a:p>
        </p:txBody>
      </p:sp>
    </p:spTree>
    <p:extLst>
      <p:ext uri="{BB962C8B-B14F-4D97-AF65-F5344CB8AC3E}">
        <p14:creationId xmlns:p14="http://schemas.microsoft.com/office/powerpoint/2010/main" val="154314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sz="1867" dirty="0">
                <a:solidFill>
                  <a:schemeClr val="dk1"/>
                </a:solidFill>
              </a:rPr>
              <a:t>YouTube Insights</a:t>
            </a:r>
          </a:p>
          <a:p>
            <a:pPr marL="342903" marR="0" lvl="0" indent="-342903" algn="l" rtl="0">
              <a:lnSpc>
                <a:spcPct val="100000"/>
              </a:lnSpc>
              <a:spcBef>
                <a:spcPts val="0"/>
              </a:spcBef>
              <a:spcAft>
                <a:spcPts val="0"/>
              </a:spcAft>
              <a:buClr>
                <a:schemeClr val="dk1"/>
              </a:buClr>
              <a:buSzPts val="1867"/>
              <a:buFont typeface="Noto Sans Symbols"/>
              <a:buChar char="✔"/>
            </a:pPr>
            <a:r>
              <a:rPr lang="en-US" sz="1867" dirty="0">
                <a:solidFill>
                  <a:schemeClr val="dk1"/>
                </a:solidFill>
              </a:rPr>
              <a:t>SNS Market Size</a:t>
            </a:r>
            <a:endParaRPr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1. </a:t>
            </a:r>
            <a:r>
              <a:rPr lang="en-US" altLang="ko-KR" sz="2200" b="1" i="0" u="none" strike="noStrike" cap="none" dirty="0">
                <a:solidFill>
                  <a:srgbClr val="000000"/>
                </a:solidFill>
                <a:latin typeface="Arial"/>
                <a:ea typeface="Arial"/>
                <a:cs typeface="Arial"/>
                <a:sym typeface="Arial"/>
              </a:rPr>
              <a:t>SNS Marketing Status </a:t>
            </a:r>
            <a:r>
              <a:rPr lang="ko-KR" sz="2200" b="1" i="0" u="none" strike="noStrike" cap="none" dirty="0">
                <a:solidFill>
                  <a:srgbClr val="000000"/>
                </a:solidFill>
                <a:latin typeface="Arial"/>
                <a:ea typeface="Arial"/>
                <a:cs typeface="Arial"/>
                <a:sym typeface="Arial"/>
              </a:rPr>
              <a:t>(</a:t>
            </a:r>
            <a:r>
              <a:rPr lang="en-US" altLang="ko-KR" sz="2200" b="1" i="0" u="none" strike="noStrike" cap="none" dirty="0">
                <a:solidFill>
                  <a:srgbClr val="000000"/>
                </a:solidFill>
                <a:latin typeface="Arial"/>
                <a:ea typeface="Arial"/>
                <a:cs typeface="Arial"/>
                <a:sym typeface="Arial"/>
              </a:rPr>
              <a:t>SNS </a:t>
            </a:r>
            <a:r>
              <a:rPr lang="ko-KR" altLang="en-US" sz="2200" b="1" i="0" u="none" strike="noStrike" cap="none" dirty="0">
                <a:solidFill>
                  <a:srgbClr val="000000"/>
                </a:solidFill>
                <a:latin typeface="Arial"/>
                <a:ea typeface="Arial"/>
                <a:cs typeface="Arial"/>
                <a:sym typeface="Arial"/>
              </a:rPr>
              <a:t>마케팅 현황</a:t>
            </a:r>
            <a:r>
              <a:rPr lang="ko-KR" sz="2200" b="1" i="0" u="none" strike="noStrike" cap="none" dirty="0">
                <a:solidFill>
                  <a:srgbClr val="000000"/>
                </a:solidFill>
                <a:latin typeface="Arial"/>
                <a:ea typeface="Arial"/>
                <a:cs typeface="Arial"/>
                <a:sym typeface="Arial"/>
              </a:rPr>
              <a:t>)</a:t>
            </a:r>
            <a:endParaRPr sz="2200" b="1" i="0" u="none" strike="noStrike" cap="none" dirty="0">
              <a:solidFill>
                <a:srgbClr val="0000FF"/>
              </a:solidFill>
              <a:latin typeface="Arial"/>
              <a:ea typeface="Arial"/>
              <a:cs typeface="Arial"/>
              <a:sym typeface="Arial"/>
            </a:endParaRPr>
          </a:p>
        </p:txBody>
      </p:sp>
      <p:sp>
        <p:nvSpPr>
          <p:cNvPr id="403" name="Google Shape;403;p63"/>
          <p:cNvSpPr txBox="1"/>
          <p:nvPr/>
        </p:nvSpPr>
        <p:spPr>
          <a:xfrm>
            <a:off x="497840" y="6162505"/>
            <a:ext cx="1485600" cy="138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ko-KR" sz="900" b="0" i="0" u="none" strike="noStrike" cap="none" dirty="0">
                <a:solidFill>
                  <a:srgbClr val="595959"/>
                </a:solidFill>
                <a:latin typeface="Arial"/>
                <a:ea typeface="Arial"/>
                <a:cs typeface="Arial"/>
                <a:sym typeface="Arial"/>
              </a:rPr>
              <a:t>* Data </a:t>
            </a:r>
            <a:r>
              <a:rPr lang="ko-KR" sz="900" b="0" i="0" u="none" strike="noStrike" cap="none" dirty="0" err="1">
                <a:solidFill>
                  <a:srgbClr val="595959"/>
                </a:solidFill>
                <a:latin typeface="Arial"/>
                <a:ea typeface="Arial"/>
                <a:cs typeface="Arial"/>
                <a:sym typeface="Arial"/>
              </a:rPr>
              <a:t>Source</a:t>
            </a:r>
            <a:r>
              <a:rPr lang="ko-KR" sz="900" b="0" i="0" u="none" strike="noStrike" cap="none" dirty="0">
                <a:solidFill>
                  <a:srgbClr val="595959"/>
                </a:solidFill>
                <a:latin typeface="Arial"/>
                <a:ea typeface="Arial"/>
                <a:cs typeface="Arial"/>
                <a:sym typeface="Arial"/>
              </a:rPr>
              <a:t>: </a:t>
            </a:r>
            <a:r>
              <a:rPr lang="ko-KR" sz="900" b="0" i="0" u="sng" strike="noStrike" cap="none" dirty="0" err="1">
                <a:solidFill>
                  <a:schemeClr val="hlink"/>
                </a:solidFill>
                <a:latin typeface="Arial"/>
                <a:ea typeface="Arial"/>
                <a:cs typeface="Arial"/>
                <a:sym typeface="Arial"/>
                <a:hlinkClick r:id="rId3"/>
              </a:rPr>
              <a:t>Link</a:t>
            </a:r>
            <a:endParaRPr sz="900" b="0" i="0" u="none" strike="noStrike" cap="none" dirty="0">
              <a:solidFill>
                <a:srgbClr val="595959"/>
              </a:solidFill>
              <a:latin typeface="Arial"/>
              <a:ea typeface="Arial"/>
              <a:cs typeface="Arial"/>
              <a:sym typeface="Arial"/>
            </a:endParaRPr>
          </a:p>
        </p:txBody>
      </p:sp>
      <p:sp>
        <p:nvSpPr>
          <p:cNvPr id="404" name="Google Shape;404;p63"/>
          <p:cNvSpPr txBox="1"/>
          <p:nvPr/>
        </p:nvSpPr>
        <p:spPr>
          <a:xfrm>
            <a:off x="500208" y="6026881"/>
            <a:ext cx="1029600" cy="138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ko-KR" sz="900" b="0" i="0" u="none" strike="noStrike" cap="none" dirty="0">
                <a:solidFill>
                  <a:srgbClr val="595959"/>
                </a:solidFill>
                <a:latin typeface="Arial"/>
                <a:ea typeface="Arial"/>
                <a:cs typeface="Arial"/>
                <a:sym typeface="Arial"/>
              </a:rPr>
              <a:t>* 예시: </a:t>
            </a:r>
            <a:r>
              <a:rPr lang="ko-KR" sz="900" b="0" i="0" u="sng" strike="noStrike" cap="none" dirty="0" err="1">
                <a:solidFill>
                  <a:schemeClr val="hlink"/>
                </a:solidFill>
                <a:latin typeface="Arial"/>
                <a:ea typeface="Arial"/>
                <a:cs typeface="Arial"/>
                <a:sym typeface="Arial"/>
                <a:hlinkClick r:id="rId4"/>
              </a:rPr>
              <a:t>Link</a:t>
            </a:r>
            <a:endParaRPr sz="900" b="0" i="0" u="none" strike="noStrike" cap="none" dirty="0">
              <a:solidFill>
                <a:srgbClr val="595959"/>
              </a:solidFill>
              <a:latin typeface="Arial"/>
              <a:ea typeface="Arial"/>
              <a:cs typeface="Arial"/>
              <a:sym typeface="Arial"/>
            </a:endParaRPr>
          </a:p>
        </p:txBody>
      </p:sp>
      <p:sp>
        <p:nvSpPr>
          <p:cNvPr id="391" name="Google Shape;391;p63"/>
          <p:cNvSpPr/>
          <p:nvPr/>
        </p:nvSpPr>
        <p:spPr>
          <a:xfrm>
            <a:off x="497840" y="1642852"/>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1</a:t>
            </a:r>
            <a:endParaRPr sz="1600" b="1" i="0" u="none" strike="noStrike" cap="none">
              <a:solidFill>
                <a:srgbClr val="F2F2F2"/>
              </a:solidFill>
              <a:latin typeface="Arial"/>
              <a:ea typeface="Arial"/>
              <a:cs typeface="Arial"/>
              <a:sym typeface="Arial"/>
            </a:endParaRPr>
          </a:p>
        </p:txBody>
      </p:sp>
      <p:sp>
        <p:nvSpPr>
          <p:cNvPr id="392" name="Google Shape;392;p63"/>
          <p:cNvSpPr/>
          <p:nvPr/>
        </p:nvSpPr>
        <p:spPr>
          <a:xfrm>
            <a:off x="497840" y="2209561"/>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2</a:t>
            </a:r>
            <a:endParaRPr sz="1600" b="1" i="0" u="none" strike="noStrike" cap="none">
              <a:solidFill>
                <a:srgbClr val="F2F2F2"/>
              </a:solidFill>
              <a:latin typeface="Arial"/>
              <a:ea typeface="Arial"/>
              <a:cs typeface="Arial"/>
              <a:sym typeface="Arial"/>
            </a:endParaRPr>
          </a:p>
        </p:txBody>
      </p:sp>
      <p:sp>
        <p:nvSpPr>
          <p:cNvPr id="393" name="Google Shape;393;p63"/>
          <p:cNvSpPr/>
          <p:nvPr/>
        </p:nvSpPr>
        <p:spPr>
          <a:xfrm>
            <a:off x="497840" y="2776272"/>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3</a:t>
            </a:r>
            <a:endParaRPr sz="1600" b="1" i="0" u="none" strike="noStrike" cap="none">
              <a:solidFill>
                <a:srgbClr val="F2F2F2"/>
              </a:solidFill>
              <a:latin typeface="Arial"/>
              <a:ea typeface="Arial"/>
              <a:cs typeface="Arial"/>
              <a:sym typeface="Arial"/>
            </a:endParaRPr>
          </a:p>
        </p:txBody>
      </p:sp>
      <p:sp>
        <p:nvSpPr>
          <p:cNvPr id="394" name="Google Shape;394;p63"/>
          <p:cNvSpPr/>
          <p:nvPr/>
        </p:nvSpPr>
        <p:spPr>
          <a:xfrm>
            <a:off x="497840" y="3342980"/>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4</a:t>
            </a:r>
            <a:endParaRPr sz="1600" b="1" i="0" u="none" strike="noStrike" cap="none">
              <a:solidFill>
                <a:srgbClr val="F2F2F2"/>
              </a:solidFill>
              <a:latin typeface="Arial"/>
              <a:ea typeface="Arial"/>
              <a:cs typeface="Arial"/>
              <a:sym typeface="Arial"/>
            </a:endParaRPr>
          </a:p>
        </p:txBody>
      </p:sp>
      <p:sp>
        <p:nvSpPr>
          <p:cNvPr id="395" name="Google Shape;395;p63"/>
          <p:cNvSpPr/>
          <p:nvPr/>
        </p:nvSpPr>
        <p:spPr>
          <a:xfrm>
            <a:off x="998804" y="1569408"/>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i="0" u="none" strike="noStrike" cap="none">
                <a:solidFill>
                  <a:schemeClr val="dk1"/>
                </a:solidFill>
                <a:latin typeface="Arial"/>
                <a:ea typeface="Arial"/>
                <a:cs typeface="Arial"/>
                <a:sym typeface="Arial"/>
              </a:rPr>
              <a:t>2024년 YouTube 실 유저 수치: 27억 여명</a:t>
            </a:r>
            <a:endParaRPr sz="1600" b="1">
              <a:solidFill>
                <a:schemeClr val="dk1"/>
              </a:solidFill>
              <a:latin typeface="Arial"/>
              <a:ea typeface="Arial"/>
              <a:cs typeface="Arial"/>
              <a:sym typeface="Arial"/>
            </a:endParaRPr>
          </a:p>
        </p:txBody>
      </p:sp>
      <p:sp>
        <p:nvSpPr>
          <p:cNvPr id="396" name="Google Shape;396;p63"/>
          <p:cNvSpPr/>
          <p:nvPr/>
        </p:nvSpPr>
        <p:spPr>
          <a:xfrm>
            <a:off x="998804" y="2136120"/>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YouTube 유저의 평균 사용시간: 16분 44초</a:t>
            </a:r>
            <a:endParaRPr sz="1600" b="1">
              <a:solidFill>
                <a:schemeClr val="dk1"/>
              </a:solidFill>
              <a:latin typeface="Arial"/>
              <a:ea typeface="Arial"/>
              <a:cs typeface="Arial"/>
              <a:sym typeface="Arial"/>
            </a:endParaRPr>
          </a:p>
        </p:txBody>
      </p:sp>
      <p:sp>
        <p:nvSpPr>
          <p:cNvPr id="397" name="Google Shape;397;p63"/>
          <p:cNvSpPr/>
          <p:nvPr/>
        </p:nvSpPr>
        <p:spPr>
          <a:xfrm>
            <a:off x="998804" y="2702832"/>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매월 113억 여명 YouTube 방문</a:t>
            </a:r>
            <a:endParaRPr sz="1600" b="1">
              <a:solidFill>
                <a:schemeClr val="dk1"/>
              </a:solidFill>
              <a:latin typeface="Arial"/>
              <a:ea typeface="Arial"/>
              <a:cs typeface="Arial"/>
              <a:sym typeface="Arial"/>
            </a:endParaRPr>
          </a:p>
        </p:txBody>
      </p:sp>
      <p:sp>
        <p:nvSpPr>
          <p:cNvPr id="398" name="Google Shape;398;p63"/>
          <p:cNvSpPr/>
          <p:nvPr/>
        </p:nvSpPr>
        <p:spPr>
          <a:xfrm>
            <a:off x="998804" y="3269545"/>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2023년 10월 YouTube shorts의 일별 조회수 700억회</a:t>
            </a:r>
            <a:endParaRPr sz="1600" b="1">
              <a:solidFill>
                <a:schemeClr val="dk1"/>
              </a:solidFill>
              <a:latin typeface="Arial"/>
              <a:ea typeface="Arial"/>
              <a:cs typeface="Arial"/>
              <a:sym typeface="Arial"/>
            </a:endParaRPr>
          </a:p>
        </p:txBody>
      </p:sp>
      <p:sp>
        <p:nvSpPr>
          <p:cNvPr id="399" name="Google Shape;399;p63"/>
          <p:cNvSpPr/>
          <p:nvPr/>
        </p:nvSpPr>
        <p:spPr>
          <a:xfrm>
            <a:off x="499592" y="3920992"/>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latin typeface="Arial"/>
                <a:ea typeface="Arial"/>
                <a:cs typeface="Arial"/>
                <a:sym typeface="Arial"/>
              </a:rPr>
              <a:t>5</a:t>
            </a:r>
            <a:endParaRPr sz="1600" b="1">
              <a:solidFill>
                <a:srgbClr val="F2F2F2"/>
              </a:solidFill>
              <a:latin typeface="Arial"/>
              <a:ea typeface="Arial"/>
              <a:cs typeface="Arial"/>
              <a:sym typeface="Arial"/>
            </a:endParaRPr>
          </a:p>
        </p:txBody>
      </p:sp>
      <p:sp>
        <p:nvSpPr>
          <p:cNvPr id="400" name="Google Shape;400;p63"/>
          <p:cNvSpPr/>
          <p:nvPr/>
        </p:nvSpPr>
        <p:spPr>
          <a:xfrm>
            <a:off x="1001175" y="3847559"/>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2024년 국내 YouTube 사용자 4,640만 (대한민국 인구 5,174만명)</a:t>
            </a:r>
            <a:endParaRPr sz="1600"/>
          </a:p>
        </p:txBody>
      </p:sp>
      <p:sp>
        <p:nvSpPr>
          <p:cNvPr id="401" name="Google Shape;401;p63"/>
          <p:cNvSpPr/>
          <p:nvPr/>
        </p:nvSpPr>
        <p:spPr>
          <a:xfrm>
            <a:off x="497840" y="4487702"/>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latin typeface="Arial"/>
                <a:ea typeface="Arial"/>
                <a:cs typeface="Arial"/>
                <a:sym typeface="Arial"/>
              </a:rPr>
              <a:t>6</a:t>
            </a:r>
            <a:endParaRPr sz="1600" b="1">
              <a:solidFill>
                <a:srgbClr val="F2F2F2"/>
              </a:solidFill>
              <a:latin typeface="Arial"/>
              <a:ea typeface="Arial"/>
              <a:cs typeface="Arial"/>
              <a:sym typeface="Arial"/>
            </a:endParaRPr>
          </a:p>
        </p:txBody>
      </p:sp>
      <p:sp>
        <p:nvSpPr>
          <p:cNvPr id="402" name="Google Shape;402;p63"/>
          <p:cNvSpPr/>
          <p:nvPr/>
        </p:nvSpPr>
        <p:spPr>
          <a:xfrm>
            <a:off x="998804" y="4429077"/>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dirty="0">
                <a:solidFill>
                  <a:schemeClr val="dk1"/>
                </a:solidFill>
                <a:latin typeface="Arial"/>
                <a:ea typeface="Arial"/>
                <a:cs typeface="Arial"/>
                <a:sym typeface="Arial"/>
              </a:rPr>
              <a:t>2023년 6월 </a:t>
            </a:r>
            <a:r>
              <a:rPr lang="ko-KR" sz="1600" b="1" dirty="0" err="1">
                <a:solidFill>
                  <a:schemeClr val="dk1"/>
                </a:solidFill>
                <a:latin typeface="Arial"/>
                <a:ea typeface="Arial"/>
                <a:cs typeface="Arial"/>
                <a:sym typeface="Arial"/>
              </a:rPr>
              <a:t>YouTube</a:t>
            </a:r>
            <a:r>
              <a:rPr lang="ko-KR" sz="1600" b="1" dirty="0">
                <a:solidFill>
                  <a:schemeClr val="dk1"/>
                </a:solidFill>
                <a:latin typeface="Arial"/>
                <a:ea typeface="Arial"/>
                <a:cs typeface="Arial"/>
                <a:sym typeface="Arial"/>
              </a:rPr>
              <a:t> </a:t>
            </a:r>
            <a:r>
              <a:rPr lang="ko-KR" sz="1600" b="1" dirty="0" err="1">
                <a:solidFill>
                  <a:schemeClr val="dk1"/>
                </a:solidFill>
                <a:latin typeface="Arial"/>
                <a:ea typeface="Arial"/>
                <a:cs typeface="Arial"/>
                <a:sym typeface="Arial"/>
              </a:rPr>
              <a:t>Shopping</a:t>
            </a:r>
            <a:r>
              <a:rPr lang="ko-KR" sz="1600" b="1" dirty="0">
                <a:solidFill>
                  <a:schemeClr val="dk1"/>
                </a:solidFill>
                <a:latin typeface="Arial"/>
                <a:ea typeface="Arial"/>
                <a:cs typeface="Arial"/>
                <a:sym typeface="Arial"/>
              </a:rPr>
              <a:t> 론칭을 통한 제품 마케팅 및 판매 가능</a:t>
            </a:r>
            <a:endParaRPr sz="1600" b="1" dirty="0">
              <a:solidFill>
                <a:schemeClr val="dk1"/>
              </a:solidFill>
              <a:latin typeface="Arial"/>
              <a:ea typeface="Arial"/>
              <a:cs typeface="Arial"/>
              <a:sym typeface="Arial"/>
            </a:endParaRPr>
          </a:p>
        </p:txBody>
      </p:sp>
      <p:sp>
        <p:nvSpPr>
          <p:cNvPr id="405" name="Google Shape;405;p63"/>
          <p:cNvSpPr/>
          <p:nvPr/>
        </p:nvSpPr>
        <p:spPr>
          <a:xfrm>
            <a:off x="1002925" y="4993796"/>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dirty="0">
                <a:solidFill>
                  <a:schemeClr val="dk1"/>
                </a:solidFill>
              </a:rPr>
              <a:t>국내 디지털 광고 시장 규모: 9조 2831억 원</a:t>
            </a:r>
            <a:r>
              <a:rPr lang="en-US" altLang="ko-KR" sz="1600" b="1" dirty="0">
                <a:solidFill>
                  <a:schemeClr val="dk1"/>
                </a:solidFill>
              </a:rPr>
              <a:t> (</a:t>
            </a:r>
            <a:r>
              <a:rPr lang="ko-KR" altLang="en-US" sz="1600" b="1" dirty="0">
                <a:solidFill>
                  <a:schemeClr val="dk1"/>
                </a:solidFill>
              </a:rPr>
              <a:t>지속</a:t>
            </a:r>
            <a:r>
              <a:rPr lang="en-US" altLang="ko-KR" sz="1600" b="1" dirty="0">
                <a:solidFill>
                  <a:schemeClr val="dk1"/>
                </a:solidFill>
              </a:rPr>
              <a:t> </a:t>
            </a:r>
            <a:r>
              <a:rPr lang="ko-KR" altLang="en-US" sz="1600" b="1" dirty="0">
                <a:solidFill>
                  <a:schemeClr val="dk1"/>
                </a:solidFill>
              </a:rPr>
              <a:t>증가 예정</a:t>
            </a:r>
            <a:r>
              <a:rPr lang="en-US" altLang="ko-KR" sz="1600" b="1" dirty="0">
                <a:solidFill>
                  <a:schemeClr val="dk1"/>
                </a:solidFill>
              </a:rPr>
              <a:t>)</a:t>
            </a:r>
            <a:endParaRPr sz="1600" dirty="0"/>
          </a:p>
        </p:txBody>
      </p:sp>
      <p:sp>
        <p:nvSpPr>
          <p:cNvPr id="408" name="Google Shape;408;p63"/>
          <p:cNvSpPr/>
          <p:nvPr/>
        </p:nvSpPr>
        <p:spPr>
          <a:xfrm>
            <a:off x="499590" y="5060815"/>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rPr>
              <a:t>7</a:t>
            </a:r>
            <a:endParaRPr sz="1600" b="1">
              <a:solidFill>
                <a:srgbClr val="F2F2F2"/>
              </a:solidFill>
            </a:endParaRPr>
          </a:p>
        </p:txBody>
      </p:sp>
      <p:grpSp>
        <p:nvGrpSpPr>
          <p:cNvPr id="5" name="그룹 4">
            <a:extLst>
              <a:ext uri="{FF2B5EF4-FFF2-40B4-BE49-F238E27FC236}">
                <a16:creationId xmlns:a16="http://schemas.microsoft.com/office/drawing/2014/main" id="{F8062E4F-F562-2441-1470-C001678F9910}"/>
              </a:ext>
            </a:extLst>
          </p:cNvPr>
          <p:cNvGrpSpPr/>
          <p:nvPr/>
        </p:nvGrpSpPr>
        <p:grpSpPr>
          <a:xfrm>
            <a:off x="495469" y="5532139"/>
            <a:ext cx="9448135" cy="482700"/>
            <a:chOff x="651990" y="5146196"/>
            <a:chExt cx="9448135" cy="482700"/>
          </a:xfrm>
        </p:grpSpPr>
        <p:sp>
          <p:nvSpPr>
            <p:cNvPr id="2" name="Google Shape;405;p63">
              <a:extLst>
                <a:ext uri="{FF2B5EF4-FFF2-40B4-BE49-F238E27FC236}">
                  <a16:creationId xmlns:a16="http://schemas.microsoft.com/office/drawing/2014/main" id="{2B6FBB71-6C56-5680-2497-868FE0B4E0FB}"/>
                </a:ext>
              </a:extLst>
            </p:cNvPr>
            <p:cNvSpPr/>
            <p:nvPr/>
          </p:nvSpPr>
          <p:spPr>
            <a:xfrm>
              <a:off x="1155325" y="5146196"/>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ko-KR" sz="1600" b="1" dirty="0">
                  <a:solidFill>
                    <a:schemeClr val="dk1"/>
                  </a:solidFill>
                </a:rPr>
                <a:t>SNS </a:t>
              </a:r>
              <a:r>
                <a:rPr lang="ko-KR" altLang="en-US" sz="1600" b="1" dirty="0">
                  <a:solidFill>
                    <a:schemeClr val="dk1"/>
                  </a:solidFill>
                </a:rPr>
                <a:t>마케팅 시장 규모 </a:t>
              </a:r>
              <a:r>
                <a:rPr lang="en-US" altLang="ko-KR" sz="1600" b="1" dirty="0">
                  <a:solidFill>
                    <a:schemeClr val="dk1"/>
                  </a:solidFill>
                </a:rPr>
                <a:t>2023</a:t>
              </a:r>
              <a:r>
                <a:rPr lang="ko-KR" altLang="en-US" sz="1600" b="1" dirty="0">
                  <a:solidFill>
                    <a:schemeClr val="dk1"/>
                  </a:solidFill>
                </a:rPr>
                <a:t>년 기준 약 </a:t>
              </a:r>
              <a:r>
                <a:rPr lang="en-US" altLang="ko-KR" sz="1600" b="1" dirty="0">
                  <a:solidFill>
                    <a:schemeClr val="dk1"/>
                  </a:solidFill>
                </a:rPr>
                <a:t>300</a:t>
              </a:r>
              <a:r>
                <a:rPr lang="ko-KR" altLang="en-US" sz="1600" b="1" dirty="0">
                  <a:solidFill>
                    <a:schemeClr val="dk1"/>
                  </a:solidFill>
                </a:rPr>
                <a:t>조 원</a:t>
              </a:r>
              <a:endParaRPr sz="1600" dirty="0"/>
            </a:p>
          </p:txBody>
        </p:sp>
        <p:sp>
          <p:nvSpPr>
            <p:cNvPr id="4" name="Google Shape;408;p63">
              <a:extLst>
                <a:ext uri="{FF2B5EF4-FFF2-40B4-BE49-F238E27FC236}">
                  <a16:creationId xmlns:a16="http://schemas.microsoft.com/office/drawing/2014/main" id="{0070CBC1-64AD-EDA3-E994-832F7F432231}"/>
                </a:ext>
              </a:extLst>
            </p:cNvPr>
            <p:cNvSpPr/>
            <p:nvPr/>
          </p:nvSpPr>
          <p:spPr>
            <a:xfrm>
              <a:off x="651990" y="5213215"/>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600" b="1" dirty="0">
                  <a:solidFill>
                    <a:srgbClr val="F2F2F2"/>
                  </a:solidFill>
                </a:rPr>
                <a:t>8</a:t>
              </a:r>
              <a:endParaRPr sz="1600" b="1" dirty="0">
                <a:solidFill>
                  <a:srgbClr val="F2F2F2"/>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p:nvPr/>
        </p:nvSpPr>
        <p:spPr>
          <a:xfrm>
            <a:off x="408000" y="807725"/>
            <a:ext cx="11376000" cy="5688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en-US" altLang="ko-KR" sz="1867" dirty="0">
                <a:solidFill>
                  <a:schemeClr val="dk1"/>
                </a:solidFill>
                <a:latin typeface="+mn-lt"/>
              </a:rPr>
              <a:t>YouTube </a:t>
            </a:r>
            <a:r>
              <a:rPr lang="en-US" altLang="ko-KR" sz="1867" dirty="0" err="1">
                <a:solidFill>
                  <a:schemeClr val="dk1"/>
                </a:solidFill>
                <a:latin typeface="+mn-lt"/>
              </a:rPr>
              <a:t>ShortsTrend</a:t>
            </a:r>
            <a:r>
              <a:rPr lang="en-US" altLang="ko-KR" sz="1867" dirty="0">
                <a:solidFill>
                  <a:schemeClr val="dk1"/>
                </a:solidFill>
                <a:latin typeface="+mn-lt"/>
              </a:rPr>
              <a:t> </a:t>
            </a:r>
            <a:r>
              <a:rPr lang="ko-KR" altLang="en-US" sz="1867" dirty="0">
                <a:solidFill>
                  <a:schemeClr val="dk1"/>
                </a:solidFill>
                <a:latin typeface="+mn-lt"/>
              </a:rPr>
              <a:t>리포트 </a:t>
            </a:r>
            <a:r>
              <a:rPr lang="ko-KR" altLang="en-US" sz="1867" dirty="0" err="1">
                <a:solidFill>
                  <a:schemeClr val="dk1"/>
                </a:solidFill>
                <a:latin typeface="+mn-lt"/>
              </a:rPr>
              <a:t>구독제</a:t>
            </a:r>
            <a:r>
              <a:rPr lang="ko-KR" altLang="en-US" sz="1867" dirty="0">
                <a:solidFill>
                  <a:schemeClr val="dk1"/>
                </a:solidFill>
                <a:latin typeface="+mn-lt"/>
              </a:rPr>
              <a:t> 서비스</a:t>
            </a:r>
            <a:endParaRPr lang="en-US" altLang="ko-KR" sz="1867" dirty="0">
              <a:solidFill>
                <a:schemeClr val="dk1"/>
              </a:solidFill>
              <a:latin typeface="+mn-lt"/>
            </a:endParaRPr>
          </a:p>
        </p:txBody>
      </p:sp>
      <p:cxnSp>
        <p:nvCxnSpPr>
          <p:cNvPr id="427" name="Google Shape;427;p65"/>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28" name="Google Shape;428;p65"/>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en-US" altLang="ko-KR" sz="2200" b="1" dirty="0">
                <a:latin typeface="+mn-lt"/>
              </a:rPr>
              <a:t>2</a:t>
            </a:r>
            <a:r>
              <a:rPr lang="ko-KR" sz="2200" b="1" i="0" u="none" strike="noStrike" cap="none" dirty="0">
                <a:solidFill>
                  <a:srgbClr val="000000"/>
                </a:solidFill>
                <a:latin typeface="+mn-lt"/>
                <a:ea typeface="Arial"/>
                <a:cs typeface="Arial"/>
                <a:sym typeface="Arial"/>
              </a:rPr>
              <a:t>. Business </a:t>
            </a:r>
            <a:r>
              <a:rPr lang="ko-KR" sz="2200" b="1" i="0" u="none" strike="noStrike" cap="none" dirty="0" err="1">
                <a:solidFill>
                  <a:srgbClr val="000000"/>
                </a:solidFill>
                <a:latin typeface="+mn-lt"/>
                <a:ea typeface="Arial"/>
                <a:cs typeface="Arial"/>
                <a:sym typeface="Arial"/>
              </a:rPr>
              <a:t>Introduction</a:t>
            </a:r>
            <a:r>
              <a:rPr lang="ko-KR" sz="2200" b="1" i="0" u="none" strike="noStrike" cap="none" dirty="0">
                <a:solidFill>
                  <a:srgbClr val="000000"/>
                </a:solidFill>
                <a:latin typeface="+mn-lt"/>
                <a:ea typeface="Arial"/>
                <a:cs typeface="Arial"/>
                <a:sym typeface="Arial"/>
              </a:rPr>
              <a:t> (비즈니스 소개)</a:t>
            </a:r>
            <a:endParaRPr sz="2200" b="1" i="0" u="none" strike="noStrike" cap="none" dirty="0">
              <a:solidFill>
                <a:srgbClr val="0000FF"/>
              </a:solidFill>
              <a:latin typeface="+mn-lt"/>
              <a:ea typeface="Arial"/>
              <a:cs typeface="Arial"/>
              <a:sym typeface="Arial"/>
            </a:endParaRPr>
          </a:p>
        </p:txBody>
      </p:sp>
      <p:grpSp>
        <p:nvGrpSpPr>
          <p:cNvPr id="3" name="그룹 2">
            <a:extLst>
              <a:ext uri="{FF2B5EF4-FFF2-40B4-BE49-F238E27FC236}">
                <a16:creationId xmlns:a16="http://schemas.microsoft.com/office/drawing/2014/main" id="{4C8FD5A4-D919-65CB-9675-EF8482BCF7E4}"/>
              </a:ext>
            </a:extLst>
          </p:cNvPr>
          <p:cNvGrpSpPr/>
          <p:nvPr/>
        </p:nvGrpSpPr>
        <p:grpSpPr>
          <a:xfrm>
            <a:off x="497840" y="1689133"/>
            <a:ext cx="6604418" cy="1953351"/>
            <a:chOff x="3416405" y="1376525"/>
            <a:chExt cx="4775618" cy="1953351"/>
          </a:xfrm>
        </p:grpSpPr>
        <p:sp>
          <p:nvSpPr>
            <p:cNvPr id="429" name="Google Shape;429;p65"/>
            <p:cNvSpPr/>
            <p:nvPr/>
          </p:nvSpPr>
          <p:spPr>
            <a:xfrm>
              <a:off x="3416405" y="1833358"/>
              <a:ext cx="4775618" cy="1496518"/>
            </a:xfrm>
            <a:prstGeom prst="rect">
              <a:avLst/>
            </a:prstGeom>
            <a:solidFill>
              <a:srgbClr val="D8D8D8"/>
            </a:solidFill>
            <a:ln>
              <a:noFill/>
            </a:ln>
          </p:spPr>
          <p:txBody>
            <a:bodyPr spcFirstLastPara="1" wrap="square" lIns="91425" tIns="45700" rIns="91425" bIns="45700" anchor="ctr" anchorCtr="0">
              <a:noAutofit/>
            </a:bodyPr>
            <a:lstStyle/>
            <a:p>
              <a:pPr marL="393750" indent="-285750" latinLnBrk="1">
                <a:buClr>
                  <a:schemeClr val="dk1"/>
                </a:buClr>
                <a:buSzPts val="1800"/>
                <a:buFont typeface="Arial" panose="020B0604020202020204" pitchFamily="34" charset="0"/>
                <a:buChar char="•"/>
                <a:tabLst>
                  <a:tab pos="457200" algn="l"/>
                </a:tabLst>
              </a:pPr>
              <a:r>
                <a:rPr lang="ko-KR" altLang="en-US" sz="1800" dirty="0">
                  <a:solidFill>
                    <a:schemeClr val="dk1"/>
                  </a:solidFill>
                  <a:latin typeface="+mn-lt"/>
                </a:rPr>
                <a:t>고객 제품</a:t>
              </a:r>
              <a:r>
                <a:rPr lang="en-US" altLang="ko-KR" sz="1800" dirty="0">
                  <a:solidFill>
                    <a:schemeClr val="dk1"/>
                  </a:solidFill>
                  <a:latin typeface="+mn-lt"/>
                </a:rPr>
                <a:t>/</a:t>
              </a:r>
              <a:r>
                <a:rPr lang="ko-KR" altLang="en-US" sz="1800" dirty="0">
                  <a:solidFill>
                    <a:schemeClr val="dk1"/>
                  </a:solidFill>
                  <a:latin typeface="+mn-lt"/>
                </a:rPr>
                <a:t>카테고리에 따라 개인화 된 </a:t>
              </a:r>
              <a:r>
                <a:rPr lang="en-US" altLang="ko-KR" sz="1800" dirty="0">
                  <a:solidFill>
                    <a:schemeClr val="dk1"/>
                  </a:solidFill>
                  <a:latin typeface="+mn-lt"/>
                </a:rPr>
                <a:t>Weekly </a:t>
              </a:r>
              <a:r>
                <a:rPr lang="ko-KR" altLang="en-US" sz="1800" dirty="0">
                  <a:solidFill>
                    <a:schemeClr val="dk1"/>
                  </a:solidFill>
                  <a:latin typeface="+mn-lt"/>
                </a:rPr>
                <a:t>유튜브 </a:t>
              </a:r>
              <a:r>
                <a:rPr lang="ko-KR" altLang="en-US" sz="1800" dirty="0" err="1">
                  <a:solidFill>
                    <a:schemeClr val="dk1"/>
                  </a:solidFill>
                  <a:latin typeface="+mn-lt"/>
                </a:rPr>
                <a:t>쇼츠</a:t>
              </a:r>
              <a:r>
                <a:rPr lang="en-US" altLang="ko-KR" sz="1800" dirty="0">
                  <a:solidFill>
                    <a:schemeClr val="dk1"/>
                  </a:solidFill>
                  <a:latin typeface="+mn-lt"/>
                </a:rPr>
                <a:t>,</a:t>
              </a:r>
              <a:r>
                <a:rPr lang="ko-KR" altLang="en-US" sz="1800" dirty="0">
                  <a:solidFill>
                    <a:schemeClr val="dk1"/>
                  </a:solidFill>
                  <a:latin typeface="+mn-lt"/>
                </a:rPr>
                <a:t>채널 데이터 제공</a:t>
              </a:r>
              <a:endParaRPr lang="en-US" altLang="ko-KR" sz="1800" dirty="0">
                <a:solidFill>
                  <a:schemeClr val="dk1"/>
                </a:solidFill>
                <a:latin typeface="+mn-lt"/>
              </a:endParaRPr>
            </a:p>
            <a:p>
              <a:pPr marL="393750" indent="-285750" latinLnBrk="1">
                <a:buClr>
                  <a:schemeClr val="dk1"/>
                </a:buClr>
                <a:buSzPts val="1800"/>
                <a:buFont typeface="Arial" panose="020B0604020202020204" pitchFamily="34" charset="0"/>
                <a:buChar char="•"/>
                <a:tabLst>
                  <a:tab pos="457200" algn="l"/>
                </a:tabLst>
              </a:pPr>
              <a:r>
                <a:rPr lang="ko-KR" altLang="en-US" sz="1800" dirty="0">
                  <a:solidFill>
                    <a:schemeClr val="dk1"/>
                  </a:solidFill>
                  <a:latin typeface="+mn-lt"/>
                </a:rPr>
                <a:t>제공 유튜브 </a:t>
              </a:r>
              <a:r>
                <a:rPr lang="ko-KR" altLang="en-US" sz="1800" dirty="0" err="1">
                  <a:solidFill>
                    <a:schemeClr val="dk1"/>
                  </a:solidFill>
                  <a:latin typeface="+mn-lt"/>
                </a:rPr>
                <a:t>쇼츠</a:t>
              </a:r>
              <a:r>
                <a:rPr lang="ko-KR" altLang="en-US" sz="1800" dirty="0">
                  <a:solidFill>
                    <a:schemeClr val="dk1"/>
                  </a:solidFill>
                  <a:latin typeface="+mn-lt"/>
                </a:rPr>
                <a:t> 분석을 통한 컨텐츠 제작</a:t>
              </a:r>
              <a:r>
                <a:rPr lang="en-US" altLang="ko-KR" sz="1800" dirty="0">
                  <a:solidFill>
                    <a:schemeClr val="dk1"/>
                  </a:solidFill>
                  <a:latin typeface="+mn-lt"/>
                </a:rPr>
                <a:t> </a:t>
              </a:r>
              <a:r>
                <a:rPr lang="ko-KR" altLang="en-US" sz="1800" dirty="0">
                  <a:solidFill>
                    <a:schemeClr val="dk1"/>
                  </a:solidFill>
                  <a:latin typeface="+mn-lt"/>
                </a:rPr>
                <a:t>및 제품 판매 방안 제공</a:t>
              </a:r>
              <a:endParaRPr lang="en-US" altLang="ko-KR" sz="1800" dirty="0">
                <a:solidFill>
                  <a:schemeClr val="dk1"/>
                </a:solidFill>
                <a:latin typeface="+mn-lt"/>
              </a:endParaRPr>
            </a:p>
            <a:p>
              <a:pPr marL="393750" indent="-285750" latinLnBrk="1">
                <a:buClr>
                  <a:schemeClr val="dk1"/>
                </a:buClr>
                <a:buSzPts val="1800"/>
                <a:buFont typeface="Arial" panose="020B0604020202020204" pitchFamily="34" charset="0"/>
                <a:buChar char="•"/>
                <a:tabLst>
                  <a:tab pos="457200" algn="l"/>
                </a:tabLst>
              </a:pPr>
              <a:r>
                <a:rPr lang="en-US" altLang="ko-KR" sz="1800" dirty="0">
                  <a:solidFill>
                    <a:schemeClr val="dk1"/>
                  </a:solidFill>
                  <a:latin typeface="+mn-lt"/>
                </a:rPr>
                <a:t>Weekly/Monthly YouTube Shorts </a:t>
              </a:r>
              <a:r>
                <a:rPr lang="ko-KR" altLang="en-US" sz="1800" dirty="0">
                  <a:solidFill>
                    <a:schemeClr val="dk1"/>
                  </a:solidFill>
                  <a:latin typeface="+mn-lt"/>
                </a:rPr>
                <a:t>트렌드 분석 제공</a:t>
              </a:r>
              <a:endParaRPr lang="en-US" altLang="ko-KR" sz="1800" dirty="0">
                <a:solidFill>
                  <a:schemeClr val="dk1"/>
                </a:solidFill>
                <a:latin typeface="+mn-lt"/>
              </a:endParaRPr>
            </a:p>
          </p:txBody>
        </p:sp>
        <p:sp>
          <p:nvSpPr>
            <p:cNvPr id="430" name="Google Shape;430;p65"/>
            <p:cNvSpPr txBox="1"/>
            <p:nvPr/>
          </p:nvSpPr>
          <p:spPr>
            <a:xfrm>
              <a:off x="3416405" y="1376525"/>
              <a:ext cx="4775618"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b="1" dirty="0">
                  <a:solidFill>
                    <a:srgbClr val="F2F2F2"/>
                  </a:solidFill>
                  <a:latin typeface="+mn-lt"/>
                  <a:ea typeface="Rod"/>
                  <a:cs typeface="Rod"/>
                  <a:sym typeface="Rod"/>
                </a:rPr>
                <a:t>YouTube Shorts Trend Report</a:t>
              </a:r>
              <a:endParaRPr sz="1800" b="1" dirty="0">
                <a:solidFill>
                  <a:srgbClr val="F2F2F2"/>
                </a:solidFill>
                <a:latin typeface="+mn-lt"/>
                <a:ea typeface="Rod"/>
                <a:cs typeface="Rod"/>
                <a:sym typeface="Rod"/>
              </a:endParaRPr>
            </a:p>
          </p:txBody>
        </p:sp>
      </p:grpSp>
      <p:grpSp>
        <p:nvGrpSpPr>
          <p:cNvPr id="4" name="그룹 3">
            <a:extLst>
              <a:ext uri="{FF2B5EF4-FFF2-40B4-BE49-F238E27FC236}">
                <a16:creationId xmlns:a16="http://schemas.microsoft.com/office/drawing/2014/main" id="{F6E7406A-E9EE-B995-1A2D-CC1CEC9A67B6}"/>
              </a:ext>
            </a:extLst>
          </p:cNvPr>
          <p:cNvGrpSpPr/>
          <p:nvPr/>
        </p:nvGrpSpPr>
        <p:grpSpPr>
          <a:xfrm>
            <a:off x="497840" y="3955092"/>
            <a:ext cx="6604418" cy="1953351"/>
            <a:chOff x="3416405" y="1376525"/>
            <a:chExt cx="4775618" cy="1953351"/>
          </a:xfrm>
        </p:grpSpPr>
        <p:sp>
          <p:nvSpPr>
            <p:cNvPr id="5" name="Google Shape;429;p65">
              <a:extLst>
                <a:ext uri="{FF2B5EF4-FFF2-40B4-BE49-F238E27FC236}">
                  <a16:creationId xmlns:a16="http://schemas.microsoft.com/office/drawing/2014/main" id="{BBFEC7AB-B70E-FC2B-8B35-76B11A487724}"/>
                </a:ext>
              </a:extLst>
            </p:cNvPr>
            <p:cNvSpPr/>
            <p:nvPr/>
          </p:nvSpPr>
          <p:spPr>
            <a:xfrm>
              <a:off x="3416405" y="1833358"/>
              <a:ext cx="4775618" cy="1496518"/>
            </a:xfrm>
            <a:prstGeom prst="rect">
              <a:avLst/>
            </a:prstGeom>
            <a:solidFill>
              <a:srgbClr val="D8D8D8"/>
            </a:solidFill>
            <a:ln>
              <a:noFill/>
            </a:ln>
          </p:spPr>
          <p:txBody>
            <a:bodyPr spcFirstLastPara="1" wrap="square" lIns="91425" tIns="45700" rIns="91425" bIns="45700" anchor="ctr" anchorCtr="0">
              <a:noAutofit/>
            </a:bodyPr>
            <a:lstStyle/>
            <a:p>
              <a:pPr marL="393750" indent="-285750" latinLnBrk="1">
                <a:buClr>
                  <a:schemeClr val="dk1"/>
                </a:buClr>
                <a:buSzPts val="1800"/>
                <a:buFont typeface="Arial" panose="020B0604020202020204" pitchFamily="34" charset="0"/>
                <a:buChar char="•"/>
                <a:tabLst>
                  <a:tab pos="457200" algn="l"/>
                </a:tabLst>
              </a:pPr>
              <a:r>
                <a:rPr lang="en-US" altLang="ko-KR" sz="1800" dirty="0">
                  <a:solidFill>
                    <a:schemeClr val="dk1"/>
                  </a:solidFill>
                  <a:latin typeface="+mn-lt"/>
                </a:rPr>
                <a:t>Daily</a:t>
              </a:r>
              <a:r>
                <a:rPr lang="ko-KR" altLang="en-US" sz="1800" dirty="0">
                  <a:solidFill>
                    <a:schemeClr val="dk1"/>
                  </a:solidFill>
                  <a:latin typeface="+mn-lt"/>
                </a:rPr>
                <a:t> </a:t>
              </a:r>
              <a:r>
                <a:rPr lang="en-US" altLang="ko-KR" sz="1800" dirty="0">
                  <a:solidFill>
                    <a:schemeClr val="dk1"/>
                  </a:solidFill>
                  <a:latin typeface="+mn-lt"/>
                </a:rPr>
                <a:t>Shorts </a:t>
              </a:r>
              <a:r>
                <a:rPr lang="ko-KR" altLang="en-US" sz="1800" dirty="0">
                  <a:solidFill>
                    <a:schemeClr val="dk1"/>
                  </a:solidFill>
                  <a:latin typeface="+mn-lt"/>
                </a:rPr>
                <a:t>데이터 수집을 통한 </a:t>
              </a:r>
              <a:r>
                <a:rPr lang="en-US" altLang="ko-KR" sz="1800" dirty="0">
                  <a:solidFill>
                    <a:schemeClr val="dk1"/>
                  </a:solidFill>
                  <a:latin typeface="+mn-lt"/>
                </a:rPr>
                <a:t>Weekly</a:t>
              </a:r>
              <a:r>
                <a:rPr lang="ko-KR" altLang="en-US" sz="1800" dirty="0">
                  <a:solidFill>
                    <a:schemeClr val="dk1"/>
                  </a:solidFill>
                  <a:latin typeface="+mn-lt"/>
                </a:rPr>
                <a:t> </a:t>
              </a:r>
              <a:r>
                <a:rPr lang="en-US" altLang="ko-KR" sz="1800" dirty="0">
                  <a:solidFill>
                    <a:schemeClr val="dk1"/>
                  </a:solidFill>
                  <a:latin typeface="+mn-lt"/>
                </a:rPr>
                <a:t>Hot Trend </a:t>
              </a:r>
              <a:r>
                <a:rPr lang="ko-KR" altLang="en-US" sz="1800" dirty="0">
                  <a:solidFill>
                    <a:schemeClr val="dk1"/>
                  </a:solidFill>
                  <a:latin typeface="+mn-lt"/>
                </a:rPr>
                <a:t>키워드 제공</a:t>
              </a:r>
              <a:endParaRPr lang="en-US" altLang="ko-KR" sz="1800" dirty="0">
                <a:solidFill>
                  <a:schemeClr val="dk1"/>
                </a:solidFill>
                <a:latin typeface="+mn-lt"/>
              </a:endParaRPr>
            </a:p>
            <a:p>
              <a:pPr marL="393750" indent="-285750" latinLnBrk="1">
                <a:buClr>
                  <a:schemeClr val="dk1"/>
                </a:buClr>
                <a:buSzPts val="1800"/>
                <a:buFont typeface="Arial" panose="020B0604020202020204" pitchFamily="34" charset="0"/>
                <a:buChar char="•"/>
                <a:tabLst>
                  <a:tab pos="457200" algn="l"/>
                </a:tabLst>
              </a:pPr>
              <a:r>
                <a:rPr lang="en-US" altLang="ko-KR" sz="1800" dirty="0">
                  <a:solidFill>
                    <a:schemeClr val="dk1"/>
                  </a:solidFill>
                  <a:latin typeface="+mn-lt"/>
                </a:rPr>
                <a:t>Short </a:t>
              </a:r>
              <a:r>
                <a:rPr lang="ko-KR" altLang="en-US" sz="1800" dirty="0">
                  <a:solidFill>
                    <a:schemeClr val="dk1"/>
                  </a:solidFill>
                  <a:latin typeface="+mn-lt"/>
                </a:rPr>
                <a:t>폼 형식에 적합한 키워드</a:t>
              </a:r>
              <a:r>
                <a:rPr lang="en-US" altLang="ko-KR" sz="1800" dirty="0">
                  <a:solidFill>
                    <a:schemeClr val="dk1"/>
                  </a:solidFill>
                  <a:latin typeface="+mn-lt"/>
                </a:rPr>
                <a:t>, </a:t>
              </a:r>
              <a:r>
                <a:rPr lang="ko-KR" altLang="en-US" sz="1800" dirty="0" err="1">
                  <a:solidFill>
                    <a:schemeClr val="dk1"/>
                  </a:solidFill>
                  <a:latin typeface="+mn-lt"/>
                </a:rPr>
                <a:t>해쉬태그</a:t>
              </a:r>
              <a:r>
                <a:rPr lang="ko-KR" altLang="en-US" sz="1800" dirty="0">
                  <a:solidFill>
                    <a:schemeClr val="dk1"/>
                  </a:solidFill>
                  <a:latin typeface="+mn-lt"/>
                </a:rPr>
                <a:t> 제공을 통한 제품 판매 및 채널 확대 지원</a:t>
              </a:r>
              <a:endParaRPr lang="en-US" altLang="ko-KR" sz="1800" dirty="0">
                <a:solidFill>
                  <a:schemeClr val="dk1"/>
                </a:solidFill>
                <a:latin typeface="+mn-lt"/>
              </a:endParaRPr>
            </a:p>
          </p:txBody>
        </p:sp>
        <p:sp>
          <p:nvSpPr>
            <p:cNvPr id="6" name="Google Shape;430;p65">
              <a:extLst>
                <a:ext uri="{FF2B5EF4-FFF2-40B4-BE49-F238E27FC236}">
                  <a16:creationId xmlns:a16="http://schemas.microsoft.com/office/drawing/2014/main" id="{965EC540-270D-A6ED-3E9B-B64D7C23C8EE}"/>
                </a:ext>
              </a:extLst>
            </p:cNvPr>
            <p:cNvSpPr txBox="1"/>
            <p:nvPr/>
          </p:nvSpPr>
          <p:spPr>
            <a:xfrm>
              <a:off x="3416405" y="1376525"/>
              <a:ext cx="4775618"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b="1" dirty="0">
                  <a:solidFill>
                    <a:srgbClr val="F2F2F2"/>
                  </a:solidFill>
                  <a:latin typeface="+mn-lt"/>
                  <a:ea typeface="Rod"/>
                  <a:cs typeface="Rod"/>
                  <a:sym typeface="Rod"/>
                </a:rPr>
                <a:t>Hot Trend SEO</a:t>
              </a:r>
              <a:r>
                <a:rPr lang="ko-KR" altLang="en-US" sz="1800" b="1" dirty="0">
                  <a:solidFill>
                    <a:srgbClr val="F2F2F2"/>
                  </a:solidFill>
                  <a:latin typeface="+mn-lt"/>
                  <a:ea typeface="Rod"/>
                  <a:cs typeface="Rod"/>
                  <a:sym typeface="Rod"/>
                </a:rPr>
                <a:t> </a:t>
              </a:r>
              <a:r>
                <a:rPr lang="en-US" altLang="ko-KR" sz="1800" b="1" dirty="0">
                  <a:solidFill>
                    <a:srgbClr val="F2F2F2"/>
                  </a:solidFill>
                  <a:latin typeface="+mn-lt"/>
                  <a:ea typeface="Rod"/>
                  <a:cs typeface="Rod"/>
                  <a:sym typeface="Rod"/>
                </a:rPr>
                <a:t>Key Word</a:t>
              </a:r>
              <a:endParaRPr sz="1800" b="1" dirty="0">
                <a:solidFill>
                  <a:srgbClr val="F2F2F2"/>
                </a:solidFill>
                <a:latin typeface="+mn-lt"/>
                <a:ea typeface="Rod"/>
                <a:cs typeface="Rod"/>
                <a:sym typeface="Rod"/>
              </a:endParaRPr>
            </a:p>
          </p:txBody>
        </p:sp>
      </p:grpSp>
      <p:sp>
        <p:nvSpPr>
          <p:cNvPr id="10" name="이등변 삼각형 9">
            <a:extLst>
              <a:ext uri="{FF2B5EF4-FFF2-40B4-BE49-F238E27FC236}">
                <a16:creationId xmlns:a16="http://schemas.microsoft.com/office/drawing/2014/main" id="{D1544D92-B909-D7CD-E19D-B2047F18DB6C}"/>
              </a:ext>
            </a:extLst>
          </p:cNvPr>
          <p:cNvSpPr/>
          <p:nvPr/>
        </p:nvSpPr>
        <p:spPr>
          <a:xfrm rot="5400000">
            <a:off x="6480564" y="2459123"/>
            <a:ext cx="1942842" cy="423881"/>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등변 삼각형 10">
            <a:extLst>
              <a:ext uri="{FF2B5EF4-FFF2-40B4-BE49-F238E27FC236}">
                <a16:creationId xmlns:a16="http://schemas.microsoft.com/office/drawing/2014/main" id="{B5BFE66E-A185-0826-5E06-884712B4C1FB}"/>
              </a:ext>
            </a:extLst>
          </p:cNvPr>
          <p:cNvSpPr/>
          <p:nvPr/>
        </p:nvSpPr>
        <p:spPr>
          <a:xfrm rot="5400000">
            <a:off x="6480563" y="4725083"/>
            <a:ext cx="1942842" cy="423881"/>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E80A7F1-1F41-C45E-7A38-3194B417C14E}"/>
              </a:ext>
            </a:extLst>
          </p:cNvPr>
          <p:cNvSpPr txBox="1"/>
          <p:nvPr/>
        </p:nvSpPr>
        <p:spPr>
          <a:xfrm>
            <a:off x="7979079" y="1622244"/>
            <a:ext cx="1949573" cy="307777"/>
          </a:xfrm>
          <a:prstGeom prst="rect">
            <a:avLst/>
          </a:prstGeom>
          <a:noFill/>
        </p:spPr>
        <p:txBody>
          <a:bodyPr wrap="none" rtlCol="0">
            <a:spAutoFit/>
          </a:bodyPr>
          <a:lstStyle/>
          <a:p>
            <a:r>
              <a:rPr lang="ko-KR" altLang="en-US" dirty="0"/>
              <a:t>비즈니스 내 </a:t>
            </a:r>
            <a:r>
              <a:rPr lang="ko-KR" altLang="en-US"/>
              <a:t>사용 예시</a:t>
            </a:r>
          </a:p>
        </p:txBody>
      </p:sp>
      <p:sp>
        <p:nvSpPr>
          <p:cNvPr id="13" name="직사각형 12">
            <a:extLst>
              <a:ext uri="{FF2B5EF4-FFF2-40B4-BE49-F238E27FC236}">
                <a16:creationId xmlns:a16="http://schemas.microsoft.com/office/drawing/2014/main" id="{C6647903-52C2-9497-C493-EF2DA1263B8D}"/>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p:nvPr/>
        </p:nvSpPr>
        <p:spPr>
          <a:xfrm>
            <a:off x="408000" y="807725"/>
            <a:ext cx="11376000" cy="5688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en-US" altLang="ko-KR" sz="1867" dirty="0">
                <a:solidFill>
                  <a:schemeClr val="dk1"/>
                </a:solidFill>
                <a:latin typeface="+mn-lt"/>
              </a:rPr>
              <a:t>Trend </a:t>
            </a:r>
            <a:r>
              <a:rPr lang="ko-KR" altLang="en-US" sz="1867" dirty="0">
                <a:solidFill>
                  <a:schemeClr val="dk1"/>
                </a:solidFill>
                <a:latin typeface="+mn-lt"/>
              </a:rPr>
              <a:t>리포트 </a:t>
            </a:r>
            <a:r>
              <a:rPr lang="ko-KR" altLang="en-US" sz="1867" dirty="0" err="1">
                <a:solidFill>
                  <a:schemeClr val="dk1"/>
                </a:solidFill>
                <a:latin typeface="+mn-lt"/>
              </a:rPr>
              <a:t>구독제</a:t>
            </a:r>
            <a:r>
              <a:rPr lang="ko-KR" altLang="en-US" sz="1867" dirty="0">
                <a:solidFill>
                  <a:schemeClr val="dk1"/>
                </a:solidFill>
                <a:latin typeface="+mn-lt"/>
              </a:rPr>
              <a:t> 서비스</a:t>
            </a:r>
            <a:endParaRPr lang="en-US" altLang="ko-KR" sz="1867" dirty="0">
              <a:solidFill>
                <a:schemeClr val="dk1"/>
              </a:solidFill>
              <a:latin typeface="+mn-lt"/>
            </a:endParaRPr>
          </a:p>
          <a:p>
            <a:pPr marL="342904" marR="0" lvl="0" indent="-342904" algn="l" rtl="0">
              <a:lnSpc>
                <a:spcPct val="100000"/>
              </a:lnSpc>
              <a:spcBef>
                <a:spcPts val="0"/>
              </a:spcBef>
              <a:spcAft>
                <a:spcPts val="0"/>
              </a:spcAft>
              <a:buClr>
                <a:schemeClr val="dk1"/>
              </a:buClr>
              <a:buSzPts val="1867"/>
              <a:buFont typeface="Noto Sans Symbols"/>
              <a:buChar char="✔"/>
            </a:pPr>
            <a:r>
              <a:rPr lang="en-US" altLang="ko-KR" sz="1867" dirty="0">
                <a:solidFill>
                  <a:schemeClr val="dk1"/>
                </a:solidFill>
                <a:latin typeface="+mn-lt"/>
              </a:rPr>
              <a:t>1</a:t>
            </a:r>
            <a:r>
              <a:rPr lang="ko-KR" altLang="en-US" sz="1867" dirty="0">
                <a:solidFill>
                  <a:schemeClr val="dk1"/>
                </a:solidFill>
                <a:latin typeface="+mn-lt"/>
              </a:rPr>
              <a:t>회성 기업 개인화 리포트</a:t>
            </a:r>
            <a:endParaRPr lang="en-US" altLang="ko-KR" sz="1867" dirty="0">
              <a:solidFill>
                <a:schemeClr val="dk1"/>
              </a:solidFill>
              <a:latin typeface="+mn-lt"/>
            </a:endParaRPr>
          </a:p>
          <a:p>
            <a:pPr marL="342904" marR="0" lvl="0" indent="-342904" algn="l" rtl="0">
              <a:lnSpc>
                <a:spcPct val="100000"/>
              </a:lnSpc>
              <a:spcBef>
                <a:spcPts val="0"/>
              </a:spcBef>
              <a:spcAft>
                <a:spcPts val="0"/>
              </a:spcAft>
              <a:buClr>
                <a:schemeClr val="dk1"/>
              </a:buClr>
              <a:buSzPts val="1867"/>
              <a:buFont typeface="Noto Sans Symbols"/>
              <a:buChar char="✔"/>
            </a:pPr>
            <a:r>
              <a:rPr lang="en-US" sz="1867" dirty="0">
                <a:solidFill>
                  <a:schemeClr val="dk1"/>
                </a:solidFill>
                <a:latin typeface="+mn-lt"/>
              </a:rPr>
              <a:t>Shorts</a:t>
            </a:r>
            <a:r>
              <a:rPr lang="ko-KR" altLang="en-US" sz="1867" dirty="0">
                <a:solidFill>
                  <a:schemeClr val="dk1"/>
                </a:solidFill>
                <a:latin typeface="+mn-lt"/>
              </a:rPr>
              <a:t> </a:t>
            </a:r>
            <a:r>
              <a:rPr lang="en-US" altLang="ko-KR" sz="1867" dirty="0">
                <a:solidFill>
                  <a:schemeClr val="dk1"/>
                </a:solidFill>
                <a:latin typeface="+mn-lt"/>
              </a:rPr>
              <a:t>Raw</a:t>
            </a:r>
            <a:r>
              <a:rPr lang="ko-KR" altLang="en-US" sz="1867" dirty="0">
                <a:solidFill>
                  <a:schemeClr val="dk1"/>
                </a:solidFill>
                <a:latin typeface="+mn-lt"/>
              </a:rPr>
              <a:t> </a:t>
            </a:r>
            <a:r>
              <a:rPr lang="en-US" altLang="ko-KR" sz="1867" dirty="0">
                <a:solidFill>
                  <a:schemeClr val="dk1"/>
                </a:solidFill>
                <a:latin typeface="+mn-lt"/>
              </a:rPr>
              <a:t>data</a:t>
            </a:r>
          </a:p>
          <a:p>
            <a:pPr marL="342904" marR="0" lvl="0" indent="-342904" algn="l" rtl="0">
              <a:lnSpc>
                <a:spcPct val="100000"/>
              </a:lnSpc>
              <a:spcBef>
                <a:spcPts val="0"/>
              </a:spcBef>
              <a:spcAft>
                <a:spcPts val="0"/>
              </a:spcAft>
              <a:buClr>
                <a:schemeClr val="dk1"/>
              </a:buClr>
              <a:buSzPts val="1867"/>
              <a:buFont typeface="Noto Sans Symbols"/>
              <a:buChar char="✔"/>
            </a:pPr>
            <a:endParaRPr b="0" i="0" u="none" strike="noStrike" cap="none" dirty="0">
              <a:solidFill>
                <a:schemeClr val="dk1"/>
              </a:solidFill>
              <a:latin typeface="+mn-lt"/>
              <a:ea typeface="Arial"/>
              <a:cs typeface="Arial"/>
              <a:sym typeface="Arial"/>
            </a:endParaRPr>
          </a:p>
        </p:txBody>
      </p:sp>
      <p:cxnSp>
        <p:nvCxnSpPr>
          <p:cNvPr id="427" name="Google Shape;427;p65"/>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28" name="Google Shape;428;p65"/>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en-US" altLang="ko-KR" sz="2200" b="1" dirty="0">
                <a:latin typeface="+mn-lt"/>
              </a:rPr>
              <a:t>2</a:t>
            </a:r>
            <a:r>
              <a:rPr lang="ko-KR" sz="2200" b="1" i="0" u="none" strike="noStrike" cap="none" dirty="0">
                <a:solidFill>
                  <a:srgbClr val="000000"/>
                </a:solidFill>
                <a:latin typeface="+mn-lt"/>
                <a:ea typeface="Arial"/>
                <a:cs typeface="Arial"/>
                <a:sym typeface="Arial"/>
              </a:rPr>
              <a:t>. Business </a:t>
            </a:r>
            <a:r>
              <a:rPr lang="ko-KR" sz="2200" b="1" i="0" u="none" strike="noStrike" cap="none" dirty="0" err="1">
                <a:solidFill>
                  <a:srgbClr val="000000"/>
                </a:solidFill>
                <a:latin typeface="+mn-lt"/>
                <a:ea typeface="Arial"/>
                <a:cs typeface="Arial"/>
                <a:sym typeface="Arial"/>
              </a:rPr>
              <a:t>Introduction</a:t>
            </a:r>
            <a:r>
              <a:rPr lang="ko-KR" sz="2200" b="1" i="0" u="none" strike="noStrike" cap="none" dirty="0">
                <a:solidFill>
                  <a:srgbClr val="000000"/>
                </a:solidFill>
                <a:latin typeface="+mn-lt"/>
                <a:ea typeface="Arial"/>
                <a:cs typeface="Arial"/>
                <a:sym typeface="Arial"/>
              </a:rPr>
              <a:t> (비즈니스 소개)</a:t>
            </a:r>
            <a:endParaRPr sz="2200" b="1" i="0" u="none" strike="noStrike" cap="none" dirty="0">
              <a:solidFill>
                <a:srgbClr val="0000FF"/>
              </a:solidFill>
              <a:latin typeface="+mn-lt"/>
              <a:ea typeface="Arial"/>
              <a:cs typeface="Arial"/>
              <a:sym typeface="Arial"/>
            </a:endParaRPr>
          </a:p>
        </p:txBody>
      </p:sp>
      <p:sp>
        <p:nvSpPr>
          <p:cNvPr id="429" name="Google Shape;429;p65"/>
          <p:cNvSpPr/>
          <p:nvPr/>
        </p:nvSpPr>
        <p:spPr>
          <a:xfrm>
            <a:off x="497840" y="2181861"/>
            <a:ext cx="9478800" cy="1496518"/>
          </a:xfrm>
          <a:prstGeom prst="rect">
            <a:avLst/>
          </a:prstGeom>
          <a:solidFill>
            <a:srgbClr val="D8D8D8"/>
          </a:solidFill>
          <a:ln>
            <a:noFill/>
          </a:ln>
        </p:spPr>
        <p:txBody>
          <a:bodyPr spcFirstLastPara="1" wrap="square" lIns="91425" tIns="45700" rIns="91425" bIns="45700" anchor="ctr" anchorCtr="0">
            <a:noAutofit/>
          </a:bodyPr>
          <a:lstStyle/>
          <a:p>
            <a:pPr marL="108000" latinLnBrk="1">
              <a:buClr>
                <a:schemeClr val="dk1"/>
              </a:buClr>
              <a:buSzPts val="1800"/>
              <a:tabLst>
                <a:tab pos="457200" algn="l"/>
              </a:tabLst>
            </a:pPr>
            <a:r>
              <a:rPr lang="en-US" altLang="ko-KR" sz="1800" dirty="0">
                <a:solidFill>
                  <a:schemeClr val="dk1"/>
                </a:solidFill>
                <a:latin typeface="+mn-lt"/>
              </a:rPr>
              <a:t>1. </a:t>
            </a:r>
            <a:r>
              <a:rPr lang="ko-KR" altLang="en-US" sz="1800" dirty="0">
                <a:solidFill>
                  <a:schemeClr val="dk1"/>
                </a:solidFill>
                <a:latin typeface="+mn-lt"/>
              </a:rPr>
              <a:t>다양한 채널과 콘텐츠 유형 별 </a:t>
            </a:r>
            <a:r>
              <a:rPr lang="en-US" altLang="ko-KR" sz="1800" dirty="0">
                <a:solidFill>
                  <a:schemeClr val="dk1"/>
                </a:solidFill>
                <a:latin typeface="+mn-lt"/>
              </a:rPr>
              <a:t>Top </a:t>
            </a:r>
            <a:r>
              <a:rPr lang="ko-KR" altLang="en-US" sz="1800" dirty="0" err="1">
                <a:solidFill>
                  <a:schemeClr val="dk1"/>
                </a:solidFill>
                <a:latin typeface="+mn-lt"/>
              </a:rPr>
              <a:t>쇼츠</a:t>
            </a:r>
            <a:r>
              <a:rPr lang="ko-KR" altLang="en-US" sz="1800" dirty="0">
                <a:solidFill>
                  <a:schemeClr val="dk1"/>
                </a:solidFill>
                <a:latin typeface="+mn-lt"/>
              </a:rPr>
              <a:t> 제공을 통한 신규 </a:t>
            </a:r>
            <a:r>
              <a:rPr lang="ko-KR" altLang="en-US" sz="1800" b="1" dirty="0">
                <a:solidFill>
                  <a:schemeClr val="dk1"/>
                </a:solidFill>
                <a:latin typeface="+mn-lt"/>
              </a:rPr>
              <a:t>콘텐츠 제작 지원</a:t>
            </a:r>
            <a:r>
              <a:rPr lang="en-US" altLang="ko-KR" sz="1800" dirty="0">
                <a:solidFill>
                  <a:schemeClr val="dk1"/>
                </a:solidFill>
                <a:latin typeface="+mn-lt"/>
              </a:rPr>
              <a:t>(30</a:t>
            </a:r>
            <a:r>
              <a:rPr lang="ko-KR" altLang="en-US" sz="1800" dirty="0">
                <a:solidFill>
                  <a:schemeClr val="dk1"/>
                </a:solidFill>
                <a:latin typeface="+mn-lt"/>
              </a:rPr>
              <a:t>개국 지원</a:t>
            </a:r>
            <a:r>
              <a:rPr lang="en-US" altLang="ko-KR" sz="1800" dirty="0">
                <a:solidFill>
                  <a:schemeClr val="dk1"/>
                </a:solidFill>
                <a:latin typeface="+mn-lt"/>
              </a:rPr>
              <a:t>)</a:t>
            </a:r>
            <a:br>
              <a:rPr lang="en-US" altLang="ko-KR" sz="1800" dirty="0">
                <a:solidFill>
                  <a:schemeClr val="dk1"/>
                </a:solidFill>
                <a:latin typeface="+mn-lt"/>
              </a:rPr>
            </a:br>
            <a:r>
              <a:rPr lang="en-US" altLang="ko-KR" sz="1800" dirty="0">
                <a:solidFill>
                  <a:schemeClr val="dk1"/>
                </a:solidFill>
                <a:latin typeface="+mn-lt"/>
              </a:rPr>
              <a:t>    </a:t>
            </a:r>
            <a:r>
              <a:rPr lang="en-US" altLang="ko-KR" dirty="0">
                <a:solidFill>
                  <a:schemeClr val="dk1"/>
                </a:solidFill>
                <a:latin typeface="+mn-lt"/>
              </a:rPr>
              <a:t>(</a:t>
            </a:r>
            <a:r>
              <a:rPr lang="ko-KR" altLang="en-US" dirty="0" err="1">
                <a:solidFill>
                  <a:schemeClr val="dk1"/>
                </a:solidFill>
                <a:latin typeface="+mn-lt"/>
              </a:rPr>
              <a:t>쇼츠</a:t>
            </a:r>
            <a:r>
              <a:rPr lang="ko-KR" altLang="en-US" dirty="0">
                <a:solidFill>
                  <a:schemeClr val="dk1"/>
                </a:solidFill>
                <a:latin typeface="+mn-lt"/>
              </a:rPr>
              <a:t> 키워드 분석을 통한 컨텐츠 제작 키워드 제공 및 </a:t>
            </a:r>
            <a:r>
              <a:rPr lang="ko-KR" altLang="en-US" dirty="0" err="1">
                <a:solidFill>
                  <a:schemeClr val="dk1"/>
                </a:solidFill>
                <a:latin typeface="+mn-lt"/>
              </a:rPr>
              <a:t>쇼츠</a:t>
            </a:r>
            <a:r>
              <a:rPr lang="ko-KR" altLang="en-US" dirty="0">
                <a:solidFill>
                  <a:schemeClr val="dk1"/>
                </a:solidFill>
                <a:latin typeface="+mn-lt"/>
              </a:rPr>
              <a:t> 트렌드 인사이트 제공</a:t>
            </a:r>
            <a:r>
              <a:rPr lang="en-US" altLang="ko-KR" dirty="0">
                <a:solidFill>
                  <a:schemeClr val="dk1"/>
                </a:solidFill>
                <a:latin typeface="+mn-lt"/>
              </a:rPr>
              <a:t>)</a:t>
            </a:r>
            <a:endParaRPr lang="ko-KR" altLang="en-US" dirty="0">
              <a:solidFill>
                <a:schemeClr val="dk1"/>
              </a:solidFill>
              <a:latin typeface="+mn-lt"/>
            </a:endParaRPr>
          </a:p>
          <a:p>
            <a:pPr marL="108000" latinLnBrk="1">
              <a:buClr>
                <a:schemeClr val="dk1"/>
              </a:buClr>
              <a:buSzPts val="1800"/>
              <a:tabLst>
                <a:tab pos="457200" algn="l"/>
              </a:tabLst>
            </a:pPr>
            <a:r>
              <a:rPr lang="en-US" altLang="ko-KR" sz="1800" dirty="0">
                <a:solidFill>
                  <a:schemeClr val="dk1"/>
                </a:solidFill>
                <a:latin typeface="+mn-lt"/>
              </a:rPr>
              <a:t>2. </a:t>
            </a:r>
            <a:r>
              <a:rPr lang="ko-KR" altLang="en-US" sz="1800" dirty="0" err="1">
                <a:solidFill>
                  <a:schemeClr val="dk1"/>
                </a:solidFill>
                <a:latin typeface="+mn-lt"/>
              </a:rPr>
              <a:t>인플루언서</a:t>
            </a:r>
            <a:r>
              <a:rPr lang="ko-KR" altLang="en-US" sz="1800" dirty="0">
                <a:solidFill>
                  <a:schemeClr val="dk1"/>
                </a:solidFill>
                <a:latin typeface="+mn-lt"/>
              </a:rPr>
              <a:t> </a:t>
            </a:r>
            <a:r>
              <a:rPr lang="ko-KR" altLang="en-US" sz="1800" dirty="0" err="1">
                <a:solidFill>
                  <a:schemeClr val="dk1"/>
                </a:solidFill>
                <a:latin typeface="+mn-lt"/>
              </a:rPr>
              <a:t>매칭을</a:t>
            </a:r>
            <a:r>
              <a:rPr lang="ko-KR" altLang="en-US" sz="1800" dirty="0">
                <a:solidFill>
                  <a:schemeClr val="dk1"/>
                </a:solidFill>
                <a:latin typeface="+mn-lt"/>
              </a:rPr>
              <a:t> 통한 </a:t>
            </a:r>
            <a:r>
              <a:rPr lang="ko-KR" altLang="en-US" sz="1800" b="1" dirty="0" err="1">
                <a:solidFill>
                  <a:schemeClr val="dk1"/>
                </a:solidFill>
                <a:latin typeface="+mn-lt"/>
              </a:rPr>
              <a:t>인플루언서</a:t>
            </a:r>
            <a:r>
              <a:rPr lang="ko-KR" altLang="en-US" sz="1800" b="1" dirty="0">
                <a:solidFill>
                  <a:schemeClr val="dk1"/>
                </a:solidFill>
                <a:latin typeface="+mn-lt"/>
              </a:rPr>
              <a:t> 마케팅 지원 </a:t>
            </a:r>
            <a:r>
              <a:rPr lang="en-US" altLang="ko-KR" sz="1800" b="1" dirty="0">
                <a:solidFill>
                  <a:srgbClr val="FF0000"/>
                </a:solidFill>
                <a:latin typeface="+mn-lt"/>
              </a:rPr>
              <a:t>(TBD)</a:t>
            </a:r>
          </a:p>
          <a:p>
            <a:pPr marL="108000" latinLnBrk="1">
              <a:buClr>
                <a:schemeClr val="dk1"/>
              </a:buClr>
              <a:buSzPts val="1800"/>
              <a:tabLst>
                <a:tab pos="457200" algn="l"/>
              </a:tabLst>
            </a:pPr>
            <a:r>
              <a:rPr lang="en-US" altLang="ko-KR" sz="1800" dirty="0">
                <a:solidFill>
                  <a:schemeClr val="dk1"/>
                </a:solidFill>
                <a:latin typeface="+mn-lt"/>
              </a:rPr>
              <a:t>3. Ad-hoc </a:t>
            </a:r>
            <a:r>
              <a:rPr lang="ko-KR" altLang="en-US" sz="1800" dirty="0">
                <a:solidFill>
                  <a:schemeClr val="dk1"/>
                </a:solidFill>
                <a:latin typeface="+mn-lt"/>
              </a:rPr>
              <a:t>마케팅 컨설팅</a:t>
            </a:r>
            <a:endParaRPr lang="en-US" altLang="ko-KR" sz="1800" dirty="0">
              <a:solidFill>
                <a:schemeClr val="dk1"/>
              </a:solidFill>
              <a:latin typeface="+mn-lt"/>
            </a:endParaRPr>
          </a:p>
        </p:txBody>
      </p:sp>
      <p:sp>
        <p:nvSpPr>
          <p:cNvPr id="430" name="Google Shape;430;p65"/>
          <p:cNvSpPr txBox="1"/>
          <p:nvPr/>
        </p:nvSpPr>
        <p:spPr>
          <a:xfrm>
            <a:off x="497840" y="1725028"/>
            <a:ext cx="9478800"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latin typeface="+mn-lt"/>
                <a:ea typeface="Rod"/>
                <a:cs typeface="Rod"/>
                <a:sym typeface="Rod"/>
              </a:rPr>
              <a:t>제공 서비스 </a:t>
            </a:r>
            <a:endParaRPr sz="1800" b="1" dirty="0">
              <a:solidFill>
                <a:srgbClr val="F2F2F2"/>
              </a:solidFill>
              <a:latin typeface="+mn-lt"/>
              <a:ea typeface="Rod"/>
              <a:cs typeface="Rod"/>
              <a:sym typeface="Rod"/>
            </a:endParaRPr>
          </a:p>
        </p:txBody>
      </p:sp>
      <p:sp>
        <p:nvSpPr>
          <p:cNvPr id="431" name="Google Shape;431;p65"/>
          <p:cNvSpPr/>
          <p:nvPr/>
        </p:nvSpPr>
        <p:spPr>
          <a:xfrm>
            <a:off x="497840" y="4432064"/>
            <a:ext cx="9478800" cy="1943100"/>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dirty="0">
                <a:solidFill>
                  <a:schemeClr val="dk1"/>
                </a:solidFill>
                <a:latin typeface="+mn-lt"/>
                <a:ea typeface="Arial"/>
                <a:cs typeface="Arial"/>
                <a:sym typeface="Arial"/>
              </a:rPr>
              <a:t>국내 + 해외</a:t>
            </a:r>
            <a:r>
              <a:rPr lang="en-US" altLang="ko-KR" sz="1800" dirty="0">
                <a:solidFill>
                  <a:schemeClr val="dk1"/>
                </a:solidFill>
                <a:latin typeface="+mn-lt"/>
                <a:ea typeface="Arial"/>
                <a:cs typeface="Arial"/>
                <a:sym typeface="Arial"/>
              </a:rPr>
              <a:t>(30</a:t>
            </a:r>
            <a:r>
              <a:rPr lang="ko-KR" altLang="en-US" sz="1800" dirty="0">
                <a:solidFill>
                  <a:schemeClr val="dk1"/>
                </a:solidFill>
                <a:latin typeface="+mn-lt"/>
                <a:ea typeface="Arial"/>
                <a:cs typeface="Arial"/>
                <a:sym typeface="Arial"/>
              </a:rPr>
              <a:t>개국</a:t>
            </a:r>
            <a:r>
              <a:rPr lang="en-US" altLang="ko-KR" sz="1800" dirty="0">
                <a:solidFill>
                  <a:schemeClr val="dk1"/>
                </a:solidFill>
                <a:latin typeface="+mn-lt"/>
                <a:ea typeface="Arial"/>
                <a:cs typeface="Arial"/>
                <a:sym typeface="Arial"/>
              </a:rPr>
              <a:t>)</a:t>
            </a:r>
            <a:r>
              <a:rPr lang="ko-KR" sz="1800" dirty="0">
                <a:solidFill>
                  <a:schemeClr val="dk1"/>
                </a:solidFill>
                <a:latin typeface="+mn-lt"/>
                <a:ea typeface="Arial"/>
                <a:cs typeface="Arial"/>
                <a:sym typeface="Arial"/>
              </a:rPr>
              <a:t> 카테고리별 </a:t>
            </a:r>
            <a:r>
              <a:rPr lang="en-US" altLang="ko-KR" sz="1800" dirty="0">
                <a:solidFill>
                  <a:schemeClr val="dk1"/>
                </a:solidFill>
                <a:latin typeface="+mn-lt"/>
                <a:ea typeface="Arial"/>
                <a:cs typeface="Arial"/>
                <a:sym typeface="Arial"/>
              </a:rPr>
              <a:t>Top </a:t>
            </a:r>
            <a:r>
              <a:rPr lang="ko-KR" altLang="en-US" sz="1800" dirty="0">
                <a:solidFill>
                  <a:schemeClr val="dk1"/>
                </a:solidFill>
                <a:latin typeface="+mn-lt"/>
                <a:ea typeface="Arial"/>
                <a:cs typeface="Arial"/>
                <a:sym typeface="Arial"/>
              </a:rPr>
              <a:t>조회수를 보여주는 </a:t>
            </a:r>
            <a:r>
              <a:rPr lang="ko-KR" sz="1800" dirty="0" err="1">
                <a:solidFill>
                  <a:schemeClr val="dk1"/>
                </a:solidFill>
                <a:latin typeface="+mn-lt"/>
                <a:ea typeface="Arial"/>
                <a:cs typeface="Arial"/>
                <a:sym typeface="Arial"/>
              </a:rPr>
              <a:t>쇼츠를</a:t>
            </a:r>
            <a:r>
              <a:rPr lang="ko-KR" sz="1800" dirty="0">
                <a:solidFill>
                  <a:schemeClr val="dk1"/>
                </a:solidFill>
                <a:latin typeface="+mn-lt"/>
                <a:ea typeface="Arial"/>
                <a:cs typeface="Arial"/>
                <a:sym typeface="Arial"/>
              </a:rPr>
              <a:t> 파악하여 </a:t>
            </a:r>
            <a:r>
              <a:rPr lang="ko-KR" sz="1800" dirty="0" err="1">
                <a:solidFill>
                  <a:schemeClr val="dk1"/>
                </a:solidFill>
                <a:latin typeface="+mn-lt"/>
                <a:ea typeface="Arial"/>
                <a:cs typeface="Arial"/>
                <a:sym typeface="Arial"/>
              </a:rPr>
              <a:t>Weekly</a:t>
            </a:r>
            <a:r>
              <a:rPr lang="ko-KR" sz="1800" dirty="0">
                <a:solidFill>
                  <a:schemeClr val="dk1"/>
                </a:solidFill>
                <a:latin typeface="+mn-lt"/>
                <a:ea typeface="Arial"/>
                <a:cs typeface="Arial"/>
                <a:sym typeface="Arial"/>
              </a:rPr>
              <a:t> / </a:t>
            </a:r>
            <a:r>
              <a:rPr lang="ko-KR" sz="1800" dirty="0" err="1">
                <a:solidFill>
                  <a:schemeClr val="dk1"/>
                </a:solidFill>
                <a:latin typeface="+mn-lt"/>
              </a:rPr>
              <a:t>Monthly</a:t>
            </a:r>
            <a:r>
              <a:rPr lang="ko-KR" sz="1800" dirty="0">
                <a:solidFill>
                  <a:schemeClr val="dk1"/>
                </a:solidFill>
                <a:latin typeface="+mn-lt"/>
                <a:ea typeface="Arial"/>
                <a:cs typeface="Arial"/>
                <a:sym typeface="Arial"/>
              </a:rPr>
              <a:t> 리포트 제공</a:t>
            </a:r>
            <a:r>
              <a:rPr lang="en-US" altLang="ko-KR" sz="1800" dirty="0">
                <a:solidFill>
                  <a:schemeClr val="dk1"/>
                </a:solidFill>
                <a:latin typeface="+mn-lt"/>
                <a:ea typeface="Arial"/>
                <a:cs typeface="Arial"/>
                <a:sym typeface="Arial"/>
              </a:rPr>
              <a:t> (</a:t>
            </a:r>
            <a:r>
              <a:rPr lang="ko-KR" altLang="en-US" sz="1800" dirty="0">
                <a:solidFill>
                  <a:schemeClr val="dk1"/>
                </a:solidFill>
                <a:latin typeface="+mn-lt"/>
                <a:ea typeface="Arial"/>
                <a:cs typeface="Arial"/>
                <a:sym typeface="Arial"/>
              </a:rPr>
              <a:t>채널</a:t>
            </a:r>
            <a:r>
              <a:rPr lang="en-US" altLang="ko-KR" sz="1800" dirty="0">
                <a:solidFill>
                  <a:schemeClr val="dk1"/>
                </a:solidFill>
                <a:latin typeface="+mn-lt"/>
                <a:ea typeface="Arial"/>
                <a:cs typeface="Arial"/>
                <a:sym typeface="Arial"/>
              </a:rPr>
              <a:t>, </a:t>
            </a:r>
            <a:r>
              <a:rPr lang="ko-KR" altLang="en-US" sz="1800" dirty="0" err="1">
                <a:solidFill>
                  <a:schemeClr val="dk1"/>
                </a:solidFill>
                <a:latin typeface="+mn-lt"/>
                <a:ea typeface="Arial"/>
                <a:cs typeface="Arial"/>
                <a:sym typeface="Arial"/>
              </a:rPr>
              <a:t>쇼츠</a:t>
            </a:r>
            <a:r>
              <a:rPr lang="ko-KR" altLang="en-US" sz="1800" dirty="0">
                <a:solidFill>
                  <a:schemeClr val="dk1"/>
                </a:solidFill>
                <a:latin typeface="+mn-lt"/>
                <a:ea typeface="Arial"/>
                <a:cs typeface="Arial"/>
                <a:sym typeface="Arial"/>
              </a:rPr>
              <a:t> 데이터</a:t>
            </a:r>
            <a:r>
              <a:rPr lang="en-US" altLang="ko-KR" sz="1800" dirty="0">
                <a:solidFill>
                  <a:schemeClr val="dk1"/>
                </a:solidFill>
                <a:latin typeface="+mn-lt"/>
                <a:ea typeface="Arial"/>
                <a:cs typeface="Arial"/>
                <a:sym typeface="Arial"/>
              </a:rPr>
              <a:t>)</a:t>
            </a:r>
            <a:endParaRPr sz="1800" dirty="0">
              <a:solidFill>
                <a:schemeClr val="dk1"/>
              </a:solidFill>
              <a:latin typeface="+mn-lt"/>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a:solidFill>
                  <a:schemeClr val="dk1"/>
                </a:solidFill>
                <a:latin typeface="+mn-lt"/>
                <a:ea typeface="Arial"/>
                <a:cs typeface="Arial"/>
                <a:sym typeface="Arial"/>
              </a:rPr>
              <a:t>유저의 유튜브 구독자</a:t>
            </a:r>
            <a:r>
              <a:rPr lang="ko-KR" altLang="en-US" sz="1800" dirty="0">
                <a:solidFill>
                  <a:schemeClr val="dk1"/>
                </a:solidFill>
                <a:latin typeface="+mn-lt"/>
                <a:ea typeface="Arial"/>
                <a:cs typeface="Arial"/>
                <a:sym typeface="Arial"/>
              </a:rPr>
              <a:t>수</a:t>
            </a:r>
            <a:r>
              <a:rPr lang="en-US" altLang="ko-KR" sz="1800" dirty="0">
                <a:solidFill>
                  <a:schemeClr val="dk1"/>
                </a:solidFill>
                <a:latin typeface="+mn-lt"/>
                <a:ea typeface="Arial"/>
                <a:cs typeface="Arial"/>
                <a:sym typeface="Arial"/>
              </a:rPr>
              <a:t>/</a:t>
            </a:r>
            <a:r>
              <a:rPr lang="ko-KR" sz="1800" dirty="0" err="1">
                <a:solidFill>
                  <a:schemeClr val="dk1"/>
                </a:solidFill>
                <a:latin typeface="+mn-lt"/>
                <a:ea typeface="Arial"/>
                <a:cs typeface="Arial"/>
                <a:sym typeface="Arial"/>
              </a:rPr>
              <a:t>YouTube</a:t>
            </a:r>
            <a:r>
              <a:rPr lang="ko-KR" sz="1800" dirty="0">
                <a:solidFill>
                  <a:schemeClr val="dk1"/>
                </a:solidFill>
                <a:latin typeface="+mn-lt"/>
                <a:ea typeface="Arial"/>
                <a:cs typeface="Arial"/>
                <a:sym typeface="Arial"/>
              </a:rPr>
              <a:t> 카테고리</a:t>
            </a:r>
            <a:r>
              <a:rPr lang="en-US" altLang="ko-KR" sz="1800" dirty="0">
                <a:solidFill>
                  <a:schemeClr val="dk1"/>
                </a:solidFill>
                <a:latin typeface="+mn-lt"/>
              </a:rPr>
              <a:t>/</a:t>
            </a:r>
            <a:r>
              <a:rPr lang="ko-KR" sz="1800" dirty="0">
                <a:solidFill>
                  <a:schemeClr val="dk1"/>
                </a:solidFill>
                <a:latin typeface="+mn-lt"/>
                <a:ea typeface="Arial"/>
                <a:cs typeface="Arial"/>
                <a:sym typeface="Arial"/>
              </a:rPr>
              <a:t>키워드</a:t>
            </a:r>
            <a:r>
              <a:rPr lang="en-US" altLang="ko-KR" sz="1800" dirty="0">
                <a:solidFill>
                  <a:schemeClr val="dk1"/>
                </a:solidFill>
                <a:latin typeface="+mn-lt"/>
                <a:ea typeface="Arial"/>
                <a:cs typeface="Arial"/>
                <a:sym typeface="Arial"/>
              </a:rPr>
              <a:t> </a:t>
            </a:r>
            <a:r>
              <a:rPr lang="ko-KR" sz="1800" dirty="0">
                <a:solidFill>
                  <a:schemeClr val="dk1"/>
                </a:solidFill>
                <a:latin typeface="+mn-lt"/>
                <a:ea typeface="Arial"/>
                <a:cs typeface="Arial"/>
                <a:sym typeface="Arial"/>
              </a:rPr>
              <a:t>필터링</a:t>
            </a:r>
            <a:r>
              <a:rPr lang="ko-KR" altLang="en-US" sz="1800" dirty="0">
                <a:solidFill>
                  <a:schemeClr val="dk1"/>
                </a:solidFill>
                <a:latin typeface="+mn-lt"/>
              </a:rPr>
              <a:t>을 통해</a:t>
            </a:r>
            <a:r>
              <a:rPr lang="ko-KR" sz="1800" dirty="0">
                <a:solidFill>
                  <a:schemeClr val="dk1"/>
                </a:solidFill>
                <a:latin typeface="+mn-lt"/>
                <a:ea typeface="Arial"/>
                <a:cs typeface="Arial"/>
                <a:sym typeface="Arial"/>
              </a:rPr>
              <a:t> 개인화된 데이터 제공</a:t>
            </a:r>
            <a:endParaRPr lang="en-US" altLang="ko-KR" sz="1800" dirty="0">
              <a:solidFill>
                <a:schemeClr val="dk1"/>
              </a:solidFill>
              <a:latin typeface="+mn-lt"/>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mn-lt"/>
                <a:ea typeface="Arial"/>
                <a:cs typeface="Arial"/>
                <a:sym typeface="Arial"/>
              </a:rPr>
              <a:t>Ad-hoc </a:t>
            </a:r>
            <a:r>
              <a:rPr lang="en-US" sz="1800" dirty="0">
                <a:solidFill>
                  <a:schemeClr val="dk1"/>
                </a:solidFill>
                <a:latin typeface="+mn-lt"/>
              </a:rPr>
              <a:t>Report</a:t>
            </a:r>
            <a:r>
              <a:rPr lang="en-US" sz="1800" dirty="0">
                <a:solidFill>
                  <a:schemeClr val="dk1"/>
                </a:solidFill>
                <a:latin typeface="+mn-lt"/>
                <a:ea typeface="Arial"/>
                <a:cs typeface="Arial"/>
                <a:sym typeface="Arial"/>
              </a:rPr>
              <a:t>: </a:t>
            </a:r>
            <a:r>
              <a:rPr lang="ko-KR" altLang="en-US" sz="1800" dirty="0">
                <a:solidFill>
                  <a:schemeClr val="dk1"/>
                </a:solidFill>
                <a:latin typeface="+mn-lt"/>
                <a:ea typeface="Arial"/>
                <a:cs typeface="Arial"/>
                <a:sym typeface="Arial"/>
              </a:rPr>
              <a:t>특정 시장 트렌드 동향 분석</a:t>
            </a:r>
            <a:r>
              <a:rPr lang="en-US" altLang="ko-KR" sz="1800" dirty="0">
                <a:solidFill>
                  <a:schemeClr val="dk1"/>
                </a:solidFill>
                <a:latin typeface="+mn-lt"/>
                <a:ea typeface="Arial"/>
                <a:cs typeface="Arial"/>
                <a:sym typeface="Arial"/>
              </a:rPr>
              <a:t>, </a:t>
            </a:r>
            <a:r>
              <a:rPr lang="ko-KR" altLang="en-US" sz="1800" dirty="0">
                <a:solidFill>
                  <a:schemeClr val="dk1"/>
                </a:solidFill>
                <a:latin typeface="+mn-lt"/>
                <a:ea typeface="Arial"/>
                <a:cs typeface="Arial"/>
                <a:sym typeface="Arial"/>
              </a:rPr>
              <a:t>기간별 시장 트렌드 분석 </a:t>
            </a:r>
            <a:r>
              <a:rPr lang="en-US" altLang="ko-KR" sz="1800" dirty="0">
                <a:solidFill>
                  <a:schemeClr val="dk1"/>
                </a:solidFill>
                <a:latin typeface="+mn-lt"/>
                <a:ea typeface="Arial"/>
                <a:cs typeface="Arial"/>
                <a:sym typeface="Arial"/>
              </a:rPr>
              <a:t>etc.</a:t>
            </a:r>
            <a:br>
              <a:rPr lang="en-US" altLang="ko-KR" sz="1800" dirty="0">
                <a:solidFill>
                  <a:schemeClr val="dk1"/>
                </a:solidFill>
                <a:latin typeface="+mn-lt"/>
              </a:rPr>
            </a:br>
            <a:r>
              <a:rPr lang="en-US" altLang="ko-KR" dirty="0">
                <a:solidFill>
                  <a:schemeClr val="dk1"/>
                </a:solidFill>
                <a:latin typeface="+mn-lt"/>
              </a:rPr>
              <a:t>(</a:t>
            </a:r>
            <a:r>
              <a:rPr lang="ko-KR" dirty="0">
                <a:solidFill>
                  <a:schemeClr val="dk1"/>
                </a:solidFill>
                <a:latin typeface="+mn-lt"/>
                <a:ea typeface="Arial"/>
                <a:cs typeface="Arial"/>
                <a:sym typeface="Arial"/>
              </a:rPr>
              <a:t>추가 분석을 원하면 </a:t>
            </a:r>
            <a:r>
              <a:rPr lang="ko-KR" dirty="0" err="1">
                <a:solidFill>
                  <a:schemeClr val="dk1"/>
                </a:solidFill>
                <a:latin typeface="+mn-lt"/>
                <a:ea typeface="Arial"/>
                <a:cs typeface="Arial"/>
                <a:sym typeface="Arial"/>
              </a:rPr>
              <a:t>Customize</a:t>
            </a:r>
            <a:r>
              <a:rPr lang="ko-KR" dirty="0">
                <a:solidFill>
                  <a:schemeClr val="dk1"/>
                </a:solidFill>
                <a:latin typeface="+mn-lt"/>
                <a:ea typeface="Arial"/>
                <a:cs typeface="Arial"/>
                <a:sym typeface="Arial"/>
              </a:rPr>
              <a:t> 리포트 요</a:t>
            </a:r>
            <a:r>
              <a:rPr lang="ko-KR" altLang="en-US" dirty="0">
                <a:solidFill>
                  <a:schemeClr val="dk1"/>
                </a:solidFill>
                <a:latin typeface="+mn-lt"/>
              </a:rPr>
              <a:t>청</a:t>
            </a:r>
            <a:r>
              <a:rPr lang="en-US" altLang="ko-KR" dirty="0">
                <a:solidFill>
                  <a:schemeClr val="dk1"/>
                </a:solidFill>
                <a:latin typeface="+mn-lt"/>
                <a:ea typeface="Arial"/>
                <a:cs typeface="Arial"/>
                <a:sym typeface="Arial"/>
              </a:rPr>
              <a:t>)</a:t>
            </a:r>
            <a:endParaRPr dirty="0">
              <a:latin typeface="+mn-lt"/>
            </a:endParaRPr>
          </a:p>
        </p:txBody>
      </p:sp>
      <p:sp>
        <p:nvSpPr>
          <p:cNvPr id="432" name="Google Shape;432;p65"/>
          <p:cNvSpPr txBox="1"/>
          <p:nvPr/>
        </p:nvSpPr>
        <p:spPr>
          <a:xfrm>
            <a:off x="497840" y="3971306"/>
            <a:ext cx="9478800"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latin typeface="+mn-lt"/>
              </a:rPr>
              <a:t>서비스 </a:t>
            </a:r>
            <a:r>
              <a:rPr lang="ko-KR" sz="1800" b="1" dirty="0">
                <a:solidFill>
                  <a:srgbClr val="F2F2F2"/>
                </a:solidFill>
                <a:latin typeface="+mn-lt"/>
              </a:rPr>
              <a:t>콘텐츠</a:t>
            </a:r>
            <a:r>
              <a:rPr lang="en-US" altLang="ko-KR" sz="1800" b="1" dirty="0">
                <a:solidFill>
                  <a:srgbClr val="F2F2F2"/>
                </a:solidFill>
                <a:latin typeface="+mn-lt"/>
              </a:rPr>
              <a:t> </a:t>
            </a:r>
            <a:r>
              <a:rPr lang="ko-KR" altLang="en-US" sz="1800" b="1" dirty="0">
                <a:solidFill>
                  <a:srgbClr val="F2F2F2"/>
                </a:solidFill>
                <a:latin typeface="+mn-lt"/>
              </a:rPr>
              <a:t>상세</a:t>
            </a:r>
            <a:r>
              <a:rPr lang="ko-KR" sz="1800" b="1" dirty="0">
                <a:solidFill>
                  <a:srgbClr val="F2F2F2"/>
                </a:solidFill>
                <a:latin typeface="+mn-lt"/>
                <a:ea typeface="Arial"/>
                <a:cs typeface="Arial"/>
                <a:sym typeface="Arial"/>
              </a:rPr>
              <a:t> </a:t>
            </a:r>
            <a:endParaRPr sz="1800" b="1" dirty="0">
              <a:solidFill>
                <a:srgbClr val="F2F2F2"/>
              </a:solidFill>
              <a:latin typeface="+mn-lt"/>
              <a:ea typeface="Arial"/>
              <a:cs typeface="Arial"/>
              <a:sym typeface="Arial"/>
            </a:endParaRPr>
          </a:p>
        </p:txBody>
      </p:sp>
      <p:sp>
        <p:nvSpPr>
          <p:cNvPr id="2" name="직사각형 1">
            <a:extLst>
              <a:ext uri="{FF2B5EF4-FFF2-40B4-BE49-F238E27FC236}">
                <a16:creationId xmlns:a16="http://schemas.microsoft.com/office/drawing/2014/main" id="{AB6A8FED-92AB-3CC8-C166-DE66E3B82DF6}"/>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extLst>
      <p:ext uri="{BB962C8B-B14F-4D97-AF65-F5344CB8AC3E}">
        <p14:creationId xmlns:p14="http://schemas.microsoft.com/office/powerpoint/2010/main" val="152464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7"/>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dirty="0" err="1">
                <a:solidFill>
                  <a:schemeClr val="dk1"/>
                </a:solidFill>
                <a:latin typeface="Arial"/>
                <a:ea typeface="Arial"/>
                <a:cs typeface="Arial"/>
                <a:sym typeface="Arial"/>
              </a:rPr>
              <a:t>Selenium</a:t>
            </a:r>
            <a:endParaRPr dirty="0"/>
          </a:p>
          <a:p>
            <a:pPr marL="342904" marR="0" lvl="0" indent="-342904" algn="l" rtl="0">
              <a:lnSpc>
                <a:spcPct val="100000"/>
              </a:lnSpc>
              <a:spcBef>
                <a:spcPts val="600"/>
              </a:spcBef>
              <a:spcAft>
                <a:spcPts val="0"/>
              </a:spcAft>
              <a:buClr>
                <a:schemeClr val="dk1"/>
              </a:buClr>
              <a:buSzPts val="1867"/>
              <a:buFont typeface="Noto Sans Symbols"/>
              <a:buChar char="✔"/>
            </a:pPr>
            <a:r>
              <a:rPr lang="en-US" altLang="ko-KR" sz="1867" b="0" i="0" u="none" strike="noStrike" cap="none" dirty="0">
                <a:solidFill>
                  <a:schemeClr val="dk1"/>
                </a:solidFill>
                <a:latin typeface="Arial"/>
                <a:ea typeface="Arial"/>
                <a:cs typeface="Arial"/>
                <a:sym typeface="Arial"/>
              </a:rPr>
              <a:t>AWS: EC2, S3, Lambda, RDS</a:t>
            </a:r>
            <a:endParaRPr sz="1867" b="0" i="0" u="none" strike="noStrike" cap="none" dirty="0">
              <a:solidFill>
                <a:schemeClr val="dk1"/>
              </a:solidFill>
              <a:latin typeface="Arial"/>
              <a:ea typeface="Arial"/>
              <a:cs typeface="Arial"/>
              <a:sym typeface="Arial"/>
            </a:endParaRPr>
          </a:p>
        </p:txBody>
      </p:sp>
      <p:cxnSp>
        <p:nvCxnSpPr>
          <p:cNvPr id="447" name="Google Shape;447;p67"/>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48" name="Google Shape;448;p67"/>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en-US" altLang="ko-KR" sz="2200" b="1" dirty="0"/>
              <a:t>2</a:t>
            </a:r>
            <a:r>
              <a:rPr lang="ko-KR" sz="2200" b="1" i="0" u="none" strike="noStrike" cap="none" dirty="0">
                <a:solidFill>
                  <a:srgbClr val="000000"/>
                </a:solidFill>
                <a:latin typeface="Arial"/>
                <a:ea typeface="Arial"/>
                <a:cs typeface="Arial"/>
                <a:sym typeface="Arial"/>
              </a:rPr>
              <a:t>. </a:t>
            </a:r>
            <a:r>
              <a:rPr lang="ko-KR" sz="2200" b="1" dirty="0">
                <a:solidFill>
                  <a:srgbClr val="000000"/>
                </a:solidFill>
                <a:latin typeface="Arial"/>
                <a:ea typeface="Arial"/>
                <a:cs typeface="Arial"/>
                <a:sym typeface="Arial"/>
              </a:rPr>
              <a:t>Data </a:t>
            </a:r>
            <a:r>
              <a:rPr lang="ko-KR" sz="2200" b="1" dirty="0" err="1">
                <a:solidFill>
                  <a:srgbClr val="000000"/>
                </a:solidFill>
                <a:latin typeface="Arial"/>
                <a:ea typeface="Arial"/>
                <a:cs typeface="Arial"/>
                <a:sym typeface="Arial"/>
              </a:rPr>
              <a:t>Collection</a:t>
            </a:r>
            <a:r>
              <a:rPr lang="ko-KR" sz="2200" b="1" dirty="0">
                <a:solidFill>
                  <a:srgbClr val="000000"/>
                </a:solidFill>
                <a:latin typeface="Arial"/>
                <a:ea typeface="Arial"/>
                <a:cs typeface="Arial"/>
                <a:sym typeface="Arial"/>
              </a:rPr>
              <a:t> </a:t>
            </a:r>
            <a:r>
              <a:rPr lang="ko-KR" sz="2200" b="1" dirty="0" err="1">
                <a:solidFill>
                  <a:srgbClr val="000000"/>
                </a:solidFill>
                <a:latin typeface="Arial"/>
                <a:ea typeface="Arial"/>
                <a:cs typeface="Arial"/>
                <a:sym typeface="Arial"/>
              </a:rPr>
              <a:t>Logic</a:t>
            </a:r>
            <a:r>
              <a:rPr lang="ko-KR" sz="2200" b="1" dirty="0">
                <a:solidFill>
                  <a:srgbClr val="000000"/>
                </a:solidFill>
                <a:latin typeface="Arial"/>
                <a:ea typeface="Arial"/>
                <a:cs typeface="Arial"/>
                <a:sym typeface="Arial"/>
              </a:rPr>
              <a:t> (데이터 수집 방안)</a:t>
            </a:r>
            <a:endParaRPr sz="2200" b="1" i="0" u="none" strike="noStrike" cap="none" dirty="0">
              <a:solidFill>
                <a:srgbClr val="0000FF"/>
              </a:solidFill>
              <a:latin typeface="Arial"/>
              <a:ea typeface="Arial"/>
              <a:cs typeface="Arial"/>
              <a:sym typeface="Arial"/>
            </a:endParaRPr>
          </a:p>
        </p:txBody>
      </p:sp>
      <p:sp>
        <p:nvSpPr>
          <p:cNvPr id="449" name="Google Shape;449;p67"/>
          <p:cNvSpPr/>
          <p:nvPr/>
        </p:nvSpPr>
        <p:spPr>
          <a:xfrm>
            <a:off x="523250" y="4816131"/>
            <a:ext cx="4924656" cy="1400304"/>
          </a:xfrm>
          <a:prstGeom prst="homePlate">
            <a:avLst>
              <a:gd name="adj" fmla="val 29758"/>
            </a:avLst>
          </a:prstGeom>
          <a:solidFill>
            <a:srgbClr val="D9D9D9"/>
          </a:solidFill>
          <a:ln w="9525" cap="flat" cmpd="sng">
            <a:solidFill>
              <a:srgbClr val="C4C4CD"/>
            </a:solidFill>
            <a:prstDash val="solid"/>
            <a:round/>
            <a:headEnd type="none" w="sm" len="sm"/>
            <a:tailEnd type="none" w="sm" len="sm"/>
          </a:ln>
        </p:spPr>
        <p:txBody>
          <a:bodyPr spcFirstLastPara="1" wrap="square" lIns="91425" tIns="45700" rIns="91425" bIns="45700" anchor="ctr" anchorCtr="0">
            <a:noAutofit/>
          </a:bodyPr>
          <a:lstStyle/>
          <a:p>
            <a:pPr marL="285750" marR="0" lvl="1" indent="-285750" algn="l" rtl="0">
              <a:spcBef>
                <a:spcPts val="0"/>
              </a:spcBef>
              <a:spcAft>
                <a:spcPts val="0"/>
              </a:spcAft>
              <a:buClr>
                <a:srgbClr val="000000"/>
              </a:buClr>
              <a:buSzPts val="1120"/>
              <a:buFont typeface="Noto Sans Symbols"/>
              <a:buChar char="✔"/>
            </a:pPr>
            <a:r>
              <a:rPr lang="ko-KR" i="0" u="none" strike="noStrike" cap="none" dirty="0" err="1">
                <a:solidFill>
                  <a:srgbClr val="000000"/>
                </a:solidFill>
                <a:latin typeface="Arial"/>
                <a:ea typeface="Arial"/>
                <a:cs typeface="Arial"/>
                <a:sym typeface="Arial"/>
              </a:rPr>
              <a:t>Youtuber.me의</a:t>
            </a:r>
            <a:r>
              <a:rPr lang="ko-KR" i="0" u="none" strike="noStrike" cap="none" dirty="0">
                <a:solidFill>
                  <a:srgbClr val="000000"/>
                </a:solidFill>
                <a:latin typeface="Arial"/>
                <a:ea typeface="Arial"/>
                <a:cs typeface="Arial"/>
                <a:sym typeface="Arial"/>
              </a:rPr>
              <a:t> </a:t>
            </a:r>
            <a:r>
              <a:rPr lang="ko-KR" i="0" u="none" strike="noStrike" cap="none" dirty="0" err="1">
                <a:solidFill>
                  <a:srgbClr val="000000"/>
                </a:solidFill>
                <a:latin typeface="Arial"/>
                <a:ea typeface="Arial"/>
                <a:cs typeface="Arial"/>
                <a:sym typeface="Arial"/>
              </a:rPr>
              <a:t>Ranking</a:t>
            </a:r>
            <a:r>
              <a:rPr lang="ko-KR" i="0" u="none" strike="noStrike" cap="none" dirty="0">
                <a:solidFill>
                  <a:srgbClr val="000000"/>
                </a:solidFill>
                <a:latin typeface="Arial"/>
                <a:ea typeface="Arial"/>
                <a:cs typeface="Arial"/>
                <a:sym typeface="Arial"/>
              </a:rPr>
              <a:t> 채널 수집</a:t>
            </a:r>
            <a:endParaRPr i="0" u="none" strike="noStrike" cap="none" dirty="0">
              <a:solidFill>
                <a:srgbClr val="000000"/>
              </a:solidFill>
              <a:latin typeface="Arial"/>
              <a:ea typeface="Arial"/>
              <a:cs typeface="Arial"/>
              <a:sym typeface="Arial"/>
            </a:endParaRPr>
          </a:p>
          <a:p>
            <a:pPr marL="285750" marR="0" lvl="1" indent="-285750" algn="l" rtl="0">
              <a:spcBef>
                <a:spcPts val="1200"/>
              </a:spcBef>
              <a:spcAft>
                <a:spcPts val="0"/>
              </a:spcAft>
              <a:buClr>
                <a:srgbClr val="000000"/>
              </a:buClr>
              <a:buSzPts val="1120"/>
              <a:buFont typeface="Noto Sans Symbols"/>
              <a:buChar char="✔"/>
            </a:pPr>
            <a:r>
              <a:rPr lang="ko-KR" i="0" u="none" strike="noStrike" cap="none" dirty="0">
                <a:solidFill>
                  <a:srgbClr val="000000"/>
                </a:solidFill>
                <a:latin typeface="Arial"/>
                <a:ea typeface="Arial"/>
                <a:cs typeface="Arial"/>
                <a:sym typeface="Arial"/>
              </a:rPr>
              <a:t>국내 + 해외</a:t>
            </a:r>
            <a:r>
              <a:rPr lang="en-US" altLang="ko-KR" i="0" u="none" strike="noStrike" cap="none" dirty="0">
                <a:solidFill>
                  <a:srgbClr val="000000"/>
                </a:solidFill>
                <a:latin typeface="Arial"/>
                <a:ea typeface="Arial"/>
                <a:cs typeface="Arial"/>
                <a:sym typeface="Arial"/>
              </a:rPr>
              <a:t>(30</a:t>
            </a:r>
            <a:r>
              <a:rPr lang="ko-KR" altLang="en-US" i="0" u="none" strike="noStrike" cap="none" dirty="0">
                <a:solidFill>
                  <a:srgbClr val="000000"/>
                </a:solidFill>
                <a:latin typeface="Arial"/>
                <a:ea typeface="Arial"/>
                <a:cs typeface="Arial"/>
                <a:sym typeface="Arial"/>
              </a:rPr>
              <a:t>개국</a:t>
            </a:r>
            <a:r>
              <a:rPr lang="en-US" altLang="ko-KR" i="0" u="none" strike="noStrike" cap="none" dirty="0">
                <a:solidFill>
                  <a:srgbClr val="000000"/>
                </a:solidFill>
                <a:latin typeface="Arial"/>
                <a:ea typeface="Arial"/>
                <a:cs typeface="Arial"/>
                <a:sym typeface="Arial"/>
              </a:rPr>
              <a:t>)</a:t>
            </a:r>
            <a:r>
              <a:rPr lang="ko-KR" i="0" u="none" strike="noStrike" cap="none" dirty="0">
                <a:solidFill>
                  <a:srgbClr val="000000"/>
                </a:solidFill>
                <a:latin typeface="Arial"/>
                <a:ea typeface="Arial"/>
                <a:cs typeface="Arial"/>
                <a:sym typeface="Arial"/>
              </a:rPr>
              <a:t> 카테고리별</a:t>
            </a:r>
            <a:r>
              <a:rPr lang="en-US" altLang="ko-KR" i="0" u="none" strike="noStrike" cap="none" dirty="0">
                <a:solidFill>
                  <a:srgbClr val="000000"/>
                </a:solidFill>
                <a:latin typeface="Arial"/>
                <a:ea typeface="Arial"/>
                <a:cs typeface="Arial"/>
                <a:sym typeface="Arial"/>
              </a:rPr>
              <a:t>(15</a:t>
            </a:r>
            <a:r>
              <a:rPr lang="ko-KR" altLang="en-US" i="0" u="none" strike="noStrike" cap="none" dirty="0">
                <a:solidFill>
                  <a:srgbClr val="000000"/>
                </a:solidFill>
                <a:latin typeface="Arial"/>
                <a:ea typeface="Arial"/>
                <a:cs typeface="Arial"/>
                <a:sym typeface="Arial"/>
              </a:rPr>
              <a:t>종</a:t>
            </a:r>
            <a:r>
              <a:rPr lang="en-US" altLang="ko-KR" i="0" u="none" strike="noStrike" cap="none" dirty="0">
                <a:solidFill>
                  <a:srgbClr val="000000"/>
                </a:solidFill>
                <a:latin typeface="Arial"/>
                <a:ea typeface="Arial"/>
                <a:cs typeface="Arial"/>
                <a:sym typeface="Arial"/>
              </a:rPr>
              <a:t>)</a:t>
            </a:r>
            <a:r>
              <a:rPr lang="ko-KR" i="0" u="none" strike="noStrike" cap="none" dirty="0">
                <a:solidFill>
                  <a:srgbClr val="000000"/>
                </a:solidFill>
                <a:latin typeface="Arial"/>
                <a:ea typeface="Arial"/>
                <a:cs typeface="Arial"/>
                <a:sym typeface="Arial"/>
              </a:rPr>
              <a:t> 채널 수집</a:t>
            </a:r>
            <a:br>
              <a:rPr lang="ko-KR" i="0" u="none" strike="noStrike" cap="none" dirty="0">
                <a:solidFill>
                  <a:srgbClr val="000000"/>
                </a:solidFill>
                <a:latin typeface="Arial"/>
                <a:ea typeface="Arial"/>
                <a:cs typeface="Arial"/>
                <a:sym typeface="Arial"/>
              </a:rPr>
            </a:br>
            <a:r>
              <a:rPr lang="ko-KR" i="0" u="none" strike="noStrike" cap="none" dirty="0">
                <a:solidFill>
                  <a:srgbClr val="000000"/>
                </a:solidFill>
                <a:latin typeface="Arial"/>
                <a:ea typeface="Arial"/>
                <a:cs typeface="Arial"/>
                <a:sym typeface="Arial"/>
              </a:rPr>
              <a:t>(</a:t>
            </a:r>
            <a:r>
              <a:rPr lang="ko-KR" altLang="en-US" dirty="0"/>
              <a:t>약 </a:t>
            </a:r>
            <a:r>
              <a:rPr lang="en-US" altLang="ko-KR" dirty="0"/>
              <a:t>19</a:t>
            </a:r>
            <a:r>
              <a:rPr lang="ko-KR" altLang="en-US" dirty="0"/>
              <a:t>만 채널 수집</a:t>
            </a:r>
            <a:r>
              <a:rPr lang="ko-KR" i="0" u="none" strike="noStrike" cap="none" dirty="0">
                <a:solidFill>
                  <a:srgbClr val="000000"/>
                </a:solidFill>
                <a:latin typeface="Arial"/>
                <a:ea typeface="Arial"/>
                <a:cs typeface="Arial"/>
                <a:sym typeface="Arial"/>
              </a:rPr>
              <a:t>)</a:t>
            </a:r>
            <a:endParaRPr dirty="0"/>
          </a:p>
        </p:txBody>
      </p:sp>
      <p:sp>
        <p:nvSpPr>
          <p:cNvPr id="450" name="Google Shape;450;p67"/>
          <p:cNvSpPr/>
          <p:nvPr/>
        </p:nvSpPr>
        <p:spPr>
          <a:xfrm>
            <a:off x="5785314" y="4816131"/>
            <a:ext cx="5047786" cy="1400304"/>
          </a:xfrm>
          <a:prstGeom prst="homePlate">
            <a:avLst>
              <a:gd name="adj" fmla="val 29758"/>
            </a:avLst>
          </a:prstGeom>
          <a:solidFill>
            <a:srgbClr val="D9D9D9"/>
          </a:solidFill>
          <a:ln w="9525" cap="flat" cmpd="sng">
            <a:solidFill>
              <a:srgbClr val="C4C4CD"/>
            </a:solidFill>
            <a:prstDash val="solid"/>
            <a:round/>
            <a:headEnd type="none" w="sm" len="sm"/>
            <a:tailEnd type="none" w="sm" len="sm"/>
          </a:ln>
        </p:spPr>
        <p:txBody>
          <a:bodyPr spcFirstLastPara="1" wrap="square" lIns="91425" tIns="45700" rIns="91425" bIns="45700" anchor="ctr" anchorCtr="0">
            <a:noAutofit/>
          </a:bodyPr>
          <a:lstStyle/>
          <a:p>
            <a:pPr marL="285750" lvl="1" indent="-285750">
              <a:spcBef>
                <a:spcPts val="0"/>
              </a:spcBef>
              <a:buSzPts val="1120"/>
              <a:buFont typeface="Noto Sans Symbols"/>
              <a:buChar char="✔"/>
            </a:pPr>
            <a:r>
              <a:rPr lang="ko-KR" altLang="en-US" dirty="0"/>
              <a:t>수집한 </a:t>
            </a:r>
            <a:r>
              <a:rPr lang="en-US" altLang="ko-KR" dirty="0" err="1"/>
              <a:t>Channel</a:t>
            </a:r>
            <a:r>
              <a:rPr lang="ko-KR" altLang="en-US" dirty="0"/>
              <a:t> </a:t>
            </a:r>
            <a:r>
              <a:rPr lang="en-US" altLang="ko-KR" dirty="0" err="1"/>
              <a:t>URL</a:t>
            </a:r>
            <a:r>
              <a:rPr lang="ko-KR" altLang="en-US" dirty="0" err="1"/>
              <a:t>을</a:t>
            </a:r>
            <a:r>
              <a:rPr lang="ko-KR" altLang="en-US" dirty="0"/>
              <a:t> </a:t>
            </a:r>
            <a:r>
              <a:rPr lang="en-US" altLang="ko-KR" dirty="0" err="1"/>
              <a:t>Selenium</a:t>
            </a:r>
            <a:r>
              <a:rPr lang="ko-KR" altLang="en-US" dirty="0"/>
              <a:t>을 통해 </a:t>
            </a:r>
            <a:r>
              <a:rPr lang="en-US" altLang="ko-KR" dirty="0"/>
              <a:t>daily</a:t>
            </a:r>
            <a:r>
              <a:rPr lang="ko-KR" altLang="en-US" dirty="0"/>
              <a:t> 수집</a:t>
            </a:r>
            <a:endParaRPr lang="en-US" altLang="ko-KR" dirty="0"/>
          </a:p>
          <a:p>
            <a:pPr marL="285750" lvl="1" indent="-285750">
              <a:spcBef>
                <a:spcPts val="0"/>
              </a:spcBef>
              <a:buSzPts val="1120"/>
              <a:buFont typeface="Noto Sans Symbols"/>
              <a:buChar char="✔"/>
            </a:pPr>
            <a:r>
              <a:rPr lang="ko-KR" altLang="en-US" dirty="0"/>
              <a:t>수집 </a:t>
            </a:r>
            <a:r>
              <a:rPr lang="ko-KR" altLang="en-US" dirty="0" err="1"/>
              <a:t>진행시</a:t>
            </a:r>
            <a:r>
              <a:rPr lang="ko-KR" altLang="en-US" dirty="0"/>
              <a:t> </a:t>
            </a:r>
            <a:r>
              <a:rPr lang="en-US" altLang="ko-KR" dirty="0"/>
              <a:t>AWS</a:t>
            </a:r>
            <a:r>
              <a:rPr lang="ko-KR" altLang="en-US" dirty="0"/>
              <a:t> </a:t>
            </a:r>
            <a:r>
              <a:rPr lang="en-US" altLang="ko-KR" dirty="0"/>
              <a:t>EC2</a:t>
            </a:r>
            <a:r>
              <a:rPr lang="ko-KR" altLang="en-US" dirty="0"/>
              <a:t>를 통해 여러 </a:t>
            </a:r>
            <a:r>
              <a:rPr lang="en-US" altLang="ko-KR" dirty="0"/>
              <a:t>Region</a:t>
            </a:r>
            <a:r>
              <a:rPr lang="ko-KR" altLang="en-US" dirty="0"/>
              <a:t>별 수집하여 </a:t>
            </a:r>
            <a:r>
              <a:rPr lang="en-US" altLang="ko-KR" dirty="0"/>
              <a:t>S3</a:t>
            </a:r>
            <a:r>
              <a:rPr lang="ko-KR" altLang="en-US" dirty="0"/>
              <a:t>에서 통합</a:t>
            </a:r>
            <a:endParaRPr lang="en-US" altLang="ko-KR" dirty="0"/>
          </a:p>
          <a:p>
            <a:pPr marL="285750" lvl="1" indent="-285750">
              <a:spcBef>
                <a:spcPts val="0"/>
              </a:spcBef>
              <a:buSzPts val="1120"/>
              <a:buFont typeface="Noto Sans Symbols"/>
              <a:buChar char="✔"/>
            </a:pPr>
            <a:r>
              <a:rPr lang="ko-KR" altLang="en-US" dirty="0"/>
              <a:t>통합한 </a:t>
            </a:r>
            <a:r>
              <a:rPr lang="en-US" altLang="ko-KR" dirty="0"/>
              <a:t>Daily shorts </a:t>
            </a:r>
            <a:r>
              <a:rPr lang="ko-KR" altLang="en-US" dirty="0"/>
              <a:t>데이터를 </a:t>
            </a:r>
            <a:r>
              <a:rPr lang="en-US" altLang="ko-KR" dirty="0"/>
              <a:t>DB</a:t>
            </a:r>
            <a:r>
              <a:rPr lang="ko-KR" altLang="en-US" dirty="0"/>
              <a:t>에 적제 </a:t>
            </a:r>
            <a:endParaRPr dirty="0"/>
          </a:p>
        </p:txBody>
      </p:sp>
      <p:sp>
        <p:nvSpPr>
          <p:cNvPr id="454" name="Google Shape;454;p67"/>
          <p:cNvSpPr/>
          <p:nvPr/>
        </p:nvSpPr>
        <p:spPr>
          <a:xfrm>
            <a:off x="523238" y="4458539"/>
            <a:ext cx="4493261" cy="317785"/>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채널 데이터 수집 방안</a:t>
            </a:r>
            <a:endParaRPr sz="1800" b="1" dirty="0">
              <a:solidFill>
                <a:srgbClr val="F2F2F2"/>
              </a:solidFill>
              <a:latin typeface="Arial"/>
              <a:ea typeface="Arial"/>
              <a:cs typeface="Arial"/>
              <a:sym typeface="Arial"/>
            </a:endParaRPr>
          </a:p>
        </p:txBody>
      </p:sp>
      <p:sp>
        <p:nvSpPr>
          <p:cNvPr id="455" name="Google Shape;455;p67"/>
          <p:cNvSpPr/>
          <p:nvPr/>
        </p:nvSpPr>
        <p:spPr>
          <a:xfrm>
            <a:off x="5785307" y="4472691"/>
            <a:ext cx="4621890" cy="3036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YouTube Shorts 데이터 수집방안</a:t>
            </a:r>
            <a:endParaRPr sz="1800" b="1">
              <a:solidFill>
                <a:srgbClr val="F2F2F2"/>
              </a:solidFill>
              <a:latin typeface="Arial"/>
              <a:ea typeface="Arial"/>
              <a:cs typeface="Arial"/>
              <a:sym typeface="Arial"/>
            </a:endParaRPr>
          </a:p>
        </p:txBody>
      </p:sp>
      <p:grpSp>
        <p:nvGrpSpPr>
          <p:cNvPr id="9" name="그룹 8">
            <a:extLst>
              <a:ext uri="{FF2B5EF4-FFF2-40B4-BE49-F238E27FC236}">
                <a16:creationId xmlns:a16="http://schemas.microsoft.com/office/drawing/2014/main" id="{0BBEEE7F-8124-4E95-A484-FFA448485A2E}"/>
              </a:ext>
            </a:extLst>
          </p:cNvPr>
          <p:cNvGrpSpPr/>
          <p:nvPr/>
        </p:nvGrpSpPr>
        <p:grpSpPr>
          <a:xfrm>
            <a:off x="523239" y="1645082"/>
            <a:ext cx="9883958" cy="2781775"/>
            <a:chOff x="523239" y="1645082"/>
            <a:chExt cx="9369215" cy="2781775"/>
          </a:xfrm>
        </p:grpSpPr>
        <p:sp>
          <p:nvSpPr>
            <p:cNvPr id="451" name="Google Shape;451;p67"/>
            <p:cNvSpPr/>
            <p:nvPr/>
          </p:nvSpPr>
          <p:spPr>
            <a:xfrm>
              <a:off x="523239" y="1645082"/>
              <a:ext cx="9369215" cy="317785"/>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a:solidFill>
                    <a:srgbClr val="F2F2F2"/>
                  </a:solidFill>
                  <a:latin typeface="Arial"/>
                  <a:ea typeface="Arial"/>
                  <a:cs typeface="Arial"/>
                  <a:sym typeface="Arial"/>
                </a:rPr>
                <a:t>상세 </a:t>
              </a: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데이터 수집 </a:t>
              </a:r>
              <a:r>
                <a:rPr lang="ko-KR" altLang="en-US" sz="1800" b="1" dirty="0">
                  <a:solidFill>
                    <a:srgbClr val="F2F2F2"/>
                  </a:solidFill>
                  <a:latin typeface="Arial"/>
                  <a:ea typeface="Arial"/>
                  <a:cs typeface="Arial"/>
                  <a:sym typeface="Arial"/>
                </a:rPr>
                <a:t>구조</a:t>
              </a:r>
              <a:endParaRPr sz="1800" b="1" dirty="0">
                <a:solidFill>
                  <a:srgbClr val="F2F2F2"/>
                </a:solidFill>
                <a:latin typeface="Arial"/>
                <a:ea typeface="Arial"/>
                <a:cs typeface="Arial"/>
                <a:sym typeface="Arial"/>
              </a:endParaRPr>
            </a:p>
          </p:txBody>
        </p:sp>
        <p:pic>
          <p:nvPicPr>
            <p:cNvPr id="7" name="그림 6">
              <a:extLst>
                <a:ext uri="{FF2B5EF4-FFF2-40B4-BE49-F238E27FC236}">
                  <a16:creationId xmlns:a16="http://schemas.microsoft.com/office/drawing/2014/main" id="{BEC6BA32-5072-E006-32B4-4CB6AAACA86C}"/>
                </a:ext>
              </a:extLst>
            </p:cNvPr>
            <p:cNvPicPr>
              <a:picLocks noChangeAspect="1"/>
            </p:cNvPicPr>
            <p:nvPr/>
          </p:nvPicPr>
          <p:blipFill>
            <a:blip r:embed="rId3"/>
            <a:stretch>
              <a:fillRect/>
            </a:stretch>
          </p:blipFill>
          <p:spPr>
            <a:xfrm>
              <a:off x="523239" y="1994549"/>
              <a:ext cx="9369215" cy="2432308"/>
            </a:xfrm>
            <a:prstGeom prst="rect">
              <a:avLst/>
            </a:prstGeom>
          </p:spPr>
        </p:pic>
      </p:grpSp>
      <p:sp>
        <p:nvSpPr>
          <p:cNvPr id="2" name="직사각형 1">
            <a:extLst>
              <a:ext uri="{FF2B5EF4-FFF2-40B4-BE49-F238E27FC236}">
                <a16:creationId xmlns:a16="http://schemas.microsoft.com/office/drawing/2014/main" id="{9CCA9FC8-9319-63BD-BB14-CBA0B8874B3D}"/>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9"/>
          <p:cNvSpPr txBox="1"/>
          <p:nvPr/>
        </p:nvSpPr>
        <p:spPr>
          <a:xfrm>
            <a:off x="407988" y="807712"/>
            <a:ext cx="11376000" cy="7977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dirty="0" err="1">
                <a:solidFill>
                  <a:schemeClr val="dk1"/>
                </a:solidFill>
                <a:latin typeface="Arial"/>
                <a:ea typeface="Arial"/>
                <a:cs typeface="Arial"/>
                <a:sym typeface="Arial"/>
              </a:rPr>
              <a:t>YouTube</a:t>
            </a:r>
            <a:r>
              <a:rPr lang="ko-KR" sz="1867" b="0" i="0" u="none" strike="noStrike" cap="none" dirty="0">
                <a:solidFill>
                  <a:schemeClr val="dk1"/>
                </a:solidFill>
                <a:latin typeface="Arial"/>
                <a:ea typeface="Arial"/>
                <a:cs typeface="Arial"/>
                <a:sym typeface="Arial"/>
              </a:rPr>
              <a:t> 카테고리</a:t>
            </a:r>
            <a:r>
              <a:rPr lang="en-US" altLang="ko-KR" sz="1867" b="0" i="0" u="none" strike="noStrike" cap="none" dirty="0">
                <a:solidFill>
                  <a:schemeClr val="dk1"/>
                </a:solidFill>
                <a:latin typeface="Arial"/>
                <a:ea typeface="Arial"/>
                <a:cs typeface="Arial"/>
                <a:sym typeface="Arial"/>
              </a:rPr>
              <a:t>/</a:t>
            </a:r>
            <a:r>
              <a:rPr lang="ko-KR" altLang="en-US" sz="1867" b="0" i="0" u="none" strike="noStrike" cap="none" dirty="0">
                <a:solidFill>
                  <a:schemeClr val="dk1"/>
                </a:solidFill>
                <a:latin typeface="Arial"/>
                <a:ea typeface="Arial"/>
                <a:cs typeface="Arial"/>
                <a:sym typeface="Arial"/>
              </a:rPr>
              <a:t>키워드</a:t>
            </a:r>
            <a:r>
              <a:rPr lang="en-US" altLang="ko-KR" sz="1867" b="0" i="0" u="none" strike="noStrike" cap="none" dirty="0">
                <a:solidFill>
                  <a:schemeClr val="dk1"/>
                </a:solidFill>
                <a:latin typeface="Arial"/>
                <a:ea typeface="Arial"/>
                <a:cs typeface="Arial"/>
                <a:sym typeface="Arial"/>
              </a:rPr>
              <a:t>/</a:t>
            </a:r>
            <a:r>
              <a:rPr lang="ko-KR" altLang="en-US" sz="1867" dirty="0">
                <a:solidFill>
                  <a:schemeClr val="dk1"/>
                </a:solidFill>
              </a:rPr>
              <a:t>구독자수 </a:t>
            </a:r>
            <a:r>
              <a:rPr lang="en-US" altLang="ko-KR" sz="1867" dirty="0">
                <a:solidFill>
                  <a:schemeClr val="dk1"/>
                </a:solidFill>
              </a:rPr>
              <a:t>etc.</a:t>
            </a:r>
            <a:r>
              <a:rPr lang="ko-KR" altLang="en-US" sz="1867" b="0" i="0" u="none" strike="noStrike" cap="none" dirty="0">
                <a:solidFill>
                  <a:schemeClr val="dk1"/>
                </a:solidFill>
                <a:latin typeface="Arial"/>
                <a:ea typeface="Arial"/>
                <a:cs typeface="Arial"/>
                <a:sym typeface="Arial"/>
              </a:rPr>
              <a:t> 등 개인화된 데이터 제공</a:t>
            </a:r>
            <a:endParaRPr lang="en-US" altLang="ko-KR" sz="1867" b="0" i="0" u="none" strike="noStrike" cap="none" dirty="0">
              <a:solidFill>
                <a:schemeClr val="dk1"/>
              </a:solidFill>
              <a:latin typeface="Arial"/>
              <a:ea typeface="Arial"/>
              <a:cs typeface="Arial"/>
              <a:sym typeface="Arial"/>
            </a:endParaRPr>
          </a:p>
          <a:p>
            <a:pPr marL="342904" marR="0" lvl="0" indent="-342904" algn="l" rtl="0">
              <a:lnSpc>
                <a:spcPct val="100000"/>
              </a:lnSpc>
              <a:spcBef>
                <a:spcPts val="0"/>
              </a:spcBef>
              <a:spcAft>
                <a:spcPts val="0"/>
              </a:spcAft>
              <a:buClr>
                <a:schemeClr val="dk1"/>
              </a:buClr>
              <a:buSzPts val="1867"/>
              <a:buFont typeface="Noto Sans Symbols"/>
              <a:buChar char="✔"/>
            </a:pPr>
            <a:r>
              <a:rPr lang="ko-KR" sz="1867" i="0" u="none" strike="noStrike" cap="none" dirty="0" err="1">
                <a:solidFill>
                  <a:schemeClr val="dk1"/>
                </a:solidFill>
                <a:latin typeface="Arial"/>
                <a:ea typeface="Arial"/>
                <a:cs typeface="Arial"/>
                <a:sym typeface="Arial"/>
              </a:rPr>
              <a:t>Top</a:t>
            </a:r>
            <a:r>
              <a:rPr lang="ko-KR" sz="1867" b="1" i="0" u="none" strike="noStrike" cap="none" dirty="0">
                <a:solidFill>
                  <a:schemeClr val="dk1"/>
                </a:solidFill>
                <a:latin typeface="Arial"/>
                <a:ea typeface="Arial"/>
                <a:cs typeface="Arial"/>
                <a:sym typeface="Arial"/>
              </a:rPr>
              <a:t> </a:t>
            </a:r>
            <a:r>
              <a:rPr lang="ko-KR" sz="1867" b="0" i="0" u="none" strike="noStrike" cap="none" dirty="0" err="1">
                <a:solidFill>
                  <a:schemeClr val="dk1"/>
                </a:solidFill>
                <a:latin typeface="Arial"/>
                <a:ea typeface="Arial"/>
                <a:cs typeface="Arial"/>
                <a:sym typeface="Arial"/>
              </a:rPr>
              <a:t>YouTube</a:t>
            </a:r>
            <a:r>
              <a:rPr lang="ko-KR" sz="1867" b="0" i="0" u="none" strike="noStrike" cap="none" dirty="0">
                <a:solidFill>
                  <a:schemeClr val="dk1"/>
                </a:solidFill>
                <a:latin typeface="Arial"/>
                <a:ea typeface="Arial"/>
                <a:cs typeface="Arial"/>
                <a:sym typeface="Arial"/>
              </a:rPr>
              <a:t> </a:t>
            </a:r>
            <a:r>
              <a:rPr lang="en-US" altLang="ko-KR" sz="1867" b="0" i="0" u="none" strike="noStrike" cap="none" dirty="0">
                <a:solidFill>
                  <a:schemeClr val="dk1"/>
                </a:solidFill>
                <a:latin typeface="Arial"/>
                <a:ea typeface="Arial"/>
                <a:cs typeface="Arial"/>
                <a:sym typeface="Arial"/>
              </a:rPr>
              <a:t>S</a:t>
            </a:r>
            <a:r>
              <a:rPr lang="ko-KR" sz="1867" b="0" i="0" u="none" strike="noStrike" cap="none" dirty="0" err="1">
                <a:solidFill>
                  <a:schemeClr val="dk1"/>
                </a:solidFill>
                <a:latin typeface="Arial"/>
                <a:ea typeface="Arial"/>
                <a:cs typeface="Arial"/>
                <a:sym typeface="Arial"/>
              </a:rPr>
              <a:t>horts</a:t>
            </a:r>
            <a:r>
              <a:rPr lang="en-US" altLang="ko-KR" sz="1867" dirty="0">
                <a:solidFill>
                  <a:schemeClr val="dk1"/>
                </a:solidFill>
              </a:rPr>
              <a:t>/</a:t>
            </a:r>
            <a:r>
              <a:rPr lang="ko-KR" sz="1867" b="0" i="0" u="none" strike="noStrike" cap="none" dirty="0" err="1">
                <a:solidFill>
                  <a:schemeClr val="dk1"/>
                </a:solidFill>
                <a:latin typeface="Arial"/>
                <a:ea typeface="Arial"/>
                <a:cs typeface="Arial"/>
                <a:sym typeface="Arial"/>
              </a:rPr>
              <a:t>YouTube</a:t>
            </a:r>
            <a:r>
              <a:rPr lang="ko-KR" sz="1867" b="0" i="0" u="none" strike="noStrike" cap="none" dirty="0">
                <a:solidFill>
                  <a:schemeClr val="dk1"/>
                </a:solidFill>
                <a:latin typeface="Arial"/>
                <a:ea typeface="Arial"/>
                <a:cs typeface="Arial"/>
                <a:sym typeface="Arial"/>
              </a:rPr>
              <a:t> </a:t>
            </a:r>
            <a:r>
              <a:rPr lang="ko-KR" sz="1867" b="0" i="0" u="none" strike="noStrike" cap="none" dirty="0" err="1">
                <a:solidFill>
                  <a:schemeClr val="dk1"/>
                </a:solidFill>
                <a:latin typeface="Arial"/>
                <a:ea typeface="Arial"/>
                <a:cs typeface="Arial"/>
                <a:sym typeface="Arial"/>
              </a:rPr>
              <a:t>Channel</a:t>
            </a:r>
            <a:r>
              <a:rPr lang="ko-KR" sz="1867" b="0" i="0" u="none" strike="noStrike" cap="none" dirty="0">
                <a:solidFill>
                  <a:schemeClr val="dk1"/>
                </a:solidFill>
                <a:latin typeface="Arial"/>
                <a:ea typeface="Arial"/>
                <a:cs typeface="Arial"/>
                <a:sym typeface="Arial"/>
              </a:rPr>
              <a:t> 제공</a:t>
            </a:r>
            <a:endParaRPr lang="en-US" altLang="ko-KR" sz="1867" b="0" i="0" u="none" strike="noStrike" cap="none" dirty="0">
              <a:solidFill>
                <a:schemeClr val="dk1"/>
              </a:solidFill>
              <a:latin typeface="Arial"/>
              <a:ea typeface="Arial"/>
              <a:cs typeface="Arial"/>
              <a:sym typeface="Arial"/>
            </a:endParaRPr>
          </a:p>
          <a:p>
            <a:pPr marL="342904" marR="0" lvl="0" indent="-342904" algn="l" rtl="0">
              <a:lnSpc>
                <a:spcPct val="100000"/>
              </a:lnSpc>
              <a:spcBef>
                <a:spcPts val="0"/>
              </a:spcBef>
              <a:spcAft>
                <a:spcPts val="0"/>
              </a:spcAft>
              <a:buClr>
                <a:schemeClr val="dk1"/>
              </a:buClr>
              <a:buSzPts val="1867"/>
              <a:buFont typeface="Noto Sans Symbols"/>
              <a:buChar char="✔"/>
            </a:pPr>
            <a:r>
              <a:rPr lang="ko-KR" altLang="en-US" sz="1867" dirty="0">
                <a:solidFill>
                  <a:schemeClr val="dk1"/>
                </a:solidFill>
              </a:rPr>
              <a:t>필터링 된 데이터 기반 </a:t>
            </a:r>
            <a:r>
              <a:rPr lang="en-US" altLang="ko-KR" sz="1867" dirty="0">
                <a:solidFill>
                  <a:schemeClr val="dk1"/>
                </a:solidFill>
              </a:rPr>
              <a:t>Highlight Keywords </a:t>
            </a:r>
            <a:r>
              <a:rPr lang="ko-KR" altLang="en-US" sz="1867" dirty="0">
                <a:solidFill>
                  <a:schemeClr val="dk1"/>
                </a:solidFill>
              </a:rPr>
              <a:t>제공</a:t>
            </a:r>
            <a:endParaRPr sz="1867" b="0" i="0" u="none" strike="noStrike" cap="none" dirty="0">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dirty="0">
              <a:solidFill>
                <a:schemeClr val="dk1"/>
              </a:solidFill>
              <a:latin typeface="Arial"/>
              <a:ea typeface="Arial"/>
              <a:cs typeface="Arial"/>
              <a:sym typeface="Arial"/>
            </a:endParaRPr>
          </a:p>
        </p:txBody>
      </p:sp>
      <p:cxnSp>
        <p:nvCxnSpPr>
          <p:cNvPr id="485" name="Google Shape;485;p69"/>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86" name="Google Shape;486;p69"/>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en-US" altLang="ko-KR" sz="2200" b="1" dirty="0"/>
              <a:t>3</a:t>
            </a:r>
            <a:r>
              <a:rPr lang="ko-KR"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000000"/>
                </a:solidFill>
                <a:latin typeface="Arial"/>
                <a:ea typeface="Arial"/>
                <a:cs typeface="Arial"/>
                <a:sym typeface="Arial"/>
              </a:rPr>
              <a:t>Subscription </a:t>
            </a:r>
            <a:r>
              <a:rPr lang="ko-KR" sz="2200" b="1" dirty="0" err="1">
                <a:solidFill>
                  <a:srgbClr val="000000"/>
                </a:solidFill>
                <a:latin typeface="Arial"/>
                <a:ea typeface="Arial"/>
                <a:cs typeface="Arial"/>
                <a:sym typeface="Arial"/>
              </a:rPr>
              <a:t>Report</a:t>
            </a:r>
            <a:r>
              <a:rPr lang="ko-KR" sz="2200" b="1" dirty="0">
                <a:solidFill>
                  <a:srgbClr val="000000"/>
                </a:solidFill>
                <a:latin typeface="Arial"/>
                <a:ea typeface="Arial"/>
                <a:cs typeface="Arial"/>
                <a:sym typeface="Arial"/>
              </a:rPr>
              <a:t> </a:t>
            </a:r>
            <a:r>
              <a:rPr lang="en-US" altLang="ko-KR" sz="2200" b="1" dirty="0"/>
              <a:t>Provided Data</a:t>
            </a:r>
            <a:r>
              <a:rPr lang="ko-KR" sz="2200" b="1" dirty="0">
                <a:solidFill>
                  <a:srgbClr val="000000"/>
                </a:solidFill>
                <a:latin typeface="Arial"/>
                <a:ea typeface="Arial"/>
                <a:cs typeface="Arial"/>
                <a:sym typeface="Arial"/>
              </a:rPr>
              <a:t> (</a:t>
            </a:r>
            <a:r>
              <a:rPr lang="ko-KR" altLang="en-US" sz="2200" b="1" dirty="0">
                <a:solidFill>
                  <a:srgbClr val="000000"/>
                </a:solidFill>
                <a:latin typeface="Arial"/>
                <a:ea typeface="Arial"/>
                <a:cs typeface="Arial"/>
                <a:sym typeface="Arial"/>
              </a:rPr>
              <a:t>구독 </a:t>
            </a:r>
            <a:r>
              <a:rPr lang="ko-KR" sz="2200" b="1" dirty="0">
                <a:solidFill>
                  <a:srgbClr val="000000"/>
                </a:solidFill>
                <a:latin typeface="Arial"/>
                <a:ea typeface="Arial"/>
                <a:cs typeface="Arial"/>
                <a:sym typeface="Arial"/>
              </a:rPr>
              <a:t>리포트 </a:t>
            </a:r>
            <a:r>
              <a:rPr lang="ko-KR" altLang="en-US" sz="2200" b="1" dirty="0"/>
              <a:t>제공 데이터</a:t>
            </a:r>
            <a:r>
              <a:rPr lang="ko-KR" sz="2200" b="1" dirty="0">
                <a:solidFill>
                  <a:srgbClr val="000000"/>
                </a:solidFill>
                <a:latin typeface="Arial"/>
                <a:ea typeface="Arial"/>
                <a:cs typeface="Arial"/>
                <a:sym typeface="Arial"/>
              </a:rPr>
              <a:t>)</a:t>
            </a:r>
            <a:endParaRPr sz="2200" b="1" i="0" u="none" strike="noStrike" cap="none" dirty="0">
              <a:solidFill>
                <a:srgbClr val="0000FF"/>
              </a:solidFill>
              <a:latin typeface="Arial"/>
              <a:ea typeface="Arial"/>
              <a:cs typeface="Arial"/>
              <a:sym typeface="Arial"/>
            </a:endParaRPr>
          </a:p>
        </p:txBody>
      </p:sp>
      <p:sp>
        <p:nvSpPr>
          <p:cNvPr id="488" name="Google Shape;488;p69"/>
          <p:cNvSpPr/>
          <p:nvPr/>
        </p:nvSpPr>
        <p:spPr>
          <a:xfrm>
            <a:off x="478312" y="2346594"/>
            <a:ext cx="4749470" cy="2305461"/>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YouTube </a:t>
            </a:r>
            <a:r>
              <a:rPr lang="ko-KR" altLang="en-US" sz="1800" dirty="0">
                <a:solidFill>
                  <a:schemeClr val="dk1"/>
                </a:solidFill>
                <a:latin typeface="Arial"/>
                <a:ea typeface="Arial"/>
                <a:cs typeface="Arial"/>
                <a:sym typeface="Arial"/>
              </a:rPr>
              <a:t>채널 </a:t>
            </a:r>
            <a:r>
              <a:rPr lang="en-US" altLang="ko-KR" sz="1800" dirty="0">
                <a:solidFill>
                  <a:schemeClr val="dk1"/>
                </a:solidFill>
                <a:latin typeface="Arial"/>
                <a:ea typeface="Arial"/>
                <a:cs typeface="Arial"/>
                <a:sym typeface="Arial"/>
              </a:rPr>
              <a:t>URL</a:t>
            </a:r>
            <a:endParaRPr lang="en-US" altLang="ko-KR" sz="1800" dirty="0"/>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채널의 </a:t>
            </a:r>
            <a:r>
              <a:rPr lang="en-US" altLang="ko-KR" sz="1800" dirty="0">
                <a:solidFill>
                  <a:schemeClr val="dk1"/>
                </a:solidFill>
                <a:latin typeface="Arial"/>
                <a:ea typeface="Arial"/>
                <a:cs typeface="Arial"/>
                <a:sym typeface="Arial"/>
              </a:rPr>
              <a:t>Weekly / Monthly </a:t>
            </a:r>
            <a:r>
              <a:rPr lang="ko-KR" altLang="en-US" sz="1800" dirty="0">
                <a:solidFill>
                  <a:schemeClr val="dk1"/>
                </a:solidFill>
                <a:latin typeface="Arial"/>
                <a:ea typeface="Arial"/>
                <a:cs typeface="Arial"/>
                <a:sym typeface="Arial"/>
              </a:rPr>
              <a:t>구독자 증가 수치</a:t>
            </a: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a:t>
            </a:r>
            <a:r>
              <a:rPr lang="en-US" altLang="ko-KR" sz="1800" dirty="0">
                <a:solidFill>
                  <a:schemeClr val="dk1"/>
                </a:solidFill>
                <a:latin typeface="Arial"/>
                <a:ea typeface="Arial"/>
                <a:cs typeface="Arial"/>
                <a:sym typeface="Arial"/>
              </a:rPr>
              <a:t> </a:t>
            </a:r>
            <a:r>
              <a:rPr lang="ko-KR" altLang="en-US" sz="1800" dirty="0">
                <a:solidFill>
                  <a:schemeClr val="dk1"/>
                </a:solidFill>
                <a:latin typeface="Arial"/>
                <a:ea typeface="Arial"/>
                <a:cs typeface="Arial"/>
                <a:sym typeface="Arial"/>
              </a:rPr>
              <a:t>명</a:t>
            </a: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 설명</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rPr>
              <a:t>구독자 수</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전체 영상 조회수</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rPr>
              <a:t>전체 </a:t>
            </a:r>
            <a:r>
              <a:rPr lang="ko-KR" altLang="en-US" sz="1800" dirty="0" err="1">
                <a:solidFill>
                  <a:schemeClr val="dk1"/>
                </a:solidFill>
              </a:rPr>
              <a:t>영상수</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 시작일</a:t>
            </a:r>
            <a:endParaRPr lang="en-US" altLang="ko-KR" sz="1800" dirty="0">
              <a:solidFill>
                <a:schemeClr val="dk1"/>
              </a:solidFill>
              <a:latin typeface="Arial"/>
              <a:ea typeface="Arial"/>
              <a:cs typeface="Arial"/>
              <a:sym typeface="Arial"/>
            </a:endParaRPr>
          </a:p>
        </p:txBody>
      </p:sp>
      <p:sp>
        <p:nvSpPr>
          <p:cNvPr id="489" name="Google Shape;489;p69"/>
          <p:cNvSpPr txBox="1"/>
          <p:nvPr/>
        </p:nvSpPr>
        <p:spPr>
          <a:xfrm>
            <a:off x="478312" y="1865492"/>
            <a:ext cx="4749470" cy="446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a:t>
            </a:r>
            <a:r>
              <a:rPr lang="en-US" altLang="ko-KR" sz="1800" b="1" dirty="0">
                <a:solidFill>
                  <a:srgbClr val="F2F2F2"/>
                </a:solidFill>
              </a:rPr>
              <a:t>Channel </a:t>
            </a:r>
            <a:r>
              <a:rPr lang="ko-KR" sz="1800" b="1" dirty="0">
                <a:solidFill>
                  <a:srgbClr val="F2F2F2"/>
                </a:solidFill>
                <a:latin typeface="Arial"/>
                <a:ea typeface="Arial"/>
                <a:cs typeface="Arial"/>
                <a:sym typeface="Arial"/>
              </a:rPr>
              <a:t>데이터</a:t>
            </a:r>
            <a:endParaRPr sz="1800" b="1" dirty="0">
              <a:solidFill>
                <a:srgbClr val="F2F2F2"/>
              </a:solidFill>
              <a:latin typeface="Arial"/>
              <a:ea typeface="Arial"/>
              <a:cs typeface="Arial"/>
              <a:sym typeface="Arial"/>
            </a:endParaRPr>
          </a:p>
        </p:txBody>
      </p:sp>
      <p:sp>
        <p:nvSpPr>
          <p:cNvPr id="3" name="Google Shape;488;p69">
            <a:extLst>
              <a:ext uri="{FF2B5EF4-FFF2-40B4-BE49-F238E27FC236}">
                <a16:creationId xmlns:a16="http://schemas.microsoft.com/office/drawing/2014/main" id="{8A4E1EB9-4BE5-2ED7-FE67-192106BBE35B}"/>
              </a:ext>
            </a:extLst>
          </p:cNvPr>
          <p:cNvSpPr/>
          <p:nvPr/>
        </p:nvSpPr>
        <p:spPr>
          <a:xfrm>
            <a:off x="5807711" y="2340430"/>
            <a:ext cx="4749470" cy="2305461"/>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YouTube</a:t>
            </a:r>
            <a:r>
              <a:rPr lang="ko-KR" sz="1800" dirty="0">
                <a:solidFill>
                  <a:schemeClr val="dk1"/>
                </a:solidFill>
                <a:latin typeface="Arial"/>
                <a:ea typeface="Arial"/>
                <a:cs typeface="Arial"/>
                <a:sym typeface="Arial"/>
              </a:rPr>
              <a:t> </a:t>
            </a: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URL</a:t>
            </a:r>
            <a:endParaRPr dirty="0"/>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Shorts</a:t>
            </a:r>
            <a:r>
              <a:rPr lang="ko-KR" altLang="en-US" sz="1800" dirty="0">
                <a:solidFill>
                  <a:schemeClr val="dk1"/>
                </a:solidFill>
              </a:rPr>
              <a:t>의 </a:t>
            </a:r>
            <a:r>
              <a:rPr lang="en-US" altLang="ko-KR" sz="1800" dirty="0">
                <a:solidFill>
                  <a:schemeClr val="dk1"/>
                </a:solidFill>
              </a:rPr>
              <a:t>Daily/</a:t>
            </a:r>
            <a:r>
              <a:rPr lang="ko-KR" sz="1800" dirty="0" err="1">
                <a:solidFill>
                  <a:schemeClr val="dk1"/>
                </a:solidFill>
                <a:latin typeface="Arial"/>
                <a:ea typeface="Arial"/>
                <a:cs typeface="Arial"/>
                <a:sym typeface="Arial"/>
              </a:rPr>
              <a:t>Weekly</a:t>
            </a:r>
            <a:r>
              <a:rPr lang="ko-KR" sz="1800" dirty="0">
                <a:solidFill>
                  <a:schemeClr val="dk1"/>
                </a:solidFill>
                <a:latin typeface="Arial"/>
                <a:ea typeface="Arial"/>
                <a:cs typeface="Arial"/>
                <a:sym typeface="Arial"/>
              </a:rPr>
              <a:t>/</a:t>
            </a:r>
            <a:r>
              <a:rPr lang="ko-KR" sz="1800" dirty="0" err="1">
                <a:solidFill>
                  <a:schemeClr val="dk1"/>
                </a:solidFill>
                <a:latin typeface="Arial"/>
                <a:ea typeface="Arial"/>
                <a:cs typeface="Arial"/>
                <a:sym typeface="Arial"/>
              </a:rPr>
              <a:t>Monthly</a:t>
            </a:r>
            <a:r>
              <a:rPr lang="ko-KR" sz="1800" dirty="0">
                <a:solidFill>
                  <a:schemeClr val="dk1"/>
                </a:solidFill>
                <a:latin typeface="Arial"/>
                <a:ea typeface="Arial"/>
                <a:cs typeface="Arial"/>
                <a:sym typeface="Arial"/>
              </a:rPr>
              <a:t> 조회수 증가 수치</a:t>
            </a: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명</a:t>
            </a: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설명</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Release </a:t>
            </a:r>
            <a:r>
              <a:rPr lang="ko-KR" altLang="en-US" sz="1800" dirty="0">
                <a:solidFill>
                  <a:schemeClr val="dk1"/>
                </a:solidFill>
                <a:latin typeface="Arial"/>
                <a:ea typeface="Arial"/>
                <a:cs typeface="Arial"/>
                <a:sym typeface="Arial"/>
              </a:rPr>
              <a:t>날짜</a:t>
            </a:r>
            <a:r>
              <a:rPr lang="ko-KR" sz="1800" dirty="0">
                <a:solidFill>
                  <a:schemeClr val="dk1"/>
                </a:solidFill>
                <a:latin typeface="Arial"/>
                <a:ea typeface="Arial"/>
                <a:cs typeface="Arial"/>
                <a:sym typeface="Arial"/>
              </a:rPr>
              <a:t> </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Likes </a:t>
            </a:r>
            <a:r>
              <a:rPr lang="ko-KR" altLang="en-US" sz="1800" dirty="0">
                <a:solidFill>
                  <a:schemeClr val="dk1"/>
                </a:solidFill>
                <a:latin typeface="Arial"/>
                <a:ea typeface="Arial"/>
                <a:cs typeface="Arial"/>
                <a:sym typeface="Arial"/>
              </a:rPr>
              <a:t>수</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rPr>
              <a:t>Comments </a:t>
            </a:r>
            <a:r>
              <a:rPr lang="ko-KR" altLang="en-US" sz="1800" dirty="0">
                <a:solidFill>
                  <a:schemeClr val="dk1"/>
                </a:solidFill>
              </a:rPr>
              <a:t>수</a:t>
            </a:r>
            <a:endParaRPr lang="en-US" altLang="ko-KR" sz="1800" dirty="0">
              <a:solidFill>
                <a:schemeClr val="dk1"/>
              </a:solidFill>
            </a:endParaRPr>
          </a:p>
        </p:txBody>
      </p:sp>
      <p:sp>
        <p:nvSpPr>
          <p:cNvPr id="4" name="Google Shape;489;p69">
            <a:extLst>
              <a:ext uri="{FF2B5EF4-FFF2-40B4-BE49-F238E27FC236}">
                <a16:creationId xmlns:a16="http://schemas.microsoft.com/office/drawing/2014/main" id="{C0316C9F-EA6E-7550-CCA7-FC3821ECF254}"/>
              </a:ext>
            </a:extLst>
          </p:cNvPr>
          <p:cNvSpPr txBox="1"/>
          <p:nvPr/>
        </p:nvSpPr>
        <p:spPr>
          <a:xfrm>
            <a:off x="5807711" y="1865492"/>
            <a:ext cx="4749470" cy="446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a:t>
            </a:r>
            <a:r>
              <a:rPr lang="en-US" altLang="ko-KR" sz="1800" b="1" dirty="0">
                <a:solidFill>
                  <a:srgbClr val="F2F2F2"/>
                </a:solidFill>
                <a:latin typeface="Arial"/>
                <a:ea typeface="Arial"/>
                <a:cs typeface="Arial"/>
                <a:sym typeface="Arial"/>
              </a:rPr>
              <a:t>Shorts </a:t>
            </a:r>
            <a:r>
              <a:rPr lang="ko-KR" sz="1800" b="1" dirty="0">
                <a:solidFill>
                  <a:srgbClr val="F2F2F2"/>
                </a:solidFill>
                <a:latin typeface="Arial"/>
                <a:ea typeface="Arial"/>
                <a:cs typeface="Arial"/>
                <a:sym typeface="Arial"/>
              </a:rPr>
              <a:t>데이터</a:t>
            </a:r>
            <a:endParaRPr sz="1800" b="1" dirty="0">
              <a:solidFill>
                <a:srgbClr val="F2F2F2"/>
              </a:solidFill>
              <a:latin typeface="Arial"/>
              <a:ea typeface="Arial"/>
              <a:cs typeface="Arial"/>
              <a:sym typeface="Arial"/>
            </a:endParaRPr>
          </a:p>
        </p:txBody>
      </p:sp>
      <p:sp>
        <p:nvSpPr>
          <p:cNvPr id="10" name="TextBox 9">
            <a:extLst>
              <a:ext uri="{FF2B5EF4-FFF2-40B4-BE49-F238E27FC236}">
                <a16:creationId xmlns:a16="http://schemas.microsoft.com/office/drawing/2014/main" id="{7A55AD96-8B7D-AA08-927D-8BD5EB243AF9}"/>
              </a:ext>
            </a:extLst>
          </p:cNvPr>
          <p:cNvSpPr txBox="1"/>
          <p:nvPr/>
        </p:nvSpPr>
        <p:spPr>
          <a:xfrm>
            <a:off x="478312" y="4806002"/>
            <a:ext cx="4352474" cy="400110"/>
          </a:xfrm>
          <a:prstGeom prst="rect">
            <a:avLst/>
          </a:prstGeom>
          <a:noFill/>
        </p:spPr>
        <p:txBody>
          <a:bodyPr wrap="none" rtlCol="0">
            <a:spAutoFit/>
          </a:bodyPr>
          <a:lstStyle/>
          <a:p>
            <a:r>
              <a:rPr lang="en-US" altLang="ko-KR" sz="2000" b="1" dirty="0"/>
              <a:t>Highlight SEO</a:t>
            </a:r>
            <a:r>
              <a:rPr lang="ko-KR" altLang="en-US" sz="2000" b="1" dirty="0"/>
              <a:t> </a:t>
            </a:r>
            <a:r>
              <a:rPr lang="en-US" altLang="ko-KR" sz="2000" b="1" dirty="0"/>
              <a:t>Keywords </a:t>
            </a:r>
            <a:r>
              <a:rPr lang="ko-KR" altLang="en-US" sz="2000" b="1" dirty="0"/>
              <a:t>제공 방안</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11" name="Google Shape;488;p69">
            <a:extLst>
              <a:ext uri="{FF2B5EF4-FFF2-40B4-BE49-F238E27FC236}">
                <a16:creationId xmlns:a16="http://schemas.microsoft.com/office/drawing/2014/main" id="{4657CDDB-0A0E-1CD3-BF95-F595C7BCFE7F}"/>
              </a:ext>
            </a:extLst>
          </p:cNvPr>
          <p:cNvSpPr/>
          <p:nvPr/>
        </p:nvSpPr>
        <p:spPr>
          <a:xfrm>
            <a:off x="478311" y="5188223"/>
            <a:ext cx="10078869" cy="1286468"/>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필터링 조건</a:t>
            </a:r>
            <a:r>
              <a:rPr lang="en-US" altLang="ko-KR" sz="1800" dirty="0">
                <a:solidFill>
                  <a:schemeClr val="dk1"/>
                </a:solidFill>
                <a:latin typeface="Arial"/>
                <a:ea typeface="Arial"/>
                <a:cs typeface="Arial"/>
                <a:sym typeface="Arial"/>
              </a:rPr>
              <a:t>: </a:t>
            </a:r>
            <a:r>
              <a:rPr lang="ko-KR" altLang="en-US" sz="1800" dirty="0">
                <a:solidFill>
                  <a:schemeClr val="dk1"/>
                </a:solidFill>
                <a:latin typeface="Arial"/>
                <a:ea typeface="Arial"/>
                <a:cs typeface="Arial"/>
                <a:sym typeface="Arial"/>
              </a:rPr>
              <a:t>고객 기반 비즈니스</a:t>
            </a:r>
            <a:r>
              <a:rPr lang="en-US" altLang="ko-KR" sz="1800" dirty="0">
                <a:solidFill>
                  <a:schemeClr val="dk1"/>
                </a:solidFill>
                <a:latin typeface="Arial"/>
                <a:ea typeface="Arial"/>
                <a:cs typeface="Arial"/>
                <a:sym typeface="Arial"/>
              </a:rPr>
              <a:t>, </a:t>
            </a:r>
            <a:r>
              <a:rPr lang="ko-KR" altLang="en-US" sz="1800" dirty="0" err="1">
                <a:solidFill>
                  <a:schemeClr val="dk1"/>
                </a:solidFill>
                <a:latin typeface="Arial"/>
                <a:ea typeface="Arial"/>
                <a:cs typeface="Arial"/>
                <a:sym typeface="Arial"/>
              </a:rPr>
              <a:t>핫이슈</a:t>
            </a:r>
            <a:r>
              <a:rPr lang="en-US" altLang="ko-KR" sz="1800" dirty="0">
                <a:solidFill>
                  <a:schemeClr val="dk1"/>
                </a:solidFill>
                <a:latin typeface="Arial"/>
                <a:ea typeface="Arial"/>
                <a:cs typeface="Arial"/>
                <a:sym typeface="Arial"/>
              </a:rPr>
              <a:t>, </a:t>
            </a:r>
            <a:r>
              <a:rPr lang="ko-KR" altLang="en-US" sz="1800" dirty="0">
                <a:solidFill>
                  <a:schemeClr val="dk1"/>
                </a:solidFill>
                <a:latin typeface="Arial"/>
                <a:ea typeface="Arial"/>
                <a:cs typeface="Arial"/>
                <a:sym typeface="Arial"/>
              </a:rPr>
              <a:t>요청 키워드 기반 쿼리 작성을 하여</a:t>
            </a:r>
            <a:r>
              <a:rPr lang="en-US" altLang="ko-KR" sz="1800" dirty="0">
                <a:solidFill>
                  <a:schemeClr val="dk1"/>
                </a:solidFill>
                <a:latin typeface="Arial"/>
                <a:ea typeface="Arial"/>
                <a:cs typeface="Arial"/>
                <a:sym typeface="Arial"/>
              </a:rPr>
              <a:t> </a:t>
            </a:r>
            <a:r>
              <a:rPr lang="en-US" altLang="ko-KR" sz="1800" dirty="0">
                <a:solidFill>
                  <a:schemeClr val="dk1"/>
                </a:solidFill>
              </a:rPr>
              <a:t>Channel</a:t>
            </a:r>
            <a:r>
              <a:rPr lang="ko-KR" altLang="en-US" sz="1800" dirty="0">
                <a:solidFill>
                  <a:schemeClr val="dk1"/>
                </a:solidFill>
              </a:rPr>
              <a:t> 제목</a:t>
            </a:r>
            <a:r>
              <a:rPr lang="en-US" altLang="ko-KR" sz="1800" dirty="0">
                <a:solidFill>
                  <a:schemeClr val="dk1"/>
                </a:solidFill>
              </a:rPr>
              <a:t>, Channel </a:t>
            </a:r>
            <a:r>
              <a:rPr lang="ko-KR" altLang="en-US" sz="1800" dirty="0">
                <a:solidFill>
                  <a:schemeClr val="dk1"/>
                </a:solidFill>
              </a:rPr>
              <a:t>설명</a:t>
            </a:r>
            <a:r>
              <a:rPr lang="en-US" altLang="ko-KR" sz="1800" dirty="0">
                <a:solidFill>
                  <a:schemeClr val="dk1"/>
                </a:solidFill>
              </a:rPr>
              <a:t>, Shorts </a:t>
            </a:r>
            <a:r>
              <a:rPr lang="ko-KR" altLang="en-US" sz="1800" dirty="0">
                <a:solidFill>
                  <a:schemeClr val="dk1"/>
                </a:solidFill>
              </a:rPr>
              <a:t>제목</a:t>
            </a:r>
            <a:r>
              <a:rPr lang="en-US" altLang="ko-KR" sz="1800" dirty="0">
                <a:solidFill>
                  <a:schemeClr val="dk1"/>
                </a:solidFill>
              </a:rPr>
              <a:t>,</a:t>
            </a:r>
            <a:r>
              <a:rPr lang="ko-KR" altLang="en-US" sz="1800" dirty="0">
                <a:solidFill>
                  <a:schemeClr val="dk1"/>
                </a:solidFill>
              </a:rPr>
              <a:t> </a:t>
            </a:r>
            <a:r>
              <a:rPr lang="en-US" altLang="ko-KR" sz="1800" dirty="0">
                <a:solidFill>
                  <a:schemeClr val="dk1"/>
                </a:solidFill>
              </a:rPr>
              <a:t>Shorts </a:t>
            </a:r>
            <a:r>
              <a:rPr lang="ko-KR" altLang="en-US" sz="1800" dirty="0">
                <a:solidFill>
                  <a:schemeClr val="dk1"/>
                </a:solidFill>
              </a:rPr>
              <a:t>설명 데이터 기반 필터링</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rPr>
              <a:t>필터링 된 </a:t>
            </a:r>
            <a:r>
              <a:rPr lang="en-US" altLang="ko-KR" sz="1800" dirty="0">
                <a:solidFill>
                  <a:schemeClr val="dk1"/>
                </a:solidFill>
              </a:rPr>
              <a:t>Channel</a:t>
            </a:r>
            <a:r>
              <a:rPr lang="ko-KR" altLang="en-US" sz="1800" dirty="0">
                <a:solidFill>
                  <a:schemeClr val="dk1"/>
                </a:solidFill>
              </a:rPr>
              <a:t>과 </a:t>
            </a:r>
            <a:r>
              <a:rPr lang="en-US" altLang="ko-KR" sz="1800" dirty="0">
                <a:solidFill>
                  <a:schemeClr val="dk1"/>
                </a:solidFill>
              </a:rPr>
              <a:t>Shorts </a:t>
            </a:r>
            <a:r>
              <a:rPr lang="ko-KR" altLang="en-US" sz="1800" dirty="0">
                <a:solidFill>
                  <a:schemeClr val="dk1"/>
                </a:solidFill>
              </a:rPr>
              <a:t>기반으로 </a:t>
            </a:r>
            <a:r>
              <a:rPr lang="en-US" altLang="ko-KR" sz="1800" dirty="0" err="1">
                <a:solidFill>
                  <a:schemeClr val="dk1"/>
                </a:solidFill>
              </a:rPr>
              <a:t>Wordcloud</a:t>
            </a:r>
            <a:r>
              <a:rPr lang="ko-KR" altLang="en-US" sz="1800" dirty="0">
                <a:solidFill>
                  <a:schemeClr val="dk1"/>
                </a:solidFill>
              </a:rPr>
              <a:t>를 통해 가장 </a:t>
            </a:r>
            <a:r>
              <a:rPr lang="en-US" altLang="ko-KR" sz="1800" dirty="0">
                <a:solidFill>
                  <a:schemeClr val="dk1"/>
                </a:solidFill>
              </a:rPr>
              <a:t>Impact </a:t>
            </a:r>
            <a:r>
              <a:rPr lang="ko-KR" altLang="en-US" sz="1800" dirty="0">
                <a:solidFill>
                  <a:schemeClr val="dk1"/>
                </a:solidFill>
              </a:rPr>
              <a:t>있는 키워드 추출 후 제공</a:t>
            </a:r>
            <a:endParaRPr lang="en-US" altLang="ko-KR" sz="18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800" dirty="0">
              <a:solidFill>
                <a:schemeClr val="dk1"/>
              </a:solidFill>
              <a:latin typeface="Arial"/>
              <a:ea typeface="Arial"/>
              <a:cs typeface="Arial"/>
              <a:sym typeface="Arial"/>
            </a:endParaRPr>
          </a:p>
        </p:txBody>
      </p:sp>
      <p:sp>
        <p:nvSpPr>
          <p:cNvPr id="2" name="직사각형 1">
            <a:extLst>
              <a:ext uri="{FF2B5EF4-FFF2-40B4-BE49-F238E27FC236}">
                <a16:creationId xmlns:a16="http://schemas.microsoft.com/office/drawing/2014/main" id="{223F3D26-A2BF-D42B-7A0C-421FA9D6F9C1}"/>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0"/>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dirty="0" err="1">
                <a:solidFill>
                  <a:schemeClr val="dk1"/>
                </a:solidFill>
                <a:latin typeface="Arial"/>
                <a:ea typeface="Arial"/>
                <a:cs typeface="Arial"/>
                <a:sym typeface="Arial"/>
              </a:rPr>
              <a:t>YouTube</a:t>
            </a:r>
            <a:r>
              <a:rPr lang="ko-KR" sz="1867" b="0" i="0" u="none" strike="noStrike" cap="none" dirty="0">
                <a:solidFill>
                  <a:schemeClr val="dk1"/>
                </a:solidFill>
                <a:latin typeface="Arial"/>
                <a:ea typeface="Arial"/>
                <a:cs typeface="Arial"/>
                <a:sym typeface="Arial"/>
              </a:rPr>
              <a:t> </a:t>
            </a:r>
            <a:r>
              <a:rPr lang="ko-KR" sz="1867" b="0" i="0" u="none" strike="noStrike" cap="none" dirty="0" err="1">
                <a:solidFill>
                  <a:schemeClr val="dk1"/>
                </a:solidFill>
                <a:latin typeface="Arial"/>
                <a:ea typeface="Arial"/>
                <a:cs typeface="Arial"/>
                <a:sym typeface="Arial"/>
              </a:rPr>
              <a:t>shorts</a:t>
            </a:r>
            <a:r>
              <a:rPr lang="ko-KR" sz="1867" b="0" i="0" u="none" strike="noStrike" cap="none" dirty="0">
                <a:solidFill>
                  <a:schemeClr val="dk1"/>
                </a:solidFill>
                <a:latin typeface="Arial"/>
                <a:ea typeface="Arial"/>
                <a:cs typeface="Arial"/>
                <a:sym typeface="Arial"/>
              </a:rPr>
              <a:t> 리포트 별 금액</a:t>
            </a:r>
            <a:endParaRPr sz="1867" b="0" i="0" u="none" strike="noStrike" cap="none" dirty="0">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dirty="0">
              <a:solidFill>
                <a:schemeClr val="dk1"/>
              </a:solidFill>
              <a:latin typeface="Arial"/>
              <a:ea typeface="Arial"/>
              <a:cs typeface="Arial"/>
              <a:sym typeface="Arial"/>
            </a:endParaRPr>
          </a:p>
        </p:txBody>
      </p:sp>
      <p:cxnSp>
        <p:nvCxnSpPr>
          <p:cNvPr id="497" name="Google Shape;497;p70"/>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98" name="Google Shape;498;p70"/>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en-US" altLang="ko-KR" sz="2200" b="1" dirty="0"/>
              <a:t>4</a:t>
            </a:r>
            <a:r>
              <a:rPr lang="ko-KR"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000000"/>
                </a:solidFill>
                <a:latin typeface="Arial"/>
                <a:ea typeface="Arial"/>
                <a:cs typeface="Arial"/>
                <a:sym typeface="Arial"/>
              </a:rPr>
              <a:t>Subscription </a:t>
            </a:r>
            <a:r>
              <a:rPr lang="ko-KR" sz="2200" b="1" dirty="0" err="1">
                <a:solidFill>
                  <a:srgbClr val="000000"/>
                </a:solidFill>
                <a:latin typeface="Arial"/>
                <a:ea typeface="Arial"/>
                <a:cs typeface="Arial"/>
                <a:sym typeface="Arial"/>
              </a:rPr>
              <a:t>Report</a:t>
            </a:r>
            <a:r>
              <a:rPr lang="ko-KR" sz="2200" b="1" dirty="0">
                <a:solidFill>
                  <a:srgbClr val="000000"/>
                </a:solidFill>
                <a:latin typeface="Arial"/>
                <a:ea typeface="Arial"/>
                <a:cs typeface="Arial"/>
                <a:sym typeface="Arial"/>
              </a:rPr>
              <a:t> </a:t>
            </a:r>
            <a:r>
              <a:rPr lang="ko-KR" sz="2200" b="1" dirty="0" err="1">
                <a:solidFill>
                  <a:srgbClr val="000000"/>
                </a:solidFill>
                <a:latin typeface="Arial"/>
                <a:ea typeface="Arial"/>
                <a:cs typeface="Arial"/>
                <a:sym typeface="Arial"/>
              </a:rPr>
              <a:t>Price</a:t>
            </a:r>
            <a:r>
              <a:rPr lang="ko-KR" sz="2200" b="1" dirty="0">
                <a:solidFill>
                  <a:srgbClr val="000000"/>
                </a:solidFill>
                <a:latin typeface="Arial"/>
                <a:ea typeface="Arial"/>
                <a:cs typeface="Arial"/>
                <a:sym typeface="Arial"/>
              </a:rPr>
              <a:t> (</a:t>
            </a:r>
            <a:r>
              <a:rPr lang="ko-KR" altLang="en-US" sz="2200" b="1" dirty="0">
                <a:solidFill>
                  <a:srgbClr val="000000"/>
                </a:solidFill>
                <a:latin typeface="Arial"/>
                <a:ea typeface="Arial"/>
                <a:cs typeface="Arial"/>
                <a:sym typeface="Arial"/>
              </a:rPr>
              <a:t>구독</a:t>
            </a:r>
            <a:r>
              <a:rPr lang="en-US" altLang="ko-KR" sz="2200" b="1" dirty="0">
                <a:solidFill>
                  <a:srgbClr val="000000"/>
                </a:solidFill>
                <a:latin typeface="Arial"/>
                <a:ea typeface="Arial"/>
                <a:cs typeface="Arial"/>
                <a:sym typeface="Arial"/>
              </a:rPr>
              <a:t> </a:t>
            </a:r>
            <a:r>
              <a:rPr lang="ko-KR" sz="2200" b="1" dirty="0">
                <a:solidFill>
                  <a:srgbClr val="000000"/>
                </a:solidFill>
                <a:latin typeface="Arial"/>
                <a:ea typeface="Arial"/>
                <a:cs typeface="Arial"/>
                <a:sym typeface="Arial"/>
              </a:rPr>
              <a:t>리포트 금액)</a:t>
            </a:r>
            <a:r>
              <a:rPr lang="en-US" altLang="ko-KR" sz="2200" b="1" dirty="0">
                <a:solidFill>
                  <a:srgbClr val="000000"/>
                </a:solidFill>
                <a:latin typeface="Arial"/>
                <a:ea typeface="Arial"/>
                <a:cs typeface="Arial"/>
                <a:sym typeface="Arial"/>
              </a:rPr>
              <a:t> </a:t>
            </a:r>
            <a:r>
              <a:rPr lang="en-US" altLang="ko-KR" sz="2200" b="1" dirty="0">
                <a:solidFill>
                  <a:srgbClr val="FF0000"/>
                </a:solidFill>
                <a:latin typeface="Arial"/>
                <a:ea typeface="Arial"/>
                <a:cs typeface="Arial"/>
                <a:sym typeface="Arial"/>
              </a:rPr>
              <a:t>(TBD: </a:t>
            </a:r>
            <a:r>
              <a:rPr lang="ko-KR" altLang="en-US" sz="2200" b="1" dirty="0">
                <a:solidFill>
                  <a:srgbClr val="FF0000"/>
                </a:solidFill>
                <a:latin typeface="Arial"/>
                <a:ea typeface="Arial"/>
                <a:cs typeface="Arial"/>
                <a:sym typeface="Arial"/>
              </a:rPr>
              <a:t>금액은 언제든 변동 가능</a:t>
            </a:r>
            <a:r>
              <a:rPr lang="en-US" altLang="ko-KR" sz="2200" b="1" dirty="0">
                <a:solidFill>
                  <a:srgbClr val="FF0000"/>
                </a:solidFill>
                <a:latin typeface="Arial"/>
                <a:ea typeface="Arial"/>
                <a:cs typeface="Arial"/>
                <a:sym typeface="Arial"/>
              </a:rPr>
              <a:t>)</a:t>
            </a:r>
            <a:endParaRPr sz="2200" b="1" i="0" u="none" strike="noStrike" cap="none" dirty="0">
              <a:solidFill>
                <a:srgbClr val="FF0000"/>
              </a:solidFill>
              <a:latin typeface="Arial"/>
              <a:ea typeface="Arial"/>
              <a:cs typeface="Arial"/>
              <a:sym typeface="Arial"/>
            </a:endParaRPr>
          </a:p>
        </p:txBody>
      </p:sp>
      <p:sp>
        <p:nvSpPr>
          <p:cNvPr id="501" name="Google Shape;501;p70"/>
          <p:cNvSpPr txBox="1"/>
          <p:nvPr/>
        </p:nvSpPr>
        <p:spPr>
          <a:xfrm>
            <a:off x="497850" y="1523476"/>
            <a:ext cx="3351299" cy="4595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rPr>
              <a:t>Basic</a:t>
            </a:r>
            <a:endParaRPr sz="1800" b="1" dirty="0">
              <a:solidFill>
                <a:srgbClr val="F2F2F2"/>
              </a:solidFill>
            </a:endParaRPr>
          </a:p>
        </p:txBody>
      </p:sp>
      <p:sp>
        <p:nvSpPr>
          <p:cNvPr id="504" name="Google Shape;504;p70"/>
          <p:cNvSpPr txBox="1"/>
          <p:nvPr/>
        </p:nvSpPr>
        <p:spPr>
          <a:xfrm>
            <a:off x="4170957" y="1523476"/>
            <a:ext cx="3351299" cy="452866"/>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rPr>
              <a:t>Advanced</a:t>
            </a:r>
            <a:endParaRPr sz="1800" b="1">
              <a:solidFill>
                <a:srgbClr val="F2F2F2"/>
              </a:solidFill>
            </a:endParaRPr>
          </a:p>
        </p:txBody>
      </p:sp>
      <p:sp>
        <p:nvSpPr>
          <p:cNvPr id="507" name="Google Shape;507;p70"/>
          <p:cNvSpPr txBox="1"/>
          <p:nvPr/>
        </p:nvSpPr>
        <p:spPr>
          <a:xfrm>
            <a:off x="7786257" y="1523475"/>
            <a:ext cx="3351299" cy="4595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altLang="ko-KR" sz="1800" b="1" dirty="0">
                <a:solidFill>
                  <a:srgbClr val="F2F2F2"/>
                </a:solidFill>
              </a:rPr>
              <a:t>Enterprise</a:t>
            </a:r>
            <a:endParaRPr sz="1800" b="1" dirty="0">
              <a:solidFill>
                <a:srgbClr val="F2F2F2"/>
              </a:solidFill>
            </a:endParaRPr>
          </a:p>
        </p:txBody>
      </p:sp>
      <p:grpSp>
        <p:nvGrpSpPr>
          <p:cNvPr id="16" name="그룹 15">
            <a:extLst>
              <a:ext uri="{FF2B5EF4-FFF2-40B4-BE49-F238E27FC236}">
                <a16:creationId xmlns:a16="http://schemas.microsoft.com/office/drawing/2014/main" id="{7309BC24-8E29-8327-CF49-A0F5BFF3C0FB}"/>
              </a:ext>
            </a:extLst>
          </p:cNvPr>
          <p:cNvGrpSpPr/>
          <p:nvPr/>
        </p:nvGrpSpPr>
        <p:grpSpPr>
          <a:xfrm>
            <a:off x="497839" y="2022652"/>
            <a:ext cx="10639717" cy="4023306"/>
            <a:chOff x="497839" y="1856399"/>
            <a:chExt cx="10639717" cy="4023306"/>
          </a:xfrm>
        </p:grpSpPr>
        <p:grpSp>
          <p:nvGrpSpPr>
            <p:cNvPr id="3" name="Group 2">
              <a:extLst>
                <a:ext uri="{FF2B5EF4-FFF2-40B4-BE49-F238E27FC236}">
                  <a16:creationId xmlns:a16="http://schemas.microsoft.com/office/drawing/2014/main" id="{45622CAD-AA10-7453-F675-F8DE6923B0E8}"/>
                </a:ext>
              </a:extLst>
            </p:cNvPr>
            <p:cNvGrpSpPr/>
            <p:nvPr/>
          </p:nvGrpSpPr>
          <p:grpSpPr>
            <a:xfrm>
              <a:off x="497850" y="1856399"/>
              <a:ext cx="10639706" cy="4023306"/>
              <a:chOff x="497850" y="1856399"/>
              <a:chExt cx="10639706" cy="4420218"/>
            </a:xfrm>
          </p:grpSpPr>
          <p:sp>
            <p:nvSpPr>
              <p:cNvPr id="500" name="Google Shape;500;p70"/>
              <p:cNvSpPr/>
              <p:nvPr/>
            </p:nvSpPr>
            <p:spPr>
              <a:xfrm>
                <a:off x="497850" y="1864019"/>
                <a:ext cx="3351299" cy="4412598"/>
              </a:xfrm>
              <a:prstGeom prst="rect">
                <a:avLst/>
              </a:prstGeom>
              <a:solidFill>
                <a:srgbClr val="D8D8D8"/>
              </a:solidFill>
              <a:ln>
                <a:noFill/>
              </a:ln>
            </p:spPr>
            <p:txBody>
              <a:bodyPr spcFirstLastPara="1" wrap="square" lIns="91425" tIns="45700" rIns="91425" bIns="45700" anchor="ctr" anchorCtr="0">
                <a:noAutofit/>
              </a:bodyPr>
              <a:lstStyle/>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latin typeface="Arial"/>
                  <a:ea typeface="Arial"/>
                  <a:cs typeface="Arial"/>
                  <a:sym typeface="Arial"/>
                </a:endParaRPr>
              </a:p>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latin typeface="Arial"/>
                  <a:ea typeface="Arial"/>
                  <a:cs typeface="Arial"/>
                  <a:sym typeface="Arial"/>
                </a:endParaRPr>
              </a:p>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적용 키워드 </a:t>
                </a:r>
                <a:r>
                  <a:rPr lang="en-US" altLang="ko-KR" dirty="0">
                    <a:solidFill>
                      <a:schemeClr val="dk1"/>
                    </a:solidFill>
                    <a:latin typeface="Arial"/>
                    <a:ea typeface="Arial"/>
                    <a:cs typeface="Arial"/>
                    <a:sym typeface="Arial"/>
                  </a:rPr>
                  <a:t>50</a:t>
                </a:r>
                <a:r>
                  <a:rPr lang="ko-KR" altLang="en-US" dirty="0">
                    <a:solidFill>
                      <a:schemeClr val="dk1"/>
                    </a:solidFill>
                    <a:latin typeface="Arial"/>
                    <a:ea typeface="Arial"/>
                    <a:cs typeface="Arial"/>
                    <a:sym typeface="Arial"/>
                  </a:rPr>
                  <a:t>개</a:t>
                </a: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우리나라 카테고리 별 </a:t>
                </a:r>
                <a:r>
                  <a:rPr lang="en-US" altLang="ko-KR" dirty="0">
                    <a:solidFill>
                      <a:schemeClr val="dk1"/>
                    </a:solidFill>
                    <a:latin typeface="Arial"/>
                    <a:ea typeface="Arial"/>
                    <a:cs typeface="Arial"/>
                    <a:sym typeface="Arial"/>
                  </a:rPr>
                  <a:t>Top 30</a:t>
                </a: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해외 </a:t>
                </a:r>
                <a:r>
                  <a:rPr lang="ko-KR" altLang="en-US" dirty="0" err="1">
                    <a:solidFill>
                      <a:schemeClr val="dk1"/>
                    </a:solidFill>
                    <a:latin typeface="Arial"/>
                    <a:ea typeface="Arial"/>
                    <a:cs typeface="Arial"/>
                    <a:sym typeface="Arial"/>
                  </a:rPr>
                  <a:t>전체중</a:t>
                </a:r>
                <a:r>
                  <a:rPr lang="ko-KR" altLang="en-US" dirty="0">
                    <a:solidFill>
                      <a:schemeClr val="dk1"/>
                    </a:solidFill>
                    <a:latin typeface="Arial"/>
                    <a:ea typeface="Arial"/>
                    <a:cs typeface="Arial"/>
                    <a:sym typeface="Arial"/>
                  </a:rPr>
                  <a:t> </a:t>
                </a:r>
                <a:r>
                  <a:rPr lang="en-US" altLang="ko-KR" dirty="0">
                    <a:solidFill>
                      <a:schemeClr val="dk1"/>
                    </a:solidFill>
                    <a:latin typeface="Arial"/>
                    <a:ea typeface="Arial"/>
                    <a:cs typeface="Arial"/>
                    <a:sym typeface="Arial"/>
                  </a:rPr>
                  <a:t>Top 30 </a:t>
                </a:r>
                <a:r>
                  <a:rPr lang="ko-KR" altLang="en-US" dirty="0" err="1">
                    <a:solidFill>
                      <a:schemeClr val="dk1"/>
                    </a:solidFill>
                    <a:latin typeface="Arial"/>
                    <a:ea typeface="Arial"/>
                    <a:cs typeface="Arial"/>
                    <a:sym typeface="Arial"/>
                  </a:rPr>
                  <a:t>쇼츠</a:t>
                </a:r>
                <a:r>
                  <a:rPr lang="en-US" altLang="ko-KR" dirty="0">
                    <a:solidFill>
                      <a:schemeClr val="dk1"/>
                    </a:solidFill>
                    <a:latin typeface="Arial"/>
                    <a:ea typeface="Arial"/>
                    <a:cs typeface="Arial"/>
                    <a:sym typeface="Arial"/>
                  </a:rPr>
                  <a:t> </a:t>
                </a:r>
                <a:br>
                  <a:rPr lang="en-US" altLang="ko-KR" dirty="0">
                    <a:solidFill>
                      <a:schemeClr val="dk1"/>
                    </a:solidFill>
                    <a:latin typeface="Arial"/>
                    <a:ea typeface="Arial"/>
                    <a:cs typeface="Arial"/>
                    <a:sym typeface="Arial"/>
                  </a:rPr>
                </a:br>
                <a:r>
                  <a:rPr lang="en-US" altLang="ko-KR" dirty="0">
                    <a:solidFill>
                      <a:schemeClr val="tx1">
                        <a:lumMod val="50000"/>
                        <a:lumOff val="50000"/>
                      </a:schemeClr>
                    </a:solidFill>
                    <a:latin typeface="Arial"/>
                    <a:ea typeface="Arial"/>
                    <a:cs typeface="Arial"/>
                    <a:sym typeface="Arial"/>
                  </a:rPr>
                  <a:t>(</a:t>
                </a:r>
                <a:r>
                  <a:rPr lang="ko-KR" altLang="en-US" dirty="0">
                    <a:solidFill>
                      <a:schemeClr val="tx1">
                        <a:lumMod val="50000"/>
                        <a:lumOff val="50000"/>
                      </a:schemeClr>
                    </a:solidFill>
                    <a:latin typeface="Arial"/>
                    <a:ea typeface="Arial"/>
                    <a:cs typeface="Arial"/>
                    <a:sym typeface="Arial"/>
                  </a:rPr>
                  <a:t>키워드 미적용</a:t>
                </a:r>
                <a:r>
                  <a:rPr lang="en-US" altLang="ko-KR" dirty="0">
                    <a:solidFill>
                      <a:schemeClr val="tx1">
                        <a:lumMod val="50000"/>
                        <a:lumOff val="50000"/>
                      </a:schemeClr>
                    </a:solidFill>
                    <a:latin typeface="Arial"/>
                    <a:ea typeface="Arial"/>
                    <a:cs typeface="Arial"/>
                    <a:sym typeface="Arial"/>
                  </a:rPr>
                  <a:t>)</a:t>
                </a: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p:txBody>
          </p:sp>
          <p:sp>
            <p:nvSpPr>
              <p:cNvPr id="503" name="Google Shape;503;p70"/>
              <p:cNvSpPr/>
              <p:nvPr/>
            </p:nvSpPr>
            <p:spPr>
              <a:xfrm>
                <a:off x="4170957" y="1856399"/>
                <a:ext cx="3351299" cy="4412596"/>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R="0" lvl="0" algn="l" rtl="0">
                  <a:spcBef>
                    <a:spcPts val="0"/>
                  </a:spcBef>
                  <a:spcAft>
                    <a:spcPts val="0"/>
                  </a:spcAft>
                  <a:buClr>
                    <a:schemeClr val="dk1"/>
                  </a:buClr>
                  <a:buSzPts val="1800"/>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적용 키워드 </a:t>
                </a:r>
                <a:r>
                  <a:rPr lang="en-US" altLang="ko-KR" dirty="0">
                    <a:solidFill>
                      <a:schemeClr val="dk1"/>
                    </a:solidFill>
                  </a:rPr>
                  <a:t>100</a:t>
                </a:r>
                <a:r>
                  <a:rPr lang="ko-KR" altLang="en-US" dirty="0">
                    <a:solidFill>
                      <a:schemeClr val="dk1"/>
                    </a:solidFill>
                  </a:rPr>
                  <a:t>개</a:t>
                </a: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전세계 카테고리별 </a:t>
                </a:r>
                <a:r>
                  <a:rPr lang="en-US" altLang="ko-KR" dirty="0">
                    <a:solidFill>
                      <a:schemeClr val="dk1"/>
                    </a:solidFill>
                  </a:rPr>
                  <a:t>Top 50</a:t>
                </a: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전 세계에 키워드 적용 시 </a:t>
                </a:r>
                <a:r>
                  <a:rPr lang="en-US" altLang="ko-KR" dirty="0">
                    <a:solidFill>
                      <a:schemeClr val="tx1">
                        <a:lumMod val="50000"/>
                        <a:lumOff val="50000"/>
                      </a:schemeClr>
                    </a:solidFill>
                  </a:rPr>
                  <a:t>(</a:t>
                </a:r>
                <a:r>
                  <a:rPr lang="ko-KR" altLang="en-US" dirty="0">
                    <a:solidFill>
                      <a:schemeClr val="tx1">
                        <a:lumMod val="50000"/>
                        <a:lumOff val="50000"/>
                      </a:schemeClr>
                    </a:solidFill>
                  </a:rPr>
                  <a:t>월 </a:t>
                </a:r>
                <a:r>
                  <a:rPr lang="en-US" altLang="ko-KR" dirty="0">
                    <a:solidFill>
                      <a:schemeClr val="tx1">
                        <a:lumMod val="50000"/>
                        <a:lumOff val="50000"/>
                      </a:schemeClr>
                    </a:solidFill>
                  </a:rPr>
                  <a:t>5</a:t>
                </a:r>
                <a:r>
                  <a:rPr lang="ko-KR" altLang="en-US" dirty="0">
                    <a:solidFill>
                      <a:schemeClr val="tx1">
                        <a:lumMod val="50000"/>
                        <a:lumOff val="50000"/>
                      </a:schemeClr>
                    </a:solidFill>
                  </a:rPr>
                  <a:t>만원</a:t>
                </a:r>
                <a:r>
                  <a:rPr lang="en-US" altLang="ko-KR" dirty="0">
                    <a:solidFill>
                      <a:schemeClr val="tx1">
                        <a:lumMod val="50000"/>
                        <a:lumOff val="50000"/>
                      </a:schemeClr>
                    </a:solidFill>
                  </a:rPr>
                  <a:t>)</a:t>
                </a:r>
                <a:endParaRPr lang="ko-KR" altLang="en-US" dirty="0">
                  <a:solidFill>
                    <a:schemeClr val="tx1">
                      <a:lumMod val="50000"/>
                      <a:lumOff val="50000"/>
                    </a:schemeClr>
                  </a:solidFill>
                </a:endParaRPr>
              </a:p>
              <a:p>
                <a:pPr marL="285750" marR="0" lvl="0" indent="-285750" algn="l" rtl="0">
                  <a:spcBef>
                    <a:spcPts val="0"/>
                  </a:spcBef>
                  <a:spcAft>
                    <a:spcPts val="0"/>
                  </a:spcAft>
                  <a:buClr>
                    <a:schemeClr val="dk1"/>
                  </a:buClr>
                  <a:buSzPts val="1800"/>
                  <a:buChar char="➢"/>
                </a:pPr>
                <a:r>
                  <a:rPr lang="ko-KR" altLang="en-US" dirty="0">
                    <a:solidFill>
                      <a:schemeClr val="dk1"/>
                    </a:solidFill>
                  </a:rPr>
                  <a:t>추가 키워드 적용 시 </a:t>
                </a:r>
                <a:r>
                  <a:rPr lang="en-US" altLang="ko-KR" dirty="0">
                    <a:solidFill>
                      <a:schemeClr val="dk1"/>
                    </a:solidFill>
                  </a:rPr>
                  <a:t>5</a:t>
                </a:r>
                <a:r>
                  <a:rPr lang="ko-KR" altLang="en-US" dirty="0">
                    <a:solidFill>
                      <a:schemeClr val="dk1"/>
                    </a:solidFill>
                  </a:rPr>
                  <a:t>개당</a:t>
                </a:r>
                <a:r>
                  <a:rPr lang="en-US" altLang="ko-KR" dirty="0">
                    <a:solidFill>
                      <a:schemeClr val="dk1"/>
                    </a:solidFill>
                  </a:rPr>
                  <a:t> </a:t>
                </a:r>
                <a:r>
                  <a:rPr lang="en-US" altLang="ko-KR" dirty="0">
                    <a:solidFill>
                      <a:schemeClr val="tx1">
                        <a:lumMod val="50000"/>
                        <a:lumOff val="50000"/>
                      </a:schemeClr>
                    </a:solidFill>
                  </a:rPr>
                  <a:t>(</a:t>
                </a:r>
                <a:r>
                  <a:rPr lang="ko-KR" altLang="en-US" dirty="0">
                    <a:solidFill>
                      <a:schemeClr val="tx1">
                        <a:lumMod val="50000"/>
                        <a:lumOff val="50000"/>
                      </a:schemeClr>
                    </a:solidFill>
                  </a:rPr>
                  <a:t>월 </a:t>
                </a:r>
                <a:r>
                  <a:rPr lang="en-US" altLang="ko-KR" dirty="0">
                    <a:solidFill>
                      <a:schemeClr val="tx1">
                        <a:lumMod val="50000"/>
                        <a:lumOff val="50000"/>
                      </a:schemeClr>
                    </a:solidFill>
                  </a:rPr>
                  <a:t>3</a:t>
                </a:r>
                <a:r>
                  <a:rPr lang="ko-KR" altLang="en-US" dirty="0">
                    <a:solidFill>
                      <a:schemeClr val="tx1">
                        <a:lumMod val="50000"/>
                        <a:lumOff val="50000"/>
                      </a:schemeClr>
                    </a:solidFill>
                  </a:rPr>
                  <a:t>만원</a:t>
                </a:r>
                <a:r>
                  <a:rPr lang="en-US" altLang="ko-KR" dirty="0">
                    <a:solidFill>
                      <a:schemeClr val="tx1">
                        <a:lumMod val="50000"/>
                        <a:lumOff val="50000"/>
                      </a:schemeClr>
                    </a:solidFill>
                  </a:rPr>
                  <a:t>)</a:t>
                </a:r>
              </a:p>
            </p:txBody>
          </p:sp>
          <p:sp>
            <p:nvSpPr>
              <p:cNvPr id="506" name="Google Shape;506;p70"/>
              <p:cNvSpPr/>
              <p:nvPr/>
            </p:nvSpPr>
            <p:spPr>
              <a:xfrm>
                <a:off x="7786257" y="1864019"/>
                <a:ext cx="3351299" cy="4397772"/>
              </a:xfrm>
              <a:prstGeom prst="rect">
                <a:avLst/>
              </a:prstGeom>
              <a:solidFill>
                <a:srgbClr val="D8D8D8"/>
              </a:solidFill>
              <a:ln>
                <a:noFill/>
              </a:ln>
            </p:spPr>
            <p:txBody>
              <a:bodyPr spcFirstLastPara="1" wrap="square" lIns="91425" tIns="45700" rIns="91425" bIns="45700" anchor="ctr" anchorCtr="0">
                <a:noAutofit/>
              </a:bodyPr>
              <a:lstStyle/>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r>
                  <a:rPr lang="ko-KR" altLang="en-US" dirty="0">
                    <a:solidFill>
                      <a:schemeClr val="dk1"/>
                    </a:solidFill>
                  </a:rPr>
                  <a:t>적용 키워드 수 </a:t>
                </a:r>
                <a:r>
                  <a:rPr lang="en-US" altLang="ko-KR" dirty="0">
                    <a:solidFill>
                      <a:schemeClr val="dk1"/>
                    </a:solidFill>
                  </a:rPr>
                  <a:t>customize</a:t>
                </a:r>
              </a:p>
              <a:p>
                <a:pPr marL="457200" marR="0" lvl="0" indent="-342900" algn="l" rtl="0">
                  <a:spcBef>
                    <a:spcPts val="0"/>
                  </a:spcBef>
                  <a:spcAft>
                    <a:spcPts val="0"/>
                  </a:spcAft>
                  <a:buClr>
                    <a:schemeClr val="dk1"/>
                  </a:buClr>
                  <a:buSzPts val="1800"/>
                  <a:buChar char="➢"/>
                </a:pPr>
                <a:r>
                  <a:rPr lang="ko-KR" altLang="en-US" dirty="0">
                    <a:solidFill>
                      <a:schemeClr val="dk1"/>
                    </a:solidFill>
                  </a:rPr>
                  <a:t>추가 분석 및 인사이트 요청 사항</a:t>
                </a:r>
                <a:endParaRPr lang="en-US" altLang="ko-KR" dirty="0">
                  <a:solidFill>
                    <a:schemeClr val="dk1"/>
                  </a:solidFill>
                </a:endParaRPr>
              </a:p>
              <a:p>
                <a:pPr marL="457200" marR="0" lvl="0" indent="-342900" algn="l" rtl="0">
                  <a:spcBef>
                    <a:spcPts val="0"/>
                  </a:spcBef>
                  <a:spcAft>
                    <a:spcPts val="0"/>
                  </a:spcAft>
                  <a:buClr>
                    <a:schemeClr val="dk1"/>
                  </a:buClr>
                  <a:buSzPts val="1800"/>
                  <a:buChar char="➢"/>
                </a:pPr>
                <a:r>
                  <a:rPr lang="ko-KR" altLang="en-US" dirty="0">
                    <a:solidFill>
                      <a:schemeClr val="dk1"/>
                    </a:solidFill>
                  </a:rPr>
                  <a:t>신규 분석</a:t>
                </a:r>
                <a:r>
                  <a:rPr lang="en-US" altLang="ko-KR" dirty="0">
                    <a:solidFill>
                      <a:schemeClr val="dk1"/>
                    </a:solidFill>
                  </a:rPr>
                  <a:t> </a:t>
                </a:r>
                <a:r>
                  <a:rPr lang="ko-KR" altLang="en-US" dirty="0" err="1">
                    <a:solidFill>
                      <a:schemeClr val="dk1"/>
                    </a:solidFill>
                  </a:rPr>
                  <a:t>피쳐</a:t>
                </a:r>
                <a:r>
                  <a:rPr lang="ko-KR" altLang="en-US" dirty="0">
                    <a:solidFill>
                      <a:schemeClr val="dk1"/>
                    </a:solidFill>
                  </a:rPr>
                  <a:t> 요청</a:t>
                </a:r>
                <a:endParaRPr lang="en-US" altLang="ko-KR" dirty="0">
                  <a:solidFill>
                    <a:schemeClr val="dk1"/>
                  </a:solidFill>
                </a:endParaRPr>
              </a:p>
              <a:p>
                <a:pPr marL="457200" marR="0" lvl="0" indent="-342900" algn="l" rtl="0">
                  <a:spcBef>
                    <a:spcPts val="0"/>
                  </a:spcBef>
                  <a:spcAft>
                    <a:spcPts val="0"/>
                  </a:spcAft>
                  <a:buClr>
                    <a:schemeClr val="dk1"/>
                  </a:buClr>
                  <a:buSzPts val="1800"/>
                  <a:buChar char="➢"/>
                </a:pPr>
                <a:r>
                  <a:rPr lang="en-US" altLang="ko-KR" dirty="0">
                    <a:solidFill>
                      <a:schemeClr val="dk1"/>
                    </a:solidFill>
                  </a:rPr>
                  <a:t>Customized</a:t>
                </a:r>
                <a:r>
                  <a:rPr lang="ko-KR" altLang="en-US" dirty="0">
                    <a:solidFill>
                      <a:schemeClr val="dk1"/>
                    </a:solidFill>
                  </a:rPr>
                  <a:t> </a:t>
                </a:r>
                <a:r>
                  <a:rPr lang="en-US" altLang="ko-KR" dirty="0">
                    <a:solidFill>
                      <a:schemeClr val="dk1"/>
                    </a:solidFill>
                  </a:rPr>
                  <a:t>data</a:t>
                </a:r>
                <a:r>
                  <a:rPr lang="ko-KR" altLang="en-US" dirty="0">
                    <a:solidFill>
                      <a:schemeClr val="dk1"/>
                    </a:solidFill>
                  </a:rPr>
                  <a:t> </a:t>
                </a:r>
                <a:r>
                  <a:rPr lang="en-US" altLang="ko-KR" dirty="0">
                    <a:solidFill>
                      <a:schemeClr val="dk1"/>
                    </a:solidFill>
                  </a:rPr>
                  <a:t>insight</a:t>
                </a:r>
              </a:p>
              <a:p>
                <a:pPr marL="114300" marR="0" lvl="0" algn="l" rtl="0">
                  <a:spcBef>
                    <a:spcPts val="0"/>
                  </a:spcBef>
                  <a:spcAft>
                    <a:spcPts val="0"/>
                  </a:spcAft>
                  <a:buClr>
                    <a:schemeClr val="dk1"/>
                  </a:buClr>
                  <a:buSzPts val="1800"/>
                </a:pPr>
                <a:endParaRPr lang="en-US" sz="1700" dirty="0">
                  <a:solidFill>
                    <a:schemeClr val="dk1"/>
                  </a:solidFill>
                </a:endParaRPr>
              </a:p>
              <a:p>
                <a:pPr marL="114300" marR="0" lvl="0" algn="l" rtl="0">
                  <a:spcBef>
                    <a:spcPts val="0"/>
                  </a:spcBef>
                  <a:spcAft>
                    <a:spcPts val="0"/>
                  </a:spcAft>
                  <a:buClr>
                    <a:schemeClr val="dk1"/>
                  </a:buClr>
                  <a:buSzPts val="1800"/>
                </a:pPr>
                <a:endParaRPr lang="en-US" sz="1700" dirty="0">
                  <a:solidFill>
                    <a:schemeClr val="dk1"/>
                  </a:solidFill>
                </a:endParaRPr>
              </a:p>
              <a:p>
                <a:pPr marL="114300" marR="0" lvl="0" algn="l" rtl="0">
                  <a:spcBef>
                    <a:spcPts val="0"/>
                  </a:spcBef>
                  <a:spcAft>
                    <a:spcPts val="0"/>
                  </a:spcAft>
                  <a:buClr>
                    <a:schemeClr val="dk1"/>
                  </a:buClr>
                  <a:buSzPts val="1800"/>
                </a:pPr>
                <a:endParaRPr lang="en-US" sz="1700" dirty="0">
                  <a:solidFill>
                    <a:schemeClr val="dk1"/>
                  </a:solidFill>
                </a:endParaRPr>
              </a:p>
            </p:txBody>
          </p:sp>
        </p:grpSp>
        <p:grpSp>
          <p:nvGrpSpPr>
            <p:cNvPr id="7" name="Group 6">
              <a:extLst>
                <a:ext uri="{FF2B5EF4-FFF2-40B4-BE49-F238E27FC236}">
                  <a16:creationId xmlns:a16="http://schemas.microsoft.com/office/drawing/2014/main" id="{EF4168A4-DBAD-499A-B615-60495B00754C}"/>
                </a:ext>
              </a:extLst>
            </p:cNvPr>
            <p:cNvGrpSpPr/>
            <p:nvPr/>
          </p:nvGrpSpPr>
          <p:grpSpPr>
            <a:xfrm>
              <a:off x="497850" y="1867088"/>
              <a:ext cx="10639706" cy="1892826"/>
              <a:chOff x="497850" y="1867088"/>
              <a:chExt cx="10639706" cy="1892826"/>
            </a:xfrm>
          </p:grpSpPr>
          <p:sp>
            <p:nvSpPr>
              <p:cNvPr id="4" name="TextBox 3">
                <a:extLst>
                  <a:ext uri="{FF2B5EF4-FFF2-40B4-BE49-F238E27FC236}">
                    <a16:creationId xmlns:a16="http://schemas.microsoft.com/office/drawing/2014/main" id="{BAE43B18-CF33-3D6E-FA2C-9CFC5008C3D7}"/>
                  </a:ext>
                </a:extLst>
              </p:cNvPr>
              <p:cNvSpPr txBox="1"/>
              <p:nvPr/>
            </p:nvSpPr>
            <p:spPr>
              <a:xfrm>
                <a:off x="497850" y="1867088"/>
                <a:ext cx="3351299" cy="1892826"/>
              </a:xfrm>
              <a:prstGeom prst="rect">
                <a:avLst/>
              </a:prstGeom>
              <a:noFill/>
            </p:spPr>
            <p:txBody>
              <a:bodyPr wrap="square" rtlCol="0">
                <a:spAutoFit/>
              </a:bodyPr>
              <a:lstStyle/>
              <a:p>
                <a:r>
                  <a:rPr lang="ko-KR" altLang="en-US" dirty="0"/>
                  <a:t>가장 기본적인 데이터로 매주 </a:t>
                </a:r>
                <a:r>
                  <a:rPr lang="en-US" altLang="ko-KR" dirty="0"/>
                  <a:t>News Letter</a:t>
                </a:r>
                <a:r>
                  <a:rPr lang="ko-KR" altLang="en-US" dirty="0"/>
                  <a:t>와 같은 형식으로 </a:t>
                </a:r>
                <a:r>
                  <a:rPr lang="en-US" altLang="ko-KR" dirty="0"/>
                  <a:t>Trend</a:t>
                </a:r>
                <a:r>
                  <a:rPr lang="ko-KR" altLang="en-US" dirty="0"/>
                  <a:t>가 된 </a:t>
                </a:r>
                <a:r>
                  <a:rPr lang="ko-KR" altLang="en-US" dirty="0" err="1"/>
                  <a:t>쇼츠</a:t>
                </a:r>
                <a:r>
                  <a:rPr lang="en-US" altLang="ko-KR" dirty="0"/>
                  <a:t> </a:t>
                </a:r>
                <a:r>
                  <a:rPr lang="ko-KR" altLang="en-US" dirty="0"/>
                  <a:t>및</a:t>
                </a:r>
                <a:r>
                  <a:rPr lang="en-US" altLang="ko-KR" dirty="0"/>
                  <a:t> </a:t>
                </a:r>
                <a:r>
                  <a:rPr lang="ko-KR" altLang="en-US" dirty="0"/>
                  <a:t>채널 소개</a:t>
                </a:r>
                <a:endParaRPr lang="en-US" altLang="ko-KR" dirty="0"/>
              </a:p>
              <a:p>
                <a:endParaRPr lang="en-US" altLang="ko-KR" sz="1700" dirty="0"/>
              </a:p>
              <a:p>
                <a:endParaRPr lang="en-US" altLang="ko-KR" sz="1700" dirty="0"/>
              </a:p>
              <a:p>
                <a:r>
                  <a:rPr lang="en-US" altLang="ko-KR" sz="1200" dirty="0"/>
                  <a:t>YouTuber </a:t>
                </a:r>
                <a:r>
                  <a:rPr lang="ko-KR" altLang="en-US" sz="1200" dirty="0"/>
                  <a:t>혹은 간략하게 숏 폼 분석을 하고자 하는 마케터에게 적합한 요금제</a:t>
                </a:r>
                <a:endParaRPr lang="en-US" altLang="ko-KR" sz="1200" dirty="0"/>
              </a:p>
              <a:p>
                <a:endParaRPr lang="ko-KR" altLang="en-US" sz="1700" dirty="0"/>
              </a:p>
            </p:txBody>
          </p:sp>
          <p:sp>
            <p:nvSpPr>
              <p:cNvPr id="5" name="TextBox 4">
                <a:extLst>
                  <a:ext uri="{FF2B5EF4-FFF2-40B4-BE49-F238E27FC236}">
                    <a16:creationId xmlns:a16="http://schemas.microsoft.com/office/drawing/2014/main" id="{7B64E63C-94C4-7702-A205-111A3D404018}"/>
                  </a:ext>
                </a:extLst>
              </p:cNvPr>
              <p:cNvSpPr txBox="1"/>
              <p:nvPr/>
            </p:nvSpPr>
            <p:spPr>
              <a:xfrm>
                <a:off x="4170957" y="1867088"/>
                <a:ext cx="3351299" cy="1815882"/>
              </a:xfrm>
              <a:prstGeom prst="rect">
                <a:avLst/>
              </a:prstGeom>
              <a:noFill/>
            </p:spPr>
            <p:txBody>
              <a:bodyPr wrap="square" rtlCol="0">
                <a:spAutoFit/>
              </a:bodyPr>
              <a:lstStyle/>
              <a:p>
                <a:r>
                  <a:rPr lang="ko-KR" altLang="en-US" dirty="0"/>
                  <a:t>개인화를 위한 추가 키워드 적용 및 </a:t>
                </a:r>
                <a:r>
                  <a:rPr lang="en-US" altLang="ko-KR" dirty="0"/>
                  <a:t>YouTube </a:t>
                </a:r>
                <a:r>
                  <a:rPr lang="ko-KR" altLang="en-US" dirty="0"/>
                  <a:t>카테고리 별 </a:t>
                </a:r>
                <a:r>
                  <a:rPr lang="en-US" altLang="ko-KR" dirty="0"/>
                  <a:t>30</a:t>
                </a:r>
                <a:r>
                  <a:rPr lang="ko-KR" altLang="en-US" dirty="0"/>
                  <a:t>개국 기준으로 </a:t>
                </a:r>
                <a:r>
                  <a:rPr lang="en-US" altLang="ko-KR" dirty="0"/>
                  <a:t>Top 50 </a:t>
                </a:r>
                <a:r>
                  <a:rPr lang="ko-KR" altLang="en-US" dirty="0" err="1"/>
                  <a:t>쇼츠</a:t>
                </a:r>
                <a:r>
                  <a:rPr lang="ko-KR" altLang="en-US" dirty="0"/>
                  <a:t> 및 채널 소개</a:t>
                </a:r>
                <a:endParaRPr lang="en-US" altLang="ko-KR" dirty="0"/>
              </a:p>
              <a:p>
                <a:endParaRPr lang="en-US" altLang="ko-KR" sz="1700" dirty="0"/>
              </a:p>
              <a:p>
                <a:endParaRPr lang="en-US" altLang="ko-KR" sz="1700" dirty="0"/>
              </a:p>
              <a:p>
                <a:r>
                  <a:rPr lang="ko-KR" altLang="en-US" sz="1200" dirty="0"/>
                  <a:t>국내 기준의 </a:t>
                </a:r>
                <a:r>
                  <a:rPr lang="ko-KR" altLang="en-US" sz="1200" dirty="0" err="1"/>
                  <a:t>쇼츠</a:t>
                </a:r>
                <a:r>
                  <a:rPr lang="ko-KR" altLang="en-US" sz="1200" dirty="0"/>
                  <a:t> 뿐 아니라 신규 콘텐츠 발굴 및 글로벌 트렌드 파악을 하고자 하는 마케터  및 </a:t>
                </a:r>
                <a:r>
                  <a:rPr lang="ko-KR" altLang="en-US" sz="1200" dirty="0" err="1"/>
                  <a:t>유튜버에게</a:t>
                </a:r>
                <a:r>
                  <a:rPr lang="ko-KR" altLang="en-US" sz="1200" dirty="0"/>
                  <a:t> 적합한 요금제</a:t>
                </a:r>
                <a:endParaRPr lang="en-US" altLang="ko-KR" sz="1200" dirty="0"/>
              </a:p>
            </p:txBody>
          </p:sp>
          <p:sp>
            <p:nvSpPr>
              <p:cNvPr id="6" name="TextBox 5">
                <a:extLst>
                  <a:ext uri="{FF2B5EF4-FFF2-40B4-BE49-F238E27FC236}">
                    <a16:creationId xmlns:a16="http://schemas.microsoft.com/office/drawing/2014/main" id="{2C70A0A4-0109-AC1C-7EB4-8C95718C4162}"/>
                  </a:ext>
                </a:extLst>
              </p:cNvPr>
              <p:cNvSpPr txBox="1"/>
              <p:nvPr/>
            </p:nvSpPr>
            <p:spPr>
              <a:xfrm>
                <a:off x="7786257" y="1867088"/>
                <a:ext cx="3351299" cy="1769715"/>
              </a:xfrm>
              <a:prstGeom prst="rect">
                <a:avLst/>
              </a:prstGeom>
              <a:noFill/>
            </p:spPr>
            <p:txBody>
              <a:bodyPr wrap="square" rtlCol="0">
                <a:spAutoFit/>
              </a:bodyPr>
              <a:lstStyle/>
              <a:p>
                <a:r>
                  <a:rPr lang="ko-KR" altLang="en-US" dirty="0"/>
                  <a:t>개인화 키워드 </a:t>
                </a:r>
                <a:r>
                  <a:rPr lang="en-US" altLang="ko-KR" dirty="0"/>
                  <a:t>/ </a:t>
                </a:r>
                <a:r>
                  <a:rPr lang="ko-KR" altLang="en-US" dirty="0"/>
                  <a:t>추가 분석이 필요한 기업 및 팀에게 완전히 </a:t>
                </a:r>
                <a:r>
                  <a:rPr lang="en-US" altLang="ko-KR" dirty="0"/>
                  <a:t>Customize</a:t>
                </a:r>
                <a:r>
                  <a:rPr lang="ko-KR" altLang="en-US" dirty="0"/>
                  <a:t>된 요금제로 요청 사항에 따라 금액 차이가 있음</a:t>
                </a:r>
                <a:endParaRPr lang="en-US" altLang="ko-KR" dirty="0"/>
              </a:p>
              <a:p>
                <a:endParaRPr lang="en-US" altLang="ko-KR" sz="1700" dirty="0"/>
              </a:p>
              <a:p>
                <a:r>
                  <a:rPr lang="ko-KR" altLang="en-US" sz="1200" dirty="0"/>
                  <a:t>국내</a:t>
                </a:r>
                <a:r>
                  <a:rPr lang="en-US" altLang="ko-KR" sz="1200" dirty="0"/>
                  <a:t> / </a:t>
                </a:r>
                <a:r>
                  <a:rPr lang="ko-KR" altLang="en-US" sz="1200" dirty="0"/>
                  <a:t>해외 </a:t>
                </a:r>
                <a:r>
                  <a:rPr lang="ko-KR" altLang="en-US" sz="1200" dirty="0" err="1"/>
                  <a:t>쇼츠에</a:t>
                </a:r>
                <a:r>
                  <a:rPr lang="ko-KR" altLang="en-US" sz="1200" dirty="0"/>
                  <a:t> 대한 개인화 된 분석 및 신규 인사이트를 얻고자 하는 기업 에게 적합한 요금제</a:t>
                </a:r>
              </a:p>
            </p:txBody>
          </p:sp>
        </p:grpSp>
        <p:sp>
          <p:nvSpPr>
            <p:cNvPr id="8" name="TextBox 7">
              <a:extLst>
                <a:ext uri="{FF2B5EF4-FFF2-40B4-BE49-F238E27FC236}">
                  <a16:creationId xmlns:a16="http://schemas.microsoft.com/office/drawing/2014/main" id="{96C6BC30-9882-2B0C-03A3-3B347BB6512D}"/>
                </a:ext>
              </a:extLst>
            </p:cNvPr>
            <p:cNvSpPr txBox="1"/>
            <p:nvPr/>
          </p:nvSpPr>
          <p:spPr>
            <a:xfrm>
              <a:off x="574974" y="5502612"/>
              <a:ext cx="3197051" cy="353943"/>
            </a:xfrm>
            <a:prstGeom prst="rect">
              <a:avLst/>
            </a:prstGeom>
            <a:noFill/>
          </p:spPr>
          <p:txBody>
            <a:bodyPr wrap="none" rtlCol="0">
              <a:spAutoFit/>
            </a:bodyPr>
            <a:lstStyle/>
            <a:p>
              <a:pPr marL="11430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70,000/</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월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1</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년</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 672,000</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원</a:t>
              </a:r>
              <a:endParaRPr kumimoji="0" lang="en-US" altLang="ko-KR" sz="1700" b="1"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47A9A50D-C41B-C194-64D6-5DA4B8C2DABE}"/>
                </a:ext>
              </a:extLst>
            </p:cNvPr>
            <p:cNvSpPr txBox="1"/>
            <p:nvPr/>
          </p:nvSpPr>
          <p:spPr>
            <a:xfrm>
              <a:off x="4330724" y="5502611"/>
              <a:ext cx="3031764" cy="353943"/>
            </a:xfrm>
            <a:prstGeom prst="rect">
              <a:avLst/>
            </a:prstGeom>
            <a:noFill/>
          </p:spPr>
          <p:txBody>
            <a:bodyPr wrap="none" rtlCol="0">
              <a:spAutoFit/>
            </a:bodyPr>
            <a:lstStyle/>
            <a:p>
              <a:pPr marR="0" lvl="0" algn="ctr" rtl="0">
                <a:spcBef>
                  <a:spcPts val="0"/>
                </a:spcBef>
                <a:spcAft>
                  <a:spcPts val="0"/>
                </a:spcAft>
                <a:buClr>
                  <a:schemeClr val="dk1"/>
                </a:buClr>
                <a:buSzPts val="1800"/>
              </a:pPr>
              <a:r>
                <a:rPr lang="en-US" altLang="ko-KR" sz="1700" b="1" dirty="0">
                  <a:solidFill>
                    <a:schemeClr val="dk1"/>
                  </a:solidFill>
                </a:rPr>
                <a:t>200,000/</a:t>
              </a:r>
              <a:r>
                <a:rPr lang="ko-KR" altLang="en-US" sz="1700" b="1" dirty="0">
                  <a:solidFill>
                    <a:schemeClr val="dk1"/>
                  </a:solidFill>
                </a:rPr>
                <a:t>월 </a:t>
              </a:r>
              <a:r>
                <a:rPr lang="en-US" altLang="ko-KR" sz="1700" b="1" dirty="0">
                  <a:solidFill>
                    <a:schemeClr val="dk1"/>
                  </a:solidFill>
                </a:rPr>
                <a:t>/ 1</a:t>
              </a:r>
              <a:r>
                <a:rPr lang="ko-KR" altLang="en-US" sz="1700" b="1" dirty="0">
                  <a:solidFill>
                    <a:schemeClr val="dk1"/>
                  </a:solidFill>
                </a:rPr>
                <a:t>년</a:t>
              </a:r>
              <a:r>
                <a:rPr lang="en-US" altLang="ko-KR" sz="1700" b="1" dirty="0">
                  <a:solidFill>
                    <a:schemeClr val="dk1"/>
                  </a:solidFill>
                </a:rPr>
                <a:t>: 1,920,00</a:t>
              </a:r>
              <a:endParaRPr lang="ko-KR" altLang="en-US" sz="1700" b="1" dirty="0">
                <a:solidFill>
                  <a:schemeClr val="dk1"/>
                </a:solidFill>
              </a:endParaRPr>
            </a:p>
          </p:txBody>
        </p:sp>
        <p:sp>
          <p:nvSpPr>
            <p:cNvPr id="10" name="TextBox 9">
              <a:extLst>
                <a:ext uri="{FF2B5EF4-FFF2-40B4-BE49-F238E27FC236}">
                  <a16:creationId xmlns:a16="http://schemas.microsoft.com/office/drawing/2014/main" id="{7334D0EE-762A-2D17-D969-044B7346D5FB}"/>
                </a:ext>
              </a:extLst>
            </p:cNvPr>
            <p:cNvSpPr txBox="1"/>
            <p:nvPr/>
          </p:nvSpPr>
          <p:spPr>
            <a:xfrm>
              <a:off x="8428693" y="5502064"/>
              <a:ext cx="2066425" cy="353943"/>
            </a:xfrm>
            <a:prstGeom prst="rect">
              <a:avLst/>
            </a:prstGeom>
            <a:noFill/>
          </p:spPr>
          <p:txBody>
            <a:bodyPr wrap="none" rtlCol="0">
              <a:spAutoFit/>
            </a:bodyPr>
            <a:lstStyle/>
            <a:p>
              <a:pPr marL="0" marR="0" lvl="0" indent="0" algn="ctr" rtl="0">
                <a:spcBef>
                  <a:spcPts val="0"/>
                </a:spcBef>
                <a:spcAft>
                  <a:spcPts val="0"/>
                </a:spcAft>
                <a:buNone/>
              </a:pPr>
              <a:r>
                <a:rPr lang="en-US" altLang="ko-KR" sz="1700" b="1" dirty="0">
                  <a:solidFill>
                    <a:schemeClr val="dk1"/>
                  </a:solidFill>
                </a:rPr>
                <a:t>Customize Price</a:t>
              </a:r>
              <a:endParaRPr lang="ko-KR" altLang="en-US" sz="1700" b="1" dirty="0">
                <a:solidFill>
                  <a:schemeClr val="dk1"/>
                </a:solidFill>
              </a:endParaRPr>
            </a:p>
          </p:txBody>
        </p:sp>
        <p:grpSp>
          <p:nvGrpSpPr>
            <p:cNvPr id="15" name="Group 14">
              <a:extLst>
                <a:ext uri="{FF2B5EF4-FFF2-40B4-BE49-F238E27FC236}">
                  <a16:creationId xmlns:a16="http://schemas.microsoft.com/office/drawing/2014/main" id="{16E5C3BB-9AC2-56E2-5CC0-06B449358CC9}"/>
                </a:ext>
              </a:extLst>
            </p:cNvPr>
            <p:cNvGrpSpPr/>
            <p:nvPr/>
          </p:nvGrpSpPr>
          <p:grpSpPr>
            <a:xfrm>
              <a:off x="497839" y="2734039"/>
              <a:ext cx="8558306" cy="307778"/>
              <a:chOff x="497839" y="3121222"/>
              <a:chExt cx="8558306" cy="307778"/>
            </a:xfrm>
          </p:grpSpPr>
          <p:sp>
            <p:nvSpPr>
              <p:cNvPr id="11" name="TextBox 10">
                <a:extLst>
                  <a:ext uri="{FF2B5EF4-FFF2-40B4-BE49-F238E27FC236}">
                    <a16:creationId xmlns:a16="http://schemas.microsoft.com/office/drawing/2014/main" id="{402D675B-37E0-5384-F8AC-12B2AD0A2386}"/>
                  </a:ext>
                </a:extLst>
              </p:cNvPr>
              <p:cNvSpPr txBox="1"/>
              <p:nvPr/>
            </p:nvSpPr>
            <p:spPr>
              <a:xfrm>
                <a:off x="497839" y="3121223"/>
                <a:ext cx="1269888" cy="307777"/>
              </a:xfrm>
              <a:prstGeom prst="rect">
                <a:avLst/>
              </a:prstGeom>
              <a:noFill/>
            </p:spPr>
            <p:txBody>
              <a:bodyPr wrap="none" rtlCol="0">
                <a:spAutoFit/>
              </a:bodyPr>
              <a:lstStyle/>
              <a:p>
                <a:r>
                  <a:rPr lang="en-US" altLang="ko-KR" b="1" dirty="0"/>
                  <a:t>Suggestion</a:t>
                </a:r>
                <a:endParaRPr lang="ko-KR" altLang="en-US" b="1" dirty="0"/>
              </a:p>
            </p:txBody>
          </p:sp>
          <p:sp>
            <p:nvSpPr>
              <p:cNvPr id="12" name="TextBox 11">
                <a:extLst>
                  <a:ext uri="{FF2B5EF4-FFF2-40B4-BE49-F238E27FC236}">
                    <a16:creationId xmlns:a16="http://schemas.microsoft.com/office/drawing/2014/main" id="{C586A401-6DA0-4991-B512-83BB7010B090}"/>
                  </a:ext>
                </a:extLst>
              </p:cNvPr>
              <p:cNvSpPr txBox="1"/>
              <p:nvPr/>
            </p:nvSpPr>
            <p:spPr>
              <a:xfrm>
                <a:off x="4148991" y="3121222"/>
                <a:ext cx="1269888" cy="307777"/>
              </a:xfrm>
              <a:prstGeom prst="rect">
                <a:avLst/>
              </a:prstGeom>
              <a:noFill/>
            </p:spPr>
            <p:txBody>
              <a:bodyPr wrap="none" rtlCol="0">
                <a:spAutoFit/>
              </a:bodyPr>
              <a:lstStyle/>
              <a:p>
                <a:r>
                  <a:rPr lang="en-US" altLang="ko-KR" b="1" dirty="0"/>
                  <a:t>Suggestion</a:t>
                </a:r>
                <a:endParaRPr lang="ko-KR" altLang="en-US" b="1" dirty="0"/>
              </a:p>
            </p:txBody>
          </p:sp>
          <p:sp>
            <p:nvSpPr>
              <p:cNvPr id="13" name="TextBox 12">
                <a:extLst>
                  <a:ext uri="{FF2B5EF4-FFF2-40B4-BE49-F238E27FC236}">
                    <a16:creationId xmlns:a16="http://schemas.microsoft.com/office/drawing/2014/main" id="{1EDE6DAB-EDBE-1843-E3A5-CFC77BF81496}"/>
                  </a:ext>
                </a:extLst>
              </p:cNvPr>
              <p:cNvSpPr txBox="1"/>
              <p:nvPr/>
            </p:nvSpPr>
            <p:spPr>
              <a:xfrm>
                <a:off x="7786257" y="3121222"/>
                <a:ext cx="1269888" cy="307777"/>
              </a:xfrm>
              <a:prstGeom prst="rect">
                <a:avLst/>
              </a:prstGeom>
              <a:noFill/>
            </p:spPr>
            <p:txBody>
              <a:bodyPr wrap="none" rtlCol="0">
                <a:spAutoFit/>
              </a:bodyPr>
              <a:lstStyle/>
              <a:p>
                <a:r>
                  <a:rPr lang="en-US" altLang="ko-KR" b="1" dirty="0"/>
                  <a:t>Suggestion</a:t>
                </a:r>
                <a:endParaRPr lang="ko-KR" altLang="en-US" b="1" dirty="0"/>
              </a:p>
            </p:txBody>
          </p:sp>
        </p:grpSp>
      </p:grpSp>
      <p:sp>
        <p:nvSpPr>
          <p:cNvPr id="14" name="Google Shape;404;p63">
            <a:extLst>
              <a:ext uri="{FF2B5EF4-FFF2-40B4-BE49-F238E27FC236}">
                <a16:creationId xmlns:a16="http://schemas.microsoft.com/office/drawing/2014/main" id="{A9852489-46EE-9A69-BF59-12E70EFEB475}"/>
              </a:ext>
            </a:extLst>
          </p:cNvPr>
          <p:cNvSpPr txBox="1"/>
          <p:nvPr/>
        </p:nvSpPr>
        <p:spPr>
          <a:xfrm>
            <a:off x="500208" y="6240174"/>
            <a:ext cx="1728642" cy="304699"/>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en-US" altLang="ko-KR" sz="900" b="0" i="0" u="none" strike="noStrike" cap="none" dirty="0">
                <a:solidFill>
                  <a:srgbClr val="595959"/>
                </a:solidFill>
                <a:latin typeface="Arial"/>
                <a:ea typeface="Arial"/>
                <a:cs typeface="Arial"/>
                <a:sym typeface="Arial"/>
              </a:rPr>
              <a:t>* </a:t>
            </a:r>
            <a:r>
              <a:rPr lang="ko-KR" altLang="en-US" sz="900" b="0" i="0" u="none" strike="noStrike" cap="none" dirty="0">
                <a:solidFill>
                  <a:srgbClr val="595959"/>
                </a:solidFill>
                <a:latin typeface="Arial"/>
                <a:ea typeface="Arial"/>
                <a:cs typeface="Arial"/>
                <a:sym typeface="Arial"/>
              </a:rPr>
              <a:t>금액은 지속 변경 예정</a:t>
            </a:r>
            <a:endParaRPr lang="en-US" altLang="ko-KR" sz="900" b="0" i="0" u="none" strike="noStrike" cap="none" dirty="0">
              <a:solidFill>
                <a:srgbClr val="595959"/>
              </a:solidFill>
              <a:latin typeface="Arial"/>
              <a:ea typeface="Arial"/>
              <a:cs typeface="Arial"/>
              <a:sym typeface="Arial"/>
            </a:endParaRPr>
          </a:p>
          <a:p>
            <a:pPr marL="0" marR="0" lvl="0" indent="0" algn="l" rtl="0">
              <a:lnSpc>
                <a:spcPct val="110000"/>
              </a:lnSpc>
              <a:spcBef>
                <a:spcPts val="0"/>
              </a:spcBef>
              <a:spcAft>
                <a:spcPts val="0"/>
              </a:spcAft>
              <a:buClr>
                <a:schemeClr val="dk2"/>
              </a:buClr>
              <a:buSzPts val="900"/>
              <a:buFont typeface="Arial"/>
              <a:buNone/>
            </a:pPr>
            <a:r>
              <a:rPr lang="en-US" sz="900" b="0" i="0" u="none" strike="noStrike" cap="none" dirty="0">
                <a:solidFill>
                  <a:srgbClr val="595959"/>
                </a:solidFill>
                <a:latin typeface="Arial"/>
                <a:ea typeface="Arial"/>
                <a:cs typeface="Arial"/>
                <a:sym typeface="Arial"/>
              </a:rPr>
              <a:t>* Ad-hoc </a:t>
            </a:r>
            <a:r>
              <a:rPr lang="ko-KR" altLang="en-US" sz="900" b="0" i="0" u="none" strike="noStrike" cap="none" dirty="0">
                <a:solidFill>
                  <a:srgbClr val="595959"/>
                </a:solidFill>
                <a:latin typeface="Arial"/>
                <a:ea typeface="Arial"/>
                <a:cs typeface="Arial"/>
                <a:sym typeface="Arial"/>
              </a:rPr>
              <a:t>비즈니스 모델 추가 예정</a:t>
            </a:r>
            <a:endParaRPr sz="900" b="0" i="0" u="none" strike="noStrike" cap="none" dirty="0">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kumimoji="0" lang="en-US" altLang="ko-KR" sz="1800" b="1" i="0" u="none" strike="noStrike" kern="0" cap="none" spc="0" normalizeH="0" baseline="0" noProof="0" dirty="0">
                <a:ln>
                  <a:noFill/>
                </a:ln>
                <a:solidFill>
                  <a:srgbClr val="000000"/>
                </a:solidFill>
                <a:effectLst/>
                <a:uLnTx/>
                <a:uFillTx/>
                <a:latin typeface="Arial"/>
                <a:ea typeface="Arial"/>
                <a:cs typeface="Arial"/>
                <a:sym typeface="Arial"/>
              </a:rPr>
              <a:t>Channel Category</a:t>
            </a:r>
            <a:r>
              <a:rPr kumimoji="0" lang="en-US" altLang="ko-KR" sz="1800" b="1" i="0" u="none" strike="noStrike" kern="0" cap="none" spc="0" normalizeH="0" baseline="0" noProof="0" dirty="0">
                <a:ln>
                  <a:noFill/>
                </a:ln>
                <a:solidFill>
                  <a:srgbClr val="000000"/>
                </a:solidFill>
                <a:effectLst/>
                <a:uLnTx/>
                <a:uFillTx/>
                <a:latin typeface="Arial"/>
                <a:cs typeface="Arial"/>
                <a:sym typeface="Arial"/>
              </a:rPr>
              <a:t>/Filtering</a:t>
            </a:r>
            <a:r>
              <a:rPr kumimoji="0" lang="ko-KR" altLang="en-US" sz="1800" b="1" i="0" u="none" strike="noStrike" kern="0" cap="none" spc="0" normalizeH="0" baseline="0" noProof="0" dirty="0">
                <a:ln>
                  <a:noFill/>
                </a:ln>
                <a:solidFill>
                  <a:srgbClr val="000000"/>
                </a:solidFill>
                <a:effectLst/>
                <a:uLnTx/>
                <a:uFillTx/>
                <a:latin typeface="Arial"/>
                <a:cs typeface="Arial"/>
                <a:sym typeface="Arial"/>
              </a:rPr>
              <a:t> </a:t>
            </a:r>
            <a:r>
              <a:rPr kumimoji="0" lang="en-US" altLang="ko-KR" sz="1800" b="1" i="0" u="none" strike="noStrike" kern="0" cap="none" spc="0" normalizeH="0" baseline="0" noProof="0" dirty="0">
                <a:ln>
                  <a:noFill/>
                </a:ln>
                <a:solidFill>
                  <a:srgbClr val="000000"/>
                </a:solidFill>
                <a:effectLst/>
                <a:uLnTx/>
                <a:uFillTx/>
                <a:latin typeface="Arial"/>
                <a:ea typeface="Arial"/>
                <a:cs typeface="Arial"/>
                <a:sym typeface="Arial"/>
              </a:rPr>
              <a:t>Keywords</a:t>
            </a:r>
          </a:p>
          <a:p>
            <a:pPr marL="342903" marR="0" lvl="0" indent="-342903" algn="l" rtl="0">
              <a:lnSpc>
                <a:spcPct val="100000"/>
              </a:lnSpc>
              <a:spcBef>
                <a:spcPts val="0"/>
              </a:spcBef>
              <a:spcAft>
                <a:spcPts val="0"/>
              </a:spcAft>
              <a:buClr>
                <a:schemeClr val="dk1"/>
              </a:buClr>
              <a:buSzPts val="1867"/>
              <a:buFont typeface="Noto Sans Symbols"/>
              <a:buChar char="✔"/>
            </a:pPr>
            <a:r>
              <a:rPr lang="en-US" sz="1800" b="1" dirty="0"/>
              <a:t>Category: Comedy</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kumimoji="0" lang="en-US" altLang="ko-KR" sz="2200" b="1" i="0" u="none" strike="noStrike" kern="0" cap="none" spc="0" normalizeH="0" baseline="0" noProof="0" dirty="0">
                <a:ln>
                  <a:noFill/>
                </a:ln>
                <a:solidFill>
                  <a:srgbClr val="000000"/>
                </a:solidFill>
                <a:effectLst/>
                <a:uLnTx/>
                <a:uFillTx/>
                <a:latin typeface="Arial"/>
                <a:cs typeface="Arial"/>
                <a:sym typeface="Arial"/>
              </a:rPr>
              <a:t>4-1</a:t>
            </a:r>
            <a:r>
              <a:rPr kumimoji="0" lang="en-US" altLang="ko-KR" sz="2200" b="1" i="0" u="none" strike="noStrike" kern="0" cap="none" spc="0" normalizeH="0" baseline="0" noProof="0" dirty="0">
                <a:ln>
                  <a:noFill/>
                </a:ln>
                <a:solidFill>
                  <a:srgbClr val="000000"/>
                </a:solidFill>
                <a:effectLst/>
                <a:uLnTx/>
                <a:uFillTx/>
                <a:latin typeface="Arial"/>
                <a:ea typeface="Arial"/>
                <a:cs typeface="Arial"/>
                <a:sym typeface="Arial"/>
              </a:rPr>
              <a:t>. Subscription Report</a:t>
            </a:r>
            <a:r>
              <a:rPr lang="ko-KR"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000000"/>
                </a:solidFill>
                <a:latin typeface="Arial"/>
                <a:ea typeface="Arial"/>
                <a:cs typeface="Arial"/>
                <a:sym typeface="Arial"/>
              </a:rPr>
              <a:t>Weekly Report </a:t>
            </a:r>
            <a:r>
              <a:rPr lang="ko-KR" altLang="en-US" sz="2200" b="1" i="0" u="none" strike="noStrike" cap="none" dirty="0" err="1">
                <a:solidFill>
                  <a:srgbClr val="000000"/>
                </a:solidFill>
                <a:latin typeface="Arial"/>
                <a:ea typeface="Arial"/>
                <a:cs typeface="Arial"/>
                <a:sym typeface="Arial"/>
              </a:rPr>
              <a:t>포멧</a:t>
            </a:r>
            <a:r>
              <a:rPr lang="ko-KR" altLang="en-US"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FF0000"/>
                </a:solidFill>
                <a:latin typeface="Arial"/>
                <a:ea typeface="Arial"/>
                <a:cs typeface="Arial"/>
                <a:sym typeface="Arial"/>
              </a:rPr>
              <a:t>(TBD)</a:t>
            </a:r>
            <a:endParaRPr sz="2200" b="1" i="0" u="none" strike="noStrike" cap="none" dirty="0">
              <a:solidFill>
                <a:srgbClr val="FF0000"/>
              </a:solidFill>
              <a:latin typeface="Arial"/>
              <a:ea typeface="Arial"/>
              <a:cs typeface="Arial"/>
              <a:sym typeface="Arial"/>
            </a:endParaRPr>
          </a:p>
        </p:txBody>
      </p:sp>
      <p:grpSp>
        <p:nvGrpSpPr>
          <p:cNvPr id="3" name="그룹 2">
            <a:extLst>
              <a:ext uri="{FF2B5EF4-FFF2-40B4-BE49-F238E27FC236}">
                <a16:creationId xmlns:a16="http://schemas.microsoft.com/office/drawing/2014/main" id="{4AE668D3-516E-CA25-B1EF-35CED2D3C041}"/>
              </a:ext>
            </a:extLst>
          </p:cNvPr>
          <p:cNvGrpSpPr/>
          <p:nvPr/>
        </p:nvGrpSpPr>
        <p:grpSpPr>
          <a:xfrm>
            <a:off x="497839" y="1545857"/>
            <a:ext cx="4360487" cy="4647427"/>
            <a:chOff x="497840" y="1545857"/>
            <a:chExt cx="3805388" cy="4647427"/>
          </a:xfrm>
        </p:grpSpPr>
        <p:sp>
          <p:nvSpPr>
            <p:cNvPr id="6" name="TextBox 5">
              <a:extLst>
                <a:ext uri="{FF2B5EF4-FFF2-40B4-BE49-F238E27FC236}">
                  <a16:creationId xmlns:a16="http://schemas.microsoft.com/office/drawing/2014/main" id="{BD4A033B-57E3-424D-D99A-283568251EFB}"/>
                </a:ext>
              </a:extLst>
            </p:cNvPr>
            <p:cNvSpPr txBox="1"/>
            <p:nvPr/>
          </p:nvSpPr>
          <p:spPr>
            <a:xfrm>
              <a:off x="497840" y="1945967"/>
              <a:ext cx="3805388" cy="4247317"/>
            </a:xfrm>
            <a:prstGeom prst="rect">
              <a:avLst/>
            </a:prstGeom>
            <a:solidFill>
              <a:srgbClr val="D8D8D8"/>
            </a:solidFill>
            <a:ln>
              <a:solidFill>
                <a:schemeClr val="tx1"/>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285750" indent="-285750">
                <a:buClr>
                  <a:schemeClr val="dk1"/>
                </a:buClr>
                <a:buSzPts val="1800"/>
                <a:buChar char="•"/>
                <a:defRPr sz="1800">
                  <a:solidFill>
                    <a:schemeClr val="dk1"/>
                  </a:solidFill>
                </a:defRPr>
              </a:lvl1pPr>
            </a:lstStyle>
            <a:p>
              <a:pPr marL="342900" indent="-342900">
                <a:buFont typeface="+mj-lt"/>
                <a:buAutoNum type="arabicPeriod"/>
              </a:pPr>
              <a:r>
                <a:rPr lang="ko-KR" altLang="en-US" dirty="0">
                  <a:hlinkClick r:id="rId3"/>
                </a:rPr>
                <a:t>피식 대학 </a:t>
              </a:r>
              <a:r>
                <a:rPr lang="en-US" altLang="ko-KR" dirty="0" err="1">
                  <a:hlinkClick r:id="rId3"/>
                </a:rPr>
                <a:t>Psick</a:t>
              </a:r>
              <a:r>
                <a:rPr lang="en-US" altLang="ko-KR" dirty="0">
                  <a:hlinkClick r:id="rId3"/>
                </a:rPr>
                <a:t> Univ</a:t>
              </a:r>
              <a:r>
                <a:rPr lang="en-US" altLang="ko-KR" dirty="0"/>
                <a:t> :  341,156</a:t>
              </a:r>
            </a:p>
            <a:p>
              <a:pPr marL="342900" indent="-342900">
                <a:buFont typeface="+mj-lt"/>
                <a:buAutoNum type="arabicPeriod"/>
              </a:pPr>
              <a:r>
                <a:rPr lang="ko-KR" altLang="en-US" dirty="0" err="1"/>
                <a:t>하이픽션</a:t>
              </a:r>
              <a:r>
                <a:rPr lang="ko-KR" altLang="en-US" dirty="0"/>
                <a:t> </a:t>
              </a:r>
              <a:r>
                <a:rPr lang="en-US" altLang="ko-KR" dirty="0"/>
                <a:t>: 248,355</a:t>
              </a:r>
            </a:p>
            <a:p>
              <a:pPr marL="342900" indent="-342900">
                <a:buFont typeface="+mj-lt"/>
                <a:buAutoNum type="arabicPeriod"/>
              </a:pPr>
              <a:r>
                <a:rPr lang="ko-KR" altLang="en-US" dirty="0" err="1"/>
                <a:t>메타에서몇메타</a:t>
              </a:r>
              <a:r>
                <a:rPr lang="ko-KR" altLang="en-US" dirty="0"/>
                <a:t> </a:t>
              </a:r>
              <a:r>
                <a:rPr lang="en-US" altLang="ko-KR" dirty="0"/>
                <a:t>: 244,487</a:t>
              </a:r>
            </a:p>
            <a:p>
              <a:pPr marL="342900" indent="-342900">
                <a:buFont typeface="+mj-lt"/>
                <a:buAutoNum type="arabicPeriod"/>
              </a:pPr>
              <a:r>
                <a:rPr lang="ko-KR" altLang="en-US" dirty="0"/>
                <a:t>개그콘서트 </a:t>
              </a:r>
              <a:r>
                <a:rPr lang="en-US" altLang="ko-KR" dirty="0"/>
                <a:t>: 232,333</a:t>
              </a:r>
            </a:p>
            <a:p>
              <a:pPr marL="342900" indent="-342900">
                <a:buFont typeface="+mj-lt"/>
                <a:buAutoNum type="arabicPeriod"/>
              </a:pPr>
              <a:r>
                <a:rPr lang="ko-KR" altLang="en-US" dirty="0"/>
                <a:t>스케치코미디 </a:t>
              </a:r>
              <a:r>
                <a:rPr lang="en-US" altLang="ko-KR" dirty="0"/>
                <a:t>: 215,489</a:t>
              </a:r>
            </a:p>
            <a:p>
              <a:pPr marL="342900" indent="-342900">
                <a:buFont typeface="+mj-lt"/>
                <a:buAutoNum type="arabicPeriod"/>
              </a:pPr>
              <a:r>
                <a:rPr lang="en-US" altLang="ko-KR" dirty="0"/>
                <a:t>64</a:t>
              </a:r>
              <a:r>
                <a:rPr lang="ko-KR" altLang="en-US" dirty="0"/>
                <a:t>비트여우 </a:t>
              </a:r>
              <a:r>
                <a:rPr lang="en-US" altLang="ko-KR" dirty="0"/>
                <a:t>: 200,535</a:t>
              </a:r>
            </a:p>
            <a:p>
              <a:pPr marL="342900" indent="-342900">
                <a:buFont typeface="+mj-lt"/>
                <a:buAutoNum type="arabicPeriod"/>
              </a:pPr>
              <a:r>
                <a:rPr lang="ko-KR" altLang="en-US" dirty="0"/>
                <a:t>싱글벙글 </a:t>
              </a:r>
              <a:r>
                <a:rPr lang="en-US" altLang="ko-KR" dirty="0"/>
                <a:t>: 200,421</a:t>
              </a:r>
            </a:p>
            <a:p>
              <a:pPr marL="342900" indent="-342900">
                <a:buFont typeface="+mj-lt"/>
                <a:buAutoNum type="arabicPeriod"/>
              </a:pPr>
              <a:r>
                <a:rPr lang="ko-KR" altLang="en-US" dirty="0" err="1"/>
                <a:t>메타코미디클럽</a:t>
              </a:r>
              <a:r>
                <a:rPr lang="ko-KR" altLang="en-US" dirty="0"/>
                <a:t> </a:t>
              </a:r>
              <a:r>
                <a:rPr lang="en-US" altLang="ko-KR" dirty="0"/>
                <a:t>: 192,571</a:t>
              </a:r>
            </a:p>
            <a:p>
              <a:pPr marL="342900" indent="-342900">
                <a:buFont typeface="+mj-lt"/>
                <a:buAutoNum type="arabicPeriod"/>
              </a:pPr>
              <a:r>
                <a:rPr lang="ko-KR" altLang="en-US" dirty="0" err="1"/>
                <a:t>숏박스</a:t>
              </a:r>
              <a:r>
                <a:rPr lang="ko-KR" altLang="en-US" dirty="0"/>
                <a:t> </a:t>
              </a:r>
              <a:r>
                <a:rPr lang="en-US" altLang="ko-KR" dirty="0"/>
                <a:t>: 190,245</a:t>
              </a:r>
            </a:p>
            <a:p>
              <a:pPr marL="342900" indent="-342900">
                <a:buFont typeface="+mj-lt"/>
                <a:buAutoNum type="arabicPeriod"/>
              </a:pPr>
              <a:r>
                <a:rPr lang="ko-KR" altLang="en-US" dirty="0"/>
                <a:t> </a:t>
              </a:r>
              <a:r>
                <a:rPr lang="ko-KR" altLang="en-US" dirty="0" err="1"/>
                <a:t>크큭티비</a:t>
              </a:r>
              <a:r>
                <a:rPr lang="ko-KR" altLang="en-US" dirty="0"/>
                <a:t> </a:t>
              </a:r>
              <a:r>
                <a:rPr lang="en-US" altLang="ko-KR" dirty="0"/>
                <a:t>: 190,024</a:t>
              </a:r>
            </a:p>
            <a:p>
              <a:pPr marL="342900" indent="-342900">
                <a:buFont typeface="+mj-lt"/>
                <a:buAutoNum type="arabicPeriod"/>
              </a:pPr>
              <a:r>
                <a:rPr lang="ko-KR" altLang="en-US" dirty="0" err="1"/>
                <a:t>권혁수</a:t>
              </a:r>
              <a:r>
                <a:rPr lang="ko-KR" altLang="en-US" dirty="0"/>
                <a:t> 감성 </a:t>
              </a:r>
              <a:r>
                <a:rPr lang="en-US" altLang="ko-KR" dirty="0"/>
                <a:t>: 1842,564</a:t>
              </a:r>
            </a:p>
            <a:p>
              <a:pPr marL="342900" indent="-342900">
                <a:buFont typeface="+mj-lt"/>
                <a:buAutoNum type="arabicPeriod"/>
              </a:pPr>
              <a:r>
                <a:rPr lang="ko-KR" altLang="en-US" dirty="0"/>
                <a:t>흔한 </a:t>
              </a:r>
              <a:r>
                <a:rPr lang="ko-KR" altLang="en-US" dirty="0" err="1"/>
                <a:t>센충이</a:t>
              </a:r>
              <a:r>
                <a:rPr lang="ko-KR" altLang="en-US" dirty="0"/>
                <a:t> </a:t>
              </a:r>
              <a:r>
                <a:rPr lang="en-US" altLang="ko-KR" dirty="0"/>
                <a:t>: 135,847</a:t>
              </a:r>
            </a:p>
            <a:p>
              <a:pPr marL="342900" indent="-342900">
                <a:buFont typeface="+mj-lt"/>
                <a:buAutoNum type="arabicPeriod"/>
              </a:pPr>
              <a:r>
                <a:rPr lang="en-US" altLang="ko-KR" dirty="0"/>
                <a:t> …</a:t>
              </a:r>
            </a:p>
            <a:p>
              <a:pPr marL="342900" indent="-342900">
                <a:buFont typeface="+mj-lt"/>
                <a:buAutoNum type="arabicPeriod"/>
              </a:pPr>
              <a:endParaRPr lang="en-US" altLang="ko-KR" dirty="0"/>
            </a:p>
          </p:txBody>
        </p:sp>
        <p:sp>
          <p:nvSpPr>
            <p:cNvPr id="17" name="TextBox 16">
              <a:extLst>
                <a:ext uri="{FF2B5EF4-FFF2-40B4-BE49-F238E27FC236}">
                  <a16:creationId xmlns:a16="http://schemas.microsoft.com/office/drawing/2014/main" id="{A7075545-1536-DD9D-CF4A-5EA498CF7F31}"/>
                </a:ext>
              </a:extLst>
            </p:cNvPr>
            <p:cNvSpPr txBox="1"/>
            <p:nvPr/>
          </p:nvSpPr>
          <p:spPr>
            <a:xfrm>
              <a:off x="848666" y="1545857"/>
              <a:ext cx="3103735" cy="400110"/>
            </a:xfrm>
            <a:prstGeom prst="rect">
              <a:avLst/>
            </a:prstGeom>
            <a:noFill/>
          </p:spPr>
          <p:txBody>
            <a:bodyPr wrap="none" rtlCol="0">
              <a:spAutoFit/>
            </a:bodyPr>
            <a:lstStyle/>
            <a:p>
              <a:r>
                <a:rPr lang="en-US" altLang="ko-KR" sz="2000" b="1" dirty="0"/>
                <a:t>Top 20 Shorts in a week</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p:txBody>
        </p:sp>
      </p:grpSp>
      <p:grpSp>
        <p:nvGrpSpPr>
          <p:cNvPr id="2" name="그룹 1">
            <a:extLst>
              <a:ext uri="{FF2B5EF4-FFF2-40B4-BE49-F238E27FC236}">
                <a16:creationId xmlns:a16="http://schemas.microsoft.com/office/drawing/2014/main" id="{05688342-5195-CFAE-1820-03898AEF34A5}"/>
              </a:ext>
            </a:extLst>
          </p:cNvPr>
          <p:cNvGrpSpPr/>
          <p:nvPr/>
        </p:nvGrpSpPr>
        <p:grpSpPr>
          <a:xfrm>
            <a:off x="5544510" y="1545857"/>
            <a:ext cx="4624726" cy="4647427"/>
            <a:chOff x="5544510" y="1545857"/>
            <a:chExt cx="3917143" cy="4647427"/>
          </a:xfrm>
        </p:grpSpPr>
        <p:sp>
          <p:nvSpPr>
            <p:cNvPr id="14" name="TextBox 13">
              <a:extLst>
                <a:ext uri="{FF2B5EF4-FFF2-40B4-BE49-F238E27FC236}">
                  <a16:creationId xmlns:a16="http://schemas.microsoft.com/office/drawing/2014/main" id="{3E3145D3-8841-7901-6B32-23B297D585D9}"/>
                </a:ext>
              </a:extLst>
            </p:cNvPr>
            <p:cNvSpPr txBox="1"/>
            <p:nvPr/>
          </p:nvSpPr>
          <p:spPr>
            <a:xfrm>
              <a:off x="6105903" y="1545857"/>
              <a:ext cx="2794355" cy="400110"/>
            </a:xfrm>
            <a:prstGeom prst="rect">
              <a:avLst/>
            </a:prstGeom>
            <a:noFill/>
          </p:spPr>
          <p:txBody>
            <a:bodyPr wrap="none" rtlCol="0">
              <a:spAutoFit/>
            </a:bodyPr>
            <a:lstStyle/>
            <a:p>
              <a:r>
                <a:rPr lang="en-US" altLang="ko-KR" sz="2000" b="1" dirty="0"/>
                <a:t>Requested Keywords</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AD5C7DAE-7A3E-7CA4-0AC7-E816DC244AA7}"/>
                </a:ext>
              </a:extLst>
            </p:cNvPr>
            <p:cNvSpPr txBox="1"/>
            <p:nvPr/>
          </p:nvSpPr>
          <p:spPr>
            <a:xfrm>
              <a:off x="5544510" y="1945967"/>
              <a:ext cx="3917143" cy="4247317"/>
            </a:xfrm>
            <a:prstGeom prst="rect">
              <a:avLst/>
            </a:prstGeom>
            <a:solidFill>
              <a:srgbClr val="D8D8D8"/>
            </a:solidFill>
            <a:ln>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342900" indent="-342900">
                <a:buClr>
                  <a:schemeClr val="dk1"/>
                </a:buClr>
                <a:buSzPts val="1800"/>
                <a:buFont typeface="+mj-lt"/>
                <a:buAutoNum type="arabicPeriod"/>
                <a:defRPr sz="1800">
                  <a:solidFill>
                    <a:schemeClr val="dk1"/>
                  </a:solidFill>
                </a:defRPr>
              </a:lvl1pPr>
            </a:lstStyle>
            <a:p>
              <a:pPr marL="0" indent="0">
                <a:buNone/>
              </a:pPr>
              <a:r>
                <a:rPr lang="en-US" altLang="ko-KR" dirty="0"/>
                <a:t>- Comedy</a:t>
              </a:r>
              <a:br>
                <a:rPr lang="en-US" altLang="ko-KR" dirty="0"/>
              </a:br>
              <a:r>
                <a:rPr lang="en-US" altLang="ko-KR" dirty="0"/>
                <a:t>- </a:t>
              </a:r>
              <a:r>
                <a:rPr lang="ko-KR" altLang="en-US" dirty="0"/>
                <a:t>코미디</a:t>
              </a:r>
              <a:br>
                <a:rPr lang="en-US" altLang="ko-KR" dirty="0"/>
              </a:br>
              <a:r>
                <a:rPr lang="en-US" altLang="ko-KR" dirty="0"/>
                <a:t>- </a:t>
              </a:r>
              <a:r>
                <a:rPr lang="ko-KR" altLang="en-US" dirty="0"/>
                <a:t>대학</a:t>
              </a:r>
              <a:br>
                <a:rPr lang="en-US" altLang="ko-KR" dirty="0"/>
              </a:br>
              <a:r>
                <a:rPr lang="en-US" altLang="ko-KR" dirty="0"/>
                <a:t>- </a:t>
              </a:r>
              <a:r>
                <a:rPr lang="ko-KR" altLang="en-US" dirty="0"/>
                <a:t>스탠드업 </a:t>
              </a:r>
              <a:r>
                <a:rPr lang="ko-KR" altLang="en-US" dirty="0" err="1"/>
                <a:t>코메디</a:t>
              </a:r>
              <a:br>
                <a:rPr lang="en-US" altLang="ko-KR" dirty="0"/>
              </a:br>
              <a:r>
                <a:rPr lang="en-US" altLang="ko-KR" dirty="0"/>
                <a:t>- Stand up comedy</a:t>
              </a:r>
              <a:br>
                <a:rPr lang="en-US" altLang="ko-KR" dirty="0"/>
              </a:br>
              <a:r>
                <a:rPr lang="en-US" altLang="ko-KR" dirty="0"/>
                <a:t>- </a:t>
              </a:r>
              <a:r>
                <a:rPr lang="ko-KR" altLang="en-US" dirty="0" err="1"/>
                <a:t>인플루언서</a:t>
              </a:r>
              <a:br>
                <a:rPr lang="en-US" altLang="ko-KR" dirty="0"/>
              </a:br>
              <a:r>
                <a:rPr lang="en-US" altLang="ko-KR" dirty="0"/>
                <a:t>- Influencer</a:t>
              </a:r>
              <a:br>
                <a:rPr lang="en-US" altLang="ko-KR" dirty="0"/>
              </a:br>
              <a:r>
                <a:rPr lang="en-US" altLang="ko-KR" dirty="0"/>
                <a:t>- </a:t>
              </a:r>
              <a:r>
                <a:rPr lang="ko-KR" altLang="en-US" dirty="0"/>
                <a:t>개그</a:t>
              </a:r>
              <a:br>
                <a:rPr lang="en-US" altLang="ko-KR" dirty="0"/>
              </a:br>
              <a:r>
                <a:rPr lang="en-US" altLang="ko-KR" dirty="0"/>
                <a:t>- </a:t>
              </a:r>
              <a:r>
                <a:rPr lang="ko-KR" altLang="en-US" dirty="0" err="1"/>
                <a:t>이준하</a:t>
              </a:r>
              <a:br>
                <a:rPr lang="en-US" altLang="ko-KR" dirty="0"/>
              </a:br>
              <a:r>
                <a:rPr lang="en-US" altLang="ko-KR" dirty="0"/>
                <a:t>- </a:t>
              </a:r>
              <a:r>
                <a:rPr lang="ko-KR" altLang="en-US" dirty="0" err="1"/>
                <a:t>전형돈</a:t>
              </a:r>
              <a:br>
                <a:rPr lang="en-US" altLang="ko-KR" dirty="0"/>
              </a:br>
              <a:r>
                <a:rPr lang="en-US" altLang="ko-KR" dirty="0"/>
                <a:t>- </a:t>
              </a:r>
              <a:r>
                <a:rPr lang="ko-KR" altLang="en-US" dirty="0"/>
                <a:t>무한도전</a:t>
              </a:r>
              <a:br>
                <a:rPr lang="en-US" altLang="ko-KR" dirty="0"/>
              </a:br>
              <a:r>
                <a:rPr lang="en-US" altLang="ko-KR" dirty="0"/>
                <a:t>- </a:t>
              </a:r>
              <a:r>
                <a:rPr lang="ko-KR" altLang="en-US" dirty="0"/>
                <a:t>재미있는</a:t>
              </a:r>
              <a:br>
                <a:rPr lang="en-US" altLang="ko-KR" dirty="0"/>
              </a:br>
              <a:r>
                <a:rPr lang="en-US" altLang="ko-KR" dirty="0"/>
                <a:t>- </a:t>
              </a:r>
              <a:r>
                <a:rPr lang="ko-KR" altLang="en-US" dirty="0"/>
                <a:t>유머러스</a:t>
              </a:r>
              <a:br>
                <a:rPr lang="en-US" altLang="ko-KR" dirty="0"/>
              </a:br>
              <a:r>
                <a:rPr lang="en-US" altLang="ko-KR" dirty="0"/>
                <a:t>- Humorous</a:t>
              </a:r>
              <a:br>
                <a:rPr lang="en-US" altLang="ko-KR" dirty="0"/>
              </a:br>
              <a:r>
                <a:rPr lang="en-US" altLang="ko-KR" dirty="0"/>
                <a:t>…</a:t>
              </a:r>
            </a:p>
          </p:txBody>
        </p:sp>
      </p:grpSp>
      <p:sp>
        <p:nvSpPr>
          <p:cNvPr id="4" name="직사각형 3">
            <a:extLst>
              <a:ext uri="{FF2B5EF4-FFF2-40B4-BE49-F238E27FC236}">
                <a16:creationId xmlns:a16="http://schemas.microsoft.com/office/drawing/2014/main" id="{7E4B3F19-A21C-CA55-6A06-BE670F22034C}"/>
              </a:ext>
            </a:extLst>
          </p:cNvPr>
          <p:cNvSpPr/>
          <p:nvPr/>
        </p:nvSpPr>
        <p:spPr>
          <a:xfrm>
            <a:off x="10083452" y="31449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TBD</a:t>
            </a:r>
            <a:endParaRPr lang="ko-KR" altLang="en-US" sz="2000" dirty="0"/>
          </a:p>
        </p:txBody>
      </p:sp>
    </p:spTree>
  </p:cSld>
  <p:clrMapOvr>
    <a:masterClrMapping/>
  </p:clrMapOvr>
</p:sld>
</file>

<file path=ppt/theme/theme1.xml><?xml version="1.0" encoding="utf-8"?>
<a:theme xmlns:a="http://schemas.openxmlformats.org/drawingml/2006/main" name="6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gital Marketing Group">
  <a:themeElements>
    <a:clrScheme name="SLCC">
      <a:dk1>
        <a:srgbClr val="000000"/>
      </a:dk1>
      <a:lt1>
        <a:srgbClr val="FFFFFF"/>
      </a:lt1>
      <a:dk2>
        <a:srgbClr val="1428A0"/>
      </a:dk2>
      <a:lt2>
        <a:srgbClr val="6E6969"/>
      </a:lt2>
      <a:accent1>
        <a:srgbClr val="0077C8"/>
      </a:accent1>
      <a:accent2>
        <a:srgbClr val="00B2E3"/>
      </a:accent2>
      <a:accent3>
        <a:srgbClr val="00C3B2"/>
      </a:accent3>
      <a:accent4>
        <a:srgbClr val="97D653"/>
      </a:accent4>
      <a:accent5>
        <a:srgbClr val="FFB546"/>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14991</TotalTime>
  <Words>1382</Words>
  <Application>Microsoft Office PowerPoint</Application>
  <PresentationFormat>와이드스크린</PresentationFormat>
  <Paragraphs>255</Paragraphs>
  <Slides>14</Slides>
  <Notes>14</Notes>
  <HiddenSlides>0</HiddenSlides>
  <MMClips>0</MMClips>
  <ScaleCrop>false</ScaleCrop>
  <HeadingPairs>
    <vt:vector size="6" baseType="variant">
      <vt:variant>
        <vt:lpstr>사용한 글꼴</vt:lpstr>
      </vt:variant>
      <vt:variant>
        <vt:i4>7</vt:i4>
      </vt:variant>
      <vt:variant>
        <vt:lpstr>테마</vt:lpstr>
      </vt:variant>
      <vt:variant>
        <vt:i4>11</vt:i4>
      </vt:variant>
      <vt:variant>
        <vt:lpstr>슬라이드 제목</vt:lpstr>
      </vt:variant>
      <vt:variant>
        <vt:i4>14</vt:i4>
      </vt:variant>
    </vt:vector>
  </HeadingPairs>
  <TitlesOfParts>
    <vt:vector size="32" baseType="lpstr">
      <vt:lpstr>Wingdings</vt:lpstr>
      <vt:lpstr>Noto Sans Symbols</vt:lpstr>
      <vt:lpstr>Questrial</vt:lpstr>
      <vt:lpstr>Arial</vt:lpstr>
      <vt:lpstr>맑은 고딕</vt:lpstr>
      <vt:lpstr>Roboto</vt:lpstr>
      <vt:lpstr>맑은 고딕</vt:lpstr>
      <vt:lpstr>6_테마3</vt:lpstr>
      <vt:lpstr>1_Digital Marketing Group</vt:lpstr>
      <vt:lpstr>테마3</vt:lpstr>
      <vt:lpstr>1_테마3</vt:lpstr>
      <vt:lpstr>2_테마3</vt:lpstr>
      <vt:lpstr>3_테마3</vt:lpstr>
      <vt:lpstr>4_테마3</vt:lpstr>
      <vt:lpstr>EY_regular_presentation_2010</vt:lpstr>
      <vt:lpstr>1_EY_regular_presentation_2010</vt:lpstr>
      <vt:lpstr>5_테마3</vt:lpstr>
      <vt:lpstr>7_테마3</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HyunJunLee</dc:creator>
  <cp:lastModifiedBy>HyunJun Lee</cp:lastModifiedBy>
  <cp:revision>34</cp:revision>
  <dcterms:modified xsi:type="dcterms:W3CDTF">2024-08-18T12:11:15Z</dcterms:modified>
</cp:coreProperties>
</file>