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71" r:id="rId5"/>
    <p:sldId id="272" r:id="rId6"/>
    <p:sldId id="273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5" autoAdjust="0"/>
    <p:restoredTop sz="83354" autoAdjust="0"/>
  </p:normalViewPr>
  <p:slideViewPr>
    <p:cSldViewPr snapToGrid="0">
      <p:cViewPr>
        <p:scale>
          <a:sx n="100" d="100"/>
          <a:sy n="100" d="100"/>
        </p:scale>
        <p:origin x="-331" y="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7744a18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7744a18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2813359f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2813359f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744a18c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7744a18c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고객이 고른 카테고리 별 트렌드 및 인사이트 제공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고객 맞춤형 트렌드 및 인사이트 제공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e475fa729dbc3d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e475fa729dbc3d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카테고리</a:t>
            </a:r>
            <a:r>
              <a:rPr lang="en-US" altLang="ko-KR" dirty="0"/>
              <a:t>, </a:t>
            </a:r>
            <a:r>
              <a:rPr lang="ko-KR" altLang="en-US" dirty="0"/>
              <a:t>고객 맞춤 키워드 제공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82SEkpDM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tm5WzPMCD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mX6n65Lyx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18852" y="4144617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2025-1-17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CD8D791-DAE8-6F8E-9847-4FE4E2ED2A3D}"/>
              </a:ext>
            </a:extLst>
          </p:cNvPr>
          <p:cNvSpPr txBox="1"/>
          <p:nvPr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  <p:sp>
        <p:nvSpPr>
          <p:cNvPr id="10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2;p14"/>
          <p:cNvSpPr/>
          <p:nvPr/>
        </p:nvSpPr>
        <p:spPr>
          <a:xfrm>
            <a:off x="439031" y="713406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linkClick r:id="rId3" action="ppaction://hlinksldjump"/>
              </a:rPr>
              <a:t>Week1 Trend &amp; Insight</a:t>
            </a:r>
            <a:br>
              <a:rPr lang="en" dirty="0">
                <a:hlinkClick r:id="rId3" action="ppaction://hlinksldjump"/>
              </a:rPr>
            </a:br>
            <a:r>
              <a:rPr lang="en" dirty="0"/>
              <a:t>- Shorts Info &amp; POV</a:t>
            </a:r>
            <a:br>
              <a:rPr lang="en" dirty="0"/>
            </a:br>
            <a:r>
              <a:rPr lang="en" dirty="0"/>
              <a:t>- Highlight Keywords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Week2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Week3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7;p15">
            <a:extLst>
              <a:ext uri="{FF2B5EF4-FFF2-40B4-BE49-F238E27FC236}">
                <a16:creationId xmlns:a16="http://schemas.microsoft.com/office/drawing/2014/main" xmlns="" id="{92CD9A63-706B-9909-1DD0-34EB314E177C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Contents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" name="Google Shape;68;p15">
            <a:extLst>
              <a:ext uri="{FF2B5EF4-FFF2-40B4-BE49-F238E27FC236}">
                <a16:creationId xmlns:a16="http://schemas.microsoft.com/office/drawing/2014/main" xmlns="" id="{E67A00CF-28AA-2BFB-32F6-FC986673173A}"/>
              </a:ext>
            </a:extLst>
          </p:cNvPr>
          <p:cNvSpPr/>
          <p:nvPr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Week1</a:t>
            </a:r>
            <a:endParaRPr dirty="0"/>
          </a:p>
        </p:txBody>
      </p:sp>
      <p:sp>
        <p:nvSpPr>
          <p:cNvPr id="9" name="Google Shape;69;p15">
            <a:extLst>
              <a:ext uri="{FF2B5EF4-FFF2-40B4-BE49-F238E27FC236}">
                <a16:creationId xmlns:a16="http://schemas.microsoft.com/office/drawing/2014/main" xmlns="" id="{CF497183-B54F-333E-F874-0825F781ADF1}"/>
              </a:ext>
            </a:extLst>
          </p:cNvPr>
          <p:cNvSpPr/>
          <p:nvPr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10" name="Google Shape;70;p15">
            <a:extLst>
              <a:ext uri="{FF2B5EF4-FFF2-40B4-BE49-F238E27FC236}">
                <a16:creationId xmlns:a16="http://schemas.microsoft.com/office/drawing/2014/main" xmlns="" id="{ED27E342-DDBB-BDB9-E275-FFEA786F9E17}"/>
              </a:ext>
            </a:extLst>
          </p:cNvPr>
          <p:cNvSpPr/>
          <p:nvPr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Week1</a:t>
            </a:r>
            <a:endParaRPr dirty="0"/>
          </a:p>
        </p:txBody>
      </p:sp>
      <p:sp>
        <p:nvSpPr>
          <p:cNvPr id="11" name="Google Shape;71;p15">
            <a:extLst>
              <a:ext uri="{FF2B5EF4-FFF2-40B4-BE49-F238E27FC236}">
                <a16:creationId xmlns:a16="http://schemas.microsoft.com/office/drawing/2014/main" xmlns="" id="{ECA89EE2-2B10-58FA-C324-9D41F3EF608E}"/>
              </a:ext>
            </a:extLst>
          </p:cNvPr>
          <p:cNvSpPr/>
          <p:nvPr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12" name="Google Shape;67;p15">
            <a:extLst>
              <a:ext uri="{FF2B5EF4-FFF2-40B4-BE49-F238E27FC236}">
                <a16:creationId xmlns:a16="http://schemas.microsoft.com/office/drawing/2014/main" xmlns="" id="{53288CD2-A7A7-47BE-1DEF-D74D4B9F7816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81;p16">
            <a:extLst>
              <a:ext uri="{FF2B5EF4-FFF2-40B4-BE49-F238E27FC236}">
                <a16:creationId xmlns:a16="http://schemas.microsoft.com/office/drawing/2014/main" xmlns="" id="{2C779F00-1244-831C-C598-D19710B1B768}"/>
              </a:ext>
            </a:extLst>
          </p:cNvPr>
          <p:cNvSpPr/>
          <p:nvPr/>
        </p:nvSpPr>
        <p:spPr>
          <a:xfrm>
            <a:off x="398888" y="75536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30" name="Google Shape;80;p16">
            <a:extLst>
              <a:ext uri="{FF2B5EF4-FFF2-40B4-BE49-F238E27FC236}">
                <a16:creationId xmlns:a16="http://schemas.microsoft.com/office/drawing/2014/main" xmlns="" id="{601A0BFA-83BA-2BEE-0E76-2C4BE914C338}"/>
              </a:ext>
            </a:extLst>
          </p:cNvPr>
          <p:cNvSpPr/>
          <p:nvPr/>
        </p:nvSpPr>
        <p:spPr>
          <a:xfrm>
            <a:off x="398890" y="1136353"/>
            <a:ext cx="4001209" cy="36900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Google Shape;80;p16">
            <a:extLst>
              <a:ext uri="{FF2B5EF4-FFF2-40B4-BE49-F238E27FC236}">
                <a16:creationId xmlns:a16="http://schemas.microsoft.com/office/drawing/2014/main" xmlns="" id="{601A0BFA-83BA-2BEE-0E76-2C4BE914C338}"/>
              </a:ext>
            </a:extLst>
          </p:cNvPr>
          <p:cNvSpPr/>
          <p:nvPr/>
        </p:nvSpPr>
        <p:spPr>
          <a:xfrm>
            <a:off x="398890" y="1137697"/>
            <a:ext cx="4001209" cy="368870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xmlns="" id="{EDECC6AB-5508-8AFE-661D-FC510DFB2F04}"/>
              </a:ext>
            </a:extLst>
          </p:cNvPr>
          <p:cNvSpPr/>
          <p:nvPr/>
        </p:nvSpPr>
        <p:spPr>
          <a:xfrm>
            <a:off x="4625828" y="1095420"/>
            <a:ext cx="4001209" cy="373097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xmlns="" id="{F7FC0028-0B75-3D54-36D9-3A69D33C6FDD}"/>
              </a:ext>
            </a:extLst>
          </p:cNvPr>
          <p:cNvSpPr/>
          <p:nvPr/>
        </p:nvSpPr>
        <p:spPr>
          <a:xfrm>
            <a:off x="4625823" y="713083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xmlns="" id="{2C779F00-1244-831C-C598-D19710B1B768}"/>
              </a:ext>
            </a:extLst>
          </p:cNvPr>
          <p:cNvSpPr/>
          <p:nvPr/>
        </p:nvSpPr>
        <p:spPr>
          <a:xfrm>
            <a:off x="398888" y="75536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xmlns="" id="{59F189D5-41A1-0A2A-8DE7-50D36D7CE85F}"/>
              </a:ext>
            </a:extLst>
          </p:cNvPr>
          <p:cNvSpPr txBox="1"/>
          <p:nvPr/>
        </p:nvSpPr>
        <p:spPr>
          <a:xfrm>
            <a:off x="4625825" y="1116269"/>
            <a:ext cx="400120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광고 관련 제품</a:t>
            </a:r>
            <a:endParaRPr lang="en-US" altLang="ko-KR" sz="1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 typeface="Arial" pitchFamily="34" charset="0"/>
              <a:buChar char="•"/>
            </a:pPr>
            <a:endParaRPr lang="en-US" altLang="ko-KR" sz="1000" dirty="0"/>
          </a:p>
          <a:p>
            <a:pPr marL="171450" lvl="0" indent="-171450">
              <a:buFont typeface="Arial" pitchFamily="34" charset="0"/>
              <a:buChar char="•"/>
            </a:pPr>
            <a:endParaRPr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xmlns="" id="{68F80EE1-8BB3-B74F-782A-CB918262D1D0}"/>
              </a:ext>
            </a:extLst>
          </p:cNvPr>
          <p:cNvSpPr txBox="1"/>
          <p:nvPr/>
        </p:nvSpPr>
        <p:spPr>
          <a:xfrm>
            <a:off x="394923" y="2652834"/>
            <a:ext cx="187075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2,888,966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xmlns="" id="{E13A061B-0F02-725F-D958-E9CAF2990002}"/>
              </a:ext>
            </a:extLst>
          </p:cNvPr>
          <p:cNvSpPr txBox="1"/>
          <p:nvPr/>
        </p:nvSpPr>
        <p:spPr>
          <a:xfrm>
            <a:off x="2265679" y="2652834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좋아요</a:t>
            </a:r>
            <a:r>
              <a:rPr lang="en-US" altLang="ko-KR" sz="900" dirty="0">
                <a:solidFill>
                  <a:schemeClr val="tx1"/>
                </a:solidFill>
              </a:rPr>
              <a:t>: 217K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xmlns="" id="{A1DB1B84-7FAD-28D1-915B-FEF7D8C5E43C}"/>
              </a:ext>
            </a:extLst>
          </p:cNvPr>
          <p:cNvSpPr txBox="1"/>
          <p:nvPr/>
        </p:nvSpPr>
        <p:spPr>
          <a:xfrm>
            <a:off x="2258058" y="3032113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채널 카테고리</a:t>
            </a:r>
            <a:r>
              <a:rPr lang="en-US" altLang="ko-KR" sz="900" dirty="0">
                <a:solidFill>
                  <a:schemeClr val="tx1"/>
                </a:solidFill>
              </a:rPr>
              <a:t>: People &amp; Blog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9" y="3401416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쇼츠</a:t>
            </a:r>
            <a:r>
              <a:rPr lang="ko-KR" altLang="en-US" sz="900" dirty="0">
                <a:solidFill>
                  <a:schemeClr val="tx1"/>
                </a:solidFill>
              </a:rPr>
              <a:t> 카테고리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/>
              <a:t>'Before &amp; After'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xmlns="" id="{0E6B5A85-FC0D-2825-9308-D51EBFD70F33}"/>
              </a:ext>
            </a:extLst>
          </p:cNvPr>
          <p:cNvSpPr txBox="1"/>
          <p:nvPr/>
        </p:nvSpPr>
        <p:spPr>
          <a:xfrm>
            <a:off x="406510" y="3401415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구독자</a:t>
            </a:r>
            <a:r>
              <a:rPr lang="en-US" altLang="ko-KR" sz="900" dirty="0">
                <a:solidFill>
                  <a:schemeClr val="tx1"/>
                </a:solidFill>
              </a:rPr>
              <a:t>: 2.44M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xmlns="" id="{F4F3EE7D-618F-6177-1BE7-2E3B2C5B49A5}"/>
              </a:ext>
            </a:extLst>
          </p:cNvPr>
          <p:cNvSpPr txBox="1"/>
          <p:nvPr/>
        </p:nvSpPr>
        <p:spPr>
          <a:xfrm>
            <a:off x="387303" y="3018206"/>
            <a:ext cx="187075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채널명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창하</a:t>
            </a:r>
            <a:r>
              <a:rPr lang="en-US" altLang="ko-KR" sz="900" dirty="0">
                <a:solidFill>
                  <a:schemeClr val="tx1"/>
                </a:solidFill>
              </a:rPr>
              <a:t>CHANGHA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3770717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긍부정</a:t>
            </a:r>
            <a:r>
              <a:rPr lang="ko-KR" altLang="en-US" sz="900" dirty="0">
                <a:solidFill>
                  <a:schemeClr val="tx1"/>
                </a:solidFill>
              </a:rPr>
              <a:t> 비율</a:t>
            </a:r>
            <a:r>
              <a:rPr lang="en-US" altLang="ko-KR" sz="900" dirty="0">
                <a:solidFill>
                  <a:schemeClr val="tx1"/>
                </a:solidFill>
              </a:rPr>
              <a:t>: 98%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xmlns="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Shorts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xmlns="" id="{7E71FC19-80EC-F3A2-4573-884B46D186CC}"/>
              </a:ext>
            </a:extLst>
          </p:cNvPr>
          <p:cNvSpPr txBox="1"/>
          <p:nvPr/>
        </p:nvSpPr>
        <p:spPr>
          <a:xfrm>
            <a:off x="406510" y="1170547"/>
            <a:ext cx="400121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algn="l"/>
            <a:r>
              <a:rPr lang="en-US" altLang="ko-KR" sz="1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MAC </a:t>
            </a:r>
            <a:r>
              <a:rPr lang="ko-KR" altLang="en-US" sz="1000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글로우스택</a:t>
            </a:r>
            <a:r>
              <a:rPr lang="ko-KR" altLang="en-US" sz="10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메이크업🌸</a:t>
            </a:r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7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3796205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광고 여부</a:t>
            </a:r>
            <a:r>
              <a:rPr lang="en-US" altLang="ko-KR" sz="900" dirty="0">
                <a:solidFill>
                  <a:schemeClr val="tx1"/>
                </a:solidFill>
              </a:rPr>
              <a:t>: Yes</a:t>
            </a:r>
          </a:p>
        </p:txBody>
      </p:sp>
      <p:sp>
        <p:nvSpPr>
          <p:cNvPr id="28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4140019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참여율</a:t>
            </a:r>
            <a:r>
              <a:rPr lang="en-US" altLang="ko-KR" sz="900" dirty="0">
                <a:solidFill>
                  <a:schemeClr val="tx1"/>
                </a:solidFill>
              </a:rPr>
              <a:t>: 7.5%</a:t>
            </a:r>
          </a:p>
        </p:txBody>
      </p:sp>
      <p:sp>
        <p:nvSpPr>
          <p:cNvPr id="31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4127823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채널 </a:t>
            </a:r>
            <a:r>
              <a:rPr lang="en-US" altLang="ko-KR" sz="900" dirty="0">
                <a:solidFill>
                  <a:schemeClr val="tx1"/>
                </a:solidFill>
              </a:rPr>
              <a:t>Score: A+</a:t>
            </a:r>
          </a:p>
        </p:txBody>
      </p:sp>
      <p:sp>
        <p:nvSpPr>
          <p:cNvPr id="34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4481378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주요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연령대</a:t>
            </a:r>
            <a:r>
              <a:rPr lang="en-US" altLang="ko-KR" sz="900" dirty="0">
                <a:solidFill>
                  <a:schemeClr val="tx1"/>
                </a:solidFill>
              </a:rPr>
              <a:t>: 20~30 </a:t>
            </a:r>
          </a:p>
        </p:txBody>
      </p:sp>
      <p:sp>
        <p:nvSpPr>
          <p:cNvPr id="35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4497833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성비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여성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남성</a:t>
            </a:r>
            <a:r>
              <a:rPr lang="en-US" altLang="ko-KR" sz="900" dirty="0">
                <a:solidFill>
                  <a:schemeClr val="tx1"/>
                </a:solidFill>
              </a:rPr>
              <a:t>): 95:5</a:t>
            </a:r>
          </a:p>
        </p:txBody>
      </p:sp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xmlns="" id="{254B8BA0-848A-0446-3DE2-4BC13F74D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31" y="1542223"/>
            <a:ext cx="2139109" cy="1099316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040029"/>
              </p:ext>
            </p:extLst>
          </p:nvPr>
        </p:nvGraphicFramePr>
        <p:xfrm>
          <a:off x="4695298" y="1439419"/>
          <a:ext cx="3859422" cy="1440180"/>
        </p:xfrm>
        <a:graphic>
          <a:graphicData uri="http://schemas.openxmlformats.org/drawingml/2006/table">
            <a:tbl>
              <a:tblPr>
                <a:tableStyleId>{F85AC060-D7E8-43D9-A86C-4999140D4041}</a:tableStyleId>
              </a:tblPr>
              <a:tblGrid>
                <a:gridCol w="2329275"/>
                <a:gridCol w="658940"/>
                <a:gridCol w="871207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제품명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브랜드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가격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라이트풀 </a:t>
                      </a:r>
                      <a:r>
                        <a:rPr lang="en-US" altLang="ko-KR" sz="900" u="none" strike="noStrike">
                          <a:effectLst/>
                        </a:rPr>
                        <a:t>C </a:t>
                      </a:r>
                      <a:r>
                        <a:rPr lang="ko-KR" altLang="en-US" sz="900" u="none" strike="noStrike">
                          <a:effectLst/>
                        </a:rPr>
                        <a:t>코랄 그라스 틴티드 프라이머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약 </a:t>
                      </a:r>
                      <a:r>
                        <a:rPr lang="en-US" altLang="ko-KR" sz="900" u="none" strike="noStrike" dirty="0">
                          <a:effectLst/>
                        </a:rPr>
                        <a:t>58,000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스트롭 크림 핑크라이트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약 </a:t>
                      </a:r>
                      <a:r>
                        <a:rPr lang="en-US" altLang="ko-KR" sz="900" u="none" strike="noStrike">
                          <a:effectLst/>
                        </a:rPr>
                        <a:t>55,000</a:t>
                      </a:r>
                      <a:r>
                        <a:rPr lang="ko-KR" altLang="en-US" sz="900" u="none" strike="noStrike">
                          <a:effectLst/>
                        </a:rPr>
                        <a:t>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글로우 플레이 블러셔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약 </a:t>
                      </a:r>
                      <a:r>
                        <a:rPr lang="en-US" altLang="ko-KR" sz="900" u="none" strike="noStrike">
                          <a:effectLst/>
                        </a:rPr>
                        <a:t>37,000</a:t>
                      </a:r>
                      <a:r>
                        <a:rPr lang="ko-KR" altLang="en-US" sz="900" u="none" strike="noStrike">
                          <a:effectLst/>
                        </a:rPr>
                        <a:t>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글로우 플레이 립밤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약 </a:t>
                      </a:r>
                      <a:r>
                        <a:rPr lang="en-US" altLang="ko-KR" sz="900" u="none" strike="noStrike">
                          <a:effectLst/>
                        </a:rPr>
                        <a:t>30,000</a:t>
                      </a:r>
                      <a:r>
                        <a:rPr lang="ko-KR" altLang="en-US" sz="900" u="none" strike="noStrike">
                          <a:effectLst/>
                        </a:rPr>
                        <a:t>원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블랙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스택</a:t>
                      </a:r>
                      <a:r>
                        <a:rPr lang="ko-KR" altLang="en-US" sz="900" u="none" strike="noStrike" dirty="0">
                          <a:effectLst/>
                        </a:rPr>
                        <a:t> 마스카라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약 </a:t>
                      </a:r>
                      <a:r>
                        <a:rPr lang="en-US" altLang="ko-KR" sz="900" u="none" strike="noStrike" dirty="0">
                          <a:effectLst/>
                        </a:rPr>
                        <a:t>35,000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9" name="Google Shape;78;p16">
            <a:extLst>
              <a:ext uri="{FF2B5EF4-FFF2-40B4-BE49-F238E27FC236}">
                <a16:creationId xmlns:a16="http://schemas.microsoft.com/office/drawing/2014/main" xmlns="" id="{59F189D5-41A1-0A2A-8DE7-50D36D7CE85F}"/>
              </a:ext>
            </a:extLst>
          </p:cNvPr>
          <p:cNvSpPr txBox="1"/>
          <p:nvPr/>
        </p:nvSpPr>
        <p:spPr>
          <a:xfrm>
            <a:off x="4625830" y="3569208"/>
            <a:ext cx="4001209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900" b="1" dirty="0" smtClean="0"/>
              <a:t>포맷분석</a:t>
            </a:r>
            <a:r>
              <a:rPr lang="en-US" altLang="ko-KR" sz="900" b="1" dirty="0" smtClean="0"/>
              <a:t> </a:t>
            </a:r>
            <a:endParaRPr lang="en-US" altLang="ko-KR" sz="9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주로 </a:t>
            </a:r>
            <a:r>
              <a:rPr lang="en-US" altLang="ko-KR" sz="900" dirty="0"/>
              <a:t>Before &amp; After</a:t>
            </a:r>
            <a:r>
              <a:rPr lang="ko-KR" altLang="en-US" sz="900" dirty="0"/>
              <a:t> 형식으로 메이크업 전후의 차이를 강조</a:t>
            </a:r>
            <a:r>
              <a:rPr lang="en-US" altLang="ko-KR" sz="900" dirty="0"/>
              <a:t>. </a:t>
            </a:r>
            <a:r>
              <a:rPr lang="ko-KR" altLang="en-US" sz="900" dirty="0"/>
              <a:t>자연스러움과 완벽함의 조화가 핵심</a:t>
            </a:r>
            <a:r>
              <a:rPr lang="en-US" altLang="ko-KR" sz="900" dirty="0"/>
              <a:t>.</a:t>
            </a:r>
          </a:p>
          <a:p>
            <a:r>
              <a:rPr lang="ko-KR" altLang="en-US" sz="900" b="1" dirty="0" smtClean="0"/>
              <a:t>테마</a:t>
            </a:r>
            <a:r>
              <a:rPr lang="en-US" altLang="ko-KR" sz="900" b="1" dirty="0"/>
              <a:t> </a:t>
            </a:r>
            <a:r>
              <a:rPr lang="ko-KR" altLang="en-US" sz="900" b="1" dirty="0" smtClean="0"/>
              <a:t>분석</a:t>
            </a:r>
            <a:endParaRPr lang="en-US" altLang="ko-KR" sz="9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/>
              <a:t>"</a:t>
            </a:r>
            <a:r>
              <a:rPr lang="ko-KR" altLang="en-US" sz="900" dirty="0"/>
              <a:t>자연스러운 아름다움</a:t>
            </a:r>
            <a:r>
              <a:rPr lang="en-US" altLang="ko-KR" sz="900" dirty="0"/>
              <a:t>"</a:t>
            </a:r>
            <a:r>
              <a:rPr lang="ko-KR" altLang="en-US" sz="900" dirty="0"/>
              <a:t>을 중심으로 한 메시지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/>
              <a:t>메이크업 과정에서의 시각적인 변화와 고급스러운 피부 표현</a:t>
            </a:r>
            <a:r>
              <a:rPr lang="en-US" altLang="ko-KR" sz="900" dirty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900" dirty="0"/>
              <a:t>"</a:t>
            </a:r>
            <a:r>
              <a:rPr lang="ko-KR" altLang="en-US" sz="900" dirty="0"/>
              <a:t>완벽함</a:t>
            </a:r>
            <a:r>
              <a:rPr lang="en-US" altLang="ko-KR" sz="900" dirty="0"/>
              <a:t>", "</a:t>
            </a:r>
            <a:r>
              <a:rPr lang="ko-KR" altLang="en-US" sz="900" dirty="0"/>
              <a:t>귀여움</a:t>
            </a:r>
            <a:r>
              <a:rPr lang="en-US" altLang="ko-KR" sz="900" dirty="0"/>
              <a:t>"</a:t>
            </a:r>
            <a:r>
              <a:rPr lang="ko-KR" altLang="en-US" sz="900" dirty="0"/>
              <a:t>과 같은 긍정적인 감정을 유발하는 연출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59175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xmlns="" id="{601A0BFA-83BA-2BEE-0E76-2C4BE914C338}"/>
              </a:ext>
            </a:extLst>
          </p:cNvPr>
          <p:cNvSpPr/>
          <p:nvPr/>
        </p:nvSpPr>
        <p:spPr>
          <a:xfrm>
            <a:off x="398890" y="1136353"/>
            <a:ext cx="4001209" cy="36900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xmlns="" id="{EDECC6AB-5508-8AFE-661D-FC510DFB2F04}"/>
              </a:ext>
            </a:extLst>
          </p:cNvPr>
          <p:cNvSpPr/>
          <p:nvPr/>
        </p:nvSpPr>
        <p:spPr>
          <a:xfrm>
            <a:off x="4625828" y="1113535"/>
            <a:ext cx="4001209" cy="37128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xmlns="" id="{F7FC0028-0B75-3D54-36D9-3A69D33C6FDD}"/>
              </a:ext>
            </a:extLst>
          </p:cNvPr>
          <p:cNvSpPr/>
          <p:nvPr/>
        </p:nvSpPr>
        <p:spPr>
          <a:xfrm>
            <a:off x="4625828" y="73119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xmlns="" id="{2C779F00-1244-831C-C598-D19710B1B768}"/>
              </a:ext>
            </a:extLst>
          </p:cNvPr>
          <p:cNvSpPr/>
          <p:nvPr/>
        </p:nvSpPr>
        <p:spPr>
          <a:xfrm>
            <a:off x="398888" y="75536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xmlns="" id="{59F189D5-41A1-0A2A-8DE7-50D36D7CE85F}"/>
              </a:ext>
            </a:extLst>
          </p:cNvPr>
          <p:cNvSpPr txBox="1"/>
          <p:nvPr/>
        </p:nvSpPr>
        <p:spPr>
          <a:xfrm>
            <a:off x="4625825" y="1116269"/>
            <a:ext cx="400120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언급 제품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dirty="0"/>
          </a:p>
          <a:p>
            <a:pPr marL="171450" lvl="0" indent="-171450">
              <a:buFont typeface="Arial" pitchFamily="34" charset="0"/>
              <a:buChar char="•"/>
            </a:pPr>
            <a:endParaRPr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xmlns="" id="{68F80EE1-8BB3-B74F-782A-CB918262D1D0}"/>
              </a:ext>
            </a:extLst>
          </p:cNvPr>
          <p:cNvSpPr txBox="1"/>
          <p:nvPr/>
        </p:nvSpPr>
        <p:spPr>
          <a:xfrm>
            <a:off x="394923" y="2642674"/>
            <a:ext cx="187075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ko-KR" altLang="en-US" sz="900" dirty="0">
                <a:solidFill>
                  <a:schemeClr val="tx1"/>
                </a:solidFill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/>
              <a:t>18,462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xmlns="" id="{E13A061B-0F02-725F-D958-E9CAF2990002}"/>
              </a:ext>
            </a:extLst>
          </p:cNvPr>
          <p:cNvSpPr txBox="1"/>
          <p:nvPr/>
        </p:nvSpPr>
        <p:spPr>
          <a:xfrm>
            <a:off x="2265679" y="2642674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좋아요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440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xmlns="" id="{A1DB1B84-7FAD-28D1-915B-FEF7D8C5E43C}"/>
              </a:ext>
            </a:extLst>
          </p:cNvPr>
          <p:cNvSpPr txBox="1"/>
          <p:nvPr/>
        </p:nvSpPr>
        <p:spPr>
          <a:xfrm>
            <a:off x="2258058" y="3021953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채널 카테고리</a:t>
            </a:r>
            <a:r>
              <a:rPr lang="en-US" altLang="ko-KR" sz="900" dirty="0">
                <a:solidFill>
                  <a:schemeClr val="tx1"/>
                </a:solidFill>
              </a:rPr>
              <a:t>: People &amp; Blog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9" y="3391255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ko-KR" altLang="en-US" sz="900" dirty="0" err="1">
                <a:solidFill>
                  <a:schemeClr val="tx1"/>
                </a:solidFill>
              </a:rPr>
              <a:t>쇼츠</a:t>
            </a:r>
            <a:r>
              <a:rPr lang="ko-KR" altLang="en-US" sz="900" dirty="0">
                <a:solidFill>
                  <a:schemeClr val="tx1"/>
                </a:solidFill>
              </a:rPr>
              <a:t> 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en-US" altLang="ko-KR" sz="900" dirty="0" smtClean="0"/>
              <a:t>Fashion </a:t>
            </a:r>
            <a:r>
              <a:rPr lang="en-US" altLang="ko-KR" sz="900" dirty="0"/>
              <a:t>and </a:t>
            </a:r>
            <a:r>
              <a:rPr lang="en-US" altLang="ko-KR" sz="900" dirty="0" smtClean="0"/>
              <a:t>Beauty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xmlns="" id="{0E6B5A85-FC0D-2825-9308-D51EBFD70F33}"/>
              </a:ext>
            </a:extLst>
          </p:cNvPr>
          <p:cNvSpPr txBox="1"/>
          <p:nvPr/>
        </p:nvSpPr>
        <p:spPr>
          <a:xfrm>
            <a:off x="406510" y="3391255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구독자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426K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xmlns="" id="{F4F3EE7D-618F-6177-1BE7-2E3B2C5B49A5}"/>
              </a:ext>
            </a:extLst>
          </p:cNvPr>
          <p:cNvSpPr txBox="1"/>
          <p:nvPr/>
        </p:nvSpPr>
        <p:spPr>
          <a:xfrm>
            <a:off x="387303" y="3008046"/>
            <a:ext cx="187075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채널명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ko-KR" altLang="en-US" sz="900" dirty="0">
                <a:solidFill>
                  <a:schemeClr val="tx1"/>
                </a:solidFill>
              </a:rPr>
              <a:t>창하</a:t>
            </a:r>
            <a:r>
              <a:rPr lang="en-US" altLang="ko-KR" sz="900" dirty="0">
                <a:solidFill>
                  <a:schemeClr val="tx1"/>
                </a:solidFill>
              </a:rPr>
              <a:t>CHANGHA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3760557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긍부정</a:t>
            </a:r>
            <a:r>
              <a:rPr lang="ko-KR" altLang="en-US" sz="900" dirty="0">
                <a:solidFill>
                  <a:schemeClr val="tx1"/>
                </a:solidFill>
              </a:rPr>
              <a:t> 비율</a:t>
            </a:r>
            <a:r>
              <a:rPr lang="en-US" altLang="ko-KR" sz="900" dirty="0">
                <a:solidFill>
                  <a:schemeClr val="tx1"/>
                </a:solidFill>
              </a:rPr>
              <a:t>: 98%</a:t>
            </a: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xmlns="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</a:t>
            </a:r>
            <a:r>
              <a:rPr lang="en" sz="2000" dirty="0" smtClean="0">
                <a:solidFill>
                  <a:schemeClr val="dk2"/>
                </a:solidFill>
              </a:rPr>
              <a:t>Long Form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xmlns="" id="{7E71FC19-80EC-F3A2-4573-884B46D186CC}"/>
              </a:ext>
            </a:extLst>
          </p:cNvPr>
          <p:cNvSpPr txBox="1"/>
          <p:nvPr/>
        </p:nvSpPr>
        <p:spPr>
          <a:xfrm>
            <a:off x="369704" y="1104172"/>
            <a:ext cx="413420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r>
              <a:rPr lang="ko-KR" altLang="en-US" sz="900" b="1" dirty="0"/>
              <a:t>💰</a:t>
            </a:r>
            <a:r>
              <a:rPr lang="ko-KR" altLang="en-US" sz="900" b="1" dirty="0" err="1"/>
              <a:t>돈값</a:t>
            </a:r>
            <a:r>
              <a:rPr lang="ko-KR" altLang="en-US" sz="900" b="1" dirty="0"/>
              <a:t> 제대로💰백화점에서 사도 안 아까움</a:t>
            </a:r>
            <a:r>
              <a:rPr lang="en-US" altLang="ko-KR" sz="900" b="1" dirty="0"/>
              <a:t>..!! </a:t>
            </a:r>
            <a:r>
              <a:rPr lang="ko-KR" altLang="en-US" sz="900" b="1" dirty="0"/>
              <a:t>절대 </a:t>
            </a:r>
            <a:r>
              <a:rPr lang="ko-KR" altLang="en-US" sz="900" b="1" dirty="0" err="1"/>
              <a:t>실패없는</a:t>
            </a:r>
            <a:r>
              <a:rPr lang="ko-KR" altLang="en-US" sz="900" b="1" dirty="0"/>
              <a:t> 백화점 </a:t>
            </a:r>
            <a:r>
              <a:rPr lang="ko-KR" altLang="en-US" sz="900" b="1" dirty="0" err="1"/>
              <a:t>추천템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[</a:t>
            </a:r>
            <a:r>
              <a:rPr lang="ko-KR" altLang="en-US" sz="900" b="1" dirty="0" err="1"/>
              <a:t>촉촉</a:t>
            </a:r>
            <a:r>
              <a:rPr lang="ko-KR" altLang="en-US" sz="900" b="1" dirty="0"/>
              <a:t> 피부 </a:t>
            </a:r>
            <a:r>
              <a:rPr lang="ko-KR" altLang="en-US" sz="900" b="1" dirty="0" err="1"/>
              <a:t>최강자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벨벳피부 파우더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차정원</a:t>
            </a:r>
            <a:r>
              <a:rPr lang="en-US" altLang="ko-KR" sz="900" b="1" dirty="0" err="1"/>
              <a:t>st</a:t>
            </a:r>
            <a:r>
              <a:rPr lang="ko-KR" altLang="en-US" sz="900" b="1" dirty="0" err="1"/>
              <a:t>블러셔</a:t>
            </a:r>
            <a:r>
              <a:rPr lang="en-US" altLang="ko-KR" sz="900" b="1" dirty="0"/>
              <a:t>, </a:t>
            </a:r>
            <a:r>
              <a:rPr lang="ko-KR" altLang="en-US" sz="900" b="1" dirty="0" err="1"/>
              <a:t>오버립</a:t>
            </a:r>
            <a:r>
              <a:rPr lang="ko-KR" altLang="en-US" sz="900" b="1" dirty="0"/>
              <a:t> 지속력 </a:t>
            </a:r>
            <a:r>
              <a:rPr lang="ko-KR" altLang="en-US" sz="900" b="1" dirty="0" err="1" smtClean="0"/>
              <a:t>미친템</a:t>
            </a:r>
            <a:endParaRPr lang="en-US" altLang="ko-KR" sz="900" b="1" dirty="0"/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7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3786045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광고 여부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No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8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4129859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참여율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2.6%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1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4117663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채널 </a:t>
            </a:r>
            <a:r>
              <a:rPr lang="en-US" altLang="ko-KR" sz="900" dirty="0">
                <a:solidFill>
                  <a:schemeClr val="tx1"/>
                </a:solidFill>
              </a:rPr>
              <a:t>Score: A+</a:t>
            </a:r>
          </a:p>
        </p:txBody>
      </p:sp>
      <p:sp>
        <p:nvSpPr>
          <p:cNvPr id="34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4471218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주요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연령대</a:t>
            </a:r>
            <a:r>
              <a:rPr lang="en-US" altLang="ko-KR" sz="900" dirty="0">
                <a:solidFill>
                  <a:schemeClr val="tx1"/>
                </a:solidFill>
              </a:rPr>
              <a:t>: 20~30 </a:t>
            </a:r>
          </a:p>
        </p:txBody>
      </p:sp>
      <p:sp>
        <p:nvSpPr>
          <p:cNvPr id="35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4487673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성비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여성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남성</a:t>
            </a:r>
            <a:r>
              <a:rPr lang="en-US" altLang="ko-KR" sz="900" dirty="0">
                <a:solidFill>
                  <a:schemeClr val="tx1"/>
                </a:solidFill>
              </a:rPr>
              <a:t>): </a:t>
            </a:r>
            <a:r>
              <a:rPr lang="en-US" altLang="ko-KR" sz="900" dirty="0" smtClean="0">
                <a:solidFill>
                  <a:schemeClr val="tx1"/>
                </a:solidFill>
              </a:rPr>
              <a:t>90:10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16" y="1541390"/>
            <a:ext cx="1933476" cy="110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22272"/>
              </p:ext>
            </p:extLst>
          </p:nvPr>
        </p:nvGraphicFramePr>
        <p:xfrm>
          <a:off x="4713407" y="1398371"/>
          <a:ext cx="3866713" cy="2118360"/>
        </p:xfrm>
        <a:graphic>
          <a:graphicData uri="http://schemas.openxmlformats.org/drawingml/2006/table">
            <a:tbl>
              <a:tblPr>
                <a:tableStyleId>{F85AC060-D7E8-43D9-A86C-4999140D4041}</a:tableStyleId>
              </a:tblPr>
              <a:tblGrid>
                <a:gridCol w="1808965"/>
                <a:gridCol w="1341468"/>
                <a:gridCol w="716280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제품명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브랜드명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가격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리바이탈에센스</a:t>
                      </a:r>
                      <a:r>
                        <a:rPr lang="ko-KR" altLang="en-US" sz="900" u="none" strike="noStrike" dirty="0">
                          <a:effectLst/>
                        </a:rPr>
                        <a:t> 스킨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글로우</a:t>
                      </a:r>
                      <a:r>
                        <a:rPr lang="ko-KR" altLang="en-US" sz="900" u="none" strike="noStrike" dirty="0">
                          <a:effectLst/>
                        </a:rPr>
                        <a:t> 파운데이션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시세이도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Shiseido)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85,000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트랜스루센트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루스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세팅</a:t>
                      </a:r>
                      <a:r>
                        <a:rPr lang="ko-KR" altLang="en-US" sz="900" u="none" strike="noStrike" dirty="0">
                          <a:effectLst/>
                        </a:rPr>
                        <a:t> 파우더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톤업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로즈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로라메르시에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Laura Mercier)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73,000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에어브러쉬 플로리스 피니쉬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샬롯틸버리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Charlotte </a:t>
                      </a:r>
                      <a:r>
                        <a:rPr lang="en-US" sz="900" u="none" strike="noStrike" dirty="0" err="1">
                          <a:effectLst/>
                        </a:rPr>
                        <a:t>Tilbury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74,000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글로우 플레이 쿠션 블러쉬 토털리 싱크드 그랜드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맥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MAC)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47,000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블러쉬 </a:t>
                      </a:r>
                      <a:r>
                        <a:rPr lang="en-US" altLang="ko-KR" sz="900" u="none" strike="noStrike">
                          <a:effectLst/>
                        </a:rPr>
                        <a:t>99</a:t>
                      </a:r>
                      <a:r>
                        <a:rPr lang="ko-KR" altLang="en-US" sz="900" u="none" strike="noStrike">
                          <a:effectLst/>
                        </a:rPr>
                        <a:t>호 발레틱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헤라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HERA)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50,000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립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치트</a:t>
                      </a:r>
                      <a:r>
                        <a:rPr lang="ko-KR" altLang="en-US" sz="900" u="none" strike="noStrike" dirty="0">
                          <a:effectLst/>
                        </a:rPr>
                        <a:t> 아이콘베이비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필로우토크페어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err="1">
                          <a:effectLst/>
                        </a:rPr>
                        <a:t>샬롯틸버리</a:t>
                      </a:r>
                      <a:r>
                        <a:rPr lang="ko-KR" altLang="en-US" sz="900" u="none" strike="noStrike" dirty="0">
                          <a:effectLst/>
                        </a:rPr>
                        <a:t>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Charlotte </a:t>
                      </a:r>
                      <a:r>
                        <a:rPr lang="en-US" sz="900" u="none" strike="noStrike" dirty="0" err="1">
                          <a:effectLst/>
                        </a:rPr>
                        <a:t>Tilbury</a:t>
                      </a:r>
                      <a:r>
                        <a:rPr lang="en-US" sz="900" u="none" strike="noStrike" dirty="0">
                          <a:effectLst/>
                        </a:rPr>
                        <a:t>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37,000</a:t>
                      </a:r>
                      <a:r>
                        <a:rPr lang="ko-KR" altLang="en-US" sz="900" u="none" strike="noStrike" dirty="0">
                          <a:effectLst/>
                        </a:rPr>
                        <a:t>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37" name="Google Shape;78;p16">
            <a:extLst>
              <a:ext uri="{FF2B5EF4-FFF2-40B4-BE49-F238E27FC236}">
                <a16:creationId xmlns:a16="http://schemas.microsoft.com/office/drawing/2014/main" xmlns="" id="{59F189D5-41A1-0A2A-8DE7-50D36D7CE85F}"/>
              </a:ext>
            </a:extLst>
          </p:cNvPr>
          <p:cNvSpPr txBox="1"/>
          <p:nvPr/>
        </p:nvSpPr>
        <p:spPr>
          <a:xfrm>
            <a:off x="4625825" y="3462648"/>
            <a:ext cx="4152415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900" b="1" dirty="0" smtClean="0"/>
              <a:t>포맷</a:t>
            </a:r>
            <a:r>
              <a:rPr lang="en-US" altLang="ko-KR" sz="900" b="1" dirty="0"/>
              <a:t> </a:t>
            </a:r>
            <a:r>
              <a:rPr lang="ko-KR" altLang="en-US" sz="900" b="1" dirty="0" smtClean="0"/>
              <a:t>분석</a:t>
            </a:r>
            <a:endParaRPr lang="en-US" altLang="ko-KR" sz="900" b="1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도입부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 백화점 제품의 </a:t>
            </a:r>
            <a:r>
              <a:rPr lang="ko-KR" altLang="en-US" sz="900" dirty="0" err="1" smtClean="0"/>
              <a:t>가성비와</a:t>
            </a:r>
            <a:r>
              <a:rPr lang="ko-KR" altLang="en-US" sz="900" dirty="0" smtClean="0"/>
              <a:t> 프리미엄 이미지 강조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본문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 각 제품의 장점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지속력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제형감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발색 등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과 실용성 중심의 상세 설명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결론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 개인 추천 및 고객과의 소통 유도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구독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댓글</a:t>
            </a:r>
            <a:r>
              <a:rPr lang="ko-KR" altLang="en-US" sz="900" dirty="0" smtClean="0"/>
              <a:t> 요청</a:t>
            </a:r>
            <a:r>
              <a:rPr lang="en-US" altLang="ko-KR" sz="9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스타일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친근하고 대중적인 톤과 어휘 사용</a:t>
            </a:r>
            <a:endParaRPr lang="en-US" altLang="ko-KR" sz="900" dirty="0" smtClean="0"/>
          </a:p>
          <a:p>
            <a:r>
              <a:rPr lang="ko-KR" altLang="en-US" sz="900" b="1" dirty="0" smtClean="0"/>
              <a:t>테마 분석</a:t>
            </a:r>
            <a:endParaRPr lang="en-US" altLang="ko-KR" sz="9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err="1" smtClean="0"/>
              <a:t>트렌드</a:t>
            </a:r>
            <a:r>
              <a:rPr lang="ko-KR" altLang="en-US" sz="900" dirty="0" smtClean="0"/>
              <a:t> 반영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 최신 메이크업 </a:t>
            </a:r>
            <a:r>
              <a:rPr lang="ko-KR" altLang="en-US" sz="900" dirty="0" err="1" smtClean="0"/>
              <a:t>트렌드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뮤트</a:t>
            </a:r>
            <a:r>
              <a:rPr lang="ko-KR" altLang="en-US" sz="900" dirty="0" smtClean="0"/>
              <a:t> 핑크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시스루</a:t>
            </a:r>
            <a:r>
              <a:rPr lang="ko-KR" altLang="en-US" sz="900" dirty="0" smtClean="0"/>
              <a:t> 제형 등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와 연결</a:t>
            </a:r>
            <a:r>
              <a:rPr lang="en-US" altLang="ko-KR" sz="9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백화점 </a:t>
            </a:r>
            <a:r>
              <a:rPr lang="ko-KR" altLang="en-US" sz="900" dirty="0" err="1" smtClean="0"/>
              <a:t>추천템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 프리미엄 제품의 구매 가치와 고급스러움 강조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900" dirty="0" smtClean="0"/>
              <a:t>사용자 경험</a:t>
            </a:r>
            <a:r>
              <a:rPr lang="en-US" altLang="ko-KR" sz="900" dirty="0" smtClean="0"/>
              <a:t>:</a:t>
            </a:r>
            <a:r>
              <a:rPr lang="ko-KR" altLang="en-US" sz="900" dirty="0" smtClean="0"/>
              <a:t> 제품별 실사용 후기와 활용 팁 제공</a:t>
            </a:r>
            <a:r>
              <a:rPr lang="en-US" altLang="ko-KR" sz="900" dirty="0" smtClean="0"/>
              <a:t>.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8433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6">
            <a:extLst>
              <a:ext uri="{FF2B5EF4-FFF2-40B4-BE49-F238E27FC236}">
                <a16:creationId xmlns:a16="http://schemas.microsoft.com/office/drawing/2014/main" xmlns="" id="{601A0BFA-83BA-2BEE-0E76-2C4BE914C338}"/>
              </a:ext>
            </a:extLst>
          </p:cNvPr>
          <p:cNvSpPr/>
          <p:nvPr/>
        </p:nvSpPr>
        <p:spPr>
          <a:xfrm>
            <a:off x="398890" y="1136353"/>
            <a:ext cx="4001209" cy="369004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0" name="Google Shape;80;p16">
            <a:extLst>
              <a:ext uri="{FF2B5EF4-FFF2-40B4-BE49-F238E27FC236}">
                <a16:creationId xmlns:a16="http://schemas.microsoft.com/office/drawing/2014/main" xmlns="" id="{EDECC6AB-5508-8AFE-661D-FC510DFB2F04}"/>
              </a:ext>
            </a:extLst>
          </p:cNvPr>
          <p:cNvSpPr/>
          <p:nvPr/>
        </p:nvSpPr>
        <p:spPr>
          <a:xfrm>
            <a:off x="4625828" y="1113535"/>
            <a:ext cx="4001209" cy="37128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11" name="Google Shape;81;p16">
            <a:extLst>
              <a:ext uri="{FF2B5EF4-FFF2-40B4-BE49-F238E27FC236}">
                <a16:creationId xmlns:a16="http://schemas.microsoft.com/office/drawing/2014/main" xmlns="" id="{F7FC0028-0B75-3D54-36D9-3A69D33C6FDD}"/>
              </a:ext>
            </a:extLst>
          </p:cNvPr>
          <p:cNvSpPr/>
          <p:nvPr/>
        </p:nvSpPr>
        <p:spPr>
          <a:xfrm>
            <a:off x="4625828" y="73119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sp>
        <p:nvSpPr>
          <p:cNvPr id="15" name="Google Shape;81;p16">
            <a:extLst>
              <a:ext uri="{FF2B5EF4-FFF2-40B4-BE49-F238E27FC236}">
                <a16:creationId xmlns:a16="http://schemas.microsoft.com/office/drawing/2014/main" xmlns="" id="{2C779F00-1244-831C-C598-D19710B1B768}"/>
              </a:ext>
            </a:extLst>
          </p:cNvPr>
          <p:cNvSpPr/>
          <p:nvPr/>
        </p:nvSpPr>
        <p:spPr>
          <a:xfrm>
            <a:off x="398888" y="75536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xmlns="" id="{59F189D5-41A1-0A2A-8DE7-50D36D7CE85F}"/>
              </a:ext>
            </a:extLst>
          </p:cNvPr>
          <p:cNvSpPr txBox="1"/>
          <p:nvPr/>
        </p:nvSpPr>
        <p:spPr>
          <a:xfrm>
            <a:off x="4625825" y="1116269"/>
            <a:ext cx="400120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언급 제품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dirty="0"/>
          </a:p>
          <a:p>
            <a:pPr marL="171450" lvl="0" indent="-171450">
              <a:buFont typeface="Arial" pitchFamily="34" charset="0"/>
              <a:buChar char="•"/>
            </a:pPr>
            <a:endParaRPr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Google Shape;78;p16">
            <a:extLst>
              <a:ext uri="{FF2B5EF4-FFF2-40B4-BE49-F238E27FC236}">
                <a16:creationId xmlns:a16="http://schemas.microsoft.com/office/drawing/2014/main" xmlns="" id="{68F80EE1-8BB3-B74F-782A-CB918262D1D0}"/>
              </a:ext>
            </a:extLst>
          </p:cNvPr>
          <p:cNvSpPr txBox="1"/>
          <p:nvPr/>
        </p:nvSpPr>
        <p:spPr>
          <a:xfrm>
            <a:off x="394923" y="2642674"/>
            <a:ext cx="1870756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ko-KR" altLang="en-US" sz="900" dirty="0">
                <a:solidFill>
                  <a:schemeClr val="tx1"/>
                </a:solidFill>
              </a:rPr>
              <a:t>조회수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/>
              <a:t>71,813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8" name="Google Shape;78;p16">
            <a:extLst>
              <a:ext uri="{FF2B5EF4-FFF2-40B4-BE49-F238E27FC236}">
                <a16:creationId xmlns:a16="http://schemas.microsoft.com/office/drawing/2014/main" xmlns="" id="{E13A061B-0F02-725F-D958-E9CAF2990002}"/>
              </a:ext>
            </a:extLst>
          </p:cNvPr>
          <p:cNvSpPr txBox="1"/>
          <p:nvPr/>
        </p:nvSpPr>
        <p:spPr>
          <a:xfrm>
            <a:off x="2265679" y="2642674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좋아요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1K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xmlns="" id="{A1DB1B84-7FAD-28D1-915B-FEF7D8C5E43C}"/>
              </a:ext>
            </a:extLst>
          </p:cNvPr>
          <p:cNvSpPr txBox="1"/>
          <p:nvPr/>
        </p:nvSpPr>
        <p:spPr>
          <a:xfrm>
            <a:off x="2258058" y="3021953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채널 카테고리</a:t>
            </a:r>
            <a:r>
              <a:rPr lang="en-US" altLang="ko-KR" sz="900" dirty="0">
                <a:solidFill>
                  <a:schemeClr val="tx1"/>
                </a:solidFill>
              </a:rPr>
              <a:t>: People &amp; Blog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9" y="3391255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0"/>
            <a:r>
              <a:rPr lang="ko-KR" altLang="en-US" sz="900" dirty="0" err="1">
                <a:solidFill>
                  <a:schemeClr val="tx1"/>
                </a:solidFill>
              </a:rPr>
              <a:t>쇼츠</a:t>
            </a:r>
            <a:r>
              <a:rPr lang="ko-KR" altLang="en-US" sz="900" dirty="0">
                <a:solidFill>
                  <a:schemeClr val="tx1"/>
                </a:solidFill>
              </a:rPr>
              <a:t> 카테고리</a:t>
            </a:r>
            <a:r>
              <a:rPr lang="en-US" altLang="ko-KR" sz="900" dirty="0" smtClean="0">
                <a:solidFill>
                  <a:schemeClr val="tx1"/>
                </a:solidFill>
              </a:rPr>
              <a:t>: </a:t>
            </a:r>
            <a:r>
              <a:rPr lang="en-US" altLang="ko-KR" sz="900" dirty="0" smtClean="0"/>
              <a:t>Fashion </a:t>
            </a:r>
            <a:r>
              <a:rPr lang="en-US" altLang="ko-KR" sz="900" dirty="0"/>
              <a:t>and </a:t>
            </a:r>
            <a:r>
              <a:rPr lang="en-US" altLang="ko-KR" sz="900" dirty="0" smtClean="0"/>
              <a:t>Beauty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xmlns="" id="{0E6B5A85-FC0D-2825-9308-D51EBFD70F33}"/>
              </a:ext>
            </a:extLst>
          </p:cNvPr>
          <p:cNvSpPr txBox="1"/>
          <p:nvPr/>
        </p:nvSpPr>
        <p:spPr>
          <a:xfrm>
            <a:off x="406510" y="3391255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구독자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471K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xmlns="" id="{F4F3EE7D-618F-6177-1BE7-2E3B2C5B49A5}"/>
              </a:ext>
            </a:extLst>
          </p:cNvPr>
          <p:cNvSpPr txBox="1"/>
          <p:nvPr/>
        </p:nvSpPr>
        <p:spPr>
          <a:xfrm>
            <a:off x="387303" y="3008046"/>
            <a:ext cx="187075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채널명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YOOTRUE ON AIR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3760557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 err="1">
                <a:solidFill>
                  <a:schemeClr val="tx1"/>
                </a:solidFill>
              </a:rPr>
              <a:t>긍부정</a:t>
            </a:r>
            <a:r>
              <a:rPr lang="ko-KR" altLang="en-US" sz="900" dirty="0">
                <a:solidFill>
                  <a:schemeClr val="tx1"/>
                </a:solidFill>
              </a:rPr>
              <a:t> 비율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92%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4" name="Google Shape;67;p15">
            <a:extLst>
              <a:ext uri="{FF2B5EF4-FFF2-40B4-BE49-F238E27FC236}">
                <a16:creationId xmlns:a16="http://schemas.microsoft.com/office/drawing/2014/main" xmlns="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</a:t>
            </a:r>
            <a:r>
              <a:rPr lang="en" sz="2000" dirty="0" smtClean="0">
                <a:solidFill>
                  <a:schemeClr val="dk2"/>
                </a:solidFill>
              </a:rPr>
              <a:t>Long Form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xmlns="" id="{7E71FC19-80EC-F3A2-4573-884B46D186CC}"/>
              </a:ext>
            </a:extLst>
          </p:cNvPr>
          <p:cNvSpPr txBox="1"/>
          <p:nvPr/>
        </p:nvSpPr>
        <p:spPr>
          <a:xfrm>
            <a:off x="369704" y="1173422"/>
            <a:ext cx="4134201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r>
              <a:rPr lang="ko-KR" altLang="en-US" sz="900" b="1" dirty="0" err="1"/>
              <a:t>유트루</a:t>
            </a:r>
            <a:r>
              <a:rPr lang="ko-KR" altLang="en-US" sz="900" b="1" dirty="0"/>
              <a:t> 추천 쿠션</a:t>
            </a:r>
            <a:r>
              <a:rPr lang="en-US" altLang="ko-KR" sz="900" b="1" dirty="0"/>
              <a:t>! </a:t>
            </a:r>
            <a:r>
              <a:rPr lang="ko-KR" altLang="en-US" sz="900" b="1" dirty="0"/>
              <a:t>헤라 </a:t>
            </a:r>
            <a:r>
              <a:rPr lang="ko-KR" altLang="en-US" sz="900" b="1" dirty="0" err="1"/>
              <a:t>리플렉션</a:t>
            </a:r>
            <a:r>
              <a:rPr lang="ko-KR" altLang="en-US" sz="900" b="1" dirty="0"/>
              <a:t> 스킨 </a:t>
            </a:r>
            <a:r>
              <a:rPr lang="ko-KR" altLang="en-US" sz="900" b="1" dirty="0" err="1"/>
              <a:t>글로우</a:t>
            </a:r>
            <a:r>
              <a:rPr lang="ko-KR" altLang="en-US" sz="900" b="1" dirty="0"/>
              <a:t> 쿠션</a:t>
            </a:r>
            <a:endParaRPr lang="en-US" altLang="ko-KR" sz="900" b="1" dirty="0"/>
          </a:p>
        </p:txBody>
      </p:sp>
      <p:sp>
        <p:nvSpPr>
          <p:cNvPr id="26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3786045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광고 여부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 smtClean="0">
                <a:solidFill>
                  <a:schemeClr val="tx1"/>
                </a:solidFill>
              </a:rPr>
              <a:t>Yes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28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4129859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참여율</a:t>
            </a:r>
            <a:r>
              <a:rPr lang="en-US" altLang="ko-KR" sz="900" dirty="0">
                <a:solidFill>
                  <a:schemeClr val="tx1"/>
                </a:solidFill>
              </a:rPr>
              <a:t>: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en-US" altLang="ko-KR" sz="900" dirty="0" smtClean="0">
                <a:solidFill>
                  <a:schemeClr val="tx1"/>
                </a:solidFill>
              </a:rPr>
              <a:t>.6%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1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4117663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채널 </a:t>
            </a:r>
            <a:r>
              <a:rPr lang="en-US" altLang="ko-KR" sz="900" dirty="0">
                <a:solidFill>
                  <a:schemeClr val="tx1"/>
                </a:solidFill>
              </a:rPr>
              <a:t>Score: </a:t>
            </a:r>
            <a:r>
              <a:rPr lang="en-US" altLang="ko-KR" sz="900" dirty="0" smtClean="0">
                <a:solidFill>
                  <a:schemeClr val="tx1"/>
                </a:solidFill>
              </a:rPr>
              <a:t>B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34" name="Google Shape;78;p16">
            <a:extLst>
              <a:ext uri="{FF2B5EF4-FFF2-40B4-BE49-F238E27FC236}">
                <a16:creationId xmlns:a16="http://schemas.microsoft.com/office/drawing/2014/main" xmlns="" id="{36BBD6F3-0FD8-FD17-73A4-87D66A14A6CC}"/>
              </a:ext>
            </a:extLst>
          </p:cNvPr>
          <p:cNvSpPr txBox="1"/>
          <p:nvPr/>
        </p:nvSpPr>
        <p:spPr>
          <a:xfrm>
            <a:off x="406510" y="4471218"/>
            <a:ext cx="1859169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주요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연령대</a:t>
            </a:r>
            <a:r>
              <a:rPr lang="en-US" altLang="ko-KR" sz="900" dirty="0">
                <a:solidFill>
                  <a:schemeClr val="tx1"/>
                </a:solidFill>
              </a:rPr>
              <a:t>: 20~30 </a:t>
            </a:r>
          </a:p>
        </p:txBody>
      </p:sp>
      <p:sp>
        <p:nvSpPr>
          <p:cNvPr id="35" name="Google Shape;78;p16">
            <a:extLst>
              <a:ext uri="{FF2B5EF4-FFF2-40B4-BE49-F238E27FC236}">
                <a16:creationId xmlns:a16="http://schemas.microsoft.com/office/drawing/2014/main" xmlns="" id="{9550B243-5AA2-4CF5-1396-A71D0469BC7B}"/>
              </a:ext>
            </a:extLst>
          </p:cNvPr>
          <p:cNvSpPr txBox="1"/>
          <p:nvPr/>
        </p:nvSpPr>
        <p:spPr>
          <a:xfrm>
            <a:off x="2258058" y="4487673"/>
            <a:ext cx="2120900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성비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여성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남성</a:t>
            </a:r>
            <a:r>
              <a:rPr lang="en-US" altLang="ko-KR" sz="900" dirty="0">
                <a:solidFill>
                  <a:schemeClr val="tx1"/>
                </a:solidFill>
              </a:rPr>
              <a:t>): </a:t>
            </a:r>
            <a:r>
              <a:rPr lang="en-US" altLang="ko-KR" sz="900" dirty="0" smtClean="0">
                <a:solidFill>
                  <a:schemeClr val="tx1"/>
                </a:solidFill>
              </a:rPr>
              <a:t>90:10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79236"/>
              </p:ext>
            </p:extLst>
          </p:nvPr>
        </p:nvGraphicFramePr>
        <p:xfrm>
          <a:off x="4713407" y="1398371"/>
          <a:ext cx="3866713" cy="819535"/>
        </p:xfrm>
        <a:graphic>
          <a:graphicData uri="http://schemas.openxmlformats.org/drawingml/2006/table">
            <a:tbl>
              <a:tblPr>
                <a:tableStyleId>{F85AC060-D7E8-43D9-A86C-4999140D4041}</a:tableStyleId>
              </a:tblPr>
              <a:tblGrid>
                <a:gridCol w="1808965"/>
                <a:gridCol w="1201390"/>
                <a:gridCol w="856358"/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제품명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브랜드명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가격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/>
                </a:tc>
              </a:tr>
              <a:tr h="335280">
                <a:tc>
                  <a:txBody>
                    <a:bodyPr/>
                    <a:lstStyle/>
                    <a:p>
                      <a:r>
                        <a:rPr lang="ko-KR" altLang="en-US" sz="900" dirty="0" err="1"/>
                        <a:t>리플렉션</a:t>
                      </a:r>
                      <a:r>
                        <a:rPr lang="ko-KR" altLang="en-US" sz="900" dirty="0"/>
                        <a:t> 스킨 </a:t>
                      </a:r>
                      <a:r>
                        <a:rPr lang="ko-KR" altLang="en-US" sz="900" dirty="0" err="1"/>
                        <a:t>글로우</a:t>
                      </a:r>
                      <a:r>
                        <a:rPr lang="ko-KR" altLang="en-US" sz="900" dirty="0"/>
                        <a:t> 쿠션 파운데이션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헤라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약 </a:t>
                      </a:r>
                      <a:r>
                        <a:rPr lang="en-US" altLang="ko-KR" sz="900"/>
                        <a:t>60,000</a:t>
                      </a:r>
                      <a:r>
                        <a:rPr lang="ko-KR" altLang="en-US" sz="900"/>
                        <a:t>원</a:t>
                      </a:r>
                    </a:p>
                  </a:txBody>
                  <a:tcPr anchor="ctr"/>
                </a:tc>
              </a:tr>
              <a:tr h="232795">
                <a:tc>
                  <a:txBody>
                    <a:bodyPr/>
                    <a:lstStyle/>
                    <a:p>
                      <a:r>
                        <a:rPr lang="ko-KR" altLang="en-US" sz="900"/>
                        <a:t>하이라이터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헤라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약 </a:t>
                      </a:r>
                      <a:r>
                        <a:rPr lang="en-US" altLang="ko-KR" sz="900" dirty="0"/>
                        <a:t>110,000</a:t>
                      </a:r>
                      <a:r>
                        <a:rPr lang="ko-KR" altLang="en-US" sz="900" dirty="0"/>
                        <a:t>원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Google Shape;78;p16">
            <a:extLst>
              <a:ext uri="{FF2B5EF4-FFF2-40B4-BE49-F238E27FC236}">
                <a16:creationId xmlns:a16="http://schemas.microsoft.com/office/drawing/2014/main" xmlns="" id="{59F189D5-41A1-0A2A-8DE7-50D36D7CE85F}"/>
              </a:ext>
            </a:extLst>
          </p:cNvPr>
          <p:cNvSpPr txBox="1"/>
          <p:nvPr/>
        </p:nvSpPr>
        <p:spPr>
          <a:xfrm>
            <a:off x="4625828" y="2260191"/>
            <a:ext cx="4099883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900" dirty="0" smtClean="0"/>
              <a:t>포맷 분</a:t>
            </a:r>
            <a:r>
              <a:rPr lang="ko-KR" altLang="en-US" sz="900" dirty="0"/>
              <a:t>석</a:t>
            </a:r>
            <a:endParaRPr lang="en-US" altLang="ko-KR" sz="900" dirty="0" smtClean="0"/>
          </a:p>
          <a:p>
            <a:r>
              <a:rPr lang="ko-KR" altLang="en-US" sz="900" dirty="0" smtClean="0"/>
              <a:t>도입부</a:t>
            </a:r>
            <a:endParaRPr lang="ko-KR" altLang="en-US" sz="9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 err="1"/>
              <a:t>크리에이터가</a:t>
            </a:r>
            <a:r>
              <a:rPr lang="ko-KR" altLang="en-US" sz="900" dirty="0"/>
              <a:t> 광고 수락 기준</a:t>
            </a:r>
            <a:r>
              <a:rPr lang="en-US" altLang="ko-KR" sz="900" dirty="0"/>
              <a:t>(</a:t>
            </a:r>
            <a:r>
              <a:rPr lang="ko-KR" altLang="en-US" sz="900" dirty="0"/>
              <a:t>자신의 철학과 신뢰성</a:t>
            </a:r>
            <a:r>
              <a:rPr lang="en-US" altLang="ko-KR" sz="900" dirty="0"/>
              <a:t>)</a:t>
            </a:r>
            <a:r>
              <a:rPr lang="ko-KR" altLang="en-US" sz="900" dirty="0"/>
              <a:t>을 설명하며 신뢰 구축</a:t>
            </a:r>
            <a:r>
              <a:rPr lang="en-US" altLang="ko-KR" sz="900" dirty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en-US" altLang="ko-KR" sz="900" dirty="0"/>
              <a:t>"</a:t>
            </a:r>
            <a:r>
              <a:rPr lang="ko-KR" altLang="en-US" sz="900" dirty="0"/>
              <a:t>헤라 </a:t>
            </a:r>
            <a:r>
              <a:rPr lang="ko-KR" altLang="en-US" sz="900" dirty="0" err="1"/>
              <a:t>리플렉션</a:t>
            </a:r>
            <a:r>
              <a:rPr lang="ko-KR" altLang="en-US" sz="900" dirty="0"/>
              <a:t> 스킨 </a:t>
            </a:r>
            <a:r>
              <a:rPr lang="ko-KR" altLang="en-US" sz="900" dirty="0" err="1"/>
              <a:t>글로우</a:t>
            </a:r>
            <a:r>
              <a:rPr lang="ko-KR" altLang="en-US" sz="900" dirty="0"/>
              <a:t> 쿠션</a:t>
            </a:r>
            <a:r>
              <a:rPr lang="en-US" altLang="ko-KR" sz="900" dirty="0"/>
              <a:t>"</a:t>
            </a:r>
            <a:r>
              <a:rPr lang="ko-KR" altLang="en-US" sz="900" dirty="0"/>
              <a:t>의 출시 배경 및 기대감을 강조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 smtClean="0"/>
              <a:t>본문</a:t>
            </a:r>
            <a:endParaRPr lang="ko-KR" altLang="en-US" sz="9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제품의 주요 특징 설명</a:t>
            </a:r>
            <a:r>
              <a:rPr lang="en-US" altLang="ko-KR" sz="900" dirty="0"/>
              <a:t>:</a:t>
            </a:r>
            <a:r>
              <a:rPr lang="ko-KR" altLang="en-US" sz="900" dirty="0"/>
              <a:t> 지속력</a:t>
            </a:r>
            <a:r>
              <a:rPr lang="en-US" altLang="ko-KR" sz="900" dirty="0"/>
              <a:t>, </a:t>
            </a:r>
            <a:r>
              <a:rPr lang="ko-KR" altLang="en-US" sz="900" dirty="0"/>
              <a:t>광채</a:t>
            </a:r>
            <a:r>
              <a:rPr lang="en-US" altLang="ko-KR" sz="900" dirty="0"/>
              <a:t>, </a:t>
            </a:r>
            <a:r>
              <a:rPr lang="ko-KR" altLang="en-US" sz="900" dirty="0"/>
              <a:t>모공 커버</a:t>
            </a:r>
            <a:r>
              <a:rPr lang="en-US" altLang="ko-KR" sz="900" dirty="0"/>
              <a:t>, </a:t>
            </a:r>
            <a:r>
              <a:rPr lang="ko-KR" altLang="en-US" sz="900" dirty="0"/>
              <a:t>제형 등 구체적인 설명</a:t>
            </a:r>
            <a:r>
              <a:rPr lang="en-US" altLang="ko-KR" sz="900" dirty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사용 팁 제공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ko-KR" altLang="en-US" sz="900" dirty="0" err="1"/>
              <a:t>퍼프</a:t>
            </a:r>
            <a:r>
              <a:rPr lang="ko-KR" altLang="en-US" sz="900" dirty="0"/>
              <a:t> 활용법</a:t>
            </a:r>
            <a:r>
              <a:rPr lang="en-US" altLang="ko-KR" sz="900" dirty="0"/>
              <a:t>, </a:t>
            </a:r>
            <a:r>
              <a:rPr lang="ko-KR" altLang="en-US" sz="900" dirty="0"/>
              <a:t>적절한 색상 선택 및 </a:t>
            </a:r>
            <a:r>
              <a:rPr lang="ko-KR" altLang="en-US" sz="900" dirty="0" err="1"/>
              <a:t>하이라이터와의</a:t>
            </a:r>
            <a:r>
              <a:rPr lang="ko-KR" altLang="en-US" sz="900" dirty="0"/>
              <a:t> 조합 </a:t>
            </a:r>
            <a:r>
              <a:rPr lang="ko-KR" altLang="en-US" sz="900" dirty="0" smtClean="0"/>
              <a:t>제안</a:t>
            </a:r>
            <a:endParaRPr lang="en-US" altLang="ko-KR" sz="9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테스트 과정</a:t>
            </a:r>
            <a:r>
              <a:rPr lang="en-US" altLang="ko-KR" sz="900" dirty="0"/>
              <a:t>:</a:t>
            </a:r>
            <a:r>
              <a:rPr lang="ko-KR" altLang="en-US" sz="900" dirty="0"/>
              <a:t> 실제 피부 발림과 지속력 </a:t>
            </a:r>
            <a:r>
              <a:rPr lang="ko-KR" altLang="en-US" sz="900" dirty="0" smtClean="0"/>
              <a:t>확인</a:t>
            </a: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sz="900" dirty="0" smtClean="0"/>
              <a:t>(</a:t>
            </a:r>
            <a:r>
              <a:rPr lang="en-US" altLang="ko-KR" sz="900" dirty="0"/>
              <a:t>21C, 13</a:t>
            </a:r>
            <a:r>
              <a:rPr lang="ko-KR" altLang="en-US" sz="900" dirty="0"/>
              <a:t>호 등 다양한 색상 비교</a:t>
            </a:r>
            <a:r>
              <a:rPr lang="en-US" altLang="ko-KR" sz="900" dirty="0"/>
              <a:t>).</a:t>
            </a:r>
          </a:p>
          <a:p>
            <a:r>
              <a:rPr lang="ko-KR" altLang="en-US" sz="900" dirty="0" smtClean="0"/>
              <a:t>결론</a:t>
            </a:r>
            <a:endParaRPr lang="ko-KR" altLang="en-US" sz="900" dirty="0"/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제품 추천과 함께 구매 포인트 요약</a:t>
            </a:r>
            <a:r>
              <a:rPr lang="en-US" altLang="ko-KR" sz="900" dirty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개인적인 사용 소감과 지속력 검증을 통한 신뢰도 강화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테마 분석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 smtClean="0"/>
              <a:t>프리미엄 </a:t>
            </a:r>
            <a:r>
              <a:rPr lang="ko-KR" altLang="en-US" sz="900" dirty="0"/>
              <a:t>제품 추천</a:t>
            </a:r>
            <a:r>
              <a:rPr lang="en-US" altLang="ko-KR" sz="900" dirty="0"/>
              <a:t>:</a:t>
            </a:r>
            <a:r>
              <a:rPr lang="ko-KR" altLang="en-US" sz="900" dirty="0"/>
              <a:t> 헤라의 고급스러움과 혁신적인 기술 강조</a:t>
            </a:r>
            <a:r>
              <a:rPr lang="en-US" altLang="ko-KR" sz="900" dirty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사용자 경험</a:t>
            </a:r>
            <a:r>
              <a:rPr lang="en-US" altLang="ko-KR" sz="900" dirty="0"/>
              <a:t>:</a:t>
            </a:r>
            <a:r>
              <a:rPr lang="ko-KR" altLang="en-US" sz="900" dirty="0"/>
              <a:t> 사용자의 피부 타입에 따른 적합성과 제품 테스트 결과 공유</a:t>
            </a:r>
            <a:r>
              <a:rPr lang="en-US" altLang="ko-KR" sz="900" dirty="0"/>
              <a:t>.</a:t>
            </a:r>
          </a:p>
          <a:p>
            <a:pPr marL="171450" lvl="1" indent="-171450">
              <a:buFont typeface="Arial" pitchFamily="34" charset="0"/>
              <a:buChar char="•"/>
            </a:pPr>
            <a:r>
              <a:rPr lang="ko-KR" altLang="en-US" sz="900" dirty="0"/>
              <a:t>광채와 지속력</a:t>
            </a:r>
            <a:r>
              <a:rPr lang="en-US" altLang="ko-KR" sz="900" dirty="0"/>
              <a:t>:</a:t>
            </a:r>
            <a:r>
              <a:rPr lang="ko-KR" altLang="en-US" sz="900" dirty="0"/>
              <a:t> </a:t>
            </a:r>
            <a:r>
              <a:rPr lang="ko-KR" altLang="en-US" sz="900" dirty="0" err="1"/>
              <a:t>데일리용</a:t>
            </a:r>
            <a:r>
              <a:rPr lang="ko-KR" altLang="en-US" sz="900" dirty="0"/>
              <a:t> 광채 쿠션으로 사용하기 적합한 장점 강조</a:t>
            </a:r>
            <a:r>
              <a:rPr lang="en-US" altLang="ko-KR" sz="900" dirty="0"/>
              <a:t>.</a:t>
            </a:r>
          </a:p>
        </p:txBody>
      </p:sp>
      <p:pic>
        <p:nvPicPr>
          <p:cNvPr id="1027" name="Picture 3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4" y="1528759"/>
            <a:ext cx="2141094" cy="120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0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7;p15">
            <a:extLst>
              <a:ext uri="{FF2B5EF4-FFF2-40B4-BE49-F238E27FC236}">
                <a16:creationId xmlns:a16="http://schemas.microsoft.com/office/drawing/2014/main" xmlns="" id="{50059F6F-07CB-BA41-B61D-69AF13265E41}"/>
              </a:ext>
            </a:extLst>
          </p:cNvPr>
          <p:cNvSpPr txBox="1"/>
          <p:nvPr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Week1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xmlns="" id="{5034A16D-6995-2B57-064A-DDD4489441CE}"/>
              </a:ext>
            </a:extLst>
          </p:cNvPr>
          <p:cNvSpPr/>
          <p:nvPr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 err="1"/>
              <a:t>워드클라우드</a:t>
            </a:r>
            <a:r>
              <a:rPr lang="ko-KR" altLang="en-US" dirty="0"/>
              <a:t> 분석 요약</a:t>
            </a:r>
            <a:endParaRPr lang="en-US" altLang="ko-KR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-KR" altLang="en-US" dirty="0"/>
              <a:t>핵심 키워드에 대한 인사이트</a:t>
            </a:r>
            <a:endParaRPr dirty="0"/>
          </a:p>
        </p:txBody>
      </p:sp>
      <p:pic>
        <p:nvPicPr>
          <p:cNvPr id="8" name="Google Shape;90;p17">
            <a:extLst>
              <a:ext uri="{FF2B5EF4-FFF2-40B4-BE49-F238E27FC236}">
                <a16:creationId xmlns:a16="http://schemas.microsoft.com/office/drawing/2014/main" xmlns="" id="{67C21E04-0F83-22AF-7E63-8CC7B9AA13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  <p:sp>
        <p:nvSpPr>
          <p:cNvPr id="5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4544</TotalTime>
  <Words>626</Words>
  <Application>Microsoft Office PowerPoint</Application>
  <PresentationFormat>화면 슬라이드 쇼(16:9)</PresentationFormat>
  <Paragraphs>154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T14Gen1</cp:lastModifiedBy>
  <cp:revision>38</cp:revision>
  <dcterms:modified xsi:type="dcterms:W3CDTF">2025-01-17T04:16:35Z</dcterms:modified>
</cp:coreProperties>
</file>