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85AC060-D7E8-43D9-A86C-4999140D4041}">
  <a:tblStyle styleId="{F85AC060-D7E8-43D9-A86C-4999140D40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231" autoAdjust="0"/>
    <p:restoredTop sz="94660"/>
  </p:normalViewPr>
  <p:slideViewPr>
    <p:cSldViewPr snapToGrid="0">
      <p:cViewPr varScale="1">
        <p:scale>
          <a:sx n="65" d="100"/>
          <a:sy n="65" d="100"/>
        </p:scale>
        <p:origin x="198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1FA8C3C-AF70-0626-72BC-FABE0D60DAF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4BD4FC-E698-2486-ECDD-53383C681D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B3E9A-65D8-493B-B37F-1D84721E5630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897EAB-645C-67C5-6A33-F66F3AA8E8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0E76D2A-F1B1-5BC5-26CB-824E5A44DB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7F42E-B81E-4AC2-BE21-BB9D585A475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21501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291247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074" y="1062828"/>
            <a:ext cx="3289851" cy="2466659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6718852" y="414461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2025-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D8D791-DAE8-6F8E-9847-4FE4E2ED2A3D}"/>
              </a:ext>
            </a:extLst>
          </p:cNvPr>
          <p:cNvSpPr txBox="1"/>
          <p:nvPr userDrawn="1"/>
        </p:nvSpPr>
        <p:spPr>
          <a:xfrm>
            <a:off x="2263515" y="3619007"/>
            <a:ext cx="4616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2400" dirty="0"/>
              <a:t>YouTube Trend &amp; Insight Report</a:t>
            </a:r>
          </a:p>
        </p:txBody>
      </p:sp>
    </p:spTree>
    <p:extLst>
      <p:ext uri="{BB962C8B-B14F-4D97-AF65-F5344CB8AC3E}">
        <p14:creationId xmlns:p14="http://schemas.microsoft.com/office/powerpoint/2010/main" val="648852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content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" name="Google Shape;62;p14"/>
          <p:cNvSpPr/>
          <p:nvPr userDrawn="1"/>
        </p:nvSpPr>
        <p:spPr>
          <a:xfrm>
            <a:off x="439031" y="713406"/>
            <a:ext cx="3232200" cy="3204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Week1 Trend &amp; Insight</a:t>
            </a:r>
            <a:br>
              <a:rPr lang="en" dirty="0"/>
            </a:br>
            <a:r>
              <a:rPr lang="en" dirty="0"/>
              <a:t>- Shorts Info &amp; POV</a:t>
            </a:r>
            <a:br>
              <a:rPr lang="en" dirty="0"/>
            </a:br>
            <a:r>
              <a:rPr lang="en" dirty="0"/>
              <a:t>- Highlight Keywords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Week2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Week3 Trend &amp; Insight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Shorts Info &amp; POV</a:t>
            </a:r>
            <a:br>
              <a:rPr lang="en" dirty="0">
                <a:solidFill>
                  <a:schemeClr val="dk1"/>
                </a:solidFill>
              </a:rPr>
            </a:br>
            <a:r>
              <a:rPr lang="en" dirty="0">
                <a:solidFill>
                  <a:schemeClr val="dk1"/>
                </a:solidFill>
              </a:rPr>
              <a:t>- Highlight Keywords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92CD9A63-706B-9909-1DD0-34EB314E177C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Contents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userDrawn="1">
  <p:cSld name="weekly_trend_insigh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" name="Google Shape;68;p15">
            <a:extLst>
              <a:ext uri="{FF2B5EF4-FFF2-40B4-BE49-F238E27FC236}">
                <a16:creationId xmlns:a16="http://schemas.microsoft.com/office/drawing/2014/main" id="{E67A00CF-28AA-2BFB-32F6-FC986673173A}"/>
              </a:ext>
            </a:extLst>
          </p:cNvPr>
          <p:cNvSpPr/>
          <p:nvPr userDrawn="1"/>
        </p:nvSpPr>
        <p:spPr>
          <a:xfrm>
            <a:off x="398888" y="1306763"/>
            <a:ext cx="3579737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3" name="Google Shape;69;p15">
            <a:extLst>
              <a:ext uri="{FF2B5EF4-FFF2-40B4-BE49-F238E27FC236}">
                <a16:creationId xmlns:a16="http://schemas.microsoft.com/office/drawing/2014/main" id="{CF497183-B54F-333E-F874-0825F781ADF1}"/>
              </a:ext>
            </a:extLst>
          </p:cNvPr>
          <p:cNvSpPr/>
          <p:nvPr userDrawn="1"/>
        </p:nvSpPr>
        <p:spPr>
          <a:xfrm>
            <a:off x="398888" y="842957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Trend</a:t>
            </a:r>
            <a:endParaRPr/>
          </a:p>
        </p:txBody>
      </p:sp>
      <p:sp>
        <p:nvSpPr>
          <p:cNvPr id="4" name="Google Shape;70;p15">
            <a:extLst>
              <a:ext uri="{FF2B5EF4-FFF2-40B4-BE49-F238E27FC236}">
                <a16:creationId xmlns:a16="http://schemas.microsoft.com/office/drawing/2014/main" id="{ED27E342-DDBB-BDB9-E275-FFEA786F9E17}"/>
              </a:ext>
            </a:extLst>
          </p:cNvPr>
          <p:cNvSpPr/>
          <p:nvPr userDrawn="1"/>
        </p:nvSpPr>
        <p:spPr>
          <a:xfrm>
            <a:off x="4570205" y="1306763"/>
            <a:ext cx="3583195" cy="3417637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Font typeface="Arial" panose="020B0604020202020204" pitchFamily="34" charset="0"/>
              <a:buNone/>
            </a:pPr>
            <a:endParaRPr dirty="0"/>
          </a:p>
        </p:txBody>
      </p:sp>
      <p:sp>
        <p:nvSpPr>
          <p:cNvPr id="5" name="Google Shape;71;p15">
            <a:extLst>
              <a:ext uri="{FF2B5EF4-FFF2-40B4-BE49-F238E27FC236}">
                <a16:creationId xmlns:a16="http://schemas.microsoft.com/office/drawing/2014/main" id="{ECA89EE2-2B10-58FA-C324-9D41F3EF608E}"/>
              </a:ext>
            </a:extLst>
          </p:cNvPr>
          <p:cNvSpPr/>
          <p:nvPr userDrawn="1"/>
        </p:nvSpPr>
        <p:spPr>
          <a:xfrm>
            <a:off x="4572000" y="842963"/>
            <a:ext cx="3579737" cy="463800"/>
          </a:xfrm>
          <a:prstGeom prst="rect">
            <a:avLst/>
          </a:prstGeom>
          <a:solidFill>
            <a:srgbClr val="B7B7B7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Insight</a:t>
            </a:r>
            <a:endParaRPr dirty="0"/>
          </a:p>
        </p:txBody>
      </p:sp>
      <p:sp>
        <p:nvSpPr>
          <p:cNvPr id="6" name="Google Shape;67;p15">
            <a:extLst>
              <a:ext uri="{FF2B5EF4-FFF2-40B4-BE49-F238E27FC236}">
                <a16:creationId xmlns:a16="http://schemas.microsoft.com/office/drawing/2014/main" id="{53288CD2-A7A7-47BE-1DEF-D74D4B9F7816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Shorts </a:t>
            </a:r>
            <a:r>
              <a:rPr lang="en" altLang="ko-KR" sz="2000" dirty="0">
                <a:solidFill>
                  <a:schemeClr val="dk2"/>
                </a:solidFill>
              </a:rPr>
              <a:t>Trend &amp; </a:t>
            </a:r>
            <a:r>
              <a:rPr lang="en" sz="2000" dirty="0">
                <a:solidFill>
                  <a:schemeClr val="dk2"/>
                </a:solidFill>
              </a:rPr>
              <a:t>Insight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31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4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horts_info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369137" y="4599394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601A0BFA-83BA-2BEE-0E76-2C4BE914C338}"/>
              </a:ext>
            </a:extLst>
          </p:cNvPr>
          <p:cNvSpPr/>
          <p:nvPr userDrawn="1"/>
        </p:nvSpPr>
        <p:spPr>
          <a:xfrm>
            <a:off x="398890" y="1248113"/>
            <a:ext cx="4001209" cy="3442324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6" name="Google Shape;80;p16">
            <a:extLst>
              <a:ext uri="{FF2B5EF4-FFF2-40B4-BE49-F238E27FC236}">
                <a16:creationId xmlns:a16="http://schemas.microsoft.com/office/drawing/2014/main" id="{EDECC6AB-5508-8AFE-661D-FC510DFB2F04}"/>
              </a:ext>
            </a:extLst>
          </p:cNvPr>
          <p:cNvSpPr/>
          <p:nvPr userDrawn="1"/>
        </p:nvSpPr>
        <p:spPr>
          <a:xfrm>
            <a:off x="4625828" y="1225295"/>
            <a:ext cx="4001209" cy="3465762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dirty="0"/>
          </a:p>
        </p:txBody>
      </p:sp>
      <p:sp>
        <p:nvSpPr>
          <p:cNvPr id="7" name="Google Shape;81;p16">
            <a:extLst>
              <a:ext uri="{FF2B5EF4-FFF2-40B4-BE49-F238E27FC236}">
                <a16:creationId xmlns:a16="http://schemas.microsoft.com/office/drawing/2014/main" id="{F7FC0028-0B75-3D54-36D9-3A69D33C6FDD}"/>
              </a:ext>
            </a:extLst>
          </p:cNvPr>
          <p:cNvSpPr/>
          <p:nvPr userDrawn="1"/>
        </p:nvSpPr>
        <p:spPr>
          <a:xfrm>
            <a:off x="4625828" y="842957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분석</a:t>
            </a:r>
            <a:endParaRPr b="1" dirty="0"/>
          </a:p>
        </p:txBody>
      </p:sp>
      <p:pic>
        <p:nvPicPr>
          <p:cNvPr id="9" name="Picture 3" descr="thumbnail.jpg">
            <a:extLst>
              <a:ext uri="{FF2B5EF4-FFF2-40B4-BE49-F238E27FC236}">
                <a16:creationId xmlns:a16="http://schemas.microsoft.com/office/drawing/2014/main" id="{C5F1B6E7-214F-A697-BDCB-55AD4E3BD1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9527" y="1549314"/>
            <a:ext cx="1196660" cy="865874"/>
          </a:xfrm>
          <a:prstGeom prst="rect">
            <a:avLst/>
          </a:prstGeom>
        </p:spPr>
      </p:pic>
      <p:sp>
        <p:nvSpPr>
          <p:cNvPr id="10" name="Google Shape;78;p16">
            <a:extLst>
              <a:ext uri="{FF2B5EF4-FFF2-40B4-BE49-F238E27FC236}">
                <a16:creationId xmlns:a16="http://schemas.microsoft.com/office/drawing/2014/main" id="{79C41CF9-DB7F-AA59-4649-6E69FE32F756}"/>
              </a:ext>
            </a:extLst>
          </p:cNvPr>
          <p:cNvSpPr txBox="1"/>
          <p:nvPr userDrawn="1"/>
        </p:nvSpPr>
        <p:spPr>
          <a:xfrm>
            <a:off x="333829" y="1205191"/>
            <a:ext cx="3316500" cy="385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dk2"/>
                </a:solidFill>
              </a:rPr>
              <a:t>쇼츠 제목</a:t>
            </a:r>
            <a:endParaRPr sz="1400" dirty="0">
              <a:solidFill>
                <a:schemeClr val="dk2"/>
              </a:solidFill>
            </a:endParaRPr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7E71FC19-80EC-F3A2-4573-884B46D186CC}"/>
              </a:ext>
            </a:extLst>
          </p:cNvPr>
          <p:cNvSpPr txBox="1"/>
          <p:nvPr userDrawn="1"/>
        </p:nvSpPr>
        <p:spPr>
          <a:xfrm>
            <a:off x="1710978" y="1543262"/>
            <a:ext cx="1012721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설명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C779F00-1244-831C-C598-D19710B1B768}"/>
              </a:ext>
            </a:extLst>
          </p:cNvPr>
          <p:cNvSpPr/>
          <p:nvPr userDrawn="1"/>
        </p:nvSpPr>
        <p:spPr>
          <a:xfrm>
            <a:off x="398888" y="867120"/>
            <a:ext cx="4001211" cy="3823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Shorts </a:t>
            </a:r>
            <a:r>
              <a:rPr lang="ko-KR" altLang="en-US" b="1" dirty="0"/>
              <a:t>정보</a:t>
            </a:r>
            <a:endParaRPr b="1" dirty="0"/>
          </a:p>
        </p:txBody>
      </p:sp>
      <p:sp>
        <p:nvSpPr>
          <p:cNvPr id="16" name="Google Shape;78;p16">
            <a:extLst>
              <a:ext uri="{FF2B5EF4-FFF2-40B4-BE49-F238E27FC236}">
                <a16:creationId xmlns:a16="http://schemas.microsoft.com/office/drawing/2014/main" id="{59F189D5-41A1-0A2A-8DE7-50D36D7CE85F}"/>
              </a:ext>
            </a:extLst>
          </p:cNvPr>
          <p:cNvSpPr txBox="1"/>
          <p:nvPr userDrawn="1"/>
        </p:nvSpPr>
        <p:spPr>
          <a:xfrm>
            <a:off x="4625825" y="1228029"/>
            <a:ext cx="4001209" cy="584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dirty="0">
                <a:solidFill>
                  <a:schemeClr val="dk2"/>
                </a:solidFill>
              </a:rPr>
              <a:t>바이럴 사유 및 컨텐츠 적용 방안</a:t>
            </a:r>
            <a:endParaRPr lang="en-US" altLang="ko-KR" sz="1400" b="1" dirty="0">
              <a:solidFill>
                <a:schemeClr val="dk2"/>
              </a:solidFill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12" name="Google Shape;78;p16">
            <a:extLst>
              <a:ext uri="{FF2B5EF4-FFF2-40B4-BE49-F238E27FC236}">
                <a16:creationId xmlns:a16="http://schemas.microsoft.com/office/drawing/2014/main" id="{68F80EE1-8BB3-B74F-782A-CB918262D1D0}"/>
              </a:ext>
            </a:extLst>
          </p:cNvPr>
          <p:cNvSpPr txBox="1"/>
          <p:nvPr userDrawn="1"/>
        </p:nvSpPr>
        <p:spPr>
          <a:xfrm>
            <a:off x="416543" y="2469731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조회수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19" name="Google Shape;78;p16">
            <a:extLst>
              <a:ext uri="{FF2B5EF4-FFF2-40B4-BE49-F238E27FC236}">
                <a16:creationId xmlns:a16="http://schemas.microsoft.com/office/drawing/2014/main" id="{E13A061B-0F02-725F-D958-E9CAF2990002}"/>
              </a:ext>
            </a:extLst>
          </p:cNvPr>
          <p:cNvSpPr txBox="1"/>
          <p:nvPr userDrawn="1"/>
        </p:nvSpPr>
        <p:spPr>
          <a:xfrm>
            <a:off x="2197919" y="2500837"/>
            <a:ext cx="1012721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좋아요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0" name="Google Shape;78;p16">
            <a:extLst>
              <a:ext uri="{FF2B5EF4-FFF2-40B4-BE49-F238E27FC236}">
                <a16:creationId xmlns:a16="http://schemas.microsoft.com/office/drawing/2014/main" id="{A1DB1B84-7FAD-28D1-915B-FEF7D8C5E43C}"/>
              </a:ext>
            </a:extLst>
          </p:cNvPr>
          <p:cNvSpPr txBox="1"/>
          <p:nvPr userDrawn="1"/>
        </p:nvSpPr>
        <p:spPr>
          <a:xfrm>
            <a:off x="2197919" y="2747262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ko-KR" altLang="en-US" sz="1200" dirty="0">
                <a:solidFill>
                  <a:schemeClr val="dk2"/>
                </a:solidFill>
              </a:rPr>
              <a:t>채널 카테고리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1" name="Google Shape;78;p16">
            <a:extLst>
              <a:ext uri="{FF2B5EF4-FFF2-40B4-BE49-F238E27FC236}">
                <a16:creationId xmlns:a16="http://schemas.microsoft.com/office/drawing/2014/main" id="{9550B243-5AA2-4CF5-1396-A71D0469BC7B}"/>
              </a:ext>
            </a:extLst>
          </p:cNvPr>
          <p:cNvSpPr txBox="1"/>
          <p:nvPr userDrawn="1"/>
        </p:nvSpPr>
        <p:spPr>
          <a:xfrm>
            <a:off x="2197919" y="300365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쇼츠</a:t>
            </a:r>
            <a:r>
              <a:rPr lang="ko-KR" altLang="en-US" sz="1200" dirty="0">
                <a:solidFill>
                  <a:schemeClr val="dk2"/>
                </a:solidFill>
              </a:rPr>
              <a:t> 분류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2" name="Google Shape;78;p16">
            <a:extLst>
              <a:ext uri="{FF2B5EF4-FFF2-40B4-BE49-F238E27FC236}">
                <a16:creationId xmlns:a16="http://schemas.microsoft.com/office/drawing/2014/main" id="{0E6B5A85-FC0D-2825-9308-D51EBFD70F33}"/>
              </a:ext>
            </a:extLst>
          </p:cNvPr>
          <p:cNvSpPr txBox="1"/>
          <p:nvPr userDrawn="1"/>
        </p:nvSpPr>
        <p:spPr>
          <a:xfrm>
            <a:off x="428247" y="3000987"/>
            <a:ext cx="1379220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solidFill>
                  <a:schemeClr val="dk2"/>
                </a:solidFill>
              </a:rPr>
              <a:t>구독자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3" name="Google Shape;78;p16">
            <a:extLst>
              <a:ext uri="{FF2B5EF4-FFF2-40B4-BE49-F238E27FC236}">
                <a16:creationId xmlns:a16="http://schemas.microsoft.com/office/drawing/2014/main" id="{F4F3EE7D-618F-6177-1BE7-2E3B2C5B49A5}"/>
              </a:ext>
            </a:extLst>
          </p:cNvPr>
          <p:cNvSpPr txBox="1"/>
          <p:nvPr userDrawn="1"/>
        </p:nvSpPr>
        <p:spPr>
          <a:xfrm>
            <a:off x="416543" y="2739270"/>
            <a:ext cx="1578196" cy="270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채널명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5" name="Google Shape;78;p16">
            <a:extLst>
              <a:ext uri="{FF2B5EF4-FFF2-40B4-BE49-F238E27FC236}">
                <a16:creationId xmlns:a16="http://schemas.microsoft.com/office/drawing/2014/main" id="{36BBD6F3-0FD8-FD17-73A4-87D66A14A6CC}"/>
              </a:ext>
            </a:extLst>
          </p:cNvPr>
          <p:cNvSpPr txBox="1"/>
          <p:nvPr userDrawn="1"/>
        </p:nvSpPr>
        <p:spPr>
          <a:xfrm>
            <a:off x="428247" y="3255303"/>
            <a:ext cx="137922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 err="1">
                <a:solidFill>
                  <a:schemeClr val="dk2"/>
                </a:solidFill>
              </a:rPr>
              <a:t>긍부정</a:t>
            </a:r>
            <a:r>
              <a:rPr lang="ko-KR" altLang="en-US" sz="1200" dirty="0">
                <a:solidFill>
                  <a:schemeClr val="dk2"/>
                </a:solidFill>
              </a:rPr>
              <a:t> 비율</a:t>
            </a:r>
            <a:r>
              <a:rPr lang="en-US" altLang="ko-KR" sz="1200" dirty="0">
                <a:solidFill>
                  <a:schemeClr val="dk2"/>
                </a:solidFill>
              </a:rPr>
              <a:t>:</a:t>
            </a:r>
          </a:p>
        </p:txBody>
      </p:sp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Shorts</a:t>
            </a:r>
            <a:endParaRPr sz="2000" dirty="0">
              <a:solidFill>
                <a:schemeClr val="dk2"/>
              </a:solidFill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90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 userDrawn="1">
  <p:cSld name="keyword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67;p15">
            <a:extLst>
              <a:ext uri="{FF2B5EF4-FFF2-40B4-BE49-F238E27FC236}">
                <a16:creationId xmlns:a16="http://schemas.microsoft.com/office/drawing/2014/main" id="{50059F6F-07CB-BA41-B61D-69AF13265E41}"/>
              </a:ext>
            </a:extLst>
          </p:cNvPr>
          <p:cNvSpPr txBox="1"/>
          <p:nvPr userDrawn="1"/>
        </p:nvSpPr>
        <p:spPr>
          <a:xfrm>
            <a:off x="342900" y="220994"/>
            <a:ext cx="70560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2"/>
                </a:solidFill>
              </a:rPr>
              <a:t>Week Highlight Keywords</a:t>
            </a:r>
            <a:endParaRPr sz="2000" dirty="0">
              <a:solidFill>
                <a:schemeClr val="dk2"/>
              </a:solidFill>
            </a:endParaRPr>
          </a:p>
        </p:txBody>
      </p:sp>
      <p:sp>
        <p:nvSpPr>
          <p:cNvPr id="2" name="Google Shape;88;p17">
            <a:extLst>
              <a:ext uri="{FF2B5EF4-FFF2-40B4-BE49-F238E27FC236}">
                <a16:creationId xmlns:a16="http://schemas.microsoft.com/office/drawing/2014/main" id="{5034A16D-6995-2B57-064A-DDD4489441CE}"/>
              </a:ext>
            </a:extLst>
          </p:cNvPr>
          <p:cNvSpPr/>
          <p:nvPr userDrawn="1"/>
        </p:nvSpPr>
        <p:spPr>
          <a:xfrm>
            <a:off x="603875" y="3233975"/>
            <a:ext cx="8054100" cy="15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dirty="0"/>
          </a:p>
        </p:txBody>
      </p:sp>
      <p:pic>
        <p:nvPicPr>
          <p:cNvPr id="3" name="Google Shape;90;p17">
            <a:extLst>
              <a:ext uri="{FF2B5EF4-FFF2-40B4-BE49-F238E27FC236}">
                <a16:creationId xmlns:a16="http://schemas.microsoft.com/office/drawing/2014/main" id="{67C21E04-0F83-22AF-7E63-8CC7B9AA13E0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65275" y="1000300"/>
            <a:ext cx="6013450" cy="2103025"/>
          </a:xfrm>
          <a:prstGeom prst="rect">
            <a:avLst/>
          </a:prstGeom>
          <a:solidFill>
            <a:srgbClr val="B7B7B7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8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90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9" r:id="rId1"/>
    <p:sldLayoutId id="2147483650" r:id="rId2"/>
    <p:sldLayoutId id="2147483654" r:id="rId3"/>
    <p:sldLayoutId id="2147483655" r:id="rId4"/>
    <p:sldLayoutId id="2147483661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0655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2113</TotalTime>
  <Words>0</Words>
  <Application>Microsoft Office PowerPoint</Application>
  <PresentationFormat>화면 슬라이드 쇼(16:9)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이현준 (대리) EY (hyunjun3.lee@cnspartner.com,  )</dc:creator>
  <cp:lastModifiedBy>HyunJun Lee</cp:lastModifiedBy>
  <cp:revision>17</cp:revision>
  <dcterms:modified xsi:type="dcterms:W3CDTF">2025-01-05T14:42:04Z</dcterms:modified>
</cp:coreProperties>
</file>