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72" r:id="rId6"/>
    <p:sldId id="273" r:id="rId7"/>
    <p:sldId id="266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5AC060-D7E8-43D9-A86C-4999140D4041}">
  <a:tblStyle styleId="{F85AC060-D7E8-43D9-A86C-4999140D40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29124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7744a18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7744a18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475fa729dbc3d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475fa729dbc3d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7744a18c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7744a18c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475fa729dbc3d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475fa729dbc3d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2813359f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2813359f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7744a18c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7744a18c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475fa729dbc3d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475fa729dbc3d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7744a18c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7744a18c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uaDvx_UqP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4" y="1062828"/>
            <a:ext cx="3289851" cy="24666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18852" y="414461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8D791-DAE8-6F8E-9847-4FE4E2ED2A3D}"/>
              </a:ext>
            </a:extLst>
          </p:cNvPr>
          <p:cNvSpPr txBox="1"/>
          <p:nvPr/>
        </p:nvSpPr>
        <p:spPr>
          <a:xfrm>
            <a:off x="2263515" y="3619007"/>
            <a:ext cx="461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/>
              <a:t>YouTube Trend &amp; Insight Report</a:t>
            </a:r>
          </a:p>
        </p:txBody>
      </p:sp>
      <p:sp>
        <p:nvSpPr>
          <p:cNvPr id="10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6">
            <a:extLst>
              <a:ext uri="{FF2B5EF4-FFF2-40B4-BE49-F238E27FC236}">
                <a16:creationId xmlns:a16="http://schemas.microsoft.com/office/drawing/2014/main" id="{601A0BFA-83BA-2BEE-0E76-2C4BE914C338}"/>
              </a:ext>
            </a:extLst>
          </p:cNvPr>
          <p:cNvSpPr/>
          <p:nvPr/>
        </p:nvSpPr>
        <p:spPr>
          <a:xfrm>
            <a:off x="398890" y="1248113"/>
            <a:ext cx="4001209" cy="34423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0" name="Google Shape;80;p16">
            <a:extLst>
              <a:ext uri="{FF2B5EF4-FFF2-40B4-BE49-F238E27FC236}">
                <a16:creationId xmlns:a16="http://schemas.microsoft.com/office/drawing/2014/main" id="{EDECC6AB-5508-8AFE-661D-FC510DFB2F04}"/>
              </a:ext>
            </a:extLst>
          </p:cNvPr>
          <p:cNvSpPr/>
          <p:nvPr/>
        </p:nvSpPr>
        <p:spPr>
          <a:xfrm>
            <a:off x="4625828" y="1225295"/>
            <a:ext cx="4001209" cy="34657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1" name="Google Shape;81;p16">
            <a:extLst>
              <a:ext uri="{FF2B5EF4-FFF2-40B4-BE49-F238E27FC236}">
                <a16:creationId xmlns:a16="http://schemas.microsoft.com/office/drawing/2014/main" id="{F7FC0028-0B75-3D54-36D9-3A69D33C6FDD}"/>
              </a:ext>
            </a:extLst>
          </p:cNvPr>
          <p:cNvSpPr/>
          <p:nvPr/>
        </p:nvSpPr>
        <p:spPr>
          <a:xfrm>
            <a:off x="4625828" y="842957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분석</a:t>
            </a:r>
            <a:endParaRPr b="1" dirty="0"/>
          </a:p>
        </p:txBody>
      </p:sp>
      <p:sp>
        <p:nvSpPr>
          <p:cNvPr id="15" name="Google Shape;81;p16">
            <a:extLst>
              <a:ext uri="{FF2B5EF4-FFF2-40B4-BE49-F238E27FC236}">
                <a16:creationId xmlns:a16="http://schemas.microsoft.com/office/drawing/2014/main" id="{2C779F00-1244-831C-C598-D19710B1B768}"/>
              </a:ext>
            </a:extLst>
          </p:cNvPr>
          <p:cNvSpPr/>
          <p:nvPr/>
        </p:nvSpPr>
        <p:spPr>
          <a:xfrm>
            <a:off x="398888" y="86712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id="{59F189D5-41A1-0A2A-8DE7-50D36D7CE85F}"/>
              </a:ext>
            </a:extLst>
          </p:cNvPr>
          <p:cNvSpPr txBox="1"/>
          <p:nvPr/>
        </p:nvSpPr>
        <p:spPr>
          <a:xfrm>
            <a:off x="4625825" y="1228029"/>
            <a:ext cx="400120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2"/>
                </a:solidFill>
              </a:rPr>
              <a:t>바이럴 사유 및 컨텐츠 적용 방안</a:t>
            </a:r>
            <a:endParaRPr lang="en-US" altLang="ko-KR" sz="1400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7" name="Google Shape;78;p16">
            <a:extLst>
              <a:ext uri="{FF2B5EF4-FFF2-40B4-BE49-F238E27FC236}">
                <a16:creationId xmlns:a16="http://schemas.microsoft.com/office/drawing/2014/main" id="{68F80EE1-8BB3-B74F-782A-CB918262D1D0}"/>
              </a:ext>
            </a:extLst>
          </p:cNvPr>
          <p:cNvSpPr txBox="1"/>
          <p:nvPr/>
        </p:nvSpPr>
        <p:spPr>
          <a:xfrm>
            <a:off x="375902" y="2469731"/>
            <a:ext cx="188977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조회수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8" name="Google Shape;78;p16">
            <a:extLst>
              <a:ext uri="{FF2B5EF4-FFF2-40B4-BE49-F238E27FC236}">
                <a16:creationId xmlns:a16="http://schemas.microsoft.com/office/drawing/2014/main" id="{E13A061B-0F02-725F-D958-E9CAF2990002}"/>
              </a:ext>
            </a:extLst>
          </p:cNvPr>
          <p:cNvSpPr txBox="1"/>
          <p:nvPr/>
        </p:nvSpPr>
        <p:spPr>
          <a:xfrm>
            <a:off x="2279199" y="250083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좋아요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9" name="Google Shape;78;p16">
            <a:extLst>
              <a:ext uri="{FF2B5EF4-FFF2-40B4-BE49-F238E27FC236}">
                <a16:creationId xmlns:a16="http://schemas.microsoft.com/office/drawing/2014/main" id="{A1DB1B84-7FAD-28D1-915B-FEF7D8C5E43C}"/>
              </a:ext>
            </a:extLst>
          </p:cNvPr>
          <p:cNvSpPr txBox="1"/>
          <p:nvPr/>
        </p:nvSpPr>
        <p:spPr>
          <a:xfrm>
            <a:off x="2279199" y="2747262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dirty="0">
                <a:solidFill>
                  <a:schemeClr val="dk2"/>
                </a:solidFill>
              </a:rPr>
              <a:t>채널 카테고리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0" name="Google Shape;78;p16">
            <a:extLst>
              <a:ext uri="{FF2B5EF4-FFF2-40B4-BE49-F238E27FC236}">
                <a16:creationId xmlns:a16="http://schemas.microsoft.com/office/drawing/2014/main" id="{9550B243-5AA2-4CF5-1396-A71D0469BC7B}"/>
              </a:ext>
            </a:extLst>
          </p:cNvPr>
          <p:cNvSpPr txBox="1"/>
          <p:nvPr/>
        </p:nvSpPr>
        <p:spPr>
          <a:xfrm>
            <a:off x="2279199" y="300365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분류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1" name="Google Shape;78;p16">
            <a:extLst>
              <a:ext uri="{FF2B5EF4-FFF2-40B4-BE49-F238E27FC236}">
                <a16:creationId xmlns:a16="http://schemas.microsoft.com/office/drawing/2014/main" id="{0E6B5A85-FC0D-2825-9308-D51EBFD70F33}"/>
              </a:ext>
            </a:extLst>
          </p:cNvPr>
          <p:cNvSpPr txBox="1"/>
          <p:nvPr/>
        </p:nvSpPr>
        <p:spPr>
          <a:xfrm>
            <a:off x="387607" y="3000987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구독자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2" name="Google Shape;78;p16">
            <a:extLst>
              <a:ext uri="{FF2B5EF4-FFF2-40B4-BE49-F238E27FC236}">
                <a16:creationId xmlns:a16="http://schemas.microsoft.com/office/drawing/2014/main" id="{F4F3EE7D-618F-6177-1BE7-2E3B2C5B49A5}"/>
              </a:ext>
            </a:extLst>
          </p:cNvPr>
          <p:cNvSpPr txBox="1"/>
          <p:nvPr/>
        </p:nvSpPr>
        <p:spPr>
          <a:xfrm>
            <a:off x="375903" y="2739270"/>
            <a:ext cx="188977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채널명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3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87607" y="3255303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긍부정</a:t>
            </a:r>
            <a:r>
              <a:rPr lang="ko-KR" altLang="en-US" sz="1200" dirty="0">
                <a:solidFill>
                  <a:schemeClr val="dk2"/>
                </a:solidFill>
              </a:rPr>
              <a:t> 비율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4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Week2 Highlight Shorts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5" name="Google Shape;78;p16">
            <a:extLst>
              <a:ext uri="{FF2B5EF4-FFF2-40B4-BE49-F238E27FC236}">
                <a16:creationId xmlns:a16="http://schemas.microsoft.com/office/drawing/2014/main" id="{7E71FC19-80EC-F3A2-4573-884B46D186CC}"/>
              </a:ext>
            </a:extLst>
          </p:cNvPr>
          <p:cNvSpPr txBox="1"/>
          <p:nvPr/>
        </p:nvSpPr>
        <p:spPr>
          <a:xfrm>
            <a:off x="398888" y="1262100"/>
            <a:ext cx="400121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쇼츠제목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9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98890" y="3581450"/>
            <a:ext cx="400234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컨텐츠</a:t>
            </a:r>
            <a:r>
              <a:rPr lang="ko-KR" altLang="en-US" sz="1200" dirty="0">
                <a:solidFill>
                  <a:schemeClr val="dk2"/>
                </a:solidFill>
              </a:rPr>
              <a:t> 요약</a:t>
            </a:r>
            <a:endParaRPr lang="en-US" altLang="ko-KR" sz="1200" dirty="0">
              <a:solidFill>
                <a:schemeClr val="dk2"/>
              </a:solidFill>
            </a:endParaRPr>
          </a:p>
        </p:txBody>
      </p:sp>
      <p:sp>
        <p:nvSpPr>
          <p:cNvPr id="26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3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6">
            <a:extLst>
              <a:ext uri="{FF2B5EF4-FFF2-40B4-BE49-F238E27FC236}">
                <a16:creationId xmlns:a16="http://schemas.microsoft.com/office/drawing/2014/main" id="{601A0BFA-83BA-2BEE-0E76-2C4BE914C338}"/>
              </a:ext>
            </a:extLst>
          </p:cNvPr>
          <p:cNvSpPr/>
          <p:nvPr/>
        </p:nvSpPr>
        <p:spPr>
          <a:xfrm>
            <a:off x="398890" y="1248113"/>
            <a:ext cx="4001209" cy="34423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0" name="Google Shape;80;p16">
            <a:extLst>
              <a:ext uri="{FF2B5EF4-FFF2-40B4-BE49-F238E27FC236}">
                <a16:creationId xmlns:a16="http://schemas.microsoft.com/office/drawing/2014/main" id="{EDECC6AB-5508-8AFE-661D-FC510DFB2F04}"/>
              </a:ext>
            </a:extLst>
          </p:cNvPr>
          <p:cNvSpPr/>
          <p:nvPr/>
        </p:nvSpPr>
        <p:spPr>
          <a:xfrm>
            <a:off x="4625828" y="1225295"/>
            <a:ext cx="4001209" cy="34657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1" name="Google Shape;81;p16">
            <a:extLst>
              <a:ext uri="{FF2B5EF4-FFF2-40B4-BE49-F238E27FC236}">
                <a16:creationId xmlns:a16="http://schemas.microsoft.com/office/drawing/2014/main" id="{F7FC0028-0B75-3D54-36D9-3A69D33C6FDD}"/>
              </a:ext>
            </a:extLst>
          </p:cNvPr>
          <p:cNvSpPr/>
          <p:nvPr/>
        </p:nvSpPr>
        <p:spPr>
          <a:xfrm>
            <a:off x="4625828" y="842957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분석</a:t>
            </a:r>
            <a:endParaRPr b="1" dirty="0"/>
          </a:p>
        </p:txBody>
      </p:sp>
      <p:sp>
        <p:nvSpPr>
          <p:cNvPr id="15" name="Google Shape;81;p16">
            <a:extLst>
              <a:ext uri="{FF2B5EF4-FFF2-40B4-BE49-F238E27FC236}">
                <a16:creationId xmlns:a16="http://schemas.microsoft.com/office/drawing/2014/main" id="{2C779F00-1244-831C-C598-D19710B1B768}"/>
              </a:ext>
            </a:extLst>
          </p:cNvPr>
          <p:cNvSpPr/>
          <p:nvPr/>
        </p:nvSpPr>
        <p:spPr>
          <a:xfrm>
            <a:off x="398888" y="86712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id="{59F189D5-41A1-0A2A-8DE7-50D36D7CE85F}"/>
              </a:ext>
            </a:extLst>
          </p:cNvPr>
          <p:cNvSpPr txBox="1"/>
          <p:nvPr/>
        </p:nvSpPr>
        <p:spPr>
          <a:xfrm>
            <a:off x="4625825" y="1228029"/>
            <a:ext cx="400120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2"/>
                </a:solidFill>
              </a:rPr>
              <a:t>바이럴 사유 및 컨텐츠 적용 방안</a:t>
            </a:r>
            <a:endParaRPr lang="en-US" altLang="ko-KR" sz="1400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7" name="Google Shape;78;p16">
            <a:extLst>
              <a:ext uri="{FF2B5EF4-FFF2-40B4-BE49-F238E27FC236}">
                <a16:creationId xmlns:a16="http://schemas.microsoft.com/office/drawing/2014/main" id="{68F80EE1-8BB3-B74F-782A-CB918262D1D0}"/>
              </a:ext>
            </a:extLst>
          </p:cNvPr>
          <p:cNvSpPr txBox="1"/>
          <p:nvPr/>
        </p:nvSpPr>
        <p:spPr>
          <a:xfrm>
            <a:off x="375902" y="2469731"/>
            <a:ext cx="188977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조회수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8" name="Google Shape;78;p16">
            <a:extLst>
              <a:ext uri="{FF2B5EF4-FFF2-40B4-BE49-F238E27FC236}">
                <a16:creationId xmlns:a16="http://schemas.microsoft.com/office/drawing/2014/main" id="{E13A061B-0F02-725F-D958-E9CAF2990002}"/>
              </a:ext>
            </a:extLst>
          </p:cNvPr>
          <p:cNvSpPr txBox="1"/>
          <p:nvPr/>
        </p:nvSpPr>
        <p:spPr>
          <a:xfrm>
            <a:off x="2279199" y="250083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좋아요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9" name="Google Shape;78;p16">
            <a:extLst>
              <a:ext uri="{FF2B5EF4-FFF2-40B4-BE49-F238E27FC236}">
                <a16:creationId xmlns:a16="http://schemas.microsoft.com/office/drawing/2014/main" id="{A1DB1B84-7FAD-28D1-915B-FEF7D8C5E43C}"/>
              </a:ext>
            </a:extLst>
          </p:cNvPr>
          <p:cNvSpPr txBox="1"/>
          <p:nvPr/>
        </p:nvSpPr>
        <p:spPr>
          <a:xfrm>
            <a:off x="2279199" y="2747262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dirty="0">
                <a:solidFill>
                  <a:schemeClr val="dk2"/>
                </a:solidFill>
              </a:rPr>
              <a:t>채널 카테고리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0" name="Google Shape;78;p16">
            <a:extLst>
              <a:ext uri="{FF2B5EF4-FFF2-40B4-BE49-F238E27FC236}">
                <a16:creationId xmlns:a16="http://schemas.microsoft.com/office/drawing/2014/main" id="{9550B243-5AA2-4CF5-1396-A71D0469BC7B}"/>
              </a:ext>
            </a:extLst>
          </p:cNvPr>
          <p:cNvSpPr txBox="1"/>
          <p:nvPr/>
        </p:nvSpPr>
        <p:spPr>
          <a:xfrm>
            <a:off x="2279199" y="300365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분류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1" name="Google Shape;78;p16">
            <a:extLst>
              <a:ext uri="{FF2B5EF4-FFF2-40B4-BE49-F238E27FC236}">
                <a16:creationId xmlns:a16="http://schemas.microsoft.com/office/drawing/2014/main" id="{0E6B5A85-FC0D-2825-9308-D51EBFD70F33}"/>
              </a:ext>
            </a:extLst>
          </p:cNvPr>
          <p:cNvSpPr txBox="1"/>
          <p:nvPr/>
        </p:nvSpPr>
        <p:spPr>
          <a:xfrm>
            <a:off x="387607" y="3000987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구독자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2" name="Google Shape;78;p16">
            <a:extLst>
              <a:ext uri="{FF2B5EF4-FFF2-40B4-BE49-F238E27FC236}">
                <a16:creationId xmlns:a16="http://schemas.microsoft.com/office/drawing/2014/main" id="{F4F3EE7D-618F-6177-1BE7-2E3B2C5B49A5}"/>
              </a:ext>
            </a:extLst>
          </p:cNvPr>
          <p:cNvSpPr txBox="1"/>
          <p:nvPr/>
        </p:nvSpPr>
        <p:spPr>
          <a:xfrm>
            <a:off x="375903" y="2739270"/>
            <a:ext cx="188977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채널명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3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87607" y="3255303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긍부정</a:t>
            </a:r>
            <a:r>
              <a:rPr lang="ko-KR" altLang="en-US" sz="1200" dirty="0">
                <a:solidFill>
                  <a:schemeClr val="dk2"/>
                </a:solidFill>
              </a:rPr>
              <a:t> 비율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4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Week2 Highlight Shorts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5" name="Google Shape;78;p16">
            <a:extLst>
              <a:ext uri="{FF2B5EF4-FFF2-40B4-BE49-F238E27FC236}">
                <a16:creationId xmlns:a16="http://schemas.microsoft.com/office/drawing/2014/main" id="{7E71FC19-80EC-F3A2-4573-884B46D186CC}"/>
              </a:ext>
            </a:extLst>
          </p:cNvPr>
          <p:cNvSpPr txBox="1"/>
          <p:nvPr/>
        </p:nvSpPr>
        <p:spPr>
          <a:xfrm>
            <a:off x="398888" y="1262100"/>
            <a:ext cx="400121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쇼츠제목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9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98890" y="3581450"/>
            <a:ext cx="400234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컨텐츠</a:t>
            </a:r>
            <a:r>
              <a:rPr lang="ko-KR" altLang="en-US" sz="1200" dirty="0">
                <a:solidFill>
                  <a:schemeClr val="dk2"/>
                </a:solidFill>
              </a:rPr>
              <a:t> 요약</a:t>
            </a:r>
            <a:endParaRPr lang="en-US" altLang="ko-KR" sz="1200" dirty="0">
              <a:solidFill>
                <a:schemeClr val="dk2"/>
              </a:solidFill>
            </a:endParaRPr>
          </a:p>
        </p:txBody>
      </p:sp>
      <p:sp>
        <p:nvSpPr>
          <p:cNvPr id="26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272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Week2 Highlight Keywords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5034A16D-6995-2B57-064A-DDD4489441CE}"/>
              </a:ext>
            </a:extLst>
          </p:cNvPr>
          <p:cNvSpPr/>
          <p:nvPr/>
        </p:nvSpPr>
        <p:spPr>
          <a:xfrm>
            <a:off x="603875" y="3233975"/>
            <a:ext cx="8054100" cy="15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pic>
        <p:nvPicPr>
          <p:cNvPr id="8" name="Google Shape;90;p17">
            <a:extLst>
              <a:ext uri="{FF2B5EF4-FFF2-40B4-BE49-F238E27FC236}">
                <a16:creationId xmlns:a16="http://schemas.microsoft.com/office/drawing/2014/main" id="{67C21E04-0F83-22AF-7E63-8CC7B9AA13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75" y="1000300"/>
            <a:ext cx="6013450" cy="2103025"/>
          </a:xfrm>
          <a:prstGeom prst="rect">
            <a:avLst/>
          </a:prstGeom>
          <a:solidFill>
            <a:srgbClr val="B7B7B7"/>
          </a:solidFill>
          <a:ln>
            <a:noFill/>
          </a:ln>
        </p:spPr>
      </p:pic>
      <p:sp>
        <p:nvSpPr>
          <p:cNvPr id="5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388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Google Shape;68;p15">
            <a:extLst>
              <a:ext uri="{FF2B5EF4-FFF2-40B4-BE49-F238E27FC236}">
                <a16:creationId xmlns:a16="http://schemas.microsoft.com/office/drawing/2014/main" id="{E67A00CF-28AA-2BFB-32F6-FC986673173A}"/>
              </a:ext>
            </a:extLst>
          </p:cNvPr>
          <p:cNvSpPr/>
          <p:nvPr/>
        </p:nvSpPr>
        <p:spPr>
          <a:xfrm>
            <a:off x="398888" y="1306763"/>
            <a:ext cx="3579737" cy="34176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Week1</a:t>
            </a:r>
            <a:endParaRPr dirty="0"/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CF497183-B54F-333E-F874-0825F781ADF1}"/>
              </a:ext>
            </a:extLst>
          </p:cNvPr>
          <p:cNvSpPr/>
          <p:nvPr/>
        </p:nvSpPr>
        <p:spPr>
          <a:xfrm>
            <a:off x="398888" y="842957"/>
            <a:ext cx="3579737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</a:t>
            </a:r>
            <a:endParaRPr/>
          </a:p>
        </p:txBody>
      </p:sp>
      <p:sp>
        <p:nvSpPr>
          <p:cNvPr id="10" name="Google Shape;70;p15">
            <a:extLst>
              <a:ext uri="{FF2B5EF4-FFF2-40B4-BE49-F238E27FC236}">
                <a16:creationId xmlns:a16="http://schemas.microsoft.com/office/drawing/2014/main" id="{ED27E342-DDBB-BDB9-E275-FFEA786F9E17}"/>
              </a:ext>
            </a:extLst>
          </p:cNvPr>
          <p:cNvSpPr/>
          <p:nvPr/>
        </p:nvSpPr>
        <p:spPr>
          <a:xfrm>
            <a:off x="4570205" y="1306763"/>
            <a:ext cx="3583195" cy="34176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Week2</a:t>
            </a:r>
            <a:endParaRPr dirty="0"/>
          </a:p>
        </p:txBody>
      </p:sp>
      <p:sp>
        <p:nvSpPr>
          <p:cNvPr id="11" name="Google Shape;71;p15">
            <a:extLst>
              <a:ext uri="{FF2B5EF4-FFF2-40B4-BE49-F238E27FC236}">
                <a16:creationId xmlns:a16="http://schemas.microsoft.com/office/drawing/2014/main" id="{ECA89EE2-2B10-58FA-C324-9D41F3EF608E}"/>
              </a:ext>
            </a:extLst>
          </p:cNvPr>
          <p:cNvSpPr/>
          <p:nvPr/>
        </p:nvSpPr>
        <p:spPr>
          <a:xfrm>
            <a:off x="4572000" y="842963"/>
            <a:ext cx="3579737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</a:t>
            </a:r>
            <a:endParaRPr dirty="0"/>
          </a:p>
        </p:txBody>
      </p:sp>
      <p:sp>
        <p:nvSpPr>
          <p:cNvPr id="12" name="Google Shape;67;p15">
            <a:extLst>
              <a:ext uri="{FF2B5EF4-FFF2-40B4-BE49-F238E27FC236}">
                <a16:creationId xmlns:a16="http://schemas.microsoft.com/office/drawing/2014/main" id="{53288CD2-A7A7-47BE-1DEF-D74D4B9F7816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Week3 Shorts </a:t>
            </a:r>
            <a:r>
              <a:rPr lang="en" altLang="ko-KR" sz="2000" dirty="0">
                <a:solidFill>
                  <a:schemeClr val="dk2"/>
                </a:solidFill>
              </a:rPr>
              <a:t>Trend &amp; </a:t>
            </a:r>
            <a:r>
              <a:rPr lang="en" sz="2000" dirty="0">
                <a:solidFill>
                  <a:schemeClr val="dk2"/>
                </a:solidFill>
              </a:rPr>
              <a:t>Insight</a:t>
            </a:r>
            <a:endParaRPr sz="2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3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6">
            <a:extLst>
              <a:ext uri="{FF2B5EF4-FFF2-40B4-BE49-F238E27FC236}">
                <a16:creationId xmlns:a16="http://schemas.microsoft.com/office/drawing/2014/main" id="{601A0BFA-83BA-2BEE-0E76-2C4BE914C338}"/>
              </a:ext>
            </a:extLst>
          </p:cNvPr>
          <p:cNvSpPr/>
          <p:nvPr/>
        </p:nvSpPr>
        <p:spPr>
          <a:xfrm>
            <a:off x="398890" y="1248113"/>
            <a:ext cx="4001209" cy="34423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0" name="Google Shape;80;p16">
            <a:extLst>
              <a:ext uri="{FF2B5EF4-FFF2-40B4-BE49-F238E27FC236}">
                <a16:creationId xmlns:a16="http://schemas.microsoft.com/office/drawing/2014/main" id="{EDECC6AB-5508-8AFE-661D-FC510DFB2F04}"/>
              </a:ext>
            </a:extLst>
          </p:cNvPr>
          <p:cNvSpPr/>
          <p:nvPr/>
        </p:nvSpPr>
        <p:spPr>
          <a:xfrm>
            <a:off x="4625828" y="1225295"/>
            <a:ext cx="4001209" cy="34657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1" name="Google Shape;81;p16">
            <a:extLst>
              <a:ext uri="{FF2B5EF4-FFF2-40B4-BE49-F238E27FC236}">
                <a16:creationId xmlns:a16="http://schemas.microsoft.com/office/drawing/2014/main" id="{F7FC0028-0B75-3D54-36D9-3A69D33C6FDD}"/>
              </a:ext>
            </a:extLst>
          </p:cNvPr>
          <p:cNvSpPr/>
          <p:nvPr/>
        </p:nvSpPr>
        <p:spPr>
          <a:xfrm>
            <a:off x="4625828" y="842957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분석</a:t>
            </a:r>
            <a:endParaRPr b="1" dirty="0"/>
          </a:p>
        </p:txBody>
      </p:sp>
      <p:sp>
        <p:nvSpPr>
          <p:cNvPr id="15" name="Google Shape;81;p16">
            <a:extLst>
              <a:ext uri="{FF2B5EF4-FFF2-40B4-BE49-F238E27FC236}">
                <a16:creationId xmlns:a16="http://schemas.microsoft.com/office/drawing/2014/main" id="{2C779F00-1244-831C-C598-D19710B1B768}"/>
              </a:ext>
            </a:extLst>
          </p:cNvPr>
          <p:cNvSpPr/>
          <p:nvPr/>
        </p:nvSpPr>
        <p:spPr>
          <a:xfrm>
            <a:off x="398888" y="86712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id="{59F189D5-41A1-0A2A-8DE7-50D36D7CE85F}"/>
              </a:ext>
            </a:extLst>
          </p:cNvPr>
          <p:cNvSpPr txBox="1"/>
          <p:nvPr/>
        </p:nvSpPr>
        <p:spPr>
          <a:xfrm>
            <a:off x="4625825" y="1228029"/>
            <a:ext cx="400120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2"/>
                </a:solidFill>
              </a:rPr>
              <a:t>바이럴 사유 및 컨텐츠 적용 방안</a:t>
            </a:r>
            <a:endParaRPr lang="en-US" altLang="ko-KR" sz="1400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7" name="Google Shape;78;p16">
            <a:extLst>
              <a:ext uri="{FF2B5EF4-FFF2-40B4-BE49-F238E27FC236}">
                <a16:creationId xmlns:a16="http://schemas.microsoft.com/office/drawing/2014/main" id="{68F80EE1-8BB3-B74F-782A-CB918262D1D0}"/>
              </a:ext>
            </a:extLst>
          </p:cNvPr>
          <p:cNvSpPr txBox="1"/>
          <p:nvPr/>
        </p:nvSpPr>
        <p:spPr>
          <a:xfrm>
            <a:off x="375902" y="2469731"/>
            <a:ext cx="188977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조회수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8" name="Google Shape;78;p16">
            <a:extLst>
              <a:ext uri="{FF2B5EF4-FFF2-40B4-BE49-F238E27FC236}">
                <a16:creationId xmlns:a16="http://schemas.microsoft.com/office/drawing/2014/main" id="{E13A061B-0F02-725F-D958-E9CAF2990002}"/>
              </a:ext>
            </a:extLst>
          </p:cNvPr>
          <p:cNvSpPr txBox="1"/>
          <p:nvPr/>
        </p:nvSpPr>
        <p:spPr>
          <a:xfrm>
            <a:off x="2279199" y="250083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좋아요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9" name="Google Shape;78;p16">
            <a:extLst>
              <a:ext uri="{FF2B5EF4-FFF2-40B4-BE49-F238E27FC236}">
                <a16:creationId xmlns:a16="http://schemas.microsoft.com/office/drawing/2014/main" id="{A1DB1B84-7FAD-28D1-915B-FEF7D8C5E43C}"/>
              </a:ext>
            </a:extLst>
          </p:cNvPr>
          <p:cNvSpPr txBox="1"/>
          <p:nvPr/>
        </p:nvSpPr>
        <p:spPr>
          <a:xfrm>
            <a:off x="2279199" y="2747262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dirty="0">
                <a:solidFill>
                  <a:schemeClr val="dk2"/>
                </a:solidFill>
              </a:rPr>
              <a:t>채널 카테고리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0" name="Google Shape;78;p16">
            <a:extLst>
              <a:ext uri="{FF2B5EF4-FFF2-40B4-BE49-F238E27FC236}">
                <a16:creationId xmlns:a16="http://schemas.microsoft.com/office/drawing/2014/main" id="{9550B243-5AA2-4CF5-1396-A71D0469BC7B}"/>
              </a:ext>
            </a:extLst>
          </p:cNvPr>
          <p:cNvSpPr txBox="1"/>
          <p:nvPr/>
        </p:nvSpPr>
        <p:spPr>
          <a:xfrm>
            <a:off x="2279199" y="300365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분류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1" name="Google Shape;78;p16">
            <a:extLst>
              <a:ext uri="{FF2B5EF4-FFF2-40B4-BE49-F238E27FC236}">
                <a16:creationId xmlns:a16="http://schemas.microsoft.com/office/drawing/2014/main" id="{0E6B5A85-FC0D-2825-9308-D51EBFD70F33}"/>
              </a:ext>
            </a:extLst>
          </p:cNvPr>
          <p:cNvSpPr txBox="1"/>
          <p:nvPr/>
        </p:nvSpPr>
        <p:spPr>
          <a:xfrm>
            <a:off x="387607" y="3000987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구독자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2" name="Google Shape;78;p16">
            <a:extLst>
              <a:ext uri="{FF2B5EF4-FFF2-40B4-BE49-F238E27FC236}">
                <a16:creationId xmlns:a16="http://schemas.microsoft.com/office/drawing/2014/main" id="{F4F3EE7D-618F-6177-1BE7-2E3B2C5B49A5}"/>
              </a:ext>
            </a:extLst>
          </p:cNvPr>
          <p:cNvSpPr txBox="1"/>
          <p:nvPr/>
        </p:nvSpPr>
        <p:spPr>
          <a:xfrm>
            <a:off x="375903" y="2739270"/>
            <a:ext cx="188977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채널명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3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87607" y="3255303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긍부정</a:t>
            </a:r>
            <a:r>
              <a:rPr lang="ko-KR" altLang="en-US" sz="1200" dirty="0">
                <a:solidFill>
                  <a:schemeClr val="dk2"/>
                </a:solidFill>
              </a:rPr>
              <a:t> 비율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4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Week3 Highlight Shorts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5" name="Google Shape;78;p16">
            <a:extLst>
              <a:ext uri="{FF2B5EF4-FFF2-40B4-BE49-F238E27FC236}">
                <a16:creationId xmlns:a16="http://schemas.microsoft.com/office/drawing/2014/main" id="{7E71FC19-80EC-F3A2-4573-884B46D186CC}"/>
              </a:ext>
            </a:extLst>
          </p:cNvPr>
          <p:cNvSpPr txBox="1"/>
          <p:nvPr/>
        </p:nvSpPr>
        <p:spPr>
          <a:xfrm>
            <a:off x="398888" y="1262100"/>
            <a:ext cx="400121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쇼츠제목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9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98890" y="3581450"/>
            <a:ext cx="400234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컨텐츠</a:t>
            </a:r>
            <a:r>
              <a:rPr lang="ko-KR" altLang="en-US" sz="1200" dirty="0">
                <a:solidFill>
                  <a:schemeClr val="dk2"/>
                </a:solidFill>
              </a:rPr>
              <a:t> 요약</a:t>
            </a:r>
            <a:endParaRPr lang="en-US" altLang="ko-KR" sz="1200" dirty="0">
              <a:solidFill>
                <a:schemeClr val="dk2"/>
              </a:solidFill>
            </a:endParaRPr>
          </a:p>
        </p:txBody>
      </p:sp>
      <p:sp>
        <p:nvSpPr>
          <p:cNvPr id="26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00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6">
            <a:extLst>
              <a:ext uri="{FF2B5EF4-FFF2-40B4-BE49-F238E27FC236}">
                <a16:creationId xmlns:a16="http://schemas.microsoft.com/office/drawing/2014/main" id="{601A0BFA-83BA-2BEE-0E76-2C4BE914C338}"/>
              </a:ext>
            </a:extLst>
          </p:cNvPr>
          <p:cNvSpPr/>
          <p:nvPr/>
        </p:nvSpPr>
        <p:spPr>
          <a:xfrm>
            <a:off x="398890" y="1248113"/>
            <a:ext cx="4001209" cy="34423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0" name="Google Shape;80;p16">
            <a:extLst>
              <a:ext uri="{FF2B5EF4-FFF2-40B4-BE49-F238E27FC236}">
                <a16:creationId xmlns:a16="http://schemas.microsoft.com/office/drawing/2014/main" id="{EDECC6AB-5508-8AFE-661D-FC510DFB2F04}"/>
              </a:ext>
            </a:extLst>
          </p:cNvPr>
          <p:cNvSpPr/>
          <p:nvPr/>
        </p:nvSpPr>
        <p:spPr>
          <a:xfrm>
            <a:off x="4625828" y="1225295"/>
            <a:ext cx="4001209" cy="34657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1" name="Google Shape;81;p16">
            <a:extLst>
              <a:ext uri="{FF2B5EF4-FFF2-40B4-BE49-F238E27FC236}">
                <a16:creationId xmlns:a16="http://schemas.microsoft.com/office/drawing/2014/main" id="{F7FC0028-0B75-3D54-36D9-3A69D33C6FDD}"/>
              </a:ext>
            </a:extLst>
          </p:cNvPr>
          <p:cNvSpPr/>
          <p:nvPr/>
        </p:nvSpPr>
        <p:spPr>
          <a:xfrm>
            <a:off x="4625828" y="842957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분석</a:t>
            </a:r>
            <a:endParaRPr b="1" dirty="0"/>
          </a:p>
        </p:txBody>
      </p:sp>
      <p:sp>
        <p:nvSpPr>
          <p:cNvPr id="15" name="Google Shape;81;p16">
            <a:extLst>
              <a:ext uri="{FF2B5EF4-FFF2-40B4-BE49-F238E27FC236}">
                <a16:creationId xmlns:a16="http://schemas.microsoft.com/office/drawing/2014/main" id="{2C779F00-1244-831C-C598-D19710B1B768}"/>
              </a:ext>
            </a:extLst>
          </p:cNvPr>
          <p:cNvSpPr/>
          <p:nvPr/>
        </p:nvSpPr>
        <p:spPr>
          <a:xfrm>
            <a:off x="398888" y="86712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id="{59F189D5-41A1-0A2A-8DE7-50D36D7CE85F}"/>
              </a:ext>
            </a:extLst>
          </p:cNvPr>
          <p:cNvSpPr txBox="1"/>
          <p:nvPr/>
        </p:nvSpPr>
        <p:spPr>
          <a:xfrm>
            <a:off x="4625825" y="1228029"/>
            <a:ext cx="400120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2"/>
                </a:solidFill>
              </a:rPr>
              <a:t>바이럴 사유 및 컨텐츠 적용 방안</a:t>
            </a:r>
            <a:endParaRPr lang="en-US" altLang="ko-KR" sz="1400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7" name="Google Shape;78;p16">
            <a:extLst>
              <a:ext uri="{FF2B5EF4-FFF2-40B4-BE49-F238E27FC236}">
                <a16:creationId xmlns:a16="http://schemas.microsoft.com/office/drawing/2014/main" id="{68F80EE1-8BB3-B74F-782A-CB918262D1D0}"/>
              </a:ext>
            </a:extLst>
          </p:cNvPr>
          <p:cNvSpPr txBox="1"/>
          <p:nvPr/>
        </p:nvSpPr>
        <p:spPr>
          <a:xfrm>
            <a:off x="375902" y="2469731"/>
            <a:ext cx="188977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조회수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8" name="Google Shape;78;p16">
            <a:extLst>
              <a:ext uri="{FF2B5EF4-FFF2-40B4-BE49-F238E27FC236}">
                <a16:creationId xmlns:a16="http://schemas.microsoft.com/office/drawing/2014/main" id="{E13A061B-0F02-725F-D958-E9CAF2990002}"/>
              </a:ext>
            </a:extLst>
          </p:cNvPr>
          <p:cNvSpPr txBox="1"/>
          <p:nvPr/>
        </p:nvSpPr>
        <p:spPr>
          <a:xfrm>
            <a:off x="2279199" y="250083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좋아요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9" name="Google Shape;78;p16">
            <a:extLst>
              <a:ext uri="{FF2B5EF4-FFF2-40B4-BE49-F238E27FC236}">
                <a16:creationId xmlns:a16="http://schemas.microsoft.com/office/drawing/2014/main" id="{A1DB1B84-7FAD-28D1-915B-FEF7D8C5E43C}"/>
              </a:ext>
            </a:extLst>
          </p:cNvPr>
          <p:cNvSpPr txBox="1"/>
          <p:nvPr/>
        </p:nvSpPr>
        <p:spPr>
          <a:xfrm>
            <a:off x="2279199" y="2747262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dirty="0">
                <a:solidFill>
                  <a:schemeClr val="dk2"/>
                </a:solidFill>
              </a:rPr>
              <a:t>채널 카테고리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0" name="Google Shape;78;p16">
            <a:extLst>
              <a:ext uri="{FF2B5EF4-FFF2-40B4-BE49-F238E27FC236}">
                <a16:creationId xmlns:a16="http://schemas.microsoft.com/office/drawing/2014/main" id="{9550B243-5AA2-4CF5-1396-A71D0469BC7B}"/>
              </a:ext>
            </a:extLst>
          </p:cNvPr>
          <p:cNvSpPr txBox="1"/>
          <p:nvPr/>
        </p:nvSpPr>
        <p:spPr>
          <a:xfrm>
            <a:off x="2279199" y="300365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분류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1" name="Google Shape;78;p16">
            <a:extLst>
              <a:ext uri="{FF2B5EF4-FFF2-40B4-BE49-F238E27FC236}">
                <a16:creationId xmlns:a16="http://schemas.microsoft.com/office/drawing/2014/main" id="{0E6B5A85-FC0D-2825-9308-D51EBFD70F33}"/>
              </a:ext>
            </a:extLst>
          </p:cNvPr>
          <p:cNvSpPr txBox="1"/>
          <p:nvPr/>
        </p:nvSpPr>
        <p:spPr>
          <a:xfrm>
            <a:off x="387607" y="3000987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구독자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2" name="Google Shape;78;p16">
            <a:extLst>
              <a:ext uri="{FF2B5EF4-FFF2-40B4-BE49-F238E27FC236}">
                <a16:creationId xmlns:a16="http://schemas.microsoft.com/office/drawing/2014/main" id="{F4F3EE7D-618F-6177-1BE7-2E3B2C5B49A5}"/>
              </a:ext>
            </a:extLst>
          </p:cNvPr>
          <p:cNvSpPr txBox="1"/>
          <p:nvPr/>
        </p:nvSpPr>
        <p:spPr>
          <a:xfrm>
            <a:off x="375903" y="2739270"/>
            <a:ext cx="188977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채널명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3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87607" y="3255303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긍부정</a:t>
            </a:r>
            <a:r>
              <a:rPr lang="ko-KR" altLang="en-US" sz="1200" dirty="0">
                <a:solidFill>
                  <a:schemeClr val="dk2"/>
                </a:solidFill>
              </a:rPr>
              <a:t> 비율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4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Week3 Highlight Shorts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5" name="Google Shape;78;p16">
            <a:extLst>
              <a:ext uri="{FF2B5EF4-FFF2-40B4-BE49-F238E27FC236}">
                <a16:creationId xmlns:a16="http://schemas.microsoft.com/office/drawing/2014/main" id="{7E71FC19-80EC-F3A2-4573-884B46D186CC}"/>
              </a:ext>
            </a:extLst>
          </p:cNvPr>
          <p:cNvSpPr txBox="1"/>
          <p:nvPr/>
        </p:nvSpPr>
        <p:spPr>
          <a:xfrm>
            <a:off x="398888" y="1262100"/>
            <a:ext cx="400121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쇼츠제목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9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98890" y="3581450"/>
            <a:ext cx="400234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컨텐츠</a:t>
            </a:r>
            <a:r>
              <a:rPr lang="ko-KR" altLang="en-US" sz="1200" dirty="0">
                <a:solidFill>
                  <a:schemeClr val="dk2"/>
                </a:solidFill>
              </a:rPr>
              <a:t> 요약</a:t>
            </a:r>
            <a:endParaRPr lang="en-US" altLang="ko-KR" sz="1200" dirty="0">
              <a:solidFill>
                <a:schemeClr val="dk2"/>
              </a:solidFill>
            </a:endParaRPr>
          </a:p>
        </p:txBody>
      </p:sp>
      <p:sp>
        <p:nvSpPr>
          <p:cNvPr id="26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3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6">
            <a:extLst>
              <a:ext uri="{FF2B5EF4-FFF2-40B4-BE49-F238E27FC236}">
                <a16:creationId xmlns:a16="http://schemas.microsoft.com/office/drawing/2014/main" id="{601A0BFA-83BA-2BEE-0E76-2C4BE914C338}"/>
              </a:ext>
            </a:extLst>
          </p:cNvPr>
          <p:cNvSpPr/>
          <p:nvPr/>
        </p:nvSpPr>
        <p:spPr>
          <a:xfrm>
            <a:off x="398890" y="1248113"/>
            <a:ext cx="4001209" cy="34423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0" name="Google Shape;80;p16">
            <a:extLst>
              <a:ext uri="{FF2B5EF4-FFF2-40B4-BE49-F238E27FC236}">
                <a16:creationId xmlns:a16="http://schemas.microsoft.com/office/drawing/2014/main" id="{EDECC6AB-5508-8AFE-661D-FC510DFB2F04}"/>
              </a:ext>
            </a:extLst>
          </p:cNvPr>
          <p:cNvSpPr/>
          <p:nvPr/>
        </p:nvSpPr>
        <p:spPr>
          <a:xfrm>
            <a:off x="4625828" y="1225295"/>
            <a:ext cx="4001209" cy="34657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1" name="Google Shape;81;p16">
            <a:extLst>
              <a:ext uri="{FF2B5EF4-FFF2-40B4-BE49-F238E27FC236}">
                <a16:creationId xmlns:a16="http://schemas.microsoft.com/office/drawing/2014/main" id="{F7FC0028-0B75-3D54-36D9-3A69D33C6FDD}"/>
              </a:ext>
            </a:extLst>
          </p:cNvPr>
          <p:cNvSpPr/>
          <p:nvPr/>
        </p:nvSpPr>
        <p:spPr>
          <a:xfrm>
            <a:off x="4625828" y="842957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분석</a:t>
            </a:r>
            <a:endParaRPr b="1" dirty="0"/>
          </a:p>
        </p:txBody>
      </p:sp>
      <p:sp>
        <p:nvSpPr>
          <p:cNvPr id="15" name="Google Shape;81;p16">
            <a:extLst>
              <a:ext uri="{FF2B5EF4-FFF2-40B4-BE49-F238E27FC236}">
                <a16:creationId xmlns:a16="http://schemas.microsoft.com/office/drawing/2014/main" id="{2C779F00-1244-831C-C598-D19710B1B768}"/>
              </a:ext>
            </a:extLst>
          </p:cNvPr>
          <p:cNvSpPr/>
          <p:nvPr/>
        </p:nvSpPr>
        <p:spPr>
          <a:xfrm>
            <a:off x="398888" y="86712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id="{59F189D5-41A1-0A2A-8DE7-50D36D7CE85F}"/>
              </a:ext>
            </a:extLst>
          </p:cNvPr>
          <p:cNvSpPr txBox="1"/>
          <p:nvPr/>
        </p:nvSpPr>
        <p:spPr>
          <a:xfrm>
            <a:off x="4625825" y="1228029"/>
            <a:ext cx="400120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2"/>
                </a:solidFill>
              </a:rPr>
              <a:t>바이럴 사유 및 컨텐츠 적용 방안</a:t>
            </a:r>
            <a:endParaRPr lang="en-US" altLang="ko-KR" sz="1400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7" name="Google Shape;78;p16">
            <a:extLst>
              <a:ext uri="{FF2B5EF4-FFF2-40B4-BE49-F238E27FC236}">
                <a16:creationId xmlns:a16="http://schemas.microsoft.com/office/drawing/2014/main" id="{68F80EE1-8BB3-B74F-782A-CB918262D1D0}"/>
              </a:ext>
            </a:extLst>
          </p:cNvPr>
          <p:cNvSpPr txBox="1"/>
          <p:nvPr/>
        </p:nvSpPr>
        <p:spPr>
          <a:xfrm>
            <a:off x="375902" y="2469731"/>
            <a:ext cx="188977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조회수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8" name="Google Shape;78;p16">
            <a:extLst>
              <a:ext uri="{FF2B5EF4-FFF2-40B4-BE49-F238E27FC236}">
                <a16:creationId xmlns:a16="http://schemas.microsoft.com/office/drawing/2014/main" id="{E13A061B-0F02-725F-D958-E9CAF2990002}"/>
              </a:ext>
            </a:extLst>
          </p:cNvPr>
          <p:cNvSpPr txBox="1"/>
          <p:nvPr/>
        </p:nvSpPr>
        <p:spPr>
          <a:xfrm>
            <a:off x="2279199" y="250083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좋아요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9" name="Google Shape;78;p16">
            <a:extLst>
              <a:ext uri="{FF2B5EF4-FFF2-40B4-BE49-F238E27FC236}">
                <a16:creationId xmlns:a16="http://schemas.microsoft.com/office/drawing/2014/main" id="{A1DB1B84-7FAD-28D1-915B-FEF7D8C5E43C}"/>
              </a:ext>
            </a:extLst>
          </p:cNvPr>
          <p:cNvSpPr txBox="1"/>
          <p:nvPr/>
        </p:nvSpPr>
        <p:spPr>
          <a:xfrm>
            <a:off x="2279199" y="2747262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dirty="0">
                <a:solidFill>
                  <a:schemeClr val="dk2"/>
                </a:solidFill>
              </a:rPr>
              <a:t>채널 카테고리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0" name="Google Shape;78;p16">
            <a:extLst>
              <a:ext uri="{FF2B5EF4-FFF2-40B4-BE49-F238E27FC236}">
                <a16:creationId xmlns:a16="http://schemas.microsoft.com/office/drawing/2014/main" id="{9550B243-5AA2-4CF5-1396-A71D0469BC7B}"/>
              </a:ext>
            </a:extLst>
          </p:cNvPr>
          <p:cNvSpPr txBox="1"/>
          <p:nvPr/>
        </p:nvSpPr>
        <p:spPr>
          <a:xfrm>
            <a:off x="2279199" y="300365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분류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1" name="Google Shape;78;p16">
            <a:extLst>
              <a:ext uri="{FF2B5EF4-FFF2-40B4-BE49-F238E27FC236}">
                <a16:creationId xmlns:a16="http://schemas.microsoft.com/office/drawing/2014/main" id="{0E6B5A85-FC0D-2825-9308-D51EBFD70F33}"/>
              </a:ext>
            </a:extLst>
          </p:cNvPr>
          <p:cNvSpPr txBox="1"/>
          <p:nvPr/>
        </p:nvSpPr>
        <p:spPr>
          <a:xfrm>
            <a:off x="387607" y="3000987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구독자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2" name="Google Shape;78;p16">
            <a:extLst>
              <a:ext uri="{FF2B5EF4-FFF2-40B4-BE49-F238E27FC236}">
                <a16:creationId xmlns:a16="http://schemas.microsoft.com/office/drawing/2014/main" id="{F4F3EE7D-618F-6177-1BE7-2E3B2C5B49A5}"/>
              </a:ext>
            </a:extLst>
          </p:cNvPr>
          <p:cNvSpPr txBox="1"/>
          <p:nvPr/>
        </p:nvSpPr>
        <p:spPr>
          <a:xfrm>
            <a:off x="375903" y="2739270"/>
            <a:ext cx="188977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채널명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3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87607" y="3255303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긍부정</a:t>
            </a:r>
            <a:r>
              <a:rPr lang="ko-KR" altLang="en-US" sz="1200" dirty="0">
                <a:solidFill>
                  <a:schemeClr val="dk2"/>
                </a:solidFill>
              </a:rPr>
              <a:t> 비율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4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Week3 Highlight Shorts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5" name="Google Shape;78;p16">
            <a:extLst>
              <a:ext uri="{FF2B5EF4-FFF2-40B4-BE49-F238E27FC236}">
                <a16:creationId xmlns:a16="http://schemas.microsoft.com/office/drawing/2014/main" id="{7E71FC19-80EC-F3A2-4573-884B46D186CC}"/>
              </a:ext>
            </a:extLst>
          </p:cNvPr>
          <p:cNvSpPr txBox="1"/>
          <p:nvPr/>
        </p:nvSpPr>
        <p:spPr>
          <a:xfrm>
            <a:off x="398888" y="1262100"/>
            <a:ext cx="400121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쇼츠제목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9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98890" y="3581450"/>
            <a:ext cx="400234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컨텐츠</a:t>
            </a:r>
            <a:r>
              <a:rPr lang="ko-KR" altLang="en-US" sz="1200" dirty="0">
                <a:solidFill>
                  <a:schemeClr val="dk2"/>
                </a:solidFill>
              </a:rPr>
              <a:t> 요약</a:t>
            </a:r>
            <a:endParaRPr lang="en-US" altLang="ko-KR" sz="1200" dirty="0">
              <a:solidFill>
                <a:schemeClr val="dk2"/>
              </a:solidFill>
            </a:endParaRPr>
          </a:p>
        </p:txBody>
      </p:sp>
      <p:sp>
        <p:nvSpPr>
          <p:cNvPr id="26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272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Week3 Highlight Keywords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5034A16D-6995-2B57-064A-DDD4489441CE}"/>
              </a:ext>
            </a:extLst>
          </p:cNvPr>
          <p:cNvSpPr/>
          <p:nvPr/>
        </p:nvSpPr>
        <p:spPr>
          <a:xfrm>
            <a:off x="603875" y="3233975"/>
            <a:ext cx="8054100" cy="15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pic>
        <p:nvPicPr>
          <p:cNvPr id="8" name="Google Shape;90;p17">
            <a:extLst>
              <a:ext uri="{FF2B5EF4-FFF2-40B4-BE49-F238E27FC236}">
                <a16:creationId xmlns:a16="http://schemas.microsoft.com/office/drawing/2014/main" id="{67C21E04-0F83-22AF-7E63-8CC7B9AA13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75" y="1000300"/>
            <a:ext cx="6013450" cy="2103025"/>
          </a:xfrm>
          <a:prstGeom prst="rect">
            <a:avLst/>
          </a:prstGeom>
          <a:solidFill>
            <a:srgbClr val="B7B7B7"/>
          </a:solidFill>
          <a:ln>
            <a:noFill/>
          </a:ln>
        </p:spPr>
      </p:pic>
      <p:sp>
        <p:nvSpPr>
          <p:cNvPr id="5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388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14"/>
          <p:cNvSpPr/>
          <p:nvPr/>
        </p:nvSpPr>
        <p:spPr>
          <a:xfrm>
            <a:off x="439031" y="713406"/>
            <a:ext cx="3232200" cy="3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Week1 Trend &amp; Insight</a:t>
            </a:r>
            <a:br>
              <a:rPr lang="en" dirty="0"/>
            </a:br>
            <a:r>
              <a:rPr lang="en" dirty="0"/>
              <a:t>- Shorts Info &amp; POV</a:t>
            </a:r>
            <a:br>
              <a:rPr lang="en" dirty="0"/>
            </a:br>
            <a:r>
              <a:rPr lang="en" dirty="0"/>
              <a:t>- Highlight Keywords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Week2 Trend &amp; Insight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Shorts Info &amp; POV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Highlight Keywords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Week3 Trend &amp; Insight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Shorts Info &amp; POV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Highlight Keywords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92CD9A63-706B-9909-1DD0-34EB314E177C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Contents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6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68;p15">
            <a:extLst>
              <a:ext uri="{FF2B5EF4-FFF2-40B4-BE49-F238E27FC236}">
                <a16:creationId xmlns:a16="http://schemas.microsoft.com/office/drawing/2014/main" id="{E67A00CF-28AA-2BFB-32F6-FC986673173A}"/>
              </a:ext>
            </a:extLst>
          </p:cNvPr>
          <p:cNvSpPr/>
          <p:nvPr/>
        </p:nvSpPr>
        <p:spPr>
          <a:xfrm>
            <a:off x="398888" y="1306763"/>
            <a:ext cx="3579737" cy="34176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Week1</a:t>
            </a:r>
            <a:endParaRPr dirty="0"/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CF497183-B54F-333E-F874-0825F781ADF1}"/>
              </a:ext>
            </a:extLst>
          </p:cNvPr>
          <p:cNvSpPr/>
          <p:nvPr/>
        </p:nvSpPr>
        <p:spPr>
          <a:xfrm>
            <a:off x="398888" y="842957"/>
            <a:ext cx="3579737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</a:t>
            </a:r>
            <a:endParaRPr/>
          </a:p>
        </p:txBody>
      </p:sp>
      <p:sp>
        <p:nvSpPr>
          <p:cNvPr id="10" name="Google Shape;70;p15">
            <a:extLst>
              <a:ext uri="{FF2B5EF4-FFF2-40B4-BE49-F238E27FC236}">
                <a16:creationId xmlns:a16="http://schemas.microsoft.com/office/drawing/2014/main" id="{ED27E342-DDBB-BDB9-E275-FFEA786F9E17}"/>
              </a:ext>
            </a:extLst>
          </p:cNvPr>
          <p:cNvSpPr/>
          <p:nvPr/>
        </p:nvSpPr>
        <p:spPr>
          <a:xfrm>
            <a:off x="4570205" y="1306763"/>
            <a:ext cx="3583195" cy="34176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Week2</a:t>
            </a:r>
            <a:endParaRPr dirty="0"/>
          </a:p>
        </p:txBody>
      </p:sp>
      <p:sp>
        <p:nvSpPr>
          <p:cNvPr id="11" name="Google Shape;71;p15">
            <a:extLst>
              <a:ext uri="{FF2B5EF4-FFF2-40B4-BE49-F238E27FC236}">
                <a16:creationId xmlns:a16="http://schemas.microsoft.com/office/drawing/2014/main" id="{ECA89EE2-2B10-58FA-C324-9D41F3EF608E}"/>
              </a:ext>
            </a:extLst>
          </p:cNvPr>
          <p:cNvSpPr/>
          <p:nvPr/>
        </p:nvSpPr>
        <p:spPr>
          <a:xfrm>
            <a:off x="4572000" y="842963"/>
            <a:ext cx="3579737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</a:t>
            </a:r>
            <a:endParaRPr dirty="0"/>
          </a:p>
        </p:txBody>
      </p:sp>
      <p:sp>
        <p:nvSpPr>
          <p:cNvPr id="12" name="Google Shape;67;p15">
            <a:extLst>
              <a:ext uri="{FF2B5EF4-FFF2-40B4-BE49-F238E27FC236}">
                <a16:creationId xmlns:a16="http://schemas.microsoft.com/office/drawing/2014/main" id="{53288CD2-A7A7-47BE-1DEF-D74D4B9F7816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 Shorts </a:t>
            </a:r>
            <a:r>
              <a:rPr lang="en" altLang="ko-KR" sz="2000" dirty="0">
                <a:solidFill>
                  <a:schemeClr val="dk2"/>
                </a:solidFill>
              </a:rPr>
              <a:t>Trend &amp; </a:t>
            </a:r>
            <a:r>
              <a:rPr lang="en" sz="2000" dirty="0">
                <a:solidFill>
                  <a:schemeClr val="dk2"/>
                </a:solidFill>
              </a:rPr>
              <a:t>Insight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6">
            <a:extLst>
              <a:ext uri="{FF2B5EF4-FFF2-40B4-BE49-F238E27FC236}">
                <a16:creationId xmlns:a16="http://schemas.microsoft.com/office/drawing/2014/main" id="{601A0BFA-83BA-2BEE-0E76-2C4BE914C338}"/>
              </a:ext>
            </a:extLst>
          </p:cNvPr>
          <p:cNvSpPr/>
          <p:nvPr/>
        </p:nvSpPr>
        <p:spPr>
          <a:xfrm>
            <a:off x="398890" y="1248113"/>
            <a:ext cx="4001209" cy="34423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0" name="Google Shape;80;p16">
            <a:extLst>
              <a:ext uri="{FF2B5EF4-FFF2-40B4-BE49-F238E27FC236}">
                <a16:creationId xmlns:a16="http://schemas.microsoft.com/office/drawing/2014/main" id="{EDECC6AB-5508-8AFE-661D-FC510DFB2F04}"/>
              </a:ext>
            </a:extLst>
          </p:cNvPr>
          <p:cNvSpPr/>
          <p:nvPr/>
        </p:nvSpPr>
        <p:spPr>
          <a:xfrm>
            <a:off x="4625828" y="1225295"/>
            <a:ext cx="4001209" cy="34657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1" name="Google Shape;81;p16">
            <a:extLst>
              <a:ext uri="{FF2B5EF4-FFF2-40B4-BE49-F238E27FC236}">
                <a16:creationId xmlns:a16="http://schemas.microsoft.com/office/drawing/2014/main" id="{F7FC0028-0B75-3D54-36D9-3A69D33C6FDD}"/>
              </a:ext>
            </a:extLst>
          </p:cNvPr>
          <p:cNvSpPr/>
          <p:nvPr/>
        </p:nvSpPr>
        <p:spPr>
          <a:xfrm>
            <a:off x="4625828" y="842957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분석</a:t>
            </a:r>
            <a:endParaRPr b="1" dirty="0"/>
          </a:p>
        </p:txBody>
      </p:sp>
      <p:sp>
        <p:nvSpPr>
          <p:cNvPr id="15" name="Google Shape;81;p16">
            <a:extLst>
              <a:ext uri="{FF2B5EF4-FFF2-40B4-BE49-F238E27FC236}">
                <a16:creationId xmlns:a16="http://schemas.microsoft.com/office/drawing/2014/main" id="{2C779F00-1244-831C-C598-D19710B1B768}"/>
              </a:ext>
            </a:extLst>
          </p:cNvPr>
          <p:cNvSpPr/>
          <p:nvPr/>
        </p:nvSpPr>
        <p:spPr>
          <a:xfrm>
            <a:off x="398888" y="86712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id="{59F189D5-41A1-0A2A-8DE7-50D36D7CE85F}"/>
              </a:ext>
            </a:extLst>
          </p:cNvPr>
          <p:cNvSpPr txBox="1"/>
          <p:nvPr/>
        </p:nvSpPr>
        <p:spPr>
          <a:xfrm>
            <a:off x="4625825" y="1228029"/>
            <a:ext cx="400120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2"/>
                </a:solidFill>
              </a:rPr>
              <a:t>바이럴 사유 및 컨텐츠 적용 방안</a:t>
            </a:r>
            <a:endParaRPr lang="en-US" altLang="ko-KR" sz="1400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7" name="Google Shape;78;p16">
            <a:extLst>
              <a:ext uri="{FF2B5EF4-FFF2-40B4-BE49-F238E27FC236}">
                <a16:creationId xmlns:a16="http://schemas.microsoft.com/office/drawing/2014/main" id="{68F80EE1-8BB3-B74F-782A-CB918262D1D0}"/>
              </a:ext>
            </a:extLst>
          </p:cNvPr>
          <p:cNvSpPr txBox="1"/>
          <p:nvPr/>
        </p:nvSpPr>
        <p:spPr>
          <a:xfrm>
            <a:off x="375902" y="2469731"/>
            <a:ext cx="188977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조회수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8" name="Google Shape;78;p16">
            <a:extLst>
              <a:ext uri="{FF2B5EF4-FFF2-40B4-BE49-F238E27FC236}">
                <a16:creationId xmlns:a16="http://schemas.microsoft.com/office/drawing/2014/main" id="{E13A061B-0F02-725F-D958-E9CAF2990002}"/>
              </a:ext>
            </a:extLst>
          </p:cNvPr>
          <p:cNvSpPr txBox="1"/>
          <p:nvPr/>
        </p:nvSpPr>
        <p:spPr>
          <a:xfrm>
            <a:off x="2279199" y="250083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좋아요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9" name="Google Shape;78;p16">
            <a:extLst>
              <a:ext uri="{FF2B5EF4-FFF2-40B4-BE49-F238E27FC236}">
                <a16:creationId xmlns:a16="http://schemas.microsoft.com/office/drawing/2014/main" id="{A1DB1B84-7FAD-28D1-915B-FEF7D8C5E43C}"/>
              </a:ext>
            </a:extLst>
          </p:cNvPr>
          <p:cNvSpPr txBox="1"/>
          <p:nvPr/>
        </p:nvSpPr>
        <p:spPr>
          <a:xfrm>
            <a:off x="2279199" y="2747262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dirty="0">
                <a:solidFill>
                  <a:schemeClr val="dk2"/>
                </a:solidFill>
              </a:rPr>
              <a:t>채널 카테고리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0" name="Google Shape;78;p16">
            <a:extLst>
              <a:ext uri="{FF2B5EF4-FFF2-40B4-BE49-F238E27FC236}">
                <a16:creationId xmlns:a16="http://schemas.microsoft.com/office/drawing/2014/main" id="{9550B243-5AA2-4CF5-1396-A71D0469BC7B}"/>
              </a:ext>
            </a:extLst>
          </p:cNvPr>
          <p:cNvSpPr txBox="1"/>
          <p:nvPr/>
        </p:nvSpPr>
        <p:spPr>
          <a:xfrm>
            <a:off x="2279199" y="300365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분류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1" name="Google Shape;78;p16">
            <a:extLst>
              <a:ext uri="{FF2B5EF4-FFF2-40B4-BE49-F238E27FC236}">
                <a16:creationId xmlns:a16="http://schemas.microsoft.com/office/drawing/2014/main" id="{0E6B5A85-FC0D-2825-9308-D51EBFD70F33}"/>
              </a:ext>
            </a:extLst>
          </p:cNvPr>
          <p:cNvSpPr txBox="1"/>
          <p:nvPr/>
        </p:nvSpPr>
        <p:spPr>
          <a:xfrm>
            <a:off x="387607" y="3000987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구독자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2" name="Google Shape;78;p16">
            <a:extLst>
              <a:ext uri="{FF2B5EF4-FFF2-40B4-BE49-F238E27FC236}">
                <a16:creationId xmlns:a16="http://schemas.microsoft.com/office/drawing/2014/main" id="{F4F3EE7D-618F-6177-1BE7-2E3B2C5B49A5}"/>
              </a:ext>
            </a:extLst>
          </p:cNvPr>
          <p:cNvSpPr txBox="1"/>
          <p:nvPr/>
        </p:nvSpPr>
        <p:spPr>
          <a:xfrm>
            <a:off x="375903" y="2739270"/>
            <a:ext cx="188977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채널명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3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87607" y="3255303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긍부정</a:t>
            </a:r>
            <a:r>
              <a:rPr lang="ko-KR" altLang="en-US" sz="1200" dirty="0">
                <a:solidFill>
                  <a:schemeClr val="dk2"/>
                </a:solidFill>
              </a:rPr>
              <a:t> 비율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4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Week1 Highlight Shorts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5" name="Google Shape;78;p16">
            <a:extLst>
              <a:ext uri="{FF2B5EF4-FFF2-40B4-BE49-F238E27FC236}">
                <a16:creationId xmlns:a16="http://schemas.microsoft.com/office/drawing/2014/main" id="{7E71FC19-80EC-F3A2-4573-884B46D186CC}"/>
              </a:ext>
            </a:extLst>
          </p:cNvPr>
          <p:cNvSpPr txBox="1"/>
          <p:nvPr/>
        </p:nvSpPr>
        <p:spPr>
          <a:xfrm>
            <a:off x="398888" y="1262100"/>
            <a:ext cx="400121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쇼츠제목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9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98890" y="3581450"/>
            <a:ext cx="400234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컨텐츠</a:t>
            </a:r>
            <a:r>
              <a:rPr lang="ko-KR" altLang="en-US" sz="1200" dirty="0">
                <a:solidFill>
                  <a:schemeClr val="dk2"/>
                </a:solidFill>
              </a:rPr>
              <a:t> 요약</a:t>
            </a:r>
            <a:endParaRPr lang="en-US" altLang="ko-KR" sz="1200" dirty="0">
              <a:solidFill>
                <a:schemeClr val="dk2"/>
              </a:solidFill>
            </a:endParaRPr>
          </a:p>
        </p:txBody>
      </p:sp>
      <p:sp>
        <p:nvSpPr>
          <p:cNvPr id="26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Picture 1" descr="image.jpg">
            <a:hlinkClick r:id="rId3"/>
            <a:extLst>
              <a:ext uri="{FF2B5EF4-FFF2-40B4-BE49-F238E27FC236}">
                <a16:creationId xmlns:a16="http://schemas.microsoft.com/office/drawing/2014/main" id="{625216E6-F819-1226-476D-DACA13E7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00200"/>
            <a:ext cx="1371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5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6">
            <a:extLst>
              <a:ext uri="{FF2B5EF4-FFF2-40B4-BE49-F238E27FC236}">
                <a16:creationId xmlns:a16="http://schemas.microsoft.com/office/drawing/2014/main" id="{601A0BFA-83BA-2BEE-0E76-2C4BE914C338}"/>
              </a:ext>
            </a:extLst>
          </p:cNvPr>
          <p:cNvSpPr/>
          <p:nvPr/>
        </p:nvSpPr>
        <p:spPr>
          <a:xfrm>
            <a:off x="398890" y="1248113"/>
            <a:ext cx="4001209" cy="34423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0" name="Google Shape;80;p16">
            <a:extLst>
              <a:ext uri="{FF2B5EF4-FFF2-40B4-BE49-F238E27FC236}">
                <a16:creationId xmlns:a16="http://schemas.microsoft.com/office/drawing/2014/main" id="{EDECC6AB-5508-8AFE-661D-FC510DFB2F04}"/>
              </a:ext>
            </a:extLst>
          </p:cNvPr>
          <p:cNvSpPr/>
          <p:nvPr/>
        </p:nvSpPr>
        <p:spPr>
          <a:xfrm>
            <a:off x="4625828" y="1225295"/>
            <a:ext cx="4001209" cy="34657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1" name="Google Shape;81;p16">
            <a:extLst>
              <a:ext uri="{FF2B5EF4-FFF2-40B4-BE49-F238E27FC236}">
                <a16:creationId xmlns:a16="http://schemas.microsoft.com/office/drawing/2014/main" id="{F7FC0028-0B75-3D54-36D9-3A69D33C6FDD}"/>
              </a:ext>
            </a:extLst>
          </p:cNvPr>
          <p:cNvSpPr/>
          <p:nvPr/>
        </p:nvSpPr>
        <p:spPr>
          <a:xfrm>
            <a:off x="4625828" y="842957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분석</a:t>
            </a:r>
            <a:endParaRPr b="1" dirty="0"/>
          </a:p>
        </p:txBody>
      </p:sp>
      <p:sp>
        <p:nvSpPr>
          <p:cNvPr id="15" name="Google Shape;81;p16">
            <a:extLst>
              <a:ext uri="{FF2B5EF4-FFF2-40B4-BE49-F238E27FC236}">
                <a16:creationId xmlns:a16="http://schemas.microsoft.com/office/drawing/2014/main" id="{2C779F00-1244-831C-C598-D19710B1B768}"/>
              </a:ext>
            </a:extLst>
          </p:cNvPr>
          <p:cNvSpPr/>
          <p:nvPr/>
        </p:nvSpPr>
        <p:spPr>
          <a:xfrm>
            <a:off x="398888" y="86712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id="{59F189D5-41A1-0A2A-8DE7-50D36D7CE85F}"/>
              </a:ext>
            </a:extLst>
          </p:cNvPr>
          <p:cNvSpPr txBox="1"/>
          <p:nvPr/>
        </p:nvSpPr>
        <p:spPr>
          <a:xfrm>
            <a:off x="4625825" y="1228029"/>
            <a:ext cx="400120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2"/>
                </a:solidFill>
              </a:rPr>
              <a:t>바이럴 사유 및 컨텐츠 적용 방안</a:t>
            </a:r>
            <a:endParaRPr lang="en-US" altLang="ko-KR" sz="1400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7" name="Google Shape;78;p16">
            <a:extLst>
              <a:ext uri="{FF2B5EF4-FFF2-40B4-BE49-F238E27FC236}">
                <a16:creationId xmlns:a16="http://schemas.microsoft.com/office/drawing/2014/main" id="{68F80EE1-8BB3-B74F-782A-CB918262D1D0}"/>
              </a:ext>
            </a:extLst>
          </p:cNvPr>
          <p:cNvSpPr txBox="1"/>
          <p:nvPr/>
        </p:nvSpPr>
        <p:spPr>
          <a:xfrm>
            <a:off x="375902" y="2469731"/>
            <a:ext cx="188977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조회수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8" name="Google Shape;78;p16">
            <a:extLst>
              <a:ext uri="{FF2B5EF4-FFF2-40B4-BE49-F238E27FC236}">
                <a16:creationId xmlns:a16="http://schemas.microsoft.com/office/drawing/2014/main" id="{E13A061B-0F02-725F-D958-E9CAF2990002}"/>
              </a:ext>
            </a:extLst>
          </p:cNvPr>
          <p:cNvSpPr txBox="1"/>
          <p:nvPr/>
        </p:nvSpPr>
        <p:spPr>
          <a:xfrm>
            <a:off x="2279199" y="250083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좋아요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9" name="Google Shape;78;p16">
            <a:extLst>
              <a:ext uri="{FF2B5EF4-FFF2-40B4-BE49-F238E27FC236}">
                <a16:creationId xmlns:a16="http://schemas.microsoft.com/office/drawing/2014/main" id="{A1DB1B84-7FAD-28D1-915B-FEF7D8C5E43C}"/>
              </a:ext>
            </a:extLst>
          </p:cNvPr>
          <p:cNvSpPr txBox="1"/>
          <p:nvPr/>
        </p:nvSpPr>
        <p:spPr>
          <a:xfrm>
            <a:off x="2279199" y="2747262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dirty="0">
                <a:solidFill>
                  <a:schemeClr val="dk2"/>
                </a:solidFill>
              </a:rPr>
              <a:t>채널 카테고리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0" name="Google Shape;78;p16">
            <a:extLst>
              <a:ext uri="{FF2B5EF4-FFF2-40B4-BE49-F238E27FC236}">
                <a16:creationId xmlns:a16="http://schemas.microsoft.com/office/drawing/2014/main" id="{9550B243-5AA2-4CF5-1396-A71D0469BC7B}"/>
              </a:ext>
            </a:extLst>
          </p:cNvPr>
          <p:cNvSpPr txBox="1"/>
          <p:nvPr/>
        </p:nvSpPr>
        <p:spPr>
          <a:xfrm>
            <a:off x="2279199" y="300365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분류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1" name="Google Shape;78;p16">
            <a:extLst>
              <a:ext uri="{FF2B5EF4-FFF2-40B4-BE49-F238E27FC236}">
                <a16:creationId xmlns:a16="http://schemas.microsoft.com/office/drawing/2014/main" id="{0E6B5A85-FC0D-2825-9308-D51EBFD70F33}"/>
              </a:ext>
            </a:extLst>
          </p:cNvPr>
          <p:cNvSpPr txBox="1"/>
          <p:nvPr/>
        </p:nvSpPr>
        <p:spPr>
          <a:xfrm>
            <a:off x="387607" y="3000987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구독자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2" name="Google Shape;78;p16">
            <a:extLst>
              <a:ext uri="{FF2B5EF4-FFF2-40B4-BE49-F238E27FC236}">
                <a16:creationId xmlns:a16="http://schemas.microsoft.com/office/drawing/2014/main" id="{F4F3EE7D-618F-6177-1BE7-2E3B2C5B49A5}"/>
              </a:ext>
            </a:extLst>
          </p:cNvPr>
          <p:cNvSpPr txBox="1"/>
          <p:nvPr/>
        </p:nvSpPr>
        <p:spPr>
          <a:xfrm>
            <a:off x="375903" y="2739270"/>
            <a:ext cx="188977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채널명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3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87607" y="3255303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긍부정</a:t>
            </a:r>
            <a:r>
              <a:rPr lang="ko-KR" altLang="en-US" sz="1200" dirty="0">
                <a:solidFill>
                  <a:schemeClr val="dk2"/>
                </a:solidFill>
              </a:rPr>
              <a:t> 비율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4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Week1 Highlight Shorts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5" name="Google Shape;78;p16">
            <a:extLst>
              <a:ext uri="{FF2B5EF4-FFF2-40B4-BE49-F238E27FC236}">
                <a16:creationId xmlns:a16="http://schemas.microsoft.com/office/drawing/2014/main" id="{7E71FC19-80EC-F3A2-4573-884B46D186CC}"/>
              </a:ext>
            </a:extLst>
          </p:cNvPr>
          <p:cNvSpPr txBox="1"/>
          <p:nvPr/>
        </p:nvSpPr>
        <p:spPr>
          <a:xfrm>
            <a:off x="398888" y="1262100"/>
            <a:ext cx="400121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쇼츠제목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9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98890" y="3581450"/>
            <a:ext cx="400234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컨텐츠</a:t>
            </a:r>
            <a:r>
              <a:rPr lang="ko-KR" altLang="en-US" sz="1200" dirty="0">
                <a:solidFill>
                  <a:schemeClr val="dk2"/>
                </a:solidFill>
              </a:rPr>
              <a:t> 요약</a:t>
            </a:r>
            <a:endParaRPr lang="en-US" altLang="ko-KR" sz="1200" dirty="0">
              <a:solidFill>
                <a:schemeClr val="dk2"/>
              </a:solidFill>
            </a:endParaRPr>
          </a:p>
        </p:txBody>
      </p:sp>
      <p:sp>
        <p:nvSpPr>
          <p:cNvPr id="26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95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6">
            <a:extLst>
              <a:ext uri="{FF2B5EF4-FFF2-40B4-BE49-F238E27FC236}">
                <a16:creationId xmlns:a16="http://schemas.microsoft.com/office/drawing/2014/main" id="{601A0BFA-83BA-2BEE-0E76-2C4BE914C338}"/>
              </a:ext>
            </a:extLst>
          </p:cNvPr>
          <p:cNvSpPr/>
          <p:nvPr/>
        </p:nvSpPr>
        <p:spPr>
          <a:xfrm>
            <a:off x="398890" y="1248113"/>
            <a:ext cx="4001209" cy="34423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0" name="Google Shape;80;p16">
            <a:extLst>
              <a:ext uri="{FF2B5EF4-FFF2-40B4-BE49-F238E27FC236}">
                <a16:creationId xmlns:a16="http://schemas.microsoft.com/office/drawing/2014/main" id="{EDECC6AB-5508-8AFE-661D-FC510DFB2F04}"/>
              </a:ext>
            </a:extLst>
          </p:cNvPr>
          <p:cNvSpPr/>
          <p:nvPr/>
        </p:nvSpPr>
        <p:spPr>
          <a:xfrm>
            <a:off x="4625828" y="1225295"/>
            <a:ext cx="4001209" cy="34657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1" name="Google Shape;81;p16">
            <a:extLst>
              <a:ext uri="{FF2B5EF4-FFF2-40B4-BE49-F238E27FC236}">
                <a16:creationId xmlns:a16="http://schemas.microsoft.com/office/drawing/2014/main" id="{F7FC0028-0B75-3D54-36D9-3A69D33C6FDD}"/>
              </a:ext>
            </a:extLst>
          </p:cNvPr>
          <p:cNvSpPr/>
          <p:nvPr/>
        </p:nvSpPr>
        <p:spPr>
          <a:xfrm>
            <a:off x="4625828" y="842957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분석</a:t>
            </a:r>
            <a:endParaRPr b="1" dirty="0"/>
          </a:p>
        </p:txBody>
      </p:sp>
      <p:sp>
        <p:nvSpPr>
          <p:cNvPr id="15" name="Google Shape;81;p16">
            <a:extLst>
              <a:ext uri="{FF2B5EF4-FFF2-40B4-BE49-F238E27FC236}">
                <a16:creationId xmlns:a16="http://schemas.microsoft.com/office/drawing/2014/main" id="{2C779F00-1244-831C-C598-D19710B1B768}"/>
              </a:ext>
            </a:extLst>
          </p:cNvPr>
          <p:cNvSpPr/>
          <p:nvPr/>
        </p:nvSpPr>
        <p:spPr>
          <a:xfrm>
            <a:off x="398888" y="86712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id="{59F189D5-41A1-0A2A-8DE7-50D36D7CE85F}"/>
              </a:ext>
            </a:extLst>
          </p:cNvPr>
          <p:cNvSpPr txBox="1"/>
          <p:nvPr/>
        </p:nvSpPr>
        <p:spPr>
          <a:xfrm>
            <a:off x="4625825" y="1228029"/>
            <a:ext cx="400120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2"/>
                </a:solidFill>
              </a:rPr>
              <a:t>바이럴 사유 및 컨텐츠 적용 방안</a:t>
            </a:r>
            <a:endParaRPr lang="en-US" altLang="ko-KR" sz="1400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7" name="Google Shape;78;p16">
            <a:extLst>
              <a:ext uri="{FF2B5EF4-FFF2-40B4-BE49-F238E27FC236}">
                <a16:creationId xmlns:a16="http://schemas.microsoft.com/office/drawing/2014/main" id="{68F80EE1-8BB3-B74F-782A-CB918262D1D0}"/>
              </a:ext>
            </a:extLst>
          </p:cNvPr>
          <p:cNvSpPr txBox="1"/>
          <p:nvPr/>
        </p:nvSpPr>
        <p:spPr>
          <a:xfrm>
            <a:off x="375902" y="2469731"/>
            <a:ext cx="188977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조회수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8" name="Google Shape;78;p16">
            <a:extLst>
              <a:ext uri="{FF2B5EF4-FFF2-40B4-BE49-F238E27FC236}">
                <a16:creationId xmlns:a16="http://schemas.microsoft.com/office/drawing/2014/main" id="{E13A061B-0F02-725F-D958-E9CAF2990002}"/>
              </a:ext>
            </a:extLst>
          </p:cNvPr>
          <p:cNvSpPr txBox="1"/>
          <p:nvPr/>
        </p:nvSpPr>
        <p:spPr>
          <a:xfrm>
            <a:off x="2279199" y="250083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좋아요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9" name="Google Shape;78;p16">
            <a:extLst>
              <a:ext uri="{FF2B5EF4-FFF2-40B4-BE49-F238E27FC236}">
                <a16:creationId xmlns:a16="http://schemas.microsoft.com/office/drawing/2014/main" id="{A1DB1B84-7FAD-28D1-915B-FEF7D8C5E43C}"/>
              </a:ext>
            </a:extLst>
          </p:cNvPr>
          <p:cNvSpPr txBox="1"/>
          <p:nvPr/>
        </p:nvSpPr>
        <p:spPr>
          <a:xfrm>
            <a:off x="2279199" y="2747262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dirty="0">
                <a:solidFill>
                  <a:schemeClr val="dk2"/>
                </a:solidFill>
              </a:rPr>
              <a:t>채널 카테고리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0" name="Google Shape;78;p16">
            <a:extLst>
              <a:ext uri="{FF2B5EF4-FFF2-40B4-BE49-F238E27FC236}">
                <a16:creationId xmlns:a16="http://schemas.microsoft.com/office/drawing/2014/main" id="{9550B243-5AA2-4CF5-1396-A71D0469BC7B}"/>
              </a:ext>
            </a:extLst>
          </p:cNvPr>
          <p:cNvSpPr txBox="1"/>
          <p:nvPr/>
        </p:nvSpPr>
        <p:spPr>
          <a:xfrm>
            <a:off x="2279199" y="300365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분류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1" name="Google Shape;78;p16">
            <a:extLst>
              <a:ext uri="{FF2B5EF4-FFF2-40B4-BE49-F238E27FC236}">
                <a16:creationId xmlns:a16="http://schemas.microsoft.com/office/drawing/2014/main" id="{0E6B5A85-FC0D-2825-9308-D51EBFD70F33}"/>
              </a:ext>
            </a:extLst>
          </p:cNvPr>
          <p:cNvSpPr txBox="1"/>
          <p:nvPr/>
        </p:nvSpPr>
        <p:spPr>
          <a:xfrm>
            <a:off x="387607" y="3000987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구독자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2" name="Google Shape;78;p16">
            <a:extLst>
              <a:ext uri="{FF2B5EF4-FFF2-40B4-BE49-F238E27FC236}">
                <a16:creationId xmlns:a16="http://schemas.microsoft.com/office/drawing/2014/main" id="{F4F3EE7D-618F-6177-1BE7-2E3B2C5B49A5}"/>
              </a:ext>
            </a:extLst>
          </p:cNvPr>
          <p:cNvSpPr txBox="1"/>
          <p:nvPr/>
        </p:nvSpPr>
        <p:spPr>
          <a:xfrm>
            <a:off x="375903" y="2739270"/>
            <a:ext cx="188977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채널명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3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87607" y="3255303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긍부정</a:t>
            </a:r>
            <a:r>
              <a:rPr lang="ko-KR" altLang="en-US" sz="1200" dirty="0">
                <a:solidFill>
                  <a:schemeClr val="dk2"/>
                </a:solidFill>
              </a:rPr>
              <a:t> 비율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4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Week1 Highlight Shorts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5" name="Google Shape;78;p16">
            <a:extLst>
              <a:ext uri="{FF2B5EF4-FFF2-40B4-BE49-F238E27FC236}">
                <a16:creationId xmlns:a16="http://schemas.microsoft.com/office/drawing/2014/main" id="{7E71FC19-80EC-F3A2-4573-884B46D186CC}"/>
              </a:ext>
            </a:extLst>
          </p:cNvPr>
          <p:cNvSpPr txBox="1"/>
          <p:nvPr/>
        </p:nvSpPr>
        <p:spPr>
          <a:xfrm>
            <a:off x="398888" y="1262100"/>
            <a:ext cx="400121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쇼츠제목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9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98890" y="3581450"/>
            <a:ext cx="400234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컨텐츠</a:t>
            </a:r>
            <a:r>
              <a:rPr lang="ko-KR" altLang="en-US" sz="1200" dirty="0">
                <a:solidFill>
                  <a:schemeClr val="dk2"/>
                </a:solidFill>
              </a:rPr>
              <a:t> 요약</a:t>
            </a:r>
            <a:endParaRPr lang="en-US" altLang="ko-KR" sz="1200" dirty="0">
              <a:solidFill>
                <a:schemeClr val="dk2"/>
              </a:solidFill>
            </a:endParaRPr>
          </a:p>
        </p:txBody>
      </p:sp>
      <p:sp>
        <p:nvSpPr>
          <p:cNvPr id="26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95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Week1 Highlight Keywords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5034A16D-6995-2B57-064A-DDD4489441CE}"/>
              </a:ext>
            </a:extLst>
          </p:cNvPr>
          <p:cNvSpPr/>
          <p:nvPr/>
        </p:nvSpPr>
        <p:spPr>
          <a:xfrm>
            <a:off x="603875" y="3233975"/>
            <a:ext cx="8054100" cy="15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pic>
        <p:nvPicPr>
          <p:cNvPr id="8" name="Google Shape;90;p17">
            <a:extLst>
              <a:ext uri="{FF2B5EF4-FFF2-40B4-BE49-F238E27FC236}">
                <a16:creationId xmlns:a16="http://schemas.microsoft.com/office/drawing/2014/main" id="{67C21E04-0F83-22AF-7E63-8CC7B9AA13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75" y="1000300"/>
            <a:ext cx="6013450" cy="2103025"/>
          </a:xfrm>
          <a:prstGeom prst="rect">
            <a:avLst/>
          </a:prstGeom>
          <a:solidFill>
            <a:srgbClr val="B7B7B7"/>
          </a:solidFill>
          <a:ln>
            <a:noFill/>
          </a:ln>
        </p:spPr>
      </p:pic>
      <p:sp>
        <p:nvSpPr>
          <p:cNvPr id="5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5">
            <a:extLst>
              <a:ext uri="{FF2B5EF4-FFF2-40B4-BE49-F238E27FC236}">
                <a16:creationId xmlns:a16="http://schemas.microsoft.com/office/drawing/2014/main" id="{E67A00CF-28AA-2BFB-32F6-FC986673173A}"/>
              </a:ext>
            </a:extLst>
          </p:cNvPr>
          <p:cNvSpPr/>
          <p:nvPr/>
        </p:nvSpPr>
        <p:spPr>
          <a:xfrm>
            <a:off x="398888" y="1306763"/>
            <a:ext cx="3579737" cy="34176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Week1</a:t>
            </a:r>
            <a:endParaRPr dirty="0"/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CF497183-B54F-333E-F874-0825F781ADF1}"/>
              </a:ext>
            </a:extLst>
          </p:cNvPr>
          <p:cNvSpPr/>
          <p:nvPr/>
        </p:nvSpPr>
        <p:spPr>
          <a:xfrm>
            <a:off x="398888" y="842957"/>
            <a:ext cx="3579737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</a:t>
            </a:r>
            <a:endParaRPr/>
          </a:p>
        </p:txBody>
      </p:sp>
      <p:sp>
        <p:nvSpPr>
          <p:cNvPr id="10" name="Google Shape;70;p15">
            <a:extLst>
              <a:ext uri="{FF2B5EF4-FFF2-40B4-BE49-F238E27FC236}">
                <a16:creationId xmlns:a16="http://schemas.microsoft.com/office/drawing/2014/main" id="{ED27E342-DDBB-BDB9-E275-FFEA786F9E17}"/>
              </a:ext>
            </a:extLst>
          </p:cNvPr>
          <p:cNvSpPr/>
          <p:nvPr/>
        </p:nvSpPr>
        <p:spPr>
          <a:xfrm>
            <a:off x="4570205" y="1306763"/>
            <a:ext cx="3583195" cy="34176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Week2</a:t>
            </a:r>
            <a:endParaRPr dirty="0"/>
          </a:p>
        </p:txBody>
      </p:sp>
      <p:sp>
        <p:nvSpPr>
          <p:cNvPr id="11" name="Google Shape;71;p15">
            <a:extLst>
              <a:ext uri="{FF2B5EF4-FFF2-40B4-BE49-F238E27FC236}">
                <a16:creationId xmlns:a16="http://schemas.microsoft.com/office/drawing/2014/main" id="{ECA89EE2-2B10-58FA-C324-9D41F3EF608E}"/>
              </a:ext>
            </a:extLst>
          </p:cNvPr>
          <p:cNvSpPr/>
          <p:nvPr/>
        </p:nvSpPr>
        <p:spPr>
          <a:xfrm>
            <a:off x="4572000" y="842963"/>
            <a:ext cx="3579737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</a:t>
            </a:r>
            <a:endParaRPr dirty="0"/>
          </a:p>
        </p:txBody>
      </p:sp>
      <p:sp>
        <p:nvSpPr>
          <p:cNvPr id="12" name="Google Shape;67;p15">
            <a:extLst>
              <a:ext uri="{FF2B5EF4-FFF2-40B4-BE49-F238E27FC236}">
                <a16:creationId xmlns:a16="http://schemas.microsoft.com/office/drawing/2014/main" id="{53288CD2-A7A7-47BE-1DEF-D74D4B9F7816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Week2 Shorts </a:t>
            </a:r>
            <a:r>
              <a:rPr lang="en" altLang="ko-KR" sz="2000" dirty="0">
                <a:solidFill>
                  <a:schemeClr val="dk2"/>
                </a:solidFill>
              </a:rPr>
              <a:t>Trend &amp; </a:t>
            </a:r>
            <a:r>
              <a:rPr lang="en" sz="2000" dirty="0">
                <a:solidFill>
                  <a:schemeClr val="dk2"/>
                </a:solidFill>
              </a:rPr>
              <a:t>Insight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4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523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6">
            <a:extLst>
              <a:ext uri="{FF2B5EF4-FFF2-40B4-BE49-F238E27FC236}">
                <a16:creationId xmlns:a16="http://schemas.microsoft.com/office/drawing/2014/main" id="{601A0BFA-83BA-2BEE-0E76-2C4BE914C338}"/>
              </a:ext>
            </a:extLst>
          </p:cNvPr>
          <p:cNvSpPr/>
          <p:nvPr/>
        </p:nvSpPr>
        <p:spPr>
          <a:xfrm>
            <a:off x="398890" y="1248113"/>
            <a:ext cx="4001209" cy="34423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0" name="Google Shape;80;p16">
            <a:extLst>
              <a:ext uri="{FF2B5EF4-FFF2-40B4-BE49-F238E27FC236}">
                <a16:creationId xmlns:a16="http://schemas.microsoft.com/office/drawing/2014/main" id="{EDECC6AB-5508-8AFE-661D-FC510DFB2F04}"/>
              </a:ext>
            </a:extLst>
          </p:cNvPr>
          <p:cNvSpPr/>
          <p:nvPr/>
        </p:nvSpPr>
        <p:spPr>
          <a:xfrm>
            <a:off x="4625828" y="1225295"/>
            <a:ext cx="4001209" cy="34657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1" name="Google Shape;81;p16">
            <a:extLst>
              <a:ext uri="{FF2B5EF4-FFF2-40B4-BE49-F238E27FC236}">
                <a16:creationId xmlns:a16="http://schemas.microsoft.com/office/drawing/2014/main" id="{F7FC0028-0B75-3D54-36D9-3A69D33C6FDD}"/>
              </a:ext>
            </a:extLst>
          </p:cNvPr>
          <p:cNvSpPr/>
          <p:nvPr/>
        </p:nvSpPr>
        <p:spPr>
          <a:xfrm>
            <a:off x="4625828" y="842957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분석</a:t>
            </a:r>
            <a:endParaRPr b="1" dirty="0"/>
          </a:p>
        </p:txBody>
      </p:sp>
      <p:sp>
        <p:nvSpPr>
          <p:cNvPr id="15" name="Google Shape;81;p16">
            <a:extLst>
              <a:ext uri="{FF2B5EF4-FFF2-40B4-BE49-F238E27FC236}">
                <a16:creationId xmlns:a16="http://schemas.microsoft.com/office/drawing/2014/main" id="{2C779F00-1244-831C-C598-D19710B1B768}"/>
              </a:ext>
            </a:extLst>
          </p:cNvPr>
          <p:cNvSpPr/>
          <p:nvPr/>
        </p:nvSpPr>
        <p:spPr>
          <a:xfrm>
            <a:off x="398888" y="86712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id="{59F189D5-41A1-0A2A-8DE7-50D36D7CE85F}"/>
              </a:ext>
            </a:extLst>
          </p:cNvPr>
          <p:cNvSpPr txBox="1"/>
          <p:nvPr/>
        </p:nvSpPr>
        <p:spPr>
          <a:xfrm>
            <a:off x="4625825" y="1228029"/>
            <a:ext cx="400120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2"/>
                </a:solidFill>
              </a:rPr>
              <a:t>바이럴 사유 및 컨텐츠 적용 방안</a:t>
            </a:r>
            <a:endParaRPr lang="en-US" altLang="ko-KR" sz="1400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7" name="Google Shape;78;p16">
            <a:extLst>
              <a:ext uri="{FF2B5EF4-FFF2-40B4-BE49-F238E27FC236}">
                <a16:creationId xmlns:a16="http://schemas.microsoft.com/office/drawing/2014/main" id="{68F80EE1-8BB3-B74F-782A-CB918262D1D0}"/>
              </a:ext>
            </a:extLst>
          </p:cNvPr>
          <p:cNvSpPr txBox="1"/>
          <p:nvPr/>
        </p:nvSpPr>
        <p:spPr>
          <a:xfrm>
            <a:off x="375902" y="2469731"/>
            <a:ext cx="188977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조회수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8" name="Google Shape;78;p16">
            <a:extLst>
              <a:ext uri="{FF2B5EF4-FFF2-40B4-BE49-F238E27FC236}">
                <a16:creationId xmlns:a16="http://schemas.microsoft.com/office/drawing/2014/main" id="{E13A061B-0F02-725F-D958-E9CAF2990002}"/>
              </a:ext>
            </a:extLst>
          </p:cNvPr>
          <p:cNvSpPr txBox="1"/>
          <p:nvPr/>
        </p:nvSpPr>
        <p:spPr>
          <a:xfrm>
            <a:off x="2279199" y="250083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좋아요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</p:txBody>
      </p:sp>
      <p:sp>
        <p:nvSpPr>
          <p:cNvPr id="19" name="Google Shape;78;p16">
            <a:extLst>
              <a:ext uri="{FF2B5EF4-FFF2-40B4-BE49-F238E27FC236}">
                <a16:creationId xmlns:a16="http://schemas.microsoft.com/office/drawing/2014/main" id="{A1DB1B84-7FAD-28D1-915B-FEF7D8C5E43C}"/>
              </a:ext>
            </a:extLst>
          </p:cNvPr>
          <p:cNvSpPr txBox="1"/>
          <p:nvPr/>
        </p:nvSpPr>
        <p:spPr>
          <a:xfrm>
            <a:off x="2279199" y="2747262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dirty="0">
                <a:solidFill>
                  <a:schemeClr val="dk2"/>
                </a:solidFill>
              </a:rPr>
              <a:t>채널 카테고리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0" name="Google Shape;78;p16">
            <a:extLst>
              <a:ext uri="{FF2B5EF4-FFF2-40B4-BE49-F238E27FC236}">
                <a16:creationId xmlns:a16="http://schemas.microsoft.com/office/drawing/2014/main" id="{9550B243-5AA2-4CF5-1396-A71D0469BC7B}"/>
              </a:ext>
            </a:extLst>
          </p:cNvPr>
          <p:cNvSpPr txBox="1"/>
          <p:nvPr/>
        </p:nvSpPr>
        <p:spPr>
          <a:xfrm>
            <a:off x="2279199" y="3003657"/>
            <a:ext cx="2120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분류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1" name="Google Shape;78;p16">
            <a:extLst>
              <a:ext uri="{FF2B5EF4-FFF2-40B4-BE49-F238E27FC236}">
                <a16:creationId xmlns:a16="http://schemas.microsoft.com/office/drawing/2014/main" id="{0E6B5A85-FC0D-2825-9308-D51EBFD70F33}"/>
              </a:ext>
            </a:extLst>
          </p:cNvPr>
          <p:cNvSpPr txBox="1"/>
          <p:nvPr/>
        </p:nvSpPr>
        <p:spPr>
          <a:xfrm>
            <a:off x="387607" y="3000987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구독자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2" name="Google Shape;78;p16">
            <a:extLst>
              <a:ext uri="{FF2B5EF4-FFF2-40B4-BE49-F238E27FC236}">
                <a16:creationId xmlns:a16="http://schemas.microsoft.com/office/drawing/2014/main" id="{F4F3EE7D-618F-6177-1BE7-2E3B2C5B49A5}"/>
              </a:ext>
            </a:extLst>
          </p:cNvPr>
          <p:cNvSpPr txBox="1"/>
          <p:nvPr/>
        </p:nvSpPr>
        <p:spPr>
          <a:xfrm>
            <a:off x="375903" y="2739270"/>
            <a:ext cx="188977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채널명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3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87607" y="3255303"/>
            <a:ext cx="176967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긍부정</a:t>
            </a:r>
            <a:r>
              <a:rPr lang="ko-KR" altLang="en-US" sz="1200" dirty="0">
                <a:solidFill>
                  <a:schemeClr val="dk2"/>
                </a:solidFill>
              </a:rPr>
              <a:t> 비율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4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Week2 Highlight Shorts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5" name="Google Shape;78;p16">
            <a:extLst>
              <a:ext uri="{FF2B5EF4-FFF2-40B4-BE49-F238E27FC236}">
                <a16:creationId xmlns:a16="http://schemas.microsoft.com/office/drawing/2014/main" id="{7E71FC19-80EC-F3A2-4573-884B46D186CC}"/>
              </a:ext>
            </a:extLst>
          </p:cNvPr>
          <p:cNvSpPr txBox="1"/>
          <p:nvPr/>
        </p:nvSpPr>
        <p:spPr>
          <a:xfrm>
            <a:off x="398888" y="1262100"/>
            <a:ext cx="400121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쇼츠제목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9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/>
        </p:nvSpPr>
        <p:spPr>
          <a:xfrm>
            <a:off x="398890" y="3581450"/>
            <a:ext cx="400234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컨텐츠</a:t>
            </a:r>
            <a:r>
              <a:rPr lang="ko-KR" altLang="en-US" sz="1200" dirty="0">
                <a:solidFill>
                  <a:schemeClr val="dk2"/>
                </a:solidFill>
              </a:rPr>
              <a:t> 요약</a:t>
            </a:r>
            <a:endParaRPr lang="en-US" altLang="ko-KR" sz="1200" dirty="0">
              <a:solidFill>
                <a:schemeClr val="dk2"/>
              </a:solidFill>
            </a:endParaRPr>
          </a:p>
        </p:txBody>
      </p:sp>
      <p:sp>
        <p:nvSpPr>
          <p:cNvPr id="26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0003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399</Words>
  <Application>Microsoft Office PowerPoint</Application>
  <PresentationFormat>화면 슬라이드 쇼(16:9)</PresentationFormat>
  <Paragraphs>158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이현준 (대리) EY (hyunjun3.lee@cnspartner.com,  )</dc:creator>
  <cp:lastModifiedBy>HyunJun Lee</cp:lastModifiedBy>
  <cp:revision>19</cp:revision>
  <dcterms:modified xsi:type="dcterms:W3CDTF">2025-01-06T22:05:39Z</dcterms:modified>
</cp:coreProperties>
</file>