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747775"/>
          </p15:clr>
        </p15:guide>
        <p15:guide id="2" pos="1728">
          <p15:clr>
            <a:srgbClr val="999999"/>
          </p15:clr>
        </p15:guide>
        <p15:guide id="4" pos="2088">
          <p15:clr>
            <a:srgbClr val="747775"/>
          </p15:clr>
        </p15:guide>
        <p15:guide id="5" orient="horz" pos="728">
          <p15:clr>
            <a:srgbClr val="747775"/>
          </p15:clr>
        </p15:guide>
        <p15:guide id="6" pos="2871">
          <p15:clr>
            <a:srgbClr val="747775"/>
          </p15:clr>
        </p15:guide>
        <p15:guide id="7" orient="horz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1026"/>
      </p:cViewPr>
      <p:guideLst>
        <p:guide orient="horz" pos="1656"/>
        <p:guide pos="1728"/>
        <p:guide pos="2088"/>
        <p:guide orient="horz" pos="728"/>
        <p:guide pos="2871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fe7927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fe7927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9D6AC48B-450B-A5CF-2D9D-94062EAD2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>
            <a:extLst>
              <a:ext uri="{FF2B5EF4-FFF2-40B4-BE49-F238E27FC236}">
                <a16:creationId xmlns:a16="http://schemas.microsoft.com/office/drawing/2014/main" id="{F6A18927-390D-F61F-DDF0-217011F98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>
            <a:extLst>
              <a:ext uri="{FF2B5EF4-FFF2-40B4-BE49-F238E27FC236}">
                <a16:creationId xmlns:a16="http://schemas.microsoft.com/office/drawing/2014/main" id="{934D0496-E2AA-56BD-575F-E933685741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866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48450b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48450b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48450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48450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48450b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48450b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6255d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b6255d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b6255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b6255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t>AI 자동화 시스템 제안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t>EY 컨설팅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6250" y="129150"/>
            <a:ext cx="92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cover_page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66980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EY 로고</a:t>
            </a:r>
          </a:p>
        </p:txBody>
      </p:sp>
      <p:sp>
        <p:nvSpPr>
          <p:cNvPr id="59" name="Google Shape;59;p13"/>
          <p:cNvSpPr txBox="1"/>
          <p:nvPr/>
        </p:nvSpPr>
        <p:spPr>
          <a:xfrm>
            <a:off x="3406200" y="38815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2025.06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6384425" y="31469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EY 컨설팅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36250" y="129150"/>
            <a:ext cx="126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table_of_contents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048025" y="1286650"/>
            <a:ext cx="252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SectionList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9B7FCB06-3BB2-A12A-621C-F43E4E3E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>
            <a:extLst>
              <a:ext uri="{FF2B5EF4-FFF2-40B4-BE49-F238E27FC236}">
                <a16:creationId xmlns:a16="http://schemas.microsoft.com/office/drawing/2014/main" id="{2A358689-70C1-8E38-54BD-1C8981A54816}"/>
              </a:ext>
            </a:extLst>
          </p:cNvPr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4">
            <a:extLst>
              <a:ext uri="{FF2B5EF4-FFF2-40B4-BE49-F238E27FC236}">
                <a16:creationId xmlns:a16="http://schemas.microsoft.com/office/drawing/2014/main" id="{C1494B12-0C1E-B04F-EA22-F921DBDCBC37}"/>
              </a:ext>
            </a:extLst>
          </p:cNvPr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BA5BD85B-A358-FD11-4CA0-3A52D75D0A02}"/>
              </a:ext>
            </a:extLst>
          </p:cNvPr>
          <p:cNvSpPr txBox="1"/>
          <p:nvPr/>
        </p:nvSpPr>
        <p:spPr>
          <a:xfrm>
            <a:off x="36250" y="129150"/>
            <a:ext cx="31225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 err="1"/>
              <a:t>executive_summary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1F646B08-9D98-E31B-3D4F-826D51F0CEBD}"/>
              </a:ext>
            </a:extLst>
          </p:cNvPr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Executive Summary</a:t>
            </a: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A786102C-E349-4AE5-4CA4-7BFD9BAB0AEA}"/>
              </a:ext>
            </a:extLst>
          </p:cNvPr>
          <p:cNvSpPr txBox="1"/>
          <p:nvPr/>
        </p:nvSpPr>
        <p:spPr>
          <a:xfrm>
            <a:off x="4557713" y="2958167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dirty="0">
              <a:solidFill>
                <a:schemeClr val="dk2"/>
              </a:solidFill>
            </a:endParaRPr>
          </a:p>
          <a:p>
            <a:r>
              <a:t>• AI 모델 학습 및 평가의 자동화 프로세스 설계</a:t>
            </a:r>
          </a:p>
          <a:p>
            <a:r>
              <a:t>• 데이터 관리 및 학습 인프라 구축의 필요성</a:t>
            </a:r>
          </a:p>
          <a:p>
            <a:r>
              <a:t>• 복잡한 학습·평가·배포 과정의 자동화</a:t>
            </a:r>
          </a:p>
          <a:p>
            <a:r>
              <a:t>• 연구 효율성과 생산성 향상</a:t>
            </a:r>
          </a:p>
        </p:txBody>
      </p:sp>
      <p:sp>
        <p:nvSpPr>
          <p:cNvPr id="2" name="Google Shape;132;p19">
            <a:extLst>
              <a:ext uri="{FF2B5EF4-FFF2-40B4-BE49-F238E27FC236}">
                <a16:creationId xmlns:a16="http://schemas.microsoft.com/office/drawing/2014/main" id="{43A206B9-EA37-8FE1-E092-A16AE373ACC5}"/>
              </a:ext>
            </a:extLst>
          </p:cNvPr>
          <p:cNvSpPr txBox="1"/>
          <p:nvPr/>
        </p:nvSpPr>
        <p:spPr>
          <a:xfrm>
            <a:off x="4481593" y="2611402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2"/>
                </a:solidFill>
              </a:rPr>
              <a:t>제안서 요약 포인트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C74E99D4-7321-6A3E-8240-9F71B5FDE9A6}"/>
              </a:ext>
            </a:extLst>
          </p:cNvPr>
          <p:cNvSpPr txBox="1"/>
          <p:nvPr/>
        </p:nvSpPr>
        <p:spPr>
          <a:xfrm>
            <a:off x="4567950" y="1044533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2"/>
                </a:solidFill>
              </a:rPr>
              <a:t>고객의 </a:t>
            </a:r>
            <a:r>
              <a:rPr lang="en-US" altLang="ko-KR" sz="1500" b="1" dirty="0">
                <a:solidFill>
                  <a:schemeClr val="dk2"/>
                </a:solidFill>
              </a:rPr>
              <a:t>Value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5C3929C8-9078-8450-5156-7E6EBF206F23}"/>
              </a:ext>
            </a:extLst>
          </p:cNvPr>
          <p:cNvSpPr txBox="1"/>
          <p:nvPr/>
        </p:nvSpPr>
        <p:spPr>
          <a:xfrm>
            <a:off x="4572000" y="1425665"/>
            <a:ext cx="357593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EY의 자동화 솔루션을 통해 R&amp;D 효율성을 극대화합니다.</a:t>
            </a:r>
          </a:p>
        </p:txBody>
      </p:sp>
      <p:sp>
        <p:nvSpPr>
          <p:cNvPr id="6" name="Google Shape;132;p19">
            <a:extLst>
              <a:ext uri="{FF2B5EF4-FFF2-40B4-BE49-F238E27FC236}">
                <a16:creationId xmlns:a16="http://schemas.microsoft.com/office/drawing/2014/main" id="{1FAB3DC4-3CD6-A6EB-1EDE-869CB838FF70}"/>
              </a:ext>
            </a:extLst>
          </p:cNvPr>
          <p:cNvSpPr txBox="1"/>
          <p:nvPr/>
        </p:nvSpPr>
        <p:spPr>
          <a:xfrm>
            <a:off x="865616" y="1013011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AI 기반 자동화의 연구 효율성 및 생산성 향상 효과</a:t>
            </a:r>
          </a:p>
        </p:txBody>
      </p:sp>
      <p:pic>
        <p:nvPicPr>
          <p:cNvPr id="70" name="Picture 69" descr="temp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16" y="1389636"/>
            <a:ext cx="3575931" cy="27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1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5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3625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project_understanding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프로젝트 이해</a:t>
            </a:r>
          </a:p>
        </p:txBody>
      </p:sp>
      <p:sp>
        <p:nvSpPr>
          <p:cNvPr id="78" name="Google Shape;78;p15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AI 모델의 학습과 평가를 자동화하는 시스템을 구축합니다.</a:t>
            </a:r>
          </a:p>
        </p:txBody>
      </p:sp>
      <p:sp>
        <p:nvSpPr>
          <p:cNvPr id="81" name="Google Shape;81;p15"/>
          <p:cNvSpPr txBox="1"/>
          <p:nvPr/>
        </p:nvSpPr>
        <p:spPr>
          <a:xfrm>
            <a:off x="4567500" y="1578138"/>
            <a:ext cx="252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dirty="0">
              <a:solidFill>
                <a:schemeClr val="dk2"/>
              </a:solidFill>
            </a:endParaRPr>
          </a:p>
          <a:p>
            <a:r>
              <a:t>• 수작업 기반 운영</a:t>
            </a:r>
          </a:p>
          <a:p>
            <a:r>
              <a:t>• 비효율적인 평가 절차</a:t>
            </a:r>
          </a:p>
        </p:txBody>
      </p:sp>
      <p:sp>
        <p:nvSpPr>
          <p:cNvPr id="82" name="Google Shape;82;p15"/>
          <p:cNvSpPr txBox="1"/>
          <p:nvPr/>
        </p:nvSpPr>
        <p:spPr>
          <a:xfrm>
            <a:off x="4567500" y="1094686"/>
            <a:ext cx="2331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500" b="1" dirty="0">
                <a:solidFill>
                  <a:schemeClr val="dk2"/>
                </a:solidFill>
              </a:rPr>
              <a:t>필요 사항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E4D09AE1-F08A-3D63-F9AD-EF12671C3C98}"/>
              </a:ext>
            </a:extLst>
          </p:cNvPr>
          <p:cNvSpPr txBox="1"/>
          <p:nvPr/>
        </p:nvSpPr>
        <p:spPr>
          <a:xfrm>
            <a:off x="928050" y="1092800"/>
            <a:ext cx="2331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기존 문제와 자동화 필요성</a:t>
            </a:r>
          </a:p>
        </p:txBody>
      </p:sp>
      <p:pic>
        <p:nvPicPr>
          <p:cNvPr id="83" name="Picture 82" descr="temp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50" y="1574386"/>
            <a:ext cx="3575931" cy="27408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6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6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6"/>
          <p:cNvSpPr txBox="1"/>
          <p:nvPr/>
        </p:nvSpPr>
        <p:spPr>
          <a:xfrm>
            <a:off x="36250" y="12915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client_needs_summary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고객 요구사항 요약</a:t>
            </a:r>
          </a:p>
        </p:txBody>
      </p:sp>
      <p:sp>
        <p:nvSpPr>
          <p:cNvPr id="91" name="Google Shape;91;p16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고객사의 주요 요구사항은 다음과 같습니다.</a:t>
            </a:r>
          </a:p>
        </p:txBody>
      </p:sp>
      <p:sp>
        <p:nvSpPr>
          <p:cNvPr id="92" name="Google Shape;92;p16"/>
          <p:cNvSpPr txBox="1"/>
          <p:nvPr/>
        </p:nvSpPr>
        <p:spPr>
          <a:xfrm>
            <a:off x="45720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고객의 니즈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227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</a:rPr>
              <a:t>요구 사항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572000" y="1571212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endParaRPr dirty="0">
              <a:solidFill>
                <a:schemeClr val="dk2"/>
              </a:solidFill>
            </a:endParaRPr>
          </a:p>
          <a:p>
            <a:r>
              <a:t>• 접근성 인증마크 획득</a:t>
            </a:r>
          </a:p>
          <a:p>
            <a:r>
              <a:t>• 시스템 자동화</a:t>
            </a:r>
          </a:p>
          <a:p>
            <a:r>
              <a:t>• 시각화 기능 강화</a:t>
            </a:r>
          </a:p>
        </p:txBody>
      </p:sp>
      <p:sp>
        <p:nvSpPr>
          <p:cNvPr id="3" name="Google Shape;93;p16">
            <a:extLst>
              <a:ext uri="{FF2B5EF4-FFF2-40B4-BE49-F238E27FC236}">
                <a16:creationId xmlns:a16="http://schemas.microsoft.com/office/drawing/2014/main" id="{77345107-FCD7-9187-5DB2-BFAB45372B2F}"/>
              </a:ext>
            </a:extLst>
          </p:cNvPr>
          <p:cNvSpPr txBox="1"/>
          <p:nvPr/>
        </p:nvSpPr>
        <p:spPr>
          <a:xfrm>
            <a:off x="922700" y="2797928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t>요구사항별 중요도 분석</a:t>
            </a:r>
          </a:p>
        </p:txBody>
      </p:sp>
      <p:pic>
        <p:nvPicPr>
          <p:cNvPr id="96" name="Picture 95" descr="temp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568" y="3213428"/>
            <a:ext cx="2885264" cy="1347794"/>
          </a:xfrm>
          <a:prstGeom prst="rect">
            <a:avLst/>
          </a:prstGeom>
        </p:spPr>
      </p:pic>
      <p:graphicFrame>
        <p:nvGraphicFramePr>
          <p:cNvPr id="97" name="Table 96"/>
          <p:cNvGraphicFramePr>
            <a:graphicFrameLocks noGrp="1"/>
          </p:cNvGraphicFramePr>
          <p:nvPr/>
        </p:nvGraphicFramePr>
        <p:xfrm>
          <a:off x="928200" y="1631963"/>
          <a:ext cx="3643800" cy="99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900"/>
                <a:gridCol w="1821900"/>
              </a:tblGrid>
              <a:tr h="332312">
                <a:tc>
                  <a:txBody>
                    <a:bodyPr/>
                    <a:lstStyle/>
                    <a:p>
                      <a:r>
                        <a:t>요구사항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중요도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332312">
                <a:tc>
                  <a:txBody>
                    <a:bodyPr/>
                    <a:lstStyle/>
                    <a:p>
                      <a:r>
                        <a:t>접근성 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상</a:t>
                      </a:r>
                    </a:p>
                  </a:txBody>
                  <a:tcPr/>
                </a:tc>
              </a:tr>
              <a:tr h="332314">
                <a:tc>
                  <a:txBody>
                    <a:bodyPr/>
                    <a:lstStyle/>
                    <a:p>
                      <a:r>
                        <a:t>운영 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중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7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7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market_analysis_market_overview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TextRight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시장 현황 및 특징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GraphLeft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18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8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growth_trend_analysis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TextRight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성장 추세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9"/>
          <p:cNvCxnSpPr/>
          <p:nvPr/>
        </p:nvCxnSpPr>
        <p:spPr>
          <a:xfrm>
            <a:off x="919950" y="650300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9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9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industry_drivers_challenges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919950" y="200000"/>
            <a:ext cx="72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Title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919950" y="661700"/>
            <a:ext cx="7296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MiddleText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314850" y="1616725"/>
            <a:ext cx="279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ChallengesList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14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산업 장애 요소</a:t>
            </a:r>
            <a:endParaRPr sz="1500" b="1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19950" y="1616725"/>
            <a:ext cx="239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DriversList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1995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</a:rPr>
              <a:t>Drivers</a:t>
            </a:r>
            <a:endParaRPr sz="1500" b="1" dirty="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07850" y="1571075"/>
            <a:ext cx="22245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DetailComments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07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</a:rPr>
              <a:t>상세 설명</a:t>
            </a:r>
            <a:endParaRPr sz="1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95</Words>
  <Application>Microsoft Office PowerPoint</Application>
  <PresentationFormat>화면 슬라이드 쇼(16:9)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HyunJun Lee</cp:lastModifiedBy>
  <cp:revision>3</cp:revision>
  <dcterms:modified xsi:type="dcterms:W3CDTF">2025-06-06T06:50:44Z</dcterms:modified>
</cp:coreProperties>
</file>