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747775"/>
          </p15:clr>
        </p15:guide>
        <p15:guide id="2" pos="1728">
          <p15:clr>
            <a:srgbClr val="999999"/>
          </p15:clr>
        </p15:guide>
        <p15:guide id="4" pos="2088">
          <p15:clr>
            <a:srgbClr val="747775"/>
          </p15:clr>
        </p15:guide>
        <p15:guide id="5" orient="horz" pos="728">
          <p15:clr>
            <a:srgbClr val="747775"/>
          </p15:clr>
        </p15:guide>
        <p15:guide id="6" pos="2871">
          <p15:clr>
            <a:srgbClr val="747775"/>
          </p15:clr>
        </p15:guide>
        <p15:guide id="7" orient="horz" pos="8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026"/>
      </p:cViewPr>
      <p:guideLst>
        <p:guide orient="horz" pos="1656"/>
        <p:guide pos="1728"/>
        <p:guide pos="2088"/>
        <p:guide orient="horz" pos="728"/>
        <p:guide pos="2871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5fe79273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5fe79273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9D6AC48B-450B-A5CF-2D9D-94062EAD2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>
            <a:extLst>
              <a:ext uri="{FF2B5EF4-FFF2-40B4-BE49-F238E27FC236}">
                <a16:creationId xmlns:a16="http://schemas.microsoft.com/office/drawing/2014/main" id="{F6A18927-390D-F61F-DDF0-217011F98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>
            <a:extLst>
              <a:ext uri="{FF2B5EF4-FFF2-40B4-BE49-F238E27FC236}">
                <a16:creationId xmlns:a16="http://schemas.microsoft.com/office/drawing/2014/main" id="{934D0496-E2AA-56BD-575F-E933685741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6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48450bf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48450bf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48450bf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d48450bf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48450b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d48450bf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b6255d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db6255d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b6255d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db6255d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Title</a:t>
            </a:r>
            <a:endParaRPr sz="3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250" y="129150"/>
            <a:ext cx="92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cover_page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6669800" y="129150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Log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06200" y="3881525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ProjectDate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84425" y="3146925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PreparedBy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36250" y="129150"/>
            <a:ext cx="126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table_of_contents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48025" y="1286650"/>
            <a:ext cx="252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dirty="0">
                <a:solidFill>
                  <a:schemeClr val="dk2"/>
                </a:solidFill>
              </a:rPr>
              <a:t>SectionList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B7FCB06-3BB2-A12A-621C-F43E4E3E3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>
            <a:extLst>
              <a:ext uri="{FF2B5EF4-FFF2-40B4-BE49-F238E27FC236}">
                <a16:creationId xmlns:a16="http://schemas.microsoft.com/office/drawing/2014/main" id="{2A358689-70C1-8E38-54BD-1C8981A54816}"/>
              </a:ext>
            </a:extLst>
          </p:cNvPr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>
            <a:extLst>
              <a:ext uri="{FF2B5EF4-FFF2-40B4-BE49-F238E27FC236}">
                <a16:creationId xmlns:a16="http://schemas.microsoft.com/office/drawing/2014/main" id="{C1494B12-0C1E-B04F-EA22-F921DBDCBC37}"/>
              </a:ext>
            </a:extLst>
          </p:cNvPr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BA5BD85B-A358-FD11-4CA0-3A52D75D0A02}"/>
              </a:ext>
            </a:extLst>
          </p:cNvPr>
          <p:cNvSpPr txBox="1"/>
          <p:nvPr/>
        </p:nvSpPr>
        <p:spPr>
          <a:xfrm>
            <a:off x="36250" y="129150"/>
            <a:ext cx="312258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dirty="0" err="1"/>
              <a:t>executive_summary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F646B08-9D98-E31B-3D4F-826D51F0CEBD}"/>
              </a:ext>
            </a:extLst>
          </p:cNvPr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A786102C-E349-4AE5-4CA4-7BFD9BAB0AEA}"/>
              </a:ext>
            </a:extLst>
          </p:cNvPr>
          <p:cNvSpPr txBox="1"/>
          <p:nvPr/>
        </p:nvSpPr>
        <p:spPr>
          <a:xfrm>
            <a:off x="4557713" y="2958167"/>
            <a:ext cx="357593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 err="1">
                <a:solidFill>
                  <a:schemeClr val="dk2"/>
                </a:solidFill>
              </a:rPr>
              <a:t>SummaryPoints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Google Shape;132;p19">
            <a:extLst>
              <a:ext uri="{FF2B5EF4-FFF2-40B4-BE49-F238E27FC236}">
                <a16:creationId xmlns:a16="http://schemas.microsoft.com/office/drawing/2014/main" id="{43A206B9-EA37-8FE1-E092-A16AE373ACC5}"/>
              </a:ext>
            </a:extLst>
          </p:cNvPr>
          <p:cNvSpPr txBox="1"/>
          <p:nvPr/>
        </p:nvSpPr>
        <p:spPr>
          <a:xfrm>
            <a:off x="4481593" y="2611402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dk2"/>
                </a:solidFill>
              </a:rPr>
              <a:t>제안서 요약 포인트</a:t>
            </a:r>
            <a:endParaRPr sz="1500" b="1" dirty="0">
              <a:solidFill>
                <a:schemeClr val="dk2"/>
              </a:solidFill>
            </a:endParaRPr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C74E99D4-7321-6A3E-8240-9F71B5FDE9A6}"/>
              </a:ext>
            </a:extLst>
          </p:cNvPr>
          <p:cNvSpPr txBox="1"/>
          <p:nvPr/>
        </p:nvSpPr>
        <p:spPr>
          <a:xfrm>
            <a:off x="4567950" y="974136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2"/>
                </a:solidFill>
              </a:rPr>
              <a:t>고객의 </a:t>
            </a:r>
            <a:r>
              <a:rPr lang="en-US" altLang="ko-KR" b="1" dirty="0">
                <a:solidFill>
                  <a:schemeClr val="dk2"/>
                </a:solidFill>
              </a:rPr>
              <a:t>Value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5C3929C8-9078-8450-5156-7E6EBF206F23}"/>
              </a:ext>
            </a:extLst>
          </p:cNvPr>
          <p:cNvSpPr txBox="1"/>
          <p:nvPr/>
        </p:nvSpPr>
        <p:spPr>
          <a:xfrm>
            <a:off x="4572000" y="1425665"/>
            <a:ext cx="357593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dirty="0" err="1">
                <a:solidFill>
                  <a:schemeClr val="dk2"/>
                </a:solidFill>
              </a:rPr>
              <a:t>ClientValue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" name="Google Shape;119;p18">
            <a:extLst>
              <a:ext uri="{FF2B5EF4-FFF2-40B4-BE49-F238E27FC236}">
                <a16:creationId xmlns:a16="http://schemas.microsoft.com/office/drawing/2014/main" id="{DD278B7B-D1DA-8AA5-1DDB-95E03E540BC5}"/>
              </a:ext>
            </a:extLst>
          </p:cNvPr>
          <p:cNvSpPr/>
          <p:nvPr/>
        </p:nvSpPr>
        <p:spPr>
          <a:xfrm>
            <a:off x="865616" y="1389636"/>
            <a:ext cx="3575931" cy="274085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  <p:sp>
        <p:nvSpPr>
          <p:cNvPr id="6" name="Google Shape;132;p19">
            <a:extLst>
              <a:ext uri="{FF2B5EF4-FFF2-40B4-BE49-F238E27FC236}">
                <a16:creationId xmlns:a16="http://schemas.microsoft.com/office/drawing/2014/main" id="{1FAB3DC4-3CD6-A6EB-1EDE-869CB838FF70}"/>
              </a:ext>
            </a:extLst>
          </p:cNvPr>
          <p:cNvSpPr txBox="1"/>
          <p:nvPr/>
        </p:nvSpPr>
        <p:spPr>
          <a:xfrm>
            <a:off x="865616" y="1013011"/>
            <a:ext cx="357593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b="1" dirty="0" err="1">
                <a:solidFill>
                  <a:schemeClr val="dk2"/>
                </a:solidFill>
              </a:rPr>
              <a:t>GraphLeftdescription</a:t>
            </a:r>
            <a:endParaRPr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1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36250" y="129150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project_understanding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67500" y="1578138"/>
            <a:ext cx="2523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BackgroundIssues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567500" y="1094686"/>
            <a:ext cx="23316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2"/>
                </a:solidFill>
              </a:rPr>
              <a:t>필요 사항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CEACD2AE-9C20-628E-7D99-0E9A99974E4D}"/>
              </a:ext>
            </a:extLst>
          </p:cNvPr>
          <p:cNvSpPr/>
          <p:nvPr/>
        </p:nvSpPr>
        <p:spPr>
          <a:xfrm>
            <a:off x="919950" y="1574386"/>
            <a:ext cx="3575931" cy="274085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E4D09AE1-F08A-3D63-F9AD-EF12671C3C98}"/>
              </a:ext>
            </a:extLst>
          </p:cNvPr>
          <p:cNvSpPr txBox="1"/>
          <p:nvPr/>
        </p:nvSpPr>
        <p:spPr>
          <a:xfrm>
            <a:off x="928049" y="1092800"/>
            <a:ext cx="356783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2"/>
                </a:solidFill>
              </a:rPr>
              <a:t>GraphLeftdescription</a:t>
            </a:r>
            <a:endParaRPr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6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36250" y="12915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client_needs_summary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572000" y="115570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고객의 니즈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922700" y="115570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요구 사항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928200" y="1631963"/>
            <a:ext cx="3643800" cy="9969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NeedsMatrix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572000" y="1571212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BulletPoints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Google Shape;94;p16">
            <a:extLst>
              <a:ext uri="{FF2B5EF4-FFF2-40B4-BE49-F238E27FC236}">
                <a16:creationId xmlns:a16="http://schemas.microsoft.com/office/drawing/2014/main" id="{C302795E-7B02-79A9-335C-51E113B1D483}"/>
              </a:ext>
            </a:extLst>
          </p:cNvPr>
          <p:cNvSpPr/>
          <p:nvPr/>
        </p:nvSpPr>
        <p:spPr>
          <a:xfrm>
            <a:off x="1300568" y="3213428"/>
            <a:ext cx="2885264" cy="134779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GraphLeft</a:t>
            </a:r>
            <a:endParaRPr dirty="0"/>
          </a:p>
        </p:txBody>
      </p:sp>
      <p:sp>
        <p:nvSpPr>
          <p:cNvPr id="3" name="Google Shape;93;p16">
            <a:extLst>
              <a:ext uri="{FF2B5EF4-FFF2-40B4-BE49-F238E27FC236}">
                <a16:creationId xmlns:a16="http://schemas.microsoft.com/office/drawing/2014/main" id="{77345107-FCD7-9187-5DB2-BFAB45372B2F}"/>
              </a:ext>
            </a:extLst>
          </p:cNvPr>
          <p:cNvSpPr txBox="1"/>
          <p:nvPr/>
        </p:nvSpPr>
        <p:spPr>
          <a:xfrm>
            <a:off x="922700" y="2797928"/>
            <a:ext cx="364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b="1" dirty="0" err="1">
                <a:solidFill>
                  <a:schemeClr val="dk2"/>
                </a:solidFill>
              </a:rPr>
              <a:t>GraphLeftdescription</a:t>
            </a:r>
            <a:endParaRPr lang="en-US" altLang="ko-KR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7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7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market_analysis_market_overview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67500" y="1616725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TextRight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56750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시장 현황 및 특징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919950" y="1571077"/>
            <a:ext cx="36438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GraphLeft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growth_trend_analysis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567500" y="1616725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TextRight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56750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성장 추세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919950" y="1571077"/>
            <a:ext cx="36438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9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9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industry_drivers_challenges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314850" y="1616725"/>
            <a:ext cx="2793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ChallengesList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314850" y="1155575"/>
            <a:ext cx="178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산업 장애 요소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19950" y="1616725"/>
            <a:ext cx="239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DriversList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1995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Drivers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107850" y="1571075"/>
            <a:ext cx="22245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DetailComments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107850" y="1155575"/>
            <a:ext cx="178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상세 설명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95</Words>
  <Application>Microsoft Office PowerPoint</Application>
  <PresentationFormat>화면 슬라이드 쇼(16:9)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Title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HyunJun Lee</cp:lastModifiedBy>
  <cp:revision>4</cp:revision>
  <dcterms:modified xsi:type="dcterms:W3CDTF">2025-06-06T06:54:10Z</dcterms:modified>
</cp:coreProperties>
</file>