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2192000" cy="6857142"/>
  <p:notesSz cx="12192000" cy="99822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49" y="0"/>
            <a:ext cx="12096750" cy="6705600"/>
          </a:xfrm>
          <a:custGeom>
            <a:avLst/>
            <a:gdLst/>
            <a:ahLst/>
            <a:cxnLst/>
            <a:rect l="l" t="t" r="r" b="b"/>
            <a:pathLst>
              <a:path w="12096750" h="6705600">
                <a:moveTo>
                  <a:pt x="0" y="6705599"/>
                </a:moveTo>
                <a:lnTo>
                  <a:pt x="12096749" y="6705599"/>
                </a:lnTo>
                <a:lnTo>
                  <a:pt x="12096749" y="0"/>
                </a:lnTo>
                <a:lnTo>
                  <a:pt x="0" y="0"/>
                </a:lnTo>
                <a:lnTo>
                  <a:pt x="0" y="67055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0"/>
            <a:ext cx="95250" cy="6858000"/>
          </a:xfrm>
          <a:custGeom>
            <a:avLst/>
            <a:gdLst/>
            <a:ahLst/>
            <a:cxnLst/>
            <a:rect l="l" t="t" r="r" b="b"/>
            <a:pathLst>
              <a:path w="95250" h="6858000">
                <a:moveTo>
                  <a:pt x="9524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95249" y="0"/>
                </a:lnTo>
                <a:lnTo>
                  <a:pt x="95249" y="6857999"/>
                </a:lnTo>
                <a:close/>
              </a:path>
            </a:pathLst>
          </a:custGeom>
          <a:solidFill>
            <a:srgbClr val="1328A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458449" y="304799"/>
            <a:ext cx="1428749" cy="3809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33415" y="2375789"/>
            <a:ext cx="5420995" cy="12172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1328A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95"/>
              <a:t>Made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35"/>
              <a:t> </a:t>
            </a:r>
            <a:r>
              <a:rPr dirty="0" spc="-7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190"/>
              <a:t>삼성전자</a:t>
            </a:r>
            <a:r>
              <a:rPr dirty="0" spc="-85"/>
              <a:t> </a:t>
            </a:r>
            <a:r>
              <a:rPr dirty="0" spc="-65">
                <a:latin typeface="Tahoma"/>
                <a:cs typeface="Tahoma"/>
              </a:rPr>
              <a:t>MX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90"/>
              <a:t>미국</a:t>
            </a:r>
            <a:r>
              <a:rPr dirty="0" spc="-80"/>
              <a:t> </a:t>
            </a:r>
            <a:r>
              <a:rPr dirty="0" spc="-190"/>
              <a:t>직영</a:t>
            </a:r>
            <a:r>
              <a:rPr dirty="0" spc="-80"/>
              <a:t> </a:t>
            </a:r>
            <a:r>
              <a:rPr dirty="0" spc="-190"/>
              <a:t>매장</a:t>
            </a:r>
            <a:r>
              <a:rPr dirty="0" spc="-80"/>
              <a:t> </a:t>
            </a:r>
            <a:r>
              <a:rPr dirty="0" spc="-20">
                <a:latin typeface="Tahoma"/>
                <a:cs typeface="Tahoma"/>
              </a:rPr>
              <a:t>PMO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70"/>
              <a:t>프로젝트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328A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95"/>
              <a:t>Made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35"/>
              <a:t> </a:t>
            </a:r>
            <a:r>
              <a:rPr dirty="0" spc="-7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190"/>
              <a:t>삼성전자</a:t>
            </a:r>
            <a:r>
              <a:rPr dirty="0" spc="-85"/>
              <a:t> </a:t>
            </a:r>
            <a:r>
              <a:rPr dirty="0" spc="-65">
                <a:latin typeface="Tahoma"/>
                <a:cs typeface="Tahoma"/>
              </a:rPr>
              <a:t>MX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90"/>
              <a:t>미국</a:t>
            </a:r>
            <a:r>
              <a:rPr dirty="0" spc="-80"/>
              <a:t> </a:t>
            </a:r>
            <a:r>
              <a:rPr dirty="0" spc="-190"/>
              <a:t>직영</a:t>
            </a:r>
            <a:r>
              <a:rPr dirty="0" spc="-80"/>
              <a:t> </a:t>
            </a:r>
            <a:r>
              <a:rPr dirty="0" spc="-190"/>
              <a:t>매장</a:t>
            </a:r>
            <a:r>
              <a:rPr dirty="0" spc="-80"/>
              <a:t> </a:t>
            </a:r>
            <a:r>
              <a:rPr dirty="0" spc="-20">
                <a:latin typeface="Tahoma"/>
                <a:cs typeface="Tahoma"/>
              </a:rPr>
              <a:t>PMO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70"/>
              <a:t>프로젝트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328A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95"/>
              <a:t>Made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35"/>
              <a:t> </a:t>
            </a:r>
            <a:r>
              <a:rPr dirty="0" spc="-70"/>
              <a:t>Genspark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190"/>
              <a:t>삼성전자</a:t>
            </a:r>
            <a:r>
              <a:rPr dirty="0" spc="-85"/>
              <a:t> </a:t>
            </a:r>
            <a:r>
              <a:rPr dirty="0" spc="-65">
                <a:latin typeface="Tahoma"/>
                <a:cs typeface="Tahoma"/>
              </a:rPr>
              <a:t>MX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90"/>
              <a:t>미국</a:t>
            </a:r>
            <a:r>
              <a:rPr dirty="0" spc="-80"/>
              <a:t> </a:t>
            </a:r>
            <a:r>
              <a:rPr dirty="0" spc="-190"/>
              <a:t>직영</a:t>
            </a:r>
            <a:r>
              <a:rPr dirty="0" spc="-80"/>
              <a:t> </a:t>
            </a:r>
            <a:r>
              <a:rPr dirty="0" spc="-190"/>
              <a:t>매장</a:t>
            </a:r>
            <a:r>
              <a:rPr dirty="0" spc="-80"/>
              <a:t> </a:t>
            </a:r>
            <a:r>
              <a:rPr dirty="0" spc="-20">
                <a:latin typeface="Tahoma"/>
                <a:cs typeface="Tahoma"/>
              </a:rPr>
              <a:t>PMO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70"/>
              <a:t>프로젝트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50" b="1" i="0">
                <a:solidFill>
                  <a:srgbClr val="1328A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95"/>
              <a:t>Made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35"/>
              <a:t> </a:t>
            </a:r>
            <a:r>
              <a:rPr dirty="0" spc="-70"/>
              <a:t>Genspark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190"/>
              <a:t>삼성전자</a:t>
            </a:r>
            <a:r>
              <a:rPr dirty="0" spc="-85"/>
              <a:t> </a:t>
            </a:r>
            <a:r>
              <a:rPr dirty="0" spc="-65">
                <a:latin typeface="Tahoma"/>
                <a:cs typeface="Tahoma"/>
              </a:rPr>
              <a:t>MX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90"/>
              <a:t>미국</a:t>
            </a:r>
            <a:r>
              <a:rPr dirty="0" spc="-80"/>
              <a:t> </a:t>
            </a:r>
            <a:r>
              <a:rPr dirty="0" spc="-190"/>
              <a:t>직영</a:t>
            </a:r>
            <a:r>
              <a:rPr dirty="0" spc="-80"/>
              <a:t> </a:t>
            </a:r>
            <a:r>
              <a:rPr dirty="0" spc="-190"/>
              <a:t>매장</a:t>
            </a:r>
            <a:r>
              <a:rPr dirty="0" spc="-80"/>
              <a:t> </a:t>
            </a:r>
            <a:r>
              <a:rPr dirty="0" spc="-20">
                <a:latin typeface="Tahoma"/>
                <a:cs typeface="Tahoma"/>
              </a:rPr>
              <a:t>PMO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70"/>
              <a:t>프로젝트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95"/>
              <a:t>Made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35"/>
              <a:t> </a:t>
            </a:r>
            <a:r>
              <a:rPr dirty="0" spc="-70"/>
              <a:t>Genspark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>
              <a:defRPr sz="115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190"/>
              <a:t>삼성전자</a:t>
            </a:r>
            <a:r>
              <a:rPr dirty="0" spc="-85"/>
              <a:t> </a:t>
            </a:r>
            <a:r>
              <a:rPr dirty="0" spc="-65">
                <a:latin typeface="Tahoma"/>
                <a:cs typeface="Tahoma"/>
              </a:rPr>
              <a:t>MX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90"/>
              <a:t>미국</a:t>
            </a:r>
            <a:r>
              <a:rPr dirty="0" spc="-80"/>
              <a:t> </a:t>
            </a:r>
            <a:r>
              <a:rPr dirty="0" spc="-190"/>
              <a:t>직영</a:t>
            </a:r>
            <a:r>
              <a:rPr dirty="0" spc="-80"/>
              <a:t> </a:t>
            </a:r>
            <a:r>
              <a:rPr dirty="0" spc="-190"/>
              <a:t>매장</a:t>
            </a:r>
            <a:r>
              <a:rPr dirty="0" spc="-80"/>
              <a:t> </a:t>
            </a:r>
            <a:r>
              <a:rPr dirty="0" spc="-20">
                <a:latin typeface="Tahoma"/>
                <a:cs typeface="Tahoma"/>
              </a:rPr>
              <a:t>PMO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70"/>
              <a:t>프로젝트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2149" y="399922"/>
            <a:ext cx="4511040" cy="4908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1" i="0">
                <a:solidFill>
                  <a:srgbClr val="1328A0"/>
                </a:solidFill>
                <a:latin typeface="Malgun Gothic"/>
                <a:cs typeface="Malgun Gothic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66749" y="2247899"/>
            <a:ext cx="5210175" cy="1949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0777784" y="6439915"/>
            <a:ext cx="1122679" cy="152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00"/>
              </a:lnSpc>
            </a:pPr>
            <a:r>
              <a:rPr dirty="0" spc="-95"/>
              <a:t>Made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35"/>
              <a:t> </a:t>
            </a:r>
            <a:r>
              <a:rPr dirty="0" spc="-70"/>
              <a:t>Genspark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92149" y="6442201"/>
            <a:ext cx="2443480" cy="2349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50" b="0" i="0">
                <a:solidFill>
                  <a:srgbClr val="6A7280"/>
                </a:solidFill>
                <a:latin typeface="Dotum"/>
                <a:cs typeface="Dotum"/>
              </a:defRPr>
            </a:lvl1pPr>
          </a:lstStyle>
          <a:p>
            <a:pPr marL="12700">
              <a:lnSpc>
                <a:spcPts val="1250"/>
              </a:lnSpc>
            </a:pPr>
            <a:r>
              <a:rPr dirty="0" spc="-190"/>
              <a:t>삼성전자</a:t>
            </a:r>
            <a:r>
              <a:rPr dirty="0" spc="-85"/>
              <a:t> </a:t>
            </a:r>
            <a:r>
              <a:rPr dirty="0" spc="-65">
                <a:latin typeface="Tahoma"/>
                <a:cs typeface="Tahoma"/>
              </a:rPr>
              <a:t>MX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90"/>
              <a:t>미국</a:t>
            </a:r>
            <a:r>
              <a:rPr dirty="0" spc="-80"/>
              <a:t> </a:t>
            </a:r>
            <a:r>
              <a:rPr dirty="0" spc="-190"/>
              <a:t>직영</a:t>
            </a:r>
            <a:r>
              <a:rPr dirty="0" spc="-80"/>
              <a:t> </a:t>
            </a:r>
            <a:r>
              <a:rPr dirty="0" spc="-190"/>
              <a:t>매장</a:t>
            </a:r>
            <a:r>
              <a:rPr dirty="0" spc="-80"/>
              <a:t> </a:t>
            </a:r>
            <a:r>
              <a:rPr dirty="0" spc="-20">
                <a:latin typeface="Tahoma"/>
                <a:cs typeface="Tahoma"/>
              </a:rPr>
              <a:t>PMO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70"/>
              <a:t>프로젝트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Relationship Id="rId3" Type="http://schemas.openxmlformats.org/officeDocument/2006/relationships/image" Target="../media/image45.png"/><Relationship Id="rId4" Type="http://schemas.openxmlformats.org/officeDocument/2006/relationships/image" Target="../media/image46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6.png"/><Relationship Id="rId8" Type="http://schemas.openxmlformats.org/officeDocument/2006/relationships/image" Target="../media/image49.png"/><Relationship Id="rId9" Type="http://schemas.openxmlformats.org/officeDocument/2006/relationships/image" Target="../media/image1.png"/><Relationship Id="rId10" Type="http://schemas.openxmlformats.org/officeDocument/2006/relationships/image" Target="../media/image50.png"/><Relationship Id="rId11" Type="http://schemas.openxmlformats.org/officeDocument/2006/relationships/image" Target="../media/image2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1.png"/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Relationship Id="rId6" Type="http://schemas.openxmlformats.org/officeDocument/2006/relationships/image" Target="../media/image56.png"/><Relationship Id="rId7" Type="http://schemas.openxmlformats.org/officeDocument/2006/relationships/image" Target="../media/image57.png"/><Relationship Id="rId8" Type="http://schemas.openxmlformats.org/officeDocument/2006/relationships/image" Target="../media/image58.png"/><Relationship Id="rId9" Type="http://schemas.openxmlformats.org/officeDocument/2006/relationships/image" Target="../media/image25.png"/><Relationship Id="rId10" Type="http://schemas.openxmlformats.org/officeDocument/2006/relationships/image" Target="../media/image1.png"/><Relationship Id="rId11" Type="http://schemas.openxmlformats.org/officeDocument/2006/relationships/image" Target="../media/image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9.png"/><Relationship Id="rId3" Type="http://schemas.openxmlformats.org/officeDocument/2006/relationships/image" Target="../media/image12.png"/><Relationship Id="rId4" Type="http://schemas.openxmlformats.org/officeDocument/2006/relationships/image" Target="../media/image60.png"/><Relationship Id="rId5" Type="http://schemas.openxmlformats.org/officeDocument/2006/relationships/image" Target="../media/image61.png"/><Relationship Id="rId6" Type="http://schemas.openxmlformats.org/officeDocument/2006/relationships/image" Target="../media/image25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2.png"/><Relationship Id="rId3" Type="http://schemas.openxmlformats.org/officeDocument/2006/relationships/image" Target="../media/image63.png"/><Relationship Id="rId4" Type="http://schemas.openxmlformats.org/officeDocument/2006/relationships/image" Target="../media/image6.png"/><Relationship Id="rId5" Type="http://schemas.openxmlformats.org/officeDocument/2006/relationships/image" Target="../media/image64.png"/><Relationship Id="rId6" Type="http://schemas.openxmlformats.org/officeDocument/2006/relationships/image" Target="../media/image65.png"/><Relationship Id="rId7" Type="http://schemas.openxmlformats.org/officeDocument/2006/relationships/image" Target="../media/image66.png"/><Relationship Id="rId8" Type="http://schemas.openxmlformats.org/officeDocument/2006/relationships/image" Target="../media/image67.png"/><Relationship Id="rId9" Type="http://schemas.openxmlformats.org/officeDocument/2006/relationships/image" Target="../media/image68.png"/><Relationship Id="rId10" Type="http://schemas.openxmlformats.org/officeDocument/2006/relationships/hyperlink" Target="mailto:youngsoo.kim@ey.com" TargetMode="External"/><Relationship Id="rId11" Type="http://schemas.openxmlformats.org/officeDocument/2006/relationships/image" Target="../media/image69.png"/><Relationship Id="rId12" Type="http://schemas.openxmlformats.org/officeDocument/2006/relationships/image" Target="../media/image70.png"/><Relationship Id="rId13" Type="http://schemas.openxmlformats.org/officeDocument/2006/relationships/image" Target="../media/image1.png"/><Relationship Id="rId14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.png"/><Relationship Id="rId1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Relationship Id="rId7" Type="http://schemas.openxmlformats.org/officeDocument/2006/relationships/image" Target="../media/image17.png"/><Relationship Id="rId8" Type="http://schemas.openxmlformats.org/officeDocument/2006/relationships/image" Target="../media/image1.png"/><Relationship Id="rId9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19.png"/><Relationship Id="rId6" Type="http://schemas.openxmlformats.org/officeDocument/2006/relationships/image" Target="../media/image20.png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5" Type="http://schemas.openxmlformats.org/officeDocument/2006/relationships/image" Target="../media/image24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Relationship Id="rId4" Type="http://schemas.openxmlformats.org/officeDocument/2006/relationships/image" Target="../media/image1.png"/><Relationship Id="rId5" Type="http://schemas.openxmlformats.org/officeDocument/2006/relationships/image" Target="../media/image27.png"/><Relationship Id="rId6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8" Type="http://schemas.openxmlformats.org/officeDocument/2006/relationships/image" Target="../media/image34.png"/><Relationship Id="rId9" Type="http://schemas.openxmlformats.org/officeDocument/2006/relationships/image" Target="../media/image35.png"/><Relationship Id="rId10" Type="http://schemas.openxmlformats.org/officeDocument/2006/relationships/image" Target="../media/image36.png"/><Relationship Id="rId11" Type="http://schemas.openxmlformats.org/officeDocument/2006/relationships/image" Target="../media/image37.png"/><Relationship Id="rId12" Type="http://schemas.openxmlformats.org/officeDocument/2006/relationships/image" Target="../media/image38.png"/><Relationship Id="rId13" Type="http://schemas.openxmlformats.org/officeDocument/2006/relationships/image" Target="../media/image39.png"/><Relationship Id="rId14" Type="http://schemas.openxmlformats.org/officeDocument/2006/relationships/image" Target="../media/image40.png"/><Relationship Id="rId15" Type="http://schemas.openxmlformats.org/officeDocument/2006/relationships/image" Target="../media/image1.png"/><Relationship Id="rId16" Type="http://schemas.openxmlformats.org/officeDocument/2006/relationships/image" Target="../media/image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35.png"/><Relationship Id="rId3" Type="http://schemas.openxmlformats.org/officeDocument/2006/relationships/image" Target="../media/image41.png"/><Relationship Id="rId4" Type="http://schemas.openxmlformats.org/officeDocument/2006/relationships/image" Target="../media/image42.png"/><Relationship Id="rId5" Type="http://schemas.openxmlformats.org/officeDocument/2006/relationships/image" Target="../media/image1.png"/><Relationship Id="rId6" Type="http://schemas.openxmlformats.org/officeDocument/2006/relationships/image" Target="../media/image43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71755" rIns="0" bIns="0" rtlCol="0" vert="horz">
            <a:spAutoFit/>
          </a:bodyPr>
          <a:lstStyle/>
          <a:p>
            <a:pPr marL="1280795" marR="5080" indent="-1268730">
              <a:lnSpc>
                <a:spcPts val="4500"/>
              </a:lnSpc>
              <a:spcBef>
                <a:spcPts val="565"/>
              </a:spcBef>
            </a:pPr>
            <a:r>
              <a:rPr dirty="0" sz="4050" spc="-770"/>
              <a:t>삼성전자</a:t>
            </a:r>
            <a:r>
              <a:rPr dirty="0" sz="4050" spc="-420"/>
              <a:t> </a:t>
            </a:r>
            <a:r>
              <a:rPr dirty="0" sz="4000" spc="-350">
                <a:latin typeface="Arial"/>
                <a:cs typeface="Arial"/>
              </a:rPr>
              <a:t>MX</a:t>
            </a:r>
            <a:r>
              <a:rPr dirty="0" sz="4000" spc="-100">
                <a:latin typeface="Arial"/>
                <a:cs typeface="Arial"/>
              </a:rPr>
              <a:t> </a:t>
            </a:r>
            <a:r>
              <a:rPr dirty="0" sz="4050" spc="-770"/>
              <a:t>미국</a:t>
            </a:r>
            <a:r>
              <a:rPr dirty="0" sz="4050" spc="-415"/>
              <a:t> </a:t>
            </a:r>
            <a:r>
              <a:rPr dirty="0" sz="4050" spc="-770"/>
              <a:t>직영</a:t>
            </a:r>
            <a:r>
              <a:rPr dirty="0" sz="4050" spc="-420"/>
              <a:t> </a:t>
            </a:r>
            <a:r>
              <a:rPr dirty="0" sz="4050" spc="-795"/>
              <a:t>매장 </a:t>
            </a:r>
            <a:r>
              <a:rPr dirty="0" sz="4000" spc="-295">
                <a:latin typeface="Arial"/>
                <a:cs typeface="Arial"/>
              </a:rPr>
              <a:t>PMO</a:t>
            </a:r>
            <a:r>
              <a:rPr dirty="0" sz="4000" spc="-100">
                <a:latin typeface="Arial"/>
                <a:cs typeface="Arial"/>
              </a:rPr>
              <a:t> </a:t>
            </a:r>
            <a:r>
              <a:rPr dirty="0" sz="4050" spc="-790"/>
              <a:t>프로젝트</a:t>
            </a:r>
            <a:endParaRPr sz="4050">
              <a:latin typeface="Arial"/>
              <a:cs typeface="Arial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95249" y="4019549"/>
            <a:ext cx="12096750" cy="2838450"/>
            <a:chOff x="95249" y="4019549"/>
            <a:chExt cx="12096750" cy="2838450"/>
          </a:xfrm>
        </p:grpSpPr>
        <p:sp>
          <p:nvSpPr>
            <p:cNvPr id="4" name="object 4" descr=""/>
            <p:cNvSpPr/>
            <p:nvPr/>
          </p:nvSpPr>
          <p:spPr>
            <a:xfrm>
              <a:off x="5686424" y="4019549"/>
              <a:ext cx="914400" cy="38100"/>
            </a:xfrm>
            <a:custGeom>
              <a:avLst/>
              <a:gdLst/>
              <a:ahLst/>
              <a:cxnLst/>
              <a:rect l="l" t="t" r="r" b="b"/>
              <a:pathLst>
                <a:path w="914400" h="38100">
                  <a:moveTo>
                    <a:pt x="9143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914399" y="0"/>
                  </a:lnTo>
                  <a:lnTo>
                    <a:pt x="914399" y="380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95249" y="6705599"/>
              <a:ext cx="12096750" cy="152400"/>
            </a:xfrm>
            <a:custGeom>
              <a:avLst/>
              <a:gdLst/>
              <a:ahLst/>
              <a:cxnLst/>
              <a:rect l="l" t="t" r="r" b="b"/>
              <a:pathLst>
                <a:path w="12096750" h="152400">
                  <a:moveTo>
                    <a:pt x="12096749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2096749" y="0"/>
                  </a:lnTo>
                  <a:lnTo>
                    <a:pt x="12096749" y="1523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0487024" y="6343649"/>
              <a:ext cx="1514475" cy="323850"/>
            </a:xfrm>
            <a:custGeom>
              <a:avLst/>
              <a:gdLst/>
              <a:ahLst/>
              <a:cxnLst/>
              <a:rect l="l" t="t" r="r" b="b"/>
              <a:pathLst>
                <a:path w="1514475" h="323850">
                  <a:moveTo>
                    <a:pt x="14814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81427" y="0"/>
                  </a:lnTo>
                  <a:lnTo>
                    <a:pt x="1513508" y="28187"/>
                  </a:lnTo>
                  <a:lnTo>
                    <a:pt x="1514474" y="33047"/>
                  </a:lnTo>
                  <a:lnTo>
                    <a:pt x="1514474" y="290802"/>
                  </a:lnTo>
                  <a:lnTo>
                    <a:pt x="1486287" y="322883"/>
                  </a:lnTo>
                  <a:lnTo>
                    <a:pt x="14814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60132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8" name="object 8" descr=""/>
          <p:cNvSpPr txBox="1"/>
          <p:nvPr/>
        </p:nvSpPr>
        <p:spPr>
          <a:xfrm>
            <a:off x="5536505" y="4245927"/>
            <a:ext cx="1214120" cy="413384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2450" spc="-125" b="0">
                <a:solidFill>
                  <a:srgbClr val="4D4D4D"/>
                </a:solidFill>
                <a:latin typeface="Work Sans ExtraLight"/>
                <a:cs typeface="Work Sans ExtraLight"/>
              </a:rPr>
              <a:t>EY</a:t>
            </a:r>
            <a:r>
              <a:rPr dirty="0" sz="2450" spc="-85" b="0">
                <a:solidFill>
                  <a:srgbClr val="4D4D4D"/>
                </a:solidFill>
                <a:latin typeface="Work Sans ExtraLight"/>
                <a:cs typeface="Work Sans ExtraLight"/>
              </a:rPr>
              <a:t> </a:t>
            </a:r>
            <a:r>
              <a:rPr dirty="0" sz="2550" spc="-509">
                <a:solidFill>
                  <a:srgbClr val="4D4D4D"/>
                </a:solidFill>
                <a:latin typeface="Dotum"/>
                <a:cs typeface="Dotum"/>
              </a:rPr>
              <a:t>컨설팅</a:t>
            </a:r>
            <a:endParaRPr sz="2550">
              <a:latin typeface="Dotum"/>
              <a:cs typeface="Dotum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92149" y="6128498"/>
            <a:ext cx="1278890" cy="2686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 spc="-160">
                <a:solidFill>
                  <a:srgbClr val="333333"/>
                </a:solidFill>
                <a:latin typeface="Arial"/>
                <a:cs typeface="Arial"/>
              </a:rPr>
              <a:t>2025</a:t>
            </a:r>
            <a:r>
              <a:rPr dirty="0" sz="1500" spc="-160">
                <a:solidFill>
                  <a:srgbClr val="333333"/>
                </a:solidFill>
                <a:latin typeface="Dotum"/>
                <a:cs typeface="Dotum"/>
              </a:rPr>
              <a:t>년</a:t>
            </a:r>
            <a:r>
              <a:rPr dirty="0" sz="150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600" spc="-204">
                <a:solidFill>
                  <a:srgbClr val="333333"/>
                </a:solidFill>
                <a:latin typeface="Arial"/>
                <a:cs typeface="Arial"/>
              </a:rPr>
              <a:t>6</a:t>
            </a:r>
            <a:r>
              <a:rPr dirty="0" sz="1500" spc="-204">
                <a:solidFill>
                  <a:srgbClr val="333333"/>
                </a:solidFill>
                <a:latin typeface="Dotum"/>
                <a:cs typeface="Dotum"/>
              </a:rPr>
              <a:t>월</a:t>
            </a:r>
            <a:r>
              <a:rPr dirty="0" sz="150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600" spc="-135">
                <a:solidFill>
                  <a:srgbClr val="333333"/>
                </a:solidFill>
                <a:latin typeface="Arial"/>
                <a:cs typeface="Arial"/>
              </a:rPr>
              <a:t>25</a:t>
            </a:r>
            <a:r>
              <a:rPr dirty="0" sz="1500" spc="-135">
                <a:solidFill>
                  <a:srgbClr val="333333"/>
                </a:solidFill>
                <a:latin typeface="Dotum"/>
                <a:cs typeface="Dotum"/>
              </a:rPr>
              <a:t>일</a:t>
            </a:r>
            <a:endParaRPr sz="1500">
              <a:latin typeface="Dotum"/>
              <a:cs typeface="Dotum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9752805" y="6076892"/>
            <a:ext cx="2147570" cy="516255"/>
          </a:xfrm>
          <a:prstGeom prst="rect">
            <a:avLst/>
          </a:prstGeom>
        </p:spPr>
        <p:txBody>
          <a:bodyPr wrap="square" lIns="0" tIns="635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dirty="0" sz="1600" spc="-90">
                <a:solidFill>
                  <a:srgbClr val="333333"/>
                </a:solidFill>
                <a:latin typeface="Arial"/>
                <a:cs typeface="Arial"/>
              </a:rPr>
              <a:t>Prepared</a:t>
            </a:r>
            <a:r>
              <a:rPr dirty="0" sz="1600" spc="-6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65">
                <a:solidFill>
                  <a:srgbClr val="333333"/>
                </a:solidFill>
                <a:latin typeface="Arial"/>
                <a:cs typeface="Arial"/>
              </a:rPr>
              <a:t>by:</a:t>
            </a:r>
            <a:r>
              <a:rPr dirty="0" sz="1600" spc="-6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600" spc="-300">
                <a:solidFill>
                  <a:srgbClr val="333333"/>
                </a:solidFill>
                <a:latin typeface="Arial"/>
                <a:cs typeface="Arial"/>
              </a:rPr>
              <a:t>EY</a:t>
            </a:r>
            <a:r>
              <a:rPr dirty="0" sz="1600" spc="-6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컨설팅</a:t>
            </a:r>
            <a:endParaRPr sz="1500">
              <a:latin typeface="Dotum"/>
              <a:cs typeface="Dotum"/>
            </a:endParaRPr>
          </a:p>
          <a:p>
            <a:pPr marL="1037590">
              <a:lnSpc>
                <a:spcPct val="100000"/>
              </a:lnSpc>
              <a:spcBef>
                <a:spcPts val="280"/>
              </a:spcBef>
            </a:pPr>
            <a:r>
              <a:rPr dirty="0" sz="1050" spc="-95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70">
                <a:solidFill>
                  <a:srgbClr val="FFFFFF"/>
                </a:solidFill>
                <a:latin typeface="Arial"/>
                <a:cs typeface="Arial"/>
              </a:rPr>
              <a:t>Genspark</a:t>
            </a:r>
            <a:endParaRPr sz="10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239000"/>
            <a:chOff x="0" y="0"/>
            <a:chExt cx="12192000" cy="7239000"/>
          </a:xfrm>
        </p:grpSpPr>
        <p:sp>
          <p:nvSpPr>
            <p:cNvPr id="3" name="object 3" descr=""/>
            <p:cNvSpPr/>
            <p:nvPr/>
          </p:nvSpPr>
          <p:spPr>
            <a:xfrm>
              <a:off x="95249" y="0"/>
              <a:ext cx="12096750" cy="7086600"/>
            </a:xfrm>
            <a:custGeom>
              <a:avLst/>
              <a:gdLst/>
              <a:ahLst/>
              <a:cxnLst/>
              <a:rect l="l" t="t" r="r" b="b"/>
              <a:pathLst>
                <a:path w="12096750" h="7086600">
                  <a:moveTo>
                    <a:pt x="0" y="7086599"/>
                  </a:moveTo>
                  <a:lnTo>
                    <a:pt x="12096749" y="7086599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70865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95250" cy="7239000"/>
            </a:xfrm>
            <a:custGeom>
              <a:avLst/>
              <a:gdLst/>
              <a:ahLst/>
              <a:cxnLst/>
              <a:rect l="l" t="t" r="r" b="b"/>
              <a:pathLst>
                <a:path w="95250" h="7239000">
                  <a:moveTo>
                    <a:pt x="95249" y="7238999"/>
                  </a:moveTo>
                  <a:lnTo>
                    <a:pt x="0" y="723899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72389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04849" y="952499"/>
              <a:ext cx="762000" cy="38100"/>
            </a:xfrm>
            <a:custGeom>
              <a:avLst/>
              <a:gdLst/>
              <a:ahLst/>
              <a:cxnLst/>
              <a:rect l="l" t="t" r="r" b="b"/>
              <a:pathLst>
                <a:path w="762000" h="38100">
                  <a:moveTo>
                    <a:pt x="76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380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기대</a:t>
            </a:r>
            <a:r>
              <a:rPr dirty="0" spc="-330"/>
              <a:t> </a:t>
            </a:r>
            <a:r>
              <a:rPr dirty="0" spc="-580"/>
              <a:t>효과</a:t>
            </a:r>
            <a:r>
              <a:rPr dirty="0" spc="-320"/>
              <a:t> </a:t>
            </a:r>
            <a:r>
              <a:rPr dirty="0" spc="-580"/>
              <a:t>및</a:t>
            </a:r>
            <a:r>
              <a:rPr dirty="0" spc="-315"/>
              <a:t> </a:t>
            </a:r>
            <a:r>
              <a:rPr dirty="0" spc="-605"/>
              <a:t>성과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692149" y="1272032"/>
            <a:ext cx="189992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핵심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기대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효과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95">
                <a:solidFill>
                  <a:srgbClr val="1328A0"/>
                </a:solidFill>
                <a:latin typeface="Dotum"/>
                <a:cs typeface="Dotum"/>
              </a:rPr>
              <a:t>요약</a:t>
            </a:r>
            <a:endParaRPr sz="2000">
              <a:latin typeface="Dotum"/>
              <a:cs typeface="Dotum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04849" y="2171699"/>
            <a:ext cx="5210175" cy="2628900"/>
            <a:chOff x="704849" y="2171699"/>
            <a:chExt cx="5210175" cy="2628900"/>
          </a:xfrm>
        </p:grpSpPr>
        <p:sp>
          <p:nvSpPr>
            <p:cNvPr id="9" name="object 9" descr=""/>
            <p:cNvSpPr/>
            <p:nvPr/>
          </p:nvSpPr>
          <p:spPr>
            <a:xfrm>
              <a:off x="704849" y="4038599"/>
              <a:ext cx="5210175" cy="762000"/>
            </a:xfrm>
            <a:custGeom>
              <a:avLst/>
              <a:gdLst/>
              <a:ahLst/>
              <a:cxnLst/>
              <a:rect l="l" t="t" r="r" b="b"/>
              <a:pathLst>
                <a:path w="5210175" h="762000">
                  <a:moveTo>
                    <a:pt x="5210174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5210174" y="0"/>
                  </a:lnTo>
                  <a:lnTo>
                    <a:pt x="5210174" y="761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04849" y="4038599"/>
              <a:ext cx="38100" cy="762000"/>
            </a:xfrm>
            <a:custGeom>
              <a:avLst/>
              <a:gdLst/>
              <a:ahLst/>
              <a:cxnLst/>
              <a:rect l="l" t="t" r="r" b="b"/>
              <a:pathLst>
                <a:path w="38100" h="762000">
                  <a:moveTo>
                    <a:pt x="38099" y="761999"/>
                  </a:moveTo>
                  <a:lnTo>
                    <a:pt x="0" y="7619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619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04849" y="21716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99" y="2285999"/>
              <a:ext cx="188803" cy="15239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04849" y="27431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6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576" y="2860000"/>
              <a:ext cx="187523" cy="149363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704849" y="33146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9624" y="3438524"/>
              <a:ext cx="171449" cy="13334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95838" y="4238624"/>
              <a:ext cx="151423" cy="152399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692149" y="1755711"/>
            <a:ext cx="86233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정성적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효과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42949" y="2150737"/>
            <a:ext cx="5172075" cy="249745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4953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고객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경험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혁신</a:t>
            </a:r>
            <a:endParaRPr sz="1350">
              <a:latin typeface="Dotum"/>
              <a:cs typeface="Dotum"/>
            </a:endParaRPr>
          </a:p>
          <a:p>
            <a:pPr marL="4953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차별화된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매장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경험으로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고객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충성도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강화</a:t>
            </a:r>
            <a:endParaRPr sz="1150">
              <a:latin typeface="Dotum"/>
              <a:cs typeface="Dotum"/>
            </a:endParaRPr>
          </a:p>
          <a:p>
            <a:pPr marL="495300">
              <a:lnSpc>
                <a:spcPct val="100000"/>
              </a:lnSpc>
              <a:spcBef>
                <a:spcPts val="134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운영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효율성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극대화</a:t>
            </a:r>
            <a:endParaRPr sz="1350">
              <a:latin typeface="Dotum"/>
              <a:cs typeface="Dotum"/>
            </a:endParaRPr>
          </a:p>
          <a:p>
            <a:pPr marL="4953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표준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프로세스를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통한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운영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최적화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실현</a:t>
            </a:r>
            <a:endParaRPr sz="1150">
              <a:latin typeface="Dotum"/>
              <a:cs typeface="Dotum"/>
            </a:endParaRPr>
          </a:p>
          <a:p>
            <a:pPr marL="495300">
              <a:lnSpc>
                <a:spcPct val="100000"/>
              </a:lnSpc>
              <a:spcBef>
                <a:spcPts val="134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브랜드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가치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증대</a:t>
            </a:r>
            <a:endParaRPr sz="1350">
              <a:latin typeface="Dotum"/>
              <a:cs typeface="Dotum"/>
            </a:endParaRPr>
          </a:p>
          <a:p>
            <a:pPr marL="4953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직영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매장을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통한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프리미엄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이미지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구축</a:t>
            </a:r>
            <a:endParaRPr sz="115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0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1050">
              <a:latin typeface="Dotum"/>
              <a:cs typeface="Dotum"/>
            </a:endParaRPr>
          </a:p>
          <a:p>
            <a:pPr marL="152400" marR="290195" indent="271145">
              <a:lnSpc>
                <a:spcPct val="111100"/>
              </a:lnSpc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성공적인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직영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매장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운영을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삼성전자는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제품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판매를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넘어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333333"/>
                </a:solidFill>
                <a:latin typeface="Dotum"/>
                <a:cs typeface="Dotum"/>
              </a:rPr>
              <a:t>혁신적인</a:t>
            </a:r>
            <a:r>
              <a:rPr dirty="0" sz="13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고객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경험을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제공하는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리테일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리더로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자리매김할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0">
                <a:solidFill>
                  <a:srgbClr val="333333"/>
                </a:solidFill>
                <a:latin typeface="Dotum"/>
                <a:cs typeface="Dotum"/>
              </a:rPr>
              <a:t>것입니다</a:t>
            </a:r>
            <a:r>
              <a:rPr dirty="0" sz="1350" spc="-10">
                <a:solidFill>
                  <a:srgbClr val="333333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20" name="object 20" descr=""/>
          <p:cNvGrpSpPr/>
          <p:nvPr/>
        </p:nvGrpSpPr>
        <p:grpSpPr>
          <a:xfrm>
            <a:off x="6372224" y="2171699"/>
            <a:ext cx="5210175" cy="3276600"/>
            <a:chOff x="6372224" y="2171699"/>
            <a:chExt cx="5210175" cy="3276600"/>
          </a:xfrm>
        </p:grpSpPr>
        <p:sp>
          <p:nvSpPr>
            <p:cNvPr id="21" name="object 21" descr=""/>
            <p:cNvSpPr/>
            <p:nvPr/>
          </p:nvSpPr>
          <p:spPr>
            <a:xfrm>
              <a:off x="6376987" y="2176462"/>
              <a:ext cx="5200650" cy="2409825"/>
            </a:xfrm>
            <a:custGeom>
              <a:avLst/>
              <a:gdLst/>
              <a:ahLst/>
              <a:cxnLst/>
              <a:rect l="l" t="t" r="r" b="b"/>
              <a:pathLst>
                <a:path w="5200650" h="2409825">
                  <a:moveTo>
                    <a:pt x="5151702" y="2409824"/>
                  </a:moveTo>
                  <a:lnTo>
                    <a:pt x="48947" y="2409824"/>
                  </a:lnTo>
                  <a:lnTo>
                    <a:pt x="45540" y="2409489"/>
                  </a:lnTo>
                  <a:lnTo>
                    <a:pt x="10739" y="2389401"/>
                  </a:lnTo>
                  <a:lnTo>
                    <a:pt x="0" y="2360876"/>
                  </a:lnTo>
                  <a:lnTo>
                    <a:pt x="0" y="2357437"/>
                  </a:lnTo>
                  <a:lnTo>
                    <a:pt x="0" y="48947"/>
                  </a:lnTo>
                  <a:lnTo>
                    <a:pt x="17775" y="12911"/>
                  </a:lnTo>
                  <a:lnTo>
                    <a:pt x="48947" y="0"/>
                  </a:lnTo>
                  <a:lnTo>
                    <a:pt x="5151702" y="0"/>
                  </a:lnTo>
                  <a:lnTo>
                    <a:pt x="5187736" y="17776"/>
                  </a:lnTo>
                  <a:lnTo>
                    <a:pt x="5200649" y="48947"/>
                  </a:lnTo>
                  <a:lnTo>
                    <a:pt x="5200649" y="2360876"/>
                  </a:lnTo>
                  <a:lnTo>
                    <a:pt x="5182872" y="2396912"/>
                  </a:lnTo>
                  <a:lnTo>
                    <a:pt x="5155108" y="2409489"/>
                  </a:lnTo>
                  <a:lnTo>
                    <a:pt x="5151702" y="2409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6376987" y="2176462"/>
              <a:ext cx="5200650" cy="2409825"/>
            </a:xfrm>
            <a:custGeom>
              <a:avLst/>
              <a:gdLst/>
              <a:ahLst/>
              <a:cxnLst/>
              <a:rect l="l" t="t" r="r" b="b"/>
              <a:pathLst>
                <a:path w="5200650" h="2409825">
                  <a:moveTo>
                    <a:pt x="0" y="23574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5" y="42167"/>
                  </a:lnTo>
                  <a:lnTo>
                    <a:pt x="1676" y="38793"/>
                  </a:lnTo>
                  <a:lnTo>
                    <a:pt x="2670" y="35517"/>
                  </a:lnTo>
                  <a:lnTo>
                    <a:pt x="3986" y="32339"/>
                  </a:lnTo>
                  <a:lnTo>
                    <a:pt x="5303" y="29161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5148262" y="0"/>
                  </a:lnTo>
                  <a:lnTo>
                    <a:pt x="5151702" y="0"/>
                  </a:lnTo>
                  <a:lnTo>
                    <a:pt x="5155108" y="335"/>
                  </a:lnTo>
                  <a:lnTo>
                    <a:pt x="5158481" y="1006"/>
                  </a:lnTo>
                  <a:lnTo>
                    <a:pt x="5161854" y="1677"/>
                  </a:lnTo>
                  <a:lnTo>
                    <a:pt x="5165130" y="2671"/>
                  </a:lnTo>
                  <a:lnTo>
                    <a:pt x="5168308" y="3987"/>
                  </a:lnTo>
                  <a:lnTo>
                    <a:pt x="5171486" y="5303"/>
                  </a:lnTo>
                  <a:lnTo>
                    <a:pt x="5191818" y="23282"/>
                  </a:lnTo>
                  <a:lnTo>
                    <a:pt x="5193730" y="26142"/>
                  </a:lnTo>
                  <a:lnTo>
                    <a:pt x="5200649" y="48947"/>
                  </a:lnTo>
                  <a:lnTo>
                    <a:pt x="5200649" y="52387"/>
                  </a:lnTo>
                  <a:lnTo>
                    <a:pt x="5200649" y="2357437"/>
                  </a:lnTo>
                  <a:lnTo>
                    <a:pt x="5200649" y="2360876"/>
                  </a:lnTo>
                  <a:lnTo>
                    <a:pt x="5200313" y="2364283"/>
                  </a:lnTo>
                  <a:lnTo>
                    <a:pt x="5180226" y="2399084"/>
                  </a:lnTo>
                  <a:lnTo>
                    <a:pt x="5168308" y="2405836"/>
                  </a:lnTo>
                  <a:lnTo>
                    <a:pt x="5165130" y="2407153"/>
                  </a:lnTo>
                  <a:lnTo>
                    <a:pt x="5161854" y="2408146"/>
                  </a:lnTo>
                  <a:lnTo>
                    <a:pt x="5158481" y="2408817"/>
                  </a:lnTo>
                  <a:lnTo>
                    <a:pt x="5155108" y="2409489"/>
                  </a:lnTo>
                  <a:lnTo>
                    <a:pt x="5151702" y="2409824"/>
                  </a:lnTo>
                  <a:lnTo>
                    <a:pt x="5148262" y="2409824"/>
                  </a:lnTo>
                  <a:lnTo>
                    <a:pt x="52387" y="2409824"/>
                  </a:lnTo>
                  <a:lnTo>
                    <a:pt x="48947" y="2409824"/>
                  </a:lnTo>
                  <a:lnTo>
                    <a:pt x="45540" y="2409489"/>
                  </a:lnTo>
                  <a:lnTo>
                    <a:pt x="42166" y="2408817"/>
                  </a:lnTo>
                  <a:lnTo>
                    <a:pt x="38792" y="2408146"/>
                  </a:lnTo>
                  <a:lnTo>
                    <a:pt x="35517" y="2407153"/>
                  </a:lnTo>
                  <a:lnTo>
                    <a:pt x="32338" y="2405836"/>
                  </a:lnTo>
                  <a:lnTo>
                    <a:pt x="29160" y="2404520"/>
                  </a:lnTo>
                  <a:lnTo>
                    <a:pt x="8828" y="2386541"/>
                  </a:lnTo>
                  <a:lnTo>
                    <a:pt x="6917" y="2383681"/>
                  </a:lnTo>
                  <a:lnTo>
                    <a:pt x="5303" y="2380662"/>
                  </a:lnTo>
                  <a:lnTo>
                    <a:pt x="3986" y="2377484"/>
                  </a:lnTo>
                  <a:lnTo>
                    <a:pt x="2670" y="2374306"/>
                  </a:lnTo>
                  <a:lnTo>
                    <a:pt x="1676" y="2371030"/>
                  </a:lnTo>
                  <a:lnTo>
                    <a:pt x="1005" y="2367657"/>
                  </a:lnTo>
                  <a:lnTo>
                    <a:pt x="335" y="2364283"/>
                  </a:lnTo>
                  <a:lnTo>
                    <a:pt x="0" y="2360876"/>
                  </a:lnTo>
                  <a:lnTo>
                    <a:pt x="0" y="2357437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6376987" y="4748212"/>
              <a:ext cx="2524125" cy="695325"/>
            </a:xfrm>
            <a:custGeom>
              <a:avLst/>
              <a:gdLst/>
              <a:ahLst/>
              <a:cxnLst/>
              <a:rect l="l" t="t" r="r" b="b"/>
              <a:pathLst>
                <a:path w="2524125" h="695325">
                  <a:moveTo>
                    <a:pt x="2475176" y="695324"/>
                  </a:moveTo>
                  <a:lnTo>
                    <a:pt x="48947" y="695324"/>
                  </a:lnTo>
                  <a:lnTo>
                    <a:pt x="45540" y="694988"/>
                  </a:lnTo>
                  <a:lnTo>
                    <a:pt x="10739" y="674901"/>
                  </a:lnTo>
                  <a:lnTo>
                    <a:pt x="0" y="646376"/>
                  </a:lnTo>
                  <a:lnTo>
                    <a:pt x="0" y="642937"/>
                  </a:lnTo>
                  <a:lnTo>
                    <a:pt x="0" y="48947"/>
                  </a:lnTo>
                  <a:lnTo>
                    <a:pt x="17775" y="12911"/>
                  </a:lnTo>
                  <a:lnTo>
                    <a:pt x="48947" y="0"/>
                  </a:lnTo>
                  <a:lnTo>
                    <a:pt x="2475176" y="0"/>
                  </a:lnTo>
                  <a:lnTo>
                    <a:pt x="2511212" y="17775"/>
                  </a:lnTo>
                  <a:lnTo>
                    <a:pt x="2524124" y="48947"/>
                  </a:lnTo>
                  <a:lnTo>
                    <a:pt x="2524124" y="646376"/>
                  </a:lnTo>
                  <a:lnTo>
                    <a:pt x="2506348" y="682412"/>
                  </a:lnTo>
                  <a:lnTo>
                    <a:pt x="2478583" y="694988"/>
                  </a:lnTo>
                  <a:lnTo>
                    <a:pt x="2475176" y="6953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4" name="object 24" descr=""/>
            <p:cNvSpPr/>
            <p:nvPr/>
          </p:nvSpPr>
          <p:spPr>
            <a:xfrm>
              <a:off x="6376987" y="4748212"/>
              <a:ext cx="2524125" cy="695325"/>
            </a:xfrm>
            <a:custGeom>
              <a:avLst/>
              <a:gdLst/>
              <a:ahLst/>
              <a:cxnLst/>
              <a:rect l="l" t="t" r="r" b="b"/>
              <a:pathLst>
                <a:path w="2524125" h="695325">
                  <a:moveTo>
                    <a:pt x="0" y="6429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5" y="45540"/>
                  </a:lnTo>
                  <a:lnTo>
                    <a:pt x="1005" y="42166"/>
                  </a:lnTo>
                  <a:lnTo>
                    <a:pt x="1676" y="38792"/>
                  </a:lnTo>
                  <a:lnTo>
                    <a:pt x="2670" y="35517"/>
                  </a:lnTo>
                  <a:lnTo>
                    <a:pt x="3986" y="32338"/>
                  </a:lnTo>
                  <a:lnTo>
                    <a:pt x="5303" y="29160"/>
                  </a:lnTo>
                  <a:lnTo>
                    <a:pt x="6917" y="26142"/>
                  </a:lnTo>
                  <a:lnTo>
                    <a:pt x="8828" y="23282"/>
                  </a:lnTo>
                  <a:lnTo>
                    <a:pt x="10739" y="20422"/>
                  </a:lnTo>
                  <a:lnTo>
                    <a:pt x="12910" y="17775"/>
                  </a:lnTo>
                  <a:lnTo>
                    <a:pt x="15343" y="15343"/>
                  </a:lnTo>
                  <a:lnTo>
                    <a:pt x="17775" y="12911"/>
                  </a:lnTo>
                  <a:lnTo>
                    <a:pt x="42166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7" y="0"/>
                  </a:lnTo>
                  <a:lnTo>
                    <a:pt x="2471737" y="0"/>
                  </a:lnTo>
                  <a:lnTo>
                    <a:pt x="2475176" y="0"/>
                  </a:lnTo>
                  <a:lnTo>
                    <a:pt x="2478582" y="335"/>
                  </a:lnTo>
                  <a:lnTo>
                    <a:pt x="2481956" y="1006"/>
                  </a:lnTo>
                  <a:lnTo>
                    <a:pt x="2485330" y="1677"/>
                  </a:lnTo>
                  <a:lnTo>
                    <a:pt x="2488606" y="2671"/>
                  </a:lnTo>
                  <a:lnTo>
                    <a:pt x="2491783" y="3987"/>
                  </a:lnTo>
                  <a:lnTo>
                    <a:pt x="2494962" y="5303"/>
                  </a:lnTo>
                  <a:lnTo>
                    <a:pt x="2497981" y="6917"/>
                  </a:lnTo>
                  <a:lnTo>
                    <a:pt x="2500841" y="8828"/>
                  </a:lnTo>
                  <a:lnTo>
                    <a:pt x="2503701" y="10739"/>
                  </a:lnTo>
                  <a:lnTo>
                    <a:pt x="2515295" y="23282"/>
                  </a:lnTo>
                  <a:lnTo>
                    <a:pt x="2517206" y="26142"/>
                  </a:lnTo>
                  <a:lnTo>
                    <a:pt x="2524124" y="48947"/>
                  </a:lnTo>
                  <a:lnTo>
                    <a:pt x="2524124" y="52387"/>
                  </a:lnTo>
                  <a:lnTo>
                    <a:pt x="2524124" y="642937"/>
                  </a:lnTo>
                  <a:lnTo>
                    <a:pt x="2524124" y="646376"/>
                  </a:lnTo>
                  <a:lnTo>
                    <a:pt x="2523789" y="649783"/>
                  </a:lnTo>
                  <a:lnTo>
                    <a:pt x="2503701" y="684584"/>
                  </a:lnTo>
                  <a:lnTo>
                    <a:pt x="2500841" y="686495"/>
                  </a:lnTo>
                  <a:lnTo>
                    <a:pt x="2497981" y="688406"/>
                  </a:lnTo>
                  <a:lnTo>
                    <a:pt x="2494962" y="690019"/>
                  </a:lnTo>
                  <a:lnTo>
                    <a:pt x="2491783" y="691336"/>
                  </a:lnTo>
                  <a:lnTo>
                    <a:pt x="2488606" y="692652"/>
                  </a:lnTo>
                  <a:lnTo>
                    <a:pt x="2471737" y="695324"/>
                  </a:lnTo>
                  <a:lnTo>
                    <a:pt x="52387" y="695324"/>
                  </a:lnTo>
                  <a:lnTo>
                    <a:pt x="15343" y="679980"/>
                  </a:lnTo>
                  <a:lnTo>
                    <a:pt x="12910" y="677548"/>
                  </a:lnTo>
                  <a:lnTo>
                    <a:pt x="10739" y="674901"/>
                  </a:lnTo>
                  <a:lnTo>
                    <a:pt x="8828" y="672042"/>
                  </a:lnTo>
                  <a:lnTo>
                    <a:pt x="6917" y="669181"/>
                  </a:lnTo>
                  <a:lnTo>
                    <a:pt x="5303" y="666162"/>
                  </a:lnTo>
                  <a:lnTo>
                    <a:pt x="3986" y="662984"/>
                  </a:lnTo>
                  <a:lnTo>
                    <a:pt x="2670" y="659806"/>
                  </a:lnTo>
                  <a:lnTo>
                    <a:pt x="1676" y="656530"/>
                  </a:lnTo>
                  <a:lnTo>
                    <a:pt x="1005" y="653157"/>
                  </a:lnTo>
                  <a:lnTo>
                    <a:pt x="335" y="649783"/>
                  </a:lnTo>
                  <a:lnTo>
                    <a:pt x="0" y="646376"/>
                  </a:lnTo>
                  <a:lnTo>
                    <a:pt x="0" y="642937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6496049" y="49053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3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9"/>
                  </a:lnTo>
                  <a:lnTo>
                    <a:pt x="27094" y="92571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3" y="92571"/>
                  </a:lnTo>
                  <a:lnTo>
                    <a:pt x="372798" y="135199"/>
                  </a:lnTo>
                  <a:lnTo>
                    <a:pt x="380771" y="181140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3" y="288426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00824" y="5019674"/>
              <a:ext cx="171628" cy="152399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6359524" y="1755711"/>
            <a:ext cx="169227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정량적</a:t>
            </a:r>
            <a:r>
              <a:rPr dirty="0" sz="1500" spc="-14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효과</a:t>
            </a:r>
            <a:r>
              <a:rPr dirty="0" sz="1500" spc="-14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450" spc="-65" b="1">
                <a:solidFill>
                  <a:srgbClr val="333333"/>
                </a:solidFill>
                <a:latin typeface="Microsoft YaHei"/>
                <a:cs typeface="Microsoft YaHei"/>
              </a:rPr>
              <a:t>(KPI</a:t>
            </a:r>
            <a:r>
              <a:rPr dirty="0" sz="1450" spc="-50" b="1">
                <a:solidFill>
                  <a:srgbClr val="333333"/>
                </a:solidFill>
                <a:latin typeface="Microsoft YaHei"/>
                <a:cs typeface="Microsoft YaHei"/>
              </a:rPr>
              <a:t> 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개선</a:t>
            </a:r>
            <a:r>
              <a:rPr dirty="0" sz="1450" spc="-150" b="1">
                <a:solidFill>
                  <a:srgbClr val="333333"/>
                </a:solidFill>
                <a:latin typeface="Microsoft YaHei"/>
                <a:cs typeface="Microsoft YaHei"/>
              </a:rPr>
              <a:t>)</a:t>
            </a:r>
            <a:endParaRPr sz="1450">
              <a:latin typeface="Microsoft YaHei"/>
              <a:cs typeface="Microsoft YaHei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978650" y="4856289"/>
            <a:ext cx="553720" cy="4667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 b="1">
                <a:solidFill>
                  <a:srgbClr val="333333"/>
                </a:solidFill>
                <a:latin typeface="Malgun Gothic"/>
                <a:cs typeface="Malgun Gothic"/>
              </a:rPr>
              <a:t>매출</a:t>
            </a:r>
            <a:r>
              <a:rPr dirty="0" sz="1150" spc="-10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150" spc="-160" b="1">
                <a:solidFill>
                  <a:srgbClr val="333333"/>
                </a:solidFill>
                <a:latin typeface="Malgun Gothic"/>
                <a:cs typeface="Malgun Gothic"/>
              </a:rPr>
              <a:t>증대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650" spc="-25" b="1">
                <a:solidFill>
                  <a:srgbClr val="1D3A8A"/>
                </a:solidFill>
                <a:latin typeface="Cambria"/>
                <a:cs typeface="Cambria"/>
              </a:rPr>
              <a:t>15%</a:t>
            </a:r>
            <a:endParaRPr sz="1650">
              <a:latin typeface="Cambria"/>
              <a:cs typeface="Cambria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9058273" y="4743449"/>
            <a:ext cx="2524125" cy="704850"/>
            <a:chOff x="9058273" y="4743449"/>
            <a:chExt cx="2524125" cy="704850"/>
          </a:xfrm>
        </p:grpSpPr>
        <p:sp>
          <p:nvSpPr>
            <p:cNvPr id="30" name="object 30" descr=""/>
            <p:cNvSpPr/>
            <p:nvPr/>
          </p:nvSpPr>
          <p:spPr>
            <a:xfrm>
              <a:off x="9063035" y="4748212"/>
              <a:ext cx="2514600" cy="695325"/>
            </a:xfrm>
            <a:custGeom>
              <a:avLst/>
              <a:gdLst/>
              <a:ahLst/>
              <a:cxnLst/>
              <a:rect l="l" t="t" r="r" b="b"/>
              <a:pathLst>
                <a:path w="2514600" h="695325">
                  <a:moveTo>
                    <a:pt x="2465653" y="695324"/>
                  </a:moveTo>
                  <a:lnTo>
                    <a:pt x="48947" y="695324"/>
                  </a:lnTo>
                  <a:lnTo>
                    <a:pt x="45540" y="694988"/>
                  </a:lnTo>
                  <a:lnTo>
                    <a:pt x="10738" y="674901"/>
                  </a:lnTo>
                  <a:lnTo>
                    <a:pt x="0" y="646376"/>
                  </a:lnTo>
                  <a:lnTo>
                    <a:pt x="0" y="642937"/>
                  </a:lnTo>
                  <a:lnTo>
                    <a:pt x="0" y="48947"/>
                  </a:lnTo>
                  <a:lnTo>
                    <a:pt x="17775" y="12911"/>
                  </a:lnTo>
                  <a:lnTo>
                    <a:pt x="48947" y="0"/>
                  </a:lnTo>
                  <a:lnTo>
                    <a:pt x="2465653" y="0"/>
                  </a:lnTo>
                  <a:lnTo>
                    <a:pt x="2501687" y="17775"/>
                  </a:lnTo>
                  <a:lnTo>
                    <a:pt x="2514600" y="48947"/>
                  </a:lnTo>
                  <a:lnTo>
                    <a:pt x="2514600" y="646376"/>
                  </a:lnTo>
                  <a:lnTo>
                    <a:pt x="2496823" y="682412"/>
                  </a:lnTo>
                  <a:lnTo>
                    <a:pt x="2469058" y="694988"/>
                  </a:lnTo>
                  <a:lnTo>
                    <a:pt x="2465653" y="6953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063035" y="4748212"/>
              <a:ext cx="2514600" cy="695325"/>
            </a:xfrm>
            <a:custGeom>
              <a:avLst/>
              <a:gdLst/>
              <a:ahLst/>
              <a:cxnLst/>
              <a:rect l="l" t="t" r="r" b="b"/>
              <a:pathLst>
                <a:path w="2514600" h="695325">
                  <a:moveTo>
                    <a:pt x="0" y="642937"/>
                  </a:moveTo>
                  <a:lnTo>
                    <a:pt x="0" y="52387"/>
                  </a:lnTo>
                  <a:lnTo>
                    <a:pt x="0" y="48947"/>
                  </a:lnTo>
                  <a:lnTo>
                    <a:pt x="334" y="45540"/>
                  </a:lnTo>
                  <a:lnTo>
                    <a:pt x="1005" y="42166"/>
                  </a:lnTo>
                  <a:lnTo>
                    <a:pt x="1677" y="38792"/>
                  </a:lnTo>
                  <a:lnTo>
                    <a:pt x="2670" y="35517"/>
                  </a:lnTo>
                  <a:lnTo>
                    <a:pt x="3986" y="32338"/>
                  </a:lnTo>
                  <a:lnTo>
                    <a:pt x="5303" y="29160"/>
                  </a:lnTo>
                  <a:lnTo>
                    <a:pt x="6917" y="26142"/>
                  </a:lnTo>
                  <a:lnTo>
                    <a:pt x="8827" y="23282"/>
                  </a:lnTo>
                  <a:lnTo>
                    <a:pt x="10738" y="20422"/>
                  </a:lnTo>
                  <a:lnTo>
                    <a:pt x="12910" y="17775"/>
                  </a:lnTo>
                  <a:lnTo>
                    <a:pt x="15343" y="15343"/>
                  </a:lnTo>
                  <a:lnTo>
                    <a:pt x="17775" y="12911"/>
                  </a:lnTo>
                  <a:lnTo>
                    <a:pt x="42166" y="1006"/>
                  </a:lnTo>
                  <a:lnTo>
                    <a:pt x="45540" y="335"/>
                  </a:lnTo>
                  <a:lnTo>
                    <a:pt x="48947" y="0"/>
                  </a:lnTo>
                  <a:lnTo>
                    <a:pt x="52388" y="0"/>
                  </a:lnTo>
                  <a:lnTo>
                    <a:pt x="2462212" y="0"/>
                  </a:lnTo>
                  <a:lnTo>
                    <a:pt x="2465653" y="0"/>
                  </a:lnTo>
                  <a:lnTo>
                    <a:pt x="2469058" y="335"/>
                  </a:lnTo>
                  <a:lnTo>
                    <a:pt x="2472432" y="1006"/>
                  </a:lnTo>
                  <a:lnTo>
                    <a:pt x="2475805" y="1677"/>
                  </a:lnTo>
                  <a:lnTo>
                    <a:pt x="2479081" y="2671"/>
                  </a:lnTo>
                  <a:lnTo>
                    <a:pt x="2482259" y="3987"/>
                  </a:lnTo>
                  <a:lnTo>
                    <a:pt x="2485437" y="5303"/>
                  </a:lnTo>
                  <a:lnTo>
                    <a:pt x="2505769" y="23282"/>
                  </a:lnTo>
                  <a:lnTo>
                    <a:pt x="2507681" y="26142"/>
                  </a:lnTo>
                  <a:lnTo>
                    <a:pt x="2514600" y="48947"/>
                  </a:lnTo>
                  <a:lnTo>
                    <a:pt x="2514600" y="52387"/>
                  </a:lnTo>
                  <a:lnTo>
                    <a:pt x="2514600" y="642937"/>
                  </a:lnTo>
                  <a:lnTo>
                    <a:pt x="2514600" y="646376"/>
                  </a:lnTo>
                  <a:lnTo>
                    <a:pt x="2514264" y="649783"/>
                  </a:lnTo>
                  <a:lnTo>
                    <a:pt x="2494177" y="684584"/>
                  </a:lnTo>
                  <a:lnTo>
                    <a:pt x="2462212" y="695324"/>
                  </a:lnTo>
                  <a:lnTo>
                    <a:pt x="52388" y="695324"/>
                  </a:lnTo>
                  <a:lnTo>
                    <a:pt x="23281" y="686495"/>
                  </a:lnTo>
                  <a:lnTo>
                    <a:pt x="20421" y="684584"/>
                  </a:lnTo>
                  <a:lnTo>
                    <a:pt x="17775" y="682412"/>
                  </a:lnTo>
                  <a:lnTo>
                    <a:pt x="15343" y="679980"/>
                  </a:lnTo>
                  <a:lnTo>
                    <a:pt x="12910" y="677548"/>
                  </a:lnTo>
                  <a:lnTo>
                    <a:pt x="3986" y="662984"/>
                  </a:lnTo>
                  <a:lnTo>
                    <a:pt x="2670" y="659806"/>
                  </a:lnTo>
                  <a:lnTo>
                    <a:pt x="1677" y="656530"/>
                  </a:lnTo>
                  <a:lnTo>
                    <a:pt x="1006" y="653157"/>
                  </a:lnTo>
                  <a:lnTo>
                    <a:pt x="334" y="649783"/>
                  </a:lnTo>
                  <a:lnTo>
                    <a:pt x="0" y="646376"/>
                  </a:lnTo>
                  <a:lnTo>
                    <a:pt x="0" y="642937"/>
                  </a:lnTo>
                  <a:close/>
                </a:path>
              </a:pathLst>
            </a:custGeom>
            <a:ln w="9524">
              <a:solidFill>
                <a:srgbClr val="E2E7F0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9182099" y="4905374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199" y="375289"/>
                  </a:lnTo>
                  <a:lnTo>
                    <a:pt x="100696" y="358507"/>
                  </a:lnTo>
                  <a:lnTo>
                    <a:pt x="62574" y="331659"/>
                  </a:lnTo>
                  <a:lnTo>
                    <a:pt x="32103" y="296335"/>
                  </a:lnTo>
                  <a:lnTo>
                    <a:pt x="11129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9"/>
                  </a:lnTo>
                  <a:lnTo>
                    <a:pt x="27094" y="92571"/>
                  </a:lnTo>
                  <a:lnTo>
                    <a:pt x="55795" y="55796"/>
                  </a:lnTo>
                  <a:lnTo>
                    <a:pt x="92571" y="27095"/>
                  </a:lnTo>
                  <a:lnTo>
                    <a:pt x="135198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2" y="55796"/>
                  </a:lnTo>
                  <a:lnTo>
                    <a:pt x="353902" y="92571"/>
                  </a:lnTo>
                  <a:lnTo>
                    <a:pt x="372797" y="135199"/>
                  </a:lnTo>
                  <a:lnTo>
                    <a:pt x="380770" y="181140"/>
                  </a:lnTo>
                  <a:lnTo>
                    <a:pt x="380999" y="190499"/>
                  </a:lnTo>
                  <a:lnTo>
                    <a:pt x="380770" y="199858"/>
                  </a:lnTo>
                  <a:lnTo>
                    <a:pt x="372797" y="245799"/>
                  </a:lnTo>
                  <a:lnTo>
                    <a:pt x="353902" y="288426"/>
                  </a:lnTo>
                  <a:lnTo>
                    <a:pt x="325202" y="325203"/>
                  </a:lnTo>
                  <a:lnTo>
                    <a:pt x="288426" y="353903"/>
                  </a:lnTo>
                  <a:lnTo>
                    <a:pt x="245798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296399" y="5029199"/>
              <a:ext cx="152399" cy="133349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9659936" y="4856289"/>
            <a:ext cx="546100" cy="46672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20" b="1">
                <a:solidFill>
                  <a:srgbClr val="333333"/>
                </a:solidFill>
                <a:latin typeface="Malgun Gothic"/>
                <a:cs typeface="Malgun Gothic"/>
              </a:rPr>
              <a:t>재방문율</a:t>
            </a:r>
            <a:endParaRPr sz="11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dirty="0" sz="1650" spc="-105" b="1">
                <a:solidFill>
                  <a:srgbClr val="1D3A8A"/>
                </a:solidFill>
                <a:latin typeface="Cambria"/>
                <a:cs typeface="Cambria"/>
              </a:rPr>
              <a:t>+25%</a:t>
            </a:r>
            <a:endParaRPr sz="1650">
              <a:latin typeface="Cambria"/>
              <a:cs typeface="Cambria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704849" y="5829299"/>
            <a:ext cx="10877550" cy="800100"/>
            <a:chOff x="704849" y="5829299"/>
            <a:chExt cx="10877550" cy="800100"/>
          </a:xfrm>
        </p:grpSpPr>
        <p:sp>
          <p:nvSpPr>
            <p:cNvPr id="36" name="object 36" descr=""/>
            <p:cNvSpPr/>
            <p:nvPr/>
          </p:nvSpPr>
          <p:spPr>
            <a:xfrm>
              <a:off x="704837" y="5829300"/>
              <a:ext cx="10877550" cy="800100"/>
            </a:xfrm>
            <a:custGeom>
              <a:avLst/>
              <a:gdLst/>
              <a:ahLst/>
              <a:cxnLst/>
              <a:rect l="l" t="t" r="r" b="b"/>
              <a:pathLst>
                <a:path w="10877550" h="800100">
                  <a:moveTo>
                    <a:pt x="10877550" y="53403"/>
                  </a:moveTo>
                  <a:lnTo>
                    <a:pt x="10858157" y="14097"/>
                  </a:lnTo>
                  <a:lnTo>
                    <a:pt x="10824159" y="0"/>
                  </a:lnTo>
                  <a:lnTo>
                    <a:pt x="53403" y="0"/>
                  </a:lnTo>
                  <a:lnTo>
                    <a:pt x="14097" y="19392"/>
                  </a:lnTo>
                  <a:lnTo>
                    <a:pt x="0" y="53403"/>
                  </a:lnTo>
                  <a:lnTo>
                    <a:pt x="0" y="742950"/>
                  </a:lnTo>
                  <a:lnTo>
                    <a:pt x="0" y="746709"/>
                  </a:lnTo>
                  <a:lnTo>
                    <a:pt x="19392" y="786015"/>
                  </a:lnTo>
                  <a:lnTo>
                    <a:pt x="53403" y="800100"/>
                  </a:lnTo>
                  <a:lnTo>
                    <a:pt x="10824159" y="800100"/>
                  </a:lnTo>
                  <a:lnTo>
                    <a:pt x="10863466" y="780707"/>
                  </a:lnTo>
                  <a:lnTo>
                    <a:pt x="10877550" y="746709"/>
                  </a:lnTo>
                  <a:lnTo>
                    <a:pt x="10877550" y="53403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71549" y="6153149"/>
              <a:ext cx="161627" cy="152399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1377949" y="6099111"/>
            <a:ext cx="127889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95" b="0">
                <a:solidFill>
                  <a:srgbClr val="333333"/>
                </a:solidFill>
                <a:latin typeface="Work Sans Medium"/>
                <a:cs typeface="Work Sans Medium"/>
              </a:rPr>
              <a:t>ROI</a:t>
            </a:r>
            <a:r>
              <a:rPr dirty="0" sz="1500" spc="-100" b="0">
                <a:solidFill>
                  <a:srgbClr val="333333"/>
                </a:solidFill>
                <a:latin typeface="Work Sans Medium"/>
                <a:cs typeface="Work Sans Medium"/>
              </a:rPr>
              <a:t> </a:t>
            </a:r>
            <a:r>
              <a:rPr dirty="0" sz="1500" spc="-200" b="0">
                <a:solidFill>
                  <a:srgbClr val="333333"/>
                </a:solidFill>
                <a:latin typeface="Work Sans Medium"/>
                <a:cs typeface="Work Sans Medium"/>
              </a:rPr>
              <a:t>(</a:t>
            </a:r>
            <a:r>
              <a:rPr dirty="0" sz="1500" spc="-200">
                <a:solidFill>
                  <a:srgbClr val="333333"/>
                </a:solidFill>
                <a:latin typeface="Dotum"/>
                <a:cs typeface="Dotum"/>
              </a:rPr>
              <a:t>투자수익률</a:t>
            </a:r>
            <a:r>
              <a:rPr dirty="0" sz="1500" spc="-200" b="0">
                <a:solidFill>
                  <a:srgbClr val="333333"/>
                </a:solidFill>
                <a:latin typeface="Work Sans Medium"/>
                <a:cs typeface="Work Sans Medium"/>
              </a:rPr>
              <a:t>)</a:t>
            </a:r>
            <a:endParaRPr sz="1500">
              <a:latin typeface="Work Sans Medium"/>
              <a:cs typeface="Work Sans Medium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10138567" y="5961325"/>
            <a:ext cx="1304290" cy="52070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666115">
              <a:lnSpc>
                <a:spcPct val="100000"/>
              </a:lnSpc>
              <a:spcBef>
                <a:spcPts val="110"/>
              </a:spcBef>
            </a:pPr>
            <a:r>
              <a:rPr dirty="0" sz="2000" spc="-140" b="1">
                <a:solidFill>
                  <a:srgbClr val="1D3A8A"/>
                </a:solidFill>
                <a:latin typeface="Cambria"/>
                <a:cs typeface="Cambria"/>
              </a:rPr>
              <a:t>145%</a:t>
            </a:r>
            <a:endParaRPr sz="2000">
              <a:latin typeface="Cambria"/>
              <a:cs typeface="Cambr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투자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회수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4A5462"/>
                </a:solidFill>
                <a:latin typeface="Dotum"/>
                <a:cs typeface="Dotum"/>
              </a:rPr>
              <a:t>기간</a:t>
            </a:r>
            <a:r>
              <a:rPr dirty="0" sz="1150" spc="-140">
                <a:solidFill>
                  <a:srgbClr val="4A5462"/>
                </a:solidFill>
                <a:latin typeface="Arial"/>
                <a:cs typeface="Arial"/>
              </a:rPr>
              <a:t>:</a:t>
            </a:r>
            <a:r>
              <a:rPr dirty="0" sz="1150" spc="-15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150" spc="-114">
                <a:solidFill>
                  <a:srgbClr val="4A5462"/>
                </a:solidFill>
                <a:latin typeface="Arial"/>
                <a:cs typeface="Arial"/>
              </a:rPr>
              <a:t>18</a:t>
            </a:r>
            <a:r>
              <a:rPr dirty="0" sz="1150" spc="-114">
                <a:solidFill>
                  <a:srgbClr val="4A5462"/>
                </a:solidFill>
                <a:latin typeface="Dotum"/>
                <a:cs typeface="Dotum"/>
              </a:rPr>
              <a:t>개월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40" name="object 40" descr=""/>
          <p:cNvGrpSpPr/>
          <p:nvPr/>
        </p:nvGrpSpPr>
        <p:grpSpPr>
          <a:xfrm>
            <a:off x="95249" y="2333625"/>
            <a:ext cx="12096750" cy="4905375"/>
            <a:chOff x="95249" y="2333625"/>
            <a:chExt cx="12096750" cy="4905375"/>
          </a:xfrm>
        </p:grpSpPr>
        <p:pic>
          <p:nvPicPr>
            <p:cNvPr id="41" name="object 4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725149" y="6857999"/>
              <a:ext cx="857249" cy="228599"/>
            </a:xfrm>
            <a:prstGeom prst="rect">
              <a:avLst/>
            </a:prstGeom>
          </p:spPr>
        </p:pic>
        <p:pic>
          <p:nvPicPr>
            <p:cNvPr id="42" name="object 42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534149" y="2333625"/>
              <a:ext cx="4886324" cy="2095499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95249" y="7086599"/>
              <a:ext cx="12096750" cy="152400"/>
            </a:xfrm>
            <a:custGeom>
              <a:avLst/>
              <a:gdLst/>
              <a:ahLst/>
              <a:cxnLst/>
              <a:rect l="l" t="t" r="r" b="b"/>
              <a:pathLst>
                <a:path w="12096750" h="152400">
                  <a:moveTo>
                    <a:pt x="12096749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2096749" y="0"/>
                  </a:lnTo>
                  <a:lnTo>
                    <a:pt x="12096749" y="1523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0487024" y="6724649"/>
              <a:ext cx="1514475" cy="323850"/>
            </a:xfrm>
            <a:custGeom>
              <a:avLst/>
              <a:gdLst/>
              <a:ahLst/>
              <a:cxnLst/>
              <a:rect l="l" t="t" r="r" b="b"/>
              <a:pathLst>
                <a:path w="1514475" h="323850">
                  <a:moveTo>
                    <a:pt x="14814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81427" y="0"/>
                  </a:lnTo>
                  <a:lnTo>
                    <a:pt x="1513508" y="28187"/>
                  </a:lnTo>
                  <a:lnTo>
                    <a:pt x="1514474" y="33047"/>
                  </a:lnTo>
                  <a:lnTo>
                    <a:pt x="1514474" y="290802"/>
                  </a:lnTo>
                  <a:lnTo>
                    <a:pt x="1486287" y="322883"/>
                  </a:lnTo>
                  <a:lnTo>
                    <a:pt x="14814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01324" y="6819899"/>
              <a:ext cx="133349" cy="133349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10777784" y="6820915"/>
            <a:ext cx="112268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95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70">
                <a:solidFill>
                  <a:srgbClr val="FFFFFF"/>
                </a:solidFill>
                <a:latin typeface="Arial"/>
                <a:cs typeface="Arial"/>
              </a:rPr>
              <a:t>Genspark</a:t>
            </a:r>
            <a:endParaRPr sz="105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92149" y="6899401"/>
            <a:ext cx="244348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삼성전자</a:t>
            </a:r>
            <a:r>
              <a:rPr dirty="0" sz="115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Tahoma"/>
                <a:cs typeface="Tahoma"/>
              </a:rPr>
              <a:t>MX</a:t>
            </a:r>
            <a:r>
              <a:rPr dirty="0" sz="1150" spc="-5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미국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직영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매장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20">
                <a:solidFill>
                  <a:srgbClr val="6A7280"/>
                </a:solidFill>
                <a:latin typeface="Tahoma"/>
                <a:cs typeface="Tahoma"/>
              </a:rPr>
              <a:t>PMO</a:t>
            </a:r>
            <a:r>
              <a:rPr dirty="0" sz="1150" spc="-5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프로젝트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8648700"/>
            <a:chOff x="0" y="0"/>
            <a:chExt cx="12192000" cy="8648700"/>
          </a:xfrm>
        </p:grpSpPr>
        <p:sp>
          <p:nvSpPr>
            <p:cNvPr id="3" name="object 3" descr=""/>
            <p:cNvSpPr/>
            <p:nvPr/>
          </p:nvSpPr>
          <p:spPr>
            <a:xfrm>
              <a:off x="95249" y="0"/>
              <a:ext cx="12096750" cy="8496300"/>
            </a:xfrm>
            <a:custGeom>
              <a:avLst/>
              <a:gdLst/>
              <a:ahLst/>
              <a:cxnLst/>
              <a:rect l="l" t="t" r="r" b="b"/>
              <a:pathLst>
                <a:path w="12096750" h="8496300">
                  <a:moveTo>
                    <a:pt x="0" y="8496299"/>
                  </a:moveTo>
                  <a:lnTo>
                    <a:pt x="12096749" y="8496299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84962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95250" cy="8648700"/>
            </a:xfrm>
            <a:custGeom>
              <a:avLst/>
              <a:gdLst/>
              <a:ahLst/>
              <a:cxnLst/>
              <a:rect l="l" t="t" r="r" b="b"/>
              <a:pathLst>
                <a:path w="95250" h="8648700">
                  <a:moveTo>
                    <a:pt x="95249" y="8648699"/>
                  </a:moveTo>
                  <a:lnTo>
                    <a:pt x="0" y="864869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86486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04849" y="952499"/>
              <a:ext cx="762000" cy="38100"/>
            </a:xfrm>
            <a:custGeom>
              <a:avLst/>
              <a:gdLst/>
              <a:ahLst/>
              <a:cxnLst/>
              <a:rect l="l" t="t" r="r" b="b"/>
              <a:pathLst>
                <a:path w="762000" h="38100">
                  <a:moveTo>
                    <a:pt x="76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380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투자</a:t>
            </a:r>
            <a:r>
              <a:rPr dirty="0" spc="-330"/>
              <a:t> </a:t>
            </a:r>
            <a:r>
              <a:rPr dirty="0" spc="-580"/>
              <a:t>및</a:t>
            </a:r>
            <a:r>
              <a:rPr dirty="0" spc="-320"/>
              <a:t> </a:t>
            </a:r>
            <a:r>
              <a:rPr dirty="0" spc="-580"/>
              <a:t>예산</a:t>
            </a:r>
            <a:r>
              <a:rPr dirty="0" spc="-315"/>
              <a:t> </a:t>
            </a:r>
            <a:r>
              <a:rPr dirty="0" spc="-605"/>
              <a:t>추정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692149" y="1272032"/>
            <a:ext cx="93091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투자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85">
                <a:solidFill>
                  <a:srgbClr val="1328A0"/>
                </a:solidFill>
                <a:latin typeface="Dotum"/>
                <a:cs typeface="Dotum"/>
              </a:rPr>
              <a:t>요약</a:t>
            </a:r>
            <a:endParaRPr sz="2000">
              <a:latin typeface="Dotum"/>
              <a:cs typeface="Dotum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2149" y="1831911"/>
            <a:ext cx="182308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예산</a:t>
            </a:r>
            <a:r>
              <a:rPr dirty="0" sz="1500" spc="-14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항목</a:t>
            </a:r>
            <a:r>
              <a:rPr dirty="0" sz="1500" spc="-14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155" b="1">
                <a:solidFill>
                  <a:srgbClr val="333333"/>
                </a:solidFill>
                <a:latin typeface="Arial"/>
                <a:cs typeface="Arial"/>
              </a:rPr>
              <a:t>(</a:t>
            </a:r>
            <a:r>
              <a:rPr dirty="0" sz="1500" spc="-155" b="1">
                <a:solidFill>
                  <a:srgbClr val="333333"/>
                </a:solidFill>
                <a:latin typeface="Malgun Gothic"/>
                <a:cs typeface="Malgun Gothic"/>
              </a:rPr>
              <a:t>단위</a:t>
            </a:r>
            <a:r>
              <a:rPr dirty="0" sz="1500" spc="-155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500" spc="-3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천</a:t>
            </a:r>
            <a:r>
              <a:rPr dirty="0" sz="1500" spc="-14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125" b="1">
                <a:solidFill>
                  <a:srgbClr val="333333"/>
                </a:solidFill>
                <a:latin typeface="Malgun Gothic"/>
                <a:cs typeface="Malgun Gothic"/>
              </a:rPr>
              <a:t>달러</a:t>
            </a:r>
            <a:r>
              <a:rPr dirty="0" sz="1500" spc="-125" b="1">
                <a:solidFill>
                  <a:srgbClr val="333333"/>
                </a:solidFill>
                <a:latin typeface="Arial"/>
                <a:cs typeface="Arial"/>
              </a:rPr>
              <a:t>)</a:t>
            </a:r>
            <a:endParaRPr sz="1500">
              <a:latin typeface="Arial"/>
              <a:cs typeface="Arial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704849" y="2247899"/>
          <a:ext cx="5210175" cy="1949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6500"/>
                <a:gridCol w="1143000"/>
                <a:gridCol w="1504950"/>
              </a:tblGrid>
              <a:tr h="38989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350" spc="-28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항목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9017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1328A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350" spc="-28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예산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9017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1328A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30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350" spc="-260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비중</a:t>
                      </a:r>
                      <a:r>
                        <a:rPr dirty="0" sz="1350" spc="-135" b="1">
                          <a:solidFill>
                            <a:srgbClr val="FFFFFF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50" spc="-25" b="1">
                          <a:solidFill>
                            <a:srgbClr val="FFFFFF"/>
                          </a:solidFill>
                          <a:latin typeface="Verdana Pro Cond Semibold"/>
                          <a:cs typeface="Verdana Pro Cond Semibold"/>
                        </a:rPr>
                        <a:t>(%)</a:t>
                      </a:r>
                      <a:endParaRPr sz="1350">
                        <a:latin typeface="Verdana Pro Cond Semibold"/>
                        <a:cs typeface="Verdana Pro Cond Semibold"/>
                      </a:endParaRPr>
                    </a:p>
                  </a:txBody>
                  <a:tcPr marL="0" marR="0" marB="0" marT="9017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1328A0"/>
                    </a:solidFill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350" spc="-26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솔루션</a:t>
                      </a:r>
                      <a:r>
                        <a:rPr dirty="0" sz="1350" spc="-10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9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개발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9017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300" spc="-25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500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65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30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300" spc="-25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50%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65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350" spc="-26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테스트</a:t>
                      </a:r>
                      <a:r>
                        <a:rPr dirty="0" sz="1350" spc="-11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및</a:t>
                      </a:r>
                      <a:r>
                        <a:rPr dirty="0" sz="1350" spc="-11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검증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9017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300" spc="-25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200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65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30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300" spc="-25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20%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65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E7F5FF"/>
                    </a:solidFill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350" spc="-26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운영</a:t>
                      </a:r>
                      <a:r>
                        <a:rPr dirty="0" sz="1350" spc="-11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및</a:t>
                      </a:r>
                      <a:r>
                        <a:rPr dirty="0" sz="1350" spc="-11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유지보수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9017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300" spc="-25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300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65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3025">
                        <a:lnSpc>
                          <a:spcPct val="100000"/>
                        </a:lnSpc>
                        <a:spcBef>
                          <a:spcPts val="760"/>
                        </a:spcBef>
                      </a:pPr>
                      <a:r>
                        <a:rPr dirty="0" sz="1300" spc="-25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30%</a:t>
                      </a:r>
                      <a:endParaRPr sz="130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9652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</a:tr>
              <a:tr h="389890">
                <a:tc>
                  <a:txBody>
                    <a:bodyPr/>
                    <a:lstStyle/>
                    <a:p>
                      <a:pPr marL="8064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350" spc="-260" b="1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총</a:t>
                      </a:r>
                      <a:r>
                        <a:rPr dirty="0" sz="1350" spc="-140" b="1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350" spc="-285" b="1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예산</a:t>
                      </a:r>
                      <a:endParaRPr sz="1350">
                        <a:latin typeface="Malgun Gothic"/>
                        <a:cs typeface="Malgun Gothic"/>
                      </a:endParaRPr>
                    </a:p>
                  </a:txBody>
                  <a:tcPr marL="0" marR="0" marB="0" marT="9017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1120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350" spc="-1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1,000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algn="r" marR="73025">
                        <a:lnSpc>
                          <a:spcPct val="100000"/>
                        </a:lnSpc>
                        <a:spcBef>
                          <a:spcPts val="710"/>
                        </a:spcBef>
                      </a:pPr>
                      <a:r>
                        <a:rPr dirty="0" sz="1350" spc="-20" b="1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100%</a:t>
                      </a:r>
                      <a:endParaRPr sz="1350">
                        <a:latin typeface="Arial"/>
                        <a:cs typeface="Arial"/>
                      </a:endParaRPr>
                    </a:p>
                  </a:txBody>
                  <a:tcPr marL="0" marR="0" marB="0" marT="90170">
                    <a:lnL w="9525">
                      <a:solidFill>
                        <a:srgbClr val="E4E7EB"/>
                      </a:solidFill>
                      <a:prstDash val="solid"/>
                    </a:lnL>
                    <a:lnR w="9525">
                      <a:solidFill>
                        <a:srgbClr val="E4E7EB"/>
                      </a:solidFill>
                      <a:prstDash val="solid"/>
                    </a:lnR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E7F5FF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 descr=""/>
          <p:cNvSpPr/>
          <p:nvPr/>
        </p:nvSpPr>
        <p:spPr>
          <a:xfrm>
            <a:off x="714374" y="4876799"/>
            <a:ext cx="57150" cy="57150"/>
          </a:xfrm>
          <a:custGeom>
            <a:avLst/>
            <a:gdLst/>
            <a:ahLst/>
            <a:cxnLst/>
            <a:rect l="l" t="t" r="r" b="b"/>
            <a:pathLst>
              <a:path w="57150" h="57150">
                <a:moveTo>
                  <a:pt x="32364" y="57149"/>
                </a:moveTo>
                <a:lnTo>
                  <a:pt x="24785" y="57149"/>
                </a:lnTo>
                <a:lnTo>
                  <a:pt x="21140" y="56424"/>
                </a:lnTo>
                <a:lnTo>
                  <a:pt x="0" y="32364"/>
                </a:lnTo>
                <a:lnTo>
                  <a:pt x="0" y="24785"/>
                </a:lnTo>
                <a:lnTo>
                  <a:pt x="24785" y="0"/>
                </a:lnTo>
                <a:lnTo>
                  <a:pt x="32364" y="0"/>
                </a:lnTo>
                <a:lnTo>
                  <a:pt x="57150" y="28574"/>
                </a:lnTo>
                <a:lnTo>
                  <a:pt x="57149" y="32364"/>
                </a:lnTo>
                <a:lnTo>
                  <a:pt x="32364" y="5714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92149" y="4325475"/>
            <a:ext cx="4968875" cy="684530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비용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상세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내역</a:t>
            </a:r>
            <a:endParaRPr sz="1500">
              <a:latin typeface="Malgun Gothic"/>
              <a:cs typeface="Malgun Gothic"/>
            </a:endParaRPr>
          </a:p>
          <a:p>
            <a:pPr marL="202565">
              <a:lnSpc>
                <a:spcPct val="100000"/>
              </a:lnSpc>
              <a:spcBef>
                <a:spcPts val="82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솔루션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85">
                <a:solidFill>
                  <a:srgbClr val="333333"/>
                </a:solidFill>
                <a:latin typeface="Dotum"/>
                <a:cs typeface="Dotum"/>
              </a:rPr>
              <a:t>개발</a:t>
            </a:r>
            <a:r>
              <a:rPr dirty="0" sz="1300" spc="-185" b="0">
                <a:solidFill>
                  <a:srgbClr val="333333"/>
                </a:solidFill>
                <a:latin typeface="Work Sans Medium"/>
                <a:cs typeface="Work Sans Medium"/>
              </a:rPr>
              <a:t>:</a:t>
            </a:r>
            <a:r>
              <a:rPr dirty="0" sz="1300" spc="-75" b="0">
                <a:solidFill>
                  <a:srgbClr val="333333"/>
                </a:solidFill>
                <a:latin typeface="Work Sans Medium"/>
                <a:cs typeface="Work Sans Medi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직영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매장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운영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시스템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333333"/>
                </a:solidFill>
                <a:latin typeface="Dotum"/>
                <a:cs typeface="Dotum"/>
              </a:rPr>
              <a:t>구축</a:t>
            </a:r>
            <a:r>
              <a:rPr dirty="0" sz="1300" spc="-19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dirty="0" sz="1300" spc="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00" spc="-55">
                <a:solidFill>
                  <a:srgbClr val="333333"/>
                </a:solidFill>
                <a:latin typeface="Microsoft Sans Serif"/>
                <a:cs typeface="Microsoft Sans Serif"/>
              </a:rPr>
              <a:t>UI/UX</a:t>
            </a:r>
            <a:r>
              <a:rPr dirty="0" sz="130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10">
                <a:solidFill>
                  <a:srgbClr val="333333"/>
                </a:solidFill>
                <a:latin typeface="Dotum"/>
                <a:cs typeface="Dotum"/>
              </a:rPr>
              <a:t>디자인</a:t>
            </a:r>
            <a:r>
              <a:rPr dirty="0" sz="1300" spc="-21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dirty="0" sz="1300" spc="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데이터베이스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설계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14374" y="2247899"/>
            <a:ext cx="10868025" cy="4229100"/>
            <a:chOff x="714374" y="2247899"/>
            <a:chExt cx="10868025" cy="4229100"/>
          </a:xfrm>
        </p:grpSpPr>
        <p:sp>
          <p:nvSpPr>
            <p:cNvPr id="13" name="object 13" descr=""/>
            <p:cNvSpPr/>
            <p:nvPr/>
          </p:nvSpPr>
          <p:spPr>
            <a:xfrm>
              <a:off x="714362" y="5181599"/>
              <a:ext cx="57150" cy="361950"/>
            </a:xfrm>
            <a:custGeom>
              <a:avLst/>
              <a:gdLst/>
              <a:ahLst/>
              <a:cxnLst/>
              <a:rect l="l" t="t" r="r" b="b"/>
              <a:pathLst>
                <a:path w="57150" h="361950">
                  <a:moveTo>
                    <a:pt x="57150" y="329590"/>
                  </a:moveTo>
                  <a:lnTo>
                    <a:pt x="32372" y="304800"/>
                  </a:lnTo>
                  <a:lnTo>
                    <a:pt x="24790" y="304800"/>
                  </a:lnTo>
                  <a:lnTo>
                    <a:pt x="0" y="329590"/>
                  </a:lnTo>
                  <a:lnTo>
                    <a:pt x="0" y="337172"/>
                  </a:lnTo>
                  <a:lnTo>
                    <a:pt x="24790" y="361950"/>
                  </a:lnTo>
                  <a:lnTo>
                    <a:pt x="32372" y="361950"/>
                  </a:lnTo>
                  <a:lnTo>
                    <a:pt x="57150" y="337172"/>
                  </a:lnTo>
                  <a:lnTo>
                    <a:pt x="57150" y="333375"/>
                  </a:lnTo>
                  <a:lnTo>
                    <a:pt x="57150" y="329590"/>
                  </a:lnTo>
                  <a:close/>
                </a:path>
                <a:path w="57150" h="361950">
                  <a:moveTo>
                    <a:pt x="57150" y="24790"/>
                  </a:moveTo>
                  <a:lnTo>
                    <a:pt x="32372" y="0"/>
                  </a:lnTo>
                  <a:lnTo>
                    <a:pt x="24790" y="0"/>
                  </a:lnTo>
                  <a:lnTo>
                    <a:pt x="0" y="24790"/>
                  </a:lnTo>
                  <a:lnTo>
                    <a:pt x="0" y="32372"/>
                  </a:lnTo>
                  <a:lnTo>
                    <a:pt x="24790" y="57150"/>
                  </a:lnTo>
                  <a:lnTo>
                    <a:pt x="32372" y="57150"/>
                  </a:lnTo>
                  <a:lnTo>
                    <a:pt x="57150" y="32372"/>
                  </a:lnTo>
                  <a:lnTo>
                    <a:pt x="57150" y="28575"/>
                  </a:lnTo>
                  <a:lnTo>
                    <a:pt x="57150" y="24790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448424" y="4914899"/>
              <a:ext cx="5133975" cy="1562100"/>
            </a:xfrm>
            <a:custGeom>
              <a:avLst/>
              <a:gdLst/>
              <a:ahLst/>
              <a:cxnLst/>
              <a:rect l="l" t="t" r="r" b="b"/>
              <a:pathLst>
                <a:path w="5133975" h="1562100">
                  <a:moveTo>
                    <a:pt x="5133974" y="1562099"/>
                  </a:moveTo>
                  <a:lnTo>
                    <a:pt x="0" y="1562099"/>
                  </a:lnTo>
                  <a:lnTo>
                    <a:pt x="0" y="0"/>
                  </a:lnTo>
                  <a:lnTo>
                    <a:pt x="5133974" y="0"/>
                  </a:lnTo>
                  <a:lnTo>
                    <a:pt x="5133974" y="15620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448424" y="4914899"/>
              <a:ext cx="38100" cy="1562100"/>
            </a:xfrm>
            <a:custGeom>
              <a:avLst/>
              <a:gdLst/>
              <a:ahLst/>
              <a:cxnLst/>
              <a:rect l="l" t="t" r="r" b="b"/>
              <a:pathLst>
                <a:path w="38100" h="1562100">
                  <a:moveTo>
                    <a:pt x="38099" y="1562099"/>
                  </a:moveTo>
                  <a:lnTo>
                    <a:pt x="0" y="15620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5620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448424" y="2247899"/>
              <a:ext cx="5133974" cy="2438399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882650" y="5082412"/>
            <a:ext cx="344233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85">
                <a:solidFill>
                  <a:srgbClr val="333333"/>
                </a:solidFill>
                <a:latin typeface="Dotum"/>
                <a:cs typeface="Dotum"/>
              </a:rPr>
              <a:t>검증</a:t>
            </a:r>
            <a:r>
              <a:rPr dirty="0" sz="1300" spc="-185" b="0">
                <a:solidFill>
                  <a:srgbClr val="333333"/>
                </a:solidFill>
                <a:latin typeface="Work Sans Medium"/>
                <a:cs typeface="Work Sans Medium"/>
              </a:rPr>
              <a:t>:</a:t>
            </a:r>
            <a:r>
              <a:rPr dirty="0" sz="1300" spc="-75" b="0">
                <a:solidFill>
                  <a:srgbClr val="333333"/>
                </a:solidFill>
                <a:latin typeface="Work Sans Medium"/>
                <a:cs typeface="Work Sans Medi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품질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333333"/>
                </a:solidFill>
                <a:latin typeface="Dotum"/>
                <a:cs typeface="Dotum"/>
              </a:rPr>
              <a:t>보증</a:t>
            </a:r>
            <a:r>
              <a:rPr dirty="0" sz="1300" spc="-19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dirty="0" sz="1300" spc="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사용자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1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r>
              <a:rPr dirty="0" sz="1300" spc="-21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dirty="0" sz="130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성능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최적화</a:t>
            </a:r>
            <a:endParaRPr sz="1350">
              <a:latin typeface="Dotum"/>
              <a:cs typeface="Dotum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82650" y="5387212"/>
            <a:ext cx="3302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운영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15">
                <a:solidFill>
                  <a:srgbClr val="333333"/>
                </a:solidFill>
                <a:latin typeface="Dotum"/>
                <a:cs typeface="Dotum"/>
              </a:rPr>
              <a:t>유지보수</a:t>
            </a:r>
            <a:r>
              <a:rPr dirty="0" sz="1300" spc="-215" b="0">
                <a:solidFill>
                  <a:srgbClr val="333333"/>
                </a:solidFill>
                <a:latin typeface="Work Sans Medium"/>
                <a:cs typeface="Work Sans Medium"/>
              </a:rPr>
              <a:t>:</a:t>
            </a:r>
            <a:r>
              <a:rPr dirty="0" sz="1300" spc="-75" b="0">
                <a:solidFill>
                  <a:srgbClr val="333333"/>
                </a:solidFill>
                <a:latin typeface="Work Sans Medium"/>
                <a:cs typeface="Work Sans Medi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직원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333333"/>
                </a:solidFill>
                <a:latin typeface="Dotum"/>
                <a:cs typeface="Dotum"/>
              </a:rPr>
              <a:t>교육</a:t>
            </a:r>
            <a:r>
              <a:rPr dirty="0" sz="1300" spc="-19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dirty="0" sz="1300" spc="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매뉴얼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333333"/>
                </a:solidFill>
                <a:latin typeface="Dotum"/>
                <a:cs typeface="Dotum"/>
              </a:rPr>
              <a:t>제작</a:t>
            </a:r>
            <a:r>
              <a:rPr dirty="0" sz="1300" spc="-19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dirty="0" sz="1300" spc="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333333"/>
                </a:solidFill>
                <a:latin typeface="Dotum"/>
                <a:cs typeface="Dotum"/>
              </a:rPr>
              <a:t>지원</a:t>
            </a:r>
            <a:endParaRPr sz="1350">
              <a:latin typeface="Dotum"/>
              <a:cs typeface="Dotum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6435724" y="1831911"/>
            <a:ext cx="70485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예산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분포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638925" y="4954125"/>
            <a:ext cx="1538605" cy="684530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40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투자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대비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효과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30" b="1">
                <a:solidFill>
                  <a:srgbClr val="333333"/>
                </a:solidFill>
                <a:latin typeface="Arial"/>
                <a:cs typeface="Arial"/>
              </a:rPr>
              <a:t>(ROI)</a:t>
            </a:r>
            <a:endParaRPr sz="15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2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예상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00" spc="-20" b="0">
                <a:solidFill>
                  <a:srgbClr val="333333"/>
                </a:solidFill>
                <a:latin typeface="Work Sans Medium"/>
                <a:cs typeface="Work Sans Medium"/>
              </a:rPr>
              <a:t>ROI:</a:t>
            </a:r>
            <a:endParaRPr sz="1300">
              <a:latin typeface="Work Sans Medium"/>
              <a:cs typeface="Work Sans Medi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1013429" y="5408258"/>
            <a:ext cx="429259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90"/>
              </a:spcBef>
            </a:pPr>
            <a:r>
              <a:rPr dirty="0" sz="1350" spc="-105" b="1">
                <a:solidFill>
                  <a:srgbClr val="1D3A8A"/>
                </a:solidFill>
                <a:latin typeface="Archivo"/>
                <a:cs typeface="Archivo"/>
              </a:rPr>
              <a:t>230%</a:t>
            </a:r>
            <a:endParaRPr sz="1350">
              <a:latin typeface="Archivo"/>
              <a:cs typeface="Archivo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638925" y="5711062"/>
            <a:ext cx="9848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투자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회수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50">
                <a:solidFill>
                  <a:srgbClr val="333333"/>
                </a:solidFill>
                <a:latin typeface="Dotum"/>
                <a:cs typeface="Dotum"/>
              </a:rPr>
              <a:t>기간</a:t>
            </a:r>
            <a:r>
              <a:rPr dirty="0" sz="1300" spc="-150" b="0">
                <a:solidFill>
                  <a:srgbClr val="333333"/>
                </a:solidFill>
                <a:latin typeface="Work Sans Medium"/>
                <a:cs typeface="Work Sans Medium"/>
              </a:rPr>
              <a:t>:</a:t>
            </a:r>
            <a:endParaRPr sz="1300">
              <a:latin typeface="Work Sans Medium"/>
              <a:cs typeface="Work Sans Medium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060161" y="5711062"/>
            <a:ext cx="38290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350" spc="-105" b="1">
                <a:solidFill>
                  <a:srgbClr val="1D3A8A"/>
                </a:solidFill>
                <a:latin typeface="Archivo"/>
                <a:cs typeface="Archivo"/>
              </a:rPr>
              <a:t>1.8</a:t>
            </a:r>
            <a:r>
              <a:rPr dirty="0" sz="1350" spc="-105" b="1">
                <a:solidFill>
                  <a:srgbClr val="1D3A8A"/>
                </a:solidFill>
                <a:latin typeface="Malgun Gothic"/>
                <a:cs typeface="Malgun Gothic"/>
              </a:rPr>
              <a:t>년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6638925" y="6015862"/>
            <a:ext cx="9848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연간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50">
                <a:solidFill>
                  <a:srgbClr val="333333"/>
                </a:solidFill>
                <a:latin typeface="Dotum"/>
                <a:cs typeface="Dotum"/>
              </a:rPr>
              <a:t>절감</a:t>
            </a:r>
            <a:r>
              <a:rPr dirty="0" sz="1300" spc="-150" b="0">
                <a:solidFill>
                  <a:srgbClr val="333333"/>
                </a:solidFill>
                <a:latin typeface="Work Sans Medium"/>
                <a:cs typeface="Work Sans Medium"/>
              </a:rPr>
              <a:t>:</a:t>
            </a:r>
            <a:endParaRPr sz="1300">
              <a:latin typeface="Work Sans Medium"/>
              <a:cs typeface="Work Sans Medium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0696871" y="6015862"/>
            <a:ext cx="74612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dirty="0" sz="1350" spc="-145" b="1">
                <a:solidFill>
                  <a:srgbClr val="1D3A8A"/>
                </a:solidFill>
                <a:latin typeface="Archivo"/>
                <a:cs typeface="Archivo"/>
              </a:rPr>
              <a:t>350</a:t>
            </a:r>
            <a:r>
              <a:rPr dirty="0" sz="1350" spc="-145" b="1">
                <a:solidFill>
                  <a:srgbClr val="1D3A8A"/>
                </a:solidFill>
                <a:latin typeface="Malgun Gothic"/>
                <a:cs typeface="Malgun Gothic"/>
              </a:rPr>
              <a:t>천</a:t>
            </a:r>
            <a:r>
              <a:rPr dirty="0" sz="1350" spc="-105" b="1">
                <a:solidFill>
                  <a:srgbClr val="1D3A8A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1D3A8A"/>
                </a:solidFill>
                <a:latin typeface="Malgun Gothic"/>
                <a:cs typeface="Malgun Gothic"/>
              </a:rPr>
              <a:t>달러</a:t>
            </a:r>
            <a:endParaRPr sz="1350">
              <a:latin typeface="Malgun Gothic"/>
              <a:cs typeface="Malgun Gothic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6448424" y="7010400"/>
            <a:ext cx="152400" cy="838200"/>
            <a:chOff x="6448424" y="7010400"/>
            <a:chExt cx="152400" cy="838200"/>
          </a:xfrm>
        </p:grpSpPr>
        <p:pic>
          <p:nvPicPr>
            <p:cNvPr id="27" name="object 27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8424" y="7010400"/>
              <a:ext cx="152399" cy="152399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8424" y="7353299"/>
              <a:ext cx="152399" cy="152399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48424" y="7696199"/>
              <a:ext cx="152399" cy="152399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6435724" y="6516225"/>
            <a:ext cx="3386454" cy="1370330"/>
          </a:xfrm>
          <a:prstGeom prst="rect">
            <a:avLst/>
          </a:prstGeom>
        </p:spPr>
        <p:txBody>
          <a:bodyPr wrap="square" lIns="0" tIns="1320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투자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효과</a:t>
            </a:r>
            <a:endParaRPr sz="1500">
              <a:latin typeface="Malgun Gothic"/>
              <a:cs typeface="Malgun Gothic"/>
            </a:endParaRPr>
          </a:p>
          <a:p>
            <a:pPr marL="240665" marR="791210">
              <a:lnSpc>
                <a:spcPts val="2700"/>
              </a:lnSpc>
              <a:spcBef>
                <a:spcPts val="1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직영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매장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운영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효율성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00" spc="-45">
                <a:solidFill>
                  <a:srgbClr val="333333"/>
                </a:solidFill>
                <a:latin typeface="Microsoft Sans Serif"/>
                <a:cs typeface="Microsoft Sans Serif"/>
              </a:rPr>
              <a:t>20%</a:t>
            </a:r>
            <a:r>
              <a:rPr dirty="0" sz="1300" spc="-1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증대</a:t>
            </a:r>
            <a:r>
              <a:rPr dirty="0" sz="13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고객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만족도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00" spc="-45">
                <a:solidFill>
                  <a:srgbClr val="333333"/>
                </a:solidFill>
                <a:latin typeface="Microsoft Sans Serif"/>
                <a:cs typeface="Microsoft Sans Serif"/>
              </a:rPr>
              <a:t>15%</a:t>
            </a:r>
            <a:r>
              <a:rPr dirty="0" sz="1300" spc="-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향상으로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매출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증가</a:t>
            </a:r>
            <a:endParaRPr sz="1350">
              <a:latin typeface="Dotum"/>
              <a:cs typeface="Dotum"/>
            </a:endParaRPr>
          </a:p>
          <a:p>
            <a:pPr marL="240665">
              <a:lnSpc>
                <a:spcPct val="100000"/>
              </a:lnSpc>
              <a:spcBef>
                <a:spcPts val="81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확장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용이성으로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추가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개발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비용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00" spc="-45">
                <a:solidFill>
                  <a:srgbClr val="333333"/>
                </a:solidFill>
                <a:latin typeface="Microsoft Sans Serif"/>
                <a:cs typeface="Microsoft Sans Serif"/>
              </a:rPr>
              <a:t>40%</a:t>
            </a:r>
            <a:r>
              <a:rPr dirty="0" sz="1300" spc="-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절감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95249" y="8134349"/>
            <a:ext cx="12096750" cy="514350"/>
            <a:chOff x="95249" y="8134349"/>
            <a:chExt cx="12096750" cy="514350"/>
          </a:xfrm>
        </p:grpSpPr>
        <p:pic>
          <p:nvPicPr>
            <p:cNvPr id="32" name="object 32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25149" y="8267699"/>
              <a:ext cx="857249" cy="228599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95249" y="8496298"/>
              <a:ext cx="12096750" cy="152400"/>
            </a:xfrm>
            <a:custGeom>
              <a:avLst/>
              <a:gdLst/>
              <a:ahLst/>
              <a:cxnLst/>
              <a:rect l="l" t="t" r="r" b="b"/>
              <a:pathLst>
                <a:path w="12096750" h="152400">
                  <a:moveTo>
                    <a:pt x="12096749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2096749" y="0"/>
                  </a:lnTo>
                  <a:lnTo>
                    <a:pt x="12096749" y="1523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10487024" y="8134349"/>
              <a:ext cx="1514475" cy="323850"/>
            </a:xfrm>
            <a:custGeom>
              <a:avLst/>
              <a:gdLst/>
              <a:ahLst/>
              <a:cxnLst/>
              <a:rect l="l" t="t" r="r" b="b"/>
              <a:pathLst>
                <a:path w="1514475" h="323850">
                  <a:moveTo>
                    <a:pt x="14814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81427" y="0"/>
                  </a:lnTo>
                  <a:lnTo>
                    <a:pt x="1513508" y="28187"/>
                  </a:lnTo>
                  <a:lnTo>
                    <a:pt x="1514474" y="33047"/>
                  </a:lnTo>
                  <a:lnTo>
                    <a:pt x="1514474" y="290802"/>
                  </a:lnTo>
                  <a:lnTo>
                    <a:pt x="1486287" y="322883"/>
                  </a:lnTo>
                  <a:lnTo>
                    <a:pt x="14814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5" name="object 3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01324" y="8229599"/>
              <a:ext cx="133349" cy="133349"/>
            </a:xfrm>
            <a:prstGeom prst="rect">
              <a:avLst/>
            </a:prstGeom>
          </p:spPr>
        </p:pic>
      </p:grpSp>
      <p:sp>
        <p:nvSpPr>
          <p:cNvPr id="36" name="object 36" descr=""/>
          <p:cNvSpPr txBox="1"/>
          <p:nvPr/>
        </p:nvSpPr>
        <p:spPr>
          <a:xfrm>
            <a:off x="10777784" y="8230615"/>
            <a:ext cx="112268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95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70">
                <a:solidFill>
                  <a:srgbClr val="FFFFFF"/>
                </a:solidFill>
                <a:latin typeface="Arial"/>
                <a:cs typeface="Arial"/>
              </a:rPr>
              <a:t>Genspark</a:t>
            </a:r>
            <a:endParaRPr sz="1050">
              <a:latin typeface="Arial"/>
              <a:cs typeface="Arial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692149" y="8309101"/>
            <a:ext cx="244348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삼성전자</a:t>
            </a:r>
            <a:r>
              <a:rPr dirty="0" sz="115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Tahoma"/>
                <a:cs typeface="Tahoma"/>
              </a:rPr>
              <a:t>MX</a:t>
            </a:r>
            <a:r>
              <a:rPr dirty="0" sz="1150" spc="-5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미국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직영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매장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20">
                <a:solidFill>
                  <a:srgbClr val="6A7280"/>
                </a:solidFill>
                <a:latin typeface="Tahoma"/>
                <a:cs typeface="Tahoma"/>
              </a:rPr>
              <a:t>PMO</a:t>
            </a:r>
            <a:r>
              <a:rPr dirty="0" sz="1150" spc="-5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프로젝트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505700"/>
            <a:chOff x="0" y="0"/>
            <a:chExt cx="12192000" cy="7505700"/>
          </a:xfrm>
        </p:grpSpPr>
        <p:sp>
          <p:nvSpPr>
            <p:cNvPr id="3" name="object 3" descr=""/>
            <p:cNvSpPr/>
            <p:nvPr/>
          </p:nvSpPr>
          <p:spPr>
            <a:xfrm>
              <a:off x="95249" y="0"/>
              <a:ext cx="12096750" cy="7353300"/>
            </a:xfrm>
            <a:custGeom>
              <a:avLst/>
              <a:gdLst/>
              <a:ahLst/>
              <a:cxnLst/>
              <a:rect l="l" t="t" r="r" b="b"/>
              <a:pathLst>
                <a:path w="12096750" h="7353300">
                  <a:moveTo>
                    <a:pt x="0" y="7353299"/>
                  </a:moveTo>
                  <a:lnTo>
                    <a:pt x="12096749" y="7353299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73532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95250" cy="7505700"/>
            </a:xfrm>
            <a:custGeom>
              <a:avLst/>
              <a:gdLst/>
              <a:ahLst/>
              <a:cxnLst/>
              <a:rect l="l" t="t" r="r" b="b"/>
              <a:pathLst>
                <a:path w="95250" h="7505700">
                  <a:moveTo>
                    <a:pt x="95249" y="7505699"/>
                  </a:moveTo>
                  <a:lnTo>
                    <a:pt x="0" y="750569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75056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04849" y="952499"/>
              <a:ext cx="762000" cy="38100"/>
            </a:xfrm>
            <a:custGeom>
              <a:avLst/>
              <a:gdLst/>
              <a:ahLst/>
              <a:cxnLst/>
              <a:rect l="l" t="t" r="r" b="b"/>
              <a:pathLst>
                <a:path w="762000" h="38100">
                  <a:moveTo>
                    <a:pt x="76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380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프로젝트</a:t>
            </a:r>
            <a:r>
              <a:rPr dirty="0" spc="-330"/>
              <a:t> </a:t>
            </a:r>
            <a:r>
              <a:rPr dirty="0" spc="-580"/>
              <a:t>팀</a:t>
            </a:r>
            <a:r>
              <a:rPr dirty="0" spc="-315"/>
              <a:t> </a:t>
            </a:r>
            <a:r>
              <a:rPr dirty="0" spc="-605"/>
              <a:t>소개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692149" y="1272032"/>
            <a:ext cx="244856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팀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구성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및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핵심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인력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85">
                <a:solidFill>
                  <a:srgbClr val="1328A0"/>
                </a:solidFill>
                <a:latin typeface="Dotum"/>
                <a:cs typeface="Dotum"/>
              </a:rPr>
              <a:t>요약</a:t>
            </a:r>
            <a:endParaRPr sz="2000">
              <a:latin typeface="Dotum"/>
              <a:cs typeface="Dotum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04849" y="2171699"/>
            <a:ext cx="5133975" cy="4191000"/>
            <a:chOff x="704849" y="2171699"/>
            <a:chExt cx="5133975" cy="4191000"/>
          </a:xfrm>
        </p:grpSpPr>
        <p:sp>
          <p:nvSpPr>
            <p:cNvPr id="9" name="object 9" descr=""/>
            <p:cNvSpPr/>
            <p:nvPr/>
          </p:nvSpPr>
          <p:spPr>
            <a:xfrm>
              <a:off x="704837" y="2171699"/>
              <a:ext cx="5133975" cy="4191000"/>
            </a:xfrm>
            <a:custGeom>
              <a:avLst/>
              <a:gdLst/>
              <a:ahLst/>
              <a:cxnLst/>
              <a:rect l="l" t="t" r="r" b="b"/>
              <a:pathLst>
                <a:path w="5133975" h="4191000">
                  <a:moveTo>
                    <a:pt x="5133975" y="2971800"/>
                  </a:moveTo>
                  <a:lnTo>
                    <a:pt x="5121148" y="2929458"/>
                  </a:lnTo>
                  <a:lnTo>
                    <a:pt x="5086934" y="2901404"/>
                  </a:lnTo>
                  <a:lnTo>
                    <a:pt x="5057775" y="2895600"/>
                  </a:lnTo>
                  <a:lnTo>
                    <a:pt x="76200" y="2895600"/>
                  </a:lnTo>
                  <a:lnTo>
                    <a:pt x="33858" y="2908439"/>
                  </a:lnTo>
                  <a:lnTo>
                    <a:pt x="5803" y="2942640"/>
                  </a:lnTo>
                  <a:lnTo>
                    <a:pt x="0" y="2971800"/>
                  </a:lnTo>
                  <a:lnTo>
                    <a:pt x="0" y="4114800"/>
                  </a:lnTo>
                  <a:lnTo>
                    <a:pt x="12839" y="4157141"/>
                  </a:lnTo>
                  <a:lnTo>
                    <a:pt x="47040" y="4185208"/>
                  </a:lnTo>
                  <a:lnTo>
                    <a:pt x="76200" y="4191000"/>
                  </a:lnTo>
                  <a:lnTo>
                    <a:pt x="5057775" y="4191000"/>
                  </a:lnTo>
                  <a:lnTo>
                    <a:pt x="5100117" y="4178173"/>
                  </a:lnTo>
                  <a:lnTo>
                    <a:pt x="5128184" y="4143972"/>
                  </a:lnTo>
                  <a:lnTo>
                    <a:pt x="5133975" y="4114800"/>
                  </a:lnTo>
                  <a:lnTo>
                    <a:pt x="5133975" y="2971800"/>
                  </a:lnTo>
                  <a:close/>
                </a:path>
                <a:path w="5133975" h="4191000">
                  <a:moveTo>
                    <a:pt x="5133975" y="1524000"/>
                  </a:moveTo>
                  <a:lnTo>
                    <a:pt x="5121148" y="1481658"/>
                  </a:lnTo>
                  <a:lnTo>
                    <a:pt x="5086934" y="1453603"/>
                  </a:lnTo>
                  <a:lnTo>
                    <a:pt x="5057775" y="1447800"/>
                  </a:lnTo>
                  <a:lnTo>
                    <a:pt x="76200" y="1447800"/>
                  </a:lnTo>
                  <a:lnTo>
                    <a:pt x="33858" y="1460639"/>
                  </a:lnTo>
                  <a:lnTo>
                    <a:pt x="5803" y="1494840"/>
                  </a:lnTo>
                  <a:lnTo>
                    <a:pt x="0" y="1524000"/>
                  </a:lnTo>
                  <a:lnTo>
                    <a:pt x="0" y="2667000"/>
                  </a:lnTo>
                  <a:lnTo>
                    <a:pt x="12839" y="2709341"/>
                  </a:lnTo>
                  <a:lnTo>
                    <a:pt x="47040" y="2737408"/>
                  </a:lnTo>
                  <a:lnTo>
                    <a:pt x="76200" y="2743200"/>
                  </a:lnTo>
                  <a:lnTo>
                    <a:pt x="5057775" y="2743200"/>
                  </a:lnTo>
                  <a:lnTo>
                    <a:pt x="5100117" y="2730373"/>
                  </a:lnTo>
                  <a:lnTo>
                    <a:pt x="5128184" y="2696172"/>
                  </a:lnTo>
                  <a:lnTo>
                    <a:pt x="5133975" y="2667000"/>
                  </a:lnTo>
                  <a:lnTo>
                    <a:pt x="5133975" y="1524000"/>
                  </a:lnTo>
                  <a:close/>
                </a:path>
                <a:path w="5133975" h="4191000">
                  <a:moveTo>
                    <a:pt x="5133975" y="76200"/>
                  </a:moveTo>
                  <a:lnTo>
                    <a:pt x="5121148" y="33858"/>
                  </a:lnTo>
                  <a:lnTo>
                    <a:pt x="5086934" y="5803"/>
                  </a:lnTo>
                  <a:lnTo>
                    <a:pt x="5057775" y="0"/>
                  </a:lnTo>
                  <a:lnTo>
                    <a:pt x="76200" y="0"/>
                  </a:lnTo>
                  <a:lnTo>
                    <a:pt x="33858" y="12839"/>
                  </a:lnTo>
                  <a:lnTo>
                    <a:pt x="5803" y="47040"/>
                  </a:lnTo>
                  <a:lnTo>
                    <a:pt x="0" y="76200"/>
                  </a:lnTo>
                  <a:lnTo>
                    <a:pt x="0" y="1219200"/>
                  </a:lnTo>
                  <a:lnTo>
                    <a:pt x="12839" y="1261541"/>
                  </a:lnTo>
                  <a:lnTo>
                    <a:pt x="47040" y="1289608"/>
                  </a:lnTo>
                  <a:lnTo>
                    <a:pt x="76200" y="1295400"/>
                  </a:lnTo>
                  <a:lnTo>
                    <a:pt x="5057775" y="1295400"/>
                  </a:lnTo>
                  <a:lnTo>
                    <a:pt x="5100117" y="1282573"/>
                  </a:lnTo>
                  <a:lnTo>
                    <a:pt x="5128184" y="1248371"/>
                  </a:lnTo>
                  <a:lnTo>
                    <a:pt x="5133975" y="1219200"/>
                  </a:lnTo>
                  <a:lnTo>
                    <a:pt x="5133975" y="762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885825" y="234314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1" y="342963"/>
                  </a:lnTo>
                  <a:lnTo>
                    <a:pt x="12016" y="302122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2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5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200" y="221112"/>
                  </a:lnTo>
                  <a:lnTo>
                    <a:pt x="457199" y="228599"/>
                  </a:lnTo>
                  <a:lnTo>
                    <a:pt x="457200" y="236086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28699" y="2476499"/>
              <a:ext cx="166687" cy="19049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692149" y="1755711"/>
            <a:ext cx="106807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핵심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인력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소개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1482724" y="2296650"/>
            <a:ext cx="1049655" cy="52260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김영수</a:t>
            </a: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350" spc="-260" b="1">
                <a:solidFill>
                  <a:srgbClr val="1328A0"/>
                </a:solidFill>
                <a:latin typeface="Malgun Gothic"/>
                <a:cs typeface="Malgun Gothic"/>
              </a:rPr>
              <a:t>프로젝트</a:t>
            </a:r>
            <a:r>
              <a:rPr dirty="0" sz="1350" spc="-130" b="1">
                <a:solidFill>
                  <a:srgbClr val="1328A0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1328A0"/>
                </a:solidFill>
                <a:latin typeface="Malgun Gothic"/>
                <a:cs typeface="Malgun Gothic"/>
              </a:rPr>
              <a:t>매니저</a:t>
            </a:r>
            <a:endParaRPr sz="1350">
              <a:latin typeface="Malgun Gothic"/>
              <a:cs typeface="Malgun Gothic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885356" y="2933699"/>
            <a:ext cx="133985" cy="362585"/>
            <a:chOff x="885356" y="2933699"/>
            <a:chExt cx="133985" cy="362585"/>
          </a:xfrm>
        </p:grpSpPr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4" y="2933699"/>
              <a:ext cx="133350" cy="125015"/>
            </a:xfrm>
            <a:prstGeom prst="rect">
              <a:avLst/>
            </a:prstGeom>
          </p:spPr>
        </p:pic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356" y="3161830"/>
              <a:ext cx="100976" cy="133922"/>
            </a:xfrm>
            <a:prstGeom prst="rect">
              <a:avLst/>
            </a:prstGeom>
          </p:spPr>
        </p:pic>
      </p:grpSp>
      <p:sp>
        <p:nvSpPr>
          <p:cNvPr id="17" name="object 17" descr=""/>
          <p:cNvSpPr txBox="1"/>
          <p:nvPr/>
        </p:nvSpPr>
        <p:spPr>
          <a:xfrm>
            <a:off x="1049337" y="2836837"/>
            <a:ext cx="2200910" cy="48260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45720">
              <a:lnSpc>
                <a:spcPct val="100000"/>
              </a:lnSpc>
              <a:spcBef>
                <a:spcPts val="509"/>
              </a:spcBef>
            </a:pPr>
            <a:r>
              <a:rPr dirty="0" sz="1150" spc="-140">
                <a:solidFill>
                  <a:srgbClr val="333333"/>
                </a:solidFill>
                <a:latin typeface="Dotum"/>
                <a:cs typeface="Dotum"/>
              </a:rPr>
              <a:t>경력</a:t>
            </a:r>
            <a:r>
              <a:rPr dirty="0" sz="1150" spc="-14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150" spc="-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50" spc="-25">
                <a:solidFill>
                  <a:srgbClr val="333333"/>
                </a:solidFill>
                <a:latin typeface="Arial"/>
                <a:cs typeface="Arial"/>
              </a:rPr>
              <a:t>15</a:t>
            </a:r>
            <a:r>
              <a:rPr dirty="0" sz="1150" spc="-25">
                <a:solidFill>
                  <a:srgbClr val="333333"/>
                </a:solidFill>
                <a:latin typeface="Dotum"/>
                <a:cs typeface="Dotum"/>
              </a:rPr>
              <a:t>년</a:t>
            </a:r>
            <a:endParaRPr sz="11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리테일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10">
                <a:solidFill>
                  <a:srgbClr val="333333"/>
                </a:solidFill>
                <a:latin typeface="Arial"/>
                <a:cs typeface="Arial"/>
              </a:rPr>
              <a:t>10</a:t>
            </a:r>
            <a:r>
              <a:rPr dirty="0" sz="1150" spc="-110">
                <a:solidFill>
                  <a:srgbClr val="333333"/>
                </a:solidFill>
                <a:latin typeface="Dotum"/>
                <a:cs typeface="Dotum"/>
              </a:rPr>
              <a:t>건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이상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333333"/>
                </a:solidFill>
                <a:latin typeface="Dotum"/>
                <a:cs typeface="Dotum"/>
              </a:rPr>
              <a:t>수행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85825" y="3790949"/>
            <a:ext cx="457200" cy="952500"/>
            <a:chOff x="885825" y="3790949"/>
            <a:chExt cx="457200" cy="952500"/>
          </a:xfrm>
        </p:grpSpPr>
        <p:sp>
          <p:nvSpPr>
            <p:cNvPr id="19" name="object 19" descr=""/>
            <p:cNvSpPr/>
            <p:nvPr/>
          </p:nvSpPr>
          <p:spPr>
            <a:xfrm>
              <a:off x="885825" y="379094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1" y="342964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7"/>
                  </a:lnTo>
                  <a:lnTo>
                    <a:pt x="0" y="221113"/>
                  </a:lnTo>
                  <a:lnTo>
                    <a:pt x="5852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0"/>
                  </a:lnTo>
                  <a:lnTo>
                    <a:pt x="107821" y="34365"/>
                  </a:lnTo>
                  <a:lnTo>
                    <a:pt x="148035" y="14535"/>
                  </a:lnTo>
                  <a:lnTo>
                    <a:pt x="191345" y="2932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22833" y="107821"/>
                  </a:lnTo>
                  <a:lnTo>
                    <a:pt x="442663" y="148035"/>
                  </a:lnTo>
                  <a:lnTo>
                    <a:pt x="454267" y="191345"/>
                  </a:lnTo>
                  <a:lnTo>
                    <a:pt x="457200" y="221113"/>
                  </a:lnTo>
                  <a:lnTo>
                    <a:pt x="457199" y="228599"/>
                  </a:lnTo>
                  <a:lnTo>
                    <a:pt x="457200" y="236087"/>
                  </a:lnTo>
                  <a:lnTo>
                    <a:pt x="451346" y="280540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22337" y="3927462"/>
              <a:ext cx="184174" cy="184174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5" y="4381499"/>
              <a:ext cx="133350" cy="125015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0030" y="4610099"/>
              <a:ext cx="141614" cy="133350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1482724" y="3744450"/>
            <a:ext cx="909319" cy="52260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이민정</a:t>
            </a: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350" spc="-260" b="1">
                <a:solidFill>
                  <a:srgbClr val="1328A0"/>
                </a:solidFill>
                <a:latin typeface="Malgun Gothic"/>
                <a:cs typeface="Malgun Gothic"/>
              </a:rPr>
              <a:t>리테일</a:t>
            </a:r>
            <a:r>
              <a:rPr dirty="0" sz="1350" spc="-130" b="1">
                <a:solidFill>
                  <a:srgbClr val="1328A0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1328A0"/>
                </a:solidFill>
                <a:latin typeface="Malgun Gothic"/>
                <a:cs typeface="Malgun Gothic"/>
              </a:rPr>
              <a:t>전문가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082675" y="4284636"/>
            <a:ext cx="1823720" cy="48260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150" spc="-140">
                <a:solidFill>
                  <a:srgbClr val="333333"/>
                </a:solidFill>
                <a:latin typeface="Dotum"/>
                <a:cs typeface="Dotum"/>
              </a:rPr>
              <a:t>경력</a:t>
            </a:r>
            <a:r>
              <a:rPr dirty="0" sz="1150" spc="-14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150" spc="-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50" spc="-25">
                <a:solidFill>
                  <a:srgbClr val="333333"/>
                </a:solidFill>
                <a:latin typeface="Arial"/>
                <a:cs typeface="Arial"/>
              </a:rPr>
              <a:t>10</a:t>
            </a:r>
            <a:r>
              <a:rPr dirty="0" sz="1150" spc="-25">
                <a:solidFill>
                  <a:srgbClr val="333333"/>
                </a:solidFill>
                <a:latin typeface="Dotum"/>
                <a:cs typeface="Dotum"/>
              </a:rPr>
              <a:t>년</a:t>
            </a:r>
            <a:endParaRPr sz="1150">
              <a:latin typeface="Dotum"/>
              <a:cs typeface="Dotum"/>
            </a:endParaRPr>
          </a:p>
          <a:p>
            <a:pPr marL="29209">
              <a:lnSpc>
                <a:spcPct val="100000"/>
              </a:lnSpc>
              <a:spcBef>
                <a:spcPts val="420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미국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시장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리테일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전략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수립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333333"/>
                </a:solidFill>
                <a:latin typeface="Dotum"/>
                <a:cs typeface="Dotum"/>
              </a:rPr>
              <a:t>전문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885825" y="5238749"/>
            <a:ext cx="457200" cy="952500"/>
            <a:chOff x="885825" y="5238749"/>
            <a:chExt cx="457200" cy="952500"/>
          </a:xfrm>
        </p:grpSpPr>
        <p:sp>
          <p:nvSpPr>
            <p:cNvPr id="26" name="object 26" descr=""/>
            <p:cNvSpPr/>
            <p:nvPr/>
          </p:nvSpPr>
          <p:spPr>
            <a:xfrm>
              <a:off x="885825" y="5238749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5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1" y="342963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7"/>
                  </a:lnTo>
                  <a:lnTo>
                    <a:pt x="0" y="221113"/>
                  </a:lnTo>
                  <a:lnTo>
                    <a:pt x="5852" y="176658"/>
                  </a:lnTo>
                  <a:lnTo>
                    <a:pt x="20266" y="134201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1" y="34365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4"/>
                  </a:lnTo>
                  <a:lnTo>
                    <a:pt x="395538" y="72248"/>
                  </a:lnTo>
                  <a:lnTo>
                    <a:pt x="422833" y="107821"/>
                  </a:lnTo>
                  <a:lnTo>
                    <a:pt x="442663" y="148034"/>
                  </a:lnTo>
                  <a:lnTo>
                    <a:pt x="454267" y="191345"/>
                  </a:lnTo>
                  <a:lnTo>
                    <a:pt x="457200" y="221113"/>
                  </a:lnTo>
                  <a:lnTo>
                    <a:pt x="457199" y="228599"/>
                  </a:lnTo>
                  <a:lnTo>
                    <a:pt x="457200" y="236087"/>
                  </a:lnTo>
                  <a:lnTo>
                    <a:pt x="451346" y="280539"/>
                  </a:lnTo>
                  <a:lnTo>
                    <a:pt x="436933" y="322998"/>
                  </a:lnTo>
                  <a:lnTo>
                    <a:pt x="414514" y="361828"/>
                  </a:lnTo>
                  <a:lnTo>
                    <a:pt x="384950" y="395538"/>
                  </a:lnTo>
                  <a:lnTo>
                    <a:pt x="349378" y="422833"/>
                  </a:lnTo>
                  <a:lnTo>
                    <a:pt x="309164" y="442663"/>
                  </a:lnTo>
                  <a:lnTo>
                    <a:pt x="265854" y="454268"/>
                  </a:lnTo>
                  <a:lnTo>
                    <a:pt x="243555" y="456833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0125" y="5384006"/>
              <a:ext cx="238124" cy="166687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825" y="5829299"/>
              <a:ext cx="133350" cy="125015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86241" y="6060087"/>
              <a:ext cx="164083" cy="130693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1482724" y="5192250"/>
            <a:ext cx="629285" cy="52260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365"/>
              </a:spcBef>
            </a:pP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박지훈</a:t>
            </a: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dirty="0" sz="1350" spc="-260" b="1">
                <a:solidFill>
                  <a:srgbClr val="1328A0"/>
                </a:solidFill>
                <a:latin typeface="Malgun Gothic"/>
                <a:cs typeface="Malgun Gothic"/>
              </a:rPr>
              <a:t>기술</a:t>
            </a:r>
            <a:r>
              <a:rPr dirty="0" sz="1350" spc="-135" b="1">
                <a:solidFill>
                  <a:srgbClr val="1328A0"/>
                </a:solidFill>
                <a:latin typeface="Malgun Gothic"/>
                <a:cs typeface="Malgun Gothic"/>
              </a:rPr>
              <a:t> </a:t>
            </a:r>
            <a:r>
              <a:rPr dirty="0" sz="1350" spc="-295" b="1">
                <a:solidFill>
                  <a:srgbClr val="1328A0"/>
                </a:solidFill>
                <a:latin typeface="Malgun Gothic"/>
                <a:cs typeface="Malgun Gothic"/>
              </a:rPr>
              <a:t>리더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82675" y="5732436"/>
            <a:ext cx="1803400" cy="482600"/>
          </a:xfrm>
          <a:prstGeom prst="rect">
            <a:avLst/>
          </a:prstGeom>
        </p:spPr>
        <p:txBody>
          <a:bodyPr wrap="square" lIns="0" tIns="6476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dirty="0" sz="1150" spc="-140">
                <a:solidFill>
                  <a:srgbClr val="333333"/>
                </a:solidFill>
                <a:latin typeface="Dotum"/>
                <a:cs typeface="Dotum"/>
              </a:rPr>
              <a:t>경력</a:t>
            </a:r>
            <a:r>
              <a:rPr dirty="0" sz="1150" spc="-14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150" spc="-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50" spc="-25">
                <a:solidFill>
                  <a:srgbClr val="333333"/>
                </a:solidFill>
                <a:latin typeface="Arial"/>
                <a:cs typeface="Arial"/>
              </a:rPr>
              <a:t>12</a:t>
            </a:r>
            <a:r>
              <a:rPr dirty="0" sz="1150" spc="-25">
                <a:solidFill>
                  <a:srgbClr val="333333"/>
                </a:solidFill>
                <a:latin typeface="Dotum"/>
                <a:cs typeface="Dotum"/>
              </a:rPr>
              <a:t>년</a:t>
            </a:r>
            <a:endParaRPr sz="1150">
              <a:latin typeface="Dotum"/>
              <a:cs typeface="Dotum"/>
            </a:endParaRPr>
          </a:p>
          <a:p>
            <a:pPr marL="45720">
              <a:lnSpc>
                <a:spcPct val="100000"/>
              </a:lnSpc>
              <a:spcBef>
                <a:spcPts val="420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리테일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솔루션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설계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333333"/>
                </a:solidFill>
                <a:latin typeface="Dotum"/>
                <a:cs typeface="Dotum"/>
              </a:rPr>
              <a:t>전문가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6448423" y="2171699"/>
            <a:ext cx="5133975" cy="4648200"/>
            <a:chOff x="6448423" y="2171699"/>
            <a:chExt cx="5133975" cy="4648200"/>
          </a:xfrm>
        </p:grpSpPr>
        <p:sp>
          <p:nvSpPr>
            <p:cNvPr id="33" name="object 33" descr=""/>
            <p:cNvSpPr/>
            <p:nvPr/>
          </p:nvSpPr>
          <p:spPr>
            <a:xfrm>
              <a:off x="6448423" y="2171699"/>
              <a:ext cx="5133975" cy="3048000"/>
            </a:xfrm>
            <a:custGeom>
              <a:avLst/>
              <a:gdLst/>
              <a:ahLst/>
              <a:cxnLst/>
              <a:rect l="l" t="t" r="r" b="b"/>
              <a:pathLst>
                <a:path w="5133975" h="3048000">
                  <a:moveTo>
                    <a:pt x="5062778" y="3047999"/>
                  </a:moveTo>
                  <a:lnTo>
                    <a:pt x="71196" y="3047999"/>
                  </a:lnTo>
                  <a:lnTo>
                    <a:pt x="66241" y="3047511"/>
                  </a:lnTo>
                  <a:lnTo>
                    <a:pt x="29705" y="3032377"/>
                  </a:lnTo>
                  <a:lnTo>
                    <a:pt x="3885" y="2996337"/>
                  </a:lnTo>
                  <a:lnTo>
                    <a:pt x="0" y="2976803"/>
                  </a:lnTo>
                  <a:lnTo>
                    <a:pt x="0" y="29717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062778" y="0"/>
                  </a:lnTo>
                  <a:lnTo>
                    <a:pt x="5104267" y="15621"/>
                  </a:lnTo>
                  <a:lnTo>
                    <a:pt x="5130087" y="51661"/>
                  </a:lnTo>
                  <a:lnTo>
                    <a:pt x="5133974" y="71196"/>
                  </a:lnTo>
                  <a:lnTo>
                    <a:pt x="5133974" y="2976803"/>
                  </a:lnTo>
                  <a:lnTo>
                    <a:pt x="5118351" y="3018293"/>
                  </a:lnTo>
                  <a:lnTo>
                    <a:pt x="5082312" y="3044113"/>
                  </a:lnTo>
                  <a:lnTo>
                    <a:pt x="5067732" y="3047511"/>
                  </a:lnTo>
                  <a:lnTo>
                    <a:pt x="5062778" y="304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4" name="object 34" descr=""/>
            <p:cNvSpPr/>
            <p:nvPr/>
          </p:nvSpPr>
          <p:spPr>
            <a:xfrm>
              <a:off x="6448423" y="5372099"/>
              <a:ext cx="5133975" cy="1447800"/>
            </a:xfrm>
            <a:custGeom>
              <a:avLst/>
              <a:gdLst/>
              <a:ahLst/>
              <a:cxnLst/>
              <a:rect l="l" t="t" r="r" b="b"/>
              <a:pathLst>
                <a:path w="5133975" h="1447800">
                  <a:moveTo>
                    <a:pt x="5062778" y="1447799"/>
                  </a:moveTo>
                  <a:lnTo>
                    <a:pt x="71196" y="1447799"/>
                  </a:lnTo>
                  <a:lnTo>
                    <a:pt x="66241" y="1447311"/>
                  </a:lnTo>
                  <a:lnTo>
                    <a:pt x="29705" y="1432177"/>
                  </a:lnTo>
                  <a:lnTo>
                    <a:pt x="3885" y="1396137"/>
                  </a:lnTo>
                  <a:lnTo>
                    <a:pt x="0" y="1376603"/>
                  </a:lnTo>
                  <a:lnTo>
                    <a:pt x="0" y="13715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062778" y="0"/>
                  </a:lnTo>
                  <a:lnTo>
                    <a:pt x="5104267" y="15621"/>
                  </a:lnTo>
                  <a:lnTo>
                    <a:pt x="5130087" y="51661"/>
                  </a:lnTo>
                  <a:lnTo>
                    <a:pt x="5133974" y="71196"/>
                  </a:lnTo>
                  <a:lnTo>
                    <a:pt x="5133974" y="1376603"/>
                  </a:lnTo>
                  <a:lnTo>
                    <a:pt x="5118351" y="1418094"/>
                  </a:lnTo>
                  <a:lnTo>
                    <a:pt x="5082312" y="1443914"/>
                  </a:lnTo>
                  <a:lnTo>
                    <a:pt x="5067732" y="1447311"/>
                  </a:lnTo>
                  <a:lnTo>
                    <a:pt x="5062778" y="14477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8115298" y="2409824"/>
              <a:ext cx="1809750" cy="590550"/>
            </a:xfrm>
            <a:custGeom>
              <a:avLst/>
              <a:gdLst/>
              <a:ahLst/>
              <a:cxnLst/>
              <a:rect l="l" t="t" r="r" b="b"/>
              <a:pathLst>
                <a:path w="1809750" h="590550">
                  <a:moveTo>
                    <a:pt x="1784964" y="590549"/>
                  </a:moveTo>
                  <a:lnTo>
                    <a:pt x="24785" y="590549"/>
                  </a:lnTo>
                  <a:lnTo>
                    <a:pt x="21140" y="589824"/>
                  </a:lnTo>
                  <a:lnTo>
                    <a:pt x="0" y="565764"/>
                  </a:lnTo>
                  <a:lnTo>
                    <a:pt x="0" y="5619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1784964" y="0"/>
                  </a:lnTo>
                  <a:lnTo>
                    <a:pt x="1809749" y="24785"/>
                  </a:lnTo>
                  <a:lnTo>
                    <a:pt x="1809749" y="565764"/>
                  </a:lnTo>
                  <a:lnTo>
                    <a:pt x="1788608" y="589824"/>
                  </a:lnTo>
                  <a:lnTo>
                    <a:pt x="1784964" y="590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6435724" y="1755711"/>
            <a:ext cx="70485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팀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조직도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115299" y="2409824"/>
            <a:ext cx="1809750" cy="590550"/>
          </a:xfrm>
          <a:prstGeom prst="rect">
            <a:avLst/>
          </a:prstGeom>
          <a:ln w="33191">
            <a:solidFill>
              <a:srgbClr val="1328A0"/>
            </a:solidFill>
          </a:ln>
        </p:spPr>
        <p:txBody>
          <a:bodyPr wrap="square" lIns="0" tIns="95250" rIns="0" bIns="0" rtlCol="0" vert="horz">
            <a:spAutoFit/>
          </a:bodyPr>
          <a:lstStyle/>
          <a:p>
            <a:pPr algn="ctr" marR="1905">
              <a:lnSpc>
                <a:spcPct val="100000"/>
              </a:lnSpc>
              <a:spcBef>
                <a:spcPts val="750"/>
              </a:spcBef>
            </a:pPr>
            <a:r>
              <a:rPr dirty="0" sz="1350" spc="-285" b="1">
                <a:solidFill>
                  <a:srgbClr val="333333"/>
                </a:solidFill>
                <a:latin typeface="Malgun Gothic"/>
                <a:cs typeface="Malgun Gothic"/>
              </a:rPr>
              <a:t>김영수</a:t>
            </a:r>
            <a:endParaRPr sz="1350">
              <a:latin typeface="Malgun Gothic"/>
              <a:cs typeface="Malgun Gothic"/>
            </a:endParaRPr>
          </a:p>
          <a:p>
            <a:pPr algn="ctr" marR="1905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1D3A8A"/>
                </a:solidFill>
                <a:latin typeface="Dotum"/>
                <a:cs typeface="Dotum"/>
              </a:rPr>
              <a:t>프로젝트</a:t>
            </a:r>
            <a:r>
              <a:rPr dirty="0" sz="1150" spc="-75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1D3A8A"/>
                </a:solidFill>
                <a:latin typeface="Dotum"/>
                <a:cs typeface="Dotum"/>
              </a:rPr>
              <a:t>매니저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38" name="object 38" descr=""/>
          <p:cNvGrpSpPr/>
          <p:nvPr/>
        </p:nvGrpSpPr>
        <p:grpSpPr>
          <a:xfrm>
            <a:off x="7086599" y="3009899"/>
            <a:ext cx="3152775" cy="1257300"/>
            <a:chOff x="7086599" y="3009899"/>
            <a:chExt cx="3152775" cy="1257300"/>
          </a:xfrm>
        </p:grpSpPr>
        <p:sp>
          <p:nvSpPr>
            <p:cNvPr id="39" name="object 39" descr=""/>
            <p:cNvSpPr/>
            <p:nvPr/>
          </p:nvSpPr>
          <p:spPr>
            <a:xfrm>
              <a:off x="7800963" y="3009899"/>
              <a:ext cx="2438400" cy="647700"/>
            </a:xfrm>
            <a:custGeom>
              <a:avLst/>
              <a:gdLst/>
              <a:ahLst/>
              <a:cxnLst/>
              <a:rect l="l" t="t" r="r" b="b"/>
              <a:pathLst>
                <a:path w="2438400" h="647700">
                  <a:moveTo>
                    <a:pt x="2438400" y="304800"/>
                  </a:moveTo>
                  <a:lnTo>
                    <a:pt x="1238250" y="304800"/>
                  </a:lnTo>
                  <a:lnTo>
                    <a:pt x="1238250" y="0"/>
                  </a:lnTo>
                  <a:lnTo>
                    <a:pt x="1200150" y="0"/>
                  </a:lnTo>
                  <a:lnTo>
                    <a:pt x="1200150" y="304800"/>
                  </a:lnTo>
                  <a:lnTo>
                    <a:pt x="0" y="304800"/>
                  </a:lnTo>
                  <a:lnTo>
                    <a:pt x="0" y="342900"/>
                  </a:lnTo>
                  <a:lnTo>
                    <a:pt x="28575" y="342900"/>
                  </a:lnTo>
                  <a:lnTo>
                    <a:pt x="28575" y="647700"/>
                  </a:lnTo>
                  <a:lnTo>
                    <a:pt x="66675" y="647700"/>
                  </a:lnTo>
                  <a:lnTo>
                    <a:pt x="66675" y="342900"/>
                  </a:lnTo>
                  <a:lnTo>
                    <a:pt x="2438400" y="342900"/>
                  </a:lnTo>
                  <a:lnTo>
                    <a:pt x="2438400" y="304800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7096124" y="3667124"/>
              <a:ext cx="1504950" cy="590550"/>
            </a:xfrm>
            <a:custGeom>
              <a:avLst/>
              <a:gdLst/>
              <a:ahLst/>
              <a:cxnLst/>
              <a:rect l="l" t="t" r="r" b="b"/>
              <a:pathLst>
                <a:path w="1504950" h="590550">
                  <a:moveTo>
                    <a:pt x="1480164" y="590549"/>
                  </a:moveTo>
                  <a:lnTo>
                    <a:pt x="24785" y="590549"/>
                  </a:lnTo>
                  <a:lnTo>
                    <a:pt x="21140" y="589824"/>
                  </a:lnTo>
                  <a:lnTo>
                    <a:pt x="0" y="565764"/>
                  </a:lnTo>
                  <a:lnTo>
                    <a:pt x="0" y="5619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1480164" y="0"/>
                  </a:lnTo>
                  <a:lnTo>
                    <a:pt x="1504949" y="24785"/>
                  </a:lnTo>
                  <a:lnTo>
                    <a:pt x="1504949" y="565764"/>
                  </a:lnTo>
                  <a:lnTo>
                    <a:pt x="1483809" y="589824"/>
                  </a:lnTo>
                  <a:lnTo>
                    <a:pt x="1480164" y="590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7096124" y="3667124"/>
              <a:ext cx="1504950" cy="590550"/>
            </a:xfrm>
            <a:custGeom>
              <a:avLst/>
              <a:gdLst/>
              <a:ahLst/>
              <a:cxnLst/>
              <a:rect l="l" t="t" r="r" b="b"/>
              <a:pathLst>
                <a:path w="1504950" h="590550">
                  <a:moveTo>
                    <a:pt x="0" y="561974"/>
                  </a:moveTo>
                  <a:lnTo>
                    <a:pt x="0" y="28574"/>
                  </a:lnTo>
                  <a:lnTo>
                    <a:pt x="0" y="24785"/>
                  </a:lnTo>
                  <a:lnTo>
                    <a:pt x="724" y="21140"/>
                  </a:lnTo>
                  <a:lnTo>
                    <a:pt x="2175" y="17639"/>
                  </a:lnTo>
                  <a:lnTo>
                    <a:pt x="3625" y="14138"/>
                  </a:lnTo>
                  <a:lnTo>
                    <a:pt x="5690" y="11048"/>
                  </a:lnTo>
                  <a:lnTo>
                    <a:pt x="8369" y="8368"/>
                  </a:lnTo>
                  <a:lnTo>
                    <a:pt x="11048" y="5689"/>
                  </a:lnTo>
                  <a:lnTo>
                    <a:pt x="14138" y="3624"/>
                  </a:lnTo>
                  <a:lnTo>
                    <a:pt x="17639" y="2174"/>
                  </a:lnTo>
                  <a:lnTo>
                    <a:pt x="21140" y="724"/>
                  </a:lnTo>
                  <a:lnTo>
                    <a:pt x="24785" y="0"/>
                  </a:lnTo>
                  <a:lnTo>
                    <a:pt x="28575" y="0"/>
                  </a:lnTo>
                  <a:lnTo>
                    <a:pt x="1476375" y="0"/>
                  </a:lnTo>
                  <a:lnTo>
                    <a:pt x="1480164" y="0"/>
                  </a:lnTo>
                  <a:lnTo>
                    <a:pt x="1483809" y="724"/>
                  </a:lnTo>
                  <a:lnTo>
                    <a:pt x="1502773" y="17639"/>
                  </a:lnTo>
                  <a:lnTo>
                    <a:pt x="1504224" y="21140"/>
                  </a:lnTo>
                  <a:lnTo>
                    <a:pt x="1504949" y="24785"/>
                  </a:lnTo>
                  <a:lnTo>
                    <a:pt x="1504950" y="28574"/>
                  </a:lnTo>
                  <a:lnTo>
                    <a:pt x="1504950" y="561974"/>
                  </a:lnTo>
                  <a:lnTo>
                    <a:pt x="1487309" y="588374"/>
                  </a:lnTo>
                  <a:lnTo>
                    <a:pt x="1483809" y="589824"/>
                  </a:lnTo>
                  <a:lnTo>
                    <a:pt x="1480164" y="590549"/>
                  </a:lnTo>
                  <a:lnTo>
                    <a:pt x="1476375" y="590549"/>
                  </a:lnTo>
                  <a:lnTo>
                    <a:pt x="28575" y="590549"/>
                  </a:lnTo>
                  <a:lnTo>
                    <a:pt x="24785" y="590549"/>
                  </a:lnTo>
                  <a:lnTo>
                    <a:pt x="21140" y="589824"/>
                  </a:lnTo>
                  <a:lnTo>
                    <a:pt x="17639" y="588374"/>
                  </a:lnTo>
                  <a:lnTo>
                    <a:pt x="14138" y="586924"/>
                  </a:lnTo>
                  <a:lnTo>
                    <a:pt x="11048" y="584859"/>
                  </a:lnTo>
                  <a:lnTo>
                    <a:pt x="8369" y="582180"/>
                  </a:lnTo>
                  <a:lnTo>
                    <a:pt x="5690" y="579500"/>
                  </a:lnTo>
                  <a:lnTo>
                    <a:pt x="3625" y="576410"/>
                  </a:lnTo>
                  <a:lnTo>
                    <a:pt x="2174" y="572909"/>
                  </a:lnTo>
                  <a:lnTo>
                    <a:pt x="724" y="569409"/>
                  </a:lnTo>
                  <a:lnTo>
                    <a:pt x="0" y="565764"/>
                  </a:lnTo>
                  <a:lnTo>
                    <a:pt x="0" y="561974"/>
                  </a:lnTo>
                  <a:close/>
                </a:path>
              </a:pathLst>
            </a:custGeom>
            <a:ln w="19049">
              <a:solidFill>
                <a:srgbClr val="1328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7446714" y="3731887"/>
            <a:ext cx="79883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40"/>
              </a:spcBef>
            </a:pPr>
            <a:r>
              <a:rPr dirty="0" sz="1350" spc="-285" b="1">
                <a:solidFill>
                  <a:srgbClr val="333333"/>
                </a:solidFill>
                <a:latin typeface="Malgun Gothic"/>
                <a:cs typeface="Malgun Gothic"/>
              </a:rPr>
              <a:t>이민정</a:t>
            </a:r>
            <a:endParaRPr sz="1350">
              <a:latin typeface="Malgun Gothic"/>
              <a:cs typeface="Malgun Gothic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1D3A8A"/>
                </a:solidFill>
                <a:latin typeface="Dotum"/>
                <a:cs typeface="Dotum"/>
              </a:rPr>
              <a:t>리테일</a:t>
            </a:r>
            <a:r>
              <a:rPr dirty="0" sz="1150" spc="-8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1D3A8A"/>
                </a:solidFill>
                <a:latin typeface="Dotum"/>
                <a:cs typeface="Dotum"/>
              </a:rPr>
              <a:t>전문가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7086599" y="4343399"/>
            <a:ext cx="781050" cy="647700"/>
            <a:chOff x="7086599" y="4343399"/>
            <a:chExt cx="781050" cy="647700"/>
          </a:xfrm>
        </p:grpSpPr>
        <p:sp>
          <p:nvSpPr>
            <p:cNvPr id="44" name="object 44" descr=""/>
            <p:cNvSpPr/>
            <p:nvPr/>
          </p:nvSpPr>
          <p:spPr>
            <a:xfrm>
              <a:off x="7829549" y="4343399"/>
              <a:ext cx="38100" cy="304800"/>
            </a:xfrm>
            <a:custGeom>
              <a:avLst/>
              <a:gdLst/>
              <a:ahLst/>
              <a:cxnLst/>
              <a:rect l="l" t="t" r="r" b="b"/>
              <a:pathLst>
                <a:path w="38100" h="304800">
                  <a:moveTo>
                    <a:pt x="38099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304799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7096124" y="4733924"/>
              <a:ext cx="619125" cy="247650"/>
            </a:xfrm>
            <a:custGeom>
              <a:avLst/>
              <a:gdLst/>
              <a:ahLst/>
              <a:cxnLst/>
              <a:rect l="l" t="t" r="r" b="b"/>
              <a:pathLst>
                <a:path w="619125" h="247650">
                  <a:moveTo>
                    <a:pt x="594339" y="247649"/>
                  </a:moveTo>
                  <a:lnTo>
                    <a:pt x="24785" y="247649"/>
                  </a:lnTo>
                  <a:lnTo>
                    <a:pt x="21140" y="246924"/>
                  </a:lnTo>
                  <a:lnTo>
                    <a:pt x="0" y="222863"/>
                  </a:lnTo>
                  <a:lnTo>
                    <a:pt x="0" y="2190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594339" y="0"/>
                  </a:lnTo>
                  <a:lnTo>
                    <a:pt x="619124" y="24785"/>
                  </a:lnTo>
                  <a:lnTo>
                    <a:pt x="619124" y="222863"/>
                  </a:lnTo>
                  <a:lnTo>
                    <a:pt x="597983" y="246924"/>
                  </a:lnTo>
                  <a:lnTo>
                    <a:pt x="594339" y="2476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6" name="object 46" descr=""/>
            <p:cNvSpPr/>
            <p:nvPr/>
          </p:nvSpPr>
          <p:spPr>
            <a:xfrm>
              <a:off x="7096124" y="4733924"/>
              <a:ext cx="619125" cy="247650"/>
            </a:xfrm>
            <a:custGeom>
              <a:avLst/>
              <a:gdLst/>
              <a:ahLst/>
              <a:cxnLst/>
              <a:rect l="l" t="t" r="r" b="b"/>
              <a:pathLst>
                <a:path w="619125" h="247650">
                  <a:moveTo>
                    <a:pt x="0" y="219074"/>
                  </a:moveTo>
                  <a:lnTo>
                    <a:pt x="0" y="28574"/>
                  </a:lnTo>
                  <a:lnTo>
                    <a:pt x="0" y="24785"/>
                  </a:lnTo>
                  <a:lnTo>
                    <a:pt x="724" y="21139"/>
                  </a:lnTo>
                  <a:lnTo>
                    <a:pt x="2175" y="17639"/>
                  </a:lnTo>
                  <a:lnTo>
                    <a:pt x="3625" y="14138"/>
                  </a:lnTo>
                  <a:lnTo>
                    <a:pt x="5690" y="11048"/>
                  </a:lnTo>
                  <a:lnTo>
                    <a:pt x="8369" y="8369"/>
                  </a:lnTo>
                  <a:lnTo>
                    <a:pt x="11048" y="5689"/>
                  </a:lnTo>
                  <a:lnTo>
                    <a:pt x="14138" y="3625"/>
                  </a:lnTo>
                  <a:lnTo>
                    <a:pt x="17639" y="2174"/>
                  </a:lnTo>
                  <a:lnTo>
                    <a:pt x="21140" y="724"/>
                  </a:lnTo>
                  <a:lnTo>
                    <a:pt x="24785" y="0"/>
                  </a:lnTo>
                  <a:lnTo>
                    <a:pt x="28575" y="0"/>
                  </a:lnTo>
                  <a:lnTo>
                    <a:pt x="590550" y="0"/>
                  </a:lnTo>
                  <a:lnTo>
                    <a:pt x="594339" y="0"/>
                  </a:lnTo>
                  <a:lnTo>
                    <a:pt x="597983" y="724"/>
                  </a:lnTo>
                  <a:lnTo>
                    <a:pt x="616949" y="17639"/>
                  </a:lnTo>
                  <a:lnTo>
                    <a:pt x="618400" y="21139"/>
                  </a:lnTo>
                  <a:lnTo>
                    <a:pt x="619124" y="24785"/>
                  </a:lnTo>
                  <a:lnTo>
                    <a:pt x="619125" y="28574"/>
                  </a:lnTo>
                  <a:lnTo>
                    <a:pt x="619125" y="219074"/>
                  </a:lnTo>
                  <a:lnTo>
                    <a:pt x="590550" y="247649"/>
                  </a:lnTo>
                  <a:lnTo>
                    <a:pt x="28575" y="247649"/>
                  </a:lnTo>
                  <a:lnTo>
                    <a:pt x="8369" y="239280"/>
                  </a:lnTo>
                  <a:lnTo>
                    <a:pt x="5690" y="236600"/>
                  </a:lnTo>
                  <a:lnTo>
                    <a:pt x="3625" y="233510"/>
                  </a:lnTo>
                  <a:lnTo>
                    <a:pt x="2174" y="230009"/>
                  </a:lnTo>
                  <a:lnTo>
                    <a:pt x="724" y="226508"/>
                  </a:lnTo>
                  <a:lnTo>
                    <a:pt x="0" y="222863"/>
                  </a:lnTo>
                  <a:lnTo>
                    <a:pt x="0" y="219074"/>
                  </a:lnTo>
                  <a:close/>
                </a:path>
              </a:pathLst>
            </a:custGeom>
            <a:ln w="19049">
              <a:solidFill>
                <a:srgbClr val="1328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7" name="object 47" descr=""/>
          <p:cNvSpPr txBox="1"/>
          <p:nvPr/>
        </p:nvSpPr>
        <p:spPr>
          <a:xfrm>
            <a:off x="7166768" y="4763515"/>
            <a:ext cx="47815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80">
                <a:solidFill>
                  <a:srgbClr val="333333"/>
                </a:solidFill>
                <a:latin typeface="Dotum"/>
                <a:cs typeface="Dotum"/>
              </a:rPr>
              <a:t>시장</a:t>
            </a:r>
            <a:r>
              <a:rPr dirty="0" sz="100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000" spc="-145">
                <a:solidFill>
                  <a:srgbClr val="333333"/>
                </a:solidFill>
                <a:latin typeface="Dotum"/>
                <a:cs typeface="Dotum"/>
              </a:rPr>
              <a:t>조사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48" name="object 48" descr=""/>
          <p:cNvGrpSpPr/>
          <p:nvPr/>
        </p:nvGrpSpPr>
        <p:grpSpPr>
          <a:xfrm>
            <a:off x="7962898" y="4724399"/>
            <a:ext cx="647700" cy="266700"/>
            <a:chOff x="7962898" y="4724399"/>
            <a:chExt cx="647700" cy="266700"/>
          </a:xfrm>
        </p:grpSpPr>
        <p:sp>
          <p:nvSpPr>
            <p:cNvPr id="49" name="object 49" descr=""/>
            <p:cNvSpPr/>
            <p:nvPr/>
          </p:nvSpPr>
          <p:spPr>
            <a:xfrm>
              <a:off x="7972423" y="4733924"/>
              <a:ext cx="628650" cy="247650"/>
            </a:xfrm>
            <a:custGeom>
              <a:avLst/>
              <a:gdLst/>
              <a:ahLst/>
              <a:cxnLst/>
              <a:rect l="l" t="t" r="r" b="b"/>
              <a:pathLst>
                <a:path w="628650" h="247650">
                  <a:moveTo>
                    <a:pt x="603864" y="247649"/>
                  </a:moveTo>
                  <a:lnTo>
                    <a:pt x="24785" y="247649"/>
                  </a:lnTo>
                  <a:lnTo>
                    <a:pt x="21140" y="246924"/>
                  </a:lnTo>
                  <a:lnTo>
                    <a:pt x="0" y="222863"/>
                  </a:lnTo>
                  <a:lnTo>
                    <a:pt x="0" y="2190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603864" y="0"/>
                  </a:lnTo>
                  <a:lnTo>
                    <a:pt x="628649" y="24785"/>
                  </a:lnTo>
                  <a:lnTo>
                    <a:pt x="628649" y="222863"/>
                  </a:lnTo>
                  <a:lnTo>
                    <a:pt x="607509" y="246924"/>
                  </a:lnTo>
                  <a:lnTo>
                    <a:pt x="603864" y="2476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7972423" y="4733924"/>
              <a:ext cx="628650" cy="247650"/>
            </a:xfrm>
            <a:custGeom>
              <a:avLst/>
              <a:gdLst/>
              <a:ahLst/>
              <a:cxnLst/>
              <a:rect l="l" t="t" r="r" b="b"/>
              <a:pathLst>
                <a:path w="628650" h="247650">
                  <a:moveTo>
                    <a:pt x="0" y="219074"/>
                  </a:moveTo>
                  <a:lnTo>
                    <a:pt x="0" y="28574"/>
                  </a:lnTo>
                  <a:lnTo>
                    <a:pt x="0" y="24785"/>
                  </a:lnTo>
                  <a:lnTo>
                    <a:pt x="724" y="21139"/>
                  </a:lnTo>
                  <a:lnTo>
                    <a:pt x="2174" y="17639"/>
                  </a:lnTo>
                  <a:lnTo>
                    <a:pt x="3624" y="14138"/>
                  </a:lnTo>
                  <a:lnTo>
                    <a:pt x="5689" y="11048"/>
                  </a:lnTo>
                  <a:lnTo>
                    <a:pt x="8369" y="8369"/>
                  </a:lnTo>
                  <a:lnTo>
                    <a:pt x="11048" y="5689"/>
                  </a:lnTo>
                  <a:lnTo>
                    <a:pt x="14138" y="3625"/>
                  </a:lnTo>
                  <a:lnTo>
                    <a:pt x="17639" y="2174"/>
                  </a:lnTo>
                  <a:lnTo>
                    <a:pt x="21140" y="724"/>
                  </a:lnTo>
                  <a:lnTo>
                    <a:pt x="24785" y="0"/>
                  </a:lnTo>
                  <a:lnTo>
                    <a:pt x="28575" y="0"/>
                  </a:lnTo>
                  <a:lnTo>
                    <a:pt x="600075" y="0"/>
                  </a:lnTo>
                  <a:lnTo>
                    <a:pt x="603864" y="0"/>
                  </a:lnTo>
                  <a:lnTo>
                    <a:pt x="607509" y="724"/>
                  </a:lnTo>
                  <a:lnTo>
                    <a:pt x="626473" y="17639"/>
                  </a:lnTo>
                  <a:lnTo>
                    <a:pt x="627924" y="21139"/>
                  </a:lnTo>
                  <a:lnTo>
                    <a:pt x="628649" y="24785"/>
                  </a:lnTo>
                  <a:lnTo>
                    <a:pt x="628650" y="28574"/>
                  </a:lnTo>
                  <a:lnTo>
                    <a:pt x="628650" y="219074"/>
                  </a:lnTo>
                  <a:lnTo>
                    <a:pt x="600075" y="247649"/>
                  </a:lnTo>
                  <a:lnTo>
                    <a:pt x="28575" y="247649"/>
                  </a:lnTo>
                  <a:lnTo>
                    <a:pt x="8369" y="239280"/>
                  </a:lnTo>
                  <a:lnTo>
                    <a:pt x="5689" y="236600"/>
                  </a:lnTo>
                  <a:lnTo>
                    <a:pt x="3624" y="233510"/>
                  </a:lnTo>
                  <a:lnTo>
                    <a:pt x="2174" y="230009"/>
                  </a:lnTo>
                  <a:lnTo>
                    <a:pt x="724" y="226508"/>
                  </a:lnTo>
                  <a:lnTo>
                    <a:pt x="0" y="222863"/>
                  </a:lnTo>
                  <a:lnTo>
                    <a:pt x="0" y="219074"/>
                  </a:lnTo>
                  <a:close/>
                </a:path>
              </a:pathLst>
            </a:custGeom>
            <a:ln w="19049">
              <a:solidFill>
                <a:srgbClr val="1328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1" name="object 51" descr=""/>
          <p:cNvSpPr txBox="1"/>
          <p:nvPr/>
        </p:nvSpPr>
        <p:spPr>
          <a:xfrm>
            <a:off x="8047533" y="4763515"/>
            <a:ext cx="47815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80">
                <a:solidFill>
                  <a:srgbClr val="333333"/>
                </a:solidFill>
                <a:latin typeface="Dotum"/>
                <a:cs typeface="Dotum"/>
              </a:rPr>
              <a:t>전략</a:t>
            </a:r>
            <a:r>
              <a:rPr dirty="0" sz="100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000" spc="-145">
                <a:solidFill>
                  <a:srgbClr val="333333"/>
                </a:solidFill>
                <a:latin typeface="Dotum"/>
                <a:cs typeface="Dotum"/>
              </a:rPr>
              <a:t>기획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52" name="object 52" descr=""/>
          <p:cNvGrpSpPr/>
          <p:nvPr/>
        </p:nvGrpSpPr>
        <p:grpSpPr>
          <a:xfrm>
            <a:off x="9420223" y="3352799"/>
            <a:ext cx="1524000" cy="914400"/>
            <a:chOff x="9420223" y="3352799"/>
            <a:chExt cx="1524000" cy="914400"/>
          </a:xfrm>
        </p:grpSpPr>
        <p:sp>
          <p:nvSpPr>
            <p:cNvPr id="53" name="object 53" descr=""/>
            <p:cNvSpPr/>
            <p:nvPr/>
          </p:nvSpPr>
          <p:spPr>
            <a:xfrm>
              <a:off x="10163173" y="3352799"/>
              <a:ext cx="38100" cy="304800"/>
            </a:xfrm>
            <a:custGeom>
              <a:avLst/>
              <a:gdLst/>
              <a:ahLst/>
              <a:cxnLst/>
              <a:rect l="l" t="t" r="r" b="b"/>
              <a:pathLst>
                <a:path w="38100" h="304800">
                  <a:moveTo>
                    <a:pt x="38099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304799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4" name="object 54" descr=""/>
            <p:cNvSpPr/>
            <p:nvPr/>
          </p:nvSpPr>
          <p:spPr>
            <a:xfrm>
              <a:off x="9429748" y="3667124"/>
              <a:ext cx="1504950" cy="590550"/>
            </a:xfrm>
            <a:custGeom>
              <a:avLst/>
              <a:gdLst/>
              <a:ahLst/>
              <a:cxnLst/>
              <a:rect l="l" t="t" r="r" b="b"/>
              <a:pathLst>
                <a:path w="1504950" h="590550">
                  <a:moveTo>
                    <a:pt x="1480164" y="590549"/>
                  </a:moveTo>
                  <a:lnTo>
                    <a:pt x="24785" y="590549"/>
                  </a:lnTo>
                  <a:lnTo>
                    <a:pt x="21139" y="589824"/>
                  </a:lnTo>
                  <a:lnTo>
                    <a:pt x="0" y="565764"/>
                  </a:lnTo>
                  <a:lnTo>
                    <a:pt x="0" y="5619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1480164" y="0"/>
                  </a:lnTo>
                  <a:lnTo>
                    <a:pt x="1504949" y="24785"/>
                  </a:lnTo>
                  <a:lnTo>
                    <a:pt x="1504949" y="565764"/>
                  </a:lnTo>
                  <a:lnTo>
                    <a:pt x="1483808" y="589824"/>
                  </a:lnTo>
                  <a:lnTo>
                    <a:pt x="1480164" y="5905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9429748" y="3667124"/>
              <a:ext cx="1504950" cy="590550"/>
            </a:xfrm>
            <a:custGeom>
              <a:avLst/>
              <a:gdLst/>
              <a:ahLst/>
              <a:cxnLst/>
              <a:rect l="l" t="t" r="r" b="b"/>
              <a:pathLst>
                <a:path w="1504950" h="590550">
                  <a:moveTo>
                    <a:pt x="0" y="561974"/>
                  </a:moveTo>
                  <a:lnTo>
                    <a:pt x="0" y="28574"/>
                  </a:lnTo>
                  <a:lnTo>
                    <a:pt x="0" y="24785"/>
                  </a:lnTo>
                  <a:lnTo>
                    <a:pt x="724" y="21140"/>
                  </a:lnTo>
                  <a:lnTo>
                    <a:pt x="2174" y="17639"/>
                  </a:lnTo>
                  <a:lnTo>
                    <a:pt x="3624" y="14138"/>
                  </a:lnTo>
                  <a:lnTo>
                    <a:pt x="5689" y="11048"/>
                  </a:lnTo>
                  <a:lnTo>
                    <a:pt x="8369" y="8368"/>
                  </a:lnTo>
                  <a:lnTo>
                    <a:pt x="11048" y="5689"/>
                  </a:lnTo>
                  <a:lnTo>
                    <a:pt x="14138" y="3624"/>
                  </a:lnTo>
                  <a:lnTo>
                    <a:pt x="17639" y="2174"/>
                  </a:lnTo>
                  <a:lnTo>
                    <a:pt x="21139" y="724"/>
                  </a:lnTo>
                  <a:lnTo>
                    <a:pt x="24785" y="0"/>
                  </a:lnTo>
                  <a:lnTo>
                    <a:pt x="28575" y="0"/>
                  </a:lnTo>
                  <a:lnTo>
                    <a:pt x="1476375" y="0"/>
                  </a:lnTo>
                  <a:lnTo>
                    <a:pt x="1480164" y="0"/>
                  </a:lnTo>
                  <a:lnTo>
                    <a:pt x="1483808" y="724"/>
                  </a:lnTo>
                  <a:lnTo>
                    <a:pt x="1502773" y="17639"/>
                  </a:lnTo>
                  <a:lnTo>
                    <a:pt x="1504223" y="21140"/>
                  </a:lnTo>
                  <a:lnTo>
                    <a:pt x="1504949" y="24785"/>
                  </a:lnTo>
                  <a:lnTo>
                    <a:pt x="1504950" y="28574"/>
                  </a:lnTo>
                  <a:lnTo>
                    <a:pt x="1504950" y="561974"/>
                  </a:lnTo>
                  <a:lnTo>
                    <a:pt x="1487309" y="588374"/>
                  </a:lnTo>
                  <a:lnTo>
                    <a:pt x="1483808" y="589824"/>
                  </a:lnTo>
                  <a:lnTo>
                    <a:pt x="1480164" y="590549"/>
                  </a:lnTo>
                  <a:lnTo>
                    <a:pt x="1476375" y="590549"/>
                  </a:lnTo>
                  <a:lnTo>
                    <a:pt x="28575" y="590549"/>
                  </a:lnTo>
                  <a:lnTo>
                    <a:pt x="24785" y="590549"/>
                  </a:lnTo>
                  <a:lnTo>
                    <a:pt x="21139" y="589824"/>
                  </a:lnTo>
                  <a:lnTo>
                    <a:pt x="17639" y="588374"/>
                  </a:lnTo>
                  <a:lnTo>
                    <a:pt x="14138" y="586924"/>
                  </a:lnTo>
                  <a:lnTo>
                    <a:pt x="11048" y="584859"/>
                  </a:lnTo>
                  <a:lnTo>
                    <a:pt x="8369" y="582180"/>
                  </a:lnTo>
                  <a:lnTo>
                    <a:pt x="5689" y="579500"/>
                  </a:lnTo>
                  <a:lnTo>
                    <a:pt x="3624" y="576410"/>
                  </a:lnTo>
                  <a:lnTo>
                    <a:pt x="2174" y="572909"/>
                  </a:lnTo>
                  <a:lnTo>
                    <a:pt x="724" y="569409"/>
                  </a:lnTo>
                  <a:lnTo>
                    <a:pt x="0" y="565764"/>
                  </a:lnTo>
                  <a:lnTo>
                    <a:pt x="0" y="561974"/>
                  </a:lnTo>
                  <a:close/>
                </a:path>
              </a:pathLst>
            </a:custGeom>
            <a:ln w="19049">
              <a:solidFill>
                <a:srgbClr val="1328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6" name="object 56" descr=""/>
          <p:cNvSpPr txBox="1"/>
          <p:nvPr/>
        </p:nvSpPr>
        <p:spPr>
          <a:xfrm>
            <a:off x="9907736" y="3731887"/>
            <a:ext cx="55372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66040">
              <a:lnSpc>
                <a:spcPct val="100000"/>
              </a:lnSpc>
              <a:spcBef>
                <a:spcPts val="240"/>
              </a:spcBef>
            </a:pPr>
            <a:r>
              <a:rPr dirty="0" sz="1350" spc="-285" b="1">
                <a:solidFill>
                  <a:srgbClr val="333333"/>
                </a:solidFill>
                <a:latin typeface="Malgun Gothic"/>
                <a:cs typeface="Malgun Gothic"/>
              </a:rPr>
              <a:t>박지훈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1D3A8A"/>
                </a:solidFill>
                <a:latin typeface="Dotum"/>
                <a:cs typeface="Dotum"/>
              </a:rPr>
              <a:t>기술</a:t>
            </a:r>
            <a:r>
              <a:rPr dirty="0" sz="1150" spc="-85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1D3A8A"/>
                </a:solidFill>
                <a:latin typeface="Dotum"/>
                <a:cs typeface="Dotum"/>
              </a:rPr>
              <a:t>리더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9429748" y="4343399"/>
            <a:ext cx="771525" cy="638175"/>
            <a:chOff x="9429748" y="4343399"/>
            <a:chExt cx="771525" cy="638175"/>
          </a:xfrm>
        </p:grpSpPr>
        <p:sp>
          <p:nvSpPr>
            <p:cNvPr id="58" name="object 58" descr=""/>
            <p:cNvSpPr/>
            <p:nvPr/>
          </p:nvSpPr>
          <p:spPr>
            <a:xfrm>
              <a:off x="10163173" y="4343399"/>
              <a:ext cx="38100" cy="304800"/>
            </a:xfrm>
            <a:custGeom>
              <a:avLst/>
              <a:gdLst/>
              <a:ahLst/>
              <a:cxnLst/>
              <a:rect l="l" t="t" r="r" b="b"/>
              <a:pathLst>
                <a:path w="38100" h="304800">
                  <a:moveTo>
                    <a:pt x="38099" y="304799"/>
                  </a:moveTo>
                  <a:lnTo>
                    <a:pt x="0" y="3047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304799"/>
                  </a:lnTo>
                  <a:close/>
                </a:path>
              </a:pathLst>
            </a:custGeom>
            <a:solidFill>
              <a:srgbClr val="D0D6D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9" name="object 59" descr=""/>
            <p:cNvSpPr/>
            <p:nvPr/>
          </p:nvSpPr>
          <p:spPr>
            <a:xfrm>
              <a:off x="9429748" y="4733924"/>
              <a:ext cx="733425" cy="247650"/>
            </a:xfrm>
            <a:custGeom>
              <a:avLst/>
              <a:gdLst/>
              <a:ahLst/>
              <a:cxnLst/>
              <a:rect l="l" t="t" r="r" b="b"/>
              <a:pathLst>
                <a:path w="733425" h="247650">
                  <a:moveTo>
                    <a:pt x="708638" y="247649"/>
                  </a:moveTo>
                  <a:lnTo>
                    <a:pt x="24785" y="247649"/>
                  </a:lnTo>
                  <a:lnTo>
                    <a:pt x="21139" y="246924"/>
                  </a:lnTo>
                  <a:lnTo>
                    <a:pt x="0" y="222863"/>
                  </a:lnTo>
                  <a:lnTo>
                    <a:pt x="0" y="2190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708638" y="0"/>
                  </a:lnTo>
                  <a:lnTo>
                    <a:pt x="733424" y="24785"/>
                  </a:lnTo>
                  <a:lnTo>
                    <a:pt x="733424" y="222863"/>
                  </a:lnTo>
                  <a:lnTo>
                    <a:pt x="712282" y="246924"/>
                  </a:lnTo>
                  <a:lnTo>
                    <a:pt x="708638" y="2476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9429749" y="4733924"/>
            <a:ext cx="733425" cy="247650"/>
          </a:xfrm>
          <a:prstGeom prst="rect">
            <a:avLst/>
          </a:prstGeom>
          <a:ln w="33191">
            <a:solidFill>
              <a:srgbClr val="1328A0"/>
            </a:solidFill>
          </a:ln>
        </p:spPr>
        <p:txBody>
          <a:bodyPr wrap="square" lIns="0" tIns="44450" rIns="0" bIns="0" rtlCol="0" vert="horz">
            <a:spAutoFit/>
          </a:bodyPr>
          <a:lstStyle/>
          <a:p>
            <a:pPr marL="87630">
              <a:lnSpc>
                <a:spcPct val="100000"/>
              </a:lnSpc>
              <a:spcBef>
                <a:spcPts val="350"/>
              </a:spcBef>
            </a:pPr>
            <a:r>
              <a:rPr dirty="0" sz="1000" spc="-180">
                <a:solidFill>
                  <a:srgbClr val="333333"/>
                </a:solidFill>
                <a:latin typeface="Dotum"/>
                <a:cs typeface="Dotum"/>
              </a:rPr>
              <a:t>시스템</a:t>
            </a:r>
            <a:r>
              <a:rPr dirty="0" sz="100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000" spc="-25">
                <a:solidFill>
                  <a:srgbClr val="333333"/>
                </a:solidFill>
                <a:latin typeface="Dotum"/>
                <a:cs typeface="Dotum"/>
              </a:rPr>
              <a:t>설계</a:t>
            </a:r>
            <a:endParaRPr sz="1000">
              <a:latin typeface="Dotum"/>
              <a:cs typeface="Dotum"/>
            </a:endParaRPr>
          </a:p>
        </p:txBody>
      </p:sp>
      <p:grpSp>
        <p:nvGrpSpPr>
          <p:cNvPr id="61" name="object 61" descr=""/>
          <p:cNvGrpSpPr/>
          <p:nvPr/>
        </p:nvGrpSpPr>
        <p:grpSpPr>
          <a:xfrm>
            <a:off x="10306047" y="4724399"/>
            <a:ext cx="638175" cy="266700"/>
            <a:chOff x="10306047" y="4724399"/>
            <a:chExt cx="638175" cy="266700"/>
          </a:xfrm>
        </p:grpSpPr>
        <p:sp>
          <p:nvSpPr>
            <p:cNvPr id="62" name="object 62" descr=""/>
            <p:cNvSpPr/>
            <p:nvPr/>
          </p:nvSpPr>
          <p:spPr>
            <a:xfrm>
              <a:off x="10315572" y="4733924"/>
              <a:ext cx="619125" cy="247650"/>
            </a:xfrm>
            <a:custGeom>
              <a:avLst/>
              <a:gdLst/>
              <a:ahLst/>
              <a:cxnLst/>
              <a:rect l="l" t="t" r="r" b="b"/>
              <a:pathLst>
                <a:path w="619125" h="247650">
                  <a:moveTo>
                    <a:pt x="594340" y="247649"/>
                  </a:moveTo>
                  <a:lnTo>
                    <a:pt x="24785" y="247649"/>
                  </a:lnTo>
                  <a:lnTo>
                    <a:pt x="21140" y="246924"/>
                  </a:lnTo>
                  <a:lnTo>
                    <a:pt x="0" y="222863"/>
                  </a:lnTo>
                  <a:lnTo>
                    <a:pt x="1" y="219074"/>
                  </a:lnTo>
                  <a:lnTo>
                    <a:pt x="0" y="24785"/>
                  </a:lnTo>
                  <a:lnTo>
                    <a:pt x="24785" y="0"/>
                  </a:lnTo>
                  <a:lnTo>
                    <a:pt x="594340" y="0"/>
                  </a:lnTo>
                  <a:lnTo>
                    <a:pt x="619124" y="24785"/>
                  </a:lnTo>
                  <a:lnTo>
                    <a:pt x="619124" y="222863"/>
                  </a:lnTo>
                  <a:lnTo>
                    <a:pt x="597984" y="246924"/>
                  </a:lnTo>
                  <a:lnTo>
                    <a:pt x="594340" y="2476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0315572" y="4733924"/>
              <a:ext cx="619125" cy="247650"/>
            </a:xfrm>
            <a:custGeom>
              <a:avLst/>
              <a:gdLst/>
              <a:ahLst/>
              <a:cxnLst/>
              <a:rect l="l" t="t" r="r" b="b"/>
              <a:pathLst>
                <a:path w="619125" h="247650">
                  <a:moveTo>
                    <a:pt x="1" y="219074"/>
                  </a:moveTo>
                  <a:lnTo>
                    <a:pt x="1" y="28574"/>
                  </a:lnTo>
                  <a:lnTo>
                    <a:pt x="0" y="24785"/>
                  </a:lnTo>
                  <a:lnTo>
                    <a:pt x="725" y="21139"/>
                  </a:lnTo>
                  <a:lnTo>
                    <a:pt x="2175" y="17639"/>
                  </a:lnTo>
                  <a:lnTo>
                    <a:pt x="3625" y="14138"/>
                  </a:lnTo>
                  <a:lnTo>
                    <a:pt x="5690" y="11048"/>
                  </a:lnTo>
                  <a:lnTo>
                    <a:pt x="8370" y="8369"/>
                  </a:lnTo>
                  <a:lnTo>
                    <a:pt x="11049" y="5689"/>
                  </a:lnTo>
                  <a:lnTo>
                    <a:pt x="14139" y="3625"/>
                  </a:lnTo>
                  <a:lnTo>
                    <a:pt x="17640" y="2174"/>
                  </a:lnTo>
                  <a:lnTo>
                    <a:pt x="21140" y="724"/>
                  </a:lnTo>
                  <a:lnTo>
                    <a:pt x="24785" y="0"/>
                  </a:lnTo>
                  <a:lnTo>
                    <a:pt x="28576" y="0"/>
                  </a:lnTo>
                  <a:lnTo>
                    <a:pt x="590551" y="0"/>
                  </a:lnTo>
                  <a:lnTo>
                    <a:pt x="594340" y="0"/>
                  </a:lnTo>
                  <a:lnTo>
                    <a:pt x="597984" y="724"/>
                  </a:lnTo>
                  <a:lnTo>
                    <a:pt x="616949" y="17639"/>
                  </a:lnTo>
                  <a:lnTo>
                    <a:pt x="618399" y="21139"/>
                  </a:lnTo>
                  <a:lnTo>
                    <a:pt x="619124" y="24785"/>
                  </a:lnTo>
                  <a:lnTo>
                    <a:pt x="619126" y="28574"/>
                  </a:lnTo>
                  <a:lnTo>
                    <a:pt x="619126" y="219074"/>
                  </a:lnTo>
                  <a:lnTo>
                    <a:pt x="590551" y="247649"/>
                  </a:lnTo>
                  <a:lnTo>
                    <a:pt x="28576" y="247649"/>
                  </a:lnTo>
                  <a:lnTo>
                    <a:pt x="8370" y="239280"/>
                  </a:lnTo>
                  <a:lnTo>
                    <a:pt x="5690" y="236600"/>
                  </a:lnTo>
                  <a:lnTo>
                    <a:pt x="3625" y="233510"/>
                  </a:lnTo>
                  <a:lnTo>
                    <a:pt x="2174" y="230009"/>
                  </a:lnTo>
                  <a:lnTo>
                    <a:pt x="724" y="226508"/>
                  </a:lnTo>
                  <a:lnTo>
                    <a:pt x="0" y="222863"/>
                  </a:lnTo>
                  <a:lnTo>
                    <a:pt x="1" y="219074"/>
                  </a:lnTo>
                  <a:close/>
                </a:path>
              </a:pathLst>
            </a:custGeom>
            <a:ln w="19049">
              <a:solidFill>
                <a:srgbClr val="1328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4" name="object 64" descr=""/>
          <p:cNvSpPr txBox="1"/>
          <p:nvPr/>
        </p:nvSpPr>
        <p:spPr>
          <a:xfrm>
            <a:off x="10385920" y="4763515"/>
            <a:ext cx="47815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80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dirty="0" sz="100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000" spc="-145">
                <a:solidFill>
                  <a:srgbClr val="333333"/>
                </a:solidFill>
                <a:latin typeface="Dotum"/>
                <a:cs typeface="Dotum"/>
              </a:rPr>
              <a:t>구현</a:t>
            </a:r>
            <a:endParaRPr sz="1000">
              <a:latin typeface="Dotum"/>
              <a:cs typeface="Dotum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6588125" y="5520562"/>
            <a:ext cx="6292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1D3A8A"/>
                </a:solidFill>
                <a:latin typeface="Dotum"/>
                <a:cs typeface="Dotum"/>
              </a:rPr>
              <a:t>핵심</a:t>
            </a:r>
            <a:r>
              <a:rPr dirty="0" sz="1350" spc="-11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1D3A8A"/>
                </a:solidFill>
                <a:latin typeface="Dotum"/>
                <a:cs typeface="Dotum"/>
              </a:rPr>
              <a:t>역량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95249" y="5867399"/>
            <a:ext cx="12096750" cy="1638300"/>
            <a:chOff x="95249" y="5867399"/>
            <a:chExt cx="12096750" cy="1638300"/>
          </a:xfrm>
        </p:grpSpPr>
        <p:pic>
          <p:nvPicPr>
            <p:cNvPr id="67" name="object 6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00824" y="5867399"/>
              <a:ext cx="152399" cy="152399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00824" y="6172199"/>
              <a:ext cx="152399" cy="152399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00824" y="6476999"/>
              <a:ext cx="152399" cy="152399"/>
            </a:xfrm>
            <a:prstGeom prst="rect">
              <a:avLst/>
            </a:prstGeom>
          </p:spPr>
        </p:pic>
        <p:pic>
          <p:nvPicPr>
            <p:cNvPr id="70" name="object 70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0725149" y="7124699"/>
              <a:ext cx="857249" cy="228599"/>
            </a:xfrm>
            <a:prstGeom prst="rect">
              <a:avLst/>
            </a:prstGeom>
          </p:spPr>
        </p:pic>
        <p:sp>
          <p:nvSpPr>
            <p:cNvPr id="71" name="object 71" descr=""/>
            <p:cNvSpPr/>
            <p:nvPr/>
          </p:nvSpPr>
          <p:spPr>
            <a:xfrm>
              <a:off x="95249" y="7353299"/>
              <a:ext cx="12096750" cy="152400"/>
            </a:xfrm>
            <a:custGeom>
              <a:avLst/>
              <a:gdLst/>
              <a:ahLst/>
              <a:cxnLst/>
              <a:rect l="l" t="t" r="r" b="b"/>
              <a:pathLst>
                <a:path w="12096750" h="152400">
                  <a:moveTo>
                    <a:pt x="12096749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2096749" y="0"/>
                  </a:lnTo>
                  <a:lnTo>
                    <a:pt x="12096749" y="1523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10487024" y="6991349"/>
              <a:ext cx="1514475" cy="323850"/>
            </a:xfrm>
            <a:custGeom>
              <a:avLst/>
              <a:gdLst/>
              <a:ahLst/>
              <a:cxnLst/>
              <a:rect l="l" t="t" r="r" b="b"/>
              <a:pathLst>
                <a:path w="1514475" h="323850">
                  <a:moveTo>
                    <a:pt x="14814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81427" y="0"/>
                  </a:lnTo>
                  <a:lnTo>
                    <a:pt x="1513508" y="28187"/>
                  </a:lnTo>
                  <a:lnTo>
                    <a:pt x="1514474" y="33047"/>
                  </a:lnTo>
                  <a:lnTo>
                    <a:pt x="1514474" y="290802"/>
                  </a:lnTo>
                  <a:lnTo>
                    <a:pt x="1486287" y="322883"/>
                  </a:lnTo>
                  <a:lnTo>
                    <a:pt x="14814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73" name="object 7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601324" y="7086599"/>
              <a:ext cx="133349" cy="133349"/>
            </a:xfrm>
            <a:prstGeom prst="rect">
              <a:avLst/>
            </a:prstGeom>
          </p:spPr>
        </p:pic>
      </p:grpSp>
      <p:sp>
        <p:nvSpPr>
          <p:cNvPr id="74" name="object 74" descr=""/>
          <p:cNvSpPr txBox="1"/>
          <p:nvPr/>
        </p:nvSpPr>
        <p:spPr>
          <a:xfrm>
            <a:off x="6816725" y="5825362"/>
            <a:ext cx="21590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리테일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다수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경험</a:t>
            </a:r>
            <a:endParaRPr sz="1350">
              <a:latin typeface="Dotum"/>
              <a:cs typeface="Dotum"/>
            </a:endParaRPr>
          </a:p>
        </p:txBody>
      </p:sp>
      <p:sp>
        <p:nvSpPr>
          <p:cNvPr id="76" name="object 76" descr=""/>
          <p:cNvSpPr txBox="1"/>
          <p:nvPr/>
        </p:nvSpPr>
        <p:spPr>
          <a:xfrm>
            <a:off x="10777784" y="7087615"/>
            <a:ext cx="112268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95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70">
                <a:solidFill>
                  <a:srgbClr val="FFFFFF"/>
                </a:solidFill>
                <a:latin typeface="Arial"/>
                <a:cs typeface="Arial"/>
              </a:rPr>
              <a:t>Genspark</a:t>
            </a:r>
            <a:endParaRPr sz="1050">
              <a:latin typeface="Arial"/>
              <a:cs typeface="Arial"/>
            </a:endParaRPr>
          </a:p>
        </p:txBody>
      </p:sp>
      <p:sp>
        <p:nvSpPr>
          <p:cNvPr id="77" name="object 77" descr=""/>
          <p:cNvSpPr txBox="1"/>
          <p:nvPr/>
        </p:nvSpPr>
        <p:spPr>
          <a:xfrm>
            <a:off x="692149" y="7166101"/>
            <a:ext cx="244348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삼성전자</a:t>
            </a:r>
            <a:r>
              <a:rPr dirty="0" sz="115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Tahoma"/>
                <a:cs typeface="Tahoma"/>
              </a:rPr>
              <a:t>MX</a:t>
            </a:r>
            <a:r>
              <a:rPr dirty="0" sz="1150" spc="-5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미국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직영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매장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20">
                <a:solidFill>
                  <a:srgbClr val="6A7280"/>
                </a:solidFill>
                <a:latin typeface="Tahoma"/>
                <a:cs typeface="Tahoma"/>
              </a:rPr>
              <a:t>PMO</a:t>
            </a:r>
            <a:r>
              <a:rPr dirty="0" sz="1150" spc="-5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프로젝트</a:t>
            </a:r>
            <a:endParaRPr sz="1150">
              <a:latin typeface="Dotum"/>
              <a:cs typeface="Dotum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6816725" y="6032017"/>
            <a:ext cx="1878964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8100"/>
              </a:lnSpc>
              <a:spcBef>
                <a:spcPts val="10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미국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시장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전문성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보유</a:t>
            </a:r>
            <a:r>
              <a:rPr dirty="0" sz="13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삼성전자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협업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경험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다수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보유</a:t>
            </a:r>
            <a:endParaRPr sz="13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5249" y="0"/>
              <a:ext cx="12096750" cy="6705600"/>
            </a:xfrm>
            <a:custGeom>
              <a:avLst/>
              <a:gdLst/>
              <a:ahLst/>
              <a:cxnLst/>
              <a:rect l="l" t="t" r="r" b="b"/>
              <a:pathLst>
                <a:path w="12096750" h="6705600">
                  <a:moveTo>
                    <a:pt x="0" y="6705599"/>
                  </a:moveTo>
                  <a:lnTo>
                    <a:pt x="12096749" y="6705599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67055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95250" cy="6858000"/>
            </a:xfrm>
            <a:custGeom>
              <a:avLst/>
              <a:gdLst/>
              <a:ahLst/>
              <a:cxnLst/>
              <a:rect l="l" t="t" r="r" b="b"/>
              <a:pathLst>
                <a:path w="95250" h="6858000">
                  <a:moveTo>
                    <a:pt x="9524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68579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04849" y="952499"/>
              <a:ext cx="762000" cy="38100"/>
            </a:xfrm>
            <a:custGeom>
              <a:avLst/>
              <a:gdLst/>
              <a:ahLst/>
              <a:cxnLst/>
              <a:rect l="l" t="t" r="r" b="b"/>
              <a:pathLst>
                <a:path w="762000" h="38100">
                  <a:moveTo>
                    <a:pt x="76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380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950" spc="-150">
                <a:latin typeface="Trebuchet MS"/>
                <a:cs typeface="Trebuchet MS"/>
              </a:rPr>
              <a:t>EY</a:t>
            </a:r>
            <a:r>
              <a:rPr dirty="0" sz="2950" spc="-130">
                <a:latin typeface="Trebuchet MS"/>
                <a:cs typeface="Trebuchet MS"/>
              </a:rPr>
              <a:t> </a:t>
            </a:r>
            <a:r>
              <a:rPr dirty="0" spc="-580"/>
              <a:t>컨설팅의</a:t>
            </a:r>
            <a:r>
              <a:rPr dirty="0" spc="-315"/>
              <a:t> </a:t>
            </a:r>
            <a:r>
              <a:rPr dirty="0" spc="-580"/>
              <a:t>차별화</a:t>
            </a:r>
            <a:r>
              <a:rPr dirty="0" spc="-315"/>
              <a:t> </a:t>
            </a:r>
            <a:r>
              <a:rPr dirty="0" spc="-605"/>
              <a:t>요소</a:t>
            </a:r>
            <a:endParaRPr sz="29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692149" y="1272032"/>
            <a:ext cx="141541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자사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강점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85">
                <a:solidFill>
                  <a:srgbClr val="1328A0"/>
                </a:solidFill>
                <a:latin typeface="Dotum"/>
                <a:cs typeface="Dotum"/>
              </a:rPr>
              <a:t>요약</a:t>
            </a:r>
            <a:endParaRPr sz="2000">
              <a:latin typeface="Dotum"/>
              <a:cs typeface="Dotum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2149" y="1831911"/>
            <a:ext cx="101981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차별화된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요소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04849" y="2247899"/>
            <a:ext cx="10877550" cy="2562225"/>
            <a:chOff x="704849" y="2247899"/>
            <a:chExt cx="10877550" cy="2562225"/>
          </a:xfrm>
        </p:grpSpPr>
        <p:sp>
          <p:nvSpPr>
            <p:cNvPr id="10" name="object 10" descr=""/>
            <p:cNvSpPr/>
            <p:nvPr/>
          </p:nvSpPr>
          <p:spPr>
            <a:xfrm>
              <a:off x="704849" y="2247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9624" y="2362199"/>
              <a:ext cx="171449" cy="1523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704849" y="2819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0099" y="2933699"/>
              <a:ext cx="190499" cy="15239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704849" y="3390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149" y="3505199"/>
              <a:ext cx="152399" cy="152399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704849" y="3962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0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0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37396" y="4075896"/>
              <a:ext cx="115907" cy="154007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6448412" y="2247899"/>
              <a:ext cx="5133975" cy="419100"/>
            </a:xfrm>
            <a:custGeom>
              <a:avLst/>
              <a:gdLst/>
              <a:ahLst/>
              <a:cxnLst/>
              <a:rect l="l" t="t" r="r" b="b"/>
              <a:pathLst>
                <a:path w="5133975" h="419100">
                  <a:moveTo>
                    <a:pt x="5133975" y="0"/>
                  </a:moveTo>
                  <a:lnTo>
                    <a:pt x="3590925" y="0"/>
                  </a:lnTo>
                  <a:lnTo>
                    <a:pt x="1590675" y="0"/>
                  </a:lnTo>
                  <a:lnTo>
                    <a:pt x="0" y="0"/>
                  </a:lnTo>
                  <a:lnTo>
                    <a:pt x="0" y="419100"/>
                  </a:lnTo>
                  <a:lnTo>
                    <a:pt x="1590675" y="419100"/>
                  </a:lnTo>
                  <a:lnTo>
                    <a:pt x="3590925" y="419100"/>
                  </a:lnTo>
                  <a:lnTo>
                    <a:pt x="5133975" y="419100"/>
                  </a:lnTo>
                  <a:lnTo>
                    <a:pt x="5133975" y="0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448412" y="2666999"/>
              <a:ext cx="5133975" cy="2143125"/>
            </a:xfrm>
            <a:custGeom>
              <a:avLst/>
              <a:gdLst/>
              <a:ahLst/>
              <a:cxnLst/>
              <a:rect l="l" t="t" r="r" b="b"/>
              <a:pathLst>
                <a:path w="5133975" h="2143125">
                  <a:moveTo>
                    <a:pt x="5133975" y="1714500"/>
                  </a:moveTo>
                  <a:lnTo>
                    <a:pt x="3590925" y="1714500"/>
                  </a:lnTo>
                  <a:lnTo>
                    <a:pt x="1590675" y="1714500"/>
                  </a:lnTo>
                  <a:lnTo>
                    <a:pt x="0" y="1714500"/>
                  </a:lnTo>
                  <a:lnTo>
                    <a:pt x="0" y="2143125"/>
                  </a:lnTo>
                  <a:lnTo>
                    <a:pt x="1590675" y="2143125"/>
                  </a:lnTo>
                  <a:lnTo>
                    <a:pt x="3590925" y="2143125"/>
                  </a:lnTo>
                  <a:lnTo>
                    <a:pt x="5133975" y="2143125"/>
                  </a:lnTo>
                  <a:lnTo>
                    <a:pt x="5133975" y="1714500"/>
                  </a:lnTo>
                  <a:close/>
                </a:path>
                <a:path w="5133975" h="2143125">
                  <a:moveTo>
                    <a:pt x="5133975" y="857250"/>
                  </a:moveTo>
                  <a:lnTo>
                    <a:pt x="3590925" y="857250"/>
                  </a:lnTo>
                  <a:lnTo>
                    <a:pt x="1590675" y="857250"/>
                  </a:lnTo>
                  <a:lnTo>
                    <a:pt x="0" y="857250"/>
                  </a:lnTo>
                  <a:lnTo>
                    <a:pt x="0" y="1285875"/>
                  </a:lnTo>
                  <a:lnTo>
                    <a:pt x="1590675" y="1285875"/>
                  </a:lnTo>
                  <a:lnTo>
                    <a:pt x="3590925" y="1285875"/>
                  </a:lnTo>
                  <a:lnTo>
                    <a:pt x="5133975" y="1285875"/>
                  </a:lnTo>
                  <a:lnTo>
                    <a:pt x="5133975" y="857250"/>
                  </a:lnTo>
                  <a:close/>
                </a:path>
                <a:path w="5133975" h="2143125">
                  <a:moveTo>
                    <a:pt x="5133975" y="0"/>
                  </a:moveTo>
                  <a:lnTo>
                    <a:pt x="3590925" y="0"/>
                  </a:lnTo>
                  <a:lnTo>
                    <a:pt x="1590675" y="0"/>
                  </a:lnTo>
                  <a:lnTo>
                    <a:pt x="0" y="0"/>
                  </a:lnTo>
                  <a:lnTo>
                    <a:pt x="0" y="428625"/>
                  </a:lnTo>
                  <a:lnTo>
                    <a:pt x="1590675" y="428625"/>
                  </a:lnTo>
                  <a:lnTo>
                    <a:pt x="3590925" y="428625"/>
                  </a:lnTo>
                  <a:lnTo>
                    <a:pt x="5133975" y="428625"/>
                  </a:lnTo>
                  <a:lnTo>
                    <a:pt x="5133975" y="0"/>
                  </a:lnTo>
                  <a:close/>
                </a:path>
              </a:pathLst>
            </a:custGeom>
            <a:solidFill>
              <a:srgbClr val="F1F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6448412" y="3086099"/>
              <a:ext cx="5133975" cy="1724025"/>
            </a:xfrm>
            <a:custGeom>
              <a:avLst/>
              <a:gdLst/>
              <a:ahLst/>
              <a:cxnLst/>
              <a:rect l="l" t="t" r="r" b="b"/>
              <a:pathLst>
                <a:path w="5133975" h="1724025">
                  <a:moveTo>
                    <a:pt x="5133975" y="1714500"/>
                  </a:moveTo>
                  <a:lnTo>
                    <a:pt x="3590925" y="1714500"/>
                  </a:lnTo>
                  <a:lnTo>
                    <a:pt x="1590675" y="1714500"/>
                  </a:lnTo>
                  <a:lnTo>
                    <a:pt x="0" y="1714500"/>
                  </a:lnTo>
                  <a:lnTo>
                    <a:pt x="0" y="1724025"/>
                  </a:lnTo>
                  <a:lnTo>
                    <a:pt x="1590675" y="1724025"/>
                  </a:lnTo>
                  <a:lnTo>
                    <a:pt x="3590925" y="1724025"/>
                  </a:lnTo>
                  <a:lnTo>
                    <a:pt x="5133975" y="1724025"/>
                  </a:lnTo>
                  <a:lnTo>
                    <a:pt x="5133975" y="1714500"/>
                  </a:lnTo>
                  <a:close/>
                </a:path>
                <a:path w="5133975" h="1724025">
                  <a:moveTo>
                    <a:pt x="5133975" y="1285875"/>
                  </a:moveTo>
                  <a:lnTo>
                    <a:pt x="3590925" y="1285875"/>
                  </a:lnTo>
                  <a:lnTo>
                    <a:pt x="1590675" y="1285875"/>
                  </a:lnTo>
                  <a:lnTo>
                    <a:pt x="0" y="1285875"/>
                  </a:lnTo>
                  <a:lnTo>
                    <a:pt x="0" y="1295400"/>
                  </a:lnTo>
                  <a:lnTo>
                    <a:pt x="1590675" y="1295400"/>
                  </a:lnTo>
                  <a:lnTo>
                    <a:pt x="3590925" y="1295400"/>
                  </a:lnTo>
                  <a:lnTo>
                    <a:pt x="5133975" y="1295400"/>
                  </a:lnTo>
                  <a:lnTo>
                    <a:pt x="5133975" y="1285875"/>
                  </a:lnTo>
                  <a:close/>
                </a:path>
                <a:path w="5133975" h="1724025">
                  <a:moveTo>
                    <a:pt x="5133975" y="857250"/>
                  </a:moveTo>
                  <a:lnTo>
                    <a:pt x="3590925" y="857250"/>
                  </a:lnTo>
                  <a:lnTo>
                    <a:pt x="1590675" y="857250"/>
                  </a:lnTo>
                  <a:lnTo>
                    <a:pt x="0" y="857250"/>
                  </a:lnTo>
                  <a:lnTo>
                    <a:pt x="0" y="866775"/>
                  </a:lnTo>
                  <a:lnTo>
                    <a:pt x="1590675" y="866775"/>
                  </a:lnTo>
                  <a:lnTo>
                    <a:pt x="3590925" y="866775"/>
                  </a:lnTo>
                  <a:lnTo>
                    <a:pt x="5133975" y="866775"/>
                  </a:lnTo>
                  <a:lnTo>
                    <a:pt x="5133975" y="857250"/>
                  </a:lnTo>
                  <a:close/>
                </a:path>
                <a:path w="5133975" h="1724025">
                  <a:moveTo>
                    <a:pt x="5133975" y="428625"/>
                  </a:moveTo>
                  <a:lnTo>
                    <a:pt x="3590925" y="428625"/>
                  </a:lnTo>
                  <a:lnTo>
                    <a:pt x="1590675" y="428625"/>
                  </a:lnTo>
                  <a:lnTo>
                    <a:pt x="0" y="428625"/>
                  </a:lnTo>
                  <a:lnTo>
                    <a:pt x="0" y="438150"/>
                  </a:lnTo>
                  <a:lnTo>
                    <a:pt x="1590675" y="438150"/>
                  </a:lnTo>
                  <a:lnTo>
                    <a:pt x="3590925" y="438150"/>
                  </a:lnTo>
                  <a:lnTo>
                    <a:pt x="5133975" y="438150"/>
                  </a:lnTo>
                  <a:lnTo>
                    <a:pt x="5133975" y="428625"/>
                  </a:lnTo>
                  <a:close/>
                </a:path>
                <a:path w="5133975" h="1724025">
                  <a:moveTo>
                    <a:pt x="5133975" y="0"/>
                  </a:moveTo>
                  <a:lnTo>
                    <a:pt x="3590925" y="0"/>
                  </a:lnTo>
                  <a:lnTo>
                    <a:pt x="159067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1590675" y="9525"/>
                  </a:lnTo>
                  <a:lnTo>
                    <a:pt x="3590925" y="9525"/>
                  </a:lnTo>
                  <a:lnTo>
                    <a:pt x="5133975" y="9525"/>
                  </a:lnTo>
                  <a:lnTo>
                    <a:pt x="5133975" y="0"/>
                  </a:lnTo>
                  <a:close/>
                </a:path>
              </a:pathLst>
            </a:custGeom>
            <a:solidFill>
              <a:srgbClr val="E8ECE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1" name="object 21" descr=""/>
          <p:cNvSpPr txBox="1"/>
          <p:nvPr/>
        </p:nvSpPr>
        <p:spPr>
          <a:xfrm>
            <a:off x="1225549" y="2226937"/>
            <a:ext cx="278892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업계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최고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수준의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인력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구축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경험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검증된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전문가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집단이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프로젝트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성공을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80">
                <a:solidFill>
                  <a:srgbClr val="4A5462"/>
                </a:solidFill>
                <a:latin typeface="Dotum"/>
                <a:cs typeface="Dotum"/>
              </a:rPr>
              <a:t>보장합니다</a:t>
            </a:r>
            <a:endParaRPr sz="1150">
              <a:latin typeface="Dotum"/>
              <a:cs typeface="Dotum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225549" y="2798437"/>
            <a:ext cx="258064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다양한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리테일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수행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경험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글로벌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리테일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산업에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대한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깊은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이해와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4A5462"/>
                </a:solidFill>
                <a:latin typeface="Dotum"/>
                <a:cs typeface="Dotum"/>
              </a:rPr>
              <a:t>통찰력</a:t>
            </a:r>
            <a:endParaRPr sz="1150">
              <a:latin typeface="Dotum"/>
              <a:cs typeface="Dotum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225549" y="3369938"/>
            <a:ext cx="2911475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고객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맞춤형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솔루션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제공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삼성전자의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특성과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요구사항에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최적화된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맞춤형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접근</a:t>
            </a:r>
            <a:endParaRPr sz="1150">
              <a:latin typeface="Dotum"/>
              <a:cs typeface="Dotum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225549" y="3941437"/>
            <a:ext cx="2568575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신속한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대응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70">
                <a:solidFill>
                  <a:srgbClr val="333333"/>
                </a:solidFill>
                <a:latin typeface="Dotum"/>
                <a:cs typeface="Dotum"/>
              </a:rPr>
              <a:t>커뮤니케이션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30">
                <a:solidFill>
                  <a:srgbClr val="4A5462"/>
                </a:solidFill>
                <a:latin typeface="Arial"/>
                <a:cs typeface="Arial"/>
              </a:rPr>
              <a:t>24</a:t>
            </a:r>
            <a:r>
              <a:rPr dirty="0" sz="1150" spc="-130">
                <a:solidFill>
                  <a:srgbClr val="4A5462"/>
                </a:solidFill>
                <a:latin typeface="Dotum"/>
                <a:cs typeface="Dotum"/>
              </a:rPr>
              <a:t>시간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이내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피드백으로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원활한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프로젝트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4A5462"/>
                </a:solidFill>
                <a:latin typeface="Dotum"/>
                <a:cs typeface="Dotum"/>
              </a:rPr>
              <a:t>진행</a:t>
            </a:r>
            <a:endParaRPr sz="1150">
              <a:latin typeface="Dotum"/>
              <a:cs typeface="Dotum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435724" y="1831911"/>
            <a:ext cx="145732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자사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80" b="1">
                <a:solidFill>
                  <a:srgbClr val="333333"/>
                </a:solidFill>
                <a:latin typeface="Microsoft YaHei"/>
                <a:cs typeface="Microsoft YaHei"/>
              </a:rPr>
              <a:t>vs</a:t>
            </a:r>
            <a:r>
              <a:rPr dirty="0" sz="1500" spc="-70" b="1">
                <a:solidFill>
                  <a:srgbClr val="333333"/>
                </a:solidFill>
                <a:latin typeface="Microsoft YaHei"/>
                <a:cs typeface="Microsoft YaHei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경쟁사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비교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6530975" y="2339213"/>
            <a:ext cx="30607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85" b="1">
                <a:solidFill>
                  <a:srgbClr val="1328A0"/>
                </a:solidFill>
                <a:latin typeface="Malgun Gothic"/>
                <a:cs typeface="Malgun Gothic"/>
              </a:rPr>
              <a:t>항목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8505824" y="2362199"/>
            <a:ext cx="381000" cy="219075"/>
          </a:xfrm>
          <a:custGeom>
            <a:avLst/>
            <a:gdLst/>
            <a:ahLst/>
            <a:cxnLst/>
            <a:rect l="l" t="t" r="r" b="b"/>
            <a:pathLst>
              <a:path w="381000" h="219075">
                <a:moveTo>
                  <a:pt x="278654" y="219074"/>
                </a:moveTo>
                <a:lnTo>
                  <a:pt x="102344" y="219074"/>
                </a:lnTo>
                <a:lnTo>
                  <a:pt x="95220" y="218373"/>
                </a:lnTo>
                <a:lnTo>
                  <a:pt x="54660" y="204609"/>
                </a:lnTo>
                <a:lnTo>
                  <a:pt x="22454" y="176373"/>
                </a:lnTo>
                <a:lnTo>
                  <a:pt x="3507" y="137961"/>
                </a:lnTo>
                <a:lnTo>
                  <a:pt x="0" y="116729"/>
                </a:lnTo>
                <a:lnTo>
                  <a:pt x="0" y="109537"/>
                </a:lnTo>
                <a:lnTo>
                  <a:pt x="0" y="102345"/>
                </a:lnTo>
                <a:lnTo>
                  <a:pt x="11089" y="60974"/>
                </a:lnTo>
                <a:lnTo>
                  <a:pt x="37166" y="26996"/>
                </a:lnTo>
                <a:lnTo>
                  <a:pt x="74262" y="5585"/>
                </a:lnTo>
                <a:lnTo>
                  <a:pt x="102344" y="0"/>
                </a:lnTo>
                <a:lnTo>
                  <a:pt x="278654" y="0"/>
                </a:lnTo>
                <a:lnTo>
                  <a:pt x="320024" y="11090"/>
                </a:lnTo>
                <a:lnTo>
                  <a:pt x="354001" y="37168"/>
                </a:lnTo>
                <a:lnTo>
                  <a:pt x="375413" y="74263"/>
                </a:lnTo>
                <a:lnTo>
                  <a:pt x="380999" y="102345"/>
                </a:lnTo>
                <a:lnTo>
                  <a:pt x="380999" y="116729"/>
                </a:lnTo>
                <a:lnTo>
                  <a:pt x="369907" y="158099"/>
                </a:lnTo>
                <a:lnTo>
                  <a:pt x="343830" y="192077"/>
                </a:lnTo>
                <a:lnTo>
                  <a:pt x="306734" y="213488"/>
                </a:lnTo>
                <a:lnTo>
                  <a:pt x="285777" y="218373"/>
                </a:lnTo>
                <a:lnTo>
                  <a:pt x="278654" y="219074"/>
                </a:lnTo>
                <a:close/>
              </a:path>
            </a:pathLst>
          </a:custGeom>
          <a:solidFill>
            <a:srgbClr val="1328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8573343" y="2339213"/>
            <a:ext cx="1014094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50" spc="-10" b="1">
                <a:solidFill>
                  <a:srgbClr val="FFFFFF"/>
                </a:solidFill>
                <a:latin typeface="Malgun Gothic"/>
                <a:cs typeface="Malgun Gothic"/>
              </a:rPr>
              <a:t>선택</a:t>
            </a:r>
            <a:r>
              <a:rPr dirty="0" sz="1050" spc="26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300" spc="-60" b="1">
                <a:solidFill>
                  <a:srgbClr val="1328A0"/>
                </a:solidFill>
                <a:latin typeface="Trebuchet MS"/>
                <a:cs typeface="Trebuchet MS"/>
              </a:rPr>
              <a:t>EY </a:t>
            </a:r>
            <a:r>
              <a:rPr dirty="0" sz="1350" spc="-285" b="1">
                <a:solidFill>
                  <a:srgbClr val="1328A0"/>
                </a:solidFill>
                <a:latin typeface="Malgun Gothic"/>
                <a:cs typeface="Malgun Gothic"/>
              </a:rPr>
              <a:t>컨설팅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10589814" y="2339213"/>
            <a:ext cx="44640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85" b="1">
                <a:solidFill>
                  <a:srgbClr val="1328A0"/>
                </a:solidFill>
                <a:latin typeface="Malgun Gothic"/>
                <a:cs typeface="Malgun Gothic"/>
              </a:rPr>
              <a:t>경쟁사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530975" y="2758313"/>
            <a:ext cx="10922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리테일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전문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경험</a:t>
            </a:r>
            <a:endParaRPr sz="1350">
              <a:latin typeface="Dotum"/>
              <a:cs typeface="Dotum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8384926" y="2758313"/>
            <a:ext cx="13150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50" b="1">
                <a:solidFill>
                  <a:srgbClr val="333333"/>
                </a:solidFill>
                <a:latin typeface="Trebuchet MS"/>
                <a:cs typeface="Trebuchet MS"/>
              </a:rPr>
              <a:t>20</a:t>
            </a:r>
            <a:r>
              <a:rPr dirty="0" sz="1350" spc="-150" b="1">
                <a:solidFill>
                  <a:srgbClr val="333333"/>
                </a:solidFill>
                <a:latin typeface="Malgun Gothic"/>
                <a:cs typeface="Malgun Gothic"/>
              </a:rPr>
              <a:t>건</a:t>
            </a:r>
            <a:r>
              <a:rPr dirty="0" sz="1350" spc="-13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이상</a:t>
            </a:r>
            <a:r>
              <a:rPr dirty="0" sz="1350" spc="-13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유사</a:t>
            </a:r>
            <a:r>
              <a:rPr dirty="0" sz="1350" spc="-13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333333"/>
                </a:solidFill>
                <a:latin typeface="Malgun Gothic"/>
                <a:cs typeface="Malgun Gothic"/>
              </a:rPr>
              <a:t>구축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10526116" y="2758313"/>
            <a:ext cx="57340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165">
                <a:solidFill>
                  <a:srgbClr val="333333"/>
                </a:solidFill>
                <a:latin typeface="Arial"/>
                <a:cs typeface="Arial"/>
              </a:rPr>
              <a:t>5</a:t>
            </a:r>
            <a:r>
              <a:rPr dirty="0" sz="1350" spc="-165">
                <a:solidFill>
                  <a:srgbClr val="333333"/>
                </a:solidFill>
                <a:latin typeface="Dotum"/>
                <a:cs typeface="Dotum"/>
              </a:rPr>
              <a:t>건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이하</a:t>
            </a:r>
            <a:endParaRPr sz="1350">
              <a:latin typeface="Dotum"/>
              <a:cs typeface="Dotum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530975" y="3186938"/>
            <a:ext cx="909319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확장성</a:t>
            </a:r>
            <a:endParaRPr sz="1350">
              <a:latin typeface="Dotum"/>
              <a:cs typeface="Dotum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8334623" y="3186938"/>
            <a:ext cx="141541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전</a:t>
            </a:r>
            <a:r>
              <a:rPr dirty="0" sz="1350" spc="-13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세계</a:t>
            </a:r>
            <a:r>
              <a:rPr dirty="0" sz="1350" spc="-13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네트워크</a:t>
            </a:r>
            <a:r>
              <a:rPr dirty="0" sz="1350" spc="-13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333333"/>
                </a:solidFill>
                <a:latin typeface="Malgun Gothic"/>
                <a:cs typeface="Malgun Gothic"/>
              </a:rPr>
              <a:t>활용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10287991" y="3186938"/>
            <a:ext cx="104965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제한적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333333"/>
                </a:solidFill>
                <a:latin typeface="Dotum"/>
                <a:cs typeface="Dotum"/>
              </a:rPr>
              <a:t>네트워크</a:t>
            </a:r>
            <a:endParaRPr sz="1350">
              <a:latin typeface="Dotum"/>
              <a:cs typeface="Dotum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6530975" y="3615562"/>
            <a:ext cx="6292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대응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333333"/>
                </a:solidFill>
                <a:latin typeface="Dotum"/>
                <a:cs typeface="Dotum"/>
              </a:rPr>
              <a:t>속도</a:t>
            </a:r>
            <a:endParaRPr sz="1350">
              <a:latin typeface="Dotum"/>
              <a:cs typeface="Dotum"/>
            </a:endParaRPr>
          </a:p>
        </p:txBody>
      </p:sp>
      <p:sp>
        <p:nvSpPr>
          <p:cNvPr id="37" name="object 37" descr=""/>
          <p:cNvSpPr txBox="1"/>
          <p:nvPr/>
        </p:nvSpPr>
        <p:spPr>
          <a:xfrm>
            <a:off x="8406209" y="3615562"/>
            <a:ext cx="127254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80" b="1">
                <a:solidFill>
                  <a:srgbClr val="333333"/>
                </a:solidFill>
                <a:latin typeface="Trebuchet MS"/>
                <a:cs typeface="Trebuchet MS"/>
              </a:rPr>
              <a:t>24</a:t>
            </a:r>
            <a:r>
              <a:rPr dirty="0" sz="1350" spc="-180" b="1">
                <a:solidFill>
                  <a:srgbClr val="333333"/>
                </a:solidFill>
                <a:latin typeface="Malgun Gothic"/>
                <a:cs typeface="Malgun Gothic"/>
              </a:rPr>
              <a:t>시간</a:t>
            </a:r>
            <a:r>
              <a:rPr dirty="0" sz="1350" spc="-12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이내</a:t>
            </a:r>
            <a:r>
              <a:rPr dirty="0" sz="1350" spc="-12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333333"/>
                </a:solidFill>
                <a:latin typeface="Malgun Gothic"/>
                <a:cs typeface="Malgun Gothic"/>
              </a:rPr>
              <a:t>피드백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38" name="object 38" descr=""/>
          <p:cNvSpPr txBox="1"/>
          <p:nvPr/>
        </p:nvSpPr>
        <p:spPr>
          <a:xfrm>
            <a:off x="10413751" y="3615562"/>
            <a:ext cx="79819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165">
                <a:solidFill>
                  <a:srgbClr val="333333"/>
                </a:solidFill>
                <a:latin typeface="Arial"/>
                <a:cs typeface="Arial"/>
              </a:rPr>
              <a:t>48</a:t>
            </a:r>
            <a:r>
              <a:rPr dirty="0" sz="1350" spc="-165">
                <a:solidFill>
                  <a:srgbClr val="333333"/>
                </a:solidFill>
                <a:latin typeface="Dotum"/>
                <a:cs typeface="Dotum"/>
              </a:rPr>
              <a:t>시간</a:t>
            </a:r>
            <a:r>
              <a:rPr dirty="0" sz="13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이상</a:t>
            </a:r>
            <a:endParaRPr sz="1350">
              <a:latin typeface="Dotum"/>
              <a:cs typeface="Dotum"/>
            </a:endParaRPr>
          </a:p>
        </p:txBody>
      </p:sp>
      <p:sp>
        <p:nvSpPr>
          <p:cNvPr id="39" name="object 39" descr=""/>
          <p:cNvSpPr txBox="1"/>
          <p:nvPr/>
        </p:nvSpPr>
        <p:spPr>
          <a:xfrm>
            <a:off x="6530975" y="4044187"/>
            <a:ext cx="10922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리스크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역량</a:t>
            </a:r>
            <a:endParaRPr sz="1350">
              <a:latin typeface="Dotum"/>
              <a:cs typeface="Dotum"/>
            </a:endParaRPr>
          </a:p>
        </p:txBody>
      </p:sp>
      <p:sp>
        <p:nvSpPr>
          <p:cNvPr id="40" name="object 40" descr=""/>
          <p:cNvSpPr txBox="1"/>
          <p:nvPr/>
        </p:nvSpPr>
        <p:spPr>
          <a:xfrm>
            <a:off x="8426003" y="4044187"/>
            <a:ext cx="123253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체계적</a:t>
            </a:r>
            <a:r>
              <a:rPr dirty="0" sz="1350" spc="-13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관리</a:t>
            </a:r>
            <a:r>
              <a:rPr dirty="0" sz="1350" spc="-13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333333"/>
                </a:solidFill>
                <a:latin typeface="Malgun Gothic"/>
                <a:cs typeface="Malgun Gothic"/>
              </a:rPr>
              <a:t>시스템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41" name="object 41" descr=""/>
          <p:cNvSpPr txBox="1"/>
          <p:nvPr/>
        </p:nvSpPr>
        <p:spPr>
          <a:xfrm>
            <a:off x="10336807" y="4044187"/>
            <a:ext cx="9525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기본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수준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endParaRPr sz="1350">
              <a:latin typeface="Dotum"/>
              <a:cs typeface="Dotum"/>
            </a:endParaRPr>
          </a:p>
        </p:txBody>
      </p:sp>
      <p:sp>
        <p:nvSpPr>
          <p:cNvPr id="42" name="object 42" descr=""/>
          <p:cNvSpPr txBox="1"/>
          <p:nvPr/>
        </p:nvSpPr>
        <p:spPr>
          <a:xfrm>
            <a:off x="6530975" y="4472812"/>
            <a:ext cx="62928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인력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333333"/>
                </a:solidFill>
                <a:latin typeface="Dotum"/>
                <a:cs typeface="Dotum"/>
              </a:rPr>
              <a:t>구성</a:t>
            </a:r>
            <a:endParaRPr sz="1350">
              <a:latin typeface="Dotum"/>
              <a:cs typeface="Dotum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8566348" y="4472812"/>
            <a:ext cx="9525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전담</a:t>
            </a:r>
            <a:r>
              <a:rPr dirty="0" sz="1350" spc="-13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전문가</a:t>
            </a:r>
            <a:r>
              <a:rPr dirty="0" sz="1350" spc="-13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310" b="1">
                <a:solidFill>
                  <a:srgbClr val="333333"/>
                </a:solidFill>
                <a:latin typeface="Malgun Gothic"/>
                <a:cs typeface="Malgun Gothic"/>
              </a:rPr>
              <a:t>팀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10336807" y="4472812"/>
            <a:ext cx="9525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비전담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혼합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333333"/>
                </a:solidFill>
                <a:latin typeface="Dotum"/>
                <a:cs typeface="Dotum"/>
              </a:rPr>
              <a:t>팀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45" name="object 45" descr=""/>
          <p:cNvGrpSpPr/>
          <p:nvPr/>
        </p:nvGrpSpPr>
        <p:grpSpPr>
          <a:xfrm>
            <a:off x="704849" y="5267324"/>
            <a:ext cx="10877550" cy="838200"/>
            <a:chOff x="704849" y="5267324"/>
            <a:chExt cx="10877550" cy="838200"/>
          </a:xfrm>
        </p:grpSpPr>
        <p:sp>
          <p:nvSpPr>
            <p:cNvPr id="46" name="object 46" descr=""/>
            <p:cNvSpPr/>
            <p:nvPr/>
          </p:nvSpPr>
          <p:spPr>
            <a:xfrm>
              <a:off x="704849" y="5267324"/>
              <a:ext cx="10877550" cy="838200"/>
            </a:xfrm>
            <a:custGeom>
              <a:avLst/>
              <a:gdLst/>
              <a:ahLst/>
              <a:cxnLst/>
              <a:rect l="l" t="t" r="r" b="b"/>
              <a:pathLst>
                <a:path w="10877550" h="838200">
                  <a:moveTo>
                    <a:pt x="10877549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10877549" y="0"/>
                  </a:lnTo>
                  <a:lnTo>
                    <a:pt x="10877549" y="8381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7" name="object 47" descr=""/>
            <p:cNvSpPr/>
            <p:nvPr/>
          </p:nvSpPr>
          <p:spPr>
            <a:xfrm>
              <a:off x="704849" y="5267324"/>
              <a:ext cx="38100" cy="838200"/>
            </a:xfrm>
            <a:custGeom>
              <a:avLst/>
              <a:gdLst/>
              <a:ahLst/>
              <a:cxnLst/>
              <a:rect l="l" t="t" r="r" b="b"/>
              <a:pathLst>
                <a:path w="38100" h="838200">
                  <a:moveTo>
                    <a:pt x="38099" y="838199"/>
                  </a:moveTo>
                  <a:lnTo>
                    <a:pt x="0" y="8381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8381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882650" y="5415787"/>
            <a:ext cx="206121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60" b="1">
                <a:solidFill>
                  <a:srgbClr val="1D3A8A"/>
                </a:solidFill>
                <a:latin typeface="Trebuchet MS"/>
                <a:cs typeface="Trebuchet MS"/>
              </a:rPr>
              <a:t>EY</a:t>
            </a:r>
            <a:r>
              <a:rPr dirty="0" sz="1300" spc="-50" b="1">
                <a:solidFill>
                  <a:srgbClr val="1D3A8A"/>
                </a:solidFill>
                <a:latin typeface="Trebuchet MS"/>
                <a:cs typeface="Trebuchet MS"/>
              </a:rPr>
              <a:t> </a:t>
            </a:r>
            <a:r>
              <a:rPr dirty="0" sz="1350" spc="-260" b="1">
                <a:solidFill>
                  <a:srgbClr val="1D3A8A"/>
                </a:solidFill>
                <a:latin typeface="Malgun Gothic"/>
                <a:cs typeface="Malgun Gothic"/>
              </a:rPr>
              <a:t>컨설팅과</a:t>
            </a:r>
            <a:r>
              <a:rPr dirty="0" sz="1350" spc="-130" b="1">
                <a:solidFill>
                  <a:srgbClr val="1D3A8A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1D3A8A"/>
                </a:solidFill>
                <a:latin typeface="Malgun Gothic"/>
                <a:cs typeface="Malgun Gothic"/>
              </a:rPr>
              <a:t>함께하는</a:t>
            </a:r>
            <a:r>
              <a:rPr dirty="0" sz="1350" spc="-130" b="1">
                <a:solidFill>
                  <a:srgbClr val="1D3A8A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1D3A8A"/>
                </a:solidFill>
                <a:latin typeface="Malgun Gothic"/>
                <a:cs typeface="Malgun Gothic"/>
              </a:rPr>
              <a:t>고객</a:t>
            </a:r>
            <a:r>
              <a:rPr dirty="0" sz="1350" spc="-130" b="1">
                <a:solidFill>
                  <a:srgbClr val="1D3A8A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1D3A8A"/>
                </a:solidFill>
                <a:latin typeface="Malgun Gothic"/>
                <a:cs typeface="Malgun Gothic"/>
              </a:rPr>
              <a:t>가치</a:t>
            </a:r>
            <a:endParaRPr sz="1350">
              <a:latin typeface="Malgun Gothic"/>
              <a:cs typeface="Malgun Gothic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95249" y="5762624"/>
            <a:ext cx="12096750" cy="1095375"/>
            <a:chOff x="95249" y="5762624"/>
            <a:chExt cx="12096750" cy="1095375"/>
          </a:xfrm>
        </p:grpSpPr>
        <p:pic>
          <p:nvPicPr>
            <p:cNvPr id="50" name="object 5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95349" y="5762624"/>
              <a:ext cx="152399" cy="152399"/>
            </a:xfrm>
            <a:prstGeom prst="rect">
              <a:avLst/>
            </a:prstGeom>
          </p:spPr>
        </p:pic>
        <p:pic>
          <p:nvPicPr>
            <p:cNvPr id="51" name="object 5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886074" y="5762624"/>
              <a:ext cx="152399" cy="152399"/>
            </a:xfrm>
            <a:prstGeom prst="rect">
              <a:avLst/>
            </a:prstGeom>
          </p:spPr>
        </p:pic>
        <p:pic>
          <p:nvPicPr>
            <p:cNvPr id="52" name="object 5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43424" y="5762624"/>
              <a:ext cx="152399" cy="152399"/>
            </a:xfrm>
            <a:prstGeom prst="rect">
              <a:avLst/>
            </a:prstGeom>
          </p:spPr>
        </p:pic>
        <p:pic>
          <p:nvPicPr>
            <p:cNvPr id="53" name="object 5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25149" y="6476999"/>
              <a:ext cx="857249" cy="228599"/>
            </a:xfrm>
            <a:prstGeom prst="rect">
              <a:avLst/>
            </a:prstGeom>
          </p:spPr>
        </p:pic>
        <p:sp>
          <p:nvSpPr>
            <p:cNvPr id="54" name="object 54" descr=""/>
            <p:cNvSpPr/>
            <p:nvPr/>
          </p:nvSpPr>
          <p:spPr>
            <a:xfrm>
              <a:off x="95249" y="6705599"/>
              <a:ext cx="12096750" cy="152400"/>
            </a:xfrm>
            <a:custGeom>
              <a:avLst/>
              <a:gdLst/>
              <a:ahLst/>
              <a:cxnLst/>
              <a:rect l="l" t="t" r="r" b="b"/>
              <a:pathLst>
                <a:path w="12096750" h="152400">
                  <a:moveTo>
                    <a:pt x="12096749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2096749" y="0"/>
                  </a:lnTo>
                  <a:lnTo>
                    <a:pt x="12096749" y="1523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10487024" y="6343649"/>
              <a:ext cx="1514475" cy="323850"/>
            </a:xfrm>
            <a:custGeom>
              <a:avLst/>
              <a:gdLst/>
              <a:ahLst/>
              <a:cxnLst/>
              <a:rect l="l" t="t" r="r" b="b"/>
              <a:pathLst>
                <a:path w="1514475" h="323850">
                  <a:moveTo>
                    <a:pt x="14814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81427" y="0"/>
                  </a:lnTo>
                  <a:lnTo>
                    <a:pt x="1513508" y="28187"/>
                  </a:lnTo>
                  <a:lnTo>
                    <a:pt x="1514474" y="33047"/>
                  </a:lnTo>
                  <a:lnTo>
                    <a:pt x="1514474" y="290802"/>
                  </a:lnTo>
                  <a:lnTo>
                    <a:pt x="1486287" y="322883"/>
                  </a:lnTo>
                  <a:lnTo>
                    <a:pt x="14814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0132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57" name="object 57" descr=""/>
          <p:cNvSpPr txBox="1"/>
          <p:nvPr/>
        </p:nvSpPr>
        <p:spPr>
          <a:xfrm>
            <a:off x="1111250" y="5720587"/>
            <a:ext cx="155575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성공적인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직영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매장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운영</a:t>
            </a:r>
            <a:endParaRPr sz="1350">
              <a:latin typeface="Dotum"/>
              <a:cs typeface="Dotum"/>
            </a:endParaRPr>
          </a:p>
        </p:txBody>
      </p:sp>
      <p:sp>
        <p:nvSpPr>
          <p:cNvPr id="60" name="object 6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pc="-95"/>
              <a:t>Made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35"/>
              <a:t> </a:t>
            </a:r>
            <a:r>
              <a:rPr dirty="0" spc="-70"/>
              <a:t>Genspark</a:t>
            </a:r>
          </a:p>
        </p:txBody>
      </p:sp>
      <p:sp>
        <p:nvSpPr>
          <p:cNvPr id="61" name="object 61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199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pc="-190"/>
              <a:t>삼성전자</a:t>
            </a:r>
            <a:r>
              <a:rPr dirty="0" spc="-85"/>
              <a:t> </a:t>
            </a:r>
            <a:r>
              <a:rPr dirty="0" spc="-65">
                <a:latin typeface="Tahoma"/>
                <a:cs typeface="Tahoma"/>
              </a:rPr>
              <a:t>MX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90"/>
              <a:t>미국</a:t>
            </a:r>
            <a:r>
              <a:rPr dirty="0" spc="-80"/>
              <a:t> </a:t>
            </a:r>
            <a:r>
              <a:rPr dirty="0" spc="-190"/>
              <a:t>직영</a:t>
            </a:r>
            <a:r>
              <a:rPr dirty="0" spc="-80"/>
              <a:t> </a:t>
            </a:r>
            <a:r>
              <a:rPr dirty="0" spc="-190"/>
              <a:t>매장</a:t>
            </a:r>
            <a:r>
              <a:rPr dirty="0" spc="-80"/>
              <a:t> </a:t>
            </a:r>
            <a:r>
              <a:rPr dirty="0" spc="-20">
                <a:latin typeface="Tahoma"/>
                <a:cs typeface="Tahoma"/>
              </a:rPr>
              <a:t>PMO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70"/>
              <a:t>프로젝트</a:t>
            </a:r>
          </a:p>
        </p:txBody>
      </p:sp>
      <p:sp>
        <p:nvSpPr>
          <p:cNvPr id="58" name="object 58" descr=""/>
          <p:cNvSpPr txBox="1"/>
          <p:nvPr/>
        </p:nvSpPr>
        <p:spPr>
          <a:xfrm>
            <a:off x="3098551" y="5720587"/>
            <a:ext cx="123253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확장성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강화</a:t>
            </a:r>
            <a:endParaRPr sz="1350">
              <a:latin typeface="Dotum"/>
              <a:cs typeface="Dotum"/>
            </a:endParaRPr>
          </a:p>
        </p:txBody>
      </p:sp>
      <p:sp>
        <p:nvSpPr>
          <p:cNvPr id="59" name="object 59" descr=""/>
          <p:cNvSpPr txBox="1"/>
          <p:nvPr/>
        </p:nvSpPr>
        <p:spPr>
          <a:xfrm>
            <a:off x="4762896" y="5720587"/>
            <a:ext cx="1878964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지속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가능한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리테일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모델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확보</a:t>
            </a:r>
            <a:endParaRPr sz="13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8715375"/>
            <a:chOff x="0" y="0"/>
            <a:chExt cx="12192000" cy="8715375"/>
          </a:xfrm>
        </p:grpSpPr>
        <p:sp>
          <p:nvSpPr>
            <p:cNvPr id="3" name="object 3" descr=""/>
            <p:cNvSpPr/>
            <p:nvPr/>
          </p:nvSpPr>
          <p:spPr>
            <a:xfrm>
              <a:off x="95249" y="0"/>
              <a:ext cx="12096750" cy="8562975"/>
            </a:xfrm>
            <a:custGeom>
              <a:avLst/>
              <a:gdLst/>
              <a:ahLst/>
              <a:cxnLst/>
              <a:rect l="l" t="t" r="r" b="b"/>
              <a:pathLst>
                <a:path w="12096750" h="8562975">
                  <a:moveTo>
                    <a:pt x="0" y="8562974"/>
                  </a:moveTo>
                  <a:lnTo>
                    <a:pt x="12096749" y="8562974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85629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95250" cy="8715375"/>
            </a:xfrm>
            <a:custGeom>
              <a:avLst/>
              <a:gdLst/>
              <a:ahLst/>
              <a:cxnLst/>
              <a:rect l="l" t="t" r="r" b="b"/>
              <a:pathLst>
                <a:path w="95250" h="8715375">
                  <a:moveTo>
                    <a:pt x="95249" y="8715374"/>
                  </a:moveTo>
                  <a:lnTo>
                    <a:pt x="0" y="8715374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8715374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04849" y="952499"/>
              <a:ext cx="762000" cy="38100"/>
            </a:xfrm>
            <a:custGeom>
              <a:avLst/>
              <a:gdLst/>
              <a:ahLst/>
              <a:cxnLst/>
              <a:rect l="l" t="t" r="r" b="b"/>
              <a:pathLst>
                <a:path w="762000" h="38100">
                  <a:moveTo>
                    <a:pt x="76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380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제안</a:t>
            </a:r>
            <a:r>
              <a:rPr dirty="0" spc="-320"/>
              <a:t> </a:t>
            </a:r>
            <a:r>
              <a:rPr dirty="0" spc="-605"/>
              <a:t>마무리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692149" y="1272032"/>
            <a:ext cx="162560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핵심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메시지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85">
                <a:solidFill>
                  <a:srgbClr val="1328A0"/>
                </a:solidFill>
                <a:latin typeface="Dotum"/>
                <a:cs typeface="Dotum"/>
              </a:rPr>
              <a:t>요약</a:t>
            </a:r>
            <a:endParaRPr sz="2000">
              <a:latin typeface="Dotum"/>
              <a:cs typeface="Dotum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04849" y="1752599"/>
            <a:ext cx="10877550" cy="2514600"/>
            <a:chOff x="704849" y="1752599"/>
            <a:chExt cx="10877550" cy="2514600"/>
          </a:xfrm>
        </p:grpSpPr>
        <p:sp>
          <p:nvSpPr>
            <p:cNvPr id="9" name="object 9" descr=""/>
            <p:cNvSpPr/>
            <p:nvPr/>
          </p:nvSpPr>
          <p:spPr>
            <a:xfrm>
              <a:off x="704849" y="3695699"/>
              <a:ext cx="10877550" cy="571500"/>
            </a:xfrm>
            <a:custGeom>
              <a:avLst/>
              <a:gdLst/>
              <a:ahLst/>
              <a:cxnLst/>
              <a:rect l="l" t="t" r="r" b="b"/>
              <a:pathLst>
                <a:path w="10877550" h="571500">
                  <a:moveTo>
                    <a:pt x="1087754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0877549" y="0"/>
                  </a:lnTo>
                  <a:lnTo>
                    <a:pt x="10877549" y="5714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04849" y="3695699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380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714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04849" y="1752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7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200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7722" y="1894552"/>
              <a:ext cx="135225" cy="97125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04849" y="24002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200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200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2962" y="2514599"/>
              <a:ext cx="104768" cy="152399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704849" y="3047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6"/>
                  </a:lnTo>
                  <a:lnTo>
                    <a:pt x="11130" y="254667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9149" y="3171824"/>
              <a:ext cx="152399" cy="133349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428999" y="3937396"/>
              <a:ext cx="150018" cy="107156"/>
            </a:xfrm>
            <a:prstGeom prst="rect">
              <a:avLst/>
            </a:prstGeom>
          </p:spPr>
        </p:pic>
      </p:grpSp>
      <p:sp>
        <p:nvSpPr>
          <p:cNvPr id="18" name="object 18" descr=""/>
          <p:cNvSpPr txBox="1"/>
          <p:nvPr/>
        </p:nvSpPr>
        <p:spPr>
          <a:xfrm>
            <a:off x="742949" y="1737377"/>
            <a:ext cx="10839450" cy="237172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495300">
              <a:lnSpc>
                <a:spcPct val="100000"/>
              </a:lnSpc>
              <a:spcBef>
                <a:spcPts val="19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삼성전자의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직영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매장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운영을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최적의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파트너십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제안</a:t>
            </a:r>
            <a:endParaRPr sz="1350">
              <a:latin typeface="Dotum"/>
              <a:cs typeface="Dotum"/>
            </a:endParaRPr>
          </a:p>
          <a:p>
            <a:pPr marL="495300">
              <a:lnSpc>
                <a:spcPct val="100000"/>
              </a:lnSpc>
              <a:spcBef>
                <a:spcPts val="105"/>
              </a:spcBef>
            </a:pPr>
            <a:r>
              <a:rPr dirty="0" sz="1200" spc="-120">
                <a:solidFill>
                  <a:srgbClr val="4A5462"/>
                </a:solidFill>
                <a:latin typeface="Lucida Sans"/>
                <a:cs typeface="Lucida Sans"/>
              </a:rPr>
              <a:t>EY</a:t>
            </a:r>
            <a:r>
              <a:rPr dirty="0" sz="1200" spc="-75">
                <a:solidFill>
                  <a:srgbClr val="4A5462"/>
                </a:solidFill>
                <a:latin typeface="Lucida Sans"/>
                <a:cs typeface="Lucida Sans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컨설팅의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전문성과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경험으로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성공적인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리테일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혁신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지원</a:t>
            </a:r>
            <a:endParaRPr sz="11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050">
              <a:latin typeface="Dotum"/>
              <a:cs typeface="Dotum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표준화된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직영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매장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운영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모델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구축</a:t>
            </a:r>
            <a:endParaRPr sz="1350">
              <a:latin typeface="Dotum"/>
              <a:cs typeface="Dotum"/>
            </a:endParaRPr>
          </a:p>
          <a:p>
            <a:pPr marL="495300">
              <a:lnSpc>
                <a:spcPct val="100000"/>
              </a:lnSpc>
              <a:spcBef>
                <a:spcPts val="10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확장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가능한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120">
                <a:solidFill>
                  <a:srgbClr val="4A5462"/>
                </a:solidFill>
                <a:latin typeface="Lucida Sans"/>
                <a:cs typeface="Lucida Sans"/>
              </a:rPr>
              <a:t>Framework</a:t>
            </a:r>
            <a:r>
              <a:rPr dirty="0" sz="1150" spc="-120">
                <a:solidFill>
                  <a:srgbClr val="4A5462"/>
                </a:solidFill>
                <a:latin typeface="Dotum"/>
                <a:cs typeface="Dotum"/>
              </a:rPr>
              <a:t>로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일관된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고객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경험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제공</a:t>
            </a:r>
            <a:endParaRPr sz="11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565"/>
              </a:spcBef>
            </a:pPr>
            <a:endParaRPr sz="1050">
              <a:latin typeface="Dotum"/>
              <a:cs typeface="Dotum"/>
            </a:endParaRPr>
          </a:p>
          <a:p>
            <a:pPr marL="495300">
              <a:lnSpc>
                <a:spcPct val="100000"/>
              </a:lnSpc>
              <a:spcBef>
                <a:spcPts val="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철저한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관리로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리스크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최소화</a:t>
            </a:r>
            <a:endParaRPr sz="1350">
              <a:latin typeface="Dotum"/>
              <a:cs typeface="Dotum"/>
            </a:endParaRPr>
          </a:p>
          <a:p>
            <a:pPr marL="495300">
              <a:lnSpc>
                <a:spcPct val="100000"/>
              </a:lnSpc>
              <a:spcBef>
                <a:spcPts val="105"/>
              </a:spcBef>
            </a:pPr>
            <a:r>
              <a:rPr dirty="0" sz="1200" spc="-190">
                <a:solidFill>
                  <a:srgbClr val="4A5462"/>
                </a:solidFill>
                <a:latin typeface="Lucida Sans"/>
                <a:cs typeface="Lucida Sans"/>
              </a:rPr>
              <a:t>4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개월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내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성공적인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구축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운영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이관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보장</a:t>
            </a:r>
            <a:endParaRPr sz="115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0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475"/>
              </a:spcBef>
            </a:pPr>
            <a:endParaRPr sz="1050">
              <a:latin typeface="Dotum"/>
              <a:cs typeface="Dotum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삼성전자의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성공적인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리테일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혁신을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여정을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함께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80">
                <a:solidFill>
                  <a:srgbClr val="333333"/>
                </a:solidFill>
                <a:latin typeface="Dotum"/>
                <a:cs typeface="Dotum"/>
              </a:rPr>
              <a:t>시작하겠습니다</a:t>
            </a:r>
            <a:endParaRPr sz="1500">
              <a:latin typeface="Dotum"/>
              <a:cs typeface="Dotum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3590924" y="3937396"/>
            <a:ext cx="5303520" cy="1339850"/>
            <a:chOff x="3590924" y="3937396"/>
            <a:chExt cx="5303520" cy="1339850"/>
          </a:xfrm>
        </p:grpSpPr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743949" y="3937396"/>
              <a:ext cx="150018" cy="107156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3590924" y="4495799"/>
              <a:ext cx="2438400" cy="781050"/>
            </a:xfrm>
            <a:custGeom>
              <a:avLst/>
              <a:gdLst/>
              <a:ahLst/>
              <a:cxnLst/>
              <a:rect l="l" t="t" r="r" b="b"/>
              <a:pathLst>
                <a:path w="2438400" h="781050">
                  <a:moveTo>
                    <a:pt x="2367203" y="781049"/>
                  </a:moveTo>
                  <a:lnTo>
                    <a:pt x="71196" y="781049"/>
                  </a:lnTo>
                  <a:lnTo>
                    <a:pt x="66241" y="780561"/>
                  </a:lnTo>
                  <a:lnTo>
                    <a:pt x="29705" y="765427"/>
                  </a:lnTo>
                  <a:lnTo>
                    <a:pt x="3885" y="729387"/>
                  </a:lnTo>
                  <a:lnTo>
                    <a:pt x="0" y="709853"/>
                  </a:lnTo>
                  <a:lnTo>
                    <a:pt x="0" y="7048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67203" y="0"/>
                  </a:lnTo>
                  <a:lnTo>
                    <a:pt x="2408694" y="15621"/>
                  </a:lnTo>
                  <a:lnTo>
                    <a:pt x="2434513" y="51661"/>
                  </a:lnTo>
                  <a:lnTo>
                    <a:pt x="2438399" y="71196"/>
                  </a:lnTo>
                  <a:lnTo>
                    <a:pt x="2438399" y="709853"/>
                  </a:lnTo>
                  <a:lnTo>
                    <a:pt x="2422777" y="751344"/>
                  </a:lnTo>
                  <a:lnTo>
                    <a:pt x="2386737" y="777164"/>
                  </a:lnTo>
                  <a:lnTo>
                    <a:pt x="2372158" y="780561"/>
                  </a:lnTo>
                  <a:lnTo>
                    <a:pt x="2367203" y="781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2" name="object 2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714874" y="4610099"/>
              <a:ext cx="200025" cy="228600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4136628" y="4930012"/>
            <a:ext cx="1346835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기술</a:t>
            </a:r>
            <a:r>
              <a:rPr dirty="0" sz="13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25">
                <a:solidFill>
                  <a:srgbClr val="333333"/>
                </a:solidFill>
                <a:latin typeface="Dotum"/>
                <a:cs typeface="Dotum"/>
              </a:rPr>
              <a:t>검증</a:t>
            </a:r>
            <a:r>
              <a:rPr dirty="0" sz="1300" spc="-125">
                <a:solidFill>
                  <a:srgbClr val="333333"/>
                </a:solidFill>
                <a:latin typeface="Arial"/>
                <a:cs typeface="Arial"/>
              </a:rPr>
              <a:t>(PoC)</a:t>
            </a:r>
            <a:r>
              <a:rPr dirty="0" sz="130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제안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6257923" y="4495799"/>
            <a:ext cx="2438400" cy="781050"/>
            <a:chOff x="6257923" y="4495799"/>
            <a:chExt cx="2438400" cy="781050"/>
          </a:xfrm>
        </p:grpSpPr>
        <p:sp>
          <p:nvSpPr>
            <p:cNvPr id="25" name="object 25" descr=""/>
            <p:cNvSpPr/>
            <p:nvPr/>
          </p:nvSpPr>
          <p:spPr>
            <a:xfrm>
              <a:off x="6257923" y="4495799"/>
              <a:ext cx="2438400" cy="781050"/>
            </a:xfrm>
            <a:custGeom>
              <a:avLst/>
              <a:gdLst/>
              <a:ahLst/>
              <a:cxnLst/>
              <a:rect l="l" t="t" r="r" b="b"/>
              <a:pathLst>
                <a:path w="2438400" h="781050">
                  <a:moveTo>
                    <a:pt x="2367203" y="781049"/>
                  </a:moveTo>
                  <a:lnTo>
                    <a:pt x="71196" y="781049"/>
                  </a:lnTo>
                  <a:lnTo>
                    <a:pt x="66241" y="780561"/>
                  </a:lnTo>
                  <a:lnTo>
                    <a:pt x="29705" y="765427"/>
                  </a:lnTo>
                  <a:lnTo>
                    <a:pt x="3885" y="729387"/>
                  </a:lnTo>
                  <a:lnTo>
                    <a:pt x="0" y="709853"/>
                  </a:lnTo>
                  <a:lnTo>
                    <a:pt x="0" y="7048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367203" y="0"/>
                  </a:lnTo>
                  <a:lnTo>
                    <a:pt x="2408694" y="15621"/>
                  </a:lnTo>
                  <a:lnTo>
                    <a:pt x="2434513" y="51661"/>
                  </a:lnTo>
                  <a:lnTo>
                    <a:pt x="2438399" y="71196"/>
                  </a:lnTo>
                  <a:lnTo>
                    <a:pt x="2438399" y="709853"/>
                  </a:lnTo>
                  <a:lnTo>
                    <a:pt x="2422777" y="751344"/>
                  </a:lnTo>
                  <a:lnTo>
                    <a:pt x="2386737" y="777164"/>
                  </a:lnTo>
                  <a:lnTo>
                    <a:pt x="2372158" y="780561"/>
                  </a:lnTo>
                  <a:lnTo>
                    <a:pt x="2367203" y="781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81874" y="4610099"/>
              <a:ext cx="200025" cy="228600"/>
            </a:xfrm>
            <a:prstGeom prst="rect">
              <a:avLst/>
            </a:prstGeom>
          </p:spPr>
        </p:pic>
      </p:grpSp>
      <p:sp>
        <p:nvSpPr>
          <p:cNvPr id="27" name="object 27" descr=""/>
          <p:cNvSpPr txBox="1"/>
          <p:nvPr/>
        </p:nvSpPr>
        <p:spPr>
          <a:xfrm>
            <a:off x="6839495" y="4930012"/>
            <a:ext cx="127508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후속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미팅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일정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협의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704849" y="5734049"/>
            <a:ext cx="10877550" cy="1066800"/>
            <a:chOff x="704849" y="5734049"/>
            <a:chExt cx="10877550" cy="1066800"/>
          </a:xfrm>
        </p:grpSpPr>
        <p:sp>
          <p:nvSpPr>
            <p:cNvPr id="29" name="object 29" descr=""/>
            <p:cNvSpPr/>
            <p:nvPr/>
          </p:nvSpPr>
          <p:spPr>
            <a:xfrm>
              <a:off x="704849" y="5734049"/>
              <a:ext cx="10877550" cy="1066800"/>
            </a:xfrm>
            <a:custGeom>
              <a:avLst/>
              <a:gdLst/>
              <a:ahLst/>
              <a:cxnLst/>
              <a:rect l="l" t="t" r="r" b="b"/>
              <a:pathLst>
                <a:path w="10877550" h="1066800">
                  <a:moveTo>
                    <a:pt x="10806352" y="1066799"/>
                  </a:moveTo>
                  <a:lnTo>
                    <a:pt x="71196" y="1066799"/>
                  </a:lnTo>
                  <a:lnTo>
                    <a:pt x="66241" y="1066310"/>
                  </a:lnTo>
                  <a:lnTo>
                    <a:pt x="29705" y="1051177"/>
                  </a:lnTo>
                  <a:lnTo>
                    <a:pt x="3885" y="1015136"/>
                  </a:lnTo>
                  <a:lnTo>
                    <a:pt x="0" y="995603"/>
                  </a:lnTo>
                  <a:lnTo>
                    <a:pt x="0" y="9905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806352" y="0"/>
                  </a:lnTo>
                  <a:lnTo>
                    <a:pt x="10847841" y="15620"/>
                  </a:lnTo>
                  <a:lnTo>
                    <a:pt x="10873661" y="51661"/>
                  </a:lnTo>
                  <a:lnTo>
                    <a:pt x="10877548" y="71196"/>
                  </a:lnTo>
                  <a:lnTo>
                    <a:pt x="10877548" y="995603"/>
                  </a:lnTo>
                  <a:lnTo>
                    <a:pt x="10861925" y="1037093"/>
                  </a:lnTo>
                  <a:lnTo>
                    <a:pt x="10825886" y="1062913"/>
                  </a:lnTo>
                  <a:lnTo>
                    <a:pt x="10811306" y="1066310"/>
                  </a:lnTo>
                  <a:lnTo>
                    <a:pt x="10806352" y="10667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57249" y="5934074"/>
              <a:ext cx="171449" cy="171449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844550" y="5775357"/>
            <a:ext cx="4239260" cy="878840"/>
          </a:xfrm>
          <a:prstGeom prst="rect">
            <a:avLst/>
          </a:prstGeom>
        </p:spPr>
        <p:txBody>
          <a:bodyPr wrap="square" lIns="0" tIns="130175" rIns="0" bIns="0" rtlCol="0" vert="horz">
            <a:spAutoFit/>
          </a:bodyPr>
          <a:lstStyle/>
          <a:p>
            <a:pPr marL="259715">
              <a:lnSpc>
                <a:spcPct val="100000"/>
              </a:lnSpc>
              <a:spcBef>
                <a:spcPts val="10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질의응답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0" b="1">
                <a:solidFill>
                  <a:srgbClr val="333333"/>
                </a:solidFill>
                <a:latin typeface="Arial"/>
                <a:cs typeface="Arial"/>
              </a:rPr>
              <a:t>(Q&amp;A)</a:t>
            </a:r>
            <a:endParaRPr sz="15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50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본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제안에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대한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질문이나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추가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논의가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필요한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사항이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있으시면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말씀해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4A5462"/>
                </a:solidFill>
                <a:latin typeface="Dotum"/>
                <a:cs typeface="Dotum"/>
              </a:rPr>
              <a:t>주세요</a:t>
            </a:r>
            <a:r>
              <a:rPr dirty="0" sz="1200" spc="-150">
                <a:solidFill>
                  <a:srgbClr val="4A5462"/>
                </a:solidFill>
                <a:latin typeface="Lucida Sans"/>
                <a:cs typeface="Lucida Sans"/>
              </a:rPr>
              <a:t>.</a:t>
            </a:r>
            <a:endParaRPr sz="1200">
              <a:latin typeface="Lucida Sans"/>
              <a:cs typeface="Lucida Sans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dirty="0" sz="1200" spc="-165" i="1">
                <a:solidFill>
                  <a:srgbClr val="6A7280"/>
                </a:solidFill>
                <a:latin typeface="Times New Roman"/>
                <a:cs typeface="Times New Roman"/>
              </a:rPr>
              <a:t>※</a:t>
            </a:r>
            <a:r>
              <a:rPr dirty="0" sz="1200" spc="-10" i="1">
                <a:solidFill>
                  <a:srgbClr val="6A7280"/>
                </a:solidFill>
                <a:latin typeface="Times New Roman"/>
                <a:cs typeface="Times New Roman"/>
              </a:rPr>
              <a:t> </a:t>
            </a:r>
            <a:r>
              <a:rPr dirty="0" sz="1200" spc="-240">
                <a:solidFill>
                  <a:srgbClr val="6A7280"/>
                </a:solidFill>
                <a:latin typeface="Dotum"/>
                <a:cs typeface="Dotum"/>
              </a:rPr>
              <a:t>추가</a:t>
            </a:r>
            <a:r>
              <a:rPr dirty="0" sz="1200" spc="-11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6A7280"/>
                </a:solidFill>
                <a:latin typeface="Dotum"/>
                <a:cs typeface="Dotum"/>
              </a:rPr>
              <a:t>참고</a:t>
            </a:r>
            <a:r>
              <a:rPr dirty="0" sz="1200" spc="-11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6A7280"/>
                </a:solidFill>
                <a:latin typeface="Dotum"/>
                <a:cs typeface="Dotum"/>
              </a:rPr>
              <a:t>자료는</a:t>
            </a:r>
            <a:r>
              <a:rPr dirty="0" sz="1200" spc="-10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6A7280"/>
                </a:solidFill>
                <a:latin typeface="Dotum"/>
                <a:cs typeface="Dotum"/>
              </a:rPr>
              <a:t>부록에서</a:t>
            </a:r>
            <a:r>
              <a:rPr dirty="0" sz="1200" spc="-11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6A7280"/>
                </a:solidFill>
                <a:latin typeface="Dotum"/>
                <a:cs typeface="Dotum"/>
              </a:rPr>
              <a:t>확인하실</a:t>
            </a:r>
            <a:r>
              <a:rPr dirty="0" sz="1200" spc="-11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 spc="-240">
                <a:solidFill>
                  <a:srgbClr val="6A7280"/>
                </a:solidFill>
                <a:latin typeface="Dotum"/>
                <a:cs typeface="Dotum"/>
              </a:rPr>
              <a:t>수</a:t>
            </a:r>
            <a:r>
              <a:rPr dirty="0" sz="1200" spc="-11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200" spc="-10">
                <a:solidFill>
                  <a:srgbClr val="6A7280"/>
                </a:solidFill>
                <a:latin typeface="Dotum"/>
                <a:cs typeface="Dotum"/>
              </a:rPr>
              <a:t>있습니다</a:t>
            </a:r>
            <a:r>
              <a:rPr dirty="0" sz="1200" spc="-10" i="1">
                <a:solidFill>
                  <a:srgbClr val="6A7280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</p:txBody>
      </p:sp>
      <p:sp>
        <p:nvSpPr>
          <p:cNvPr id="32" name="object 32" descr=""/>
          <p:cNvSpPr/>
          <p:nvPr/>
        </p:nvSpPr>
        <p:spPr>
          <a:xfrm>
            <a:off x="704849" y="6953249"/>
            <a:ext cx="10877550" cy="647700"/>
          </a:xfrm>
          <a:custGeom>
            <a:avLst/>
            <a:gdLst/>
            <a:ahLst/>
            <a:cxnLst/>
            <a:rect l="l" t="t" r="r" b="b"/>
            <a:pathLst>
              <a:path w="10877550" h="647700">
                <a:moveTo>
                  <a:pt x="10806352" y="647699"/>
                </a:moveTo>
                <a:lnTo>
                  <a:pt x="71196" y="647699"/>
                </a:lnTo>
                <a:lnTo>
                  <a:pt x="66241" y="647211"/>
                </a:lnTo>
                <a:lnTo>
                  <a:pt x="29705" y="632077"/>
                </a:lnTo>
                <a:lnTo>
                  <a:pt x="3885" y="596036"/>
                </a:lnTo>
                <a:lnTo>
                  <a:pt x="0" y="576502"/>
                </a:lnTo>
                <a:lnTo>
                  <a:pt x="0" y="571499"/>
                </a:lnTo>
                <a:lnTo>
                  <a:pt x="0" y="71196"/>
                </a:lnTo>
                <a:lnTo>
                  <a:pt x="15621" y="29704"/>
                </a:lnTo>
                <a:lnTo>
                  <a:pt x="51661" y="3885"/>
                </a:lnTo>
                <a:lnTo>
                  <a:pt x="71196" y="0"/>
                </a:lnTo>
                <a:lnTo>
                  <a:pt x="10806352" y="0"/>
                </a:lnTo>
                <a:lnTo>
                  <a:pt x="10847841" y="15621"/>
                </a:lnTo>
                <a:lnTo>
                  <a:pt x="10873661" y="51661"/>
                </a:lnTo>
                <a:lnTo>
                  <a:pt x="10877548" y="71196"/>
                </a:lnTo>
                <a:lnTo>
                  <a:pt x="10877548" y="576502"/>
                </a:lnTo>
                <a:lnTo>
                  <a:pt x="10861925" y="617993"/>
                </a:lnTo>
                <a:lnTo>
                  <a:pt x="10825886" y="643813"/>
                </a:lnTo>
                <a:lnTo>
                  <a:pt x="10811306" y="647211"/>
                </a:lnTo>
                <a:lnTo>
                  <a:pt x="10806352" y="647699"/>
                </a:lnTo>
                <a:close/>
              </a:path>
            </a:pathLst>
          </a:custGeom>
          <a:solidFill>
            <a:srgbClr val="E7F5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3" name="object 33" descr=""/>
          <p:cNvSpPr txBox="1"/>
          <p:nvPr/>
        </p:nvSpPr>
        <p:spPr>
          <a:xfrm>
            <a:off x="806449" y="7063612"/>
            <a:ext cx="3912870" cy="42989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담당자</a:t>
            </a:r>
            <a:r>
              <a:rPr dirty="0" sz="1350" spc="-13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333333"/>
                </a:solidFill>
                <a:latin typeface="Malgun Gothic"/>
                <a:cs typeface="Malgun Gothic"/>
              </a:rPr>
              <a:t>연락처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김영수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150" spc="-7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매니저</a:t>
            </a:r>
            <a:r>
              <a:rPr dirty="0" sz="1150" spc="-7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250" spc="-50">
                <a:solidFill>
                  <a:srgbClr val="333333"/>
                </a:solidFill>
                <a:latin typeface="Arial"/>
                <a:cs typeface="Arial"/>
              </a:rPr>
              <a:t>|</a:t>
            </a:r>
            <a:r>
              <a:rPr dirty="0" sz="1250" spc="-3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50" spc="-110">
                <a:solidFill>
                  <a:srgbClr val="333333"/>
                </a:solidFill>
                <a:latin typeface="Arial"/>
                <a:cs typeface="Arial"/>
              </a:rPr>
              <a:t>010-</a:t>
            </a:r>
            <a:r>
              <a:rPr dirty="0" sz="1250" spc="-114">
                <a:solidFill>
                  <a:srgbClr val="333333"/>
                </a:solidFill>
                <a:latin typeface="Arial"/>
                <a:cs typeface="Arial"/>
              </a:rPr>
              <a:t>1234-</a:t>
            </a:r>
            <a:r>
              <a:rPr dirty="0" sz="1250" spc="-120">
                <a:solidFill>
                  <a:srgbClr val="333333"/>
                </a:solidFill>
                <a:latin typeface="Arial"/>
                <a:cs typeface="Arial"/>
              </a:rPr>
              <a:t>5678</a:t>
            </a:r>
            <a:r>
              <a:rPr dirty="0" sz="1250" spc="-3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50" spc="-50">
                <a:solidFill>
                  <a:srgbClr val="333333"/>
                </a:solidFill>
                <a:latin typeface="Arial"/>
                <a:cs typeface="Arial"/>
              </a:rPr>
              <a:t>|</a:t>
            </a:r>
            <a:r>
              <a:rPr dirty="0" sz="1250" spc="-3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250" spc="-85">
                <a:solidFill>
                  <a:srgbClr val="333333"/>
                </a:solidFill>
                <a:latin typeface="Arial"/>
                <a:cs typeface="Arial"/>
                <a:hlinkClick r:id="rId10"/>
              </a:rPr>
              <a:t>youngsoo.kim@ey.com</a:t>
            </a:r>
            <a:endParaRPr sz="1250">
              <a:latin typeface="Arial"/>
              <a:cs typeface="Arial"/>
            </a:endParaRPr>
          </a:p>
        </p:txBody>
      </p:sp>
      <p:pic>
        <p:nvPicPr>
          <p:cNvPr id="34" name="object 34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0820400" y="7124700"/>
            <a:ext cx="152399" cy="152399"/>
          </a:xfrm>
          <a:prstGeom prst="rect">
            <a:avLst/>
          </a:prstGeom>
        </p:spPr>
      </p:pic>
      <p:sp>
        <p:nvSpPr>
          <p:cNvPr id="35" name="object 35" descr=""/>
          <p:cNvSpPr txBox="1"/>
          <p:nvPr/>
        </p:nvSpPr>
        <p:spPr>
          <a:xfrm>
            <a:off x="10961587" y="7120762"/>
            <a:ext cx="51943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00" spc="-65" b="0">
                <a:solidFill>
                  <a:srgbClr val="333333"/>
                </a:solidFill>
                <a:latin typeface="Work Sans ExtraLight"/>
                <a:cs typeface="Work Sans ExtraLight"/>
              </a:rPr>
              <a:t>EY</a:t>
            </a:r>
            <a:r>
              <a:rPr dirty="0" sz="1300" spc="-30" b="0">
                <a:solidFill>
                  <a:srgbClr val="333333"/>
                </a:solidFill>
                <a:latin typeface="Work Sans ExtraLight"/>
                <a:cs typeface="Work Sans ExtraLight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로고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704849" y="7791449"/>
            <a:ext cx="10877550" cy="390525"/>
            <a:chOff x="704849" y="7791449"/>
            <a:chExt cx="10877550" cy="390525"/>
          </a:xfrm>
        </p:grpSpPr>
        <p:sp>
          <p:nvSpPr>
            <p:cNvPr id="37" name="object 37" descr=""/>
            <p:cNvSpPr/>
            <p:nvPr/>
          </p:nvSpPr>
          <p:spPr>
            <a:xfrm>
              <a:off x="704849" y="7791449"/>
              <a:ext cx="10877550" cy="390525"/>
            </a:xfrm>
            <a:custGeom>
              <a:avLst/>
              <a:gdLst/>
              <a:ahLst/>
              <a:cxnLst/>
              <a:rect l="l" t="t" r="r" b="b"/>
              <a:pathLst>
                <a:path w="10877550" h="390525">
                  <a:moveTo>
                    <a:pt x="10877549" y="390524"/>
                  </a:moveTo>
                  <a:lnTo>
                    <a:pt x="0" y="390524"/>
                  </a:lnTo>
                  <a:lnTo>
                    <a:pt x="0" y="0"/>
                  </a:lnTo>
                  <a:lnTo>
                    <a:pt x="10877549" y="0"/>
                  </a:lnTo>
                  <a:lnTo>
                    <a:pt x="10877549" y="390524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8" name="object 38" descr=""/>
            <p:cNvSpPr/>
            <p:nvPr/>
          </p:nvSpPr>
          <p:spPr>
            <a:xfrm>
              <a:off x="704849" y="7791449"/>
              <a:ext cx="10877550" cy="9525"/>
            </a:xfrm>
            <a:custGeom>
              <a:avLst/>
              <a:gdLst/>
              <a:ahLst/>
              <a:cxnLst/>
              <a:rect l="l" t="t" r="r" b="b"/>
              <a:pathLst>
                <a:path w="10877550" h="9525">
                  <a:moveTo>
                    <a:pt x="108775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0877549" y="0"/>
                  </a:lnTo>
                  <a:lnTo>
                    <a:pt x="10877549" y="9524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9" name="object 3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635573" y="7924799"/>
              <a:ext cx="158472" cy="152995"/>
            </a:xfrm>
            <a:prstGeom prst="rect">
              <a:avLst/>
            </a:prstGeom>
          </p:spPr>
        </p:pic>
      </p:grpSp>
      <p:sp>
        <p:nvSpPr>
          <p:cNvPr id="40" name="object 40" descr=""/>
          <p:cNvSpPr txBox="1"/>
          <p:nvPr/>
        </p:nvSpPr>
        <p:spPr>
          <a:xfrm>
            <a:off x="704849" y="7873237"/>
            <a:ext cx="1087755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252095">
              <a:lnSpc>
                <a:spcPct val="100000"/>
              </a:lnSpc>
              <a:spcBef>
                <a:spcPts val="105"/>
              </a:spcBef>
            </a:pPr>
            <a:r>
              <a:rPr dirty="0" sz="1300" spc="-75">
                <a:solidFill>
                  <a:srgbClr val="1D3A8A"/>
                </a:solidFill>
                <a:latin typeface="Swis721 Lt BT"/>
                <a:cs typeface="Swis721 Lt BT"/>
              </a:rPr>
              <a:t>EY</a:t>
            </a:r>
            <a:r>
              <a:rPr dirty="0" sz="1300">
                <a:solidFill>
                  <a:srgbClr val="1D3A8A"/>
                </a:solidFill>
                <a:latin typeface="Swis721 Lt BT"/>
                <a:cs typeface="Swis721 Lt BT"/>
              </a:rPr>
              <a:t> </a:t>
            </a:r>
            <a:r>
              <a:rPr dirty="0" sz="1350" spc="-204">
                <a:solidFill>
                  <a:srgbClr val="1D3A8A"/>
                </a:solidFill>
                <a:latin typeface="Dotum"/>
                <a:cs typeface="Dotum"/>
              </a:rPr>
              <a:t>컨설팅</a:t>
            </a:r>
            <a:r>
              <a:rPr dirty="0" sz="1300" spc="-204">
                <a:solidFill>
                  <a:srgbClr val="1D3A8A"/>
                </a:solidFill>
                <a:latin typeface="Swis721 Lt BT"/>
                <a:cs typeface="Swis721 Lt BT"/>
              </a:rPr>
              <a:t>:</a:t>
            </a:r>
            <a:r>
              <a:rPr dirty="0" sz="1300" spc="5">
                <a:solidFill>
                  <a:srgbClr val="1D3A8A"/>
                </a:solidFill>
                <a:latin typeface="Swis721 Lt BT"/>
                <a:cs typeface="Swis721 Lt BT"/>
              </a:rPr>
              <a:t> </a:t>
            </a:r>
            <a:r>
              <a:rPr dirty="0" sz="1350" spc="-260">
                <a:solidFill>
                  <a:srgbClr val="1D3A8A"/>
                </a:solidFill>
                <a:latin typeface="Dotum"/>
                <a:cs typeface="Dotum"/>
              </a:rPr>
              <a:t>최고의</a:t>
            </a:r>
            <a:r>
              <a:rPr dirty="0" sz="1350" spc="-10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3A8A"/>
                </a:solidFill>
                <a:latin typeface="Dotum"/>
                <a:cs typeface="Dotum"/>
              </a:rPr>
              <a:t>리테일</a:t>
            </a:r>
            <a:r>
              <a:rPr dirty="0" sz="1350" spc="-10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3A8A"/>
                </a:solidFill>
                <a:latin typeface="Dotum"/>
                <a:cs typeface="Dotum"/>
              </a:rPr>
              <a:t>전문성과</a:t>
            </a:r>
            <a:r>
              <a:rPr dirty="0" sz="1350" spc="-105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3A8A"/>
                </a:solidFill>
                <a:latin typeface="Dotum"/>
                <a:cs typeface="Dotum"/>
              </a:rPr>
              <a:t>차별화된</a:t>
            </a:r>
            <a:r>
              <a:rPr dirty="0" sz="1350" spc="-10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3A8A"/>
                </a:solidFill>
                <a:latin typeface="Dotum"/>
                <a:cs typeface="Dotum"/>
              </a:rPr>
              <a:t>솔루션으로</a:t>
            </a:r>
            <a:r>
              <a:rPr dirty="0" sz="1350" spc="-10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1D3A8A"/>
                </a:solidFill>
                <a:latin typeface="Dotum"/>
                <a:cs typeface="Dotum"/>
              </a:rPr>
              <a:t>성공을</a:t>
            </a:r>
            <a:r>
              <a:rPr dirty="0" sz="1350" spc="-100">
                <a:solidFill>
                  <a:srgbClr val="1D3A8A"/>
                </a:solidFill>
                <a:latin typeface="Dotum"/>
                <a:cs typeface="Dotum"/>
              </a:rPr>
              <a:t> </a:t>
            </a:r>
            <a:r>
              <a:rPr dirty="0" sz="1350" spc="-270">
                <a:solidFill>
                  <a:srgbClr val="1D3A8A"/>
                </a:solidFill>
                <a:latin typeface="Dotum"/>
                <a:cs typeface="Dotum"/>
              </a:rPr>
              <a:t>약속합니다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95249" y="8210549"/>
            <a:ext cx="12096750" cy="504825"/>
            <a:chOff x="95249" y="8210549"/>
            <a:chExt cx="12096750" cy="504825"/>
          </a:xfrm>
        </p:grpSpPr>
        <p:pic>
          <p:nvPicPr>
            <p:cNvPr id="42" name="object 42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725149" y="8334374"/>
              <a:ext cx="857249" cy="228599"/>
            </a:xfrm>
            <a:prstGeom prst="rect">
              <a:avLst/>
            </a:prstGeom>
          </p:spPr>
        </p:pic>
        <p:sp>
          <p:nvSpPr>
            <p:cNvPr id="43" name="object 43" descr=""/>
            <p:cNvSpPr/>
            <p:nvPr/>
          </p:nvSpPr>
          <p:spPr>
            <a:xfrm>
              <a:off x="95249" y="8562973"/>
              <a:ext cx="12096750" cy="152400"/>
            </a:xfrm>
            <a:custGeom>
              <a:avLst/>
              <a:gdLst/>
              <a:ahLst/>
              <a:cxnLst/>
              <a:rect l="l" t="t" r="r" b="b"/>
              <a:pathLst>
                <a:path w="12096750" h="152400">
                  <a:moveTo>
                    <a:pt x="12096749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2096749" y="0"/>
                  </a:lnTo>
                  <a:lnTo>
                    <a:pt x="12096749" y="1523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4" name="object 44" descr=""/>
            <p:cNvSpPr/>
            <p:nvPr/>
          </p:nvSpPr>
          <p:spPr>
            <a:xfrm>
              <a:off x="10487024" y="8210549"/>
              <a:ext cx="1514475" cy="323850"/>
            </a:xfrm>
            <a:custGeom>
              <a:avLst/>
              <a:gdLst/>
              <a:ahLst/>
              <a:cxnLst/>
              <a:rect l="l" t="t" r="r" b="b"/>
              <a:pathLst>
                <a:path w="1514475" h="323850">
                  <a:moveTo>
                    <a:pt x="14814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81427" y="0"/>
                  </a:lnTo>
                  <a:lnTo>
                    <a:pt x="1513508" y="28187"/>
                  </a:lnTo>
                  <a:lnTo>
                    <a:pt x="1514474" y="33047"/>
                  </a:lnTo>
                  <a:lnTo>
                    <a:pt x="1514474" y="290802"/>
                  </a:lnTo>
                  <a:lnTo>
                    <a:pt x="1486287" y="322883"/>
                  </a:lnTo>
                  <a:lnTo>
                    <a:pt x="14814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5" name="object 45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01324" y="8305799"/>
              <a:ext cx="133349" cy="133349"/>
            </a:xfrm>
            <a:prstGeom prst="rect">
              <a:avLst/>
            </a:prstGeom>
          </p:spPr>
        </p:pic>
      </p:grpSp>
      <p:sp>
        <p:nvSpPr>
          <p:cNvPr id="46" name="object 46" descr=""/>
          <p:cNvSpPr txBox="1"/>
          <p:nvPr/>
        </p:nvSpPr>
        <p:spPr>
          <a:xfrm>
            <a:off x="10777784" y="8306815"/>
            <a:ext cx="112268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95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70">
                <a:solidFill>
                  <a:srgbClr val="FFFFFF"/>
                </a:solidFill>
                <a:latin typeface="Arial"/>
                <a:cs typeface="Arial"/>
              </a:rPr>
              <a:t>Genspark</a:t>
            </a:r>
            <a:endParaRPr sz="1050">
              <a:latin typeface="Arial"/>
              <a:cs typeface="Arial"/>
            </a:endParaRPr>
          </a:p>
        </p:txBody>
      </p:sp>
      <p:sp>
        <p:nvSpPr>
          <p:cNvPr id="47" name="object 47" descr=""/>
          <p:cNvSpPr txBox="1"/>
          <p:nvPr/>
        </p:nvSpPr>
        <p:spPr>
          <a:xfrm>
            <a:off x="692149" y="8375776"/>
            <a:ext cx="244348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삼성전자</a:t>
            </a:r>
            <a:r>
              <a:rPr dirty="0" sz="115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Tahoma"/>
                <a:cs typeface="Tahoma"/>
              </a:rPr>
              <a:t>MX</a:t>
            </a:r>
            <a:r>
              <a:rPr dirty="0" sz="1150" spc="-5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미국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직영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매장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20">
                <a:solidFill>
                  <a:srgbClr val="6A7280"/>
                </a:solidFill>
                <a:latin typeface="Tahoma"/>
                <a:cs typeface="Tahoma"/>
              </a:rPr>
              <a:t>PMO</a:t>
            </a:r>
            <a:r>
              <a:rPr dirty="0" sz="1150" spc="-5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프로젝트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5249" y="0"/>
              <a:ext cx="12096750" cy="6858000"/>
            </a:xfrm>
            <a:custGeom>
              <a:avLst/>
              <a:gdLst/>
              <a:ahLst/>
              <a:cxnLst/>
              <a:rect l="l" t="t" r="r" b="b"/>
              <a:pathLst>
                <a:path w="12096750" h="6858000">
                  <a:moveTo>
                    <a:pt x="0" y="6857999"/>
                  </a:moveTo>
                  <a:lnTo>
                    <a:pt x="12096749" y="6857999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95250" cy="6858000"/>
            </a:xfrm>
            <a:custGeom>
              <a:avLst/>
              <a:gdLst/>
              <a:ahLst/>
              <a:cxnLst/>
              <a:rect l="l" t="t" r="r" b="b"/>
              <a:pathLst>
                <a:path w="95250" h="6858000">
                  <a:moveTo>
                    <a:pt x="9524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68579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04849" y="952499"/>
              <a:ext cx="762000" cy="38100"/>
            </a:xfrm>
            <a:custGeom>
              <a:avLst/>
              <a:gdLst/>
              <a:ahLst/>
              <a:cxnLst/>
              <a:rect l="l" t="t" r="r" b="b"/>
              <a:pathLst>
                <a:path w="762000" h="38100">
                  <a:moveTo>
                    <a:pt x="76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380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605"/>
              <a:t>목차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704849" y="1466849"/>
            <a:ext cx="5133975" cy="3705225"/>
            <a:chOff x="704849" y="1466849"/>
            <a:chExt cx="5133975" cy="3705225"/>
          </a:xfrm>
        </p:grpSpPr>
        <p:sp>
          <p:nvSpPr>
            <p:cNvPr id="8" name="object 8" descr=""/>
            <p:cNvSpPr/>
            <p:nvPr/>
          </p:nvSpPr>
          <p:spPr>
            <a:xfrm>
              <a:off x="704849" y="5162549"/>
              <a:ext cx="5133975" cy="9525"/>
            </a:xfrm>
            <a:custGeom>
              <a:avLst/>
              <a:gdLst/>
              <a:ahLst/>
              <a:cxnLst/>
              <a:rect l="l" t="t" r="r" b="b"/>
              <a:pathLst>
                <a:path w="5133975" h="9525">
                  <a:moveTo>
                    <a:pt x="513397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5133974" y="0"/>
                  </a:lnTo>
                  <a:lnTo>
                    <a:pt x="5133974" y="9524"/>
                  </a:lnTo>
                  <a:close/>
                </a:path>
              </a:pathLst>
            </a:custGeom>
            <a:solidFill>
              <a:srgbClr val="E8EC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14374" y="1476374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49" y="161924"/>
                  </a:moveTo>
                  <a:lnTo>
                    <a:pt x="318995" y="201279"/>
                  </a:lnTo>
                  <a:lnTo>
                    <a:pt x="304731" y="238256"/>
                  </a:lnTo>
                  <a:lnTo>
                    <a:pt x="281910" y="270660"/>
                  </a:lnTo>
                  <a:lnTo>
                    <a:pt x="251885" y="296560"/>
                  </a:lnTo>
                  <a:lnTo>
                    <a:pt x="216467" y="314388"/>
                  </a:lnTo>
                  <a:lnTo>
                    <a:pt x="177796" y="323071"/>
                  </a:lnTo>
                  <a:lnTo>
                    <a:pt x="161924" y="323849"/>
                  </a:lnTo>
                  <a:lnTo>
                    <a:pt x="153970" y="323655"/>
                  </a:lnTo>
                  <a:lnTo>
                    <a:pt x="114920" y="316879"/>
                  </a:lnTo>
                  <a:lnTo>
                    <a:pt x="78686" y="300818"/>
                  </a:lnTo>
                  <a:lnTo>
                    <a:pt x="47426" y="276423"/>
                  </a:lnTo>
                  <a:lnTo>
                    <a:pt x="23031" y="245163"/>
                  </a:lnTo>
                  <a:lnTo>
                    <a:pt x="6970" y="208929"/>
                  </a:lnTo>
                  <a:lnTo>
                    <a:pt x="194" y="169879"/>
                  </a:lnTo>
                  <a:lnTo>
                    <a:pt x="0" y="161924"/>
                  </a:lnTo>
                  <a:lnTo>
                    <a:pt x="194" y="153970"/>
                  </a:lnTo>
                  <a:lnTo>
                    <a:pt x="6970" y="114919"/>
                  </a:lnTo>
                  <a:lnTo>
                    <a:pt x="23031" y="78686"/>
                  </a:lnTo>
                  <a:lnTo>
                    <a:pt x="47426" y="47426"/>
                  </a:lnTo>
                  <a:lnTo>
                    <a:pt x="78686" y="23031"/>
                  </a:lnTo>
                  <a:lnTo>
                    <a:pt x="114920" y="6970"/>
                  </a:lnTo>
                  <a:lnTo>
                    <a:pt x="153970" y="194"/>
                  </a:lnTo>
                  <a:lnTo>
                    <a:pt x="161924" y="0"/>
                  </a:lnTo>
                  <a:lnTo>
                    <a:pt x="169879" y="194"/>
                  </a:lnTo>
                  <a:lnTo>
                    <a:pt x="208929" y="6970"/>
                  </a:lnTo>
                  <a:lnTo>
                    <a:pt x="245163" y="23031"/>
                  </a:lnTo>
                  <a:lnTo>
                    <a:pt x="276423" y="47426"/>
                  </a:lnTo>
                  <a:lnTo>
                    <a:pt x="300818" y="78686"/>
                  </a:lnTo>
                  <a:lnTo>
                    <a:pt x="316879" y="114919"/>
                  </a:lnTo>
                  <a:lnTo>
                    <a:pt x="323655" y="153970"/>
                  </a:lnTo>
                  <a:lnTo>
                    <a:pt x="323849" y="161924"/>
                  </a:lnTo>
                  <a:close/>
                </a:path>
              </a:pathLst>
            </a:custGeom>
            <a:ln w="19049">
              <a:solidFill>
                <a:srgbClr val="1328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773558" y="1478230"/>
            <a:ext cx="2245995" cy="29400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426084" algn="l"/>
              </a:tabLst>
            </a:pPr>
            <a:r>
              <a:rPr dirty="0" baseline="2057" sz="2025" spc="-37" b="1">
                <a:solidFill>
                  <a:srgbClr val="1328A0"/>
                </a:solidFill>
                <a:latin typeface="Trebuchet MS"/>
                <a:cs typeface="Trebuchet MS"/>
              </a:rPr>
              <a:t>01</a:t>
            </a:r>
            <a:r>
              <a:rPr dirty="0" baseline="2057" sz="2025" b="1">
                <a:solidFill>
                  <a:srgbClr val="1328A0"/>
                </a:solidFill>
                <a:latin typeface="Trebuchet MS"/>
                <a:cs typeface="Trebuchet MS"/>
              </a:rPr>
              <a:t>	</a:t>
            </a:r>
            <a:r>
              <a:rPr dirty="0" sz="1750" spc="-100">
                <a:solidFill>
                  <a:srgbClr val="333333"/>
                </a:solidFill>
                <a:latin typeface="Microsoft Sans Serif"/>
                <a:cs typeface="Microsoft Sans Serif"/>
              </a:rPr>
              <a:t>Executive</a:t>
            </a:r>
            <a:r>
              <a:rPr dirty="0" sz="1750" spc="3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750" spc="-65">
                <a:solidFill>
                  <a:srgbClr val="333333"/>
                </a:solidFill>
                <a:latin typeface="Microsoft Sans Serif"/>
                <a:cs typeface="Microsoft Sans Serif"/>
              </a:rPr>
              <a:t>Summary</a:t>
            </a:r>
            <a:endParaRPr sz="1750">
              <a:latin typeface="Microsoft Sans Serif"/>
              <a:cs typeface="Microsoft Sans Serif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714374" y="20192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323849" y="161924"/>
                </a:moveTo>
                <a:lnTo>
                  <a:pt x="318995" y="201279"/>
                </a:lnTo>
                <a:lnTo>
                  <a:pt x="304731" y="238256"/>
                </a:lnTo>
                <a:lnTo>
                  <a:pt x="281910" y="270660"/>
                </a:lnTo>
                <a:lnTo>
                  <a:pt x="251885" y="296560"/>
                </a:lnTo>
                <a:lnTo>
                  <a:pt x="216467" y="314388"/>
                </a:lnTo>
                <a:lnTo>
                  <a:pt x="177796" y="323071"/>
                </a:lnTo>
                <a:lnTo>
                  <a:pt x="161924" y="323849"/>
                </a:lnTo>
                <a:lnTo>
                  <a:pt x="153970" y="323655"/>
                </a:lnTo>
                <a:lnTo>
                  <a:pt x="114920" y="316879"/>
                </a:lnTo>
                <a:lnTo>
                  <a:pt x="78686" y="300818"/>
                </a:lnTo>
                <a:lnTo>
                  <a:pt x="47426" y="276423"/>
                </a:lnTo>
                <a:lnTo>
                  <a:pt x="23031" y="245163"/>
                </a:lnTo>
                <a:lnTo>
                  <a:pt x="6970" y="208929"/>
                </a:lnTo>
                <a:lnTo>
                  <a:pt x="194" y="169879"/>
                </a:lnTo>
                <a:lnTo>
                  <a:pt x="0" y="161924"/>
                </a:lnTo>
                <a:lnTo>
                  <a:pt x="194" y="153969"/>
                </a:lnTo>
                <a:lnTo>
                  <a:pt x="6970" y="114919"/>
                </a:lnTo>
                <a:lnTo>
                  <a:pt x="23031" y="78686"/>
                </a:lnTo>
                <a:lnTo>
                  <a:pt x="47426" y="47426"/>
                </a:lnTo>
                <a:lnTo>
                  <a:pt x="78686" y="23031"/>
                </a:lnTo>
                <a:lnTo>
                  <a:pt x="114920" y="6970"/>
                </a:lnTo>
                <a:lnTo>
                  <a:pt x="153970" y="194"/>
                </a:lnTo>
                <a:lnTo>
                  <a:pt x="161924" y="0"/>
                </a:lnTo>
                <a:lnTo>
                  <a:pt x="169879" y="194"/>
                </a:lnTo>
                <a:lnTo>
                  <a:pt x="208929" y="6970"/>
                </a:lnTo>
                <a:lnTo>
                  <a:pt x="245163" y="23031"/>
                </a:lnTo>
                <a:lnTo>
                  <a:pt x="276423" y="47426"/>
                </a:lnTo>
                <a:lnTo>
                  <a:pt x="300818" y="78686"/>
                </a:lnTo>
                <a:lnTo>
                  <a:pt x="316879" y="114919"/>
                </a:lnTo>
                <a:lnTo>
                  <a:pt x="323655" y="153969"/>
                </a:lnTo>
                <a:lnTo>
                  <a:pt x="323849" y="161924"/>
                </a:lnTo>
                <a:close/>
              </a:path>
            </a:pathLst>
          </a:custGeom>
          <a:ln w="19049">
            <a:solidFill>
              <a:srgbClr val="1328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714374" y="2562224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323849" y="161924"/>
                </a:moveTo>
                <a:lnTo>
                  <a:pt x="318995" y="201279"/>
                </a:lnTo>
                <a:lnTo>
                  <a:pt x="304731" y="238256"/>
                </a:lnTo>
                <a:lnTo>
                  <a:pt x="281910" y="270660"/>
                </a:lnTo>
                <a:lnTo>
                  <a:pt x="251885" y="296560"/>
                </a:lnTo>
                <a:lnTo>
                  <a:pt x="216467" y="314388"/>
                </a:lnTo>
                <a:lnTo>
                  <a:pt x="177796" y="323071"/>
                </a:lnTo>
                <a:lnTo>
                  <a:pt x="161924" y="323849"/>
                </a:lnTo>
                <a:lnTo>
                  <a:pt x="153970" y="323655"/>
                </a:lnTo>
                <a:lnTo>
                  <a:pt x="114920" y="316879"/>
                </a:lnTo>
                <a:lnTo>
                  <a:pt x="78686" y="300818"/>
                </a:lnTo>
                <a:lnTo>
                  <a:pt x="47426" y="276423"/>
                </a:lnTo>
                <a:lnTo>
                  <a:pt x="23031" y="245163"/>
                </a:lnTo>
                <a:lnTo>
                  <a:pt x="6970" y="208930"/>
                </a:lnTo>
                <a:lnTo>
                  <a:pt x="194" y="169879"/>
                </a:lnTo>
                <a:lnTo>
                  <a:pt x="0" y="161924"/>
                </a:lnTo>
                <a:lnTo>
                  <a:pt x="194" y="153969"/>
                </a:lnTo>
                <a:lnTo>
                  <a:pt x="6970" y="114919"/>
                </a:lnTo>
                <a:lnTo>
                  <a:pt x="23031" y="78686"/>
                </a:lnTo>
                <a:lnTo>
                  <a:pt x="47426" y="47426"/>
                </a:lnTo>
                <a:lnTo>
                  <a:pt x="78686" y="23031"/>
                </a:lnTo>
                <a:lnTo>
                  <a:pt x="114920" y="6970"/>
                </a:lnTo>
                <a:lnTo>
                  <a:pt x="153970" y="194"/>
                </a:lnTo>
                <a:lnTo>
                  <a:pt x="161924" y="0"/>
                </a:lnTo>
                <a:lnTo>
                  <a:pt x="169879" y="194"/>
                </a:lnTo>
                <a:lnTo>
                  <a:pt x="208929" y="6970"/>
                </a:lnTo>
                <a:lnTo>
                  <a:pt x="245163" y="23031"/>
                </a:lnTo>
                <a:lnTo>
                  <a:pt x="276423" y="47426"/>
                </a:lnTo>
                <a:lnTo>
                  <a:pt x="300818" y="78686"/>
                </a:lnTo>
                <a:lnTo>
                  <a:pt x="316879" y="114919"/>
                </a:lnTo>
                <a:lnTo>
                  <a:pt x="323655" y="153969"/>
                </a:lnTo>
                <a:lnTo>
                  <a:pt x="323849" y="161924"/>
                </a:lnTo>
                <a:close/>
              </a:path>
            </a:pathLst>
          </a:custGeom>
          <a:ln w="19049">
            <a:solidFill>
              <a:srgbClr val="1328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714374" y="310514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323849" y="161924"/>
                </a:moveTo>
                <a:lnTo>
                  <a:pt x="318995" y="201278"/>
                </a:lnTo>
                <a:lnTo>
                  <a:pt x="304731" y="238256"/>
                </a:lnTo>
                <a:lnTo>
                  <a:pt x="281910" y="270660"/>
                </a:lnTo>
                <a:lnTo>
                  <a:pt x="251885" y="296560"/>
                </a:lnTo>
                <a:lnTo>
                  <a:pt x="216467" y="314388"/>
                </a:lnTo>
                <a:lnTo>
                  <a:pt x="177796" y="323072"/>
                </a:lnTo>
                <a:lnTo>
                  <a:pt x="161924" y="323849"/>
                </a:lnTo>
                <a:lnTo>
                  <a:pt x="153970" y="323655"/>
                </a:lnTo>
                <a:lnTo>
                  <a:pt x="114920" y="316879"/>
                </a:lnTo>
                <a:lnTo>
                  <a:pt x="78686" y="300818"/>
                </a:lnTo>
                <a:lnTo>
                  <a:pt x="47426" y="276423"/>
                </a:lnTo>
                <a:lnTo>
                  <a:pt x="23031" y="245163"/>
                </a:lnTo>
                <a:lnTo>
                  <a:pt x="6970" y="208929"/>
                </a:lnTo>
                <a:lnTo>
                  <a:pt x="194" y="169879"/>
                </a:lnTo>
                <a:lnTo>
                  <a:pt x="0" y="161924"/>
                </a:lnTo>
                <a:lnTo>
                  <a:pt x="194" y="153969"/>
                </a:lnTo>
                <a:lnTo>
                  <a:pt x="6970" y="114919"/>
                </a:lnTo>
                <a:lnTo>
                  <a:pt x="23031" y="78686"/>
                </a:lnTo>
                <a:lnTo>
                  <a:pt x="47426" y="47426"/>
                </a:lnTo>
                <a:lnTo>
                  <a:pt x="78686" y="23030"/>
                </a:lnTo>
                <a:lnTo>
                  <a:pt x="114920" y="6970"/>
                </a:lnTo>
                <a:lnTo>
                  <a:pt x="153970" y="194"/>
                </a:lnTo>
                <a:lnTo>
                  <a:pt x="161924" y="0"/>
                </a:lnTo>
                <a:lnTo>
                  <a:pt x="169879" y="194"/>
                </a:lnTo>
                <a:lnTo>
                  <a:pt x="208929" y="6970"/>
                </a:lnTo>
                <a:lnTo>
                  <a:pt x="245163" y="23030"/>
                </a:lnTo>
                <a:lnTo>
                  <a:pt x="276423" y="47426"/>
                </a:lnTo>
                <a:lnTo>
                  <a:pt x="300818" y="78686"/>
                </a:lnTo>
                <a:lnTo>
                  <a:pt x="316879" y="114919"/>
                </a:lnTo>
                <a:lnTo>
                  <a:pt x="323655" y="153969"/>
                </a:lnTo>
                <a:lnTo>
                  <a:pt x="323849" y="161924"/>
                </a:lnTo>
                <a:close/>
              </a:path>
            </a:pathLst>
          </a:custGeom>
          <a:ln w="19049">
            <a:solidFill>
              <a:srgbClr val="1328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714374" y="3648074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323849" y="161924"/>
                </a:moveTo>
                <a:lnTo>
                  <a:pt x="318995" y="201278"/>
                </a:lnTo>
                <a:lnTo>
                  <a:pt x="304731" y="238256"/>
                </a:lnTo>
                <a:lnTo>
                  <a:pt x="281910" y="270660"/>
                </a:lnTo>
                <a:lnTo>
                  <a:pt x="251885" y="296560"/>
                </a:lnTo>
                <a:lnTo>
                  <a:pt x="216467" y="314388"/>
                </a:lnTo>
                <a:lnTo>
                  <a:pt x="177796" y="323071"/>
                </a:lnTo>
                <a:lnTo>
                  <a:pt x="161924" y="323849"/>
                </a:lnTo>
                <a:lnTo>
                  <a:pt x="153970" y="323655"/>
                </a:lnTo>
                <a:lnTo>
                  <a:pt x="114920" y="316878"/>
                </a:lnTo>
                <a:lnTo>
                  <a:pt x="78686" y="300817"/>
                </a:lnTo>
                <a:lnTo>
                  <a:pt x="47426" y="276422"/>
                </a:lnTo>
                <a:lnTo>
                  <a:pt x="23031" y="245162"/>
                </a:lnTo>
                <a:lnTo>
                  <a:pt x="6970" y="208929"/>
                </a:lnTo>
                <a:lnTo>
                  <a:pt x="194" y="169879"/>
                </a:lnTo>
                <a:lnTo>
                  <a:pt x="0" y="161924"/>
                </a:lnTo>
                <a:lnTo>
                  <a:pt x="194" y="153969"/>
                </a:lnTo>
                <a:lnTo>
                  <a:pt x="6970" y="114919"/>
                </a:lnTo>
                <a:lnTo>
                  <a:pt x="23031" y="78685"/>
                </a:lnTo>
                <a:lnTo>
                  <a:pt x="47426" y="47426"/>
                </a:lnTo>
                <a:lnTo>
                  <a:pt x="78686" y="23031"/>
                </a:lnTo>
                <a:lnTo>
                  <a:pt x="114920" y="6970"/>
                </a:lnTo>
                <a:lnTo>
                  <a:pt x="153970" y="194"/>
                </a:lnTo>
                <a:lnTo>
                  <a:pt x="161924" y="0"/>
                </a:lnTo>
                <a:lnTo>
                  <a:pt x="169879" y="194"/>
                </a:lnTo>
                <a:lnTo>
                  <a:pt x="208929" y="6970"/>
                </a:lnTo>
                <a:lnTo>
                  <a:pt x="245163" y="23031"/>
                </a:lnTo>
                <a:lnTo>
                  <a:pt x="276423" y="47426"/>
                </a:lnTo>
                <a:lnTo>
                  <a:pt x="300818" y="78685"/>
                </a:lnTo>
                <a:lnTo>
                  <a:pt x="316879" y="114919"/>
                </a:lnTo>
                <a:lnTo>
                  <a:pt x="323655" y="153969"/>
                </a:lnTo>
                <a:lnTo>
                  <a:pt x="323849" y="161924"/>
                </a:lnTo>
                <a:close/>
              </a:path>
            </a:pathLst>
          </a:custGeom>
          <a:ln w="19049">
            <a:solidFill>
              <a:srgbClr val="1328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714374" y="41909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323849" y="161924"/>
                </a:moveTo>
                <a:lnTo>
                  <a:pt x="318995" y="201278"/>
                </a:lnTo>
                <a:lnTo>
                  <a:pt x="304731" y="238255"/>
                </a:lnTo>
                <a:lnTo>
                  <a:pt x="281910" y="270659"/>
                </a:lnTo>
                <a:lnTo>
                  <a:pt x="251885" y="296559"/>
                </a:lnTo>
                <a:lnTo>
                  <a:pt x="216467" y="314387"/>
                </a:lnTo>
                <a:lnTo>
                  <a:pt x="177796" y="323071"/>
                </a:lnTo>
                <a:lnTo>
                  <a:pt x="161924" y="323849"/>
                </a:lnTo>
                <a:lnTo>
                  <a:pt x="153970" y="323655"/>
                </a:lnTo>
                <a:lnTo>
                  <a:pt x="114920" y="316878"/>
                </a:lnTo>
                <a:lnTo>
                  <a:pt x="78686" y="300817"/>
                </a:lnTo>
                <a:lnTo>
                  <a:pt x="47426" y="276422"/>
                </a:lnTo>
                <a:lnTo>
                  <a:pt x="23031" y="245162"/>
                </a:lnTo>
                <a:lnTo>
                  <a:pt x="6970" y="208929"/>
                </a:lnTo>
                <a:lnTo>
                  <a:pt x="194" y="169879"/>
                </a:lnTo>
                <a:lnTo>
                  <a:pt x="0" y="161924"/>
                </a:lnTo>
                <a:lnTo>
                  <a:pt x="194" y="153969"/>
                </a:lnTo>
                <a:lnTo>
                  <a:pt x="6970" y="114919"/>
                </a:lnTo>
                <a:lnTo>
                  <a:pt x="23031" y="78685"/>
                </a:lnTo>
                <a:lnTo>
                  <a:pt x="47426" y="47426"/>
                </a:lnTo>
                <a:lnTo>
                  <a:pt x="78686" y="23031"/>
                </a:lnTo>
                <a:lnTo>
                  <a:pt x="114920" y="6970"/>
                </a:lnTo>
                <a:lnTo>
                  <a:pt x="153970" y="194"/>
                </a:lnTo>
                <a:lnTo>
                  <a:pt x="161924" y="0"/>
                </a:lnTo>
                <a:lnTo>
                  <a:pt x="169879" y="194"/>
                </a:lnTo>
                <a:lnTo>
                  <a:pt x="208929" y="6970"/>
                </a:lnTo>
                <a:lnTo>
                  <a:pt x="245163" y="23030"/>
                </a:lnTo>
                <a:lnTo>
                  <a:pt x="276423" y="47426"/>
                </a:lnTo>
                <a:lnTo>
                  <a:pt x="300818" y="78685"/>
                </a:lnTo>
                <a:lnTo>
                  <a:pt x="316879" y="114919"/>
                </a:lnTo>
                <a:lnTo>
                  <a:pt x="323655" y="153969"/>
                </a:lnTo>
                <a:lnTo>
                  <a:pt x="323849" y="161924"/>
                </a:lnTo>
                <a:close/>
              </a:path>
            </a:pathLst>
          </a:custGeom>
          <a:ln w="19049">
            <a:solidFill>
              <a:srgbClr val="1328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714374" y="4733924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323849" y="161924"/>
                </a:moveTo>
                <a:lnTo>
                  <a:pt x="318995" y="201278"/>
                </a:lnTo>
                <a:lnTo>
                  <a:pt x="304731" y="238255"/>
                </a:lnTo>
                <a:lnTo>
                  <a:pt x="281910" y="270660"/>
                </a:lnTo>
                <a:lnTo>
                  <a:pt x="251885" y="296559"/>
                </a:lnTo>
                <a:lnTo>
                  <a:pt x="216467" y="314388"/>
                </a:lnTo>
                <a:lnTo>
                  <a:pt x="177796" y="323071"/>
                </a:lnTo>
                <a:lnTo>
                  <a:pt x="161924" y="323849"/>
                </a:lnTo>
                <a:lnTo>
                  <a:pt x="153970" y="323655"/>
                </a:lnTo>
                <a:lnTo>
                  <a:pt x="114920" y="316878"/>
                </a:lnTo>
                <a:lnTo>
                  <a:pt x="78686" y="300817"/>
                </a:lnTo>
                <a:lnTo>
                  <a:pt x="47426" y="276422"/>
                </a:lnTo>
                <a:lnTo>
                  <a:pt x="23031" y="245162"/>
                </a:lnTo>
                <a:lnTo>
                  <a:pt x="6970" y="208929"/>
                </a:lnTo>
                <a:lnTo>
                  <a:pt x="194" y="169879"/>
                </a:lnTo>
                <a:lnTo>
                  <a:pt x="0" y="161924"/>
                </a:lnTo>
                <a:lnTo>
                  <a:pt x="194" y="153969"/>
                </a:lnTo>
                <a:lnTo>
                  <a:pt x="6970" y="114919"/>
                </a:lnTo>
                <a:lnTo>
                  <a:pt x="23031" y="78686"/>
                </a:lnTo>
                <a:lnTo>
                  <a:pt x="47426" y="47426"/>
                </a:lnTo>
                <a:lnTo>
                  <a:pt x="78686" y="23031"/>
                </a:lnTo>
                <a:lnTo>
                  <a:pt x="114920" y="6970"/>
                </a:lnTo>
                <a:lnTo>
                  <a:pt x="153970" y="194"/>
                </a:lnTo>
                <a:lnTo>
                  <a:pt x="161924" y="0"/>
                </a:lnTo>
                <a:lnTo>
                  <a:pt x="169879" y="194"/>
                </a:lnTo>
                <a:lnTo>
                  <a:pt x="208929" y="6970"/>
                </a:lnTo>
                <a:lnTo>
                  <a:pt x="245163" y="23030"/>
                </a:lnTo>
                <a:lnTo>
                  <a:pt x="276423" y="47426"/>
                </a:lnTo>
                <a:lnTo>
                  <a:pt x="300818" y="78686"/>
                </a:lnTo>
                <a:lnTo>
                  <a:pt x="316879" y="114919"/>
                </a:lnTo>
                <a:lnTo>
                  <a:pt x="323655" y="153969"/>
                </a:lnTo>
                <a:lnTo>
                  <a:pt x="323849" y="161924"/>
                </a:lnTo>
                <a:close/>
              </a:path>
            </a:pathLst>
          </a:custGeom>
          <a:ln w="19049">
            <a:solidFill>
              <a:srgbClr val="1328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773558" y="4779609"/>
            <a:ext cx="20574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60" b="1">
                <a:solidFill>
                  <a:srgbClr val="1328A0"/>
                </a:solidFill>
                <a:latin typeface="Trebuchet MS"/>
                <a:cs typeface="Trebuchet MS"/>
              </a:rPr>
              <a:t>07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187449" y="4744084"/>
            <a:ext cx="135890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솔루션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실행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계획</a:t>
            </a:r>
            <a:endParaRPr sz="1700">
              <a:latin typeface="Dotum"/>
              <a:cs typeface="Dotum"/>
            </a:endParaRPr>
          </a:p>
        </p:txBody>
      </p:sp>
      <p:grpSp>
        <p:nvGrpSpPr>
          <p:cNvPr id="19" name="object 19" descr=""/>
          <p:cNvGrpSpPr/>
          <p:nvPr/>
        </p:nvGrpSpPr>
        <p:grpSpPr>
          <a:xfrm>
            <a:off x="6448424" y="1466849"/>
            <a:ext cx="5133975" cy="3705225"/>
            <a:chOff x="6448424" y="1466849"/>
            <a:chExt cx="5133975" cy="3705225"/>
          </a:xfrm>
        </p:grpSpPr>
        <p:sp>
          <p:nvSpPr>
            <p:cNvPr id="20" name="object 20" descr=""/>
            <p:cNvSpPr/>
            <p:nvPr/>
          </p:nvSpPr>
          <p:spPr>
            <a:xfrm>
              <a:off x="6448424" y="5162549"/>
              <a:ext cx="5133975" cy="9525"/>
            </a:xfrm>
            <a:custGeom>
              <a:avLst/>
              <a:gdLst/>
              <a:ahLst/>
              <a:cxnLst/>
              <a:rect l="l" t="t" r="r" b="b"/>
              <a:pathLst>
                <a:path w="5133975" h="9525">
                  <a:moveTo>
                    <a:pt x="5133974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5133974" y="0"/>
                  </a:lnTo>
                  <a:lnTo>
                    <a:pt x="5133974" y="9524"/>
                  </a:lnTo>
                  <a:close/>
                </a:path>
              </a:pathLst>
            </a:custGeom>
            <a:solidFill>
              <a:srgbClr val="E8ECE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6457949" y="1476374"/>
              <a:ext cx="323850" cy="323850"/>
            </a:xfrm>
            <a:custGeom>
              <a:avLst/>
              <a:gdLst/>
              <a:ahLst/>
              <a:cxnLst/>
              <a:rect l="l" t="t" r="r" b="b"/>
              <a:pathLst>
                <a:path w="323850" h="323850">
                  <a:moveTo>
                    <a:pt x="323849" y="161924"/>
                  </a:moveTo>
                  <a:lnTo>
                    <a:pt x="318995" y="201279"/>
                  </a:lnTo>
                  <a:lnTo>
                    <a:pt x="304730" y="238256"/>
                  </a:lnTo>
                  <a:lnTo>
                    <a:pt x="281910" y="270660"/>
                  </a:lnTo>
                  <a:lnTo>
                    <a:pt x="251884" y="296560"/>
                  </a:lnTo>
                  <a:lnTo>
                    <a:pt x="216466" y="314388"/>
                  </a:lnTo>
                  <a:lnTo>
                    <a:pt x="177795" y="323071"/>
                  </a:lnTo>
                  <a:lnTo>
                    <a:pt x="161924" y="323849"/>
                  </a:lnTo>
                  <a:lnTo>
                    <a:pt x="153969" y="323655"/>
                  </a:lnTo>
                  <a:lnTo>
                    <a:pt x="114920" y="316879"/>
                  </a:lnTo>
                  <a:lnTo>
                    <a:pt x="78685" y="300818"/>
                  </a:lnTo>
                  <a:lnTo>
                    <a:pt x="47426" y="276423"/>
                  </a:lnTo>
                  <a:lnTo>
                    <a:pt x="23030" y="245163"/>
                  </a:lnTo>
                  <a:lnTo>
                    <a:pt x="6970" y="208929"/>
                  </a:lnTo>
                  <a:lnTo>
                    <a:pt x="194" y="169879"/>
                  </a:lnTo>
                  <a:lnTo>
                    <a:pt x="0" y="161924"/>
                  </a:lnTo>
                  <a:lnTo>
                    <a:pt x="194" y="153970"/>
                  </a:lnTo>
                  <a:lnTo>
                    <a:pt x="6970" y="114919"/>
                  </a:lnTo>
                  <a:lnTo>
                    <a:pt x="23030" y="78686"/>
                  </a:lnTo>
                  <a:lnTo>
                    <a:pt x="47426" y="47426"/>
                  </a:lnTo>
                  <a:lnTo>
                    <a:pt x="78685" y="23031"/>
                  </a:lnTo>
                  <a:lnTo>
                    <a:pt x="114920" y="6970"/>
                  </a:lnTo>
                  <a:lnTo>
                    <a:pt x="153969" y="194"/>
                  </a:lnTo>
                  <a:lnTo>
                    <a:pt x="161924" y="0"/>
                  </a:lnTo>
                  <a:lnTo>
                    <a:pt x="169879" y="194"/>
                  </a:lnTo>
                  <a:lnTo>
                    <a:pt x="208929" y="6970"/>
                  </a:lnTo>
                  <a:lnTo>
                    <a:pt x="245162" y="23031"/>
                  </a:lnTo>
                  <a:lnTo>
                    <a:pt x="276422" y="47426"/>
                  </a:lnTo>
                  <a:lnTo>
                    <a:pt x="300817" y="78686"/>
                  </a:lnTo>
                  <a:lnTo>
                    <a:pt x="316878" y="114919"/>
                  </a:lnTo>
                  <a:lnTo>
                    <a:pt x="323655" y="153970"/>
                  </a:lnTo>
                  <a:lnTo>
                    <a:pt x="323849" y="161924"/>
                  </a:lnTo>
                  <a:close/>
                </a:path>
              </a:pathLst>
            </a:custGeom>
            <a:ln w="19049">
              <a:solidFill>
                <a:srgbClr val="1328A0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/>
          <p:nvPr/>
        </p:nvSpPr>
        <p:spPr>
          <a:xfrm>
            <a:off x="6517133" y="1486535"/>
            <a:ext cx="182626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26084" algn="l"/>
              </a:tabLst>
            </a:pPr>
            <a:r>
              <a:rPr dirty="0" baseline="2057" sz="2025" spc="-37" b="1">
                <a:solidFill>
                  <a:srgbClr val="1328A0"/>
                </a:solidFill>
                <a:latin typeface="Trebuchet MS"/>
                <a:cs typeface="Trebuchet MS"/>
              </a:rPr>
              <a:t>08</a:t>
            </a:r>
            <a:r>
              <a:rPr dirty="0" baseline="2057" sz="2025" b="1">
                <a:solidFill>
                  <a:srgbClr val="1328A0"/>
                </a:solidFill>
                <a:latin typeface="Trebuchet MS"/>
                <a:cs typeface="Trebuchet MS"/>
              </a:rPr>
              <a:t>	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기대</a:t>
            </a:r>
            <a:r>
              <a:rPr dirty="0" sz="1700" spc="-16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효과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성과</a:t>
            </a:r>
            <a:endParaRPr sz="1700">
              <a:latin typeface="Dotum"/>
              <a:cs typeface="Dotum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6457949" y="20192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323849" y="161924"/>
                </a:moveTo>
                <a:lnTo>
                  <a:pt x="318995" y="201279"/>
                </a:lnTo>
                <a:lnTo>
                  <a:pt x="304730" y="238256"/>
                </a:lnTo>
                <a:lnTo>
                  <a:pt x="281910" y="270660"/>
                </a:lnTo>
                <a:lnTo>
                  <a:pt x="251884" y="296560"/>
                </a:lnTo>
                <a:lnTo>
                  <a:pt x="216466" y="314388"/>
                </a:lnTo>
                <a:lnTo>
                  <a:pt x="177795" y="323071"/>
                </a:lnTo>
                <a:lnTo>
                  <a:pt x="161924" y="323849"/>
                </a:lnTo>
                <a:lnTo>
                  <a:pt x="153969" y="323655"/>
                </a:lnTo>
                <a:lnTo>
                  <a:pt x="114920" y="316879"/>
                </a:lnTo>
                <a:lnTo>
                  <a:pt x="78685" y="300818"/>
                </a:lnTo>
                <a:lnTo>
                  <a:pt x="47426" y="276423"/>
                </a:lnTo>
                <a:lnTo>
                  <a:pt x="23030" y="245163"/>
                </a:lnTo>
                <a:lnTo>
                  <a:pt x="6970" y="208929"/>
                </a:lnTo>
                <a:lnTo>
                  <a:pt x="194" y="169879"/>
                </a:lnTo>
                <a:lnTo>
                  <a:pt x="0" y="161924"/>
                </a:lnTo>
                <a:lnTo>
                  <a:pt x="194" y="153969"/>
                </a:lnTo>
                <a:lnTo>
                  <a:pt x="6970" y="114919"/>
                </a:lnTo>
                <a:lnTo>
                  <a:pt x="23030" y="78686"/>
                </a:lnTo>
                <a:lnTo>
                  <a:pt x="47426" y="47426"/>
                </a:lnTo>
                <a:lnTo>
                  <a:pt x="78685" y="23031"/>
                </a:lnTo>
                <a:lnTo>
                  <a:pt x="114920" y="6970"/>
                </a:lnTo>
                <a:lnTo>
                  <a:pt x="153969" y="194"/>
                </a:lnTo>
                <a:lnTo>
                  <a:pt x="161924" y="0"/>
                </a:lnTo>
                <a:lnTo>
                  <a:pt x="169879" y="194"/>
                </a:lnTo>
                <a:lnTo>
                  <a:pt x="208929" y="6970"/>
                </a:lnTo>
                <a:lnTo>
                  <a:pt x="245162" y="23031"/>
                </a:lnTo>
                <a:lnTo>
                  <a:pt x="276422" y="47426"/>
                </a:lnTo>
                <a:lnTo>
                  <a:pt x="300817" y="78686"/>
                </a:lnTo>
                <a:lnTo>
                  <a:pt x="316878" y="114919"/>
                </a:lnTo>
                <a:lnTo>
                  <a:pt x="323655" y="153969"/>
                </a:lnTo>
                <a:lnTo>
                  <a:pt x="323849" y="161924"/>
                </a:lnTo>
                <a:close/>
              </a:path>
            </a:pathLst>
          </a:custGeom>
          <a:ln w="19049">
            <a:solidFill>
              <a:srgbClr val="1328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/>
          <p:nvPr/>
        </p:nvSpPr>
        <p:spPr>
          <a:xfrm>
            <a:off x="6457949" y="2562224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323849" y="161924"/>
                </a:moveTo>
                <a:lnTo>
                  <a:pt x="318995" y="201279"/>
                </a:lnTo>
                <a:lnTo>
                  <a:pt x="304730" y="238256"/>
                </a:lnTo>
                <a:lnTo>
                  <a:pt x="281910" y="270660"/>
                </a:lnTo>
                <a:lnTo>
                  <a:pt x="251884" y="296560"/>
                </a:lnTo>
                <a:lnTo>
                  <a:pt x="216466" y="314388"/>
                </a:lnTo>
                <a:lnTo>
                  <a:pt x="177795" y="323071"/>
                </a:lnTo>
                <a:lnTo>
                  <a:pt x="161924" y="323849"/>
                </a:lnTo>
                <a:lnTo>
                  <a:pt x="153969" y="323655"/>
                </a:lnTo>
                <a:lnTo>
                  <a:pt x="114920" y="316879"/>
                </a:lnTo>
                <a:lnTo>
                  <a:pt x="78685" y="300818"/>
                </a:lnTo>
                <a:lnTo>
                  <a:pt x="47426" y="276423"/>
                </a:lnTo>
                <a:lnTo>
                  <a:pt x="23030" y="245163"/>
                </a:lnTo>
                <a:lnTo>
                  <a:pt x="6970" y="208930"/>
                </a:lnTo>
                <a:lnTo>
                  <a:pt x="194" y="169879"/>
                </a:lnTo>
                <a:lnTo>
                  <a:pt x="0" y="161924"/>
                </a:lnTo>
                <a:lnTo>
                  <a:pt x="194" y="153969"/>
                </a:lnTo>
                <a:lnTo>
                  <a:pt x="6970" y="114919"/>
                </a:lnTo>
                <a:lnTo>
                  <a:pt x="23030" y="78686"/>
                </a:lnTo>
                <a:lnTo>
                  <a:pt x="47426" y="47426"/>
                </a:lnTo>
                <a:lnTo>
                  <a:pt x="78685" y="23031"/>
                </a:lnTo>
                <a:lnTo>
                  <a:pt x="114920" y="6970"/>
                </a:lnTo>
                <a:lnTo>
                  <a:pt x="153969" y="194"/>
                </a:lnTo>
                <a:lnTo>
                  <a:pt x="161924" y="0"/>
                </a:lnTo>
                <a:lnTo>
                  <a:pt x="169879" y="194"/>
                </a:lnTo>
                <a:lnTo>
                  <a:pt x="208929" y="6970"/>
                </a:lnTo>
                <a:lnTo>
                  <a:pt x="245162" y="23031"/>
                </a:lnTo>
                <a:lnTo>
                  <a:pt x="276422" y="47426"/>
                </a:lnTo>
                <a:lnTo>
                  <a:pt x="300817" y="78686"/>
                </a:lnTo>
                <a:lnTo>
                  <a:pt x="316878" y="114919"/>
                </a:lnTo>
                <a:lnTo>
                  <a:pt x="323655" y="153969"/>
                </a:lnTo>
                <a:lnTo>
                  <a:pt x="323849" y="161924"/>
                </a:lnTo>
                <a:close/>
              </a:path>
            </a:pathLst>
          </a:custGeom>
          <a:ln w="19049">
            <a:solidFill>
              <a:srgbClr val="1328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5" name="object 25" descr=""/>
          <p:cNvSpPr/>
          <p:nvPr/>
        </p:nvSpPr>
        <p:spPr>
          <a:xfrm>
            <a:off x="6457949" y="310514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323849" y="161924"/>
                </a:moveTo>
                <a:lnTo>
                  <a:pt x="318995" y="201278"/>
                </a:lnTo>
                <a:lnTo>
                  <a:pt x="304730" y="238256"/>
                </a:lnTo>
                <a:lnTo>
                  <a:pt x="281910" y="270660"/>
                </a:lnTo>
                <a:lnTo>
                  <a:pt x="251884" y="296560"/>
                </a:lnTo>
                <a:lnTo>
                  <a:pt x="216466" y="314388"/>
                </a:lnTo>
                <a:lnTo>
                  <a:pt x="177795" y="323072"/>
                </a:lnTo>
                <a:lnTo>
                  <a:pt x="161924" y="323849"/>
                </a:lnTo>
                <a:lnTo>
                  <a:pt x="153969" y="323655"/>
                </a:lnTo>
                <a:lnTo>
                  <a:pt x="114920" y="316879"/>
                </a:lnTo>
                <a:lnTo>
                  <a:pt x="78685" y="300818"/>
                </a:lnTo>
                <a:lnTo>
                  <a:pt x="47426" y="276423"/>
                </a:lnTo>
                <a:lnTo>
                  <a:pt x="23030" y="245163"/>
                </a:lnTo>
                <a:lnTo>
                  <a:pt x="6970" y="208929"/>
                </a:lnTo>
                <a:lnTo>
                  <a:pt x="194" y="169879"/>
                </a:lnTo>
                <a:lnTo>
                  <a:pt x="0" y="161924"/>
                </a:lnTo>
                <a:lnTo>
                  <a:pt x="194" y="153969"/>
                </a:lnTo>
                <a:lnTo>
                  <a:pt x="6970" y="114919"/>
                </a:lnTo>
                <a:lnTo>
                  <a:pt x="23030" y="78686"/>
                </a:lnTo>
                <a:lnTo>
                  <a:pt x="47426" y="47426"/>
                </a:lnTo>
                <a:lnTo>
                  <a:pt x="78685" y="23030"/>
                </a:lnTo>
                <a:lnTo>
                  <a:pt x="114920" y="6970"/>
                </a:lnTo>
                <a:lnTo>
                  <a:pt x="153969" y="194"/>
                </a:lnTo>
                <a:lnTo>
                  <a:pt x="161924" y="0"/>
                </a:lnTo>
                <a:lnTo>
                  <a:pt x="169879" y="194"/>
                </a:lnTo>
                <a:lnTo>
                  <a:pt x="208929" y="6970"/>
                </a:lnTo>
                <a:lnTo>
                  <a:pt x="245162" y="23030"/>
                </a:lnTo>
                <a:lnTo>
                  <a:pt x="276422" y="47426"/>
                </a:lnTo>
                <a:lnTo>
                  <a:pt x="300817" y="78686"/>
                </a:lnTo>
                <a:lnTo>
                  <a:pt x="316878" y="114919"/>
                </a:lnTo>
                <a:lnTo>
                  <a:pt x="323655" y="153969"/>
                </a:lnTo>
                <a:lnTo>
                  <a:pt x="323849" y="161924"/>
                </a:lnTo>
                <a:close/>
              </a:path>
            </a:pathLst>
          </a:custGeom>
          <a:ln w="19049">
            <a:solidFill>
              <a:srgbClr val="1328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/>
          <p:nvPr/>
        </p:nvSpPr>
        <p:spPr>
          <a:xfrm>
            <a:off x="6457949" y="3648074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323849" y="161924"/>
                </a:moveTo>
                <a:lnTo>
                  <a:pt x="318995" y="201278"/>
                </a:lnTo>
                <a:lnTo>
                  <a:pt x="304730" y="238256"/>
                </a:lnTo>
                <a:lnTo>
                  <a:pt x="281910" y="270660"/>
                </a:lnTo>
                <a:lnTo>
                  <a:pt x="251884" y="296560"/>
                </a:lnTo>
                <a:lnTo>
                  <a:pt x="216466" y="314388"/>
                </a:lnTo>
                <a:lnTo>
                  <a:pt x="177795" y="323071"/>
                </a:lnTo>
                <a:lnTo>
                  <a:pt x="161924" y="323849"/>
                </a:lnTo>
                <a:lnTo>
                  <a:pt x="153969" y="323655"/>
                </a:lnTo>
                <a:lnTo>
                  <a:pt x="114920" y="316878"/>
                </a:lnTo>
                <a:lnTo>
                  <a:pt x="78685" y="300817"/>
                </a:lnTo>
                <a:lnTo>
                  <a:pt x="47426" y="276422"/>
                </a:lnTo>
                <a:lnTo>
                  <a:pt x="23030" y="245162"/>
                </a:lnTo>
                <a:lnTo>
                  <a:pt x="6970" y="208929"/>
                </a:lnTo>
                <a:lnTo>
                  <a:pt x="194" y="169879"/>
                </a:lnTo>
                <a:lnTo>
                  <a:pt x="0" y="161924"/>
                </a:lnTo>
                <a:lnTo>
                  <a:pt x="194" y="153969"/>
                </a:lnTo>
                <a:lnTo>
                  <a:pt x="6970" y="114919"/>
                </a:lnTo>
                <a:lnTo>
                  <a:pt x="23030" y="78685"/>
                </a:lnTo>
                <a:lnTo>
                  <a:pt x="47426" y="47426"/>
                </a:lnTo>
                <a:lnTo>
                  <a:pt x="78685" y="23031"/>
                </a:lnTo>
                <a:lnTo>
                  <a:pt x="114920" y="6970"/>
                </a:lnTo>
                <a:lnTo>
                  <a:pt x="153969" y="194"/>
                </a:lnTo>
                <a:lnTo>
                  <a:pt x="161924" y="0"/>
                </a:lnTo>
                <a:lnTo>
                  <a:pt x="169879" y="194"/>
                </a:lnTo>
                <a:lnTo>
                  <a:pt x="208929" y="6970"/>
                </a:lnTo>
                <a:lnTo>
                  <a:pt x="245162" y="23031"/>
                </a:lnTo>
                <a:lnTo>
                  <a:pt x="276422" y="47426"/>
                </a:lnTo>
                <a:lnTo>
                  <a:pt x="300817" y="78685"/>
                </a:lnTo>
                <a:lnTo>
                  <a:pt x="316878" y="114919"/>
                </a:lnTo>
                <a:lnTo>
                  <a:pt x="323655" y="153969"/>
                </a:lnTo>
                <a:lnTo>
                  <a:pt x="323849" y="161924"/>
                </a:lnTo>
                <a:close/>
              </a:path>
            </a:pathLst>
          </a:custGeom>
          <a:ln w="19049">
            <a:solidFill>
              <a:srgbClr val="1328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/>
          <p:nvPr/>
        </p:nvSpPr>
        <p:spPr>
          <a:xfrm>
            <a:off x="6457949" y="4190999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323849" y="161924"/>
                </a:moveTo>
                <a:lnTo>
                  <a:pt x="318995" y="201278"/>
                </a:lnTo>
                <a:lnTo>
                  <a:pt x="304730" y="238255"/>
                </a:lnTo>
                <a:lnTo>
                  <a:pt x="281910" y="270659"/>
                </a:lnTo>
                <a:lnTo>
                  <a:pt x="251884" y="296559"/>
                </a:lnTo>
                <a:lnTo>
                  <a:pt x="216466" y="314387"/>
                </a:lnTo>
                <a:lnTo>
                  <a:pt x="177795" y="323071"/>
                </a:lnTo>
                <a:lnTo>
                  <a:pt x="161924" y="323849"/>
                </a:lnTo>
                <a:lnTo>
                  <a:pt x="153969" y="323655"/>
                </a:lnTo>
                <a:lnTo>
                  <a:pt x="114920" y="316878"/>
                </a:lnTo>
                <a:lnTo>
                  <a:pt x="78685" y="300817"/>
                </a:lnTo>
                <a:lnTo>
                  <a:pt x="47426" y="276422"/>
                </a:lnTo>
                <a:lnTo>
                  <a:pt x="23030" y="245162"/>
                </a:lnTo>
                <a:lnTo>
                  <a:pt x="6970" y="208929"/>
                </a:lnTo>
                <a:lnTo>
                  <a:pt x="194" y="169879"/>
                </a:lnTo>
                <a:lnTo>
                  <a:pt x="0" y="161924"/>
                </a:lnTo>
                <a:lnTo>
                  <a:pt x="194" y="153969"/>
                </a:lnTo>
                <a:lnTo>
                  <a:pt x="6970" y="114919"/>
                </a:lnTo>
                <a:lnTo>
                  <a:pt x="23030" y="78685"/>
                </a:lnTo>
                <a:lnTo>
                  <a:pt x="47426" y="47426"/>
                </a:lnTo>
                <a:lnTo>
                  <a:pt x="78685" y="23031"/>
                </a:lnTo>
                <a:lnTo>
                  <a:pt x="114920" y="6970"/>
                </a:lnTo>
                <a:lnTo>
                  <a:pt x="153969" y="194"/>
                </a:lnTo>
                <a:lnTo>
                  <a:pt x="161924" y="0"/>
                </a:lnTo>
                <a:lnTo>
                  <a:pt x="169879" y="194"/>
                </a:lnTo>
                <a:lnTo>
                  <a:pt x="208929" y="6970"/>
                </a:lnTo>
                <a:lnTo>
                  <a:pt x="245162" y="23030"/>
                </a:lnTo>
                <a:lnTo>
                  <a:pt x="276422" y="47426"/>
                </a:lnTo>
                <a:lnTo>
                  <a:pt x="300817" y="78685"/>
                </a:lnTo>
                <a:lnTo>
                  <a:pt x="316878" y="114919"/>
                </a:lnTo>
                <a:lnTo>
                  <a:pt x="323655" y="153969"/>
                </a:lnTo>
                <a:lnTo>
                  <a:pt x="323849" y="161924"/>
                </a:lnTo>
                <a:close/>
              </a:path>
            </a:pathLst>
          </a:custGeom>
          <a:ln w="19049">
            <a:solidFill>
              <a:srgbClr val="1328A0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28" name="object 28" descr=""/>
          <p:cNvGraphicFramePr>
            <a:graphicFrameLocks noGrp="1"/>
          </p:cNvGraphicFramePr>
          <p:nvPr/>
        </p:nvGraphicFramePr>
        <p:xfrm>
          <a:off x="704849" y="1909762"/>
          <a:ext cx="10953750" cy="27114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33975"/>
                <a:gridCol w="609600"/>
                <a:gridCol w="378460"/>
                <a:gridCol w="4756149"/>
              </a:tblGrid>
              <a:tr h="54229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35"/>
                        </a:spcBef>
                        <a:tabLst>
                          <a:tab pos="494665" algn="l"/>
                        </a:tabLst>
                      </a:pPr>
                      <a:r>
                        <a:rPr dirty="0" baseline="2057" sz="2025" spc="-37" b="1">
                          <a:solidFill>
                            <a:srgbClr val="1328A0"/>
                          </a:solidFill>
                          <a:latin typeface="Trebuchet MS"/>
                          <a:cs typeface="Trebuchet MS"/>
                        </a:rPr>
                        <a:t>02</a:t>
                      </a:r>
                      <a:r>
                        <a:rPr dirty="0" baseline="2057" sz="2025" b="1">
                          <a:solidFill>
                            <a:srgbClr val="1328A0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프로젝트</a:t>
                      </a:r>
                      <a:r>
                        <a:rPr dirty="0" sz="1700" spc="-15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배경</a:t>
                      </a:r>
                      <a:r>
                        <a:rPr dirty="0" sz="1700" spc="-14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및</a:t>
                      </a:r>
                      <a:r>
                        <a:rPr dirty="0" sz="1700" spc="-14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5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필요성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131445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794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sz="1350" spc="-25" b="1">
                          <a:solidFill>
                            <a:srgbClr val="1328A0"/>
                          </a:solidFill>
                          <a:latin typeface="Trebuchet MS"/>
                          <a:cs typeface="Trebuchet MS"/>
                        </a:rPr>
                        <a:t>09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166370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투자</a:t>
                      </a:r>
                      <a:r>
                        <a:rPr dirty="0" sz="1700" spc="-15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및</a:t>
                      </a:r>
                      <a:r>
                        <a:rPr dirty="0" sz="1700" spc="-14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예산</a:t>
                      </a:r>
                      <a:r>
                        <a:rPr dirty="0" sz="1700" spc="-14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5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추정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131445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</a:tr>
              <a:tr h="54229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35"/>
                        </a:spcBef>
                        <a:tabLst>
                          <a:tab pos="494665" algn="l"/>
                        </a:tabLst>
                      </a:pPr>
                      <a:r>
                        <a:rPr dirty="0" baseline="2057" sz="2025" spc="-37" b="1">
                          <a:solidFill>
                            <a:srgbClr val="1328A0"/>
                          </a:solidFill>
                          <a:latin typeface="Trebuchet MS"/>
                          <a:cs typeface="Trebuchet MS"/>
                        </a:rPr>
                        <a:t>03</a:t>
                      </a:r>
                      <a:r>
                        <a:rPr dirty="0" baseline="2057" sz="2025" b="1">
                          <a:solidFill>
                            <a:srgbClr val="1328A0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고객</a:t>
                      </a:r>
                      <a:r>
                        <a:rPr dirty="0" sz="1700" spc="-14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요구사항</a:t>
                      </a:r>
                      <a:r>
                        <a:rPr dirty="0" sz="1700" spc="-14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5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요약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131445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794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sz="1350" spc="-25" b="1">
                          <a:solidFill>
                            <a:srgbClr val="1328A0"/>
                          </a:solidFill>
                          <a:latin typeface="Trebuchet MS"/>
                          <a:cs typeface="Trebuchet MS"/>
                        </a:rPr>
                        <a:t>10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166370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프로젝트</a:t>
                      </a:r>
                      <a:r>
                        <a:rPr dirty="0" sz="1700" spc="-14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팀</a:t>
                      </a:r>
                      <a:r>
                        <a:rPr dirty="0" sz="1700" spc="-14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5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소개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131445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</a:tr>
              <a:tr h="54229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35"/>
                        </a:spcBef>
                        <a:tabLst>
                          <a:tab pos="494665" algn="l"/>
                        </a:tabLst>
                      </a:pPr>
                      <a:r>
                        <a:rPr dirty="0" baseline="2057" sz="2025" spc="-37" b="1">
                          <a:solidFill>
                            <a:srgbClr val="1328A0"/>
                          </a:solidFill>
                          <a:latin typeface="Trebuchet MS"/>
                          <a:cs typeface="Trebuchet MS"/>
                        </a:rPr>
                        <a:t>04</a:t>
                      </a:r>
                      <a:r>
                        <a:rPr dirty="0" baseline="2057" sz="2025" b="1">
                          <a:solidFill>
                            <a:srgbClr val="1328A0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리테일</a:t>
                      </a:r>
                      <a:r>
                        <a:rPr dirty="0" sz="1700" spc="-15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시장</a:t>
                      </a:r>
                      <a:r>
                        <a:rPr dirty="0" sz="1700" spc="-14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개요</a:t>
                      </a:r>
                      <a:r>
                        <a:rPr dirty="0" sz="1700" spc="-14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및</a:t>
                      </a:r>
                      <a:r>
                        <a:rPr dirty="0" sz="1700" spc="-14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5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트렌드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131445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794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sz="1350" spc="-25" b="1">
                          <a:solidFill>
                            <a:srgbClr val="1328A0"/>
                          </a:solidFill>
                          <a:latin typeface="Trebuchet MS"/>
                          <a:cs typeface="Trebuchet MS"/>
                        </a:rPr>
                        <a:t>11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166370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750" spc="-305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EY</a:t>
                      </a:r>
                      <a:r>
                        <a:rPr dirty="0" sz="1750" spc="-4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컨설팅의</a:t>
                      </a:r>
                      <a:r>
                        <a:rPr dirty="0" sz="1700" spc="-14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차별화</a:t>
                      </a:r>
                      <a:r>
                        <a:rPr dirty="0" sz="1700" spc="-14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5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요소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125095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</a:tr>
              <a:tr h="54229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35"/>
                        </a:spcBef>
                        <a:tabLst>
                          <a:tab pos="494665" algn="l"/>
                        </a:tabLst>
                      </a:pPr>
                      <a:r>
                        <a:rPr dirty="0" baseline="2057" sz="2025" spc="-37" b="1">
                          <a:solidFill>
                            <a:srgbClr val="1328A0"/>
                          </a:solidFill>
                          <a:latin typeface="Trebuchet MS"/>
                          <a:cs typeface="Trebuchet MS"/>
                        </a:rPr>
                        <a:t>05</a:t>
                      </a:r>
                      <a:r>
                        <a:rPr dirty="0" baseline="2057" sz="2025" b="1">
                          <a:solidFill>
                            <a:srgbClr val="1328A0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경쟁사</a:t>
                      </a:r>
                      <a:r>
                        <a:rPr dirty="0" sz="1700" spc="-14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벤치마킹</a:t>
                      </a:r>
                      <a:r>
                        <a:rPr dirty="0" sz="1700" spc="-14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및</a:t>
                      </a:r>
                      <a:r>
                        <a:rPr dirty="0" sz="1700" spc="-14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차별화</a:t>
                      </a:r>
                      <a:r>
                        <a:rPr dirty="0" sz="1700" spc="-14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5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전략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131445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794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sz="1350" spc="-25" b="1">
                          <a:solidFill>
                            <a:srgbClr val="1328A0"/>
                          </a:solidFill>
                          <a:latin typeface="Trebuchet MS"/>
                          <a:cs typeface="Trebuchet MS"/>
                        </a:rPr>
                        <a:t>12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166370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1035"/>
                        </a:spcBef>
                      </a:pP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제안</a:t>
                      </a:r>
                      <a:r>
                        <a:rPr dirty="0" sz="1700" spc="-15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5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마무리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131445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</a:tr>
              <a:tr h="542290"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  <a:spcBef>
                          <a:spcPts val="1035"/>
                        </a:spcBef>
                        <a:tabLst>
                          <a:tab pos="494665" algn="l"/>
                        </a:tabLst>
                      </a:pPr>
                      <a:r>
                        <a:rPr dirty="0" baseline="2057" sz="2025" spc="-37" b="1">
                          <a:solidFill>
                            <a:srgbClr val="1328A0"/>
                          </a:solidFill>
                          <a:latin typeface="Trebuchet MS"/>
                          <a:cs typeface="Trebuchet MS"/>
                        </a:rPr>
                        <a:t>06</a:t>
                      </a:r>
                      <a:r>
                        <a:rPr dirty="0" baseline="2057" sz="2025" b="1">
                          <a:solidFill>
                            <a:srgbClr val="1328A0"/>
                          </a:solidFill>
                          <a:latin typeface="Trebuchet MS"/>
                          <a:cs typeface="Trebuchet MS"/>
                        </a:rPr>
                        <a:t>	</a:t>
                      </a: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직영</a:t>
                      </a:r>
                      <a:r>
                        <a:rPr dirty="0" sz="1700" spc="-15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매장</a:t>
                      </a:r>
                      <a:r>
                        <a:rPr dirty="0" sz="1700" spc="-14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운영</a:t>
                      </a:r>
                      <a:r>
                        <a:rPr dirty="0" sz="1700" spc="-14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솔루션</a:t>
                      </a:r>
                      <a:r>
                        <a:rPr dirty="0" sz="1700" spc="-14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00" spc="-35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개요</a:t>
                      </a:r>
                      <a:endParaRPr sz="1700">
                        <a:latin typeface="Dotum"/>
                        <a:cs typeface="Dotum"/>
                      </a:endParaRPr>
                    </a:p>
                  </a:txBody>
                  <a:tcPr marL="0" marR="0" marB="0" marT="131445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 marR="27940">
                        <a:lnSpc>
                          <a:spcPct val="100000"/>
                        </a:lnSpc>
                        <a:spcBef>
                          <a:spcPts val="1310"/>
                        </a:spcBef>
                      </a:pPr>
                      <a:r>
                        <a:rPr dirty="0" sz="1350" spc="-25" b="1">
                          <a:solidFill>
                            <a:srgbClr val="1328A0"/>
                          </a:solidFill>
                          <a:latin typeface="Trebuchet MS"/>
                          <a:cs typeface="Trebuchet MS"/>
                        </a:rPr>
                        <a:t>13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166370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16839">
                        <a:lnSpc>
                          <a:spcPct val="100000"/>
                        </a:lnSpc>
                        <a:spcBef>
                          <a:spcPts val="985"/>
                        </a:spcBef>
                      </a:pPr>
                      <a:r>
                        <a:rPr dirty="0" sz="1700" spc="-3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질의응답</a:t>
                      </a:r>
                      <a:r>
                        <a:rPr dirty="0" sz="1700" spc="-14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750" spc="-2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(Q&amp;A)</a:t>
                      </a:r>
                      <a:endParaRPr sz="1750">
                        <a:latin typeface="Microsoft Sans Serif"/>
                        <a:cs typeface="Microsoft Sans Serif"/>
                      </a:endParaRPr>
                    </a:p>
                  </a:txBody>
                  <a:tcPr marL="0" marR="0" marB="0" marT="125095">
                    <a:lnT w="9525">
                      <a:solidFill>
                        <a:srgbClr val="E8ECEF"/>
                      </a:solidFill>
                      <a:prstDash val="solid"/>
                    </a:lnT>
                    <a:lnB w="9525">
                      <a:solidFill>
                        <a:srgbClr val="E8ECEF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</a:tr>
            </a:tbl>
          </a:graphicData>
        </a:graphic>
      </p:graphicFrame>
      <p:sp>
        <p:nvSpPr>
          <p:cNvPr id="29" name="object 29" descr=""/>
          <p:cNvSpPr/>
          <p:nvPr/>
        </p:nvSpPr>
        <p:spPr>
          <a:xfrm>
            <a:off x="6457949" y="4733924"/>
            <a:ext cx="323850" cy="323850"/>
          </a:xfrm>
          <a:custGeom>
            <a:avLst/>
            <a:gdLst/>
            <a:ahLst/>
            <a:cxnLst/>
            <a:rect l="l" t="t" r="r" b="b"/>
            <a:pathLst>
              <a:path w="323850" h="323850">
                <a:moveTo>
                  <a:pt x="323849" y="161924"/>
                </a:moveTo>
                <a:lnTo>
                  <a:pt x="318995" y="201278"/>
                </a:lnTo>
                <a:lnTo>
                  <a:pt x="304730" y="238255"/>
                </a:lnTo>
                <a:lnTo>
                  <a:pt x="281910" y="270660"/>
                </a:lnTo>
                <a:lnTo>
                  <a:pt x="251884" y="296559"/>
                </a:lnTo>
                <a:lnTo>
                  <a:pt x="216466" y="314388"/>
                </a:lnTo>
                <a:lnTo>
                  <a:pt x="177795" y="323071"/>
                </a:lnTo>
                <a:lnTo>
                  <a:pt x="161924" y="323849"/>
                </a:lnTo>
                <a:lnTo>
                  <a:pt x="153969" y="323655"/>
                </a:lnTo>
                <a:lnTo>
                  <a:pt x="114920" y="316878"/>
                </a:lnTo>
                <a:lnTo>
                  <a:pt x="78685" y="300817"/>
                </a:lnTo>
                <a:lnTo>
                  <a:pt x="47426" y="276422"/>
                </a:lnTo>
                <a:lnTo>
                  <a:pt x="23030" y="245162"/>
                </a:lnTo>
                <a:lnTo>
                  <a:pt x="6970" y="208929"/>
                </a:lnTo>
                <a:lnTo>
                  <a:pt x="194" y="169879"/>
                </a:lnTo>
                <a:lnTo>
                  <a:pt x="0" y="161924"/>
                </a:lnTo>
                <a:lnTo>
                  <a:pt x="194" y="153969"/>
                </a:lnTo>
                <a:lnTo>
                  <a:pt x="6970" y="114919"/>
                </a:lnTo>
                <a:lnTo>
                  <a:pt x="23030" y="78686"/>
                </a:lnTo>
                <a:lnTo>
                  <a:pt x="47426" y="47426"/>
                </a:lnTo>
                <a:lnTo>
                  <a:pt x="78685" y="23031"/>
                </a:lnTo>
                <a:lnTo>
                  <a:pt x="114920" y="6970"/>
                </a:lnTo>
                <a:lnTo>
                  <a:pt x="153969" y="194"/>
                </a:lnTo>
                <a:lnTo>
                  <a:pt x="161924" y="0"/>
                </a:lnTo>
                <a:lnTo>
                  <a:pt x="169879" y="194"/>
                </a:lnTo>
                <a:lnTo>
                  <a:pt x="208929" y="6970"/>
                </a:lnTo>
                <a:lnTo>
                  <a:pt x="245162" y="23030"/>
                </a:lnTo>
                <a:lnTo>
                  <a:pt x="276422" y="47426"/>
                </a:lnTo>
                <a:lnTo>
                  <a:pt x="300817" y="78686"/>
                </a:lnTo>
                <a:lnTo>
                  <a:pt x="316878" y="114919"/>
                </a:lnTo>
                <a:lnTo>
                  <a:pt x="323655" y="153969"/>
                </a:lnTo>
                <a:lnTo>
                  <a:pt x="323849" y="161924"/>
                </a:lnTo>
                <a:close/>
              </a:path>
            </a:pathLst>
          </a:custGeom>
          <a:ln w="19049">
            <a:solidFill>
              <a:srgbClr val="1328A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6517133" y="4779609"/>
            <a:ext cx="205740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60" b="1">
                <a:solidFill>
                  <a:srgbClr val="1328A0"/>
                </a:solidFill>
                <a:latin typeface="Trebuchet MS"/>
                <a:cs typeface="Trebuchet MS"/>
              </a:rPr>
              <a:t>14</a:t>
            </a:r>
            <a:endParaRPr sz="1350">
              <a:latin typeface="Trebuchet MS"/>
              <a:cs typeface="Trebuchet MS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931025" y="4744084"/>
            <a:ext cx="37592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50">
                <a:solidFill>
                  <a:srgbClr val="333333"/>
                </a:solidFill>
                <a:latin typeface="Dotum"/>
                <a:cs typeface="Dotum"/>
              </a:rPr>
              <a:t>부록</a:t>
            </a:r>
            <a:endParaRPr sz="1700">
              <a:latin typeface="Dotum"/>
              <a:cs typeface="Dotum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95249" y="6343649"/>
            <a:ext cx="12096750" cy="514350"/>
            <a:chOff x="95249" y="6343649"/>
            <a:chExt cx="12096750" cy="514350"/>
          </a:xfrm>
        </p:grpSpPr>
        <p:pic>
          <p:nvPicPr>
            <p:cNvPr id="33" name="object 3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725149" y="6400799"/>
              <a:ext cx="857249" cy="228599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95249" y="6705599"/>
              <a:ext cx="12096750" cy="152400"/>
            </a:xfrm>
            <a:custGeom>
              <a:avLst/>
              <a:gdLst/>
              <a:ahLst/>
              <a:cxnLst/>
              <a:rect l="l" t="t" r="r" b="b"/>
              <a:pathLst>
                <a:path w="12096750" h="152400">
                  <a:moveTo>
                    <a:pt x="12096749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2096749" y="0"/>
                  </a:lnTo>
                  <a:lnTo>
                    <a:pt x="12096749" y="1523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10487024" y="6343649"/>
              <a:ext cx="1514475" cy="323850"/>
            </a:xfrm>
            <a:custGeom>
              <a:avLst/>
              <a:gdLst/>
              <a:ahLst/>
              <a:cxnLst/>
              <a:rect l="l" t="t" r="r" b="b"/>
              <a:pathLst>
                <a:path w="1514475" h="323850">
                  <a:moveTo>
                    <a:pt x="14814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81427" y="0"/>
                  </a:lnTo>
                  <a:lnTo>
                    <a:pt x="1513508" y="28187"/>
                  </a:lnTo>
                  <a:lnTo>
                    <a:pt x="1514474" y="33047"/>
                  </a:lnTo>
                  <a:lnTo>
                    <a:pt x="1514474" y="290802"/>
                  </a:lnTo>
                  <a:lnTo>
                    <a:pt x="1486287" y="322883"/>
                  </a:lnTo>
                  <a:lnTo>
                    <a:pt x="14814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0132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37" name="object 37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pc="-190"/>
              <a:t>삼성전자</a:t>
            </a:r>
            <a:r>
              <a:rPr dirty="0" spc="-85"/>
              <a:t> </a:t>
            </a:r>
            <a:r>
              <a:rPr dirty="0" spc="-65">
                <a:latin typeface="Tahoma"/>
                <a:cs typeface="Tahoma"/>
              </a:rPr>
              <a:t>MX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90"/>
              <a:t>미국</a:t>
            </a:r>
            <a:r>
              <a:rPr dirty="0" spc="-80"/>
              <a:t> </a:t>
            </a:r>
            <a:r>
              <a:rPr dirty="0" spc="-190"/>
              <a:t>직영</a:t>
            </a:r>
            <a:r>
              <a:rPr dirty="0" spc="-80"/>
              <a:t> </a:t>
            </a:r>
            <a:r>
              <a:rPr dirty="0" spc="-190"/>
              <a:t>매장</a:t>
            </a:r>
            <a:r>
              <a:rPr dirty="0" spc="-80"/>
              <a:t> </a:t>
            </a:r>
            <a:r>
              <a:rPr dirty="0" spc="-20">
                <a:latin typeface="Tahoma"/>
                <a:cs typeface="Tahoma"/>
              </a:rPr>
              <a:t>PMO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70"/>
              <a:t>프로젝트</a:t>
            </a:r>
          </a:p>
        </p:txBody>
      </p:sp>
      <p:sp>
        <p:nvSpPr>
          <p:cNvPr id="38" name="object 3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pc="-95"/>
              <a:t>Made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35"/>
              <a:t> </a:t>
            </a:r>
            <a:r>
              <a:rPr dirty="0" spc="-70"/>
              <a:t>Genspark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5249" y="0"/>
              <a:ext cx="12096750" cy="6858000"/>
            </a:xfrm>
            <a:custGeom>
              <a:avLst/>
              <a:gdLst/>
              <a:ahLst/>
              <a:cxnLst/>
              <a:rect l="l" t="t" r="r" b="b"/>
              <a:pathLst>
                <a:path w="12096750" h="6858000">
                  <a:moveTo>
                    <a:pt x="0" y="6857999"/>
                  </a:moveTo>
                  <a:lnTo>
                    <a:pt x="12096749" y="6857999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95250" cy="6858000"/>
            </a:xfrm>
            <a:custGeom>
              <a:avLst/>
              <a:gdLst/>
              <a:ahLst/>
              <a:cxnLst/>
              <a:rect l="l" t="t" r="r" b="b"/>
              <a:pathLst>
                <a:path w="95250" h="6858000">
                  <a:moveTo>
                    <a:pt x="9524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68579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04849" y="952499"/>
              <a:ext cx="762000" cy="38100"/>
            </a:xfrm>
            <a:custGeom>
              <a:avLst/>
              <a:gdLst/>
              <a:ahLst/>
              <a:cxnLst/>
              <a:rect l="l" t="t" r="r" b="b"/>
              <a:pathLst>
                <a:path w="762000" h="38100">
                  <a:moveTo>
                    <a:pt x="76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380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제안</a:t>
            </a:r>
            <a:r>
              <a:rPr dirty="0" spc="-320"/>
              <a:t> </a:t>
            </a:r>
            <a:r>
              <a:rPr dirty="0" spc="-605"/>
              <a:t>개요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692149" y="1272032"/>
            <a:ext cx="419544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삼성전자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직영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매장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성공을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위한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전략적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85">
                <a:solidFill>
                  <a:srgbClr val="1328A0"/>
                </a:solidFill>
                <a:latin typeface="Dotum"/>
                <a:cs typeface="Dotum"/>
              </a:rPr>
              <a:t>제안</a:t>
            </a:r>
            <a:endParaRPr sz="2000">
              <a:latin typeface="Dotum"/>
              <a:cs typeface="Dotum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2149" y="1831911"/>
            <a:ext cx="106807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필수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제안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요소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704849" y="2247899"/>
            <a:ext cx="10877550" cy="2667000"/>
            <a:chOff x="704849" y="2247899"/>
            <a:chExt cx="10877550" cy="2667000"/>
          </a:xfrm>
        </p:grpSpPr>
        <p:sp>
          <p:nvSpPr>
            <p:cNvPr id="10" name="object 10" descr=""/>
            <p:cNvSpPr/>
            <p:nvPr/>
          </p:nvSpPr>
          <p:spPr>
            <a:xfrm>
              <a:off x="704849" y="2247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4430" y="2362199"/>
              <a:ext cx="161844" cy="152399"/>
            </a:xfrm>
            <a:prstGeom prst="rect">
              <a:avLst/>
            </a:prstGeom>
          </p:spPr>
        </p:pic>
        <p:sp>
          <p:nvSpPr>
            <p:cNvPr id="12" name="object 12" descr=""/>
            <p:cNvSpPr/>
            <p:nvPr/>
          </p:nvSpPr>
          <p:spPr>
            <a:xfrm>
              <a:off x="704849" y="2819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149" y="2933699"/>
              <a:ext cx="152399" cy="15239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704849" y="3390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435" y="3513891"/>
              <a:ext cx="153114" cy="129420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6448424" y="2247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7" name="object 1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62724" y="2371724"/>
              <a:ext cx="152399" cy="133349"/>
            </a:xfrm>
            <a:prstGeom prst="rect">
              <a:avLst/>
            </a:prstGeom>
          </p:spPr>
        </p:pic>
        <p:sp>
          <p:nvSpPr>
            <p:cNvPr id="18" name="object 18" descr=""/>
            <p:cNvSpPr/>
            <p:nvPr/>
          </p:nvSpPr>
          <p:spPr>
            <a:xfrm>
              <a:off x="6448424" y="2819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2" y="288426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72249" y="2943224"/>
              <a:ext cx="133349" cy="133349"/>
            </a:xfrm>
            <a:prstGeom prst="rect">
              <a:avLst/>
            </a:prstGeom>
          </p:spPr>
        </p:pic>
        <p:sp>
          <p:nvSpPr>
            <p:cNvPr id="20" name="object 20" descr=""/>
            <p:cNvSpPr/>
            <p:nvPr/>
          </p:nvSpPr>
          <p:spPr>
            <a:xfrm>
              <a:off x="6448424" y="3390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5"/>
                  </a:lnTo>
                  <a:lnTo>
                    <a:pt x="353902" y="92571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2" y="288426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67457" y="3505199"/>
              <a:ext cx="142934" cy="152161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704849" y="4343399"/>
              <a:ext cx="10877550" cy="571500"/>
            </a:xfrm>
            <a:custGeom>
              <a:avLst/>
              <a:gdLst/>
              <a:ahLst/>
              <a:cxnLst/>
              <a:rect l="l" t="t" r="r" b="b"/>
              <a:pathLst>
                <a:path w="10877550" h="571500">
                  <a:moveTo>
                    <a:pt x="1087754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10877549" y="0"/>
                  </a:lnTo>
                  <a:lnTo>
                    <a:pt x="10877549" y="5714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04849" y="4343399"/>
              <a:ext cx="38100" cy="571500"/>
            </a:xfrm>
            <a:custGeom>
              <a:avLst/>
              <a:gdLst/>
              <a:ahLst/>
              <a:cxnLst/>
              <a:rect l="l" t="t" r="r" b="b"/>
              <a:pathLst>
                <a:path w="38100" h="571500">
                  <a:moveTo>
                    <a:pt x="38099" y="571499"/>
                  </a:moveTo>
                  <a:lnTo>
                    <a:pt x="0" y="5714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5714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4" name="object 2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95349" y="4585096"/>
              <a:ext cx="150018" cy="107156"/>
            </a:xfrm>
            <a:prstGeom prst="rect">
              <a:avLst/>
            </a:prstGeom>
          </p:spPr>
        </p:pic>
      </p:grpSp>
      <p:sp>
        <p:nvSpPr>
          <p:cNvPr id="25" name="object 25" descr=""/>
          <p:cNvSpPr txBox="1"/>
          <p:nvPr/>
        </p:nvSpPr>
        <p:spPr>
          <a:xfrm>
            <a:off x="1225549" y="2226937"/>
            <a:ext cx="238506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직영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매장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운영을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필수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영역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제안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선진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사례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기반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핵심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운영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영역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정의</a:t>
            </a:r>
            <a:endParaRPr sz="1150">
              <a:latin typeface="Dotum"/>
              <a:cs typeface="Dotum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225549" y="2804177"/>
            <a:ext cx="2265045" cy="44005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표준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가이드라인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333333"/>
                </a:solidFill>
                <a:latin typeface="Dotum"/>
                <a:cs typeface="Dotum"/>
              </a:rPr>
              <a:t>개발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확장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가능한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매장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운영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200" spc="-60">
                <a:solidFill>
                  <a:srgbClr val="4A5462"/>
                </a:solidFill>
                <a:latin typeface="Microsoft Sans Serif"/>
                <a:cs typeface="Microsoft Sans Serif"/>
              </a:rPr>
              <a:t>Framework</a:t>
            </a:r>
            <a:r>
              <a:rPr dirty="0" sz="1200" spc="-1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30">
                <a:solidFill>
                  <a:srgbClr val="4A5462"/>
                </a:solidFill>
                <a:latin typeface="Dotum"/>
                <a:cs typeface="Dotum"/>
              </a:rPr>
              <a:t>구축</a:t>
            </a:r>
            <a:endParaRPr sz="1150">
              <a:latin typeface="Dotum"/>
              <a:cs typeface="Dotum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1225549" y="3369938"/>
            <a:ext cx="238506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방안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실행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체계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확립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체계적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관리로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리스크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최소화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성공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보장</a:t>
            </a:r>
            <a:endParaRPr sz="1150">
              <a:latin typeface="Dotum"/>
              <a:cs typeface="Dotum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6435724" y="1831911"/>
            <a:ext cx="106807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고객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가치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요소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6969125" y="2226937"/>
            <a:ext cx="234188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최신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트렌드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반영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선진사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0">
                <a:solidFill>
                  <a:srgbClr val="333333"/>
                </a:solidFill>
                <a:latin typeface="Dotum"/>
                <a:cs typeface="Dotum"/>
              </a:rPr>
              <a:t>벤치마크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업계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최신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동향과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성공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사례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적용</a:t>
            </a:r>
            <a:endParaRPr sz="1150">
              <a:latin typeface="Dotum"/>
              <a:cs typeface="Dotum"/>
            </a:endParaRPr>
          </a:p>
        </p:txBody>
      </p:sp>
      <p:sp>
        <p:nvSpPr>
          <p:cNvPr id="30" name="object 30" descr=""/>
          <p:cNvSpPr txBox="1"/>
          <p:nvPr/>
        </p:nvSpPr>
        <p:spPr>
          <a:xfrm>
            <a:off x="6969125" y="2798437"/>
            <a:ext cx="2298065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확장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가능성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제고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다양한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시장에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적용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가능한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표준화된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모델</a:t>
            </a:r>
            <a:endParaRPr sz="1150">
              <a:latin typeface="Dotum"/>
              <a:cs typeface="Dotum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6969125" y="3375677"/>
            <a:ext cx="2580005" cy="440055"/>
          </a:xfrm>
          <a:prstGeom prst="rect">
            <a:avLst/>
          </a:prstGeom>
        </p:spPr>
        <p:txBody>
          <a:bodyPr wrap="square" lIns="0" tIns="247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9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효율적인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관리로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리스크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최소화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체계적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관리로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45">
                <a:solidFill>
                  <a:srgbClr val="4A5462"/>
                </a:solidFill>
                <a:latin typeface="Dotum"/>
                <a:cs typeface="Dotum"/>
              </a:rPr>
              <a:t>일정</a:t>
            </a:r>
            <a:r>
              <a:rPr dirty="0" sz="1200" spc="-145">
                <a:solidFill>
                  <a:srgbClr val="4A5462"/>
                </a:solidFill>
                <a:latin typeface="Microsoft Sans Serif"/>
                <a:cs typeface="Microsoft Sans Serif"/>
              </a:rPr>
              <a:t>,</a:t>
            </a:r>
            <a:r>
              <a:rPr dirty="0" sz="1200" spc="-5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45">
                <a:solidFill>
                  <a:srgbClr val="4A5462"/>
                </a:solidFill>
                <a:latin typeface="Dotum"/>
                <a:cs typeface="Dotum"/>
              </a:rPr>
              <a:t>비용</a:t>
            </a:r>
            <a:r>
              <a:rPr dirty="0" sz="1200" spc="-145">
                <a:solidFill>
                  <a:srgbClr val="4A5462"/>
                </a:solidFill>
                <a:latin typeface="Microsoft Sans Serif"/>
                <a:cs typeface="Microsoft Sans Serif"/>
              </a:rPr>
              <a:t>,</a:t>
            </a:r>
            <a:r>
              <a:rPr dirty="0" sz="1200">
                <a:solidFill>
                  <a:srgbClr val="4A5462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품질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보장</a:t>
            </a:r>
            <a:endParaRPr sz="1150">
              <a:latin typeface="Dotum"/>
              <a:cs typeface="Dotum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742949" y="4498911"/>
            <a:ext cx="1083945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426084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삼성전자의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새로운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리테일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혁신을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위한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전략적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파트너</a:t>
            </a:r>
            <a:endParaRPr sz="1500">
              <a:latin typeface="Dotum"/>
              <a:cs typeface="Dotum"/>
            </a:endParaRPr>
          </a:p>
        </p:txBody>
      </p:sp>
      <p:grpSp>
        <p:nvGrpSpPr>
          <p:cNvPr id="33" name="object 33" descr=""/>
          <p:cNvGrpSpPr/>
          <p:nvPr/>
        </p:nvGrpSpPr>
        <p:grpSpPr>
          <a:xfrm>
            <a:off x="95249" y="4585096"/>
            <a:ext cx="12096750" cy="2273300"/>
            <a:chOff x="95249" y="4585096"/>
            <a:chExt cx="12096750" cy="2273300"/>
          </a:xfrm>
        </p:grpSpPr>
        <p:pic>
          <p:nvPicPr>
            <p:cNvPr id="34" name="object 34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048249" y="4585096"/>
              <a:ext cx="150018" cy="107156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704849" y="5505449"/>
              <a:ext cx="10877550" cy="9525"/>
            </a:xfrm>
            <a:custGeom>
              <a:avLst/>
              <a:gdLst/>
              <a:ahLst/>
              <a:cxnLst/>
              <a:rect l="l" t="t" r="r" b="b"/>
              <a:pathLst>
                <a:path w="10877550" h="9525">
                  <a:moveTo>
                    <a:pt x="108775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0877549" y="0"/>
                  </a:lnTo>
                  <a:lnTo>
                    <a:pt x="10877549" y="9524"/>
                  </a:lnTo>
                  <a:close/>
                </a:path>
              </a:pathLst>
            </a:custGeom>
            <a:solidFill>
              <a:srgbClr val="D0D5DA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6" name="object 3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9582148" y="5724524"/>
              <a:ext cx="114300" cy="114299"/>
            </a:xfrm>
            <a:prstGeom prst="rect">
              <a:avLst/>
            </a:prstGeom>
          </p:spPr>
        </p:pic>
        <p:pic>
          <p:nvPicPr>
            <p:cNvPr id="37" name="object 3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725149" y="6477000"/>
              <a:ext cx="857249" cy="228599"/>
            </a:xfrm>
            <a:prstGeom prst="rect">
              <a:avLst/>
            </a:prstGeom>
          </p:spPr>
        </p:pic>
        <p:sp>
          <p:nvSpPr>
            <p:cNvPr id="38" name="object 38" descr=""/>
            <p:cNvSpPr/>
            <p:nvPr/>
          </p:nvSpPr>
          <p:spPr>
            <a:xfrm>
              <a:off x="95249" y="6705599"/>
              <a:ext cx="12096750" cy="152400"/>
            </a:xfrm>
            <a:custGeom>
              <a:avLst/>
              <a:gdLst/>
              <a:ahLst/>
              <a:cxnLst/>
              <a:rect l="l" t="t" r="r" b="b"/>
              <a:pathLst>
                <a:path w="12096750" h="152400">
                  <a:moveTo>
                    <a:pt x="12096749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2096749" y="0"/>
                  </a:lnTo>
                  <a:lnTo>
                    <a:pt x="12096749" y="1523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10487024" y="6343650"/>
              <a:ext cx="1514475" cy="323850"/>
            </a:xfrm>
            <a:custGeom>
              <a:avLst/>
              <a:gdLst/>
              <a:ahLst/>
              <a:cxnLst/>
              <a:rect l="l" t="t" r="r" b="b"/>
              <a:pathLst>
                <a:path w="1514475" h="323850">
                  <a:moveTo>
                    <a:pt x="14814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81427" y="0"/>
                  </a:lnTo>
                  <a:lnTo>
                    <a:pt x="1513508" y="28187"/>
                  </a:lnTo>
                  <a:lnTo>
                    <a:pt x="1514474" y="33047"/>
                  </a:lnTo>
                  <a:lnTo>
                    <a:pt x="1514474" y="290802"/>
                  </a:lnTo>
                  <a:lnTo>
                    <a:pt x="1486287" y="322883"/>
                  </a:lnTo>
                  <a:lnTo>
                    <a:pt x="14814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601324" y="6438900"/>
              <a:ext cx="133349" cy="133349"/>
            </a:xfrm>
            <a:prstGeom prst="rect">
              <a:avLst/>
            </a:prstGeom>
          </p:spPr>
        </p:pic>
      </p:grpSp>
      <p:sp>
        <p:nvSpPr>
          <p:cNvPr id="41" name="object 41" descr=""/>
          <p:cNvSpPr txBox="1"/>
          <p:nvPr/>
        </p:nvSpPr>
        <p:spPr>
          <a:xfrm>
            <a:off x="692149" y="5663437"/>
            <a:ext cx="30099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계약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85">
                <a:solidFill>
                  <a:srgbClr val="333333"/>
                </a:solidFill>
                <a:latin typeface="Dotum"/>
                <a:cs typeface="Dotum"/>
              </a:rPr>
              <a:t>기간</a:t>
            </a:r>
            <a:r>
              <a:rPr dirty="0" sz="1300" spc="-185" b="0">
                <a:solidFill>
                  <a:srgbClr val="333333"/>
                </a:solidFill>
                <a:latin typeface="NYTFranklin Light"/>
                <a:cs typeface="NYTFranklin Light"/>
              </a:rPr>
              <a:t>:</a:t>
            </a:r>
            <a:r>
              <a:rPr dirty="0" sz="1300" spc="30" b="0">
                <a:solidFill>
                  <a:srgbClr val="333333"/>
                </a:solidFill>
                <a:latin typeface="NYTFranklin Light"/>
                <a:cs typeface="NYTFranklin Light"/>
              </a:rPr>
              <a:t> </a:t>
            </a:r>
            <a:r>
              <a:rPr dirty="0" sz="1300" spc="-110" b="0">
                <a:solidFill>
                  <a:srgbClr val="333333"/>
                </a:solidFill>
                <a:latin typeface="NYTFranklin Light"/>
                <a:cs typeface="NYTFranklin Light"/>
              </a:rPr>
              <a:t>2025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년 </a:t>
            </a:r>
            <a:r>
              <a:rPr dirty="0" sz="1300" spc="-170" b="0">
                <a:solidFill>
                  <a:srgbClr val="333333"/>
                </a:solidFill>
                <a:latin typeface="NYTFranklin Light"/>
                <a:cs typeface="NYTFranklin Light"/>
              </a:rPr>
              <a:t>7</a:t>
            </a:r>
            <a:r>
              <a:rPr dirty="0" sz="1350" spc="-170">
                <a:solidFill>
                  <a:srgbClr val="333333"/>
                </a:solidFill>
                <a:latin typeface="Dotum"/>
                <a:cs typeface="Dotum"/>
              </a:rPr>
              <a:t>월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00" b="0">
                <a:solidFill>
                  <a:srgbClr val="333333"/>
                </a:solidFill>
                <a:latin typeface="NYTFranklin Light"/>
                <a:cs typeface="NYTFranklin Light"/>
              </a:rPr>
              <a:t>~</a:t>
            </a:r>
            <a:r>
              <a:rPr dirty="0" sz="1300" spc="25" b="0">
                <a:solidFill>
                  <a:srgbClr val="333333"/>
                </a:solidFill>
                <a:latin typeface="NYTFranklin Light"/>
                <a:cs typeface="NYTFranklin Light"/>
              </a:rPr>
              <a:t> </a:t>
            </a:r>
            <a:r>
              <a:rPr dirty="0" sz="1300" spc="-110" b="0">
                <a:solidFill>
                  <a:srgbClr val="333333"/>
                </a:solidFill>
                <a:latin typeface="NYTFranklin Light"/>
                <a:cs typeface="NYTFranklin Light"/>
              </a:rPr>
              <a:t>2025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00" spc="-135" b="0">
                <a:solidFill>
                  <a:srgbClr val="333333"/>
                </a:solidFill>
                <a:latin typeface="NYTFranklin Light"/>
                <a:cs typeface="NYTFranklin Light"/>
              </a:rPr>
              <a:t>10</a:t>
            </a:r>
            <a:r>
              <a:rPr dirty="0" sz="1350" spc="-135">
                <a:solidFill>
                  <a:srgbClr val="333333"/>
                </a:solidFill>
                <a:latin typeface="Dotum"/>
                <a:cs typeface="Dotum"/>
              </a:rPr>
              <a:t>월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00" spc="-65" b="0">
                <a:solidFill>
                  <a:srgbClr val="333333"/>
                </a:solidFill>
                <a:latin typeface="NYTFranklin Light"/>
                <a:cs typeface="NYTFranklin Light"/>
              </a:rPr>
              <a:t>(4</a:t>
            </a:r>
            <a:r>
              <a:rPr dirty="0" sz="1350" spc="-65">
                <a:solidFill>
                  <a:srgbClr val="333333"/>
                </a:solidFill>
                <a:latin typeface="Dotum"/>
                <a:cs typeface="Dotum"/>
              </a:rPr>
              <a:t>개월</a:t>
            </a:r>
            <a:r>
              <a:rPr dirty="0" sz="1300" spc="-65" b="0">
                <a:solidFill>
                  <a:srgbClr val="333333"/>
                </a:solidFill>
                <a:latin typeface="NYTFranklin Light"/>
                <a:cs typeface="NYTFranklin Light"/>
              </a:rPr>
              <a:t>)</a:t>
            </a:r>
            <a:endParaRPr sz="1300">
              <a:latin typeface="NYTFranklin Light"/>
              <a:cs typeface="NYTFranklin Light"/>
            </a:endParaRPr>
          </a:p>
        </p:txBody>
      </p:sp>
      <p:sp>
        <p:nvSpPr>
          <p:cNvPr id="43" name="object 4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pc="-95"/>
              <a:t>Made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35"/>
              <a:t> </a:t>
            </a:r>
            <a:r>
              <a:rPr dirty="0" spc="-70"/>
              <a:t>Genspark</a:t>
            </a:r>
          </a:p>
        </p:txBody>
      </p:sp>
      <p:sp>
        <p:nvSpPr>
          <p:cNvPr id="44" name="object 44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199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pc="-190"/>
              <a:t>삼성전자</a:t>
            </a:r>
            <a:r>
              <a:rPr dirty="0" spc="-85"/>
              <a:t> </a:t>
            </a:r>
            <a:r>
              <a:rPr dirty="0" spc="-65">
                <a:latin typeface="Tahoma"/>
                <a:cs typeface="Tahoma"/>
              </a:rPr>
              <a:t>MX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90"/>
              <a:t>미국</a:t>
            </a:r>
            <a:r>
              <a:rPr dirty="0" spc="-80"/>
              <a:t> </a:t>
            </a:r>
            <a:r>
              <a:rPr dirty="0" spc="-190"/>
              <a:t>직영</a:t>
            </a:r>
            <a:r>
              <a:rPr dirty="0" spc="-80"/>
              <a:t> </a:t>
            </a:r>
            <a:r>
              <a:rPr dirty="0" spc="-190"/>
              <a:t>매장</a:t>
            </a:r>
            <a:r>
              <a:rPr dirty="0" spc="-80"/>
              <a:t> </a:t>
            </a:r>
            <a:r>
              <a:rPr dirty="0" spc="-20">
                <a:latin typeface="Tahoma"/>
                <a:cs typeface="Tahoma"/>
              </a:rPr>
              <a:t>PMO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70"/>
              <a:t>프로젝트</a:t>
            </a:r>
          </a:p>
        </p:txBody>
      </p:sp>
      <p:sp>
        <p:nvSpPr>
          <p:cNvPr id="42" name="object 42" descr=""/>
          <p:cNvSpPr txBox="1"/>
          <p:nvPr/>
        </p:nvSpPr>
        <p:spPr>
          <a:xfrm>
            <a:off x="9759056" y="5663437"/>
            <a:ext cx="183642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표준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가이드라인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333333"/>
                </a:solidFill>
                <a:latin typeface="Dotum"/>
                <a:cs typeface="Dotum"/>
              </a:rPr>
              <a:t>개발</a:t>
            </a:r>
            <a:endParaRPr sz="13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object 3" descr=""/>
            <p:cNvSpPr/>
            <p:nvPr/>
          </p:nvSpPr>
          <p:spPr>
            <a:xfrm>
              <a:off x="95249" y="0"/>
              <a:ext cx="12096750" cy="6858000"/>
            </a:xfrm>
            <a:custGeom>
              <a:avLst/>
              <a:gdLst/>
              <a:ahLst/>
              <a:cxnLst/>
              <a:rect l="l" t="t" r="r" b="b"/>
              <a:pathLst>
                <a:path w="12096750" h="6858000">
                  <a:moveTo>
                    <a:pt x="0" y="6857999"/>
                  </a:moveTo>
                  <a:lnTo>
                    <a:pt x="12096749" y="6857999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68579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95250" cy="6858000"/>
            </a:xfrm>
            <a:custGeom>
              <a:avLst/>
              <a:gdLst/>
              <a:ahLst/>
              <a:cxnLst/>
              <a:rect l="l" t="t" r="r" b="b"/>
              <a:pathLst>
                <a:path w="95250" h="6858000">
                  <a:moveTo>
                    <a:pt x="9524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68579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04849" y="952499"/>
              <a:ext cx="762000" cy="38100"/>
            </a:xfrm>
            <a:custGeom>
              <a:avLst/>
              <a:gdLst/>
              <a:ahLst/>
              <a:cxnLst/>
              <a:rect l="l" t="t" r="r" b="b"/>
              <a:pathLst>
                <a:path w="762000" h="38100">
                  <a:moveTo>
                    <a:pt x="76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380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프로젝트</a:t>
            </a:r>
            <a:r>
              <a:rPr dirty="0" spc="-330"/>
              <a:t> </a:t>
            </a:r>
            <a:r>
              <a:rPr dirty="0" spc="-580"/>
              <a:t>배경</a:t>
            </a:r>
            <a:r>
              <a:rPr dirty="0" spc="-320"/>
              <a:t> </a:t>
            </a:r>
            <a:r>
              <a:rPr dirty="0" spc="-580"/>
              <a:t>및</a:t>
            </a:r>
            <a:r>
              <a:rPr dirty="0" spc="-315"/>
              <a:t> </a:t>
            </a:r>
            <a:r>
              <a:rPr dirty="0" spc="-605"/>
              <a:t>필요성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692149" y="1272032"/>
            <a:ext cx="2741295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리테일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분야로의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성공적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85">
                <a:solidFill>
                  <a:srgbClr val="1328A0"/>
                </a:solidFill>
                <a:latin typeface="Dotum"/>
                <a:cs typeface="Dotum"/>
              </a:rPr>
              <a:t>확장</a:t>
            </a:r>
            <a:endParaRPr sz="2000">
              <a:latin typeface="Dotum"/>
              <a:cs typeface="Dotum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04849" y="2247899"/>
            <a:ext cx="5133975" cy="2362200"/>
            <a:chOff x="704849" y="2247899"/>
            <a:chExt cx="5133975" cy="2362200"/>
          </a:xfrm>
        </p:grpSpPr>
        <p:sp>
          <p:nvSpPr>
            <p:cNvPr id="9" name="object 9" descr=""/>
            <p:cNvSpPr/>
            <p:nvPr/>
          </p:nvSpPr>
          <p:spPr>
            <a:xfrm>
              <a:off x="723899" y="3619499"/>
              <a:ext cx="5114925" cy="990600"/>
            </a:xfrm>
            <a:custGeom>
              <a:avLst/>
              <a:gdLst/>
              <a:ahLst/>
              <a:cxnLst/>
              <a:rect l="l" t="t" r="r" b="b"/>
              <a:pathLst>
                <a:path w="5114925" h="990600">
                  <a:moveTo>
                    <a:pt x="5043727" y="990599"/>
                  </a:moveTo>
                  <a:lnTo>
                    <a:pt x="53397" y="990599"/>
                  </a:lnTo>
                  <a:lnTo>
                    <a:pt x="49681" y="990111"/>
                  </a:lnTo>
                  <a:lnTo>
                    <a:pt x="14085" y="964743"/>
                  </a:lnTo>
                  <a:lnTo>
                    <a:pt x="366" y="924358"/>
                  </a:lnTo>
                  <a:lnTo>
                    <a:pt x="0" y="919403"/>
                  </a:lnTo>
                  <a:lnTo>
                    <a:pt x="0" y="914399"/>
                  </a:lnTo>
                  <a:lnTo>
                    <a:pt x="0" y="71196"/>
                  </a:lnTo>
                  <a:lnTo>
                    <a:pt x="11716" y="29704"/>
                  </a:lnTo>
                  <a:lnTo>
                    <a:pt x="42320" y="2440"/>
                  </a:lnTo>
                  <a:lnTo>
                    <a:pt x="53397" y="0"/>
                  </a:lnTo>
                  <a:lnTo>
                    <a:pt x="5043727" y="0"/>
                  </a:lnTo>
                  <a:lnTo>
                    <a:pt x="5085218" y="15621"/>
                  </a:lnTo>
                  <a:lnTo>
                    <a:pt x="5111038" y="51661"/>
                  </a:lnTo>
                  <a:lnTo>
                    <a:pt x="5114924" y="71196"/>
                  </a:lnTo>
                  <a:lnTo>
                    <a:pt x="5114924" y="919403"/>
                  </a:lnTo>
                  <a:lnTo>
                    <a:pt x="5099301" y="960894"/>
                  </a:lnTo>
                  <a:lnTo>
                    <a:pt x="5063261" y="986713"/>
                  </a:lnTo>
                  <a:lnTo>
                    <a:pt x="5048682" y="990111"/>
                  </a:lnTo>
                  <a:lnTo>
                    <a:pt x="5043727" y="9905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04849" y="3619777"/>
              <a:ext cx="70485" cy="990600"/>
            </a:xfrm>
            <a:custGeom>
              <a:avLst/>
              <a:gdLst/>
              <a:ahLst/>
              <a:cxnLst/>
              <a:rect l="l" t="t" r="r" b="b"/>
              <a:pathLst>
                <a:path w="70484" h="990600">
                  <a:moveTo>
                    <a:pt x="70450" y="990044"/>
                  </a:moveTo>
                  <a:lnTo>
                    <a:pt x="33857" y="977491"/>
                  </a:lnTo>
                  <a:lnTo>
                    <a:pt x="5800" y="943282"/>
                  </a:lnTo>
                  <a:lnTo>
                    <a:pt x="0" y="914122"/>
                  </a:lnTo>
                  <a:lnTo>
                    <a:pt x="0" y="75922"/>
                  </a:lnTo>
                  <a:lnTo>
                    <a:pt x="12830" y="33579"/>
                  </a:lnTo>
                  <a:lnTo>
                    <a:pt x="47039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1000" y="46761"/>
                  </a:lnTo>
                  <a:lnTo>
                    <a:pt x="38100" y="75922"/>
                  </a:lnTo>
                  <a:lnTo>
                    <a:pt x="38100" y="914122"/>
                  </a:lnTo>
                  <a:lnTo>
                    <a:pt x="44515" y="956464"/>
                  </a:lnTo>
                  <a:lnTo>
                    <a:pt x="66287" y="988388"/>
                  </a:lnTo>
                  <a:lnTo>
                    <a:pt x="70450" y="990044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04849" y="2247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00099" y="2362199"/>
              <a:ext cx="190499" cy="15239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704849" y="2895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6"/>
                  </a:lnTo>
                  <a:lnTo>
                    <a:pt x="11130" y="254667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3039" y="3012273"/>
              <a:ext cx="184621" cy="147086"/>
            </a:xfrm>
            <a:prstGeom prst="rect">
              <a:avLst/>
            </a:prstGeom>
          </p:spPr>
        </p:pic>
      </p:grpSp>
      <p:sp>
        <p:nvSpPr>
          <p:cNvPr id="15" name="object 15" descr=""/>
          <p:cNvSpPr txBox="1"/>
          <p:nvPr/>
        </p:nvSpPr>
        <p:spPr>
          <a:xfrm>
            <a:off x="692149" y="1831911"/>
            <a:ext cx="70485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핵심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목표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1225549" y="2226937"/>
            <a:ext cx="298577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직영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매장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운영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모델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확보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제조업에서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리테일로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사업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영역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확장을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핵심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전략</a:t>
            </a:r>
            <a:endParaRPr sz="1150">
              <a:latin typeface="Dotum"/>
              <a:cs typeface="Dotum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1225549" y="2874637"/>
            <a:ext cx="258064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내부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역량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배양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성공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모델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발굴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지속가능한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리테일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사업을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자체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역량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구축</a:t>
            </a:r>
            <a:endParaRPr sz="1150">
              <a:latin typeface="Dotum"/>
              <a:cs typeface="Dotum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882650" y="3767962"/>
            <a:ext cx="155575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고객과의</a:t>
            </a:r>
            <a:r>
              <a:rPr dirty="0" sz="1350" spc="-13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직접</a:t>
            </a:r>
            <a:r>
              <a:rPr dirty="0" sz="1350" spc="-13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접점</a:t>
            </a:r>
            <a:r>
              <a:rPr dirty="0" sz="1350" spc="-13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333333"/>
                </a:solidFill>
                <a:latin typeface="Malgun Gothic"/>
                <a:cs typeface="Malgun Gothic"/>
              </a:rPr>
              <a:t>강화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882650" y="4056036"/>
            <a:ext cx="4815840" cy="4064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직영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매장은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고객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피드백을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직접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수집하고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즉각적인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대응이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가능한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채널로서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5">
                <a:solidFill>
                  <a:srgbClr val="333333"/>
                </a:solidFill>
                <a:latin typeface="Dotum"/>
                <a:cs typeface="Dotum"/>
              </a:rPr>
              <a:t>삼성전자의</a:t>
            </a:r>
            <a:r>
              <a:rPr dirty="0" sz="11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고객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중심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전략을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실현하는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핵심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0">
                <a:solidFill>
                  <a:srgbClr val="333333"/>
                </a:solidFill>
                <a:latin typeface="Dotum"/>
                <a:cs typeface="Dotum"/>
              </a:rPr>
              <a:t>수단입니다</a:t>
            </a:r>
            <a:r>
              <a:rPr dirty="0" sz="1150" spc="-10">
                <a:solidFill>
                  <a:srgbClr val="333333"/>
                </a:solidFill>
                <a:latin typeface="Arial"/>
                <a:cs typeface="Arial"/>
              </a:rPr>
              <a:t>.</a:t>
            </a:r>
            <a:endParaRPr sz="1150">
              <a:latin typeface="Arial"/>
              <a:cs typeface="Arial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435724" y="1831911"/>
            <a:ext cx="143129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배경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전략적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의미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704849" y="2247899"/>
            <a:ext cx="10877550" cy="3733800"/>
            <a:chOff x="704849" y="2247899"/>
            <a:chExt cx="10877550" cy="3733800"/>
          </a:xfrm>
        </p:grpSpPr>
        <p:sp>
          <p:nvSpPr>
            <p:cNvPr id="22" name="object 22" descr=""/>
            <p:cNvSpPr/>
            <p:nvPr/>
          </p:nvSpPr>
          <p:spPr>
            <a:xfrm>
              <a:off x="6448424" y="2247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562367" y="2362219"/>
              <a:ext cx="152675" cy="152707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6448424" y="28955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6"/>
                  </a:lnTo>
                  <a:lnTo>
                    <a:pt x="11130" y="254667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5" y="92571"/>
                  </a:lnTo>
                  <a:lnTo>
                    <a:pt x="55796" y="55796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6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572249" y="3009899"/>
              <a:ext cx="133349" cy="152399"/>
            </a:xfrm>
            <a:prstGeom prst="rect">
              <a:avLst/>
            </a:prstGeom>
          </p:spPr>
        </p:pic>
        <p:sp>
          <p:nvSpPr>
            <p:cNvPr id="26" name="object 26" descr=""/>
            <p:cNvSpPr/>
            <p:nvPr/>
          </p:nvSpPr>
          <p:spPr>
            <a:xfrm>
              <a:off x="6448424" y="35432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5"/>
                  </a:lnTo>
                  <a:lnTo>
                    <a:pt x="353902" y="92571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2" y="288426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7" name="object 27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562724" y="3657599"/>
              <a:ext cx="161627" cy="152399"/>
            </a:xfrm>
            <a:prstGeom prst="rect">
              <a:avLst/>
            </a:prstGeom>
          </p:spPr>
        </p:pic>
        <p:sp>
          <p:nvSpPr>
            <p:cNvPr id="28" name="object 28" descr=""/>
            <p:cNvSpPr/>
            <p:nvPr/>
          </p:nvSpPr>
          <p:spPr>
            <a:xfrm>
              <a:off x="6448424" y="41909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4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199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1" y="27095"/>
                  </a:lnTo>
                  <a:lnTo>
                    <a:pt x="135199" y="8200"/>
                  </a:lnTo>
                  <a:lnTo>
                    <a:pt x="181140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8" y="8200"/>
                  </a:lnTo>
                  <a:lnTo>
                    <a:pt x="288426" y="27095"/>
                  </a:lnTo>
                  <a:lnTo>
                    <a:pt x="325203" y="55795"/>
                  </a:lnTo>
                  <a:lnTo>
                    <a:pt x="353902" y="92572"/>
                  </a:lnTo>
                  <a:lnTo>
                    <a:pt x="372798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8" y="245799"/>
                  </a:lnTo>
                  <a:lnTo>
                    <a:pt x="353902" y="288427"/>
                  </a:lnTo>
                  <a:lnTo>
                    <a:pt x="325203" y="325203"/>
                  </a:lnTo>
                  <a:lnTo>
                    <a:pt x="288426" y="353903"/>
                  </a:lnTo>
                  <a:lnTo>
                    <a:pt x="245799" y="372798"/>
                  </a:lnTo>
                  <a:lnTo>
                    <a:pt x="199858" y="380770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562724" y="4317963"/>
              <a:ext cx="152399" cy="130211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704849" y="5219699"/>
              <a:ext cx="10877550" cy="762000"/>
            </a:xfrm>
            <a:custGeom>
              <a:avLst/>
              <a:gdLst/>
              <a:ahLst/>
              <a:cxnLst/>
              <a:rect l="l" t="t" r="r" b="b"/>
              <a:pathLst>
                <a:path w="10877550" h="762000">
                  <a:moveTo>
                    <a:pt x="10806352" y="761999"/>
                  </a:moveTo>
                  <a:lnTo>
                    <a:pt x="71196" y="761999"/>
                  </a:lnTo>
                  <a:lnTo>
                    <a:pt x="66241" y="761511"/>
                  </a:lnTo>
                  <a:lnTo>
                    <a:pt x="29705" y="746377"/>
                  </a:lnTo>
                  <a:lnTo>
                    <a:pt x="3885" y="710337"/>
                  </a:lnTo>
                  <a:lnTo>
                    <a:pt x="0" y="690802"/>
                  </a:lnTo>
                  <a:lnTo>
                    <a:pt x="0" y="6857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806352" y="0"/>
                  </a:lnTo>
                  <a:lnTo>
                    <a:pt x="10847841" y="15621"/>
                  </a:lnTo>
                  <a:lnTo>
                    <a:pt x="10873661" y="51661"/>
                  </a:lnTo>
                  <a:lnTo>
                    <a:pt x="10877548" y="71196"/>
                  </a:lnTo>
                  <a:lnTo>
                    <a:pt x="10877548" y="690802"/>
                  </a:lnTo>
                  <a:lnTo>
                    <a:pt x="10861925" y="732294"/>
                  </a:lnTo>
                  <a:lnTo>
                    <a:pt x="10825886" y="758112"/>
                  </a:lnTo>
                  <a:lnTo>
                    <a:pt x="10811306" y="761511"/>
                  </a:lnTo>
                  <a:lnTo>
                    <a:pt x="10806352" y="7619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999529" y="5457824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2" name="object 32" descr=""/>
          <p:cNvSpPr txBox="1"/>
          <p:nvPr/>
        </p:nvSpPr>
        <p:spPr>
          <a:xfrm>
            <a:off x="6969125" y="2226937"/>
            <a:ext cx="274066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신규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사업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분야로의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도전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제조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중심에서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고객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경험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중심으로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사업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모델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확장</a:t>
            </a:r>
            <a:endParaRPr sz="1150">
              <a:latin typeface="Dotum"/>
              <a:cs typeface="Dotum"/>
            </a:endParaRPr>
          </a:p>
        </p:txBody>
      </p:sp>
      <p:sp>
        <p:nvSpPr>
          <p:cNvPr id="33" name="object 33" descr=""/>
          <p:cNvSpPr txBox="1"/>
          <p:nvPr/>
        </p:nvSpPr>
        <p:spPr>
          <a:xfrm>
            <a:off x="6969125" y="2874637"/>
            <a:ext cx="3023235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매장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운영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영역의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매뉴얼화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필요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표준화된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운영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체계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확립을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통한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일관된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고객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경험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제공</a:t>
            </a:r>
            <a:endParaRPr sz="1150">
              <a:latin typeface="Dotum"/>
              <a:cs typeface="Dotum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969125" y="3522337"/>
            <a:ext cx="3023235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시장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점유율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확대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직영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매장을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통한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브랜드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경험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강화로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시장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점유율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증대</a:t>
            </a:r>
            <a:endParaRPr sz="1150">
              <a:latin typeface="Dotum"/>
              <a:cs typeface="Dotum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969125" y="4170037"/>
            <a:ext cx="298577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브랜드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충성도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강화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차별화된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고객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경험으로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브랜드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애호도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충성도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제고</a:t>
            </a:r>
            <a:endParaRPr sz="1150">
              <a:latin typeface="Dotum"/>
              <a:cs typeface="Dotum"/>
            </a:endParaRPr>
          </a:p>
        </p:txBody>
      </p:sp>
      <p:sp>
        <p:nvSpPr>
          <p:cNvPr id="36" name="object 36" descr=""/>
          <p:cNvSpPr txBox="1"/>
          <p:nvPr/>
        </p:nvSpPr>
        <p:spPr>
          <a:xfrm>
            <a:off x="1479301" y="5346217"/>
            <a:ext cx="9846310" cy="4826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선진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기업들은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이미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리테일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매장을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고객과의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접점을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강화하고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브랜드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가치를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높이고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2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dirty="0" sz="1350" spc="-220">
                <a:solidFill>
                  <a:srgbClr val="333333"/>
                </a:solidFill>
                <a:latin typeface="Tahoma"/>
                <a:cs typeface="Tahoma"/>
              </a:rPr>
              <a:t>.</a:t>
            </a:r>
            <a:r>
              <a:rPr dirty="0" sz="135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삼성전자의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직영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매장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전략은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단순한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판매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공간이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90">
                <a:solidFill>
                  <a:srgbClr val="333333"/>
                </a:solidFill>
                <a:latin typeface="Dotum"/>
                <a:cs typeface="Dotum"/>
              </a:rPr>
              <a:t>아닌</a:t>
            </a:r>
            <a:r>
              <a:rPr dirty="0" sz="1350" spc="-190">
                <a:solidFill>
                  <a:srgbClr val="333333"/>
                </a:solidFill>
                <a:latin typeface="Tahoma"/>
                <a:cs typeface="Tahoma"/>
              </a:rPr>
              <a:t>,</a:t>
            </a:r>
            <a:r>
              <a:rPr dirty="0" sz="1350" spc="-80">
                <a:solidFill>
                  <a:srgbClr val="333333"/>
                </a:solidFill>
                <a:latin typeface="Tahoma"/>
                <a:cs typeface="Tahoma"/>
              </a:rPr>
              <a:t> </a:t>
            </a:r>
            <a:r>
              <a:rPr dirty="0" sz="1350" spc="-310">
                <a:solidFill>
                  <a:srgbClr val="333333"/>
                </a:solidFill>
                <a:latin typeface="Dotum"/>
                <a:cs typeface="Dotum"/>
              </a:rPr>
              <a:t>브</a:t>
            </a:r>
            <a:r>
              <a:rPr dirty="0" sz="13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랜드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경험의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중심지로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자리매김할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0">
                <a:solidFill>
                  <a:srgbClr val="333333"/>
                </a:solidFill>
                <a:latin typeface="Dotum"/>
                <a:cs typeface="Dotum"/>
              </a:rPr>
              <a:t>것입니다</a:t>
            </a:r>
            <a:r>
              <a:rPr dirty="0" sz="1350" spc="-10">
                <a:solidFill>
                  <a:srgbClr val="333333"/>
                </a:solidFill>
                <a:latin typeface="Tahoma"/>
                <a:cs typeface="Tahoma"/>
              </a:rPr>
              <a:t>.</a:t>
            </a:r>
            <a:endParaRPr sz="1350">
              <a:latin typeface="Tahoma"/>
              <a:cs typeface="Tahoma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95249" y="6343649"/>
            <a:ext cx="12096750" cy="514350"/>
            <a:chOff x="95249" y="6343649"/>
            <a:chExt cx="12096750" cy="514350"/>
          </a:xfrm>
        </p:grpSpPr>
        <p:pic>
          <p:nvPicPr>
            <p:cNvPr id="38" name="object 38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725149" y="6476999"/>
              <a:ext cx="857249" cy="228599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95249" y="6705599"/>
              <a:ext cx="12096750" cy="152400"/>
            </a:xfrm>
            <a:custGeom>
              <a:avLst/>
              <a:gdLst/>
              <a:ahLst/>
              <a:cxnLst/>
              <a:rect l="l" t="t" r="r" b="b"/>
              <a:pathLst>
                <a:path w="12096750" h="152400">
                  <a:moveTo>
                    <a:pt x="12096749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2096749" y="0"/>
                  </a:lnTo>
                  <a:lnTo>
                    <a:pt x="12096749" y="1523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0" name="object 40" descr=""/>
            <p:cNvSpPr/>
            <p:nvPr/>
          </p:nvSpPr>
          <p:spPr>
            <a:xfrm>
              <a:off x="10487024" y="6343649"/>
              <a:ext cx="1514475" cy="323850"/>
            </a:xfrm>
            <a:custGeom>
              <a:avLst/>
              <a:gdLst/>
              <a:ahLst/>
              <a:cxnLst/>
              <a:rect l="l" t="t" r="r" b="b"/>
              <a:pathLst>
                <a:path w="1514475" h="323850">
                  <a:moveTo>
                    <a:pt x="14814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81427" y="0"/>
                  </a:lnTo>
                  <a:lnTo>
                    <a:pt x="1513508" y="28187"/>
                  </a:lnTo>
                  <a:lnTo>
                    <a:pt x="1514474" y="33047"/>
                  </a:lnTo>
                  <a:lnTo>
                    <a:pt x="1514474" y="290802"/>
                  </a:lnTo>
                  <a:lnTo>
                    <a:pt x="1486287" y="322883"/>
                  </a:lnTo>
                  <a:lnTo>
                    <a:pt x="14814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1" name="object 41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01324" y="6438899"/>
              <a:ext cx="133349" cy="133349"/>
            </a:xfrm>
            <a:prstGeom prst="rect">
              <a:avLst/>
            </a:prstGeom>
          </p:spPr>
        </p:pic>
      </p:grpSp>
      <p:sp>
        <p:nvSpPr>
          <p:cNvPr id="42" name="object 4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pc="-95"/>
              <a:t>Made</a:t>
            </a:r>
            <a:r>
              <a:rPr dirty="0" spc="-35"/>
              <a:t> </a:t>
            </a:r>
            <a:r>
              <a:rPr dirty="0"/>
              <a:t>with</a:t>
            </a:r>
            <a:r>
              <a:rPr dirty="0" spc="-35"/>
              <a:t> </a:t>
            </a:r>
            <a:r>
              <a:rPr dirty="0" spc="-70"/>
              <a:t>Genspark</a:t>
            </a:r>
          </a:p>
        </p:txBody>
      </p:sp>
      <p:sp>
        <p:nvSpPr>
          <p:cNvPr id="43" name="object 43" descr=""/>
          <p:cNvSpPr txBox="1">
            <a:spLocks noGrp="1"/>
          </p:cNvSpPr>
          <p:nvPr>
            <p:ph type="dt" idx="6" sz="half"/>
          </p:nvPr>
        </p:nvSpPr>
        <p:spPr>
          <a:prstGeom prst="rect"/>
        </p:spPr>
        <p:txBody>
          <a:bodyPr wrap="square" lIns="0" tIns="76199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pc="-190"/>
              <a:t>삼성전자</a:t>
            </a:r>
            <a:r>
              <a:rPr dirty="0" spc="-85"/>
              <a:t> </a:t>
            </a:r>
            <a:r>
              <a:rPr dirty="0" spc="-65">
                <a:latin typeface="Tahoma"/>
                <a:cs typeface="Tahoma"/>
              </a:rPr>
              <a:t>MX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90"/>
              <a:t>미국</a:t>
            </a:r>
            <a:r>
              <a:rPr dirty="0" spc="-80"/>
              <a:t> </a:t>
            </a:r>
            <a:r>
              <a:rPr dirty="0" spc="-190"/>
              <a:t>직영</a:t>
            </a:r>
            <a:r>
              <a:rPr dirty="0" spc="-80"/>
              <a:t> </a:t>
            </a:r>
            <a:r>
              <a:rPr dirty="0" spc="-190"/>
              <a:t>매장</a:t>
            </a:r>
            <a:r>
              <a:rPr dirty="0" spc="-80"/>
              <a:t> </a:t>
            </a:r>
            <a:r>
              <a:rPr dirty="0" spc="-20">
                <a:latin typeface="Tahoma"/>
                <a:cs typeface="Tahoma"/>
              </a:rPr>
              <a:t>PMO</a:t>
            </a:r>
            <a:r>
              <a:rPr dirty="0" spc="-55">
                <a:latin typeface="Tahoma"/>
                <a:cs typeface="Tahoma"/>
              </a:rPr>
              <a:t> </a:t>
            </a:r>
            <a:r>
              <a:rPr dirty="0" spc="-170"/>
              <a:t>프로젝트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410450"/>
            <a:chOff x="0" y="0"/>
            <a:chExt cx="12192000" cy="7410450"/>
          </a:xfrm>
        </p:grpSpPr>
        <p:sp>
          <p:nvSpPr>
            <p:cNvPr id="3" name="object 3" descr=""/>
            <p:cNvSpPr/>
            <p:nvPr/>
          </p:nvSpPr>
          <p:spPr>
            <a:xfrm>
              <a:off x="95249" y="0"/>
              <a:ext cx="12096750" cy="7258050"/>
            </a:xfrm>
            <a:custGeom>
              <a:avLst/>
              <a:gdLst/>
              <a:ahLst/>
              <a:cxnLst/>
              <a:rect l="l" t="t" r="r" b="b"/>
              <a:pathLst>
                <a:path w="12096750" h="7258050">
                  <a:moveTo>
                    <a:pt x="0" y="7258049"/>
                  </a:moveTo>
                  <a:lnTo>
                    <a:pt x="12096749" y="7258049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725804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95250" cy="7410450"/>
            </a:xfrm>
            <a:custGeom>
              <a:avLst/>
              <a:gdLst/>
              <a:ahLst/>
              <a:cxnLst/>
              <a:rect l="l" t="t" r="r" b="b"/>
              <a:pathLst>
                <a:path w="95250" h="7410450">
                  <a:moveTo>
                    <a:pt x="95249" y="7410449"/>
                  </a:moveTo>
                  <a:lnTo>
                    <a:pt x="0" y="741044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741044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04849" y="952499"/>
              <a:ext cx="762000" cy="38100"/>
            </a:xfrm>
            <a:custGeom>
              <a:avLst/>
              <a:gdLst/>
              <a:ahLst/>
              <a:cxnLst/>
              <a:rect l="l" t="t" r="r" b="b"/>
              <a:pathLst>
                <a:path w="762000" h="38100">
                  <a:moveTo>
                    <a:pt x="76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380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고객</a:t>
            </a:r>
            <a:r>
              <a:rPr dirty="0" spc="-330"/>
              <a:t> </a:t>
            </a:r>
            <a:r>
              <a:rPr dirty="0" spc="-580"/>
              <a:t>요구사항</a:t>
            </a:r>
            <a:r>
              <a:rPr dirty="0" spc="-315"/>
              <a:t> </a:t>
            </a:r>
            <a:r>
              <a:rPr dirty="0" spc="-605"/>
              <a:t>요약</a:t>
            </a:r>
          </a:p>
        </p:txBody>
      </p:sp>
      <p:grpSp>
        <p:nvGrpSpPr>
          <p:cNvPr id="7" name="object 7" descr=""/>
          <p:cNvGrpSpPr/>
          <p:nvPr/>
        </p:nvGrpSpPr>
        <p:grpSpPr>
          <a:xfrm>
            <a:off x="704849" y="2247899"/>
            <a:ext cx="10877550" cy="4057650"/>
            <a:chOff x="704849" y="2247899"/>
            <a:chExt cx="10877550" cy="4057650"/>
          </a:xfrm>
        </p:grpSpPr>
        <p:sp>
          <p:nvSpPr>
            <p:cNvPr id="8" name="object 8" descr=""/>
            <p:cNvSpPr/>
            <p:nvPr/>
          </p:nvSpPr>
          <p:spPr>
            <a:xfrm>
              <a:off x="709612" y="4462462"/>
              <a:ext cx="10868025" cy="1838325"/>
            </a:xfrm>
            <a:custGeom>
              <a:avLst/>
              <a:gdLst/>
              <a:ahLst/>
              <a:cxnLst/>
              <a:rect l="l" t="t" r="r" b="b"/>
              <a:pathLst>
                <a:path w="10868025" h="1838325">
                  <a:moveTo>
                    <a:pt x="0" y="17668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9" y="12039"/>
                  </a:lnTo>
                  <a:lnTo>
                    <a:pt x="35649" y="9433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796586" y="0"/>
                  </a:lnTo>
                  <a:lnTo>
                    <a:pt x="10801277" y="0"/>
                  </a:lnTo>
                  <a:lnTo>
                    <a:pt x="10805922" y="457"/>
                  </a:lnTo>
                  <a:lnTo>
                    <a:pt x="10843782" y="17606"/>
                  </a:lnTo>
                  <a:lnTo>
                    <a:pt x="10855983" y="31748"/>
                  </a:lnTo>
                  <a:lnTo>
                    <a:pt x="10858588" y="35648"/>
                  </a:lnTo>
                  <a:lnTo>
                    <a:pt x="10860789" y="39765"/>
                  </a:lnTo>
                  <a:lnTo>
                    <a:pt x="10862583" y="44099"/>
                  </a:lnTo>
                  <a:lnTo>
                    <a:pt x="10864379" y="48432"/>
                  </a:lnTo>
                  <a:lnTo>
                    <a:pt x="10865734" y="52899"/>
                  </a:lnTo>
                  <a:lnTo>
                    <a:pt x="10866650" y="57499"/>
                  </a:lnTo>
                  <a:lnTo>
                    <a:pt x="10867566" y="62100"/>
                  </a:lnTo>
                  <a:lnTo>
                    <a:pt x="10868024" y="66746"/>
                  </a:lnTo>
                  <a:lnTo>
                    <a:pt x="10868024" y="71437"/>
                  </a:lnTo>
                  <a:lnTo>
                    <a:pt x="10868024" y="1766887"/>
                  </a:lnTo>
                  <a:lnTo>
                    <a:pt x="10868024" y="1771577"/>
                  </a:lnTo>
                  <a:lnTo>
                    <a:pt x="10867566" y="1776223"/>
                  </a:lnTo>
                  <a:lnTo>
                    <a:pt x="10866650" y="1780823"/>
                  </a:lnTo>
                  <a:lnTo>
                    <a:pt x="10865734" y="1785424"/>
                  </a:lnTo>
                  <a:lnTo>
                    <a:pt x="10864379" y="1789891"/>
                  </a:lnTo>
                  <a:lnTo>
                    <a:pt x="10862583" y="1794224"/>
                  </a:lnTo>
                  <a:lnTo>
                    <a:pt x="10860789" y="1798558"/>
                  </a:lnTo>
                  <a:lnTo>
                    <a:pt x="10832374" y="1828889"/>
                  </a:lnTo>
                  <a:lnTo>
                    <a:pt x="10796586" y="1838324"/>
                  </a:lnTo>
                  <a:lnTo>
                    <a:pt x="71437" y="1838324"/>
                  </a:lnTo>
                  <a:lnTo>
                    <a:pt x="31748" y="1826284"/>
                  </a:lnTo>
                  <a:lnTo>
                    <a:pt x="20923" y="1817400"/>
                  </a:lnTo>
                  <a:lnTo>
                    <a:pt x="17606" y="1814083"/>
                  </a:lnTo>
                  <a:lnTo>
                    <a:pt x="5437" y="1794224"/>
                  </a:lnTo>
                  <a:lnTo>
                    <a:pt x="3642" y="1789891"/>
                  </a:lnTo>
                  <a:lnTo>
                    <a:pt x="2287" y="1785424"/>
                  </a:lnTo>
                  <a:lnTo>
                    <a:pt x="1372" y="1780823"/>
                  </a:lnTo>
                  <a:lnTo>
                    <a:pt x="457" y="1776223"/>
                  </a:lnTo>
                  <a:lnTo>
                    <a:pt x="0" y="1771577"/>
                  </a:lnTo>
                  <a:lnTo>
                    <a:pt x="0" y="17668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714362" y="4467224"/>
              <a:ext cx="10858500" cy="457200"/>
            </a:xfrm>
            <a:custGeom>
              <a:avLst/>
              <a:gdLst/>
              <a:ahLst/>
              <a:cxnLst/>
              <a:rect l="l" t="t" r="r" b="b"/>
              <a:pathLst>
                <a:path w="10858500" h="457200">
                  <a:moveTo>
                    <a:pt x="10858500" y="66675"/>
                  </a:moveTo>
                  <a:lnTo>
                    <a:pt x="10847273" y="29629"/>
                  </a:lnTo>
                  <a:lnTo>
                    <a:pt x="10817339" y="5080"/>
                  </a:lnTo>
                  <a:lnTo>
                    <a:pt x="10791825" y="0"/>
                  </a:lnTo>
                  <a:lnTo>
                    <a:pt x="8181975" y="0"/>
                  </a:lnTo>
                  <a:lnTo>
                    <a:pt x="3857625" y="0"/>
                  </a:lnTo>
                  <a:lnTo>
                    <a:pt x="66675" y="0"/>
                  </a:lnTo>
                  <a:lnTo>
                    <a:pt x="60109" y="317"/>
                  </a:lnTo>
                  <a:lnTo>
                    <a:pt x="24409" y="15113"/>
                  </a:lnTo>
                  <a:lnTo>
                    <a:pt x="2857" y="47358"/>
                  </a:lnTo>
                  <a:lnTo>
                    <a:pt x="0" y="66675"/>
                  </a:lnTo>
                  <a:lnTo>
                    <a:pt x="0" y="457200"/>
                  </a:lnTo>
                  <a:lnTo>
                    <a:pt x="3857625" y="457200"/>
                  </a:lnTo>
                  <a:lnTo>
                    <a:pt x="8181975" y="457200"/>
                  </a:lnTo>
                  <a:lnTo>
                    <a:pt x="10858500" y="457200"/>
                  </a:lnTo>
                  <a:lnTo>
                    <a:pt x="10858500" y="66675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14362" y="4924424"/>
              <a:ext cx="10858500" cy="457200"/>
            </a:xfrm>
            <a:custGeom>
              <a:avLst/>
              <a:gdLst/>
              <a:ahLst/>
              <a:cxnLst/>
              <a:rect l="l" t="t" r="r" b="b"/>
              <a:pathLst>
                <a:path w="10858500" h="457200">
                  <a:moveTo>
                    <a:pt x="10858500" y="0"/>
                  </a:moveTo>
                  <a:lnTo>
                    <a:pt x="8181975" y="0"/>
                  </a:lnTo>
                  <a:lnTo>
                    <a:pt x="3857625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3857625" y="457200"/>
                  </a:lnTo>
                  <a:lnTo>
                    <a:pt x="8181975" y="457200"/>
                  </a:lnTo>
                  <a:lnTo>
                    <a:pt x="10858500" y="457200"/>
                  </a:lnTo>
                  <a:lnTo>
                    <a:pt x="10858500" y="0"/>
                  </a:lnTo>
                  <a:close/>
                </a:path>
              </a:pathLst>
            </a:custGeom>
            <a:solidFill>
              <a:srgbClr val="F0F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714362" y="5381624"/>
              <a:ext cx="10858500" cy="457200"/>
            </a:xfrm>
            <a:custGeom>
              <a:avLst/>
              <a:gdLst/>
              <a:ahLst/>
              <a:cxnLst/>
              <a:rect l="l" t="t" r="r" b="b"/>
              <a:pathLst>
                <a:path w="10858500" h="457200">
                  <a:moveTo>
                    <a:pt x="10858500" y="0"/>
                  </a:moveTo>
                  <a:lnTo>
                    <a:pt x="8181975" y="0"/>
                  </a:lnTo>
                  <a:lnTo>
                    <a:pt x="3857625" y="0"/>
                  </a:lnTo>
                  <a:lnTo>
                    <a:pt x="0" y="0"/>
                  </a:lnTo>
                  <a:lnTo>
                    <a:pt x="0" y="457200"/>
                  </a:lnTo>
                  <a:lnTo>
                    <a:pt x="3857625" y="457200"/>
                  </a:lnTo>
                  <a:lnTo>
                    <a:pt x="8181975" y="457200"/>
                  </a:lnTo>
                  <a:lnTo>
                    <a:pt x="10858500" y="457200"/>
                  </a:lnTo>
                  <a:lnTo>
                    <a:pt x="10858500" y="0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714362" y="5838824"/>
              <a:ext cx="10858500" cy="457200"/>
            </a:xfrm>
            <a:custGeom>
              <a:avLst/>
              <a:gdLst/>
              <a:ahLst/>
              <a:cxnLst/>
              <a:rect l="l" t="t" r="r" b="b"/>
              <a:pathLst>
                <a:path w="10858500" h="457200">
                  <a:moveTo>
                    <a:pt x="10858500" y="0"/>
                  </a:moveTo>
                  <a:lnTo>
                    <a:pt x="8181975" y="0"/>
                  </a:lnTo>
                  <a:lnTo>
                    <a:pt x="3857625" y="0"/>
                  </a:lnTo>
                  <a:lnTo>
                    <a:pt x="0" y="0"/>
                  </a:lnTo>
                  <a:lnTo>
                    <a:pt x="0" y="390525"/>
                  </a:lnTo>
                  <a:lnTo>
                    <a:pt x="11226" y="427583"/>
                  </a:lnTo>
                  <a:lnTo>
                    <a:pt x="41160" y="452132"/>
                  </a:lnTo>
                  <a:lnTo>
                    <a:pt x="66675" y="457200"/>
                  </a:lnTo>
                  <a:lnTo>
                    <a:pt x="3857625" y="457200"/>
                  </a:lnTo>
                  <a:lnTo>
                    <a:pt x="8181975" y="457200"/>
                  </a:lnTo>
                  <a:lnTo>
                    <a:pt x="10791825" y="457200"/>
                  </a:lnTo>
                  <a:lnTo>
                    <a:pt x="10798404" y="456882"/>
                  </a:lnTo>
                  <a:lnTo>
                    <a:pt x="10834103" y="442099"/>
                  </a:lnTo>
                  <a:lnTo>
                    <a:pt x="10855655" y="409854"/>
                  </a:lnTo>
                  <a:lnTo>
                    <a:pt x="10858500" y="390525"/>
                  </a:lnTo>
                  <a:lnTo>
                    <a:pt x="10858500" y="0"/>
                  </a:lnTo>
                  <a:close/>
                </a:path>
              </a:pathLst>
            </a:custGeom>
            <a:solidFill>
              <a:srgbClr val="F0F7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704849" y="2247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7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149" y="2362199"/>
              <a:ext cx="153322" cy="153352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704849" y="28193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8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2"/>
                  </a:lnTo>
                  <a:lnTo>
                    <a:pt x="55796" y="55796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8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19149" y="2933699"/>
              <a:ext cx="152399" cy="152399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04849" y="339089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90499" y="380999"/>
                  </a:moveTo>
                  <a:lnTo>
                    <a:pt x="144200" y="375289"/>
                  </a:lnTo>
                  <a:lnTo>
                    <a:pt x="100697" y="358507"/>
                  </a:lnTo>
                  <a:lnTo>
                    <a:pt x="62575" y="331659"/>
                  </a:lnTo>
                  <a:lnTo>
                    <a:pt x="32104" y="296335"/>
                  </a:lnTo>
                  <a:lnTo>
                    <a:pt x="11130" y="254666"/>
                  </a:lnTo>
                  <a:lnTo>
                    <a:pt x="915" y="209172"/>
                  </a:lnTo>
                  <a:lnTo>
                    <a:pt x="0" y="190499"/>
                  </a:lnTo>
                  <a:lnTo>
                    <a:pt x="228" y="181141"/>
                  </a:lnTo>
                  <a:lnTo>
                    <a:pt x="8200" y="135199"/>
                  </a:lnTo>
                  <a:lnTo>
                    <a:pt x="27095" y="92571"/>
                  </a:lnTo>
                  <a:lnTo>
                    <a:pt x="55796" y="55795"/>
                  </a:lnTo>
                  <a:lnTo>
                    <a:pt x="92572" y="27095"/>
                  </a:lnTo>
                  <a:lnTo>
                    <a:pt x="135200" y="8200"/>
                  </a:lnTo>
                  <a:lnTo>
                    <a:pt x="181141" y="228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5"/>
                  </a:lnTo>
                  <a:lnTo>
                    <a:pt x="353904" y="92571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771" y="199858"/>
                  </a:lnTo>
                  <a:lnTo>
                    <a:pt x="372799" y="245799"/>
                  </a:lnTo>
                  <a:lnTo>
                    <a:pt x="353904" y="288426"/>
                  </a:lnTo>
                  <a:lnTo>
                    <a:pt x="325203" y="325203"/>
                  </a:lnTo>
                  <a:lnTo>
                    <a:pt x="288427" y="353903"/>
                  </a:lnTo>
                  <a:lnTo>
                    <a:pt x="245799" y="372799"/>
                  </a:lnTo>
                  <a:lnTo>
                    <a:pt x="199858" y="380771"/>
                  </a:lnTo>
                  <a:lnTo>
                    <a:pt x="190499" y="3809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8435" y="3513891"/>
              <a:ext cx="153114" cy="129420"/>
            </a:xfrm>
            <a:prstGeom prst="rect">
              <a:avLst/>
            </a:prstGeom>
          </p:spPr>
        </p:pic>
      </p:grpSp>
      <p:sp>
        <p:nvSpPr>
          <p:cNvPr id="19" name="object 19" descr=""/>
          <p:cNvSpPr txBox="1"/>
          <p:nvPr/>
        </p:nvSpPr>
        <p:spPr>
          <a:xfrm>
            <a:off x="692149" y="1272032"/>
            <a:ext cx="3289935" cy="8178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직영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매장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성공을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위한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구체적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95">
                <a:solidFill>
                  <a:srgbClr val="1328A0"/>
                </a:solidFill>
                <a:latin typeface="Dotum"/>
                <a:cs typeface="Dotum"/>
              </a:rPr>
              <a:t>요구</a:t>
            </a:r>
            <a:endParaRPr sz="20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000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핵심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0" b="1">
                <a:solidFill>
                  <a:srgbClr val="333333"/>
                </a:solidFill>
                <a:latin typeface="Malgun Gothic"/>
                <a:cs typeface="Malgun Gothic"/>
              </a:rPr>
              <a:t>요구사항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92149" y="2226937"/>
            <a:ext cx="3764915" cy="207327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545465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선진사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트렌드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기반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필수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영역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제안</a:t>
            </a:r>
            <a:endParaRPr sz="1350">
              <a:latin typeface="Dotum"/>
              <a:cs typeface="Dotum"/>
            </a:endParaRPr>
          </a:p>
          <a:p>
            <a:pPr marL="545465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성공적인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직영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매장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운영을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핵심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영역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분석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제안</a:t>
            </a:r>
            <a:endParaRPr sz="1150">
              <a:latin typeface="Dotum"/>
              <a:cs typeface="Dotum"/>
            </a:endParaRPr>
          </a:p>
          <a:p>
            <a:pPr marL="545465">
              <a:lnSpc>
                <a:spcPct val="100000"/>
              </a:lnSpc>
              <a:spcBef>
                <a:spcPts val="129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dirty="0" sz="13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가이드라인</a:t>
            </a:r>
            <a:r>
              <a:rPr dirty="0" sz="13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400" spc="-125">
                <a:solidFill>
                  <a:srgbClr val="333333"/>
                </a:solidFill>
                <a:latin typeface="Lucida Sans"/>
                <a:cs typeface="Lucida Sans"/>
              </a:rPr>
              <a:t>Framework</a:t>
            </a:r>
            <a:r>
              <a:rPr dirty="0" sz="1400" spc="-75">
                <a:solidFill>
                  <a:srgbClr val="333333"/>
                </a:solidFill>
                <a:latin typeface="Lucida Sans"/>
                <a:cs typeface="Lucida Sans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개발</a:t>
            </a:r>
            <a:endParaRPr sz="1350">
              <a:latin typeface="Dotum"/>
              <a:cs typeface="Dotum"/>
            </a:endParaRPr>
          </a:p>
          <a:p>
            <a:pPr marL="545465">
              <a:lnSpc>
                <a:spcPct val="100000"/>
              </a:lnSpc>
              <a:spcBef>
                <a:spcPts val="145"/>
              </a:spcBef>
            </a:pPr>
            <a:r>
              <a:rPr dirty="0" sz="1150" spc="-165">
                <a:solidFill>
                  <a:srgbClr val="4A5462"/>
                </a:solidFill>
                <a:latin typeface="Dotum"/>
                <a:cs typeface="Dotum"/>
              </a:rPr>
              <a:t>국가</a:t>
            </a:r>
            <a:r>
              <a:rPr dirty="0" sz="1150" spc="-165">
                <a:solidFill>
                  <a:srgbClr val="4A5462"/>
                </a:solidFill>
                <a:latin typeface="Calibri"/>
                <a:cs typeface="Calibri"/>
              </a:rPr>
              <a:t>/</a:t>
            </a:r>
            <a:r>
              <a:rPr dirty="0" sz="1150" spc="-165">
                <a:solidFill>
                  <a:srgbClr val="4A5462"/>
                </a:solidFill>
                <a:latin typeface="Dotum"/>
                <a:cs typeface="Dotum"/>
              </a:rPr>
              <a:t>지역별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확장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가능한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표준화된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운영</a:t>
            </a:r>
            <a:r>
              <a:rPr dirty="0" sz="1150" spc="-7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가이드라인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35">
                <a:solidFill>
                  <a:srgbClr val="4A5462"/>
                </a:solidFill>
                <a:latin typeface="Dotum"/>
                <a:cs typeface="Dotum"/>
              </a:rPr>
              <a:t>수립</a:t>
            </a:r>
            <a:endParaRPr sz="1150">
              <a:latin typeface="Dotum"/>
              <a:cs typeface="Dotum"/>
            </a:endParaRPr>
          </a:p>
          <a:p>
            <a:pPr marL="545465">
              <a:lnSpc>
                <a:spcPct val="100000"/>
              </a:lnSpc>
              <a:spcBef>
                <a:spcPts val="134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방안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제시</a:t>
            </a:r>
            <a:endParaRPr sz="1350">
              <a:latin typeface="Dotum"/>
              <a:cs typeface="Dotum"/>
            </a:endParaRPr>
          </a:p>
          <a:p>
            <a:pPr marL="545465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안정적인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실행과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성공적인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운영을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체계적인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관리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4A5462"/>
                </a:solidFill>
                <a:latin typeface="Dotum"/>
                <a:cs typeface="Dotum"/>
              </a:rPr>
              <a:t>방안</a:t>
            </a:r>
            <a:endParaRPr sz="11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0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요구사항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0" b="1">
                <a:solidFill>
                  <a:srgbClr val="333333"/>
                </a:solidFill>
                <a:latin typeface="Malgun Gothic"/>
                <a:cs typeface="Malgun Gothic"/>
              </a:rPr>
              <a:t>매트릭스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54075" y="4577587"/>
            <a:ext cx="58674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80" b="1">
                <a:solidFill>
                  <a:srgbClr val="FFFFFF"/>
                </a:solidFill>
                <a:latin typeface="Malgun Gothic"/>
                <a:cs typeface="Malgun Gothic"/>
              </a:rPr>
              <a:t>요구사항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571999" y="4577587"/>
            <a:ext cx="432435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52400"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FFFFFF"/>
                </a:solidFill>
                <a:latin typeface="Malgun Gothic"/>
                <a:cs typeface="Malgun Gothic"/>
              </a:rPr>
              <a:t>비즈니스적</a:t>
            </a:r>
            <a:r>
              <a:rPr dirty="0" sz="1350" spc="-12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350" spc="-295" b="1">
                <a:solidFill>
                  <a:srgbClr val="FFFFFF"/>
                </a:solidFill>
                <a:latin typeface="Malgun Gothic"/>
                <a:cs typeface="Malgun Gothic"/>
              </a:rPr>
              <a:t>영향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9036496" y="4577587"/>
            <a:ext cx="76962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FFFFFF"/>
                </a:solidFill>
                <a:latin typeface="Malgun Gothic"/>
                <a:cs typeface="Malgun Gothic"/>
              </a:rPr>
              <a:t>구현</a:t>
            </a:r>
            <a:r>
              <a:rPr dirty="0" sz="1350" spc="-135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FFFFFF"/>
                </a:solidFill>
                <a:latin typeface="Malgun Gothic"/>
                <a:cs typeface="Malgun Gothic"/>
              </a:rPr>
              <a:t>난이도</a:t>
            </a:r>
            <a:endParaRPr sz="1350">
              <a:latin typeface="Malgun Gothic"/>
              <a:cs typeface="Malgun Gothic"/>
            </a:endParaRPr>
          </a:p>
        </p:txBody>
      </p:sp>
      <p:grpSp>
        <p:nvGrpSpPr>
          <p:cNvPr id="24" name="object 24" descr=""/>
          <p:cNvGrpSpPr/>
          <p:nvPr/>
        </p:nvGrpSpPr>
        <p:grpSpPr>
          <a:xfrm>
            <a:off x="9048749" y="5076825"/>
            <a:ext cx="152400" cy="1066800"/>
            <a:chOff x="9048749" y="5076825"/>
            <a:chExt cx="152400" cy="1066800"/>
          </a:xfrm>
        </p:grpSpPr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48749" y="5076825"/>
              <a:ext cx="152399" cy="15239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48749" y="5534024"/>
              <a:ext cx="152399" cy="152399"/>
            </a:xfrm>
            <a:prstGeom prst="rect">
              <a:avLst/>
            </a:prstGeom>
          </p:spPr>
        </p:pic>
        <p:pic>
          <p:nvPicPr>
            <p:cNvPr id="27" name="object 27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048749" y="5991225"/>
              <a:ext cx="152399" cy="152399"/>
            </a:xfrm>
            <a:prstGeom prst="rect">
              <a:avLst/>
            </a:prstGeom>
          </p:spPr>
        </p:pic>
      </p:grpSp>
      <p:sp>
        <p:nvSpPr>
          <p:cNvPr id="28" name="object 28" descr=""/>
          <p:cNvSpPr txBox="1"/>
          <p:nvPr/>
        </p:nvSpPr>
        <p:spPr>
          <a:xfrm>
            <a:off x="692149" y="5034787"/>
            <a:ext cx="10880725" cy="16186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73990">
              <a:lnSpc>
                <a:spcPct val="100000"/>
              </a:lnSpc>
              <a:spcBef>
                <a:spcPts val="105"/>
              </a:spcBef>
              <a:tabLst>
                <a:tab pos="4032250" algn="l"/>
                <a:tab pos="8585200" algn="l"/>
              </a:tabLst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필수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영역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제안</a:t>
            </a:r>
            <a:r>
              <a:rPr dirty="0" sz="135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운영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효율성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증대</a:t>
            </a:r>
            <a:r>
              <a:rPr dirty="0" sz="135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350" spc="-310">
                <a:solidFill>
                  <a:srgbClr val="EC8936"/>
                </a:solidFill>
                <a:latin typeface="Dotum"/>
                <a:cs typeface="Dotum"/>
              </a:rPr>
              <a:t>중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200">
              <a:latin typeface="Dotum"/>
              <a:cs typeface="Dotum"/>
            </a:endParaRPr>
          </a:p>
          <a:p>
            <a:pPr marL="173990">
              <a:lnSpc>
                <a:spcPct val="100000"/>
              </a:lnSpc>
              <a:tabLst>
                <a:tab pos="4032250" algn="l"/>
                <a:tab pos="8585200" algn="l"/>
              </a:tabLst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70">
                <a:solidFill>
                  <a:srgbClr val="333333"/>
                </a:solidFill>
                <a:latin typeface="Dotum"/>
                <a:cs typeface="Dotum"/>
              </a:rPr>
              <a:t>가이드라인</a:t>
            </a:r>
            <a:r>
              <a:rPr dirty="0" sz="135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일관성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확장성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강화</a:t>
            </a:r>
            <a:r>
              <a:rPr dirty="0" sz="135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350" spc="-310">
                <a:solidFill>
                  <a:srgbClr val="E43D3D"/>
                </a:solidFill>
                <a:latin typeface="Dotum"/>
                <a:cs typeface="Dotum"/>
              </a:rPr>
              <a:t>상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420"/>
              </a:spcBef>
            </a:pPr>
            <a:endParaRPr sz="1200">
              <a:latin typeface="Dotum"/>
              <a:cs typeface="Dotum"/>
            </a:endParaRPr>
          </a:p>
          <a:p>
            <a:pPr marL="173990">
              <a:lnSpc>
                <a:spcPct val="100000"/>
              </a:lnSpc>
              <a:tabLst>
                <a:tab pos="4032250" algn="l"/>
                <a:tab pos="8585200" algn="l"/>
              </a:tabLst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방안</a:t>
            </a:r>
            <a:r>
              <a:rPr dirty="0" sz="135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리스크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최소화</a:t>
            </a:r>
            <a:r>
              <a:rPr dirty="0" sz="135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350" spc="-310">
                <a:solidFill>
                  <a:srgbClr val="EC8936"/>
                </a:solidFill>
                <a:latin typeface="Dotum"/>
                <a:cs typeface="Dotum"/>
              </a:rPr>
              <a:t>중</a:t>
            </a:r>
            <a:endParaRPr sz="13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12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dirty="0" sz="1150">
                <a:solidFill>
                  <a:srgbClr val="4A5462"/>
                </a:solidFill>
                <a:latin typeface="Calibri"/>
                <a:cs typeface="Calibri"/>
              </a:rPr>
              <a:t>*</a:t>
            </a:r>
            <a:r>
              <a:rPr dirty="0" sz="1150" spc="40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각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요구사항은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삼성전자의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직영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매장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운영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성공을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위한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핵심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요소로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>
                <a:solidFill>
                  <a:srgbClr val="4A5462"/>
                </a:solidFill>
                <a:latin typeface="Calibri"/>
                <a:cs typeface="Calibri"/>
              </a:rPr>
              <a:t>EY</a:t>
            </a:r>
            <a:r>
              <a:rPr dirty="0" sz="1150" spc="40">
                <a:solidFill>
                  <a:srgbClr val="4A5462"/>
                </a:solidFill>
                <a:latin typeface="Calibri"/>
                <a:cs typeface="Calibri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컨설팅의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전략적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접근을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통해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효과적으로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구현될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수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0">
                <a:solidFill>
                  <a:srgbClr val="4A5462"/>
                </a:solidFill>
                <a:latin typeface="Dotum"/>
                <a:cs typeface="Dotum"/>
              </a:rPr>
              <a:t>있습니다</a:t>
            </a:r>
            <a:r>
              <a:rPr dirty="0" sz="1150" spc="-10">
                <a:solidFill>
                  <a:srgbClr val="4A5462"/>
                </a:solidFill>
                <a:latin typeface="Calibri"/>
                <a:cs typeface="Calibri"/>
              </a:rPr>
              <a:t>.</a:t>
            </a:r>
            <a:endParaRPr sz="1150">
              <a:latin typeface="Calibri"/>
              <a:cs typeface="Calibri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95249" y="6896100"/>
            <a:ext cx="12096750" cy="514350"/>
            <a:chOff x="95249" y="6896100"/>
            <a:chExt cx="12096750" cy="514350"/>
          </a:xfrm>
        </p:grpSpPr>
        <p:pic>
          <p:nvPicPr>
            <p:cNvPr id="30" name="object 3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725149" y="7029450"/>
              <a:ext cx="857249" cy="228599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95249" y="7258049"/>
              <a:ext cx="12096750" cy="152400"/>
            </a:xfrm>
            <a:custGeom>
              <a:avLst/>
              <a:gdLst/>
              <a:ahLst/>
              <a:cxnLst/>
              <a:rect l="l" t="t" r="r" b="b"/>
              <a:pathLst>
                <a:path w="12096750" h="152400">
                  <a:moveTo>
                    <a:pt x="12096749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2096749" y="0"/>
                  </a:lnTo>
                  <a:lnTo>
                    <a:pt x="12096749" y="1523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10487024" y="6896100"/>
              <a:ext cx="1514475" cy="323850"/>
            </a:xfrm>
            <a:custGeom>
              <a:avLst/>
              <a:gdLst/>
              <a:ahLst/>
              <a:cxnLst/>
              <a:rect l="l" t="t" r="r" b="b"/>
              <a:pathLst>
                <a:path w="1514475" h="323850">
                  <a:moveTo>
                    <a:pt x="14814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81427" y="0"/>
                  </a:lnTo>
                  <a:lnTo>
                    <a:pt x="1513508" y="28187"/>
                  </a:lnTo>
                  <a:lnTo>
                    <a:pt x="1514474" y="33047"/>
                  </a:lnTo>
                  <a:lnTo>
                    <a:pt x="1514474" y="290802"/>
                  </a:lnTo>
                  <a:lnTo>
                    <a:pt x="1486287" y="322883"/>
                  </a:lnTo>
                  <a:lnTo>
                    <a:pt x="14814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3" name="object 33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601324" y="6991349"/>
              <a:ext cx="133349" cy="133349"/>
            </a:xfrm>
            <a:prstGeom prst="rect">
              <a:avLst/>
            </a:prstGeom>
          </p:spPr>
        </p:pic>
      </p:grpSp>
      <p:sp>
        <p:nvSpPr>
          <p:cNvPr id="34" name="object 34" descr=""/>
          <p:cNvSpPr txBox="1"/>
          <p:nvPr/>
        </p:nvSpPr>
        <p:spPr>
          <a:xfrm>
            <a:off x="10777784" y="6992365"/>
            <a:ext cx="112268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95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70">
                <a:solidFill>
                  <a:srgbClr val="FFFFFF"/>
                </a:solidFill>
                <a:latin typeface="Arial"/>
                <a:cs typeface="Arial"/>
              </a:rPr>
              <a:t>Genspark</a:t>
            </a:r>
            <a:endParaRPr sz="1050">
              <a:latin typeface="Arial"/>
              <a:cs typeface="Arial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692149" y="7070852"/>
            <a:ext cx="244348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삼성전자</a:t>
            </a:r>
            <a:r>
              <a:rPr dirty="0" sz="115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Tahoma"/>
                <a:cs typeface="Tahoma"/>
              </a:rPr>
              <a:t>MX</a:t>
            </a:r>
            <a:r>
              <a:rPr dirty="0" sz="1150" spc="-5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미국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직영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매장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20">
                <a:solidFill>
                  <a:srgbClr val="6A7280"/>
                </a:solidFill>
                <a:latin typeface="Tahoma"/>
                <a:cs typeface="Tahoma"/>
              </a:rPr>
              <a:t>PMO</a:t>
            </a:r>
            <a:r>
              <a:rPr dirty="0" sz="1150" spc="-5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프로젝트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7800975"/>
            <a:chOff x="0" y="0"/>
            <a:chExt cx="12192000" cy="7800975"/>
          </a:xfrm>
        </p:grpSpPr>
        <p:sp>
          <p:nvSpPr>
            <p:cNvPr id="3" name="object 3" descr=""/>
            <p:cNvSpPr/>
            <p:nvPr/>
          </p:nvSpPr>
          <p:spPr>
            <a:xfrm>
              <a:off x="95249" y="0"/>
              <a:ext cx="12096750" cy="7648575"/>
            </a:xfrm>
            <a:custGeom>
              <a:avLst/>
              <a:gdLst/>
              <a:ahLst/>
              <a:cxnLst/>
              <a:rect l="l" t="t" r="r" b="b"/>
              <a:pathLst>
                <a:path w="12096750" h="7648575">
                  <a:moveTo>
                    <a:pt x="0" y="7648574"/>
                  </a:moveTo>
                  <a:lnTo>
                    <a:pt x="12096749" y="7648574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7648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95250" cy="7800975"/>
            </a:xfrm>
            <a:custGeom>
              <a:avLst/>
              <a:gdLst/>
              <a:ahLst/>
              <a:cxnLst/>
              <a:rect l="l" t="t" r="r" b="b"/>
              <a:pathLst>
                <a:path w="95250" h="7800975">
                  <a:moveTo>
                    <a:pt x="95249" y="7800974"/>
                  </a:moveTo>
                  <a:lnTo>
                    <a:pt x="0" y="7800974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7800974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04849" y="952499"/>
              <a:ext cx="762000" cy="38100"/>
            </a:xfrm>
            <a:custGeom>
              <a:avLst/>
              <a:gdLst/>
              <a:ahLst/>
              <a:cxnLst/>
              <a:rect l="l" t="t" r="r" b="b"/>
              <a:pathLst>
                <a:path w="762000" h="38100">
                  <a:moveTo>
                    <a:pt x="76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380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리테일</a:t>
            </a:r>
            <a:r>
              <a:rPr dirty="0" spc="-330"/>
              <a:t> </a:t>
            </a:r>
            <a:r>
              <a:rPr dirty="0" spc="-580"/>
              <a:t>시장</a:t>
            </a:r>
            <a:r>
              <a:rPr dirty="0" spc="-320"/>
              <a:t> </a:t>
            </a:r>
            <a:r>
              <a:rPr dirty="0" spc="-580"/>
              <a:t>개요</a:t>
            </a:r>
            <a:r>
              <a:rPr dirty="0" spc="-315"/>
              <a:t> </a:t>
            </a:r>
            <a:r>
              <a:rPr dirty="0" spc="-580"/>
              <a:t>및</a:t>
            </a:r>
            <a:r>
              <a:rPr dirty="0" spc="-320"/>
              <a:t> </a:t>
            </a:r>
            <a:r>
              <a:rPr dirty="0" spc="-605"/>
              <a:t>트렌드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692149" y="1195832"/>
            <a:ext cx="280543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디지털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전환과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고객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경험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85">
                <a:solidFill>
                  <a:srgbClr val="1328A0"/>
                </a:solidFill>
                <a:latin typeface="Dotum"/>
                <a:cs typeface="Dotum"/>
              </a:rPr>
              <a:t>강화</a:t>
            </a:r>
            <a:endParaRPr sz="2000">
              <a:latin typeface="Dotum"/>
              <a:cs typeface="Dotum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704849" y="2019299"/>
            <a:ext cx="5210175" cy="5095875"/>
            <a:chOff x="704849" y="2019299"/>
            <a:chExt cx="5210175" cy="5095875"/>
          </a:xfrm>
        </p:grpSpPr>
        <p:sp>
          <p:nvSpPr>
            <p:cNvPr id="9" name="object 9" descr=""/>
            <p:cNvSpPr/>
            <p:nvPr/>
          </p:nvSpPr>
          <p:spPr>
            <a:xfrm>
              <a:off x="704849" y="2019299"/>
              <a:ext cx="5210175" cy="2857500"/>
            </a:xfrm>
            <a:custGeom>
              <a:avLst/>
              <a:gdLst/>
              <a:ahLst/>
              <a:cxnLst/>
              <a:rect l="l" t="t" r="r" b="b"/>
              <a:pathLst>
                <a:path w="5210175" h="2857500">
                  <a:moveTo>
                    <a:pt x="5177126" y="2857499"/>
                  </a:moveTo>
                  <a:lnTo>
                    <a:pt x="33047" y="2857499"/>
                  </a:lnTo>
                  <a:lnTo>
                    <a:pt x="28187" y="2856532"/>
                  </a:lnTo>
                  <a:lnTo>
                    <a:pt x="966" y="2829311"/>
                  </a:lnTo>
                  <a:lnTo>
                    <a:pt x="0" y="2824452"/>
                  </a:lnTo>
                  <a:lnTo>
                    <a:pt x="0" y="28193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177126" y="0"/>
                  </a:lnTo>
                  <a:lnTo>
                    <a:pt x="5209207" y="28187"/>
                  </a:lnTo>
                  <a:lnTo>
                    <a:pt x="5210174" y="33047"/>
                  </a:lnTo>
                  <a:lnTo>
                    <a:pt x="5210174" y="2824452"/>
                  </a:lnTo>
                  <a:lnTo>
                    <a:pt x="5181986" y="2856532"/>
                  </a:lnTo>
                  <a:lnTo>
                    <a:pt x="5177126" y="28574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704837" y="6324599"/>
              <a:ext cx="5210175" cy="790575"/>
            </a:xfrm>
            <a:custGeom>
              <a:avLst/>
              <a:gdLst/>
              <a:ahLst/>
              <a:cxnLst/>
              <a:rect l="l" t="t" r="r" b="b"/>
              <a:pathLst>
                <a:path w="5210175" h="790575">
                  <a:moveTo>
                    <a:pt x="5210175" y="781050"/>
                  </a:moveTo>
                  <a:lnTo>
                    <a:pt x="2028825" y="781050"/>
                  </a:lnTo>
                  <a:lnTo>
                    <a:pt x="0" y="781050"/>
                  </a:lnTo>
                  <a:lnTo>
                    <a:pt x="0" y="790575"/>
                  </a:lnTo>
                  <a:lnTo>
                    <a:pt x="2028825" y="790575"/>
                  </a:lnTo>
                  <a:lnTo>
                    <a:pt x="5210175" y="790575"/>
                  </a:lnTo>
                  <a:lnTo>
                    <a:pt x="5210175" y="781050"/>
                  </a:lnTo>
                  <a:close/>
                </a:path>
                <a:path w="5210175" h="790575">
                  <a:moveTo>
                    <a:pt x="5210175" y="390525"/>
                  </a:moveTo>
                  <a:lnTo>
                    <a:pt x="2028825" y="390525"/>
                  </a:lnTo>
                  <a:lnTo>
                    <a:pt x="0" y="390525"/>
                  </a:lnTo>
                  <a:lnTo>
                    <a:pt x="0" y="400050"/>
                  </a:lnTo>
                  <a:lnTo>
                    <a:pt x="2028825" y="400050"/>
                  </a:lnTo>
                  <a:lnTo>
                    <a:pt x="5210175" y="400050"/>
                  </a:lnTo>
                  <a:lnTo>
                    <a:pt x="5210175" y="390525"/>
                  </a:lnTo>
                  <a:close/>
                </a:path>
                <a:path w="5210175" h="790575">
                  <a:moveTo>
                    <a:pt x="5210175" y="0"/>
                  </a:moveTo>
                  <a:lnTo>
                    <a:pt x="2028825" y="0"/>
                  </a:lnTo>
                  <a:lnTo>
                    <a:pt x="0" y="0"/>
                  </a:lnTo>
                  <a:lnTo>
                    <a:pt x="0" y="9525"/>
                  </a:lnTo>
                  <a:lnTo>
                    <a:pt x="2028825" y="9525"/>
                  </a:lnTo>
                  <a:lnTo>
                    <a:pt x="5210175" y="9525"/>
                  </a:lnTo>
                  <a:lnTo>
                    <a:pt x="5210175" y="0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1" name="object 11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19149" y="2133599"/>
              <a:ext cx="4981574" cy="2628899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692149" y="1679511"/>
            <a:ext cx="283527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리테일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시장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성장률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추이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60" b="1">
                <a:solidFill>
                  <a:srgbClr val="333333"/>
                </a:solidFill>
                <a:latin typeface="Trebuchet MS"/>
                <a:cs typeface="Trebuchet MS"/>
              </a:rPr>
              <a:t>(2020~2025)</a:t>
            </a:r>
            <a:endParaRPr sz="150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92149" y="5222811"/>
            <a:ext cx="86233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시장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세분화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704849" y="5562599"/>
            <a:ext cx="5210175" cy="381000"/>
          </a:xfrm>
          <a:prstGeom prst="rect">
            <a:avLst/>
          </a:prstGeom>
          <a:solidFill>
            <a:srgbClr val="1328A0"/>
          </a:solidFill>
        </p:spPr>
        <p:txBody>
          <a:bodyPr wrap="square" lIns="0" tIns="8572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675"/>
              </a:spcBef>
              <a:tabLst>
                <a:tab pos="3340100" algn="l"/>
              </a:tabLst>
            </a:pPr>
            <a:r>
              <a:rPr dirty="0" sz="1350" spc="-260" b="1">
                <a:solidFill>
                  <a:srgbClr val="FFFFFF"/>
                </a:solidFill>
                <a:latin typeface="Malgun Gothic"/>
                <a:cs typeface="Malgun Gothic"/>
              </a:rPr>
              <a:t>세분화</a:t>
            </a:r>
            <a:r>
              <a:rPr dirty="0" sz="1350" spc="-130" b="1">
                <a:solidFill>
                  <a:srgbClr val="FFFFFF"/>
                </a:solidFill>
                <a:latin typeface="Malgun Gothic"/>
                <a:cs typeface="Malgun Gothic"/>
              </a:rPr>
              <a:t> </a:t>
            </a:r>
            <a:r>
              <a:rPr dirty="0" sz="1350" spc="-295" b="1">
                <a:solidFill>
                  <a:srgbClr val="FFFFFF"/>
                </a:solidFill>
                <a:latin typeface="Malgun Gothic"/>
                <a:cs typeface="Malgun Gothic"/>
              </a:rPr>
              <a:t>기준</a:t>
            </a:r>
            <a:r>
              <a:rPr dirty="0" sz="1350" b="1">
                <a:solidFill>
                  <a:srgbClr val="FFFFFF"/>
                </a:solidFill>
                <a:latin typeface="Malgun Gothic"/>
                <a:cs typeface="Malgun Gothic"/>
              </a:rPr>
              <a:t>	</a:t>
            </a:r>
            <a:r>
              <a:rPr dirty="0" sz="1350" spc="-280" b="1">
                <a:solidFill>
                  <a:srgbClr val="FFFFFF"/>
                </a:solidFill>
                <a:latin typeface="Malgun Gothic"/>
                <a:cs typeface="Malgun Gothic"/>
              </a:rPr>
              <a:t>세그먼트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806449" y="6015862"/>
            <a:ext cx="3349625" cy="101346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044700" algn="l"/>
              </a:tabLst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고객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95">
                <a:solidFill>
                  <a:srgbClr val="333333"/>
                </a:solidFill>
                <a:latin typeface="Dotum"/>
                <a:cs typeface="Dotum"/>
              </a:rPr>
              <a:t>유형</a:t>
            </a:r>
            <a:r>
              <a:rPr dirty="0" sz="135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300" spc="-50">
                <a:solidFill>
                  <a:srgbClr val="333333"/>
                </a:solidFill>
                <a:latin typeface="Georgia Pro"/>
                <a:cs typeface="Georgia Pro"/>
              </a:rPr>
              <a:t>B2C,</a:t>
            </a:r>
            <a:r>
              <a:rPr dirty="0" sz="1300" spc="-10">
                <a:solidFill>
                  <a:srgbClr val="333333"/>
                </a:solidFill>
                <a:latin typeface="Georgia Pro"/>
                <a:cs typeface="Georgia Pro"/>
              </a:rPr>
              <a:t> </a:t>
            </a:r>
            <a:r>
              <a:rPr dirty="0" sz="1300" spc="-25">
                <a:solidFill>
                  <a:srgbClr val="333333"/>
                </a:solidFill>
                <a:latin typeface="Georgia Pro"/>
                <a:cs typeface="Georgia Pro"/>
              </a:rPr>
              <a:t>B2B</a:t>
            </a:r>
            <a:endParaRPr sz="1300">
              <a:latin typeface="Georgia Pro"/>
              <a:cs typeface="Georgia Pro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200">
              <a:latin typeface="Georgia Pro"/>
              <a:cs typeface="Georgia Pro"/>
            </a:endParaRPr>
          </a:p>
          <a:p>
            <a:pPr marL="12700">
              <a:lnSpc>
                <a:spcPct val="100000"/>
              </a:lnSpc>
              <a:tabLst>
                <a:tab pos="2044700" algn="l"/>
              </a:tabLst>
            </a:pP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지역</a:t>
            </a:r>
            <a:r>
              <a:rPr dirty="0" sz="135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350" spc="-185">
                <a:solidFill>
                  <a:srgbClr val="333333"/>
                </a:solidFill>
                <a:latin typeface="Dotum"/>
                <a:cs typeface="Dotum"/>
              </a:rPr>
              <a:t>북미</a:t>
            </a:r>
            <a:r>
              <a:rPr dirty="0" sz="1300" spc="-185">
                <a:solidFill>
                  <a:srgbClr val="333333"/>
                </a:solidFill>
                <a:latin typeface="Georgia Pro"/>
                <a:cs typeface="Georgia Pro"/>
              </a:rPr>
              <a:t>,</a:t>
            </a:r>
            <a:r>
              <a:rPr dirty="0" sz="1300" spc="40">
                <a:solidFill>
                  <a:srgbClr val="333333"/>
                </a:solidFill>
                <a:latin typeface="Georgia Pro"/>
                <a:cs typeface="Georgia Pro"/>
              </a:rPr>
              <a:t> </a:t>
            </a:r>
            <a:r>
              <a:rPr dirty="0" sz="1350" spc="-185">
                <a:solidFill>
                  <a:srgbClr val="333333"/>
                </a:solidFill>
                <a:latin typeface="Dotum"/>
                <a:cs typeface="Dotum"/>
              </a:rPr>
              <a:t>유럽</a:t>
            </a:r>
            <a:r>
              <a:rPr dirty="0" sz="1300" spc="-185">
                <a:solidFill>
                  <a:srgbClr val="333333"/>
                </a:solidFill>
                <a:latin typeface="Georgia Pro"/>
                <a:cs typeface="Georgia Pro"/>
              </a:rPr>
              <a:t>,</a:t>
            </a:r>
            <a:r>
              <a:rPr dirty="0" sz="1300" spc="45">
                <a:solidFill>
                  <a:srgbClr val="333333"/>
                </a:solidFill>
                <a:latin typeface="Georgia Pro"/>
                <a:cs typeface="Georgia Pro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아시아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455"/>
              </a:spcBef>
              <a:tabLst>
                <a:tab pos="2044700" algn="l"/>
              </a:tabLst>
            </a:pP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제품군</a:t>
            </a:r>
            <a:r>
              <a:rPr dirty="0" sz="1350">
                <a:solidFill>
                  <a:srgbClr val="333333"/>
                </a:solidFill>
                <a:latin typeface="Dotum"/>
                <a:cs typeface="Dotum"/>
              </a:rPr>
              <a:t>	</a:t>
            </a:r>
            <a:r>
              <a:rPr dirty="0" sz="1350" spc="-215">
                <a:solidFill>
                  <a:srgbClr val="333333"/>
                </a:solidFill>
                <a:latin typeface="Dotum"/>
                <a:cs typeface="Dotum"/>
              </a:rPr>
              <a:t>전자제품</a:t>
            </a:r>
            <a:r>
              <a:rPr dirty="0" sz="1300" spc="-215">
                <a:solidFill>
                  <a:srgbClr val="333333"/>
                </a:solidFill>
                <a:latin typeface="Georgia Pro"/>
                <a:cs typeface="Georgia Pro"/>
              </a:rPr>
              <a:t>,</a:t>
            </a:r>
            <a:r>
              <a:rPr dirty="0" sz="1300" spc="45">
                <a:solidFill>
                  <a:srgbClr val="333333"/>
                </a:solidFill>
                <a:latin typeface="Georgia Pro"/>
                <a:cs typeface="Georgia Pro"/>
              </a:rPr>
              <a:t> </a:t>
            </a:r>
            <a:r>
              <a:rPr dirty="0" sz="1350" spc="-185">
                <a:solidFill>
                  <a:srgbClr val="333333"/>
                </a:solidFill>
                <a:latin typeface="Dotum"/>
                <a:cs typeface="Dotum"/>
              </a:rPr>
              <a:t>의류</a:t>
            </a:r>
            <a:r>
              <a:rPr dirty="0" sz="1300" spc="-185">
                <a:solidFill>
                  <a:srgbClr val="333333"/>
                </a:solidFill>
                <a:latin typeface="Georgia Pro"/>
                <a:cs typeface="Georgia Pro"/>
              </a:rPr>
              <a:t>,</a:t>
            </a:r>
            <a:r>
              <a:rPr dirty="0" sz="1300" spc="50">
                <a:solidFill>
                  <a:srgbClr val="333333"/>
                </a:solidFill>
                <a:latin typeface="Georgia Pro"/>
                <a:cs typeface="Georgia Pro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식품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6372223" y="2990849"/>
            <a:ext cx="5210175" cy="3790950"/>
            <a:chOff x="6372223" y="2990849"/>
            <a:chExt cx="5210175" cy="3790950"/>
          </a:xfrm>
        </p:grpSpPr>
        <p:sp>
          <p:nvSpPr>
            <p:cNvPr id="17" name="object 17" descr=""/>
            <p:cNvSpPr/>
            <p:nvPr/>
          </p:nvSpPr>
          <p:spPr>
            <a:xfrm>
              <a:off x="6372223" y="4952999"/>
              <a:ext cx="5210175" cy="647700"/>
            </a:xfrm>
            <a:custGeom>
              <a:avLst/>
              <a:gdLst/>
              <a:ahLst/>
              <a:cxnLst/>
              <a:rect l="l" t="t" r="r" b="b"/>
              <a:pathLst>
                <a:path w="5210175" h="647700">
                  <a:moveTo>
                    <a:pt x="5177127" y="647699"/>
                  </a:moveTo>
                  <a:lnTo>
                    <a:pt x="33047" y="647699"/>
                  </a:lnTo>
                  <a:lnTo>
                    <a:pt x="28187" y="646733"/>
                  </a:lnTo>
                  <a:lnTo>
                    <a:pt x="966" y="619512"/>
                  </a:lnTo>
                  <a:lnTo>
                    <a:pt x="0" y="614652"/>
                  </a:lnTo>
                  <a:lnTo>
                    <a:pt x="0" y="6095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5177127" y="0"/>
                  </a:lnTo>
                  <a:lnTo>
                    <a:pt x="5209206" y="28187"/>
                  </a:lnTo>
                  <a:lnTo>
                    <a:pt x="5210174" y="33047"/>
                  </a:lnTo>
                  <a:lnTo>
                    <a:pt x="5210174" y="614652"/>
                  </a:lnTo>
                  <a:lnTo>
                    <a:pt x="5181986" y="646733"/>
                  </a:lnTo>
                  <a:lnTo>
                    <a:pt x="5177127" y="6476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6372224" y="5753099"/>
              <a:ext cx="5210175" cy="1028700"/>
            </a:xfrm>
            <a:custGeom>
              <a:avLst/>
              <a:gdLst/>
              <a:ahLst/>
              <a:cxnLst/>
              <a:rect l="l" t="t" r="r" b="b"/>
              <a:pathLst>
                <a:path w="5210175" h="1028700">
                  <a:moveTo>
                    <a:pt x="5210174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5210174" y="0"/>
                  </a:lnTo>
                  <a:lnTo>
                    <a:pt x="5210174" y="10286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6372224" y="5753099"/>
              <a:ext cx="38100" cy="1028700"/>
            </a:xfrm>
            <a:custGeom>
              <a:avLst/>
              <a:gdLst/>
              <a:ahLst/>
              <a:cxnLst/>
              <a:rect l="l" t="t" r="r" b="b"/>
              <a:pathLst>
                <a:path w="38100" h="1028700">
                  <a:moveTo>
                    <a:pt x="38099" y="1028699"/>
                  </a:moveTo>
                  <a:lnTo>
                    <a:pt x="0" y="1028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0286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2224" y="2990849"/>
              <a:ext cx="190499" cy="133349"/>
            </a:xfrm>
            <a:prstGeom prst="rect">
              <a:avLst/>
            </a:prstGeom>
          </p:spPr>
        </p:pic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376987" y="3514724"/>
              <a:ext cx="104774" cy="152399"/>
            </a:xfrm>
            <a:prstGeom prst="rect">
              <a:avLst/>
            </a:prstGeom>
          </p:spPr>
        </p:pic>
        <p:pic>
          <p:nvPicPr>
            <p:cNvPr id="22" name="object 22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372224" y="4048124"/>
              <a:ext cx="190499" cy="152399"/>
            </a:xfrm>
            <a:prstGeom prst="rect">
              <a:avLst/>
            </a:prstGeom>
          </p:spPr>
        </p:pic>
      </p:grpSp>
      <p:sp>
        <p:nvSpPr>
          <p:cNvPr id="23" name="object 23" descr=""/>
          <p:cNvSpPr txBox="1"/>
          <p:nvPr/>
        </p:nvSpPr>
        <p:spPr>
          <a:xfrm>
            <a:off x="6359524" y="1679511"/>
            <a:ext cx="143129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시장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동향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트렌드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913659" y="2031517"/>
            <a:ext cx="6610350" cy="304609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just" marL="1457960" marR="5080">
              <a:lnSpc>
                <a:spcPct val="111100"/>
              </a:lnSpc>
              <a:spcBef>
                <a:spcPts val="95"/>
              </a:spcBef>
            </a:pPr>
            <a:r>
              <a:rPr dirty="0" sz="1350" spc="-390">
                <a:solidFill>
                  <a:srgbClr val="333333"/>
                </a:solidFill>
                <a:latin typeface="Dotum"/>
                <a:cs typeface="Dotum"/>
              </a:rPr>
              <a:t>리테일</a:t>
            </a:r>
            <a:r>
              <a:rPr dirty="0" sz="1350" spc="2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390">
                <a:solidFill>
                  <a:srgbClr val="333333"/>
                </a:solidFill>
                <a:latin typeface="Dotum"/>
                <a:cs typeface="Dotum"/>
              </a:rPr>
              <a:t>산업은</a:t>
            </a:r>
            <a:r>
              <a:rPr dirty="0" sz="1350" spc="2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345">
                <a:solidFill>
                  <a:srgbClr val="333333"/>
                </a:solidFill>
                <a:latin typeface="Dotum"/>
                <a:cs typeface="Dotum"/>
              </a:rPr>
              <a:t>지속적인</a:t>
            </a:r>
            <a:r>
              <a:rPr dirty="0" sz="1350" spc="229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345">
                <a:solidFill>
                  <a:srgbClr val="333333"/>
                </a:solidFill>
                <a:latin typeface="Dotum"/>
                <a:cs typeface="Dotum"/>
              </a:rPr>
              <a:t>성장세를</a:t>
            </a:r>
            <a:r>
              <a:rPr dirty="0" sz="1350" spc="23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390">
                <a:solidFill>
                  <a:srgbClr val="333333"/>
                </a:solidFill>
                <a:latin typeface="Dotum"/>
                <a:cs typeface="Dotum"/>
              </a:rPr>
              <a:t>보이고</a:t>
            </a:r>
            <a:r>
              <a:rPr dirty="0" sz="1350" spc="2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29">
                <a:solidFill>
                  <a:srgbClr val="333333"/>
                </a:solidFill>
                <a:latin typeface="Dotum"/>
                <a:cs typeface="Dotum"/>
              </a:rPr>
              <a:t>있으며</a:t>
            </a:r>
            <a:r>
              <a:rPr dirty="0" sz="1300" spc="-229">
                <a:solidFill>
                  <a:srgbClr val="333333"/>
                </a:solidFill>
                <a:latin typeface="Georgia Pro"/>
                <a:cs typeface="Georgia Pro"/>
              </a:rPr>
              <a:t>,</a:t>
            </a:r>
            <a:r>
              <a:rPr dirty="0" sz="1300" spc="210">
                <a:solidFill>
                  <a:srgbClr val="333333"/>
                </a:solidFill>
                <a:latin typeface="Georgia Pro"/>
                <a:cs typeface="Georgia Pro"/>
              </a:rPr>
              <a:t> </a:t>
            </a:r>
            <a:r>
              <a:rPr dirty="0" sz="1350" spc="-525">
                <a:solidFill>
                  <a:srgbClr val="333333"/>
                </a:solidFill>
                <a:latin typeface="Dotum"/>
                <a:cs typeface="Dotum"/>
              </a:rPr>
              <a:t>특히</a:t>
            </a:r>
            <a:r>
              <a:rPr dirty="0" sz="1350" spc="409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390">
                <a:solidFill>
                  <a:srgbClr val="333333"/>
                </a:solidFill>
                <a:latin typeface="Dotum"/>
                <a:cs typeface="Dotum"/>
              </a:rPr>
              <a:t>디지털</a:t>
            </a:r>
            <a:r>
              <a:rPr dirty="0" sz="1350" spc="2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390">
                <a:solidFill>
                  <a:srgbClr val="333333"/>
                </a:solidFill>
                <a:latin typeface="Dotum"/>
                <a:cs typeface="Dotum"/>
              </a:rPr>
              <a:t>전환과</a:t>
            </a:r>
            <a:r>
              <a:rPr dirty="0" sz="1350" spc="2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525">
                <a:solidFill>
                  <a:srgbClr val="333333"/>
                </a:solidFill>
                <a:latin typeface="Dotum"/>
                <a:cs typeface="Dotum"/>
              </a:rPr>
              <a:t>고객</a:t>
            </a:r>
            <a:r>
              <a:rPr dirty="0" sz="1350" spc="41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525">
                <a:solidFill>
                  <a:srgbClr val="333333"/>
                </a:solidFill>
                <a:latin typeface="Dotum"/>
                <a:cs typeface="Dotum"/>
              </a:rPr>
              <a:t>경험</a:t>
            </a:r>
            <a:r>
              <a:rPr dirty="0" sz="1350" spc="409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333333"/>
                </a:solidFill>
                <a:latin typeface="Dotum"/>
                <a:cs typeface="Dotum"/>
              </a:rPr>
              <a:t>강</a:t>
            </a:r>
            <a:r>
              <a:rPr dirty="0" sz="13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525">
                <a:solidFill>
                  <a:srgbClr val="333333"/>
                </a:solidFill>
                <a:latin typeface="Dotum"/>
                <a:cs typeface="Dotum"/>
              </a:rPr>
              <a:t>화가</a:t>
            </a:r>
            <a:r>
              <a:rPr dirty="0" sz="1350" spc="409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525">
                <a:solidFill>
                  <a:srgbClr val="333333"/>
                </a:solidFill>
                <a:latin typeface="Dotum"/>
                <a:cs typeface="Dotum"/>
              </a:rPr>
              <a:t>주요</a:t>
            </a:r>
            <a:r>
              <a:rPr dirty="0" sz="1350" spc="41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345">
                <a:solidFill>
                  <a:srgbClr val="333333"/>
                </a:solidFill>
                <a:latin typeface="Dotum"/>
                <a:cs typeface="Dotum"/>
              </a:rPr>
              <a:t>트렌드로</a:t>
            </a:r>
            <a:r>
              <a:rPr dirty="0" sz="1350" spc="229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345">
                <a:solidFill>
                  <a:srgbClr val="333333"/>
                </a:solidFill>
                <a:latin typeface="Dotum"/>
                <a:cs typeface="Dotum"/>
              </a:rPr>
              <a:t>부상하고</a:t>
            </a:r>
            <a:r>
              <a:rPr dirty="0" sz="1350" spc="23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45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dirty="0" sz="1300" spc="-245">
                <a:solidFill>
                  <a:srgbClr val="333333"/>
                </a:solidFill>
                <a:latin typeface="Georgia Pro"/>
                <a:cs typeface="Georgia Pro"/>
              </a:rPr>
              <a:t>.</a:t>
            </a:r>
            <a:r>
              <a:rPr dirty="0" sz="1300" spc="165">
                <a:solidFill>
                  <a:srgbClr val="333333"/>
                </a:solidFill>
                <a:latin typeface="Georgia Pro"/>
                <a:cs typeface="Georgia Pro"/>
              </a:rPr>
              <a:t> </a:t>
            </a:r>
            <a:r>
              <a:rPr dirty="0" sz="1350" spc="-210">
                <a:solidFill>
                  <a:srgbClr val="333333"/>
                </a:solidFill>
                <a:latin typeface="Dotum"/>
                <a:cs typeface="Dotum"/>
              </a:rPr>
              <a:t>코로나</a:t>
            </a:r>
            <a:r>
              <a:rPr dirty="0" sz="1300" spc="-210">
                <a:solidFill>
                  <a:srgbClr val="333333"/>
                </a:solidFill>
                <a:latin typeface="Georgia Pro"/>
                <a:cs typeface="Georgia Pro"/>
              </a:rPr>
              <a:t>19</a:t>
            </a:r>
            <a:r>
              <a:rPr dirty="0" sz="1300" spc="254">
                <a:solidFill>
                  <a:srgbClr val="333333"/>
                </a:solidFill>
                <a:latin typeface="Georgia Pro"/>
                <a:cs typeface="Georgia Pro"/>
              </a:rPr>
              <a:t> </a:t>
            </a:r>
            <a:r>
              <a:rPr dirty="0" sz="1350" spc="-525">
                <a:solidFill>
                  <a:srgbClr val="333333"/>
                </a:solidFill>
                <a:latin typeface="Dotum"/>
                <a:cs typeface="Dotum"/>
              </a:rPr>
              <a:t>이후</a:t>
            </a:r>
            <a:r>
              <a:rPr dirty="0" sz="1350" spc="41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390">
                <a:solidFill>
                  <a:srgbClr val="333333"/>
                </a:solidFill>
                <a:latin typeface="Dotum"/>
                <a:cs typeface="Dotum"/>
              </a:rPr>
              <a:t>소비자</a:t>
            </a:r>
            <a:r>
              <a:rPr dirty="0" sz="1350" spc="2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525">
                <a:solidFill>
                  <a:srgbClr val="333333"/>
                </a:solidFill>
                <a:latin typeface="Dotum"/>
                <a:cs typeface="Dotum"/>
              </a:rPr>
              <a:t>구매</a:t>
            </a:r>
            <a:r>
              <a:rPr dirty="0" sz="1350" spc="41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390">
                <a:solidFill>
                  <a:srgbClr val="333333"/>
                </a:solidFill>
                <a:latin typeface="Dotum"/>
                <a:cs typeface="Dotum"/>
              </a:rPr>
              <a:t>패턴의</a:t>
            </a:r>
            <a:r>
              <a:rPr dirty="0" sz="1350" spc="2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변화와</a:t>
            </a:r>
            <a:r>
              <a:rPr dirty="0" sz="13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함께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리테일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기업들은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혁신적인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고객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경험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제공을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위해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노력하고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10">
                <a:solidFill>
                  <a:srgbClr val="333333"/>
                </a:solidFill>
                <a:latin typeface="Dotum"/>
                <a:cs typeface="Dotum"/>
              </a:rPr>
              <a:t>있습니다</a:t>
            </a:r>
            <a:r>
              <a:rPr dirty="0" sz="1300" spc="-10">
                <a:solidFill>
                  <a:srgbClr val="333333"/>
                </a:solidFill>
                <a:latin typeface="Georgia Pro"/>
                <a:cs typeface="Georgia Pro"/>
              </a:rPr>
              <a:t>.</a:t>
            </a:r>
            <a:endParaRPr sz="1300">
              <a:latin typeface="Georgia Pro"/>
              <a:cs typeface="Georgia Pro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Georgia Pro"/>
              <a:cs typeface="Georgia Pro"/>
            </a:endParaRPr>
          </a:p>
          <a:p>
            <a:pPr marL="1762760">
              <a:lnSpc>
                <a:spcPct val="100000"/>
              </a:lnSpc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옴니채널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경험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중요성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증대</a:t>
            </a:r>
            <a:endParaRPr sz="1350">
              <a:latin typeface="Dotum"/>
              <a:cs typeface="Dotum"/>
            </a:endParaRPr>
          </a:p>
          <a:p>
            <a:pPr marL="176276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온라인과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오프라인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경험의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융합을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통한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고객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충성도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제고</a:t>
            </a:r>
            <a:endParaRPr sz="1150">
              <a:latin typeface="Dotum"/>
              <a:cs typeface="Dotum"/>
            </a:endParaRPr>
          </a:p>
          <a:p>
            <a:pPr marL="1686560">
              <a:lnSpc>
                <a:spcPct val="100000"/>
              </a:lnSpc>
              <a:spcBef>
                <a:spcPts val="104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모바일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쇼핑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증가</a:t>
            </a:r>
            <a:endParaRPr sz="1350">
              <a:latin typeface="Dotum"/>
              <a:cs typeface="Dotum"/>
            </a:endParaRPr>
          </a:p>
          <a:p>
            <a:pPr marL="168656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스마트폰을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통한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구매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비중이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전체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온라인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거래의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70">
                <a:solidFill>
                  <a:srgbClr val="4A5462"/>
                </a:solidFill>
                <a:latin typeface="Arial"/>
                <a:cs typeface="Arial"/>
              </a:rPr>
              <a:t>60%</a:t>
            </a:r>
            <a:r>
              <a:rPr dirty="0" sz="1150" spc="-10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이상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차지</a:t>
            </a:r>
            <a:endParaRPr sz="1150">
              <a:latin typeface="Dotum"/>
              <a:cs typeface="Dotum"/>
            </a:endParaRPr>
          </a:p>
          <a:p>
            <a:pPr marL="1762760">
              <a:lnSpc>
                <a:spcPct val="100000"/>
              </a:lnSpc>
              <a:spcBef>
                <a:spcPts val="1045"/>
              </a:spcBef>
            </a:pPr>
            <a:r>
              <a:rPr dirty="0" sz="1300" spc="-45">
                <a:solidFill>
                  <a:srgbClr val="333333"/>
                </a:solidFill>
                <a:latin typeface="Microsoft Sans Serif"/>
                <a:cs typeface="Microsoft Sans Serif"/>
              </a:rPr>
              <a:t>AI</a:t>
            </a:r>
            <a:r>
              <a:rPr dirty="0" sz="1300" spc="-2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분석</a:t>
            </a:r>
            <a:r>
              <a:rPr dirty="0" sz="1350" spc="-114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활용</a:t>
            </a:r>
            <a:endParaRPr sz="1350">
              <a:latin typeface="Dotum"/>
              <a:cs typeface="Dotum"/>
            </a:endParaRPr>
          </a:p>
          <a:p>
            <a:pPr marL="176276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개인화된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고객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경험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제공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운영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효율성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향상</a:t>
            </a:r>
            <a:endParaRPr sz="11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050">
              <a:latin typeface="Dotum"/>
              <a:cs typeface="Dotum"/>
            </a:endParaRPr>
          </a:p>
          <a:p>
            <a:pPr algn="just" marL="1457960">
              <a:lnSpc>
                <a:spcPct val="100000"/>
              </a:lnSpc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주요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기업</a:t>
            </a:r>
            <a:endParaRPr sz="150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425"/>
              </a:spcBef>
            </a:pPr>
            <a:r>
              <a:rPr dirty="0" sz="1000" spc="-135">
                <a:solidFill>
                  <a:srgbClr val="6A7280"/>
                </a:solidFill>
                <a:latin typeface="Dotum"/>
                <a:cs typeface="Dotum"/>
              </a:rPr>
              <a:t>출처</a:t>
            </a:r>
            <a:r>
              <a:rPr dirty="0" sz="1000" spc="-135">
                <a:solidFill>
                  <a:srgbClr val="6A7280"/>
                </a:solidFill>
                <a:latin typeface="Microsoft Sans Serif"/>
                <a:cs typeface="Microsoft Sans Serif"/>
              </a:rPr>
              <a:t>:</a:t>
            </a:r>
            <a:r>
              <a:rPr dirty="0" sz="1000" spc="-5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30">
                <a:solidFill>
                  <a:srgbClr val="6A7280"/>
                </a:solidFill>
                <a:latin typeface="Microsoft Sans Serif"/>
                <a:cs typeface="Microsoft Sans Serif"/>
              </a:rPr>
              <a:t>Statista,</a:t>
            </a:r>
            <a:r>
              <a:rPr dirty="0" sz="1000">
                <a:solidFill>
                  <a:srgbClr val="6A7280"/>
                </a:solidFill>
                <a:latin typeface="Microsoft Sans Serif"/>
                <a:cs typeface="Microsoft Sans Serif"/>
              </a:rPr>
              <a:t> </a:t>
            </a:r>
            <a:r>
              <a:rPr dirty="0" sz="1000" spc="-20">
                <a:solidFill>
                  <a:srgbClr val="6A7280"/>
                </a:solidFill>
                <a:latin typeface="Microsoft Sans Serif"/>
                <a:cs typeface="Microsoft Sans Serif"/>
              </a:rPr>
              <a:t>2023</a:t>
            </a:r>
            <a:endParaRPr sz="1000">
              <a:latin typeface="Microsoft Sans Serif"/>
              <a:cs typeface="Microsoft Sans Serif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6473824" y="5046337"/>
            <a:ext cx="249555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00">
                <a:solidFill>
                  <a:srgbClr val="333333"/>
                </a:solidFill>
                <a:latin typeface="Dotum"/>
                <a:cs typeface="Dotum"/>
              </a:rPr>
              <a:t>아마존</a:t>
            </a:r>
            <a:r>
              <a:rPr dirty="0" sz="1300" spc="-20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dirty="0" sz="1300" spc="1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00">
                <a:solidFill>
                  <a:srgbClr val="333333"/>
                </a:solidFill>
                <a:latin typeface="Dotum"/>
                <a:cs typeface="Dotum"/>
              </a:rPr>
              <a:t>월마트</a:t>
            </a:r>
            <a:r>
              <a:rPr dirty="0" sz="1300" spc="-20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dirty="0" sz="1300" spc="1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350" spc="-270">
                <a:solidFill>
                  <a:srgbClr val="333333"/>
                </a:solidFill>
                <a:latin typeface="Dotum"/>
                <a:cs typeface="Dotum"/>
              </a:rPr>
              <a:t>베스트바이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혁신적인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직영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매장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운영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디지털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전환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4A5462"/>
                </a:solidFill>
                <a:latin typeface="Dotum"/>
                <a:cs typeface="Dotum"/>
              </a:rPr>
              <a:t>선도</a:t>
            </a:r>
            <a:endParaRPr sz="1150">
              <a:latin typeface="Dotum"/>
              <a:cs typeface="Dotum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6572250" y="5905499"/>
            <a:ext cx="209550" cy="304800"/>
          </a:xfrm>
          <a:custGeom>
            <a:avLst/>
            <a:gdLst/>
            <a:ahLst/>
            <a:cxnLst/>
            <a:rect l="l" t="t" r="r" b="b"/>
            <a:pathLst>
              <a:path w="209550" h="304800">
                <a:moveTo>
                  <a:pt x="152423" y="228540"/>
                </a:moveTo>
                <a:lnTo>
                  <a:pt x="57149" y="228540"/>
                </a:lnTo>
                <a:lnTo>
                  <a:pt x="51845" y="214804"/>
                </a:lnTo>
                <a:lnTo>
                  <a:pt x="44804" y="201833"/>
                </a:lnTo>
                <a:lnTo>
                  <a:pt x="36614" y="189386"/>
                </a:lnTo>
                <a:lnTo>
                  <a:pt x="27860" y="177224"/>
                </a:lnTo>
                <a:lnTo>
                  <a:pt x="21669" y="168771"/>
                </a:lnTo>
                <a:lnTo>
                  <a:pt x="18692" y="164484"/>
                </a:lnTo>
                <a:lnTo>
                  <a:pt x="10799" y="151145"/>
                </a:lnTo>
                <a:lnTo>
                  <a:pt x="4926" y="136616"/>
                </a:lnTo>
                <a:lnTo>
                  <a:pt x="1263" y="121094"/>
                </a:lnTo>
                <a:lnTo>
                  <a:pt x="0" y="104774"/>
                </a:lnTo>
                <a:lnTo>
                  <a:pt x="8233" y="63992"/>
                </a:lnTo>
                <a:lnTo>
                  <a:pt x="30688" y="30688"/>
                </a:lnTo>
                <a:lnTo>
                  <a:pt x="63992" y="8233"/>
                </a:lnTo>
                <a:lnTo>
                  <a:pt x="104774" y="0"/>
                </a:lnTo>
                <a:lnTo>
                  <a:pt x="145553" y="8233"/>
                </a:lnTo>
                <a:lnTo>
                  <a:pt x="178850" y="30688"/>
                </a:lnTo>
                <a:lnTo>
                  <a:pt x="183851" y="38099"/>
                </a:lnTo>
                <a:lnTo>
                  <a:pt x="104774" y="38099"/>
                </a:lnTo>
                <a:lnTo>
                  <a:pt x="78811" y="43335"/>
                </a:lnTo>
                <a:lnTo>
                  <a:pt x="57618" y="57618"/>
                </a:lnTo>
                <a:lnTo>
                  <a:pt x="43335" y="78810"/>
                </a:lnTo>
                <a:lnTo>
                  <a:pt x="38099" y="104774"/>
                </a:lnTo>
                <a:lnTo>
                  <a:pt x="38099" y="110013"/>
                </a:lnTo>
                <a:lnTo>
                  <a:pt x="42386" y="114299"/>
                </a:lnTo>
                <a:lnTo>
                  <a:pt x="208816" y="114299"/>
                </a:lnTo>
                <a:lnTo>
                  <a:pt x="208290" y="121094"/>
                </a:lnTo>
                <a:lnTo>
                  <a:pt x="190892" y="164484"/>
                </a:lnTo>
                <a:lnTo>
                  <a:pt x="181732" y="177224"/>
                </a:lnTo>
                <a:lnTo>
                  <a:pt x="173005" y="189386"/>
                </a:lnTo>
                <a:lnTo>
                  <a:pt x="164814" y="201833"/>
                </a:lnTo>
                <a:lnTo>
                  <a:pt x="157756" y="214804"/>
                </a:lnTo>
                <a:lnTo>
                  <a:pt x="152423" y="228540"/>
                </a:lnTo>
                <a:close/>
              </a:path>
              <a:path w="209550" h="304800">
                <a:moveTo>
                  <a:pt x="208816" y="114299"/>
                </a:moveTo>
                <a:lnTo>
                  <a:pt x="52863" y="114299"/>
                </a:lnTo>
                <a:lnTo>
                  <a:pt x="57149" y="110013"/>
                </a:lnTo>
                <a:lnTo>
                  <a:pt x="57149" y="104774"/>
                </a:lnTo>
                <a:lnTo>
                  <a:pt x="60891" y="86232"/>
                </a:lnTo>
                <a:lnTo>
                  <a:pt x="71095" y="71095"/>
                </a:lnTo>
                <a:lnTo>
                  <a:pt x="86232" y="60891"/>
                </a:lnTo>
                <a:lnTo>
                  <a:pt x="104774" y="57149"/>
                </a:lnTo>
                <a:lnTo>
                  <a:pt x="110013" y="57149"/>
                </a:lnTo>
                <a:lnTo>
                  <a:pt x="114299" y="52863"/>
                </a:lnTo>
                <a:lnTo>
                  <a:pt x="114299" y="42386"/>
                </a:lnTo>
                <a:lnTo>
                  <a:pt x="110013" y="38099"/>
                </a:lnTo>
                <a:lnTo>
                  <a:pt x="183851" y="38099"/>
                </a:lnTo>
                <a:lnTo>
                  <a:pt x="201299" y="63992"/>
                </a:lnTo>
                <a:lnTo>
                  <a:pt x="209537" y="104774"/>
                </a:lnTo>
                <a:lnTo>
                  <a:pt x="208816" y="114299"/>
                </a:lnTo>
                <a:close/>
              </a:path>
              <a:path w="209550" h="304800">
                <a:moveTo>
                  <a:pt x="104774" y="304799"/>
                </a:moveTo>
                <a:lnTo>
                  <a:pt x="86232" y="301058"/>
                </a:lnTo>
                <a:lnTo>
                  <a:pt x="71095" y="290854"/>
                </a:lnTo>
                <a:lnTo>
                  <a:pt x="60891" y="275717"/>
                </a:lnTo>
                <a:lnTo>
                  <a:pt x="57149" y="257174"/>
                </a:lnTo>
                <a:lnTo>
                  <a:pt x="57149" y="247649"/>
                </a:lnTo>
                <a:lnTo>
                  <a:pt x="152399" y="247649"/>
                </a:lnTo>
                <a:lnTo>
                  <a:pt x="152399" y="257174"/>
                </a:lnTo>
                <a:lnTo>
                  <a:pt x="148658" y="275717"/>
                </a:lnTo>
                <a:lnTo>
                  <a:pt x="138454" y="290854"/>
                </a:lnTo>
                <a:lnTo>
                  <a:pt x="123317" y="301058"/>
                </a:lnTo>
                <a:lnTo>
                  <a:pt x="104774" y="304799"/>
                </a:lnTo>
                <a:close/>
              </a:path>
            </a:pathLst>
          </a:custGeom>
          <a:solidFill>
            <a:srgbClr val="1D3A8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6410324" y="5878050"/>
            <a:ext cx="5172075" cy="751205"/>
          </a:xfrm>
          <a:prstGeom prst="rect">
            <a:avLst/>
          </a:prstGeom>
        </p:spPr>
        <p:txBody>
          <a:bodyPr wrap="square" lIns="0" tIns="46355" rIns="0" bIns="0" rtlCol="0" vert="horz">
            <a:spAutoFit/>
          </a:bodyPr>
          <a:lstStyle/>
          <a:p>
            <a:pPr marL="495300">
              <a:lnSpc>
                <a:spcPct val="100000"/>
              </a:lnSpc>
              <a:spcBef>
                <a:spcPts val="365"/>
              </a:spcBef>
            </a:pP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핵심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0">
                <a:solidFill>
                  <a:srgbClr val="333333"/>
                </a:solidFill>
                <a:latin typeface="Dotum"/>
                <a:cs typeface="Dotum"/>
              </a:rPr>
              <a:t>인사이트</a:t>
            </a:r>
            <a:endParaRPr sz="1500">
              <a:latin typeface="Dotum"/>
              <a:cs typeface="Dotum"/>
            </a:endParaRPr>
          </a:p>
          <a:p>
            <a:pPr marL="495300" marR="273685">
              <a:lnSpc>
                <a:spcPct val="111100"/>
              </a:lnSpc>
              <a:spcBef>
                <a:spcPts val="4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디지털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전환과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고객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경험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강화가</a:t>
            </a:r>
            <a:r>
              <a:rPr dirty="0" sz="1350" spc="-1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리테일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시장의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핵심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15">
                <a:solidFill>
                  <a:srgbClr val="333333"/>
                </a:solidFill>
                <a:latin typeface="Dotum"/>
                <a:cs typeface="Dotum"/>
              </a:rPr>
              <a:t>트렌드로</a:t>
            </a:r>
            <a:r>
              <a:rPr dirty="0" sz="1300" spc="-215">
                <a:solidFill>
                  <a:srgbClr val="333333"/>
                </a:solidFill>
                <a:latin typeface="Georgia Pro"/>
                <a:cs typeface="Georgia Pro"/>
              </a:rPr>
              <a:t>,</a:t>
            </a:r>
            <a:r>
              <a:rPr dirty="0" sz="1300" spc="35">
                <a:solidFill>
                  <a:srgbClr val="333333"/>
                </a:solidFill>
                <a:latin typeface="Georgia Pro"/>
                <a:cs typeface="Georgia Pro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직영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310">
                <a:solidFill>
                  <a:srgbClr val="333333"/>
                </a:solidFill>
                <a:latin typeface="Dotum"/>
                <a:cs typeface="Dotum"/>
              </a:rPr>
              <a:t>매</a:t>
            </a:r>
            <a:r>
              <a:rPr dirty="0" sz="13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장은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브랜드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차별화와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고객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충성도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강화에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중요한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역할을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70">
                <a:solidFill>
                  <a:srgbClr val="333333"/>
                </a:solidFill>
                <a:latin typeface="Dotum"/>
                <a:cs typeface="Dotum"/>
              </a:rPr>
              <a:t>담당합니다</a:t>
            </a:r>
            <a:r>
              <a:rPr dirty="0" sz="1300" spc="-70">
                <a:solidFill>
                  <a:srgbClr val="333333"/>
                </a:solidFill>
                <a:latin typeface="Georgia Pro"/>
                <a:cs typeface="Georgia Pro"/>
              </a:rPr>
              <a:t>.</a:t>
            </a:r>
            <a:endParaRPr sz="1300">
              <a:latin typeface="Georgia Pro"/>
              <a:cs typeface="Georgia Pro"/>
            </a:endParaRPr>
          </a:p>
        </p:txBody>
      </p:sp>
      <p:grpSp>
        <p:nvGrpSpPr>
          <p:cNvPr id="28" name="object 28" descr=""/>
          <p:cNvGrpSpPr/>
          <p:nvPr/>
        </p:nvGrpSpPr>
        <p:grpSpPr>
          <a:xfrm>
            <a:off x="95249" y="7296150"/>
            <a:ext cx="12096750" cy="504825"/>
            <a:chOff x="95249" y="7296150"/>
            <a:chExt cx="12096750" cy="504825"/>
          </a:xfrm>
        </p:grpSpPr>
        <p:pic>
          <p:nvPicPr>
            <p:cNvPr id="29" name="object 2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725149" y="7419975"/>
              <a:ext cx="857249" cy="228599"/>
            </a:xfrm>
            <a:prstGeom prst="rect">
              <a:avLst/>
            </a:prstGeom>
          </p:spPr>
        </p:pic>
        <p:sp>
          <p:nvSpPr>
            <p:cNvPr id="30" name="object 30" descr=""/>
            <p:cNvSpPr/>
            <p:nvPr/>
          </p:nvSpPr>
          <p:spPr>
            <a:xfrm>
              <a:off x="95249" y="7648574"/>
              <a:ext cx="12096750" cy="152400"/>
            </a:xfrm>
            <a:custGeom>
              <a:avLst/>
              <a:gdLst/>
              <a:ahLst/>
              <a:cxnLst/>
              <a:rect l="l" t="t" r="r" b="b"/>
              <a:pathLst>
                <a:path w="12096750" h="152400">
                  <a:moveTo>
                    <a:pt x="12096749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2096749" y="0"/>
                  </a:lnTo>
                  <a:lnTo>
                    <a:pt x="12096749" y="1523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10487024" y="7296150"/>
              <a:ext cx="1514475" cy="323850"/>
            </a:xfrm>
            <a:custGeom>
              <a:avLst/>
              <a:gdLst/>
              <a:ahLst/>
              <a:cxnLst/>
              <a:rect l="l" t="t" r="r" b="b"/>
              <a:pathLst>
                <a:path w="1514475" h="323850">
                  <a:moveTo>
                    <a:pt x="14814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81427" y="0"/>
                  </a:lnTo>
                  <a:lnTo>
                    <a:pt x="1513508" y="28187"/>
                  </a:lnTo>
                  <a:lnTo>
                    <a:pt x="1514474" y="33047"/>
                  </a:lnTo>
                  <a:lnTo>
                    <a:pt x="1514474" y="290802"/>
                  </a:lnTo>
                  <a:lnTo>
                    <a:pt x="1486287" y="322883"/>
                  </a:lnTo>
                  <a:lnTo>
                    <a:pt x="14814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01324" y="7391399"/>
              <a:ext cx="133349" cy="133349"/>
            </a:xfrm>
            <a:prstGeom prst="rect">
              <a:avLst/>
            </a:prstGeom>
          </p:spPr>
        </p:pic>
      </p:grpSp>
      <p:sp>
        <p:nvSpPr>
          <p:cNvPr id="33" name="object 33" descr=""/>
          <p:cNvSpPr txBox="1"/>
          <p:nvPr/>
        </p:nvSpPr>
        <p:spPr>
          <a:xfrm>
            <a:off x="10777784" y="7392415"/>
            <a:ext cx="112268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95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70">
                <a:solidFill>
                  <a:srgbClr val="FFFFFF"/>
                </a:solidFill>
                <a:latin typeface="Arial"/>
                <a:cs typeface="Arial"/>
              </a:rPr>
              <a:t>Genspark</a:t>
            </a:r>
            <a:endParaRPr sz="1050">
              <a:latin typeface="Arial"/>
              <a:cs typeface="Arial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692149" y="7461376"/>
            <a:ext cx="244348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삼성전자</a:t>
            </a:r>
            <a:r>
              <a:rPr dirty="0" sz="115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Tahoma"/>
                <a:cs typeface="Tahoma"/>
              </a:rPr>
              <a:t>MX</a:t>
            </a:r>
            <a:r>
              <a:rPr dirty="0" sz="1150" spc="-5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미국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직영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매장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20">
                <a:solidFill>
                  <a:srgbClr val="6A7280"/>
                </a:solidFill>
                <a:latin typeface="Tahoma"/>
                <a:cs typeface="Tahoma"/>
              </a:rPr>
              <a:t>PMO</a:t>
            </a:r>
            <a:r>
              <a:rPr dirty="0" sz="1150" spc="-5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프로젝트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8343900"/>
            <a:chOff x="0" y="0"/>
            <a:chExt cx="12192000" cy="8343900"/>
          </a:xfrm>
        </p:grpSpPr>
        <p:sp>
          <p:nvSpPr>
            <p:cNvPr id="3" name="object 3" descr=""/>
            <p:cNvSpPr/>
            <p:nvPr/>
          </p:nvSpPr>
          <p:spPr>
            <a:xfrm>
              <a:off x="95249" y="0"/>
              <a:ext cx="12096750" cy="8191500"/>
            </a:xfrm>
            <a:custGeom>
              <a:avLst/>
              <a:gdLst/>
              <a:ahLst/>
              <a:cxnLst/>
              <a:rect l="l" t="t" r="r" b="b"/>
              <a:pathLst>
                <a:path w="12096750" h="8191500">
                  <a:moveTo>
                    <a:pt x="0" y="8191499"/>
                  </a:moveTo>
                  <a:lnTo>
                    <a:pt x="12096749" y="8191499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81914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95250" cy="8343900"/>
            </a:xfrm>
            <a:custGeom>
              <a:avLst/>
              <a:gdLst/>
              <a:ahLst/>
              <a:cxnLst/>
              <a:rect l="l" t="t" r="r" b="b"/>
              <a:pathLst>
                <a:path w="95250" h="8343900">
                  <a:moveTo>
                    <a:pt x="95249" y="8343899"/>
                  </a:moveTo>
                  <a:lnTo>
                    <a:pt x="0" y="834389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83438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04849" y="952499"/>
              <a:ext cx="762000" cy="38100"/>
            </a:xfrm>
            <a:custGeom>
              <a:avLst/>
              <a:gdLst/>
              <a:ahLst/>
              <a:cxnLst/>
              <a:rect l="l" t="t" r="r" b="b"/>
              <a:pathLst>
                <a:path w="762000" h="38100">
                  <a:moveTo>
                    <a:pt x="76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380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경쟁사</a:t>
            </a:r>
            <a:r>
              <a:rPr dirty="0" spc="-320"/>
              <a:t> </a:t>
            </a:r>
            <a:r>
              <a:rPr dirty="0" spc="-580"/>
              <a:t>벤치마킹</a:t>
            </a:r>
            <a:r>
              <a:rPr dirty="0" spc="-315"/>
              <a:t> </a:t>
            </a:r>
            <a:r>
              <a:rPr dirty="0" spc="-580"/>
              <a:t>및</a:t>
            </a:r>
            <a:r>
              <a:rPr dirty="0" spc="-320"/>
              <a:t> </a:t>
            </a:r>
            <a:r>
              <a:rPr dirty="0" spc="-580"/>
              <a:t>차별화</a:t>
            </a:r>
            <a:r>
              <a:rPr dirty="0" spc="-320"/>
              <a:t> </a:t>
            </a:r>
            <a:r>
              <a:rPr dirty="0" spc="-605"/>
              <a:t>전략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692149" y="1195832"/>
            <a:ext cx="3646804" cy="74168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경쟁사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대비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삼성전자의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차별화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85">
                <a:solidFill>
                  <a:srgbClr val="1328A0"/>
                </a:solidFill>
                <a:latin typeface="Dotum"/>
                <a:cs typeface="Dotum"/>
              </a:rPr>
              <a:t>포인트</a:t>
            </a:r>
            <a:endParaRPr sz="200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400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핵심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비교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지표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704849" y="2019299"/>
            <a:ext cx="10877550" cy="457200"/>
          </a:xfrm>
          <a:prstGeom prst="rect">
            <a:avLst/>
          </a:prstGeom>
          <a:solidFill>
            <a:srgbClr val="E7F5FF"/>
          </a:solidFill>
        </p:spPr>
        <p:txBody>
          <a:bodyPr wrap="square" lIns="0" tIns="123825" rIns="0" bIns="0" rtlCol="0" vert="horz">
            <a:spAutoFit/>
          </a:bodyPr>
          <a:lstStyle/>
          <a:p>
            <a:pPr marL="114300">
              <a:lnSpc>
                <a:spcPct val="100000"/>
              </a:lnSpc>
              <a:spcBef>
                <a:spcPts val="975"/>
              </a:spcBef>
              <a:tabLst>
                <a:tab pos="4836160" algn="l"/>
                <a:tab pos="6750050" algn="l"/>
                <a:tab pos="8739505" algn="l"/>
              </a:tabLst>
            </a:pPr>
            <a:r>
              <a:rPr dirty="0" sz="1350" spc="-285" b="1">
                <a:solidFill>
                  <a:srgbClr val="1328A0"/>
                </a:solidFill>
                <a:latin typeface="Malgun Gothic"/>
                <a:cs typeface="Malgun Gothic"/>
              </a:rPr>
              <a:t>항목</a:t>
            </a:r>
            <a:r>
              <a:rPr dirty="0" sz="1350" b="1">
                <a:solidFill>
                  <a:srgbClr val="1328A0"/>
                </a:solidFill>
                <a:latin typeface="Malgun Gothic"/>
                <a:cs typeface="Malgun Gothic"/>
              </a:rPr>
              <a:t>	</a:t>
            </a:r>
            <a:r>
              <a:rPr dirty="0" sz="1350" spc="-280" b="1">
                <a:solidFill>
                  <a:srgbClr val="1328A0"/>
                </a:solidFill>
                <a:latin typeface="Malgun Gothic"/>
                <a:cs typeface="Malgun Gothic"/>
              </a:rPr>
              <a:t>삼성전자</a:t>
            </a:r>
            <a:r>
              <a:rPr dirty="0" sz="1350" b="1">
                <a:solidFill>
                  <a:srgbClr val="1328A0"/>
                </a:solidFill>
                <a:latin typeface="Malgun Gothic"/>
                <a:cs typeface="Malgun Gothic"/>
              </a:rPr>
              <a:t>	</a:t>
            </a:r>
            <a:r>
              <a:rPr dirty="0" sz="1350" spc="-285" b="1">
                <a:solidFill>
                  <a:srgbClr val="1328A0"/>
                </a:solidFill>
                <a:latin typeface="Malgun Gothic"/>
                <a:cs typeface="Malgun Gothic"/>
              </a:rPr>
              <a:t>애플</a:t>
            </a:r>
            <a:r>
              <a:rPr dirty="0" sz="1350" b="1">
                <a:solidFill>
                  <a:srgbClr val="1328A0"/>
                </a:solidFill>
                <a:latin typeface="Malgun Gothic"/>
                <a:cs typeface="Malgun Gothic"/>
              </a:rPr>
              <a:t>	</a:t>
            </a:r>
            <a:r>
              <a:rPr dirty="0" sz="1350" spc="-270" b="1">
                <a:solidFill>
                  <a:srgbClr val="1328A0"/>
                </a:solidFill>
                <a:latin typeface="Malgun Gothic"/>
                <a:cs typeface="Malgun Gothic"/>
              </a:rPr>
              <a:t>마이크로소프트</a:t>
            </a:r>
            <a:endParaRPr sz="1350">
              <a:latin typeface="Malgun Gothic"/>
              <a:cs typeface="Malgun Gothic"/>
            </a:endParaRPr>
          </a:p>
        </p:txBody>
      </p:sp>
      <p:graphicFrame>
        <p:nvGraphicFramePr>
          <p:cNvPr id="9" name="object 9" descr=""/>
          <p:cNvGraphicFramePr>
            <a:graphicFrameLocks noGrp="1"/>
          </p:cNvGraphicFramePr>
          <p:nvPr/>
        </p:nvGraphicFramePr>
        <p:xfrm>
          <a:off x="704849" y="2471737"/>
          <a:ext cx="10953750" cy="17075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038600"/>
                <a:gridCol w="2162175"/>
                <a:gridCol w="4676775"/>
              </a:tblGrid>
              <a:tr h="423545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350" spc="-26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미국</a:t>
                      </a:r>
                      <a:r>
                        <a:rPr dirty="0" sz="1350" spc="-11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내</a:t>
                      </a:r>
                      <a:r>
                        <a:rPr dirty="0" sz="1350" spc="-11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직영</a:t>
                      </a:r>
                      <a:r>
                        <a:rPr dirty="0" sz="1350" spc="-11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매장</a:t>
                      </a:r>
                      <a:r>
                        <a:rPr dirty="0" sz="1350" spc="-11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31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수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04775"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75"/>
                        </a:spcBef>
                      </a:pPr>
                      <a:r>
                        <a:rPr dirty="0" sz="1300" spc="-50">
                          <a:solidFill>
                            <a:srgbClr val="333333"/>
                          </a:solidFill>
                          <a:latin typeface="Tahoma"/>
                          <a:cs typeface="Tahoma"/>
                        </a:rPr>
                        <a:t>3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111125"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562610">
                        <a:lnSpc>
                          <a:spcPct val="100000"/>
                        </a:lnSpc>
                        <a:spcBef>
                          <a:spcPts val="875"/>
                        </a:spcBef>
                        <a:tabLst>
                          <a:tab pos="2902585" algn="l"/>
                        </a:tabLst>
                      </a:pPr>
                      <a:r>
                        <a:rPr dirty="0" sz="1300" spc="-2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500</a:t>
                      </a:r>
                      <a:r>
                        <a:rPr dirty="0" sz="13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300" spc="-2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100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11125"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</a:tr>
              <a:tr h="42799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350" spc="-26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고객</a:t>
                      </a:r>
                      <a:r>
                        <a:rPr dirty="0" sz="1350" spc="-11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만족도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0922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dirty="0" sz="1300" spc="-25">
                          <a:solidFill>
                            <a:srgbClr val="333333"/>
                          </a:solidFill>
                          <a:latin typeface="Tahoma"/>
                          <a:cs typeface="Tahoma"/>
                        </a:rPr>
                        <a:t>85%</a:t>
                      </a:r>
                      <a:endParaRPr sz="1300">
                        <a:latin typeface="Tahoma"/>
                        <a:cs typeface="Tahoma"/>
                      </a:endParaRPr>
                    </a:p>
                  </a:txBody>
                  <a:tcPr marL="0" marR="0" marB="0" marT="11557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534670">
                        <a:lnSpc>
                          <a:spcPct val="100000"/>
                        </a:lnSpc>
                        <a:spcBef>
                          <a:spcPts val="910"/>
                        </a:spcBef>
                        <a:tabLst>
                          <a:tab pos="2874645" algn="l"/>
                        </a:tabLst>
                      </a:pPr>
                      <a:r>
                        <a:rPr dirty="0" sz="1300" spc="-2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90%</a:t>
                      </a:r>
                      <a:r>
                        <a:rPr dirty="0" sz="13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	</a:t>
                      </a:r>
                      <a:r>
                        <a:rPr dirty="0" sz="1300" spc="-2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88%</a:t>
                      </a:r>
                      <a:endParaRPr sz="1300">
                        <a:latin typeface="Arial"/>
                        <a:cs typeface="Arial"/>
                      </a:endParaRPr>
                    </a:p>
                  </a:txBody>
                  <a:tcPr marL="0" marR="0" marB="0" marT="11557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</a:tr>
              <a:tr h="42799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350" spc="-26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제품</a:t>
                      </a:r>
                      <a:r>
                        <a:rPr dirty="0" sz="1350" spc="-11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다양성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0922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350" spc="-26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매우</a:t>
                      </a:r>
                      <a:r>
                        <a:rPr dirty="0" sz="1350" spc="-11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9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높음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0922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2889250" algn="l"/>
                        </a:tabLst>
                      </a:pPr>
                      <a:r>
                        <a:rPr dirty="0" sz="1350" spc="-28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중간</a:t>
                      </a:r>
                      <a:r>
                        <a:rPr dirty="0" sz="135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	</a:t>
                      </a:r>
                      <a:r>
                        <a:rPr dirty="0" sz="1350" spc="-29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중간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0922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</a:tr>
              <a:tr h="427990">
                <a:tc>
                  <a:txBody>
                    <a:bodyPr/>
                    <a:lstStyle/>
                    <a:p>
                      <a:pPr marL="95250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350" spc="-2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온</a:t>
                      </a:r>
                      <a:r>
                        <a:rPr dirty="0" sz="1300" spc="-225">
                          <a:solidFill>
                            <a:srgbClr val="333333"/>
                          </a:solidFill>
                          <a:latin typeface="Tahoma"/>
                          <a:cs typeface="Tahoma"/>
                        </a:rPr>
                        <a:t>/</a:t>
                      </a:r>
                      <a:r>
                        <a:rPr dirty="0" sz="1350" spc="-2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오프라인</a:t>
                      </a:r>
                      <a:r>
                        <a:rPr dirty="0" sz="1350" spc="-8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9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연계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0922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dirty="0" sz="1350" spc="-26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개발</a:t>
                      </a:r>
                      <a:r>
                        <a:rPr dirty="0" sz="1350" spc="-11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31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중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0922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E7F5FF"/>
                    </a:solidFill>
                  </a:tcPr>
                </a:tc>
                <a:tc>
                  <a:txBody>
                    <a:bodyPr/>
                    <a:lstStyle/>
                    <a:p>
                      <a:pPr marL="549275">
                        <a:lnSpc>
                          <a:spcPct val="100000"/>
                        </a:lnSpc>
                        <a:spcBef>
                          <a:spcPts val="860"/>
                        </a:spcBef>
                        <a:tabLst>
                          <a:tab pos="2889250" algn="l"/>
                        </a:tabLst>
                      </a:pPr>
                      <a:r>
                        <a:rPr dirty="0" sz="1350" spc="-28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강함</a:t>
                      </a:r>
                      <a:r>
                        <a:rPr dirty="0" sz="135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	</a:t>
                      </a:r>
                      <a:r>
                        <a:rPr dirty="0" sz="1350" spc="-29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중간</a:t>
                      </a:r>
                      <a:endParaRPr sz="1350">
                        <a:latin typeface="Dotum"/>
                        <a:cs typeface="Dotum"/>
                      </a:endParaRPr>
                    </a:p>
                  </a:txBody>
                  <a:tcPr marL="0" marR="0" marB="0" marT="109220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</a:tr>
            </a:tbl>
          </a:graphicData>
        </a:graphic>
      </p:graphicFrame>
      <p:sp>
        <p:nvSpPr>
          <p:cNvPr id="10" name="object 10" descr=""/>
          <p:cNvSpPr txBox="1"/>
          <p:nvPr/>
        </p:nvSpPr>
        <p:spPr>
          <a:xfrm>
            <a:off x="692149" y="4422711"/>
            <a:ext cx="158940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고객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경험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인지도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비교</a:t>
            </a:r>
            <a:endParaRPr sz="1500">
              <a:latin typeface="Malgun Gothic"/>
              <a:cs typeface="Malgun Gothic"/>
            </a:endParaRPr>
          </a:p>
        </p:txBody>
      </p:sp>
      <p:grpSp>
        <p:nvGrpSpPr>
          <p:cNvPr id="11" name="object 11" descr=""/>
          <p:cNvGrpSpPr/>
          <p:nvPr/>
        </p:nvGrpSpPr>
        <p:grpSpPr>
          <a:xfrm>
            <a:off x="6372224" y="4762499"/>
            <a:ext cx="5210175" cy="2476500"/>
            <a:chOff x="6372224" y="4762499"/>
            <a:chExt cx="5210175" cy="2476500"/>
          </a:xfrm>
        </p:grpSpPr>
        <p:sp>
          <p:nvSpPr>
            <p:cNvPr id="12" name="object 12" descr=""/>
            <p:cNvSpPr/>
            <p:nvPr/>
          </p:nvSpPr>
          <p:spPr>
            <a:xfrm>
              <a:off x="6372224" y="4762499"/>
              <a:ext cx="5210175" cy="723900"/>
            </a:xfrm>
            <a:custGeom>
              <a:avLst/>
              <a:gdLst/>
              <a:ahLst/>
              <a:cxnLst/>
              <a:rect l="l" t="t" r="r" b="b"/>
              <a:pathLst>
                <a:path w="5210175" h="723900">
                  <a:moveTo>
                    <a:pt x="5210174" y="723899"/>
                  </a:moveTo>
                  <a:lnTo>
                    <a:pt x="0" y="723899"/>
                  </a:lnTo>
                  <a:lnTo>
                    <a:pt x="0" y="0"/>
                  </a:lnTo>
                  <a:lnTo>
                    <a:pt x="5210174" y="0"/>
                  </a:lnTo>
                  <a:lnTo>
                    <a:pt x="5210174" y="7238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372224" y="4762499"/>
              <a:ext cx="38100" cy="723900"/>
            </a:xfrm>
            <a:custGeom>
              <a:avLst/>
              <a:gdLst/>
              <a:ahLst/>
              <a:cxnLst/>
              <a:rect l="l" t="t" r="r" b="b"/>
              <a:pathLst>
                <a:path w="38100" h="723900">
                  <a:moveTo>
                    <a:pt x="38099" y="723899"/>
                  </a:moveTo>
                  <a:lnTo>
                    <a:pt x="0" y="7238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238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6372224" y="5638799"/>
              <a:ext cx="5210175" cy="723900"/>
            </a:xfrm>
            <a:custGeom>
              <a:avLst/>
              <a:gdLst/>
              <a:ahLst/>
              <a:cxnLst/>
              <a:rect l="l" t="t" r="r" b="b"/>
              <a:pathLst>
                <a:path w="5210175" h="723900">
                  <a:moveTo>
                    <a:pt x="5210174" y="723899"/>
                  </a:moveTo>
                  <a:lnTo>
                    <a:pt x="0" y="723899"/>
                  </a:lnTo>
                  <a:lnTo>
                    <a:pt x="0" y="0"/>
                  </a:lnTo>
                  <a:lnTo>
                    <a:pt x="5210174" y="0"/>
                  </a:lnTo>
                  <a:lnTo>
                    <a:pt x="5210174" y="7238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6372224" y="5638799"/>
              <a:ext cx="38100" cy="723900"/>
            </a:xfrm>
            <a:custGeom>
              <a:avLst/>
              <a:gdLst/>
              <a:ahLst/>
              <a:cxnLst/>
              <a:rect l="l" t="t" r="r" b="b"/>
              <a:pathLst>
                <a:path w="38100" h="723900">
                  <a:moveTo>
                    <a:pt x="38099" y="723899"/>
                  </a:moveTo>
                  <a:lnTo>
                    <a:pt x="0" y="7238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238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6372224" y="6515099"/>
              <a:ext cx="5210175" cy="723900"/>
            </a:xfrm>
            <a:custGeom>
              <a:avLst/>
              <a:gdLst/>
              <a:ahLst/>
              <a:cxnLst/>
              <a:rect l="l" t="t" r="r" b="b"/>
              <a:pathLst>
                <a:path w="5210175" h="723900">
                  <a:moveTo>
                    <a:pt x="5210174" y="723899"/>
                  </a:moveTo>
                  <a:lnTo>
                    <a:pt x="0" y="723899"/>
                  </a:lnTo>
                  <a:lnTo>
                    <a:pt x="0" y="0"/>
                  </a:lnTo>
                  <a:lnTo>
                    <a:pt x="5210174" y="0"/>
                  </a:lnTo>
                  <a:lnTo>
                    <a:pt x="5210174" y="723899"/>
                  </a:lnTo>
                  <a:close/>
                </a:path>
              </a:pathLst>
            </a:custGeom>
            <a:solidFill>
              <a:srgbClr val="E7F5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6372224" y="6515099"/>
              <a:ext cx="38100" cy="723900"/>
            </a:xfrm>
            <a:custGeom>
              <a:avLst/>
              <a:gdLst/>
              <a:ahLst/>
              <a:cxnLst/>
              <a:rect l="l" t="t" r="r" b="b"/>
              <a:pathLst>
                <a:path w="38100" h="723900">
                  <a:moveTo>
                    <a:pt x="38099" y="723899"/>
                  </a:moveTo>
                  <a:lnTo>
                    <a:pt x="0" y="7238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238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2724" y="4962524"/>
              <a:ext cx="152399" cy="152399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2724" y="5838824"/>
              <a:ext cx="152399" cy="152399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62724" y="6715124"/>
              <a:ext cx="152399" cy="152399"/>
            </a:xfrm>
            <a:prstGeom prst="rect">
              <a:avLst/>
            </a:prstGeom>
          </p:spPr>
        </p:pic>
      </p:grpSp>
      <p:sp>
        <p:nvSpPr>
          <p:cNvPr id="21" name="object 21" descr=""/>
          <p:cNvSpPr txBox="1"/>
          <p:nvPr/>
        </p:nvSpPr>
        <p:spPr>
          <a:xfrm>
            <a:off x="6359524" y="4422711"/>
            <a:ext cx="154114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삼성전자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차별화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요소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6410324" y="4893937"/>
            <a:ext cx="5172075" cy="2197735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423545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고객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맞춤형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endParaRPr sz="1350">
              <a:latin typeface="Dotum"/>
              <a:cs typeface="Dotum"/>
            </a:endParaRPr>
          </a:p>
          <a:p>
            <a:pPr marL="3810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개인화된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고객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경험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제공</a:t>
            </a:r>
            <a:r>
              <a:rPr dirty="0" sz="1150" spc="-8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맞춤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솔루션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제안</a:t>
            </a:r>
            <a:endParaRPr sz="115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0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050">
              <a:latin typeface="Dotum"/>
              <a:cs typeface="Dotum"/>
            </a:endParaRPr>
          </a:p>
          <a:p>
            <a:pPr marL="423545">
              <a:lnSpc>
                <a:spcPct val="100000"/>
              </a:lnSpc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혁신적인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매장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경험</a:t>
            </a:r>
            <a:endParaRPr sz="1350">
              <a:latin typeface="Dotum"/>
              <a:cs typeface="Dotum"/>
            </a:endParaRPr>
          </a:p>
          <a:p>
            <a:pPr marL="3810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제품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체험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중심의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인터랙티브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매장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설계</a:t>
            </a:r>
            <a:endParaRPr sz="1150">
              <a:latin typeface="Dotum"/>
              <a:cs typeface="Dotum"/>
            </a:endParaRPr>
          </a:p>
          <a:p>
            <a:pPr>
              <a:lnSpc>
                <a:spcPct val="100000"/>
              </a:lnSpc>
            </a:pPr>
            <a:endParaRPr sz="1050">
              <a:latin typeface="Dotum"/>
              <a:cs typeface="Dotum"/>
            </a:endParaRPr>
          </a:p>
          <a:p>
            <a:pPr>
              <a:lnSpc>
                <a:spcPct val="100000"/>
              </a:lnSpc>
              <a:spcBef>
                <a:spcPts val="1015"/>
              </a:spcBef>
            </a:pPr>
            <a:endParaRPr sz="1050">
              <a:latin typeface="Dotum"/>
              <a:cs typeface="Dotum"/>
            </a:endParaRPr>
          </a:p>
          <a:p>
            <a:pPr marL="423545">
              <a:lnSpc>
                <a:spcPct val="100000"/>
              </a:lnSpc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멀티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디바이스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연동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경험</a:t>
            </a:r>
            <a:endParaRPr sz="1350">
              <a:latin typeface="Dotum"/>
              <a:cs typeface="Dotum"/>
            </a:endParaRPr>
          </a:p>
          <a:p>
            <a:pPr marL="381000">
              <a:lnSpc>
                <a:spcPct val="100000"/>
              </a:lnSpc>
              <a:spcBef>
                <a:spcPts val="155"/>
              </a:spcBef>
            </a:pP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다양한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삼성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제품간</a:t>
            </a:r>
            <a:r>
              <a:rPr dirty="0" sz="1150" spc="-80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4A5462"/>
                </a:solidFill>
                <a:latin typeface="Dotum"/>
                <a:cs typeface="Dotum"/>
              </a:rPr>
              <a:t>연결성</a:t>
            </a:r>
            <a:r>
              <a:rPr dirty="0" sz="1150" spc="-75">
                <a:solidFill>
                  <a:srgbClr val="4A5462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강조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95249" y="4762500"/>
            <a:ext cx="12096750" cy="3581400"/>
            <a:chOff x="95249" y="4762500"/>
            <a:chExt cx="12096750" cy="3581400"/>
          </a:xfrm>
        </p:grpSpPr>
        <p:pic>
          <p:nvPicPr>
            <p:cNvPr id="24" name="object 2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9017" y="7581899"/>
              <a:ext cx="91672" cy="133350"/>
            </a:xfrm>
            <a:prstGeom prst="rect">
              <a:avLst/>
            </a:prstGeom>
          </p:spPr>
        </p:pic>
        <p:pic>
          <p:nvPicPr>
            <p:cNvPr id="25" name="object 25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0725149" y="7962899"/>
              <a:ext cx="857249" cy="228599"/>
            </a:xfrm>
            <a:prstGeom prst="rect">
              <a:avLst/>
            </a:prstGeom>
          </p:spPr>
        </p:pic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849" y="4762500"/>
              <a:ext cx="5210174" cy="1714499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95249" y="8191499"/>
              <a:ext cx="12096750" cy="152400"/>
            </a:xfrm>
            <a:custGeom>
              <a:avLst/>
              <a:gdLst/>
              <a:ahLst/>
              <a:cxnLst/>
              <a:rect l="l" t="t" r="r" b="b"/>
              <a:pathLst>
                <a:path w="12096750" h="152400">
                  <a:moveTo>
                    <a:pt x="12096749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2096749" y="0"/>
                  </a:lnTo>
                  <a:lnTo>
                    <a:pt x="12096749" y="1523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8" name="object 28" descr=""/>
            <p:cNvSpPr/>
            <p:nvPr/>
          </p:nvSpPr>
          <p:spPr>
            <a:xfrm>
              <a:off x="10487024" y="7829549"/>
              <a:ext cx="1514475" cy="323850"/>
            </a:xfrm>
            <a:custGeom>
              <a:avLst/>
              <a:gdLst/>
              <a:ahLst/>
              <a:cxnLst/>
              <a:rect l="l" t="t" r="r" b="b"/>
              <a:pathLst>
                <a:path w="1514475" h="323850">
                  <a:moveTo>
                    <a:pt x="14814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81427" y="0"/>
                  </a:lnTo>
                  <a:lnTo>
                    <a:pt x="1513508" y="28187"/>
                  </a:lnTo>
                  <a:lnTo>
                    <a:pt x="1514474" y="33047"/>
                  </a:lnTo>
                  <a:lnTo>
                    <a:pt x="1514474" y="290802"/>
                  </a:lnTo>
                  <a:lnTo>
                    <a:pt x="1486287" y="322883"/>
                  </a:lnTo>
                  <a:lnTo>
                    <a:pt x="14814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9" name="object 2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601324" y="7924799"/>
              <a:ext cx="133349" cy="133349"/>
            </a:xfrm>
            <a:prstGeom prst="rect">
              <a:avLst/>
            </a:prstGeom>
          </p:spPr>
        </p:pic>
      </p:grpSp>
      <p:sp>
        <p:nvSpPr>
          <p:cNvPr id="30" name="object 30" descr=""/>
          <p:cNvSpPr txBox="1"/>
          <p:nvPr/>
        </p:nvSpPr>
        <p:spPr>
          <a:xfrm>
            <a:off x="905718" y="7532813"/>
            <a:ext cx="959739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55">
                <a:solidFill>
                  <a:srgbClr val="333333"/>
                </a:solidFill>
                <a:latin typeface="Dotum"/>
                <a:cs typeface="Dotum"/>
              </a:rPr>
              <a:t>인사이트</a:t>
            </a:r>
            <a:r>
              <a:rPr dirty="0" sz="1150" spc="-155">
                <a:solidFill>
                  <a:srgbClr val="333333"/>
                </a:solidFill>
                <a:latin typeface="Comic Sans MS"/>
                <a:cs typeface="Comic Sans MS"/>
              </a:rPr>
              <a:t>:</a:t>
            </a:r>
            <a:r>
              <a:rPr dirty="0" sz="1150" spc="-35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경쟁사들은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직영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매장을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통해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고객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경험을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극대화하고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50">
                <a:solidFill>
                  <a:srgbClr val="333333"/>
                </a:solidFill>
                <a:latin typeface="Dotum"/>
                <a:cs typeface="Dotum"/>
              </a:rPr>
              <a:t>있으며</a:t>
            </a:r>
            <a:r>
              <a:rPr dirty="0" sz="1150" spc="-150">
                <a:solidFill>
                  <a:srgbClr val="333333"/>
                </a:solidFill>
                <a:latin typeface="Microsoft Sans Serif"/>
                <a:cs typeface="Microsoft Sans Serif"/>
              </a:rPr>
              <a:t>,</a:t>
            </a:r>
            <a:r>
              <a:rPr dirty="0" sz="1150" spc="5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삼성전자는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이를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벤치마크하여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제품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다양성과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연결성을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활용한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차별화된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고객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경험을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제공할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40">
                <a:solidFill>
                  <a:srgbClr val="333333"/>
                </a:solidFill>
                <a:latin typeface="Dotum"/>
                <a:cs typeface="Dotum"/>
              </a:rPr>
              <a:t>것입니다</a:t>
            </a:r>
            <a:r>
              <a:rPr dirty="0" sz="1150" spc="-140">
                <a:solidFill>
                  <a:srgbClr val="333333"/>
                </a:solidFill>
                <a:latin typeface="Microsoft Sans Serif"/>
                <a:cs typeface="Microsoft Sans Serif"/>
              </a:rPr>
              <a:t>.</a:t>
            </a:r>
            <a:endParaRPr sz="1150">
              <a:latin typeface="Microsoft Sans Serif"/>
              <a:cs typeface="Microsoft Sans Serif"/>
            </a:endParaRPr>
          </a:p>
        </p:txBody>
      </p:sp>
      <p:sp>
        <p:nvSpPr>
          <p:cNvPr id="31" name="object 31" descr=""/>
          <p:cNvSpPr txBox="1"/>
          <p:nvPr/>
        </p:nvSpPr>
        <p:spPr>
          <a:xfrm>
            <a:off x="10777784" y="7925815"/>
            <a:ext cx="112268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95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70">
                <a:solidFill>
                  <a:srgbClr val="FFFFFF"/>
                </a:solidFill>
                <a:latin typeface="Arial"/>
                <a:cs typeface="Arial"/>
              </a:rPr>
              <a:t>Genspark</a:t>
            </a:r>
            <a:endParaRPr sz="1050">
              <a:latin typeface="Arial"/>
              <a:cs typeface="Arial"/>
            </a:endParaRPr>
          </a:p>
        </p:txBody>
      </p:sp>
      <p:sp>
        <p:nvSpPr>
          <p:cNvPr id="32" name="object 32" descr=""/>
          <p:cNvSpPr txBox="1"/>
          <p:nvPr/>
        </p:nvSpPr>
        <p:spPr>
          <a:xfrm>
            <a:off x="692149" y="8004301"/>
            <a:ext cx="244348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삼성전자</a:t>
            </a:r>
            <a:r>
              <a:rPr dirty="0" sz="115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Tahoma"/>
                <a:cs typeface="Tahoma"/>
              </a:rPr>
              <a:t>MX</a:t>
            </a:r>
            <a:r>
              <a:rPr dirty="0" sz="1150" spc="-5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미국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직영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매장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20">
                <a:solidFill>
                  <a:srgbClr val="6A7280"/>
                </a:solidFill>
                <a:latin typeface="Tahoma"/>
                <a:cs typeface="Tahoma"/>
              </a:rPr>
              <a:t>PMO</a:t>
            </a:r>
            <a:r>
              <a:rPr dirty="0" sz="1150" spc="-5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프로젝트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9972675"/>
            <a:chOff x="0" y="0"/>
            <a:chExt cx="12192000" cy="9972675"/>
          </a:xfrm>
        </p:grpSpPr>
        <p:sp>
          <p:nvSpPr>
            <p:cNvPr id="3" name="object 3" descr=""/>
            <p:cNvSpPr/>
            <p:nvPr/>
          </p:nvSpPr>
          <p:spPr>
            <a:xfrm>
              <a:off x="95249" y="0"/>
              <a:ext cx="12096750" cy="9820275"/>
            </a:xfrm>
            <a:custGeom>
              <a:avLst/>
              <a:gdLst/>
              <a:ahLst/>
              <a:cxnLst/>
              <a:rect l="l" t="t" r="r" b="b"/>
              <a:pathLst>
                <a:path w="12096750" h="9820275">
                  <a:moveTo>
                    <a:pt x="0" y="9820274"/>
                  </a:moveTo>
                  <a:lnTo>
                    <a:pt x="12096749" y="9820274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98202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95250" cy="9972675"/>
            </a:xfrm>
            <a:custGeom>
              <a:avLst/>
              <a:gdLst/>
              <a:ahLst/>
              <a:cxnLst/>
              <a:rect l="l" t="t" r="r" b="b"/>
              <a:pathLst>
                <a:path w="95250" h="9972675">
                  <a:moveTo>
                    <a:pt x="95249" y="9972674"/>
                  </a:moveTo>
                  <a:lnTo>
                    <a:pt x="0" y="9972674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9972674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04849" y="952499"/>
              <a:ext cx="762000" cy="38100"/>
            </a:xfrm>
            <a:custGeom>
              <a:avLst/>
              <a:gdLst/>
              <a:ahLst/>
              <a:cxnLst/>
              <a:rect l="l" t="t" r="r" b="b"/>
              <a:pathLst>
                <a:path w="762000" h="38100">
                  <a:moveTo>
                    <a:pt x="76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380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직영</a:t>
            </a:r>
            <a:r>
              <a:rPr dirty="0" spc="-330"/>
              <a:t> </a:t>
            </a:r>
            <a:r>
              <a:rPr dirty="0" spc="-580"/>
              <a:t>매장</a:t>
            </a:r>
            <a:r>
              <a:rPr dirty="0" spc="-320"/>
              <a:t> </a:t>
            </a:r>
            <a:r>
              <a:rPr dirty="0" spc="-580"/>
              <a:t>운영</a:t>
            </a:r>
            <a:r>
              <a:rPr dirty="0" spc="-315"/>
              <a:t> </a:t>
            </a:r>
            <a:r>
              <a:rPr dirty="0" spc="-580"/>
              <a:t>솔루션</a:t>
            </a:r>
            <a:r>
              <a:rPr dirty="0" spc="-320"/>
              <a:t> </a:t>
            </a:r>
            <a:r>
              <a:rPr dirty="0" spc="-605"/>
              <a:t>개요</a:t>
            </a:r>
          </a:p>
        </p:txBody>
      </p:sp>
      <p:sp>
        <p:nvSpPr>
          <p:cNvPr id="7" name="object 7" descr=""/>
          <p:cNvSpPr/>
          <p:nvPr/>
        </p:nvSpPr>
        <p:spPr>
          <a:xfrm>
            <a:off x="704849" y="1219199"/>
            <a:ext cx="1247775" cy="276225"/>
          </a:xfrm>
          <a:custGeom>
            <a:avLst/>
            <a:gdLst/>
            <a:ahLst/>
            <a:cxnLst/>
            <a:rect l="l" t="t" r="r" b="b"/>
            <a:pathLst>
              <a:path w="1247775" h="276225">
                <a:moveTo>
                  <a:pt x="1109662" y="276224"/>
                </a:moveTo>
                <a:lnTo>
                  <a:pt x="138112" y="276224"/>
                </a:lnTo>
                <a:lnTo>
                  <a:pt x="131327" y="276059"/>
                </a:lnTo>
                <a:lnTo>
                  <a:pt x="91591" y="268154"/>
                </a:lnTo>
                <a:lnTo>
                  <a:pt x="55831" y="249041"/>
                </a:lnTo>
                <a:lnTo>
                  <a:pt x="27183" y="220392"/>
                </a:lnTo>
                <a:lnTo>
                  <a:pt x="8069" y="184633"/>
                </a:lnTo>
                <a:lnTo>
                  <a:pt x="165" y="144897"/>
                </a:lnTo>
                <a:lnTo>
                  <a:pt x="0" y="138112"/>
                </a:lnTo>
                <a:lnTo>
                  <a:pt x="165" y="131327"/>
                </a:lnTo>
                <a:lnTo>
                  <a:pt x="8069" y="91591"/>
                </a:lnTo>
                <a:lnTo>
                  <a:pt x="27183" y="55831"/>
                </a:lnTo>
                <a:lnTo>
                  <a:pt x="55831" y="27183"/>
                </a:lnTo>
                <a:lnTo>
                  <a:pt x="91591" y="8069"/>
                </a:lnTo>
                <a:lnTo>
                  <a:pt x="131327" y="165"/>
                </a:lnTo>
                <a:lnTo>
                  <a:pt x="138112" y="0"/>
                </a:lnTo>
                <a:lnTo>
                  <a:pt x="1109662" y="0"/>
                </a:lnTo>
                <a:lnTo>
                  <a:pt x="1149754" y="5945"/>
                </a:lnTo>
                <a:lnTo>
                  <a:pt x="1186393" y="23276"/>
                </a:lnTo>
                <a:lnTo>
                  <a:pt x="1216426" y="50493"/>
                </a:lnTo>
                <a:lnTo>
                  <a:pt x="1237261" y="85258"/>
                </a:lnTo>
                <a:lnTo>
                  <a:pt x="1247111" y="124574"/>
                </a:lnTo>
                <a:lnTo>
                  <a:pt x="1247774" y="138112"/>
                </a:lnTo>
                <a:lnTo>
                  <a:pt x="1247608" y="144897"/>
                </a:lnTo>
                <a:lnTo>
                  <a:pt x="1239704" y="184633"/>
                </a:lnTo>
                <a:lnTo>
                  <a:pt x="1220591" y="220392"/>
                </a:lnTo>
                <a:lnTo>
                  <a:pt x="1191943" y="249041"/>
                </a:lnTo>
                <a:lnTo>
                  <a:pt x="1156183" y="268154"/>
                </a:lnTo>
                <a:lnTo>
                  <a:pt x="1116447" y="276059"/>
                </a:lnTo>
                <a:lnTo>
                  <a:pt x="1109662" y="276224"/>
                </a:lnTo>
                <a:close/>
              </a:path>
            </a:pathLst>
          </a:custGeom>
          <a:solidFill>
            <a:srgbClr val="1328A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806449" y="1246314"/>
            <a:ext cx="104457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FFFFFF"/>
                </a:solidFill>
                <a:latin typeface="Dotum"/>
                <a:cs typeface="Dotum"/>
              </a:rPr>
              <a:t>하이브리드</a:t>
            </a:r>
            <a:r>
              <a:rPr dirty="0" sz="1150" spc="-65">
                <a:solidFill>
                  <a:srgbClr val="FFFFFF"/>
                </a:solidFill>
                <a:latin typeface="Dotum"/>
                <a:cs typeface="Dotum"/>
              </a:rPr>
              <a:t> </a:t>
            </a:r>
            <a:r>
              <a:rPr dirty="0" sz="1150" spc="-175">
                <a:solidFill>
                  <a:srgbClr val="FFFFFF"/>
                </a:solidFill>
                <a:latin typeface="Dotum"/>
                <a:cs typeface="Dotum"/>
              </a:rPr>
              <a:t>솔루션</a:t>
            </a:r>
            <a:endParaRPr sz="1150">
              <a:latin typeface="Dotum"/>
              <a:cs typeface="Dotum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4849" y="1724024"/>
            <a:ext cx="10877548" cy="1028699"/>
          </a:xfrm>
          <a:prstGeom prst="rect">
            <a:avLst/>
          </a:prstGeom>
        </p:spPr>
      </p:pic>
      <p:sp>
        <p:nvSpPr>
          <p:cNvPr id="10" name="object 10" descr=""/>
          <p:cNvSpPr txBox="1"/>
          <p:nvPr/>
        </p:nvSpPr>
        <p:spPr>
          <a:xfrm>
            <a:off x="882650" y="1872488"/>
            <a:ext cx="9525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핵심</a:t>
            </a:r>
            <a:r>
              <a:rPr dirty="0" sz="1350" spc="-13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가치</a:t>
            </a:r>
            <a:r>
              <a:rPr dirty="0" sz="1350" spc="-13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85" b="1">
                <a:solidFill>
                  <a:srgbClr val="333333"/>
                </a:solidFill>
                <a:latin typeface="Malgun Gothic"/>
                <a:cs typeface="Malgun Gothic"/>
              </a:rPr>
              <a:t>제안</a:t>
            </a:r>
            <a:endParaRPr sz="1350">
              <a:latin typeface="Malgun Gothic"/>
              <a:cs typeface="Malgun Gothic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377949" y="2291588"/>
            <a:ext cx="9525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고객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경험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강화</a:t>
            </a:r>
            <a:endParaRPr sz="1350">
              <a:latin typeface="Dotum"/>
              <a:cs typeface="Dotum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4889549" y="2291588"/>
            <a:ext cx="10922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운영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효율성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증대</a:t>
            </a:r>
            <a:endParaRPr sz="1350">
              <a:latin typeface="Dotum"/>
              <a:cs typeface="Dotum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8401149" y="2291588"/>
            <a:ext cx="909319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확장성</a:t>
            </a:r>
            <a:endParaRPr sz="1350">
              <a:latin typeface="Dotum"/>
              <a:cs typeface="Dotum"/>
            </a:endParaRPr>
          </a:p>
        </p:txBody>
      </p:sp>
      <p:grpSp>
        <p:nvGrpSpPr>
          <p:cNvPr id="14" name="object 14" descr=""/>
          <p:cNvGrpSpPr/>
          <p:nvPr/>
        </p:nvGrpSpPr>
        <p:grpSpPr>
          <a:xfrm>
            <a:off x="704849" y="3362324"/>
            <a:ext cx="5286375" cy="1352550"/>
            <a:chOff x="704849" y="3362324"/>
            <a:chExt cx="5286375" cy="1352550"/>
          </a:xfrm>
        </p:grpSpPr>
        <p:sp>
          <p:nvSpPr>
            <p:cNvPr id="15" name="object 15" descr=""/>
            <p:cNvSpPr/>
            <p:nvPr/>
          </p:nvSpPr>
          <p:spPr>
            <a:xfrm>
              <a:off x="709612" y="3367087"/>
              <a:ext cx="5276850" cy="1343025"/>
            </a:xfrm>
            <a:custGeom>
              <a:avLst/>
              <a:gdLst/>
              <a:ahLst/>
              <a:cxnLst/>
              <a:rect l="l" t="t" r="r" b="b"/>
              <a:pathLst>
                <a:path w="5276850" h="1343025">
                  <a:moveTo>
                    <a:pt x="5210102" y="1343024"/>
                  </a:moveTo>
                  <a:lnTo>
                    <a:pt x="66746" y="1343024"/>
                  </a:lnTo>
                  <a:lnTo>
                    <a:pt x="62101" y="1342566"/>
                  </a:lnTo>
                  <a:lnTo>
                    <a:pt x="24240" y="1325417"/>
                  </a:lnTo>
                  <a:lnTo>
                    <a:pt x="2287" y="1290123"/>
                  </a:lnTo>
                  <a:lnTo>
                    <a:pt x="0" y="1276277"/>
                  </a:lnTo>
                  <a:lnTo>
                    <a:pt x="0" y="12715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5210102" y="0"/>
                  </a:lnTo>
                  <a:lnTo>
                    <a:pt x="5249000" y="14644"/>
                  </a:lnTo>
                  <a:lnTo>
                    <a:pt x="5273206" y="48432"/>
                  </a:lnTo>
                  <a:lnTo>
                    <a:pt x="5276849" y="66746"/>
                  </a:lnTo>
                  <a:lnTo>
                    <a:pt x="5276849" y="1276277"/>
                  </a:lnTo>
                  <a:lnTo>
                    <a:pt x="5262204" y="1315175"/>
                  </a:lnTo>
                  <a:lnTo>
                    <a:pt x="5228415" y="1339381"/>
                  </a:lnTo>
                  <a:lnTo>
                    <a:pt x="5214748" y="1342566"/>
                  </a:lnTo>
                  <a:lnTo>
                    <a:pt x="5210102" y="13430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709612" y="3367087"/>
              <a:ext cx="5276850" cy="1343025"/>
            </a:xfrm>
            <a:custGeom>
              <a:avLst/>
              <a:gdLst/>
              <a:ahLst/>
              <a:cxnLst/>
              <a:rect l="l" t="t" r="r" b="b"/>
              <a:pathLst>
                <a:path w="5276850" h="1343025">
                  <a:moveTo>
                    <a:pt x="0" y="12715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71437" y="0"/>
                  </a:lnTo>
                  <a:lnTo>
                    <a:pt x="5205412" y="0"/>
                  </a:lnTo>
                  <a:lnTo>
                    <a:pt x="5232749" y="5437"/>
                  </a:lnTo>
                  <a:lnTo>
                    <a:pt x="5237083" y="7232"/>
                  </a:lnTo>
                  <a:lnTo>
                    <a:pt x="5241200" y="9432"/>
                  </a:lnTo>
                  <a:lnTo>
                    <a:pt x="5245099" y="12038"/>
                  </a:lnTo>
                  <a:lnTo>
                    <a:pt x="5249000" y="14645"/>
                  </a:lnTo>
                  <a:lnTo>
                    <a:pt x="5264809" y="31748"/>
                  </a:lnTo>
                  <a:lnTo>
                    <a:pt x="5267415" y="35648"/>
                  </a:lnTo>
                  <a:lnTo>
                    <a:pt x="5269616" y="39765"/>
                  </a:lnTo>
                  <a:lnTo>
                    <a:pt x="5271411" y="44099"/>
                  </a:lnTo>
                  <a:lnTo>
                    <a:pt x="5273206" y="48432"/>
                  </a:lnTo>
                  <a:lnTo>
                    <a:pt x="5274561" y="52899"/>
                  </a:lnTo>
                  <a:lnTo>
                    <a:pt x="5275476" y="57500"/>
                  </a:lnTo>
                  <a:lnTo>
                    <a:pt x="5276392" y="62100"/>
                  </a:lnTo>
                  <a:lnTo>
                    <a:pt x="5276849" y="66746"/>
                  </a:lnTo>
                  <a:lnTo>
                    <a:pt x="5276849" y="71437"/>
                  </a:lnTo>
                  <a:lnTo>
                    <a:pt x="5276849" y="1271587"/>
                  </a:lnTo>
                  <a:lnTo>
                    <a:pt x="5276849" y="1276278"/>
                  </a:lnTo>
                  <a:lnTo>
                    <a:pt x="5276392" y="1280923"/>
                  </a:lnTo>
                  <a:lnTo>
                    <a:pt x="5275476" y="1285524"/>
                  </a:lnTo>
                  <a:lnTo>
                    <a:pt x="5274561" y="1290124"/>
                  </a:lnTo>
                  <a:lnTo>
                    <a:pt x="5273206" y="1294590"/>
                  </a:lnTo>
                  <a:lnTo>
                    <a:pt x="5271411" y="1298924"/>
                  </a:lnTo>
                  <a:lnTo>
                    <a:pt x="5269616" y="1303258"/>
                  </a:lnTo>
                  <a:lnTo>
                    <a:pt x="5267415" y="1307375"/>
                  </a:lnTo>
                  <a:lnTo>
                    <a:pt x="5264809" y="1311275"/>
                  </a:lnTo>
                  <a:lnTo>
                    <a:pt x="5262204" y="1315175"/>
                  </a:lnTo>
                  <a:lnTo>
                    <a:pt x="5245099" y="1330984"/>
                  </a:lnTo>
                  <a:lnTo>
                    <a:pt x="5241200" y="1333590"/>
                  </a:lnTo>
                  <a:lnTo>
                    <a:pt x="5237083" y="1335791"/>
                  </a:lnTo>
                  <a:lnTo>
                    <a:pt x="5232749" y="1337586"/>
                  </a:lnTo>
                  <a:lnTo>
                    <a:pt x="5228415" y="1339381"/>
                  </a:lnTo>
                  <a:lnTo>
                    <a:pt x="5205412" y="1343024"/>
                  </a:lnTo>
                  <a:lnTo>
                    <a:pt x="71437" y="1343024"/>
                  </a:lnTo>
                  <a:lnTo>
                    <a:pt x="66746" y="1343024"/>
                  </a:lnTo>
                  <a:lnTo>
                    <a:pt x="62101" y="1342567"/>
                  </a:lnTo>
                  <a:lnTo>
                    <a:pt x="57500" y="1341651"/>
                  </a:lnTo>
                  <a:lnTo>
                    <a:pt x="52900" y="1340736"/>
                  </a:lnTo>
                  <a:lnTo>
                    <a:pt x="31748" y="1330984"/>
                  </a:lnTo>
                  <a:lnTo>
                    <a:pt x="27848" y="1328378"/>
                  </a:lnTo>
                  <a:lnTo>
                    <a:pt x="3642" y="1294590"/>
                  </a:lnTo>
                  <a:lnTo>
                    <a:pt x="1372" y="1285523"/>
                  </a:lnTo>
                  <a:lnTo>
                    <a:pt x="457" y="1280923"/>
                  </a:lnTo>
                  <a:lnTo>
                    <a:pt x="0" y="1276278"/>
                  </a:lnTo>
                  <a:lnTo>
                    <a:pt x="0" y="12715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7" name="object 17" descr=""/>
            <p:cNvSpPr/>
            <p:nvPr/>
          </p:nvSpPr>
          <p:spPr>
            <a:xfrm>
              <a:off x="866774" y="4210049"/>
              <a:ext cx="4962525" cy="342900"/>
            </a:xfrm>
            <a:custGeom>
              <a:avLst/>
              <a:gdLst/>
              <a:ahLst/>
              <a:cxnLst/>
              <a:rect l="l" t="t" r="r" b="b"/>
              <a:pathLst>
                <a:path w="4962525" h="342900">
                  <a:moveTo>
                    <a:pt x="4929476" y="342899"/>
                  </a:moveTo>
                  <a:lnTo>
                    <a:pt x="33047" y="342899"/>
                  </a:lnTo>
                  <a:lnTo>
                    <a:pt x="28187" y="341932"/>
                  </a:lnTo>
                  <a:lnTo>
                    <a:pt x="966" y="314711"/>
                  </a:lnTo>
                  <a:lnTo>
                    <a:pt x="0" y="309852"/>
                  </a:lnTo>
                  <a:lnTo>
                    <a:pt x="0" y="304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929476" y="0"/>
                  </a:lnTo>
                  <a:lnTo>
                    <a:pt x="4961557" y="28187"/>
                  </a:lnTo>
                  <a:lnTo>
                    <a:pt x="4962524" y="33047"/>
                  </a:lnTo>
                  <a:lnTo>
                    <a:pt x="4962524" y="309852"/>
                  </a:lnTo>
                  <a:lnTo>
                    <a:pt x="4934336" y="341932"/>
                  </a:lnTo>
                  <a:lnTo>
                    <a:pt x="4929476" y="3428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66774" y="3524249"/>
              <a:ext cx="1238250" cy="533400"/>
            </a:xfrm>
            <a:custGeom>
              <a:avLst/>
              <a:gdLst/>
              <a:ahLst/>
              <a:cxnLst/>
              <a:rect l="l" t="t" r="r" b="b"/>
              <a:pathLst>
                <a:path w="1238250" h="533400">
                  <a:moveTo>
                    <a:pt x="1205202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2"/>
                  </a:lnTo>
                  <a:lnTo>
                    <a:pt x="0" y="500352"/>
                  </a:lnTo>
                  <a:lnTo>
                    <a:pt x="0" y="4952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05202" y="0"/>
                  </a:lnTo>
                  <a:lnTo>
                    <a:pt x="1237282" y="28187"/>
                  </a:lnTo>
                  <a:lnTo>
                    <a:pt x="1238249" y="33047"/>
                  </a:lnTo>
                  <a:lnTo>
                    <a:pt x="1238249" y="500352"/>
                  </a:lnTo>
                  <a:lnTo>
                    <a:pt x="1210062" y="532432"/>
                  </a:lnTo>
                  <a:lnTo>
                    <a:pt x="1205202" y="5333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0174" y="3600449"/>
              <a:ext cx="166687" cy="133350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692149" y="2955991"/>
            <a:ext cx="2040255" cy="2921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750" spc="-110">
                <a:solidFill>
                  <a:srgbClr val="1328A0"/>
                </a:solidFill>
                <a:latin typeface="Lucida Sans"/>
                <a:cs typeface="Lucida Sans"/>
              </a:rPr>
              <a:t>End-</a:t>
            </a:r>
            <a:r>
              <a:rPr dirty="0" sz="1750" spc="-105">
                <a:solidFill>
                  <a:srgbClr val="1328A0"/>
                </a:solidFill>
                <a:latin typeface="Lucida Sans"/>
                <a:cs typeface="Lucida Sans"/>
              </a:rPr>
              <a:t>to-</a:t>
            </a:r>
            <a:r>
              <a:rPr dirty="0" sz="1750" spc="-130">
                <a:solidFill>
                  <a:srgbClr val="1328A0"/>
                </a:solidFill>
                <a:latin typeface="Lucida Sans"/>
                <a:cs typeface="Lucida Sans"/>
              </a:rPr>
              <a:t>End</a:t>
            </a:r>
            <a:r>
              <a:rPr dirty="0" sz="1750" spc="-100">
                <a:solidFill>
                  <a:srgbClr val="1328A0"/>
                </a:solidFill>
                <a:latin typeface="Lucida Sans"/>
                <a:cs typeface="Lucida Sans"/>
              </a:rPr>
              <a:t> </a:t>
            </a:r>
            <a:r>
              <a:rPr dirty="0" sz="1700" spc="-325">
                <a:solidFill>
                  <a:srgbClr val="1328A0"/>
                </a:solidFill>
                <a:latin typeface="Dotum"/>
                <a:cs typeface="Dotum"/>
              </a:rPr>
              <a:t>솔루션</a:t>
            </a:r>
            <a:r>
              <a:rPr dirty="0" sz="1700" spc="-114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1328A0"/>
                </a:solidFill>
                <a:latin typeface="Dotum"/>
                <a:cs typeface="Dotum"/>
              </a:rPr>
              <a:t>흐름</a:t>
            </a:r>
            <a:endParaRPr sz="1700">
              <a:latin typeface="Dotum"/>
              <a:cs typeface="Dotum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210220" y="3779964"/>
            <a:ext cx="55372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고객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333333"/>
                </a:solidFill>
                <a:latin typeface="Dotum"/>
                <a:cs typeface="Dotum"/>
              </a:rPr>
              <a:t>유치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2" name="object 22" descr=""/>
          <p:cNvGrpSpPr/>
          <p:nvPr/>
        </p:nvGrpSpPr>
        <p:grpSpPr>
          <a:xfrm>
            <a:off x="2352674" y="3524249"/>
            <a:ext cx="1619250" cy="533400"/>
            <a:chOff x="2352674" y="3524249"/>
            <a:chExt cx="1619250" cy="533400"/>
          </a:xfrm>
        </p:grpSpPr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352674" y="3732847"/>
              <a:ext cx="134272" cy="116204"/>
            </a:xfrm>
            <a:prstGeom prst="rect">
              <a:avLst/>
            </a:prstGeom>
          </p:spPr>
        </p:pic>
        <p:sp>
          <p:nvSpPr>
            <p:cNvPr id="24" name="object 24" descr=""/>
            <p:cNvSpPr/>
            <p:nvPr/>
          </p:nvSpPr>
          <p:spPr>
            <a:xfrm>
              <a:off x="2724149" y="3524249"/>
              <a:ext cx="1247775" cy="533400"/>
            </a:xfrm>
            <a:custGeom>
              <a:avLst/>
              <a:gdLst/>
              <a:ahLst/>
              <a:cxnLst/>
              <a:rect l="l" t="t" r="r" b="b"/>
              <a:pathLst>
                <a:path w="1247775" h="533400">
                  <a:moveTo>
                    <a:pt x="1214727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2"/>
                  </a:lnTo>
                  <a:lnTo>
                    <a:pt x="0" y="500352"/>
                  </a:lnTo>
                  <a:lnTo>
                    <a:pt x="0" y="4952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14727" y="0"/>
                  </a:lnTo>
                  <a:lnTo>
                    <a:pt x="1246808" y="28187"/>
                  </a:lnTo>
                  <a:lnTo>
                    <a:pt x="1247774" y="33047"/>
                  </a:lnTo>
                  <a:lnTo>
                    <a:pt x="1247774" y="500352"/>
                  </a:lnTo>
                  <a:lnTo>
                    <a:pt x="1219587" y="532432"/>
                  </a:lnTo>
                  <a:lnTo>
                    <a:pt x="1214727" y="5333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5" name="object 25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280604" y="3600449"/>
              <a:ext cx="134870" cy="126999"/>
            </a:xfrm>
            <a:prstGeom prst="rect">
              <a:avLst/>
            </a:prstGeom>
          </p:spPr>
        </p:pic>
      </p:grpSp>
      <p:sp>
        <p:nvSpPr>
          <p:cNvPr id="26" name="object 26" descr=""/>
          <p:cNvSpPr txBox="1"/>
          <p:nvPr/>
        </p:nvSpPr>
        <p:spPr>
          <a:xfrm>
            <a:off x="3071167" y="3779964"/>
            <a:ext cx="55372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매장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333333"/>
                </a:solidFill>
                <a:latin typeface="Dotum"/>
                <a:cs typeface="Dotum"/>
              </a:rPr>
              <a:t>경험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7" name="object 27" descr=""/>
          <p:cNvGrpSpPr/>
          <p:nvPr/>
        </p:nvGrpSpPr>
        <p:grpSpPr>
          <a:xfrm>
            <a:off x="4210050" y="3524249"/>
            <a:ext cx="1619250" cy="533400"/>
            <a:chOff x="4210050" y="3524249"/>
            <a:chExt cx="1619250" cy="533400"/>
          </a:xfrm>
        </p:grpSpPr>
        <p:pic>
          <p:nvPicPr>
            <p:cNvPr id="28" name="object 2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210050" y="3732847"/>
              <a:ext cx="134272" cy="116204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4591049" y="3524249"/>
              <a:ext cx="1238250" cy="533400"/>
            </a:xfrm>
            <a:custGeom>
              <a:avLst/>
              <a:gdLst/>
              <a:ahLst/>
              <a:cxnLst/>
              <a:rect l="l" t="t" r="r" b="b"/>
              <a:pathLst>
                <a:path w="1238250" h="533400">
                  <a:moveTo>
                    <a:pt x="1205202" y="533399"/>
                  </a:moveTo>
                  <a:lnTo>
                    <a:pt x="33047" y="533399"/>
                  </a:lnTo>
                  <a:lnTo>
                    <a:pt x="28187" y="532432"/>
                  </a:lnTo>
                  <a:lnTo>
                    <a:pt x="966" y="505212"/>
                  </a:lnTo>
                  <a:lnTo>
                    <a:pt x="0" y="500352"/>
                  </a:lnTo>
                  <a:lnTo>
                    <a:pt x="0" y="4952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205202" y="0"/>
                  </a:lnTo>
                  <a:lnTo>
                    <a:pt x="1237282" y="28187"/>
                  </a:lnTo>
                  <a:lnTo>
                    <a:pt x="1238249" y="33047"/>
                  </a:lnTo>
                  <a:lnTo>
                    <a:pt x="1238249" y="500352"/>
                  </a:lnTo>
                  <a:lnTo>
                    <a:pt x="1210061" y="532432"/>
                  </a:lnTo>
                  <a:lnTo>
                    <a:pt x="1205202" y="5333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0" name="object 3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124450" y="3617118"/>
              <a:ext cx="166687" cy="101392"/>
            </a:xfrm>
            <a:prstGeom prst="rect">
              <a:avLst/>
            </a:prstGeom>
          </p:spPr>
        </p:pic>
      </p:grpSp>
      <p:sp>
        <p:nvSpPr>
          <p:cNvPr id="31" name="object 31" descr=""/>
          <p:cNvSpPr txBox="1"/>
          <p:nvPr/>
        </p:nvSpPr>
        <p:spPr>
          <a:xfrm>
            <a:off x="4932114" y="3779964"/>
            <a:ext cx="55372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사후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32" name="object 32" descr=""/>
          <p:cNvGrpSpPr/>
          <p:nvPr/>
        </p:nvGrpSpPr>
        <p:grpSpPr>
          <a:xfrm>
            <a:off x="704849" y="4324350"/>
            <a:ext cx="3524250" cy="3648075"/>
            <a:chOff x="704849" y="4324350"/>
            <a:chExt cx="3524250" cy="3648075"/>
          </a:xfrm>
        </p:grpSpPr>
        <p:pic>
          <p:nvPicPr>
            <p:cNvPr id="33" name="object 33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724149" y="4324350"/>
              <a:ext cx="114299" cy="130628"/>
            </a:xfrm>
            <a:prstGeom prst="rect">
              <a:avLst/>
            </a:prstGeom>
          </p:spPr>
        </p:pic>
        <p:sp>
          <p:nvSpPr>
            <p:cNvPr id="34" name="object 34" descr=""/>
            <p:cNvSpPr/>
            <p:nvPr/>
          </p:nvSpPr>
          <p:spPr>
            <a:xfrm>
              <a:off x="709612" y="6700837"/>
              <a:ext cx="3514725" cy="1266825"/>
            </a:xfrm>
            <a:custGeom>
              <a:avLst/>
              <a:gdLst/>
              <a:ahLst/>
              <a:cxnLst/>
              <a:rect l="l" t="t" r="r" b="b"/>
              <a:pathLst>
                <a:path w="3514725" h="1266825">
                  <a:moveTo>
                    <a:pt x="3447977" y="1266824"/>
                  </a:moveTo>
                  <a:lnTo>
                    <a:pt x="66746" y="1266824"/>
                  </a:lnTo>
                  <a:lnTo>
                    <a:pt x="62101" y="1266367"/>
                  </a:lnTo>
                  <a:lnTo>
                    <a:pt x="24240" y="1249217"/>
                  </a:lnTo>
                  <a:lnTo>
                    <a:pt x="2287" y="1213923"/>
                  </a:lnTo>
                  <a:lnTo>
                    <a:pt x="0" y="1200077"/>
                  </a:lnTo>
                  <a:lnTo>
                    <a:pt x="0" y="1195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3447977" y="0"/>
                  </a:lnTo>
                  <a:lnTo>
                    <a:pt x="3486875" y="14645"/>
                  </a:lnTo>
                  <a:lnTo>
                    <a:pt x="3511081" y="48432"/>
                  </a:lnTo>
                  <a:lnTo>
                    <a:pt x="3514724" y="66746"/>
                  </a:lnTo>
                  <a:lnTo>
                    <a:pt x="3514724" y="1200077"/>
                  </a:lnTo>
                  <a:lnTo>
                    <a:pt x="3500078" y="1238975"/>
                  </a:lnTo>
                  <a:lnTo>
                    <a:pt x="3466290" y="1263181"/>
                  </a:lnTo>
                  <a:lnTo>
                    <a:pt x="3452622" y="1266367"/>
                  </a:lnTo>
                  <a:lnTo>
                    <a:pt x="3447977" y="1266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5" name="object 35" descr=""/>
            <p:cNvSpPr/>
            <p:nvPr/>
          </p:nvSpPr>
          <p:spPr>
            <a:xfrm>
              <a:off x="709612" y="6700837"/>
              <a:ext cx="3514725" cy="1266825"/>
            </a:xfrm>
            <a:custGeom>
              <a:avLst/>
              <a:gdLst/>
              <a:ahLst/>
              <a:cxnLst/>
              <a:rect l="l" t="t" r="r" b="b"/>
              <a:pathLst>
                <a:path w="3514725" h="1266825">
                  <a:moveTo>
                    <a:pt x="0" y="1195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9" y="12039"/>
                  </a:lnTo>
                  <a:lnTo>
                    <a:pt x="35649" y="9433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3443287" y="0"/>
                  </a:lnTo>
                  <a:lnTo>
                    <a:pt x="3447977" y="0"/>
                  </a:lnTo>
                  <a:lnTo>
                    <a:pt x="3452622" y="457"/>
                  </a:lnTo>
                  <a:lnTo>
                    <a:pt x="3482975" y="12039"/>
                  </a:lnTo>
                  <a:lnTo>
                    <a:pt x="3486875" y="14645"/>
                  </a:lnTo>
                  <a:lnTo>
                    <a:pt x="3490483" y="17606"/>
                  </a:lnTo>
                  <a:lnTo>
                    <a:pt x="3493800" y="20923"/>
                  </a:lnTo>
                  <a:lnTo>
                    <a:pt x="3497117" y="24239"/>
                  </a:lnTo>
                  <a:lnTo>
                    <a:pt x="3513351" y="57499"/>
                  </a:lnTo>
                  <a:lnTo>
                    <a:pt x="3514266" y="62100"/>
                  </a:lnTo>
                  <a:lnTo>
                    <a:pt x="3514724" y="66746"/>
                  </a:lnTo>
                  <a:lnTo>
                    <a:pt x="3514724" y="71437"/>
                  </a:lnTo>
                  <a:lnTo>
                    <a:pt x="3514724" y="1195387"/>
                  </a:lnTo>
                  <a:lnTo>
                    <a:pt x="3502684" y="1235075"/>
                  </a:lnTo>
                  <a:lnTo>
                    <a:pt x="3493800" y="1245901"/>
                  </a:lnTo>
                  <a:lnTo>
                    <a:pt x="3490483" y="1249217"/>
                  </a:lnTo>
                  <a:lnTo>
                    <a:pt x="3486875" y="1252179"/>
                  </a:lnTo>
                  <a:lnTo>
                    <a:pt x="3482975" y="1254784"/>
                  </a:lnTo>
                  <a:lnTo>
                    <a:pt x="3479074" y="1257391"/>
                  </a:lnTo>
                  <a:lnTo>
                    <a:pt x="3457223" y="1265451"/>
                  </a:lnTo>
                  <a:lnTo>
                    <a:pt x="3452622" y="1266367"/>
                  </a:lnTo>
                  <a:lnTo>
                    <a:pt x="3447977" y="1266824"/>
                  </a:lnTo>
                  <a:lnTo>
                    <a:pt x="3443287" y="1266824"/>
                  </a:lnTo>
                  <a:lnTo>
                    <a:pt x="71437" y="1266824"/>
                  </a:lnTo>
                  <a:lnTo>
                    <a:pt x="66746" y="1266824"/>
                  </a:lnTo>
                  <a:lnTo>
                    <a:pt x="62101" y="1266367"/>
                  </a:lnTo>
                  <a:lnTo>
                    <a:pt x="57500" y="1265451"/>
                  </a:lnTo>
                  <a:lnTo>
                    <a:pt x="52900" y="1264536"/>
                  </a:lnTo>
                  <a:lnTo>
                    <a:pt x="48433" y="1263181"/>
                  </a:lnTo>
                  <a:lnTo>
                    <a:pt x="44099" y="1261386"/>
                  </a:lnTo>
                  <a:lnTo>
                    <a:pt x="39765" y="1259591"/>
                  </a:lnTo>
                  <a:lnTo>
                    <a:pt x="35649" y="1257391"/>
                  </a:lnTo>
                  <a:lnTo>
                    <a:pt x="31748" y="1254784"/>
                  </a:lnTo>
                  <a:lnTo>
                    <a:pt x="27848" y="1252179"/>
                  </a:lnTo>
                  <a:lnTo>
                    <a:pt x="24240" y="1249217"/>
                  </a:lnTo>
                  <a:lnTo>
                    <a:pt x="20923" y="1245901"/>
                  </a:lnTo>
                  <a:lnTo>
                    <a:pt x="17606" y="1242584"/>
                  </a:lnTo>
                  <a:lnTo>
                    <a:pt x="1372" y="1209323"/>
                  </a:lnTo>
                  <a:lnTo>
                    <a:pt x="457" y="1204722"/>
                  </a:lnTo>
                  <a:lnTo>
                    <a:pt x="0" y="1200077"/>
                  </a:lnTo>
                  <a:lnTo>
                    <a:pt x="0" y="11953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36" name="object 36" descr=""/>
            <p:cNvSpPr/>
            <p:nvPr/>
          </p:nvSpPr>
          <p:spPr>
            <a:xfrm>
              <a:off x="714374" y="6705599"/>
              <a:ext cx="3505200" cy="381000"/>
            </a:xfrm>
            <a:custGeom>
              <a:avLst/>
              <a:gdLst/>
              <a:ahLst/>
              <a:cxnLst/>
              <a:rect l="l" t="t" r="r" b="b"/>
              <a:pathLst>
                <a:path w="3505200" h="381000">
                  <a:moveTo>
                    <a:pt x="3505199" y="380999"/>
                  </a:moveTo>
                  <a:lnTo>
                    <a:pt x="0" y="380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3434003" y="0"/>
                  </a:lnTo>
                  <a:lnTo>
                    <a:pt x="3475493" y="15621"/>
                  </a:lnTo>
                  <a:lnTo>
                    <a:pt x="3501313" y="51661"/>
                  </a:lnTo>
                  <a:lnTo>
                    <a:pt x="3505199" y="3809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37" name="object 37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4474" y="6829424"/>
              <a:ext cx="190499" cy="152399"/>
            </a:xfrm>
            <a:prstGeom prst="rect">
              <a:avLst/>
            </a:prstGeom>
          </p:spPr>
        </p:pic>
      </p:grpSp>
      <p:sp>
        <p:nvSpPr>
          <p:cNvPr id="38" name="object 38" descr=""/>
          <p:cNvSpPr txBox="1"/>
          <p:nvPr/>
        </p:nvSpPr>
        <p:spPr>
          <a:xfrm>
            <a:off x="2903271" y="4275264"/>
            <a:ext cx="108204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통합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333333"/>
                </a:solidFill>
                <a:latin typeface="Dotum"/>
                <a:cs typeface="Dotum"/>
              </a:rPr>
              <a:t>플랫폼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39" name="object 39" descr=""/>
          <p:cNvGrpSpPr/>
          <p:nvPr/>
        </p:nvGrpSpPr>
        <p:grpSpPr>
          <a:xfrm>
            <a:off x="6296023" y="3362324"/>
            <a:ext cx="5286375" cy="2724150"/>
            <a:chOff x="6296023" y="3362324"/>
            <a:chExt cx="5286375" cy="2724150"/>
          </a:xfrm>
        </p:grpSpPr>
        <p:sp>
          <p:nvSpPr>
            <p:cNvPr id="40" name="object 40" descr=""/>
            <p:cNvSpPr/>
            <p:nvPr/>
          </p:nvSpPr>
          <p:spPr>
            <a:xfrm>
              <a:off x="6300786" y="3367087"/>
              <a:ext cx="5276850" cy="2714625"/>
            </a:xfrm>
            <a:custGeom>
              <a:avLst/>
              <a:gdLst/>
              <a:ahLst/>
              <a:cxnLst/>
              <a:rect l="l" t="t" r="r" b="b"/>
              <a:pathLst>
                <a:path w="5276850" h="2714625">
                  <a:moveTo>
                    <a:pt x="5210103" y="2714623"/>
                  </a:moveTo>
                  <a:lnTo>
                    <a:pt x="66747" y="2714623"/>
                  </a:lnTo>
                  <a:lnTo>
                    <a:pt x="62101" y="2714166"/>
                  </a:lnTo>
                  <a:lnTo>
                    <a:pt x="24239" y="2697017"/>
                  </a:lnTo>
                  <a:lnTo>
                    <a:pt x="2287" y="2661723"/>
                  </a:lnTo>
                  <a:lnTo>
                    <a:pt x="0" y="2647877"/>
                  </a:lnTo>
                  <a:lnTo>
                    <a:pt x="0" y="26431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5210103" y="0"/>
                  </a:lnTo>
                  <a:lnTo>
                    <a:pt x="5248999" y="14644"/>
                  </a:lnTo>
                  <a:lnTo>
                    <a:pt x="5273205" y="48432"/>
                  </a:lnTo>
                  <a:lnTo>
                    <a:pt x="5276850" y="66746"/>
                  </a:lnTo>
                  <a:lnTo>
                    <a:pt x="5276850" y="2647877"/>
                  </a:lnTo>
                  <a:lnTo>
                    <a:pt x="5262203" y="2686775"/>
                  </a:lnTo>
                  <a:lnTo>
                    <a:pt x="5228417" y="2710981"/>
                  </a:lnTo>
                  <a:lnTo>
                    <a:pt x="5214748" y="2714166"/>
                  </a:lnTo>
                  <a:lnTo>
                    <a:pt x="5210103" y="2714623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1" name="object 41" descr=""/>
            <p:cNvSpPr/>
            <p:nvPr/>
          </p:nvSpPr>
          <p:spPr>
            <a:xfrm>
              <a:off x="6300786" y="3367087"/>
              <a:ext cx="5276850" cy="2714625"/>
            </a:xfrm>
            <a:custGeom>
              <a:avLst/>
              <a:gdLst/>
              <a:ahLst/>
              <a:cxnLst/>
              <a:rect l="l" t="t" r="r" b="b"/>
              <a:pathLst>
                <a:path w="5276850" h="2714625">
                  <a:moveTo>
                    <a:pt x="0" y="26431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6" y="62100"/>
                  </a:lnTo>
                  <a:lnTo>
                    <a:pt x="1371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71438" y="0"/>
                  </a:lnTo>
                  <a:lnTo>
                    <a:pt x="5205412" y="0"/>
                  </a:lnTo>
                  <a:lnTo>
                    <a:pt x="5245100" y="12038"/>
                  </a:lnTo>
                  <a:lnTo>
                    <a:pt x="5271409" y="44099"/>
                  </a:lnTo>
                  <a:lnTo>
                    <a:pt x="5273205" y="48432"/>
                  </a:lnTo>
                  <a:lnTo>
                    <a:pt x="5274560" y="52899"/>
                  </a:lnTo>
                  <a:lnTo>
                    <a:pt x="5275476" y="57500"/>
                  </a:lnTo>
                  <a:lnTo>
                    <a:pt x="5276391" y="62100"/>
                  </a:lnTo>
                  <a:lnTo>
                    <a:pt x="5276850" y="66746"/>
                  </a:lnTo>
                  <a:lnTo>
                    <a:pt x="5276850" y="71437"/>
                  </a:lnTo>
                  <a:lnTo>
                    <a:pt x="5276850" y="2643187"/>
                  </a:lnTo>
                  <a:lnTo>
                    <a:pt x="5276850" y="2647877"/>
                  </a:lnTo>
                  <a:lnTo>
                    <a:pt x="5276391" y="2652523"/>
                  </a:lnTo>
                  <a:lnTo>
                    <a:pt x="5275476" y="2657123"/>
                  </a:lnTo>
                  <a:lnTo>
                    <a:pt x="5274560" y="2661723"/>
                  </a:lnTo>
                  <a:lnTo>
                    <a:pt x="5273205" y="2666191"/>
                  </a:lnTo>
                  <a:lnTo>
                    <a:pt x="5271409" y="2670524"/>
                  </a:lnTo>
                  <a:lnTo>
                    <a:pt x="5269615" y="2674858"/>
                  </a:lnTo>
                  <a:lnTo>
                    <a:pt x="5267414" y="2678975"/>
                  </a:lnTo>
                  <a:lnTo>
                    <a:pt x="5264809" y="2682875"/>
                  </a:lnTo>
                  <a:lnTo>
                    <a:pt x="5262203" y="2686775"/>
                  </a:lnTo>
                  <a:lnTo>
                    <a:pt x="5228417" y="2710981"/>
                  </a:lnTo>
                  <a:lnTo>
                    <a:pt x="5219348" y="2713250"/>
                  </a:lnTo>
                  <a:lnTo>
                    <a:pt x="5214748" y="2714166"/>
                  </a:lnTo>
                  <a:lnTo>
                    <a:pt x="5210103" y="2714624"/>
                  </a:lnTo>
                  <a:lnTo>
                    <a:pt x="5205412" y="2714624"/>
                  </a:lnTo>
                  <a:lnTo>
                    <a:pt x="71438" y="2714624"/>
                  </a:lnTo>
                  <a:lnTo>
                    <a:pt x="66747" y="2714624"/>
                  </a:lnTo>
                  <a:lnTo>
                    <a:pt x="62101" y="2714166"/>
                  </a:lnTo>
                  <a:lnTo>
                    <a:pt x="57500" y="2713250"/>
                  </a:lnTo>
                  <a:lnTo>
                    <a:pt x="52899" y="2712336"/>
                  </a:lnTo>
                  <a:lnTo>
                    <a:pt x="48432" y="2710981"/>
                  </a:lnTo>
                  <a:lnTo>
                    <a:pt x="44099" y="2709186"/>
                  </a:lnTo>
                  <a:lnTo>
                    <a:pt x="39764" y="2707391"/>
                  </a:lnTo>
                  <a:lnTo>
                    <a:pt x="35648" y="2705190"/>
                  </a:lnTo>
                  <a:lnTo>
                    <a:pt x="31748" y="2702584"/>
                  </a:lnTo>
                  <a:lnTo>
                    <a:pt x="27847" y="2699979"/>
                  </a:lnTo>
                  <a:lnTo>
                    <a:pt x="24239" y="2697017"/>
                  </a:lnTo>
                  <a:lnTo>
                    <a:pt x="20923" y="2693701"/>
                  </a:lnTo>
                  <a:lnTo>
                    <a:pt x="17607" y="2690383"/>
                  </a:lnTo>
                  <a:lnTo>
                    <a:pt x="14645" y="2686775"/>
                  </a:lnTo>
                  <a:lnTo>
                    <a:pt x="12038" y="2682875"/>
                  </a:lnTo>
                  <a:lnTo>
                    <a:pt x="9432" y="2678975"/>
                  </a:lnTo>
                  <a:lnTo>
                    <a:pt x="7232" y="2674858"/>
                  </a:lnTo>
                  <a:lnTo>
                    <a:pt x="5437" y="2670524"/>
                  </a:lnTo>
                  <a:lnTo>
                    <a:pt x="3642" y="2666191"/>
                  </a:lnTo>
                  <a:lnTo>
                    <a:pt x="2287" y="2661723"/>
                  </a:lnTo>
                  <a:lnTo>
                    <a:pt x="1371" y="2657123"/>
                  </a:lnTo>
                  <a:lnTo>
                    <a:pt x="456" y="2652523"/>
                  </a:lnTo>
                  <a:lnTo>
                    <a:pt x="0" y="2647877"/>
                  </a:lnTo>
                  <a:lnTo>
                    <a:pt x="0" y="26431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6283324" y="2962910"/>
            <a:ext cx="130556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>
                <a:solidFill>
                  <a:srgbClr val="1328A0"/>
                </a:solidFill>
                <a:latin typeface="Dotum"/>
                <a:cs typeface="Dotum"/>
              </a:rPr>
              <a:t>솔루션</a:t>
            </a:r>
            <a:r>
              <a:rPr dirty="0" sz="1700" spc="-14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1700" spc="-345">
                <a:solidFill>
                  <a:srgbClr val="1328A0"/>
                </a:solidFill>
                <a:latin typeface="Dotum"/>
                <a:cs typeface="Dotum"/>
              </a:rPr>
              <a:t>아키텍처</a:t>
            </a:r>
            <a:endParaRPr sz="1700">
              <a:latin typeface="Dotum"/>
              <a:cs typeface="Dotum"/>
            </a:endParaRPr>
          </a:p>
        </p:txBody>
      </p:sp>
      <p:graphicFrame>
        <p:nvGraphicFramePr>
          <p:cNvPr id="43" name="object 43" descr=""/>
          <p:cNvGraphicFramePr>
            <a:graphicFrameLocks noGrp="1"/>
          </p:cNvGraphicFramePr>
          <p:nvPr/>
        </p:nvGraphicFramePr>
        <p:xfrm>
          <a:off x="6305549" y="3371849"/>
          <a:ext cx="5343525" cy="26835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57800"/>
              </a:tblGrid>
              <a:tr h="666115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10"/>
                        </a:spcBef>
                      </a:pPr>
                      <a:r>
                        <a:rPr dirty="0" sz="1350" spc="-26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고객</a:t>
                      </a:r>
                      <a:r>
                        <a:rPr dirty="0" sz="1350" spc="-10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인터페이스</a:t>
                      </a:r>
                      <a:r>
                        <a:rPr dirty="0" sz="1350" spc="-10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레이어</a:t>
                      </a:r>
                      <a:endParaRPr sz="1350">
                        <a:latin typeface="Dotum"/>
                        <a:cs typeface="Dotum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150" spc="-19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모바일</a:t>
                      </a:r>
                      <a:r>
                        <a:rPr dirty="0" sz="1150" spc="-7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11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앱</a:t>
                      </a:r>
                      <a:r>
                        <a:rPr dirty="0" sz="1150" spc="-11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150" spc="1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50" spc="-16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웹사이트</a:t>
                      </a:r>
                      <a:r>
                        <a:rPr dirty="0" sz="1150" spc="-16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150" spc="1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50" spc="-2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키오스크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128270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EFF5FF"/>
                    </a:solidFill>
                  </a:tcPr>
                </a:tc>
              </a:tr>
              <a:tr h="67564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sz="1350" spc="-26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비즈니스</a:t>
                      </a:r>
                      <a:r>
                        <a:rPr dirty="0" sz="1350" spc="-10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6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로직</a:t>
                      </a:r>
                      <a:r>
                        <a:rPr dirty="0" sz="1350" spc="-10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레이어</a:t>
                      </a:r>
                      <a:endParaRPr sz="1350">
                        <a:latin typeface="Dotum"/>
                        <a:cs typeface="Dotum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150" spc="-19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고객</a:t>
                      </a:r>
                      <a:r>
                        <a:rPr dirty="0" sz="1150" spc="-8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14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관리</a:t>
                      </a:r>
                      <a:r>
                        <a:rPr dirty="0" sz="1150" spc="-14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150" spc="5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50" spc="-19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재고</a:t>
                      </a:r>
                      <a:r>
                        <a:rPr dirty="0" sz="1150" spc="-7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14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관리</a:t>
                      </a:r>
                      <a:r>
                        <a:rPr dirty="0" sz="1150" spc="-14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150" spc="5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50" spc="-19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판매</a:t>
                      </a:r>
                      <a:r>
                        <a:rPr dirty="0" sz="1150" spc="-8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3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분석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137795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EFF5FF"/>
                    </a:solidFill>
                  </a:tcPr>
                </a:tc>
              </a:tr>
              <a:tr h="675640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sz="1350" spc="-26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데이터</a:t>
                      </a:r>
                      <a:r>
                        <a:rPr dirty="0" sz="1350" spc="-10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레이어</a:t>
                      </a:r>
                      <a:endParaRPr sz="1350">
                        <a:latin typeface="Dotum"/>
                        <a:cs typeface="Dotum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150" spc="-19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클라우드</a:t>
                      </a:r>
                      <a:r>
                        <a:rPr dirty="0" sz="1150" spc="-7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19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기반</a:t>
                      </a:r>
                      <a:r>
                        <a:rPr dirty="0" sz="1150" spc="-6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17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데이터베이스</a:t>
                      </a:r>
                      <a:r>
                        <a:rPr dirty="0" sz="1150" spc="-17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150" spc="1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50" spc="-19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분석</a:t>
                      </a:r>
                      <a:r>
                        <a:rPr dirty="0" sz="1150" spc="-6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엔진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137795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EFF5FF"/>
                    </a:solidFill>
                  </a:tcPr>
                </a:tc>
              </a:tr>
              <a:tr h="666115">
                <a:tc>
                  <a:txBody>
                    <a:bodyPr/>
                    <a:lstStyle/>
                    <a:p>
                      <a:pPr marL="118745">
                        <a:lnSpc>
                          <a:spcPct val="100000"/>
                        </a:lnSpc>
                        <a:spcBef>
                          <a:spcPts val="1085"/>
                        </a:spcBef>
                      </a:pPr>
                      <a:r>
                        <a:rPr dirty="0" sz="1350" spc="-26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통합</a:t>
                      </a:r>
                      <a:r>
                        <a:rPr dirty="0" sz="1350" spc="-11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350" spc="-28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레이어</a:t>
                      </a:r>
                      <a:endParaRPr sz="1350">
                        <a:latin typeface="Dotum"/>
                        <a:cs typeface="Dotum"/>
                      </a:endParaRPr>
                    </a:p>
                    <a:p>
                      <a:pPr marL="118745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dirty="0" sz="1150" spc="-70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API,</a:t>
                      </a:r>
                      <a:r>
                        <a:rPr dirty="0" sz="1150" spc="5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50" spc="-19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연동</a:t>
                      </a:r>
                      <a:r>
                        <a:rPr dirty="0" sz="1150" spc="-7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16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인터페이스</a:t>
                      </a:r>
                      <a:r>
                        <a:rPr dirty="0" sz="1150" spc="-165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,</a:t>
                      </a:r>
                      <a:r>
                        <a:rPr dirty="0" sz="1150" spc="5">
                          <a:solidFill>
                            <a:srgbClr val="333333"/>
                          </a:solidFill>
                          <a:latin typeface="Microsoft Sans Serif"/>
                          <a:cs typeface="Microsoft Sans Serif"/>
                        </a:rPr>
                        <a:t> </a:t>
                      </a:r>
                      <a:r>
                        <a:rPr dirty="0" sz="1150" spc="-19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보안</a:t>
                      </a:r>
                      <a:r>
                        <a:rPr dirty="0" sz="1150" spc="-7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-1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프레임워크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137795">
                    <a:lnL w="9525">
                      <a:solidFill>
                        <a:srgbClr val="DFDFDF"/>
                      </a:solidFill>
                      <a:prstDash val="solid"/>
                    </a:lnL>
                    <a:lnR w="9525">
                      <a:solidFill>
                        <a:srgbClr val="DFDFDF"/>
                      </a:solidFill>
                      <a:prstDash val="solid"/>
                    </a:lnR>
                    <a:lnT w="9525">
                      <a:solidFill>
                        <a:srgbClr val="DFDFDF"/>
                      </a:solidFill>
                      <a:prstDash val="solid"/>
                    </a:lnT>
                    <a:lnB w="9525">
                      <a:solidFill>
                        <a:srgbClr val="DFDFDF"/>
                      </a:solidFill>
                      <a:prstDash val="solid"/>
                    </a:lnB>
                    <a:solidFill>
                      <a:srgbClr val="EFF5FF"/>
                    </a:solidFill>
                  </a:tcPr>
                </a:tc>
              </a:tr>
            </a:tbl>
          </a:graphicData>
        </a:graphic>
      </p:graphicFrame>
      <p:sp>
        <p:nvSpPr>
          <p:cNvPr id="44" name="object 44" descr=""/>
          <p:cNvSpPr txBox="1"/>
          <p:nvPr/>
        </p:nvSpPr>
        <p:spPr>
          <a:xfrm>
            <a:off x="692149" y="6296659"/>
            <a:ext cx="1412240" cy="2838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700" spc="-325">
                <a:solidFill>
                  <a:srgbClr val="1328A0"/>
                </a:solidFill>
                <a:latin typeface="Dotum"/>
                <a:cs typeface="Dotum"/>
              </a:rPr>
              <a:t>주요</a:t>
            </a:r>
            <a:r>
              <a:rPr dirty="0" sz="1700" spc="-150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1328A0"/>
                </a:solidFill>
                <a:latin typeface="Dotum"/>
                <a:cs typeface="Dotum"/>
              </a:rPr>
              <a:t>모듈</a:t>
            </a:r>
            <a:r>
              <a:rPr dirty="0" sz="1700" spc="-14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1700" spc="-325">
                <a:solidFill>
                  <a:srgbClr val="1328A0"/>
                </a:solidFill>
                <a:latin typeface="Dotum"/>
                <a:cs typeface="Dotum"/>
              </a:rPr>
              <a:t>및</a:t>
            </a:r>
            <a:r>
              <a:rPr dirty="0" sz="1700" spc="-14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1700" spc="-350">
                <a:solidFill>
                  <a:srgbClr val="1328A0"/>
                </a:solidFill>
                <a:latin typeface="Dotum"/>
                <a:cs typeface="Dotum"/>
              </a:rPr>
              <a:t>기능</a:t>
            </a:r>
            <a:endParaRPr sz="1700">
              <a:latin typeface="Dotum"/>
              <a:cs typeface="Dotum"/>
            </a:endParaRPr>
          </a:p>
        </p:txBody>
      </p:sp>
      <p:sp>
        <p:nvSpPr>
          <p:cNvPr id="45" name="object 45" descr=""/>
          <p:cNvSpPr txBox="1"/>
          <p:nvPr/>
        </p:nvSpPr>
        <p:spPr>
          <a:xfrm>
            <a:off x="1777660" y="6766763"/>
            <a:ext cx="1650364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14">
                <a:solidFill>
                  <a:srgbClr val="FFFFFF"/>
                </a:solidFill>
                <a:latin typeface="Microsoft Sans Serif"/>
                <a:cs typeface="Microsoft Sans Serif"/>
              </a:rPr>
              <a:t>Customer</a:t>
            </a:r>
            <a:r>
              <a:rPr dirty="0" sz="1450" spc="-5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120">
                <a:solidFill>
                  <a:srgbClr val="FFFFFF"/>
                </a:solidFill>
                <a:latin typeface="Microsoft Sans Serif"/>
                <a:cs typeface="Microsoft Sans Serif"/>
              </a:rPr>
              <a:t>Engagement</a:t>
            </a:r>
            <a:endParaRPr sz="1450">
              <a:latin typeface="Microsoft Sans Serif"/>
              <a:cs typeface="Microsoft Sans Serif"/>
            </a:endParaRPr>
          </a:p>
        </p:txBody>
      </p:sp>
      <p:grpSp>
        <p:nvGrpSpPr>
          <p:cNvPr id="46" name="object 46" descr=""/>
          <p:cNvGrpSpPr/>
          <p:nvPr/>
        </p:nvGrpSpPr>
        <p:grpSpPr>
          <a:xfrm>
            <a:off x="827858" y="6696074"/>
            <a:ext cx="7078345" cy="1276350"/>
            <a:chOff x="827858" y="6696074"/>
            <a:chExt cx="7078345" cy="1276350"/>
          </a:xfrm>
        </p:grpSpPr>
        <p:pic>
          <p:nvPicPr>
            <p:cNvPr id="47" name="object 4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7858" y="7262701"/>
              <a:ext cx="115907" cy="83250"/>
            </a:xfrm>
            <a:prstGeom prst="rect">
              <a:avLst/>
            </a:prstGeom>
          </p:spPr>
        </p:pic>
        <p:pic>
          <p:nvPicPr>
            <p:cNvPr id="48" name="object 4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7858" y="7491301"/>
              <a:ext cx="115907" cy="83250"/>
            </a:xfrm>
            <a:prstGeom prst="rect">
              <a:avLst/>
            </a:prstGeom>
          </p:spPr>
        </p:pic>
        <p:pic>
          <p:nvPicPr>
            <p:cNvPr id="49" name="object 4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7858" y="7719901"/>
              <a:ext cx="115907" cy="83250"/>
            </a:xfrm>
            <a:prstGeom prst="rect">
              <a:avLst/>
            </a:prstGeom>
          </p:spPr>
        </p:pic>
        <p:sp>
          <p:nvSpPr>
            <p:cNvPr id="50" name="object 50" descr=""/>
            <p:cNvSpPr/>
            <p:nvPr/>
          </p:nvSpPr>
          <p:spPr>
            <a:xfrm>
              <a:off x="4386262" y="6700836"/>
              <a:ext cx="3514725" cy="1266825"/>
            </a:xfrm>
            <a:custGeom>
              <a:avLst/>
              <a:gdLst/>
              <a:ahLst/>
              <a:cxnLst/>
              <a:rect l="l" t="t" r="r" b="b"/>
              <a:pathLst>
                <a:path w="3514725" h="1266825">
                  <a:moveTo>
                    <a:pt x="3447978" y="1266824"/>
                  </a:moveTo>
                  <a:lnTo>
                    <a:pt x="66746" y="1266824"/>
                  </a:lnTo>
                  <a:lnTo>
                    <a:pt x="62101" y="1266367"/>
                  </a:lnTo>
                  <a:lnTo>
                    <a:pt x="24240" y="1249217"/>
                  </a:lnTo>
                  <a:lnTo>
                    <a:pt x="2287" y="1213923"/>
                  </a:lnTo>
                  <a:lnTo>
                    <a:pt x="0" y="1200077"/>
                  </a:lnTo>
                  <a:lnTo>
                    <a:pt x="0" y="1195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3447978" y="0"/>
                  </a:lnTo>
                  <a:lnTo>
                    <a:pt x="3486874" y="14645"/>
                  </a:lnTo>
                  <a:lnTo>
                    <a:pt x="3511080" y="48432"/>
                  </a:lnTo>
                  <a:lnTo>
                    <a:pt x="3514724" y="66746"/>
                  </a:lnTo>
                  <a:lnTo>
                    <a:pt x="3514724" y="1200077"/>
                  </a:lnTo>
                  <a:lnTo>
                    <a:pt x="3500077" y="1238975"/>
                  </a:lnTo>
                  <a:lnTo>
                    <a:pt x="3466290" y="1263181"/>
                  </a:lnTo>
                  <a:lnTo>
                    <a:pt x="3452623" y="1266367"/>
                  </a:lnTo>
                  <a:lnTo>
                    <a:pt x="3447978" y="1266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4386262" y="6700836"/>
              <a:ext cx="3514725" cy="1266825"/>
            </a:xfrm>
            <a:custGeom>
              <a:avLst/>
              <a:gdLst/>
              <a:ahLst/>
              <a:cxnLst/>
              <a:rect l="l" t="t" r="r" b="b"/>
              <a:pathLst>
                <a:path w="3514725" h="1266825">
                  <a:moveTo>
                    <a:pt x="0" y="1195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3443287" y="0"/>
                  </a:lnTo>
                  <a:lnTo>
                    <a:pt x="3447978" y="0"/>
                  </a:lnTo>
                  <a:lnTo>
                    <a:pt x="3452623" y="457"/>
                  </a:lnTo>
                  <a:lnTo>
                    <a:pt x="3482974" y="12039"/>
                  </a:lnTo>
                  <a:lnTo>
                    <a:pt x="3486874" y="14645"/>
                  </a:lnTo>
                  <a:lnTo>
                    <a:pt x="3490483" y="17606"/>
                  </a:lnTo>
                  <a:lnTo>
                    <a:pt x="3493800" y="20923"/>
                  </a:lnTo>
                  <a:lnTo>
                    <a:pt x="3497117" y="24239"/>
                  </a:lnTo>
                  <a:lnTo>
                    <a:pt x="3513350" y="57499"/>
                  </a:lnTo>
                  <a:lnTo>
                    <a:pt x="3514266" y="62100"/>
                  </a:lnTo>
                  <a:lnTo>
                    <a:pt x="3514724" y="66746"/>
                  </a:lnTo>
                  <a:lnTo>
                    <a:pt x="3514724" y="71437"/>
                  </a:lnTo>
                  <a:lnTo>
                    <a:pt x="3514724" y="1195387"/>
                  </a:lnTo>
                  <a:lnTo>
                    <a:pt x="3502684" y="1235075"/>
                  </a:lnTo>
                  <a:lnTo>
                    <a:pt x="3493800" y="1245901"/>
                  </a:lnTo>
                  <a:lnTo>
                    <a:pt x="3490483" y="1249217"/>
                  </a:lnTo>
                  <a:lnTo>
                    <a:pt x="3486874" y="1252179"/>
                  </a:lnTo>
                  <a:lnTo>
                    <a:pt x="3482974" y="1254784"/>
                  </a:lnTo>
                  <a:lnTo>
                    <a:pt x="3479073" y="1257391"/>
                  </a:lnTo>
                  <a:lnTo>
                    <a:pt x="3457223" y="1265451"/>
                  </a:lnTo>
                  <a:lnTo>
                    <a:pt x="3452623" y="1266367"/>
                  </a:lnTo>
                  <a:lnTo>
                    <a:pt x="3447978" y="1266824"/>
                  </a:lnTo>
                  <a:lnTo>
                    <a:pt x="3443287" y="1266824"/>
                  </a:lnTo>
                  <a:lnTo>
                    <a:pt x="71437" y="1266824"/>
                  </a:lnTo>
                  <a:lnTo>
                    <a:pt x="66746" y="1266824"/>
                  </a:lnTo>
                  <a:lnTo>
                    <a:pt x="62101" y="1266367"/>
                  </a:lnTo>
                  <a:lnTo>
                    <a:pt x="57500" y="1265451"/>
                  </a:lnTo>
                  <a:lnTo>
                    <a:pt x="52899" y="1264536"/>
                  </a:lnTo>
                  <a:lnTo>
                    <a:pt x="48432" y="1263181"/>
                  </a:lnTo>
                  <a:lnTo>
                    <a:pt x="44099" y="1261386"/>
                  </a:lnTo>
                  <a:lnTo>
                    <a:pt x="39765" y="1259591"/>
                  </a:lnTo>
                  <a:lnTo>
                    <a:pt x="35648" y="1257391"/>
                  </a:lnTo>
                  <a:lnTo>
                    <a:pt x="31748" y="1254784"/>
                  </a:lnTo>
                  <a:lnTo>
                    <a:pt x="27848" y="1252179"/>
                  </a:lnTo>
                  <a:lnTo>
                    <a:pt x="24240" y="1249217"/>
                  </a:lnTo>
                  <a:lnTo>
                    <a:pt x="20923" y="1245901"/>
                  </a:lnTo>
                  <a:lnTo>
                    <a:pt x="17606" y="1242584"/>
                  </a:lnTo>
                  <a:lnTo>
                    <a:pt x="457" y="1204722"/>
                  </a:lnTo>
                  <a:lnTo>
                    <a:pt x="0" y="1200077"/>
                  </a:lnTo>
                  <a:lnTo>
                    <a:pt x="0" y="11953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4391024" y="6705599"/>
              <a:ext cx="3505200" cy="381000"/>
            </a:xfrm>
            <a:custGeom>
              <a:avLst/>
              <a:gdLst/>
              <a:ahLst/>
              <a:cxnLst/>
              <a:rect l="l" t="t" r="r" b="b"/>
              <a:pathLst>
                <a:path w="3505200" h="381000">
                  <a:moveTo>
                    <a:pt x="3505200" y="380999"/>
                  </a:moveTo>
                  <a:lnTo>
                    <a:pt x="0" y="380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34003" y="0"/>
                  </a:lnTo>
                  <a:lnTo>
                    <a:pt x="3475494" y="15621"/>
                  </a:lnTo>
                  <a:lnTo>
                    <a:pt x="3501313" y="51661"/>
                  </a:lnTo>
                  <a:lnTo>
                    <a:pt x="3505200" y="71196"/>
                  </a:lnTo>
                  <a:lnTo>
                    <a:pt x="3505200" y="3809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3" name="object 53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220176" y="6831924"/>
              <a:ext cx="187523" cy="149363"/>
            </a:xfrm>
            <a:prstGeom prst="rect">
              <a:avLst/>
            </a:prstGeom>
          </p:spPr>
        </p:pic>
      </p:grpSp>
      <p:sp>
        <p:nvSpPr>
          <p:cNvPr id="54" name="object 54" descr=""/>
          <p:cNvSpPr txBox="1"/>
          <p:nvPr/>
        </p:nvSpPr>
        <p:spPr>
          <a:xfrm>
            <a:off x="1008094" y="7142136"/>
            <a:ext cx="1364615" cy="711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90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고객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맞춤형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서비스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10">
                <a:solidFill>
                  <a:srgbClr val="333333"/>
                </a:solidFill>
                <a:latin typeface="Dotum"/>
                <a:cs typeface="Dotum"/>
              </a:rPr>
              <a:t>제공</a:t>
            </a:r>
            <a:r>
              <a:rPr dirty="0" sz="11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개인화된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제품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33333"/>
                </a:solidFill>
                <a:latin typeface="Dotum"/>
                <a:cs typeface="Dotum"/>
              </a:rPr>
              <a:t>추천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멤버십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프로그램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endParaRPr sz="1150">
              <a:latin typeface="Dotum"/>
              <a:cs typeface="Dotum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5481099" y="6766763"/>
            <a:ext cx="159639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85">
                <a:solidFill>
                  <a:srgbClr val="FFFFFF"/>
                </a:solidFill>
                <a:latin typeface="Microsoft Sans Serif"/>
                <a:cs typeface="Microsoft Sans Serif"/>
              </a:rPr>
              <a:t>Operational</a:t>
            </a:r>
            <a:r>
              <a:rPr dirty="0" sz="1450" spc="-20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85">
                <a:solidFill>
                  <a:srgbClr val="FFFFFF"/>
                </a:solidFill>
                <a:latin typeface="Microsoft Sans Serif"/>
                <a:cs typeface="Microsoft Sans Serif"/>
              </a:rPr>
              <a:t>Efficiency</a:t>
            </a:r>
            <a:endParaRPr sz="1450">
              <a:latin typeface="Microsoft Sans Serif"/>
              <a:cs typeface="Microsoft Sans Serif"/>
            </a:endParaRPr>
          </a:p>
        </p:txBody>
      </p:sp>
      <p:grpSp>
        <p:nvGrpSpPr>
          <p:cNvPr id="56" name="object 56" descr=""/>
          <p:cNvGrpSpPr/>
          <p:nvPr/>
        </p:nvGrpSpPr>
        <p:grpSpPr>
          <a:xfrm>
            <a:off x="4504508" y="6696074"/>
            <a:ext cx="7078345" cy="1276350"/>
            <a:chOff x="4504508" y="6696074"/>
            <a:chExt cx="7078345" cy="1276350"/>
          </a:xfrm>
        </p:grpSpPr>
        <p:pic>
          <p:nvPicPr>
            <p:cNvPr id="57" name="object 5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4508" y="7262701"/>
              <a:ext cx="115907" cy="83250"/>
            </a:xfrm>
            <a:prstGeom prst="rect">
              <a:avLst/>
            </a:prstGeom>
          </p:spPr>
        </p:pic>
        <p:pic>
          <p:nvPicPr>
            <p:cNvPr id="58" name="object 5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4508" y="7491301"/>
              <a:ext cx="115907" cy="83250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4508" y="7719901"/>
              <a:ext cx="115907" cy="83250"/>
            </a:xfrm>
            <a:prstGeom prst="rect">
              <a:avLst/>
            </a:prstGeom>
          </p:spPr>
        </p:pic>
        <p:sp>
          <p:nvSpPr>
            <p:cNvPr id="60" name="object 60" descr=""/>
            <p:cNvSpPr/>
            <p:nvPr/>
          </p:nvSpPr>
          <p:spPr>
            <a:xfrm>
              <a:off x="8062911" y="6700836"/>
              <a:ext cx="3514725" cy="1266825"/>
            </a:xfrm>
            <a:custGeom>
              <a:avLst/>
              <a:gdLst/>
              <a:ahLst/>
              <a:cxnLst/>
              <a:rect l="l" t="t" r="r" b="b"/>
              <a:pathLst>
                <a:path w="3514725" h="1266825">
                  <a:moveTo>
                    <a:pt x="3447978" y="1266824"/>
                  </a:moveTo>
                  <a:lnTo>
                    <a:pt x="66747" y="1266824"/>
                  </a:lnTo>
                  <a:lnTo>
                    <a:pt x="62101" y="1266367"/>
                  </a:lnTo>
                  <a:lnTo>
                    <a:pt x="24240" y="1249217"/>
                  </a:lnTo>
                  <a:lnTo>
                    <a:pt x="2287" y="1213923"/>
                  </a:lnTo>
                  <a:lnTo>
                    <a:pt x="0" y="1200077"/>
                  </a:lnTo>
                  <a:lnTo>
                    <a:pt x="0" y="1195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7" y="0"/>
                  </a:lnTo>
                  <a:lnTo>
                    <a:pt x="3447978" y="0"/>
                  </a:lnTo>
                  <a:lnTo>
                    <a:pt x="3486874" y="14645"/>
                  </a:lnTo>
                  <a:lnTo>
                    <a:pt x="3511080" y="48432"/>
                  </a:lnTo>
                  <a:lnTo>
                    <a:pt x="3514725" y="66746"/>
                  </a:lnTo>
                  <a:lnTo>
                    <a:pt x="3514725" y="1200077"/>
                  </a:lnTo>
                  <a:lnTo>
                    <a:pt x="3500078" y="1238975"/>
                  </a:lnTo>
                  <a:lnTo>
                    <a:pt x="3466292" y="1263181"/>
                  </a:lnTo>
                  <a:lnTo>
                    <a:pt x="3452623" y="1266367"/>
                  </a:lnTo>
                  <a:lnTo>
                    <a:pt x="3447978" y="1266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1" name="object 61" descr=""/>
            <p:cNvSpPr/>
            <p:nvPr/>
          </p:nvSpPr>
          <p:spPr>
            <a:xfrm>
              <a:off x="8062911" y="6700836"/>
              <a:ext cx="3514725" cy="1266825"/>
            </a:xfrm>
            <a:custGeom>
              <a:avLst/>
              <a:gdLst/>
              <a:ahLst/>
              <a:cxnLst/>
              <a:rect l="l" t="t" r="r" b="b"/>
              <a:pathLst>
                <a:path w="3514725" h="1266825">
                  <a:moveTo>
                    <a:pt x="0" y="1195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1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57501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3443287" y="0"/>
                  </a:lnTo>
                  <a:lnTo>
                    <a:pt x="3447978" y="0"/>
                  </a:lnTo>
                  <a:lnTo>
                    <a:pt x="3452623" y="457"/>
                  </a:lnTo>
                  <a:lnTo>
                    <a:pt x="3490483" y="17606"/>
                  </a:lnTo>
                  <a:lnTo>
                    <a:pt x="3509284" y="44098"/>
                  </a:lnTo>
                  <a:lnTo>
                    <a:pt x="3511080" y="48432"/>
                  </a:lnTo>
                  <a:lnTo>
                    <a:pt x="3512435" y="52899"/>
                  </a:lnTo>
                  <a:lnTo>
                    <a:pt x="3513352" y="57499"/>
                  </a:lnTo>
                  <a:lnTo>
                    <a:pt x="3514267" y="62100"/>
                  </a:lnTo>
                  <a:lnTo>
                    <a:pt x="3514725" y="66746"/>
                  </a:lnTo>
                  <a:lnTo>
                    <a:pt x="3514725" y="71437"/>
                  </a:lnTo>
                  <a:lnTo>
                    <a:pt x="3514725" y="1195387"/>
                  </a:lnTo>
                  <a:lnTo>
                    <a:pt x="3514725" y="1200077"/>
                  </a:lnTo>
                  <a:lnTo>
                    <a:pt x="3514267" y="1204723"/>
                  </a:lnTo>
                  <a:lnTo>
                    <a:pt x="3513352" y="1209323"/>
                  </a:lnTo>
                  <a:lnTo>
                    <a:pt x="3512435" y="1213923"/>
                  </a:lnTo>
                  <a:lnTo>
                    <a:pt x="3511080" y="1218390"/>
                  </a:lnTo>
                  <a:lnTo>
                    <a:pt x="3509284" y="1222724"/>
                  </a:lnTo>
                  <a:lnTo>
                    <a:pt x="3507490" y="1227057"/>
                  </a:lnTo>
                  <a:lnTo>
                    <a:pt x="3479075" y="1257391"/>
                  </a:lnTo>
                  <a:lnTo>
                    <a:pt x="3457224" y="1265451"/>
                  </a:lnTo>
                  <a:lnTo>
                    <a:pt x="3452623" y="1266367"/>
                  </a:lnTo>
                  <a:lnTo>
                    <a:pt x="3447978" y="1266824"/>
                  </a:lnTo>
                  <a:lnTo>
                    <a:pt x="3443287" y="1266824"/>
                  </a:lnTo>
                  <a:lnTo>
                    <a:pt x="71438" y="1266824"/>
                  </a:lnTo>
                  <a:lnTo>
                    <a:pt x="66747" y="1266824"/>
                  </a:lnTo>
                  <a:lnTo>
                    <a:pt x="62101" y="1266367"/>
                  </a:lnTo>
                  <a:lnTo>
                    <a:pt x="57501" y="1265451"/>
                  </a:lnTo>
                  <a:lnTo>
                    <a:pt x="52900" y="1264536"/>
                  </a:lnTo>
                  <a:lnTo>
                    <a:pt x="48433" y="1263181"/>
                  </a:lnTo>
                  <a:lnTo>
                    <a:pt x="44099" y="1261386"/>
                  </a:lnTo>
                  <a:lnTo>
                    <a:pt x="39765" y="1259591"/>
                  </a:lnTo>
                  <a:lnTo>
                    <a:pt x="35648" y="1257391"/>
                  </a:lnTo>
                  <a:lnTo>
                    <a:pt x="31748" y="1254784"/>
                  </a:lnTo>
                  <a:lnTo>
                    <a:pt x="27848" y="1252179"/>
                  </a:lnTo>
                  <a:lnTo>
                    <a:pt x="24240" y="1249217"/>
                  </a:lnTo>
                  <a:lnTo>
                    <a:pt x="20923" y="1245901"/>
                  </a:lnTo>
                  <a:lnTo>
                    <a:pt x="17606" y="1242584"/>
                  </a:lnTo>
                  <a:lnTo>
                    <a:pt x="14645" y="1238975"/>
                  </a:lnTo>
                  <a:lnTo>
                    <a:pt x="12039" y="1235075"/>
                  </a:lnTo>
                  <a:lnTo>
                    <a:pt x="9433" y="1231174"/>
                  </a:lnTo>
                  <a:lnTo>
                    <a:pt x="7232" y="1227057"/>
                  </a:lnTo>
                  <a:lnTo>
                    <a:pt x="5437" y="1222724"/>
                  </a:lnTo>
                  <a:lnTo>
                    <a:pt x="3642" y="1218390"/>
                  </a:lnTo>
                  <a:lnTo>
                    <a:pt x="2287" y="1213923"/>
                  </a:lnTo>
                  <a:lnTo>
                    <a:pt x="1371" y="1209323"/>
                  </a:lnTo>
                  <a:lnTo>
                    <a:pt x="457" y="1204722"/>
                  </a:lnTo>
                  <a:lnTo>
                    <a:pt x="0" y="1200077"/>
                  </a:lnTo>
                  <a:lnTo>
                    <a:pt x="0" y="1195387"/>
                  </a:lnTo>
                  <a:close/>
                </a:path>
              </a:pathLst>
            </a:custGeom>
            <a:ln w="9524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2" name="object 62" descr=""/>
            <p:cNvSpPr/>
            <p:nvPr/>
          </p:nvSpPr>
          <p:spPr>
            <a:xfrm>
              <a:off x="8067673" y="6705599"/>
              <a:ext cx="3505200" cy="381000"/>
            </a:xfrm>
            <a:custGeom>
              <a:avLst/>
              <a:gdLst/>
              <a:ahLst/>
              <a:cxnLst/>
              <a:rect l="l" t="t" r="r" b="b"/>
              <a:pathLst>
                <a:path w="3505200" h="381000">
                  <a:moveTo>
                    <a:pt x="3505200" y="380999"/>
                  </a:moveTo>
                  <a:lnTo>
                    <a:pt x="0" y="3809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434003" y="0"/>
                  </a:lnTo>
                  <a:lnTo>
                    <a:pt x="3475494" y="15621"/>
                  </a:lnTo>
                  <a:lnTo>
                    <a:pt x="3501313" y="51661"/>
                  </a:lnTo>
                  <a:lnTo>
                    <a:pt x="3505200" y="71196"/>
                  </a:lnTo>
                  <a:lnTo>
                    <a:pt x="3505200" y="3809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3" name="object 63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086849" y="6829424"/>
              <a:ext cx="152399" cy="152399"/>
            </a:xfrm>
            <a:prstGeom prst="rect">
              <a:avLst/>
            </a:prstGeom>
          </p:spPr>
        </p:pic>
      </p:grpSp>
      <p:sp>
        <p:nvSpPr>
          <p:cNvPr id="64" name="object 64" descr=""/>
          <p:cNvSpPr txBox="1"/>
          <p:nvPr/>
        </p:nvSpPr>
        <p:spPr>
          <a:xfrm>
            <a:off x="4684743" y="7142136"/>
            <a:ext cx="1204595" cy="711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90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매장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운영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33333"/>
                </a:solidFill>
                <a:latin typeface="Dotum"/>
                <a:cs typeface="Dotum"/>
              </a:rPr>
              <a:t>최적화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재고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물류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33333"/>
                </a:solidFill>
                <a:latin typeface="Dotum"/>
                <a:cs typeface="Dotum"/>
              </a:rPr>
              <a:t>관리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실시간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성과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00">
                <a:solidFill>
                  <a:srgbClr val="333333"/>
                </a:solidFill>
                <a:latin typeface="Dotum"/>
                <a:cs typeface="Dotum"/>
              </a:rPr>
              <a:t>대시보드</a:t>
            </a:r>
            <a:endParaRPr sz="1150">
              <a:latin typeface="Dotum"/>
              <a:cs typeface="Dotum"/>
            </a:endParaRPr>
          </a:p>
        </p:txBody>
      </p:sp>
      <p:sp>
        <p:nvSpPr>
          <p:cNvPr id="65" name="object 65" descr=""/>
          <p:cNvSpPr txBox="1"/>
          <p:nvPr/>
        </p:nvSpPr>
        <p:spPr>
          <a:xfrm>
            <a:off x="9302559" y="6766763"/>
            <a:ext cx="1268730" cy="245745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450" spc="-110">
                <a:solidFill>
                  <a:srgbClr val="FFFFFF"/>
                </a:solidFill>
                <a:latin typeface="Microsoft Sans Serif"/>
                <a:cs typeface="Microsoft Sans Serif"/>
              </a:rPr>
              <a:t>Global</a:t>
            </a:r>
            <a:r>
              <a:rPr dirty="0" sz="1450" spc="5">
                <a:solidFill>
                  <a:srgbClr val="FFFFFF"/>
                </a:solidFill>
                <a:latin typeface="Microsoft Sans Serif"/>
                <a:cs typeface="Microsoft Sans Serif"/>
              </a:rPr>
              <a:t> </a:t>
            </a:r>
            <a:r>
              <a:rPr dirty="0" sz="1450" spc="-65">
                <a:solidFill>
                  <a:srgbClr val="FFFFFF"/>
                </a:solidFill>
                <a:latin typeface="Microsoft Sans Serif"/>
                <a:cs typeface="Microsoft Sans Serif"/>
              </a:rPr>
              <a:t>Scalability</a:t>
            </a:r>
            <a:endParaRPr sz="1450">
              <a:latin typeface="Microsoft Sans Serif"/>
              <a:cs typeface="Microsoft Sans Serif"/>
            </a:endParaRPr>
          </a:p>
        </p:txBody>
      </p:sp>
      <p:grpSp>
        <p:nvGrpSpPr>
          <p:cNvPr id="66" name="object 66" descr=""/>
          <p:cNvGrpSpPr/>
          <p:nvPr/>
        </p:nvGrpSpPr>
        <p:grpSpPr>
          <a:xfrm>
            <a:off x="704849" y="7262701"/>
            <a:ext cx="7592695" cy="1795780"/>
            <a:chOff x="704849" y="7262701"/>
            <a:chExt cx="7592695" cy="1795780"/>
          </a:xfrm>
        </p:grpSpPr>
        <p:pic>
          <p:nvPicPr>
            <p:cNvPr id="67" name="object 67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81157" y="7262701"/>
              <a:ext cx="115907" cy="83250"/>
            </a:xfrm>
            <a:prstGeom prst="rect">
              <a:avLst/>
            </a:prstGeom>
          </p:spPr>
        </p:pic>
        <p:pic>
          <p:nvPicPr>
            <p:cNvPr id="68" name="object 68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81157" y="7491301"/>
              <a:ext cx="115907" cy="83250"/>
            </a:xfrm>
            <a:prstGeom prst="rect">
              <a:avLst/>
            </a:prstGeom>
          </p:spPr>
        </p:pic>
        <p:pic>
          <p:nvPicPr>
            <p:cNvPr id="69" name="object 69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181157" y="7719901"/>
              <a:ext cx="115907" cy="83250"/>
            </a:xfrm>
            <a:prstGeom prst="rect">
              <a:avLst/>
            </a:prstGeom>
          </p:spPr>
        </p:pic>
        <p:sp>
          <p:nvSpPr>
            <p:cNvPr id="70" name="object 70" descr=""/>
            <p:cNvSpPr/>
            <p:nvPr/>
          </p:nvSpPr>
          <p:spPr>
            <a:xfrm>
              <a:off x="709612" y="8548686"/>
              <a:ext cx="5276850" cy="504825"/>
            </a:xfrm>
            <a:custGeom>
              <a:avLst/>
              <a:gdLst/>
              <a:ahLst/>
              <a:cxnLst/>
              <a:rect l="l" t="t" r="r" b="b"/>
              <a:pathLst>
                <a:path w="5276850" h="504825">
                  <a:moveTo>
                    <a:pt x="5210102" y="504824"/>
                  </a:moveTo>
                  <a:lnTo>
                    <a:pt x="66746" y="504824"/>
                  </a:lnTo>
                  <a:lnTo>
                    <a:pt x="62101" y="504366"/>
                  </a:lnTo>
                  <a:lnTo>
                    <a:pt x="24240" y="487217"/>
                  </a:lnTo>
                  <a:lnTo>
                    <a:pt x="2287" y="451923"/>
                  </a:lnTo>
                  <a:lnTo>
                    <a:pt x="0" y="438077"/>
                  </a:lnTo>
                  <a:lnTo>
                    <a:pt x="0" y="4333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5210102" y="0"/>
                  </a:lnTo>
                  <a:lnTo>
                    <a:pt x="5249000" y="14643"/>
                  </a:lnTo>
                  <a:lnTo>
                    <a:pt x="5273206" y="48431"/>
                  </a:lnTo>
                  <a:lnTo>
                    <a:pt x="5276849" y="66746"/>
                  </a:lnTo>
                  <a:lnTo>
                    <a:pt x="5276849" y="438077"/>
                  </a:lnTo>
                  <a:lnTo>
                    <a:pt x="5262204" y="476974"/>
                  </a:lnTo>
                  <a:lnTo>
                    <a:pt x="5228415" y="501180"/>
                  </a:lnTo>
                  <a:lnTo>
                    <a:pt x="5214748" y="504366"/>
                  </a:lnTo>
                  <a:lnTo>
                    <a:pt x="5210102" y="504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1" name="object 71" descr=""/>
            <p:cNvSpPr/>
            <p:nvPr/>
          </p:nvSpPr>
          <p:spPr>
            <a:xfrm>
              <a:off x="709612" y="8548686"/>
              <a:ext cx="5276850" cy="504825"/>
            </a:xfrm>
            <a:custGeom>
              <a:avLst/>
              <a:gdLst/>
              <a:ahLst/>
              <a:cxnLst/>
              <a:rect l="l" t="t" r="r" b="b"/>
              <a:pathLst>
                <a:path w="5276850" h="504825">
                  <a:moveTo>
                    <a:pt x="0" y="433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1"/>
                  </a:lnTo>
                  <a:lnTo>
                    <a:pt x="20923" y="20922"/>
                  </a:lnTo>
                  <a:lnTo>
                    <a:pt x="24240" y="17605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5205412" y="0"/>
                  </a:lnTo>
                  <a:lnTo>
                    <a:pt x="5210102" y="0"/>
                  </a:lnTo>
                  <a:lnTo>
                    <a:pt x="5214748" y="457"/>
                  </a:lnTo>
                  <a:lnTo>
                    <a:pt x="5219348" y="1372"/>
                  </a:lnTo>
                  <a:lnTo>
                    <a:pt x="5223948" y="2287"/>
                  </a:lnTo>
                  <a:lnTo>
                    <a:pt x="5228415" y="3642"/>
                  </a:lnTo>
                  <a:lnTo>
                    <a:pt x="5232749" y="5436"/>
                  </a:lnTo>
                  <a:lnTo>
                    <a:pt x="5237083" y="7231"/>
                  </a:lnTo>
                  <a:lnTo>
                    <a:pt x="5255925" y="20922"/>
                  </a:lnTo>
                  <a:lnTo>
                    <a:pt x="5259242" y="24239"/>
                  </a:lnTo>
                  <a:lnTo>
                    <a:pt x="5262204" y="27847"/>
                  </a:lnTo>
                  <a:lnTo>
                    <a:pt x="5264809" y="31747"/>
                  </a:lnTo>
                  <a:lnTo>
                    <a:pt x="5267415" y="35647"/>
                  </a:lnTo>
                  <a:lnTo>
                    <a:pt x="5269616" y="39764"/>
                  </a:lnTo>
                  <a:lnTo>
                    <a:pt x="5271411" y="44098"/>
                  </a:lnTo>
                  <a:lnTo>
                    <a:pt x="5273206" y="48431"/>
                  </a:lnTo>
                  <a:lnTo>
                    <a:pt x="5274561" y="52899"/>
                  </a:lnTo>
                  <a:lnTo>
                    <a:pt x="5275476" y="57499"/>
                  </a:lnTo>
                  <a:lnTo>
                    <a:pt x="5276392" y="62100"/>
                  </a:lnTo>
                  <a:lnTo>
                    <a:pt x="5276849" y="66746"/>
                  </a:lnTo>
                  <a:lnTo>
                    <a:pt x="5276849" y="71437"/>
                  </a:lnTo>
                  <a:lnTo>
                    <a:pt x="5276849" y="433387"/>
                  </a:lnTo>
                  <a:lnTo>
                    <a:pt x="5276849" y="438077"/>
                  </a:lnTo>
                  <a:lnTo>
                    <a:pt x="5276392" y="442722"/>
                  </a:lnTo>
                  <a:lnTo>
                    <a:pt x="5275476" y="447322"/>
                  </a:lnTo>
                  <a:lnTo>
                    <a:pt x="5274561" y="451922"/>
                  </a:lnTo>
                  <a:lnTo>
                    <a:pt x="5273206" y="456390"/>
                  </a:lnTo>
                  <a:lnTo>
                    <a:pt x="5271411" y="460723"/>
                  </a:lnTo>
                  <a:lnTo>
                    <a:pt x="5269616" y="465057"/>
                  </a:lnTo>
                  <a:lnTo>
                    <a:pt x="5267415" y="469173"/>
                  </a:lnTo>
                  <a:lnTo>
                    <a:pt x="5264809" y="473073"/>
                  </a:lnTo>
                  <a:lnTo>
                    <a:pt x="5262204" y="476974"/>
                  </a:lnTo>
                  <a:lnTo>
                    <a:pt x="5245099" y="492784"/>
                  </a:lnTo>
                  <a:lnTo>
                    <a:pt x="5241200" y="495390"/>
                  </a:lnTo>
                  <a:lnTo>
                    <a:pt x="5237083" y="497591"/>
                  </a:lnTo>
                  <a:lnTo>
                    <a:pt x="5232749" y="499385"/>
                  </a:lnTo>
                  <a:lnTo>
                    <a:pt x="5228415" y="501180"/>
                  </a:lnTo>
                  <a:lnTo>
                    <a:pt x="5223948" y="502536"/>
                  </a:lnTo>
                  <a:lnTo>
                    <a:pt x="5219348" y="503451"/>
                  </a:lnTo>
                  <a:lnTo>
                    <a:pt x="5214748" y="504366"/>
                  </a:lnTo>
                  <a:lnTo>
                    <a:pt x="5210102" y="504824"/>
                  </a:lnTo>
                  <a:lnTo>
                    <a:pt x="5205412" y="504824"/>
                  </a:lnTo>
                  <a:lnTo>
                    <a:pt x="71437" y="504824"/>
                  </a:lnTo>
                  <a:lnTo>
                    <a:pt x="66746" y="504824"/>
                  </a:lnTo>
                  <a:lnTo>
                    <a:pt x="62101" y="504366"/>
                  </a:lnTo>
                  <a:lnTo>
                    <a:pt x="57500" y="503451"/>
                  </a:lnTo>
                  <a:lnTo>
                    <a:pt x="52900" y="502536"/>
                  </a:lnTo>
                  <a:lnTo>
                    <a:pt x="48433" y="501180"/>
                  </a:lnTo>
                  <a:lnTo>
                    <a:pt x="44099" y="499385"/>
                  </a:lnTo>
                  <a:lnTo>
                    <a:pt x="39765" y="497591"/>
                  </a:lnTo>
                  <a:lnTo>
                    <a:pt x="35649" y="495390"/>
                  </a:lnTo>
                  <a:lnTo>
                    <a:pt x="31748" y="492783"/>
                  </a:lnTo>
                  <a:lnTo>
                    <a:pt x="27848" y="490178"/>
                  </a:lnTo>
                  <a:lnTo>
                    <a:pt x="12039" y="473073"/>
                  </a:lnTo>
                  <a:lnTo>
                    <a:pt x="9433" y="469173"/>
                  </a:lnTo>
                  <a:lnTo>
                    <a:pt x="7232" y="465057"/>
                  </a:lnTo>
                  <a:lnTo>
                    <a:pt x="5437" y="460723"/>
                  </a:lnTo>
                  <a:lnTo>
                    <a:pt x="3642" y="456390"/>
                  </a:lnTo>
                  <a:lnTo>
                    <a:pt x="2287" y="451923"/>
                  </a:lnTo>
                  <a:lnTo>
                    <a:pt x="1372" y="447323"/>
                  </a:lnTo>
                  <a:lnTo>
                    <a:pt x="457" y="442722"/>
                  </a:lnTo>
                  <a:lnTo>
                    <a:pt x="0" y="438077"/>
                  </a:lnTo>
                  <a:lnTo>
                    <a:pt x="0" y="4333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2" name="object 72" descr=""/>
            <p:cNvSpPr/>
            <p:nvPr/>
          </p:nvSpPr>
          <p:spPr>
            <a:xfrm>
              <a:off x="866774" y="8705849"/>
              <a:ext cx="409575" cy="190500"/>
            </a:xfrm>
            <a:custGeom>
              <a:avLst/>
              <a:gdLst/>
              <a:ahLst/>
              <a:cxnLst/>
              <a:rect l="l" t="t" r="r" b="b"/>
              <a:pathLst>
                <a:path w="409575" h="190500">
                  <a:moveTo>
                    <a:pt x="376527" y="190499"/>
                  </a:moveTo>
                  <a:lnTo>
                    <a:pt x="33047" y="190499"/>
                  </a:lnTo>
                  <a:lnTo>
                    <a:pt x="28187" y="189532"/>
                  </a:lnTo>
                  <a:lnTo>
                    <a:pt x="966" y="162311"/>
                  </a:lnTo>
                  <a:lnTo>
                    <a:pt x="0" y="157451"/>
                  </a:lnTo>
                  <a:lnTo>
                    <a:pt x="0" y="1523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76527" y="0"/>
                  </a:lnTo>
                  <a:lnTo>
                    <a:pt x="408608" y="28187"/>
                  </a:lnTo>
                  <a:lnTo>
                    <a:pt x="409575" y="33047"/>
                  </a:lnTo>
                  <a:lnTo>
                    <a:pt x="409575" y="157451"/>
                  </a:lnTo>
                  <a:lnTo>
                    <a:pt x="381387" y="189532"/>
                  </a:lnTo>
                  <a:lnTo>
                    <a:pt x="376527" y="1904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3" name="object 73" descr=""/>
          <p:cNvSpPr txBox="1"/>
          <p:nvPr/>
        </p:nvSpPr>
        <p:spPr>
          <a:xfrm>
            <a:off x="8361393" y="7142136"/>
            <a:ext cx="1242060" cy="711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90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글로벌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확장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35">
                <a:solidFill>
                  <a:srgbClr val="333333"/>
                </a:solidFill>
                <a:latin typeface="Dotum"/>
                <a:cs typeface="Dotum"/>
              </a:rPr>
              <a:t>지원 </a:t>
            </a:r>
            <a:r>
              <a:rPr dirty="0" sz="1150" spc="-150">
                <a:solidFill>
                  <a:srgbClr val="333333"/>
                </a:solidFill>
                <a:latin typeface="Dotum"/>
                <a:cs typeface="Dotum"/>
              </a:rPr>
              <a:t>다국어</a:t>
            </a:r>
            <a:r>
              <a:rPr dirty="0" sz="1150" spc="-150">
                <a:solidFill>
                  <a:srgbClr val="333333"/>
                </a:solidFill>
                <a:latin typeface="Microsoft Sans Serif"/>
                <a:cs typeface="Microsoft Sans Serif"/>
              </a:rPr>
              <a:t>/</a:t>
            </a:r>
            <a:r>
              <a:rPr dirty="0" sz="1150" spc="-150">
                <a:solidFill>
                  <a:srgbClr val="333333"/>
                </a:solidFill>
                <a:latin typeface="Dotum"/>
                <a:cs typeface="Dotum"/>
              </a:rPr>
              <a:t>다통화</a:t>
            </a:r>
            <a:r>
              <a:rPr dirty="0" sz="1150" spc="-5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33333"/>
                </a:solidFill>
                <a:latin typeface="Dotum"/>
                <a:cs typeface="Dotum"/>
              </a:rPr>
              <a:t>지원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지역별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규제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준수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04">
                <a:solidFill>
                  <a:srgbClr val="333333"/>
                </a:solidFill>
                <a:latin typeface="Dotum"/>
                <a:cs typeface="Dotum"/>
              </a:rPr>
              <a:t>관리</a:t>
            </a:r>
            <a:endParaRPr sz="1150">
              <a:latin typeface="Dotum"/>
              <a:cs typeface="Dotum"/>
            </a:endParaRPr>
          </a:p>
        </p:txBody>
      </p:sp>
      <p:sp>
        <p:nvSpPr>
          <p:cNvPr id="74" name="object 74" descr=""/>
          <p:cNvSpPr txBox="1"/>
          <p:nvPr/>
        </p:nvSpPr>
        <p:spPr>
          <a:xfrm>
            <a:off x="692149" y="8204136"/>
            <a:ext cx="169926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유연한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통합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80">
                <a:solidFill>
                  <a:srgbClr val="333333"/>
                </a:solidFill>
                <a:latin typeface="Dotum"/>
                <a:cs typeface="Dotum"/>
              </a:rPr>
              <a:t>인터페이스</a:t>
            </a:r>
            <a:endParaRPr sz="1500">
              <a:latin typeface="Dotum"/>
              <a:cs typeface="Dotum"/>
            </a:endParaRPr>
          </a:p>
        </p:txBody>
      </p:sp>
      <p:sp>
        <p:nvSpPr>
          <p:cNvPr id="75" name="object 75" descr=""/>
          <p:cNvSpPr txBox="1"/>
          <p:nvPr/>
        </p:nvSpPr>
        <p:spPr>
          <a:xfrm>
            <a:off x="949325" y="8708196"/>
            <a:ext cx="243204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95">
                <a:solidFill>
                  <a:srgbClr val="1D40AF"/>
                </a:solidFill>
                <a:latin typeface="Arial"/>
                <a:cs typeface="Arial"/>
              </a:rPr>
              <a:t>ERP</a:t>
            </a:r>
            <a:endParaRPr sz="1000">
              <a:latin typeface="Arial"/>
              <a:cs typeface="Arial"/>
            </a:endParaRPr>
          </a:p>
        </p:txBody>
      </p:sp>
      <p:sp>
        <p:nvSpPr>
          <p:cNvPr id="76" name="object 76" descr=""/>
          <p:cNvSpPr/>
          <p:nvPr/>
        </p:nvSpPr>
        <p:spPr>
          <a:xfrm>
            <a:off x="1352549" y="8705849"/>
            <a:ext cx="428625" cy="190500"/>
          </a:xfrm>
          <a:custGeom>
            <a:avLst/>
            <a:gdLst/>
            <a:ahLst/>
            <a:cxnLst/>
            <a:rect l="l" t="t" r="r" b="b"/>
            <a:pathLst>
              <a:path w="428625" h="190500">
                <a:moveTo>
                  <a:pt x="395577" y="190499"/>
                </a:moveTo>
                <a:lnTo>
                  <a:pt x="33047" y="190499"/>
                </a:lnTo>
                <a:lnTo>
                  <a:pt x="28187" y="189532"/>
                </a:lnTo>
                <a:lnTo>
                  <a:pt x="966" y="162311"/>
                </a:lnTo>
                <a:lnTo>
                  <a:pt x="0" y="157451"/>
                </a:lnTo>
                <a:lnTo>
                  <a:pt x="0" y="1523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395577" y="0"/>
                </a:lnTo>
                <a:lnTo>
                  <a:pt x="427658" y="28187"/>
                </a:lnTo>
                <a:lnTo>
                  <a:pt x="428624" y="33047"/>
                </a:lnTo>
                <a:lnTo>
                  <a:pt x="428624" y="157451"/>
                </a:lnTo>
                <a:lnTo>
                  <a:pt x="400437" y="189532"/>
                </a:lnTo>
                <a:lnTo>
                  <a:pt x="395577" y="1904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7" name="object 77" descr=""/>
          <p:cNvSpPr txBox="1"/>
          <p:nvPr/>
        </p:nvSpPr>
        <p:spPr>
          <a:xfrm>
            <a:off x="1433760" y="8708196"/>
            <a:ext cx="26924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114">
                <a:solidFill>
                  <a:srgbClr val="1D40AF"/>
                </a:solidFill>
                <a:latin typeface="Arial"/>
                <a:cs typeface="Arial"/>
              </a:rPr>
              <a:t>CRM</a:t>
            </a:r>
            <a:endParaRPr sz="1000">
              <a:latin typeface="Arial"/>
              <a:cs typeface="Arial"/>
            </a:endParaRPr>
          </a:p>
        </p:txBody>
      </p:sp>
      <p:sp>
        <p:nvSpPr>
          <p:cNvPr id="78" name="object 78" descr=""/>
          <p:cNvSpPr/>
          <p:nvPr/>
        </p:nvSpPr>
        <p:spPr>
          <a:xfrm>
            <a:off x="1857374" y="8705849"/>
            <a:ext cx="704850" cy="190500"/>
          </a:xfrm>
          <a:custGeom>
            <a:avLst/>
            <a:gdLst/>
            <a:ahLst/>
            <a:cxnLst/>
            <a:rect l="l" t="t" r="r" b="b"/>
            <a:pathLst>
              <a:path w="704850" h="190500">
                <a:moveTo>
                  <a:pt x="671802" y="190499"/>
                </a:moveTo>
                <a:lnTo>
                  <a:pt x="33047" y="190499"/>
                </a:lnTo>
                <a:lnTo>
                  <a:pt x="28187" y="189532"/>
                </a:lnTo>
                <a:lnTo>
                  <a:pt x="966" y="162311"/>
                </a:lnTo>
                <a:lnTo>
                  <a:pt x="0" y="157451"/>
                </a:lnTo>
                <a:lnTo>
                  <a:pt x="0" y="1523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671802" y="0"/>
                </a:lnTo>
                <a:lnTo>
                  <a:pt x="703883" y="28187"/>
                </a:lnTo>
                <a:lnTo>
                  <a:pt x="704850" y="33047"/>
                </a:lnTo>
                <a:lnTo>
                  <a:pt x="704850" y="157451"/>
                </a:lnTo>
                <a:lnTo>
                  <a:pt x="676662" y="189532"/>
                </a:lnTo>
                <a:lnTo>
                  <a:pt x="671802" y="1904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9" name="object 79" descr=""/>
          <p:cNvSpPr txBox="1"/>
          <p:nvPr/>
        </p:nvSpPr>
        <p:spPr>
          <a:xfrm>
            <a:off x="1944241" y="8708196"/>
            <a:ext cx="53213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40">
                <a:solidFill>
                  <a:srgbClr val="1D40AF"/>
                </a:solidFill>
                <a:latin typeface="Arial"/>
                <a:cs typeface="Arial"/>
              </a:rPr>
              <a:t>Open</a:t>
            </a:r>
            <a:r>
              <a:rPr dirty="0" sz="1000" spc="-5">
                <a:solidFill>
                  <a:srgbClr val="1D40AF"/>
                </a:solidFill>
                <a:latin typeface="Arial"/>
                <a:cs typeface="Arial"/>
              </a:rPr>
              <a:t> </a:t>
            </a:r>
            <a:r>
              <a:rPr dirty="0" sz="1000" spc="-40">
                <a:solidFill>
                  <a:srgbClr val="1D40AF"/>
                </a:solidFill>
                <a:latin typeface="Arial"/>
                <a:cs typeface="Arial"/>
              </a:rPr>
              <a:t>API</a:t>
            </a:r>
            <a:endParaRPr sz="1000">
              <a:latin typeface="Arial"/>
              <a:cs typeface="Arial"/>
            </a:endParaRPr>
          </a:p>
        </p:txBody>
      </p:sp>
      <p:sp>
        <p:nvSpPr>
          <p:cNvPr id="80" name="object 80" descr=""/>
          <p:cNvSpPr/>
          <p:nvPr/>
        </p:nvSpPr>
        <p:spPr>
          <a:xfrm>
            <a:off x="2638424" y="8705849"/>
            <a:ext cx="1057275" cy="190500"/>
          </a:xfrm>
          <a:custGeom>
            <a:avLst/>
            <a:gdLst/>
            <a:ahLst/>
            <a:cxnLst/>
            <a:rect l="l" t="t" r="r" b="b"/>
            <a:pathLst>
              <a:path w="1057275" h="190500">
                <a:moveTo>
                  <a:pt x="1024227" y="190499"/>
                </a:moveTo>
                <a:lnTo>
                  <a:pt x="33047" y="190499"/>
                </a:lnTo>
                <a:lnTo>
                  <a:pt x="28187" y="189532"/>
                </a:lnTo>
                <a:lnTo>
                  <a:pt x="966" y="162311"/>
                </a:lnTo>
                <a:lnTo>
                  <a:pt x="0" y="157451"/>
                </a:lnTo>
                <a:lnTo>
                  <a:pt x="0" y="1523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1024227" y="0"/>
                </a:lnTo>
                <a:lnTo>
                  <a:pt x="1056307" y="28187"/>
                </a:lnTo>
                <a:lnTo>
                  <a:pt x="1057274" y="33047"/>
                </a:lnTo>
                <a:lnTo>
                  <a:pt x="1057274" y="157451"/>
                </a:lnTo>
                <a:lnTo>
                  <a:pt x="1029087" y="189532"/>
                </a:lnTo>
                <a:lnTo>
                  <a:pt x="1024227" y="1904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1" name="object 81" descr=""/>
          <p:cNvSpPr txBox="1"/>
          <p:nvPr/>
        </p:nvSpPr>
        <p:spPr>
          <a:xfrm>
            <a:off x="2717700" y="8706865"/>
            <a:ext cx="899160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80">
                <a:solidFill>
                  <a:srgbClr val="1D40AF"/>
                </a:solidFill>
                <a:latin typeface="Dotum"/>
                <a:cs typeface="Dotum"/>
              </a:rPr>
              <a:t>클라우드</a:t>
            </a:r>
            <a:r>
              <a:rPr dirty="0" sz="100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000" spc="-160">
                <a:solidFill>
                  <a:srgbClr val="1D40AF"/>
                </a:solidFill>
                <a:latin typeface="Dotum"/>
                <a:cs typeface="Dotum"/>
              </a:rPr>
              <a:t>스토리지</a:t>
            </a:r>
            <a:endParaRPr sz="1000">
              <a:latin typeface="Dotum"/>
              <a:cs typeface="Dotum"/>
            </a:endParaRPr>
          </a:p>
        </p:txBody>
      </p:sp>
      <p:sp>
        <p:nvSpPr>
          <p:cNvPr id="82" name="object 82" descr=""/>
          <p:cNvSpPr/>
          <p:nvPr/>
        </p:nvSpPr>
        <p:spPr>
          <a:xfrm>
            <a:off x="3771899" y="8705849"/>
            <a:ext cx="752475" cy="190500"/>
          </a:xfrm>
          <a:custGeom>
            <a:avLst/>
            <a:gdLst/>
            <a:ahLst/>
            <a:cxnLst/>
            <a:rect l="l" t="t" r="r" b="b"/>
            <a:pathLst>
              <a:path w="752475" h="190500">
                <a:moveTo>
                  <a:pt x="719427" y="190499"/>
                </a:moveTo>
                <a:lnTo>
                  <a:pt x="33047" y="190499"/>
                </a:lnTo>
                <a:lnTo>
                  <a:pt x="28187" y="189532"/>
                </a:lnTo>
                <a:lnTo>
                  <a:pt x="966" y="162311"/>
                </a:lnTo>
                <a:lnTo>
                  <a:pt x="0" y="157451"/>
                </a:lnTo>
                <a:lnTo>
                  <a:pt x="0" y="1523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719427" y="0"/>
                </a:lnTo>
                <a:lnTo>
                  <a:pt x="751508" y="28187"/>
                </a:lnTo>
                <a:lnTo>
                  <a:pt x="752474" y="33047"/>
                </a:lnTo>
                <a:lnTo>
                  <a:pt x="752474" y="157451"/>
                </a:lnTo>
                <a:lnTo>
                  <a:pt x="724287" y="189532"/>
                </a:lnTo>
                <a:lnTo>
                  <a:pt x="719427" y="1904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3" name="object 83" descr=""/>
          <p:cNvSpPr txBox="1"/>
          <p:nvPr/>
        </p:nvSpPr>
        <p:spPr>
          <a:xfrm>
            <a:off x="3857724" y="8706865"/>
            <a:ext cx="58356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80">
                <a:solidFill>
                  <a:srgbClr val="1D40AF"/>
                </a:solidFill>
                <a:latin typeface="Dotum"/>
                <a:cs typeface="Dotum"/>
              </a:rPr>
              <a:t>물류</a:t>
            </a:r>
            <a:r>
              <a:rPr dirty="0" sz="1000" spc="-85">
                <a:solidFill>
                  <a:srgbClr val="1D40AF"/>
                </a:solidFill>
                <a:latin typeface="Dotum"/>
                <a:cs typeface="Dotum"/>
              </a:rPr>
              <a:t> </a:t>
            </a:r>
            <a:r>
              <a:rPr dirty="0" sz="1000" spc="-155">
                <a:solidFill>
                  <a:srgbClr val="1D40AF"/>
                </a:solidFill>
                <a:latin typeface="Dotum"/>
                <a:cs typeface="Dotum"/>
              </a:rPr>
              <a:t>시스템</a:t>
            </a:r>
            <a:endParaRPr sz="1000">
              <a:latin typeface="Dotum"/>
              <a:cs typeface="Dotum"/>
            </a:endParaRPr>
          </a:p>
        </p:txBody>
      </p:sp>
      <p:sp>
        <p:nvSpPr>
          <p:cNvPr id="84" name="object 84" descr=""/>
          <p:cNvSpPr/>
          <p:nvPr/>
        </p:nvSpPr>
        <p:spPr>
          <a:xfrm>
            <a:off x="4600574" y="8705849"/>
            <a:ext cx="419100" cy="190500"/>
          </a:xfrm>
          <a:custGeom>
            <a:avLst/>
            <a:gdLst/>
            <a:ahLst/>
            <a:cxnLst/>
            <a:rect l="l" t="t" r="r" b="b"/>
            <a:pathLst>
              <a:path w="419100" h="190500">
                <a:moveTo>
                  <a:pt x="386052" y="190499"/>
                </a:moveTo>
                <a:lnTo>
                  <a:pt x="33047" y="190499"/>
                </a:lnTo>
                <a:lnTo>
                  <a:pt x="28187" y="189532"/>
                </a:lnTo>
                <a:lnTo>
                  <a:pt x="966" y="162311"/>
                </a:lnTo>
                <a:lnTo>
                  <a:pt x="0" y="157451"/>
                </a:lnTo>
                <a:lnTo>
                  <a:pt x="0" y="152399"/>
                </a:lnTo>
                <a:lnTo>
                  <a:pt x="0" y="33047"/>
                </a:lnTo>
                <a:lnTo>
                  <a:pt x="28187" y="966"/>
                </a:lnTo>
                <a:lnTo>
                  <a:pt x="33047" y="0"/>
                </a:lnTo>
                <a:lnTo>
                  <a:pt x="386052" y="0"/>
                </a:lnTo>
                <a:lnTo>
                  <a:pt x="418132" y="28187"/>
                </a:lnTo>
                <a:lnTo>
                  <a:pt x="419099" y="33047"/>
                </a:lnTo>
                <a:lnTo>
                  <a:pt x="419099" y="157451"/>
                </a:lnTo>
                <a:lnTo>
                  <a:pt x="390912" y="189532"/>
                </a:lnTo>
                <a:lnTo>
                  <a:pt x="386052" y="1904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5" name="object 85" descr=""/>
          <p:cNvSpPr txBox="1"/>
          <p:nvPr/>
        </p:nvSpPr>
        <p:spPr>
          <a:xfrm>
            <a:off x="4682231" y="8708196"/>
            <a:ext cx="255270" cy="1790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000" spc="-80">
                <a:solidFill>
                  <a:srgbClr val="1D40AF"/>
                </a:solidFill>
                <a:latin typeface="Arial"/>
                <a:cs typeface="Arial"/>
              </a:rPr>
              <a:t>POS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86" name="object 86" descr=""/>
          <p:cNvGrpSpPr/>
          <p:nvPr/>
        </p:nvGrpSpPr>
        <p:grpSpPr>
          <a:xfrm>
            <a:off x="6296023" y="8543924"/>
            <a:ext cx="5286375" cy="895350"/>
            <a:chOff x="6296023" y="8543924"/>
            <a:chExt cx="5286375" cy="895350"/>
          </a:xfrm>
        </p:grpSpPr>
        <p:sp>
          <p:nvSpPr>
            <p:cNvPr id="87" name="object 87" descr=""/>
            <p:cNvSpPr/>
            <p:nvPr/>
          </p:nvSpPr>
          <p:spPr>
            <a:xfrm>
              <a:off x="6300786" y="8548686"/>
              <a:ext cx="5276850" cy="885825"/>
            </a:xfrm>
            <a:custGeom>
              <a:avLst/>
              <a:gdLst/>
              <a:ahLst/>
              <a:cxnLst/>
              <a:rect l="l" t="t" r="r" b="b"/>
              <a:pathLst>
                <a:path w="5276850" h="885825">
                  <a:moveTo>
                    <a:pt x="5210103" y="885824"/>
                  </a:moveTo>
                  <a:lnTo>
                    <a:pt x="66747" y="885824"/>
                  </a:lnTo>
                  <a:lnTo>
                    <a:pt x="62101" y="885366"/>
                  </a:lnTo>
                  <a:lnTo>
                    <a:pt x="24239" y="868217"/>
                  </a:lnTo>
                  <a:lnTo>
                    <a:pt x="2287" y="832923"/>
                  </a:lnTo>
                  <a:lnTo>
                    <a:pt x="0" y="819077"/>
                  </a:lnTo>
                  <a:lnTo>
                    <a:pt x="0" y="8143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5210103" y="0"/>
                  </a:lnTo>
                  <a:lnTo>
                    <a:pt x="5248999" y="14643"/>
                  </a:lnTo>
                  <a:lnTo>
                    <a:pt x="5273205" y="48431"/>
                  </a:lnTo>
                  <a:lnTo>
                    <a:pt x="5276850" y="66746"/>
                  </a:lnTo>
                  <a:lnTo>
                    <a:pt x="5276850" y="819077"/>
                  </a:lnTo>
                  <a:lnTo>
                    <a:pt x="5262203" y="857974"/>
                  </a:lnTo>
                  <a:lnTo>
                    <a:pt x="5228417" y="882180"/>
                  </a:lnTo>
                  <a:lnTo>
                    <a:pt x="5214748" y="885366"/>
                  </a:lnTo>
                  <a:lnTo>
                    <a:pt x="5210103" y="8858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8" name="object 88" descr=""/>
            <p:cNvSpPr/>
            <p:nvPr/>
          </p:nvSpPr>
          <p:spPr>
            <a:xfrm>
              <a:off x="6300786" y="8548686"/>
              <a:ext cx="5276850" cy="885825"/>
            </a:xfrm>
            <a:custGeom>
              <a:avLst/>
              <a:gdLst/>
              <a:ahLst/>
              <a:cxnLst/>
              <a:rect l="l" t="t" r="r" b="b"/>
              <a:pathLst>
                <a:path w="5276850" h="885825">
                  <a:moveTo>
                    <a:pt x="0" y="814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6" y="62100"/>
                  </a:lnTo>
                  <a:lnTo>
                    <a:pt x="1371" y="57499"/>
                  </a:lnTo>
                  <a:lnTo>
                    <a:pt x="2287" y="52899"/>
                  </a:lnTo>
                  <a:lnTo>
                    <a:pt x="3642" y="48431"/>
                  </a:lnTo>
                  <a:lnTo>
                    <a:pt x="5437" y="44097"/>
                  </a:lnTo>
                  <a:lnTo>
                    <a:pt x="7232" y="39764"/>
                  </a:lnTo>
                  <a:lnTo>
                    <a:pt x="20923" y="20922"/>
                  </a:lnTo>
                  <a:lnTo>
                    <a:pt x="24239" y="17605"/>
                  </a:lnTo>
                  <a:lnTo>
                    <a:pt x="44099" y="5436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5205412" y="0"/>
                  </a:lnTo>
                  <a:lnTo>
                    <a:pt x="5210103" y="0"/>
                  </a:lnTo>
                  <a:lnTo>
                    <a:pt x="5214748" y="457"/>
                  </a:lnTo>
                  <a:lnTo>
                    <a:pt x="5219348" y="1372"/>
                  </a:lnTo>
                  <a:lnTo>
                    <a:pt x="5223949" y="2287"/>
                  </a:lnTo>
                  <a:lnTo>
                    <a:pt x="5259241" y="24239"/>
                  </a:lnTo>
                  <a:lnTo>
                    <a:pt x="5264809" y="31747"/>
                  </a:lnTo>
                  <a:lnTo>
                    <a:pt x="5267414" y="35647"/>
                  </a:lnTo>
                  <a:lnTo>
                    <a:pt x="5269615" y="39764"/>
                  </a:lnTo>
                  <a:lnTo>
                    <a:pt x="5271409" y="44098"/>
                  </a:lnTo>
                  <a:lnTo>
                    <a:pt x="5273205" y="48431"/>
                  </a:lnTo>
                  <a:lnTo>
                    <a:pt x="5274560" y="52899"/>
                  </a:lnTo>
                  <a:lnTo>
                    <a:pt x="5275476" y="57499"/>
                  </a:lnTo>
                  <a:lnTo>
                    <a:pt x="5276391" y="62100"/>
                  </a:lnTo>
                  <a:lnTo>
                    <a:pt x="5276850" y="66746"/>
                  </a:lnTo>
                  <a:lnTo>
                    <a:pt x="5276850" y="71437"/>
                  </a:lnTo>
                  <a:lnTo>
                    <a:pt x="5276850" y="814387"/>
                  </a:lnTo>
                  <a:lnTo>
                    <a:pt x="5276850" y="819077"/>
                  </a:lnTo>
                  <a:lnTo>
                    <a:pt x="5276391" y="823722"/>
                  </a:lnTo>
                  <a:lnTo>
                    <a:pt x="5275476" y="828323"/>
                  </a:lnTo>
                  <a:lnTo>
                    <a:pt x="5274560" y="832923"/>
                  </a:lnTo>
                  <a:lnTo>
                    <a:pt x="5273205" y="837390"/>
                  </a:lnTo>
                  <a:lnTo>
                    <a:pt x="5271409" y="841724"/>
                  </a:lnTo>
                  <a:lnTo>
                    <a:pt x="5269615" y="846058"/>
                  </a:lnTo>
                  <a:lnTo>
                    <a:pt x="5241199" y="876390"/>
                  </a:lnTo>
                  <a:lnTo>
                    <a:pt x="5219348" y="884451"/>
                  </a:lnTo>
                  <a:lnTo>
                    <a:pt x="5214748" y="885366"/>
                  </a:lnTo>
                  <a:lnTo>
                    <a:pt x="5210103" y="885824"/>
                  </a:lnTo>
                  <a:lnTo>
                    <a:pt x="5205412" y="885824"/>
                  </a:lnTo>
                  <a:lnTo>
                    <a:pt x="71438" y="885824"/>
                  </a:lnTo>
                  <a:lnTo>
                    <a:pt x="44099" y="880385"/>
                  </a:lnTo>
                  <a:lnTo>
                    <a:pt x="39764" y="878591"/>
                  </a:lnTo>
                  <a:lnTo>
                    <a:pt x="35648" y="876390"/>
                  </a:lnTo>
                  <a:lnTo>
                    <a:pt x="31748" y="873783"/>
                  </a:lnTo>
                  <a:lnTo>
                    <a:pt x="27847" y="871178"/>
                  </a:lnTo>
                  <a:lnTo>
                    <a:pt x="24239" y="868217"/>
                  </a:lnTo>
                  <a:lnTo>
                    <a:pt x="20923" y="864900"/>
                  </a:lnTo>
                  <a:lnTo>
                    <a:pt x="17607" y="861583"/>
                  </a:lnTo>
                  <a:lnTo>
                    <a:pt x="5437" y="841724"/>
                  </a:lnTo>
                  <a:lnTo>
                    <a:pt x="3642" y="837390"/>
                  </a:lnTo>
                  <a:lnTo>
                    <a:pt x="2287" y="832923"/>
                  </a:lnTo>
                  <a:lnTo>
                    <a:pt x="1371" y="828323"/>
                  </a:lnTo>
                  <a:lnTo>
                    <a:pt x="456" y="823722"/>
                  </a:lnTo>
                  <a:lnTo>
                    <a:pt x="0" y="819077"/>
                  </a:lnTo>
                  <a:lnTo>
                    <a:pt x="0" y="8143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89" name="object 8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23990" y="8705849"/>
              <a:ext cx="125067" cy="133141"/>
            </a:xfrm>
            <a:prstGeom prst="rect">
              <a:avLst/>
            </a:prstGeom>
          </p:spPr>
        </p:pic>
        <p:pic>
          <p:nvPicPr>
            <p:cNvPr id="90" name="object 90" descr="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419849" y="8934449"/>
              <a:ext cx="114299" cy="130628"/>
            </a:xfrm>
            <a:prstGeom prst="rect">
              <a:avLst/>
            </a:prstGeom>
          </p:spPr>
        </p:pic>
        <p:pic>
          <p:nvPicPr>
            <p:cNvPr id="91" name="object 91" descr="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419849" y="9163049"/>
              <a:ext cx="133350" cy="133350"/>
            </a:xfrm>
            <a:prstGeom prst="rect">
              <a:avLst/>
            </a:prstGeom>
          </p:spPr>
        </p:pic>
      </p:grpSp>
      <p:sp>
        <p:nvSpPr>
          <p:cNvPr id="92" name="object 92" descr=""/>
          <p:cNvSpPr txBox="1"/>
          <p:nvPr/>
        </p:nvSpPr>
        <p:spPr>
          <a:xfrm>
            <a:off x="6283324" y="8204136"/>
            <a:ext cx="143129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확장성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70">
                <a:solidFill>
                  <a:srgbClr val="333333"/>
                </a:solidFill>
                <a:latin typeface="Dotum"/>
                <a:cs typeface="Dotum"/>
              </a:rPr>
              <a:t>보안</a:t>
            </a:r>
            <a:r>
              <a:rPr dirty="0" sz="1500" spc="-12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500" spc="-295">
                <a:solidFill>
                  <a:srgbClr val="333333"/>
                </a:solidFill>
                <a:latin typeface="Dotum"/>
                <a:cs typeface="Dotum"/>
              </a:rPr>
              <a:t>체계</a:t>
            </a:r>
            <a:endParaRPr sz="1500">
              <a:latin typeface="Dotum"/>
              <a:cs typeface="Dotum"/>
            </a:endParaRPr>
          </a:p>
        </p:txBody>
      </p:sp>
      <p:sp>
        <p:nvSpPr>
          <p:cNvPr id="93" name="object 93" descr=""/>
          <p:cNvSpPr txBox="1"/>
          <p:nvPr/>
        </p:nvSpPr>
        <p:spPr>
          <a:xfrm>
            <a:off x="6599268" y="8608986"/>
            <a:ext cx="1541145" cy="711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335915" indent="16510">
              <a:lnSpc>
                <a:spcPct val="130400"/>
              </a:lnSpc>
              <a:spcBef>
                <a:spcPts val="90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모듈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확장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가능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33333"/>
                </a:solidFill>
                <a:latin typeface="Dotum"/>
                <a:cs typeface="Dotum"/>
              </a:rPr>
              <a:t>구조 </a:t>
            </a:r>
            <a:r>
              <a:rPr dirty="0" sz="1150" spc="-150">
                <a:solidFill>
                  <a:srgbClr val="333333"/>
                </a:solidFill>
                <a:latin typeface="Microsoft Sans Serif"/>
                <a:cs typeface="Microsoft Sans Serif"/>
              </a:rPr>
              <a:t>RBAC</a:t>
            </a:r>
            <a:r>
              <a:rPr dirty="0" sz="1150">
                <a:solidFill>
                  <a:srgbClr val="333333"/>
                </a:solidFill>
                <a:latin typeface="Microsoft Sans Serif"/>
                <a:cs typeface="Microsoft Sans Serif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기반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접근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333333"/>
                </a:solidFill>
                <a:latin typeface="Dotum"/>
                <a:cs typeface="Dotum"/>
              </a:rPr>
              <a:t>통제</a:t>
            </a:r>
            <a:endParaRPr sz="1150">
              <a:latin typeface="Dotum"/>
              <a:cs typeface="Dotum"/>
            </a:endParaRPr>
          </a:p>
          <a:p>
            <a:pPr marL="29209">
              <a:lnSpc>
                <a:spcPct val="100000"/>
              </a:lnSpc>
              <a:spcBef>
                <a:spcPts val="420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암호화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저장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데이터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60">
                <a:solidFill>
                  <a:srgbClr val="333333"/>
                </a:solidFill>
                <a:latin typeface="Dotum"/>
                <a:cs typeface="Dotum"/>
              </a:rPr>
              <a:t>보호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94" name="object 94" descr=""/>
          <p:cNvGrpSpPr/>
          <p:nvPr/>
        </p:nvGrpSpPr>
        <p:grpSpPr>
          <a:xfrm>
            <a:off x="95249" y="9467849"/>
            <a:ext cx="12096750" cy="504825"/>
            <a:chOff x="95249" y="9467849"/>
            <a:chExt cx="12096750" cy="504825"/>
          </a:xfrm>
        </p:grpSpPr>
        <p:pic>
          <p:nvPicPr>
            <p:cNvPr id="95" name="object 95" descr="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25149" y="9591674"/>
              <a:ext cx="857249" cy="228599"/>
            </a:xfrm>
            <a:prstGeom prst="rect">
              <a:avLst/>
            </a:prstGeom>
          </p:spPr>
        </p:pic>
        <p:sp>
          <p:nvSpPr>
            <p:cNvPr id="96" name="object 96" descr=""/>
            <p:cNvSpPr/>
            <p:nvPr/>
          </p:nvSpPr>
          <p:spPr>
            <a:xfrm>
              <a:off x="95249" y="9820273"/>
              <a:ext cx="12096750" cy="152400"/>
            </a:xfrm>
            <a:custGeom>
              <a:avLst/>
              <a:gdLst/>
              <a:ahLst/>
              <a:cxnLst/>
              <a:rect l="l" t="t" r="r" b="b"/>
              <a:pathLst>
                <a:path w="12096750" h="152400">
                  <a:moveTo>
                    <a:pt x="12096749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2096749" y="0"/>
                  </a:lnTo>
                  <a:lnTo>
                    <a:pt x="12096749" y="1523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7" name="object 97" descr=""/>
            <p:cNvSpPr/>
            <p:nvPr/>
          </p:nvSpPr>
          <p:spPr>
            <a:xfrm>
              <a:off x="10487024" y="9467849"/>
              <a:ext cx="1514475" cy="323850"/>
            </a:xfrm>
            <a:custGeom>
              <a:avLst/>
              <a:gdLst/>
              <a:ahLst/>
              <a:cxnLst/>
              <a:rect l="l" t="t" r="r" b="b"/>
              <a:pathLst>
                <a:path w="1514475" h="323850">
                  <a:moveTo>
                    <a:pt x="14814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81427" y="0"/>
                  </a:lnTo>
                  <a:lnTo>
                    <a:pt x="1513508" y="28187"/>
                  </a:lnTo>
                  <a:lnTo>
                    <a:pt x="1514474" y="33047"/>
                  </a:lnTo>
                  <a:lnTo>
                    <a:pt x="1514474" y="290802"/>
                  </a:lnTo>
                  <a:lnTo>
                    <a:pt x="1486287" y="322883"/>
                  </a:lnTo>
                  <a:lnTo>
                    <a:pt x="14814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8" name="object 98" descr="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01324" y="9563099"/>
              <a:ext cx="133349" cy="133349"/>
            </a:xfrm>
            <a:prstGeom prst="rect">
              <a:avLst/>
            </a:prstGeom>
          </p:spPr>
        </p:pic>
      </p:grpSp>
      <p:sp>
        <p:nvSpPr>
          <p:cNvPr id="99" name="object 99" descr=""/>
          <p:cNvSpPr txBox="1"/>
          <p:nvPr/>
        </p:nvSpPr>
        <p:spPr>
          <a:xfrm>
            <a:off x="10777784" y="9564115"/>
            <a:ext cx="112268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95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70">
                <a:solidFill>
                  <a:srgbClr val="FFFFFF"/>
                </a:solidFill>
                <a:latin typeface="Arial"/>
                <a:cs typeface="Arial"/>
              </a:rPr>
              <a:t>Genspark</a:t>
            </a:r>
            <a:endParaRPr sz="1050">
              <a:latin typeface="Arial"/>
              <a:cs typeface="Arial"/>
            </a:endParaRPr>
          </a:p>
        </p:txBody>
      </p:sp>
      <p:sp>
        <p:nvSpPr>
          <p:cNvPr id="100" name="object 100" descr=""/>
          <p:cNvSpPr txBox="1"/>
          <p:nvPr/>
        </p:nvSpPr>
        <p:spPr>
          <a:xfrm>
            <a:off x="692149" y="9633076"/>
            <a:ext cx="244348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삼성전자</a:t>
            </a:r>
            <a:r>
              <a:rPr dirty="0" sz="115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Tahoma"/>
                <a:cs typeface="Tahoma"/>
              </a:rPr>
              <a:t>MX</a:t>
            </a:r>
            <a:r>
              <a:rPr dirty="0" sz="1150" spc="-5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미국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직영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매장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20">
                <a:solidFill>
                  <a:srgbClr val="6A7280"/>
                </a:solidFill>
                <a:latin typeface="Tahoma"/>
                <a:cs typeface="Tahoma"/>
              </a:rPr>
              <a:t>PMO</a:t>
            </a:r>
            <a:r>
              <a:rPr dirty="0" sz="1150" spc="-5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프로젝트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2192000" cy="8458200"/>
            <a:chOff x="0" y="0"/>
            <a:chExt cx="12192000" cy="8458200"/>
          </a:xfrm>
        </p:grpSpPr>
        <p:sp>
          <p:nvSpPr>
            <p:cNvPr id="3" name="object 3" descr=""/>
            <p:cNvSpPr/>
            <p:nvPr/>
          </p:nvSpPr>
          <p:spPr>
            <a:xfrm>
              <a:off x="95249" y="0"/>
              <a:ext cx="12096750" cy="8305800"/>
            </a:xfrm>
            <a:custGeom>
              <a:avLst/>
              <a:gdLst/>
              <a:ahLst/>
              <a:cxnLst/>
              <a:rect l="l" t="t" r="r" b="b"/>
              <a:pathLst>
                <a:path w="12096750" h="8305800">
                  <a:moveTo>
                    <a:pt x="0" y="8305799"/>
                  </a:moveTo>
                  <a:lnTo>
                    <a:pt x="12096749" y="8305799"/>
                  </a:lnTo>
                  <a:lnTo>
                    <a:pt x="12096749" y="0"/>
                  </a:lnTo>
                  <a:lnTo>
                    <a:pt x="0" y="0"/>
                  </a:lnTo>
                  <a:lnTo>
                    <a:pt x="0" y="830579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0" y="0"/>
              <a:ext cx="95250" cy="8458200"/>
            </a:xfrm>
            <a:custGeom>
              <a:avLst/>
              <a:gdLst/>
              <a:ahLst/>
              <a:cxnLst/>
              <a:rect l="l" t="t" r="r" b="b"/>
              <a:pathLst>
                <a:path w="95250" h="8458200">
                  <a:moveTo>
                    <a:pt x="95249" y="8458199"/>
                  </a:moveTo>
                  <a:lnTo>
                    <a:pt x="0" y="8458199"/>
                  </a:lnTo>
                  <a:lnTo>
                    <a:pt x="0" y="0"/>
                  </a:lnTo>
                  <a:lnTo>
                    <a:pt x="95249" y="0"/>
                  </a:lnTo>
                  <a:lnTo>
                    <a:pt x="95249" y="84581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704849" y="952499"/>
              <a:ext cx="762000" cy="38100"/>
            </a:xfrm>
            <a:custGeom>
              <a:avLst/>
              <a:gdLst/>
              <a:ahLst/>
              <a:cxnLst/>
              <a:rect l="l" t="t" r="r" b="b"/>
              <a:pathLst>
                <a:path w="762000" h="38100">
                  <a:moveTo>
                    <a:pt x="761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761999" y="0"/>
                  </a:lnTo>
                  <a:lnTo>
                    <a:pt x="761999" y="38099"/>
                  </a:lnTo>
                  <a:close/>
                </a:path>
              </a:pathLst>
            </a:custGeom>
            <a:solidFill>
              <a:srgbClr val="1D3A8A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80"/>
              <a:t>솔루션</a:t>
            </a:r>
            <a:r>
              <a:rPr dirty="0" spc="-330"/>
              <a:t> </a:t>
            </a:r>
            <a:r>
              <a:rPr dirty="0" spc="-580"/>
              <a:t>실행</a:t>
            </a:r>
            <a:r>
              <a:rPr dirty="0" spc="-315"/>
              <a:t> </a:t>
            </a:r>
            <a:r>
              <a:rPr dirty="0" spc="-605"/>
              <a:t>계획</a:t>
            </a:r>
          </a:p>
        </p:txBody>
      </p:sp>
      <p:sp>
        <p:nvSpPr>
          <p:cNvPr id="7" name="object 7" descr=""/>
          <p:cNvSpPr txBox="1"/>
          <p:nvPr/>
        </p:nvSpPr>
        <p:spPr>
          <a:xfrm>
            <a:off x="692149" y="1272032"/>
            <a:ext cx="2110740" cy="33591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실행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로드맵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60">
                <a:solidFill>
                  <a:srgbClr val="1328A0"/>
                </a:solidFill>
                <a:latin typeface="Dotum"/>
                <a:cs typeface="Dotum"/>
              </a:rPr>
              <a:t>핵심</a:t>
            </a:r>
            <a:r>
              <a:rPr dirty="0" sz="2000" spc="-165">
                <a:solidFill>
                  <a:srgbClr val="1328A0"/>
                </a:solidFill>
                <a:latin typeface="Dotum"/>
                <a:cs typeface="Dotum"/>
              </a:rPr>
              <a:t> </a:t>
            </a:r>
            <a:r>
              <a:rPr dirty="0" sz="2000" spc="-385">
                <a:solidFill>
                  <a:srgbClr val="1328A0"/>
                </a:solidFill>
                <a:latin typeface="Dotum"/>
                <a:cs typeface="Dotum"/>
              </a:rPr>
              <a:t>요약</a:t>
            </a:r>
            <a:endParaRPr sz="2000">
              <a:latin typeface="Dotum"/>
              <a:cs typeface="Dotum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692149" y="1824863"/>
            <a:ext cx="260350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260" b="1">
                <a:solidFill>
                  <a:srgbClr val="333333"/>
                </a:solidFill>
                <a:latin typeface="Malgun Gothic"/>
                <a:cs typeface="Malgun Gothic"/>
              </a:rPr>
              <a:t>전체</a:t>
            </a:r>
            <a:r>
              <a:rPr dirty="0" sz="1350" spc="-125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200" b="1">
                <a:solidFill>
                  <a:srgbClr val="333333"/>
                </a:solidFill>
                <a:latin typeface="Malgun Gothic"/>
                <a:cs typeface="Malgun Gothic"/>
              </a:rPr>
              <a:t>일정</a:t>
            </a:r>
            <a:r>
              <a:rPr dirty="0" sz="1350" spc="-200" b="1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35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spc="-195" b="1">
                <a:solidFill>
                  <a:srgbClr val="333333"/>
                </a:solidFill>
                <a:latin typeface="Arial"/>
                <a:cs typeface="Arial"/>
              </a:rPr>
              <a:t>4</a:t>
            </a:r>
            <a:r>
              <a:rPr dirty="0" sz="1350" spc="-195" b="1">
                <a:solidFill>
                  <a:srgbClr val="333333"/>
                </a:solidFill>
                <a:latin typeface="Malgun Gothic"/>
                <a:cs typeface="Malgun Gothic"/>
              </a:rPr>
              <a:t>개월</a:t>
            </a:r>
            <a:r>
              <a:rPr dirty="0" sz="1350" spc="-12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350" spc="-35" b="1">
                <a:solidFill>
                  <a:srgbClr val="333333"/>
                </a:solidFill>
                <a:latin typeface="Arial"/>
                <a:cs typeface="Arial"/>
              </a:rPr>
              <a:t>(2025.07</a:t>
            </a:r>
            <a:r>
              <a:rPr dirty="0" sz="135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spc="-85" b="1">
                <a:solidFill>
                  <a:srgbClr val="333333"/>
                </a:solidFill>
                <a:latin typeface="Arial"/>
                <a:cs typeface="Arial"/>
              </a:rPr>
              <a:t>~</a:t>
            </a:r>
            <a:r>
              <a:rPr dirty="0" sz="135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333333"/>
                </a:solidFill>
                <a:latin typeface="Arial"/>
                <a:cs typeface="Arial"/>
              </a:rPr>
              <a:t>2025.10)</a:t>
            </a:r>
            <a:endParaRPr sz="1350">
              <a:latin typeface="Arial"/>
              <a:cs typeface="Arial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149350" y="2451844"/>
            <a:ext cx="1101725" cy="448309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dirty="0" sz="1300" spc="-165">
                <a:solidFill>
                  <a:srgbClr val="333333"/>
                </a:solidFill>
                <a:latin typeface="Futura Lt BT"/>
                <a:cs typeface="Futura Lt BT"/>
              </a:rPr>
              <a:t>1</a:t>
            </a:r>
            <a:r>
              <a:rPr dirty="0" sz="1350" spc="-165">
                <a:solidFill>
                  <a:srgbClr val="333333"/>
                </a:solidFill>
                <a:latin typeface="Dotum"/>
                <a:cs typeface="Dotum"/>
              </a:rPr>
              <a:t>단계</a:t>
            </a:r>
            <a:r>
              <a:rPr dirty="0" sz="1300" spc="-165">
                <a:solidFill>
                  <a:srgbClr val="333333"/>
                </a:solidFill>
                <a:latin typeface="Futura Lt BT"/>
                <a:cs typeface="Futura Lt BT"/>
              </a:rPr>
              <a:t>:</a:t>
            </a:r>
            <a:r>
              <a:rPr dirty="0" sz="1300" spc="-10">
                <a:solidFill>
                  <a:srgbClr val="333333"/>
                </a:solidFill>
                <a:latin typeface="Futura Lt BT"/>
                <a:cs typeface="Futura Lt BT"/>
              </a:rPr>
              <a:t> </a:t>
            </a:r>
            <a:r>
              <a:rPr dirty="0" sz="1350" spc="-180">
                <a:solidFill>
                  <a:srgbClr val="333333"/>
                </a:solidFill>
                <a:latin typeface="Dotum"/>
                <a:cs typeface="Dotum"/>
              </a:rPr>
              <a:t>기획</a:t>
            </a:r>
            <a:r>
              <a:rPr dirty="0" sz="1300" spc="-180">
                <a:solidFill>
                  <a:srgbClr val="333333"/>
                </a:solidFill>
                <a:latin typeface="Futura Lt BT"/>
                <a:cs typeface="Futura Lt BT"/>
              </a:rPr>
              <a:t>/</a:t>
            </a:r>
            <a:r>
              <a:rPr dirty="0" sz="1350" spc="-180">
                <a:solidFill>
                  <a:srgbClr val="333333"/>
                </a:solidFill>
                <a:latin typeface="Dotum"/>
                <a:cs typeface="Dotum"/>
              </a:rPr>
              <a:t>설계</a:t>
            </a:r>
            <a:endParaRPr sz="1350">
              <a:latin typeface="Dotum"/>
              <a:cs typeface="Dotum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1150" spc="-10">
                <a:solidFill>
                  <a:srgbClr val="4A5462"/>
                </a:solidFill>
                <a:latin typeface="Arial"/>
                <a:cs typeface="Arial"/>
              </a:rPr>
              <a:t>2025.07</a:t>
            </a:r>
            <a:endParaRPr sz="115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552578" y="2451844"/>
            <a:ext cx="1242060" cy="448309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dirty="0" sz="1300" spc="-165">
                <a:solidFill>
                  <a:srgbClr val="333333"/>
                </a:solidFill>
                <a:latin typeface="Futura Lt BT"/>
                <a:cs typeface="Futura Lt BT"/>
              </a:rPr>
              <a:t>2</a:t>
            </a:r>
            <a:r>
              <a:rPr dirty="0" sz="1350" spc="-165">
                <a:solidFill>
                  <a:srgbClr val="333333"/>
                </a:solidFill>
                <a:latin typeface="Dotum"/>
                <a:cs typeface="Dotum"/>
              </a:rPr>
              <a:t>단계</a:t>
            </a:r>
            <a:r>
              <a:rPr dirty="0" sz="1300" spc="-165">
                <a:solidFill>
                  <a:srgbClr val="333333"/>
                </a:solidFill>
                <a:latin typeface="Futura Lt BT"/>
                <a:cs typeface="Futura Lt BT"/>
              </a:rPr>
              <a:t>:</a:t>
            </a:r>
            <a:r>
              <a:rPr dirty="0" sz="1300" spc="-10">
                <a:solidFill>
                  <a:srgbClr val="333333"/>
                </a:solidFill>
                <a:latin typeface="Futura Lt BT"/>
                <a:cs typeface="Futura Lt BT"/>
              </a:rPr>
              <a:t> </a:t>
            </a:r>
            <a:r>
              <a:rPr dirty="0" sz="1350" spc="-190">
                <a:solidFill>
                  <a:srgbClr val="333333"/>
                </a:solidFill>
                <a:latin typeface="Dotum"/>
                <a:cs typeface="Dotum"/>
              </a:rPr>
              <a:t>구축</a:t>
            </a:r>
            <a:r>
              <a:rPr dirty="0" sz="1300" spc="-190">
                <a:solidFill>
                  <a:srgbClr val="333333"/>
                </a:solidFill>
                <a:latin typeface="Futura Lt BT"/>
                <a:cs typeface="Futura Lt BT"/>
              </a:rPr>
              <a:t>/</a:t>
            </a:r>
            <a:r>
              <a:rPr dirty="0" sz="1350" spc="-19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endParaRPr sz="1350">
              <a:latin typeface="Dotum"/>
              <a:cs typeface="Dotum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1150" spc="-60">
                <a:solidFill>
                  <a:srgbClr val="4A5462"/>
                </a:solidFill>
                <a:latin typeface="Arial"/>
                <a:cs typeface="Arial"/>
              </a:rPr>
              <a:t>2025.08-</a:t>
            </a:r>
            <a:r>
              <a:rPr dirty="0" sz="1150" spc="-25">
                <a:solidFill>
                  <a:srgbClr val="4A5462"/>
                </a:solidFill>
                <a:latin typeface="Arial"/>
                <a:cs typeface="Arial"/>
              </a:rPr>
              <a:t>09</a:t>
            </a:r>
            <a:endParaRPr sz="115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096003" y="2451844"/>
            <a:ext cx="1042035" cy="448309"/>
          </a:xfrm>
          <a:prstGeom prst="rect">
            <a:avLst/>
          </a:prstGeom>
        </p:spPr>
        <p:txBody>
          <a:bodyPr wrap="square" lIns="0" tIns="3429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270"/>
              </a:spcBef>
            </a:pPr>
            <a:r>
              <a:rPr dirty="0" sz="1300" spc="-165">
                <a:solidFill>
                  <a:srgbClr val="333333"/>
                </a:solidFill>
                <a:latin typeface="Futura Lt BT"/>
                <a:cs typeface="Futura Lt BT"/>
              </a:rPr>
              <a:t>3</a:t>
            </a:r>
            <a:r>
              <a:rPr dirty="0" sz="1350" spc="-165">
                <a:solidFill>
                  <a:srgbClr val="333333"/>
                </a:solidFill>
                <a:latin typeface="Dotum"/>
                <a:cs typeface="Dotum"/>
              </a:rPr>
              <a:t>단계</a:t>
            </a:r>
            <a:r>
              <a:rPr dirty="0" sz="1300" spc="-165">
                <a:solidFill>
                  <a:srgbClr val="333333"/>
                </a:solidFill>
                <a:latin typeface="Futura Lt BT"/>
                <a:cs typeface="Futura Lt BT"/>
              </a:rPr>
              <a:t>:</a:t>
            </a:r>
            <a:r>
              <a:rPr dirty="0" sz="1300" spc="-10">
                <a:solidFill>
                  <a:srgbClr val="333333"/>
                </a:solidFill>
                <a:latin typeface="Futura Lt BT"/>
                <a:cs typeface="Futura Lt BT"/>
              </a:rPr>
              <a:t> </a:t>
            </a:r>
            <a:r>
              <a:rPr dirty="0" sz="1350" spc="-280">
                <a:solidFill>
                  <a:srgbClr val="333333"/>
                </a:solidFill>
                <a:latin typeface="Dotum"/>
                <a:cs typeface="Dotum"/>
              </a:rPr>
              <a:t>운영이관</a:t>
            </a:r>
            <a:endParaRPr sz="1350">
              <a:latin typeface="Dotum"/>
              <a:cs typeface="Dotum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dirty="0" sz="1150" spc="-10">
                <a:solidFill>
                  <a:srgbClr val="4A5462"/>
                </a:solidFill>
                <a:latin typeface="Arial"/>
                <a:cs typeface="Arial"/>
              </a:rPr>
              <a:t>2025.10</a:t>
            </a:r>
            <a:endParaRPr sz="1150">
              <a:latin typeface="Arial"/>
              <a:cs typeface="Arial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704849" y="3124199"/>
            <a:ext cx="3524250" cy="1790700"/>
            <a:chOff x="704849" y="3124199"/>
            <a:chExt cx="3524250" cy="1790700"/>
          </a:xfrm>
        </p:grpSpPr>
        <p:sp>
          <p:nvSpPr>
            <p:cNvPr id="13" name="object 13" descr=""/>
            <p:cNvSpPr/>
            <p:nvPr/>
          </p:nvSpPr>
          <p:spPr>
            <a:xfrm>
              <a:off x="704849" y="3124199"/>
              <a:ext cx="3524250" cy="1790700"/>
            </a:xfrm>
            <a:custGeom>
              <a:avLst/>
              <a:gdLst/>
              <a:ahLst/>
              <a:cxnLst/>
              <a:rect l="l" t="t" r="r" b="b"/>
              <a:pathLst>
                <a:path w="3524250" h="1790700">
                  <a:moveTo>
                    <a:pt x="3524249" y="1790699"/>
                  </a:moveTo>
                  <a:lnTo>
                    <a:pt x="0" y="1790699"/>
                  </a:lnTo>
                  <a:lnTo>
                    <a:pt x="0" y="0"/>
                  </a:lnTo>
                  <a:lnTo>
                    <a:pt x="3524249" y="0"/>
                  </a:lnTo>
                  <a:lnTo>
                    <a:pt x="3524249" y="1790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704849" y="3124199"/>
              <a:ext cx="38100" cy="1790700"/>
            </a:xfrm>
            <a:custGeom>
              <a:avLst/>
              <a:gdLst/>
              <a:ahLst/>
              <a:cxnLst/>
              <a:rect l="l" t="t" r="r" b="b"/>
              <a:pathLst>
                <a:path w="38100" h="1790700">
                  <a:moveTo>
                    <a:pt x="38099" y="1790699"/>
                  </a:moveTo>
                  <a:lnTo>
                    <a:pt x="0" y="1790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7906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882650" y="3255637"/>
            <a:ext cx="110871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185" b="1">
                <a:solidFill>
                  <a:srgbClr val="1D3A8A"/>
                </a:solidFill>
                <a:latin typeface="Trebuchet MS"/>
                <a:cs typeface="Trebuchet MS"/>
              </a:rPr>
              <a:t>1</a:t>
            </a:r>
            <a:r>
              <a:rPr dirty="0" sz="1350" spc="-185" b="1">
                <a:solidFill>
                  <a:srgbClr val="1D3A8A"/>
                </a:solidFill>
                <a:latin typeface="Malgun Gothic"/>
                <a:cs typeface="Malgun Gothic"/>
              </a:rPr>
              <a:t>단계</a:t>
            </a:r>
            <a:r>
              <a:rPr dirty="0" sz="1350" spc="-185" b="1">
                <a:solidFill>
                  <a:srgbClr val="1D3A8A"/>
                </a:solidFill>
                <a:latin typeface="Trebuchet MS"/>
                <a:cs typeface="Trebuchet MS"/>
              </a:rPr>
              <a:t>:</a:t>
            </a:r>
            <a:r>
              <a:rPr dirty="0" sz="1350" spc="-40" b="1">
                <a:solidFill>
                  <a:srgbClr val="1D3A8A"/>
                </a:solidFill>
                <a:latin typeface="Trebuchet MS"/>
                <a:cs typeface="Trebuchet MS"/>
              </a:rPr>
              <a:t> </a:t>
            </a:r>
            <a:r>
              <a:rPr dirty="0" sz="1350" spc="-200" b="1">
                <a:solidFill>
                  <a:srgbClr val="1D3A8A"/>
                </a:solidFill>
                <a:latin typeface="Malgun Gothic"/>
                <a:cs typeface="Malgun Gothic"/>
              </a:rPr>
              <a:t>기획</a:t>
            </a:r>
            <a:r>
              <a:rPr dirty="0" sz="1350" spc="-200" b="1">
                <a:solidFill>
                  <a:srgbClr val="1D3A8A"/>
                </a:solidFill>
                <a:latin typeface="Trebuchet MS"/>
                <a:cs typeface="Trebuchet MS"/>
              </a:rPr>
              <a:t>/</a:t>
            </a:r>
            <a:r>
              <a:rPr dirty="0" sz="1350" spc="-200" b="1">
                <a:solidFill>
                  <a:srgbClr val="1D3A8A"/>
                </a:solidFill>
                <a:latin typeface="Malgun Gothic"/>
                <a:cs typeface="Malgun Gothic"/>
              </a:rPr>
              <a:t>설계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40">
                <a:solidFill>
                  <a:srgbClr val="4A5462"/>
                </a:solidFill>
                <a:latin typeface="Dotum"/>
                <a:cs typeface="Dotum"/>
              </a:rPr>
              <a:t>기간</a:t>
            </a:r>
            <a:r>
              <a:rPr dirty="0" sz="1150" spc="-140">
                <a:solidFill>
                  <a:srgbClr val="4A5462"/>
                </a:solidFill>
                <a:latin typeface="Arial"/>
                <a:cs typeface="Arial"/>
              </a:rPr>
              <a:t>:</a:t>
            </a:r>
            <a:r>
              <a:rPr dirty="0" sz="1150" spc="-5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Arial"/>
                <a:cs typeface="Arial"/>
              </a:rPr>
              <a:t>1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개월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894533" y="3124199"/>
            <a:ext cx="7011670" cy="1790700"/>
            <a:chOff x="894533" y="3124199"/>
            <a:chExt cx="7011670" cy="1790700"/>
          </a:xfrm>
        </p:grpSpPr>
        <p:pic>
          <p:nvPicPr>
            <p:cNvPr id="17" name="object 1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4533" y="3824176"/>
              <a:ext cx="115907" cy="83250"/>
            </a:xfrm>
            <a:prstGeom prst="rect">
              <a:avLst/>
            </a:prstGeom>
          </p:spPr>
        </p:pic>
        <p:pic>
          <p:nvPicPr>
            <p:cNvPr id="18" name="object 1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4533" y="4052776"/>
              <a:ext cx="115907" cy="83250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4533" y="4281376"/>
              <a:ext cx="115907" cy="8325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95349" y="4533899"/>
              <a:ext cx="228600" cy="22859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4381499" y="3124199"/>
              <a:ext cx="3524250" cy="1790700"/>
            </a:xfrm>
            <a:custGeom>
              <a:avLst/>
              <a:gdLst/>
              <a:ahLst/>
              <a:cxnLst/>
              <a:rect l="l" t="t" r="r" b="b"/>
              <a:pathLst>
                <a:path w="3524250" h="1790700">
                  <a:moveTo>
                    <a:pt x="3524249" y="1790699"/>
                  </a:moveTo>
                  <a:lnTo>
                    <a:pt x="0" y="1790699"/>
                  </a:lnTo>
                  <a:lnTo>
                    <a:pt x="0" y="0"/>
                  </a:lnTo>
                  <a:lnTo>
                    <a:pt x="3524249" y="0"/>
                  </a:lnTo>
                  <a:lnTo>
                    <a:pt x="3524249" y="1790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4381499" y="3124199"/>
              <a:ext cx="38100" cy="1790700"/>
            </a:xfrm>
            <a:custGeom>
              <a:avLst/>
              <a:gdLst/>
              <a:ahLst/>
              <a:cxnLst/>
              <a:rect l="l" t="t" r="r" b="b"/>
              <a:pathLst>
                <a:path w="38100" h="1790700">
                  <a:moveTo>
                    <a:pt x="38099" y="1790699"/>
                  </a:moveTo>
                  <a:lnTo>
                    <a:pt x="0" y="1790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7906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1075531" y="3713136"/>
            <a:ext cx="1402080" cy="711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90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요구사항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정의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33333"/>
                </a:solidFill>
                <a:latin typeface="Dotum"/>
                <a:cs typeface="Dotum"/>
              </a:rPr>
              <a:t>분석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상세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설계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계획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5">
                <a:solidFill>
                  <a:srgbClr val="333333"/>
                </a:solidFill>
                <a:latin typeface="Dotum"/>
                <a:cs typeface="Dotum"/>
              </a:rPr>
              <a:t>수립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매장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운영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필수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영역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04">
                <a:solidFill>
                  <a:srgbClr val="333333"/>
                </a:solidFill>
                <a:latin typeface="Dotum"/>
                <a:cs typeface="Dotum"/>
              </a:rPr>
              <a:t>정의</a:t>
            </a:r>
            <a:endParaRPr sz="1150">
              <a:latin typeface="Dotum"/>
              <a:cs typeface="Dotum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187449" y="4541964"/>
            <a:ext cx="164973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55">
                <a:solidFill>
                  <a:srgbClr val="333333"/>
                </a:solidFill>
                <a:latin typeface="Dotum"/>
                <a:cs typeface="Dotum"/>
              </a:rPr>
              <a:t>마일스톤</a:t>
            </a:r>
            <a:r>
              <a:rPr dirty="0" sz="1150" spc="-155">
                <a:solidFill>
                  <a:srgbClr val="333333"/>
                </a:solidFill>
                <a:latin typeface="Comic Sans MS"/>
                <a:cs typeface="Comic Sans MS"/>
              </a:rPr>
              <a:t>:</a:t>
            </a:r>
            <a:r>
              <a:rPr dirty="0" sz="1150" spc="-4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요구사항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문서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333333"/>
                </a:solidFill>
                <a:latin typeface="Dotum"/>
                <a:cs typeface="Dotum"/>
              </a:rPr>
              <a:t>승인</a:t>
            </a:r>
            <a:endParaRPr sz="1150">
              <a:latin typeface="Dotum"/>
              <a:cs typeface="Dotum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4559300" y="3255637"/>
            <a:ext cx="1249045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185" b="1">
                <a:solidFill>
                  <a:srgbClr val="1D3A8A"/>
                </a:solidFill>
                <a:latin typeface="Trebuchet MS"/>
                <a:cs typeface="Trebuchet MS"/>
              </a:rPr>
              <a:t>2</a:t>
            </a:r>
            <a:r>
              <a:rPr dirty="0" sz="1350" spc="-185" b="1">
                <a:solidFill>
                  <a:srgbClr val="1D3A8A"/>
                </a:solidFill>
                <a:latin typeface="Malgun Gothic"/>
                <a:cs typeface="Malgun Gothic"/>
              </a:rPr>
              <a:t>단계</a:t>
            </a:r>
            <a:r>
              <a:rPr dirty="0" sz="1350" spc="-185" b="1">
                <a:solidFill>
                  <a:srgbClr val="1D3A8A"/>
                </a:solidFill>
                <a:latin typeface="Trebuchet MS"/>
                <a:cs typeface="Trebuchet MS"/>
              </a:rPr>
              <a:t>:</a:t>
            </a:r>
            <a:r>
              <a:rPr dirty="0" sz="1350" spc="-40" b="1">
                <a:solidFill>
                  <a:srgbClr val="1D3A8A"/>
                </a:solidFill>
                <a:latin typeface="Trebuchet MS"/>
                <a:cs typeface="Trebuchet MS"/>
              </a:rPr>
              <a:t> </a:t>
            </a:r>
            <a:r>
              <a:rPr dirty="0" sz="1350" spc="-210" b="1">
                <a:solidFill>
                  <a:srgbClr val="1D3A8A"/>
                </a:solidFill>
                <a:latin typeface="Malgun Gothic"/>
                <a:cs typeface="Malgun Gothic"/>
              </a:rPr>
              <a:t>구축</a:t>
            </a:r>
            <a:r>
              <a:rPr dirty="0" sz="1350" spc="-210" b="1">
                <a:solidFill>
                  <a:srgbClr val="1D3A8A"/>
                </a:solidFill>
                <a:latin typeface="Trebuchet MS"/>
                <a:cs typeface="Trebuchet MS"/>
              </a:rPr>
              <a:t>/</a:t>
            </a:r>
            <a:r>
              <a:rPr dirty="0" sz="1350" spc="-210" b="1">
                <a:solidFill>
                  <a:srgbClr val="1D3A8A"/>
                </a:solidFill>
                <a:latin typeface="Malgun Gothic"/>
                <a:cs typeface="Malgun Gothic"/>
              </a:rPr>
              <a:t>테스트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40">
                <a:solidFill>
                  <a:srgbClr val="4A5462"/>
                </a:solidFill>
                <a:latin typeface="Dotum"/>
                <a:cs typeface="Dotum"/>
              </a:rPr>
              <a:t>기간</a:t>
            </a:r>
            <a:r>
              <a:rPr dirty="0" sz="1150" spc="-140">
                <a:solidFill>
                  <a:srgbClr val="4A5462"/>
                </a:solidFill>
                <a:latin typeface="Arial"/>
                <a:cs typeface="Arial"/>
              </a:rPr>
              <a:t>:</a:t>
            </a:r>
            <a:r>
              <a:rPr dirty="0" sz="1150" spc="-5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Arial"/>
                <a:cs typeface="Arial"/>
              </a:rPr>
              <a:t>2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개월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26" name="object 26" descr=""/>
          <p:cNvGrpSpPr/>
          <p:nvPr/>
        </p:nvGrpSpPr>
        <p:grpSpPr>
          <a:xfrm>
            <a:off x="4571183" y="3124199"/>
            <a:ext cx="7011670" cy="1790700"/>
            <a:chOff x="4571183" y="3124199"/>
            <a:chExt cx="7011670" cy="1790700"/>
          </a:xfrm>
        </p:grpSpPr>
        <p:pic>
          <p:nvPicPr>
            <p:cNvPr id="27" name="object 2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183" y="3824176"/>
              <a:ext cx="115907" cy="83250"/>
            </a:xfrm>
            <a:prstGeom prst="rect">
              <a:avLst/>
            </a:prstGeom>
          </p:spPr>
        </p:pic>
        <p:pic>
          <p:nvPicPr>
            <p:cNvPr id="28" name="object 2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183" y="4052776"/>
              <a:ext cx="115907" cy="83250"/>
            </a:xfrm>
            <a:prstGeom prst="rect">
              <a:avLst/>
            </a:prstGeom>
          </p:spPr>
        </p:pic>
        <p:pic>
          <p:nvPicPr>
            <p:cNvPr id="29" name="object 2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1183" y="4281376"/>
              <a:ext cx="115907" cy="83250"/>
            </a:xfrm>
            <a:prstGeom prst="rect">
              <a:avLst/>
            </a:prstGeom>
          </p:spPr>
        </p:pic>
        <p:pic>
          <p:nvPicPr>
            <p:cNvPr id="30" name="object 3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71999" y="4533899"/>
              <a:ext cx="228600" cy="228599"/>
            </a:xfrm>
            <a:prstGeom prst="rect">
              <a:avLst/>
            </a:prstGeom>
          </p:spPr>
        </p:pic>
        <p:sp>
          <p:nvSpPr>
            <p:cNvPr id="31" name="object 31" descr=""/>
            <p:cNvSpPr/>
            <p:nvPr/>
          </p:nvSpPr>
          <p:spPr>
            <a:xfrm>
              <a:off x="8058149" y="3124199"/>
              <a:ext cx="3524250" cy="1790700"/>
            </a:xfrm>
            <a:custGeom>
              <a:avLst/>
              <a:gdLst/>
              <a:ahLst/>
              <a:cxnLst/>
              <a:rect l="l" t="t" r="r" b="b"/>
              <a:pathLst>
                <a:path w="3524250" h="1790700">
                  <a:moveTo>
                    <a:pt x="3524249" y="1790699"/>
                  </a:moveTo>
                  <a:lnTo>
                    <a:pt x="0" y="1790699"/>
                  </a:lnTo>
                  <a:lnTo>
                    <a:pt x="0" y="0"/>
                  </a:lnTo>
                  <a:lnTo>
                    <a:pt x="3524249" y="0"/>
                  </a:lnTo>
                  <a:lnTo>
                    <a:pt x="3524249" y="17906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2" name="object 32" descr=""/>
            <p:cNvSpPr/>
            <p:nvPr/>
          </p:nvSpPr>
          <p:spPr>
            <a:xfrm>
              <a:off x="8058149" y="3124199"/>
              <a:ext cx="38100" cy="1790700"/>
            </a:xfrm>
            <a:custGeom>
              <a:avLst/>
              <a:gdLst/>
              <a:ahLst/>
              <a:cxnLst/>
              <a:rect l="l" t="t" r="r" b="b"/>
              <a:pathLst>
                <a:path w="38100" h="1790700">
                  <a:moveTo>
                    <a:pt x="38099" y="1790699"/>
                  </a:moveTo>
                  <a:lnTo>
                    <a:pt x="0" y="179069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17906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3" name="object 33" descr=""/>
          <p:cNvSpPr txBox="1"/>
          <p:nvPr/>
        </p:nvSpPr>
        <p:spPr>
          <a:xfrm>
            <a:off x="4752180" y="3713136"/>
            <a:ext cx="1204595" cy="711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algn="just" marL="12700" marR="5080">
              <a:lnSpc>
                <a:spcPct val="130400"/>
              </a:lnSpc>
              <a:spcBef>
                <a:spcPts val="90"/>
              </a:spcBef>
            </a:pPr>
            <a:r>
              <a:rPr dirty="0" sz="1150" spc="-185">
                <a:solidFill>
                  <a:srgbClr val="333333"/>
                </a:solidFill>
                <a:latin typeface="Dotum"/>
                <a:cs typeface="Dotum"/>
              </a:rPr>
              <a:t>솔루션</a:t>
            </a:r>
            <a:r>
              <a:rPr dirty="0" sz="11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333333"/>
                </a:solidFill>
                <a:latin typeface="Dotum"/>
                <a:cs typeface="Dotum"/>
              </a:rPr>
              <a:t>개발</a:t>
            </a:r>
            <a:r>
              <a:rPr dirty="0" sz="11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1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333333"/>
                </a:solidFill>
                <a:latin typeface="Dotum"/>
                <a:cs typeface="Dotum"/>
              </a:rPr>
              <a:t>구현</a:t>
            </a:r>
            <a:r>
              <a:rPr dirty="0" sz="1150" spc="-6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333333"/>
                </a:solidFill>
                <a:latin typeface="Dotum"/>
                <a:cs typeface="Dotum"/>
              </a:rPr>
              <a:t>품질</a:t>
            </a:r>
            <a:r>
              <a:rPr dirty="0" sz="11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333333"/>
                </a:solidFill>
                <a:latin typeface="Dotum"/>
                <a:cs typeface="Dotum"/>
              </a:rPr>
              <a:t>검증</a:t>
            </a:r>
            <a:r>
              <a:rPr dirty="0" sz="11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1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r>
              <a:rPr dirty="0" sz="1150" spc="-6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333333"/>
                </a:solidFill>
                <a:latin typeface="Dotum"/>
                <a:cs typeface="Dotum"/>
              </a:rPr>
              <a:t>사용자</a:t>
            </a:r>
            <a:r>
              <a:rPr dirty="0" sz="11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333333"/>
                </a:solidFill>
                <a:latin typeface="Dotum"/>
                <a:cs typeface="Dotum"/>
              </a:rPr>
              <a:t>수용성</a:t>
            </a:r>
            <a:r>
              <a:rPr dirty="0" sz="1150" spc="-9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85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endParaRPr sz="1150">
              <a:latin typeface="Dotum"/>
              <a:cs typeface="Dotum"/>
            </a:endParaRPr>
          </a:p>
        </p:txBody>
      </p:sp>
      <p:sp>
        <p:nvSpPr>
          <p:cNvPr id="34" name="object 34" descr=""/>
          <p:cNvSpPr txBox="1"/>
          <p:nvPr/>
        </p:nvSpPr>
        <p:spPr>
          <a:xfrm>
            <a:off x="4864099" y="4541964"/>
            <a:ext cx="1527175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55">
                <a:solidFill>
                  <a:srgbClr val="333333"/>
                </a:solidFill>
                <a:latin typeface="Dotum"/>
                <a:cs typeface="Dotum"/>
              </a:rPr>
              <a:t>마일스톤</a:t>
            </a:r>
            <a:r>
              <a:rPr dirty="0" sz="1150" spc="-155">
                <a:solidFill>
                  <a:srgbClr val="333333"/>
                </a:solidFill>
                <a:latin typeface="Comic Sans MS"/>
                <a:cs typeface="Comic Sans MS"/>
              </a:rPr>
              <a:t>:</a:t>
            </a:r>
            <a:r>
              <a:rPr dirty="0" sz="1150" spc="-4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테스트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완료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333333"/>
                </a:solidFill>
                <a:latin typeface="Dotum"/>
                <a:cs typeface="Dotum"/>
              </a:rPr>
              <a:t>보고</a:t>
            </a:r>
            <a:endParaRPr sz="1150">
              <a:latin typeface="Dotum"/>
              <a:cs typeface="Dotum"/>
            </a:endParaRPr>
          </a:p>
        </p:txBody>
      </p:sp>
      <p:sp>
        <p:nvSpPr>
          <p:cNvPr id="35" name="object 35" descr=""/>
          <p:cNvSpPr txBox="1"/>
          <p:nvPr/>
        </p:nvSpPr>
        <p:spPr>
          <a:xfrm>
            <a:off x="8235950" y="3255637"/>
            <a:ext cx="1049020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185" b="1">
                <a:solidFill>
                  <a:srgbClr val="1D3A8A"/>
                </a:solidFill>
                <a:latin typeface="Trebuchet MS"/>
                <a:cs typeface="Trebuchet MS"/>
              </a:rPr>
              <a:t>3</a:t>
            </a:r>
            <a:r>
              <a:rPr dirty="0" sz="1350" spc="-185" b="1">
                <a:solidFill>
                  <a:srgbClr val="1D3A8A"/>
                </a:solidFill>
                <a:latin typeface="Malgun Gothic"/>
                <a:cs typeface="Malgun Gothic"/>
              </a:rPr>
              <a:t>단계</a:t>
            </a:r>
            <a:r>
              <a:rPr dirty="0" sz="1350" spc="-185" b="1">
                <a:solidFill>
                  <a:srgbClr val="1D3A8A"/>
                </a:solidFill>
                <a:latin typeface="Trebuchet MS"/>
                <a:cs typeface="Trebuchet MS"/>
              </a:rPr>
              <a:t>:</a:t>
            </a:r>
            <a:r>
              <a:rPr dirty="0" sz="1350" spc="-40" b="1">
                <a:solidFill>
                  <a:srgbClr val="1D3A8A"/>
                </a:solidFill>
                <a:latin typeface="Trebuchet MS"/>
                <a:cs typeface="Trebuchet MS"/>
              </a:rPr>
              <a:t> </a:t>
            </a:r>
            <a:r>
              <a:rPr dirty="0" sz="1350" spc="-280" b="1">
                <a:solidFill>
                  <a:srgbClr val="1D3A8A"/>
                </a:solidFill>
                <a:latin typeface="Malgun Gothic"/>
                <a:cs typeface="Malgun Gothic"/>
              </a:rPr>
              <a:t>운영이관</a:t>
            </a:r>
            <a:endParaRPr sz="1350">
              <a:latin typeface="Malgun Gothic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40">
                <a:solidFill>
                  <a:srgbClr val="4A5462"/>
                </a:solidFill>
                <a:latin typeface="Dotum"/>
                <a:cs typeface="Dotum"/>
              </a:rPr>
              <a:t>기간</a:t>
            </a:r>
            <a:r>
              <a:rPr dirty="0" sz="1150" spc="-140">
                <a:solidFill>
                  <a:srgbClr val="4A5462"/>
                </a:solidFill>
                <a:latin typeface="Arial"/>
                <a:cs typeface="Arial"/>
              </a:rPr>
              <a:t>:</a:t>
            </a:r>
            <a:r>
              <a:rPr dirty="0" sz="1150" spc="-5">
                <a:solidFill>
                  <a:srgbClr val="4A5462"/>
                </a:solidFill>
                <a:latin typeface="Arial"/>
                <a:cs typeface="Arial"/>
              </a:rPr>
              <a:t> </a:t>
            </a:r>
            <a:r>
              <a:rPr dirty="0" sz="1150" spc="-25">
                <a:solidFill>
                  <a:srgbClr val="4A5462"/>
                </a:solidFill>
                <a:latin typeface="Arial"/>
                <a:cs typeface="Arial"/>
              </a:rPr>
              <a:t>1</a:t>
            </a:r>
            <a:r>
              <a:rPr dirty="0" sz="1150" spc="-25">
                <a:solidFill>
                  <a:srgbClr val="4A5462"/>
                </a:solidFill>
                <a:latin typeface="Dotum"/>
                <a:cs typeface="Dotum"/>
              </a:rPr>
              <a:t>개월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36" name="object 36" descr=""/>
          <p:cNvGrpSpPr/>
          <p:nvPr/>
        </p:nvGrpSpPr>
        <p:grpSpPr>
          <a:xfrm>
            <a:off x="704849" y="3824176"/>
            <a:ext cx="7772400" cy="2195830"/>
            <a:chOff x="704849" y="3824176"/>
            <a:chExt cx="7772400" cy="2195830"/>
          </a:xfrm>
        </p:grpSpPr>
        <p:pic>
          <p:nvPicPr>
            <p:cNvPr id="37" name="object 3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7832" y="3824176"/>
              <a:ext cx="115907" cy="83250"/>
            </a:xfrm>
            <a:prstGeom prst="rect">
              <a:avLst/>
            </a:prstGeom>
          </p:spPr>
        </p:pic>
        <p:pic>
          <p:nvPicPr>
            <p:cNvPr id="38" name="object 3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7832" y="4052776"/>
              <a:ext cx="115907" cy="83250"/>
            </a:xfrm>
            <a:prstGeom prst="rect">
              <a:avLst/>
            </a:prstGeom>
          </p:spPr>
        </p:pic>
        <p:pic>
          <p:nvPicPr>
            <p:cNvPr id="39" name="object 39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47832" y="4281376"/>
              <a:ext cx="115907" cy="83250"/>
            </a:xfrm>
            <a:prstGeom prst="rect">
              <a:avLst/>
            </a:prstGeom>
          </p:spPr>
        </p:pic>
        <p:pic>
          <p:nvPicPr>
            <p:cNvPr id="40" name="object 4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8648" y="4533899"/>
              <a:ext cx="228600" cy="228599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704837" y="5676899"/>
              <a:ext cx="5286375" cy="342900"/>
            </a:xfrm>
            <a:custGeom>
              <a:avLst/>
              <a:gdLst/>
              <a:ahLst/>
              <a:cxnLst/>
              <a:rect l="l" t="t" r="r" b="b"/>
              <a:pathLst>
                <a:path w="5286375" h="342900">
                  <a:moveTo>
                    <a:pt x="5286375" y="0"/>
                  </a:moveTo>
                  <a:lnTo>
                    <a:pt x="3581400" y="0"/>
                  </a:lnTo>
                  <a:lnTo>
                    <a:pt x="1238250" y="0"/>
                  </a:lnTo>
                  <a:lnTo>
                    <a:pt x="0" y="0"/>
                  </a:lnTo>
                  <a:lnTo>
                    <a:pt x="0" y="342900"/>
                  </a:lnTo>
                  <a:lnTo>
                    <a:pt x="1238250" y="342900"/>
                  </a:lnTo>
                  <a:lnTo>
                    <a:pt x="3581400" y="342900"/>
                  </a:lnTo>
                  <a:lnTo>
                    <a:pt x="5286375" y="342900"/>
                  </a:lnTo>
                  <a:lnTo>
                    <a:pt x="5286375" y="0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8428831" y="3713136"/>
            <a:ext cx="1278890" cy="71120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 marR="5080">
              <a:lnSpc>
                <a:spcPct val="130400"/>
              </a:lnSpc>
              <a:spcBef>
                <a:spcPts val="90"/>
              </a:spcBef>
            </a:pP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고객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교육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지식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210">
                <a:solidFill>
                  <a:srgbClr val="333333"/>
                </a:solidFill>
                <a:latin typeface="Dotum"/>
                <a:cs typeface="Dotum"/>
              </a:rPr>
              <a:t>이관</a:t>
            </a:r>
            <a:r>
              <a:rPr dirty="0" sz="1150" spc="50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운영</a:t>
            </a:r>
            <a:r>
              <a:rPr dirty="0" sz="1150" spc="-9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매뉴얼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35">
                <a:solidFill>
                  <a:srgbClr val="333333"/>
                </a:solidFill>
                <a:latin typeface="Dotum"/>
                <a:cs typeface="Dotum"/>
              </a:rPr>
              <a:t>전달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안정화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피드백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60">
                <a:solidFill>
                  <a:srgbClr val="333333"/>
                </a:solidFill>
                <a:latin typeface="Dotum"/>
                <a:cs typeface="Dotum"/>
              </a:rPr>
              <a:t>반영</a:t>
            </a:r>
            <a:endParaRPr sz="1150">
              <a:latin typeface="Dotum"/>
              <a:cs typeface="Dotum"/>
            </a:endParaRPr>
          </a:p>
        </p:txBody>
      </p:sp>
      <p:sp>
        <p:nvSpPr>
          <p:cNvPr id="43" name="object 43" descr=""/>
          <p:cNvSpPr txBox="1"/>
          <p:nvPr/>
        </p:nvSpPr>
        <p:spPr>
          <a:xfrm>
            <a:off x="8540750" y="4541964"/>
            <a:ext cx="1649730" cy="20637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50" spc="-155">
                <a:solidFill>
                  <a:srgbClr val="333333"/>
                </a:solidFill>
                <a:latin typeface="Dotum"/>
                <a:cs typeface="Dotum"/>
              </a:rPr>
              <a:t>마일스톤</a:t>
            </a:r>
            <a:r>
              <a:rPr dirty="0" sz="1150" spc="-155">
                <a:solidFill>
                  <a:srgbClr val="333333"/>
                </a:solidFill>
                <a:latin typeface="Comic Sans MS"/>
                <a:cs typeface="Comic Sans MS"/>
              </a:rPr>
              <a:t>:</a:t>
            </a:r>
            <a:r>
              <a:rPr dirty="0" sz="1150" spc="-40">
                <a:solidFill>
                  <a:srgbClr val="333333"/>
                </a:solidFill>
                <a:latin typeface="Comic Sans MS"/>
                <a:cs typeface="Comic Sans MS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프로젝트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완료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55">
                <a:solidFill>
                  <a:srgbClr val="333333"/>
                </a:solidFill>
                <a:latin typeface="Dotum"/>
                <a:cs typeface="Dotum"/>
              </a:rPr>
              <a:t>승인</a:t>
            </a:r>
            <a:endParaRPr sz="1150">
              <a:latin typeface="Dotum"/>
              <a:cs typeface="Dotum"/>
            </a:endParaRPr>
          </a:p>
        </p:txBody>
      </p:sp>
      <p:sp>
        <p:nvSpPr>
          <p:cNvPr id="44" name="object 44" descr=""/>
          <p:cNvSpPr txBox="1"/>
          <p:nvPr/>
        </p:nvSpPr>
        <p:spPr>
          <a:xfrm>
            <a:off x="692149" y="5299011"/>
            <a:ext cx="910590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구현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팀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구성</a:t>
            </a:r>
            <a:endParaRPr sz="1500">
              <a:latin typeface="Malgun Gothic"/>
              <a:cs typeface="Malgun Gothic"/>
            </a:endParaRPr>
          </a:p>
        </p:txBody>
      </p:sp>
      <p:graphicFrame>
        <p:nvGraphicFramePr>
          <p:cNvPr id="45" name="object 45" descr=""/>
          <p:cNvGraphicFramePr>
            <a:graphicFrameLocks noGrp="1"/>
          </p:cNvGraphicFramePr>
          <p:nvPr/>
        </p:nvGraphicFramePr>
        <p:xfrm>
          <a:off x="704849" y="5788151"/>
          <a:ext cx="5362575" cy="1188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2175"/>
                <a:gridCol w="2035810"/>
                <a:gridCol w="2359660"/>
              </a:tblGrid>
              <a:tr h="237490">
                <a:tc>
                  <a:txBody>
                    <a:bodyPr/>
                    <a:lstStyle/>
                    <a:p>
                      <a:pPr marL="114300">
                        <a:lnSpc>
                          <a:spcPts val="1155"/>
                        </a:lnSpc>
                      </a:pPr>
                      <a:r>
                        <a:rPr dirty="0" sz="1150" spc="-25" b="1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단계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solidFill>
                      <a:srgbClr val="F2F4F5"/>
                    </a:solidFill>
                  </a:tcPr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ts val="1155"/>
                        </a:lnSpc>
                      </a:pPr>
                      <a:r>
                        <a:rPr dirty="0" sz="1150" spc="-25" b="1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역할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solidFill>
                      <a:srgbClr val="F2F4F5"/>
                    </a:solidFill>
                  </a:tcPr>
                </a:tc>
                <a:tc>
                  <a:txBody>
                    <a:bodyPr/>
                    <a:lstStyle/>
                    <a:p>
                      <a:pPr marL="766445">
                        <a:lnSpc>
                          <a:spcPts val="1155"/>
                        </a:lnSpc>
                      </a:pPr>
                      <a:r>
                        <a:rPr dirty="0" sz="1150" spc="-190" b="1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투입</a:t>
                      </a:r>
                      <a:r>
                        <a:rPr dirty="0" sz="1150" spc="-105" b="1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 </a:t>
                      </a:r>
                      <a:r>
                        <a:rPr dirty="0" sz="1150" spc="-25" b="1">
                          <a:solidFill>
                            <a:srgbClr val="333333"/>
                          </a:solidFill>
                          <a:latin typeface="Malgun Gothic"/>
                          <a:cs typeface="Malgun Gothic"/>
                        </a:rPr>
                        <a:t>인원</a:t>
                      </a:r>
                      <a:endParaRPr sz="1150">
                        <a:latin typeface="Malgun Gothic"/>
                        <a:cs typeface="Malgun Gothic"/>
                      </a:endParaRPr>
                    </a:p>
                  </a:txBody>
                  <a:tcPr marL="0" marR="0" marB="0" marT="0">
                    <a:solidFill>
                      <a:srgbClr val="F2F4F5"/>
                    </a:solidFill>
                  </a:tcPr>
                </a:tc>
              </a:tr>
              <a:tr h="340995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150" spc="-2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1150" spc="-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단계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76200"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150" spc="-12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PM</a:t>
                      </a:r>
                      <a:r>
                        <a:rPr dirty="0" sz="1150" spc="-2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150" spc="-2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분석가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76200"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marL="766445">
                        <a:lnSpc>
                          <a:spcPct val="100000"/>
                        </a:lnSpc>
                        <a:spcBef>
                          <a:spcPts val="600"/>
                        </a:spcBef>
                      </a:pPr>
                      <a:r>
                        <a:rPr dirty="0" sz="1150" spc="-2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150" spc="-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명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76200"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</a:tr>
              <a:tr h="351790"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150" spc="-2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150" spc="-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단계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86995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150" spc="-19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개발자</a:t>
                      </a:r>
                      <a:r>
                        <a:rPr dirty="0" sz="1150" spc="-9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 </a:t>
                      </a:r>
                      <a:r>
                        <a:rPr dirty="0" sz="1150" spc="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150" spc="-2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2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QA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B="0" marT="86995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marL="766445">
                        <a:lnSpc>
                          <a:spcPct val="100000"/>
                        </a:lnSpc>
                        <a:spcBef>
                          <a:spcPts val="685"/>
                        </a:spcBef>
                      </a:pPr>
                      <a:r>
                        <a:rPr dirty="0" sz="1150" spc="-2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dirty="0" sz="1150" spc="-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명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86995">
                    <a:lnT w="9525">
                      <a:solidFill>
                        <a:srgbClr val="E4E7EB"/>
                      </a:solidFill>
                      <a:prstDash val="solid"/>
                    </a:lnT>
                    <a:lnB w="9525">
                      <a:solidFill>
                        <a:srgbClr val="E4E7EB"/>
                      </a:solidFill>
                      <a:prstDash val="solid"/>
                    </a:lnB>
                    <a:solidFill>
                      <a:srgbClr val="F7F9FA"/>
                    </a:solidFill>
                  </a:tcPr>
                </a:tc>
              </a:tr>
              <a:tr h="257810">
                <a:tc>
                  <a:txBody>
                    <a:bodyPr/>
                    <a:lstStyle/>
                    <a:p>
                      <a:pPr marL="114300">
                        <a:lnSpc>
                          <a:spcPts val="1245"/>
                        </a:lnSpc>
                        <a:spcBef>
                          <a:spcPts val="685"/>
                        </a:spcBef>
                      </a:pPr>
                      <a:r>
                        <a:rPr dirty="0" sz="1150" spc="-2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dirty="0" sz="1150" spc="-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단계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86995">
                    <a:lnT w="9525">
                      <a:solidFill>
                        <a:srgbClr val="E4E7EB"/>
                      </a:solidFill>
                      <a:prstDash val="solid"/>
                    </a:lnT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marL="457834">
                        <a:lnSpc>
                          <a:spcPts val="1245"/>
                        </a:lnSpc>
                        <a:spcBef>
                          <a:spcPts val="685"/>
                        </a:spcBef>
                      </a:pPr>
                      <a:r>
                        <a:rPr dirty="0" sz="1150" spc="-12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PM</a:t>
                      </a:r>
                      <a:r>
                        <a:rPr dirty="0" sz="1150" spc="-2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10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dirty="0" sz="1150" spc="-20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150" spc="-20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교육담당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86995">
                    <a:lnT w="9525">
                      <a:solidFill>
                        <a:srgbClr val="E4E7EB"/>
                      </a:solidFill>
                      <a:prstDash val="solid"/>
                    </a:lnT>
                    <a:solidFill>
                      <a:srgbClr val="F7F9FA"/>
                    </a:solidFill>
                  </a:tcPr>
                </a:tc>
                <a:tc>
                  <a:txBody>
                    <a:bodyPr/>
                    <a:lstStyle/>
                    <a:p>
                      <a:pPr marL="766445">
                        <a:lnSpc>
                          <a:spcPts val="1245"/>
                        </a:lnSpc>
                        <a:spcBef>
                          <a:spcPts val="685"/>
                        </a:spcBef>
                      </a:pPr>
                      <a:r>
                        <a:rPr dirty="0" sz="1150" spc="-25">
                          <a:solidFill>
                            <a:srgbClr val="333333"/>
                          </a:solidFill>
                          <a:latin typeface="Arial"/>
                          <a:cs typeface="Arial"/>
                        </a:rPr>
                        <a:t>2</a:t>
                      </a:r>
                      <a:r>
                        <a:rPr dirty="0" sz="1150" spc="-25">
                          <a:solidFill>
                            <a:srgbClr val="333333"/>
                          </a:solidFill>
                          <a:latin typeface="Dotum"/>
                          <a:cs typeface="Dotum"/>
                        </a:rPr>
                        <a:t>명</a:t>
                      </a:r>
                      <a:endParaRPr sz="1150">
                        <a:latin typeface="Dotum"/>
                        <a:cs typeface="Dotum"/>
                      </a:endParaRPr>
                    </a:p>
                  </a:txBody>
                  <a:tcPr marL="0" marR="0" marB="0" marT="86995">
                    <a:lnT w="9525">
                      <a:solidFill>
                        <a:srgbClr val="E4E7EB"/>
                      </a:solidFill>
                      <a:prstDash val="solid"/>
                    </a:lnT>
                    <a:solidFill>
                      <a:srgbClr val="F7F9FA"/>
                    </a:solidFill>
                  </a:tcPr>
                </a:tc>
              </a:tr>
            </a:tbl>
          </a:graphicData>
        </a:graphic>
      </p:graphicFrame>
      <p:grpSp>
        <p:nvGrpSpPr>
          <p:cNvPr id="46" name="object 46" descr=""/>
          <p:cNvGrpSpPr/>
          <p:nvPr/>
        </p:nvGrpSpPr>
        <p:grpSpPr>
          <a:xfrm>
            <a:off x="6296024" y="5676899"/>
            <a:ext cx="5286375" cy="2095500"/>
            <a:chOff x="6296024" y="5676899"/>
            <a:chExt cx="5286375" cy="2095500"/>
          </a:xfrm>
        </p:grpSpPr>
        <p:sp>
          <p:nvSpPr>
            <p:cNvPr id="47" name="object 47" descr=""/>
            <p:cNvSpPr/>
            <p:nvPr/>
          </p:nvSpPr>
          <p:spPr>
            <a:xfrm>
              <a:off x="6296024" y="5676899"/>
              <a:ext cx="5286375" cy="647700"/>
            </a:xfrm>
            <a:custGeom>
              <a:avLst/>
              <a:gdLst/>
              <a:ahLst/>
              <a:cxnLst/>
              <a:rect l="l" t="t" r="r" b="b"/>
              <a:pathLst>
                <a:path w="5286375" h="647700">
                  <a:moveTo>
                    <a:pt x="5286374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5286374" y="0"/>
                  </a:lnTo>
                  <a:lnTo>
                    <a:pt x="5286374" y="647699"/>
                  </a:lnTo>
                  <a:close/>
                </a:path>
              </a:pathLst>
            </a:custGeom>
            <a:solidFill>
              <a:srgbClr val="FF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8" name="object 48" descr=""/>
            <p:cNvSpPr/>
            <p:nvPr/>
          </p:nvSpPr>
          <p:spPr>
            <a:xfrm>
              <a:off x="6296024" y="5676899"/>
              <a:ext cx="28575" cy="647700"/>
            </a:xfrm>
            <a:custGeom>
              <a:avLst/>
              <a:gdLst/>
              <a:ahLst/>
              <a:cxnLst/>
              <a:rect l="l" t="t" r="r" b="b"/>
              <a:pathLst>
                <a:path w="28575" h="647700">
                  <a:moveTo>
                    <a:pt x="28574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47699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6296024" y="6400799"/>
              <a:ext cx="5286375" cy="647700"/>
            </a:xfrm>
            <a:custGeom>
              <a:avLst/>
              <a:gdLst/>
              <a:ahLst/>
              <a:cxnLst/>
              <a:rect l="l" t="t" r="r" b="b"/>
              <a:pathLst>
                <a:path w="5286375" h="647700">
                  <a:moveTo>
                    <a:pt x="5286374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5286374" y="0"/>
                  </a:lnTo>
                  <a:lnTo>
                    <a:pt x="5286374" y="647699"/>
                  </a:lnTo>
                  <a:close/>
                </a:path>
              </a:pathLst>
            </a:custGeom>
            <a:solidFill>
              <a:srgbClr val="FF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0" name="object 50" descr=""/>
            <p:cNvSpPr/>
            <p:nvPr/>
          </p:nvSpPr>
          <p:spPr>
            <a:xfrm>
              <a:off x="6296024" y="6400799"/>
              <a:ext cx="28575" cy="647700"/>
            </a:xfrm>
            <a:custGeom>
              <a:avLst/>
              <a:gdLst/>
              <a:ahLst/>
              <a:cxnLst/>
              <a:rect l="l" t="t" r="r" b="b"/>
              <a:pathLst>
                <a:path w="28575" h="647700">
                  <a:moveTo>
                    <a:pt x="28574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47699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6296024" y="7124699"/>
              <a:ext cx="5286375" cy="647700"/>
            </a:xfrm>
            <a:custGeom>
              <a:avLst/>
              <a:gdLst/>
              <a:ahLst/>
              <a:cxnLst/>
              <a:rect l="l" t="t" r="r" b="b"/>
              <a:pathLst>
                <a:path w="5286375" h="647700">
                  <a:moveTo>
                    <a:pt x="5286374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5286374" y="0"/>
                  </a:lnTo>
                  <a:lnTo>
                    <a:pt x="5286374" y="647699"/>
                  </a:lnTo>
                  <a:close/>
                </a:path>
              </a:pathLst>
            </a:custGeom>
            <a:solidFill>
              <a:srgbClr val="FFF5F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2" name="object 52" descr=""/>
            <p:cNvSpPr/>
            <p:nvPr/>
          </p:nvSpPr>
          <p:spPr>
            <a:xfrm>
              <a:off x="6296024" y="7124699"/>
              <a:ext cx="28575" cy="647700"/>
            </a:xfrm>
            <a:custGeom>
              <a:avLst/>
              <a:gdLst/>
              <a:ahLst/>
              <a:cxnLst/>
              <a:rect l="l" t="t" r="r" b="b"/>
              <a:pathLst>
                <a:path w="28575" h="647700">
                  <a:moveTo>
                    <a:pt x="28574" y="647699"/>
                  </a:moveTo>
                  <a:lnTo>
                    <a:pt x="0" y="647699"/>
                  </a:lnTo>
                  <a:lnTo>
                    <a:pt x="0" y="0"/>
                  </a:lnTo>
                  <a:lnTo>
                    <a:pt x="28574" y="0"/>
                  </a:lnTo>
                  <a:lnTo>
                    <a:pt x="28574" y="647699"/>
                  </a:lnTo>
                  <a:close/>
                </a:path>
              </a:pathLst>
            </a:custGeom>
            <a:solidFill>
              <a:srgbClr val="E43D3D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3" name="object 53" descr=""/>
          <p:cNvSpPr txBox="1"/>
          <p:nvPr/>
        </p:nvSpPr>
        <p:spPr>
          <a:xfrm>
            <a:off x="6283324" y="5299011"/>
            <a:ext cx="1795145" cy="25844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주요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리스크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및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70" b="1">
                <a:solidFill>
                  <a:srgbClr val="333333"/>
                </a:solidFill>
                <a:latin typeface="Malgun Gothic"/>
                <a:cs typeface="Malgun Gothic"/>
              </a:rPr>
              <a:t>대응</a:t>
            </a:r>
            <a:r>
              <a:rPr dirty="0" sz="1500" spc="-150" b="1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  <a:r>
              <a:rPr dirty="0" sz="1500" spc="-295" b="1">
                <a:solidFill>
                  <a:srgbClr val="333333"/>
                </a:solidFill>
                <a:latin typeface="Malgun Gothic"/>
                <a:cs typeface="Malgun Gothic"/>
              </a:rPr>
              <a:t>방안</a:t>
            </a:r>
            <a:endParaRPr sz="1500">
              <a:latin typeface="Malgun Gothic"/>
              <a:cs typeface="Malgun Gothic"/>
            </a:endParaRPr>
          </a:p>
        </p:txBody>
      </p:sp>
      <p:sp>
        <p:nvSpPr>
          <p:cNvPr id="54" name="object 54" descr=""/>
          <p:cNvSpPr txBox="1"/>
          <p:nvPr/>
        </p:nvSpPr>
        <p:spPr>
          <a:xfrm>
            <a:off x="6426199" y="5770237"/>
            <a:ext cx="2409825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일정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지연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리스크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40">
                <a:solidFill>
                  <a:srgbClr val="333333"/>
                </a:solidFill>
                <a:latin typeface="Dotum"/>
                <a:cs typeface="Dotum"/>
              </a:rPr>
              <a:t>대응</a:t>
            </a:r>
            <a:r>
              <a:rPr dirty="0" sz="1150" spc="-14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150" spc="-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주간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상세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모니터링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이슈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조기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333333"/>
                </a:solidFill>
                <a:latin typeface="Dotum"/>
                <a:cs typeface="Dotum"/>
              </a:rPr>
              <a:t>식별</a:t>
            </a:r>
            <a:endParaRPr sz="1150">
              <a:latin typeface="Dotum"/>
              <a:cs typeface="Dotum"/>
            </a:endParaRPr>
          </a:p>
        </p:txBody>
      </p:sp>
      <p:sp>
        <p:nvSpPr>
          <p:cNvPr id="55" name="object 55" descr=""/>
          <p:cNvSpPr txBox="1"/>
          <p:nvPr/>
        </p:nvSpPr>
        <p:spPr>
          <a:xfrm>
            <a:off x="6426199" y="6494137"/>
            <a:ext cx="2089785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요구사항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변경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리스크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40">
                <a:solidFill>
                  <a:srgbClr val="333333"/>
                </a:solidFill>
                <a:latin typeface="Dotum"/>
                <a:cs typeface="Dotum"/>
              </a:rPr>
              <a:t>대응</a:t>
            </a:r>
            <a:r>
              <a:rPr dirty="0" sz="1150" spc="-14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150" spc="-15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체계적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변경관리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영향도</a:t>
            </a:r>
            <a:r>
              <a:rPr dirty="0" sz="1150" spc="-7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70">
                <a:solidFill>
                  <a:srgbClr val="333333"/>
                </a:solidFill>
                <a:latin typeface="Dotum"/>
                <a:cs typeface="Dotum"/>
              </a:rPr>
              <a:t>분석</a:t>
            </a:r>
            <a:endParaRPr sz="1150">
              <a:latin typeface="Dotum"/>
              <a:cs typeface="Dotum"/>
            </a:endParaRPr>
          </a:p>
        </p:txBody>
      </p:sp>
      <p:sp>
        <p:nvSpPr>
          <p:cNvPr id="56" name="object 56" descr=""/>
          <p:cNvSpPr txBox="1"/>
          <p:nvPr/>
        </p:nvSpPr>
        <p:spPr>
          <a:xfrm>
            <a:off x="6426199" y="7218037"/>
            <a:ext cx="2164715" cy="445134"/>
          </a:xfrm>
          <a:prstGeom prst="rect">
            <a:avLst/>
          </a:prstGeom>
        </p:spPr>
        <p:txBody>
          <a:bodyPr wrap="square" lIns="0" tIns="3048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인력</a:t>
            </a:r>
            <a:r>
              <a:rPr dirty="0" sz="1350" spc="-11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60">
                <a:solidFill>
                  <a:srgbClr val="333333"/>
                </a:solidFill>
                <a:latin typeface="Dotum"/>
                <a:cs typeface="Dotum"/>
              </a:rPr>
              <a:t>리소스</a:t>
            </a:r>
            <a:r>
              <a:rPr dirty="0" sz="1350" spc="-10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350" spc="-285">
                <a:solidFill>
                  <a:srgbClr val="333333"/>
                </a:solidFill>
                <a:latin typeface="Dotum"/>
                <a:cs typeface="Dotum"/>
              </a:rPr>
              <a:t>리스크</a:t>
            </a:r>
            <a:endParaRPr sz="1350">
              <a:latin typeface="Dotum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dirty="0" sz="1150" spc="-140">
                <a:solidFill>
                  <a:srgbClr val="333333"/>
                </a:solidFill>
                <a:latin typeface="Dotum"/>
                <a:cs typeface="Dotum"/>
              </a:rPr>
              <a:t>대응</a:t>
            </a:r>
            <a:r>
              <a:rPr dirty="0" sz="1150" spc="-140">
                <a:solidFill>
                  <a:srgbClr val="333333"/>
                </a:solidFill>
                <a:latin typeface="Arial"/>
                <a:cs typeface="Arial"/>
              </a:rPr>
              <a:t>:</a:t>
            </a:r>
            <a:r>
              <a:rPr dirty="0" sz="1150" spc="-20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백업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인력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사전</a:t>
            </a:r>
            <a:r>
              <a:rPr dirty="0" sz="1150" spc="-85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지정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및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333333"/>
                </a:solidFill>
                <a:latin typeface="Dotum"/>
                <a:cs typeface="Dotum"/>
              </a:rPr>
              <a:t>지식</a:t>
            </a:r>
            <a:r>
              <a:rPr dirty="0" sz="1150" spc="-80">
                <a:solidFill>
                  <a:srgbClr val="333333"/>
                </a:solidFill>
                <a:latin typeface="Dotum"/>
                <a:cs typeface="Dotum"/>
              </a:rPr>
              <a:t> </a:t>
            </a:r>
            <a:r>
              <a:rPr dirty="0" sz="1150" spc="-165">
                <a:solidFill>
                  <a:srgbClr val="333333"/>
                </a:solidFill>
                <a:latin typeface="Dotum"/>
                <a:cs typeface="Dotum"/>
              </a:rPr>
              <a:t>공유</a:t>
            </a:r>
            <a:endParaRPr sz="1150">
              <a:latin typeface="Dotum"/>
              <a:cs typeface="Dotum"/>
            </a:endParaRPr>
          </a:p>
        </p:txBody>
      </p:sp>
      <p:grpSp>
        <p:nvGrpSpPr>
          <p:cNvPr id="57" name="object 57" descr=""/>
          <p:cNvGrpSpPr/>
          <p:nvPr/>
        </p:nvGrpSpPr>
        <p:grpSpPr>
          <a:xfrm>
            <a:off x="95249" y="2133599"/>
            <a:ext cx="12096750" cy="6324600"/>
            <a:chOff x="95249" y="2133599"/>
            <a:chExt cx="12096750" cy="6324600"/>
          </a:xfrm>
        </p:grpSpPr>
        <p:pic>
          <p:nvPicPr>
            <p:cNvPr id="58" name="object 5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725149" y="8077199"/>
              <a:ext cx="857249" cy="228599"/>
            </a:xfrm>
            <a:prstGeom prst="rect">
              <a:avLst/>
            </a:prstGeom>
          </p:spPr>
        </p:pic>
        <p:pic>
          <p:nvPicPr>
            <p:cNvPr id="59" name="object 59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4849" y="2133599"/>
              <a:ext cx="190500" cy="190499"/>
            </a:xfrm>
            <a:prstGeom prst="rect">
              <a:avLst/>
            </a:prstGeom>
          </p:spPr>
        </p:pic>
        <p:sp>
          <p:nvSpPr>
            <p:cNvPr id="60" name="object 60" descr=""/>
            <p:cNvSpPr/>
            <p:nvPr/>
          </p:nvSpPr>
          <p:spPr>
            <a:xfrm>
              <a:off x="895337" y="2209799"/>
              <a:ext cx="10496550" cy="114300"/>
            </a:xfrm>
            <a:custGeom>
              <a:avLst/>
              <a:gdLst/>
              <a:ahLst/>
              <a:cxnLst/>
              <a:rect l="l" t="t" r="r" b="b"/>
              <a:pathLst>
                <a:path w="10496550" h="114300">
                  <a:moveTo>
                    <a:pt x="10496550" y="0"/>
                  </a:moveTo>
                  <a:lnTo>
                    <a:pt x="10496550" y="0"/>
                  </a:lnTo>
                  <a:lnTo>
                    <a:pt x="0" y="0"/>
                  </a:lnTo>
                  <a:lnTo>
                    <a:pt x="0" y="38100"/>
                  </a:lnTo>
                  <a:lnTo>
                    <a:pt x="38100" y="38100"/>
                  </a:lnTo>
                  <a:lnTo>
                    <a:pt x="38100" y="76200"/>
                  </a:lnTo>
                  <a:lnTo>
                    <a:pt x="38100" y="81254"/>
                  </a:lnTo>
                  <a:lnTo>
                    <a:pt x="66294" y="113334"/>
                  </a:lnTo>
                  <a:lnTo>
                    <a:pt x="71158" y="114300"/>
                  </a:lnTo>
                  <a:lnTo>
                    <a:pt x="2557754" y="114300"/>
                  </a:lnTo>
                  <a:lnTo>
                    <a:pt x="2589834" y="86118"/>
                  </a:lnTo>
                  <a:lnTo>
                    <a:pt x="2590800" y="81254"/>
                  </a:lnTo>
                  <a:lnTo>
                    <a:pt x="2590800" y="38100"/>
                  </a:lnTo>
                  <a:lnTo>
                    <a:pt x="2667000" y="38100"/>
                  </a:lnTo>
                  <a:lnTo>
                    <a:pt x="2667000" y="76200"/>
                  </a:lnTo>
                  <a:lnTo>
                    <a:pt x="2667000" y="81254"/>
                  </a:lnTo>
                  <a:lnTo>
                    <a:pt x="2667978" y="86118"/>
                  </a:lnTo>
                  <a:lnTo>
                    <a:pt x="2695194" y="113334"/>
                  </a:lnTo>
                  <a:lnTo>
                    <a:pt x="2700058" y="114300"/>
                  </a:lnTo>
                  <a:lnTo>
                    <a:pt x="7806029" y="114300"/>
                  </a:lnTo>
                  <a:lnTo>
                    <a:pt x="7838110" y="86118"/>
                  </a:lnTo>
                  <a:lnTo>
                    <a:pt x="7839075" y="81254"/>
                  </a:lnTo>
                  <a:lnTo>
                    <a:pt x="7839075" y="38100"/>
                  </a:lnTo>
                  <a:lnTo>
                    <a:pt x="7915275" y="38100"/>
                  </a:lnTo>
                  <a:lnTo>
                    <a:pt x="7915275" y="76200"/>
                  </a:lnTo>
                  <a:lnTo>
                    <a:pt x="7915275" y="81254"/>
                  </a:lnTo>
                  <a:lnTo>
                    <a:pt x="7916253" y="86118"/>
                  </a:lnTo>
                  <a:lnTo>
                    <a:pt x="7943469" y="113334"/>
                  </a:lnTo>
                  <a:lnTo>
                    <a:pt x="7948333" y="114300"/>
                  </a:lnTo>
                  <a:lnTo>
                    <a:pt x="10425405" y="114300"/>
                  </a:lnTo>
                  <a:lnTo>
                    <a:pt x="10457485" y="86118"/>
                  </a:lnTo>
                  <a:lnTo>
                    <a:pt x="10458450" y="81254"/>
                  </a:lnTo>
                  <a:lnTo>
                    <a:pt x="10458450" y="38100"/>
                  </a:lnTo>
                  <a:lnTo>
                    <a:pt x="10496550" y="38100"/>
                  </a:lnTo>
                  <a:lnTo>
                    <a:pt x="10496550" y="0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1" name="object 61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1391897" y="2133599"/>
              <a:ext cx="190501" cy="190499"/>
            </a:xfrm>
            <a:prstGeom prst="rect">
              <a:avLst/>
            </a:prstGeom>
          </p:spPr>
        </p:pic>
        <p:sp>
          <p:nvSpPr>
            <p:cNvPr id="62" name="object 62" descr=""/>
            <p:cNvSpPr/>
            <p:nvPr/>
          </p:nvSpPr>
          <p:spPr>
            <a:xfrm>
              <a:off x="95249" y="8305799"/>
              <a:ext cx="12096750" cy="152400"/>
            </a:xfrm>
            <a:custGeom>
              <a:avLst/>
              <a:gdLst/>
              <a:ahLst/>
              <a:cxnLst/>
              <a:rect l="l" t="t" r="r" b="b"/>
              <a:pathLst>
                <a:path w="12096750" h="152400">
                  <a:moveTo>
                    <a:pt x="12096749" y="152399"/>
                  </a:moveTo>
                  <a:lnTo>
                    <a:pt x="0" y="152399"/>
                  </a:lnTo>
                  <a:lnTo>
                    <a:pt x="0" y="0"/>
                  </a:lnTo>
                  <a:lnTo>
                    <a:pt x="12096749" y="0"/>
                  </a:lnTo>
                  <a:lnTo>
                    <a:pt x="12096749" y="152399"/>
                  </a:lnTo>
                  <a:close/>
                </a:path>
              </a:pathLst>
            </a:custGeom>
            <a:solidFill>
              <a:srgbClr val="1328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3" name="object 63" descr=""/>
            <p:cNvSpPr/>
            <p:nvPr/>
          </p:nvSpPr>
          <p:spPr>
            <a:xfrm>
              <a:off x="10487024" y="7943849"/>
              <a:ext cx="1514475" cy="323850"/>
            </a:xfrm>
            <a:custGeom>
              <a:avLst/>
              <a:gdLst/>
              <a:ahLst/>
              <a:cxnLst/>
              <a:rect l="l" t="t" r="r" b="b"/>
              <a:pathLst>
                <a:path w="1514475" h="323850">
                  <a:moveTo>
                    <a:pt x="1481427" y="323849"/>
                  </a:moveTo>
                  <a:lnTo>
                    <a:pt x="33047" y="323849"/>
                  </a:lnTo>
                  <a:lnTo>
                    <a:pt x="28187" y="322883"/>
                  </a:lnTo>
                  <a:lnTo>
                    <a:pt x="966" y="295662"/>
                  </a:lnTo>
                  <a:lnTo>
                    <a:pt x="0" y="290802"/>
                  </a:lnTo>
                  <a:lnTo>
                    <a:pt x="0" y="2857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1481427" y="0"/>
                  </a:lnTo>
                  <a:lnTo>
                    <a:pt x="1513508" y="28187"/>
                  </a:lnTo>
                  <a:lnTo>
                    <a:pt x="1514474" y="33047"/>
                  </a:lnTo>
                  <a:lnTo>
                    <a:pt x="1514474" y="290802"/>
                  </a:lnTo>
                  <a:lnTo>
                    <a:pt x="1486287" y="322883"/>
                  </a:lnTo>
                  <a:lnTo>
                    <a:pt x="1481427" y="323849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4" name="object 64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01324" y="8039099"/>
              <a:ext cx="133349" cy="133349"/>
            </a:xfrm>
            <a:prstGeom prst="rect">
              <a:avLst/>
            </a:prstGeom>
          </p:spPr>
        </p:pic>
      </p:grpSp>
      <p:sp>
        <p:nvSpPr>
          <p:cNvPr id="65" name="object 65" descr=""/>
          <p:cNvSpPr txBox="1"/>
          <p:nvPr/>
        </p:nvSpPr>
        <p:spPr>
          <a:xfrm>
            <a:off x="10777784" y="8040115"/>
            <a:ext cx="1122680" cy="15240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100"/>
              </a:lnSpc>
            </a:pPr>
            <a:r>
              <a:rPr dirty="0" sz="1050" spc="-95">
                <a:solidFill>
                  <a:srgbClr val="FFFFFF"/>
                </a:solidFill>
                <a:latin typeface="Arial"/>
                <a:cs typeface="Arial"/>
              </a:rPr>
              <a:t>Made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dirty="0" sz="1050" spc="-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050" spc="-70">
                <a:solidFill>
                  <a:srgbClr val="FFFFFF"/>
                </a:solidFill>
                <a:latin typeface="Arial"/>
                <a:cs typeface="Arial"/>
              </a:rPr>
              <a:t>Genspark</a:t>
            </a:r>
            <a:endParaRPr sz="1050">
              <a:latin typeface="Arial"/>
              <a:cs typeface="Arial"/>
            </a:endParaRPr>
          </a:p>
        </p:txBody>
      </p:sp>
      <p:sp>
        <p:nvSpPr>
          <p:cNvPr id="66" name="object 66" descr=""/>
          <p:cNvSpPr txBox="1"/>
          <p:nvPr/>
        </p:nvSpPr>
        <p:spPr>
          <a:xfrm>
            <a:off x="692149" y="8118601"/>
            <a:ext cx="2443480" cy="158750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ts val="1250"/>
              </a:lnSpc>
            </a:pP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삼성전자</a:t>
            </a:r>
            <a:r>
              <a:rPr dirty="0" sz="1150" spc="-85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65">
                <a:solidFill>
                  <a:srgbClr val="6A7280"/>
                </a:solidFill>
                <a:latin typeface="Tahoma"/>
                <a:cs typeface="Tahoma"/>
              </a:rPr>
              <a:t>MX</a:t>
            </a:r>
            <a:r>
              <a:rPr dirty="0" sz="1150" spc="-5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미국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직영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190">
                <a:solidFill>
                  <a:srgbClr val="6A7280"/>
                </a:solidFill>
                <a:latin typeface="Dotum"/>
                <a:cs typeface="Dotum"/>
              </a:rPr>
              <a:t>매장</a:t>
            </a:r>
            <a:r>
              <a:rPr dirty="0" sz="1150" spc="-80">
                <a:solidFill>
                  <a:srgbClr val="6A7280"/>
                </a:solidFill>
                <a:latin typeface="Dotum"/>
                <a:cs typeface="Dotum"/>
              </a:rPr>
              <a:t> </a:t>
            </a:r>
            <a:r>
              <a:rPr dirty="0" sz="1150" spc="-20">
                <a:solidFill>
                  <a:srgbClr val="6A7280"/>
                </a:solidFill>
                <a:latin typeface="Tahoma"/>
                <a:cs typeface="Tahoma"/>
              </a:rPr>
              <a:t>PMO</a:t>
            </a:r>
            <a:r>
              <a:rPr dirty="0" sz="1150" spc="-55">
                <a:solidFill>
                  <a:srgbClr val="6A7280"/>
                </a:solidFill>
                <a:latin typeface="Tahoma"/>
                <a:cs typeface="Tahoma"/>
              </a:rPr>
              <a:t> </a:t>
            </a:r>
            <a:r>
              <a:rPr dirty="0" sz="1150" spc="-170">
                <a:solidFill>
                  <a:srgbClr val="6A7280"/>
                </a:solidFill>
                <a:latin typeface="Dotum"/>
                <a:cs typeface="Dotum"/>
              </a:rPr>
              <a:t>프로젝트</a:t>
            </a:r>
            <a:endParaRPr sz="1150">
              <a:latin typeface="Dotum"/>
              <a:cs typeface="Dot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333333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2025-06-23T13:15:36Z</dcterms:created>
  <dcterms:modified xsi:type="dcterms:W3CDTF">2025-06-23T13:15:36Z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2025-06-23T00:00:00Z</vt:filetime>
  </property>
  <property fmtid="{D5CDD505-2E9C-101B-9397-08002B2CF9AE}" pid="3" name="Producer">
    <vt:lpwstr>pypdf</vt:lpwstr>
  </property>
  <property fmtid="{D5CDD505-2E9C-101B-9397-08002B2CF9AE}" pid="4" name="LastSaved">
    <vt:filetime>2025-06-23T00:00:00Z</vt:filetime>
  </property>
</Properties>
</file>