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2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8" r:id="rId2"/>
    <p:sldId id="259" r:id="rId3"/>
    <p:sldId id="257" r:id="rId4"/>
    <p:sldId id="264" r:id="rId5"/>
    <p:sldId id="265" r:id="rId6"/>
    <p:sldId id="263" r:id="rId7"/>
    <p:sldId id="266" r:id="rId8"/>
    <p:sldId id="267" r:id="rId9"/>
    <p:sldId id="268" r:id="rId10"/>
    <p:sldId id="269" r:id="rId11"/>
    <p:sldId id="270" r:id="rId12"/>
    <p:sldId id="273" r:id="rId13"/>
    <p:sldId id="272" r:id="rId14"/>
    <p:sldId id="271" r:id="rId15"/>
    <p:sldId id="275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56" r:id="rId29"/>
  </p:sldIdLst>
  <p:sldSz cx="12192000" cy="6858000"/>
  <p:notesSz cx="6858000" cy="9144000"/>
  <p:embeddedFontLst>
    <p:embeddedFont>
      <p:font typeface="나눔스퀘어" panose="020B0600000101010101" pitchFamily="50" charset="-127"/>
      <p:regular r:id="rId31"/>
    </p:embeddedFont>
    <p:embeddedFont>
      <p:font typeface="나눔스퀘어 Bold" panose="020B0600000101010101" pitchFamily="50" charset="-127"/>
      <p:bold r:id="rId32"/>
    </p:embeddedFont>
    <p:embeddedFont>
      <p:font typeface="나눔스퀘어 ExtraBold" panose="020B0600000101010101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조" initials="박현" lastIdx="2" clrIdx="0">
    <p:extLst>
      <p:ext uri="{19B8F6BF-5375-455C-9EA6-DF929625EA0E}">
        <p15:presenceInfo xmlns:p15="http://schemas.microsoft.com/office/powerpoint/2012/main" userId="d8fae95bc8af32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20" autoAdjust="0"/>
  </p:normalViewPr>
  <p:slideViewPr>
    <p:cSldViewPr snapToGrid="0">
      <p:cViewPr varScale="1">
        <p:scale>
          <a:sx n="81" d="100"/>
          <a:sy n="81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4AD92-9DAB-492A-A7FA-7A33B81014FE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3C270-6FB3-4B83-810B-BB325411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7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C270-6FB3-4B83-810B-BB3254119FD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50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C270-6FB3-4B83-810B-BB3254119FD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41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C270-6FB3-4B83-810B-BB3254119FD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234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C270-6FB3-4B83-810B-BB3254119FD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3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C270-6FB3-4B83-810B-BB3254119FD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47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C270-6FB3-4B83-810B-BB3254119FD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160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C270-6FB3-4B83-810B-BB3254119FD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2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C270-6FB3-4B83-810B-BB3254119FD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248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C270-6FB3-4B83-810B-BB3254119FD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293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C270-6FB3-4B83-810B-BB3254119FD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4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C270-6FB3-4B83-810B-BB3254119FD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22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3C270-6FB3-4B83-810B-BB3254119FD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1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sv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2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2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2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2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25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3399834" y="2169210"/>
            <a:ext cx="55707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컴퓨터공학과 </a:t>
            </a:r>
            <a:r>
              <a:rPr lang="en-US" altLang="ko-KR" sz="5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5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학년 </a:t>
            </a:r>
            <a:endParaRPr lang="en-US" altLang="ko-KR" sz="5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5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 관리 홈페이지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E5309-4A29-4CBE-B694-B651066D4DBE}"/>
              </a:ext>
            </a:extLst>
          </p:cNvPr>
          <p:cNvSpPr txBox="1"/>
          <p:nvPr/>
        </p:nvSpPr>
        <p:spPr>
          <a:xfrm>
            <a:off x="3329793" y="4221693"/>
            <a:ext cx="55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자유 주제로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AOP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TRANSACTION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적용한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84595-6DA1-4D72-B0A6-BAF5C8B3AAB3}"/>
              </a:ext>
            </a:extLst>
          </p:cNvPr>
          <p:cNvSpPr txBox="1"/>
          <p:nvPr/>
        </p:nvSpPr>
        <p:spPr>
          <a:xfrm>
            <a:off x="5066630" y="5630731"/>
            <a:ext cx="22594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Framework</a:t>
            </a:r>
            <a:r>
              <a:rPr lang="ko-KR" altLang="en-US" sz="1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Programming</a:t>
            </a:r>
            <a:endParaRPr lang="ko-KR" altLang="en-US" sz="1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C978B-4F9D-453E-8FC3-F1B094569C9D}"/>
              </a:ext>
            </a:extLst>
          </p:cNvPr>
          <p:cNvSpPr txBox="1"/>
          <p:nvPr/>
        </p:nvSpPr>
        <p:spPr>
          <a:xfrm>
            <a:off x="9375021" y="6279220"/>
            <a:ext cx="2537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2018152011 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김채리</a:t>
            </a:r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47271" y="153579"/>
            <a:ext cx="3876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 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코드 설명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016C13-53CD-4C15-A0E0-D25B50DDD182}"/>
              </a:ext>
            </a:extLst>
          </p:cNvPr>
          <p:cNvSpPr txBox="1"/>
          <p:nvPr/>
        </p:nvSpPr>
        <p:spPr>
          <a:xfrm>
            <a:off x="4927526" y="386933"/>
            <a:ext cx="1281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관리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75C154-EE94-4981-BD8F-61624005FBFF}"/>
              </a:ext>
            </a:extLst>
          </p:cNvPr>
          <p:cNvGrpSpPr/>
          <p:nvPr/>
        </p:nvGrpSpPr>
        <p:grpSpPr>
          <a:xfrm>
            <a:off x="364725" y="1415633"/>
            <a:ext cx="10842904" cy="2718930"/>
            <a:chOff x="464432" y="1182279"/>
            <a:chExt cx="10842904" cy="271893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5D23045-23B2-41DE-B222-F12B7319BC62}"/>
                </a:ext>
              </a:extLst>
            </p:cNvPr>
            <p:cNvGrpSpPr/>
            <p:nvPr/>
          </p:nvGrpSpPr>
          <p:grpSpPr>
            <a:xfrm>
              <a:off x="502037" y="1182279"/>
              <a:ext cx="10805299" cy="2718930"/>
              <a:chOff x="524339" y="1262055"/>
              <a:chExt cx="10805299" cy="2954537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D873ABB-513F-49D3-9AAA-A0B8BC9FD843}"/>
                  </a:ext>
                </a:extLst>
              </p:cNvPr>
              <p:cNvSpPr/>
              <p:nvPr/>
            </p:nvSpPr>
            <p:spPr>
              <a:xfrm>
                <a:off x="524339" y="1779340"/>
                <a:ext cx="10805299" cy="2437252"/>
              </a:xfrm>
              <a:prstGeom prst="rect">
                <a:avLst/>
              </a:prstGeom>
              <a:noFill/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C61584-D7A6-4C80-9FB7-B714F429F7EF}"/>
                  </a:ext>
                </a:extLst>
              </p:cNvPr>
              <p:cNvSpPr txBox="1"/>
              <p:nvPr/>
            </p:nvSpPr>
            <p:spPr>
              <a:xfrm>
                <a:off x="647454" y="1969823"/>
                <a:ext cx="10403394" cy="220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>
                    <a:highlight>
                      <a:srgbClr val="FFFF00"/>
                    </a:highligh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@Service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public class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ScheduleServiceImpl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implements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ScheduleService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{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</a:t>
                </a:r>
                <a:r>
                  <a:rPr lang="en-US" altLang="ko-KR" dirty="0">
                    <a:highlight>
                      <a:srgbClr val="FFFF00"/>
                    </a:highligh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@Autowired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private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ScheduleDAO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scheduleDAO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;</a:t>
                </a:r>
              </a:p>
              <a:p>
                <a:pPr algn="just"/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             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...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}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45928BC-96A4-49DB-BC47-5EDEFE265A43}"/>
                  </a:ext>
                </a:extLst>
              </p:cNvPr>
              <p:cNvSpPr/>
              <p:nvPr/>
            </p:nvSpPr>
            <p:spPr>
              <a:xfrm>
                <a:off x="524339" y="1262055"/>
                <a:ext cx="10805299" cy="474413"/>
              </a:xfrm>
              <a:prstGeom prst="rect">
                <a:avLst/>
              </a:prstGeom>
              <a:solidFill>
                <a:srgbClr val="677787"/>
              </a:solidFill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0B5B42-19DD-4C05-8591-180550240624}"/>
                </a:ext>
              </a:extLst>
            </p:cNvPr>
            <p:cNvSpPr txBox="1"/>
            <p:nvPr/>
          </p:nvSpPr>
          <p:spPr>
            <a:xfrm>
              <a:off x="464432" y="1215021"/>
              <a:ext cx="3365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ScheduleServiceImpl.java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2C0D49-6CE3-4DC0-B232-ACE53128C2DB}"/>
              </a:ext>
            </a:extLst>
          </p:cNvPr>
          <p:cNvGrpSpPr/>
          <p:nvPr/>
        </p:nvGrpSpPr>
        <p:grpSpPr>
          <a:xfrm>
            <a:off x="-99707" y="4309856"/>
            <a:ext cx="11307336" cy="1123183"/>
            <a:chOff x="0" y="1182279"/>
            <a:chExt cx="11307336" cy="1123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0BEB06D-0EB1-43EA-B050-2BB4859FB810}"/>
                </a:ext>
              </a:extLst>
            </p:cNvPr>
            <p:cNvGrpSpPr/>
            <p:nvPr/>
          </p:nvGrpSpPr>
          <p:grpSpPr>
            <a:xfrm>
              <a:off x="502037" y="1182279"/>
              <a:ext cx="10805299" cy="1123183"/>
              <a:chOff x="524339" y="1262055"/>
              <a:chExt cx="10805299" cy="1220512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12C8F2D-82A5-4DA4-88C0-81C96CA07875}"/>
                  </a:ext>
                </a:extLst>
              </p:cNvPr>
              <p:cNvSpPr/>
              <p:nvPr/>
            </p:nvSpPr>
            <p:spPr>
              <a:xfrm>
                <a:off x="524339" y="1779340"/>
                <a:ext cx="10805299" cy="703227"/>
              </a:xfrm>
              <a:prstGeom prst="rect">
                <a:avLst/>
              </a:prstGeom>
              <a:noFill/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8D1A51-751D-495B-8BDE-9C24BA8C02F0}"/>
                  </a:ext>
                </a:extLst>
              </p:cNvPr>
              <p:cNvSpPr txBox="1"/>
              <p:nvPr/>
            </p:nvSpPr>
            <p:spPr>
              <a:xfrm>
                <a:off x="647454" y="1969823"/>
                <a:ext cx="10403394" cy="40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&lt;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context:component-scan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base-package="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org.kpu.myweb.service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 /&gt;</a:t>
                </a:r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0CAB8AF-3C3D-4E2B-AFCA-996679E64938}"/>
                  </a:ext>
                </a:extLst>
              </p:cNvPr>
              <p:cNvSpPr/>
              <p:nvPr/>
            </p:nvSpPr>
            <p:spPr>
              <a:xfrm>
                <a:off x="524339" y="1262055"/>
                <a:ext cx="10805299" cy="474413"/>
              </a:xfrm>
              <a:prstGeom prst="rect">
                <a:avLst/>
              </a:prstGeom>
              <a:solidFill>
                <a:srgbClr val="677787"/>
              </a:solidFill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16B6A2-3C40-4B00-B8FD-A9459F48C10F}"/>
                </a:ext>
              </a:extLst>
            </p:cNvPr>
            <p:cNvSpPr txBox="1"/>
            <p:nvPr/>
          </p:nvSpPr>
          <p:spPr>
            <a:xfrm>
              <a:off x="0" y="1215589"/>
              <a:ext cx="3365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root-context.xml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6C9A2B4-0513-4D6A-AD41-320DD63B40AA}"/>
              </a:ext>
            </a:extLst>
          </p:cNvPr>
          <p:cNvSpPr txBox="1"/>
          <p:nvPr/>
        </p:nvSpPr>
        <p:spPr>
          <a:xfrm>
            <a:off x="525445" y="5766947"/>
            <a:ext cx="591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ScheduleDAO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Service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객체에 의존관계 주입</a:t>
            </a:r>
          </a:p>
        </p:txBody>
      </p:sp>
    </p:spTree>
    <p:extLst>
      <p:ext uri="{BB962C8B-B14F-4D97-AF65-F5344CB8AC3E}">
        <p14:creationId xmlns:p14="http://schemas.microsoft.com/office/powerpoint/2010/main" val="1668818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47271" y="153579"/>
            <a:ext cx="3876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 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코드 설명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016C13-53CD-4C15-A0E0-D25B50DDD182}"/>
              </a:ext>
            </a:extLst>
          </p:cNvPr>
          <p:cNvSpPr txBox="1"/>
          <p:nvPr/>
        </p:nvSpPr>
        <p:spPr>
          <a:xfrm>
            <a:off x="4927526" y="386933"/>
            <a:ext cx="1281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관리</a:t>
            </a:r>
            <a:endParaRPr lang="ko-KR" altLang="en-US" sz="2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75C154-EE94-4981-BD8F-61624005FBFF}"/>
              </a:ext>
            </a:extLst>
          </p:cNvPr>
          <p:cNvGrpSpPr/>
          <p:nvPr/>
        </p:nvGrpSpPr>
        <p:grpSpPr>
          <a:xfrm>
            <a:off x="259220" y="1415633"/>
            <a:ext cx="10948409" cy="2718930"/>
            <a:chOff x="358927" y="1182279"/>
            <a:chExt cx="10948409" cy="271893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5D23045-23B2-41DE-B222-F12B7319BC62}"/>
                </a:ext>
              </a:extLst>
            </p:cNvPr>
            <p:cNvGrpSpPr/>
            <p:nvPr/>
          </p:nvGrpSpPr>
          <p:grpSpPr>
            <a:xfrm>
              <a:off x="502037" y="1182279"/>
              <a:ext cx="10805299" cy="2718930"/>
              <a:chOff x="524339" y="1262055"/>
              <a:chExt cx="10805299" cy="2954537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D873ABB-513F-49D3-9AAA-A0B8BC9FD843}"/>
                  </a:ext>
                </a:extLst>
              </p:cNvPr>
              <p:cNvSpPr/>
              <p:nvPr/>
            </p:nvSpPr>
            <p:spPr>
              <a:xfrm>
                <a:off x="524339" y="1779340"/>
                <a:ext cx="10805299" cy="2437252"/>
              </a:xfrm>
              <a:prstGeom prst="rect">
                <a:avLst/>
              </a:prstGeom>
              <a:noFill/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C61584-D7A6-4C80-9FB7-B714F429F7EF}"/>
                  </a:ext>
                </a:extLst>
              </p:cNvPr>
              <p:cNvSpPr txBox="1"/>
              <p:nvPr/>
            </p:nvSpPr>
            <p:spPr>
              <a:xfrm>
                <a:off x="647454" y="1969823"/>
                <a:ext cx="10403394" cy="220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>
                    <a:highlight>
                      <a:srgbClr val="FFFF00"/>
                    </a:highligh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@Controller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public class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ScheduleController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extends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HttpServlet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{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</a:t>
                </a:r>
                <a:r>
                  <a:rPr lang="en-US" altLang="ko-KR" dirty="0">
                    <a:highlight>
                      <a:srgbClr val="FFFF00"/>
                    </a:highligh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@Autowired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               private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ScheduleService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ScheduleService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;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               ...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}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45928BC-96A4-49DB-BC47-5EDEFE265A43}"/>
                  </a:ext>
                </a:extLst>
              </p:cNvPr>
              <p:cNvSpPr/>
              <p:nvPr/>
            </p:nvSpPr>
            <p:spPr>
              <a:xfrm>
                <a:off x="524339" y="1262055"/>
                <a:ext cx="10805299" cy="474413"/>
              </a:xfrm>
              <a:prstGeom prst="rect">
                <a:avLst/>
              </a:prstGeom>
              <a:solidFill>
                <a:srgbClr val="677787"/>
              </a:solidFill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0B5B42-19DD-4C05-8591-180550240624}"/>
                </a:ext>
              </a:extLst>
            </p:cNvPr>
            <p:cNvSpPr txBox="1"/>
            <p:nvPr/>
          </p:nvSpPr>
          <p:spPr>
            <a:xfrm>
              <a:off x="358927" y="1215021"/>
              <a:ext cx="3365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ScheduleController.java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2C0D49-6CE3-4DC0-B232-ACE53128C2DB}"/>
              </a:ext>
            </a:extLst>
          </p:cNvPr>
          <p:cNvGrpSpPr/>
          <p:nvPr/>
        </p:nvGrpSpPr>
        <p:grpSpPr>
          <a:xfrm>
            <a:off x="7168" y="4309856"/>
            <a:ext cx="11200461" cy="1123183"/>
            <a:chOff x="106875" y="1182279"/>
            <a:chExt cx="11200461" cy="1123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0BEB06D-0EB1-43EA-B050-2BB4859FB810}"/>
                </a:ext>
              </a:extLst>
            </p:cNvPr>
            <p:cNvGrpSpPr/>
            <p:nvPr/>
          </p:nvGrpSpPr>
          <p:grpSpPr>
            <a:xfrm>
              <a:off x="502037" y="1182279"/>
              <a:ext cx="10805299" cy="1123183"/>
              <a:chOff x="524339" y="1262055"/>
              <a:chExt cx="10805299" cy="1220512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12C8F2D-82A5-4DA4-88C0-81C96CA07875}"/>
                  </a:ext>
                </a:extLst>
              </p:cNvPr>
              <p:cNvSpPr/>
              <p:nvPr/>
            </p:nvSpPr>
            <p:spPr>
              <a:xfrm>
                <a:off x="524339" y="1779340"/>
                <a:ext cx="10805299" cy="703227"/>
              </a:xfrm>
              <a:prstGeom prst="rect">
                <a:avLst/>
              </a:prstGeom>
              <a:noFill/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8D1A51-751D-495B-8BDE-9C24BA8C02F0}"/>
                  </a:ext>
                </a:extLst>
              </p:cNvPr>
              <p:cNvSpPr txBox="1"/>
              <p:nvPr/>
            </p:nvSpPr>
            <p:spPr>
              <a:xfrm>
                <a:off x="647454" y="1969823"/>
                <a:ext cx="10403394" cy="40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&lt;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context:component-scan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base-package="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org.kpu.myweb.controller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 /&gt;</a:t>
                </a:r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0CAB8AF-3C3D-4E2B-AFCA-996679E64938}"/>
                  </a:ext>
                </a:extLst>
              </p:cNvPr>
              <p:cNvSpPr/>
              <p:nvPr/>
            </p:nvSpPr>
            <p:spPr>
              <a:xfrm>
                <a:off x="524339" y="1262055"/>
                <a:ext cx="10805299" cy="474413"/>
              </a:xfrm>
              <a:prstGeom prst="rect">
                <a:avLst/>
              </a:prstGeom>
              <a:solidFill>
                <a:srgbClr val="677787"/>
              </a:solidFill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16B6A2-3C40-4B00-B8FD-A9459F48C10F}"/>
                </a:ext>
              </a:extLst>
            </p:cNvPr>
            <p:cNvSpPr txBox="1"/>
            <p:nvPr/>
          </p:nvSpPr>
          <p:spPr>
            <a:xfrm>
              <a:off x="106875" y="1215589"/>
              <a:ext cx="3365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servlet-context.xml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6C9A2B4-0513-4D6A-AD41-320DD63B40AA}"/>
              </a:ext>
            </a:extLst>
          </p:cNvPr>
          <p:cNvSpPr txBox="1"/>
          <p:nvPr/>
        </p:nvSpPr>
        <p:spPr>
          <a:xfrm>
            <a:off x="525445" y="5766947"/>
            <a:ext cx="591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ScheduleService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객체에 의존관계 주입</a:t>
            </a:r>
          </a:p>
        </p:txBody>
      </p:sp>
    </p:spTree>
    <p:extLst>
      <p:ext uri="{BB962C8B-B14F-4D97-AF65-F5344CB8AC3E}">
        <p14:creationId xmlns:p14="http://schemas.microsoft.com/office/powerpoint/2010/main" val="3858601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094731" y="153579"/>
            <a:ext cx="4408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AOP 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코드 설명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75C154-EE94-4981-BD8F-61624005FBFF}"/>
              </a:ext>
            </a:extLst>
          </p:cNvPr>
          <p:cNvGrpSpPr/>
          <p:nvPr/>
        </p:nvGrpSpPr>
        <p:grpSpPr>
          <a:xfrm>
            <a:off x="45464" y="1415633"/>
            <a:ext cx="11162165" cy="5288788"/>
            <a:chOff x="145171" y="1182279"/>
            <a:chExt cx="11162165" cy="528878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5D23045-23B2-41DE-B222-F12B7319BC62}"/>
                </a:ext>
              </a:extLst>
            </p:cNvPr>
            <p:cNvGrpSpPr/>
            <p:nvPr/>
          </p:nvGrpSpPr>
          <p:grpSpPr>
            <a:xfrm>
              <a:off x="502037" y="1182279"/>
              <a:ext cx="10805299" cy="5288788"/>
              <a:chOff x="524339" y="1262055"/>
              <a:chExt cx="10805299" cy="5747084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D873ABB-513F-49D3-9AAA-A0B8BC9FD843}"/>
                  </a:ext>
                </a:extLst>
              </p:cNvPr>
              <p:cNvSpPr/>
              <p:nvPr/>
            </p:nvSpPr>
            <p:spPr>
              <a:xfrm>
                <a:off x="524339" y="1779340"/>
                <a:ext cx="10805299" cy="5229799"/>
              </a:xfrm>
              <a:prstGeom prst="rect">
                <a:avLst/>
              </a:prstGeom>
              <a:noFill/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C61584-D7A6-4C80-9FB7-B714F429F7EF}"/>
                  </a:ext>
                </a:extLst>
              </p:cNvPr>
              <p:cNvSpPr txBox="1"/>
              <p:nvPr/>
            </p:nvSpPr>
            <p:spPr>
              <a:xfrm>
                <a:off x="647454" y="1969823"/>
                <a:ext cx="10403394" cy="4866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public class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MemberAspect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{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public void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beforeMethod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JoinPoint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jp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{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    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System.out.println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("[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BeforeMethod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] : </a:t>
                </a:r>
                <a:r>
                  <a:rPr lang="ko-KR" altLang="en-US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메소드 호출 전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");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     Signature sig =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jp.getSignature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();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    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System.out.println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(" </a:t>
                </a:r>
                <a:r>
                  <a:rPr lang="ko-KR" altLang="en-US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메소드 이름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:" +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sig.getName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());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     Object[] obj =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jp.getArgs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();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    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System.out.println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(" </a:t>
                </a:r>
                <a:r>
                  <a:rPr lang="ko-KR" altLang="en-US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인수 값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:" + obj[0]);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}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public void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afterMethod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() {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    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System.out.println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("[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AfterMethod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] : </a:t>
                </a:r>
                <a:r>
                  <a:rPr lang="ko-KR" altLang="en-US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메소드 호출 후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");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}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public void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afterReturningMethod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JoinPoint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jp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memberVO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member) {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    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System.out.println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("[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afterReturningMethod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] : </a:t>
                </a:r>
                <a:r>
                  <a:rPr lang="ko-KR" altLang="en-US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메소드 호출 후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");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     Signature sig =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jp.getSignature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();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    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System.out.println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(" </a:t>
                </a:r>
                <a:r>
                  <a:rPr lang="ko-KR" altLang="en-US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메소드 이름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:" +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sig.getName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());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     Object[] obj =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jp.getArgs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();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    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System.out.println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(" </a:t>
                </a:r>
                <a:r>
                  <a:rPr lang="ko-KR" altLang="en-US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인수 값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:" + obj[0]);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}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45928BC-96A4-49DB-BC47-5EDEFE265A43}"/>
                  </a:ext>
                </a:extLst>
              </p:cNvPr>
              <p:cNvSpPr/>
              <p:nvPr/>
            </p:nvSpPr>
            <p:spPr>
              <a:xfrm>
                <a:off x="524339" y="1262055"/>
                <a:ext cx="10805299" cy="474413"/>
              </a:xfrm>
              <a:prstGeom prst="rect">
                <a:avLst/>
              </a:prstGeom>
              <a:solidFill>
                <a:srgbClr val="677787"/>
              </a:solidFill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0B5B42-19DD-4C05-8591-180550240624}"/>
                </a:ext>
              </a:extLst>
            </p:cNvPr>
            <p:cNvSpPr txBox="1"/>
            <p:nvPr/>
          </p:nvSpPr>
          <p:spPr>
            <a:xfrm>
              <a:off x="145171" y="1215021"/>
              <a:ext cx="3365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MemberAspect.java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165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094731" y="153579"/>
            <a:ext cx="4408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AOP 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코드 설명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75C154-EE94-4981-BD8F-61624005FBFF}"/>
              </a:ext>
            </a:extLst>
          </p:cNvPr>
          <p:cNvGrpSpPr/>
          <p:nvPr/>
        </p:nvGrpSpPr>
        <p:grpSpPr>
          <a:xfrm>
            <a:off x="45464" y="1415633"/>
            <a:ext cx="11162165" cy="3393874"/>
            <a:chOff x="145171" y="1182279"/>
            <a:chExt cx="11162165" cy="339387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5D23045-23B2-41DE-B222-F12B7319BC62}"/>
                </a:ext>
              </a:extLst>
            </p:cNvPr>
            <p:cNvGrpSpPr/>
            <p:nvPr/>
          </p:nvGrpSpPr>
          <p:grpSpPr>
            <a:xfrm>
              <a:off x="502037" y="1182279"/>
              <a:ext cx="10805299" cy="3393874"/>
              <a:chOff x="524339" y="1262055"/>
              <a:chExt cx="10805299" cy="368796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D873ABB-513F-49D3-9AAA-A0B8BC9FD843}"/>
                  </a:ext>
                </a:extLst>
              </p:cNvPr>
              <p:cNvSpPr/>
              <p:nvPr/>
            </p:nvSpPr>
            <p:spPr>
              <a:xfrm>
                <a:off x="524339" y="1779342"/>
                <a:ext cx="10805299" cy="3170681"/>
              </a:xfrm>
              <a:prstGeom prst="rect">
                <a:avLst/>
              </a:prstGeom>
              <a:noFill/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C61584-D7A6-4C80-9FB7-B714F429F7EF}"/>
                  </a:ext>
                </a:extLst>
              </p:cNvPr>
              <p:cNvSpPr txBox="1"/>
              <p:nvPr/>
            </p:nvSpPr>
            <p:spPr>
              <a:xfrm>
                <a:off x="647454" y="1969823"/>
                <a:ext cx="10403394" cy="2859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public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memberVO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aroundMethod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ProceedingJoinPoint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pjp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throws Throwable {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    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System.out.println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("[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AroundMethod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before] : </a:t>
                </a:r>
                <a:r>
                  <a:rPr lang="ko-KR" altLang="en-US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메소드 호출 전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");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    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memberVO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member = (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memberVO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pjp.proceed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();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    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System.out.println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("[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AroundMethod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after] : </a:t>
                </a:r>
                <a:r>
                  <a:rPr lang="ko-KR" altLang="en-US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메소드 호출 후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");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     return member;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}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public void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afterThrowingMethod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(Throwable ex) {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    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System.out.println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("[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AfterThrowingMethod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] : </a:t>
                </a:r>
                <a:r>
                  <a:rPr lang="ko-KR" altLang="en-US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예외 발생 후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");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    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System.out.println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("exception value = " + </a:t>
                </a:r>
                <a:r>
                  <a:rPr lang="en-US" altLang="ko-KR" sz="15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ex.toString</a:t>
                </a:r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());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  }</a:t>
                </a:r>
              </a:p>
              <a:p>
                <a:pPr algn="just"/>
                <a:r>
                  <a:rPr lang="en-US" altLang="ko-KR" sz="15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}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45928BC-96A4-49DB-BC47-5EDEFE265A43}"/>
                  </a:ext>
                </a:extLst>
              </p:cNvPr>
              <p:cNvSpPr/>
              <p:nvPr/>
            </p:nvSpPr>
            <p:spPr>
              <a:xfrm>
                <a:off x="524339" y="1262055"/>
                <a:ext cx="10805299" cy="474413"/>
              </a:xfrm>
              <a:prstGeom prst="rect">
                <a:avLst/>
              </a:prstGeom>
              <a:solidFill>
                <a:srgbClr val="677787"/>
              </a:solidFill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0B5B42-19DD-4C05-8591-180550240624}"/>
                </a:ext>
              </a:extLst>
            </p:cNvPr>
            <p:cNvSpPr txBox="1"/>
            <p:nvPr/>
          </p:nvSpPr>
          <p:spPr>
            <a:xfrm>
              <a:off x="145171" y="1215021"/>
              <a:ext cx="3365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MemberAspect.java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31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094731" y="153579"/>
            <a:ext cx="4408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AOP 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코드 설명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75C154-EE94-4981-BD8F-61624005FBFF}"/>
              </a:ext>
            </a:extLst>
          </p:cNvPr>
          <p:cNvGrpSpPr/>
          <p:nvPr/>
        </p:nvGrpSpPr>
        <p:grpSpPr>
          <a:xfrm>
            <a:off x="259220" y="1415633"/>
            <a:ext cx="10948409" cy="4771411"/>
            <a:chOff x="358927" y="1182279"/>
            <a:chExt cx="10948409" cy="477141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5D23045-23B2-41DE-B222-F12B7319BC62}"/>
                </a:ext>
              </a:extLst>
            </p:cNvPr>
            <p:cNvGrpSpPr/>
            <p:nvPr/>
          </p:nvGrpSpPr>
          <p:grpSpPr>
            <a:xfrm>
              <a:off x="502037" y="1182279"/>
              <a:ext cx="10805299" cy="4771411"/>
              <a:chOff x="524339" y="1262055"/>
              <a:chExt cx="10805299" cy="518487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D873ABB-513F-49D3-9AAA-A0B8BC9FD843}"/>
                  </a:ext>
                </a:extLst>
              </p:cNvPr>
              <p:cNvSpPr/>
              <p:nvPr/>
            </p:nvSpPr>
            <p:spPr>
              <a:xfrm>
                <a:off x="524339" y="1779341"/>
                <a:ext cx="10805299" cy="4667589"/>
              </a:xfrm>
              <a:prstGeom prst="rect">
                <a:avLst/>
              </a:prstGeom>
              <a:noFill/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C61584-D7A6-4C80-9FB7-B714F429F7EF}"/>
                  </a:ext>
                </a:extLst>
              </p:cNvPr>
              <p:cNvSpPr txBox="1"/>
              <p:nvPr/>
            </p:nvSpPr>
            <p:spPr>
              <a:xfrm>
                <a:off x="647454" y="1969823"/>
                <a:ext cx="10506732" cy="4113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&lt;bean id="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memberAspect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 class="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org.kpu.myweb.aop.MemberAspect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"&gt;</a:t>
                </a:r>
              </a:p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&lt;/bean&gt;</a:t>
                </a:r>
              </a:p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	</a:t>
                </a:r>
              </a:p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&lt;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aop:config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&gt;</a:t>
                </a:r>
              </a:p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	&lt;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aop:aspect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id="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testAspect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 ref="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memberAspect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"&gt;</a:t>
                </a:r>
              </a:p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	&lt;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aop:pointcut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id="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readMethod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 expression="execution(* read(String))"/&gt;</a:t>
                </a:r>
              </a:p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	&lt;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aop:before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pointcut-ref="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readMethod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 method="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beforeMethod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 /&gt;</a:t>
                </a:r>
              </a:p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	&lt;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aop:after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pointcut-ref="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readMethod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 method="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afterMethod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"/&gt;</a:t>
                </a:r>
              </a:p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	&lt;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aop:after-returning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pointcut-ref="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readMethod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 method="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afterReturningMethod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           </a:t>
                </a:r>
              </a:p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                                   returning="member"/&gt;</a:t>
                </a:r>
              </a:p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	&lt;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aop:around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pointcut-ref="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readMethod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 method="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aroundMethod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"/&gt;</a:t>
                </a:r>
              </a:p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	&lt;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aop:after-throwing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pointcut-ref="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readMethod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 method="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afterThrowingMethod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 </a:t>
                </a:r>
              </a:p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                                   throwing="ex"/&gt;</a:t>
                </a:r>
              </a:p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&lt;/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aop:aspect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&gt;</a:t>
                </a:r>
              </a:p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&lt;/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aop:config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&gt;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45928BC-96A4-49DB-BC47-5EDEFE265A43}"/>
                  </a:ext>
                </a:extLst>
              </p:cNvPr>
              <p:cNvSpPr/>
              <p:nvPr/>
            </p:nvSpPr>
            <p:spPr>
              <a:xfrm>
                <a:off x="524339" y="1262055"/>
                <a:ext cx="10805299" cy="474413"/>
              </a:xfrm>
              <a:prstGeom prst="rect">
                <a:avLst/>
              </a:prstGeom>
              <a:solidFill>
                <a:srgbClr val="677787"/>
              </a:solidFill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0B5B42-19DD-4C05-8591-180550240624}"/>
                </a:ext>
              </a:extLst>
            </p:cNvPr>
            <p:cNvSpPr txBox="1"/>
            <p:nvPr/>
          </p:nvSpPr>
          <p:spPr>
            <a:xfrm>
              <a:off x="358927" y="1215021"/>
              <a:ext cx="3365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applicationContext.xml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9133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821934" y="154810"/>
            <a:ext cx="8345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트랜잭션 </a:t>
            </a:r>
            <a:r>
              <a:rPr lang="ko-KR" altLang="en-US" sz="4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 시나리오와 코드 설명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래픽 6" descr="사용자 단색으로 채워진">
            <a:extLst>
              <a:ext uri="{FF2B5EF4-FFF2-40B4-BE49-F238E27FC236}">
                <a16:creationId xmlns:a16="http://schemas.microsoft.com/office/drawing/2014/main" id="{E10FC410-0292-4985-A735-35931168D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882" y="1534045"/>
            <a:ext cx="1800000" cy="1800000"/>
          </a:xfrm>
          <a:prstGeom prst="rect">
            <a:avLst/>
          </a:prstGeom>
        </p:spPr>
      </p:pic>
      <p:pic>
        <p:nvPicPr>
          <p:cNvPr id="9" name="그래픽 8" descr="남자 옆모습 단색으로 채워진">
            <a:extLst>
              <a:ext uri="{FF2B5EF4-FFF2-40B4-BE49-F238E27FC236}">
                <a16:creationId xmlns:a16="http://schemas.microsoft.com/office/drawing/2014/main" id="{E9B11EC0-306E-4C92-B222-8DAC2BFFB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882" y="3839390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20E8C0-CAC1-4EBD-8589-55E762D3E04F}"/>
              </a:ext>
            </a:extLst>
          </p:cNvPr>
          <p:cNvSpPr txBox="1"/>
          <p:nvPr/>
        </p:nvSpPr>
        <p:spPr>
          <a:xfrm>
            <a:off x="1153110" y="3090446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A15C6-6D67-4FBA-838A-26D66CE362BE}"/>
              </a:ext>
            </a:extLst>
          </p:cNvPr>
          <p:cNvSpPr txBox="1"/>
          <p:nvPr/>
        </p:nvSpPr>
        <p:spPr>
          <a:xfrm>
            <a:off x="1153109" y="5470113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래픽 11" descr="일일 일정표 단색으로 채워진">
            <a:extLst>
              <a:ext uri="{FF2B5EF4-FFF2-40B4-BE49-F238E27FC236}">
                <a16:creationId xmlns:a16="http://schemas.microsoft.com/office/drawing/2014/main" id="{26D18E62-4F77-46A6-9A8A-55259BE94F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3837" y="2045303"/>
            <a:ext cx="2767391" cy="2767391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926E151-327C-4C24-B3F6-B4E0D3A79681}"/>
              </a:ext>
            </a:extLst>
          </p:cNvPr>
          <p:cNvSpPr/>
          <p:nvPr/>
        </p:nvSpPr>
        <p:spPr>
          <a:xfrm rot="17598223">
            <a:off x="3662060" y="1107038"/>
            <a:ext cx="223469" cy="3128284"/>
          </a:xfrm>
          <a:prstGeom prst="downArrow">
            <a:avLst>
              <a:gd name="adj1" fmla="val 50000"/>
              <a:gd name="adj2" fmla="val 1273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0AA21-9E20-4FBC-A6D4-750481AFC0F9}"/>
              </a:ext>
            </a:extLst>
          </p:cNvPr>
          <p:cNvSpPr txBox="1"/>
          <p:nvPr/>
        </p:nvSpPr>
        <p:spPr>
          <a:xfrm>
            <a:off x="3428446" y="2201313"/>
            <a:ext cx="13292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정상 수정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D4CBBDE8-7D80-4C4E-A0F6-D280A1273719}"/>
              </a:ext>
            </a:extLst>
          </p:cNvPr>
          <p:cNvSpPr/>
          <p:nvPr/>
        </p:nvSpPr>
        <p:spPr>
          <a:xfrm rot="15158084">
            <a:off x="3668206" y="2667718"/>
            <a:ext cx="223469" cy="3177802"/>
          </a:xfrm>
          <a:prstGeom prst="downArrow">
            <a:avLst>
              <a:gd name="adj1" fmla="val 50000"/>
              <a:gd name="adj2" fmla="val 1273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26B480-39A7-485A-B1E1-BEFE49BDFFF8}"/>
              </a:ext>
            </a:extLst>
          </p:cNvPr>
          <p:cNvSpPr txBox="1"/>
          <p:nvPr/>
        </p:nvSpPr>
        <p:spPr>
          <a:xfrm>
            <a:off x="3210228" y="4492176"/>
            <a:ext cx="19014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</a:t>
            </a:r>
            <a:r>
              <a:rPr lang="ko-KR" altLang="en-US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수정시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오류 발생</a:t>
            </a:r>
          </a:p>
        </p:txBody>
      </p:sp>
      <p:pic>
        <p:nvPicPr>
          <p:cNvPr id="15" name="그래픽 14" descr="자극 물질 단색으로 채워진">
            <a:extLst>
              <a:ext uri="{FF2B5EF4-FFF2-40B4-BE49-F238E27FC236}">
                <a16:creationId xmlns:a16="http://schemas.microsoft.com/office/drawing/2014/main" id="{AA956141-E012-439D-8967-878917EF06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08678" y="4443410"/>
            <a:ext cx="371931" cy="371931"/>
          </a:xfrm>
          <a:prstGeom prst="rect">
            <a:avLst/>
          </a:prstGeom>
        </p:spPr>
      </p:pic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F37E75F2-1489-463D-8CA1-0F5EDCDA4D9C}"/>
              </a:ext>
            </a:extLst>
          </p:cNvPr>
          <p:cNvSpPr/>
          <p:nvPr/>
        </p:nvSpPr>
        <p:spPr>
          <a:xfrm rot="16200000">
            <a:off x="8158109" y="2859251"/>
            <a:ext cx="223469" cy="1271737"/>
          </a:xfrm>
          <a:prstGeom prst="downArrow">
            <a:avLst>
              <a:gd name="adj1" fmla="val 50000"/>
              <a:gd name="adj2" fmla="val 12737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사용자 단색으로 채워진">
            <a:extLst>
              <a:ext uri="{FF2B5EF4-FFF2-40B4-BE49-F238E27FC236}">
                <a16:creationId xmlns:a16="http://schemas.microsoft.com/office/drawing/2014/main" id="{22DD8560-8092-40DA-B766-B6848F46F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0151" y="2362895"/>
            <a:ext cx="1800000" cy="180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C916E44-4F38-4B08-B238-2E5C45E6958F}"/>
              </a:ext>
            </a:extLst>
          </p:cNvPr>
          <p:cNvSpPr txBox="1"/>
          <p:nvPr/>
        </p:nvSpPr>
        <p:spPr>
          <a:xfrm>
            <a:off x="9256379" y="3919296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폭발: 8pt 15">
            <a:extLst>
              <a:ext uri="{FF2B5EF4-FFF2-40B4-BE49-F238E27FC236}">
                <a16:creationId xmlns:a16="http://schemas.microsoft.com/office/drawing/2014/main" id="{1BD53D8F-94FC-4E9E-83A9-B32EC329FF3B}"/>
              </a:ext>
            </a:extLst>
          </p:cNvPr>
          <p:cNvSpPr/>
          <p:nvPr/>
        </p:nvSpPr>
        <p:spPr>
          <a:xfrm>
            <a:off x="10043146" y="1862258"/>
            <a:ext cx="1271737" cy="1432156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롤백</a:t>
            </a:r>
          </a:p>
        </p:txBody>
      </p:sp>
    </p:spTree>
    <p:extLst>
      <p:ext uri="{BB962C8B-B14F-4D97-AF65-F5344CB8AC3E}">
        <p14:creationId xmlns:p14="http://schemas.microsoft.com/office/powerpoint/2010/main" val="602141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821934" y="154810"/>
            <a:ext cx="8345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트랜잭션 </a:t>
            </a:r>
            <a:r>
              <a:rPr lang="ko-KR" altLang="en-US" sz="4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 시나리오와 코드 설명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75C154-EE94-4981-BD8F-61624005FBFF}"/>
              </a:ext>
            </a:extLst>
          </p:cNvPr>
          <p:cNvGrpSpPr/>
          <p:nvPr/>
        </p:nvGrpSpPr>
        <p:grpSpPr>
          <a:xfrm>
            <a:off x="342345" y="1415633"/>
            <a:ext cx="10865284" cy="2384471"/>
            <a:chOff x="442052" y="1182279"/>
            <a:chExt cx="10865284" cy="238447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5D23045-23B2-41DE-B222-F12B7319BC62}"/>
                </a:ext>
              </a:extLst>
            </p:cNvPr>
            <p:cNvGrpSpPr/>
            <p:nvPr/>
          </p:nvGrpSpPr>
          <p:grpSpPr>
            <a:xfrm>
              <a:off x="502037" y="1182279"/>
              <a:ext cx="10805299" cy="2384471"/>
              <a:chOff x="524339" y="1262055"/>
              <a:chExt cx="10805299" cy="25910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D873ABB-513F-49D3-9AAA-A0B8BC9FD843}"/>
                  </a:ext>
                </a:extLst>
              </p:cNvPr>
              <p:cNvSpPr/>
              <p:nvPr/>
            </p:nvSpPr>
            <p:spPr>
              <a:xfrm>
                <a:off x="524339" y="1758224"/>
                <a:ext cx="10805299" cy="2094927"/>
              </a:xfrm>
              <a:prstGeom prst="rect">
                <a:avLst/>
              </a:prstGeom>
              <a:noFill/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C61584-D7A6-4C80-9FB7-B714F429F7EF}"/>
                  </a:ext>
                </a:extLst>
              </p:cNvPr>
              <p:cNvSpPr txBox="1"/>
              <p:nvPr/>
            </p:nvSpPr>
            <p:spPr>
              <a:xfrm>
                <a:off x="647454" y="1969823"/>
                <a:ext cx="10506732" cy="1705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@Transactional ( propagation=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Propagation.REQUIRED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isolation=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Isolation.READ_COMMITTED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</a:p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                timeout=10 )</a:t>
                </a:r>
              </a:p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public void 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updateScheduleList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scheduleVO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schedule1, 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scheduleVO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schedule2) throws Exception {</a:t>
                </a:r>
              </a:p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	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scheduleDAO.update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(schedule2);</a:t>
                </a:r>
              </a:p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	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scheduleDAO.update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(schedule1);</a:t>
                </a:r>
              </a:p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}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45928BC-96A4-49DB-BC47-5EDEFE265A43}"/>
                  </a:ext>
                </a:extLst>
              </p:cNvPr>
              <p:cNvSpPr/>
              <p:nvPr/>
            </p:nvSpPr>
            <p:spPr>
              <a:xfrm>
                <a:off x="524339" y="1262055"/>
                <a:ext cx="10805299" cy="474413"/>
              </a:xfrm>
              <a:prstGeom prst="rect">
                <a:avLst/>
              </a:prstGeom>
              <a:solidFill>
                <a:srgbClr val="677787"/>
              </a:solidFill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0B5B42-19DD-4C05-8591-180550240624}"/>
                </a:ext>
              </a:extLst>
            </p:cNvPr>
            <p:cNvSpPr txBox="1"/>
            <p:nvPr/>
          </p:nvSpPr>
          <p:spPr>
            <a:xfrm>
              <a:off x="442052" y="1215021"/>
              <a:ext cx="3365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ScheduleServiceImpl.java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7F711F-C1B2-4B3C-A580-152FAFE6D872}"/>
              </a:ext>
            </a:extLst>
          </p:cNvPr>
          <p:cNvGrpSpPr/>
          <p:nvPr/>
        </p:nvGrpSpPr>
        <p:grpSpPr>
          <a:xfrm>
            <a:off x="0" y="3994830"/>
            <a:ext cx="11319991" cy="1550947"/>
            <a:chOff x="106875" y="1182279"/>
            <a:chExt cx="11319991" cy="155094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12FEB41-CA6F-4A85-90FC-9F903FF575A1}"/>
                </a:ext>
              </a:extLst>
            </p:cNvPr>
            <p:cNvGrpSpPr/>
            <p:nvPr/>
          </p:nvGrpSpPr>
          <p:grpSpPr>
            <a:xfrm>
              <a:off x="502037" y="1182279"/>
              <a:ext cx="10924829" cy="1550947"/>
              <a:chOff x="524339" y="1262055"/>
              <a:chExt cx="10924829" cy="168534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BA0222A-71F5-41B8-8039-6C0EB1E8CFAE}"/>
                  </a:ext>
                </a:extLst>
              </p:cNvPr>
              <p:cNvSpPr/>
              <p:nvPr/>
            </p:nvSpPr>
            <p:spPr>
              <a:xfrm>
                <a:off x="524339" y="1779340"/>
                <a:ext cx="10805299" cy="1168059"/>
              </a:xfrm>
              <a:prstGeom prst="rect">
                <a:avLst/>
              </a:prstGeom>
              <a:noFill/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22A2EE-88DE-4153-B2BC-0C7AE724B734}"/>
                  </a:ext>
                </a:extLst>
              </p:cNvPr>
              <p:cNvSpPr txBox="1"/>
              <p:nvPr/>
            </p:nvSpPr>
            <p:spPr>
              <a:xfrm>
                <a:off x="531507" y="1948068"/>
                <a:ext cx="10917661" cy="903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&lt;bean id="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transactionManager“class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="org.springframework.jdbc.datasource.DataSourceTransactionManager"&gt;</a:t>
                </a:r>
              </a:p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      &lt;property name="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dataSource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 ref="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dataSource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"&gt;&lt;/property&gt;</a:t>
                </a:r>
              </a:p>
              <a:p>
                <a:pPr algn="just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&lt;/bean&gt; </a:t>
                </a:r>
                <a:endPara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C6F2CA0-8E8B-4EF2-BAB3-EEFBF2A1469A}"/>
                  </a:ext>
                </a:extLst>
              </p:cNvPr>
              <p:cNvSpPr/>
              <p:nvPr/>
            </p:nvSpPr>
            <p:spPr>
              <a:xfrm>
                <a:off x="524339" y="1262055"/>
                <a:ext cx="10805299" cy="474413"/>
              </a:xfrm>
              <a:prstGeom prst="rect">
                <a:avLst/>
              </a:prstGeom>
              <a:solidFill>
                <a:srgbClr val="677787"/>
              </a:solidFill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8DD2FB-7243-4509-BD37-4FB48750BFFB}"/>
                </a:ext>
              </a:extLst>
            </p:cNvPr>
            <p:cNvSpPr txBox="1"/>
            <p:nvPr/>
          </p:nvSpPr>
          <p:spPr>
            <a:xfrm>
              <a:off x="106875" y="1215589"/>
              <a:ext cx="3365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servlet-context.xml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523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845685" y="160407"/>
            <a:ext cx="393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결과 화면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F26D1-6122-4CE7-A4CE-2713C0BFFF9E}"/>
              </a:ext>
            </a:extLst>
          </p:cNvPr>
          <p:cNvSpPr txBox="1"/>
          <p:nvPr/>
        </p:nvSpPr>
        <p:spPr>
          <a:xfrm>
            <a:off x="4369001" y="397789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912141-84E7-4185-BB75-DFE842F3D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5" y="1105675"/>
            <a:ext cx="9933742" cy="54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93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845685" y="160407"/>
            <a:ext cx="393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결과 화면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F26D1-6122-4CE7-A4CE-2713C0BFFF9E}"/>
              </a:ext>
            </a:extLst>
          </p:cNvPr>
          <p:cNvSpPr txBox="1"/>
          <p:nvPr/>
        </p:nvSpPr>
        <p:spPr>
          <a:xfrm>
            <a:off x="4369001" y="397789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F4752130-EB2E-437A-AFDC-FAE78B66BF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" r="4174" b="12802"/>
          <a:stretch/>
        </p:blipFill>
        <p:spPr>
          <a:xfrm>
            <a:off x="516385" y="1189107"/>
            <a:ext cx="10918054" cy="546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51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845685" y="160407"/>
            <a:ext cx="393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결과 화면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F26D1-6122-4CE7-A4CE-2713C0BFFF9E}"/>
              </a:ext>
            </a:extLst>
          </p:cNvPr>
          <p:cNvSpPr txBox="1"/>
          <p:nvPr/>
        </p:nvSpPr>
        <p:spPr>
          <a:xfrm>
            <a:off x="4497243" y="397789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3D4A7B-5E5D-4219-8D85-C77C0D0C8A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63" b="28449"/>
          <a:stretch/>
        </p:blipFill>
        <p:spPr>
          <a:xfrm>
            <a:off x="381740" y="1550776"/>
            <a:ext cx="11026066" cy="473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30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5C409B-881B-484E-89C0-B371A7B01706}"/>
              </a:ext>
            </a:extLst>
          </p:cNvPr>
          <p:cNvSpPr/>
          <p:nvPr/>
        </p:nvSpPr>
        <p:spPr>
          <a:xfrm>
            <a:off x="0" y="0"/>
            <a:ext cx="5343525" cy="68580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287BC-ABDA-4689-A581-D46698EC00B1}"/>
              </a:ext>
            </a:extLst>
          </p:cNvPr>
          <p:cNvSpPr/>
          <p:nvPr/>
        </p:nvSpPr>
        <p:spPr>
          <a:xfrm>
            <a:off x="789981" y="1552575"/>
            <a:ext cx="3619500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32BF3-31B7-48E9-97A2-C6AD285CEF7E}"/>
              </a:ext>
            </a:extLst>
          </p:cNvPr>
          <p:cNvSpPr txBox="1"/>
          <p:nvPr/>
        </p:nvSpPr>
        <p:spPr>
          <a:xfrm>
            <a:off x="1877418" y="3043535"/>
            <a:ext cx="1444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2DE98-8D87-4402-A68D-4C31CB7FDDE6}"/>
              </a:ext>
            </a:extLst>
          </p:cNvPr>
          <p:cNvSpPr txBox="1"/>
          <p:nvPr/>
        </p:nvSpPr>
        <p:spPr>
          <a:xfrm>
            <a:off x="5496918" y="1002084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9BDF5-C3CE-4DE3-906D-B0EA56CAEABE}"/>
              </a:ext>
            </a:extLst>
          </p:cNvPr>
          <p:cNvSpPr txBox="1"/>
          <p:nvPr/>
        </p:nvSpPr>
        <p:spPr>
          <a:xfrm>
            <a:off x="6316373" y="1125194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45966-81AA-40EB-AF3A-195437A7E6D8}"/>
              </a:ext>
            </a:extLst>
          </p:cNvPr>
          <p:cNvSpPr txBox="1"/>
          <p:nvPr/>
        </p:nvSpPr>
        <p:spPr>
          <a:xfrm>
            <a:off x="6316373" y="1609943"/>
            <a:ext cx="21932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학년 일정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 홈페이지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54CB8-D00A-4BE4-B0BF-F9E5A0D3F8E9}"/>
              </a:ext>
            </a:extLst>
          </p:cNvPr>
          <p:cNvSpPr txBox="1"/>
          <p:nvPr/>
        </p:nvSpPr>
        <p:spPr>
          <a:xfrm>
            <a:off x="5496918" y="269438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09752-FE32-4093-B772-3FFAD4B91079}"/>
              </a:ext>
            </a:extLst>
          </p:cNvPr>
          <p:cNvSpPr txBox="1"/>
          <p:nvPr/>
        </p:nvSpPr>
        <p:spPr>
          <a:xfrm>
            <a:off x="6316373" y="2817499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구성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E9206-15F9-4B5E-AF62-46268B1B8303}"/>
              </a:ext>
            </a:extLst>
          </p:cNvPr>
          <p:cNvSpPr txBox="1"/>
          <p:nvPr/>
        </p:nvSpPr>
        <p:spPr>
          <a:xfrm>
            <a:off x="6316373" y="3302248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A8A7B-A1D7-4DCC-8E2C-83109D3256EB}"/>
              </a:ext>
            </a:extLst>
          </p:cNvPr>
          <p:cNvSpPr txBox="1"/>
          <p:nvPr/>
        </p:nvSpPr>
        <p:spPr>
          <a:xfrm>
            <a:off x="5496918" y="4386694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400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90683-093A-49C2-9F64-804EF330738A}"/>
              </a:ext>
            </a:extLst>
          </p:cNvPr>
          <p:cNvSpPr txBox="1"/>
          <p:nvPr/>
        </p:nvSpPr>
        <p:spPr>
          <a:xfrm>
            <a:off x="6316373" y="4509804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코드 설명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495149-3BDA-4F54-9372-3717BD0C56EF}"/>
              </a:ext>
            </a:extLst>
          </p:cNvPr>
          <p:cNvSpPr txBox="1"/>
          <p:nvPr/>
        </p:nvSpPr>
        <p:spPr>
          <a:xfrm>
            <a:off x="6316373" y="4994553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FFF2A4-140C-4493-8AC6-971AE5E8E1BF}"/>
              </a:ext>
            </a:extLst>
          </p:cNvPr>
          <p:cNvSpPr txBox="1"/>
          <p:nvPr/>
        </p:nvSpPr>
        <p:spPr>
          <a:xfrm>
            <a:off x="6316373" y="5296242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스케쥴 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8C5042-DCCF-4F27-9BC0-1AC5189582F7}"/>
              </a:ext>
            </a:extLst>
          </p:cNvPr>
          <p:cNvSpPr txBox="1"/>
          <p:nvPr/>
        </p:nvSpPr>
        <p:spPr>
          <a:xfrm>
            <a:off x="8662995" y="1002084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4000" dirty="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9CEABB-5FA8-4129-95BA-7610FE809E08}"/>
              </a:ext>
            </a:extLst>
          </p:cNvPr>
          <p:cNvSpPr txBox="1"/>
          <p:nvPr/>
        </p:nvSpPr>
        <p:spPr>
          <a:xfrm>
            <a:off x="9482450" y="1125194"/>
            <a:ext cx="270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AOP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코드 설명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40F655-DA09-412F-8C35-AA4D31DE7DD7}"/>
              </a:ext>
            </a:extLst>
          </p:cNvPr>
          <p:cNvSpPr txBox="1"/>
          <p:nvPr/>
        </p:nvSpPr>
        <p:spPr>
          <a:xfrm>
            <a:off x="9482450" y="1609943"/>
            <a:ext cx="13610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AOP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코드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CD4A52-ACB7-41F1-8DA8-148273583303}"/>
              </a:ext>
            </a:extLst>
          </p:cNvPr>
          <p:cNvSpPr txBox="1"/>
          <p:nvPr/>
        </p:nvSpPr>
        <p:spPr>
          <a:xfrm>
            <a:off x="8662995" y="269438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4000" dirty="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05F387-9804-40FF-8D9D-5C51A777DDCA}"/>
              </a:ext>
            </a:extLst>
          </p:cNvPr>
          <p:cNvSpPr txBox="1"/>
          <p:nvPr/>
        </p:nvSpPr>
        <p:spPr>
          <a:xfrm>
            <a:off x="9482450" y="2817499"/>
            <a:ext cx="266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트랜잭션 적용 시나리오와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설명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42A617-282A-45C9-9747-0DD4F9331490}"/>
              </a:ext>
            </a:extLst>
          </p:cNvPr>
          <p:cNvSpPr txBox="1"/>
          <p:nvPr/>
        </p:nvSpPr>
        <p:spPr>
          <a:xfrm>
            <a:off x="9492068" y="3463830"/>
            <a:ext cx="16305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트랜잭션 시나리오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FA0145-9E98-4C53-B0E2-72AF8DE18499}"/>
              </a:ext>
            </a:extLst>
          </p:cNvPr>
          <p:cNvSpPr txBox="1"/>
          <p:nvPr/>
        </p:nvSpPr>
        <p:spPr>
          <a:xfrm>
            <a:off x="9492068" y="3765519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트랜잭션 코드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B2AA46-F459-4ED4-8409-F33F79D360E7}"/>
              </a:ext>
            </a:extLst>
          </p:cNvPr>
          <p:cNvSpPr txBox="1"/>
          <p:nvPr/>
        </p:nvSpPr>
        <p:spPr>
          <a:xfrm>
            <a:off x="8662995" y="4386694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4000" dirty="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DA01F3-92FE-4E0E-A9A6-230AACF5B0DA}"/>
              </a:ext>
            </a:extLst>
          </p:cNvPr>
          <p:cNvSpPr txBox="1"/>
          <p:nvPr/>
        </p:nvSpPr>
        <p:spPr>
          <a:xfrm>
            <a:off x="9482450" y="4509804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 결과 화면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44A8AD-3245-449E-AAE2-0BDA16BFFDED}"/>
              </a:ext>
            </a:extLst>
          </p:cNvPr>
          <p:cNvSpPr txBox="1"/>
          <p:nvPr/>
        </p:nvSpPr>
        <p:spPr>
          <a:xfrm>
            <a:off x="9482450" y="4994553"/>
            <a:ext cx="8835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071FFA-7048-4172-91B4-5329B94EBADA}"/>
              </a:ext>
            </a:extLst>
          </p:cNvPr>
          <p:cNvSpPr txBox="1"/>
          <p:nvPr/>
        </p:nvSpPr>
        <p:spPr>
          <a:xfrm>
            <a:off x="9482450" y="5296242"/>
            <a:ext cx="7088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B5B69E-81A0-4FE0-8681-3D7E1E7856CF}"/>
              </a:ext>
            </a:extLst>
          </p:cNvPr>
          <p:cNvSpPr txBox="1"/>
          <p:nvPr/>
        </p:nvSpPr>
        <p:spPr>
          <a:xfrm>
            <a:off x="9482450" y="5582073"/>
            <a:ext cx="9316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681B3-9AE7-4201-9B6A-260C38126016}"/>
              </a:ext>
            </a:extLst>
          </p:cNvPr>
          <p:cNvSpPr txBox="1"/>
          <p:nvPr/>
        </p:nvSpPr>
        <p:spPr>
          <a:xfrm>
            <a:off x="9492068" y="5876088"/>
            <a:ext cx="22284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스케쥴 등록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 및 삭제 </a:t>
            </a:r>
          </a:p>
        </p:txBody>
      </p:sp>
    </p:spTree>
    <p:extLst>
      <p:ext uri="{BB962C8B-B14F-4D97-AF65-F5344CB8AC3E}">
        <p14:creationId xmlns:p14="http://schemas.microsoft.com/office/powerpoint/2010/main" val="78042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845685" y="160407"/>
            <a:ext cx="393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결과 화면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F26D1-6122-4CE7-A4CE-2713C0BFFF9E}"/>
              </a:ext>
            </a:extLst>
          </p:cNvPr>
          <p:cNvSpPr txBox="1"/>
          <p:nvPr/>
        </p:nvSpPr>
        <p:spPr>
          <a:xfrm>
            <a:off x="4497243" y="397789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0D3094-3A4E-4DDB-8468-BA95A3CA5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4" y="1879702"/>
            <a:ext cx="9236467" cy="46073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0F8975-5FBF-4CCE-894A-E416F4350842}"/>
              </a:ext>
            </a:extLst>
          </p:cNvPr>
          <p:cNvSpPr txBox="1"/>
          <p:nvPr/>
        </p:nvSpPr>
        <p:spPr>
          <a:xfrm>
            <a:off x="402330" y="1302737"/>
            <a:ext cx="2103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실패 시</a:t>
            </a:r>
          </a:p>
        </p:txBody>
      </p:sp>
    </p:spTree>
    <p:extLst>
      <p:ext uri="{BB962C8B-B14F-4D97-AF65-F5344CB8AC3E}">
        <p14:creationId xmlns:p14="http://schemas.microsoft.com/office/powerpoint/2010/main" val="3921203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845685" y="160407"/>
            <a:ext cx="393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결과 화면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F26D1-6122-4CE7-A4CE-2713C0BFFF9E}"/>
              </a:ext>
            </a:extLst>
          </p:cNvPr>
          <p:cNvSpPr txBox="1"/>
          <p:nvPr/>
        </p:nvSpPr>
        <p:spPr>
          <a:xfrm>
            <a:off x="4333737" y="397789"/>
            <a:ext cx="1281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0BC06B-0398-47F0-8F6C-DAC0DA110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95" y="1580903"/>
            <a:ext cx="11371610" cy="48793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194DCD-E648-48CD-9285-0DF1716D464E}"/>
              </a:ext>
            </a:extLst>
          </p:cNvPr>
          <p:cNvSpPr/>
          <p:nvPr/>
        </p:nvSpPr>
        <p:spPr>
          <a:xfrm>
            <a:off x="410195" y="2476870"/>
            <a:ext cx="2865665" cy="372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351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845685" y="160407"/>
            <a:ext cx="393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결과 화면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F26D1-6122-4CE7-A4CE-2713C0BFFF9E}"/>
              </a:ext>
            </a:extLst>
          </p:cNvPr>
          <p:cNvSpPr txBox="1"/>
          <p:nvPr/>
        </p:nvSpPr>
        <p:spPr>
          <a:xfrm>
            <a:off x="4345971" y="397789"/>
            <a:ext cx="1281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 등록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400EC0-56CD-45EE-A0F5-8857AC717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05675"/>
            <a:ext cx="9814736" cy="538664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7611CD-EC72-491F-BB43-9C8AA8037576}"/>
              </a:ext>
            </a:extLst>
          </p:cNvPr>
          <p:cNvSpPr/>
          <p:nvPr/>
        </p:nvSpPr>
        <p:spPr>
          <a:xfrm>
            <a:off x="1066801" y="1873188"/>
            <a:ext cx="824144" cy="213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346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845685" y="160407"/>
            <a:ext cx="393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결과 화면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F26D1-6122-4CE7-A4CE-2713C0BFFF9E}"/>
              </a:ext>
            </a:extLst>
          </p:cNvPr>
          <p:cNvSpPr txBox="1"/>
          <p:nvPr/>
        </p:nvSpPr>
        <p:spPr>
          <a:xfrm>
            <a:off x="4345971" y="397789"/>
            <a:ext cx="1281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 등록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8ECAF96-0BD8-438A-A9E3-38D3D7E2F4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65" b="13390"/>
          <a:stretch/>
        </p:blipFill>
        <p:spPr>
          <a:xfrm>
            <a:off x="769075" y="1189107"/>
            <a:ext cx="9972905" cy="543203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CA0FE-8C72-401E-9C8D-42C12D0698A1}"/>
              </a:ext>
            </a:extLst>
          </p:cNvPr>
          <p:cNvSpPr/>
          <p:nvPr/>
        </p:nvSpPr>
        <p:spPr>
          <a:xfrm>
            <a:off x="8389397" y="5642259"/>
            <a:ext cx="781235" cy="284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96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845685" y="160407"/>
            <a:ext cx="393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결과 화면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F26D1-6122-4CE7-A4CE-2713C0BFFF9E}"/>
              </a:ext>
            </a:extLst>
          </p:cNvPr>
          <p:cNvSpPr txBox="1"/>
          <p:nvPr/>
        </p:nvSpPr>
        <p:spPr>
          <a:xfrm>
            <a:off x="4345971" y="397789"/>
            <a:ext cx="1281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 수정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2E573A-CF54-4F03-911A-00AAD4D6F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01" y="1105675"/>
            <a:ext cx="9328403" cy="549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34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845685" y="160407"/>
            <a:ext cx="393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결과 화면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F26D1-6122-4CE7-A4CE-2713C0BFFF9E}"/>
              </a:ext>
            </a:extLst>
          </p:cNvPr>
          <p:cNvSpPr txBox="1"/>
          <p:nvPr/>
        </p:nvSpPr>
        <p:spPr>
          <a:xfrm>
            <a:off x="4345971" y="397789"/>
            <a:ext cx="1281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 수정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F3F43B9-581A-4155-BDF2-8474A1D024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65" b="11661"/>
          <a:stretch/>
        </p:blipFill>
        <p:spPr>
          <a:xfrm>
            <a:off x="862090" y="1189107"/>
            <a:ext cx="9916357" cy="53057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E052DDC-64E2-4BD6-B3E5-83BBC1B7A9F0}"/>
              </a:ext>
            </a:extLst>
          </p:cNvPr>
          <p:cNvSpPr/>
          <p:nvPr/>
        </p:nvSpPr>
        <p:spPr>
          <a:xfrm>
            <a:off x="5429650" y="5109599"/>
            <a:ext cx="4877325" cy="1060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48F262-6ABD-4B9F-8EBB-5B9C0F59F999}"/>
              </a:ext>
            </a:extLst>
          </p:cNvPr>
          <p:cNvSpPr/>
          <p:nvPr/>
        </p:nvSpPr>
        <p:spPr>
          <a:xfrm>
            <a:off x="9090731" y="3304713"/>
            <a:ext cx="710218" cy="284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0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845685" y="160407"/>
            <a:ext cx="393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결과 화면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F26D1-6122-4CE7-A4CE-2713C0BFFF9E}"/>
              </a:ext>
            </a:extLst>
          </p:cNvPr>
          <p:cNvSpPr txBox="1"/>
          <p:nvPr/>
        </p:nvSpPr>
        <p:spPr>
          <a:xfrm>
            <a:off x="4345971" y="397789"/>
            <a:ext cx="1281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 삭제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433BF9-91B3-4D12-A430-E1A7E94DF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18" y="1118969"/>
            <a:ext cx="9711196" cy="558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61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845685" y="160407"/>
            <a:ext cx="393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결과 화면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F26D1-6122-4CE7-A4CE-2713C0BFFF9E}"/>
              </a:ext>
            </a:extLst>
          </p:cNvPr>
          <p:cNvSpPr txBox="1"/>
          <p:nvPr/>
        </p:nvSpPr>
        <p:spPr>
          <a:xfrm>
            <a:off x="4345971" y="397789"/>
            <a:ext cx="1281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 삭제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05A8D96-8B34-43F0-82B3-88000E82EC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61" b="10772"/>
          <a:stretch/>
        </p:blipFill>
        <p:spPr>
          <a:xfrm>
            <a:off x="719092" y="1268301"/>
            <a:ext cx="10306974" cy="51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80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428717" y="2967335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6968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66507" y="178414"/>
            <a:ext cx="3111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6AEDC5AC-1F6D-44A1-9FD9-9F19B7745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81" y="2610506"/>
            <a:ext cx="2437412" cy="3938884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7F39398C-274D-49B8-8378-5FB26502C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71" y="1305127"/>
            <a:ext cx="3245191" cy="5244264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08F7B33D-F9ED-44F7-AB6B-1E04CDB9A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157" y="1305127"/>
            <a:ext cx="3245191" cy="524426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0BB6BD2-1277-439E-ADCA-6AC1C78EAE8E}"/>
              </a:ext>
            </a:extLst>
          </p:cNvPr>
          <p:cNvSpPr txBox="1"/>
          <p:nvPr/>
        </p:nvSpPr>
        <p:spPr>
          <a:xfrm>
            <a:off x="247344" y="1388716"/>
            <a:ext cx="50728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취업에 관한 정보들이 분산되어 있어 </a:t>
            </a:r>
            <a:r>
              <a:rPr lang="ko-KR" altLang="en-US" sz="2500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정리를 하기가 힘듦</a:t>
            </a:r>
          </a:p>
        </p:txBody>
      </p:sp>
    </p:spTree>
    <p:extLst>
      <p:ext uri="{BB962C8B-B14F-4D97-AF65-F5344CB8AC3E}">
        <p14:creationId xmlns:p14="http://schemas.microsoft.com/office/powerpoint/2010/main" val="1133397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>
            <a:extLst>
              <a:ext uri="{FF2B5EF4-FFF2-40B4-BE49-F238E27FC236}">
                <a16:creationId xmlns:a16="http://schemas.microsoft.com/office/drawing/2014/main" id="{C2AE922C-88F2-479D-A376-464700BB0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" y="1176906"/>
            <a:ext cx="3956011" cy="552972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66506" y="153579"/>
            <a:ext cx="3111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구성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0AF4AE0-4ED9-4C98-A72E-F407D91C4B3E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712820" y="1263672"/>
            <a:ext cx="2535338" cy="387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173424-8029-44D3-9AFC-BC4519539418}"/>
              </a:ext>
            </a:extLst>
          </p:cNvPr>
          <p:cNvSpPr txBox="1"/>
          <p:nvPr/>
        </p:nvSpPr>
        <p:spPr>
          <a:xfrm>
            <a:off x="5248158" y="1117478"/>
            <a:ext cx="27365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err="1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MemberAspect</a:t>
            </a:r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Aspect 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공통 코드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8A8B875-46F1-4CBF-9F49-433FBC2B51CF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832410" y="1529299"/>
            <a:ext cx="2430080" cy="532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BC1BA4-B6DB-4A07-9E7A-E158D61DB020}"/>
              </a:ext>
            </a:extLst>
          </p:cNvPr>
          <p:cNvSpPr txBox="1"/>
          <p:nvPr/>
        </p:nvSpPr>
        <p:spPr>
          <a:xfrm>
            <a:off x="5262490" y="1383105"/>
            <a:ext cx="30518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err="1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MemberController</a:t>
            </a:r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 관리 컨트롤러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A8E1477-8A58-4BFB-888E-BA9EC453954F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914106" y="1806050"/>
            <a:ext cx="2378868" cy="538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D49BB6-6580-4EB5-B5EF-8EE73BC64BB0}"/>
              </a:ext>
            </a:extLst>
          </p:cNvPr>
          <p:cNvSpPr txBox="1"/>
          <p:nvPr/>
        </p:nvSpPr>
        <p:spPr>
          <a:xfrm>
            <a:off x="5292974" y="1659856"/>
            <a:ext cx="327307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err="1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ScheduleController</a:t>
            </a:r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스케쥴 관리 컨트롤러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7ECA7E4-1A74-4A44-A9C6-36A5CBB5259E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375210" y="2098438"/>
            <a:ext cx="2830382" cy="5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F0B8AC-03A4-4567-933C-2EEF8A70EBF6}"/>
              </a:ext>
            </a:extLst>
          </p:cNvPr>
          <p:cNvSpPr txBox="1"/>
          <p:nvPr/>
        </p:nvSpPr>
        <p:spPr>
          <a:xfrm>
            <a:off x="5205592" y="1952244"/>
            <a:ext cx="28541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err="1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memberVO</a:t>
            </a:r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도메인 클래스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1A8711E-4FBD-4EAF-BA37-00268FDA7280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2375210" y="2348428"/>
            <a:ext cx="2970836" cy="386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735C5D1-E097-4486-94DD-7B98102B058C}"/>
              </a:ext>
            </a:extLst>
          </p:cNvPr>
          <p:cNvSpPr txBox="1"/>
          <p:nvPr/>
        </p:nvSpPr>
        <p:spPr>
          <a:xfrm>
            <a:off x="5346046" y="2202234"/>
            <a:ext cx="30481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err="1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scheduleVO</a:t>
            </a:r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스케쥴 정보 도메인 클래스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937DDFF-6C32-4EB5-AB29-F0238C5659C5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2497873" y="2682100"/>
            <a:ext cx="2713035" cy="590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0D04E92-C968-4804-948E-87BE3A14830E}"/>
              </a:ext>
            </a:extLst>
          </p:cNvPr>
          <p:cNvSpPr txBox="1"/>
          <p:nvPr/>
        </p:nvSpPr>
        <p:spPr>
          <a:xfrm>
            <a:off x="5210908" y="2535906"/>
            <a:ext cx="32618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err="1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MemberDAO</a:t>
            </a:r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서비스 인터페이스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38A6F71-61CB-4884-BE48-1B051CF31C0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2832410" y="2970764"/>
            <a:ext cx="2157284" cy="4204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11DC20-EF9B-4FD9-949F-1B681E96F5C8}"/>
              </a:ext>
            </a:extLst>
          </p:cNvPr>
          <p:cNvSpPr txBox="1"/>
          <p:nvPr/>
        </p:nvSpPr>
        <p:spPr>
          <a:xfrm>
            <a:off x="4989694" y="2824570"/>
            <a:ext cx="36369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err="1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MemberDAOImpl</a:t>
            </a:r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서비스 구현 클래스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FB53B35-4207-4856-8C0A-EA9736406BE2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2587083" y="3325169"/>
            <a:ext cx="2402611" cy="2174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69CE232-FAF9-4784-8F65-557B733CAC83}"/>
              </a:ext>
            </a:extLst>
          </p:cNvPr>
          <p:cNvSpPr txBox="1"/>
          <p:nvPr/>
        </p:nvSpPr>
        <p:spPr>
          <a:xfrm>
            <a:off x="4989694" y="3178975"/>
            <a:ext cx="34830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err="1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ScheduleDAO</a:t>
            </a:r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스케쥴 정보 서비스 인터페이스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3F3CA65-933D-4804-BE7E-AEE5C4C1F3B4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2914106" y="3575194"/>
            <a:ext cx="2270648" cy="78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9DB584-AE95-4FD0-B60A-03FA06E1D166}"/>
              </a:ext>
            </a:extLst>
          </p:cNvPr>
          <p:cNvSpPr txBox="1"/>
          <p:nvPr/>
        </p:nvSpPr>
        <p:spPr>
          <a:xfrm>
            <a:off x="5184754" y="3429000"/>
            <a:ext cx="38581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err="1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ScheduleDAOImpl</a:t>
            </a:r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스케쥴 정보 서비스 구현 클래스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1DF6A61-6061-4929-BBB0-9AFB34AAB914}"/>
              </a:ext>
            </a:extLst>
          </p:cNvPr>
          <p:cNvCxnSpPr>
            <a:cxnSpLocks/>
          </p:cNvCxnSpPr>
          <p:nvPr/>
        </p:nvCxnSpPr>
        <p:spPr>
          <a:xfrm flipV="1">
            <a:off x="2722381" y="3871744"/>
            <a:ext cx="2270648" cy="78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89F6DCE-10C3-4868-BDF3-DB43BD05AC75}"/>
              </a:ext>
            </a:extLst>
          </p:cNvPr>
          <p:cNvSpPr txBox="1"/>
          <p:nvPr/>
        </p:nvSpPr>
        <p:spPr>
          <a:xfrm>
            <a:off x="5010534" y="3716931"/>
            <a:ext cx="399500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err="1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MemberService</a:t>
            </a:r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데이터 </a:t>
            </a:r>
            <a:r>
              <a:rPr lang="ko-KR" altLang="en-US" sz="1300" dirty="0" err="1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엑세스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인터페이스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EF2A3ED-A049-4F4B-A527-4DD65466C493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3010829" y="4072998"/>
            <a:ext cx="2173925" cy="78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3D1313B-C621-4722-92F6-7868FDF4DAE8}"/>
              </a:ext>
            </a:extLst>
          </p:cNvPr>
          <p:cNvSpPr txBox="1"/>
          <p:nvPr/>
        </p:nvSpPr>
        <p:spPr>
          <a:xfrm>
            <a:off x="5184754" y="4004862"/>
            <a:ext cx="43701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err="1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MemberServiceImpl</a:t>
            </a:r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데이터 </a:t>
            </a:r>
            <a:r>
              <a:rPr lang="ko-KR" altLang="en-US" sz="1300" dirty="0" err="1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엑세스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구현 클래스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2F99BE5-BF55-41F0-8DAC-7F85BA2A5982}"/>
              </a:ext>
            </a:extLst>
          </p:cNvPr>
          <p:cNvCxnSpPr>
            <a:cxnSpLocks/>
          </p:cNvCxnSpPr>
          <p:nvPr/>
        </p:nvCxnSpPr>
        <p:spPr>
          <a:xfrm>
            <a:off x="2722381" y="4214735"/>
            <a:ext cx="2483211" cy="2307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39CAABB-5759-4019-BB31-5B404D2E32CA}"/>
              </a:ext>
            </a:extLst>
          </p:cNvPr>
          <p:cNvSpPr txBox="1"/>
          <p:nvPr/>
        </p:nvSpPr>
        <p:spPr>
          <a:xfrm>
            <a:off x="5184754" y="4299262"/>
            <a:ext cx="42162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err="1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ScheduleService</a:t>
            </a:r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스케쥴 정보 데이터 </a:t>
            </a:r>
            <a:r>
              <a:rPr lang="ko-KR" altLang="en-US" sz="1300" dirty="0" err="1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엑세스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인터페이스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DD2A8D4-1659-4041-8DC5-276353762BA4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3010829" y="4330095"/>
            <a:ext cx="2173925" cy="378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BF5782C-54B4-4818-9213-7BFDA1B8537A}"/>
              </a:ext>
            </a:extLst>
          </p:cNvPr>
          <p:cNvSpPr txBox="1"/>
          <p:nvPr/>
        </p:nvSpPr>
        <p:spPr>
          <a:xfrm>
            <a:off x="5184754" y="4562828"/>
            <a:ext cx="46330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 err="1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ScheduleServiceImpl</a:t>
            </a:r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스케쥴 정보 데이터 </a:t>
            </a:r>
            <a:r>
              <a:rPr lang="ko-KR" altLang="en-US" sz="1300" dirty="0" err="1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엑세스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클래스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299C4E6B-96D8-4181-910B-A25F22C13A7D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2701425" y="4794870"/>
            <a:ext cx="2309109" cy="230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22ED348-2D3E-486B-BC28-7BFEE6E5909D}"/>
              </a:ext>
            </a:extLst>
          </p:cNvPr>
          <p:cNvSpPr txBox="1"/>
          <p:nvPr/>
        </p:nvSpPr>
        <p:spPr>
          <a:xfrm>
            <a:off x="5010534" y="4878838"/>
            <a:ext cx="54152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memberMapper.xml, scheduleMapper.xml : </a:t>
            </a:r>
            <a:r>
              <a:rPr lang="ko-KR" altLang="en-US" sz="1300" dirty="0" err="1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마이바티스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 </a:t>
            </a:r>
            <a:r>
              <a:rPr lang="ko-KR" altLang="en-US" sz="1300" dirty="0" err="1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매퍼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파일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757B3A7-07BC-4649-8727-C94AA7A8D98D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2712820" y="5140113"/>
            <a:ext cx="2329609" cy="1916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324B7C4-DA86-4F1F-BFB4-EC28DF456D30}"/>
              </a:ext>
            </a:extLst>
          </p:cNvPr>
          <p:cNvSpPr txBox="1"/>
          <p:nvPr/>
        </p:nvSpPr>
        <p:spPr>
          <a:xfrm>
            <a:off x="5042429" y="5185553"/>
            <a:ext cx="32719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applicationContext.xml : 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스프링 설정 파일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79099B5-B588-4AF7-8669-5FB2826E47F0}"/>
              </a:ext>
            </a:extLst>
          </p:cNvPr>
          <p:cNvCxnSpPr>
            <a:cxnSpLocks/>
          </p:cNvCxnSpPr>
          <p:nvPr/>
        </p:nvCxnSpPr>
        <p:spPr>
          <a:xfrm>
            <a:off x="2497873" y="5425024"/>
            <a:ext cx="2544556" cy="272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B31D272-F4DB-4DA3-93D6-FCE7683F61CB}"/>
              </a:ext>
            </a:extLst>
          </p:cNvPr>
          <p:cNvSpPr txBox="1"/>
          <p:nvPr/>
        </p:nvSpPr>
        <p:spPr>
          <a:xfrm>
            <a:off x="4972828" y="5526243"/>
            <a:ext cx="32872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mybatis-config.xml : </a:t>
            </a:r>
            <a:r>
              <a:rPr lang="ko-KR" altLang="en-US" sz="1300" dirty="0" err="1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마이바티스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 파일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FC0C2AC-E5DC-4CED-BE9A-0FAE433FDB3D}"/>
              </a:ext>
            </a:extLst>
          </p:cNvPr>
          <p:cNvCxnSpPr>
            <a:cxnSpLocks/>
          </p:cNvCxnSpPr>
          <p:nvPr/>
        </p:nvCxnSpPr>
        <p:spPr>
          <a:xfrm flipV="1">
            <a:off x="1527717" y="6303943"/>
            <a:ext cx="3445111" cy="3092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D022C90-EB21-4C76-8896-C303DB39127F}"/>
              </a:ext>
            </a:extLst>
          </p:cNvPr>
          <p:cNvSpPr txBox="1"/>
          <p:nvPr/>
        </p:nvSpPr>
        <p:spPr>
          <a:xfrm>
            <a:off x="4937462" y="6148764"/>
            <a:ext cx="31069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pom.xml : 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라이브러리 설정 파일</a:t>
            </a:r>
          </a:p>
        </p:txBody>
      </p:sp>
    </p:spTree>
    <p:extLst>
      <p:ext uri="{BB962C8B-B14F-4D97-AF65-F5344CB8AC3E}">
        <p14:creationId xmlns:p14="http://schemas.microsoft.com/office/powerpoint/2010/main" val="2832101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CF95B02-958C-4A4A-8E26-75AA8EB79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8" y="1372636"/>
            <a:ext cx="3033816" cy="39717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66506" y="153579"/>
            <a:ext cx="3111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173424-8029-44D3-9AFC-BC4519539418}"/>
              </a:ext>
            </a:extLst>
          </p:cNvPr>
          <p:cNvSpPr txBox="1"/>
          <p:nvPr/>
        </p:nvSpPr>
        <p:spPr>
          <a:xfrm>
            <a:off x="4065890" y="1435246"/>
            <a:ext cx="26159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main.css, register.css : </a:t>
            </a:r>
            <a:r>
              <a:rPr lang="en-US" altLang="ko-KR" sz="1300" dirty="0" err="1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파일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A8E1477-8A58-4BFB-888E-BA9EC453954F}"/>
              </a:ext>
            </a:extLst>
          </p:cNvPr>
          <p:cNvCxnSpPr>
            <a:cxnSpLocks/>
          </p:cNvCxnSpPr>
          <p:nvPr/>
        </p:nvCxnSpPr>
        <p:spPr>
          <a:xfrm flipV="1">
            <a:off x="1795346" y="1581441"/>
            <a:ext cx="2270544" cy="916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814AC1C-1F41-4553-A5B5-86B37BF5EA3D}"/>
              </a:ext>
            </a:extLst>
          </p:cNvPr>
          <p:cNvCxnSpPr>
            <a:cxnSpLocks/>
          </p:cNvCxnSpPr>
          <p:nvPr/>
        </p:nvCxnSpPr>
        <p:spPr>
          <a:xfrm flipV="1">
            <a:off x="2701422" y="4021565"/>
            <a:ext cx="1334511" cy="3385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B205DF4-4F7E-4349-8F6F-92018920A553}"/>
              </a:ext>
            </a:extLst>
          </p:cNvPr>
          <p:cNvSpPr txBox="1"/>
          <p:nvPr/>
        </p:nvSpPr>
        <p:spPr>
          <a:xfrm>
            <a:off x="3955688" y="3875371"/>
            <a:ext cx="31485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servlet-context.xml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설정 파일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766DD4-64DC-4EED-979C-F7DB460C5D73}"/>
              </a:ext>
            </a:extLst>
          </p:cNvPr>
          <p:cNvSpPr txBox="1"/>
          <p:nvPr/>
        </p:nvSpPr>
        <p:spPr>
          <a:xfrm>
            <a:off x="4056933" y="4117750"/>
            <a:ext cx="29460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root-context.xml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solidFill>
                  <a:srgbClr val="67778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설정 파일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C83065BD-F90B-4250-A919-04F80470F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798" y="3358511"/>
            <a:ext cx="3033816" cy="336295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8239045-84AF-4272-AC73-327C390DE71A}"/>
              </a:ext>
            </a:extLst>
          </p:cNvPr>
          <p:cNvSpPr txBox="1"/>
          <p:nvPr/>
        </p:nvSpPr>
        <p:spPr>
          <a:xfrm>
            <a:off x="9427963" y="3066123"/>
            <a:ext cx="8354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ln>
                  <a:solidFill>
                    <a:srgbClr val="677787">
                      <a:alpha val="15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뷰 페이지</a:t>
            </a:r>
          </a:p>
        </p:txBody>
      </p:sp>
    </p:spTree>
    <p:extLst>
      <p:ext uri="{BB962C8B-B14F-4D97-AF65-F5344CB8AC3E}">
        <p14:creationId xmlns:p14="http://schemas.microsoft.com/office/powerpoint/2010/main" val="1314058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47271" y="153579"/>
            <a:ext cx="3876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 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코드 설명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016C13-53CD-4C15-A0E0-D25B50DDD182}"/>
              </a:ext>
            </a:extLst>
          </p:cNvPr>
          <p:cNvSpPr txBox="1"/>
          <p:nvPr/>
        </p:nvSpPr>
        <p:spPr>
          <a:xfrm>
            <a:off x="4927526" y="386933"/>
            <a:ext cx="1281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관리</a:t>
            </a:r>
            <a:endParaRPr lang="ko-KR" altLang="en-US" sz="2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75C154-EE94-4981-BD8F-61624005FBFF}"/>
              </a:ext>
            </a:extLst>
          </p:cNvPr>
          <p:cNvGrpSpPr/>
          <p:nvPr/>
        </p:nvGrpSpPr>
        <p:grpSpPr>
          <a:xfrm>
            <a:off x="147638" y="1415633"/>
            <a:ext cx="11059991" cy="2718930"/>
            <a:chOff x="247345" y="1182279"/>
            <a:chExt cx="11059991" cy="271893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5D23045-23B2-41DE-B222-F12B7319BC62}"/>
                </a:ext>
              </a:extLst>
            </p:cNvPr>
            <p:cNvGrpSpPr/>
            <p:nvPr/>
          </p:nvGrpSpPr>
          <p:grpSpPr>
            <a:xfrm>
              <a:off x="502037" y="1182279"/>
              <a:ext cx="10805299" cy="2718930"/>
              <a:chOff x="524339" y="1262055"/>
              <a:chExt cx="10805299" cy="2954537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D873ABB-513F-49D3-9AAA-A0B8BC9FD843}"/>
                  </a:ext>
                </a:extLst>
              </p:cNvPr>
              <p:cNvSpPr/>
              <p:nvPr/>
            </p:nvSpPr>
            <p:spPr>
              <a:xfrm>
                <a:off x="524339" y="1779340"/>
                <a:ext cx="10805299" cy="2437252"/>
              </a:xfrm>
              <a:prstGeom prst="rect">
                <a:avLst/>
              </a:prstGeom>
              <a:noFill/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C61584-D7A6-4C80-9FB7-B714F429F7EF}"/>
                  </a:ext>
                </a:extLst>
              </p:cNvPr>
              <p:cNvSpPr txBox="1"/>
              <p:nvPr/>
            </p:nvSpPr>
            <p:spPr>
              <a:xfrm>
                <a:off x="647454" y="1969823"/>
                <a:ext cx="1040339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>
                    <a:highlight>
                      <a:srgbClr val="FFFF00"/>
                    </a:highligh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@Repository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public class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MemberDAOImpl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implements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MemberDAO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{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</a:t>
                </a:r>
                <a:r>
                  <a:rPr lang="en-US" altLang="ko-KR" dirty="0">
                    <a:highlight>
                      <a:srgbClr val="FFFF00"/>
                    </a:highligh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@Autowired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private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SqlSession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sqlSession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;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          ...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}</a:t>
                </a:r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45928BC-96A4-49DB-BC47-5EDEFE265A43}"/>
                  </a:ext>
                </a:extLst>
              </p:cNvPr>
              <p:cNvSpPr/>
              <p:nvPr/>
            </p:nvSpPr>
            <p:spPr>
              <a:xfrm>
                <a:off x="524339" y="1262055"/>
                <a:ext cx="10805299" cy="474413"/>
              </a:xfrm>
              <a:prstGeom prst="rect">
                <a:avLst/>
              </a:prstGeom>
              <a:solidFill>
                <a:srgbClr val="677787"/>
              </a:solidFill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0B5B42-19DD-4C05-8591-180550240624}"/>
                </a:ext>
              </a:extLst>
            </p:cNvPr>
            <p:cNvSpPr txBox="1"/>
            <p:nvPr/>
          </p:nvSpPr>
          <p:spPr>
            <a:xfrm>
              <a:off x="247345" y="1203993"/>
              <a:ext cx="3365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MemberDAOImpl.java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2C0D49-6CE3-4DC0-B232-ACE53128C2DB}"/>
              </a:ext>
            </a:extLst>
          </p:cNvPr>
          <p:cNvGrpSpPr/>
          <p:nvPr/>
        </p:nvGrpSpPr>
        <p:grpSpPr>
          <a:xfrm>
            <a:off x="-99707" y="4309856"/>
            <a:ext cx="11307336" cy="1123183"/>
            <a:chOff x="0" y="1182279"/>
            <a:chExt cx="11307336" cy="1123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0BEB06D-0EB1-43EA-B050-2BB4859FB810}"/>
                </a:ext>
              </a:extLst>
            </p:cNvPr>
            <p:cNvGrpSpPr/>
            <p:nvPr/>
          </p:nvGrpSpPr>
          <p:grpSpPr>
            <a:xfrm>
              <a:off x="502037" y="1182279"/>
              <a:ext cx="10805299" cy="1123183"/>
              <a:chOff x="524339" y="1262055"/>
              <a:chExt cx="10805299" cy="1220512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12C8F2D-82A5-4DA4-88C0-81C96CA07875}"/>
                  </a:ext>
                </a:extLst>
              </p:cNvPr>
              <p:cNvSpPr/>
              <p:nvPr/>
            </p:nvSpPr>
            <p:spPr>
              <a:xfrm>
                <a:off x="524339" y="1779340"/>
                <a:ext cx="10805299" cy="703227"/>
              </a:xfrm>
              <a:prstGeom prst="rect">
                <a:avLst/>
              </a:prstGeom>
              <a:noFill/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8D1A51-751D-495B-8BDE-9C24BA8C02F0}"/>
                  </a:ext>
                </a:extLst>
              </p:cNvPr>
              <p:cNvSpPr txBox="1"/>
              <p:nvPr/>
            </p:nvSpPr>
            <p:spPr>
              <a:xfrm>
                <a:off x="647454" y="1969823"/>
                <a:ext cx="10403394" cy="40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&lt;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context:component-scan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base-package="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org.kpu.myweb.persistence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 /&gt;</a:t>
                </a:r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0CAB8AF-3C3D-4E2B-AFCA-996679E64938}"/>
                  </a:ext>
                </a:extLst>
              </p:cNvPr>
              <p:cNvSpPr/>
              <p:nvPr/>
            </p:nvSpPr>
            <p:spPr>
              <a:xfrm>
                <a:off x="524339" y="1262055"/>
                <a:ext cx="10805299" cy="474413"/>
              </a:xfrm>
              <a:prstGeom prst="rect">
                <a:avLst/>
              </a:prstGeom>
              <a:solidFill>
                <a:srgbClr val="677787"/>
              </a:solidFill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16B6A2-3C40-4B00-B8FD-A9459F48C10F}"/>
                </a:ext>
              </a:extLst>
            </p:cNvPr>
            <p:cNvSpPr txBox="1"/>
            <p:nvPr/>
          </p:nvSpPr>
          <p:spPr>
            <a:xfrm>
              <a:off x="0" y="1215589"/>
              <a:ext cx="3365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root-context.xml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6C9A2B4-0513-4D6A-AD41-320DD63B40AA}"/>
              </a:ext>
            </a:extLst>
          </p:cNvPr>
          <p:cNvSpPr txBox="1"/>
          <p:nvPr/>
        </p:nvSpPr>
        <p:spPr>
          <a:xfrm>
            <a:off x="525445" y="5766947"/>
            <a:ext cx="473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sqlSession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객체를 DAO 객체에 의존관계 주입</a:t>
            </a:r>
          </a:p>
        </p:txBody>
      </p:sp>
    </p:spTree>
    <p:extLst>
      <p:ext uri="{BB962C8B-B14F-4D97-AF65-F5344CB8AC3E}">
        <p14:creationId xmlns:p14="http://schemas.microsoft.com/office/powerpoint/2010/main" val="2558389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47271" y="153579"/>
            <a:ext cx="3876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 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코드 설명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016C13-53CD-4C15-A0E0-D25B50DDD182}"/>
              </a:ext>
            </a:extLst>
          </p:cNvPr>
          <p:cNvSpPr txBox="1"/>
          <p:nvPr/>
        </p:nvSpPr>
        <p:spPr>
          <a:xfrm>
            <a:off x="4927526" y="386933"/>
            <a:ext cx="1281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관리</a:t>
            </a:r>
            <a:endParaRPr lang="ko-KR" altLang="en-US" sz="2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75C154-EE94-4981-BD8F-61624005FBFF}"/>
              </a:ext>
            </a:extLst>
          </p:cNvPr>
          <p:cNvGrpSpPr/>
          <p:nvPr/>
        </p:nvGrpSpPr>
        <p:grpSpPr>
          <a:xfrm>
            <a:off x="340975" y="1415633"/>
            <a:ext cx="10866654" cy="2718930"/>
            <a:chOff x="440682" y="1182279"/>
            <a:chExt cx="10866654" cy="271893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5D23045-23B2-41DE-B222-F12B7319BC62}"/>
                </a:ext>
              </a:extLst>
            </p:cNvPr>
            <p:cNvGrpSpPr/>
            <p:nvPr/>
          </p:nvGrpSpPr>
          <p:grpSpPr>
            <a:xfrm>
              <a:off x="502037" y="1182279"/>
              <a:ext cx="10805299" cy="2718930"/>
              <a:chOff x="524339" y="1262055"/>
              <a:chExt cx="10805299" cy="2954537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D873ABB-513F-49D3-9AAA-A0B8BC9FD843}"/>
                  </a:ext>
                </a:extLst>
              </p:cNvPr>
              <p:cNvSpPr/>
              <p:nvPr/>
            </p:nvSpPr>
            <p:spPr>
              <a:xfrm>
                <a:off x="524339" y="1779340"/>
                <a:ext cx="10805299" cy="2437252"/>
              </a:xfrm>
              <a:prstGeom prst="rect">
                <a:avLst/>
              </a:prstGeom>
              <a:noFill/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C61584-D7A6-4C80-9FB7-B714F429F7EF}"/>
                  </a:ext>
                </a:extLst>
              </p:cNvPr>
              <p:cNvSpPr txBox="1"/>
              <p:nvPr/>
            </p:nvSpPr>
            <p:spPr>
              <a:xfrm>
                <a:off x="647454" y="1969823"/>
                <a:ext cx="10403394" cy="220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>
                    <a:highlight>
                      <a:srgbClr val="FFFF00"/>
                    </a:highligh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@Service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public class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MemberServiceImpl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implements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MemberService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{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</a:t>
                </a:r>
                <a:r>
                  <a:rPr lang="en-US" altLang="ko-KR" dirty="0">
                    <a:highlight>
                      <a:srgbClr val="FFFF00"/>
                    </a:highligh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@Autowired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private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MemberDAO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memberDAO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;</a:t>
                </a:r>
              </a:p>
              <a:p>
                <a:pPr algn="just"/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             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...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}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45928BC-96A4-49DB-BC47-5EDEFE265A43}"/>
                  </a:ext>
                </a:extLst>
              </p:cNvPr>
              <p:cNvSpPr/>
              <p:nvPr/>
            </p:nvSpPr>
            <p:spPr>
              <a:xfrm>
                <a:off x="524339" y="1262055"/>
                <a:ext cx="10805299" cy="474413"/>
              </a:xfrm>
              <a:prstGeom prst="rect">
                <a:avLst/>
              </a:prstGeom>
              <a:solidFill>
                <a:srgbClr val="677787"/>
              </a:solidFill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0B5B42-19DD-4C05-8591-180550240624}"/>
                </a:ext>
              </a:extLst>
            </p:cNvPr>
            <p:cNvSpPr txBox="1"/>
            <p:nvPr/>
          </p:nvSpPr>
          <p:spPr>
            <a:xfrm>
              <a:off x="440682" y="1215021"/>
              <a:ext cx="3365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MemberServiceImpl.java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2C0D49-6CE3-4DC0-B232-ACE53128C2DB}"/>
              </a:ext>
            </a:extLst>
          </p:cNvPr>
          <p:cNvGrpSpPr/>
          <p:nvPr/>
        </p:nvGrpSpPr>
        <p:grpSpPr>
          <a:xfrm>
            <a:off x="-99707" y="4309856"/>
            <a:ext cx="11307336" cy="1123183"/>
            <a:chOff x="0" y="1182279"/>
            <a:chExt cx="11307336" cy="1123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0BEB06D-0EB1-43EA-B050-2BB4859FB810}"/>
                </a:ext>
              </a:extLst>
            </p:cNvPr>
            <p:cNvGrpSpPr/>
            <p:nvPr/>
          </p:nvGrpSpPr>
          <p:grpSpPr>
            <a:xfrm>
              <a:off x="502037" y="1182279"/>
              <a:ext cx="10805299" cy="1123183"/>
              <a:chOff x="524339" y="1262055"/>
              <a:chExt cx="10805299" cy="1220512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12C8F2D-82A5-4DA4-88C0-81C96CA07875}"/>
                  </a:ext>
                </a:extLst>
              </p:cNvPr>
              <p:cNvSpPr/>
              <p:nvPr/>
            </p:nvSpPr>
            <p:spPr>
              <a:xfrm>
                <a:off x="524339" y="1779340"/>
                <a:ext cx="10805299" cy="703227"/>
              </a:xfrm>
              <a:prstGeom prst="rect">
                <a:avLst/>
              </a:prstGeom>
              <a:noFill/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8D1A51-751D-495B-8BDE-9C24BA8C02F0}"/>
                  </a:ext>
                </a:extLst>
              </p:cNvPr>
              <p:cNvSpPr txBox="1"/>
              <p:nvPr/>
            </p:nvSpPr>
            <p:spPr>
              <a:xfrm>
                <a:off x="647454" y="1969823"/>
                <a:ext cx="10403394" cy="40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&lt;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context:component-scan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base-package="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org.kpu.myweb.service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 /&gt;</a:t>
                </a:r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0CAB8AF-3C3D-4E2B-AFCA-996679E64938}"/>
                  </a:ext>
                </a:extLst>
              </p:cNvPr>
              <p:cNvSpPr/>
              <p:nvPr/>
            </p:nvSpPr>
            <p:spPr>
              <a:xfrm>
                <a:off x="524339" y="1262055"/>
                <a:ext cx="10805299" cy="474413"/>
              </a:xfrm>
              <a:prstGeom prst="rect">
                <a:avLst/>
              </a:prstGeom>
              <a:solidFill>
                <a:srgbClr val="677787"/>
              </a:solidFill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16B6A2-3C40-4B00-B8FD-A9459F48C10F}"/>
                </a:ext>
              </a:extLst>
            </p:cNvPr>
            <p:cNvSpPr txBox="1"/>
            <p:nvPr/>
          </p:nvSpPr>
          <p:spPr>
            <a:xfrm>
              <a:off x="0" y="1215589"/>
              <a:ext cx="3365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root-context.xml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6C9A2B4-0513-4D6A-AD41-320DD63B40AA}"/>
              </a:ext>
            </a:extLst>
          </p:cNvPr>
          <p:cNvSpPr txBox="1"/>
          <p:nvPr/>
        </p:nvSpPr>
        <p:spPr>
          <a:xfrm>
            <a:off x="525445" y="5766947"/>
            <a:ext cx="591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memberDAO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Service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객체에 의존관계 주입</a:t>
            </a:r>
          </a:p>
        </p:txBody>
      </p:sp>
    </p:spTree>
    <p:extLst>
      <p:ext uri="{BB962C8B-B14F-4D97-AF65-F5344CB8AC3E}">
        <p14:creationId xmlns:p14="http://schemas.microsoft.com/office/powerpoint/2010/main" val="173598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47271" y="153579"/>
            <a:ext cx="3876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 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코드 설명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016C13-53CD-4C15-A0E0-D25B50DDD182}"/>
              </a:ext>
            </a:extLst>
          </p:cNvPr>
          <p:cNvSpPr txBox="1"/>
          <p:nvPr/>
        </p:nvSpPr>
        <p:spPr>
          <a:xfrm>
            <a:off x="4927526" y="386933"/>
            <a:ext cx="1281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관리</a:t>
            </a:r>
            <a:endParaRPr lang="ko-KR" altLang="en-US" sz="2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75C154-EE94-4981-BD8F-61624005FBFF}"/>
              </a:ext>
            </a:extLst>
          </p:cNvPr>
          <p:cNvGrpSpPr/>
          <p:nvPr/>
        </p:nvGrpSpPr>
        <p:grpSpPr>
          <a:xfrm>
            <a:off x="247345" y="1415633"/>
            <a:ext cx="10960284" cy="2718930"/>
            <a:chOff x="347052" y="1182279"/>
            <a:chExt cx="10960284" cy="271893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5D23045-23B2-41DE-B222-F12B7319BC62}"/>
                </a:ext>
              </a:extLst>
            </p:cNvPr>
            <p:cNvGrpSpPr/>
            <p:nvPr/>
          </p:nvGrpSpPr>
          <p:grpSpPr>
            <a:xfrm>
              <a:off x="502037" y="1182279"/>
              <a:ext cx="10805299" cy="2718930"/>
              <a:chOff x="524339" y="1262055"/>
              <a:chExt cx="10805299" cy="2954537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D873ABB-513F-49D3-9AAA-A0B8BC9FD843}"/>
                  </a:ext>
                </a:extLst>
              </p:cNvPr>
              <p:cNvSpPr/>
              <p:nvPr/>
            </p:nvSpPr>
            <p:spPr>
              <a:xfrm>
                <a:off x="524339" y="1779340"/>
                <a:ext cx="10805299" cy="2437252"/>
              </a:xfrm>
              <a:prstGeom prst="rect">
                <a:avLst/>
              </a:prstGeom>
              <a:noFill/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C61584-D7A6-4C80-9FB7-B714F429F7EF}"/>
                  </a:ext>
                </a:extLst>
              </p:cNvPr>
              <p:cNvSpPr txBox="1"/>
              <p:nvPr/>
            </p:nvSpPr>
            <p:spPr>
              <a:xfrm>
                <a:off x="647454" y="1969823"/>
                <a:ext cx="10403394" cy="220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>
                    <a:highlight>
                      <a:srgbClr val="FFFF00"/>
                    </a:highligh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@Controller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public class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MemberController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extends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HttpServlet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{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 </a:t>
                </a:r>
                <a:r>
                  <a:rPr lang="en-US" altLang="ko-KR" dirty="0">
                    <a:highlight>
                      <a:srgbClr val="FFFF00"/>
                    </a:highligh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@Autowired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               private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MemberService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memberService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;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               ...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}</a:t>
                </a: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45928BC-96A4-49DB-BC47-5EDEFE265A43}"/>
                  </a:ext>
                </a:extLst>
              </p:cNvPr>
              <p:cNvSpPr/>
              <p:nvPr/>
            </p:nvSpPr>
            <p:spPr>
              <a:xfrm>
                <a:off x="524339" y="1262055"/>
                <a:ext cx="10805299" cy="474413"/>
              </a:xfrm>
              <a:prstGeom prst="rect">
                <a:avLst/>
              </a:prstGeom>
              <a:solidFill>
                <a:srgbClr val="677787"/>
              </a:solidFill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0B5B42-19DD-4C05-8591-180550240624}"/>
                </a:ext>
              </a:extLst>
            </p:cNvPr>
            <p:cNvSpPr txBox="1"/>
            <p:nvPr/>
          </p:nvSpPr>
          <p:spPr>
            <a:xfrm>
              <a:off x="347052" y="1215021"/>
              <a:ext cx="3365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MemberController.java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2C0D49-6CE3-4DC0-B232-ACE53128C2DB}"/>
              </a:ext>
            </a:extLst>
          </p:cNvPr>
          <p:cNvGrpSpPr/>
          <p:nvPr/>
        </p:nvGrpSpPr>
        <p:grpSpPr>
          <a:xfrm>
            <a:off x="7168" y="4309856"/>
            <a:ext cx="11200461" cy="1123183"/>
            <a:chOff x="106875" y="1182279"/>
            <a:chExt cx="11200461" cy="1123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0BEB06D-0EB1-43EA-B050-2BB4859FB810}"/>
                </a:ext>
              </a:extLst>
            </p:cNvPr>
            <p:cNvGrpSpPr/>
            <p:nvPr/>
          </p:nvGrpSpPr>
          <p:grpSpPr>
            <a:xfrm>
              <a:off x="502037" y="1182279"/>
              <a:ext cx="10805299" cy="1123183"/>
              <a:chOff x="524339" y="1262055"/>
              <a:chExt cx="10805299" cy="1220512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12C8F2D-82A5-4DA4-88C0-81C96CA07875}"/>
                  </a:ext>
                </a:extLst>
              </p:cNvPr>
              <p:cNvSpPr/>
              <p:nvPr/>
            </p:nvSpPr>
            <p:spPr>
              <a:xfrm>
                <a:off x="524339" y="1779340"/>
                <a:ext cx="10805299" cy="703227"/>
              </a:xfrm>
              <a:prstGeom prst="rect">
                <a:avLst/>
              </a:prstGeom>
              <a:noFill/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8D1A51-751D-495B-8BDE-9C24BA8C02F0}"/>
                  </a:ext>
                </a:extLst>
              </p:cNvPr>
              <p:cNvSpPr txBox="1"/>
              <p:nvPr/>
            </p:nvSpPr>
            <p:spPr>
              <a:xfrm>
                <a:off x="647454" y="1969823"/>
                <a:ext cx="10403394" cy="40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&lt;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context:component-scan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base-package="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org.kpu.myweb.controller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 /&gt;</a:t>
                </a:r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0CAB8AF-3C3D-4E2B-AFCA-996679E64938}"/>
                  </a:ext>
                </a:extLst>
              </p:cNvPr>
              <p:cNvSpPr/>
              <p:nvPr/>
            </p:nvSpPr>
            <p:spPr>
              <a:xfrm>
                <a:off x="524339" y="1262055"/>
                <a:ext cx="10805299" cy="474413"/>
              </a:xfrm>
              <a:prstGeom prst="rect">
                <a:avLst/>
              </a:prstGeom>
              <a:solidFill>
                <a:srgbClr val="677787"/>
              </a:solidFill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16B6A2-3C40-4B00-B8FD-A9459F48C10F}"/>
                </a:ext>
              </a:extLst>
            </p:cNvPr>
            <p:cNvSpPr txBox="1"/>
            <p:nvPr/>
          </p:nvSpPr>
          <p:spPr>
            <a:xfrm>
              <a:off x="106875" y="1215589"/>
              <a:ext cx="3365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servlet-context.xml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6C9A2B4-0513-4D6A-AD41-320DD63B40AA}"/>
              </a:ext>
            </a:extLst>
          </p:cNvPr>
          <p:cNvSpPr txBox="1"/>
          <p:nvPr/>
        </p:nvSpPr>
        <p:spPr>
          <a:xfrm>
            <a:off x="525445" y="5766947"/>
            <a:ext cx="591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memberService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객체에 의존관계 주입</a:t>
            </a:r>
          </a:p>
        </p:txBody>
      </p:sp>
    </p:spTree>
    <p:extLst>
      <p:ext uri="{BB962C8B-B14F-4D97-AF65-F5344CB8AC3E}">
        <p14:creationId xmlns:p14="http://schemas.microsoft.com/office/powerpoint/2010/main" val="2389752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147271" y="153579"/>
            <a:ext cx="3876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 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코드 설명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016C13-53CD-4C15-A0E0-D25B50DDD182}"/>
              </a:ext>
            </a:extLst>
          </p:cNvPr>
          <p:cNvSpPr txBox="1"/>
          <p:nvPr/>
        </p:nvSpPr>
        <p:spPr>
          <a:xfrm>
            <a:off x="4846785" y="386933"/>
            <a:ext cx="1537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스케쥴 관리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75C154-EE94-4981-BD8F-61624005FBFF}"/>
              </a:ext>
            </a:extLst>
          </p:cNvPr>
          <p:cNvGrpSpPr/>
          <p:nvPr/>
        </p:nvGrpSpPr>
        <p:grpSpPr>
          <a:xfrm>
            <a:off x="171388" y="1415633"/>
            <a:ext cx="11036241" cy="2718930"/>
            <a:chOff x="271095" y="1182279"/>
            <a:chExt cx="11036241" cy="271893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5D23045-23B2-41DE-B222-F12B7319BC62}"/>
                </a:ext>
              </a:extLst>
            </p:cNvPr>
            <p:cNvGrpSpPr/>
            <p:nvPr/>
          </p:nvGrpSpPr>
          <p:grpSpPr>
            <a:xfrm>
              <a:off x="502037" y="1182279"/>
              <a:ext cx="10805299" cy="2718930"/>
              <a:chOff x="524339" y="1262055"/>
              <a:chExt cx="10805299" cy="2954537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D873ABB-513F-49D3-9AAA-A0B8BC9FD843}"/>
                  </a:ext>
                </a:extLst>
              </p:cNvPr>
              <p:cNvSpPr/>
              <p:nvPr/>
            </p:nvSpPr>
            <p:spPr>
              <a:xfrm>
                <a:off x="524339" y="1779340"/>
                <a:ext cx="10805299" cy="2437252"/>
              </a:xfrm>
              <a:prstGeom prst="rect">
                <a:avLst/>
              </a:prstGeom>
              <a:noFill/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C61584-D7A6-4C80-9FB7-B714F429F7EF}"/>
                  </a:ext>
                </a:extLst>
              </p:cNvPr>
              <p:cNvSpPr txBox="1"/>
              <p:nvPr/>
            </p:nvSpPr>
            <p:spPr>
              <a:xfrm>
                <a:off x="647454" y="1969823"/>
                <a:ext cx="10403394" cy="220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>
                    <a:highlight>
                      <a:srgbClr val="FFFF00"/>
                    </a:highligh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@Repository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public class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ScheduleDAOImpl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implements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ScheduleDAO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{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</a:t>
                </a:r>
                <a:r>
                  <a:rPr lang="en-US" altLang="ko-KR" dirty="0">
                    <a:highlight>
                      <a:srgbClr val="FFFF00"/>
                    </a:highlight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@Autowired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	private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SqlSession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sqlSession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;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           ...</a:t>
                </a:r>
              </a:p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}</a:t>
                </a:r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45928BC-96A4-49DB-BC47-5EDEFE265A43}"/>
                  </a:ext>
                </a:extLst>
              </p:cNvPr>
              <p:cNvSpPr/>
              <p:nvPr/>
            </p:nvSpPr>
            <p:spPr>
              <a:xfrm>
                <a:off x="524339" y="1262055"/>
                <a:ext cx="10805299" cy="474413"/>
              </a:xfrm>
              <a:prstGeom prst="rect">
                <a:avLst/>
              </a:prstGeom>
              <a:solidFill>
                <a:srgbClr val="677787"/>
              </a:solidFill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0B5B42-19DD-4C05-8591-180550240624}"/>
                </a:ext>
              </a:extLst>
            </p:cNvPr>
            <p:cNvSpPr txBox="1"/>
            <p:nvPr/>
          </p:nvSpPr>
          <p:spPr>
            <a:xfrm>
              <a:off x="271095" y="1203993"/>
              <a:ext cx="3365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ScheduleDAOImpl.java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2C0D49-6CE3-4DC0-B232-ACE53128C2DB}"/>
              </a:ext>
            </a:extLst>
          </p:cNvPr>
          <p:cNvGrpSpPr/>
          <p:nvPr/>
        </p:nvGrpSpPr>
        <p:grpSpPr>
          <a:xfrm>
            <a:off x="-99707" y="4309856"/>
            <a:ext cx="11307336" cy="1123183"/>
            <a:chOff x="0" y="1182279"/>
            <a:chExt cx="11307336" cy="1123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0BEB06D-0EB1-43EA-B050-2BB4859FB810}"/>
                </a:ext>
              </a:extLst>
            </p:cNvPr>
            <p:cNvGrpSpPr/>
            <p:nvPr/>
          </p:nvGrpSpPr>
          <p:grpSpPr>
            <a:xfrm>
              <a:off x="502037" y="1182279"/>
              <a:ext cx="10805299" cy="1123183"/>
              <a:chOff x="524339" y="1262055"/>
              <a:chExt cx="10805299" cy="1220512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12C8F2D-82A5-4DA4-88C0-81C96CA07875}"/>
                  </a:ext>
                </a:extLst>
              </p:cNvPr>
              <p:cNvSpPr/>
              <p:nvPr/>
            </p:nvSpPr>
            <p:spPr>
              <a:xfrm>
                <a:off x="524339" y="1779340"/>
                <a:ext cx="10805299" cy="703227"/>
              </a:xfrm>
              <a:prstGeom prst="rect">
                <a:avLst/>
              </a:prstGeom>
              <a:noFill/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8D1A51-751D-495B-8BDE-9C24BA8C02F0}"/>
                  </a:ext>
                </a:extLst>
              </p:cNvPr>
              <p:cNvSpPr txBox="1"/>
              <p:nvPr/>
            </p:nvSpPr>
            <p:spPr>
              <a:xfrm>
                <a:off x="647454" y="1969823"/>
                <a:ext cx="10403394" cy="40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&lt;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context:component-scan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base-package="</a:t>
                </a:r>
                <a:r>
                  <a:rPr lang="en-US" altLang="ko-KR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org.kpu.myweb.persistence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" /&gt;</a:t>
                </a:r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0CAB8AF-3C3D-4E2B-AFCA-996679E64938}"/>
                  </a:ext>
                </a:extLst>
              </p:cNvPr>
              <p:cNvSpPr/>
              <p:nvPr/>
            </p:nvSpPr>
            <p:spPr>
              <a:xfrm>
                <a:off x="524339" y="1262055"/>
                <a:ext cx="10805299" cy="474413"/>
              </a:xfrm>
              <a:prstGeom prst="rect">
                <a:avLst/>
              </a:prstGeom>
              <a:solidFill>
                <a:srgbClr val="677787"/>
              </a:solidFill>
              <a:ln w="57150">
                <a:solidFill>
                  <a:srgbClr val="67778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16B6A2-3C40-4B00-B8FD-A9459F48C10F}"/>
                </a:ext>
              </a:extLst>
            </p:cNvPr>
            <p:cNvSpPr txBox="1"/>
            <p:nvPr/>
          </p:nvSpPr>
          <p:spPr>
            <a:xfrm>
              <a:off x="0" y="1215589"/>
              <a:ext cx="3365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root-context.xml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6C9A2B4-0513-4D6A-AD41-320DD63B40AA}"/>
              </a:ext>
            </a:extLst>
          </p:cNvPr>
          <p:cNvSpPr txBox="1"/>
          <p:nvPr/>
        </p:nvSpPr>
        <p:spPr>
          <a:xfrm>
            <a:off x="525445" y="5766947"/>
            <a:ext cx="473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sqlSession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객체를 DAO 객체에 의존관계 주입</a:t>
            </a:r>
          </a:p>
        </p:txBody>
      </p:sp>
    </p:spTree>
    <p:extLst>
      <p:ext uri="{BB962C8B-B14F-4D97-AF65-F5344CB8AC3E}">
        <p14:creationId xmlns:p14="http://schemas.microsoft.com/office/powerpoint/2010/main" val="2493475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1241</Words>
  <Application>Microsoft Office PowerPoint</Application>
  <PresentationFormat>와이드스크린</PresentationFormat>
  <Paragraphs>265</Paragraphs>
  <Slides>28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나눔스퀘어 ExtraBold</vt:lpstr>
      <vt:lpstr>나눔스퀘어 Bold</vt:lpstr>
      <vt:lpstr>Arial</vt:lpstr>
      <vt:lpstr>맑은 고딕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현조</dc:creator>
  <cp:lastModifiedBy>김채리(2018152011)</cp:lastModifiedBy>
  <cp:revision>57</cp:revision>
  <dcterms:created xsi:type="dcterms:W3CDTF">2020-05-15T03:41:41Z</dcterms:created>
  <dcterms:modified xsi:type="dcterms:W3CDTF">2021-06-01T03:48:57Z</dcterms:modified>
</cp:coreProperties>
</file>