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7" autoAdjust="0"/>
    <p:restoredTop sz="94660"/>
  </p:normalViewPr>
  <p:slideViewPr>
    <p:cSldViewPr snapToGrid="0">
      <p:cViewPr>
        <p:scale>
          <a:sx n="100" d="100"/>
          <a:sy n="100" d="100"/>
        </p:scale>
        <p:origin x="70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CDAE2E-16B3-4E4B-8ED2-BE8031DD7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0C6C9E-BE81-4E33-BBFE-DCF8521B9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975A26-6032-4CA5-AA88-6EBB3A495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545B-C0F8-4B3D-A87C-4DEE00EA2CF1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0A0936-0D9D-4284-ADB1-81ACEB933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E69588-4125-4D82-A4E0-D4C4DD0B2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E622-4254-4A0F-A35E-F018343EA3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447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BBDA0-50EA-4B22-9586-E87A293FA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8A834E-51F7-4B02-98CD-6EAA3C81C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196689-AD1D-48C5-B2DC-F0652C411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545B-C0F8-4B3D-A87C-4DEE00EA2CF1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30C20F-AD0B-4547-8096-B425D8C08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FDD6B8-9A43-4E14-8FEC-206001987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E622-4254-4A0F-A35E-F018343EA3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365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62A8BE0-A3CE-43C3-BE4F-9C50E65C1C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D26DE7-6E81-4C74-AD59-47892D749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308CC3-B546-4BD0-8FBD-D2A91A1D4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545B-C0F8-4B3D-A87C-4DEE00EA2CF1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683E8E-59E5-42D8-A097-D28950EF8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D47C09-ADE7-4C6C-B6F9-593D7AC97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E622-4254-4A0F-A35E-F018343EA3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644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C316F6-F41E-438C-A4C7-050109C78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21A533-56A2-4A16-8429-C1CC50593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AA21DB-20DA-460B-A353-33CCAF950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545B-C0F8-4B3D-A87C-4DEE00EA2CF1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59599C-1246-4CF9-B26A-E3136A412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ACE39C-776A-44AE-B739-29D265054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E622-4254-4A0F-A35E-F018343EA3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88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1DAF9-3D9C-4F3A-97F1-CBABAA68B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B5868B-7349-41CE-9C2D-5424D53D3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E64EAA-164B-4DBA-BBD2-1E120815E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545B-C0F8-4B3D-A87C-4DEE00EA2CF1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E1DE5E-6591-4C86-A8C4-DE760F99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4F01F1-510A-481A-812E-5F8287500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E622-4254-4A0F-A35E-F018343EA3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081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09E73-4D72-4EFA-A0A1-308EF1CCD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D61A9B-46A4-41B0-95DB-F7743F41BB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312F32-DE38-46E9-9CE5-21EE46033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78D90B-484E-43FC-8899-4B27C0C58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545B-C0F8-4B3D-A87C-4DEE00EA2CF1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3D5F64-A6A5-4ECC-9304-83B81F160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56B94C-372A-4384-9922-8E5D2B5F5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E622-4254-4A0F-A35E-F018343EA3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704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8DCFB7-10DA-4265-AE22-95C493E92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F9AC6F-6C4F-455A-8C57-CB479D438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293814-83C0-4C40-9D5E-84749CF82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C15EC5-D5CC-48ED-8FF4-11D9C19B3D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24C465-5D0F-4109-B6B6-454C2F986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611424-64C5-495E-8FC2-1C591B9FC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545B-C0F8-4B3D-A87C-4DEE00EA2CF1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7FF1F9-7301-48D2-8D61-03FC49F5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32C125-7D7A-49B1-A533-6C1108A1A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E622-4254-4A0F-A35E-F018343EA3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168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459094-C36D-49BE-B4A7-735859B9C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5B517B-608C-4020-8050-4882B6E3A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545B-C0F8-4B3D-A87C-4DEE00EA2CF1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B923C3-1333-4D44-B3F5-5F53EC55D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C93426-4849-470A-A9E4-1FD75E3C0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E622-4254-4A0F-A35E-F018343EA3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798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AC6A0C-F264-4038-AB90-80B29AE3A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545B-C0F8-4B3D-A87C-4DEE00EA2CF1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6E7028-5CA1-418D-A9D8-E59A577DB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D7779E-1ABE-412B-A97A-53C33312A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E622-4254-4A0F-A35E-F018343EA3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846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3C524-2EDE-40D3-A876-E3EE2733A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E1EBC7-7732-4E43-84B4-9D38923F5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7318A5-7166-48F2-AA60-7EE5C107E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4F0BCE-2175-464B-9134-7430DA00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545B-C0F8-4B3D-A87C-4DEE00EA2CF1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36CDC0-538C-4FB5-995A-893AF26DF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44BEEF-BE81-4B5F-AA8C-1A82D9EC5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E622-4254-4A0F-A35E-F018343EA3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712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3D6F10-4D94-4AF2-9A71-818C7F689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72B1D7-386B-44AE-9E5C-DC9C8B0DD8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51C3FB-C773-4D01-A2A7-AC0C1DB25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91E6E6-3239-411A-BC52-92C3732D4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545B-C0F8-4B3D-A87C-4DEE00EA2CF1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20B6C1-FB0A-4A99-AC0F-F659F219D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20FFBC-176D-4319-9723-14A4C2311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E622-4254-4A0F-A35E-F018343EA3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309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E5DC21C-4C5F-4975-91B2-7324615BE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17F70B-2C24-4206-87C2-630EB66A2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F593F5-06B3-4BE3-8045-6072510DA7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D545B-C0F8-4B3D-A87C-4DEE00EA2CF1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CA4E09-DF9E-4F94-A4C8-DB9394454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2945C9-4665-4DAC-8E4F-03320CFA7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5E622-4254-4A0F-A35E-F018343EA3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45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penapi.gbis.go.kr/arr/10024/102" TargetMode="External"/><Relationship Id="rId2" Type="http://schemas.openxmlformats.org/officeDocument/2006/relationships/hyperlink" Target="http://openapi.gbis.go.kr/ws/busarrivalsservice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정육면체 3">
            <a:extLst>
              <a:ext uri="{FF2B5EF4-FFF2-40B4-BE49-F238E27FC236}">
                <a16:creationId xmlns:a16="http://schemas.microsoft.com/office/drawing/2014/main" id="{D22CF47B-05A5-44CE-97F7-B2A567D8E457}"/>
              </a:ext>
            </a:extLst>
          </p:cNvPr>
          <p:cNvSpPr/>
          <p:nvPr/>
        </p:nvSpPr>
        <p:spPr>
          <a:xfrm>
            <a:off x="3459148" y="2477758"/>
            <a:ext cx="2684477" cy="2701255"/>
          </a:xfrm>
          <a:prstGeom prst="cube">
            <a:avLst>
              <a:gd name="adj" fmla="val 25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정육면체 4">
            <a:extLst>
              <a:ext uri="{FF2B5EF4-FFF2-40B4-BE49-F238E27FC236}">
                <a16:creationId xmlns:a16="http://schemas.microsoft.com/office/drawing/2014/main" id="{95B8EA01-942F-454F-BD65-391BABD68263}"/>
              </a:ext>
            </a:extLst>
          </p:cNvPr>
          <p:cNvSpPr/>
          <p:nvPr/>
        </p:nvSpPr>
        <p:spPr>
          <a:xfrm>
            <a:off x="6872943" y="2477758"/>
            <a:ext cx="2684477" cy="2701255"/>
          </a:xfrm>
          <a:prstGeom prst="cube">
            <a:avLst>
              <a:gd name="adj" fmla="val 250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정육면체 5">
            <a:extLst>
              <a:ext uri="{FF2B5EF4-FFF2-40B4-BE49-F238E27FC236}">
                <a16:creationId xmlns:a16="http://schemas.microsoft.com/office/drawing/2014/main" id="{8B0EA1E4-3967-49E2-B7C7-14F45346A44C}"/>
              </a:ext>
            </a:extLst>
          </p:cNvPr>
          <p:cNvSpPr/>
          <p:nvPr/>
        </p:nvSpPr>
        <p:spPr>
          <a:xfrm>
            <a:off x="376194" y="3401595"/>
            <a:ext cx="1466675" cy="1184945"/>
          </a:xfrm>
          <a:prstGeom prst="cube">
            <a:avLst>
              <a:gd name="adj" fmla="val 604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7E1A8-3B60-421C-83A3-FAFDE5BA0657}"/>
              </a:ext>
            </a:extLst>
          </p:cNvPr>
          <p:cNvSpPr txBox="1"/>
          <p:nvPr/>
        </p:nvSpPr>
        <p:spPr>
          <a:xfrm>
            <a:off x="719840" y="3106932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Client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B799B-CEFD-435A-BE71-6B8EC2BAE861}"/>
              </a:ext>
            </a:extLst>
          </p:cNvPr>
          <p:cNvSpPr txBox="1"/>
          <p:nvPr/>
        </p:nvSpPr>
        <p:spPr>
          <a:xfrm>
            <a:off x="3562613" y="2184143"/>
            <a:ext cx="127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WAS(</a:t>
            </a:r>
            <a:r>
              <a:rPr lang="ko-KR" altLang="en-US"/>
              <a:t>자바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9" name="오각형 8">
            <a:extLst>
              <a:ext uri="{FF2B5EF4-FFF2-40B4-BE49-F238E27FC236}">
                <a16:creationId xmlns:a16="http://schemas.microsoft.com/office/drawing/2014/main" id="{ED116812-1437-4FC3-8FE5-E5D66DC31BF3}"/>
              </a:ext>
            </a:extLst>
          </p:cNvPr>
          <p:cNvSpPr/>
          <p:nvPr/>
        </p:nvSpPr>
        <p:spPr>
          <a:xfrm>
            <a:off x="3831060" y="2939152"/>
            <a:ext cx="672556" cy="53711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ECFA3B7-5063-4F83-88EB-CE5B729CCE4E}"/>
              </a:ext>
            </a:extLst>
          </p:cNvPr>
          <p:cNvSpPr/>
          <p:nvPr/>
        </p:nvSpPr>
        <p:spPr>
          <a:xfrm>
            <a:off x="643790" y="3912275"/>
            <a:ext cx="931479" cy="478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브라우저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D126119-D1A2-435E-96E6-DD220279A4DC}"/>
              </a:ext>
            </a:extLst>
          </p:cNvPr>
          <p:cNvCxnSpPr>
            <a:stCxn id="10" idx="3"/>
          </p:cNvCxnSpPr>
          <p:nvPr/>
        </p:nvCxnSpPr>
        <p:spPr>
          <a:xfrm flipV="1">
            <a:off x="1575269" y="3291598"/>
            <a:ext cx="2323622" cy="85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2945D04-A965-4459-B413-B96C0FF77523}"/>
              </a:ext>
            </a:extLst>
          </p:cNvPr>
          <p:cNvSpPr txBox="1"/>
          <p:nvPr/>
        </p:nvSpPr>
        <p:spPr>
          <a:xfrm>
            <a:off x="2067999" y="335214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분석 요청</a:t>
            </a:r>
          </a:p>
        </p:txBody>
      </p:sp>
      <p:sp>
        <p:nvSpPr>
          <p:cNvPr id="14" name="원통형 13">
            <a:extLst>
              <a:ext uri="{FF2B5EF4-FFF2-40B4-BE49-F238E27FC236}">
                <a16:creationId xmlns:a16="http://schemas.microsoft.com/office/drawing/2014/main" id="{32C0C55D-93D0-4E60-99C9-7B621C5AB5DB}"/>
              </a:ext>
            </a:extLst>
          </p:cNvPr>
          <p:cNvSpPr/>
          <p:nvPr/>
        </p:nvSpPr>
        <p:spPr>
          <a:xfrm>
            <a:off x="10219251" y="2736975"/>
            <a:ext cx="1651469" cy="1849565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6F671A1-010A-4ECE-B4FB-054B7C157690}"/>
              </a:ext>
            </a:extLst>
          </p:cNvPr>
          <p:cNvSpPr/>
          <p:nvPr/>
        </p:nvSpPr>
        <p:spPr>
          <a:xfrm>
            <a:off x="10343077" y="3361232"/>
            <a:ext cx="657225" cy="566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고객정보</a:t>
            </a:r>
            <a:endParaRPr lang="en-US" altLang="ko-KR" sz="14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90A4A54-36A2-4821-A3E5-86D74871C0A5}"/>
              </a:ext>
            </a:extLst>
          </p:cNvPr>
          <p:cNvSpPr/>
          <p:nvPr/>
        </p:nvSpPr>
        <p:spPr>
          <a:xfrm>
            <a:off x="11076502" y="3361232"/>
            <a:ext cx="657225" cy="566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거래정보</a:t>
            </a:r>
            <a:endParaRPr lang="en-US" altLang="ko-KR" sz="1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781744-7B22-4D94-B2E8-D96EF005A268}"/>
              </a:ext>
            </a:extLst>
          </p:cNvPr>
          <p:cNvSpPr txBox="1"/>
          <p:nvPr/>
        </p:nvSpPr>
        <p:spPr>
          <a:xfrm>
            <a:off x="6872943" y="2184143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RESTFul(</a:t>
            </a:r>
            <a:r>
              <a:rPr lang="ko-KR" altLang="en-US"/>
              <a:t>파이썬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E9C18E4-F7FC-4685-AB69-6B17B34D0312}"/>
              </a:ext>
            </a:extLst>
          </p:cNvPr>
          <p:cNvSpPr/>
          <p:nvPr/>
        </p:nvSpPr>
        <p:spPr>
          <a:xfrm>
            <a:off x="3705225" y="2736975"/>
            <a:ext cx="2153593" cy="21048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7FD9FA5-FBC1-4FBE-A149-D9B3DB0F959E}"/>
              </a:ext>
            </a:extLst>
          </p:cNvPr>
          <p:cNvCxnSpPr/>
          <p:nvPr/>
        </p:nvCxnSpPr>
        <p:spPr>
          <a:xfrm flipH="1">
            <a:off x="4503616" y="2736975"/>
            <a:ext cx="483750" cy="0"/>
          </a:xfrm>
          <a:prstGeom prst="straightConnector1">
            <a:avLst/>
          </a:prstGeom>
          <a:ln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0D56A57-1D67-483A-98CE-D79A3B16F632}"/>
              </a:ext>
            </a:extLst>
          </p:cNvPr>
          <p:cNvCxnSpPr/>
          <p:nvPr/>
        </p:nvCxnSpPr>
        <p:spPr>
          <a:xfrm flipH="1">
            <a:off x="4503616" y="4842000"/>
            <a:ext cx="483750" cy="0"/>
          </a:xfrm>
          <a:prstGeom prst="straightConnector1">
            <a:avLst/>
          </a:prstGeom>
          <a:ln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783CF59-B935-49F4-B4CF-0CA1790DAE5E}"/>
              </a:ext>
            </a:extLst>
          </p:cNvPr>
          <p:cNvSpPr txBox="1"/>
          <p:nvPr/>
        </p:nvSpPr>
        <p:spPr>
          <a:xfrm>
            <a:off x="3459148" y="1746353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기존에 사용하는 시스템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5CB3F5-7471-4B5E-88AB-81BB83B91B22}"/>
              </a:ext>
            </a:extLst>
          </p:cNvPr>
          <p:cNvSpPr txBox="1"/>
          <p:nvPr/>
        </p:nvSpPr>
        <p:spPr>
          <a:xfrm>
            <a:off x="6919998" y="1080876"/>
            <a:ext cx="2684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신규 분석 시스템</a:t>
            </a:r>
            <a:r>
              <a:rPr lang="en-US" altLang="ko-KR"/>
              <a:t>(OpenAPI)</a:t>
            </a:r>
            <a:r>
              <a:rPr lang="ko-KR" altLang="en-US"/>
              <a:t>로 구현</a:t>
            </a:r>
          </a:p>
        </p:txBody>
      </p:sp>
      <p:sp>
        <p:nvSpPr>
          <p:cNvPr id="25" name="오각형 24">
            <a:extLst>
              <a:ext uri="{FF2B5EF4-FFF2-40B4-BE49-F238E27FC236}">
                <a16:creationId xmlns:a16="http://schemas.microsoft.com/office/drawing/2014/main" id="{F4C76C0A-59C2-47D2-9FA8-B6EAC0E9DA59}"/>
              </a:ext>
            </a:extLst>
          </p:cNvPr>
          <p:cNvSpPr/>
          <p:nvPr/>
        </p:nvSpPr>
        <p:spPr>
          <a:xfrm>
            <a:off x="7244855" y="2939152"/>
            <a:ext cx="672556" cy="53711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3AB549B-138D-4C92-B80A-1A2C2FE61929}"/>
              </a:ext>
            </a:extLst>
          </p:cNvPr>
          <p:cNvSpPr/>
          <p:nvPr/>
        </p:nvSpPr>
        <p:spPr>
          <a:xfrm>
            <a:off x="7119020" y="2736975"/>
            <a:ext cx="2153593" cy="21048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FE3C197-8C96-4D45-A6A8-C7DB542ACF31}"/>
              </a:ext>
            </a:extLst>
          </p:cNvPr>
          <p:cNvCxnSpPr/>
          <p:nvPr/>
        </p:nvCxnSpPr>
        <p:spPr>
          <a:xfrm flipH="1">
            <a:off x="7917411" y="2736975"/>
            <a:ext cx="483750" cy="0"/>
          </a:xfrm>
          <a:prstGeom prst="straightConnector1">
            <a:avLst/>
          </a:prstGeom>
          <a:ln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5304850-4AE3-461D-BEA5-C97BB1B0A070}"/>
              </a:ext>
            </a:extLst>
          </p:cNvPr>
          <p:cNvCxnSpPr/>
          <p:nvPr/>
        </p:nvCxnSpPr>
        <p:spPr>
          <a:xfrm flipH="1">
            <a:off x="7917411" y="4842000"/>
            <a:ext cx="483750" cy="0"/>
          </a:xfrm>
          <a:prstGeom prst="straightConnector1">
            <a:avLst/>
          </a:prstGeom>
          <a:ln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BFEE774C-C9DC-4BBD-B0E6-299F65CFBC30}"/>
              </a:ext>
            </a:extLst>
          </p:cNvPr>
          <p:cNvSpPr/>
          <p:nvPr/>
        </p:nvSpPr>
        <p:spPr>
          <a:xfrm>
            <a:off x="4987367" y="3904610"/>
            <a:ext cx="632384" cy="632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/>
              <a:t>biz()</a:t>
            </a:r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E1E8B22-3136-4166-ACA6-E5E9DC7BE79C}"/>
              </a:ext>
            </a:extLst>
          </p:cNvPr>
          <p:cNvCxnSpPr>
            <a:endCxn id="29" idx="1"/>
          </p:cNvCxnSpPr>
          <p:nvPr/>
        </p:nvCxnSpPr>
        <p:spPr>
          <a:xfrm>
            <a:off x="4419600" y="3352148"/>
            <a:ext cx="660377" cy="645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잘린 한쪽 모서리 32">
            <a:extLst>
              <a:ext uri="{FF2B5EF4-FFF2-40B4-BE49-F238E27FC236}">
                <a16:creationId xmlns:a16="http://schemas.microsoft.com/office/drawing/2014/main" id="{90AC9144-A8BB-4399-B9E6-D321E1E509C3}"/>
              </a:ext>
            </a:extLst>
          </p:cNvPr>
          <p:cNvSpPr/>
          <p:nvPr/>
        </p:nvSpPr>
        <p:spPr>
          <a:xfrm>
            <a:off x="3956756" y="3990397"/>
            <a:ext cx="520709" cy="63238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V</a:t>
            </a:r>
            <a:endParaRPr lang="ko-KR" altLang="en-US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81D4171-64ED-478D-B355-1B8AE4DCFD89}"/>
              </a:ext>
            </a:extLst>
          </p:cNvPr>
          <p:cNvCxnSpPr>
            <a:stCxn id="9" idx="3"/>
            <a:endCxn id="33" idx="3"/>
          </p:cNvCxnSpPr>
          <p:nvPr/>
        </p:nvCxnSpPr>
        <p:spPr>
          <a:xfrm>
            <a:off x="4167338" y="3476264"/>
            <a:ext cx="49773" cy="51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1F5F25C-BB3A-495A-9A0C-0579D78174C5}"/>
              </a:ext>
            </a:extLst>
          </p:cNvPr>
          <p:cNvCxnSpPr>
            <a:stCxn id="33" idx="2"/>
            <a:endCxn id="10" idx="3"/>
          </p:cNvCxnSpPr>
          <p:nvPr/>
        </p:nvCxnSpPr>
        <p:spPr>
          <a:xfrm flipH="1" flipV="1">
            <a:off x="1575269" y="4151362"/>
            <a:ext cx="2381487" cy="15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301DCA7-D12C-493E-A7A1-712E2AEBA74C}"/>
              </a:ext>
            </a:extLst>
          </p:cNvPr>
          <p:cNvSpPr txBox="1"/>
          <p:nvPr/>
        </p:nvSpPr>
        <p:spPr>
          <a:xfrm>
            <a:off x="2342871" y="41513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응답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C7FD1A9-7445-4690-B84A-44691C4F8BCC}"/>
              </a:ext>
            </a:extLst>
          </p:cNvPr>
          <p:cNvCxnSpPr>
            <a:cxnSpLocks/>
            <a:endCxn id="29" idx="4"/>
          </p:cNvCxnSpPr>
          <p:nvPr/>
        </p:nvCxnSpPr>
        <p:spPr>
          <a:xfrm flipH="1" flipV="1">
            <a:off x="5303559" y="4536994"/>
            <a:ext cx="249516" cy="148589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37F87B8-4F4B-4AF7-8826-8F16EA7DBEEF}"/>
              </a:ext>
            </a:extLst>
          </p:cNvPr>
          <p:cNvSpPr txBox="1"/>
          <p:nvPr/>
        </p:nvSpPr>
        <p:spPr>
          <a:xfrm>
            <a:off x="4309181" y="5907803"/>
            <a:ext cx="1733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분석 기능을 구현할 수 없음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AAEFEE6E-2335-4019-8921-40979F2DA0AA}"/>
              </a:ext>
            </a:extLst>
          </p:cNvPr>
          <p:cNvSpPr/>
          <p:nvPr/>
        </p:nvSpPr>
        <p:spPr>
          <a:xfrm>
            <a:off x="8486303" y="4169507"/>
            <a:ext cx="435179" cy="435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9EAFFEB-84C6-45A3-ABF0-0D35C3A99E35}"/>
              </a:ext>
            </a:extLst>
          </p:cNvPr>
          <p:cNvCxnSpPr>
            <a:cxnSpLocks/>
          </p:cNvCxnSpPr>
          <p:nvPr/>
        </p:nvCxnSpPr>
        <p:spPr>
          <a:xfrm flipH="1" flipV="1">
            <a:off x="8764388" y="4604675"/>
            <a:ext cx="1306616" cy="107367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6B3BAF7-589A-4A2C-880C-70CCB732DCAE}"/>
              </a:ext>
            </a:extLst>
          </p:cNvPr>
          <p:cNvSpPr txBox="1"/>
          <p:nvPr/>
        </p:nvSpPr>
        <p:spPr>
          <a:xfrm>
            <a:off x="9272613" y="5676971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실제 예측 모델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584E20C-F96F-4256-AD0B-F1D0A7EBB89C}"/>
              </a:ext>
            </a:extLst>
          </p:cNvPr>
          <p:cNvCxnSpPr>
            <a:stCxn id="29" idx="7"/>
          </p:cNvCxnSpPr>
          <p:nvPr/>
        </p:nvCxnSpPr>
        <p:spPr>
          <a:xfrm flipV="1">
            <a:off x="5527141" y="3291598"/>
            <a:ext cx="1717714" cy="705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65CAC38-B8B5-4644-860F-79DFB49295E9}"/>
              </a:ext>
            </a:extLst>
          </p:cNvPr>
          <p:cNvSpPr txBox="1"/>
          <p:nvPr/>
        </p:nvSpPr>
        <p:spPr>
          <a:xfrm>
            <a:off x="5467023" y="2984285"/>
            <a:ext cx="2004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요청</a:t>
            </a:r>
            <a:r>
              <a:rPr lang="en-US" altLang="ko-KR"/>
              <a:t>(url)</a:t>
            </a:r>
          </a:p>
          <a:p>
            <a:r>
              <a:rPr lang="en-US" altLang="ko-KR"/>
              <a:t>url</a:t>
            </a:r>
            <a:r>
              <a:rPr lang="ko-KR" altLang="en-US"/>
              <a:t>에 아이디 포함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3DE721E-E816-4F9B-A4D0-577B1256074D}"/>
              </a:ext>
            </a:extLst>
          </p:cNvPr>
          <p:cNvCxnSpPr>
            <a:cxnSpLocks/>
            <a:endCxn id="51" idx="2"/>
          </p:cNvCxnSpPr>
          <p:nvPr/>
        </p:nvCxnSpPr>
        <p:spPr>
          <a:xfrm flipH="1" flipV="1">
            <a:off x="6469061" y="3630616"/>
            <a:ext cx="578362" cy="208438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5D7E196-518C-427F-95A9-4FF9F4262337}"/>
              </a:ext>
            </a:extLst>
          </p:cNvPr>
          <p:cNvSpPr txBox="1"/>
          <p:nvPr/>
        </p:nvSpPr>
        <p:spPr>
          <a:xfrm>
            <a:off x="6374393" y="5678350"/>
            <a:ext cx="2100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http://b-address/1</a:t>
            </a:r>
            <a:endParaRPr lang="ko-KR" altLang="en-US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423FCE5C-DAE4-4947-8408-41BFD0BA789E}"/>
              </a:ext>
            </a:extLst>
          </p:cNvPr>
          <p:cNvCxnSpPr>
            <a:endCxn id="14" idx="2"/>
          </p:cNvCxnSpPr>
          <p:nvPr/>
        </p:nvCxnSpPr>
        <p:spPr>
          <a:xfrm>
            <a:off x="7886759" y="3291598"/>
            <a:ext cx="2332492" cy="37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DDF4330-5B09-4D4A-A376-D1E94ADF1289}"/>
              </a:ext>
            </a:extLst>
          </p:cNvPr>
          <p:cNvSpPr txBox="1"/>
          <p:nvPr/>
        </p:nvSpPr>
        <p:spPr>
          <a:xfrm>
            <a:off x="8161322" y="3043070"/>
            <a:ext cx="2427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</a:t>
            </a:r>
            <a:r>
              <a:rPr lang="ko-KR" altLang="en-US"/>
              <a:t>번고객 정보가 뭐니</a:t>
            </a:r>
            <a:r>
              <a:rPr lang="en-US" altLang="ko-KR"/>
              <a:t>?</a:t>
            </a:r>
            <a:endParaRPr lang="ko-KR" altLang="en-US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328B1AE-8959-49EA-A56E-02C498220CF3}"/>
              </a:ext>
            </a:extLst>
          </p:cNvPr>
          <p:cNvCxnSpPr>
            <a:stCxn id="25" idx="4"/>
            <a:endCxn id="42" idx="1"/>
          </p:cNvCxnSpPr>
          <p:nvPr/>
        </p:nvCxnSpPr>
        <p:spPr>
          <a:xfrm>
            <a:off x="7788964" y="3476263"/>
            <a:ext cx="761069" cy="756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AD004B9-CE7B-4970-A397-656DD3D163DC}"/>
              </a:ext>
            </a:extLst>
          </p:cNvPr>
          <p:cNvSpPr txBox="1"/>
          <p:nvPr/>
        </p:nvSpPr>
        <p:spPr>
          <a:xfrm>
            <a:off x="7557982" y="3788728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</a:t>
            </a:r>
            <a:r>
              <a:rPr lang="ko-KR" altLang="en-US"/>
              <a:t>번고객이 사기자이니</a:t>
            </a:r>
            <a:r>
              <a:rPr lang="en-US" altLang="ko-KR"/>
              <a:t>?</a:t>
            </a:r>
            <a:endParaRPr lang="ko-KR" altLang="en-US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B681284-EAA9-4F00-A20D-8838912C2318}"/>
              </a:ext>
            </a:extLst>
          </p:cNvPr>
          <p:cNvCxnSpPr>
            <a:stCxn id="25" idx="2"/>
          </p:cNvCxnSpPr>
          <p:nvPr/>
        </p:nvCxnSpPr>
        <p:spPr>
          <a:xfrm flipH="1">
            <a:off x="5633392" y="3476263"/>
            <a:ext cx="1739910" cy="740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F905A91-761D-4C17-B791-B82C90543937}"/>
              </a:ext>
            </a:extLst>
          </p:cNvPr>
          <p:cNvSpPr txBox="1"/>
          <p:nvPr/>
        </p:nvSpPr>
        <p:spPr>
          <a:xfrm>
            <a:off x="6348165" y="6054972"/>
            <a:ext cx="3026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b</a:t>
            </a:r>
            <a:r>
              <a:rPr lang="ko-KR" altLang="en-US"/>
              <a:t>야 </a:t>
            </a:r>
            <a:r>
              <a:rPr lang="en-US" altLang="ko-KR"/>
              <a:t>1</a:t>
            </a:r>
            <a:r>
              <a:rPr lang="ko-KR" altLang="en-US"/>
              <a:t>번고객이 사기자이니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AC49528-F296-4B93-BEEE-7D2E26D57DD4}"/>
              </a:ext>
            </a:extLst>
          </p:cNvPr>
          <p:cNvSpPr txBox="1"/>
          <p:nvPr/>
        </p:nvSpPr>
        <p:spPr>
          <a:xfrm>
            <a:off x="5895696" y="3976095"/>
            <a:ext cx="1827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응답</a:t>
            </a:r>
            <a:r>
              <a:rPr lang="en-US" altLang="ko-KR"/>
              <a:t>(JSON)</a:t>
            </a:r>
          </a:p>
          <a:p>
            <a:r>
              <a:rPr lang="en-US" altLang="ko-KR"/>
              <a:t>-</a:t>
            </a:r>
            <a:r>
              <a:rPr lang="ko-KR" altLang="en-US"/>
              <a:t>사기자 일 확률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81219D83-5A31-43C1-95EA-44A661342DDC}"/>
              </a:ext>
            </a:extLst>
          </p:cNvPr>
          <p:cNvCxnSpPr>
            <a:stCxn id="29" idx="1"/>
            <a:endCxn id="9" idx="4"/>
          </p:cNvCxnSpPr>
          <p:nvPr/>
        </p:nvCxnSpPr>
        <p:spPr>
          <a:xfrm flipH="1" flipV="1">
            <a:off x="4375169" y="3476263"/>
            <a:ext cx="704808" cy="520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D08B18F1-1AF8-46CE-9B6A-0E33B71DF1E9}"/>
              </a:ext>
            </a:extLst>
          </p:cNvPr>
          <p:cNvCxnSpPr/>
          <p:nvPr/>
        </p:nvCxnSpPr>
        <p:spPr>
          <a:xfrm flipV="1">
            <a:off x="2662873" y="4586540"/>
            <a:ext cx="1375727" cy="118870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75D3B1A-781F-4D75-9E12-53B7DC4207F4}"/>
              </a:ext>
            </a:extLst>
          </p:cNvPr>
          <p:cNvSpPr txBox="1"/>
          <p:nvPr/>
        </p:nvSpPr>
        <p:spPr>
          <a:xfrm>
            <a:off x="1406983" y="5715000"/>
            <a:ext cx="20521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HTML,</a:t>
            </a:r>
            <a:r>
              <a:rPr lang="ko-KR" altLang="en-US"/>
              <a:t> </a:t>
            </a:r>
            <a:r>
              <a:rPr lang="en-US" altLang="ko-KR"/>
              <a:t>CSS,</a:t>
            </a:r>
            <a:r>
              <a:rPr lang="ko-KR" altLang="en-US"/>
              <a:t> </a:t>
            </a:r>
            <a:r>
              <a:rPr lang="en-US" altLang="ko-KR"/>
              <a:t>JS</a:t>
            </a:r>
            <a:r>
              <a:rPr lang="ko-KR" altLang="en-US"/>
              <a:t>로</a:t>
            </a:r>
            <a:r>
              <a:rPr lang="en-US" altLang="ko-KR"/>
              <a:t>...</a:t>
            </a:r>
          </a:p>
          <a:p>
            <a:r>
              <a:rPr lang="ko-KR" altLang="en-US"/>
              <a:t>그리고 챠트로</a:t>
            </a:r>
            <a:r>
              <a:rPr lang="en-US" altLang="ko-KR"/>
              <a:t>...</a:t>
            </a:r>
          </a:p>
          <a:p>
            <a:r>
              <a:rPr lang="ko-KR" altLang="en-US"/>
              <a:t>시각화후 응답</a:t>
            </a:r>
          </a:p>
        </p:txBody>
      </p:sp>
      <p:sp>
        <p:nvSpPr>
          <p:cNvPr id="71" name="왼쪽 중괄호 70">
            <a:extLst>
              <a:ext uri="{FF2B5EF4-FFF2-40B4-BE49-F238E27FC236}">
                <a16:creationId xmlns:a16="http://schemas.microsoft.com/office/drawing/2014/main" id="{6EAC9467-06BB-4FF8-9C0F-FB016E87E327}"/>
              </a:ext>
            </a:extLst>
          </p:cNvPr>
          <p:cNvSpPr/>
          <p:nvPr/>
        </p:nvSpPr>
        <p:spPr>
          <a:xfrm rot="5400000">
            <a:off x="8085190" y="573915"/>
            <a:ext cx="432100" cy="2796667"/>
          </a:xfrm>
          <a:prstGeom prst="leftBrace">
            <a:avLst>
              <a:gd name="adj1" fmla="val 55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386C5C7-7425-4EFF-9022-592A8C849BC5}"/>
              </a:ext>
            </a:extLst>
          </p:cNvPr>
          <p:cNvSpPr txBox="1"/>
          <p:nvPr/>
        </p:nvSpPr>
        <p:spPr>
          <a:xfrm>
            <a:off x="109925" y="23809"/>
            <a:ext cx="59634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SOAP </a:t>
            </a:r>
            <a:r>
              <a:rPr lang="en-US" altLang="ko-KR" u="sng">
                <a:hlinkClick r:id="rId2"/>
              </a:rPr>
              <a:t>http://openapi.gbis.go.kr/ws/busarrivalsservice</a:t>
            </a:r>
            <a:endParaRPr lang="en-US" altLang="ko-KR" u="sng"/>
          </a:p>
          <a:p>
            <a:r>
              <a:rPr lang="ko-KR" altLang="en-US"/>
              <a:t>서비스명</a:t>
            </a:r>
            <a:r>
              <a:rPr lang="en-US" altLang="ko-KR"/>
              <a:t>, </a:t>
            </a:r>
            <a:r>
              <a:rPr lang="ko-KR" altLang="en-US"/>
              <a:t>정류장</a:t>
            </a:r>
            <a:r>
              <a:rPr lang="en-US" altLang="ko-KR"/>
              <a:t>, </a:t>
            </a:r>
            <a:r>
              <a:rPr lang="ko-KR" altLang="en-US"/>
              <a:t>버스번호 등 정보가 필요 </a:t>
            </a:r>
            <a:r>
              <a:rPr lang="en-US" altLang="ko-KR"/>
              <a:t>-&gt;XML </a:t>
            </a:r>
            <a:r>
              <a:rPr lang="ko-KR" altLang="en-US"/>
              <a:t>문서</a:t>
            </a:r>
            <a:endParaRPr lang="en-US" altLang="ko-KR"/>
          </a:p>
          <a:p>
            <a:r>
              <a:rPr lang="ko-KR" altLang="en-US"/>
              <a:t>응답을 </a:t>
            </a:r>
            <a:r>
              <a:rPr lang="en-US" altLang="ko-KR"/>
              <a:t>XML</a:t>
            </a:r>
            <a:r>
              <a:rPr lang="ko-KR" altLang="en-US"/>
              <a:t>로</a:t>
            </a:r>
            <a:endParaRPr lang="en-US" altLang="ko-KR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F8AFBC7-D157-4E1D-899F-7A356C3475BC}"/>
              </a:ext>
            </a:extLst>
          </p:cNvPr>
          <p:cNvSpPr txBox="1"/>
          <p:nvPr/>
        </p:nvSpPr>
        <p:spPr>
          <a:xfrm>
            <a:off x="109925" y="986617"/>
            <a:ext cx="5224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RESTFul </a:t>
            </a:r>
            <a:r>
              <a:rPr lang="en-US" altLang="ko-KR" u="sng">
                <a:hlinkClick r:id="rId3"/>
              </a:rPr>
              <a:t>http://openapi.gbis.go.kr/arr/10024/102</a:t>
            </a:r>
            <a:endParaRPr lang="en-US" altLang="ko-KR" u="sng"/>
          </a:p>
          <a:p>
            <a:r>
              <a:rPr lang="en-US" altLang="ko-KR"/>
              <a:t>JSON</a:t>
            </a:r>
            <a:r>
              <a:rPr lang="ko-KR" altLang="en-US"/>
              <a:t>으로 응답</a:t>
            </a:r>
            <a:endParaRPr lang="en-US" altLang="ko-KR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8269311C-783E-4B53-994C-37B12BF1719F}"/>
              </a:ext>
            </a:extLst>
          </p:cNvPr>
          <p:cNvCxnSpPr/>
          <p:nvPr/>
        </p:nvCxnSpPr>
        <p:spPr>
          <a:xfrm>
            <a:off x="1109529" y="628650"/>
            <a:ext cx="2595696" cy="452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52468DCB-B55A-42CD-8EEF-3E550B8FA558}"/>
              </a:ext>
            </a:extLst>
          </p:cNvPr>
          <p:cNvCxnSpPr/>
          <p:nvPr/>
        </p:nvCxnSpPr>
        <p:spPr>
          <a:xfrm>
            <a:off x="1842869" y="596213"/>
            <a:ext cx="2357387" cy="460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B17840A1-C5F2-4E1D-8988-502270818ACD}"/>
              </a:ext>
            </a:extLst>
          </p:cNvPr>
          <p:cNvCxnSpPr/>
          <p:nvPr/>
        </p:nvCxnSpPr>
        <p:spPr>
          <a:xfrm>
            <a:off x="2662873" y="556735"/>
            <a:ext cx="2175026" cy="508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480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정육면체 1">
            <a:extLst>
              <a:ext uri="{FF2B5EF4-FFF2-40B4-BE49-F238E27FC236}">
                <a16:creationId xmlns:a16="http://schemas.microsoft.com/office/drawing/2014/main" id="{579CB363-A9E2-4355-97B8-7C9CF70D5BAD}"/>
              </a:ext>
            </a:extLst>
          </p:cNvPr>
          <p:cNvSpPr/>
          <p:nvPr/>
        </p:nvSpPr>
        <p:spPr>
          <a:xfrm>
            <a:off x="3459148" y="2477757"/>
            <a:ext cx="2684477" cy="3208667"/>
          </a:xfrm>
          <a:prstGeom prst="cube">
            <a:avLst>
              <a:gd name="adj" fmla="val 25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정육면체 2">
            <a:extLst>
              <a:ext uri="{FF2B5EF4-FFF2-40B4-BE49-F238E27FC236}">
                <a16:creationId xmlns:a16="http://schemas.microsoft.com/office/drawing/2014/main" id="{8422C30D-CD40-40DA-812C-C5CB04C3B9AE}"/>
              </a:ext>
            </a:extLst>
          </p:cNvPr>
          <p:cNvSpPr/>
          <p:nvPr/>
        </p:nvSpPr>
        <p:spPr>
          <a:xfrm>
            <a:off x="6872943" y="2477758"/>
            <a:ext cx="2684477" cy="2701255"/>
          </a:xfrm>
          <a:prstGeom prst="cube">
            <a:avLst>
              <a:gd name="adj" fmla="val 250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정육면체 3">
            <a:extLst>
              <a:ext uri="{FF2B5EF4-FFF2-40B4-BE49-F238E27FC236}">
                <a16:creationId xmlns:a16="http://schemas.microsoft.com/office/drawing/2014/main" id="{208DDF33-E218-4A35-B21E-200D9E91C259}"/>
              </a:ext>
            </a:extLst>
          </p:cNvPr>
          <p:cNvSpPr/>
          <p:nvPr/>
        </p:nvSpPr>
        <p:spPr>
          <a:xfrm>
            <a:off x="376194" y="3401595"/>
            <a:ext cx="1466675" cy="1184945"/>
          </a:xfrm>
          <a:prstGeom prst="cube">
            <a:avLst>
              <a:gd name="adj" fmla="val 604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95C509-F70B-47E3-9B56-CB986235B8F3}"/>
              </a:ext>
            </a:extLst>
          </p:cNvPr>
          <p:cNvSpPr txBox="1"/>
          <p:nvPr/>
        </p:nvSpPr>
        <p:spPr>
          <a:xfrm>
            <a:off x="719840" y="3106932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Client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D141A8-4E25-4FBD-9A38-83027AD78358}"/>
              </a:ext>
            </a:extLst>
          </p:cNvPr>
          <p:cNvSpPr txBox="1"/>
          <p:nvPr/>
        </p:nvSpPr>
        <p:spPr>
          <a:xfrm>
            <a:off x="3562613" y="2184143"/>
            <a:ext cx="127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WAS(</a:t>
            </a:r>
            <a:r>
              <a:rPr lang="ko-KR" altLang="en-US"/>
              <a:t>자바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7" name="오각형 6">
            <a:extLst>
              <a:ext uri="{FF2B5EF4-FFF2-40B4-BE49-F238E27FC236}">
                <a16:creationId xmlns:a16="http://schemas.microsoft.com/office/drawing/2014/main" id="{CFC3FA44-A58E-4C08-BD5D-9974A844A871}"/>
              </a:ext>
            </a:extLst>
          </p:cNvPr>
          <p:cNvSpPr/>
          <p:nvPr/>
        </p:nvSpPr>
        <p:spPr>
          <a:xfrm>
            <a:off x="3831060" y="2843902"/>
            <a:ext cx="672556" cy="53711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942CED-15FC-461A-9F3C-1627C7F4985D}"/>
              </a:ext>
            </a:extLst>
          </p:cNvPr>
          <p:cNvSpPr/>
          <p:nvPr/>
        </p:nvSpPr>
        <p:spPr>
          <a:xfrm>
            <a:off x="643790" y="3912275"/>
            <a:ext cx="931479" cy="478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브라우저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CA5E5DE-EAF7-44A5-B997-1B9D39FD3D9F}"/>
              </a:ext>
            </a:extLst>
          </p:cNvPr>
          <p:cNvCxnSpPr>
            <a:stCxn id="8" idx="3"/>
          </p:cNvCxnSpPr>
          <p:nvPr/>
        </p:nvCxnSpPr>
        <p:spPr>
          <a:xfrm flipV="1">
            <a:off x="1575269" y="3291598"/>
            <a:ext cx="2323622" cy="85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F393EC7-0B36-43E8-9BAC-4C486CF2D188}"/>
              </a:ext>
            </a:extLst>
          </p:cNvPr>
          <p:cNvSpPr txBox="1"/>
          <p:nvPr/>
        </p:nvSpPr>
        <p:spPr>
          <a:xfrm>
            <a:off x="2067999" y="335214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분석 요청</a:t>
            </a:r>
          </a:p>
        </p:txBody>
      </p:sp>
      <p:sp>
        <p:nvSpPr>
          <p:cNvPr id="11" name="원통형 10">
            <a:extLst>
              <a:ext uri="{FF2B5EF4-FFF2-40B4-BE49-F238E27FC236}">
                <a16:creationId xmlns:a16="http://schemas.microsoft.com/office/drawing/2014/main" id="{69A1E5A6-FE3F-4469-BC98-DFF5303CE672}"/>
              </a:ext>
            </a:extLst>
          </p:cNvPr>
          <p:cNvSpPr/>
          <p:nvPr/>
        </p:nvSpPr>
        <p:spPr>
          <a:xfrm>
            <a:off x="10219251" y="2736975"/>
            <a:ext cx="1651469" cy="1849565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D3FD4F-9FC2-419E-8A7F-15392CD93A05}"/>
              </a:ext>
            </a:extLst>
          </p:cNvPr>
          <p:cNvSpPr/>
          <p:nvPr/>
        </p:nvSpPr>
        <p:spPr>
          <a:xfrm>
            <a:off x="10343077" y="3361232"/>
            <a:ext cx="657225" cy="566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고객정보</a:t>
            </a:r>
            <a:endParaRPr lang="en-US" altLang="ko-KR" sz="14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6CCA45-6793-497C-9BB7-4742CCFBE23C}"/>
              </a:ext>
            </a:extLst>
          </p:cNvPr>
          <p:cNvSpPr/>
          <p:nvPr/>
        </p:nvSpPr>
        <p:spPr>
          <a:xfrm>
            <a:off x="11076502" y="3361232"/>
            <a:ext cx="657225" cy="566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거래정보</a:t>
            </a:r>
            <a:endParaRPr lang="en-US" altLang="ko-KR" sz="1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D35A78-4272-4410-AE67-5E9947104418}"/>
              </a:ext>
            </a:extLst>
          </p:cNvPr>
          <p:cNvSpPr txBox="1"/>
          <p:nvPr/>
        </p:nvSpPr>
        <p:spPr>
          <a:xfrm>
            <a:off x="6872943" y="2184143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RESTFul(</a:t>
            </a:r>
            <a:r>
              <a:rPr lang="ko-KR" altLang="en-US"/>
              <a:t>파이썬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0EB27E7-3478-4994-860E-756FCAB6C286}"/>
              </a:ext>
            </a:extLst>
          </p:cNvPr>
          <p:cNvSpPr/>
          <p:nvPr/>
        </p:nvSpPr>
        <p:spPr>
          <a:xfrm>
            <a:off x="3705225" y="2641725"/>
            <a:ext cx="2153593" cy="16472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37F21F2-A732-47F3-BAC3-C421ECB66419}"/>
              </a:ext>
            </a:extLst>
          </p:cNvPr>
          <p:cNvCxnSpPr/>
          <p:nvPr/>
        </p:nvCxnSpPr>
        <p:spPr>
          <a:xfrm flipH="1">
            <a:off x="4503616" y="2641725"/>
            <a:ext cx="483750" cy="0"/>
          </a:xfrm>
          <a:prstGeom prst="straightConnector1">
            <a:avLst/>
          </a:prstGeom>
          <a:ln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CEE8549-CCAD-4110-9B06-A35A3C929CD5}"/>
              </a:ext>
            </a:extLst>
          </p:cNvPr>
          <p:cNvCxnSpPr/>
          <p:nvPr/>
        </p:nvCxnSpPr>
        <p:spPr>
          <a:xfrm flipH="1">
            <a:off x="4516154" y="4288973"/>
            <a:ext cx="483750" cy="0"/>
          </a:xfrm>
          <a:prstGeom prst="straightConnector1">
            <a:avLst/>
          </a:prstGeom>
          <a:ln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CE89F3D-F675-4725-A1A8-211788462309}"/>
              </a:ext>
            </a:extLst>
          </p:cNvPr>
          <p:cNvSpPr txBox="1"/>
          <p:nvPr/>
        </p:nvSpPr>
        <p:spPr>
          <a:xfrm>
            <a:off x="3459148" y="1746353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기존에 사용하는 시스템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CA3246-638B-4119-B35B-0997ECDC678B}"/>
              </a:ext>
            </a:extLst>
          </p:cNvPr>
          <p:cNvSpPr txBox="1"/>
          <p:nvPr/>
        </p:nvSpPr>
        <p:spPr>
          <a:xfrm>
            <a:off x="6682028" y="1671998"/>
            <a:ext cx="439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신규 분석 시스템</a:t>
            </a:r>
            <a:r>
              <a:rPr lang="en-US" altLang="ko-KR"/>
              <a:t>(OpenAPI)</a:t>
            </a:r>
            <a:r>
              <a:rPr lang="ko-KR" altLang="en-US"/>
              <a:t>로 구현</a:t>
            </a:r>
          </a:p>
        </p:txBody>
      </p:sp>
      <p:sp>
        <p:nvSpPr>
          <p:cNvPr id="20" name="오각형 19">
            <a:extLst>
              <a:ext uri="{FF2B5EF4-FFF2-40B4-BE49-F238E27FC236}">
                <a16:creationId xmlns:a16="http://schemas.microsoft.com/office/drawing/2014/main" id="{11D52B59-BD29-44D9-8FBE-39BE12CDCA03}"/>
              </a:ext>
            </a:extLst>
          </p:cNvPr>
          <p:cNvSpPr/>
          <p:nvPr/>
        </p:nvSpPr>
        <p:spPr>
          <a:xfrm>
            <a:off x="7244855" y="2939152"/>
            <a:ext cx="672556" cy="53711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E3F8C3D-E16B-4A87-9D57-3023AAE5F9C2}"/>
              </a:ext>
            </a:extLst>
          </p:cNvPr>
          <p:cNvSpPr/>
          <p:nvPr/>
        </p:nvSpPr>
        <p:spPr>
          <a:xfrm>
            <a:off x="7119020" y="2736975"/>
            <a:ext cx="2153593" cy="14794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F95ECB2-A6A8-41A0-B7AC-696EA93AA283}"/>
              </a:ext>
            </a:extLst>
          </p:cNvPr>
          <p:cNvCxnSpPr/>
          <p:nvPr/>
        </p:nvCxnSpPr>
        <p:spPr>
          <a:xfrm flipH="1">
            <a:off x="7917411" y="2736975"/>
            <a:ext cx="483750" cy="0"/>
          </a:xfrm>
          <a:prstGeom prst="straightConnector1">
            <a:avLst/>
          </a:prstGeom>
          <a:ln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A5545C4-E9C5-440F-805C-44346A7E1B37}"/>
              </a:ext>
            </a:extLst>
          </p:cNvPr>
          <p:cNvCxnSpPr/>
          <p:nvPr/>
        </p:nvCxnSpPr>
        <p:spPr>
          <a:xfrm flipH="1">
            <a:off x="7917411" y="4222875"/>
            <a:ext cx="483750" cy="0"/>
          </a:xfrm>
          <a:prstGeom prst="straightConnector1">
            <a:avLst/>
          </a:prstGeom>
          <a:ln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E0029F79-2B4F-4D4C-9797-7C13AA836CC1}"/>
              </a:ext>
            </a:extLst>
          </p:cNvPr>
          <p:cNvSpPr/>
          <p:nvPr/>
        </p:nvSpPr>
        <p:spPr>
          <a:xfrm>
            <a:off x="4995755" y="3294304"/>
            <a:ext cx="632384" cy="632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/>
              <a:t>biz()</a:t>
            </a:r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AA0F7DF-5EEF-42BC-BD21-2A8C4D6D17F4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4427693" y="3196348"/>
            <a:ext cx="660672" cy="190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잘린 한쪽 모서리 25">
            <a:extLst>
              <a:ext uri="{FF2B5EF4-FFF2-40B4-BE49-F238E27FC236}">
                <a16:creationId xmlns:a16="http://schemas.microsoft.com/office/drawing/2014/main" id="{6614FC0E-F9A7-4F34-9318-6DA63F02ED32}"/>
              </a:ext>
            </a:extLst>
          </p:cNvPr>
          <p:cNvSpPr/>
          <p:nvPr/>
        </p:nvSpPr>
        <p:spPr>
          <a:xfrm>
            <a:off x="3946204" y="3701810"/>
            <a:ext cx="434274" cy="52741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V</a:t>
            </a:r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D8F87AA-CC0E-4958-B8F3-720B6D6EB51E}"/>
              </a:ext>
            </a:extLst>
          </p:cNvPr>
          <p:cNvCxnSpPr>
            <a:cxnSpLocks/>
            <a:stCxn id="7" idx="3"/>
            <a:endCxn id="26" idx="3"/>
          </p:cNvCxnSpPr>
          <p:nvPr/>
        </p:nvCxnSpPr>
        <p:spPr>
          <a:xfrm flipH="1">
            <a:off x="4163341" y="3381014"/>
            <a:ext cx="3997" cy="320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F9C2C48-12EA-42A0-AAB0-25E658261394}"/>
              </a:ext>
            </a:extLst>
          </p:cNvPr>
          <p:cNvCxnSpPr>
            <a:cxnSpLocks/>
            <a:stCxn id="26" idx="2"/>
            <a:endCxn id="8" idx="3"/>
          </p:cNvCxnSpPr>
          <p:nvPr/>
        </p:nvCxnSpPr>
        <p:spPr>
          <a:xfrm flipH="1">
            <a:off x="1575269" y="3965516"/>
            <a:ext cx="2370935" cy="185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70F35EE-7B0C-4B6B-8ACB-A1DA69D3F7FD}"/>
              </a:ext>
            </a:extLst>
          </p:cNvPr>
          <p:cNvSpPr txBox="1"/>
          <p:nvPr/>
        </p:nvSpPr>
        <p:spPr>
          <a:xfrm>
            <a:off x="2342871" y="41513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응답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2B434DF-6C47-4A2A-986A-81167A0BE3B2}"/>
              </a:ext>
            </a:extLst>
          </p:cNvPr>
          <p:cNvSpPr/>
          <p:nvPr/>
        </p:nvSpPr>
        <p:spPr>
          <a:xfrm>
            <a:off x="8620576" y="3733330"/>
            <a:ext cx="435179" cy="435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0375B64-342E-4989-ABF2-8DA05D92C1FD}"/>
              </a:ext>
            </a:extLst>
          </p:cNvPr>
          <p:cNvCxnSpPr>
            <a:cxnSpLocks/>
            <a:stCxn id="24" idx="7"/>
            <a:endCxn id="20" idx="1"/>
          </p:cNvCxnSpPr>
          <p:nvPr/>
        </p:nvCxnSpPr>
        <p:spPr>
          <a:xfrm flipV="1">
            <a:off x="5535529" y="3144310"/>
            <a:ext cx="1709327" cy="242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B7657E8-2DEA-4C02-A8CC-A821EE47E7AC}"/>
              </a:ext>
            </a:extLst>
          </p:cNvPr>
          <p:cNvCxnSpPr>
            <a:endCxn id="11" idx="2"/>
          </p:cNvCxnSpPr>
          <p:nvPr/>
        </p:nvCxnSpPr>
        <p:spPr>
          <a:xfrm>
            <a:off x="7886759" y="3291598"/>
            <a:ext cx="2332492" cy="37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D1852E6-1284-44DE-A304-CB12941E726A}"/>
              </a:ext>
            </a:extLst>
          </p:cNvPr>
          <p:cNvCxnSpPr>
            <a:stCxn id="20" idx="4"/>
            <a:endCxn id="30" idx="1"/>
          </p:cNvCxnSpPr>
          <p:nvPr/>
        </p:nvCxnSpPr>
        <p:spPr>
          <a:xfrm>
            <a:off x="7788964" y="3476263"/>
            <a:ext cx="895342" cy="320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89B7396-DEFE-4F28-8D94-558DCAAB6955}"/>
              </a:ext>
            </a:extLst>
          </p:cNvPr>
          <p:cNvCxnSpPr>
            <a:cxnSpLocks/>
            <a:stCxn id="20" idx="2"/>
            <a:endCxn id="24" idx="6"/>
          </p:cNvCxnSpPr>
          <p:nvPr/>
        </p:nvCxnSpPr>
        <p:spPr>
          <a:xfrm flipH="1">
            <a:off x="5628139" y="3476263"/>
            <a:ext cx="1745163" cy="134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AB34DDD-44C8-45C2-873A-FCFF13EAA580}"/>
              </a:ext>
            </a:extLst>
          </p:cNvPr>
          <p:cNvCxnSpPr>
            <a:stCxn id="24" idx="1"/>
            <a:endCxn id="7" idx="4"/>
          </p:cNvCxnSpPr>
          <p:nvPr/>
        </p:nvCxnSpPr>
        <p:spPr>
          <a:xfrm flipH="1" flipV="1">
            <a:off x="4375169" y="3381013"/>
            <a:ext cx="713196" cy="5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왼쪽 중괄호 42">
            <a:extLst>
              <a:ext uri="{FF2B5EF4-FFF2-40B4-BE49-F238E27FC236}">
                <a16:creationId xmlns:a16="http://schemas.microsoft.com/office/drawing/2014/main" id="{03E470A4-0686-4E40-B14E-D166230C4847}"/>
              </a:ext>
            </a:extLst>
          </p:cNvPr>
          <p:cNvSpPr/>
          <p:nvPr/>
        </p:nvSpPr>
        <p:spPr>
          <a:xfrm rot="5400000">
            <a:off x="8081851" y="814244"/>
            <a:ext cx="266659" cy="2684477"/>
          </a:xfrm>
          <a:prstGeom prst="leftBrace">
            <a:avLst>
              <a:gd name="adj1" fmla="val 55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E196426-149E-4DE1-8C2F-308F7FFABDD9}"/>
              </a:ext>
            </a:extLst>
          </p:cNvPr>
          <p:cNvSpPr txBox="1"/>
          <p:nvPr/>
        </p:nvSpPr>
        <p:spPr>
          <a:xfrm>
            <a:off x="10463135" y="2332945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MariaDB</a:t>
            </a:r>
            <a:endParaRPr lang="ko-KR" altLang="en-US"/>
          </a:p>
        </p:txBody>
      </p:sp>
      <p:sp>
        <p:nvSpPr>
          <p:cNvPr id="46" name="원통형 45">
            <a:extLst>
              <a:ext uri="{FF2B5EF4-FFF2-40B4-BE49-F238E27FC236}">
                <a16:creationId xmlns:a16="http://schemas.microsoft.com/office/drawing/2014/main" id="{CACF9B41-9863-4D7C-B3FB-CB7455E1C7B0}"/>
              </a:ext>
            </a:extLst>
          </p:cNvPr>
          <p:cNvSpPr/>
          <p:nvPr/>
        </p:nvSpPr>
        <p:spPr>
          <a:xfrm>
            <a:off x="6429016" y="5551963"/>
            <a:ext cx="1359948" cy="1205207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1EEC5E6-DC1E-4E89-8D09-00C66FD19C44}"/>
              </a:ext>
            </a:extLst>
          </p:cNvPr>
          <p:cNvSpPr txBox="1"/>
          <p:nvPr/>
        </p:nvSpPr>
        <p:spPr>
          <a:xfrm>
            <a:off x="6540518" y="5455105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Oracle</a:t>
            </a:r>
            <a:endParaRPr lang="ko-KR" altLang="en-US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59EC940-B894-420A-8ACF-3FF472D504AB}"/>
              </a:ext>
            </a:extLst>
          </p:cNvPr>
          <p:cNvCxnSpPr>
            <a:cxnSpLocks/>
            <a:stCxn id="24" idx="5"/>
            <a:endCxn id="46" idx="1"/>
          </p:cNvCxnSpPr>
          <p:nvPr/>
        </p:nvCxnSpPr>
        <p:spPr>
          <a:xfrm>
            <a:off x="5535529" y="3834078"/>
            <a:ext cx="1573461" cy="1717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정육면체 49">
            <a:extLst>
              <a:ext uri="{FF2B5EF4-FFF2-40B4-BE49-F238E27FC236}">
                <a16:creationId xmlns:a16="http://schemas.microsoft.com/office/drawing/2014/main" id="{69413200-08C8-4FFD-8012-E9EF3DD73EB8}"/>
              </a:ext>
            </a:extLst>
          </p:cNvPr>
          <p:cNvSpPr/>
          <p:nvPr/>
        </p:nvSpPr>
        <p:spPr>
          <a:xfrm>
            <a:off x="6967078" y="4686246"/>
            <a:ext cx="2420847" cy="395909"/>
          </a:xfrm>
          <a:prstGeom prst="cube">
            <a:avLst>
              <a:gd name="adj" fmla="val 1910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Python 3.7</a:t>
            </a:r>
            <a:endParaRPr lang="ko-KR" altLang="en-US" sz="1600"/>
          </a:p>
        </p:txBody>
      </p:sp>
      <p:sp>
        <p:nvSpPr>
          <p:cNvPr id="53" name="정육면체 52">
            <a:extLst>
              <a:ext uri="{FF2B5EF4-FFF2-40B4-BE49-F238E27FC236}">
                <a16:creationId xmlns:a16="http://schemas.microsoft.com/office/drawing/2014/main" id="{42D971B0-26A7-4130-A6DA-7DB4A1A8EC1A}"/>
              </a:ext>
            </a:extLst>
          </p:cNvPr>
          <p:cNvSpPr/>
          <p:nvPr/>
        </p:nvSpPr>
        <p:spPr>
          <a:xfrm>
            <a:off x="6967078" y="4286679"/>
            <a:ext cx="2420847" cy="395909"/>
          </a:xfrm>
          <a:prstGeom prst="cube">
            <a:avLst>
              <a:gd name="adj" fmla="val 1910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DJango, Scikit-learn, XGBoost </a:t>
            </a:r>
            <a:r>
              <a:rPr lang="ko-KR" altLang="en-US" sz="1200"/>
              <a:t>등</a:t>
            </a:r>
          </a:p>
        </p:txBody>
      </p:sp>
      <p:sp>
        <p:nvSpPr>
          <p:cNvPr id="63" name="정육면체 62">
            <a:extLst>
              <a:ext uri="{FF2B5EF4-FFF2-40B4-BE49-F238E27FC236}">
                <a16:creationId xmlns:a16="http://schemas.microsoft.com/office/drawing/2014/main" id="{271B22A4-298C-419A-BBF0-DC3EFD2A48BA}"/>
              </a:ext>
            </a:extLst>
          </p:cNvPr>
          <p:cNvSpPr/>
          <p:nvPr/>
        </p:nvSpPr>
        <p:spPr>
          <a:xfrm>
            <a:off x="3605713" y="5172021"/>
            <a:ext cx="2352615" cy="395909"/>
          </a:xfrm>
          <a:prstGeom prst="cube">
            <a:avLst>
              <a:gd name="adj" fmla="val 1910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jdk1.8.0_221</a:t>
            </a:r>
            <a:endParaRPr lang="ko-KR" altLang="en-US" sz="1600"/>
          </a:p>
        </p:txBody>
      </p:sp>
      <p:sp>
        <p:nvSpPr>
          <p:cNvPr id="64" name="정육면체 63">
            <a:extLst>
              <a:ext uri="{FF2B5EF4-FFF2-40B4-BE49-F238E27FC236}">
                <a16:creationId xmlns:a16="http://schemas.microsoft.com/office/drawing/2014/main" id="{E9F7BD8D-EEE3-4F17-B530-20E6E475EEF0}"/>
              </a:ext>
            </a:extLst>
          </p:cNvPr>
          <p:cNvSpPr/>
          <p:nvPr/>
        </p:nvSpPr>
        <p:spPr>
          <a:xfrm>
            <a:off x="3605713" y="4760699"/>
            <a:ext cx="2352615" cy="395909"/>
          </a:xfrm>
          <a:prstGeom prst="cube">
            <a:avLst>
              <a:gd name="adj" fmla="val 1910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SpringFramework</a:t>
            </a:r>
            <a:endParaRPr lang="ko-KR" altLang="en-US" sz="1600"/>
          </a:p>
        </p:txBody>
      </p:sp>
      <p:sp>
        <p:nvSpPr>
          <p:cNvPr id="66" name="정육면체 65">
            <a:extLst>
              <a:ext uri="{FF2B5EF4-FFF2-40B4-BE49-F238E27FC236}">
                <a16:creationId xmlns:a16="http://schemas.microsoft.com/office/drawing/2014/main" id="{A5DB4D48-9509-4442-AAAA-B1895FB7D4D4}"/>
              </a:ext>
            </a:extLst>
          </p:cNvPr>
          <p:cNvSpPr/>
          <p:nvPr/>
        </p:nvSpPr>
        <p:spPr>
          <a:xfrm>
            <a:off x="3605713" y="4370258"/>
            <a:ext cx="2352615" cy="395909"/>
          </a:xfrm>
          <a:prstGeom prst="cube">
            <a:avLst>
              <a:gd name="adj" fmla="val 1910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Tomcat</a:t>
            </a:r>
            <a:endParaRPr lang="ko-KR" altLang="en-US" sz="1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E6C86D1-16FD-4730-81FB-2F86969D595A}"/>
              </a:ext>
            </a:extLst>
          </p:cNvPr>
          <p:cNvSpPr txBox="1"/>
          <p:nvPr/>
        </p:nvSpPr>
        <p:spPr>
          <a:xfrm>
            <a:off x="62106" y="47555"/>
            <a:ext cx="41745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이클립스와 파이참은 개발도구입니다</a:t>
            </a:r>
            <a:r>
              <a:rPr lang="en-US" altLang="ko-KR"/>
              <a:t>.</a:t>
            </a:r>
          </a:p>
          <a:p>
            <a:r>
              <a:rPr lang="ko-KR" altLang="en-US"/>
              <a:t>개발환경과 실행환경은 다른 것입니다</a:t>
            </a:r>
            <a:r>
              <a:rPr lang="en-US" altLang="ko-KR"/>
              <a:t>.</a:t>
            </a:r>
          </a:p>
          <a:p>
            <a:r>
              <a:rPr lang="ko-KR" altLang="en-US"/>
              <a:t>개발도구는 개발할 때 필요한 툴들</a:t>
            </a:r>
            <a:r>
              <a:rPr lang="en-US" altLang="ko-KR"/>
              <a:t>...</a:t>
            </a:r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2126E63-1667-458F-88EB-E4C92C980D3C}"/>
              </a:ext>
            </a:extLst>
          </p:cNvPr>
          <p:cNvSpPr txBox="1"/>
          <p:nvPr/>
        </p:nvSpPr>
        <p:spPr>
          <a:xfrm>
            <a:off x="4503616" y="88486"/>
            <a:ext cx="388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오라클 </a:t>
            </a:r>
            <a:r>
              <a:rPr lang="en-US" altLang="ko-KR"/>
              <a:t>XE, MariaDB - </a:t>
            </a:r>
            <a:r>
              <a:rPr lang="ko-KR" altLang="en-US"/>
              <a:t>데이터베이스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6E4F641-C194-4B13-B800-CA1346BA860C}"/>
              </a:ext>
            </a:extLst>
          </p:cNvPr>
          <p:cNvSpPr txBox="1"/>
          <p:nvPr/>
        </p:nvSpPr>
        <p:spPr>
          <a:xfrm>
            <a:off x="4516154" y="345196"/>
            <a:ext cx="761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Jupyter notebook, Spyder, PyCharm, Eclipse, SQL Developer – </a:t>
            </a:r>
            <a:r>
              <a:rPr lang="ko-KR" altLang="en-US"/>
              <a:t>개발도구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A3E4175-394A-40EA-ACC7-C81532151D37}"/>
              </a:ext>
            </a:extLst>
          </p:cNvPr>
          <p:cNvSpPr txBox="1"/>
          <p:nvPr/>
        </p:nvSpPr>
        <p:spPr>
          <a:xfrm>
            <a:off x="4503616" y="660503"/>
            <a:ext cx="6805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JDK, Tomcat, Python </a:t>
            </a:r>
            <a:r>
              <a:rPr lang="ko-KR" altLang="en-US"/>
              <a:t>인터프리터 </a:t>
            </a:r>
            <a:r>
              <a:rPr lang="en-US" altLang="ko-KR"/>
              <a:t>- </a:t>
            </a:r>
            <a:r>
              <a:rPr lang="ko-KR" altLang="en-US"/>
              <a:t>실행환경</a:t>
            </a:r>
            <a:r>
              <a:rPr lang="en-US" altLang="ko-KR"/>
              <a:t>(</a:t>
            </a:r>
            <a:r>
              <a:rPr lang="ko-KR" altLang="en-US"/>
              <a:t>개발환경에도 포함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AE111A7-CEEF-426A-A311-1DFCAAFB1580}"/>
              </a:ext>
            </a:extLst>
          </p:cNvPr>
          <p:cNvSpPr txBox="1"/>
          <p:nvPr/>
        </p:nvSpPr>
        <p:spPr>
          <a:xfrm>
            <a:off x="4516154" y="936766"/>
            <a:ext cx="544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SpringFramework, DJango, Flask - </a:t>
            </a:r>
            <a:r>
              <a:rPr lang="ko-KR" altLang="en-US"/>
              <a:t>개발프레임워크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1BF1D6D-7A0F-4134-8181-CC5499CAB632}"/>
              </a:ext>
            </a:extLst>
          </p:cNvPr>
          <p:cNvSpPr txBox="1"/>
          <p:nvPr/>
        </p:nvSpPr>
        <p:spPr>
          <a:xfrm>
            <a:off x="4516154" y="1239661"/>
            <a:ext cx="6677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Numpy, Pandas, Scikit-learn, Seaborn, Tensorflow, XgBoost, ... </a:t>
            </a:r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9E75030-206F-44D8-AA3A-BC7E7B100F59}"/>
              </a:ext>
            </a:extLst>
          </p:cNvPr>
          <p:cNvSpPr/>
          <p:nvPr/>
        </p:nvSpPr>
        <p:spPr>
          <a:xfrm>
            <a:off x="6574002" y="5944970"/>
            <a:ext cx="528590" cy="455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사용자정보</a:t>
            </a:r>
            <a:endParaRPr lang="en-US" altLang="ko-KR" sz="105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3DE2F40-8FD1-4E0E-8D48-2EF189232590}"/>
              </a:ext>
            </a:extLst>
          </p:cNvPr>
          <p:cNvSpPr/>
          <p:nvPr/>
        </p:nvSpPr>
        <p:spPr>
          <a:xfrm>
            <a:off x="7144431" y="5944970"/>
            <a:ext cx="528590" cy="455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게시판</a:t>
            </a:r>
            <a:endParaRPr lang="en-US" altLang="ko-KR" sz="1050"/>
          </a:p>
        </p:txBody>
      </p:sp>
    </p:spTree>
    <p:extLst>
      <p:ext uri="{BB962C8B-B14F-4D97-AF65-F5344CB8AC3E}">
        <p14:creationId xmlns:p14="http://schemas.microsoft.com/office/powerpoint/2010/main" val="4026562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242</Words>
  <Application>Microsoft Office PowerPoint</Application>
  <PresentationFormat>와이드스크린</PresentationFormat>
  <Paragraphs>61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 미연</dc:creator>
  <cp:lastModifiedBy>양 미연</cp:lastModifiedBy>
  <cp:revision>7</cp:revision>
  <dcterms:created xsi:type="dcterms:W3CDTF">2020-06-24T05:04:59Z</dcterms:created>
  <dcterms:modified xsi:type="dcterms:W3CDTF">2020-06-24T08:00:21Z</dcterms:modified>
</cp:coreProperties>
</file>