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62" r:id="rId3"/>
    <p:sldId id="312" r:id="rId4"/>
    <p:sldId id="324" r:id="rId5"/>
    <p:sldId id="323" r:id="rId6"/>
    <p:sldId id="315" r:id="rId7"/>
    <p:sldId id="333" r:id="rId8"/>
    <p:sldId id="334" r:id="rId9"/>
    <p:sldId id="330" r:id="rId10"/>
    <p:sldId id="335" r:id="rId11"/>
    <p:sldId id="316" r:id="rId12"/>
    <p:sldId id="329" r:id="rId13"/>
    <p:sldId id="331" r:id="rId14"/>
    <p:sldId id="326" r:id="rId15"/>
    <p:sldId id="314" r:id="rId16"/>
    <p:sldId id="318" r:id="rId17"/>
    <p:sldId id="317" r:id="rId18"/>
    <p:sldId id="319" r:id="rId19"/>
    <p:sldId id="311" r:id="rId20"/>
    <p:sldId id="321" r:id="rId21"/>
    <p:sldId id="26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891" autoAdjust="0"/>
  </p:normalViewPr>
  <p:slideViewPr>
    <p:cSldViewPr snapToGrid="0" snapToObjects="1">
      <p:cViewPr varScale="1">
        <p:scale>
          <a:sx n="47" d="100"/>
          <a:sy n="47" d="100"/>
        </p:scale>
        <p:origin x="12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0015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2878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0237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1273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7830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9859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5547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18106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43104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5043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4041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3128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0905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4656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6069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5438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65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深底">
    <p:bg>
      <p:bgPr>
        <a:solidFill>
          <a:srgbClr val="262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 hasCustomPrompt="1"/>
          </p:nvPr>
        </p:nvSpPr>
        <p:spPr>
          <a:xfrm>
            <a:off x="204786" y="203200"/>
            <a:ext cx="7869389" cy="675979"/>
          </a:xfrm>
          <a:prstGeom prst="rect">
            <a:avLst/>
          </a:prstGeom>
        </p:spPr>
        <p:txBody>
          <a:bodyPr lIns="71436" tIns="71436" rIns="71436" bIns="71436"/>
          <a:lstStyle>
            <a:lvl1pPr algn="l" defTabSz="584200">
              <a:defRPr sz="3200">
                <a:solidFill>
                  <a:srgbClr val="FFFFF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 hasCustomPrompt="1"/>
          </p:nvPr>
        </p:nvSpPr>
        <p:spPr>
          <a:xfrm>
            <a:off x="812800" y="965200"/>
            <a:ext cx="5369306" cy="635000"/>
          </a:xfrm>
          <a:prstGeom prst="rect">
            <a:avLst/>
          </a:prstGeom>
        </p:spPr>
        <p:txBody>
          <a:bodyPr lIns="76200" tIns="76200" rIns="76200" bIns="76200"/>
          <a:lstStyle>
            <a:lvl1pPr marL="0" indent="0" defTabSz="12700">
              <a:lnSpc>
                <a:spcPct val="120000"/>
              </a:lnSpc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FFFFF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  <a:lvl2pPr marL="0" indent="0" defTabSz="12700">
              <a:lnSpc>
                <a:spcPct val="120000"/>
              </a:lnSpc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FFFFF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2pPr>
            <a:lvl3pPr marL="0" indent="0" defTabSz="12700">
              <a:lnSpc>
                <a:spcPct val="120000"/>
              </a:lnSpc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FFFFF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3pPr>
            <a:lvl4pPr marL="0" indent="0" defTabSz="12700">
              <a:lnSpc>
                <a:spcPct val="120000"/>
              </a:lnSpc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FFFFF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4pPr>
            <a:lvl5pPr marL="0" indent="0" defTabSz="12700">
              <a:lnSpc>
                <a:spcPct val="120000"/>
              </a:lnSpc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FFFFF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11968560" y="13073062"/>
            <a:ext cx="434975" cy="460375"/>
          </a:xfrm>
          <a:prstGeom prst="rect">
            <a:avLst/>
          </a:prstGeom>
        </p:spPr>
        <p:txBody>
          <a:bodyPr lIns="71436" tIns="71436" rIns="71436" bIns="71436"/>
          <a:lstStyle>
            <a:lvl1pPr defTabSz="584200">
              <a:defRPr sz="2200"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 descr="图像"/>
          <p:cNvSpPr>
            <a:spLocks noGrp="1"/>
          </p:cNvSpPr>
          <p:nvPr>
            <p:ph type="pic" sz="half" idx="13"/>
          </p:nvPr>
        </p:nvSpPr>
        <p:spPr>
          <a:xfrm>
            <a:off x="13165979" y="952500"/>
            <a:ext cx="9525002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 hasCustomPrompt="1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 hasCustomPrompt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 descr="图像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 hasCustomPrompt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 hasCustomPrompt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 descr="图像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 descr="图像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 descr="图像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" hasCustomPrompt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  <a:lvl2pPr marL="1025525" indent="-390525" algn="ctr">
              <a:spcBef>
                <a:spcPts val="0"/>
              </a:spcBef>
              <a:defRPr sz="3200" i="1"/>
            </a:lvl2pPr>
            <a:lvl3pPr marL="1660525" indent="-390525" algn="ctr">
              <a:spcBef>
                <a:spcPts val="0"/>
              </a:spcBef>
              <a:defRPr sz="3200" i="1"/>
            </a:lvl3pPr>
            <a:lvl4pPr marL="2295525" indent="-390525" algn="ctr">
              <a:spcBef>
                <a:spcPts val="0"/>
              </a:spcBef>
              <a:defRPr sz="3200" i="1"/>
            </a:lvl4pPr>
            <a:lvl5pPr marL="2930525" indent="-390525" algn="ctr">
              <a:spcBef>
                <a:spcPts val="0"/>
              </a:spcBef>
              <a:defRPr sz="3200" i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Shape 94" descr="“在此键入引文。”"/>
          <p:cNvSpPr>
            <a:spLocks noGrp="1"/>
          </p:cNvSpPr>
          <p:nvPr>
            <p:ph type="body" sz="quarter" idx="13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 descr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5pPr>
      <a:lvl6pPr marL="3761105" marR="0" indent="-58610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6pPr>
      <a:lvl7pPr marL="4396105" marR="0" indent="-58610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7pPr>
      <a:lvl8pPr marL="5031105" marR="0" indent="-58610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8pPr>
      <a:lvl9pPr marL="5666105" marR="0" indent="-58610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 panose="02000503000000020004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nodejs/node/blob/master/deps/v8/src/compiler/pipeline.cc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ugs.chromium.org/p/v8/issues/detail?id=8538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nodejs/node/blob/master/deps/v8/src/runtime-profiler.cc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9" name="pasted-image.pdf"/>
          <p:cNvPicPr>
            <a:picLocks noChangeAspect="1"/>
          </p:cNvPicPr>
          <p:nvPr/>
        </p:nvPicPr>
        <p:blipFill>
          <a:blip r:embed="rId4"/>
          <a:srcRect r="19681"/>
          <a:stretch>
            <a:fillRect/>
          </a:stretch>
        </p:blipFill>
        <p:spPr>
          <a:xfrm>
            <a:off x="16279593" y="875320"/>
            <a:ext cx="8104407" cy="59355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0" name="Shape 130" descr="NETEASE…"/>
          <p:cNvSpPr/>
          <p:nvPr/>
        </p:nvSpPr>
        <p:spPr>
          <a:xfrm>
            <a:off x="1144625" y="875320"/>
            <a:ext cx="4118230" cy="1168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NETEASE</a:t>
            </a:r>
          </a:p>
          <a:p>
            <a:pPr algn="l">
              <a:defRPr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Kaola Center Training </a:t>
            </a:r>
          </a:p>
        </p:txBody>
      </p:sp>
      <p:sp>
        <p:nvSpPr>
          <p:cNvPr id="131" name="Shape 131"/>
          <p:cNvSpPr/>
          <p:nvPr/>
        </p:nvSpPr>
        <p:spPr>
          <a:xfrm>
            <a:off x="1144625" y="5044148"/>
            <a:ext cx="9222076" cy="279884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9000"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pPr>
            <a:r>
              <a:rPr lang="zh-CN" altLang="en-US" b="1" dirty="0"/>
              <a:t>浅析</a:t>
            </a:r>
            <a:r>
              <a:rPr lang="en-US" altLang="zh-CN" b="1" dirty="0"/>
              <a:t>V8</a:t>
            </a:r>
            <a:r>
              <a:rPr lang="zh-CN" altLang="en-US" b="1" dirty="0"/>
              <a:t>聊聊</a:t>
            </a:r>
            <a:r>
              <a:rPr lang="en-US" altLang="zh-CN" b="1" dirty="0"/>
              <a:t>JS</a:t>
            </a:r>
            <a:r>
              <a:rPr lang="zh-CN" altLang="en-US" b="1" dirty="0"/>
              <a:t>性能</a:t>
            </a:r>
            <a:endParaRPr lang="zh-CN" altLang="en-US" dirty="0"/>
          </a:p>
          <a:p>
            <a:pPr algn="l">
              <a:lnSpc>
                <a:spcPct val="150000"/>
              </a:lnSpc>
              <a:defRPr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pPr>
            <a:r>
              <a:rPr lang="zh-CN" altLang="en-US" b="1" dirty="0">
                <a:latin typeface="PingFang SC Semibold"/>
                <a:ea typeface="PingFang SC Semibold"/>
                <a:cs typeface="PingFang SC Semibold"/>
                <a:sym typeface="PingFang SC Semibold"/>
              </a:rPr>
              <a:t>主讲人：黄加樑</a:t>
            </a:r>
            <a:endParaRPr lang="zh-CN" altLang="en-US" dirty="0">
              <a:latin typeface="PingFang SC Semibold"/>
              <a:ea typeface="PingFang SC Semibold"/>
              <a:cs typeface="PingFang SC Semibold"/>
              <a:sym typeface="PingFang SC Semibold"/>
            </a:endParaRPr>
          </a:p>
          <a:p>
            <a:pPr algn="l">
              <a:lnSpc>
                <a:spcPct val="150000"/>
              </a:lnSpc>
              <a:defRPr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pPr>
            <a:r>
              <a:rPr b="1" dirty="0"/>
              <a:t>时   间：</a:t>
            </a:r>
            <a:r>
              <a:rPr b="1" dirty="0">
                <a:latin typeface="PingFang SC Semibold"/>
                <a:ea typeface="PingFang SC Semibold"/>
                <a:cs typeface="PingFang SC Semibold"/>
                <a:sym typeface="PingFang SC Semibold"/>
              </a:rPr>
              <a:t>201</a:t>
            </a:r>
            <a:r>
              <a:rPr lang="en-US" altLang="zh-CN" b="1" dirty="0">
                <a:latin typeface="PingFang SC Semibold"/>
                <a:ea typeface="PingFang SC Semibold"/>
                <a:cs typeface="PingFang SC Semibold"/>
                <a:sym typeface="PingFang SC Semibold"/>
              </a:rPr>
              <a:t>9</a:t>
            </a:r>
            <a:r>
              <a:rPr b="1" dirty="0">
                <a:latin typeface="PingFang SC Semibold"/>
                <a:ea typeface="PingFang SC Semibold"/>
                <a:cs typeface="PingFang SC Semibold"/>
                <a:sym typeface="PingFang SC Semibold"/>
              </a:rPr>
              <a:t>年</a:t>
            </a:r>
            <a:r>
              <a:rPr lang="en-US" altLang="zh-CN" b="1" dirty="0">
                <a:latin typeface="PingFang SC Semibold"/>
                <a:ea typeface="PingFang SC Semibold"/>
                <a:cs typeface="PingFang SC Semibold"/>
                <a:sym typeface="PingFang SC Semibold"/>
              </a:rPr>
              <a:t>8</a:t>
            </a:r>
            <a:r>
              <a:rPr lang="zh-CN" altLang="en-US" b="1" dirty="0">
                <a:latin typeface="PingFang SC Semibold"/>
                <a:ea typeface="PingFang SC Semibold"/>
                <a:cs typeface="PingFang SC Semibold"/>
                <a:sym typeface="PingFang SC Semibold"/>
              </a:rPr>
              <a:t>月</a:t>
            </a:r>
            <a:r>
              <a:rPr lang="en-US" b="1" dirty="0">
                <a:latin typeface="PingFang SC Semibold"/>
                <a:ea typeface="PingFang SC Semibold"/>
                <a:cs typeface="PingFang SC Semibold"/>
                <a:sym typeface="PingFang SC Semibold"/>
              </a:rPr>
              <a:t>1</a:t>
            </a:r>
            <a:r>
              <a:rPr b="1" dirty="0">
                <a:latin typeface="PingFang SC Semibold"/>
                <a:ea typeface="PingFang SC Semibold"/>
                <a:cs typeface="PingFang SC Semibold"/>
                <a:sym typeface="PingFang SC Semibold"/>
              </a:rPr>
              <a:t>日</a:t>
            </a:r>
          </a:p>
        </p:txBody>
      </p:sp>
      <p:pic>
        <p:nvPicPr>
          <p:cNvPr id="132" name="pasted-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625" y="11775616"/>
            <a:ext cx="3412713" cy="63579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4" y="688963"/>
            <a:ext cx="12071941" cy="93358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Turbofan 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优化限制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– 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从现象开始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E3F9946E-6BF7-4E2E-836B-9E88751D0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071" y="5008880"/>
            <a:ext cx="15738604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zh-CN" altLang="zh-CN" sz="3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generate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 {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'(function func'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n +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'(x) { return 0'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 n; ++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'+x'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'; })'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3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//generate(10)</a:t>
            </a:r>
            <a:r>
              <a:rPr kumimoji="0" lang="zh-CN" altLang="zh-CN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kumimoji="0" lang="zh-CN" altLang="zh-CN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function func10(x) { return 0+x+x+x+x+x+x+x+x+x+x; }</a:t>
            </a:r>
            <a:endParaRPr kumimoji="0" lang="zh-CN" altLang="zh-CN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21035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4" y="688963"/>
            <a:ext cx="12071941" cy="93358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性能优化机制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– Bytecode</a:t>
            </a:r>
            <a:endParaRPr lang="zh-CN" altLang="en-US" sz="5400" b="1" dirty="0">
              <a:solidFill>
                <a:schemeClr val="bg1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D7D92A-075C-40D2-B888-8F5663AAC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707" y="3021234"/>
            <a:ext cx="14650164" cy="94487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[generated bytecode for function: func10]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Parameter count 2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Register count 2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Frame size 16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16 E&gt; 0000021FC005FC06 @    0 : a5                StackCheck 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38 S&gt; 0000021FC005FC07 @    1 : 0c 03             LdaSmi [3]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0000021FC005FC09 @    3 : 26 fb             Star r0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40 S&gt; 0000021FC005FC0B @    5 : 25 02             Ldar a0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56 E&gt; 0000021FC005FC0D @    7 : 34 fb 00          Add r0, [0]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0000021FC005FC10 @   10 : 26 fa             Star r1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0000021FC005FC12 @   12 : 25 02             Ldar a0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58 E&gt; 0000021FC005FC14 @   14 : 34 fa 01          Add r1, [1]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0000021FC005FC17 @   17 : 26 fa             Star r1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0000021FC005FC19 @   19 : 25 02             Ldar a0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dirty="0">
                <a:latin typeface="Consolas" panose="020B0609020204030204" pitchFamily="49" charset="0"/>
              </a:rPr>
              <a:t>……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74 E&gt; 0000021FC005FC4C @   70 : 34 fa 09          Add r1, [9]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77 S&gt; 0000021FC005FC4F @   73 : a9                Return 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Constant pool (size = 0)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Handler Table (size = 0)</a:t>
            </a:r>
            <a:endParaRPr kumimoji="0" lang="zh-CN" altLang="zh-CN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F9A9AE-EC5B-493B-8B52-CDEA07962851}"/>
              </a:ext>
            </a:extLst>
          </p:cNvPr>
          <p:cNvSpPr txBox="1"/>
          <p:nvPr/>
        </p:nvSpPr>
        <p:spPr>
          <a:xfrm>
            <a:off x="1144624" y="4715075"/>
            <a:ext cx="4145280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74 Bytes</a:t>
            </a:r>
            <a:endParaRPr kumimoji="0" lang="zh-CN" altLang="en-US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03353835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4" y="688963"/>
            <a:ext cx="12071941" cy="93358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性能优化机制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– Machine Code</a:t>
            </a:r>
            <a:endParaRPr lang="zh-CN" altLang="en-US" sz="5400" b="1" dirty="0">
              <a:solidFill>
                <a:schemeClr val="bg1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4FBC552-C90D-497B-A057-E2EAC499C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040" y="3279216"/>
            <a:ext cx="16377920" cy="84638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Instructions (size = 356)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000002F8C17C4320     0  488b59e0       REX.W movq rbx,[rcx-0x20]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000002F8C17C4324     4  f6430f01       testb [rbx+0xf],0x1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000002F8C17C4328     8  740d           jz 000002F8C17C4337  &lt;+0x17&gt;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000002F8C17C432A     a  49ba90e55ed3f67f0000 REX.W movq r10,00007FF6D35EE590  (CompileLazyDeoptimizedCode)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000002F8C17C4334    14  41ffe2         jmp r10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000002F8C17C4337    17  55             push rbp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000002F8C17C4338    18  4889e5         REX.W movq rbp,rsp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000002F8C17C433B    1b  56             push rsi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000002F8C17C433C    1c  57             push rdi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000002F8C17C433D    1d  4883ec08       REX.W subq rsp,0x8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000002F8C17C4341    21  488975e8       REX.W movq [rbp-0x18],rsi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3200" dirty="0">
                <a:latin typeface="Consolas" panose="020B0609020204030204" pitchFamily="49" charset="0"/>
              </a:rPr>
              <a:t>……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000002F8C17C447C   15c  e8bfdb0700     call 000002F8C1842040    ;; lazy deoptimization bailout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000002F8C17C4481   161  0f1f00         nop</a:t>
            </a:r>
            <a:endParaRPr kumimoji="0" lang="zh-CN" altLang="zh-CN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ABCE7F-7C51-4C4A-B706-89D8CAB35747}"/>
              </a:ext>
            </a:extLst>
          </p:cNvPr>
          <p:cNvSpPr txBox="1"/>
          <p:nvPr/>
        </p:nvSpPr>
        <p:spPr>
          <a:xfrm>
            <a:off x="1124304" y="4745852"/>
            <a:ext cx="4145280" cy="77970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356 Bytes </a:t>
            </a:r>
            <a:r>
              <a:rPr kumimoji="0" lang="zh-CN" altLang="en-US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！！</a:t>
            </a:r>
          </a:p>
        </p:txBody>
      </p:sp>
    </p:spTree>
    <p:extLst>
      <p:ext uri="{BB962C8B-B14F-4D97-AF65-F5344CB8AC3E}">
        <p14:creationId xmlns:p14="http://schemas.microsoft.com/office/powerpoint/2010/main" val="2207734925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4" y="688963"/>
            <a:ext cx="12071941" cy="93358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性能优化机制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– 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原因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 </a:t>
            </a:r>
            <a:endParaRPr lang="zh-CN" altLang="en-US" sz="5400" b="1" dirty="0">
              <a:solidFill>
                <a:schemeClr val="bg1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4FBC552-C90D-497B-A057-E2EAC499C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018" y="4379123"/>
            <a:ext cx="7890062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优化的机器代码需要更多的内存，编译过大的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bytecode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，会导致内存占用过大。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kumimoji="0" lang="en-US" altLang="zh-CN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V8 </a:t>
            </a:r>
            <a:r>
              <a:rPr lang="zh-CN" altLang="en-US" sz="4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的限制 </a:t>
            </a:r>
            <a:r>
              <a:rPr lang="en-US" altLang="zh-CN" sz="4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 60KB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73B3C67-2A95-4450-AB23-0F01B4ABB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9948" y="4416645"/>
            <a:ext cx="10549683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(compilation_info()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bytecode_array()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length() &gt;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FLAG_max_optimized_bytecode_size) {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zh-CN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FLAG_max_optimized_bytecode_size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=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60KB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AbortOptimization(BailoutReason::kFunctionTooBig);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474EF89-B6FA-4754-AB7E-A70672232CD5}"/>
              </a:ext>
            </a:extLst>
          </p:cNvPr>
          <p:cNvSpPr/>
          <p:nvPr/>
        </p:nvSpPr>
        <p:spPr>
          <a:xfrm>
            <a:off x="10589948" y="7083365"/>
            <a:ext cx="71900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hlinkClick r:id="rId5"/>
              </a:rPr>
              <a:t>/deps/v8/src/compiler/pipeline.cc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33330246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6F4187-7439-42D9-BC45-8A71FF23D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331" y="3421646"/>
            <a:ext cx="15744130" cy="8921044"/>
          </a:xfrm>
          <a:prstGeom prst="rect">
            <a:avLst/>
          </a:prstGeom>
        </p:spPr>
      </p:pic>
      <p:pic>
        <p:nvPicPr>
          <p:cNvPr id="142" name="pasted-image.pdf"/>
          <p:cNvPicPr>
            <a:picLocks noChangeAspect="1"/>
          </p:cNvPicPr>
          <p:nvPr/>
        </p:nvPicPr>
        <p:blipFill>
          <a:blip r:embed="rId4"/>
          <a:srcRect b="82595"/>
          <a:stretch>
            <a:fillRect/>
          </a:stretch>
        </p:blipFill>
        <p:spPr>
          <a:xfrm>
            <a:off x="159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5" y="688962"/>
            <a:ext cx="7213513" cy="9335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altLang="zh-CN" sz="5400" b="1" dirty="0"/>
              <a:t>V8 </a:t>
            </a:r>
            <a:r>
              <a:rPr lang="zh-CN" altLang="en-US" sz="5400" b="1" dirty="0"/>
              <a:t>背景介绍</a:t>
            </a:r>
            <a:r>
              <a:rPr lang="zh-CN" altLang="en-US" sz="5400" b="1" dirty="0">
                <a:solidFill>
                  <a:srgbClr val="000000"/>
                </a:solidFill>
                <a:latin typeface="Helvetica Neue Medium"/>
                <a:sym typeface="Helvetica Neue Medium"/>
              </a:rPr>
              <a:t>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–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Pipeline</a:t>
            </a:r>
            <a:endParaRPr lang="zh-CN" altLang="en-US" sz="5400" b="1" dirty="0">
              <a:solidFill>
                <a:schemeClr val="bg1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A4F8B65-4392-4D89-8D14-2AC1C2894CCC}"/>
              </a:ext>
            </a:extLst>
          </p:cNvPr>
          <p:cNvSpPr txBox="1"/>
          <p:nvPr/>
        </p:nvSpPr>
        <p:spPr>
          <a:xfrm>
            <a:off x="2581539" y="7112426"/>
            <a:ext cx="8167741" cy="148758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 Medium"/>
              </a:rPr>
              <a:t>V8 </a:t>
            </a:r>
            <a:r>
              <a:rPr kumimoji="0" lang="zh-CN" alt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 Medium"/>
              </a:rPr>
              <a:t>解释器：</a:t>
            </a:r>
            <a:r>
              <a:rPr kumimoji="0" lang="en-US" altLang="zh-CN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 Medium"/>
              </a:rPr>
              <a:t>Ignition</a:t>
            </a:r>
            <a:r>
              <a:rPr kumimoji="0" lang="zh-CN" alt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 Medium"/>
              </a:rPr>
              <a:t>（点火装置）</a:t>
            </a:r>
            <a:endParaRPr kumimoji="0" lang="en-US" altLang="zh-CN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 Medium"/>
            </a:endParaRPr>
          </a:p>
          <a:p>
            <a:pPr algn="l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V8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优化编译器：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TurboFan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（涡轮扇发动机）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6741665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233525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4" y="688962"/>
            <a:ext cx="13685281" cy="93358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sz="5400" b="1" dirty="0"/>
              <a:t>性能优化机制</a:t>
            </a:r>
            <a:r>
              <a:rPr lang="en-US" altLang="zh-CN" sz="5400" b="1" dirty="0"/>
              <a:t>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– Shape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（形状）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09EFB3A7-955D-4620-A1F3-E71DE02374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68284" y="3588166"/>
            <a:ext cx="15247272" cy="857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3205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233525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4" y="688962"/>
            <a:ext cx="13685281" cy="93358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sz="5400" b="1" dirty="0"/>
              <a:t>性能优化机制</a:t>
            </a:r>
            <a:r>
              <a:rPr lang="en-US" altLang="zh-CN" sz="5400" b="1" dirty="0"/>
              <a:t>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– Shape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（形状）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134422-B691-4D56-A7BE-7EE67A153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02878"/>
            <a:ext cx="14366240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zh-CN" altLang="zh-CN" sz="3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{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zh-CN" altLang="zh-CN" sz="3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{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0x03fb308ff1b9 &lt;Object map = 0000015B2B2F9489&gt;</a:t>
            </a:r>
            <a:br>
              <a:rPr kumimoji="0" lang="zh-CN" altLang="zh-CN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0x03fb308ff2c1 &lt;Object map = 0000015B2B2F9489&gt;</a:t>
            </a:r>
            <a:br>
              <a:rPr kumimoji="0" lang="zh-CN" altLang="zh-CN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a, b shape</a:t>
            </a:r>
            <a:r>
              <a:rPr kumimoji="0" lang="zh-CN" altLang="zh-CN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相同</a:t>
            </a:r>
            <a:br>
              <a:rPr kumimoji="0" lang="zh-CN" altLang="zh-CN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br>
              <a:rPr kumimoji="0" lang="zh-CN" altLang="zh-CN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zh-CN" altLang="zh-CN" sz="3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{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zh-CN" altLang="zh-CN" sz="3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{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0x03a7049bf1b1 &lt;Object map = 0000000D753F9489&gt;</a:t>
            </a:r>
            <a:br>
              <a:rPr kumimoji="0" lang="zh-CN" altLang="zh-CN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0x03a7049bf2b9 &lt;Object map = 0000000D753F9579&gt;</a:t>
            </a:r>
            <a:br>
              <a:rPr kumimoji="0" lang="zh-CN" altLang="zh-CN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a, b </a:t>
            </a:r>
            <a:r>
              <a:rPr kumimoji="0" lang="zh-CN" altLang="zh-CN" sz="3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zh-CN" altLang="zh-CN" sz="3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不同</a:t>
            </a:r>
            <a:endParaRPr kumimoji="0" lang="zh-CN" altLang="zh-CN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103373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233525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4" y="688962"/>
            <a:ext cx="13685281" cy="93358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sz="5400" b="1" dirty="0"/>
              <a:t>性能优化机制</a:t>
            </a:r>
            <a:r>
              <a:rPr lang="en-US" altLang="zh-CN" sz="5400" b="1" dirty="0"/>
              <a:t>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– Shape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（形状）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09EFB3A7-955D-4620-A1F3-E71DE02374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568284" y="3604792"/>
            <a:ext cx="15247272" cy="857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66892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233525" y="6619706"/>
            <a:ext cx="102657" cy="570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60000"/>
              </a:lnSpc>
              <a:defRPr sz="2200">
                <a:latin typeface="+mj-lt"/>
                <a:ea typeface="+mj-ea"/>
                <a:cs typeface="+mj-cs"/>
                <a:sym typeface="Helvetica Neue" panose="02000503000000020004"/>
              </a:defRPr>
            </a:pPr>
            <a:endParaRPr dirty="0"/>
          </a:p>
        </p:txBody>
      </p:sp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4" y="688962"/>
            <a:ext cx="13685281" cy="93358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sz="5400" b="1" dirty="0"/>
              <a:t>性能优化机制</a:t>
            </a:r>
            <a:r>
              <a:rPr lang="en-US" altLang="zh-CN" sz="5400" b="1" dirty="0"/>
              <a:t>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– 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内联缓存（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Inline Cache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）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09EFB3A7-955D-4620-A1F3-E71DE02374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568284" y="3737795"/>
            <a:ext cx="15247272" cy="857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86893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5" y="689667"/>
            <a:ext cx="1475740" cy="93218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 algn="l"/>
            <a:r>
              <a:rPr lang="zh-CN" altLang="en-US" sz="5400" b="1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总结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1144905" y="3131882"/>
            <a:ext cx="20107275" cy="379591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742950" indent="-742950" algn="l">
              <a:buFontTx/>
              <a:buAutoNum type="arabicPeriod"/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尽量写小而美的函数（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60KB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限制）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 algn="l">
              <a:buFontTx/>
              <a:buAutoNum type="arabicPeriod"/>
            </a:pP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 algn="l">
              <a:buAutoNum type="arabicPeriod"/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始终以相同顺序初始化对象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 algn="l">
              <a:buAutoNum type="arabicPeriod"/>
            </a:pP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 algn="l">
              <a:buAutoNum type="arabicPeriod"/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性能优化的必要性 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只是还没遇到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https://bugs.chromium.org/p/v8/issues/detail?id=8538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5" y="689667"/>
            <a:ext cx="1475740" cy="93218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zh-CN" altLang="en-US" sz="5400" b="1" dirty="0"/>
              <a:t>目录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1336675" y="4387708"/>
            <a:ext cx="8101577" cy="6015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514350" marR="0" indent="-51435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en-US" altLang="zh-CN" sz="6600" b="1" dirty="0"/>
              <a:t>V8 </a:t>
            </a:r>
            <a:r>
              <a:rPr lang="zh-CN" altLang="en-US" sz="6600" b="1" dirty="0"/>
              <a:t>背景介绍</a:t>
            </a:r>
            <a:endParaRPr kumimoji="0" lang="zh-CN" altLang="en-US" sz="6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514350" marR="0" indent="-51435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en-US" altLang="zh-CN" sz="6600" b="1" dirty="0"/>
              <a:t>T</a:t>
            </a:r>
            <a:r>
              <a:rPr kumimoji="0" lang="en-US" altLang="zh-CN" sz="6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urbofan </a:t>
            </a:r>
            <a:r>
              <a:rPr kumimoji="0" lang="zh-CN" altLang="en-US" sz="6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优化限制</a:t>
            </a:r>
            <a:endParaRPr kumimoji="0" lang="en-US" altLang="zh-CN" sz="6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514350" marR="0" indent="-51435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en-US" altLang="zh-CN" sz="6600" b="1" dirty="0"/>
              <a:t>Inline cache </a:t>
            </a:r>
            <a:r>
              <a:rPr lang="zh-CN" altLang="en-US" sz="6600" b="1" dirty="0"/>
              <a:t>机制</a:t>
            </a:r>
            <a:endParaRPr lang="en-US" altLang="zh-CN" sz="6600" b="1" dirty="0"/>
          </a:p>
          <a:p>
            <a:pPr marL="514350" marR="0" indent="-51435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6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总结</a:t>
            </a:r>
            <a:endParaRPr kumimoji="0" lang="en-US" altLang="zh-CN" sz="6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5" y="688963"/>
            <a:ext cx="1641475" cy="9335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Q&amp;A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138282" y="5607955"/>
            <a:ext cx="20107275" cy="316496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r>
              <a:rPr lang="en-US" altLang="zh-CN" sz="199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911343383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5" name="pasted-image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756" y="4927792"/>
            <a:ext cx="3839075" cy="225828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6" name="Shape 176" descr="NETEASE…"/>
          <p:cNvSpPr/>
          <p:nvPr/>
        </p:nvSpPr>
        <p:spPr>
          <a:xfrm>
            <a:off x="1144625" y="875320"/>
            <a:ext cx="4118230" cy="1168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NETEASE</a:t>
            </a:r>
          </a:p>
          <a:p>
            <a:pPr algn="l">
              <a:defRPr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Kaola Center Training </a:t>
            </a:r>
          </a:p>
        </p:txBody>
      </p:sp>
      <p:sp>
        <p:nvSpPr>
          <p:cNvPr id="177" name="Shape 177"/>
          <p:cNvSpPr/>
          <p:nvPr/>
        </p:nvSpPr>
        <p:spPr>
          <a:xfrm>
            <a:off x="10039540" y="8579117"/>
            <a:ext cx="5187950" cy="13322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8000"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r>
              <a:rPr b="1"/>
              <a:t>感谢聆听！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5" y="688961"/>
            <a:ext cx="11765832" cy="93358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altLang="zh-CN" sz="5400" b="1" dirty="0"/>
              <a:t>V8 </a:t>
            </a:r>
            <a:r>
              <a:rPr lang="zh-CN" altLang="en-US" sz="5400" b="1" dirty="0"/>
              <a:t>背景介绍</a:t>
            </a:r>
            <a:r>
              <a:rPr lang="zh-CN" altLang="en-US" sz="5400" b="1" dirty="0">
                <a:solidFill>
                  <a:srgbClr val="000000"/>
                </a:solidFill>
                <a:latin typeface="Helvetica Neue Medium"/>
                <a:sym typeface="Helvetica Neue Medium"/>
              </a:rPr>
              <a:t>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– 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常见名词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1336675" y="4985802"/>
            <a:ext cx="19996785" cy="19492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lang="zh-CN" altLang="en-US" sz="4000" b="1" dirty="0"/>
              <a:t>浏览器内核（引擎）：</a:t>
            </a:r>
            <a:r>
              <a:rPr lang="en-US" altLang="zh-CN" sz="4000" b="1" dirty="0" err="1"/>
              <a:t>WebKit</a:t>
            </a:r>
            <a:r>
              <a:rPr lang="en-US" altLang="zh-CN" sz="4000" b="1" dirty="0"/>
              <a:t> Blink Gecko X5</a:t>
            </a:r>
          </a:p>
          <a:p>
            <a:pPr algn="l"/>
            <a:endParaRPr lang="en-US" altLang="zh-CN" sz="4000" b="1" dirty="0"/>
          </a:p>
          <a:p>
            <a:pPr algn="l"/>
            <a:r>
              <a:rPr lang="en-US" altLang="zh-CN" sz="4000" b="1" dirty="0"/>
              <a:t>JS </a:t>
            </a:r>
            <a:r>
              <a:rPr lang="zh-CN" altLang="en-US" sz="4000" b="1" dirty="0"/>
              <a:t>引擎：</a:t>
            </a:r>
            <a:r>
              <a:rPr lang="en-US" altLang="zh-CN" sz="4000" b="1" dirty="0"/>
              <a:t>V8</a:t>
            </a:r>
            <a:r>
              <a:rPr lang="zh-CN" altLang="en-US" sz="4000" b="1" dirty="0"/>
              <a:t> </a:t>
            </a:r>
            <a:r>
              <a:rPr lang="en-US" altLang="zh-CN" sz="4000" b="1" dirty="0" err="1"/>
              <a:t>JavaScriptCore</a:t>
            </a:r>
            <a:r>
              <a:rPr lang="en-US" altLang="zh-CN" sz="4000" b="1" dirty="0"/>
              <a:t> </a:t>
            </a:r>
            <a:r>
              <a:rPr lang="en-US" altLang="zh-CN" sz="4000" b="1" dirty="0" err="1"/>
              <a:t>SpiderMonkey</a:t>
            </a:r>
            <a:r>
              <a:rPr lang="en-US" altLang="zh-CN" sz="4000" b="1" dirty="0"/>
              <a:t> </a:t>
            </a:r>
            <a:r>
              <a:rPr lang="en-US" altLang="zh-CN" sz="4000" b="1" dirty="0" err="1"/>
              <a:t>ChakraCore</a:t>
            </a:r>
            <a:endParaRPr lang="en-US" altLang="zh-CN" sz="4000" b="1" dirty="0"/>
          </a:p>
        </p:txBody>
      </p:sp>
    </p:spTree>
    <p:extLst>
      <p:ext uri="{BB962C8B-B14F-4D97-AF65-F5344CB8AC3E}">
        <p14:creationId xmlns:p14="http://schemas.microsoft.com/office/powerpoint/2010/main" val="242731589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159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5" y="688962"/>
            <a:ext cx="5943935" cy="9335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altLang="zh-CN" sz="5400" b="1" dirty="0"/>
              <a:t>V8 </a:t>
            </a:r>
            <a:r>
              <a:rPr lang="zh-CN" altLang="en-US" sz="5400" b="1" dirty="0"/>
              <a:t>背景介绍</a:t>
            </a:r>
            <a:r>
              <a:rPr lang="zh-CN" altLang="en-US" sz="5400" b="1" dirty="0">
                <a:solidFill>
                  <a:srgbClr val="000000"/>
                </a:solidFill>
                <a:latin typeface="Helvetica Neue Medium"/>
                <a:sym typeface="Helvetica Neue Medium"/>
              </a:rPr>
              <a:t>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– 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概述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79CD37E-5A3E-4204-8861-941B3F7D7CF2}"/>
              </a:ext>
            </a:extLst>
          </p:cNvPr>
          <p:cNvSpPr txBox="1"/>
          <p:nvPr/>
        </p:nvSpPr>
        <p:spPr>
          <a:xfrm>
            <a:off x="1336675" y="4678026"/>
            <a:ext cx="19996785" cy="25648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lang="en-US" altLang="zh-CN" sz="4000" b="1" dirty="0"/>
              <a:t>V8 </a:t>
            </a:r>
            <a:r>
              <a:rPr lang="zh-CN" altLang="en-US" sz="4000" b="1" dirty="0"/>
              <a:t>是一个由 </a:t>
            </a:r>
            <a:r>
              <a:rPr lang="en-US" altLang="zh-CN" sz="4000" b="1" dirty="0"/>
              <a:t>Google </a:t>
            </a:r>
            <a:r>
              <a:rPr lang="zh-CN" altLang="en-US" sz="4000" b="1" dirty="0"/>
              <a:t>开源的高性能 </a:t>
            </a:r>
            <a:r>
              <a:rPr lang="en-US" altLang="zh-CN" sz="4000" b="1" dirty="0"/>
              <a:t>JavaScript </a:t>
            </a:r>
            <a:r>
              <a:rPr lang="zh-CN" altLang="en-US" sz="4000" b="1" dirty="0"/>
              <a:t>和 </a:t>
            </a:r>
            <a:r>
              <a:rPr lang="en-US" altLang="zh-CN" sz="4000" b="1" dirty="0" err="1"/>
              <a:t>WebAssembly</a:t>
            </a:r>
            <a:r>
              <a:rPr lang="en-US" altLang="zh-CN" sz="4000" b="1" dirty="0"/>
              <a:t> </a:t>
            </a:r>
            <a:r>
              <a:rPr lang="zh-CN" altLang="en-US" sz="4000" b="1" dirty="0"/>
              <a:t>引擎，其源代码使用 </a:t>
            </a:r>
            <a:r>
              <a:rPr lang="en-US" altLang="zh-CN" sz="4000" b="1" dirty="0"/>
              <a:t>C++ </a:t>
            </a:r>
            <a:r>
              <a:rPr lang="zh-CN" altLang="en-US" sz="4000" b="1" dirty="0"/>
              <a:t>编写。</a:t>
            </a:r>
            <a:r>
              <a:rPr lang="en-US" altLang="zh-CN" sz="4000" b="1" dirty="0"/>
              <a:t>V8 </a:t>
            </a:r>
            <a:r>
              <a:rPr lang="zh-CN" altLang="en-US" sz="4000" b="1" dirty="0"/>
              <a:t>被用于 </a:t>
            </a:r>
            <a:r>
              <a:rPr lang="en-US" altLang="zh-CN" sz="4000" b="1" dirty="0"/>
              <a:t>Google </a:t>
            </a:r>
            <a:r>
              <a:rPr lang="zh-CN" altLang="en-US" sz="4000" b="1" dirty="0"/>
              <a:t>的开源浏览器 </a:t>
            </a:r>
            <a:r>
              <a:rPr lang="en-US" altLang="zh-CN" sz="4000" b="1" dirty="0"/>
              <a:t>Chrome </a:t>
            </a:r>
            <a:r>
              <a:rPr lang="zh-CN" altLang="en-US" sz="4000" b="1" dirty="0"/>
              <a:t>中，同时也被用于 </a:t>
            </a:r>
            <a:r>
              <a:rPr lang="en-US" altLang="zh-CN" sz="4000" b="1" dirty="0"/>
              <a:t>Node.js</a:t>
            </a:r>
            <a:r>
              <a:rPr lang="zh-CN" altLang="en-US" sz="4000" b="1" dirty="0"/>
              <a:t>。</a:t>
            </a:r>
            <a:endParaRPr lang="en-US" altLang="zh-CN" sz="4000" b="1" dirty="0"/>
          </a:p>
          <a:p>
            <a:pPr algn="l"/>
            <a:endParaRPr kumimoji="0" lang="en-US" altLang="zh-CN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</a:endParaRPr>
          </a:p>
          <a:p>
            <a:pPr algn="l"/>
            <a:r>
              <a:rPr kumimoji="0" lang="en-US" altLang="zh-CN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</a:rPr>
              <a:t>V8 J</a:t>
            </a:r>
            <a:r>
              <a:rPr lang="en-US" altLang="zh-CN" sz="4000" b="1" dirty="0"/>
              <a:t>avaScript</a:t>
            </a:r>
            <a:r>
              <a:rPr lang="zh-CN" altLang="en-US" sz="4000" b="1" dirty="0"/>
              <a:t>引擎（解释、编译、执行）</a:t>
            </a:r>
            <a:endParaRPr kumimoji="0" lang="zh-CN" alt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9673016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159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5" y="688962"/>
            <a:ext cx="7328929" cy="9335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altLang="zh-CN" sz="5400" b="1" dirty="0"/>
              <a:t>V8 </a:t>
            </a:r>
            <a:r>
              <a:rPr lang="zh-CN" altLang="en-US" sz="5400" b="1" dirty="0"/>
              <a:t>背景介绍</a:t>
            </a:r>
            <a:r>
              <a:rPr lang="zh-CN" altLang="en-US" sz="5400" b="1" dirty="0">
                <a:solidFill>
                  <a:srgbClr val="000000"/>
                </a:solidFill>
                <a:latin typeface="Helvetica Neue Medium"/>
                <a:sym typeface="Helvetica Neue Medium"/>
              </a:rPr>
              <a:t>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–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 执行过程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48B95B2-B35C-4DE0-8039-D1E13B0AD5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207" y="2745718"/>
            <a:ext cx="13915426" cy="1003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0892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34F4001-B2D0-4C07-B895-8DFE1BE7A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837" y="3314572"/>
            <a:ext cx="14832195" cy="8568399"/>
          </a:xfrm>
          <a:prstGeom prst="rect">
            <a:avLst/>
          </a:prstGeom>
        </p:spPr>
      </p:pic>
      <p:pic>
        <p:nvPicPr>
          <p:cNvPr id="142" name="pasted-image.pdf"/>
          <p:cNvPicPr>
            <a:picLocks noChangeAspect="1"/>
          </p:cNvPicPr>
          <p:nvPr/>
        </p:nvPicPr>
        <p:blipFill>
          <a:blip r:embed="rId4"/>
          <a:srcRect b="82595"/>
          <a:stretch>
            <a:fillRect/>
          </a:stretch>
        </p:blipFill>
        <p:spPr>
          <a:xfrm>
            <a:off x="159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5" y="688962"/>
            <a:ext cx="7213513" cy="9335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altLang="zh-CN" sz="5400" b="1" dirty="0"/>
              <a:t>V8 </a:t>
            </a:r>
            <a:r>
              <a:rPr lang="zh-CN" altLang="en-US" sz="5400" b="1" dirty="0"/>
              <a:t>背景介绍</a:t>
            </a:r>
            <a:r>
              <a:rPr lang="zh-CN" altLang="en-US" sz="5400" b="1" dirty="0">
                <a:solidFill>
                  <a:srgbClr val="000000"/>
                </a:solidFill>
                <a:latin typeface="Helvetica Neue Medium"/>
                <a:sym typeface="Helvetica Neue Medium"/>
              </a:rPr>
              <a:t>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–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Pipeline</a:t>
            </a:r>
            <a:endParaRPr lang="zh-CN" altLang="en-US" sz="5400" b="1" dirty="0">
              <a:solidFill>
                <a:schemeClr val="bg1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A4F8B65-4392-4D89-8D14-2AC1C2894CCC}"/>
              </a:ext>
            </a:extLst>
          </p:cNvPr>
          <p:cNvSpPr txBox="1"/>
          <p:nvPr/>
        </p:nvSpPr>
        <p:spPr>
          <a:xfrm>
            <a:off x="2581539" y="7112426"/>
            <a:ext cx="8167741" cy="148758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 Medium"/>
              </a:rPr>
              <a:t>V8 </a:t>
            </a: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 Medium"/>
              </a:rPr>
              <a:t>解释器：</a:t>
            </a:r>
            <a: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 Medium"/>
              </a:rPr>
              <a:t>Ignition</a:t>
            </a: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 Medium"/>
              </a:rPr>
              <a:t>（点火装置）</a:t>
            </a:r>
            <a:endParaRPr kumimoji="0" lang="en-US" altLang="zh-CN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 Medium"/>
            </a:endParaRPr>
          </a:p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V8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优化编译器：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TurboFan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（涡轮扇发动机）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99447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159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5" y="688962"/>
            <a:ext cx="7559762" cy="9335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altLang="zh-CN" sz="5400" b="1" dirty="0"/>
              <a:t>V8 </a:t>
            </a:r>
            <a:r>
              <a:rPr lang="zh-CN" altLang="en-US" sz="5400" b="1" dirty="0"/>
              <a:t>背景介绍</a:t>
            </a:r>
            <a:r>
              <a:rPr lang="zh-CN" altLang="en-US" sz="5400" b="1" dirty="0">
                <a:solidFill>
                  <a:srgbClr val="000000"/>
                </a:solidFill>
                <a:latin typeface="Helvetica Neue Medium"/>
                <a:sym typeface="Helvetica Neue Medium"/>
              </a:rPr>
              <a:t>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–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Turbofan</a:t>
            </a:r>
            <a:endParaRPr lang="zh-CN" altLang="en-US" sz="5400" b="1" dirty="0">
              <a:solidFill>
                <a:schemeClr val="bg1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826820C6-9FFD-4F1B-8C2B-5703B880AB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32481" y="3257440"/>
            <a:ext cx="15836052" cy="890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9786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159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5" y="688962"/>
            <a:ext cx="6982681" cy="9335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altLang="zh-CN" sz="5400" b="1" dirty="0"/>
              <a:t>V8 </a:t>
            </a:r>
            <a:r>
              <a:rPr lang="zh-CN" altLang="en-US" sz="5400" b="1" dirty="0"/>
              <a:t>背景介绍</a:t>
            </a:r>
            <a:r>
              <a:rPr lang="zh-CN" altLang="en-US" sz="5400" b="1" dirty="0">
                <a:solidFill>
                  <a:srgbClr val="000000"/>
                </a:solidFill>
                <a:latin typeface="Helvetica Neue Medium"/>
                <a:sym typeface="Helvetica Neue Medium"/>
              </a:rPr>
              <a:t>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–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Profiler</a:t>
            </a:r>
            <a:endParaRPr lang="zh-CN" altLang="en-US" sz="5400" b="1" dirty="0">
              <a:solidFill>
                <a:schemeClr val="bg1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2EF904-09B5-477F-92B5-838F8ACC2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2573" y="4165105"/>
            <a:ext cx="15314449" cy="69865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OptimizationReason RuntimeProfiler::ShouldOptimize(JSFunction function,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                          BytecodeArray bytecode) {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ticks = function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feedback_vector()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profiler_ticks();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ticks_for_optimization =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kProfilerTicksBeforeOptimization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2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(bytecode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length() / kBytecodeSizeAllowancePerTick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1200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(ticks &gt;= ticks_for_optimization) {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OptimizationReason::kHotAndStable;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 if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(!any_ic_changed_ &amp;&amp;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bytecode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length() &lt; kMaxBytecodeSizeForEarlyOpt) {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If no IC was patched since the last tick and this function is very</a:t>
            </a:r>
            <a:b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// small, optimistically optimize it now.</a:t>
            </a:r>
            <a:b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OptimizationReason::kSmallFunction;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OptimizationReason::kDoNotOptimize;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73EBEB9-F670-434D-BF2A-397BFC1AAC46}"/>
              </a:ext>
            </a:extLst>
          </p:cNvPr>
          <p:cNvSpPr/>
          <p:nvPr/>
        </p:nvSpPr>
        <p:spPr>
          <a:xfrm>
            <a:off x="620087" y="5722612"/>
            <a:ext cx="66617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hlinkClick r:id="rId5"/>
              </a:rPr>
              <a:t>/deps/v8/src/runtime-profiler.cc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40821272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37844"/>
            <a:ext cx="24383841" cy="2387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1144624" y="688963"/>
            <a:ext cx="12071941" cy="93358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Turbofan 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优化限制 </a:t>
            </a:r>
            <a:r>
              <a:rPr lang="en-US" altLang="zh-CN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– </a:t>
            </a:r>
            <a:r>
              <a:rPr lang="zh-CN" altLang="en-US" sz="5400" b="1" dirty="0">
                <a:solidFill>
                  <a:schemeClr val="bg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从现象开始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6721" y="813865"/>
            <a:ext cx="3670301" cy="6837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E3F9946E-6BF7-4E2E-836B-9E88751D0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071" y="5760720"/>
            <a:ext cx="15738604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zh-CN" altLang="zh-CN" sz="3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generate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 {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'(function func'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n +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'(x) { return 0'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 n; ++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'+x'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'; })'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3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//generate(10)</a:t>
            </a:r>
            <a:r>
              <a:rPr kumimoji="0" lang="zh-CN" altLang="zh-CN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kumimoji="0" lang="zh-CN" altLang="zh-CN" sz="3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function func10(x) { return 0+x+x+x+x+x+x+x+x+x+x; }</a:t>
            </a:r>
            <a:endParaRPr kumimoji="0" lang="zh-CN" altLang="zh-CN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B9BC0F-5D9B-4051-87F5-8589242E589B}"/>
              </a:ext>
            </a:extLst>
          </p:cNvPr>
          <p:cNvSpPr txBox="1"/>
          <p:nvPr/>
        </p:nvSpPr>
        <p:spPr>
          <a:xfrm>
            <a:off x="3228071" y="3889097"/>
            <a:ext cx="14792960" cy="15799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14350" marR="0" indent="-5143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--opt / --no-opt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开启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关闭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Turbofan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优化（默认开启）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marR="0" indent="-5143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 Medium"/>
            </a:endParaRPr>
          </a:p>
          <a:p>
            <a:pPr marL="514350" marR="0" indent="-5143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函数生成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962940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3422</TotalTime>
  <Words>436</Words>
  <Application>Microsoft Office PowerPoint</Application>
  <PresentationFormat>自定义</PresentationFormat>
  <Paragraphs>69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Gill Sans</vt:lpstr>
      <vt:lpstr>Helvetica Neue</vt:lpstr>
      <vt:lpstr>Helvetica Neue Light</vt:lpstr>
      <vt:lpstr>Helvetica Neue Medium</vt:lpstr>
      <vt:lpstr>Lantinghei SC Extralight</vt:lpstr>
      <vt:lpstr>Microsoft JhengHei</vt:lpstr>
      <vt:lpstr>PingFang SC Medium</vt:lpstr>
      <vt:lpstr>PingFang SC Regular</vt:lpstr>
      <vt:lpstr>PingFang SC Semibold</vt:lpstr>
      <vt:lpstr>微软雅黑</vt:lpstr>
      <vt:lpstr>微软雅黑 Light</vt:lpstr>
      <vt:lpstr>Arial</vt:lpstr>
      <vt:lpstr>Consolas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huangsu</dc:creator>
  <cp:lastModifiedBy>黄加樑</cp:lastModifiedBy>
  <cp:revision>366</cp:revision>
  <dcterms:created xsi:type="dcterms:W3CDTF">2019-06-16T06:11:43Z</dcterms:created>
  <dcterms:modified xsi:type="dcterms:W3CDTF">2019-07-30T14:47:42Z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