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312" r:id="rId4"/>
    <p:sldId id="324" r:id="rId5"/>
    <p:sldId id="323" r:id="rId6"/>
    <p:sldId id="315" r:id="rId7"/>
    <p:sldId id="333" r:id="rId8"/>
    <p:sldId id="330" r:id="rId9"/>
    <p:sldId id="338" r:id="rId10"/>
    <p:sldId id="335" r:id="rId11"/>
    <p:sldId id="316" r:id="rId12"/>
    <p:sldId id="329" r:id="rId13"/>
    <p:sldId id="336" r:id="rId14"/>
    <p:sldId id="331" r:id="rId15"/>
    <p:sldId id="314" r:id="rId16"/>
    <p:sldId id="318" r:id="rId17"/>
    <p:sldId id="317" r:id="rId18"/>
    <p:sldId id="319" r:id="rId19"/>
    <p:sldId id="337" r:id="rId20"/>
    <p:sldId id="311" r:id="rId21"/>
    <p:sldId id="321" r:id="rId22"/>
    <p:sldId id="260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891" autoAdjust="0"/>
  </p:normalViewPr>
  <p:slideViewPr>
    <p:cSldViewPr snapToGrid="0" snapToObjects="1">
      <p:cViewPr varScale="1">
        <p:scale>
          <a:sx n="35" d="100"/>
          <a:sy n="35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01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87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3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097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273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859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547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810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310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26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04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0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12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90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65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06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5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01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深底">
    <p:bg>
      <p:bgPr>
        <a:solidFill>
          <a:srgbClr val="26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204786" y="203200"/>
            <a:ext cx="7869389" cy="675979"/>
          </a:xfrm>
          <a:prstGeom prst="rect">
            <a:avLst/>
          </a:prstGeom>
        </p:spPr>
        <p:txBody>
          <a:bodyPr lIns="71436" tIns="71436" rIns="71436" bIns="71436"/>
          <a:lstStyle>
            <a:lvl1pPr algn="l" defTabSz="584200">
              <a:defRPr sz="3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965200"/>
            <a:ext cx="5369306" cy="6350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68560" y="13073062"/>
            <a:ext cx="434975" cy="4603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 sz="2200"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 descr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 descr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 descr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 descr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 descr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 descr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odejs/node/blob/master/deps/v8/src/compiler/pipeline.cc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ugs.chromium.org/p/v8/issues/detail?id=8538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16279593" y="875320"/>
            <a:ext cx="8104407" cy="59355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1144625" y="5044148"/>
            <a:ext cx="9222076" cy="27988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/>
              <a:t>浅析</a:t>
            </a:r>
            <a:r>
              <a:rPr lang="en-US" altLang="zh-CN" b="1" dirty="0"/>
              <a:t>V8</a:t>
            </a:r>
            <a:r>
              <a:rPr lang="zh-CN" altLang="en-US" b="1" dirty="0"/>
              <a:t>聊聊</a:t>
            </a:r>
            <a:r>
              <a:rPr lang="en-US" altLang="zh-CN" b="1" dirty="0"/>
              <a:t>JS</a:t>
            </a:r>
            <a:r>
              <a:rPr lang="zh-CN" altLang="en-US" b="1" dirty="0"/>
              <a:t>性能</a:t>
            </a:r>
            <a:endParaRPr lang="zh-CN" altLang="en-US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主讲人：黄加樑</a:t>
            </a:r>
            <a:endParaRPr lang="zh-CN" altLang="en-US" dirty="0">
              <a:latin typeface="PingFang SC Semibold"/>
              <a:ea typeface="PingFang SC Semibold"/>
              <a:cs typeface="PingFang SC Semibold"/>
              <a:sym typeface="PingFang SC Semibold"/>
            </a:endParaRP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b="1" dirty="0"/>
              <a:t>时   间：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201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9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年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8</a:t>
            </a: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月</a:t>
            </a:r>
            <a:r>
              <a:rPr 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1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25" y="11775616"/>
            <a:ext cx="3412713" cy="6357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从现象开始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3F9946E-6BF7-4E2E-836B-9E88751D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772" y="2827267"/>
            <a:ext cx="12545422" cy="99338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./</a:t>
            </a:r>
            <a:r>
              <a:rPr lang="en-US" altLang="zh-CN" sz="4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/case-func10.js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measure: </a:t>
            </a:r>
            <a:r>
              <a:rPr lang="en-US" altLang="zh-CN" sz="4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212.007ms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--no-opt ./</a:t>
            </a:r>
            <a:r>
              <a:rPr lang="en-US" altLang="zh-CN" sz="4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/case-func10.js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measure: 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671.125ms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en-US" altLang="zh-CN" sz="4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/case-func10000.js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measure: </a:t>
            </a:r>
            <a:r>
              <a:rPr lang="en-US" altLang="zh-CN" sz="4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2715.201ms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--no-opt ./</a:t>
            </a:r>
            <a:r>
              <a:rPr lang="en-US" altLang="zh-CN" sz="4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/case-func10000.js</a:t>
            </a:r>
          </a:p>
          <a:p>
            <a:pPr lvl="0" algn="l" defTabSz="914400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measure: </a:t>
            </a:r>
            <a:r>
              <a:rPr lang="en-US" altLang="zh-CN" sz="4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2675.396ms</a:t>
            </a:r>
            <a:endParaRPr lang="zh-CN" altLang="zh-CN" sz="4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02103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Bytecode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D7D92A-075C-40D2-B888-8F5663AA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07" y="3021234"/>
            <a:ext cx="14650164" cy="9448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[generated bytecode for function: func10]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 count 2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 count 2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 size 16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16 E&gt; 0000021FC005FC06 @    0 : a5                StackCheck 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38 S&gt; 0000021FC005FC07 @    1 : 0c 03             LdaSmi [3]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0000021FC005FC09 @    3 : 26 fb             Star r0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40 S&gt; 0000021FC005FC0B @    5 : 25 02             Ldar a0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56 E&gt; 0000021FC005FC0D @    7 : 34 fb 00          Add r0, [0]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0000021FC005FC10 @   10 : 26 fa             Star r1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0000021FC005FC12 @   12 : 25 02             Ldar a0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58 E&gt; 0000021FC005FC14 @   14 : 34 fa 01          Add r1, [1]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0000021FC005FC17 @   17 : 26 fa             Star r1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0000021FC005FC19 @   19 : 25 02             Ldar a0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Consolas" panose="020B0609020204030204" pitchFamily="49" charset="0"/>
              </a:rPr>
              <a:t>……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74 E&gt; 0000021FC005FC4C @   70 : 34 fa 09          Add r1, [9]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77 S&gt; 0000021FC005FC4F @   73 : a9                Return 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 pool (size = 0)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 Table (size = 0)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F9A9AE-EC5B-493B-8B52-CDEA07962851}"/>
              </a:ext>
            </a:extLst>
          </p:cNvPr>
          <p:cNvSpPr txBox="1"/>
          <p:nvPr/>
        </p:nvSpPr>
        <p:spPr>
          <a:xfrm>
            <a:off x="1144624" y="5647412"/>
            <a:ext cx="4864290" cy="1579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Func10</a:t>
            </a:r>
            <a:r>
              <a:rPr kumimoji="0" lang="zh-CN" altLang="en-US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的字节码</a:t>
            </a:r>
            <a:endParaRPr kumimoji="0" lang="en-US" altLang="zh-CN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74 Bytes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335383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Machine Code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FBC552-C90D-497B-A057-E2EAC499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040" y="3279216"/>
            <a:ext cx="16377920" cy="84638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Instructions (size = 356)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000002F8C17C4320     0  488b59e0       REX.W movq rbx,[rcx-0x20]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000002F8C17C4324     4  f6430f01       testb [rbx+0xf],0x1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000002F8C17C4328     8  740d           jz 000002F8C17C4337  &lt;+0x17&gt;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000002F8C17C432A     a  49ba90e55ed3f67f0000 REX.W movq r10,00007FF6D35EE590  (CompileLazyDeoptimizedCode)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000002F8C17C4334    14  41ffe2         jmp r10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000002F8C17C4337    17  55             push rbp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000002F8C17C4338    18  4889e5         REX.W movq rbp,rsp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000002F8C17C433B    1b  56             push rsi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000002F8C17C433C    1c  57             push rdi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000002F8C17C433D    1d  4883ec08       REX.W subq rsp,0x8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000002F8C17C4341    21  488975e8       REX.W movq [rbp-0x18],rsi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200" dirty="0">
                <a:latin typeface="Consolas" panose="020B0609020204030204" pitchFamily="49" charset="0"/>
              </a:rPr>
              <a:t>……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000002F8C17C447C   15c  e8bfdb0700     call 000002F8C1842040    ;; lazy deoptimization bailout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000002F8C17C4481   161  0f1f00         nop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BCE7F-7C51-4C4A-B706-89D8CAB35747}"/>
              </a:ext>
            </a:extLst>
          </p:cNvPr>
          <p:cNvSpPr txBox="1"/>
          <p:nvPr/>
        </p:nvSpPr>
        <p:spPr>
          <a:xfrm>
            <a:off x="1144624" y="5422643"/>
            <a:ext cx="4145280" cy="21339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 b="1" dirty="0"/>
              <a:t>Func10</a:t>
            </a:r>
            <a:r>
              <a:rPr lang="zh-CN" altLang="en-US" sz="4400" b="1" dirty="0"/>
              <a:t>优化后的机器码</a:t>
            </a:r>
            <a:endParaRPr kumimoji="0" lang="en-US" altLang="zh-CN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356 Bytes 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220773492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8220199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内存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4D426023-4C3B-4E38-845B-2F87B3338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3154" y="3267810"/>
            <a:ext cx="16877692" cy="94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0992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性能优化机制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原因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FBC552-C90D-497B-A057-E2EAC499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042" y="7666471"/>
            <a:ext cx="891377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 </a:t>
            </a: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的限制 </a:t>
            </a:r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60KB</a:t>
            </a: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（注意是字节码）</a:t>
            </a:r>
            <a:endParaRPr lang="en-US" altLang="zh-CN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猜测：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需要控制内存的使用</a:t>
            </a:r>
            <a:endParaRPr lang="en-US" altLang="zh-CN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生成的机器码在不同指令集上有限制</a:t>
            </a:r>
            <a:endParaRPr lang="en-US" altLang="zh-CN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74EF89-B6FA-4754-AB7E-A70672232CD5}"/>
              </a:ext>
            </a:extLst>
          </p:cNvPr>
          <p:cNvSpPr/>
          <p:nvPr/>
        </p:nvSpPr>
        <p:spPr>
          <a:xfrm>
            <a:off x="13216565" y="8319613"/>
            <a:ext cx="7190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hlinkClick r:id="rId5"/>
              </a:rPr>
              <a:t>/deps/v8/src/compiler/pipeline.cc</a:t>
            </a:r>
            <a:endParaRPr lang="zh-CN" alt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5AA24D-73C9-4B7B-8D8E-E75A282C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042" y="3811012"/>
            <a:ext cx="1645835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OptimizationReason RuntimeProfiler::ShouldOptimize(JSFunction* function,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生成的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bytecode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大于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60kb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，跳出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(shared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GetBytecodeArray()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length() &gt; kMaxBytecodeSizeForOpt)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OptimizationReason::kDoNotOptimize;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3024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Shape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（形状）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9EFB3A7-955D-4620-A1F3-E71DE0237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8284" y="3588166"/>
            <a:ext cx="15247272" cy="85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20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Shape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（形状）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34422-B691-4D56-A7BE-7EE67A15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02878"/>
            <a:ext cx="1436624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0x03fb308ff1b9 &lt;Object map = 0000015B2B2F9489&gt;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0x03fb308ff2c1 &lt;Object map = 0000015B2B2F9489&gt;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a, b shape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相同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0x03a7049bf1b1 &lt;Object map = 0000000D753F9489&gt;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0x03a7049bf2b9 &lt;Object map = 0000000D753F9579&gt;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a, b </a:t>
            </a:r>
            <a:r>
              <a:rPr kumimoji="0" lang="zh-CN" altLang="zh-CN" sz="3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zh-CN" altLang="zh-CN" sz="3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0337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Shape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（形状）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9EFB3A7-955D-4620-A1F3-E71DE0237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568284" y="3604792"/>
            <a:ext cx="15247272" cy="85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6689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内联缓存（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Inline Cache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D83541B-829A-4430-B60F-D9671AB1E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0627" y="3887237"/>
            <a:ext cx="17102586" cy="96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689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内联缓存（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Inline Cache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417D9DB3-A38C-4EA9-B3F2-DFB81DFC6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3895" y="3105589"/>
            <a:ext cx="16076210" cy="90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438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目录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336675" y="4387708"/>
            <a:ext cx="8101577" cy="6015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600" b="1" dirty="0"/>
              <a:t>V8 </a:t>
            </a:r>
            <a:r>
              <a:rPr lang="zh-CN" altLang="en-US" sz="6600" b="1" dirty="0"/>
              <a:t>背景介绍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600" b="1" dirty="0"/>
              <a:t>T</a:t>
            </a:r>
            <a:r>
              <a:rPr kumimoji="0" lang="en-US" altLang="zh-CN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urbofan </a:t>
            </a: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600" b="1" dirty="0"/>
              <a:t>Inline cache </a:t>
            </a:r>
            <a:r>
              <a:rPr lang="zh-CN" altLang="en-US" sz="6600" b="1" dirty="0"/>
              <a:t>机制</a:t>
            </a:r>
            <a:endParaRPr lang="en-US" altLang="zh-CN" sz="6600" b="1" dirty="0"/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4905" y="2516330"/>
            <a:ext cx="20107275" cy="50270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742950" indent="-742950" algn="l">
              <a:buFontTx/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尽量写小而美的函数（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60KB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限制，用构建工具可能会遇到）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FontTx/>
              <a:buAutoNum type="arabicPeriod"/>
            </a:pP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最好相同顺序初始化对象（减少不同类型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的产生）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AutoNum type="arabicPeriod"/>
            </a:pP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函数的返回类型最好是固定的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（利用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 cache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AutoNum type="arabicPeriod"/>
            </a:pP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以上三点都是错的。性能优化的必要性 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脱离实际聊性能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     https://bugs.chromium.org/p/v8/issues/detail?id=8538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1641475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Q&amp;A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38282" y="5607955"/>
            <a:ext cx="20107275" cy="31649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lang="en-US" altLang="zh-CN" sz="19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1134338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756" y="4927792"/>
            <a:ext cx="3839075" cy="22582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10039540" y="8579117"/>
            <a:ext cx="518795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b="1"/>
              <a:t>感谢聆听！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1"/>
            <a:ext cx="11765832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常见名词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336675" y="4985802"/>
            <a:ext cx="19996785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4000" b="1" dirty="0"/>
              <a:t>浏览器内核（引擎）：</a:t>
            </a:r>
            <a:r>
              <a:rPr lang="en-US" altLang="zh-CN" sz="4000" b="1" dirty="0" err="1"/>
              <a:t>WebKit</a:t>
            </a:r>
            <a:r>
              <a:rPr lang="en-US" altLang="zh-CN" sz="4000" b="1" dirty="0"/>
              <a:t> Blink Gecko X5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JS </a:t>
            </a:r>
            <a:r>
              <a:rPr lang="zh-CN" altLang="en-US" sz="4000" b="1" dirty="0"/>
              <a:t>引擎：</a:t>
            </a:r>
            <a:r>
              <a:rPr lang="en-US" altLang="zh-CN" sz="4000" b="1" dirty="0"/>
              <a:t>V8</a:t>
            </a:r>
            <a:r>
              <a:rPr lang="zh-CN" altLang="en-US" sz="4000" b="1" dirty="0"/>
              <a:t> </a:t>
            </a:r>
            <a:r>
              <a:rPr lang="en-US" altLang="zh-CN" sz="4000" b="1" dirty="0" err="1"/>
              <a:t>JavaScriptCore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SpiderMonkey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ChakraCore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4273158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5943935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概述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9CD37E-5A3E-4204-8861-941B3F7D7CF2}"/>
              </a:ext>
            </a:extLst>
          </p:cNvPr>
          <p:cNvSpPr txBox="1"/>
          <p:nvPr/>
        </p:nvSpPr>
        <p:spPr>
          <a:xfrm>
            <a:off x="1336675" y="4678026"/>
            <a:ext cx="19996785" cy="256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/>
              <a:t>V8 </a:t>
            </a:r>
            <a:r>
              <a:rPr lang="zh-CN" altLang="en-US" sz="4000" b="1" dirty="0"/>
              <a:t>是一个由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开源的高性能 </a:t>
            </a:r>
            <a:r>
              <a:rPr lang="en-US" altLang="zh-CN" sz="4000" b="1" dirty="0"/>
              <a:t>JavaScript </a:t>
            </a:r>
            <a:r>
              <a:rPr lang="zh-CN" altLang="en-US" sz="4000" b="1" dirty="0"/>
              <a:t>和 </a:t>
            </a:r>
            <a:r>
              <a:rPr lang="en-US" altLang="zh-CN" sz="4000" b="1" dirty="0" err="1"/>
              <a:t>WebAssembly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引擎，其源代码使用 </a:t>
            </a:r>
            <a:r>
              <a:rPr lang="en-US" altLang="zh-CN" sz="4000" b="1" dirty="0"/>
              <a:t>C++ </a:t>
            </a:r>
            <a:r>
              <a:rPr lang="zh-CN" altLang="en-US" sz="4000" b="1" dirty="0"/>
              <a:t>编写。</a:t>
            </a:r>
            <a:r>
              <a:rPr lang="en-US" altLang="zh-CN" sz="4000" b="1" dirty="0"/>
              <a:t>V8 </a:t>
            </a:r>
            <a:r>
              <a:rPr lang="zh-CN" altLang="en-US" sz="4000" b="1" dirty="0"/>
              <a:t>被用于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的开源浏览器 </a:t>
            </a:r>
            <a:r>
              <a:rPr lang="en-US" altLang="zh-CN" sz="4000" b="1" dirty="0"/>
              <a:t>Chrome </a:t>
            </a:r>
            <a:r>
              <a:rPr lang="zh-CN" altLang="en-US" sz="4000" b="1" dirty="0"/>
              <a:t>中，同时也被用于 </a:t>
            </a:r>
            <a:r>
              <a:rPr lang="en-US" altLang="zh-CN" sz="4000" b="1" dirty="0"/>
              <a:t>Node.js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pPr algn="l"/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V8 J</a:t>
            </a:r>
            <a:r>
              <a:rPr lang="en-US" altLang="zh-CN" sz="4000" b="1" dirty="0"/>
              <a:t>avaScript</a:t>
            </a:r>
            <a:r>
              <a:rPr lang="zh-CN" altLang="en-US" sz="4000" b="1" dirty="0"/>
              <a:t>引擎（解释、编译、执行）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673016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7328929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执行过程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8B95B2-B35C-4DE0-8039-D1E13B0AD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7" y="2745718"/>
            <a:ext cx="13915426" cy="100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89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4F4001-B2D0-4C07-B895-8DFE1BE7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37" y="3314572"/>
            <a:ext cx="14832195" cy="8568399"/>
          </a:xfrm>
          <a:prstGeom prst="rect">
            <a:avLst/>
          </a:prstGeom>
        </p:spPr>
      </p:pic>
      <p:pic>
        <p:nvPicPr>
          <p:cNvPr id="142" name="pasted-image.pdf"/>
          <p:cNvPicPr>
            <a:picLocks noChangeAspect="1"/>
          </p:cNvPicPr>
          <p:nvPr/>
        </p:nvPicPr>
        <p:blipFill>
          <a:blip r:embed="rId4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7213513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Pipeline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4F8B65-4392-4D89-8D14-2AC1C2894CCC}"/>
              </a:ext>
            </a:extLst>
          </p:cNvPr>
          <p:cNvSpPr txBox="1"/>
          <p:nvPr/>
        </p:nvSpPr>
        <p:spPr>
          <a:xfrm>
            <a:off x="2581539" y="7112426"/>
            <a:ext cx="8167741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V8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解释器：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Ignition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（点火装置）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优化编译器：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TurboFan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（涡轮扇发动机）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9944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7559762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826820C6-9FFD-4F1B-8C2B-5703B880A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481" y="3257440"/>
            <a:ext cx="15836052" cy="890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786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从现象开始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3F9946E-6BF7-4E2E-836B-9E88751D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071" y="5760720"/>
            <a:ext cx="1573860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'(function func'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n +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'(x) { return 0'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n; ++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'+x'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'; })'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//generate(10)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function func10(x) { return 0+x+x+x+x+x+x+x+x+x+x; }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B9BC0F-5D9B-4051-87F5-8589242E589B}"/>
              </a:ext>
            </a:extLst>
          </p:cNvPr>
          <p:cNvSpPr txBox="1"/>
          <p:nvPr/>
        </p:nvSpPr>
        <p:spPr>
          <a:xfrm>
            <a:off x="3228071" y="3889097"/>
            <a:ext cx="14792960" cy="1579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--opt / --no-opt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Turbofan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优化（默认开启）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函数生成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962940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从现象开始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BDFEF3-DC07-4135-BA40-7F31D5A7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86" y="5560236"/>
            <a:ext cx="9825126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func10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4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'measure'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5e6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func10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timeEnd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'measure'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12DA25-DD9B-40FD-BAE7-66102175D6B7}"/>
              </a:ext>
            </a:extLst>
          </p:cNvPr>
          <p:cNvSpPr txBox="1"/>
          <p:nvPr/>
        </p:nvSpPr>
        <p:spPr>
          <a:xfrm>
            <a:off x="1763486" y="3999130"/>
            <a:ext cx="6052457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5400" b="1" dirty="0"/>
              <a:t>case-func10.js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A9C80A-EB65-43E9-9CB9-AD49348A70B9}"/>
              </a:ext>
            </a:extLst>
          </p:cNvPr>
          <p:cNvSpPr txBox="1"/>
          <p:nvPr/>
        </p:nvSpPr>
        <p:spPr>
          <a:xfrm>
            <a:off x="12453258" y="3999129"/>
            <a:ext cx="6052457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5400" b="1" dirty="0"/>
              <a:t>case-func10000.js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CD67476-6D25-46DA-AF4E-BA72E09F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258" y="5560236"/>
            <a:ext cx="1075807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func10000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4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'measure'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func10000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timeEnd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'measure'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2143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518</Words>
  <Application>Microsoft Office PowerPoint</Application>
  <PresentationFormat>自定义</PresentationFormat>
  <Paragraphs>82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Adobe Myungjo Std M</vt:lpstr>
      <vt:lpstr>Gill Sans</vt:lpstr>
      <vt:lpstr>Helvetica Neue</vt:lpstr>
      <vt:lpstr>Helvetica Neue Light</vt:lpstr>
      <vt:lpstr>Helvetica Neue Medium</vt:lpstr>
      <vt:lpstr>Lantinghei SC Extralight</vt:lpstr>
      <vt:lpstr>Microsoft JhengHei</vt:lpstr>
      <vt:lpstr>PingFang SC Medium</vt:lpstr>
      <vt:lpstr>PingFang SC Regular</vt:lpstr>
      <vt:lpstr>PingFang SC Semibold</vt:lpstr>
      <vt:lpstr>微软雅黑</vt:lpstr>
      <vt:lpstr>微软雅黑 Light</vt:lpstr>
      <vt:lpstr>Arial</vt:lpstr>
      <vt:lpstr>Consolas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huangsu</dc:creator>
  <cp:lastModifiedBy>Alexander Huang</cp:lastModifiedBy>
  <cp:revision>398</cp:revision>
  <dcterms:created xsi:type="dcterms:W3CDTF">2019-06-16T06:11:43Z</dcterms:created>
  <dcterms:modified xsi:type="dcterms:W3CDTF">2019-07-30T19:47:42Z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