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312" r:id="rId4"/>
    <p:sldId id="272" r:id="rId5"/>
    <p:sldId id="313" r:id="rId6"/>
    <p:sldId id="315" r:id="rId7"/>
    <p:sldId id="314" r:id="rId8"/>
    <p:sldId id="316" r:id="rId9"/>
    <p:sldId id="305" r:id="rId10"/>
    <p:sldId id="306" r:id="rId11"/>
    <p:sldId id="307" r:id="rId12"/>
    <p:sldId id="308" r:id="rId13"/>
    <p:sldId id="309" r:id="rId14"/>
    <p:sldId id="311" r:id="rId15"/>
    <p:sldId id="260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0063"/>
  </p:normalViewPr>
  <p:slideViewPr>
    <p:cSldViewPr snapToGrid="0" snapToObjects="1">
      <p:cViewPr varScale="1">
        <p:scale>
          <a:sx n="58" d="100"/>
          <a:sy n="58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2400" b="1" dirty="0" err="1"/>
              <a:t>ChakraCore</a:t>
            </a:r>
            <a:r>
              <a:rPr lang="en-US" altLang="zh-CN" sz="2400" b="1" dirty="0"/>
              <a:t> Edge</a:t>
            </a:r>
            <a:r>
              <a:rPr lang="zh-CN" altLang="en-US" sz="2400" b="1" dirty="0"/>
              <a:t>的</a:t>
            </a:r>
            <a:r>
              <a:rPr lang="en-US" altLang="zh-CN" sz="2400" b="1" dirty="0" err="1"/>
              <a:t>js</a:t>
            </a:r>
            <a:r>
              <a:rPr lang="zh-CN" altLang="en-US" sz="2400" b="1" dirty="0"/>
              <a:t>引擎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04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3982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656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9859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878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深底">
    <p:bg>
      <p:bgPr>
        <a:solidFill>
          <a:srgbClr val="262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 hasCustomPrompt="1"/>
          </p:nvPr>
        </p:nvSpPr>
        <p:spPr>
          <a:xfrm>
            <a:off x="204786" y="203200"/>
            <a:ext cx="7869389" cy="675979"/>
          </a:xfrm>
          <a:prstGeom prst="rect">
            <a:avLst/>
          </a:prstGeom>
        </p:spPr>
        <p:txBody>
          <a:bodyPr lIns="71436" tIns="71436" rIns="71436" bIns="71436"/>
          <a:lstStyle>
            <a:lvl1pPr algn="l" defTabSz="584200">
              <a:defRPr sz="3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812800" y="965200"/>
            <a:ext cx="5369306" cy="635000"/>
          </a:xfrm>
          <a:prstGeom prst="rect">
            <a:avLst/>
          </a:prstGeom>
        </p:spPr>
        <p:txBody>
          <a:bodyPr lIns="76200" tIns="76200" rIns="76200" bIns="76200"/>
          <a:lstStyle>
            <a:lvl1pPr marL="0" indent="0" defTabSz="12700">
              <a:lnSpc>
                <a:spcPct val="12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0" indent="0" defTabSz="12700">
              <a:lnSpc>
                <a:spcPct val="12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0" indent="0" defTabSz="12700">
              <a:lnSpc>
                <a:spcPct val="12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0" indent="0" defTabSz="12700">
              <a:lnSpc>
                <a:spcPct val="12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0" indent="0" defTabSz="12700">
              <a:lnSpc>
                <a:spcPct val="12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68560" y="13073062"/>
            <a:ext cx="434975" cy="460375"/>
          </a:xfrm>
          <a:prstGeom prst="rect">
            <a:avLst/>
          </a:prstGeom>
        </p:spPr>
        <p:txBody>
          <a:bodyPr lIns="71436" tIns="71436" rIns="71436" bIns="71436"/>
          <a:lstStyle>
            <a:lvl1pPr defTabSz="584200">
              <a:defRPr sz="2200"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 descr="图像"/>
          <p:cNvSpPr>
            <a:spLocks noGrp="1"/>
          </p:cNvSpPr>
          <p:nvPr>
            <p:ph type="pic" sz="half" idx="13"/>
          </p:nvPr>
        </p:nvSpPr>
        <p:spPr>
          <a:xfrm>
            <a:off x="13165979" y="952500"/>
            <a:ext cx="9525002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 hasCustomPrompt="1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 hasCustomPrompt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 descr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 hasCustomPrompt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 descr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 descr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 descr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 hasCustomPrompt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  <a:lvl2pPr marL="1025525" indent="-390525" algn="ctr">
              <a:spcBef>
                <a:spcPts val="0"/>
              </a:spcBef>
              <a:defRPr sz="3200" i="1"/>
            </a:lvl2pPr>
            <a:lvl3pPr marL="1660525" indent="-390525" algn="ctr">
              <a:spcBef>
                <a:spcPts val="0"/>
              </a:spcBef>
              <a:defRPr sz="3200" i="1"/>
            </a:lvl3pPr>
            <a:lvl4pPr marL="2295525" indent="-390525" algn="ctr">
              <a:spcBef>
                <a:spcPts val="0"/>
              </a:spcBef>
              <a:defRPr sz="3200" i="1"/>
            </a:lvl4pPr>
            <a:lvl5pPr marL="2930525" indent="-390525" algn="ctr">
              <a:spcBef>
                <a:spcPts val="0"/>
              </a:spcBef>
              <a:defRPr sz="3200" i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 descr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 descr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5pPr>
      <a:lvl6pPr marL="3761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6pPr>
      <a:lvl7pPr marL="4396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7pPr>
      <a:lvl8pPr marL="5031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8pPr>
      <a:lvl9pPr marL="5666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hyperlink" Target="https://m-vip.kaola.com/app/kaola-bean-signi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henqingspring/vue-lottie" TargetMode="External"/><Relationship Id="rId5" Type="http://schemas.openxmlformats.org/officeDocument/2006/relationships/hyperlink" Target="https://www.jianshu.com/p/87d219d0f2a8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irbnb.io/lottie/#/web?id=usage-1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9" name="pasted-image.pdf"/>
          <p:cNvPicPr>
            <a:picLocks noChangeAspect="1"/>
          </p:cNvPicPr>
          <p:nvPr/>
        </p:nvPicPr>
        <p:blipFill>
          <a:blip r:embed="rId4"/>
          <a:srcRect r="19681"/>
          <a:stretch>
            <a:fillRect/>
          </a:stretch>
        </p:blipFill>
        <p:spPr>
          <a:xfrm>
            <a:off x="16279593" y="875320"/>
            <a:ext cx="8104407" cy="59355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" name="Shape 130" descr="NETEASE…"/>
          <p:cNvSpPr/>
          <p:nvPr/>
        </p:nvSpPr>
        <p:spPr>
          <a:xfrm>
            <a:off x="1144625" y="875320"/>
            <a:ext cx="4118230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NETEASE</a:t>
            </a:r>
          </a:p>
          <a:p>
            <a:pPr algn="l">
              <a:defRPr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Kaola Center Training </a:t>
            </a:r>
          </a:p>
        </p:txBody>
      </p:sp>
      <p:sp>
        <p:nvSpPr>
          <p:cNvPr id="131" name="Shape 131"/>
          <p:cNvSpPr/>
          <p:nvPr/>
        </p:nvSpPr>
        <p:spPr>
          <a:xfrm>
            <a:off x="1144625" y="5044148"/>
            <a:ext cx="9113072" cy="279884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90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rPr lang="zh-CN" altLang="en-US" b="1" dirty="0"/>
              <a:t>浅析 </a:t>
            </a:r>
            <a:r>
              <a:rPr lang="en-US" altLang="zh-CN" b="1" dirty="0"/>
              <a:t>V8 </a:t>
            </a:r>
            <a:r>
              <a:rPr lang="zh-CN" altLang="en-US" b="1" dirty="0"/>
              <a:t>看 </a:t>
            </a:r>
            <a:r>
              <a:rPr lang="en-US" altLang="zh-CN" b="1" dirty="0"/>
              <a:t>JS </a:t>
            </a:r>
            <a:r>
              <a:rPr lang="zh-CN" altLang="en-US" b="1" dirty="0"/>
              <a:t>性能</a:t>
            </a:r>
            <a:endParaRPr lang="zh-CN" altLang="en-US" dirty="0"/>
          </a:p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rPr lang="zh-CN" altLang="en-US"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主讲人：黄加樑</a:t>
            </a:r>
            <a:endParaRPr lang="zh-CN" altLang="en-US" dirty="0">
              <a:latin typeface="PingFang SC Semibold"/>
              <a:ea typeface="PingFang SC Semibold"/>
              <a:cs typeface="PingFang SC Semibold"/>
              <a:sym typeface="PingFang SC Semibold"/>
            </a:endParaRPr>
          </a:p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rPr b="1" dirty="0"/>
              <a:t>时   间：</a:t>
            </a:r>
            <a:r>
              <a:rPr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201</a:t>
            </a:r>
            <a:r>
              <a:rPr lang="en-US" altLang="zh-CN"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9</a:t>
            </a:r>
            <a:r>
              <a:rPr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年</a:t>
            </a:r>
            <a:r>
              <a:rPr lang="en-US" altLang="zh-CN"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8</a:t>
            </a:r>
            <a:r>
              <a:rPr lang="zh-CN" altLang="en-US"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月</a:t>
            </a:r>
            <a:r>
              <a:rPr lang="en-US"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1</a:t>
            </a:r>
            <a:r>
              <a:rPr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日</a:t>
            </a:r>
          </a:p>
        </p:txBody>
      </p:sp>
      <p:pic>
        <p:nvPicPr>
          <p:cNvPr id="132" name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625" y="11775616"/>
            <a:ext cx="3412713" cy="63579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9667"/>
            <a:ext cx="4146550" cy="9321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l"/>
            <a:r>
              <a:rPr lang="en-US" altLang="zh-CN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Lottie</a:t>
            </a:r>
            <a:r>
              <a:rPr lang="zh-CN" altLang="en-US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优缺点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1233805" y="3226118"/>
            <a:ext cx="21781135" cy="78574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优点：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1. 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使用方便、灵活、可控。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2. 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大大节省开发的人力。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3. 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所见即所得，最终效果，基本和视觉给的一致，不用再瞎逼逼。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4. 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大小比使用</a:t>
            </a: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GIF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或逐帧动画来的小。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5. 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只要动画符合要求，基本很流畅，性能也好。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6. 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视觉只需输出一个</a:t>
            </a: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json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文件，便可多端复用，且效果基本一致。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缺点：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1. 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包很大，</a:t>
            </a: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json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文件也很大。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2. 对一些AE属性支持不够完全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。</a:t>
            </a:r>
            <a:endParaRPr kumimoji="0" lang="en-US" altLang="zh-CN" sz="3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3. 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太依赖视觉，需要其给动效</a:t>
            </a: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json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。</a:t>
            </a:r>
            <a:endParaRPr kumimoji="0" lang="en-US" altLang="zh-CN" sz="3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4. 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对视觉的动效实现有较高要求，否则及其影响性能（基本不能用）。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9667"/>
            <a:ext cx="8290560" cy="9321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l"/>
            <a:r>
              <a:rPr lang="zh-CN" altLang="en-US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考拉豆</a:t>
            </a:r>
            <a:r>
              <a:rPr lang="en-US" altLang="zh-CN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lottie</a:t>
            </a:r>
            <a:r>
              <a:rPr lang="zh-CN" altLang="en-US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使用</a:t>
            </a:r>
            <a:r>
              <a:rPr lang="en-US" altLang="zh-CN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-</a:t>
            </a:r>
            <a:r>
              <a:rPr lang="zh-CN" altLang="en-US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  <a:hlinkClick r:id="rId4" action="ppaction://hlinkfile"/>
              </a:rPr>
              <a:t>先看效果</a:t>
            </a:r>
            <a:endParaRPr lang="zh-CN" altLang="en-US" sz="5400" b="1">
              <a:solidFill>
                <a:schemeClr val="bg1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pic>
        <p:nvPicPr>
          <p:cNvPr id="3" name="图片 2" descr="lottie_siz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05" y="2840990"/>
            <a:ext cx="24178895" cy="1022223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9667"/>
            <a:ext cx="8290560" cy="9321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l"/>
            <a:r>
              <a:rPr lang="zh-CN" altLang="en-US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考拉豆</a:t>
            </a:r>
            <a:r>
              <a:rPr lang="en-US" altLang="zh-CN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lottie</a:t>
            </a:r>
            <a:r>
              <a:rPr lang="zh-CN" altLang="en-US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使用</a:t>
            </a:r>
            <a:r>
              <a:rPr lang="en-US" altLang="zh-CN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-</a:t>
            </a:r>
            <a:r>
              <a:rPr lang="zh-CN" altLang="en-US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踩过的坑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1144905" y="3579813"/>
            <a:ext cx="20654645" cy="81038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优化：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只引用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lottie_svg</a:t>
            </a:r>
            <a:endParaRPr kumimoji="0" lang="zh-CN" altLang="en-US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2.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代码分割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3.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播放结束后销毁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4.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尽可能降低质量，提高性能。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5.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压缩资源图片</a:t>
            </a:r>
            <a:endParaRPr kumimoji="0" lang="en-US" altLang="zh-CN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坑：</a:t>
            </a:r>
            <a:endParaRPr kumimoji="0" lang="en-US" altLang="zh-CN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视觉使用了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lottie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不支持的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特性，导致动画播放有问题。</a:t>
            </a:r>
            <a:endParaRPr kumimoji="0" lang="en-US" altLang="zh-CN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2.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视觉导出的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json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文件有引用图片资源，需要对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json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做下处理。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3.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前端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lottie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包的版本和视觉的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bodymovin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插件版本不一致，导致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js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报错。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</a:t>
            </a:r>
            <a:r>
              <a:rPr kumimoji="0" lang="en-US" altLang="zh-CN" sz="4000" i="1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Cannot read property 'length' of undefined</a:t>
            </a:r>
            <a:endParaRPr kumimoji="0" lang="en-US" altLang="zh-CN" sz="4000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4. </a:t>
            </a:r>
            <a:r>
              <a:rPr kumimoji="0" lang="zh-CN" altLang="en-US" sz="4000" b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视觉使用了多处</a:t>
            </a:r>
            <a:r>
              <a:rPr kumimoji="0" lang="en-US" altLang="zh-CN" sz="4000" b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mask</a:t>
            </a:r>
            <a:r>
              <a:rPr kumimoji="0" lang="zh-CN" altLang="en-US" sz="4000" b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导致的性能问题。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9667"/>
            <a:ext cx="1604645" cy="9321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l"/>
            <a:r>
              <a:rPr lang="en-US" altLang="zh-CN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Q&amp;A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1144905" y="3359785"/>
            <a:ext cx="21876385" cy="5641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为什么会和视觉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的效果不一致，甚至有卡顿？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5" action="ppaction://hlinkfile"/>
              </a:rPr>
              <a:t>一般是使用了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5" action="ppaction://hlinkfile"/>
              </a:rPr>
              <a:t>lottie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5" action="ppaction://hlinkfile"/>
              </a:rPr>
              <a:t>不支持的特性，或视觉没按规范制作动画，导致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5" action="ppaction://hlinkfile"/>
              </a:rPr>
              <a:t>lottie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5" action="ppaction://hlinkfile"/>
              </a:rPr>
              <a:t>性能问题。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2.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为什么不用vue-lottie？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6" action="ppaction://hlinkfile"/>
              </a:rPr>
              <a:t>看代码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3.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什么情况下适合用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lottie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？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	lottie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本身很大，且如果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AE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动画不规范，容易有性能问题。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——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简单动画考虑直接用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css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处理，复杂动画可以考虑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lottie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。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9667"/>
            <a:ext cx="1475740" cy="9321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l"/>
            <a:r>
              <a:rPr lang="zh-CN" altLang="en-US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总结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1144905" y="4362987"/>
            <a:ext cx="20107275" cy="133369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742950" indent="-742950" algn="l">
              <a:buAutoNum type="arabicPeriod"/>
            </a:pPr>
            <a:r>
              <a:rPr lang="zh-CN" altLang="en-US" sz="4000" b="1" dirty="0"/>
              <a:t>始终以相同顺序初始化对象</a:t>
            </a:r>
            <a:endParaRPr lang="en-US" altLang="zh-CN" sz="4000" b="1" dirty="0"/>
          </a:p>
          <a:p>
            <a:pPr marL="742950" indent="-742950" algn="l">
              <a:buAutoNum type="arabicPeriod"/>
            </a:pPr>
            <a:r>
              <a:rPr lang="zh-CN" altLang="en-US" sz="4000" b="1" dirty="0"/>
              <a:t>性能优化的必要性 </a:t>
            </a:r>
            <a:r>
              <a:rPr lang="en-US" altLang="zh-CN" sz="4000" b="1" dirty="0"/>
              <a:t>– </a:t>
            </a:r>
            <a:r>
              <a:rPr lang="zh-CN" altLang="en-US" sz="4000" b="1"/>
              <a:t>深度还没达到</a:t>
            </a:r>
            <a:endParaRPr lang="en-US" altLang="zh-CN" sz="4000" b="1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5" name="pasted-image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756" y="4927792"/>
            <a:ext cx="3839075" cy="22582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6" name="Shape 176" descr="NETEASE…"/>
          <p:cNvSpPr/>
          <p:nvPr/>
        </p:nvSpPr>
        <p:spPr>
          <a:xfrm>
            <a:off x="1144625" y="875320"/>
            <a:ext cx="4118230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NETEASE</a:t>
            </a:r>
          </a:p>
          <a:p>
            <a:pPr algn="l">
              <a:defRPr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Kaola Center Training </a:t>
            </a:r>
          </a:p>
        </p:txBody>
      </p:sp>
      <p:sp>
        <p:nvSpPr>
          <p:cNvPr id="177" name="Shape 177"/>
          <p:cNvSpPr/>
          <p:nvPr/>
        </p:nvSpPr>
        <p:spPr>
          <a:xfrm>
            <a:off x="10039540" y="8579117"/>
            <a:ext cx="518795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80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rPr b="1"/>
              <a:t>感谢聆听！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9667"/>
            <a:ext cx="1475740" cy="9321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/>
              <a:t>目录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1336675" y="4387708"/>
            <a:ext cx="5887830" cy="6015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6600" b="1" dirty="0"/>
              <a:t>引擎介绍</a:t>
            </a:r>
            <a:endParaRPr kumimoji="0" lang="zh-CN" altLang="en-US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6600" b="1" dirty="0"/>
              <a:t>性能优化机制</a:t>
            </a:r>
            <a:endParaRPr lang="en-US" altLang="zh-CN" sz="6600" b="1" dirty="0"/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6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具体实践</a:t>
            </a:r>
            <a:endParaRPr kumimoji="0" lang="en-US" altLang="zh-CN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6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总结</a:t>
            </a:r>
            <a:endParaRPr kumimoji="0" lang="en-US" altLang="zh-CN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8962"/>
            <a:ext cx="11765832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/>
              <a:t>引擎介绍</a:t>
            </a:r>
            <a:r>
              <a:rPr lang="zh-CN" altLang="en-US" sz="5400" b="1" dirty="0">
                <a:solidFill>
                  <a:srgbClr val="000000"/>
                </a:solidFill>
                <a:latin typeface="Helvetica Neue Medium"/>
                <a:sym typeface="Helvetica Neue Medium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常见名词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1336675" y="4370250"/>
            <a:ext cx="19996785" cy="31803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zh-CN" altLang="en-US" sz="4000" b="1" dirty="0"/>
              <a:t>浏览器内核（引擎）：</a:t>
            </a:r>
            <a:r>
              <a:rPr lang="en-US" altLang="zh-CN" sz="4000" b="1" dirty="0" err="1"/>
              <a:t>WebKit</a:t>
            </a:r>
            <a:r>
              <a:rPr lang="en-US" altLang="zh-CN" sz="4000" b="1" dirty="0"/>
              <a:t> Blink Gecko X5</a:t>
            </a:r>
          </a:p>
          <a:p>
            <a:pPr algn="l"/>
            <a:endParaRPr lang="en-US" altLang="zh-CN" sz="4000" b="1" dirty="0"/>
          </a:p>
          <a:p>
            <a:pPr algn="l"/>
            <a:r>
              <a:rPr lang="en-US" altLang="zh-CN" sz="4000" b="1" dirty="0"/>
              <a:t>JS </a:t>
            </a:r>
            <a:r>
              <a:rPr lang="zh-CN" altLang="en-US" sz="4000" b="1" dirty="0"/>
              <a:t>引擎：</a:t>
            </a:r>
            <a:r>
              <a:rPr lang="en-US" altLang="zh-CN" sz="4000" b="1" dirty="0"/>
              <a:t>V8</a:t>
            </a:r>
            <a:r>
              <a:rPr lang="zh-CN" altLang="en-US" sz="4000" b="1" dirty="0"/>
              <a:t> </a:t>
            </a:r>
            <a:r>
              <a:rPr lang="en-US" altLang="zh-CN" sz="4000" b="1" dirty="0" err="1"/>
              <a:t>JavaScriptCore</a:t>
            </a:r>
            <a:r>
              <a:rPr lang="en-US" altLang="zh-CN" sz="4000" b="1" dirty="0"/>
              <a:t> </a:t>
            </a:r>
            <a:r>
              <a:rPr lang="en-US" altLang="zh-CN" sz="4000" b="1" dirty="0" err="1"/>
              <a:t>SpiderMonkey</a:t>
            </a:r>
            <a:r>
              <a:rPr lang="en-US" altLang="zh-CN" sz="4000" b="1" dirty="0"/>
              <a:t> </a:t>
            </a:r>
            <a:r>
              <a:rPr lang="en-US" altLang="zh-CN" sz="4000" b="1" dirty="0" err="1"/>
              <a:t>ChakraCore</a:t>
            </a:r>
            <a:endParaRPr lang="en-US" altLang="zh-CN" sz="4000" b="1" dirty="0"/>
          </a:p>
          <a:p>
            <a:pPr algn="l"/>
            <a:endParaRPr lang="en-US" altLang="zh-CN" sz="4000" b="1" dirty="0"/>
          </a:p>
          <a:p>
            <a:pPr algn="l"/>
            <a:r>
              <a:rPr lang="zh-CN" altLang="en-US" sz="4000" b="1" dirty="0"/>
              <a:t>浏览器：</a:t>
            </a:r>
            <a:r>
              <a:rPr lang="en-US" altLang="zh-CN" sz="4000" b="1" dirty="0"/>
              <a:t>Chromium Chrome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2731589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8963"/>
            <a:ext cx="4991751" cy="9335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/>
              <a:t>引擎介绍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概述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1336675" y="4678026"/>
            <a:ext cx="19996785" cy="25648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4000" b="1" dirty="0"/>
              <a:t>V8 </a:t>
            </a:r>
            <a:r>
              <a:rPr lang="zh-CN" altLang="en-US" sz="4000" b="1" dirty="0"/>
              <a:t>是一个由 </a:t>
            </a:r>
            <a:r>
              <a:rPr lang="en-US" altLang="zh-CN" sz="4000" b="1" dirty="0"/>
              <a:t>Google </a:t>
            </a:r>
            <a:r>
              <a:rPr lang="zh-CN" altLang="en-US" sz="4000" b="1" dirty="0"/>
              <a:t>开源的高性能 </a:t>
            </a:r>
            <a:r>
              <a:rPr lang="en-US" altLang="zh-CN" sz="4000" b="1" dirty="0"/>
              <a:t>JavaScript </a:t>
            </a:r>
            <a:r>
              <a:rPr lang="zh-CN" altLang="en-US" sz="4000" b="1" dirty="0"/>
              <a:t>和 </a:t>
            </a:r>
            <a:r>
              <a:rPr lang="en-US" altLang="zh-CN" sz="4000" b="1" dirty="0" err="1"/>
              <a:t>WebAssembly</a:t>
            </a:r>
            <a:r>
              <a:rPr lang="en-US" altLang="zh-CN" sz="4000" b="1" dirty="0"/>
              <a:t> </a:t>
            </a:r>
            <a:r>
              <a:rPr lang="zh-CN" altLang="en-US" sz="4000" b="1" dirty="0"/>
              <a:t>引擎，其源代码使用 </a:t>
            </a:r>
            <a:r>
              <a:rPr lang="en-US" altLang="zh-CN" sz="4000" b="1" dirty="0"/>
              <a:t>C++ </a:t>
            </a:r>
            <a:r>
              <a:rPr lang="zh-CN" altLang="en-US" sz="4000" b="1" dirty="0"/>
              <a:t>编写。</a:t>
            </a:r>
            <a:r>
              <a:rPr lang="en-US" altLang="zh-CN" sz="4000" b="1" dirty="0"/>
              <a:t>V8 </a:t>
            </a:r>
            <a:r>
              <a:rPr lang="zh-CN" altLang="en-US" sz="4000" b="1" dirty="0"/>
              <a:t>被用于 </a:t>
            </a:r>
            <a:r>
              <a:rPr lang="en-US" altLang="zh-CN" sz="4000" b="1" dirty="0"/>
              <a:t>Google </a:t>
            </a:r>
            <a:r>
              <a:rPr lang="zh-CN" altLang="en-US" sz="4000" b="1" dirty="0"/>
              <a:t>的开源浏览器 </a:t>
            </a:r>
            <a:r>
              <a:rPr lang="en-US" altLang="zh-CN" sz="4000" b="1" dirty="0"/>
              <a:t>Chrome </a:t>
            </a:r>
            <a:r>
              <a:rPr lang="zh-CN" altLang="en-US" sz="4000" b="1" dirty="0"/>
              <a:t>中，同时也被用于 </a:t>
            </a:r>
            <a:r>
              <a:rPr lang="en-US" altLang="zh-CN" sz="4000" b="1" dirty="0"/>
              <a:t>Node.js</a:t>
            </a:r>
            <a:r>
              <a:rPr lang="zh-CN" altLang="en-US" sz="4000" b="1" dirty="0"/>
              <a:t>。</a:t>
            </a:r>
            <a:endParaRPr lang="en-US" altLang="zh-CN" sz="4000" b="1" dirty="0"/>
          </a:p>
          <a:p>
            <a:pPr algn="l"/>
            <a:endParaRPr kumimoji="0" lang="en-US" altLang="zh-CN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</a:endParaRPr>
          </a:p>
          <a:p>
            <a:pPr algn="l"/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</a:rPr>
              <a:t>V8 J</a:t>
            </a:r>
            <a:r>
              <a:rPr lang="en-US" altLang="zh-CN" sz="4000" b="1" dirty="0"/>
              <a:t>avaScript</a:t>
            </a:r>
            <a:r>
              <a:rPr lang="zh-CN" altLang="en-US" sz="4000" b="1" dirty="0"/>
              <a:t>引擎（解释、编译、执行）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159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8963"/>
            <a:ext cx="6376746" cy="9335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/>
              <a:t>引擎介绍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执行过程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8B95B2-B35C-4DE0-8039-D1E13B0AD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207" y="2745718"/>
            <a:ext cx="13915426" cy="1003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4891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159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8963"/>
            <a:ext cx="6376746" cy="9335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/>
              <a:t>引擎介绍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执行管道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99E2F6-BD2A-41F5-A953-3A1508E5E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761" y="4244959"/>
            <a:ext cx="12666968" cy="68884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A4F8B65-4392-4D89-8D14-2AC1C2894CCC}"/>
              </a:ext>
            </a:extLst>
          </p:cNvPr>
          <p:cNvSpPr txBox="1"/>
          <p:nvPr/>
        </p:nvSpPr>
        <p:spPr>
          <a:xfrm>
            <a:off x="15338124" y="5348755"/>
            <a:ext cx="6515115" cy="148758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V8 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解释器：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Ignition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algn="l"/>
            <a:r>
              <a:rPr lang="en-US" altLang="zh-CN" dirty="0"/>
              <a:t>V8 </a:t>
            </a:r>
            <a:r>
              <a:rPr lang="zh-CN" altLang="en-US" dirty="0"/>
              <a:t>优化编译器：</a:t>
            </a:r>
            <a:r>
              <a:rPr lang="en-US" altLang="zh-CN" dirty="0" err="1"/>
              <a:t>TurboFan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599447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4" y="688962"/>
            <a:ext cx="13685281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/>
              <a:t>性能优化机制</a:t>
            </a:r>
            <a:r>
              <a:rPr lang="en-US" altLang="zh-CN" sz="5400" b="1" dirty="0"/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内联缓存（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Inline Cache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）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F0C9CC1-9A0C-48FC-AD3E-F884D4CE8AF5}"/>
              </a:ext>
            </a:extLst>
          </p:cNvPr>
          <p:cNvSpPr txBox="1"/>
          <p:nvPr/>
        </p:nvSpPr>
        <p:spPr>
          <a:xfrm>
            <a:off x="1336675" y="4062477"/>
            <a:ext cx="19996785" cy="379591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4000" b="1" dirty="0"/>
              <a:t>Shape</a:t>
            </a:r>
            <a:r>
              <a:rPr lang="zh-CN" altLang="en-US" sz="4000" b="1" dirty="0"/>
              <a:t>：</a:t>
            </a:r>
            <a:endParaRPr kumimoji="0" lang="en-US" altLang="zh-CN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algn="l"/>
            <a:endParaRPr lang="en-US" altLang="zh-CN" sz="4000" b="1" dirty="0"/>
          </a:p>
          <a:p>
            <a:pPr algn="l"/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var </a:t>
            </a:r>
            <a:r>
              <a:rPr kumimoji="0" lang="en-US" altLang="zh-CN" sz="4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objA</a:t>
            </a: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= {x:1, y:2, z:3};</a:t>
            </a:r>
          </a:p>
          <a:p>
            <a:pPr algn="l"/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v</a:t>
            </a:r>
            <a:r>
              <a:rPr lang="en-US" altLang="zh-CN" sz="4000" b="1" dirty="0"/>
              <a:t>ar </a:t>
            </a:r>
            <a:r>
              <a:rPr lang="en-US" altLang="zh-CN" sz="4000" b="1" dirty="0" err="1"/>
              <a:t>objB</a:t>
            </a:r>
            <a:r>
              <a:rPr lang="en-US" altLang="zh-CN" sz="4000" b="1" dirty="0"/>
              <a:t> </a:t>
            </a: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= {x:4, y:5, z</a:t>
            </a:r>
            <a:r>
              <a:rPr lang="en-US" altLang="zh-CN" sz="4000" b="1" dirty="0"/>
              <a:t>:6</a:t>
            </a: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};</a:t>
            </a:r>
          </a:p>
          <a:p>
            <a:pPr algn="l"/>
            <a:endParaRPr lang="en-US" altLang="zh-CN" sz="4000" b="1" dirty="0"/>
          </a:p>
          <a:p>
            <a:pPr algn="l"/>
            <a:r>
              <a:rPr lang="en-US" altLang="zh-CN" sz="4000" b="1" dirty="0"/>
              <a:t>// ` </a:t>
            </a:r>
            <a:r>
              <a:rPr lang="en-US" altLang="zh-CN" sz="4000" b="1" dirty="0" err="1"/>
              <a:t>objA</a:t>
            </a:r>
            <a:r>
              <a:rPr lang="en-US" altLang="zh-CN" sz="4000" b="1" dirty="0"/>
              <a:t> ` </a:t>
            </a:r>
            <a:r>
              <a:rPr lang="zh-CN" altLang="en-US" sz="4000" b="1" dirty="0"/>
              <a:t>和</a:t>
            </a:r>
            <a:r>
              <a:rPr lang="en-US" altLang="zh-CN" sz="4000" b="1" dirty="0"/>
              <a:t> ` </a:t>
            </a:r>
            <a:r>
              <a:rPr lang="en-US" altLang="zh-CN" sz="4000" b="1" dirty="0" err="1"/>
              <a:t>objB</a:t>
            </a:r>
            <a:r>
              <a:rPr lang="en-US" altLang="zh-CN" sz="4000" b="1" dirty="0"/>
              <a:t> ` </a:t>
            </a:r>
            <a:r>
              <a:rPr lang="zh-CN" altLang="en-US" sz="4000" b="1" dirty="0"/>
              <a:t>具有相同</a:t>
            </a:r>
            <a:r>
              <a:rPr lang="en-US" altLang="zh-CN" sz="4000" b="1" dirty="0"/>
              <a:t>Shape.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9699320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4" y="688963"/>
            <a:ext cx="12071941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性能陷阱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60KB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函数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F0C9CC1-9A0C-48FC-AD3E-F884D4CE8AF5}"/>
              </a:ext>
            </a:extLst>
          </p:cNvPr>
          <p:cNvSpPr txBox="1"/>
          <p:nvPr/>
        </p:nvSpPr>
        <p:spPr>
          <a:xfrm>
            <a:off x="1336675" y="3754699"/>
            <a:ext cx="19996785" cy="441146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Case 1</a:t>
            </a:r>
            <a:r>
              <a:rPr lang="zh-CN" altLang="en-US" sz="4000" b="1" dirty="0"/>
              <a:t>：</a:t>
            </a:r>
            <a:endParaRPr kumimoji="0" lang="en-US" altLang="zh-CN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algn="l"/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Node version 10.16.0 </a:t>
            </a:r>
          </a:p>
          <a:p>
            <a:pPr algn="l"/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v8 </a:t>
            </a:r>
          </a:p>
          <a:p>
            <a:pPr algn="l"/>
            <a:endParaRPr kumimoji="0" lang="en-US" altLang="zh-CN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algn="l"/>
            <a:r>
              <a:rPr lang="en-US" altLang="zh-CN" sz="4000" b="1" dirty="0"/>
              <a:t>Case 2</a:t>
            </a:r>
            <a:r>
              <a:rPr lang="zh-CN" altLang="en-US" sz="4000" b="1" dirty="0"/>
              <a:t>：</a:t>
            </a:r>
            <a:endParaRPr lang="en-US" altLang="zh-CN" sz="4000" b="1" dirty="0"/>
          </a:p>
          <a:p>
            <a:pPr algn="l"/>
            <a:r>
              <a:rPr lang="en-US" altLang="zh-CN" sz="4000" b="1" dirty="0"/>
              <a:t>Node version 12.7.0</a:t>
            </a:r>
          </a:p>
          <a:p>
            <a:pPr algn="l"/>
            <a:r>
              <a:rPr lang="en-US" altLang="zh-CN" sz="4000" b="1" dirty="0"/>
              <a:t>v8 7.5.288.22-node.16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0335383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9667"/>
            <a:ext cx="8230235" cy="9321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l"/>
            <a:r>
              <a:rPr lang="en-US" altLang="zh-CN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Lottie</a:t>
            </a:r>
            <a:r>
              <a:rPr lang="zh-CN" altLang="en-US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使用</a:t>
            </a:r>
            <a:r>
              <a:rPr lang="en-US" altLang="zh-CN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——lottie-web</a:t>
            </a:r>
            <a:endParaRPr lang="zh-CN" altLang="en-US" sz="5400" b="1">
              <a:solidFill>
                <a:schemeClr val="bg1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1233805" y="2695893"/>
            <a:ext cx="20555585" cy="99504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npm install lottie-web</a:t>
            </a: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en-US" altLang="zh-CN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en-US" altLang="zh-CN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import lottie from lottie-web</a:t>
            </a: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en-US" altLang="zh-CN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en-US" altLang="zh-CN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3.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const animate = lottie.loadAnimation({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 container: element, // the dom element that will contain the animation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 renderer: 'svg',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 loop: true,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 autoplay: true,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 path: 'data.json' // the path to the animation json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});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kumimoji="0" lang="en-US" altLang="zh-CN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5" action="ppaction://hlinkfile"/>
              </a:rPr>
              <a:t>相关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5" action="ppaction://hlinkfile"/>
              </a:rPr>
              <a:t>API</a:t>
            </a:r>
            <a:endParaRPr kumimoji="0" lang="zh-CN" altLang="en-US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581</Words>
  <Application>Microsoft Office PowerPoint</Application>
  <PresentationFormat>自定义</PresentationFormat>
  <Paragraphs>103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Gill Sans</vt:lpstr>
      <vt:lpstr>Helvetica Neue</vt:lpstr>
      <vt:lpstr>Helvetica Neue Light</vt:lpstr>
      <vt:lpstr>Helvetica Neue Medium</vt:lpstr>
      <vt:lpstr>Lantinghei SC Extralight</vt:lpstr>
      <vt:lpstr>PingFang SC Medium</vt:lpstr>
      <vt:lpstr>PingFang SC Regular</vt:lpstr>
      <vt:lpstr>PingFang SC Semibold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huangsu</dc:creator>
  <cp:lastModifiedBy>黄加樑</cp:lastModifiedBy>
  <cp:revision>275</cp:revision>
  <dcterms:created xsi:type="dcterms:W3CDTF">2019-06-16T06:11:43Z</dcterms:created>
  <dcterms:modified xsi:type="dcterms:W3CDTF">2019-07-29T13:12:33Z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