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92" r:id="rId5"/>
    <p:sldId id="281" r:id="rId6"/>
    <p:sldId id="293" r:id="rId7"/>
    <p:sldId id="296" r:id="rId8"/>
    <p:sldId id="294" r:id="rId9"/>
    <p:sldId id="291" r:id="rId10"/>
    <p:sldId id="285" r:id="rId11"/>
    <p:sldId id="287" r:id="rId12"/>
    <p:sldId id="288" r:id="rId13"/>
    <p:sldId id="289" r:id="rId14"/>
    <p:sldId id="282" r:id="rId15"/>
    <p:sldId id="290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7DE"/>
    <a:srgbClr val="99C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138" autoAdjust="0"/>
  </p:normalViewPr>
  <p:slideViewPr>
    <p:cSldViewPr snapToGrid="0">
      <p:cViewPr varScale="1">
        <p:scale>
          <a:sx n="52" d="100"/>
          <a:sy n="52" d="100"/>
        </p:scale>
        <p:origin x="1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40061-3A37-4260-A737-C765391E395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EC85C-4444-4D58-ADBB-7BEDBD534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63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9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게임의 장르를 정하고 주제를 정했습니다</a:t>
            </a:r>
            <a:r>
              <a:rPr lang="en-US" altLang="ko-KR" dirty="0"/>
              <a:t>. </a:t>
            </a:r>
            <a:r>
              <a:rPr lang="ko-KR" altLang="en-US" dirty="0"/>
              <a:t>저희는 동물들이 탈출하는 형식의 러닝 게임을 만들기로 하였습니다</a:t>
            </a:r>
            <a:r>
              <a:rPr lang="en-US" altLang="ko-KR" dirty="0"/>
              <a:t>. </a:t>
            </a:r>
            <a:r>
              <a:rPr lang="ko-KR" altLang="en-US" dirty="0"/>
              <a:t>그런 후 저희가 만들 게임과 가장 유사한 방식으로 </a:t>
            </a:r>
            <a:r>
              <a:rPr lang="ko-KR" altLang="en-US" dirty="0" err="1"/>
              <a:t>플레이되는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 err="1"/>
              <a:t>로데오</a:t>
            </a:r>
            <a:r>
              <a:rPr lang="ko-KR" altLang="en-US" dirty="0"/>
              <a:t> </a:t>
            </a:r>
            <a:r>
              <a:rPr lang="ko-KR" altLang="en-US" dirty="0" err="1"/>
              <a:t>스탬피드</a:t>
            </a:r>
            <a:r>
              <a:rPr lang="en-US" altLang="ko-KR" dirty="0"/>
              <a:t>' </a:t>
            </a:r>
            <a:r>
              <a:rPr lang="ko-KR" altLang="en-US" dirty="0"/>
              <a:t>게임을 분석하였습니다</a:t>
            </a:r>
            <a:r>
              <a:rPr lang="en-US" altLang="ko-KR" dirty="0"/>
              <a:t>. </a:t>
            </a:r>
            <a:r>
              <a:rPr lang="ko-KR" altLang="en-US" dirty="0"/>
              <a:t>이를 통해 우리가 만들 게임의 기획을 보다 수월하게 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1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저희가 기획한 게임의 전체적인 소개를 하겠습니다</a:t>
            </a:r>
            <a:r>
              <a:rPr lang="en-US" altLang="ko-KR" dirty="0"/>
              <a:t>. </a:t>
            </a:r>
            <a:r>
              <a:rPr lang="ko-KR" altLang="en-US" dirty="0"/>
              <a:t>저희 게임은 지상</a:t>
            </a:r>
            <a:r>
              <a:rPr lang="en-US" altLang="ko-KR" dirty="0"/>
              <a:t>, </a:t>
            </a:r>
            <a:r>
              <a:rPr lang="ko-KR" altLang="en-US" dirty="0"/>
              <a:t>하늘</a:t>
            </a:r>
            <a:r>
              <a:rPr lang="en-US" altLang="ko-KR" dirty="0"/>
              <a:t>, </a:t>
            </a:r>
            <a:r>
              <a:rPr lang="ko-KR" altLang="en-US" dirty="0"/>
              <a:t>바다의 세 가지 </a:t>
            </a:r>
            <a:r>
              <a:rPr lang="ko-KR" altLang="en-US" dirty="0" err="1"/>
              <a:t>맵으로</a:t>
            </a:r>
            <a:r>
              <a:rPr lang="ko-KR" altLang="en-US" dirty="0"/>
              <a:t> 구성됩니다</a:t>
            </a:r>
            <a:r>
              <a:rPr lang="en-US" altLang="ko-KR" dirty="0"/>
              <a:t>. </a:t>
            </a:r>
            <a:r>
              <a:rPr lang="ko-KR" altLang="en-US" dirty="0"/>
              <a:t>지역에 따라 플레이 동물</a:t>
            </a:r>
            <a:r>
              <a:rPr lang="en-US" altLang="ko-KR" dirty="0"/>
              <a:t>, </a:t>
            </a:r>
            <a:r>
              <a:rPr lang="ko-KR" altLang="en-US" dirty="0"/>
              <a:t>장애물</a:t>
            </a:r>
            <a:r>
              <a:rPr lang="en-US" altLang="ko-KR" dirty="0"/>
              <a:t>, </a:t>
            </a:r>
            <a:r>
              <a:rPr lang="ko-KR" altLang="en-US" dirty="0"/>
              <a:t>각 동물 간의 </a:t>
            </a:r>
            <a:r>
              <a:rPr lang="ko-KR" altLang="en-US" dirty="0" err="1"/>
              <a:t>케미와</a:t>
            </a:r>
            <a:r>
              <a:rPr lang="ko-KR" altLang="en-US" dirty="0"/>
              <a:t> 능력치가 다릅니다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1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플레이를 할 때 시작 동물을 전략적으로 선택할 수 있습니다</a:t>
            </a:r>
            <a:r>
              <a:rPr lang="en-US" altLang="ko-KR" dirty="0"/>
              <a:t>. </a:t>
            </a:r>
            <a:r>
              <a:rPr lang="ko-KR" altLang="en-US" dirty="0"/>
              <a:t>캐릭터 선택 후 게임을 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8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플레이 중 화면에 장애물과 동물 우리가 나타납니다</a:t>
            </a:r>
            <a:r>
              <a:rPr lang="en-US" altLang="ko-KR" dirty="0"/>
              <a:t>. </a:t>
            </a:r>
            <a:r>
              <a:rPr lang="ko-KR" altLang="en-US" dirty="0"/>
              <a:t>장애물은 특정 능력치 이상을 가져야 부시고 지나갈 수 있으며</a:t>
            </a:r>
            <a:r>
              <a:rPr lang="en-US" altLang="ko-KR" dirty="0"/>
              <a:t>, </a:t>
            </a:r>
            <a:r>
              <a:rPr lang="ko-KR" altLang="en-US" dirty="0"/>
              <a:t>그렇지 못하면 게임이 끝납니다</a:t>
            </a:r>
            <a:r>
              <a:rPr lang="en-US" altLang="ko-KR" dirty="0"/>
              <a:t>. </a:t>
            </a:r>
            <a:r>
              <a:rPr lang="ko-KR" altLang="en-US" dirty="0"/>
              <a:t>우리를 부시면 그 우리 안에 든 동물을 세이브할 수 있습니다</a:t>
            </a:r>
            <a:r>
              <a:rPr lang="en-US" altLang="ko-KR" dirty="0"/>
              <a:t>. </a:t>
            </a:r>
            <a:r>
              <a:rPr lang="ko-KR" altLang="en-US" dirty="0"/>
              <a:t>이러한 게임의 목적은 </a:t>
            </a:r>
            <a:r>
              <a:rPr lang="en-US" altLang="ko-KR" dirty="0"/>
              <a:t>'</a:t>
            </a:r>
            <a:r>
              <a:rPr lang="ko-KR" altLang="en-US" dirty="0"/>
              <a:t>전략적으로 동물을 선택하여 얼마나 </a:t>
            </a:r>
            <a:r>
              <a:rPr lang="ko-KR" altLang="en-US" dirty="0" err="1"/>
              <a:t>맵을</a:t>
            </a:r>
            <a:r>
              <a:rPr lang="ko-KR" altLang="en-US" dirty="0"/>
              <a:t> 오래 달리냐</a:t>
            </a:r>
            <a:r>
              <a:rPr lang="en-US" altLang="ko-KR" dirty="0"/>
              <a:t>'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3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러닝 게임이라는 요소를 어떻게 표현할 것인가</a:t>
            </a:r>
            <a:r>
              <a:rPr lang="en-US" altLang="ko-KR" dirty="0"/>
              <a:t>? </a:t>
            </a:r>
            <a:r>
              <a:rPr lang="ko-KR" altLang="en-US" dirty="0" err="1"/>
              <a:t>런닝머신과</a:t>
            </a:r>
            <a:r>
              <a:rPr lang="ko-KR" altLang="en-US" dirty="0"/>
              <a:t> 같이 바닥을 지속적으로 움직이게 하기 위해 컨베이어 벨트를 사용하자는 의견도 있었으나 </a:t>
            </a:r>
            <a:r>
              <a:rPr lang="ko-KR" altLang="en-US" dirty="0" err="1"/>
              <a:t>맵을</a:t>
            </a:r>
            <a:r>
              <a:rPr lang="ko-KR" altLang="en-US" dirty="0"/>
              <a:t> 구현하기에 무리가 있다고 판단되었습니다</a:t>
            </a:r>
            <a:r>
              <a:rPr lang="en-US" altLang="ko-KR" dirty="0"/>
              <a:t>. </a:t>
            </a:r>
            <a:r>
              <a:rPr lang="ko-KR" altLang="en-US" dirty="0"/>
              <a:t>따라서 판을 일정 구역 나누어 구성하여 플레이를 하며 판을 교체할 수 있도록 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97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두 번째</a:t>
            </a:r>
            <a:r>
              <a:rPr lang="en-US" altLang="ko-KR" dirty="0"/>
              <a:t>, </a:t>
            </a:r>
            <a:r>
              <a:rPr lang="ko-KR" altLang="en-US" dirty="0"/>
              <a:t>보드게임에서는 모바일 게임 상으로 가능한 연속적인 움직임을 표현하는 것이 불가능하기 때문에</a:t>
            </a:r>
            <a:r>
              <a:rPr lang="en-US" altLang="ko-KR" dirty="0"/>
              <a:t>, </a:t>
            </a:r>
            <a:r>
              <a:rPr lang="ko-KR" altLang="en-US" dirty="0"/>
              <a:t>동물의 전진을 나타낼 수 있는 방법을 생각해보았습니다</a:t>
            </a:r>
            <a:r>
              <a:rPr lang="en-US" altLang="ko-KR" dirty="0"/>
              <a:t>. </a:t>
            </a:r>
            <a:r>
              <a:rPr lang="ko-KR" altLang="en-US" dirty="0"/>
              <a:t>저희는 바닥 판을 정사각형의 구역으로 나누어 이 한 칸이 한 번의 이동을 나타낸다고 정하였습니다</a:t>
            </a:r>
            <a:r>
              <a:rPr lang="en-US" altLang="ko-KR" dirty="0"/>
              <a:t>. </a:t>
            </a:r>
            <a:r>
              <a:rPr lang="ko-KR" altLang="en-US" dirty="0"/>
              <a:t>동물에 따라 좌우로 </a:t>
            </a:r>
            <a:r>
              <a:rPr lang="en-US" altLang="ko-KR" dirty="0"/>
              <a:t>n</a:t>
            </a:r>
            <a:r>
              <a:rPr lang="ko-KR" altLang="en-US" dirty="0"/>
              <a:t>칸</a:t>
            </a:r>
            <a:r>
              <a:rPr lang="en-US" altLang="ko-KR" dirty="0"/>
              <a:t>, </a:t>
            </a:r>
            <a:r>
              <a:rPr lang="ko-KR" altLang="en-US" dirty="0"/>
              <a:t>앞으로 </a:t>
            </a:r>
            <a:r>
              <a:rPr lang="en-US" altLang="ko-KR" dirty="0"/>
              <a:t>n</a:t>
            </a:r>
            <a:r>
              <a:rPr lang="ko-KR" altLang="en-US" dirty="0"/>
              <a:t>칸 움직일 수 있는 횟수를 정하고 동물 카드에 기입하였습니다</a:t>
            </a:r>
            <a:r>
              <a:rPr lang="en-US" altLang="ko-KR" dirty="0"/>
              <a:t>. </a:t>
            </a:r>
            <a:r>
              <a:rPr lang="ko-KR" altLang="en-US" dirty="0"/>
              <a:t>장애물이나 구출 동물 우리는 이 한 칸의 정사각형 안에 배치하였습니다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25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세 번째</a:t>
            </a:r>
            <a:r>
              <a:rPr lang="en-US" altLang="ko-KR" dirty="0"/>
              <a:t>, </a:t>
            </a:r>
            <a:r>
              <a:rPr lang="ko-KR" altLang="en-US" dirty="0"/>
              <a:t>보드게임에서 캐릭터가 얼마나 오래 달리는지 판단하기에는 무리가 있기 때문에 체력 바를 도입하였습니다</a:t>
            </a:r>
            <a:r>
              <a:rPr lang="en-US" altLang="ko-KR" dirty="0"/>
              <a:t>. </a:t>
            </a:r>
            <a:r>
              <a:rPr lang="ko-KR" altLang="en-US" dirty="0"/>
              <a:t>각 장애물</a:t>
            </a:r>
            <a:r>
              <a:rPr lang="en-US" altLang="ko-KR" dirty="0"/>
              <a:t>, </a:t>
            </a:r>
            <a:r>
              <a:rPr lang="ko-KR" altLang="en-US" dirty="0"/>
              <a:t>동물</a:t>
            </a:r>
            <a:r>
              <a:rPr lang="en-US" altLang="ko-KR" dirty="0"/>
              <a:t>, </a:t>
            </a:r>
            <a:r>
              <a:rPr lang="ko-KR" altLang="en-US" dirty="0" err="1"/>
              <a:t>우리마다</a:t>
            </a:r>
            <a:r>
              <a:rPr lang="ko-KR" altLang="en-US" dirty="0"/>
              <a:t> 체력 감소 점수를 설정하여 플레이 중 동물 교체</a:t>
            </a:r>
            <a:r>
              <a:rPr lang="en-US" altLang="ko-KR" dirty="0"/>
              <a:t>, </a:t>
            </a:r>
            <a:r>
              <a:rPr lang="ko-KR" altLang="en-US" dirty="0"/>
              <a:t>장애물과의 부딪힘</a:t>
            </a:r>
            <a:r>
              <a:rPr lang="en-US" altLang="ko-KR" dirty="0"/>
              <a:t>, </a:t>
            </a:r>
            <a:r>
              <a:rPr lang="ko-KR" altLang="en-US" dirty="0"/>
              <a:t>우리 부수기 등의 행동으로 체력이 닳도록 하고</a:t>
            </a:r>
            <a:r>
              <a:rPr lang="en-US" altLang="ko-KR" dirty="0"/>
              <a:t>, </a:t>
            </a:r>
            <a:r>
              <a:rPr lang="ko-KR" altLang="en-US" dirty="0"/>
              <a:t>체력 점수가 </a:t>
            </a:r>
            <a:r>
              <a:rPr lang="en-US" altLang="ko-KR" dirty="0"/>
              <a:t>0</a:t>
            </a:r>
            <a:r>
              <a:rPr lang="ko-KR" altLang="en-US" dirty="0"/>
              <a:t>에 도달하면 게임이 끝나도록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47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네 번째</a:t>
            </a:r>
            <a:r>
              <a:rPr lang="en-US" altLang="ko-KR" dirty="0"/>
              <a:t>, </a:t>
            </a:r>
            <a:r>
              <a:rPr lang="ko-KR" altLang="en-US" dirty="0"/>
              <a:t>점수 획득은 화폐를 이용하여 표현하였습니다</a:t>
            </a:r>
            <a:r>
              <a:rPr lang="en-US" altLang="ko-KR" dirty="0"/>
              <a:t>. </a:t>
            </a:r>
            <a:r>
              <a:rPr lang="ko-KR" altLang="en-US" dirty="0"/>
              <a:t>장애물을 파괴하면 </a:t>
            </a:r>
            <a:r>
              <a:rPr lang="en-US" altLang="ko-KR" dirty="0"/>
              <a:t>10point</a:t>
            </a:r>
            <a:r>
              <a:rPr lang="ko-KR" altLang="en-US" dirty="0"/>
              <a:t>를 얻고 동물을 구출하면 </a:t>
            </a:r>
            <a:r>
              <a:rPr lang="en-US" altLang="ko-KR" dirty="0"/>
              <a:t>50</a:t>
            </a:r>
            <a:r>
              <a:rPr lang="ko-KR" altLang="en-US" dirty="0"/>
              <a:t>포인트를 얻습니다</a:t>
            </a:r>
            <a:r>
              <a:rPr lang="en-US" altLang="ko-KR" dirty="0"/>
              <a:t>. </a:t>
            </a:r>
            <a:r>
              <a:rPr lang="ko-KR" altLang="en-US" dirty="0"/>
              <a:t>또한 앞으로 일정 칸을 이동하면 점수를 주기도 합니다</a:t>
            </a:r>
            <a:r>
              <a:rPr lang="en-US" altLang="ko-KR" dirty="0"/>
              <a:t>. </a:t>
            </a:r>
            <a:r>
              <a:rPr lang="ko-KR" altLang="en-US" dirty="0"/>
              <a:t>예를 들어 플레이 중 동물 우리가 앞에 있을 때 구출할 것인지 말지를 선택할 수 있습니다</a:t>
            </a:r>
            <a:r>
              <a:rPr lang="en-US" altLang="ko-KR" dirty="0"/>
              <a:t>. </a:t>
            </a:r>
            <a:r>
              <a:rPr lang="ko-KR" altLang="en-US" dirty="0"/>
              <a:t>만약 구출한다면 구출 점수를 얻고</a:t>
            </a:r>
            <a:r>
              <a:rPr lang="en-US" altLang="ko-KR" dirty="0"/>
              <a:t>, </a:t>
            </a:r>
            <a:r>
              <a:rPr lang="ko-KR" altLang="en-US" dirty="0"/>
              <a:t>우리를 부순 행동으로 인해 체력이 닳게 됩니다</a:t>
            </a:r>
            <a:r>
              <a:rPr lang="en-US" altLang="ko-KR" dirty="0"/>
              <a:t>. </a:t>
            </a:r>
            <a:r>
              <a:rPr lang="ko-KR" altLang="en-US" dirty="0"/>
              <a:t>구출하지 않는다면 구출 점수를 못 얻지만</a:t>
            </a:r>
            <a:r>
              <a:rPr lang="en-US" altLang="ko-KR" dirty="0"/>
              <a:t>, </a:t>
            </a:r>
            <a:r>
              <a:rPr lang="ko-KR" altLang="en-US" dirty="0"/>
              <a:t>체력을 아낄 수 있습니다</a:t>
            </a:r>
            <a:r>
              <a:rPr lang="en-US" altLang="ko-KR" dirty="0"/>
              <a:t>. </a:t>
            </a:r>
            <a:r>
              <a:rPr lang="ko-KR" altLang="en-US" dirty="0"/>
              <a:t>플레이어는 이와 같은 방식으로 전략을 짜서</a:t>
            </a:r>
            <a:r>
              <a:rPr lang="en-US" altLang="ko-KR" dirty="0"/>
              <a:t>, </a:t>
            </a:r>
            <a:r>
              <a:rPr lang="ko-KR" altLang="en-US" dirty="0"/>
              <a:t>상황에 따라 어떤 행동이 효과적일지를 판단할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5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38F6C-7015-455B-99B1-8F3304C06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EBF4DF-7F3B-4A2E-AD30-221657E7A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FB966-0960-401C-8A6B-F17D3EDF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E4356-665F-4566-8A38-7F1263E4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B69C6-8E48-4D91-B935-44BB4ABB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6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58C78-21FA-43C5-897D-384F905A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A7564-0785-4CD6-8420-959BE1049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D0C7A-BFB6-42C0-BBB5-BC82161D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2BF80-A8BB-4958-AAA6-9E613C63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2291B-44C6-4C67-9050-EAEB53D4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9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599488-B18A-4124-B1A7-1320FE6B3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F615D0-9609-4CCE-A282-412CA357D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7B07B-C8C8-42EE-AF3F-67ED80B2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38C66-198F-491C-AA5F-03BD21DE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F8516-0379-4872-BB50-B9ADE58D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0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EA636-1EEB-46B1-981C-5C2B6B93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273A0-AACA-41D1-844B-2A78596B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54F5B-BB9D-4B1C-A032-8F0D0C60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0428C-E81D-4BF5-88B3-D0DEBFCF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77D64-510F-4D9F-81F1-2A8BC6A4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4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6BB1-5693-4A91-A612-37A29D3F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571205-268E-4C1E-8966-BE90C9925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F8C5F-5E1B-426F-A331-018E1BF9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A8891-4BD1-4975-8470-4ACACF77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E3155-22F7-496F-A5C1-BCC34E1E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8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3C059-8247-409A-B810-0D1CB08F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94CC6-0757-4098-8553-42C224663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896E77-F4D5-42EA-AECE-725F2FCDB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B0949-EB48-447D-AB4E-25C815FF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1A330-5F39-49CF-BD8C-64AEE144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18698-9F89-4B2C-9269-503DFA0E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3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E89F9-B4D6-4AF2-A926-14122600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75BF2-66AD-4283-BF9F-8D2A11875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98D4E-E584-4D63-B2E2-AEDB6395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CF0F3A-90A2-471C-9B34-02BD86510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14176E-C0D8-4416-872C-BAA672FC9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8D3B84-C2A8-477C-BE37-AC2C50E1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5CC89E-8FC1-4952-AA0A-5FCA6A9E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6A079A-0DB9-40BD-A18E-24533C39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3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48801-C04F-4773-8719-541FAA6A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820698-9B25-423C-97E7-8571E6F2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DCD0B9-1E4F-4066-AD09-ED4975BF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9B4725-F2A2-4D32-B9D4-3E667C62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BA86A4-C63F-4950-AEF6-CCC5E68E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B5A5FA-5C96-4148-A465-14520B38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08FC22-925D-4463-BA23-05585020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5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90684-47C1-4ACB-AEC2-5F0E38CE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DA785D-045B-49A7-9093-5B8A526A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417FB-40A4-45DE-B7E8-9154A608B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9970BF-F511-456B-AE57-F5D85713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FA12B-08C8-40A4-AE54-651B7CE3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78A33-6C88-4BB8-9930-33430006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9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46D59-168B-4E7E-8699-7773CE3D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322E6-38D2-4807-A6C6-680B50B80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2B9B16-C952-4F8C-A467-AF8687AB0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5C44D-D6F8-45DA-A195-E393F3E6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F7B86-B977-4094-B59F-059400F4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8F5D6-F5D6-4575-AB71-4E4E5900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6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6FC37E-8EF5-4D3E-80A3-E4039575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E87E2-9645-4DA4-AFC8-C3A51FA1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1ABAB-8BC3-4361-9D12-56C15111F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F898F-371B-4F81-9409-E28B3BF2B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0308E-C52D-46D7-869B-C2E3CC61E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9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081859" y="774780"/>
            <a:ext cx="4028281" cy="4028281"/>
            <a:chOff x="4081860" y="1414860"/>
            <a:chExt cx="4028281" cy="4028281"/>
          </a:xfrm>
        </p:grpSpPr>
        <p:sp>
          <p:nvSpPr>
            <p:cNvPr id="5" name="직사각형 4"/>
            <p:cNvSpPr/>
            <p:nvPr/>
          </p:nvSpPr>
          <p:spPr>
            <a:xfrm>
              <a:off x="4081860" y="1414860"/>
              <a:ext cx="4028281" cy="4028281"/>
            </a:xfrm>
            <a:prstGeom prst="rect">
              <a:avLst/>
            </a:prstGeom>
            <a:noFill/>
            <a:ln w="1016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738" y="1653886"/>
              <a:ext cx="1914525" cy="16383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003635" y="3531212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4800" dirty="0">
                <a:solidFill>
                  <a:srgbClr val="F7C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0"/>
            <a:ext cx="12192000" cy="1238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75" y="4460792"/>
            <a:ext cx="772049" cy="7720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C3B0BA-6A5F-4050-9476-FA37F454DDE3}"/>
              </a:ext>
            </a:extLst>
          </p:cNvPr>
          <p:cNvSpPr txBox="1"/>
          <p:nvPr/>
        </p:nvSpPr>
        <p:spPr>
          <a:xfrm>
            <a:off x="4310895" y="270227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F7CF6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우리</a:t>
            </a:r>
            <a:r>
              <a:rPr lang="en-US" altLang="ko-KR" sz="4800" dirty="0">
                <a:solidFill>
                  <a:srgbClr val="F7CF6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4800" dirty="0">
                <a:solidFill>
                  <a:srgbClr val="F7CF6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밖으로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CAE88-0FC9-405D-AC10-44BCF08312D9}"/>
              </a:ext>
            </a:extLst>
          </p:cNvPr>
          <p:cNvSpPr txBox="1"/>
          <p:nvPr/>
        </p:nvSpPr>
        <p:spPr>
          <a:xfrm>
            <a:off x="4310895" y="3790838"/>
            <a:ext cx="3692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창의공학설계 </a:t>
            </a:r>
            <a:r>
              <a:rPr lang="en-US" altLang="ko-KR" sz="28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</a:t>
            </a:r>
            <a:r>
              <a:rPr lang="ko-KR" altLang="en-US" sz="28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조</a:t>
            </a:r>
            <a:endParaRPr lang="en-US" altLang="ko-KR" sz="28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22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D75DCB22-8191-428D-808C-4D06023E9C39}"/>
              </a:ext>
            </a:extLst>
          </p:cNvPr>
          <p:cNvSpPr/>
          <p:nvPr/>
        </p:nvSpPr>
        <p:spPr>
          <a:xfrm>
            <a:off x="5238078" y="3429000"/>
            <a:ext cx="1172066" cy="592494"/>
          </a:xfrm>
          <a:prstGeom prst="rightArrow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598" y="29995"/>
            <a:ext cx="1606023" cy="118519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F8D45-D191-4972-9629-5D0ABA05E118}"/>
              </a:ext>
            </a:extLst>
          </p:cNvPr>
          <p:cNvSpPr/>
          <p:nvPr/>
        </p:nvSpPr>
        <p:spPr>
          <a:xfrm>
            <a:off x="469120" y="-29985"/>
            <a:ext cx="2734180" cy="757989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50260B-DEBB-4C51-B089-32386050B120}"/>
              </a:ext>
            </a:extLst>
          </p:cNvPr>
          <p:cNvGrpSpPr/>
          <p:nvPr/>
        </p:nvGrpSpPr>
        <p:grpSpPr>
          <a:xfrm>
            <a:off x="517249" y="72442"/>
            <a:ext cx="3834355" cy="556902"/>
            <a:chOff x="7996226" y="1139286"/>
            <a:chExt cx="3834355" cy="5569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0A19E0-6B46-4C15-80A4-A9DF179C498E}"/>
                </a:ext>
              </a:extLst>
            </p:cNvPr>
            <p:cNvSpPr txBox="1"/>
            <p:nvPr/>
          </p:nvSpPr>
          <p:spPr>
            <a:xfrm>
              <a:off x="7996226" y="1139286"/>
              <a:ext cx="2734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03. </a:t>
              </a:r>
              <a:r>
                <a:rPr lang="ko-KR" altLang="en-US" sz="2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보드게임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9A7477-B593-425D-ABCD-9308DA63D4C1}"/>
                </a:ext>
              </a:extLst>
            </p:cNvPr>
            <p:cNvSpPr txBox="1"/>
            <p:nvPr/>
          </p:nvSpPr>
          <p:spPr>
            <a:xfrm>
              <a:off x="10712967" y="1234523"/>
              <a:ext cx="111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3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-</a:t>
              </a:r>
              <a:r>
                <a:rPr lang="ko-KR" altLang="en-US" sz="2400" dirty="0">
                  <a:solidFill>
                    <a:schemeClr val="accent3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관점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2F3E463-C8E1-409D-A891-5FD684831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7" y="1541122"/>
            <a:ext cx="4243197" cy="4243197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47D38B01-38BB-48F7-B764-0064906F5773}"/>
              </a:ext>
            </a:extLst>
          </p:cNvPr>
          <p:cNvSpPr/>
          <p:nvPr/>
        </p:nvSpPr>
        <p:spPr>
          <a:xfrm>
            <a:off x="1040129" y="4309731"/>
            <a:ext cx="3600451" cy="150457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626CB29-4311-4E8F-894E-0C0A31DA2F9B}"/>
              </a:ext>
            </a:extLst>
          </p:cNvPr>
          <p:cNvGrpSpPr/>
          <p:nvPr/>
        </p:nvGrpSpPr>
        <p:grpSpPr>
          <a:xfrm rot="16200000">
            <a:off x="7692831" y="3565488"/>
            <a:ext cx="1887886" cy="1996961"/>
            <a:chOff x="6868376" y="1639394"/>
            <a:chExt cx="2913763" cy="2700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D2B06E8-D182-4291-8581-2FA7379AC0C0}"/>
                </a:ext>
              </a:extLst>
            </p:cNvPr>
            <p:cNvSpPr/>
            <p:nvPr/>
          </p:nvSpPr>
          <p:spPr>
            <a:xfrm>
              <a:off x="6868376" y="1639394"/>
              <a:ext cx="2913761" cy="2700000"/>
            </a:xfrm>
            <a:prstGeom prst="rect">
              <a:avLst/>
            </a:prstGeom>
            <a:solidFill>
              <a:schemeClr val="accent6"/>
            </a:solidFill>
            <a:ln w="635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3F9478A-6BBF-430D-B033-E0E0E6F2BB13}"/>
                </a:ext>
              </a:extLst>
            </p:cNvPr>
            <p:cNvCxnSpPr/>
            <p:nvPr/>
          </p:nvCxnSpPr>
          <p:spPr>
            <a:xfrm>
              <a:off x="7598699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37011A7-07FA-4E86-9511-D8593129103C}"/>
                </a:ext>
              </a:extLst>
            </p:cNvPr>
            <p:cNvCxnSpPr/>
            <p:nvPr/>
          </p:nvCxnSpPr>
          <p:spPr>
            <a:xfrm>
              <a:off x="9077804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68A81AD-3918-45A5-A59A-60496C2EF618}"/>
                </a:ext>
              </a:extLst>
            </p:cNvPr>
            <p:cNvCxnSpPr/>
            <p:nvPr/>
          </p:nvCxnSpPr>
          <p:spPr>
            <a:xfrm>
              <a:off x="9782139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BCC3F080-E8C5-4C98-B173-EC5579235ADC}"/>
                </a:ext>
              </a:extLst>
            </p:cNvPr>
            <p:cNvCxnSpPr/>
            <p:nvPr/>
          </p:nvCxnSpPr>
          <p:spPr>
            <a:xfrm>
              <a:off x="8345165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B558F86-0916-4835-B5ED-0DE817C788D9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2729901"/>
              <a:ext cx="2913761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CCFAD8E-EA19-4327-ACED-FC780AA3791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2186204"/>
              <a:ext cx="2913761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CF4045D-95B7-496D-83D9-911509B81A45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285956"/>
              <a:ext cx="2913761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F6AEDA8-B3A3-4E1E-B45E-2811DB133E04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835518"/>
              <a:ext cx="2913761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2EACC9E-5FC5-4AE3-A957-07E66FCC2DF3}"/>
              </a:ext>
            </a:extLst>
          </p:cNvPr>
          <p:cNvGrpSpPr/>
          <p:nvPr/>
        </p:nvGrpSpPr>
        <p:grpSpPr>
          <a:xfrm rot="16200000">
            <a:off x="8212959" y="2000921"/>
            <a:ext cx="847628" cy="1996963"/>
            <a:chOff x="6868376" y="1639394"/>
            <a:chExt cx="1435345" cy="27000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60F8452-B3A7-4B56-A6C3-24DCE77FF472}"/>
                </a:ext>
              </a:extLst>
            </p:cNvPr>
            <p:cNvSpPr/>
            <p:nvPr/>
          </p:nvSpPr>
          <p:spPr>
            <a:xfrm>
              <a:off x="6868376" y="1639394"/>
              <a:ext cx="1435345" cy="2700000"/>
            </a:xfrm>
            <a:prstGeom prst="rect">
              <a:avLst/>
            </a:prstGeom>
            <a:solidFill>
              <a:schemeClr val="accent6"/>
            </a:solidFill>
            <a:ln w="635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A820044-A219-4968-B875-4C3A7E079344}"/>
                </a:ext>
              </a:extLst>
            </p:cNvPr>
            <p:cNvCxnSpPr>
              <a:cxnSpLocks/>
            </p:cNvCxnSpPr>
            <p:nvPr/>
          </p:nvCxnSpPr>
          <p:spPr>
            <a:xfrm>
              <a:off x="7598699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F3E1EFF-1934-4F0A-9CDF-66B80AA5B181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2729901"/>
              <a:ext cx="1435345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CB56AA8-A0E2-403F-B62C-80908A198AA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2186204"/>
              <a:ext cx="1435345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5FCFE17-20E8-4C7C-BD76-7D0D351BD6A1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285956"/>
              <a:ext cx="1435345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2078B4B-9E3D-4A80-A9A9-4EAD82282CA6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835518"/>
              <a:ext cx="1435345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D2C6274-EB44-4934-8E87-230AC2476957}"/>
              </a:ext>
            </a:extLst>
          </p:cNvPr>
          <p:cNvGrpSpPr/>
          <p:nvPr/>
        </p:nvGrpSpPr>
        <p:grpSpPr>
          <a:xfrm rot="16200000">
            <a:off x="8212960" y="5142428"/>
            <a:ext cx="847628" cy="1996963"/>
            <a:chOff x="6868376" y="1639394"/>
            <a:chExt cx="1435345" cy="270000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4F479A-7D9E-4A40-90B7-5FF2F94BC463}"/>
                </a:ext>
              </a:extLst>
            </p:cNvPr>
            <p:cNvSpPr/>
            <p:nvPr/>
          </p:nvSpPr>
          <p:spPr>
            <a:xfrm>
              <a:off x="6868376" y="1639394"/>
              <a:ext cx="1435345" cy="2700000"/>
            </a:xfrm>
            <a:prstGeom prst="rect">
              <a:avLst/>
            </a:prstGeom>
            <a:solidFill>
              <a:schemeClr val="accent6"/>
            </a:solidFill>
            <a:ln w="635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584EA89-5C5D-4C81-82F3-0472632B146B}"/>
                </a:ext>
              </a:extLst>
            </p:cNvPr>
            <p:cNvCxnSpPr>
              <a:cxnSpLocks/>
            </p:cNvCxnSpPr>
            <p:nvPr/>
          </p:nvCxnSpPr>
          <p:spPr>
            <a:xfrm>
              <a:off x="7598699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5F765CF-47DA-483E-9D1D-A69F428EA85C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2729901"/>
              <a:ext cx="1435345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465D9E0-16C0-42ED-8813-077C28D4A91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2186204"/>
              <a:ext cx="1435345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C40D4B0-DED9-4E04-9911-5863351F613E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285956"/>
              <a:ext cx="1435345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1826BAC-7776-41BE-A877-E97978D5DCEE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835518"/>
              <a:ext cx="1435345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08D5120A-1591-4F5E-A470-B3763A648248}"/>
              </a:ext>
            </a:extLst>
          </p:cNvPr>
          <p:cNvSpPr/>
          <p:nvPr/>
        </p:nvSpPr>
        <p:spPr>
          <a:xfrm rot="16200000">
            <a:off x="9574234" y="1769883"/>
            <a:ext cx="820362" cy="362840"/>
          </a:xfrm>
          <a:prstGeom prst="rightArrow">
            <a:avLst>
              <a:gd name="adj1" fmla="val 36378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02876D94-0F39-4FFC-9396-E66E4D3491DF}"/>
              </a:ext>
            </a:extLst>
          </p:cNvPr>
          <p:cNvSpPr/>
          <p:nvPr/>
        </p:nvSpPr>
        <p:spPr>
          <a:xfrm rot="16200000">
            <a:off x="9574231" y="4916311"/>
            <a:ext cx="820362" cy="362840"/>
          </a:xfrm>
          <a:prstGeom prst="rightArrow">
            <a:avLst>
              <a:gd name="adj1" fmla="val 36378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3F0888F-CECA-40F8-AB17-43CE2AA52C42}"/>
              </a:ext>
            </a:extLst>
          </p:cNvPr>
          <p:cNvSpPr/>
          <p:nvPr/>
        </p:nvSpPr>
        <p:spPr>
          <a:xfrm>
            <a:off x="8555364" y="5153938"/>
            <a:ext cx="233778" cy="22604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44444E-6 L 2.08333E-6 -0.368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3.33333E-6 -0.4694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598" y="29995"/>
            <a:ext cx="1606023" cy="118519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F8D45-D191-4972-9629-5D0ABA05E118}"/>
              </a:ext>
            </a:extLst>
          </p:cNvPr>
          <p:cNvSpPr/>
          <p:nvPr/>
        </p:nvSpPr>
        <p:spPr>
          <a:xfrm>
            <a:off x="469120" y="-29985"/>
            <a:ext cx="2734180" cy="757989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50260B-DEBB-4C51-B089-32386050B120}"/>
              </a:ext>
            </a:extLst>
          </p:cNvPr>
          <p:cNvGrpSpPr/>
          <p:nvPr/>
        </p:nvGrpSpPr>
        <p:grpSpPr>
          <a:xfrm>
            <a:off x="517249" y="72442"/>
            <a:ext cx="3834355" cy="556902"/>
            <a:chOff x="7996226" y="1139286"/>
            <a:chExt cx="3834355" cy="5569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0A19E0-6B46-4C15-80A4-A9DF179C498E}"/>
                </a:ext>
              </a:extLst>
            </p:cNvPr>
            <p:cNvSpPr txBox="1"/>
            <p:nvPr/>
          </p:nvSpPr>
          <p:spPr>
            <a:xfrm>
              <a:off x="7996226" y="1139286"/>
              <a:ext cx="2734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03. </a:t>
              </a:r>
              <a:r>
                <a:rPr lang="ko-KR" altLang="en-US" sz="2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보드게임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9A7477-B593-425D-ABCD-9308DA63D4C1}"/>
                </a:ext>
              </a:extLst>
            </p:cNvPr>
            <p:cNvSpPr txBox="1"/>
            <p:nvPr/>
          </p:nvSpPr>
          <p:spPr>
            <a:xfrm>
              <a:off x="10712967" y="1234523"/>
              <a:ext cx="111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3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-</a:t>
              </a:r>
              <a:r>
                <a:rPr lang="ko-KR" altLang="en-US" sz="2400" dirty="0">
                  <a:solidFill>
                    <a:schemeClr val="accent3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관점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40586D-AE0A-4636-BCDD-C93F81DFEE72}"/>
              </a:ext>
            </a:extLst>
          </p:cNvPr>
          <p:cNvGrpSpPr/>
          <p:nvPr/>
        </p:nvGrpSpPr>
        <p:grpSpPr>
          <a:xfrm rot="16200000">
            <a:off x="1147174" y="2012411"/>
            <a:ext cx="4779211" cy="3184768"/>
            <a:chOff x="6868376" y="1639394"/>
            <a:chExt cx="4320000" cy="2700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57D094-47A5-4AAC-8843-5DE440DB4584}"/>
                </a:ext>
              </a:extLst>
            </p:cNvPr>
            <p:cNvSpPr/>
            <p:nvPr/>
          </p:nvSpPr>
          <p:spPr>
            <a:xfrm>
              <a:off x="6868376" y="1639394"/>
              <a:ext cx="4320000" cy="2700000"/>
            </a:xfrm>
            <a:prstGeom prst="rect">
              <a:avLst/>
            </a:prstGeom>
            <a:solidFill>
              <a:schemeClr val="accent6"/>
            </a:solidFill>
            <a:ln w="635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3EA6E2C-2DE1-4942-B1E5-AD49DD37360E}"/>
                </a:ext>
              </a:extLst>
            </p:cNvPr>
            <p:cNvCxnSpPr/>
            <p:nvPr/>
          </p:nvCxnSpPr>
          <p:spPr>
            <a:xfrm>
              <a:off x="7598699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F18565F-0FDA-49A4-92FE-7FB255765121}"/>
                </a:ext>
              </a:extLst>
            </p:cNvPr>
            <p:cNvCxnSpPr/>
            <p:nvPr/>
          </p:nvCxnSpPr>
          <p:spPr>
            <a:xfrm>
              <a:off x="9077804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BE1272-F4A2-4885-9234-A900E5F47CEE}"/>
                </a:ext>
              </a:extLst>
            </p:cNvPr>
            <p:cNvCxnSpPr/>
            <p:nvPr/>
          </p:nvCxnSpPr>
          <p:spPr>
            <a:xfrm>
              <a:off x="9782139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965707D-169A-460D-8A6C-6F7D42329E92}"/>
                </a:ext>
              </a:extLst>
            </p:cNvPr>
            <p:cNvCxnSpPr/>
            <p:nvPr/>
          </p:nvCxnSpPr>
          <p:spPr>
            <a:xfrm>
              <a:off x="10533724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AD0728A-FAA1-4C66-8736-A58E636A6928}"/>
                </a:ext>
              </a:extLst>
            </p:cNvPr>
            <p:cNvCxnSpPr/>
            <p:nvPr/>
          </p:nvCxnSpPr>
          <p:spPr>
            <a:xfrm>
              <a:off x="8345165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7113DDC-20F6-4446-9A66-360DD77E0418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2729901"/>
              <a:ext cx="432000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66C9E39-83B5-4517-BBE5-DA77B837A4C9}"/>
                </a:ext>
              </a:extLst>
            </p:cNvPr>
            <p:cNvCxnSpPr/>
            <p:nvPr/>
          </p:nvCxnSpPr>
          <p:spPr>
            <a:xfrm>
              <a:off x="6868376" y="2186204"/>
              <a:ext cx="432000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2C2D305-8CD1-48BB-8AAE-A2B44DF294E0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285956"/>
              <a:ext cx="432000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C29DC82-A1FF-4261-B17B-BF69C7983EF3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835518"/>
              <a:ext cx="432000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B5F7DB80-A6BF-49B7-BA4F-EF18F943B4AD}"/>
              </a:ext>
            </a:extLst>
          </p:cNvPr>
          <p:cNvSpPr/>
          <p:nvPr/>
        </p:nvSpPr>
        <p:spPr>
          <a:xfrm>
            <a:off x="3403116" y="5414219"/>
            <a:ext cx="317493" cy="32320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AutoShape 12" descr="Cage free icon">
            <a:extLst>
              <a:ext uri="{FF2B5EF4-FFF2-40B4-BE49-F238E27FC236}">
                <a16:creationId xmlns:a16="http://schemas.microsoft.com/office/drawing/2014/main" id="{12225D39-F543-42FB-9115-B54A2ED108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66061" y="3326228"/>
            <a:ext cx="247138" cy="24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5F64245-6B7F-4EB3-A8E0-3DC6FE95B70B}"/>
              </a:ext>
            </a:extLst>
          </p:cNvPr>
          <p:cNvGrpSpPr/>
          <p:nvPr/>
        </p:nvGrpSpPr>
        <p:grpSpPr>
          <a:xfrm>
            <a:off x="7050054" y="1096835"/>
            <a:ext cx="1511573" cy="1511573"/>
            <a:chOff x="7050054" y="1096835"/>
            <a:chExt cx="1511573" cy="151157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59D93CF-EC80-4031-89B4-5B396610A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0054" y="1096835"/>
              <a:ext cx="1511573" cy="1511573"/>
            </a:xfrm>
            <a:prstGeom prst="rect">
              <a:avLst/>
            </a:prstGeom>
          </p:spPr>
        </p:pic>
        <p:pic>
          <p:nvPicPr>
            <p:cNvPr id="1038" name="Picture 14" descr="Elephant premium icon">
              <a:extLst>
                <a:ext uri="{FF2B5EF4-FFF2-40B4-BE49-F238E27FC236}">
                  <a16:creationId xmlns:a16="http://schemas.microsoft.com/office/drawing/2014/main" id="{3A227678-BD11-4326-9D5E-2B853F97EB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510" y="1386291"/>
              <a:ext cx="932660" cy="932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58726842-568C-400D-952B-164FEFC4A7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/>
          <a:stretch/>
        </p:blipFill>
        <p:spPr>
          <a:xfrm>
            <a:off x="7066062" y="2790639"/>
            <a:ext cx="1495565" cy="1511572"/>
          </a:xfrm>
          <a:prstGeom prst="rect">
            <a:avLst/>
          </a:prstGeom>
        </p:spPr>
      </p:pic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1DD0FC2-40DB-4150-8482-C74DB2AE257A}"/>
              </a:ext>
            </a:extLst>
          </p:cNvPr>
          <p:cNvCxnSpPr>
            <a:stCxn id="12" idx="1"/>
          </p:cNvCxnSpPr>
          <p:nvPr/>
        </p:nvCxnSpPr>
        <p:spPr>
          <a:xfrm rot="10800000">
            <a:off x="5375190" y="1519882"/>
            <a:ext cx="1674865" cy="33274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88BD4559-51D8-4ABE-8770-B7C632D4804B}"/>
              </a:ext>
            </a:extLst>
          </p:cNvPr>
          <p:cNvCxnSpPr>
            <a:cxnSpLocks/>
          </p:cNvCxnSpPr>
          <p:nvPr/>
        </p:nvCxnSpPr>
        <p:spPr>
          <a:xfrm rot="10800000">
            <a:off x="5375190" y="3191138"/>
            <a:ext cx="1674866" cy="51410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255 L -0.00039 0.00278 C 0.01914 0.00648 0.01536 0.00648 0.04713 0.00255 C 0.04935 0.00232 0.05325 -0.00115 0.05325 -0.00092 C 0.05286 -0.00532 0.05234 -0.00949 0.05221 -0.01365 C 0.05013 -0.10347 0.05338 -0.05972 0.05026 -0.09838 C 0.05052 -0.11273 0.05052 -0.12731 0.05117 -0.14166 C 0.05156 -0.14884 0.0526 -0.15602 0.05325 -0.16319 C 0.05403 -0.17152 0.05521 -0.1824 0.05534 -0.19027 C 0.0556 -0.20648 0.05534 -0.22268 0.05534 -0.23889 L 0.05534 -0.23865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-0.04861 L -0.24934 -0.0486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5185 L -0.25 -0.051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D0A9F6-E34D-48DC-BBCB-42274E26CADA}"/>
              </a:ext>
            </a:extLst>
          </p:cNvPr>
          <p:cNvGrpSpPr/>
          <p:nvPr/>
        </p:nvGrpSpPr>
        <p:grpSpPr>
          <a:xfrm rot="16200000">
            <a:off x="1147174" y="2012411"/>
            <a:ext cx="4779211" cy="3184768"/>
            <a:chOff x="6868376" y="1639394"/>
            <a:chExt cx="4320000" cy="27000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4B9D39-70FF-4BDA-84B5-F8D30891DEE6}"/>
                </a:ext>
              </a:extLst>
            </p:cNvPr>
            <p:cNvSpPr/>
            <p:nvPr/>
          </p:nvSpPr>
          <p:spPr>
            <a:xfrm>
              <a:off x="6868376" y="1639394"/>
              <a:ext cx="4320000" cy="2700000"/>
            </a:xfrm>
            <a:prstGeom prst="rect">
              <a:avLst/>
            </a:prstGeom>
            <a:solidFill>
              <a:schemeClr val="accent6"/>
            </a:solidFill>
            <a:ln w="635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425B081-C458-474C-872F-B93A77F4A607}"/>
                </a:ext>
              </a:extLst>
            </p:cNvPr>
            <p:cNvCxnSpPr/>
            <p:nvPr/>
          </p:nvCxnSpPr>
          <p:spPr>
            <a:xfrm>
              <a:off x="7598699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897F1B5-2C7E-438D-B4BD-A76147D0BDAF}"/>
                </a:ext>
              </a:extLst>
            </p:cNvPr>
            <p:cNvCxnSpPr/>
            <p:nvPr/>
          </p:nvCxnSpPr>
          <p:spPr>
            <a:xfrm>
              <a:off x="9077804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C4AC1FD-621D-4BDA-9F5C-5EC04B0BA336}"/>
                </a:ext>
              </a:extLst>
            </p:cNvPr>
            <p:cNvCxnSpPr/>
            <p:nvPr/>
          </p:nvCxnSpPr>
          <p:spPr>
            <a:xfrm>
              <a:off x="9782139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A4610D7-892B-4F6C-9F0F-A46015CE4823}"/>
                </a:ext>
              </a:extLst>
            </p:cNvPr>
            <p:cNvCxnSpPr/>
            <p:nvPr/>
          </p:nvCxnSpPr>
          <p:spPr>
            <a:xfrm>
              <a:off x="10533724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D469B6-95FD-470D-AA7D-CE00ABB68CB0}"/>
                </a:ext>
              </a:extLst>
            </p:cNvPr>
            <p:cNvCxnSpPr/>
            <p:nvPr/>
          </p:nvCxnSpPr>
          <p:spPr>
            <a:xfrm>
              <a:off x="8345165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3A17F20-B663-4E8B-A21B-31AF7145F06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2729901"/>
              <a:ext cx="432000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3D9613C-9EC0-426D-98C4-0E791506F116}"/>
                </a:ext>
              </a:extLst>
            </p:cNvPr>
            <p:cNvCxnSpPr/>
            <p:nvPr/>
          </p:nvCxnSpPr>
          <p:spPr>
            <a:xfrm>
              <a:off x="6868376" y="2186204"/>
              <a:ext cx="432000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7169174-4444-4D2C-A07D-31B0BEED5E5B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285956"/>
              <a:ext cx="432000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B73C13E-627C-4B01-B966-005710659D89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835518"/>
              <a:ext cx="432000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598" y="29995"/>
            <a:ext cx="1606023" cy="118519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F8D45-D191-4972-9629-5D0ABA05E118}"/>
              </a:ext>
            </a:extLst>
          </p:cNvPr>
          <p:cNvSpPr/>
          <p:nvPr/>
        </p:nvSpPr>
        <p:spPr>
          <a:xfrm>
            <a:off x="469120" y="-29985"/>
            <a:ext cx="2734180" cy="757989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50260B-DEBB-4C51-B089-32386050B120}"/>
              </a:ext>
            </a:extLst>
          </p:cNvPr>
          <p:cNvGrpSpPr/>
          <p:nvPr/>
        </p:nvGrpSpPr>
        <p:grpSpPr>
          <a:xfrm>
            <a:off x="517249" y="72442"/>
            <a:ext cx="3834355" cy="556902"/>
            <a:chOff x="7996226" y="1139286"/>
            <a:chExt cx="3834355" cy="5569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0A19E0-6B46-4C15-80A4-A9DF179C498E}"/>
                </a:ext>
              </a:extLst>
            </p:cNvPr>
            <p:cNvSpPr txBox="1"/>
            <p:nvPr/>
          </p:nvSpPr>
          <p:spPr>
            <a:xfrm>
              <a:off x="7996226" y="1139286"/>
              <a:ext cx="2734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03. </a:t>
              </a:r>
              <a:r>
                <a:rPr lang="ko-KR" altLang="en-US" sz="2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보드게임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9A7477-B593-425D-ABCD-9308DA63D4C1}"/>
                </a:ext>
              </a:extLst>
            </p:cNvPr>
            <p:cNvSpPr txBox="1"/>
            <p:nvPr/>
          </p:nvSpPr>
          <p:spPr>
            <a:xfrm>
              <a:off x="10712967" y="1234523"/>
              <a:ext cx="111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3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-</a:t>
              </a:r>
              <a:r>
                <a:rPr lang="ko-KR" altLang="en-US" sz="2400" dirty="0">
                  <a:solidFill>
                    <a:schemeClr val="accent3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관점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7E48EC6-378B-43F3-ABC0-BD7CDB34C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980" r="95274">
                        <a14:foregroundMark x1="76368" y1="10000" x2="76866" y2="12667"/>
                        <a14:foregroundMark x1="88060" y1="31333" x2="90547" y2="34000"/>
                        <a14:foregroundMark x1="85572" y1="34000" x2="89552" y2="34667"/>
                        <a14:foregroundMark x1="85323" y1="36000" x2="89055" y2="39333"/>
                        <a14:foregroundMark x1="92040" y1="29333" x2="95274" y2="23667"/>
                        <a14:foregroundMark x1="32338" y1="17000" x2="34714" y2="17251"/>
                        <a14:foregroundMark x1="5721" y1="32667" x2="33333" y2="33333"/>
                        <a14:foregroundMark x1="16418" y1="54667" x2="37313" y2="55333"/>
                        <a14:foregroundMark x1="37313" y1="55333" x2="45236" y2="54900"/>
                        <a14:foregroundMark x1="3980" y1="78667" x2="31095" y2="80000"/>
                        <a14:backgroundMark x1="48010" y1="55333" x2="49502" y2="52667"/>
                        <a14:backgroundMark x1="48010" y1="52333" x2="52736" y2="60000"/>
                        <a14:backgroundMark x1="33333" y1="20333" x2="54229" y2="17667"/>
                        <a14:backgroundMark x1="54229" y1="17667" x2="55721" y2="17667"/>
                        <a14:backgroundMark x1="65423" y1="13333" x2="65423" y2="20333"/>
                        <a14:backgroundMark x1="52239" y1="19000" x2="58458" y2="1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81" y="5125325"/>
            <a:ext cx="1287512" cy="960830"/>
          </a:xfrm>
          <a:prstGeom prst="rect">
            <a:avLst/>
          </a:prstGeom>
        </p:spPr>
      </p:pic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2E1A7632-A8C8-4CC6-83CF-7DAB247D8148}"/>
              </a:ext>
            </a:extLst>
          </p:cNvPr>
          <p:cNvSpPr/>
          <p:nvPr/>
        </p:nvSpPr>
        <p:spPr>
          <a:xfrm>
            <a:off x="5557590" y="3132753"/>
            <a:ext cx="1172066" cy="592494"/>
          </a:xfrm>
          <a:prstGeom prst="rightArrow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7636B5-3B25-43B4-8C6D-FE2F8B144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82" y="2710067"/>
            <a:ext cx="3699436" cy="143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-0.00039 -0.57361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598" y="29995"/>
            <a:ext cx="1606023" cy="118519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F8D45-D191-4972-9629-5D0ABA05E118}"/>
              </a:ext>
            </a:extLst>
          </p:cNvPr>
          <p:cNvSpPr/>
          <p:nvPr/>
        </p:nvSpPr>
        <p:spPr>
          <a:xfrm>
            <a:off x="469120" y="-29985"/>
            <a:ext cx="2734180" cy="757989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50260B-DEBB-4C51-B089-32386050B120}"/>
              </a:ext>
            </a:extLst>
          </p:cNvPr>
          <p:cNvGrpSpPr/>
          <p:nvPr/>
        </p:nvGrpSpPr>
        <p:grpSpPr>
          <a:xfrm>
            <a:off x="517249" y="72442"/>
            <a:ext cx="3834355" cy="556902"/>
            <a:chOff x="7996226" y="1139286"/>
            <a:chExt cx="3834355" cy="5569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0A19E0-6B46-4C15-80A4-A9DF179C498E}"/>
                </a:ext>
              </a:extLst>
            </p:cNvPr>
            <p:cNvSpPr txBox="1"/>
            <p:nvPr/>
          </p:nvSpPr>
          <p:spPr>
            <a:xfrm>
              <a:off x="7996226" y="1139286"/>
              <a:ext cx="2734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03. </a:t>
              </a:r>
              <a:r>
                <a:rPr lang="ko-KR" altLang="en-US" sz="2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보드게임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9A7477-B593-425D-ABCD-9308DA63D4C1}"/>
                </a:ext>
              </a:extLst>
            </p:cNvPr>
            <p:cNvSpPr txBox="1"/>
            <p:nvPr/>
          </p:nvSpPr>
          <p:spPr>
            <a:xfrm>
              <a:off x="10712967" y="1234523"/>
              <a:ext cx="111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3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-</a:t>
              </a:r>
              <a:r>
                <a:rPr lang="ko-KR" altLang="en-US" sz="2400" dirty="0">
                  <a:solidFill>
                    <a:schemeClr val="accent3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관점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07F3CD-C6F3-4AF8-A340-D4BA19A53A68}"/>
              </a:ext>
            </a:extLst>
          </p:cNvPr>
          <p:cNvSpPr/>
          <p:nvPr/>
        </p:nvSpPr>
        <p:spPr>
          <a:xfrm>
            <a:off x="1707588" y="1901278"/>
            <a:ext cx="2820670" cy="2892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DE52A70-A6E4-4709-AC8F-8C32778E32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3" t="7156" r="7206" b="11122"/>
          <a:stretch/>
        </p:blipFill>
        <p:spPr>
          <a:xfrm>
            <a:off x="1503476" y="2197362"/>
            <a:ext cx="2761861" cy="289249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830AAB4-2C5E-473D-99FA-6F2A09FC4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478" y="1297537"/>
            <a:ext cx="4501859" cy="1744360"/>
          </a:xfrm>
          <a:prstGeom prst="rect">
            <a:avLst/>
          </a:prstGeom>
          <a:ln w="57150">
            <a:solidFill>
              <a:srgbClr val="4CA7DE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912D52F-5018-45E3-9DCC-B9C5CE526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478" y="3523213"/>
            <a:ext cx="4493048" cy="1744359"/>
          </a:xfrm>
          <a:prstGeom prst="rect">
            <a:avLst/>
          </a:prstGeom>
          <a:ln w="57150">
            <a:solidFill>
              <a:srgbClr val="4CA7DE"/>
            </a:solidFill>
          </a:ln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D9DAF20C-3752-49B2-98AF-727B218FE32A}"/>
              </a:ext>
            </a:extLst>
          </p:cNvPr>
          <p:cNvSpPr/>
          <p:nvPr/>
        </p:nvSpPr>
        <p:spPr>
          <a:xfrm>
            <a:off x="4899335" y="3132753"/>
            <a:ext cx="1172066" cy="592494"/>
          </a:xfrm>
          <a:prstGeom prst="rightArrow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081859" y="774780"/>
            <a:ext cx="4028281" cy="4028281"/>
            <a:chOff x="4081860" y="1414860"/>
            <a:chExt cx="4028281" cy="4028281"/>
          </a:xfrm>
        </p:grpSpPr>
        <p:sp>
          <p:nvSpPr>
            <p:cNvPr id="5" name="직사각형 4"/>
            <p:cNvSpPr/>
            <p:nvPr/>
          </p:nvSpPr>
          <p:spPr>
            <a:xfrm>
              <a:off x="4081860" y="1414860"/>
              <a:ext cx="4028281" cy="4028281"/>
            </a:xfrm>
            <a:prstGeom prst="rect">
              <a:avLst/>
            </a:prstGeom>
            <a:noFill/>
            <a:ln w="1016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738" y="1653886"/>
              <a:ext cx="1914525" cy="16383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003635" y="3531212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4800" dirty="0">
                <a:solidFill>
                  <a:srgbClr val="F7C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7841"/>
            <a:ext cx="12192000" cy="1238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75" y="4460792"/>
            <a:ext cx="772049" cy="7720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5B16F-A838-4E9C-AB72-29DC981EE65F}"/>
              </a:ext>
            </a:extLst>
          </p:cNvPr>
          <p:cNvSpPr txBox="1"/>
          <p:nvPr/>
        </p:nvSpPr>
        <p:spPr>
          <a:xfrm>
            <a:off x="4618677" y="289113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F7CF6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영상</a:t>
            </a:r>
          </a:p>
        </p:txBody>
      </p:sp>
    </p:spTree>
    <p:extLst>
      <p:ext uri="{BB962C8B-B14F-4D97-AF65-F5344CB8AC3E}">
        <p14:creationId xmlns:p14="http://schemas.microsoft.com/office/powerpoint/2010/main" val="291334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598" y="29995"/>
            <a:ext cx="1606023" cy="118519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F8D45-D191-4972-9629-5D0ABA05E118}"/>
              </a:ext>
            </a:extLst>
          </p:cNvPr>
          <p:cNvSpPr/>
          <p:nvPr/>
        </p:nvSpPr>
        <p:spPr>
          <a:xfrm>
            <a:off x="469120" y="-29985"/>
            <a:ext cx="2734180" cy="757989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A19E0-6B46-4C15-80A4-A9DF179C498E}"/>
              </a:ext>
            </a:extLst>
          </p:cNvPr>
          <p:cNvSpPr txBox="1"/>
          <p:nvPr/>
        </p:nvSpPr>
        <p:spPr>
          <a:xfrm>
            <a:off x="517249" y="72442"/>
            <a:ext cx="273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04. </a:t>
            </a:r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 영상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9CA22B-1B4E-47C2-98CF-B74422196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83" y="1215189"/>
            <a:ext cx="3584042" cy="37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91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081859" y="774780"/>
            <a:ext cx="4028281" cy="4028281"/>
            <a:chOff x="4081860" y="1414860"/>
            <a:chExt cx="4028281" cy="4028281"/>
          </a:xfrm>
        </p:grpSpPr>
        <p:sp>
          <p:nvSpPr>
            <p:cNvPr id="4" name="직사각형 3"/>
            <p:cNvSpPr/>
            <p:nvPr/>
          </p:nvSpPr>
          <p:spPr>
            <a:xfrm>
              <a:off x="4081860" y="1414860"/>
              <a:ext cx="4028281" cy="4028281"/>
            </a:xfrm>
            <a:prstGeom prst="rect">
              <a:avLst/>
            </a:prstGeom>
            <a:noFill/>
            <a:ln w="1016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738" y="1653886"/>
              <a:ext cx="1914525" cy="1638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749317" y="3531212"/>
              <a:ext cx="26933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rgbClr val="F7CF6F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THANK</a:t>
              </a:r>
            </a:p>
            <a:p>
              <a:pPr algn="ctr"/>
              <a:r>
                <a:rPr lang="en-US" altLang="ko-KR" sz="4800" dirty="0">
                  <a:solidFill>
                    <a:srgbClr val="F7CF6F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YOU</a:t>
              </a:r>
              <a:endParaRPr lang="ko-KR" altLang="en-US" sz="4800" dirty="0">
                <a:solidFill>
                  <a:srgbClr val="F7CF6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0"/>
            <a:ext cx="12192000" cy="1238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75" y="4460792"/>
            <a:ext cx="772049" cy="7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9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5594465" cy="6858000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89345" y="255107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0"/>
            <a:ext cx="12192000" cy="1238250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7683810" y="1277338"/>
            <a:ext cx="2366354" cy="3353754"/>
            <a:chOff x="7742948" y="1680825"/>
            <a:chExt cx="2366354" cy="3353754"/>
          </a:xfrm>
        </p:grpSpPr>
        <p:sp>
          <p:nvSpPr>
            <p:cNvPr id="31" name="TextBox 30"/>
            <p:cNvSpPr txBox="1"/>
            <p:nvPr/>
          </p:nvSpPr>
          <p:spPr>
            <a:xfrm>
              <a:off x="7775009" y="1680825"/>
              <a:ext cx="22701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4CA7D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01. </a:t>
              </a:r>
              <a:r>
                <a:rPr lang="ko-KR" altLang="en-US" sz="2800" dirty="0">
                  <a:solidFill>
                    <a:srgbClr val="4CA7D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벤치 마킹</a:t>
              </a:r>
              <a:endParaRPr lang="en-US" altLang="ko-KR" sz="2800" dirty="0">
                <a:solidFill>
                  <a:srgbClr val="4CA7DE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42948" y="2607297"/>
              <a:ext cx="2334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4CA7D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02. </a:t>
              </a:r>
              <a:r>
                <a:rPr lang="ko-KR" altLang="en-US" sz="2800" dirty="0">
                  <a:solidFill>
                    <a:srgbClr val="4CA7D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게임 기획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62185" y="3519660"/>
              <a:ext cx="23471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4CA7D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03. </a:t>
              </a:r>
              <a:r>
                <a:rPr lang="ko-KR" altLang="en-US" sz="2800" dirty="0">
                  <a:solidFill>
                    <a:srgbClr val="4CA7D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보드 게임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62185" y="4511359"/>
              <a:ext cx="23471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4CA7D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04. </a:t>
              </a:r>
              <a:r>
                <a:rPr lang="ko-KR" altLang="en-US" sz="2800" dirty="0">
                  <a:solidFill>
                    <a:srgbClr val="4CA7D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게임 영상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46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081859" y="774780"/>
            <a:ext cx="4028281" cy="4028281"/>
            <a:chOff x="4081860" y="1414860"/>
            <a:chExt cx="4028281" cy="4028281"/>
          </a:xfrm>
        </p:grpSpPr>
        <p:sp>
          <p:nvSpPr>
            <p:cNvPr id="5" name="직사각형 4"/>
            <p:cNvSpPr/>
            <p:nvPr/>
          </p:nvSpPr>
          <p:spPr>
            <a:xfrm>
              <a:off x="4081860" y="1414860"/>
              <a:ext cx="4028281" cy="4028281"/>
            </a:xfrm>
            <a:prstGeom prst="rect">
              <a:avLst/>
            </a:prstGeom>
            <a:noFill/>
            <a:ln w="1016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738" y="1653886"/>
              <a:ext cx="1914525" cy="16383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003635" y="3531212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4800" dirty="0">
                <a:solidFill>
                  <a:srgbClr val="F7C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0"/>
            <a:ext cx="12192000" cy="1238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75" y="4460792"/>
            <a:ext cx="772049" cy="7720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5B16F-A838-4E9C-AB72-29DC981EE65F}"/>
              </a:ext>
            </a:extLst>
          </p:cNvPr>
          <p:cNvSpPr txBox="1"/>
          <p:nvPr/>
        </p:nvSpPr>
        <p:spPr>
          <a:xfrm>
            <a:off x="4669970" y="2891132"/>
            <a:ext cx="2852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F7CF6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벤치 마킹</a:t>
            </a:r>
            <a:endParaRPr lang="en-US" altLang="ko-KR" sz="4800" dirty="0">
              <a:solidFill>
                <a:srgbClr val="F7CF6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40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F8D45-D191-4972-9629-5D0ABA05E118}"/>
              </a:ext>
            </a:extLst>
          </p:cNvPr>
          <p:cNvSpPr/>
          <p:nvPr/>
        </p:nvSpPr>
        <p:spPr>
          <a:xfrm>
            <a:off x="469120" y="-29985"/>
            <a:ext cx="2734180" cy="757989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A19E0-6B46-4C15-80A4-A9DF179C498E}"/>
              </a:ext>
            </a:extLst>
          </p:cNvPr>
          <p:cNvSpPr txBox="1"/>
          <p:nvPr/>
        </p:nvSpPr>
        <p:spPr>
          <a:xfrm>
            <a:off x="517249" y="72442"/>
            <a:ext cx="273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01. </a:t>
            </a:r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벤치마킹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67E0FC1-44F4-42F5-81E7-534331F30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954" y="-29985"/>
            <a:ext cx="1781175" cy="1314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8F1C08-9B66-4E61-9CD8-FF17684F8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6" y="2637570"/>
            <a:ext cx="2376027" cy="2074760"/>
          </a:xfrm>
          <a:prstGeom prst="rect">
            <a:avLst/>
          </a:prstGeom>
        </p:spPr>
      </p:pic>
      <p:sp>
        <p:nvSpPr>
          <p:cNvPr id="9" name="십자형 8">
            <a:extLst>
              <a:ext uri="{FF2B5EF4-FFF2-40B4-BE49-F238E27FC236}">
                <a16:creationId xmlns:a16="http://schemas.microsoft.com/office/drawing/2014/main" id="{AD308755-15A2-45C3-97FD-523AA191E7DF}"/>
              </a:ext>
            </a:extLst>
          </p:cNvPr>
          <p:cNvSpPr/>
          <p:nvPr/>
        </p:nvSpPr>
        <p:spPr>
          <a:xfrm>
            <a:off x="2983622" y="3088162"/>
            <a:ext cx="1320147" cy="1347410"/>
          </a:xfrm>
          <a:prstGeom prst="plus">
            <a:avLst>
              <a:gd name="adj" fmla="val 33943"/>
            </a:avLst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E0C3B1-B962-4337-8ABC-FDF2957DA0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68" y="2779785"/>
            <a:ext cx="2306751" cy="196416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529B0FC7-97B6-4EAC-9955-412C50B64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433" y="1672849"/>
            <a:ext cx="3112868" cy="4304831"/>
          </a:xfrm>
          <a:prstGeom prst="rect">
            <a:avLst/>
          </a:prstGeom>
          <a:ln w="76200">
            <a:solidFill>
              <a:srgbClr val="4CA7DE"/>
            </a:solidFill>
          </a:ln>
        </p:spPr>
      </p:pic>
    </p:spTree>
    <p:extLst>
      <p:ext uri="{BB962C8B-B14F-4D97-AF65-F5344CB8AC3E}">
        <p14:creationId xmlns:p14="http://schemas.microsoft.com/office/powerpoint/2010/main" val="333019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081859" y="774780"/>
            <a:ext cx="4028281" cy="4028281"/>
            <a:chOff x="4081860" y="1414860"/>
            <a:chExt cx="4028281" cy="4028281"/>
          </a:xfrm>
        </p:grpSpPr>
        <p:sp>
          <p:nvSpPr>
            <p:cNvPr id="5" name="직사각형 4"/>
            <p:cNvSpPr/>
            <p:nvPr/>
          </p:nvSpPr>
          <p:spPr>
            <a:xfrm>
              <a:off x="4081860" y="1414860"/>
              <a:ext cx="4028281" cy="4028281"/>
            </a:xfrm>
            <a:prstGeom prst="rect">
              <a:avLst/>
            </a:prstGeom>
            <a:noFill/>
            <a:ln w="1016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738" y="1653886"/>
              <a:ext cx="1914525" cy="16383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003635" y="3531212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4800" dirty="0">
                <a:solidFill>
                  <a:srgbClr val="F7C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0"/>
            <a:ext cx="12192000" cy="1238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75" y="4460792"/>
            <a:ext cx="772049" cy="7720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5B16F-A838-4E9C-AB72-29DC981EE65F}"/>
              </a:ext>
            </a:extLst>
          </p:cNvPr>
          <p:cNvSpPr txBox="1"/>
          <p:nvPr/>
        </p:nvSpPr>
        <p:spPr>
          <a:xfrm>
            <a:off x="4669971" y="2891132"/>
            <a:ext cx="2852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F7CF6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</a:t>
            </a:r>
          </a:p>
        </p:txBody>
      </p:sp>
    </p:spTree>
    <p:extLst>
      <p:ext uri="{BB962C8B-B14F-4D97-AF65-F5344CB8AC3E}">
        <p14:creationId xmlns:p14="http://schemas.microsoft.com/office/powerpoint/2010/main" val="321234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F8D45-D191-4972-9629-5D0ABA05E118}"/>
              </a:ext>
            </a:extLst>
          </p:cNvPr>
          <p:cNvSpPr/>
          <p:nvPr/>
        </p:nvSpPr>
        <p:spPr>
          <a:xfrm>
            <a:off x="469120" y="-29985"/>
            <a:ext cx="2734180" cy="757989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A19E0-6B46-4C15-80A4-A9DF179C498E}"/>
              </a:ext>
            </a:extLst>
          </p:cNvPr>
          <p:cNvSpPr txBox="1"/>
          <p:nvPr/>
        </p:nvSpPr>
        <p:spPr>
          <a:xfrm>
            <a:off x="517249" y="72442"/>
            <a:ext cx="273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게임기획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478DF4-AD79-4986-AE26-417711DA1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954" y="0"/>
            <a:ext cx="1781175" cy="1314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00AA8B-76D2-44A1-9E00-4CBA2F76D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41" y="1386892"/>
            <a:ext cx="1903713" cy="18365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6E07D1-ADC6-4E80-87FE-4C6018AC2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5" y="1386892"/>
            <a:ext cx="2282939" cy="18365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D73DF10-6965-4671-A39E-333D8346F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62" y="1250968"/>
            <a:ext cx="1858439" cy="1836523"/>
          </a:xfrm>
          <a:prstGeom prst="rect">
            <a:avLst/>
          </a:prstGeom>
        </p:spPr>
      </p:pic>
      <p:pic>
        <p:nvPicPr>
          <p:cNvPr id="21" name="Picture 2" descr="Elephant premium icon">
            <a:extLst>
              <a:ext uri="{FF2B5EF4-FFF2-40B4-BE49-F238E27FC236}">
                <a16:creationId xmlns:a16="http://schemas.microsoft.com/office/drawing/2014/main" id="{F47D4E2C-4879-448C-9293-A5DCB898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06" y="4153337"/>
            <a:ext cx="1781175" cy="177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at premium icon">
            <a:extLst>
              <a:ext uri="{FF2B5EF4-FFF2-40B4-BE49-F238E27FC236}">
                <a16:creationId xmlns:a16="http://schemas.microsoft.com/office/drawing/2014/main" id="{4E100043-4927-4DCE-8FEA-253FC6FC2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53" y="4170586"/>
            <a:ext cx="1781175" cy="160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십자형 23">
            <a:extLst>
              <a:ext uri="{FF2B5EF4-FFF2-40B4-BE49-F238E27FC236}">
                <a16:creationId xmlns:a16="http://schemas.microsoft.com/office/drawing/2014/main" id="{2F0DFEB1-6398-48CB-9331-D9EE17D81306}"/>
              </a:ext>
            </a:extLst>
          </p:cNvPr>
          <p:cNvSpPr/>
          <p:nvPr/>
        </p:nvSpPr>
        <p:spPr>
          <a:xfrm>
            <a:off x="3654843" y="4367002"/>
            <a:ext cx="1320147" cy="1347410"/>
          </a:xfrm>
          <a:prstGeom prst="plus">
            <a:avLst>
              <a:gd name="adj" fmla="val 33943"/>
            </a:avLst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같음 기호 16">
            <a:extLst>
              <a:ext uri="{FF2B5EF4-FFF2-40B4-BE49-F238E27FC236}">
                <a16:creationId xmlns:a16="http://schemas.microsoft.com/office/drawing/2014/main" id="{0E5D10E5-4534-4C8B-BAD1-757CF8892EB2}"/>
              </a:ext>
            </a:extLst>
          </p:cNvPr>
          <p:cNvSpPr/>
          <p:nvPr/>
        </p:nvSpPr>
        <p:spPr>
          <a:xfrm>
            <a:off x="7382846" y="4153336"/>
            <a:ext cx="1903713" cy="1774739"/>
          </a:xfrm>
          <a:prstGeom prst="mathEqual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04A247-9B66-4CFA-93B0-88388961424F}"/>
              </a:ext>
            </a:extLst>
          </p:cNvPr>
          <p:cNvSpPr/>
          <p:nvPr/>
        </p:nvSpPr>
        <p:spPr>
          <a:xfrm>
            <a:off x="9286559" y="4181672"/>
            <a:ext cx="186301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0000" b="1" cap="none" spc="50" dirty="0">
                <a:ln w="38100" cmpd="sng">
                  <a:solidFill>
                    <a:srgbClr val="4CA7DE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30602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F8D45-D191-4972-9629-5D0ABA05E118}"/>
              </a:ext>
            </a:extLst>
          </p:cNvPr>
          <p:cNvSpPr/>
          <p:nvPr/>
        </p:nvSpPr>
        <p:spPr>
          <a:xfrm>
            <a:off x="469120" y="-29985"/>
            <a:ext cx="2734180" cy="757989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A19E0-6B46-4C15-80A4-A9DF179C498E}"/>
              </a:ext>
            </a:extLst>
          </p:cNvPr>
          <p:cNvSpPr txBox="1"/>
          <p:nvPr/>
        </p:nvSpPr>
        <p:spPr>
          <a:xfrm>
            <a:off x="517249" y="72442"/>
            <a:ext cx="273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게임기획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478DF4-AD79-4986-AE26-417711DA1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954" y="0"/>
            <a:ext cx="1781175" cy="13144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1BE8D5-B9FB-48AF-95BE-8023E6E0B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854" y="2106988"/>
            <a:ext cx="4640263" cy="3285760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04C94C0-0CEA-4EBD-B32F-9CECD7A1A533}"/>
              </a:ext>
            </a:extLst>
          </p:cNvPr>
          <p:cNvSpPr/>
          <p:nvPr/>
        </p:nvSpPr>
        <p:spPr>
          <a:xfrm>
            <a:off x="5697829" y="3355118"/>
            <a:ext cx="1172066" cy="592494"/>
          </a:xfrm>
          <a:prstGeom prst="rightArrow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A3EA12-6772-41BC-A5E9-BF9944837F54}"/>
              </a:ext>
            </a:extLst>
          </p:cNvPr>
          <p:cNvSpPr/>
          <p:nvPr/>
        </p:nvSpPr>
        <p:spPr>
          <a:xfrm>
            <a:off x="320627" y="3070600"/>
            <a:ext cx="939113" cy="1161535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43D955-937A-466B-8975-08EE4F0C48A4}"/>
              </a:ext>
            </a:extLst>
          </p:cNvPr>
          <p:cNvSpPr/>
          <p:nvPr/>
        </p:nvSpPr>
        <p:spPr>
          <a:xfrm>
            <a:off x="1366653" y="3070599"/>
            <a:ext cx="939113" cy="1161535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76CAC3-DA08-46A4-8514-F144AE1196FC}"/>
              </a:ext>
            </a:extLst>
          </p:cNvPr>
          <p:cNvSpPr/>
          <p:nvPr/>
        </p:nvSpPr>
        <p:spPr>
          <a:xfrm>
            <a:off x="2427936" y="3070598"/>
            <a:ext cx="939113" cy="1161535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9AC0C5-CB44-444E-8DEE-949BF9861C7B}"/>
              </a:ext>
            </a:extLst>
          </p:cNvPr>
          <p:cNvSpPr/>
          <p:nvPr/>
        </p:nvSpPr>
        <p:spPr>
          <a:xfrm>
            <a:off x="3473962" y="3070598"/>
            <a:ext cx="939113" cy="1161535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0EEFC5-9978-49D1-9EFB-E74D954875BB}"/>
              </a:ext>
            </a:extLst>
          </p:cNvPr>
          <p:cNvSpPr/>
          <p:nvPr/>
        </p:nvSpPr>
        <p:spPr>
          <a:xfrm>
            <a:off x="4517409" y="3070598"/>
            <a:ext cx="939113" cy="1161535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7E3CA8A-93DD-469A-ABBC-B237510F5E14}"/>
              </a:ext>
            </a:extLst>
          </p:cNvPr>
          <p:cNvSpPr/>
          <p:nvPr/>
        </p:nvSpPr>
        <p:spPr>
          <a:xfrm>
            <a:off x="2594919" y="1927654"/>
            <a:ext cx="656509" cy="85261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7E1FF26-1C99-4986-9C64-CAC4A2854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/>
          <a:stretch/>
        </p:blipFill>
        <p:spPr>
          <a:xfrm>
            <a:off x="5746367" y="1540174"/>
            <a:ext cx="1587329" cy="18076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EF82EA-D808-49F7-9501-E3692DC64B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/>
          <a:stretch/>
        </p:blipFill>
        <p:spPr>
          <a:xfrm>
            <a:off x="5731958" y="4082281"/>
            <a:ext cx="1587329" cy="18076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F8D45-D191-4972-9629-5D0ABA05E118}"/>
              </a:ext>
            </a:extLst>
          </p:cNvPr>
          <p:cNvSpPr/>
          <p:nvPr/>
        </p:nvSpPr>
        <p:spPr>
          <a:xfrm>
            <a:off x="469120" y="-29985"/>
            <a:ext cx="2734180" cy="757989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A19E0-6B46-4C15-80A4-A9DF179C498E}"/>
              </a:ext>
            </a:extLst>
          </p:cNvPr>
          <p:cNvSpPr txBox="1"/>
          <p:nvPr/>
        </p:nvSpPr>
        <p:spPr>
          <a:xfrm>
            <a:off x="517249" y="72442"/>
            <a:ext cx="273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게임기획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478DF4-AD79-4986-AE26-417711DA1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954" y="0"/>
            <a:ext cx="1781175" cy="1314450"/>
          </a:xfrm>
          <a:prstGeom prst="rect">
            <a:avLst/>
          </a:prstGeom>
        </p:spPr>
      </p:pic>
      <p:pic>
        <p:nvPicPr>
          <p:cNvPr id="6146" name="Picture 2" descr="Elephant premium icon">
            <a:extLst>
              <a:ext uri="{FF2B5EF4-FFF2-40B4-BE49-F238E27FC236}">
                <a16:creationId xmlns:a16="http://schemas.microsoft.com/office/drawing/2014/main" id="{9F5A1617-28F0-445C-AE17-27A4804A3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78" y="1661879"/>
            <a:ext cx="1781175" cy="177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at premium icon">
            <a:extLst>
              <a:ext uri="{FF2B5EF4-FFF2-40B4-BE49-F238E27FC236}">
                <a16:creationId xmlns:a16="http://schemas.microsoft.com/office/drawing/2014/main" id="{B1044741-14E9-4E11-9C64-2A883D22F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68" y="4285592"/>
            <a:ext cx="1781175" cy="160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6A76A4D-8015-4AC1-92E2-A89B29E44B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t="1" r="45263" b="-4914"/>
          <a:stretch/>
        </p:blipFill>
        <p:spPr>
          <a:xfrm rot="20334933">
            <a:off x="9316679" y="1413311"/>
            <a:ext cx="812050" cy="18964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BC45C56-C48E-453B-81AB-008499D8FC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7" t="1" b="-4914"/>
          <a:stretch/>
        </p:blipFill>
        <p:spPr>
          <a:xfrm rot="1207241">
            <a:off x="10581424" y="1413311"/>
            <a:ext cx="771161" cy="1896444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1180A0C-6A88-4A6F-BDEF-FA573B92810E}"/>
              </a:ext>
            </a:extLst>
          </p:cNvPr>
          <p:cNvSpPr/>
          <p:nvPr/>
        </p:nvSpPr>
        <p:spPr>
          <a:xfrm>
            <a:off x="7798809" y="2253001"/>
            <a:ext cx="1172066" cy="592494"/>
          </a:xfrm>
          <a:prstGeom prst="rightArrow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3A8BF8A-4784-446E-A397-ED4CA4FD690D}"/>
              </a:ext>
            </a:extLst>
          </p:cNvPr>
          <p:cNvSpPr/>
          <p:nvPr/>
        </p:nvSpPr>
        <p:spPr>
          <a:xfrm>
            <a:off x="7784399" y="4993561"/>
            <a:ext cx="1172066" cy="592494"/>
          </a:xfrm>
          <a:prstGeom prst="rightArrow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4" descr="Rat premium icon">
            <a:extLst>
              <a:ext uri="{FF2B5EF4-FFF2-40B4-BE49-F238E27FC236}">
                <a16:creationId xmlns:a16="http://schemas.microsoft.com/office/drawing/2014/main" id="{0EE36328-A78D-471D-A995-00C0DF934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457" y="4191401"/>
            <a:ext cx="1781175" cy="160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81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0.33815 0.00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01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0.34687 -0.0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081859" y="774780"/>
            <a:ext cx="4028281" cy="4028281"/>
            <a:chOff x="4081860" y="1414860"/>
            <a:chExt cx="4028281" cy="4028281"/>
          </a:xfrm>
        </p:grpSpPr>
        <p:sp>
          <p:nvSpPr>
            <p:cNvPr id="5" name="직사각형 4"/>
            <p:cNvSpPr/>
            <p:nvPr/>
          </p:nvSpPr>
          <p:spPr>
            <a:xfrm>
              <a:off x="4081860" y="1414860"/>
              <a:ext cx="4028281" cy="4028281"/>
            </a:xfrm>
            <a:prstGeom prst="rect">
              <a:avLst/>
            </a:prstGeom>
            <a:noFill/>
            <a:ln w="1016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738" y="1653886"/>
              <a:ext cx="1914525" cy="16383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003635" y="3531212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4800" dirty="0">
                <a:solidFill>
                  <a:srgbClr val="F7C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7841"/>
            <a:ext cx="12192000" cy="1238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75" y="4460792"/>
            <a:ext cx="772049" cy="7720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5B16F-A838-4E9C-AB72-29DC981EE65F}"/>
              </a:ext>
            </a:extLst>
          </p:cNvPr>
          <p:cNvSpPr txBox="1"/>
          <p:nvPr/>
        </p:nvSpPr>
        <p:spPr>
          <a:xfrm>
            <a:off x="4669978" y="2891132"/>
            <a:ext cx="2852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F7CF6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보드 게임</a:t>
            </a:r>
            <a:endParaRPr lang="en-US" altLang="ko-KR" sz="4800" dirty="0">
              <a:solidFill>
                <a:srgbClr val="F7CF6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68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473</Words>
  <Application>Microsoft Office PowerPoint</Application>
  <PresentationFormat>와이드스크린</PresentationFormat>
  <Paragraphs>46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HY강B</vt:lpstr>
      <vt:lpstr>HY강M</vt:lpstr>
      <vt:lpstr>HY헤드라인M</vt:lpstr>
      <vt:lpstr>맑은 고딕</vt:lpstr>
      <vt:lpstr>배달의민족 주아</vt:lpstr>
      <vt:lpstr>양재튼튼체B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28</cp:revision>
  <dcterms:created xsi:type="dcterms:W3CDTF">2018-12-12T15:39:20Z</dcterms:created>
  <dcterms:modified xsi:type="dcterms:W3CDTF">2018-12-13T09:53:39Z</dcterms:modified>
</cp:coreProperties>
</file>