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664" r:id="rId3"/>
    <p:sldId id="921" r:id="rId4"/>
    <p:sldId id="934" r:id="rId5"/>
    <p:sldId id="753" r:id="rId6"/>
    <p:sldId id="936" r:id="rId7"/>
    <p:sldId id="937" r:id="rId8"/>
    <p:sldId id="977" r:id="rId9"/>
    <p:sldId id="939" r:id="rId10"/>
    <p:sldId id="943" r:id="rId11"/>
    <p:sldId id="974" r:id="rId12"/>
    <p:sldId id="938" r:id="rId13"/>
    <p:sldId id="975" r:id="rId14"/>
    <p:sldId id="973" r:id="rId15"/>
    <p:sldId id="972" r:id="rId16"/>
    <p:sldId id="976" r:id="rId17"/>
    <p:sldId id="944" r:id="rId18"/>
    <p:sldId id="948" r:id="rId19"/>
    <p:sldId id="945" r:id="rId20"/>
    <p:sldId id="946" r:id="rId21"/>
    <p:sldId id="949" r:id="rId22"/>
    <p:sldId id="947" r:id="rId23"/>
    <p:sldId id="940" r:id="rId24"/>
    <p:sldId id="941" r:id="rId25"/>
    <p:sldId id="703" r:id="rId26"/>
  </p:sldIdLst>
  <p:sldSz cx="9144000" cy="6858000" type="screen4x3"/>
  <p:notesSz cx="6983413" cy="9966325"/>
  <p:custDataLst>
    <p:tags r:id="rId29"/>
  </p:custData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 Narrow" panose="020B0606020202030204" pitchFamily="34" charset="0"/>
        <a:ea typeface="굴림체" panose="020B0609000101010101" pitchFamily="49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 Narrow" panose="020B0606020202030204" pitchFamily="34" charset="0"/>
        <a:ea typeface="굴림체" panose="020B0609000101010101" pitchFamily="49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 Narrow" panose="020B0606020202030204" pitchFamily="34" charset="0"/>
        <a:ea typeface="굴림체" panose="020B0609000101010101" pitchFamily="49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 Narrow" panose="020B0606020202030204" pitchFamily="34" charset="0"/>
        <a:ea typeface="굴림체" panose="020B0609000101010101" pitchFamily="49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 Narrow" panose="020B0606020202030204" pitchFamily="34" charset="0"/>
        <a:ea typeface="굴림체" panose="020B0609000101010101" pitchFamily="49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 Narrow" panose="020B0606020202030204" pitchFamily="34" charset="0"/>
        <a:ea typeface="굴림체" panose="020B0609000101010101" pitchFamily="49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 Narrow" panose="020B0606020202030204" pitchFamily="34" charset="0"/>
        <a:ea typeface="굴림체" panose="020B0609000101010101" pitchFamily="49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 Narrow" panose="020B0606020202030204" pitchFamily="34" charset="0"/>
        <a:ea typeface="굴림체" panose="020B0609000101010101" pitchFamily="49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 Narrow" panose="020B0606020202030204" pitchFamily="34" charset="0"/>
        <a:ea typeface="굴림체" panose="020B0609000101010101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69">
          <p15:clr>
            <a:srgbClr val="A4A3A4"/>
          </p15:clr>
        </p15:guide>
        <p15:guide id="2" pos="291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FF"/>
    <a:srgbClr val="0000FF"/>
    <a:srgbClr val="FFFFFF"/>
    <a:srgbClr val="FFFF00"/>
    <a:srgbClr val="C0C0C0"/>
    <a:srgbClr val="3366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4554" autoAdjust="0"/>
  </p:normalViewPr>
  <p:slideViewPr>
    <p:cSldViewPr snapToGrid="0" snapToObjects="1">
      <p:cViewPr varScale="1">
        <p:scale>
          <a:sx n="85" d="100"/>
          <a:sy n="85" d="100"/>
        </p:scale>
        <p:origin x="109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1860" y="-102"/>
      </p:cViewPr>
      <p:guideLst>
        <p:guide orient="horz" pos="2269"/>
        <p:guide pos="291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5D179CD-59DB-46DA-BDA7-C8F97D1EBB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27363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20" tIns="0" rIns="19420" bIns="0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000" b="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435B2B0-7268-4468-A9F7-D98E8590AFF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7363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20" tIns="0" rIns="19420" bIns="0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000" b="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1E3576D-3F9D-40F3-9B4F-B6B50549FB8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467850"/>
            <a:ext cx="3027363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20" tIns="0" rIns="19420" bIns="0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000" b="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B674F61-F3F4-45CD-A2E2-9262CCA4888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9467850"/>
            <a:ext cx="3027363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20" tIns="0" rIns="19420" bIns="0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000" b="0" i="1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fld id="{E1E03F97-5E5C-49BF-879D-029BC8B732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86FD439-ADE0-4BC0-A4B1-629A4F2ECD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27363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20" tIns="0" rIns="19420" bIns="0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000" b="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4B20ADA-ED3C-48BA-9D55-EFBDA15D7CA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7363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20" tIns="0" rIns="19420" bIns="0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000" b="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1F4ACBF5-C4FA-46B9-9707-7513846F8CB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2825" y="757238"/>
            <a:ext cx="4962525" cy="3721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F1CA0F6-A31E-4B26-B47A-2B9F1EB1D1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735513"/>
            <a:ext cx="5121275" cy="448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63" tIns="46932" rIns="93863" bIns="469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80B1D822-AF11-46A3-BACD-E0EEC053A9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467850"/>
            <a:ext cx="3027363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20" tIns="0" rIns="19420" bIns="0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000" b="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25C8DCD7-CC37-4B41-B99D-424F86A737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9467850"/>
            <a:ext cx="3027363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420" tIns="0" rIns="19420" bIns="0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000" b="0" i="1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fld id="{E2C00416-E3BB-4D9A-8C96-C9D2137D943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6D0BD69-DAD0-425C-92E0-DE02FD48DA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001CB43-A44C-4191-A1FA-E3FA6D1DE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9D927E9-0627-41AE-8D0F-583D29CE26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B7CA04D-E19A-4165-A5C2-009B9E8EA1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7CA089C-ED89-4183-89AB-3AB5739BD9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47713"/>
            <a:ext cx="4983163" cy="3736975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D0714A4-4BE2-4283-A3B6-6E87671BB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733925"/>
            <a:ext cx="5586413" cy="4484688"/>
          </a:xfrm>
          <a:noFill/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73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7CA089C-ED89-4183-89AB-3AB5739BD9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47713"/>
            <a:ext cx="4983163" cy="3736975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D0714A4-4BE2-4283-A3B6-6E87671BB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733925"/>
            <a:ext cx="5586413" cy="4484688"/>
          </a:xfrm>
          <a:noFill/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85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7CA089C-ED89-4183-89AB-3AB5739BD9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47713"/>
            <a:ext cx="4983163" cy="3736975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D0714A4-4BE2-4283-A3B6-6E87671BB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733925"/>
            <a:ext cx="5586413" cy="4484688"/>
          </a:xfrm>
          <a:noFill/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0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7CA089C-ED89-4183-89AB-3AB5739BD9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47713"/>
            <a:ext cx="4983163" cy="3736975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D0714A4-4BE2-4283-A3B6-6E87671BB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733925"/>
            <a:ext cx="5586413" cy="4484688"/>
          </a:xfrm>
          <a:noFill/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69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7CA089C-ED89-4183-89AB-3AB5739BD9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47713"/>
            <a:ext cx="4983163" cy="3736975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D0714A4-4BE2-4283-A3B6-6E87671BB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733925"/>
            <a:ext cx="5586413" cy="4484688"/>
          </a:xfrm>
          <a:noFill/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90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7CA089C-ED89-4183-89AB-3AB5739BD9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47713"/>
            <a:ext cx="4983163" cy="3736975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D0714A4-4BE2-4283-A3B6-6E87671BB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733925"/>
            <a:ext cx="5586413" cy="4484688"/>
          </a:xfrm>
          <a:noFill/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0E3CB6-02C5-4E0B-86C0-6496763780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47713"/>
            <a:ext cx="4983163" cy="3736975"/>
          </a:xfrm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5DD910E-D28B-41DD-B0E5-46B21D6679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733925"/>
            <a:ext cx="5586413" cy="4484688"/>
          </a:xfrm>
          <a:noFill/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C4400A0-CE2A-48E6-BB40-9F0F4E0B0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F8A22B6-6BBE-40B8-9440-6FF370099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BBCCC2E-976C-43F0-9CD7-034DFE6F8D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C38F4E5-EBBA-4805-98F0-3732863B3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903A835-9272-475E-A5D6-63162A95F6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47713"/>
            <a:ext cx="4983163" cy="3736975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D92859B-4CD5-4953-9C90-26F538183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733925"/>
            <a:ext cx="5586413" cy="4484688"/>
          </a:xfrm>
          <a:noFill/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7650942-7D53-44C7-852B-DAAC6B7FFB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47713"/>
            <a:ext cx="4983163" cy="3736975"/>
          </a:xfrm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DDFAFD9-B0D0-4CAB-B326-2AD5B651F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733925"/>
            <a:ext cx="5586413" cy="4484688"/>
          </a:xfrm>
          <a:noFill/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A86BE76-599E-4B82-AFF7-6E8FC3280A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47713"/>
            <a:ext cx="4983163" cy="3736975"/>
          </a:xfrm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898CE8A-4670-45AA-B5EC-5F5B582D7E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733925"/>
            <a:ext cx="5586413" cy="4484688"/>
          </a:xfrm>
          <a:noFill/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EF27267-062E-4DF8-81B7-E8EE52AA76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47713"/>
            <a:ext cx="4983163" cy="3736975"/>
          </a:xfrm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03A36BA-295E-4816-85DE-3C74C744DB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733925"/>
            <a:ext cx="5586413" cy="4484688"/>
          </a:xfrm>
          <a:noFill/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67D4881-EB60-4F52-B9E9-6B0B4CA3C3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47713"/>
            <a:ext cx="4983163" cy="3736975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AE88271-11B4-4B4A-8E73-0FA2E59749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733925"/>
            <a:ext cx="5586413" cy="4484688"/>
          </a:xfrm>
          <a:noFill/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7CA089C-ED89-4183-89AB-3AB5739BD9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47713"/>
            <a:ext cx="4983163" cy="3736975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D0714A4-4BE2-4283-A3B6-6E87671BB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733925"/>
            <a:ext cx="5586413" cy="4484688"/>
          </a:xfrm>
          <a:noFill/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93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7CA089C-ED89-4183-89AB-3AB5739BD9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47713"/>
            <a:ext cx="4983163" cy="3736975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D0714A4-4BE2-4283-A3B6-6E87671BB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733925"/>
            <a:ext cx="5586413" cy="4484688"/>
          </a:xfrm>
          <a:noFill/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35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315460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78344041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78365238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53FF3D-D8E2-4925-9676-A1971C5123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162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5734428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7124776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43244585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48262808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22941274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391909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79351755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5660500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1">
            <a:extLst>
              <a:ext uri="{FF2B5EF4-FFF2-40B4-BE49-F238E27FC236}">
                <a16:creationId xmlns:a16="http://schemas.microsoft.com/office/drawing/2014/main" id="{3F05017D-7621-45A8-AC5F-3C1ADD3F5B81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71438" y="1008063"/>
            <a:ext cx="7948612" cy="76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itchFamily="34" charset="0"/>
                <a:ea typeface="굴림체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itchFamily="34" charset="0"/>
                <a:ea typeface="굴림체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itchFamily="34" charset="0"/>
                <a:ea typeface="굴림체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itchFamily="34" charset="0"/>
                <a:ea typeface="굴림체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itchFamily="34" charset="0"/>
                <a:ea typeface="굴림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  <a:ea typeface="굴림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  <a:ea typeface="굴림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  <a:ea typeface="굴림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  <a:ea typeface="굴림체" pitchFamily="49" charset="-127"/>
              </a:defRPr>
            </a:lvl9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2" r:id="rId12"/>
  </p:sldLayoutIdLst>
  <p:transition>
    <p:zo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9">
            <a:extLst>
              <a:ext uri="{FF2B5EF4-FFF2-40B4-BE49-F238E27FC236}">
                <a16:creationId xmlns:a16="http://schemas.microsoft.com/office/drawing/2014/main" id="{0BF13AEA-3E08-4FB5-AF68-F3C2BD328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3322638"/>
            <a:ext cx="748030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>
                <a:solidFill>
                  <a:schemeClr val="hlink"/>
                </a:solidFill>
                <a:latin typeface="Palatino Linotype" panose="02040502050505030304" pitchFamily="18" charset="0"/>
                <a:ea typeface="굴림" panose="020B0600000101010101" pitchFamily="50" charset="-127"/>
              </a:rPr>
              <a:t>Chapter 9</a:t>
            </a:r>
          </a:p>
        </p:txBody>
      </p:sp>
      <p:sp>
        <p:nvSpPr>
          <p:cNvPr id="5171" name="Rectangle 51">
            <a:extLst>
              <a:ext uri="{FF2B5EF4-FFF2-40B4-BE49-F238E27FC236}">
                <a16:creationId xmlns:a16="http://schemas.microsoft.com/office/drawing/2014/main" id="{F068F093-8195-4F58-BCEB-7BDB6FB9C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" y="584200"/>
            <a:ext cx="8159750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4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  <a:ea typeface="굴림" charset="-127"/>
              </a:rPr>
              <a:t>Introduction to Solid State Physics</a:t>
            </a:r>
          </a:p>
          <a:p>
            <a:pPr algn="ctr">
              <a:lnSpc>
                <a:spcPct val="90000"/>
              </a:lnSpc>
              <a:defRPr/>
            </a:pPr>
            <a:endParaRPr lang="en-US" altLang="ko-KR" sz="1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Palatino Linotype" pitchFamily="18" charset="0"/>
              <a:ea typeface="굴림" charset="-127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altLang="ko-KR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(C. Kittel)</a:t>
            </a:r>
            <a:endParaRPr lang="ko-KR" altLang="en-US" sz="36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8917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6780458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3" y="4345286"/>
            <a:ext cx="8802525" cy="1789199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30701" y="1470798"/>
            <a:ext cx="7628064" cy="1029976"/>
            <a:chOff x="1195720" y="1397600"/>
            <a:chExt cx="7628064" cy="1029976"/>
          </a:xfrm>
        </p:grpSpPr>
        <p:grpSp>
          <p:nvGrpSpPr>
            <p:cNvPr id="11" name="그룹 10"/>
            <p:cNvGrpSpPr>
              <a:grpSpLocks noChangeAspect="1"/>
            </p:cNvGrpSpPr>
            <p:nvPr/>
          </p:nvGrpSpPr>
          <p:grpSpPr>
            <a:xfrm>
              <a:off x="1195720" y="1397600"/>
              <a:ext cx="5723463" cy="1006676"/>
              <a:chOff x="829231" y="2393048"/>
              <a:chExt cx="3742768" cy="658301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1426" y="2393048"/>
                <a:ext cx="3710573" cy="202008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389" y="2655373"/>
                <a:ext cx="3572357" cy="186060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9231" y="2891869"/>
                <a:ext cx="1935027" cy="159480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84806" y="2866094"/>
                <a:ext cx="388069" cy="164796"/>
              </a:xfrm>
              <a:prstGeom prst="rect">
                <a:avLst/>
              </a:prstGeom>
            </p:spPr>
          </p:pic>
        </p:grpSp>
        <p:sp>
          <p:nvSpPr>
            <p:cNvPr id="2" name="오른쪽 화살표 1"/>
            <p:cNvSpPr/>
            <p:nvPr/>
          </p:nvSpPr>
          <p:spPr bwMode="auto">
            <a:xfrm>
              <a:off x="4908331" y="2172361"/>
              <a:ext cx="567722" cy="170873"/>
            </a:xfrm>
            <a:prstGeom prst="rightArrow">
              <a:avLst/>
            </a:prstGeom>
            <a:solidFill>
              <a:srgbClr val="0000FF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굴림체" pitchFamily="49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559364" y="2027466"/>
              <a:ext cx="3264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Nearly Free-Electron Model</a:t>
              </a:r>
              <a:endParaRPr lang="ko-KR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30701" y="2819426"/>
            <a:ext cx="6184708" cy="1109774"/>
            <a:chOff x="793208" y="3201286"/>
            <a:chExt cx="6184708" cy="1109774"/>
          </a:xfrm>
        </p:grpSpPr>
        <p:grpSp>
          <p:nvGrpSpPr>
            <p:cNvPr id="12" name="그룹 11"/>
            <p:cNvGrpSpPr>
              <a:grpSpLocks noChangeAspect="1"/>
            </p:cNvGrpSpPr>
            <p:nvPr/>
          </p:nvGrpSpPr>
          <p:grpSpPr>
            <a:xfrm>
              <a:off x="793208" y="3201286"/>
              <a:ext cx="6184708" cy="613837"/>
              <a:chOff x="829231" y="1289112"/>
              <a:chExt cx="3992321" cy="396231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4418" y="1289112"/>
                <a:ext cx="3901949" cy="170112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9231" y="1515231"/>
                <a:ext cx="3992321" cy="170112"/>
              </a:xfrm>
              <a:prstGeom prst="rect">
                <a:avLst/>
              </a:prstGeom>
            </p:spPr>
          </p:pic>
        </p:grpSp>
        <p:sp>
          <p:nvSpPr>
            <p:cNvPr id="15" name="오른쪽 화살표 14"/>
            <p:cNvSpPr/>
            <p:nvPr/>
          </p:nvSpPr>
          <p:spPr bwMode="auto">
            <a:xfrm>
              <a:off x="874665" y="4055845"/>
              <a:ext cx="567722" cy="170873"/>
            </a:xfrm>
            <a:prstGeom prst="rightArrow">
              <a:avLst/>
            </a:prstGeom>
            <a:solidFill>
              <a:srgbClr val="0000FF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굴림체" pitchFamily="49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25698" y="3910950"/>
              <a:ext cx="24723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Tight Binding Model</a:t>
              </a:r>
              <a:endParaRPr lang="ko-KR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38172" y="359762"/>
            <a:ext cx="5954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Approaches in Band Theory</a:t>
            </a:r>
            <a:endParaRPr lang="ko-KR" altLang="en-US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32371"/>
      </p:ext>
    </p:extLst>
  </p:cSld>
  <p:clrMapOvr>
    <a:masterClrMapping/>
  </p:clrMapOvr>
  <p:transition advTm="277097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50ADC6DB-25AB-4B1D-9F8D-C453978A3F49}"/>
              </a:ext>
            </a:extLst>
          </p:cNvPr>
          <p:cNvSpPr/>
          <p:nvPr/>
        </p:nvSpPr>
        <p:spPr bwMode="auto">
          <a:xfrm>
            <a:off x="48263" y="4233499"/>
            <a:ext cx="9047474" cy="251353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체" pitchFamily="49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30701" y="1470798"/>
            <a:ext cx="7628064" cy="1029976"/>
            <a:chOff x="1195720" y="1397600"/>
            <a:chExt cx="7628064" cy="1029976"/>
          </a:xfrm>
        </p:grpSpPr>
        <p:grpSp>
          <p:nvGrpSpPr>
            <p:cNvPr id="11" name="그룹 10"/>
            <p:cNvGrpSpPr>
              <a:grpSpLocks noChangeAspect="1"/>
            </p:cNvGrpSpPr>
            <p:nvPr/>
          </p:nvGrpSpPr>
          <p:grpSpPr>
            <a:xfrm>
              <a:off x="1195720" y="1397600"/>
              <a:ext cx="5723463" cy="1006676"/>
              <a:chOff x="829231" y="2393048"/>
              <a:chExt cx="3742768" cy="658301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1426" y="2393048"/>
                <a:ext cx="3710573" cy="202008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389" y="2655373"/>
                <a:ext cx="3572357" cy="186060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231" y="2891869"/>
                <a:ext cx="1935027" cy="159480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4806" y="2866094"/>
                <a:ext cx="388069" cy="164796"/>
              </a:xfrm>
              <a:prstGeom prst="rect">
                <a:avLst/>
              </a:prstGeom>
            </p:spPr>
          </p:pic>
        </p:grpSp>
        <p:sp>
          <p:nvSpPr>
            <p:cNvPr id="2" name="오른쪽 화살표 1"/>
            <p:cNvSpPr/>
            <p:nvPr/>
          </p:nvSpPr>
          <p:spPr bwMode="auto">
            <a:xfrm>
              <a:off x="4908331" y="2172361"/>
              <a:ext cx="567722" cy="170873"/>
            </a:xfrm>
            <a:prstGeom prst="rightArrow">
              <a:avLst/>
            </a:prstGeom>
            <a:solidFill>
              <a:srgbClr val="0000FF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굴림체" pitchFamily="49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559364" y="2027466"/>
              <a:ext cx="3264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Nearly Free-Electron Model</a:t>
              </a:r>
              <a:endParaRPr lang="ko-KR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30701" y="2819426"/>
            <a:ext cx="6184708" cy="1109774"/>
            <a:chOff x="793208" y="3201286"/>
            <a:chExt cx="6184708" cy="1109774"/>
          </a:xfrm>
        </p:grpSpPr>
        <p:grpSp>
          <p:nvGrpSpPr>
            <p:cNvPr id="12" name="그룹 11"/>
            <p:cNvGrpSpPr>
              <a:grpSpLocks noChangeAspect="1"/>
            </p:cNvGrpSpPr>
            <p:nvPr/>
          </p:nvGrpSpPr>
          <p:grpSpPr>
            <a:xfrm>
              <a:off x="793208" y="3201286"/>
              <a:ext cx="6184708" cy="613837"/>
              <a:chOff x="829231" y="1289112"/>
              <a:chExt cx="3992321" cy="396231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418" y="1289112"/>
                <a:ext cx="3901949" cy="170112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9231" y="1515231"/>
                <a:ext cx="3992321" cy="170112"/>
              </a:xfrm>
              <a:prstGeom prst="rect">
                <a:avLst/>
              </a:prstGeom>
            </p:spPr>
          </p:pic>
        </p:grpSp>
        <p:sp>
          <p:nvSpPr>
            <p:cNvPr id="15" name="오른쪽 화살표 14"/>
            <p:cNvSpPr/>
            <p:nvPr/>
          </p:nvSpPr>
          <p:spPr bwMode="auto">
            <a:xfrm>
              <a:off x="874665" y="4055845"/>
              <a:ext cx="567722" cy="170873"/>
            </a:xfrm>
            <a:prstGeom prst="rightArrow">
              <a:avLst/>
            </a:prstGeom>
            <a:solidFill>
              <a:srgbClr val="0000FF"/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굴림체" pitchFamily="49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25698" y="3910950"/>
              <a:ext cx="24723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Tight Binding Model</a:t>
              </a:r>
              <a:endParaRPr lang="ko-KR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38172" y="359762"/>
            <a:ext cx="5954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Approaches in Band Theory</a:t>
            </a:r>
            <a:endParaRPr lang="ko-KR" altLang="en-US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E31570-EC08-4431-ACFE-5716F401FD2F}"/>
              </a:ext>
            </a:extLst>
          </p:cNvPr>
          <p:cNvSpPr txBox="1"/>
          <p:nvPr/>
        </p:nvSpPr>
        <p:spPr>
          <a:xfrm>
            <a:off x="675235" y="6235969"/>
            <a:ext cx="3264420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Nearly Free-Electron Model</a:t>
            </a:r>
            <a:endParaRPr lang="ko-KR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D5D0B8-B7A1-4B01-8BE5-C1DC03288F1E}"/>
              </a:ext>
            </a:extLst>
          </p:cNvPr>
          <p:cNvSpPr txBox="1"/>
          <p:nvPr/>
        </p:nvSpPr>
        <p:spPr>
          <a:xfrm>
            <a:off x="5686422" y="6235969"/>
            <a:ext cx="2472343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Tight Binding Model</a:t>
            </a:r>
            <a:endParaRPr lang="ko-KR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184DB0-C317-47B5-9F33-0049F0971112}"/>
              </a:ext>
            </a:extLst>
          </p:cNvPr>
          <p:cNvSpPr txBox="1"/>
          <p:nvPr/>
        </p:nvSpPr>
        <p:spPr>
          <a:xfrm>
            <a:off x="48263" y="5264800"/>
            <a:ext cx="1515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electron</a:t>
            </a:r>
          </a:p>
          <a:p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(plane wave)</a:t>
            </a:r>
            <a:endParaRPr lang="ko-KR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CE8345-5863-4FBF-A40D-A419886A3BE1}"/>
              </a:ext>
            </a:extLst>
          </p:cNvPr>
          <p:cNvSpPr txBox="1"/>
          <p:nvPr/>
        </p:nvSpPr>
        <p:spPr>
          <a:xfrm>
            <a:off x="7126928" y="5208994"/>
            <a:ext cx="1968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confined electron</a:t>
            </a:r>
          </a:p>
          <a:p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(atomic orbital)</a:t>
            </a:r>
            <a:endParaRPr lang="ko-KR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E1C8C040-9035-4ADA-8529-2EBD06FB776E}"/>
              </a:ext>
            </a:extLst>
          </p:cNvPr>
          <p:cNvSpPr/>
          <p:nvPr/>
        </p:nvSpPr>
        <p:spPr bwMode="auto">
          <a:xfrm>
            <a:off x="2903068" y="4989447"/>
            <a:ext cx="949910" cy="967666"/>
          </a:xfrm>
          <a:custGeom>
            <a:avLst/>
            <a:gdLst>
              <a:gd name="connsiteX0" fmla="*/ 213064 w 949910"/>
              <a:gd name="connsiteY0" fmla="*/ 248575 h 967666"/>
              <a:gd name="connsiteX1" fmla="*/ 0 w 949910"/>
              <a:gd name="connsiteY1" fmla="*/ 603682 h 967666"/>
              <a:gd name="connsiteX2" fmla="*/ 319596 w 949910"/>
              <a:gd name="connsiteY2" fmla="*/ 914400 h 967666"/>
              <a:gd name="connsiteX3" fmla="*/ 408373 w 949910"/>
              <a:gd name="connsiteY3" fmla="*/ 932156 h 967666"/>
              <a:gd name="connsiteX4" fmla="*/ 488272 w 949910"/>
              <a:gd name="connsiteY4" fmla="*/ 967666 h 967666"/>
              <a:gd name="connsiteX5" fmla="*/ 798990 w 949910"/>
              <a:gd name="connsiteY5" fmla="*/ 816746 h 967666"/>
              <a:gd name="connsiteX6" fmla="*/ 949910 w 949910"/>
              <a:gd name="connsiteY6" fmla="*/ 594804 h 967666"/>
              <a:gd name="connsiteX7" fmla="*/ 923277 w 949910"/>
              <a:gd name="connsiteY7" fmla="*/ 346229 h 967666"/>
              <a:gd name="connsiteX8" fmla="*/ 710213 w 949910"/>
              <a:gd name="connsiteY8" fmla="*/ 168676 h 967666"/>
              <a:gd name="connsiteX9" fmla="*/ 665825 w 949910"/>
              <a:gd name="connsiteY9" fmla="*/ 106532 h 967666"/>
              <a:gd name="connsiteX10" fmla="*/ 275207 w 949910"/>
              <a:gd name="connsiteY10" fmla="*/ 0 h 967666"/>
              <a:gd name="connsiteX11" fmla="*/ 213064 w 949910"/>
              <a:gd name="connsiteY11" fmla="*/ 248575 h 96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910" h="967666">
                <a:moveTo>
                  <a:pt x="213064" y="248575"/>
                </a:moveTo>
                <a:lnTo>
                  <a:pt x="0" y="603682"/>
                </a:lnTo>
                <a:lnTo>
                  <a:pt x="319596" y="914400"/>
                </a:lnTo>
                <a:cubicBezTo>
                  <a:pt x="349188" y="920319"/>
                  <a:pt x="379595" y="923068"/>
                  <a:pt x="408373" y="932156"/>
                </a:cubicBezTo>
                <a:cubicBezTo>
                  <a:pt x="436165" y="940932"/>
                  <a:pt x="488272" y="967666"/>
                  <a:pt x="488272" y="967666"/>
                </a:cubicBezTo>
                <a:lnTo>
                  <a:pt x="798990" y="816746"/>
                </a:lnTo>
                <a:lnTo>
                  <a:pt x="949910" y="594804"/>
                </a:lnTo>
                <a:lnTo>
                  <a:pt x="923277" y="346229"/>
                </a:lnTo>
                <a:lnTo>
                  <a:pt x="710213" y="168676"/>
                </a:lnTo>
                <a:lnTo>
                  <a:pt x="665825" y="106532"/>
                </a:lnTo>
                <a:lnTo>
                  <a:pt x="275207" y="0"/>
                </a:lnTo>
                <a:lnTo>
                  <a:pt x="213064" y="248575"/>
                </a:lnTo>
                <a:close/>
              </a:path>
            </a:pathLst>
          </a:custGeom>
          <a:solidFill>
            <a:schemeClr val="bg1">
              <a:lumMod val="90000"/>
            </a:schemeClr>
          </a:solidFill>
          <a:ln w="1270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체" pitchFamily="49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1CA7C1-175D-4F95-9CCD-D6224B0EF2DB}"/>
              </a:ext>
            </a:extLst>
          </p:cNvPr>
          <p:cNvSpPr txBox="1"/>
          <p:nvPr/>
        </p:nvSpPr>
        <p:spPr>
          <a:xfrm>
            <a:off x="2492086" y="4233499"/>
            <a:ext cx="1751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</a:t>
            </a:r>
          </a:p>
          <a:p>
            <a:pPr algn="ctr"/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-, </a:t>
            </a:r>
            <a:r>
              <a:rPr lang="en-US" altLang="ko-KR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-metals)</a:t>
            </a:r>
            <a:endParaRPr lang="ko-KR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7C190BE-AACE-4B4C-BFF9-70F665FF6D14}"/>
              </a:ext>
            </a:extLst>
          </p:cNvPr>
          <p:cNvSpPr/>
          <p:nvPr/>
        </p:nvSpPr>
        <p:spPr bwMode="auto">
          <a:xfrm>
            <a:off x="5419668" y="4989447"/>
            <a:ext cx="949910" cy="967666"/>
          </a:xfrm>
          <a:custGeom>
            <a:avLst/>
            <a:gdLst>
              <a:gd name="connsiteX0" fmla="*/ 213064 w 949910"/>
              <a:gd name="connsiteY0" fmla="*/ 248575 h 967666"/>
              <a:gd name="connsiteX1" fmla="*/ 0 w 949910"/>
              <a:gd name="connsiteY1" fmla="*/ 603682 h 967666"/>
              <a:gd name="connsiteX2" fmla="*/ 319596 w 949910"/>
              <a:gd name="connsiteY2" fmla="*/ 914400 h 967666"/>
              <a:gd name="connsiteX3" fmla="*/ 408373 w 949910"/>
              <a:gd name="connsiteY3" fmla="*/ 932156 h 967666"/>
              <a:gd name="connsiteX4" fmla="*/ 488272 w 949910"/>
              <a:gd name="connsiteY4" fmla="*/ 967666 h 967666"/>
              <a:gd name="connsiteX5" fmla="*/ 798990 w 949910"/>
              <a:gd name="connsiteY5" fmla="*/ 816746 h 967666"/>
              <a:gd name="connsiteX6" fmla="*/ 949910 w 949910"/>
              <a:gd name="connsiteY6" fmla="*/ 594804 h 967666"/>
              <a:gd name="connsiteX7" fmla="*/ 923277 w 949910"/>
              <a:gd name="connsiteY7" fmla="*/ 346229 h 967666"/>
              <a:gd name="connsiteX8" fmla="*/ 710213 w 949910"/>
              <a:gd name="connsiteY8" fmla="*/ 168676 h 967666"/>
              <a:gd name="connsiteX9" fmla="*/ 665825 w 949910"/>
              <a:gd name="connsiteY9" fmla="*/ 106532 h 967666"/>
              <a:gd name="connsiteX10" fmla="*/ 275207 w 949910"/>
              <a:gd name="connsiteY10" fmla="*/ 0 h 967666"/>
              <a:gd name="connsiteX11" fmla="*/ 213064 w 949910"/>
              <a:gd name="connsiteY11" fmla="*/ 248575 h 96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910" h="967666">
                <a:moveTo>
                  <a:pt x="213064" y="248575"/>
                </a:moveTo>
                <a:lnTo>
                  <a:pt x="0" y="603682"/>
                </a:lnTo>
                <a:lnTo>
                  <a:pt x="319596" y="914400"/>
                </a:lnTo>
                <a:cubicBezTo>
                  <a:pt x="349188" y="920319"/>
                  <a:pt x="379595" y="923068"/>
                  <a:pt x="408373" y="932156"/>
                </a:cubicBezTo>
                <a:cubicBezTo>
                  <a:pt x="436165" y="940932"/>
                  <a:pt x="488272" y="967666"/>
                  <a:pt x="488272" y="967666"/>
                </a:cubicBezTo>
                <a:lnTo>
                  <a:pt x="798990" y="816746"/>
                </a:lnTo>
                <a:lnTo>
                  <a:pt x="949910" y="594804"/>
                </a:lnTo>
                <a:lnTo>
                  <a:pt x="923277" y="346229"/>
                </a:lnTo>
                <a:lnTo>
                  <a:pt x="710213" y="168676"/>
                </a:lnTo>
                <a:lnTo>
                  <a:pt x="665825" y="106532"/>
                </a:lnTo>
                <a:lnTo>
                  <a:pt x="275207" y="0"/>
                </a:lnTo>
                <a:lnTo>
                  <a:pt x="213064" y="248575"/>
                </a:lnTo>
                <a:close/>
              </a:path>
            </a:pathLst>
          </a:custGeom>
          <a:solidFill>
            <a:srgbClr val="DDDDDD"/>
          </a:solidFill>
          <a:ln w="12700"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체" pitchFamily="49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A02E91-0663-41C7-A7C3-17CC268C0476}"/>
              </a:ext>
            </a:extLst>
          </p:cNvPr>
          <p:cNvSpPr txBox="1"/>
          <p:nvPr/>
        </p:nvSpPr>
        <p:spPr>
          <a:xfrm>
            <a:off x="4555123" y="4233499"/>
            <a:ext cx="2853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</a:t>
            </a:r>
          </a:p>
          <a:p>
            <a:pPr algn="ctr"/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(insulators, </a:t>
            </a:r>
            <a:r>
              <a:rPr lang="en-US" altLang="ko-KR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&amp; </a:t>
            </a:r>
            <a:r>
              <a:rPr lang="en-US" altLang="ko-KR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-metals)</a:t>
            </a:r>
            <a:endParaRPr lang="ko-KR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423D4BC-162A-4735-852E-EBFB6BAD6282}"/>
              </a:ext>
            </a:extLst>
          </p:cNvPr>
          <p:cNvCxnSpPr/>
          <p:nvPr/>
        </p:nvCxnSpPr>
        <p:spPr bwMode="auto">
          <a:xfrm>
            <a:off x="1677880" y="5631986"/>
            <a:ext cx="1628413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86F620-BC39-49A3-88C9-309B5A4ECAB8}"/>
              </a:ext>
            </a:extLst>
          </p:cNvPr>
          <p:cNvCxnSpPr>
            <a:cxnSpLocks/>
          </p:cNvCxnSpPr>
          <p:nvPr/>
        </p:nvCxnSpPr>
        <p:spPr bwMode="auto">
          <a:xfrm>
            <a:off x="1677880" y="5916880"/>
            <a:ext cx="3941685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6285A0E-5C53-4B6B-A155-C4CF03CFC52E}"/>
              </a:ext>
            </a:extLst>
          </p:cNvPr>
          <p:cNvCxnSpPr>
            <a:cxnSpLocks/>
          </p:cNvCxnSpPr>
          <p:nvPr/>
        </p:nvCxnSpPr>
        <p:spPr bwMode="auto">
          <a:xfrm flipH="1">
            <a:off x="5945132" y="5647038"/>
            <a:ext cx="1272415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FEA2BBA-9636-4890-8F7E-125C36F56E99}"/>
              </a:ext>
            </a:extLst>
          </p:cNvPr>
          <p:cNvCxnSpPr>
            <a:cxnSpLocks/>
          </p:cNvCxnSpPr>
          <p:nvPr/>
        </p:nvCxnSpPr>
        <p:spPr bwMode="auto">
          <a:xfrm flipH="1">
            <a:off x="3647092" y="5461416"/>
            <a:ext cx="3534697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0BC3BD-6B31-4A16-8F73-4C95BFCDB8BD}"/>
              </a:ext>
            </a:extLst>
          </p:cNvPr>
          <p:cNvSpPr txBox="1"/>
          <p:nvPr/>
        </p:nvSpPr>
        <p:spPr>
          <a:xfrm>
            <a:off x="1695739" y="526265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&amp; fast</a:t>
            </a:r>
            <a:endParaRPr lang="ko-KR" altLang="en-US" sz="18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51686C-D078-4EDD-A257-49257BBB76C2}"/>
              </a:ext>
            </a:extLst>
          </p:cNvPr>
          <p:cNvSpPr txBox="1"/>
          <p:nvPr/>
        </p:nvSpPr>
        <p:spPr>
          <a:xfrm>
            <a:off x="6048278" y="559462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&amp; fast</a:t>
            </a:r>
            <a:endParaRPr lang="ko-KR" altLang="en-US" sz="18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B185FB-0D77-4AA4-B304-226C2858A417}"/>
              </a:ext>
            </a:extLst>
          </p:cNvPr>
          <p:cNvSpPr txBox="1"/>
          <p:nvPr/>
        </p:nvSpPr>
        <p:spPr>
          <a:xfrm>
            <a:off x="3643007" y="5851436"/>
            <a:ext cx="1871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&amp; slow</a:t>
            </a:r>
            <a:endParaRPr lang="ko-KR" altLang="en-US" sz="20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4ABCB1-49E0-4D54-853C-EC7614A5FAF1}"/>
              </a:ext>
            </a:extLst>
          </p:cNvPr>
          <p:cNvSpPr txBox="1"/>
          <p:nvPr/>
        </p:nvSpPr>
        <p:spPr>
          <a:xfrm>
            <a:off x="3772569" y="5099122"/>
            <a:ext cx="1871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&amp; slow</a:t>
            </a:r>
            <a:endParaRPr lang="ko-KR" altLang="en-US" sz="20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427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F8F42DA-FB8E-467A-BBFA-6A49DD0AA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307975"/>
            <a:ext cx="525865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3200" dirty="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Calculation of Energy Bands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5F8B523-C653-499E-B14D-B506C45A9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1127125"/>
            <a:ext cx="3596456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ko-KR" dirty="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Tight Binding Method</a:t>
            </a:r>
            <a:endParaRPr lang="en-US" altLang="ko-KR" sz="2000" baseline="-25000" dirty="0">
              <a:solidFill>
                <a:srgbClr val="0000FF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5368CA-FBD9-4DE7-AFC9-62AA1BCC5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3" y="2612067"/>
            <a:ext cx="5703346" cy="2471209"/>
          </a:xfrm>
          <a:prstGeom prst="rect">
            <a:avLst/>
          </a:prstGeom>
        </p:spPr>
      </p:pic>
      <p:sp>
        <p:nvSpPr>
          <p:cNvPr id="4" name="TextBox 15">
            <a:extLst>
              <a:ext uri="{FF2B5EF4-FFF2-40B4-BE49-F238E27FC236}">
                <a16:creationId xmlns:a16="http://schemas.microsoft.com/office/drawing/2014/main" id="{D649C3FE-235C-473C-ADF4-C072ACCDC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554" y="2767884"/>
            <a:ext cx="34216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separate H atoms</a:t>
            </a:r>
          </a:p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and B at large separation)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FCC696A0-1120-45C7-A6A1-523DCA69F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962" y="3979673"/>
            <a:ext cx="200577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and B at close separation </a:t>
            </a:r>
          </a:p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ko-KR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molecule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1A83F4F1-68C9-48F9-BA79-C733BC95F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974" y="5066595"/>
            <a:ext cx="2502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algn="ctr"/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ko-KR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(ground state)</a:t>
            </a:r>
            <a:endParaRPr lang="ko-KR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D30B7C33-CEBC-4C47-AB91-FCDAEB79E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417" y="5031531"/>
            <a:ext cx="40431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algn="ctr"/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ko-KR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(excited state)</a:t>
            </a:r>
          </a:p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will be dissociated into atoms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ACECA74E-0493-4100-8FF0-C32B673C8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974" y="1570039"/>
            <a:ext cx="76839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LCAO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inear 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ombination of 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tomic 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rbitals) approximation)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606614"/>
      </p:ext>
    </p:extLst>
  </p:cSld>
  <p:clrMapOvr>
    <a:masterClrMapping/>
  </p:clrMapOvr>
  <p:transition advTm="178865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6394" y="103712"/>
            <a:ext cx="6835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LCAO</a:t>
            </a:r>
            <a:r>
              <a:rPr lang="en-US" altLang="ko-KR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(Linear Combination of Atomic Orbitals)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to obtain molecular orbitals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120172" y="932472"/>
            <a:ext cx="7848000" cy="4344046"/>
            <a:chOff x="199507" y="1820606"/>
            <a:chExt cx="8339448" cy="461607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t="920" b="36951"/>
            <a:stretch/>
          </p:blipFill>
          <p:spPr>
            <a:xfrm>
              <a:off x="199508" y="1820606"/>
              <a:ext cx="5576106" cy="3403035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351903" y="5190437"/>
              <a:ext cx="8187052" cy="1246245"/>
              <a:chOff x="351903" y="5295537"/>
              <a:chExt cx="8187052" cy="1246245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3"/>
              <a:srcRect l="9821" t="79852"/>
              <a:stretch/>
            </p:blipFill>
            <p:spPr>
              <a:xfrm>
                <a:off x="3510455" y="5405696"/>
                <a:ext cx="5028500" cy="110358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/>
              <a:srcRect t="56237" r="51272" b="21011"/>
              <a:stretch/>
            </p:blipFill>
            <p:spPr>
              <a:xfrm>
                <a:off x="351903" y="5295537"/>
                <a:ext cx="2717113" cy="1246245"/>
              </a:xfrm>
              <a:prstGeom prst="rect">
                <a:avLst/>
              </a:prstGeom>
            </p:spPr>
          </p:pic>
        </p:grpSp>
        <p:sp>
          <p:nvSpPr>
            <p:cNvPr id="15" name="직사각형 14"/>
            <p:cNvSpPr/>
            <p:nvPr/>
          </p:nvSpPr>
          <p:spPr bwMode="auto">
            <a:xfrm>
              <a:off x="199507" y="4911691"/>
              <a:ext cx="2880023" cy="3149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굴림체" pitchFamily="49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9550" b="60221"/>
          <a:stretch/>
        </p:blipFill>
        <p:spPr>
          <a:xfrm>
            <a:off x="5650349" y="740843"/>
            <a:ext cx="3163946" cy="291584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30224E-467F-4E7F-A658-CBB22A752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374" y="6028098"/>
            <a:ext cx="3659426" cy="72619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D26A480B-0864-4671-B938-294E0D4B5BD4}"/>
              </a:ext>
            </a:extLst>
          </p:cNvPr>
          <p:cNvGrpSpPr/>
          <p:nvPr/>
        </p:nvGrpSpPr>
        <p:grpSpPr>
          <a:xfrm>
            <a:off x="23909" y="5447250"/>
            <a:ext cx="7511377" cy="478278"/>
            <a:chOff x="120172" y="5318352"/>
            <a:chExt cx="7511377" cy="47827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5734284-832C-4EEF-A296-AA44EEC34C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47326"/>
            <a:stretch/>
          </p:blipFill>
          <p:spPr>
            <a:xfrm>
              <a:off x="120172" y="5318352"/>
              <a:ext cx="5662063" cy="478278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B5A0CD8-05C4-462A-9B96-B154AC70B2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018" t="50086"/>
            <a:stretch/>
          </p:blipFill>
          <p:spPr>
            <a:xfrm>
              <a:off x="3669149" y="5343409"/>
              <a:ext cx="3962400" cy="45322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08D0161-23E2-4501-A69B-90A329F3FFB7}"/>
              </a:ext>
            </a:extLst>
          </p:cNvPr>
          <p:cNvSpPr txBox="1"/>
          <p:nvPr/>
        </p:nvSpPr>
        <p:spPr>
          <a:xfrm>
            <a:off x="5022663" y="6091247"/>
            <a:ext cx="3897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대한 연립방정식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식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2x2 matrix</a:t>
            </a:r>
            <a:r>
              <a:rPr lang="ko-KR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equation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advTm="660257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F3F2E5C3-250F-4F00-AB20-07C839949F4F}"/>
              </a:ext>
            </a:extLst>
          </p:cNvPr>
          <p:cNvGrpSpPr/>
          <p:nvPr/>
        </p:nvGrpSpPr>
        <p:grpSpPr>
          <a:xfrm>
            <a:off x="351019" y="1800262"/>
            <a:ext cx="3450533" cy="1712056"/>
            <a:chOff x="385310" y="1346648"/>
            <a:chExt cx="3450533" cy="1712056"/>
          </a:xfrm>
        </p:grpSpPr>
        <p:grpSp>
          <p:nvGrpSpPr>
            <p:cNvPr id="21" name="그룹 9">
              <a:extLst>
                <a:ext uri="{FF2B5EF4-FFF2-40B4-BE49-F238E27FC236}">
                  <a16:creationId xmlns:a16="http://schemas.microsoft.com/office/drawing/2014/main" id="{3F9BEC56-ACE4-4094-A1EC-C2C38B04D3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7948" y="1696427"/>
              <a:ext cx="2001193" cy="643867"/>
              <a:chOff x="642564" y="4840810"/>
              <a:chExt cx="2001349" cy="643587"/>
            </a:xfrm>
          </p:grpSpPr>
          <p:cxnSp>
            <p:nvCxnSpPr>
              <p:cNvPr id="26" name="직선 연결선 27">
                <a:extLst>
                  <a:ext uri="{FF2B5EF4-FFF2-40B4-BE49-F238E27FC236}">
                    <a16:creationId xmlns:a16="http://schemas.microsoft.com/office/drawing/2014/main" id="{0EC7E809-370D-43A0-9769-38659EB0423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374329" y="4840810"/>
                <a:ext cx="540000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직선 연결선 28">
                <a:extLst>
                  <a:ext uri="{FF2B5EF4-FFF2-40B4-BE49-F238E27FC236}">
                    <a16:creationId xmlns:a16="http://schemas.microsoft.com/office/drawing/2014/main" id="{61ECFB9F-D3A0-4866-AACA-B26F47D19E2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374329" y="5462199"/>
                <a:ext cx="540000" cy="0"/>
              </a:xfrm>
              <a:prstGeom prst="lin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직선 연결선 29">
                <a:extLst>
                  <a:ext uri="{FF2B5EF4-FFF2-40B4-BE49-F238E27FC236}">
                    <a16:creationId xmlns:a16="http://schemas.microsoft.com/office/drawing/2014/main" id="{0064FEC1-9376-4285-9F89-6BD3AF1CD9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42564" y="5161160"/>
                <a:ext cx="540000" cy="0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직선 연결선 32">
                <a:extLst>
                  <a:ext uri="{FF2B5EF4-FFF2-40B4-BE49-F238E27FC236}">
                    <a16:creationId xmlns:a16="http://schemas.microsoft.com/office/drawing/2014/main" id="{92EF15C9-0B11-4083-9610-FA70B4DD769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103913" y="5161160"/>
                <a:ext cx="540000" cy="0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직선 화살표 연결선 5">
                <a:extLst>
                  <a:ext uri="{FF2B5EF4-FFF2-40B4-BE49-F238E27FC236}">
                    <a16:creationId xmlns:a16="http://schemas.microsoft.com/office/drawing/2014/main" id="{74E998A8-6DED-47D1-9BB0-26C4EFCA1FF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182564" y="4840810"/>
                <a:ext cx="191765" cy="32035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직선 화살표 연결선 34">
                <a:extLst>
                  <a:ext uri="{FF2B5EF4-FFF2-40B4-BE49-F238E27FC236}">
                    <a16:creationId xmlns:a16="http://schemas.microsoft.com/office/drawing/2014/main" id="{CB1344E8-B3B3-4E10-90FF-3EA0AA45B13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901562" y="5164047"/>
                <a:ext cx="191765" cy="32035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직선 화살표 연결선 35">
                <a:extLst>
                  <a:ext uri="{FF2B5EF4-FFF2-40B4-BE49-F238E27FC236}">
                    <a16:creationId xmlns:a16="http://schemas.microsoft.com/office/drawing/2014/main" id="{B047E17C-1057-4ADC-8764-563A18B4A37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190380" y="5161160"/>
                <a:ext cx="191765" cy="32035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직선 화살표 연결선 36">
                <a:extLst>
                  <a:ext uri="{FF2B5EF4-FFF2-40B4-BE49-F238E27FC236}">
                    <a16:creationId xmlns:a16="http://schemas.microsoft.com/office/drawing/2014/main" id="{47EEB586-982D-463D-A34F-AFA4FF40B3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904835" y="4841695"/>
                <a:ext cx="191765" cy="32035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87F3594-FADE-4257-BA2B-EFA991DE32DC}"/>
                </a:ext>
              </a:extLst>
            </p:cNvPr>
            <p:cNvSpPr txBox="1"/>
            <p:nvPr/>
          </p:nvSpPr>
          <p:spPr>
            <a:xfrm>
              <a:off x="408988" y="1826758"/>
              <a:ext cx="665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H(1</a:t>
              </a:r>
              <a:r>
                <a:rPr lang="en-US" altLang="ko-KR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623AE2C-383E-4CFF-BDE5-5284D40B581E}"/>
                </a:ext>
              </a:extLst>
            </p:cNvPr>
            <p:cNvSpPr txBox="1"/>
            <p:nvPr/>
          </p:nvSpPr>
          <p:spPr>
            <a:xfrm>
              <a:off x="3135985" y="1825461"/>
              <a:ext cx="665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H(1</a:t>
              </a:r>
              <a:r>
                <a:rPr lang="en-US" altLang="ko-KR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24ABE87-FA96-48A8-8A1A-0E93A2C318D7}"/>
                </a:ext>
              </a:extLst>
            </p:cNvPr>
            <p:cNvSpPr txBox="1"/>
            <p:nvPr/>
          </p:nvSpPr>
          <p:spPr>
            <a:xfrm>
              <a:off x="3147834" y="2158541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O(2</a:t>
              </a:r>
              <a:r>
                <a:rPr lang="en-US" altLang="ko-KR" sz="1600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ko-KR" sz="16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ko-KR" alt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AD9765A-F93B-492F-B218-9341C6B61B96}"/>
                </a:ext>
              </a:extLst>
            </p:cNvPr>
            <p:cNvSpPr txBox="1"/>
            <p:nvPr/>
          </p:nvSpPr>
          <p:spPr>
            <a:xfrm>
              <a:off x="385310" y="2155311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O(2</a:t>
              </a:r>
              <a:r>
                <a:rPr lang="en-US" altLang="ko-KR" sz="1600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ko-KR" sz="16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ko-KR" alt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9783C89-2C4F-44FB-A77F-E520920304CD}"/>
                </a:ext>
              </a:extLst>
            </p:cNvPr>
            <p:cNvSpPr txBox="1"/>
            <p:nvPr/>
          </p:nvSpPr>
          <p:spPr>
            <a:xfrm>
              <a:off x="1524415" y="2720150"/>
              <a:ext cx="12939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(H</a:t>
              </a:r>
              <a:r>
                <a:rPr lang="en-US" altLang="ko-KR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O</a:t>
              </a:r>
              <a:r>
                <a:rPr lang="en-US" altLang="ko-KR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…..)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5F7E849-E482-497D-91F0-88471E133096}"/>
                </a:ext>
              </a:extLst>
            </p:cNvPr>
            <p:cNvSpPr txBox="1"/>
            <p:nvPr/>
          </p:nvSpPr>
          <p:spPr>
            <a:xfrm>
              <a:off x="1155525" y="164358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sz="1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r>
                <a:rPr lang="en-US" altLang="ko-KR" sz="18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81E06-E9A6-464E-89A3-2BB279EFB69B}"/>
                </a:ext>
              </a:extLst>
            </p:cNvPr>
            <p:cNvSpPr txBox="1"/>
            <p:nvPr/>
          </p:nvSpPr>
          <p:spPr>
            <a:xfrm>
              <a:off x="2701787" y="167200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sz="1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r>
                <a:rPr lang="en-US" altLang="ko-KR" sz="18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2B73824-91B1-4837-A7E6-9425C66B7D50}"/>
                </a:ext>
              </a:extLst>
            </p:cNvPr>
            <p:cNvSpPr txBox="1"/>
            <p:nvPr/>
          </p:nvSpPr>
          <p:spPr>
            <a:xfrm>
              <a:off x="1162190" y="1910065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sz="18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US" altLang="ko-KR" sz="1800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ko-KR" altLang="en-US" sz="1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3BC020-FEAB-4D86-9041-3C4C840D4A3D}"/>
                </a:ext>
              </a:extLst>
            </p:cNvPr>
            <p:cNvSpPr txBox="1"/>
            <p:nvPr/>
          </p:nvSpPr>
          <p:spPr>
            <a:xfrm>
              <a:off x="2679670" y="1900046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sz="18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US" altLang="ko-KR" sz="1800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ko-KR" altLang="en-US" sz="1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2073AFC-1B13-48A0-8BB5-46CB37A76A6F}"/>
                </a:ext>
              </a:extLst>
            </p:cNvPr>
            <p:cNvSpPr txBox="1"/>
            <p:nvPr/>
          </p:nvSpPr>
          <p:spPr>
            <a:xfrm>
              <a:off x="1905753" y="221448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sz="18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ψ</a:t>
              </a:r>
              <a:r>
                <a:rPr lang="en-US" altLang="ko-KR" sz="1800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ko-KR" altLang="en-US" sz="1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FCCFBA-5176-4116-B970-DAEC17D72EB7}"/>
                </a:ext>
              </a:extLst>
            </p:cNvPr>
            <p:cNvSpPr txBox="1"/>
            <p:nvPr/>
          </p:nvSpPr>
          <p:spPr>
            <a:xfrm>
              <a:off x="1809457" y="1346648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sz="18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ψ</a:t>
              </a:r>
              <a:r>
                <a:rPr lang="en-US" altLang="ko-KR" sz="1800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</a:t>
              </a:r>
              <a:endParaRPr lang="ko-KR" altLang="en-US" sz="1800" baseline="-25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C043EA0-38C3-4CDB-B147-813A752EB529}"/>
              </a:ext>
            </a:extLst>
          </p:cNvPr>
          <p:cNvSpPr txBox="1"/>
          <p:nvPr/>
        </p:nvSpPr>
        <p:spPr>
          <a:xfrm>
            <a:off x="4788118" y="124128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Ĥ</a:t>
            </a:r>
            <a:r>
              <a:rPr lang="el-GR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</a:t>
            </a:r>
            <a:r>
              <a:rPr lang="el-GR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endParaRPr lang="ko-KR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03E663FE-6492-468D-98AE-3A068A057BB9}"/>
              </a:ext>
            </a:extLst>
          </p:cNvPr>
          <p:cNvGrpSpPr/>
          <p:nvPr/>
        </p:nvGrpSpPr>
        <p:grpSpPr>
          <a:xfrm>
            <a:off x="4772227" y="1953927"/>
            <a:ext cx="1712162" cy="922050"/>
            <a:chOff x="4413098" y="1615337"/>
            <a:chExt cx="1712162" cy="92205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C30F4DC-A744-4BA1-A5F4-55E7CF772D2B}"/>
                </a:ext>
              </a:extLst>
            </p:cNvPr>
            <p:cNvSpPr txBox="1"/>
            <p:nvPr/>
          </p:nvSpPr>
          <p:spPr>
            <a:xfrm>
              <a:off x="4413098" y="1889675"/>
              <a:ext cx="171216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Ĥ =</a:t>
              </a:r>
              <a:endParaRPr lang="ko-K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B24A0EA-AD3E-4ABA-BE02-5C126FB941DB}"/>
                </a:ext>
              </a:extLst>
            </p:cNvPr>
            <p:cNvSpPr txBox="1"/>
            <p:nvPr/>
          </p:nvSpPr>
          <p:spPr>
            <a:xfrm>
              <a:off x="5135240" y="1615337"/>
              <a:ext cx="375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r>
                <a:rPr lang="en-US" altLang="ko-KR" sz="20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7DC201E-0A02-4414-A0A8-9F7306C33912}"/>
                </a:ext>
              </a:extLst>
            </p:cNvPr>
            <p:cNvSpPr txBox="1"/>
            <p:nvPr/>
          </p:nvSpPr>
          <p:spPr>
            <a:xfrm>
              <a:off x="5682672" y="2074890"/>
              <a:ext cx="375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r>
                <a:rPr lang="en-US" altLang="ko-KR" sz="20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54ADE52-4A02-4FAA-AC16-4D272CF4069E}"/>
                </a:ext>
              </a:extLst>
            </p:cNvPr>
            <p:cNvSpPr txBox="1"/>
            <p:nvPr/>
          </p:nvSpPr>
          <p:spPr>
            <a:xfrm>
              <a:off x="5719542" y="1642758"/>
              <a:ext cx="344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endParaRPr lang="ko-KR" altLang="en-US" sz="2000" i="1" dirty="0">
                <a:solidFill>
                  <a:srgbClr val="0000FF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8D06444-F576-4684-8CEC-70A6B16A277B}"/>
                </a:ext>
              </a:extLst>
            </p:cNvPr>
            <p:cNvSpPr txBox="1"/>
            <p:nvPr/>
          </p:nvSpPr>
          <p:spPr>
            <a:xfrm>
              <a:off x="5210299" y="2117645"/>
              <a:ext cx="344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endParaRPr lang="ko-KR" altLang="en-US" sz="2000" i="1" dirty="0">
                <a:solidFill>
                  <a:srgbClr val="0000FF"/>
                </a:solidFill>
              </a:endParaRPr>
            </a:p>
          </p:txBody>
        </p:sp>
        <p:sp>
          <p:nvSpPr>
            <p:cNvPr id="64" name="왼쪽 대괄호 63">
              <a:extLst>
                <a:ext uri="{FF2B5EF4-FFF2-40B4-BE49-F238E27FC236}">
                  <a16:creationId xmlns:a16="http://schemas.microsoft.com/office/drawing/2014/main" id="{1DB92B29-8F10-428A-9BF1-79BACF27FB71}"/>
                </a:ext>
              </a:extLst>
            </p:cNvPr>
            <p:cNvSpPr/>
            <p:nvPr/>
          </p:nvSpPr>
          <p:spPr bwMode="auto">
            <a:xfrm>
              <a:off x="5135240" y="1703627"/>
              <a:ext cx="75059" cy="833760"/>
            </a:xfrm>
            <a:prstGeom prst="leftBracke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굴림체" pitchFamily="49" charset="-127"/>
              </a:endParaRPr>
            </a:p>
          </p:txBody>
        </p:sp>
        <p:sp>
          <p:nvSpPr>
            <p:cNvPr id="73" name="왼쪽 대괄호 72">
              <a:extLst>
                <a:ext uri="{FF2B5EF4-FFF2-40B4-BE49-F238E27FC236}">
                  <a16:creationId xmlns:a16="http://schemas.microsoft.com/office/drawing/2014/main" id="{75305B94-45ED-4AA6-945A-41EE61623E16}"/>
                </a:ext>
              </a:extLst>
            </p:cNvPr>
            <p:cNvSpPr/>
            <p:nvPr/>
          </p:nvSpPr>
          <p:spPr bwMode="auto">
            <a:xfrm flipH="1">
              <a:off x="6037610" y="1703627"/>
              <a:ext cx="75059" cy="833760"/>
            </a:xfrm>
            <a:prstGeom prst="leftBracke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굴림체" pitchFamily="49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59943D06-6C1D-4BBA-9911-83858E920C3D}"/>
              </a:ext>
            </a:extLst>
          </p:cNvPr>
          <p:cNvGrpSpPr/>
          <p:nvPr/>
        </p:nvGrpSpPr>
        <p:grpSpPr>
          <a:xfrm>
            <a:off x="6800866" y="1956146"/>
            <a:ext cx="1096809" cy="955490"/>
            <a:chOff x="6441737" y="1617556"/>
            <a:chExt cx="1096809" cy="95549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29C2A6F-8F1C-4F16-8C85-99E6D0C62FE6}"/>
                </a:ext>
              </a:extLst>
            </p:cNvPr>
            <p:cNvSpPr txBox="1"/>
            <p:nvPr/>
          </p:nvSpPr>
          <p:spPr>
            <a:xfrm>
              <a:off x="6441737" y="1889675"/>
              <a:ext cx="630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ψ</a:t>
              </a:r>
              <a:r>
                <a:rPr lang="en-US" altLang="ko-KR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endParaRPr lang="ko-K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왼쪽 대괄호 76">
              <a:extLst>
                <a:ext uri="{FF2B5EF4-FFF2-40B4-BE49-F238E27FC236}">
                  <a16:creationId xmlns:a16="http://schemas.microsoft.com/office/drawing/2014/main" id="{8BFF776F-1EB5-47DC-9955-1682C4B33A61}"/>
                </a:ext>
              </a:extLst>
            </p:cNvPr>
            <p:cNvSpPr/>
            <p:nvPr/>
          </p:nvSpPr>
          <p:spPr bwMode="auto">
            <a:xfrm>
              <a:off x="7049391" y="1703627"/>
              <a:ext cx="75059" cy="833760"/>
            </a:xfrm>
            <a:prstGeom prst="leftBracke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굴림체" pitchFamily="49" charset="-127"/>
              </a:endParaRPr>
            </a:p>
          </p:txBody>
        </p:sp>
        <p:sp>
          <p:nvSpPr>
            <p:cNvPr id="87" name="왼쪽 대괄호 86">
              <a:extLst>
                <a:ext uri="{FF2B5EF4-FFF2-40B4-BE49-F238E27FC236}">
                  <a16:creationId xmlns:a16="http://schemas.microsoft.com/office/drawing/2014/main" id="{DF7ED591-2352-4113-9A33-E013E6F56F69}"/>
                </a:ext>
              </a:extLst>
            </p:cNvPr>
            <p:cNvSpPr/>
            <p:nvPr/>
          </p:nvSpPr>
          <p:spPr bwMode="auto">
            <a:xfrm flipH="1">
              <a:off x="7463487" y="1703627"/>
              <a:ext cx="75059" cy="833760"/>
            </a:xfrm>
            <a:prstGeom prst="leftBracke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굴림체" pitchFamily="49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6A10468-B141-4795-93B1-21FE12275197}"/>
                </a:ext>
              </a:extLst>
            </p:cNvPr>
            <p:cNvSpPr txBox="1"/>
            <p:nvPr/>
          </p:nvSpPr>
          <p:spPr>
            <a:xfrm>
              <a:off x="7061982" y="1617556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sz="2000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ko-KR" altLang="en-US" sz="20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DB39A00-2B8F-496F-94A4-E6D7688AE90A}"/>
                </a:ext>
              </a:extLst>
            </p:cNvPr>
            <p:cNvSpPr txBox="1"/>
            <p:nvPr/>
          </p:nvSpPr>
          <p:spPr>
            <a:xfrm>
              <a:off x="7073396" y="2172936"/>
              <a:ext cx="4219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sz="2000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ko-KR" altLang="en-US" sz="2000" baseline="-25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896667A9-68C6-4435-8A54-392DAD285836}"/>
              </a:ext>
            </a:extLst>
          </p:cNvPr>
          <p:cNvSpPr txBox="1"/>
          <p:nvPr/>
        </p:nvSpPr>
        <p:spPr>
          <a:xfrm>
            <a:off x="6346289" y="1241287"/>
            <a:ext cx="2149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l-GR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ko-K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ko-KR" altLang="en-US" sz="2000" baseline="-25000" dirty="0"/>
              <a:t> 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l-GR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ko-K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sz="2000" baseline="-25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7C48E73-CBC4-4CDD-B2C6-670984B7D0D5}"/>
              </a:ext>
            </a:extLst>
          </p:cNvPr>
          <p:cNvSpPr txBox="1"/>
          <p:nvPr/>
        </p:nvSpPr>
        <p:spPr>
          <a:xfrm>
            <a:off x="4258631" y="3088018"/>
            <a:ext cx="4750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ko-KR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l-GR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ko-KR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|h</a:t>
            </a:r>
            <a:r>
              <a:rPr lang="en-US" altLang="ko-KR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l-GR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ko-K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= &lt;</a:t>
            </a:r>
            <a:r>
              <a:rPr lang="el-GR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ko-KR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|h</a:t>
            </a:r>
            <a:r>
              <a:rPr lang="en-US" altLang="ko-KR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l-GR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ko-K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ko-K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원자</a:t>
            </a:r>
            <a:r>
              <a:rPr lang="en-US" altLang="ko-K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l-GR" altLang="ko-KR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ko-KR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| &lt;</a:t>
            </a:r>
            <a:r>
              <a:rPr lang="el-GR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ko-K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|V</a:t>
            </a:r>
            <a:r>
              <a:rPr lang="en-US" altLang="ko-K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l-GR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ko-K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= | &lt;</a:t>
            </a:r>
            <a:r>
              <a:rPr lang="el-GR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ko-K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|V</a:t>
            </a:r>
            <a:r>
              <a:rPr lang="en-US" altLang="ko-K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l-GR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ko-K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| </a:t>
            </a:r>
          </a:p>
          <a:p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L(R)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Coulomb potential from left (right) atom</a:t>
            </a:r>
            <a:endParaRPr lang="ko-KR" alt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DA1E9-D823-4763-B3FE-6F5D7EFBB7BF}"/>
              </a:ext>
            </a:extLst>
          </p:cNvPr>
          <p:cNvSpPr txBox="1"/>
          <p:nvPr/>
        </p:nvSpPr>
        <p:spPr>
          <a:xfrm>
            <a:off x="5494369" y="53789"/>
            <a:ext cx="3087897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Assumption: </a:t>
            </a:r>
          </a:p>
          <a:p>
            <a:r>
              <a:rPr lang="en-US" altLang="ko-KR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{</a:t>
            </a:r>
            <a:r>
              <a:rPr lang="el-GR" altLang="ko-KR" sz="2000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ko-KR" sz="2000" b="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000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ko-KR" sz="2000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ko-KR" sz="2000" b="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is 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complete.</a:t>
            </a:r>
          </a:p>
          <a:p>
            <a:r>
              <a:rPr lang="en-US" altLang="ko-KR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l-GR" altLang="ko-KR" sz="2000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ko-KR" sz="2000" b="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000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ko-KR" sz="2000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ko-KR" sz="2000" b="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orthonormal.</a:t>
            </a:r>
            <a:endParaRPr lang="ko-KR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5523E3-4F30-4E2C-9734-374F08CA7C35}"/>
              </a:ext>
            </a:extLst>
          </p:cNvPr>
          <p:cNvSpPr txBox="1"/>
          <p:nvPr/>
        </p:nvSpPr>
        <p:spPr>
          <a:xfrm>
            <a:off x="408988" y="4526642"/>
            <a:ext cx="6933106" cy="1617751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396240" marR="0" indent="-1905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한양신명조"/>
                <a:cs typeface="Times New Roman" panose="02020603050405020304" pitchFamily="18" charset="0"/>
              </a:rPr>
              <a:t>숙제</a:t>
            </a:r>
            <a:endParaRPr lang="en-US" altLang="ko-KR" sz="1600" kern="0" spc="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한양신명조"/>
              <a:cs typeface="Times New Roman" panose="02020603050405020304" pitchFamily="18" charset="0"/>
            </a:endParaRPr>
          </a:p>
          <a:p>
            <a:pPr marL="396240" marR="0" indent="-1905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한양신명조"/>
                <a:cs typeface="Times New Roman" panose="02020603050405020304" pitchFamily="18" charset="0"/>
              </a:rPr>
              <a:t>(1)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Ĥ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한양신명조"/>
                <a:cs typeface="Times New Roman" panose="02020603050405020304" pitchFamily="18" charset="0"/>
              </a:rPr>
              <a:t>에 대한 </a:t>
            </a: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한양신명조"/>
                <a:cs typeface="Times New Roman" panose="02020603050405020304" pitchFamily="18" charset="0"/>
              </a:rPr>
              <a:t> </a:t>
            </a:r>
            <a:r>
              <a:rPr lang="en-US" altLang="ko-KR" sz="1600" b="0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한양신명조"/>
                <a:cs typeface="Times New Roman" panose="02020603050405020304" pitchFamily="18" charset="0"/>
              </a:rPr>
              <a:t>eigen-energies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한양신명조"/>
                <a:cs typeface="Times New Roman" panose="02020603050405020304" pitchFamily="18" charset="0"/>
              </a:rPr>
              <a:t>를 구하고 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한양신명조"/>
                <a:cs typeface="Times New Roman" panose="02020603050405020304" pitchFamily="18" charset="0"/>
              </a:rPr>
              <a:t>에너지 </a:t>
            </a:r>
            <a:r>
              <a:rPr lang="en-US" altLang="ko-KR" sz="1600" b="0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한양신명조"/>
                <a:cs typeface="Times New Roman" panose="02020603050405020304" pitchFamily="18" charset="0"/>
              </a:rPr>
              <a:t>diagram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한양신명조"/>
                <a:cs typeface="Times New Roman" panose="02020603050405020304" pitchFamily="18" charset="0"/>
              </a:rPr>
              <a:t>을 그려서 표시하라</a:t>
            </a: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한양신명조"/>
                <a:cs typeface="Times New Roman" panose="02020603050405020304" pitchFamily="18" charset="0"/>
              </a:rPr>
              <a:t>.</a:t>
            </a:r>
            <a:endParaRPr lang="ko-KR" altLang="en-US" sz="1600" b="0" kern="0" spc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240" indent="-19050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한양신명조"/>
                <a:cs typeface="Times New Roman" panose="02020603050405020304" pitchFamily="18" charset="0"/>
              </a:rPr>
              <a:t>(2) eigen-states</a:t>
            </a:r>
            <a:r>
              <a:rPr lang="ko-KR" altLang="en-US" sz="1600" b="0" kern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한양신명조"/>
                <a:cs typeface="Times New Roman" panose="02020603050405020304" pitchFamily="18" charset="0"/>
              </a:rPr>
              <a:t>를 구하라</a:t>
            </a:r>
            <a:r>
              <a:rPr lang="en-US" altLang="ko-KR" sz="1600" b="0" kern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한양신명조"/>
                <a:cs typeface="Times New Roman" panose="02020603050405020304" pitchFamily="18" charset="0"/>
              </a:rPr>
              <a:t>.</a:t>
            </a:r>
          </a:p>
          <a:p>
            <a:pPr marL="396240" indent="-19050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한양신명조"/>
                <a:cs typeface="Times New Roman" panose="02020603050405020304" pitchFamily="18" charset="0"/>
              </a:rPr>
              <a:t>(3) </a:t>
            </a:r>
            <a:r>
              <a:rPr lang="ko-KR" altLang="en-US" sz="16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한양신명조"/>
                <a:cs typeface="Times New Roman" panose="02020603050405020304" pitchFamily="18" charset="0"/>
              </a:rPr>
              <a:t>원자</a:t>
            </a:r>
            <a:r>
              <a:rPr lang="en-US" altLang="ko-KR" sz="16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한양신명조"/>
                <a:cs typeface="Times New Roman" panose="02020603050405020304" pitchFamily="18" charset="0"/>
              </a:rPr>
              <a:t> </a:t>
            </a:r>
            <a:r>
              <a:rPr lang="ko-KR" altLang="en-US" sz="16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한양신명조"/>
                <a:cs typeface="Times New Roman" panose="02020603050405020304" pitchFamily="18" charset="0"/>
              </a:rPr>
              <a:t>두개가 결합하여 분자를 이룰 때</a:t>
            </a:r>
            <a:r>
              <a:rPr lang="en-US" altLang="ko-KR" sz="16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한양신명조"/>
                <a:cs typeface="Times New Roman" panose="02020603050405020304" pitchFamily="18" charset="0"/>
              </a:rPr>
              <a:t>, cohesive energy</a:t>
            </a:r>
            <a:r>
              <a:rPr lang="ko-KR" altLang="en-US" sz="16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한양신명조"/>
                <a:cs typeface="Times New Roman" panose="02020603050405020304" pitchFamily="18" charset="0"/>
              </a:rPr>
              <a:t>는 얼마인가</a:t>
            </a:r>
            <a:r>
              <a:rPr lang="en-US" altLang="ko-KR" sz="16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한양신명조"/>
                <a:cs typeface="Times New Roman" panose="02020603050405020304" pitchFamily="18" charset="0"/>
              </a:rPr>
              <a:t>? </a:t>
            </a:r>
            <a:endParaRPr lang="ko-KR" altLang="en-US" sz="1600" b="0" kern="0" spc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932930"/>
      </p:ext>
    </p:extLst>
  </p:cSld>
  <p:clrMapOvr>
    <a:masterClrMapping/>
  </p:clrMapOvr>
  <p:transition advTm="297770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F8F42DA-FB8E-467A-BBFA-6A49DD0AA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307975"/>
            <a:ext cx="525865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3200" dirty="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Calculation of Energy Bands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5F8B523-C653-499E-B14D-B506C45A9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1127125"/>
            <a:ext cx="3596456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ko-KR" dirty="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Tight Binding Method</a:t>
            </a:r>
            <a:endParaRPr lang="en-US" altLang="ko-KR" sz="2000" baseline="-25000" dirty="0">
              <a:solidFill>
                <a:srgbClr val="0000FF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CAF2A9-F668-426D-B11B-13E9046D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23" y="1692275"/>
            <a:ext cx="4351088" cy="35132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912BC6-DE0E-4DCD-A50E-8A76E99C8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8" y="5205532"/>
            <a:ext cx="4732627" cy="15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17223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F8F42DA-FB8E-467A-BBFA-6A49DD0AA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307975"/>
            <a:ext cx="525865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3200" dirty="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Calculation of Energy Bands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5F8B523-C653-499E-B14D-B506C45A9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1127125"/>
            <a:ext cx="3596456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ko-KR" dirty="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Tight Binding Method</a:t>
            </a:r>
            <a:endParaRPr lang="en-US" altLang="ko-KR" sz="2000" baseline="-25000" dirty="0">
              <a:solidFill>
                <a:srgbClr val="0000FF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21A7879-8C20-4D40-B0BB-2C3DDE370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338" y="2868790"/>
            <a:ext cx="4009876" cy="5294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1196B98-8EE1-45E3-B34B-4824612F58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245" b="-15671"/>
          <a:stretch/>
        </p:blipFill>
        <p:spPr>
          <a:xfrm>
            <a:off x="5688937" y="2909523"/>
            <a:ext cx="1944751" cy="36025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F6EF8DF-BC33-4C52-A17C-A7A106336CF4}"/>
              </a:ext>
            </a:extLst>
          </p:cNvPr>
          <p:cNvSpPr txBox="1"/>
          <p:nvPr/>
        </p:nvSpPr>
        <p:spPr>
          <a:xfrm>
            <a:off x="4561993" y="1125104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-band</a:t>
            </a:r>
            <a:endParaRPr lang="ko-KR" alt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EFC4BB7-C369-4970-AC5E-12EDFC321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663" y="2552681"/>
            <a:ext cx="2089832" cy="316109"/>
          </a:xfrm>
          <a:prstGeom prst="rect">
            <a:avLst/>
          </a:prstGeom>
        </p:spPr>
      </p:pic>
      <p:grpSp>
        <p:nvGrpSpPr>
          <p:cNvPr id="11289" name="그룹 11288">
            <a:extLst>
              <a:ext uri="{FF2B5EF4-FFF2-40B4-BE49-F238E27FC236}">
                <a16:creationId xmlns:a16="http://schemas.microsoft.com/office/drawing/2014/main" id="{63CB6548-551B-40A5-90A0-E11C7A6AFAD1}"/>
              </a:ext>
            </a:extLst>
          </p:cNvPr>
          <p:cNvGrpSpPr/>
          <p:nvPr/>
        </p:nvGrpSpPr>
        <p:grpSpPr>
          <a:xfrm>
            <a:off x="121851" y="3215755"/>
            <a:ext cx="5472010" cy="584248"/>
            <a:chOff x="121851" y="3271171"/>
            <a:chExt cx="5472010" cy="58424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D87DD22-2B6F-4581-A882-9A022906E7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9035" t="-38956" b="-1"/>
            <a:stretch/>
          </p:blipFill>
          <p:spPr>
            <a:xfrm>
              <a:off x="2277916" y="3271171"/>
              <a:ext cx="3315945" cy="584248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E67472DC-B63E-4F86-977E-9DAEDFE8D7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0740" t="2500"/>
            <a:stretch/>
          </p:blipFill>
          <p:spPr>
            <a:xfrm>
              <a:off x="121851" y="3448359"/>
              <a:ext cx="1925385" cy="303660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034D3F1-F8AE-46A3-B215-CFA600266336}"/>
              </a:ext>
            </a:extLst>
          </p:cNvPr>
          <p:cNvGrpSpPr/>
          <p:nvPr/>
        </p:nvGrpSpPr>
        <p:grpSpPr>
          <a:xfrm>
            <a:off x="467936" y="6350603"/>
            <a:ext cx="8070506" cy="400110"/>
            <a:chOff x="221740" y="6086233"/>
            <a:chExt cx="8070506" cy="40011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CA4618A-ED73-4F38-B32F-F85B998C5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45274" y="6160635"/>
              <a:ext cx="2647297" cy="30366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3901D335-477E-4EF6-8C6F-1FDA2C08B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37242" y="6150031"/>
              <a:ext cx="1635095" cy="272515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BABC96D-680B-4BBD-BACF-F3A2DD7B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63252" y="6161709"/>
              <a:ext cx="1128994" cy="249157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26CC6F2-7623-4394-8B81-E3EDC41CE809}"/>
                </a:ext>
              </a:extLst>
            </p:cNvPr>
            <p:cNvSpPr txBox="1"/>
            <p:nvPr/>
          </p:nvSpPr>
          <p:spPr>
            <a:xfrm>
              <a:off x="221740" y="6086233"/>
              <a:ext cx="19127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Ex.</a:t>
              </a:r>
              <a:r>
                <a:rPr lang="en-US" altLang="ko-KR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H 1</a:t>
              </a:r>
              <a:r>
                <a:rPr lang="en-US" altLang="ko-KR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state</a:t>
              </a:r>
              <a:r>
                <a:rPr lang="en-US" altLang="ko-KR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ko-KR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85" name="그룹 11284">
            <a:extLst>
              <a:ext uri="{FF2B5EF4-FFF2-40B4-BE49-F238E27FC236}">
                <a16:creationId xmlns:a16="http://schemas.microsoft.com/office/drawing/2014/main" id="{06773AF7-7550-4F54-AE2F-6354C44FBCD2}"/>
              </a:ext>
            </a:extLst>
          </p:cNvPr>
          <p:cNvGrpSpPr/>
          <p:nvPr/>
        </p:nvGrpSpPr>
        <p:grpSpPr>
          <a:xfrm>
            <a:off x="582126" y="1797014"/>
            <a:ext cx="8317018" cy="668216"/>
            <a:chOff x="582126" y="1797014"/>
            <a:chExt cx="8317018" cy="66821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96975E6-D282-4419-85F5-A190051CDF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39868" b="1930"/>
            <a:stretch/>
          </p:blipFill>
          <p:spPr>
            <a:xfrm>
              <a:off x="5128758" y="1831794"/>
              <a:ext cx="3057355" cy="305436"/>
            </a:xfrm>
            <a:prstGeom prst="rect">
              <a:avLst/>
            </a:prstGeom>
          </p:spPr>
        </p:pic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B292C2C-485A-439F-B0F3-9ABAC0FAC5DE}"/>
                </a:ext>
              </a:extLst>
            </p:cNvPr>
            <p:cNvGrpSpPr/>
            <p:nvPr/>
          </p:nvGrpSpPr>
          <p:grpSpPr>
            <a:xfrm>
              <a:off x="582126" y="1797014"/>
              <a:ext cx="4438114" cy="529459"/>
              <a:chOff x="371253" y="1785607"/>
              <a:chExt cx="4438114" cy="529459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CA5AA3CB-6341-4BB6-AEC2-BDB3A1903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1253" y="1826045"/>
                <a:ext cx="1969900" cy="451598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8F1CBEE4-ED95-430B-B81B-B056635D3F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17056" t="-9676" b="-1"/>
              <a:stretch/>
            </p:blipFill>
            <p:spPr>
              <a:xfrm>
                <a:off x="2368187" y="1785607"/>
                <a:ext cx="2441180" cy="529459"/>
              </a:xfrm>
              <a:prstGeom prst="rect">
                <a:avLst/>
              </a:prstGeom>
            </p:spPr>
          </p:pic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F3583D6-CD13-434A-9BEE-943FA4AC32E0}"/>
                </a:ext>
              </a:extLst>
            </p:cNvPr>
            <p:cNvSpPr/>
            <p:nvPr/>
          </p:nvSpPr>
          <p:spPr bwMode="auto">
            <a:xfrm>
              <a:off x="2705796" y="1803897"/>
              <a:ext cx="2404710" cy="585916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굴림체" pitchFamily="49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3DE342D-9B30-4F1A-BFCD-C223C3C5AD48}"/>
                </a:ext>
              </a:extLst>
            </p:cNvPr>
            <p:cNvSpPr txBox="1"/>
            <p:nvPr/>
          </p:nvSpPr>
          <p:spPr>
            <a:xfrm>
              <a:off x="5237242" y="2065120"/>
              <a:ext cx="25156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 Confirm (prove) it</a:t>
              </a:r>
              <a:endParaRPr lang="ko-KR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70" name="TextBox 11269">
              <a:extLst>
                <a:ext uri="{FF2B5EF4-FFF2-40B4-BE49-F238E27FC236}">
                  <a16:creationId xmlns:a16="http://schemas.microsoft.com/office/drawing/2014/main" id="{0FB76D5D-6FEB-4BA8-8D67-23776C9A87BE}"/>
                </a:ext>
              </a:extLst>
            </p:cNvPr>
            <p:cNvSpPr txBox="1"/>
            <p:nvPr/>
          </p:nvSpPr>
          <p:spPr>
            <a:xfrm>
              <a:off x="7882519" y="2061743"/>
              <a:ext cx="10166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식 </a:t>
              </a:r>
              <a:r>
                <a:rPr lang="en-US" altLang="ko-KR" sz="2000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(9-6)</a:t>
              </a:r>
              <a:endParaRPr lang="ko-KR" alt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72" name="그룹 11271">
            <a:extLst>
              <a:ext uri="{FF2B5EF4-FFF2-40B4-BE49-F238E27FC236}">
                <a16:creationId xmlns:a16="http://schemas.microsoft.com/office/drawing/2014/main" id="{14F08D2B-59BD-48E8-A68E-D3B812222F73}"/>
              </a:ext>
            </a:extLst>
          </p:cNvPr>
          <p:cNvGrpSpPr/>
          <p:nvPr/>
        </p:nvGrpSpPr>
        <p:grpSpPr>
          <a:xfrm>
            <a:off x="494056" y="5722635"/>
            <a:ext cx="8129960" cy="483035"/>
            <a:chOff x="494056" y="5399367"/>
            <a:chExt cx="8129960" cy="483035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81670D5-83E9-4177-9366-E4C60BDE01C1}"/>
                </a:ext>
              </a:extLst>
            </p:cNvPr>
            <p:cNvGrpSpPr/>
            <p:nvPr/>
          </p:nvGrpSpPr>
          <p:grpSpPr>
            <a:xfrm>
              <a:off x="494056" y="5399367"/>
              <a:ext cx="8044386" cy="465584"/>
              <a:chOff x="81095" y="6214000"/>
              <a:chExt cx="8044386" cy="465584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B35E1CE4-4B62-4523-BB22-44C30AA7A0A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1095" y="6328034"/>
                <a:ext cx="8044386" cy="351550"/>
                <a:chOff x="81097" y="6328037"/>
                <a:chExt cx="7293809" cy="318749"/>
              </a:xfrm>
            </p:grpSpPr>
            <p:pic>
              <p:nvPicPr>
                <p:cNvPr id="49" name="그림 48">
                  <a:extLst>
                    <a:ext uri="{FF2B5EF4-FFF2-40B4-BE49-F238E27FC236}">
                      <a16:creationId xmlns:a16="http://schemas.microsoft.com/office/drawing/2014/main" id="{DC8E508C-5258-42F7-8DCB-0B047D55DB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66147" t="-5655"/>
                <a:stretch/>
              </p:blipFill>
              <p:spPr>
                <a:xfrm>
                  <a:off x="5237242" y="6331109"/>
                  <a:ext cx="2137664" cy="312605"/>
                </a:xfrm>
                <a:prstGeom prst="rect">
                  <a:avLst/>
                </a:prstGeom>
              </p:spPr>
            </p:pic>
            <p:pic>
              <p:nvPicPr>
                <p:cNvPr id="50" name="그림 49">
                  <a:extLst>
                    <a:ext uri="{FF2B5EF4-FFF2-40B4-BE49-F238E27FC236}">
                      <a16:creationId xmlns:a16="http://schemas.microsoft.com/office/drawing/2014/main" id="{B9E283AD-B53F-475B-8A63-73ABD6CABD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l="39162"/>
                <a:stretch/>
              </p:blipFill>
              <p:spPr>
                <a:xfrm>
                  <a:off x="2205582" y="6358939"/>
                  <a:ext cx="3007970" cy="256944"/>
                </a:xfrm>
                <a:prstGeom prst="rect">
                  <a:avLst/>
                </a:prstGeom>
              </p:spPr>
            </p:pic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C31343AB-59B1-4F18-90EC-828AA6C433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r="63395" b="-24054"/>
                <a:stretch/>
              </p:blipFill>
              <p:spPr>
                <a:xfrm>
                  <a:off x="81097" y="6328037"/>
                  <a:ext cx="1809809" cy="318749"/>
                </a:xfrm>
                <a:prstGeom prst="rect">
                  <a:avLst/>
                </a:prstGeom>
              </p:spPr>
            </p:pic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623B3D6-E945-4D3B-A825-1A095348550F}"/>
                  </a:ext>
                </a:extLst>
              </p:cNvPr>
              <p:cNvSpPr txBox="1"/>
              <p:nvPr/>
            </p:nvSpPr>
            <p:spPr>
              <a:xfrm>
                <a:off x="2109022" y="6214000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altLang="ko-KR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endParaRPr lang="ko-KR" altLang="en-US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271" name="TextBox 11270">
              <a:extLst>
                <a:ext uri="{FF2B5EF4-FFF2-40B4-BE49-F238E27FC236}">
                  <a16:creationId xmlns:a16="http://schemas.microsoft.com/office/drawing/2014/main" id="{D024DE09-D7D9-481D-9835-DF323DE0B1EF}"/>
                </a:ext>
              </a:extLst>
            </p:cNvPr>
            <p:cNvSpPr txBox="1"/>
            <p:nvPr/>
          </p:nvSpPr>
          <p:spPr>
            <a:xfrm>
              <a:off x="8381642" y="5482292"/>
              <a:ext cx="242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</p:grpSp>
      <p:sp>
        <p:nvSpPr>
          <p:cNvPr id="11273" name="직사각형 11272">
            <a:extLst>
              <a:ext uri="{FF2B5EF4-FFF2-40B4-BE49-F238E27FC236}">
                <a16:creationId xmlns:a16="http://schemas.microsoft.com/office/drawing/2014/main" id="{DEBD2CAA-5154-46D9-B847-48137A73B970}"/>
              </a:ext>
            </a:extLst>
          </p:cNvPr>
          <p:cNvSpPr/>
          <p:nvPr/>
        </p:nvSpPr>
        <p:spPr bwMode="auto">
          <a:xfrm>
            <a:off x="429408" y="5722635"/>
            <a:ext cx="8194608" cy="58591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체" pitchFamily="49" charset="-127"/>
            </a:endParaRPr>
          </a:p>
        </p:txBody>
      </p:sp>
      <p:grpSp>
        <p:nvGrpSpPr>
          <p:cNvPr id="11290" name="그룹 11289">
            <a:extLst>
              <a:ext uri="{FF2B5EF4-FFF2-40B4-BE49-F238E27FC236}">
                <a16:creationId xmlns:a16="http://schemas.microsoft.com/office/drawing/2014/main" id="{F6235E86-94A7-4EB4-BB9D-9997BB1F3AF5}"/>
              </a:ext>
            </a:extLst>
          </p:cNvPr>
          <p:cNvGrpSpPr/>
          <p:nvPr/>
        </p:nvGrpSpPr>
        <p:grpSpPr>
          <a:xfrm>
            <a:off x="302339" y="4308665"/>
            <a:ext cx="8742783" cy="1257574"/>
            <a:chOff x="422407" y="4364081"/>
            <a:chExt cx="8742783" cy="1257574"/>
          </a:xfrm>
        </p:grpSpPr>
        <p:sp>
          <p:nvSpPr>
            <p:cNvPr id="11274" name="TextBox 11273">
              <a:extLst>
                <a:ext uri="{FF2B5EF4-FFF2-40B4-BE49-F238E27FC236}">
                  <a16:creationId xmlns:a16="http://schemas.microsoft.com/office/drawing/2014/main" id="{2D0963ED-19CB-4022-9656-F9229D5070D8}"/>
                </a:ext>
              </a:extLst>
            </p:cNvPr>
            <p:cNvSpPr txBox="1"/>
            <p:nvPr/>
          </p:nvSpPr>
          <p:spPr>
            <a:xfrm>
              <a:off x="422407" y="5283101"/>
              <a:ext cx="2134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</a:t>
              </a:r>
              <a:r>
                <a:rPr lang="en-US" altLang="ko-KR" sz="1600" i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crystal-field</a:t>
              </a:r>
              <a:r>
                <a:rPr lang="en-US" altLang="ko-KR" sz="1600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” energy</a:t>
              </a:r>
              <a:endParaRPr lang="ko-KR" altLang="en-US" sz="1600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279" name="그룹 11278">
              <a:extLst>
                <a:ext uri="{FF2B5EF4-FFF2-40B4-BE49-F238E27FC236}">
                  <a16:creationId xmlns:a16="http://schemas.microsoft.com/office/drawing/2014/main" id="{0D68D32E-9CE1-43B6-8CA3-50C4972C8B2F}"/>
                </a:ext>
              </a:extLst>
            </p:cNvPr>
            <p:cNvGrpSpPr/>
            <p:nvPr/>
          </p:nvGrpSpPr>
          <p:grpSpPr>
            <a:xfrm>
              <a:off x="1965254" y="4848277"/>
              <a:ext cx="6386102" cy="665366"/>
              <a:chOff x="1965254" y="4848277"/>
              <a:chExt cx="6386102" cy="665366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FD4C4228-DA05-407F-BC19-7634A7DB8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65254" y="4848277"/>
                <a:ext cx="4632770" cy="319233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2FC417F7-928F-4DE8-9092-1581235D6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21607" y="4879422"/>
                <a:ext cx="1829749" cy="288088"/>
              </a:xfrm>
              <a:prstGeom prst="rect">
                <a:avLst/>
              </a:prstGeom>
              <a:ln w="19050">
                <a:solidFill>
                  <a:srgbClr val="0000FF"/>
                </a:solidFill>
              </a:ln>
            </p:spPr>
          </p:pic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DCF31C60-E37E-416D-BAE2-3DB02CB832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78928" y="5243185"/>
                <a:ext cx="4072332" cy="270458"/>
              </a:xfrm>
              <a:prstGeom prst="rect">
                <a:avLst/>
              </a:prstGeom>
            </p:spPr>
          </p:pic>
          <p:cxnSp>
            <p:nvCxnSpPr>
              <p:cNvPr id="11276" name="직선 연결선 11275">
                <a:extLst>
                  <a:ext uri="{FF2B5EF4-FFF2-40B4-BE49-F238E27FC236}">
                    <a16:creationId xmlns:a16="http://schemas.microsoft.com/office/drawing/2014/main" id="{A10F7157-D390-4FC7-A101-A257D382337B}"/>
                  </a:ext>
                </a:extLst>
              </p:cNvPr>
              <p:cNvCxnSpPr/>
              <p:nvPr/>
            </p:nvCxnSpPr>
            <p:spPr bwMode="auto">
              <a:xfrm flipH="1">
                <a:off x="1965254" y="5165643"/>
                <a:ext cx="2007528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77" name="직선 연결선 11276">
                <a:extLst>
                  <a:ext uri="{FF2B5EF4-FFF2-40B4-BE49-F238E27FC236}">
                    <a16:creationId xmlns:a16="http://schemas.microsoft.com/office/drawing/2014/main" id="{FDA9C724-5F9D-4EFF-A4E8-831CB884788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233478" y="5167510"/>
                <a:ext cx="226800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278" name="TextBox 11277">
              <a:extLst>
                <a:ext uri="{FF2B5EF4-FFF2-40B4-BE49-F238E27FC236}">
                  <a16:creationId xmlns:a16="http://schemas.microsoft.com/office/drawing/2014/main" id="{95965293-A669-45ED-97A5-D9C3D4DE33A8}"/>
                </a:ext>
              </a:extLst>
            </p:cNvPr>
            <p:cNvSpPr txBox="1"/>
            <p:nvPr/>
          </p:nvSpPr>
          <p:spPr>
            <a:xfrm>
              <a:off x="5275118" y="4364081"/>
              <a:ext cx="3890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</a:t>
              </a:r>
              <a:r>
                <a:rPr lang="en-US" altLang="ko-KR" sz="1600" i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transfer</a:t>
              </a:r>
              <a:r>
                <a:rPr lang="en-US" altLang="ko-KR" sz="1600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” or “</a:t>
              </a:r>
              <a:r>
                <a:rPr lang="en-US" altLang="ko-KR" sz="1600" i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hopping</a:t>
              </a:r>
              <a:r>
                <a:rPr lang="en-US" altLang="ko-KR" sz="1600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” energy (integral)</a:t>
              </a:r>
              <a:endParaRPr lang="ko-KR" altLang="en-US" sz="1600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280" name="직선 연결선 11279">
              <a:extLst>
                <a:ext uri="{FF2B5EF4-FFF2-40B4-BE49-F238E27FC236}">
                  <a16:creationId xmlns:a16="http://schemas.microsoft.com/office/drawing/2014/main" id="{CF3A2FD0-79F6-4B76-BB35-C819D905A56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19673" y="4702635"/>
              <a:ext cx="101934" cy="176787"/>
            </a:xfrm>
            <a:prstGeom prst="lin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82" name="직선 연결선 11281">
              <a:extLst>
                <a:ext uri="{FF2B5EF4-FFF2-40B4-BE49-F238E27FC236}">
                  <a16:creationId xmlns:a16="http://schemas.microsoft.com/office/drawing/2014/main" id="{4BBDB9EC-55DD-42C8-B4BB-DB096DEEF9E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86054" y="5167510"/>
              <a:ext cx="256979" cy="211362"/>
            </a:xfrm>
            <a:prstGeom prst="line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288" name="그룹 11287">
            <a:extLst>
              <a:ext uri="{FF2B5EF4-FFF2-40B4-BE49-F238E27FC236}">
                <a16:creationId xmlns:a16="http://schemas.microsoft.com/office/drawing/2014/main" id="{DC102561-12C8-4CFA-B108-67D0BBF67CB5}"/>
              </a:ext>
            </a:extLst>
          </p:cNvPr>
          <p:cNvGrpSpPr/>
          <p:nvPr/>
        </p:nvGrpSpPr>
        <p:grpSpPr>
          <a:xfrm>
            <a:off x="2195044" y="3778344"/>
            <a:ext cx="6452202" cy="892701"/>
            <a:chOff x="2195044" y="3870704"/>
            <a:chExt cx="6452202" cy="892701"/>
          </a:xfrm>
        </p:grpSpPr>
        <p:grpSp>
          <p:nvGrpSpPr>
            <p:cNvPr id="11264" name="그룹 11263">
              <a:extLst>
                <a:ext uri="{FF2B5EF4-FFF2-40B4-BE49-F238E27FC236}">
                  <a16:creationId xmlns:a16="http://schemas.microsoft.com/office/drawing/2014/main" id="{A1991804-0D94-4D9F-96D4-9CA6BD4F8DC9}"/>
                </a:ext>
              </a:extLst>
            </p:cNvPr>
            <p:cNvGrpSpPr/>
            <p:nvPr/>
          </p:nvGrpSpPr>
          <p:grpSpPr>
            <a:xfrm>
              <a:off x="2195044" y="3870704"/>
              <a:ext cx="2736466" cy="441569"/>
              <a:chOff x="2831149" y="3916884"/>
              <a:chExt cx="2736466" cy="441569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4BB10634-9F3B-404F-88E4-2D660FD5DB5C}"/>
                  </a:ext>
                </a:extLst>
              </p:cNvPr>
              <p:cNvGrpSpPr/>
              <p:nvPr/>
            </p:nvGrpSpPr>
            <p:grpSpPr>
              <a:xfrm>
                <a:off x="2831149" y="3916884"/>
                <a:ext cx="2736466" cy="441569"/>
                <a:chOff x="2831149" y="3916884"/>
                <a:chExt cx="2736466" cy="441569"/>
              </a:xfrm>
            </p:grpSpPr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E717CEA4-0BA4-48A3-A3AD-A0E39766A2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8"/>
                <a:srcRect l="27694" t="1901" b="-1"/>
                <a:stretch/>
              </p:blipFill>
              <p:spPr>
                <a:xfrm>
                  <a:off x="3084843" y="3991820"/>
                  <a:ext cx="2482772" cy="366633"/>
                </a:xfrm>
                <a:prstGeom prst="rect">
                  <a:avLst/>
                </a:prstGeom>
              </p:spPr>
            </p:pic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192B208-750C-4399-9DC2-7B028457C2F6}"/>
                    </a:ext>
                  </a:extLst>
                </p:cNvPr>
                <p:cNvSpPr txBox="1"/>
                <p:nvPr/>
              </p:nvSpPr>
              <p:spPr>
                <a:xfrm>
                  <a:off x="2831149" y="3916884"/>
                  <a:ext cx="3843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≈</a:t>
                  </a:r>
                  <a:endParaRPr lang="ko-KR" altLang="en-US" sz="20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5F55F85F-C4F7-4493-893A-1BDA384694CB}"/>
                  </a:ext>
                </a:extLst>
              </p:cNvPr>
              <p:cNvSpPr/>
              <p:nvPr/>
            </p:nvSpPr>
            <p:spPr bwMode="auto">
              <a:xfrm>
                <a:off x="4925582" y="4148465"/>
                <a:ext cx="122668" cy="103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굴림체" pitchFamily="49" charset="-127"/>
                </a:endParaRPr>
              </a:p>
            </p:txBody>
          </p:sp>
        </p:grpSp>
        <p:sp>
          <p:nvSpPr>
            <p:cNvPr id="11269" name="TextBox 11268">
              <a:extLst>
                <a:ext uri="{FF2B5EF4-FFF2-40B4-BE49-F238E27FC236}">
                  <a16:creationId xmlns:a16="http://schemas.microsoft.com/office/drawing/2014/main" id="{AEC9DBAD-DB6C-4563-BDFA-1443078C6C42}"/>
                </a:ext>
              </a:extLst>
            </p:cNvPr>
            <p:cNvSpPr txBox="1"/>
            <p:nvPr/>
          </p:nvSpPr>
          <p:spPr>
            <a:xfrm>
              <a:off x="5001824" y="3895117"/>
              <a:ext cx="3645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l-GR" altLang="ko-KR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ρ</a:t>
              </a:r>
              <a:r>
                <a:rPr lang="en-US" altLang="ko-KR" sz="16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600" b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l-GR" altLang="ko-KR" sz="1600" b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r>
                <a:rPr lang="en-US" altLang="ko-KR" sz="16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ko-KR" sz="1600" b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vector between nearest neighbors</a:t>
              </a:r>
              <a:r>
                <a:rPr lang="en-US" altLang="ko-KR" sz="16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ko-KR" alt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287" name="그룹 11286">
              <a:extLst>
                <a:ext uri="{FF2B5EF4-FFF2-40B4-BE49-F238E27FC236}">
                  <a16:creationId xmlns:a16="http://schemas.microsoft.com/office/drawing/2014/main" id="{ED1704A9-E776-48F6-90DE-56EEFBEFEEDE}"/>
                </a:ext>
              </a:extLst>
            </p:cNvPr>
            <p:cNvGrpSpPr/>
            <p:nvPr/>
          </p:nvGrpSpPr>
          <p:grpSpPr>
            <a:xfrm>
              <a:off x="2828257" y="4240185"/>
              <a:ext cx="1689546" cy="523220"/>
              <a:chOff x="2828257" y="4240185"/>
              <a:chExt cx="1689546" cy="523220"/>
            </a:xfrm>
          </p:grpSpPr>
          <p:sp>
            <p:nvSpPr>
              <p:cNvPr id="11284" name="TextBox 11283">
                <a:extLst>
                  <a:ext uri="{FF2B5EF4-FFF2-40B4-BE49-F238E27FC236}">
                    <a16:creationId xmlns:a16="http://schemas.microsoft.com/office/drawing/2014/main" id="{6AC087A8-F411-47E7-8F90-2AE362FBEEB9}"/>
                  </a:ext>
                </a:extLst>
              </p:cNvPr>
              <p:cNvSpPr txBox="1"/>
              <p:nvPr/>
            </p:nvSpPr>
            <p:spPr>
              <a:xfrm>
                <a:off x="2828257" y="4240185"/>
                <a:ext cx="1689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altLang="ko-KR" sz="1400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only for </a:t>
                </a:r>
                <a:r>
                  <a:rPr lang="en-US" altLang="ko-KR" sz="1400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nearest neighbors</a:t>
                </a:r>
                <a:endParaRPr lang="ko-KR" altLang="en-US" sz="1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86" name="양쪽 대괄호 11285">
                <a:extLst>
                  <a:ext uri="{FF2B5EF4-FFF2-40B4-BE49-F238E27FC236}">
                    <a16:creationId xmlns:a16="http://schemas.microsoft.com/office/drawing/2014/main" id="{6EB30B63-74AE-4CE0-8635-CB50C479DB5F}"/>
                  </a:ext>
                </a:extLst>
              </p:cNvPr>
              <p:cNvSpPr/>
              <p:nvPr/>
            </p:nvSpPr>
            <p:spPr bwMode="auto">
              <a:xfrm>
                <a:off x="2933915" y="4293152"/>
                <a:ext cx="1478230" cy="414130"/>
              </a:xfrm>
              <a:prstGeom prst="bracketPair">
                <a:avLst/>
              </a:prstGeom>
              <a:noFill/>
              <a:ln>
                <a:solidFill>
                  <a:srgbClr val="0000FF"/>
                </a:solidFill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굴림체" pitchFamily="49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2900388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BF7C28-574C-4E86-A601-B43058B21842}"/>
              </a:ext>
            </a:extLst>
          </p:cNvPr>
          <p:cNvSpPr txBox="1"/>
          <p:nvPr/>
        </p:nvSpPr>
        <p:spPr>
          <a:xfrm>
            <a:off x="2475344" y="2660073"/>
            <a:ext cx="388843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숙제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altLang="ko-KR" sz="1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Perturbation</a:t>
            </a:r>
            <a:r>
              <a:rPr lang="ko-KR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 </a:t>
            </a:r>
            <a:r>
              <a:rPr lang="ko-KR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정리</a:t>
            </a:r>
            <a:endParaRPr lang="en-US" altLang="ko-KR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ko-KR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ko-KR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non-degenerate</a:t>
            </a:r>
            <a:r>
              <a:rPr lang="en-US" altLang="ko-KR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cases</a:t>
            </a:r>
          </a:p>
          <a:p>
            <a:pPr marL="457200" indent="-457200">
              <a:buAutoNum type="arabicPeriod"/>
            </a:pPr>
            <a:r>
              <a:rPr lang="en-US" altLang="ko-KR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degenerate</a:t>
            </a:r>
            <a:r>
              <a:rPr lang="en-US" altLang="ko-KR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</a:t>
            </a:r>
            <a:endParaRPr lang="ko-KR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22114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F8F42DA-FB8E-467A-BBFA-6A49DD0AA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307975"/>
            <a:ext cx="525865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3200" dirty="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Calculation of Energy Bands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5F8B523-C653-499E-B14D-B506C45A9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1127125"/>
            <a:ext cx="3596456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ko-KR" dirty="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Tight Binding Method</a:t>
            </a:r>
            <a:endParaRPr lang="en-US" altLang="ko-KR" sz="2000" baseline="-25000" dirty="0">
              <a:solidFill>
                <a:srgbClr val="0000FF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D70CAA-B3E1-46D0-B1CB-5EE80D95E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12" y="1663865"/>
            <a:ext cx="7625700" cy="20881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D5BC52-A98C-4E91-9E10-CBE9509A1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830" y="3979410"/>
            <a:ext cx="6264339" cy="3582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B2202A-1F62-4E6F-B01A-450D4ACAC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982" y="4664771"/>
            <a:ext cx="4094341" cy="32754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B49FD7-7291-4788-88DE-9925B46BB8F4}"/>
              </a:ext>
            </a:extLst>
          </p:cNvPr>
          <p:cNvGrpSpPr/>
          <p:nvPr/>
        </p:nvGrpSpPr>
        <p:grpSpPr>
          <a:xfrm>
            <a:off x="4899134" y="4641074"/>
            <a:ext cx="3982817" cy="374939"/>
            <a:chOff x="5161183" y="4593852"/>
            <a:chExt cx="3982817" cy="37493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EA5E52C-6744-411E-B10B-A72CEA49A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61183" y="4593852"/>
              <a:ext cx="3193585" cy="35825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31A5599-5976-4F66-8BBD-8C3C054B0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04662" y="4600301"/>
              <a:ext cx="839338" cy="368490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0EC79AF-396C-4522-99A5-C9C62224A246}"/>
              </a:ext>
            </a:extLst>
          </p:cNvPr>
          <p:cNvGrpSpPr/>
          <p:nvPr/>
        </p:nvGrpSpPr>
        <p:grpSpPr>
          <a:xfrm>
            <a:off x="146158" y="5198469"/>
            <a:ext cx="8656096" cy="1372170"/>
            <a:chOff x="146158" y="5392428"/>
            <a:chExt cx="8656096" cy="13721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56B0BFF-B528-499E-8021-87DB670DDCAF}"/>
                </a:ext>
              </a:extLst>
            </p:cNvPr>
            <p:cNvGrpSpPr/>
            <p:nvPr/>
          </p:nvGrpSpPr>
          <p:grpSpPr>
            <a:xfrm>
              <a:off x="182402" y="5453784"/>
              <a:ext cx="8122120" cy="736980"/>
              <a:chOff x="293982" y="5638511"/>
              <a:chExt cx="8122120" cy="736980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5FC1490-77DE-4B45-8E02-ADD79E1314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6236" t="50000" r="76608" b="-3731"/>
              <a:stretch/>
            </p:blipFill>
            <p:spPr>
              <a:xfrm>
                <a:off x="293982" y="6007001"/>
                <a:ext cx="1501441" cy="368490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2B36310F-9E2E-4D72-B9A3-665EB2302D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11836" t="-1084" b="47352"/>
              <a:stretch/>
            </p:blipFill>
            <p:spPr>
              <a:xfrm>
                <a:off x="365233" y="5638511"/>
                <a:ext cx="7715816" cy="36849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0FF54A53-24DE-4861-985E-0C94204AF0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1702" t="50000" r="93490" b="-13904"/>
              <a:stretch/>
            </p:blipFill>
            <p:spPr>
              <a:xfrm>
                <a:off x="7995317" y="5655851"/>
                <a:ext cx="420785" cy="438253"/>
              </a:xfrm>
              <a:prstGeom prst="rect">
                <a:avLst/>
              </a:prstGeom>
            </p:spPr>
          </p:pic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30EE3D0-E650-4986-9097-3B189E0F11D5}"/>
                </a:ext>
              </a:extLst>
            </p:cNvPr>
            <p:cNvGrpSpPr/>
            <p:nvPr/>
          </p:nvGrpSpPr>
          <p:grpSpPr>
            <a:xfrm>
              <a:off x="1912290" y="5926717"/>
              <a:ext cx="6889964" cy="837881"/>
              <a:chOff x="1912290" y="5926717"/>
              <a:chExt cx="6889964" cy="837881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2AA790E-1DCD-412F-8277-8A79FB321FE1}"/>
                  </a:ext>
                </a:extLst>
              </p:cNvPr>
              <p:cNvSpPr txBox="1"/>
              <p:nvPr/>
            </p:nvSpPr>
            <p:spPr>
              <a:xfrm>
                <a:off x="1912290" y="5926717"/>
                <a:ext cx="52381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Band width W : 	   W(</a:t>
                </a:r>
                <a:r>
                  <a:rPr lang="en-US" altLang="ko-KR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&gt; W(</a:t>
                </a:r>
                <a:r>
                  <a:rPr lang="en-US" altLang="ko-KR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ko-KR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&gt; W(</a:t>
                </a:r>
                <a:r>
                  <a:rPr lang="en-US" altLang="ko-KR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&gt; W(</a:t>
                </a:r>
                <a:r>
                  <a:rPr lang="en-US" altLang="ko-KR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ko-KR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ko-KR" altLang="en-US" sz="20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8AE377F7-E161-4408-B8C5-6D1591B18A6C}"/>
                  </a:ext>
                </a:extLst>
              </p:cNvPr>
              <p:cNvCxnSpPr/>
              <p:nvPr/>
            </p:nvCxnSpPr>
            <p:spPr bwMode="auto">
              <a:xfrm>
                <a:off x="5477165" y="6326827"/>
                <a:ext cx="162148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FBF763-E22B-4383-81F5-739D42B0ED29}"/>
                  </a:ext>
                </a:extLst>
              </p:cNvPr>
              <p:cNvSpPr txBox="1"/>
              <p:nvPr/>
            </p:nvSpPr>
            <p:spPr>
              <a:xfrm>
                <a:off x="5679952" y="6364488"/>
                <a:ext cx="312230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narrow bands </a:t>
                </a:r>
                <a:r>
                  <a:rPr lang="en-US" altLang="ko-KR" sz="2000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ko-KR" sz="2000" b="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2000" i="1" dirty="0">
                    <a:solidFill>
                      <a:srgbClr val="FF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Mott ins.?</a:t>
                </a:r>
                <a:endParaRPr lang="ko-KR" altLang="en-US" sz="2000" i="1" dirty="0">
                  <a:solidFill>
                    <a:srgbClr val="FF00FF"/>
                  </a:solidFill>
                </a:endParaRP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E6685A1-1D58-4E78-861A-F2B169F28CB4}"/>
                </a:ext>
              </a:extLst>
            </p:cNvPr>
            <p:cNvSpPr/>
            <p:nvPr/>
          </p:nvSpPr>
          <p:spPr bwMode="auto">
            <a:xfrm>
              <a:off x="146158" y="5392428"/>
              <a:ext cx="8656096" cy="1372170"/>
            </a:xfrm>
            <a:prstGeom prst="rect">
              <a:avLst/>
            </a:prstGeom>
            <a:noFill/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굴림체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64735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6" name="Rectangle 4">
            <a:extLst>
              <a:ext uri="{FF2B5EF4-FFF2-40B4-BE49-F238E27FC236}">
                <a16:creationId xmlns:a16="http://schemas.microsoft.com/office/drawing/2014/main" id="{FE317F59-F0D5-4C5A-9758-2896EBFF0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307975"/>
            <a:ext cx="83343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1pPr>
            <a:lvl2pPr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  <a:ea typeface="굴림" charset="-127"/>
              </a:rPr>
              <a:t>Contents</a:t>
            </a:r>
          </a:p>
        </p:txBody>
      </p:sp>
      <p:sp>
        <p:nvSpPr>
          <p:cNvPr id="3075" name="직사각형 1">
            <a:extLst>
              <a:ext uri="{FF2B5EF4-FFF2-40B4-BE49-F238E27FC236}">
                <a16:creationId xmlns:a16="http://schemas.microsoft.com/office/drawing/2014/main" id="{12567CC4-3B74-4F4D-AEE8-83A1C9A61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473075"/>
            <a:ext cx="1951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800">
                <a:solidFill>
                  <a:srgbClr val="0000FF"/>
                </a:solidFill>
                <a:latin typeface="Palatino Linotype" panose="02040502050505030304" pitchFamily="18" charset="0"/>
                <a:ea typeface="돋움" panose="020B0600000101010101" pitchFamily="50" charset="-127"/>
              </a:rPr>
              <a:t>Chapter 9. </a:t>
            </a:r>
            <a:endParaRPr lang="ko-KR" altLang="en-US" sz="2800">
              <a:solidFill>
                <a:srgbClr val="0000FF"/>
              </a:solidFill>
            </a:endParaRPr>
          </a:p>
        </p:txBody>
      </p:sp>
      <p:pic>
        <p:nvPicPr>
          <p:cNvPr id="3076" name="Picture 8">
            <a:extLst>
              <a:ext uri="{FF2B5EF4-FFF2-40B4-BE49-F238E27FC236}">
                <a16:creationId xmlns:a16="http://schemas.microsoft.com/office/drawing/2014/main" id="{C020AF78-7CB0-4FB4-9B18-CD6EB8D10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1109663"/>
            <a:ext cx="6635750" cy="572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F8F42DA-FB8E-467A-BBFA-6A49DD0AA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307975"/>
            <a:ext cx="525865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3200" dirty="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Calculation of Energy Bands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5F8B523-C653-499E-B14D-B506C45A9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1127125"/>
            <a:ext cx="3596456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ko-KR" dirty="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Tight Binding Method</a:t>
            </a:r>
            <a:endParaRPr lang="en-US" altLang="ko-KR" sz="2000" baseline="-25000" dirty="0">
              <a:solidFill>
                <a:srgbClr val="0000FF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6A4C75-6612-4A7F-9643-720DE8FA7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360" y="1692275"/>
            <a:ext cx="7080241" cy="19374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87F2CB-D750-4E8C-9F1B-5C573D7481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23"/>
          <a:stretch/>
        </p:blipFill>
        <p:spPr>
          <a:xfrm>
            <a:off x="135157" y="3761547"/>
            <a:ext cx="3208407" cy="30964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4CB099-F51C-4E99-8BDE-09076FC13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798" y="5573857"/>
            <a:ext cx="5163141" cy="904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B77C4B-74A6-4BF8-8B19-BFE5A98A2678}"/>
              </a:ext>
            </a:extLst>
          </p:cNvPr>
          <p:cNvSpPr txBox="1"/>
          <p:nvPr/>
        </p:nvSpPr>
        <p:spPr>
          <a:xfrm>
            <a:off x="5431477" y="3751284"/>
            <a:ext cx="28827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숙제</a:t>
            </a:r>
            <a:r>
              <a:rPr lang="en-US" altLang="ko-K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marL="457200" indent="-457200">
              <a:buAutoNum type="arabicParenBoth"/>
            </a:pPr>
            <a:r>
              <a:rPr lang="en-US" altLang="ko-K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Check</a:t>
            </a:r>
            <a:r>
              <a:rPr lang="ko-KR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these for </a:t>
            </a:r>
            <a:r>
              <a:rPr lang="en-US" altLang="ko-K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fcc</a:t>
            </a:r>
            <a:r>
              <a:rPr lang="en-US" altLang="ko-K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457200" indent="-457200">
              <a:buAutoNum type="arabicParenBoth"/>
            </a:pPr>
            <a:r>
              <a:rPr lang="en-US" altLang="ko-K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Calculate </a:t>
            </a:r>
            <a:r>
              <a:rPr lang="el-GR" altLang="ko-KR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ε</a:t>
            </a:r>
            <a:r>
              <a:rPr lang="en-US" altLang="ko-KR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en-US" altLang="ko-K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for bcc.</a:t>
            </a:r>
            <a:endParaRPr lang="ko-KR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977051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CDBFA-07AE-45D3-8D0F-B6DAD36A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25708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F8F42DA-FB8E-467A-BBFA-6A49DD0AA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307975"/>
            <a:ext cx="525865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3200" dirty="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Calculation of Energy Bands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5F8B523-C653-499E-B14D-B506C45A9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1127125"/>
            <a:ext cx="3596456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ko-KR" dirty="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Tight Binding Method</a:t>
            </a:r>
            <a:endParaRPr lang="en-US" altLang="ko-KR" sz="2000" baseline="-25000" dirty="0">
              <a:solidFill>
                <a:srgbClr val="0000FF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309391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F8F42DA-FB8E-467A-BBFA-6A49DD0AA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307975"/>
            <a:ext cx="275748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320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Fermi Surface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5F8B523-C653-499E-B14D-B506C45A9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1127125"/>
            <a:ext cx="80137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ko-KR"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Experimental Determination </a:t>
            </a:r>
            <a:r>
              <a:rPr lang="en-US" altLang="ko-KR" sz="200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(Ex. </a:t>
            </a:r>
            <a:r>
              <a:rPr lang="en-US" altLang="ko-KR" sz="2000" i="1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De Hass-van Alphen Effect</a:t>
            </a:r>
            <a:r>
              <a:rPr lang="en-US" altLang="ko-KR" sz="200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en-US" altLang="ko-KR" sz="2000" baseline="-2500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D6ED9D5-FABF-4347-B118-0953B54B9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307975"/>
            <a:ext cx="39703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320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Cohesive Energy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155B015-D588-4466-BFE2-4EBCF23A5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1127125"/>
            <a:ext cx="80137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ko-KR"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Wigner-Seitz Method</a:t>
            </a:r>
            <a:endParaRPr lang="en-US" altLang="ko-KR" sz="2000" baseline="-25000">
              <a:solidFill>
                <a:srgbClr val="0000FF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37B16A90-2BB6-413B-AA72-E72AD5738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863" y="1954213"/>
            <a:ext cx="3852862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3">
            <a:extLst>
              <a:ext uri="{FF2B5EF4-FFF2-40B4-BE49-F238E27FC236}">
                <a16:creationId xmlns:a16="http://schemas.microsoft.com/office/drawing/2014/main" id="{FB89EADF-42DF-4824-83C0-F894CE792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752600"/>
            <a:ext cx="37909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4">
            <a:extLst>
              <a:ext uri="{FF2B5EF4-FFF2-40B4-BE49-F238E27FC236}">
                <a16:creationId xmlns:a16="http://schemas.microsoft.com/office/drawing/2014/main" id="{994B5E76-0FA5-4B13-B370-6A001350E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2825750"/>
            <a:ext cx="5156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>
            <a:extLst>
              <a:ext uri="{FF2B5EF4-FFF2-40B4-BE49-F238E27FC236}">
                <a16:creationId xmlns:a16="http://schemas.microsoft.com/office/drawing/2014/main" id="{490F66A4-4BC3-4185-BEE2-D4B9536CB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3929063"/>
            <a:ext cx="38290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6">
            <a:extLst>
              <a:ext uri="{FF2B5EF4-FFF2-40B4-BE49-F238E27FC236}">
                <a16:creationId xmlns:a16="http://schemas.microsoft.com/office/drawing/2014/main" id="{7E54F6B3-EFE6-4163-B018-1FB003BAC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4748213"/>
            <a:ext cx="20859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7">
            <a:extLst>
              <a:ext uri="{FF2B5EF4-FFF2-40B4-BE49-F238E27FC236}">
                <a16:creationId xmlns:a16="http://schemas.microsoft.com/office/drawing/2014/main" id="{FB6C64DB-A7F6-4B65-B0CC-6B32AD88A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5300663"/>
            <a:ext cx="31337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8">
            <a:extLst>
              <a:ext uri="{FF2B5EF4-FFF2-40B4-BE49-F238E27FC236}">
                <a16:creationId xmlns:a16="http://schemas.microsoft.com/office/drawing/2014/main" id="{89B0E847-8182-49F2-AEED-2DBAFC144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6062663"/>
            <a:ext cx="14668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3FAE73C-4EEA-454F-B3D7-E3373A77C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5954713"/>
            <a:ext cx="3914775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ko-KR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Problems 	</a:t>
            </a:r>
            <a:r>
              <a:rPr lang="en-US" altLang="ko-KR"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9.1-9.4</a:t>
            </a:r>
          </a:p>
        </p:txBody>
      </p:sp>
      <p:sp>
        <p:nvSpPr>
          <p:cNvPr id="818179" name="Rectangle 3">
            <a:extLst>
              <a:ext uri="{FF2B5EF4-FFF2-40B4-BE49-F238E27FC236}">
                <a16:creationId xmlns:a16="http://schemas.microsoft.com/office/drawing/2014/main" id="{953C0FF7-2FE8-4DED-BA02-37D54CE88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307975"/>
            <a:ext cx="83343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1pPr>
            <a:lvl2pPr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3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  <a:ea typeface="굴림" charset="-127"/>
              </a:rPr>
              <a:t>Summary &amp; Homework</a:t>
            </a:r>
          </a:p>
        </p:txBody>
      </p:sp>
      <p:grpSp>
        <p:nvGrpSpPr>
          <p:cNvPr id="13316" name="그룹 3">
            <a:extLst>
              <a:ext uri="{FF2B5EF4-FFF2-40B4-BE49-F238E27FC236}">
                <a16:creationId xmlns:a16="http://schemas.microsoft.com/office/drawing/2014/main" id="{72E81C39-0540-466F-B5A0-2885154977B7}"/>
              </a:ext>
            </a:extLst>
          </p:cNvPr>
          <p:cNvGrpSpPr>
            <a:grpSpLocks/>
          </p:cNvGrpSpPr>
          <p:nvPr/>
        </p:nvGrpSpPr>
        <p:grpSpPr bwMode="auto">
          <a:xfrm>
            <a:off x="481013" y="1219200"/>
            <a:ext cx="8072437" cy="4562475"/>
            <a:chOff x="481012" y="1219201"/>
            <a:chExt cx="8072437" cy="4562474"/>
          </a:xfrm>
        </p:grpSpPr>
        <p:grpSp>
          <p:nvGrpSpPr>
            <p:cNvPr id="13317" name="그룹 1">
              <a:extLst>
                <a:ext uri="{FF2B5EF4-FFF2-40B4-BE49-F238E27FC236}">
                  <a16:creationId xmlns:a16="http://schemas.microsoft.com/office/drawing/2014/main" id="{2F1D90EB-5AC2-4457-9E20-36053D10F4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012" y="1219201"/>
              <a:ext cx="8072437" cy="4562474"/>
              <a:chOff x="481012" y="1457326"/>
              <a:chExt cx="8072437" cy="4562474"/>
            </a:xfrm>
          </p:grpSpPr>
          <p:pic>
            <p:nvPicPr>
              <p:cNvPr id="13319" name="Picture 5">
                <a:extLst>
                  <a:ext uri="{FF2B5EF4-FFF2-40B4-BE49-F238E27FC236}">
                    <a16:creationId xmlns:a16="http://schemas.microsoft.com/office/drawing/2014/main" id="{B01BE0CA-E56E-4BFC-85CA-C35C023095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405"/>
              <a:stretch>
                <a:fillRect/>
              </a:stretch>
            </p:blipFill>
            <p:spPr bwMode="auto">
              <a:xfrm>
                <a:off x="528638" y="2990849"/>
                <a:ext cx="7858125" cy="298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20" name="Picture 5">
                <a:extLst>
                  <a:ext uri="{FF2B5EF4-FFF2-40B4-BE49-F238E27FC236}">
                    <a16:creationId xmlns:a16="http://schemas.microsoft.com/office/drawing/2014/main" id="{8EC74269-3544-4844-92BD-1EDFB272C9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97"/>
              <a:stretch>
                <a:fillRect/>
              </a:stretch>
            </p:blipFill>
            <p:spPr bwMode="auto">
              <a:xfrm>
                <a:off x="594955" y="1495426"/>
                <a:ext cx="7810858" cy="1419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21" name="직사각형 34">
                <a:extLst>
                  <a:ext uri="{FF2B5EF4-FFF2-40B4-BE49-F238E27FC236}">
                    <a16:creationId xmlns:a16="http://schemas.microsoft.com/office/drawing/2014/main" id="{AD9115B9-4961-4269-BE57-48B860388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012" y="1457326"/>
                <a:ext cx="8072437" cy="456247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kumimoji="1"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굴림체" panose="020B0609000101010101" pitchFamily="49" charset="-127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굴림체" panose="020B0609000101010101" pitchFamily="49" charset="-127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굴림체" panose="020B0609000101010101" pitchFamily="49" charset="-127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굴림체" panose="020B0609000101010101" pitchFamily="49" charset="-127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굴림체" panose="020B0609000101010101" pitchFamily="49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굴림체" panose="020B0609000101010101" pitchFamily="49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굴림체" panose="020B0609000101010101" pitchFamily="49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굴림체" panose="020B0609000101010101" pitchFamily="49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굴림체" panose="020B0609000101010101" pitchFamily="49" charset="-127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13318" name="직사각형 2">
              <a:extLst>
                <a:ext uri="{FF2B5EF4-FFF2-40B4-BE49-F238E27FC236}">
                  <a16:creationId xmlns:a16="http://schemas.microsoft.com/office/drawing/2014/main" id="{2AF779DB-FD35-461D-B232-094AEA83D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516" y="2291059"/>
              <a:ext cx="160351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2000">
                  <a:solidFill>
                    <a:srgbClr val="0000FF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(from Ch. 8) </a:t>
              </a:r>
              <a:endParaRPr lang="ko-KR" altLang="en-US" sz="2000"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>
            <a:extLst>
              <a:ext uri="{FF2B5EF4-FFF2-40B4-BE49-F238E27FC236}">
                <a16:creationId xmlns:a16="http://schemas.microsoft.com/office/drawing/2014/main" id="{9B7024EE-2FE9-4D72-9C9F-10EFB1537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1201738"/>
            <a:ext cx="78105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8">
            <a:extLst>
              <a:ext uri="{FF2B5EF4-FFF2-40B4-BE49-F238E27FC236}">
                <a16:creationId xmlns:a16="http://schemas.microsoft.com/office/drawing/2014/main" id="{C15B7C8E-3909-4C45-8F73-2E93A4C64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3367088"/>
            <a:ext cx="2600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9">
            <a:extLst>
              <a:ext uri="{FF2B5EF4-FFF2-40B4-BE49-F238E27FC236}">
                <a16:creationId xmlns:a16="http://schemas.microsoft.com/office/drawing/2014/main" id="{CB07F5A0-BF75-4798-828B-4CF4AC3A1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3751263"/>
            <a:ext cx="78105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10">
            <a:extLst>
              <a:ext uri="{FF2B5EF4-FFF2-40B4-BE49-F238E27FC236}">
                <a16:creationId xmlns:a16="http://schemas.microsoft.com/office/drawing/2014/main" id="{20890DA5-A942-46D5-8BB4-D3D304480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4916488"/>
            <a:ext cx="36290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11">
            <a:extLst>
              <a:ext uri="{FF2B5EF4-FFF2-40B4-BE49-F238E27FC236}">
                <a16:creationId xmlns:a16="http://schemas.microsoft.com/office/drawing/2014/main" id="{B438F26D-9ED3-46DF-ABD6-DBEB165BE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5981700"/>
            <a:ext cx="265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12">
            <a:extLst>
              <a:ext uri="{FF2B5EF4-FFF2-40B4-BE49-F238E27FC236}">
                <a16:creationId xmlns:a16="http://schemas.microsoft.com/office/drawing/2014/main" id="{6497DD27-C859-4CA5-8CFD-78FDC7364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38" y="4238625"/>
            <a:ext cx="2728912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2">
            <a:extLst>
              <a:ext uri="{FF2B5EF4-FFF2-40B4-BE49-F238E27FC236}">
                <a16:creationId xmlns:a16="http://schemas.microsoft.com/office/drawing/2014/main" id="{F5ECF32E-D34D-43FC-9D5D-8691D067A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307975"/>
            <a:ext cx="275748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320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Fermi Surface</a:t>
            </a:r>
          </a:p>
        </p:txBody>
      </p:sp>
      <p:cxnSp>
        <p:nvCxnSpPr>
          <p:cNvPr id="4105" name="직선 연결선 2">
            <a:extLst>
              <a:ext uri="{FF2B5EF4-FFF2-40B4-BE49-F238E27FC236}">
                <a16:creationId xmlns:a16="http://schemas.microsoft.com/office/drawing/2014/main" id="{6F63CE20-438E-4AED-ADCE-F0F8A5E803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93763" y="1543050"/>
            <a:ext cx="6861175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6" name="직사각형 7">
            <a:extLst>
              <a:ext uri="{FF2B5EF4-FFF2-40B4-BE49-F238E27FC236}">
                <a16:creationId xmlns:a16="http://schemas.microsoft.com/office/drawing/2014/main" id="{9BE32E74-2FE0-4136-BE43-3BC4C9EF8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1600200"/>
            <a:ext cx="7664450" cy="198438"/>
          </a:xfrm>
          <a:prstGeom prst="rect">
            <a:avLst/>
          </a:prstGeom>
          <a:solidFill>
            <a:srgbClr val="0000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4107" name="직사각형 24">
            <a:extLst>
              <a:ext uri="{FF2B5EF4-FFF2-40B4-BE49-F238E27FC236}">
                <a16:creationId xmlns:a16="http://schemas.microsoft.com/office/drawing/2014/main" id="{736C9E62-CBBE-493F-BB4E-B72E8775A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1919288"/>
            <a:ext cx="1487487" cy="196850"/>
          </a:xfrm>
          <a:prstGeom prst="rect">
            <a:avLst/>
          </a:prstGeom>
          <a:solidFill>
            <a:srgbClr val="0000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4108" name="직사각형 25">
            <a:extLst>
              <a:ext uri="{FF2B5EF4-FFF2-40B4-BE49-F238E27FC236}">
                <a16:creationId xmlns:a16="http://schemas.microsoft.com/office/drawing/2014/main" id="{201774C2-DF93-4B08-B2B5-57996DAA7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25" y="1909763"/>
            <a:ext cx="5665788" cy="206375"/>
          </a:xfrm>
          <a:prstGeom prst="rect">
            <a:avLst/>
          </a:prstGeom>
          <a:solidFill>
            <a:srgbClr val="0000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4109" name="직사각형 26">
            <a:extLst>
              <a:ext uri="{FF2B5EF4-FFF2-40B4-BE49-F238E27FC236}">
                <a16:creationId xmlns:a16="http://schemas.microsoft.com/office/drawing/2014/main" id="{01DED61A-54D4-408B-8F9A-DEBCA6CF0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2195513"/>
            <a:ext cx="3867150" cy="206375"/>
          </a:xfrm>
          <a:prstGeom prst="rect">
            <a:avLst/>
          </a:prstGeom>
          <a:solidFill>
            <a:srgbClr val="0000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E2806B2-3810-4539-9E01-AE4893A9B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2716213"/>
            <a:ext cx="31813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4">
            <a:extLst>
              <a:ext uri="{FF2B5EF4-FFF2-40B4-BE49-F238E27FC236}">
                <a16:creationId xmlns:a16="http://schemas.microsoft.com/office/drawing/2014/main" id="{F98753F6-6445-455B-B148-1E8D28B53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7"/>
          <a:stretch>
            <a:fillRect/>
          </a:stretch>
        </p:blipFill>
        <p:spPr bwMode="auto">
          <a:xfrm>
            <a:off x="4067175" y="1077913"/>
            <a:ext cx="5013325" cy="569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4" name="그룹 1">
            <a:extLst>
              <a:ext uri="{FF2B5EF4-FFF2-40B4-BE49-F238E27FC236}">
                <a16:creationId xmlns:a16="http://schemas.microsoft.com/office/drawing/2014/main" id="{814E8957-3CE5-4F02-981B-F6AEE9B494D5}"/>
              </a:ext>
            </a:extLst>
          </p:cNvPr>
          <p:cNvGrpSpPr>
            <a:grpSpLocks/>
          </p:cNvGrpSpPr>
          <p:nvPr/>
        </p:nvGrpSpPr>
        <p:grpSpPr bwMode="auto">
          <a:xfrm>
            <a:off x="854075" y="1679575"/>
            <a:ext cx="3244850" cy="812800"/>
            <a:chOff x="853888" y="1679762"/>
            <a:chExt cx="3245784" cy="812145"/>
          </a:xfrm>
        </p:grpSpPr>
        <p:pic>
          <p:nvPicPr>
            <p:cNvPr id="5130" name="Picture 5">
              <a:extLst>
                <a:ext uri="{FF2B5EF4-FFF2-40B4-BE49-F238E27FC236}">
                  <a16:creationId xmlns:a16="http://schemas.microsoft.com/office/drawing/2014/main" id="{4DA8FA7A-6932-49F1-A71E-03158F034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888" y="1679762"/>
              <a:ext cx="20574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1" name="Picture 6">
              <a:extLst>
                <a:ext uri="{FF2B5EF4-FFF2-40B4-BE49-F238E27FC236}">
                  <a16:creationId xmlns:a16="http://schemas.microsoft.com/office/drawing/2014/main" id="{7AE8A009-31FD-4B65-8F3D-E124A32103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222" y="2044232"/>
              <a:ext cx="2838450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5" name="Picture 7">
            <a:extLst>
              <a:ext uri="{FF2B5EF4-FFF2-40B4-BE49-F238E27FC236}">
                <a16:creationId xmlns:a16="http://schemas.microsoft.com/office/drawing/2014/main" id="{872D8CDD-890A-4FE4-A8FF-86391774E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310063"/>
            <a:ext cx="11620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8">
            <a:extLst>
              <a:ext uri="{FF2B5EF4-FFF2-40B4-BE49-F238E27FC236}">
                <a16:creationId xmlns:a16="http://schemas.microsoft.com/office/drawing/2014/main" id="{7EC69266-09FC-4A46-ADCE-0C352D5D8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88" y="4510088"/>
            <a:ext cx="21113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9">
            <a:extLst>
              <a:ext uri="{FF2B5EF4-FFF2-40B4-BE49-F238E27FC236}">
                <a16:creationId xmlns:a16="http://schemas.microsoft.com/office/drawing/2014/main" id="{9B2D88C8-A594-4F1B-8E17-C77676126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25" y="3627438"/>
            <a:ext cx="20748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10">
            <a:extLst>
              <a:ext uri="{FF2B5EF4-FFF2-40B4-BE49-F238E27FC236}">
                <a16:creationId xmlns:a16="http://schemas.microsoft.com/office/drawing/2014/main" id="{01E99964-9DA1-46DB-9A8E-8A4CE411D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25" y="1162050"/>
            <a:ext cx="20145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Rectangle 2">
            <a:extLst>
              <a:ext uri="{FF2B5EF4-FFF2-40B4-BE49-F238E27FC236}">
                <a16:creationId xmlns:a16="http://schemas.microsoft.com/office/drawing/2014/main" id="{CDAC4288-B0D6-4D81-8C84-72D4E0CE9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307975"/>
            <a:ext cx="275748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320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Fermi Surface</a:t>
            </a: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2">
            <a:extLst>
              <a:ext uri="{FF2B5EF4-FFF2-40B4-BE49-F238E27FC236}">
                <a16:creationId xmlns:a16="http://schemas.microsoft.com/office/drawing/2014/main" id="{6D970FE5-654B-4465-993A-45A7B217F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88" y="5511800"/>
            <a:ext cx="4329112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EA376573-634F-46D7-82AB-D89B0157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1176338"/>
            <a:ext cx="82677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 b="1">
                <a:solidFill>
                  <a:schemeClr val="tx1"/>
                </a:solidFill>
                <a:latin typeface="Arial Narrow" pitchFamily="34" charset="0"/>
                <a:ea typeface="굴림체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itchFamily="34" charset="0"/>
                <a:ea typeface="굴림체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itchFamily="34" charset="0"/>
                <a:ea typeface="굴림체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itchFamily="34" charset="0"/>
                <a:ea typeface="굴림체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itchFamily="34" charset="0"/>
                <a:ea typeface="굴림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  <a:ea typeface="굴림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  <a:ea typeface="굴림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  <a:ea typeface="굴림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  <a:ea typeface="굴림체" pitchFamily="49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/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Construction</a:t>
            </a:r>
            <a:r>
              <a:rPr lang="ko-KR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of Fermi Surfaces</a:t>
            </a:r>
            <a:endParaRPr lang="en-US" altLang="ko-KR" dirty="0">
              <a:latin typeface="Times New Roman" pitchFamily="18" charset="0"/>
              <a:ea typeface="돋움" pitchFamily="50" charset="-127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US" altLang="ko-KR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/>
            </a:pPr>
            <a:endParaRPr lang="en-US" altLang="ko-KR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/>
            </a:pPr>
            <a:endParaRPr lang="en-US" altLang="ko-KR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/>
            </a:pPr>
            <a:endParaRPr lang="en-US" altLang="ko-KR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4750AEF1-C832-4D0C-AD69-D6193025C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307975"/>
            <a:ext cx="275748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320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Fermi Surface</a:t>
            </a:r>
          </a:p>
        </p:txBody>
      </p:sp>
      <p:pic>
        <p:nvPicPr>
          <p:cNvPr id="6149" name="Picture 20">
            <a:extLst>
              <a:ext uri="{FF2B5EF4-FFF2-40B4-BE49-F238E27FC236}">
                <a16:creationId xmlns:a16="http://schemas.microsoft.com/office/drawing/2014/main" id="{7BABBA62-26A5-4662-A876-C90BE17E6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1724025"/>
            <a:ext cx="19573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21">
            <a:extLst>
              <a:ext uri="{FF2B5EF4-FFF2-40B4-BE49-F238E27FC236}">
                <a16:creationId xmlns:a16="http://schemas.microsoft.com/office/drawing/2014/main" id="{19A7FC7A-5838-496B-B7E2-71F6E3608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9" b="3702"/>
          <a:stretch>
            <a:fillRect/>
          </a:stretch>
        </p:blipFill>
        <p:spPr bwMode="auto">
          <a:xfrm>
            <a:off x="650875" y="2292350"/>
            <a:ext cx="7394575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D04F4439-D976-46EC-8E93-8C5880E3D9D3}"/>
              </a:ext>
            </a:extLst>
          </p:cNvPr>
          <p:cNvGrpSpPr>
            <a:grpSpLocks/>
          </p:cNvGrpSpPr>
          <p:nvPr/>
        </p:nvGrpSpPr>
        <p:grpSpPr bwMode="auto">
          <a:xfrm>
            <a:off x="5675313" y="3568700"/>
            <a:ext cx="1568450" cy="3055938"/>
            <a:chOff x="5674659" y="3567953"/>
            <a:chExt cx="1568823" cy="3056965"/>
          </a:xfrm>
        </p:grpSpPr>
        <p:sp>
          <p:nvSpPr>
            <p:cNvPr id="6161" name="자유형 5">
              <a:extLst>
                <a:ext uri="{FF2B5EF4-FFF2-40B4-BE49-F238E27FC236}">
                  <a16:creationId xmlns:a16="http://schemas.microsoft.com/office/drawing/2014/main" id="{204F0F1D-2DA7-48C6-9316-0AA1BB44E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564" y="5629835"/>
              <a:ext cx="528918" cy="995083"/>
            </a:xfrm>
            <a:custGeom>
              <a:avLst/>
              <a:gdLst>
                <a:gd name="T0" fmla="*/ 528918 w 528918"/>
                <a:gd name="T1" fmla="*/ 0 h 995083"/>
                <a:gd name="T2" fmla="*/ 510988 w 528918"/>
                <a:gd name="T3" fmla="*/ 995083 h 995083"/>
                <a:gd name="T4" fmla="*/ 0 w 528918"/>
                <a:gd name="T5" fmla="*/ 493059 h 995083"/>
                <a:gd name="T6" fmla="*/ 528918 w 528918"/>
                <a:gd name="T7" fmla="*/ 0 h 99508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918" h="995083">
                  <a:moveTo>
                    <a:pt x="528918" y="0"/>
                  </a:moveTo>
                  <a:lnTo>
                    <a:pt x="510988" y="995083"/>
                  </a:lnTo>
                  <a:lnTo>
                    <a:pt x="0" y="493059"/>
                  </a:lnTo>
                  <a:lnTo>
                    <a:pt x="528918" y="0"/>
                  </a:lnTo>
                  <a:close/>
                </a:path>
              </a:pathLst>
            </a:custGeom>
            <a:solidFill>
              <a:srgbClr val="0000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6162" name="자유형 28">
              <a:extLst>
                <a:ext uri="{FF2B5EF4-FFF2-40B4-BE49-F238E27FC236}">
                  <a16:creationId xmlns:a16="http://schemas.microsoft.com/office/drawing/2014/main" id="{1A6C8336-54F5-45D8-BF54-9A831C853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659" y="3567953"/>
              <a:ext cx="282389" cy="582393"/>
            </a:xfrm>
            <a:custGeom>
              <a:avLst/>
              <a:gdLst>
                <a:gd name="T0" fmla="*/ 141195 w 564778"/>
                <a:gd name="T1" fmla="*/ 0 h 995083"/>
                <a:gd name="T2" fmla="*/ 136712 w 564778"/>
                <a:gd name="T3" fmla="*/ 340858 h 995083"/>
                <a:gd name="T4" fmla="*/ 0 w 564778"/>
                <a:gd name="T5" fmla="*/ 179387 h 995083"/>
                <a:gd name="T6" fmla="*/ 141195 w 564778"/>
                <a:gd name="T7" fmla="*/ 0 h 99508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778" h="995083">
                  <a:moveTo>
                    <a:pt x="564778" y="0"/>
                  </a:moveTo>
                  <a:lnTo>
                    <a:pt x="546848" y="995083"/>
                  </a:lnTo>
                  <a:lnTo>
                    <a:pt x="0" y="523694"/>
                  </a:lnTo>
                  <a:lnTo>
                    <a:pt x="564778" y="0"/>
                  </a:lnTo>
                  <a:close/>
                </a:path>
              </a:pathLst>
            </a:custGeom>
            <a:solidFill>
              <a:srgbClr val="0000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cxnSp>
          <p:nvCxnSpPr>
            <p:cNvPr id="6163" name="직선 화살표 연결선 32">
              <a:extLst>
                <a:ext uri="{FF2B5EF4-FFF2-40B4-BE49-F238E27FC236}">
                  <a16:creationId xmlns:a16="http://schemas.microsoft.com/office/drawing/2014/main" id="{D9D97C28-1BCC-4E5E-9C4D-E5269FCA56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880847" y="3881404"/>
              <a:ext cx="540000" cy="1"/>
            </a:xfrm>
            <a:prstGeom prst="straightConnector1">
              <a:avLst/>
            </a:prstGeom>
            <a:noFill/>
            <a:ln w="25400" algn="ctr">
              <a:solidFill>
                <a:srgbClr val="0000FF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2CB8E8B-FF5F-43D4-8E10-2C5F13192A9C}"/>
              </a:ext>
            </a:extLst>
          </p:cNvPr>
          <p:cNvGrpSpPr>
            <a:grpSpLocks/>
          </p:cNvGrpSpPr>
          <p:nvPr/>
        </p:nvGrpSpPr>
        <p:grpSpPr bwMode="auto">
          <a:xfrm>
            <a:off x="6230938" y="3316288"/>
            <a:ext cx="2570162" cy="3335337"/>
            <a:chOff x="6230471" y="3316941"/>
            <a:chExt cx="2570360" cy="3334868"/>
          </a:xfrm>
        </p:grpSpPr>
        <p:sp>
          <p:nvSpPr>
            <p:cNvPr id="3" name="자유형 2">
              <a:extLst>
                <a:ext uri="{FF2B5EF4-FFF2-40B4-BE49-F238E27FC236}">
                  <a16:creationId xmlns:a16="http://schemas.microsoft.com/office/drawing/2014/main" id="{ED0ACC40-A53D-4ECC-8C0B-6334A0CE2143}"/>
                </a:ext>
              </a:extLst>
            </p:cNvPr>
            <p:cNvSpPr/>
            <p:nvPr/>
          </p:nvSpPr>
          <p:spPr bwMode="auto">
            <a:xfrm>
              <a:off x="6230471" y="3316941"/>
              <a:ext cx="277833" cy="250790"/>
            </a:xfrm>
            <a:custGeom>
              <a:avLst/>
              <a:gdLst>
                <a:gd name="connsiteX0" fmla="*/ 0 w 277905"/>
                <a:gd name="connsiteY0" fmla="*/ 0 h 251012"/>
                <a:gd name="connsiteX1" fmla="*/ 277905 w 277905"/>
                <a:gd name="connsiteY1" fmla="*/ 17930 h 251012"/>
                <a:gd name="connsiteX2" fmla="*/ 277905 w 277905"/>
                <a:gd name="connsiteY2" fmla="*/ 251012 h 251012"/>
                <a:gd name="connsiteX3" fmla="*/ 0 w 277905"/>
                <a:gd name="connsiteY3" fmla="*/ 0 h 251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905" h="251012">
                  <a:moveTo>
                    <a:pt x="0" y="0"/>
                  </a:moveTo>
                  <a:lnTo>
                    <a:pt x="277905" y="17930"/>
                  </a:lnTo>
                  <a:lnTo>
                    <a:pt x="277905" y="251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6000"/>
              </a:schemeClr>
            </a:solidFill>
            <a:ln>
              <a:noFill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4" name="자유형 23">
              <a:extLst>
                <a:ext uri="{FF2B5EF4-FFF2-40B4-BE49-F238E27FC236}">
                  <a16:creationId xmlns:a16="http://schemas.microsoft.com/office/drawing/2014/main" id="{2E0404B9-F370-4C75-A17B-69D143795090}"/>
                </a:ext>
              </a:extLst>
            </p:cNvPr>
            <p:cNvSpPr/>
            <p:nvPr/>
          </p:nvSpPr>
          <p:spPr bwMode="auto">
            <a:xfrm>
              <a:off x="8283266" y="6113723"/>
              <a:ext cx="517565" cy="538086"/>
            </a:xfrm>
            <a:custGeom>
              <a:avLst/>
              <a:gdLst>
                <a:gd name="connsiteX0" fmla="*/ 0 w 277905"/>
                <a:gd name="connsiteY0" fmla="*/ 0 h 251012"/>
                <a:gd name="connsiteX1" fmla="*/ 277905 w 277905"/>
                <a:gd name="connsiteY1" fmla="*/ 17930 h 251012"/>
                <a:gd name="connsiteX2" fmla="*/ 277905 w 277905"/>
                <a:gd name="connsiteY2" fmla="*/ 251012 h 251012"/>
                <a:gd name="connsiteX3" fmla="*/ 0 w 277905"/>
                <a:gd name="connsiteY3" fmla="*/ 0 h 251012"/>
                <a:gd name="connsiteX0" fmla="*/ 0 w 277905"/>
                <a:gd name="connsiteY0" fmla="*/ 0 h 209231"/>
                <a:gd name="connsiteX1" fmla="*/ 277905 w 277905"/>
                <a:gd name="connsiteY1" fmla="*/ 17930 h 209231"/>
                <a:gd name="connsiteX2" fmla="*/ 277905 w 277905"/>
                <a:gd name="connsiteY2" fmla="*/ 209231 h 209231"/>
                <a:gd name="connsiteX3" fmla="*/ 0 w 277905"/>
                <a:gd name="connsiteY3" fmla="*/ 0 h 209231"/>
                <a:gd name="connsiteX0" fmla="*/ 0 w 277905"/>
                <a:gd name="connsiteY0" fmla="*/ 0 h 209231"/>
                <a:gd name="connsiteX1" fmla="*/ 263461 w 277905"/>
                <a:gd name="connsiteY1" fmla="*/ 7485 h 209231"/>
                <a:gd name="connsiteX2" fmla="*/ 277905 w 277905"/>
                <a:gd name="connsiteY2" fmla="*/ 209231 h 209231"/>
                <a:gd name="connsiteX3" fmla="*/ 0 w 277905"/>
                <a:gd name="connsiteY3" fmla="*/ 0 h 20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905" h="209231">
                  <a:moveTo>
                    <a:pt x="0" y="0"/>
                  </a:moveTo>
                  <a:lnTo>
                    <a:pt x="263461" y="7485"/>
                  </a:lnTo>
                  <a:lnTo>
                    <a:pt x="277905" y="209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6000"/>
              </a:schemeClr>
            </a:solidFill>
            <a:ln>
              <a:noFill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/>
            </a:p>
          </p:txBody>
        </p:sp>
        <p:cxnSp>
          <p:nvCxnSpPr>
            <p:cNvPr id="6160" name="직선 화살표 연결선 32">
              <a:extLst>
                <a:ext uri="{FF2B5EF4-FFF2-40B4-BE49-F238E27FC236}">
                  <a16:creationId xmlns:a16="http://schemas.microsoft.com/office/drawing/2014/main" id="{38077105-49AC-499E-9BFD-4C54130108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6178800" y="3727632"/>
              <a:ext cx="540000" cy="1"/>
            </a:xfrm>
            <a:prstGeom prst="straightConnector1">
              <a:avLst/>
            </a:prstGeom>
            <a:noFill/>
            <a:ln w="25400" algn="ctr">
              <a:solidFill>
                <a:srgbClr val="FF00FF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17EA2C-1709-4453-AA7A-1EDB388EF74B}"/>
              </a:ext>
            </a:extLst>
          </p:cNvPr>
          <p:cNvGrpSpPr>
            <a:grpSpLocks/>
          </p:cNvGrpSpPr>
          <p:nvPr/>
        </p:nvGrpSpPr>
        <p:grpSpPr bwMode="auto">
          <a:xfrm>
            <a:off x="6072188" y="3881438"/>
            <a:ext cx="2211387" cy="2770187"/>
            <a:chOff x="6072528" y="3881404"/>
            <a:chExt cx="2210861" cy="2770405"/>
          </a:xfrm>
        </p:grpSpPr>
        <p:sp>
          <p:nvSpPr>
            <p:cNvPr id="6155" name="자유형 4">
              <a:extLst>
                <a:ext uri="{FF2B5EF4-FFF2-40B4-BE49-F238E27FC236}">
                  <a16:creationId xmlns:a16="http://schemas.microsoft.com/office/drawing/2014/main" id="{6A2DA043-B3D5-460F-AA8D-FA1223DC5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471" y="6113926"/>
              <a:ext cx="528918" cy="537883"/>
            </a:xfrm>
            <a:custGeom>
              <a:avLst/>
              <a:gdLst>
                <a:gd name="T0" fmla="*/ 528918 w 528918"/>
                <a:gd name="T1" fmla="*/ 0 h 537883"/>
                <a:gd name="T2" fmla="*/ 528918 w 528918"/>
                <a:gd name="T3" fmla="*/ 537883 h 537883"/>
                <a:gd name="T4" fmla="*/ 0 w 528918"/>
                <a:gd name="T5" fmla="*/ 537882 h 537883"/>
                <a:gd name="T6" fmla="*/ 528918 w 528918"/>
                <a:gd name="T7" fmla="*/ 0 h 53788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918" h="537883">
                  <a:moveTo>
                    <a:pt x="528918" y="0"/>
                  </a:moveTo>
                  <a:lnTo>
                    <a:pt x="528918" y="537883"/>
                  </a:lnTo>
                  <a:lnTo>
                    <a:pt x="0" y="537882"/>
                  </a:lnTo>
                  <a:lnTo>
                    <a:pt x="528918" y="0"/>
                  </a:lnTo>
                  <a:close/>
                </a:path>
              </a:pathLst>
            </a:custGeom>
            <a:solidFill>
              <a:srgbClr val="008000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6156" name="자유형 26">
              <a:extLst>
                <a:ext uri="{FF2B5EF4-FFF2-40B4-BE49-F238E27FC236}">
                  <a16:creationId xmlns:a16="http://schemas.microsoft.com/office/drawing/2014/main" id="{FBB465E9-FDF1-43E2-899E-20234FF95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5271" y="3881404"/>
              <a:ext cx="264459" cy="268942"/>
            </a:xfrm>
            <a:custGeom>
              <a:avLst/>
              <a:gdLst>
                <a:gd name="T0" fmla="*/ 132230 w 528918"/>
                <a:gd name="T1" fmla="*/ 0 h 537883"/>
                <a:gd name="T2" fmla="*/ 132230 w 528918"/>
                <a:gd name="T3" fmla="*/ 134471 h 537883"/>
                <a:gd name="T4" fmla="*/ 0 w 528918"/>
                <a:gd name="T5" fmla="*/ 134471 h 537883"/>
                <a:gd name="T6" fmla="*/ 132230 w 528918"/>
                <a:gd name="T7" fmla="*/ 0 h 53788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918" h="537883">
                  <a:moveTo>
                    <a:pt x="528918" y="0"/>
                  </a:moveTo>
                  <a:lnTo>
                    <a:pt x="528918" y="537883"/>
                  </a:lnTo>
                  <a:lnTo>
                    <a:pt x="0" y="537882"/>
                  </a:lnTo>
                  <a:lnTo>
                    <a:pt x="528918" y="0"/>
                  </a:lnTo>
                  <a:close/>
                </a:path>
              </a:pathLst>
            </a:custGeom>
            <a:solidFill>
              <a:srgbClr val="008000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cxnSp>
          <p:nvCxnSpPr>
            <p:cNvPr id="6157" name="직선 화살표 연결선 32">
              <a:extLst>
                <a:ext uri="{FF2B5EF4-FFF2-40B4-BE49-F238E27FC236}">
                  <a16:creationId xmlns:a16="http://schemas.microsoft.com/office/drawing/2014/main" id="{0C73BA0D-10EB-43A7-B611-A8A8126006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072528" y="4105208"/>
              <a:ext cx="540000" cy="1"/>
            </a:xfrm>
            <a:prstGeom prst="straightConnector1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154" name="직사각형 11">
            <a:extLst>
              <a:ext uri="{FF2B5EF4-FFF2-40B4-BE49-F238E27FC236}">
                <a16:creationId xmlns:a16="http://schemas.microsoft.com/office/drawing/2014/main" id="{0250A349-1551-48C3-95CB-C86A053F1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" y="1725613"/>
            <a:ext cx="3937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of </a:t>
            </a:r>
            <a:r>
              <a:rPr lang="en-US" altLang="ko-KR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zone boundaries</a:t>
            </a:r>
            <a:endParaRPr lang="en-US" altLang="ko-KR" sz="2000">
              <a:solidFill>
                <a:srgbClr val="0000FF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41993F7E-A4F3-4E7B-9A4D-4D401AA47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1176338"/>
            <a:ext cx="47434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 b="1">
                <a:solidFill>
                  <a:schemeClr val="tx1"/>
                </a:solidFill>
                <a:latin typeface="Arial Narrow" pitchFamily="34" charset="0"/>
                <a:ea typeface="굴림체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itchFamily="34" charset="0"/>
                <a:ea typeface="굴림체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itchFamily="34" charset="0"/>
                <a:ea typeface="굴림체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itchFamily="34" charset="0"/>
                <a:ea typeface="굴림체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itchFamily="34" charset="0"/>
                <a:ea typeface="굴림체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  <a:ea typeface="굴림체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  <a:ea typeface="굴림체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  <a:ea typeface="굴림체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  <a:ea typeface="굴림체" pitchFamily="49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/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Construction</a:t>
            </a:r>
            <a:r>
              <a:rPr lang="ko-KR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of Fermi Surfaces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en-US" altLang="ko-KR" dirty="0">
                <a:solidFill>
                  <a:srgbClr val="0000FF"/>
                </a:solidFill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- Free electron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US" altLang="ko-KR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/>
            </a:pPr>
            <a:endParaRPr lang="en-US" altLang="ko-KR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/>
            </a:pPr>
            <a:endParaRPr lang="en-US" altLang="ko-KR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/>
            </a:pPr>
            <a:endParaRPr lang="en-US" altLang="ko-KR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6482FBF-574D-4CC5-94AE-80E2AC3CC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307975"/>
            <a:ext cx="275748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320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Fermi Surface</a:t>
            </a:r>
          </a:p>
        </p:txBody>
      </p:sp>
      <p:pic>
        <p:nvPicPr>
          <p:cNvPr id="7172" name="Picture 2">
            <a:extLst>
              <a:ext uri="{FF2B5EF4-FFF2-40B4-BE49-F238E27FC236}">
                <a16:creationId xmlns:a16="http://schemas.microsoft.com/office/drawing/2014/main" id="{3BBF6BD4-CE5F-49A8-B8DA-B8C1F8EB7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2039938"/>
            <a:ext cx="2903537" cy="28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>
            <a:extLst>
              <a:ext uri="{FF2B5EF4-FFF2-40B4-BE49-F238E27FC236}">
                <a16:creationId xmlns:a16="http://schemas.microsoft.com/office/drawing/2014/main" id="{A3A215B1-3621-4FD5-A561-8AB5EF710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10138"/>
            <a:ext cx="4699000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4">
            <a:extLst>
              <a:ext uri="{FF2B5EF4-FFF2-40B4-BE49-F238E27FC236}">
                <a16:creationId xmlns:a16="http://schemas.microsoft.com/office/drawing/2014/main" id="{70A33260-51F5-4CDA-A43F-1A3E334F2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50" y="3465513"/>
            <a:ext cx="3355975" cy="326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5" name="그룹 3">
            <a:extLst>
              <a:ext uri="{FF2B5EF4-FFF2-40B4-BE49-F238E27FC236}">
                <a16:creationId xmlns:a16="http://schemas.microsoft.com/office/drawing/2014/main" id="{71915803-8280-443B-BC35-10CE661F92A6}"/>
              </a:ext>
            </a:extLst>
          </p:cNvPr>
          <p:cNvGrpSpPr>
            <a:grpSpLocks/>
          </p:cNvGrpSpPr>
          <p:nvPr/>
        </p:nvGrpSpPr>
        <p:grpSpPr bwMode="auto">
          <a:xfrm>
            <a:off x="5524500" y="1176338"/>
            <a:ext cx="3313113" cy="2163762"/>
            <a:chOff x="4940836" y="1176344"/>
            <a:chExt cx="3312402" cy="2163734"/>
          </a:xfrm>
        </p:grpSpPr>
        <p:pic>
          <p:nvPicPr>
            <p:cNvPr id="7186" name="Picture 5">
              <a:extLst>
                <a:ext uri="{FF2B5EF4-FFF2-40B4-BE49-F238E27FC236}">
                  <a16:creationId xmlns:a16="http://schemas.microsoft.com/office/drawing/2014/main" id="{FF55D2CA-5B19-4E75-A072-C008FEF580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0836" y="1176344"/>
              <a:ext cx="1104134" cy="1084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7" name="Picture 5">
              <a:extLst>
                <a:ext uri="{FF2B5EF4-FFF2-40B4-BE49-F238E27FC236}">
                  <a16:creationId xmlns:a16="http://schemas.microsoft.com/office/drawing/2014/main" id="{F34AC492-D654-458C-8A3A-CB704044A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4970" y="1176344"/>
              <a:ext cx="1104134" cy="1084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8" name="Picture 5">
              <a:extLst>
                <a:ext uri="{FF2B5EF4-FFF2-40B4-BE49-F238E27FC236}">
                  <a16:creationId xmlns:a16="http://schemas.microsoft.com/office/drawing/2014/main" id="{169DDA21-CAB1-426B-A092-D2EEB349EF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4970" y="2255779"/>
              <a:ext cx="1104134" cy="1084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9" name="Picture 5">
              <a:extLst>
                <a:ext uri="{FF2B5EF4-FFF2-40B4-BE49-F238E27FC236}">
                  <a16:creationId xmlns:a16="http://schemas.microsoft.com/office/drawing/2014/main" id="{DE0DF5B9-DE9A-4EC1-89EF-7CC31FB5A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9104" y="1176344"/>
              <a:ext cx="1104134" cy="1084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0" name="Picture 5">
              <a:extLst>
                <a:ext uri="{FF2B5EF4-FFF2-40B4-BE49-F238E27FC236}">
                  <a16:creationId xmlns:a16="http://schemas.microsoft.com/office/drawing/2014/main" id="{620FE213-47E5-4549-8606-E1B587FE3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9104" y="2255779"/>
              <a:ext cx="1104134" cy="1084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1" name="Picture 5">
              <a:extLst>
                <a:ext uri="{FF2B5EF4-FFF2-40B4-BE49-F238E27FC236}">
                  <a16:creationId xmlns:a16="http://schemas.microsoft.com/office/drawing/2014/main" id="{6BE317AC-45B8-43E2-BFFD-49B4BC861F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0836" y="2255779"/>
              <a:ext cx="1104134" cy="1084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6" name="직사각형 6">
            <a:extLst>
              <a:ext uri="{FF2B5EF4-FFF2-40B4-BE49-F238E27FC236}">
                <a16:creationId xmlns:a16="http://schemas.microsoft.com/office/drawing/2014/main" id="{DD9C596E-EF7F-4593-BEF5-D2E3BB18D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0" y="5057775"/>
            <a:ext cx="1098550" cy="1081088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7177" name="직사각형 34">
            <a:extLst>
              <a:ext uri="{FF2B5EF4-FFF2-40B4-BE49-F238E27FC236}">
                <a16:creationId xmlns:a16="http://schemas.microsoft.com/office/drawing/2014/main" id="{1BCFF74E-B6C2-4252-BE0B-1C41F01C5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3" y="5057775"/>
            <a:ext cx="1098550" cy="1081088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7178" name="직사각형 36">
            <a:extLst>
              <a:ext uri="{FF2B5EF4-FFF2-40B4-BE49-F238E27FC236}">
                <a16:creationId xmlns:a16="http://schemas.microsoft.com/office/drawing/2014/main" id="{F968B78A-18B4-415E-A3CA-9C96D7263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50" y="4051300"/>
            <a:ext cx="1098550" cy="1079500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7179" name="직사각형 37">
            <a:extLst>
              <a:ext uri="{FF2B5EF4-FFF2-40B4-BE49-F238E27FC236}">
                <a16:creationId xmlns:a16="http://schemas.microsoft.com/office/drawing/2014/main" id="{06F36ECC-9CC7-4332-8261-CED2D9BA8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2265363"/>
            <a:ext cx="1098550" cy="10795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sp>
        <p:nvSpPr>
          <p:cNvPr id="7180" name="직사각형 7">
            <a:extLst>
              <a:ext uri="{FF2B5EF4-FFF2-40B4-BE49-F238E27FC236}">
                <a16:creationId xmlns:a16="http://schemas.microsoft.com/office/drawing/2014/main" id="{6BA90206-F0D7-42F6-9BDD-DB93F06B2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438" y="2147888"/>
            <a:ext cx="1065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2000" baseline="3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ko-KR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zone</a:t>
            </a:r>
            <a:endParaRPr lang="ko-KR" altLang="en-US" sz="2000">
              <a:solidFill>
                <a:srgbClr val="0000FF"/>
              </a:solidFill>
            </a:endParaRPr>
          </a:p>
        </p:txBody>
      </p:sp>
      <p:sp>
        <p:nvSpPr>
          <p:cNvPr id="7181" name="직사각형 38">
            <a:extLst>
              <a:ext uri="{FF2B5EF4-FFF2-40B4-BE49-F238E27FC236}">
                <a16:creationId xmlns:a16="http://schemas.microsoft.com/office/drawing/2014/main" id="{9DBCD443-543B-4457-A6E4-855E918E2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438" y="4179888"/>
            <a:ext cx="1046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2000" baseline="3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ko-KR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zone</a:t>
            </a:r>
            <a:endParaRPr lang="ko-KR" altLang="en-US" sz="2000">
              <a:solidFill>
                <a:srgbClr val="0000FF"/>
              </a:solidFill>
            </a:endParaRPr>
          </a:p>
        </p:txBody>
      </p:sp>
      <p:cxnSp>
        <p:nvCxnSpPr>
          <p:cNvPr id="7182" name="직선 화살표 연결선 39">
            <a:extLst>
              <a:ext uri="{FF2B5EF4-FFF2-40B4-BE49-F238E27FC236}">
                <a16:creationId xmlns:a16="http://schemas.microsoft.com/office/drawing/2014/main" id="{3BE42582-4904-4220-9FE9-59E52768B8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81925" y="3684588"/>
            <a:ext cx="361950" cy="269875"/>
          </a:xfrm>
          <a:prstGeom prst="straightConnector1">
            <a:avLst/>
          </a:prstGeom>
          <a:noFill/>
          <a:ln w="25400" algn="ctr">
            <a:solidFill>
              <a:srgbClr val="FF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3" name="직사각형 40">
            <a:extLst>
              <a:ext uri="{FF2B5EF4-FFF2-40B4-BE49-F238E27FC236}">
                <a16:creationId xmlns:a16="http://schemas.microsoft.com/office/drawing/2014/main" id="{8D549D18-D33B-4E75-8BC9-9CE9DB620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3354388"/>
            <a:ext cx="1687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 pocket</a:t>
            </a:r>
            <a:endParaRPr lang="ko-KR" altLang="en-US" sz="1800">
              <a:solidFill>
                <a:srgbClr val="0000FF"/>
              </a:solidFill>
            </a:endParaRPr>
          </a:p>
        </p:txBody>
      </p:sp>
      <p:sp>
        <p:nvSpPr>
          <p:cNvPr id="7184" name="직사각형 41">
            <a:extLst>
              <a:ext uri="{FF2B5EF4-FFF2-40B4-BE49-F238E27FC236}">
                <a16:creationId xmlns:a16="http://schemas.microsoft.com/office/drawing/2014/main" id="{87960FE7-188E-483A-A755-BF3D4B15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13" y="665163"/>
            <a:ext cx="1306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hole pocket</a:t>
            </a:r>
            <a:endParaRPr lang="ko-KR" altLang="en-US" sz="1800">
              <a:solidFill>
                <a:srgbClr val="0000FF"/>
              </a:solidFill>
            </a:endParaRPr>
          </a:p>
        </p:txBody>
      </p:sp>
      <p:cxnSp>
        <p:nvCxnSpPr>
          <p:cNvPr id="7185" name="직선 화살표 연결선 42">
            <a:extLst>
              <a:ext uri="{FF2B5EF4-FFF2-40B4-BE49-F238E27FC236}">
                <a16:creationId xmlns:a16="http://schemas.microsoft.com/office/drawing/2014/main" id="{D7740880-9552-466A-8DFF-321697913F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61300" y="993775"/>
            <a:ext cx="415925" cy="635000"/>
          </a:xfrm>
          <a:prstGeom prst="straightConnector1">
            <a:avLst/>
          </a:prstGeom>
          <a:noFill/>
          <a:ln w="25400" algn="ctr">
            <a:solidFill>
              <a:srgbClr val="008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7039A95-E555-4E41-A45F-D0C2E9FA1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307975"/>
            <a:ext cx="275748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320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Fermi Surface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E9C884A-1AB4-4084-A3D6-4325E1C48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1165225"/>
            <a:ext cx="80137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of Fermi Surfaces </a:t>
            </a:r>
            <a:r>
              <a:rPr lang="en-US" altLang="ko-KR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- Nearly free electron</a:t>
            </a:r>
            <a:endParaRPr lang="en-US" altLang="ko-KR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endParaRPr lang="en-US" altLang="ko-KR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endParaRPr lang="en-US" altLang="ko-KR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96" name="그룹 4">
            <a:extLst>
              <a:ext uri="{FF2B5EF4-FFF2-40B4-BE49-F238E27FC236}">
                <a16:creationId xmlns:a16="http://schemas.microsoft.com/office/drawing/2014/main" id="{A8E0A916-CE32-4DC7-B33B-44A99FA3E75A}"/>
              </a:ext>
            </a:extLst>
          </p:cNvPr>
          <p:cNvGrpSpPr>
            <a:grpSpLocks/>
          </p:cNvGrpSpPr>
          <p:nvPr/>
        </p:nvGrpSpPr>
        <p:grpSpPr bwMode="auto">
          <a:xfrm>
            <a:off x="631825" y="1692275"/>
            <a:ext cx="8007350" cy="2446338"/>
            <a:chOff x="698009" y="1806471"/>
            <a:chExt cx="8008245" cy="2446806"/>
          </a:xfrm>
        </p:grpSpPr>
        <p:grpSp>
          <p:nvGrpSpPr>
            <p:cNvPr id="8217" name="그룹 15">
              <a:extLst>
                <a:ext uri="{FF2B5EF4-FFF2-40B4-BE49-F238E27FC236}">
                  <a16:creationId xmlns:a16="http://schemas.microsoft.com/office/drawing/2014/main" id="{0C757468-54DA-4638-81AB-EA60ABA5B4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8010" y="1806471"/>
              <a:ext cx="7924800" cy="2446806"/>
              <a:chOff x="542925" y="4052888"/>
              <a:chExt cx="7924800" cy="2446806"/>
            </a:xfrm>
          </p:grpSpPr>
          <p:pic>
            <p:nvPicPr>
              <p:cNvPr id="8219" name="Picture 10">
                <a:extLst>
                  <a:ext uri="{FF2B5EF4-FFF2-40B4-BE49-F238E27FC236}">
                    <a16:creationId xmlns:a16="http://schemas.microsoft.com/office/drawing/2014/main" id="{A2737C42-267D-4029-981C-183E91139E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2925" y="4052888"/>
                <a:ext cx="7924800" cy="1247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20" name="Picture 11">
                <a:extLst>
                  <a:ext uri="{FF2B5EF4-FFF2-40B4-BE49-F238E27FC236}">
                    <a16:creationId xmlns:a16="http://schemas.microsoft.com/office/drawing/2014/main" id="{D3EF1CBB-7AC6-4348-B0B9-12076A2BBA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2925" y="5280494"/>
                <a:ext cx="7848600" cy="1219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218" name="직사각형 3">
              <a:extLst>
                <a:ext uri="{FF2B5EF4-FFF2-40B4-BE49-F238E27FC236}">
                  <a16:creationId xmlns:a16="http://schemas.microsoft.com/office/drawing/2014/main" id="{7B4374A9-7C0A-4D9F-AAF2-550CDE901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09" y="1806471"/>
              <a:ext cx="8008245" cy="2446806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8197" name="그룹 12">
            <a:extLst>
              <a:ext uri="{FF2B5EF4-FFF2-40B4-BE49-F238E27FC236}">
                <a16:creationId xmlns:a16="http://schemas.microsoft.com/office/drawing/2014/main" id="{2BE2496F-511C-4DF5-8F0B-5A0AB803188B}"/>
              </a:ext>
            </a:extLst>
          </p:cNvPr>
          <p:cNvGrpSpPr>
            <a:grpSpLocks/>
          </p:cNvGrpSpPr>
          <p:nvPr/>
        </p:nvGrpSpPr>
        <p:grpSpPr bwMode="auto">
          <a:xfrm>
            <a:off x="682625" y="4357688"/>
            <a:ext cx="3479800" cy="2500312"/>
            <a:chOff x="682857" y="4357249"/>
            <a:chExt cx="3479569" cy="2500001"/>
          </a:xfrm>
        </p:grpSpPr>
        <p:pic>
          <p:nvPicPr>
            <p:cNvPr id="8209" name="Picture 9">
              <a:extLst>
                <a:ext uri="{FF2B5EF4-FFF2-40B4-BE49-F238E27FC236}">
                  <a16:creationId xmlns:a16="http://schemas.microsoft.com/office/drawing/2014/main" id="{613071A5-C67E-4E95-9C52-9992E303D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499"/>
            <a:stretch>
              <a:fillRect/>
            </a:stretch>
          </p:blipFill>
          <p:spPr bwMode="auto">
            <a:xfrm>
              <a:off x="2105042" y="4635606"/>
              <a:ext cx="2057384" cy="222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10" name="직사각형 7">
              <a:extLst>
                <a:ext uri="{FF2B5EF4-FFF2-40B4-BE49-F238E27FC236}">
                  <a16:creationId xmlns:a16="http://schemas.microsoft.com/office/drawing/2014/main" id="{B5B6D68C-6943-4AE4-AD40-1774FC866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799" y="6271719"/>
              <a:ext cx="10647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ko-KR" sz="2000" baseline="30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nd</a:t>
              </a:r>
              <a:r>
                <a:rPr lang="en-US" altLang="ko-KR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zone</a:t>
              </a:r>
              <a:endParaRPr lang="ko-KR" altLang="en-US" sz="2000">
                <a:solidFill>
                  <a:srgbClr val="0000FF"/>
                </a:solidFill>
              </a:endParaRPr>
            </a:p>
          </p:txBody>
        </p:sp>
        <p:cxnSp>
          <p:nvCxnSpPr>
            <p:cNvPr id="8211" name="직선 화살표 연결선 42">
              <a:extLst>
                <a:ext uri="{FF2B5EF4-FFF2-40B4-BE49-F238E27FC236}">
                  <a16:creationId xmlns:a16="http://schemas.microsoft.com/office/drawing/2014/main" id="{D25DC9BB-89B4-4223-99EA-D41BA91B18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39691" y="4726581"/>
              <a:ext cx="320918" cy="732574"/>
            </a:xfrm>
            <a:prstGeom prst="straightConnector1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12" name="직사각형 41">
              <a:extLst>
                <a:ext uri="{FF2B5EF4-FFF2-40B4-BE49-F238E27FC236}">
                  <a16:creationId xmlns:a16="http://schemas.microsoft.com/office/drawing/2014/main" id="{4005C641-7CE0-42CD-896F-67B19B03D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841" y="4357249"/>
              <a:ext cx="13067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8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hole pocket</a:t>
              </a:r>
              <a:endParaRPr lang="ko-KR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8213" name="직사각형 24">
              <a:extLst>
                <a:ext uri="{FF2B5EF4-FFF2-40B4-BE49-F238E27FC236}">
                  <a16:creationId xmlns:a16="http://schemas.microsoft.com/office/drawing/2014/main" id="{6A4388D2-032D-4C3B-A311-D046CF944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857" y="5755115"/>
              <a:ext cx="14221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‘holelike’ FS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214" name="타원 9">
              <a:extLst>
                <a:ext uri="{FF2B5EF4-FFF2-40B4-BE49-F238E27FC236}">
                  <a16:creationId xmlns:a16="http://schemas.microsoft.com/office/drawing/2014/main" id="{272866CD-2E16-46D6-9530-6EBF93979032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152549" y="5607179"/>
              <a:ext cx="71979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pic>
          <p:nvPicPr>
            <p:cNvPr id="8215" name="Picture 5">
              <a:extLst>
                <a:ext uri="{FF2B5EF4-FFF2-40B4-BE49-F238E27FC236}">
                  <a16:creationId xmlns:a16="http://schemas.microsoft.com/office/drawing/2014/main" id="{007E967F-6961-4DEE-8A86-B9544B63DD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025" y="4434713"/>
              <a:ext cx="793131" cy="778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16" name="오른쪽 화살표 10">
              <a:extLst>
                <a:ext uri="{FF2B5EF4-FFF2-40B4-BE49-F238E27FC236}">
                  <a16:creationId xmlns:a16="http://schemas.microsoft.com/office/drawing/2014/main" id="{23341000-3FCA-43F9-BFAC-CE576BACDD7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68785">
              <a:off x="1746071" y="5138483"/>
              <a:ext cx="507796" cy="207323"/>
            </a:xfrm>
            <a:prstGeom prst="rightArrow">
              <a:avLst>
                <a:gd name="adj1" fmla="val 50000"/>
                <a:gd name="adj2" fmla="val 49995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8198" name="그룹 11">
            <a:extLst>
              <a:ext uri="{FF2B5EF4-FFF2-40B4-BE49-F238E27FC236}">
                <a16:creationId xmlns:a16="http://schemas.microsoft.com/office/drawing/2014/main" id="{53103076-8BC2-4F84-953C-A009E2C69377}"/>
              </a:ext>
            </a:extLst>
          </p:cNvPr>
          <p:cNvGrpSpPr>
            <a:grpSpLocks/>
          </p:cNvGrpSpPr>
          <p:nvPr/>
        </p:nvGrpSpPr>
        <p:grpSpPr bwMode="auto">
          <a:xfrm>
            <a:off x="4619625" y="4443413"/>
            <a:ext cx="4398963" cy="2406650"/>
            <a:chOff x="4619625" y="4442974"/>
            <a:chExt cx="4399034" cy="2406310"/>
          </a:xfrm>
        </p:grpSpPr>
        <p:pic>
          <p:nvPicPr>
            <p:cNvPr id="8199" name="Picture 9">
              <a:extLst>
                <a:ext uri="{FF2B5EF4-FFF2-40B4-BE49-F238E27FC236}">
                  <a16:creationId xmlns:a16="http://schemas.microsoft.com/office/drawing/2014/main" id="{F5BA122A-B44E-4755-9C94-0BD7D16B8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86"/>
            <a:stretch>
              <a:fillRect/>
            </a:stretch>
          </p:blipFill>
          <p:spPr bwMode="auto">
            <a:xfrm>
              <a:off x="5933849" y="4627640"/>
              <a:ext cx="2229068" cy="222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0" name="직사각형 38">
              <a:extLst>
                <a:ext uri="{FF2B5EF4-FFF2-40B4-BE49-F238E27FC236}">
                  <a16:creationId xmlns:a16="http://schemas.microsoft.com/office/drawing/2014/main" id="{4C17B7A7-E356-4083-B383-2D390A1D0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5947" y="6259594"/>
              <a:ext cx="10454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ko-KR" sz="2000" baseline="30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r>
                <a:rPr lang="en-US" altLang="ko-KR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zone</a:t>
              </a:r>
              <a:endParaRPr lang="ko-KR" altLang="en-US" sz="2000">
                <a:solidFill>
                  <a:srgbClr val="0000FF"/>
                </a:solidFill>
              </a:endParaRPr>
            </a:p>
          </p:txBody>
        </p:sp>
        <p:cxnSp>
          <p:nvCxnSpPr>
            <p:cNvPr id="8201" name="직선 화살표 연결선 39">
              <a:extLst>
                <a:ext uri="{FF2B5EF4-FFF2-40B4-BE49-F238E27FC236}">
                  <a16:creationId xmlns:a16="http://schemas.microsoft.com/office/drawing/2014/main" id="{DA52A9B2-6BE2-4A09-96A7-4655572FD6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759710" y="4824155"/>
              <a:ext cx="671418" cy="535785"/>
            </a:xfrm>
            <a:prstGeom prst="straightConnector1">
              <a:avLst/>
            </a:prstGeom>
            <a:noFill/>
            <a:ln w="25400" algn="ctr">
              <a:solidFill>
                <a:srgbClr val="FF00FF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02" name="직사각형 40">
              <a:extLst>
                <a:ext uri="{FF2B5EF4-FFF2-40B4-BE49-F238E27FC236}">
                  <a16:creationId xmlns:a16="http://schemas.microsoft.com/office/drawing/2014/main" id="{DA1DC503-4378-4D3C-A929-093074F46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6290" y="4454823"/>
              <a:ext cx="168732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8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electron pocket</a:t>
              </a:r>
              <a:endParaRPr lang="ko-KR" altLang="en-US" sz="1800">
                <a:solidFill>
                  <a:srgbClr val="0000FF"/>
                </a:solidFill>
              </a:endParaRPr>
            </a:p>
          </p:txBody>
        </p:sp>
        <p:pic>
          <p:nvPicPr>
            <p:cNvPr id="8203" name="Picture 4">
              <a:extLst>
                <a:ext uri="{FF2B5EF4-FFF2-40B4-BE49-F238E27FC236}">
                  <a16:creationId xmlns:a16="http://schemas.microsoft.com/office/drawing/2014/main" id="{DCC275E7-CCAB-43A9-8C2F-53E42FF062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42" t="5437" r="5096" b="67050"/>
            <a:stretch>
              <a:fillRect/>
            </a:stretch>
          </p:blipFill>
          <p:spPr bwMode="auto">
            <a:xfrm>
              <a:off x="4619625" y="4442974"/>
              <a:ext cx="784835" cy="770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204" name="직선 연결선 8">
              <a:extLst>
                <a:ext uri="{FF2B5EF4-FFF2-40B4-BE49-F238E27FC236}">
                  <a16:creationId xmlns:a16="http://schemas.microsoft.com/office/drawing/2014/main" id="{B373FA88-44F2-43B1-8096-12935C26CB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97481" y="5629275"/>
              <a:ext cx="191774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05" name="직선 연결선 23">
              <a:extLst>
                <a:ext uri="{FF2B5EF4-FFF2-40B4-BE49-F238E27FC236}">
                  <a16:creationId xmlns:a16="http://schemas.microsoft.com/office/drawing/2014/main" id="{7FB4A536-96A8-44F2-A8DD-B02AD0177E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5578431" y="5629275"/>
              <a:ext cx="191774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06" name="직사각형 25">
              <a:extLst>
                <a:ext uri="{FF2B5EF4-FFF2-40B4-BE49-F238E27FC236}">
                  <a16:creationId xmlns:a16="http://schemas.microsoft.com/office/drawing/2014/main" id="{936E7F11-ABF9-409E-A09E-B64827AE0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0218" y="6066780"/>
              <a:ext cx="179844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9pPr>
            </a:lstStyle>
            <a:p>
              <a:r>
                <a:rPr lang="en-US" altLang="ko-KR" sz="1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‘electronlike’ FS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207" name="타원 27">
              <a:extLst>
                <a:ext uri="{FF2B5EF4-FFF2-40B4-BE49-F238E27FC236}">
                  <a16:creationId xmlns:a16="http://schemas.microsoft.com/office/drawing/2014/main" id="{EED1DDAE-41DC-4590-92D8-A0A78AD3344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6505349" y="5588129"/>
              <a:ext cx="71979" cy="720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208" name="오른쪽 화살표 31">
              <a:extLst>
                <a:ext uri="{FF2B5EF4-FFF2-40B4-BE49-F238E27FC236}">
                  <a16:creationId xmlns:a16="http://schemas.microsoft.com/office/drawing/2014/main" id="{34236D69-FE61-473D-BA3D-A9BB9B517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68785">
              <a:off x="5424789" y="4988385"/>
              <a:ext cx="507796" cy="207323"/>
            </a:xfrm>
            <a:prstGeom prst="rightArrow">
              <a:avLst>
                <a:gd name="adj1" fmla="val 50000"/>
                <a:gd name="adj2" fmla="val 49995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 Narrow" panose="020B0606020202030204" pitchFamily="34" charset="0"/>
                  <a:ea typeface="굴림체" panose="020B0609000101010101" pitchFamily="49" charset="-127"/>
                </a:defRPr>
              </a:lvl9pPr>
            </a:lstStyle>
            <a:p>
              <a:endParaRPr lang="ko-KR" altLang="en-US"/>
            </a:p>
          </p:txBody>
        </p:sp>
      </p:grp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AFACC8F-D3C7-496C-9E1F-50CA72035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307975"/>
            <a:ext cx="275748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320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Fermi Surface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573F50D-4A3B-4ED8-B425-DE38AD053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1127125"/>
            <a:ext cx="80137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Equations of Motion </a:t>
            </a:r>
            <a:r>
              <a:rPr lang="en-US" altLang="ko-KR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Read </a:t>
            </a:r>
            <a:r>
              <a:rPr lang="en-US" altLang="ko-KR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ko-KR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8 pp191-194)</a:t>
            </a:r>
            <a:endParaRPr lang="en-US" altLang="ko-KR" sz="180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220" name="그룹 5">
            <a:extLst>
              <a:ext uri="{FF2B5EF4-FFF2-40B4-BE49-F238E27FC236}">
                <a16:creationId xmlns:a16="http://schemas.microsoft.com/office/drawing/2014/main" id="{1D04BC5E-9489-4251-A311-C932E098F6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12868" y="1592903"/>
            <a:ext cx="6897687" cy="1019175"/>
            <a:chOff x="1247986" y="1648016"/>
            <a:chExt cx="7011017" cy="1035904"/>
          </a:xfrm>
        </p:grpSpPr>
        <p:pic>
          <p:nvPicPr>
            <p:cNvPr id="9233" name="Picture 4">
              <a:extLst>
                <a:ext uri="{FF2B5EF4-FFF2-40B4-BE49-F238E27FC236}">
                  <a16:creationId xmlns:a16="http://schemas.microsoft.com/office/drawing/2014/main" id="{5A8DE6B1-1890-4970-863E-414390E68C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638"/>
            <a:stretch>
              <a:fillRect/>
            </a:stretch>
          </p:blipFill>
          <p:spPr bwMode="auto">
            <a:xfrm>
              <a:off x="5891000" y="2043470"/>
              <a:ext cx="1745287" cy="466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4" name="Picture 5">
              <a:extLst>
                <a:ext uri="{FF2B5EF4-FFF2-40B4-BE49-F238E27FC236}">
                  <a16:creationId xmlns:a16="http://schemas.microsoft.com/office/drawing/2014/main" id="{B3FD43ED-701C-4057-A870-D515E0444F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986" y="2148245"/>
              <a:ext cx="4410075" cy="361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5" name="Picture 6">
              <a:extLst>
                <a:ext uri="{FF2B5EF4-FFF2-40B4-BE49-F238E27FC236}">
                  <a16:creationId xmlns:a16="http://schemas.microsoft.com/office/drawing/2014/main" id="{98D35D4B-74AB-4509-BA73-1BD95F28F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986" y="1648016"/>
              <a:ext cx="548640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6" name="Picture 4">
              <a:extLst>
                <a:ext uri="{FF2B5EF4-FFF2-40B4-BE49-F238E27FC236}">
                  <a16:creationId xmlns:a16="http://schemas.microsoft.com/office/drawing/2014/main" id="{D0C410ED-9574-4257-B4BE-6F609A5EB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24004" b="24004"/>
            <a:stretch>
              <a:fillRect/>
            </a:stretch>
          </p:blipFill>
          <p:spPr bwMode="auto">
            <a:xfrm>
              <a:off x="6149215" y="2441248"/>
              <a:ext cx="2109788" cy="242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21" name="Picture 7">
            <a:extLst>
              <a:ext uri="{FF2B5EF4-FFF2-40B4-BE49-F238E27FC236}">
                <a16:creationId xmlns:a16="http://schemas.microsoft.com/office/drawing/2014/main" id="{E2E3A658-EE14-4498-A547-9979CE77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68" y="3575128"/>
            <a:ext cx="18256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8">
            <a:extLst>
              <a:ext uri="{FF2B5EF4-FFF2-40B4-BE49-F238E27FC236}">
                <a16:creationId xmlns:a16="http://schemas.microsoft.com/office/drawing/2014/main" id="{C955D62B-FDD8-4D35-8940-F81248513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777" y="3943611"/>
            <a:ext cx="270192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9">
            <a:extLst>
              <a:ext uri="{FF2B5EF4-FFF2-40B4-BE49-F238E27FC236}">
                <a16:creationId xmlns:a16="http://schemas.microsoft.com/office/drawing/2014/main" id="{E9CE4B20-B67F-4989-96B3-605975866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554" y="3721296"/>
            <a:ext cx="17637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0">
            <a:extLst>
              <a:ext uri="{FF2B5EF4-FFF2-40B4-BE49-F238E27FC236}">
                <a16:creationId xmlns:a16="http://schemas.microsoft.com/office/drawing/2014/main" id="{05FDF098-EC5B-42FF-ABFF-E74BFB85C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462" y="3547619"/>
            <a:ext cx="125095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1">
            <a:extLst>
              <a:ext uri="{FF2B5EF4-FFF2-40B4-BE49-F238E27FC236}">
                <a16:creationId xmlns:a16="http://schemas.microsoft.com/office/drawing/2014/main" id="{04A2C9FB-EDC3-4539-B21E-D5A47725D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987" y="4044361"/>
            <a:ext cx="1557337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" name="직사각형 6">
            <a:extLst>
              <a:ext uri="{FF2B5EF4-FFF2-40B4-BE49-F238E27FC236}">
                <a16:creationId xmlns:a16="http://schemas.microsoft.com/office/drawing/2014/main" id="{81F9E927-7B01-479B-BC47-D2FB3FE4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4" y="2654873"/>
            <a:ext cx="1433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In </a:t>
            </a:r>
            <a:r>
              <a:rPr lang="en-US" altLang="ko-KR" sz="2000" i="1" dirty="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-field</a:t>
            </a:r>
            <a:endParaRPr lang="en-US" altLang="ko-KR" sz="2000" baseline="-25000" dirty="0">
              <a:solidFill>
                <a:srgbClr val="0000FF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30" name="직사각형 45">
            <a:extLst>
              <a:ext uri="{FF2B5EF4-FFF2-40B4-BE49-F238E27FC236}">
                <a16:creationId xmlns:a16="http://schemas.microsoft.com/office/drawing/2014/main" id="{489C1339-4BFC-46E8-A700-5ED4EE67F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51" y="4654288"/>
            <a:ext cx="6496898" cy="36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In </a:t>
            </a:r>
            <a:r>
              <a:rPr lang="en-US" altLang="ko-KR" sz="2000" i="1" dirty="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B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-field :</a:t>
            </a:r>
            <a:endParaRPr lang="en-US" altLang="ko-KR" sz="2000" b="0" u="sng" baseline="-25000" dirty="0">
              <a:solidFill>
                <a:srgbClr val="FF0000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B125F3-5874-4C4B-AB4F-86BA6EDD82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3103" y="2951744"/>
            <a:ext cx="6784802" cy="568691"/>
          </a:xfrm>
          <a:prstGeom prst="rect">
            <a:avLst/>
          </a:prstGeom>
        </p:spPr>
      </p:pic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A8027452-8906-46D4-8D1B-3E0863ED4975}"/>
              </a:ext>
            </a:extLst>
          </p:cNvPr>
          <p:cNvSpPr/>
          <p:nvPr/>
        </p:nvSpPr>
        <p:spPr bwMode="auto">
          <a:xfrm>
            <a:off x="4068201" y="3598901"/>
            <a:ext cx="106276" cy="689420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체" pitchFamily="49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A3E8F5A-9140-4B4C-96EA-EC4EAD598102}"/>
              </a:ext>
            </a:extLst>
          </p:cNvPr>
          <p:cNvSpPr/>
          <p:nvPr/>
        </p:nvSpPr>
        <p:spPr bwMode="auto">
          <a:xfrm>
            <a:off x="4233191" y="3830318"/>
            <a:ext cx="539796" cy="139360"/>
          </a:xfrm>
          <a:prstGeom prst="rightArrow">
            <a:avLst/>
          </a:prstGeom>
          <a:solidFill>
            <a:srgbClr val="0000FF"/>
          </a:solidFill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체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0E545A-20DD-4CF9-AA85-F6ECA90630DC}"/>
              </a:ext>
            </a:extLst>
          </p:cNvPr>
          <p:cNvSpPr txBox="1"/>
          <p:nvPr/>
        </p:nvSpPr>
        <p:spPr>
          <a:xfrm>
            <a:off x="7499847" y="2887335"/>
            <a:ext cx="1237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ko-KR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endParaRPr lang="ko-KR" altLang="en-US" sz="18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EC47873-656B-40A6-B278-AF1AA9237163}"/>
              </a:ext>
            </a:extLst>
          </p:cNvPr>
          <p:cNvCxnSpPr/>
          <p:nvPr/>
        </p:nvCxnSpPr>
        <p:spPr bwMode="auto">
          <a:xfrm flipV="1">
            <a:off x="7799294" y="3233303"/>
            <a:ext cx="0" cy="54820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41C071EC-EDD0-4C60-AE31-1512DCF73CB5}"/>
              </a:ext>
            </a:extLst>
          </p:cNvPr>
          <p:cNvSpPr/>
          <p:nvPr/>
        </p:nvSpPr>
        <p:spPr bwMode="auto">
          <a:xfrm>
            <a:off x="2607844" y="1583937"/>
            <a:ext cx="1433462" cy="345983"/>
          </a:xfrm>
          <a:prstGeom prst="ellipse">
            <a:avLst/>
          </a:prstGeom>
          <a:noFill/>
          <a:ln w="19050">
            <a:solidFill>
              <a:srgbClr val="008000"/>
            </a:solidFill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체" pitchFamily="49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76AA03E-8C64-463D-90B9-396D7E6C6D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75946" y="4608023"/>
            <a:ext cx="1538072" cy="3480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2D1BBE-666A-4BDF-9253-C0A6A698BF3D}"/>
              </a:ext>
            </a:extLst>
          </p:cNvPr>
          <p:cNvSpPr txBox="1"/>
          <p:nvPr/>
        </p:nvSpPr>
        <p:spPr>
          <a:xfrm>
            <a:off x="6034871" y="1076545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semi-classical</a:t>
            </a:r>
            <a:endParaRPr lang="ko-KR" altLang="en-US" sz="20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717838B-4B0F-4D82-8DB8-AAD7DDE72F66}"/>
              </a:ext>
            </a:extLst>
          </p:cNvPr>
          <p:cNvGrpSpPr/>
          <p:nvPr/>
        </p:nvGrpSpPr>
        <p:grpSpPr>
          <a:xfrm>
            <a:off x="2034516" y="4687480"/>
            <a:ext cx="5030517" cy="1029361"/>
            <a:chOff x="1004354" y="5225464"/>
            <a:chExt cx="5030517" cy="1029361"/>
          </a:xfrm>
        </p:grpSpPr>
        <p:grpSp>
          <p:nvGrpSpPr>
            <p:cNvPr id="9229" name="그룹 2">
              <a:extLst>
                <a:ext uri="{FF2B5EF4-FFF2-40B4-BE49-F238E27FC236}">
                  <a16:creationId xmlns:a16="http://schemas.microsoft.com/office/drawing/2014/main" id="{C0EE2265-4E7F-462B-B3A5-5ACBCC7B6C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4354" y="5278782"/>
              <a:ext cx="2695114" cy="949338"/>
              <a:chOff x="423670" y="3593757"/>
              <a:chExt cx="2694833" cy="949192"/>
            </a:xfrm>
          </p:grpSpPr>
          <p:pic>
            <p:nvPicPr>
              <p:cNvPr id="9231" name="Picture 2">
                <a:extLst>
                  <a:ext uri="{FF2B5EF4-FFF2-40B4-BE49-F238E27FC236}">
                    <a16:creationId xmlns:a16="http://schemas.microsoft.com/office/drawing/2014/main" id="{60F616E5-2FC3-49ED-ADA5-93375A5066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718" r="58253" b="14535"/>
              <a:stretch/>
            </p:blipFill>
            <p:spPr bwMode="auto">
              <a:xfrm>
                <a:off x="423670" y="3593757"/>
                <a:ext cx="2694833" cy="4230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32" name="Picture 2">
                <a:extLst>
                  <a:ext uri="{FF2B5EF4-FFF2-40B4-BE49-F238E27FC236}">
                    <a16:creationId xmlns:a16="http://schemas.microsoft.com/office/drawing/2014/main" id="{0CEB6CBF-703E-4860-80B9-885E691789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211" r="59621" b="17723"/>
              <a:stretch/>
            </p:blipFill>
            <p:spPr bwMode="auto">
              <a:xfrm>
                <a:off x="442719" y="4058649"/>
                <a:ext cx="2675784" cy="484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A1591F10-3F45-4880-B318-E75EE83F93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60" t="16207" b="13095"/>
            <a:stretch/>
          </p:blipFill>
          <p:spPr bwMode="auto">
            <a:xfrm>
              <a:off x="3709448" y="5225464"/>
              <a:ext cx="2120111" cy="509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E84CF88F-D2CE-4D93-BDBF-BEC370D941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65" t="22886" r="2846" b="19696"/>
            <a:stretch/>
          </p:blipFill>
          <p:spPr bwMode="auto">
            <a:xfrm>
              <a:off x="3709448" y="5767463"/>
              <a:ext cx="2325423" cy="487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직사각형 45">
            <a:extLst>
              <a:ext uri="{FF2B5EF4-FFF2-40B4-BE49-F238E27FC236}">
                <a16:creationId xmlns:a16="http://schemas.microsoft.com/office/drawing/2014/main" id="{4FFE3617-794D-4ADA-B6B0-648B0F16B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5888360"/>
            <a:ext cx="64968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ko-KR" sz="2000" b="0" dirty="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An electron moves </a:t>
            </a:r>
            <a:r>
              <a:rPr lang="en-US" altLang="ko-KR" sz="2000" u="sng" dirty="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on a surface of constant energy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ko-KR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motion in </a:t>
            </a:r>
            <a:r>
              <a:rPr lang="en-US" altLang="ko-KR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space is </a:t>
            </a:r>
            <a:r>
              <a:rPr lang="en-US" altLang="ko-KR" sz="20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 plane normal to B</a:t>
            </a:r>
            <a:r>
              <a:rPr lang="en-US" altLang="ko-KR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20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CB5AAA-B8E4-4726-B9F0-11BA7DB8B856}"/>
              </a:ext>
            </a:extLst>
          </p:cNvPr>
          <p:cNvSpPr txBox="1"/>
          <p:nvPr/>
        </p:nvSpPr>
        <p:spPr>
          <a:xfrm>
            <a:off x="6676677" y="5832287"/>
            <a:ext cx="1535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r>
              <a:rPr lang="en-US" altLang="ko-KR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“</a:t>
            </a:r>
            <a:r>
              <a:rPr lang="en-US" altLang="ko-KR" sz="2000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orbit</a:t>
            </a:r>
            <a:r>
              <a:rPr lang="en-US" altLang="ko-KR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”    </a:t>
            </a:r>
          </a:p>
          <a:p>
            <a:r>
              <a:rPr lang="en-US" altLang="ko-KR" sz="20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in k space</a:t>
            </a:r>
            <a:endParaRPr lang="ko-KR" altLang="en-US" sz="2000" b="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0818081-B47A-4593-864B-57861BCEB23D}"/>
              </a:ext>
            </a:extLst>
          </p:cNvPr>
          <p:cNvCxnSpPr>
            <a:cxnSpLocks/>
          </p:cNvCxnSpPr>
          <p:nvPr/>
        </p:nvCxnSpPr>
        <p:spPr bwMode="auto">
          <a:xfrm>
            <a:off x="6418457" y="6050971"/>
            <a:ext cx="258220" cy="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F4B34E4-7A2A-4AFE-BCBE-AA65CD5CCCF1}"/>
              </a:ext>
            </a:extLst>
          </p:cNvPr>
          <p:cNvCxnSpPr>
            <a:cxnSpLocks/>
          </p:cNvCxnSpPr>
          <p:nvPr/>
        </p:nvCxnSpPr>
        <p:spPr bwMode="auto">
          <a:xfrm flipV="1">
            <a:off x="6132945" y="6105236"/>
            <a:ext cx="563419" cy="323274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8" name="직사각형 13">
            <a:extLst>
              <a:ext uri="{FF2B5EF4-FFF2-40B4-BE49-F238E27FC236}">
                <a16:creationId xmlns:a16="http://schemas.microsoft.com/office/drawing/2014/main" id="{6295B702-5B71-4F2C-B54E-D9D24A094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1146175"/>
            <a:ext cx="8047038" cy="5649072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ransition advTm="487870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05C27F0-3FAE-4B25-B14E-ED9F24766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307975"/>
            <a:ext cx="275748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320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Fermi Surface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B88E56C-797C-420E-AC76-8A00D3E3F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1127125"/>
            <a:ext cx="80137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ko-KR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Three types of orbits in B-field</a:t>
            </a:r>
            <a:r>
              <a:rPr lang="en-US" altLang="ko-KR" baseline="-2500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44" name="Picture 12">
            <a:extLst>
              <a:ext uri="{FF2B5EF4-FFF2-40B4-BE49-F238E27FC236}">
                <a16:creationId xmlns:a16="http://schemas.microsoft.com/office/drawing/2014/main" id="{268F282C-BBD0-4A50-AFEA-D7D3D4B6F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1651000"/>
            <a:ext cx="6529387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14">
            <a:extLst>
              <a:ext uri="{FF2B5EF4-FFF2-40B4-BE49-F238E27FC236}">
                <a16:creationId xmlns:a16="http://schemas.microsoft.com/office/drawing/2014/main" id="{AB473E37-A95C-457D-A15A-726AB276E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4078288"/>
            <a:ext cx="1520825" cy="2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15">
            <a:extLst>
              <a:ext uri="{FF2B5EF4-FFF2-40B4-BE49-F238E27FC236}">
                <a16:creationId xmlns:a16="http://schemas.microsoft.com/office/drawing/2014/main" id="{71819567-B4FA-4226-829E-5515646A3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4705350"/>
            <a:ext cx="41338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TextBox 15">
            <a:extLst>
              <a:ext uri="{FF2B5EF4-FFF2-40B4-BE49-F238E27FC236}">
                <a16:creationId xmlns:a16="http://schemas.microsoft.com/office/drawing/2014/main" id="{C3C0707C-0F92-4D8C-8422-52FCEF191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2663" y="2411413"/>
            <a:ext cx="882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2D</a:t>
            </a:r>
            <a:endParaRPr lang="ko-KR" altLang="en-US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8" name="TextBox 15">
            <a:extLst>
              <a:ext uri="{FF2B5EF4-FFF2-40B4-BE49-F238E27FC236}">
                <a16:creationId xmlns:a16="http://schemas.microsoft.com/office/drawing/2014/main" id="{6AC4B901-46FE-43DB-B61F-6D49050E0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113" y="4089400"/>
            <a:ext cx="882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3D</a:t>
            </a:r>
            <a:endParaRPr lang="ko-KR" altLang="en-US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9" name="직사각형 30">
            <a:extLst>
              <a:ext uri="{FF2B5EF4-FFF2-40B4-BE49-F238E27FC236}">
                <a16:creationId xmlns:a16="http://schemas.microsoft.com/office/drawing/2014/main" id="{0FCE198C-1846-48BB-A923-6377572E2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1733550"/>
            <a:ext cx="1724025" cy="478155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  <p:pic>
        <p:nvPicPr>
          <p:cNvPr id="10250" name="Picture 2">
            <a:extLst>
              <a:ext uri="{FF2B5EF4-FFF2-40B4-BE49-F238E27FC236}">
                <a16:creationId xmlns:a16="http://schemas.microsoft.com/office/drawing/2014/main" id="{2C7CB968-B14B-425D-A8EB-B8CC24F41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5" y="4638675"/>
            <a:ext cx="1925638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1" name="TextBox 15">
            <a:extLst>
              <a:ext uri="{FF2B5EF4-FFF2-40B4-BE49-F238E27FC236}">
                <a16:creationId xmlns:a16="http://schemas.microsoft.com/office/drawing/2014/main" id="{9230B647-2A65-4639-9B2B-918389C5A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163" y="6403975"/>
            <a:ext cx="442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endParaRPr lang="ko-KR" altLang="en-US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2" name="TextBox 15">
            <a:extLst>
              <a:ext uri="{FF2B5EF4-FFF2-40B4-BE49-F238E27FC236}">
                <a16:creationId xmlns:a16="http://schemas.microsoft.com/office/drawing/2014/main" id="{A574CA8A-BA8E-43F0-9963-4F117BA0F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38" y="6403975"/>
            <a:ext cx="519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r>
              <a:rPr lang="en-US" altLang="ko-KR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fcc</a:t>
            </a:r>
            <a:endParaRPr lang="ko-KR" altLang="en-US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3" name="직사각형 34">
            <a:extLst>
              <a:ext uri="{FF2B5EF4-FFF2-40B4-BE49-F238E27FC236}">
                <a16:creationId xmlns:a16="http://schemas.microsoft.com/office/drawing/2014/main" id="{542232C8-56C2-4222-9C3B-4D9EAE4B5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863" y="4089400"/>
            <a:ext cx="6407150" cy="27146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굴림체" panose="020B0609000101010101" pitchFamily="49" charset="-127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ransition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Side Bar">
  <a:themeElements>
    <a:clrScheme name="">
      <a:dk1>
        <a:srgbClr val="000000"/>
      </a:dk1>
      <a:lt1>
        <a:srgbClr val="CCECFF"/>
      </a:lt1>
      <a:dk2>
        <a:srgbClr val="0000CC"/>
      </a:dk2>
      <a:lt2>
        <a:srgbClr val="00FFFF"/>
      </a:lt2>
      <a:accent1>
        <a:srgbClr val="FF6633"/>
      </a:accent1>
      <a:accent2>
        <a:srgbClr val="FF00FF"/>
      </a:accent2>
      <a:accent3>
        <a:srgbClr val="E2F4FF"/>
      </a:accent3>
      <a:accent4>
        <a:srgbClr val="000000"/>
      </a:accent4>
      <a:accent5>
        <a:srgbClr val="FFB8AD"/>
      </a:accent5>
      <a:accent6>
        <a:srgbClr val="E700E7"/>
      </a:accent6>
      <a:hlink>
        <a:srgbClr val="FF0000"/>
      </a:hlink>
      <a:folHlink>
        <a:srgbClr val="808080"/>
      </a:folHlink>
    </a:clrScheme>
    <a:fontScheme name="Side Bar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굴림체" pitchFamily="49" charset="-127"/>
          </a:defRPr>
        </a:defPPr>
      </a:lstStyle>
    </a:lnDef>
  </a:objectDefaults>
  <a:extraClrSchemeLst>
    <a:extraClrScheme>
      <a:clrScheme name="Side Bar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 Bar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CCECFF"/>
    </a:lt1>
    <a:dk2>
      <a:srgbClr val="0000CC"/>
    </a:dk2>
    <a:lt2>
      <a:srgbClr val="000000"/>
    </a:lt2>
    <a:accent1>
      <a:srgbClr val="FF6633"/>
    </a:accent1>
    <a:accent2>
      <a:srgbClr val="FF00FF"/>
    </a:accent2>
    <a:accent3>
      <a:srgbClr val="E2F4FF"/>
    </a:accent3>
    <a:accent4>
      <a:srgbClr val="000000"/>
    </a:accent4>
    <a:accent5>
      <a:srgbClr val="FFB8AD"/>
    </a:accent5>
    <a:accent6>
      <a:srgbClr val="E700E7"/>
    </a:accent6>
    <a:hlink>
      <a:srgbClr val="FF0000"/>
    </a:hlink>
    <a:folHlink>
      <a:srgbClr val="808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Designs\Side Bar.pot</Template>
  <TotalTime>51446</TotalTime>
  <Words>647</Words>
  <Application>Microsoft Office PowerPoint</Application>
  <PresentationFormat>화면 슬라이드 쇼(4:3)</PresentationFormat>
  <Paragraphs>150</Paragraphs>
  <Slides>25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HY헤드라인M</vt:lpstr>
      <vt:lpstr>Monotype Sorts</vt:lpstr>
      <vt:lpstr>Arial</vt:lpstr>
      <vt:lpstr>Arial Narrow</vt:lpstr>
      <vt:lpstr>Palatino Linotype</vt:lpstr>
      <vt:lpstr>Times New Roman</vt:lpstr>
      <vt:lpstr>Wingdings</vt:lpstr>
      <vt:lpstr>Side Bar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Study of Light-Emitting Organic Materials</dc:title>
  <dc:creator>박용섭</dc:creator>
  <cp:lastModifiedBy>이근섭</cp:lastModifiedBy>
  <cp:revision>1540</cp:revision>
  <cp:lastPrinted>1999-10-23T18:40:02Z</cp:lastPrinted>
  <dcterms:created xsi:type="dcterms:W3CDTF">1995-05-28T16:26:58Z</dcterms:created>
  <dcterms:modified xsi:type="dcterms:W3CDTF">2020-11-04T06:49:56Z</dcterms:modified>
</cp:coreProperties>
</file>