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14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35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53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1500-22AF-46E7-A172-664831D3842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DEE916-4F33-4613-B33E-A913BDF96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758F9-55C5-4D98-8189-6152CDE99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-1566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B3E37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F7697-0D37-408F-876A-4E2551F2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530" y="3428999"/>
            <a:ext cx="6368312" cy="10320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EFFFF"/>
                </a:solidFill>
              </a:rPr>
              <a:t>Capstone project</a:t>
            </a:r>
            <a:br>
              <a:rPr lang="en-US" sz="2300" dirty="0">
                <a:solidFill>
                  <a:srgbClr val="FEFFFF"/>
                </a:solidFill>
              </a:rPr>
            </a:br>
            <a:r>
              <a:rPr lang="en-US" sz="2300" dirty="0">
                <a:solidFill>
                  <a:srgbClr val="FEFFFF"/>
                </a:solidFill>
              </a:rPr>
              <a:t>	Starting a grocery store in Dallas,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D5A9-6A68-4A0C-BE1E-55D8D7CB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5268" y="4989652"/>
            <a:ext cx="2907894" cy="5249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Jianing He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313578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A2E-E80D-4EDD-A0A8-F548F91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A816-44A2-41CD-815A-E82D7BB7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3650278" cy="459600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597595"/>
              </a:buClr>
            </a:pPr>
            <a:r>
              <a:rPr lang="en-US" sz="1700" dirty="0"/>
              <a:t>Dallas City, Texas</a:t>
            </a:r>
          </a:p>
          <a:p>
            <a:pPr lvl="1">
              <a:buClr>
                <a:srgbClr val="597595"/>
              </a:buClr>
            </a:pPr>
            <a:r>
              <a:rPr lang="en-US" sz="1700" dirty="0"/>
              <a:t>High population </a:t>
            </a:r>
          </a:p>
          <a:p>
            <a:pPr lvl="2">
              <a:buClr>
                <a:srgbClr val="597595"/>
              </a:buClr>
            </a:pPr>
            <a:r>
              <a:rPr lang="en-US" sz="1500" dirty="0"/>
              <a:t>More than 1Million</a:t>
            </a:r>
          </a:p>
          <a:p>
            <a:pPr lvl="2">
              <a:buClr>
                <a:srgbClr val="597595"/>
              </a:buClr>
            </a:pPr>
            <a:r>
              <a:rPr lang="en-US" sz="1500" dirty="0"/>
              <a:t>9</a:t>
            </a:r>
            <a:r>
              <a:rPr lang="en-US" sz="1500" baseline="30000" dirty="0"/>
              <a:t>th</a:t>
            </a:r>
            <a:r>
              <a:rPr lang="en-US" sz="1500" dirty="0"/>
              <a:t> ranking in the U.S. </a:t>
            </a:r>
          </a:p>
          <a:p>
            <a:pPr lvl="2">
              <a:buClr>
                <a:srgbClr val="597595"/>
              </a:buClr>
            </a:pPr>
            <a:endParaRPr lang="en-US" sz="1500" dirty="0"/>
          </a:p>
          <a:p>
            <a:pPr lvl="1">
              <a:buClr>
                <a:srgbClr val="597595"/>
              </a:buClr>
            </a:pPr>
            <a:r>
              <a:rPr lang="en-US" sz="1700" dirty="0"/>
              <a:t>Diverse economy: </a:t>
            </a:r>
          </a:p>
          <a:p>
            <a:pPr lvl="2">
              <a:buClr>
                <a:srgbClr val="597595"/>
              </a:buClr>
            </a:pPr>
            <a:r>
              <a:rPr lang="en-US" sz="1700" dirty="0"/>
              <a:t>Defense</a:t>
            </a:r>
          </a:p>
          <a:p>
            <a:pPr lvl="2">
              <a:buClr>
                <a:srgbClr val="597595"/>
              </a:buClr>
            </a:pPr>
            <a:r>
              <a:rPr lang="en-US" sz="1700" dirty="0"/>
              <a:t>Financial services</a:t>
            </a:r>
          </a:p>
          <a:p>
            <a:pPr lvl="2">
              <a:buClr>
                <a:srgbClr val="597595"/>
              </a:buClr>
            </a:pPr>
            <a:r>
              <a:rPr lang="en-US" sz="1700" dirty="0"/>
              <a:t>Information technology</a:t>
            </a:r>
          </a:p>
          <a:p>
            <a:pPr lvl="2">
              <a:buClr>
                <a:srgbClr val="597595"/>
              </a:buClr>
            </a:pPr>
            <a:r>
              <a:rPr lang="en-US" sz="1700" dirty="0"/>
              <a:t>Telecommunications</a:t>
            </a:r>
          </a:p>
          <a:p>
            <a:pPr lvl="2">
              <a:buClr>
                <a:srgbClr val="597595"/>
              </a:buClr>
            </a:pPr>
            <a:r>
              <a:rPr lang="en-US" sz="1700" dirty="0"/>
              <a:t>Transportation</a:t>
            </a:r>
          </a:p>
          <a:p>
            <a:pPr lvl="2">
              <a:buClr>
                <a:srgbClr val="597595"/>
              </a:buClr>
            </a:pPr>
            <a:endParaRPr lang="en-US" sz="1700" dirty="0"/>
          </a:p>
          <a:p>
            <a:pPr lvl="1">
              <a:buClr>
                <a:srgbClr val="597595"/>
              </a:buClr>
            </a:pPr>
            <a:r>
              <a:rPr lang="en-US" sz="1700" dirty="0"/>
              <a:t>More than $8.4 million given to four grocery anchored developments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0997-15A9-46DE-8C19-D68685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26349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42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A2E-E80D-4EDD-A0A8-F548F91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A816-44A2-41CD-815A-E82D7BB7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89" y="1905000"/>
            <a:ext cx="4198348" cy="4596008"/>
          </a:xfrm>
        </p:spPr>
        <p:txBody>
          <a:bodyPr>
            <a:normAutofit/>
          </a:bodyPr>
          <a:lstStyle/>
          <a:p>
            <a:pPr>
              <a:buClr>
                <a:srgbClr val="597595"/>
              </a:buClr>
            </a:pPr>
            <a:r>
              <a:rPr lang="en-US" sz="1700" dirty="0"/>
              <a:t>List of neighborhoods in Dallas </a:t>
            </a:r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r>
              <a:rPr lang="en-US" sz="1700" dirty="0"/>
              <a:t>Geographical coordinates of the neighborhoods </a:t>
            </a:r>
          </a:p>
          <a:p>
            <a:pPr lvl="1">
              <a:buClr>
                <a:srgbClr val="597595"/>
              </a:buClr>
            </a:pPr>
            <a:r>
              <a:rPr lang="en-US" sz="1500" dirty="0"/>
              <a:t>Latitude</a:t>
            </a:r>
          </a:p>
          <a:p>
            <a:pPr lvl="1">
              <a:buClr>
                <a:srgbClr val="597595"/>
              </a:buClr>
            </a:pPr>
            <a:r>
              <a:rPr lang="en-US" sz="1500" dirty="0"/>
              <a:t>longitude</a:t>
            </a:r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r>
              <a:rPr lang="en-US" sz="1700" dirty="0"/>
              <a:t>Venue data from Foursquare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0997-15A9-46DE-8C19-D68685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26349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A2E-E80D-4EDD-A0A8-F548F91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A816-44A2-41CD-815A-E82D7BB7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78" y="1616886"/>
            <a:ext cx="4546433" cy="4596008"/>
          </a:xfrm>
        </p:spPr>
        <p:txBody>
          <a:bodyPr>
            <a:normAutofit/>
          </a:bodyPr>
          <a:lstStyle/>
          <a:p>
            <a:pPr>
              <a:buClr>
                <a:srgbClr val="597595"/>
              </a:buClr>
            </a:pPr>
            <a:r>
              <a:rPr lang="en-US" sz="1400" dirty="0"/>
              <a:t>Neighborhood Data scraping from Wikipedia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r>
              <a:rPr lang="en-US" sz="1400" dirty="0"/>
              <a:t>Latitude and longitude of the Neighborhood with Geocoder package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r>
              <a:rPr lang="en-US" sz="1400" dirty="0"/>
              <a:t>Map visualization of Dallas Neighborhoods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r>
              <a:rPr lang="en-US" sz="1400" dirty="0"/>
              <a:t>Venues data requested from Foursquare API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r>
              <a:rPr lang="en-US" sz="1400" dirty="0"/>
              <a:t>Cluster Neighborhoods with k-means algorithm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r>
              <a:rPr lang="en-US" sz="1400" dirty="0"/>
              <a:t>Map visualization of clustered Dallas Neighborhoods 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0997-15A9-46DE-8C19-D68685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26349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A2E-E80D-4EDD-A0A8-F548F91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A816-44A2-41CD-815A-E82D7BB7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1275053"/>
            <a:ext cx="4546433" cy="4596008"/>
          </a:xfrm>
        </p:spPr>
        <p:txBody>
          <a:bodyPr>
            <a:normAutofit/>
          </a:bodyPr>
          <a:lstStyle/>
          <a:p>
            <a:pPr>
              <a:buClr>
                <a:srgbClr val="597595"/>
              </a:buClr>
            </a:pPr>
            <a:r>
              <a:rPr lang="en-US" sz="1400" dirty="0"/>
              <a:t>Map visualization of Dallas Neighborhoods</a:t>
            </a:r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400" dirty="0"/>
          </a:p>
          <a:p>
            <a:pPr>
              <a:buClr>
                <a:srgbClr val="597595"/>
              </a:buClr>
            </a:pPr>
            <a:endParaRPr lang="en-US" sz="1400" dirty="0"/>
          </a:p>
          <a:p>
            <a:pPr marL="0" indent="0">
              <a:buClr>
                <a:srgbClr val="597595"/>
              </a:buClr>
              <a:buNone/>
            </a:pPr>
            <a:endParaRPr lang="en-US" sz="1400" dirty="0"/>
          </a:p>
          <a:p>
            <a:pPr>
              <a:buClr>
                <a:srgbClr val="597595"/>
              </a:buClr>
            </a:pPr>
            <a:r>
              <a:rPr lang="en-US" sz="1400" dirty="0"/>
              <a:t>Map visualization of clustered Dallas Neighborhoods </a:t>
            </a:r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0997-15A9-46DE-8C19-D68685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26349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67BAF-5E64-40F4-B6C6-EAF023D8B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6" b="15960"/>
          <a:stretch/>
        </p:blipFill>
        <p:spPr>
          <a:xfrm>
            <a:off x="371944" y="1583153"/>
            <a:ext cx="3495675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E43EC-D371-43D7-86FB-C3E77BEC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44" y="4539679"/>
            <a:ext cx="34956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CA2E-E80D-4EDD-A0A8-F548F91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A816-44A2-41CD-815A-E82D7BB7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1275053"/>
            <a:ext cx="4546433" cy="5388794"/>
          </a:xfrm>
        </p:spPr>
        <p:txBody>
          <a:bodyPr>
            <a:normAutofit/>
          </a:bodyPr>
          <a:lstStyle/>
          <a:p>
            <a:pPr>
              <a:buClr>
                <a:srgbClr val="597595"/>
              </a:buClr>
            </a:pPr>
            <a:r>
              <a:rPr lang="en-US" sz="1400" dirty="0"/>
              <a:t>Map visualization of clustered Dallas Neighborhoods </a:t>
            </a:r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pPr>
              <a:buClr>
                <a:srgbClr val="597595"/>
              </a:buClr>
            </a:pPr>
            <a:endParaRPr lang="en-US" sz="1700" dirty="0"/>
          </a:p>
          <a:p>
            <a:r>
              <a:rPr lang="en-US" sz="1400" dirty="0"/>
              <a:t> -  moderate number of Grocery Stores </a:t>
            </a:r>
          </a:p>
          <a:p>
            <a:r>
              <a:rPr lang="en-US" sz="1400" b="1" dirty="0"/>
              <a:t> - low number to no existence of Grocery 		Stores – </a:t>
            </a:r>
            <a:r>
              <a:rPr lang="en-US" sz="1400" b="1" dirty="0">
                <a:solidFill>
                  <a:srgbClr val="FFFF00"/>
                </a:solidFill>
              </a:rPr>
              <a:t>recommended !!!!</a:t>
            </a:r>
          </a:p>
          <a:p>
            <a:r>
              <a:rPr lang="en-US" sz="1400" dirty="0"/>
              <a:t>- high concentration of Grocery Stores</a:t>
            </a:r>
          </a:p>
          <a:p>
            <a:pPr>
              <a:buClr>
                <a:srgbClr val="597595"/>
              </a:buClr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0997-15A9-46DE-8C19-D68685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26349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E43EC-D371-43D7-86FB-C3E77BEC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13" y="1905000"/>
            <a:ext cx="3495675" cy="2152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746098D-AD02-462A-8EF5-1FC81EE12C63}"/>
              </a:ext>
            </a:extLst>
          </p:cNvPr>
          <p:cNvSpPr/>
          <p:nvPr/>
        </p:nvSpPr>
        <p:spPr>
          <a:xfrm>
            <a:off x="333424" y="4602658"/>
            <a:ext cx="227001" cy="2283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B99129-45E1-4073-B4D0-90FADC6852A0}"/>
              </a:ext>
            </a:extLst>
          </p:cNvPr>
          <p:cNvSpPr/>
          <p:nvPr/>
        </p:nvSpPr>
        <p:spPr>
          <a:xfrm>
            <a:off x="333424" y="4939399"/>
            <a:ext cx="227001" cy="228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44D3D0-8521-4221-BFFC-0B15EE1BCB28}"/>
              </a:ext>
            </a:extLst>
          </p:cNvPr>
          <p:cNvSpPr/>
          <p:nvPr/>
        </p:nvSpPr>
        <p:spPr>
          <a:xfrm>
            <a:off x="322612" y="5468781"/>
            <a:ext cx="227001" cy="228331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D0B7B-84CA-4FCF-B551-ABC53766E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1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07E55-C5E1-459F-AA9C-FFA8D236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36" y="2866268"/>
            <a:ext cx="9456811" cy="307106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765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139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Capstone project  Starting a grocery store in Dallas, Texas</vt:lpstr>
      <vt:lpstr>Introduction</vt:lpstr>
      <vt:lpstr>Data Sources</vt:lpstr>
      <vt:lpstr>Methodology</vt:lpstr>
      <vt:lpstr>Results </vt:lpstr>
      <vt:lpstr>Results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Starting a grocery store in Dallas, Texas</dc:title>
  <dc:creator>Jianing</dc:creator>
  <cp:lastModifiedBy>Jianing</cp:lastModifiedBy>
  <cp:revision>3</cp:revision>
  <dcterms:created xsi:type="dcterms:W3CDTF">2020-05-27T18:28:32Z</dcterms:created>
  <dcterms:modified xsi:type="dcterms:W3CDTF">2020-05-27T18:48:56Z</dcterms:modified>
</cp:coreProperties>
</file>