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61" r:id="rId5"/>
    <p:sldId id="273" r:id="rId6"/>
    <p:sldId id="296" r:id="rId7"/>
    <p:sldId id="267" r:id="rId8"/>
    <p:sldId id="268" r:id="rId9"/>
    <p:sldId id="270" r:id="rId10"/>
    <p:sldId id="269" r:id="rId11"/>
    <p:sldId id="271" r:id="rId12"/>
    <p:sldId id="272" r:id="rId13"/>
    <p:sldId id="280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90" r:id="rId29"/>
    <p:sldId id="291" r:id="rId30"/>
    <p:sldId id="292" r:id="rId31"/>
    <p:sldId id="293" r:id="rId32"/>
    <p:sldId id="294" r:id="rId33"/>
    <p:sldId id="295" r:id="rId34"/>
    <p:sldId id="266" r:id="rId35"/>
  </p:sldIdLst>
  <p:sldSz cx="12192000" cy="6137275"/>
  <p:notesSz cx="12192000" cy="8121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94660"/>
  </p:normalViewPr>
  <p:slideViewPr>
    <p:cSldViewPr>
      <p:cViewPr varScale="1">
        <p:scale>
          <a:sx n="121" d="100"/>
          <a:sy n="121" d="100"/>
        </p:scale>
        <p:origin x="114" y="108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06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06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76E3540-06D8-4B66-8D76-C1B2EBF5402B}" type="datetime1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75025" y="1016000"/>
            <a:ext cx="5441950" cy="274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908425"/>
            <a:ext cx="9753600" cy="319881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715250"/>
            <a:ext cx="5283200" cy="406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7715250"/>
            <a:ext cx="5283200" cy="406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E33EFF9-7A70-44B4-8E93-CD792D1C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09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3EFF9-7A70-44B4-8E93-CD792D1CC5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7405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37405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387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21C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182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7405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5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youtu.be/ro415H9-X3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8665"/>
            <a:ext cx="12191999" cy="6857999"/>
            <a:chOff x="1" y="18665"/>
            <a:chExt cx="12191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18665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775" y="1981200"/>
              <a:ext cx="4362449" cy="380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3412" y="1132205"/>
            <a:ext cx="584708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950" b="1" spc="-280" dirty="0">
                <a:latin typeface="Arial"/>
                <a:cs typeface="Arial"/>
              </a:rPr>
              <a:t>ITMAN</a:t>
            </a:r>
            <a:r>
              <a:rPr sz="4950" b="1" spc="-65" dirty="0">
                <a:latin typeface="Arial"/>
                <a:cs typeface="Arial"/>
              </a:rPr>
              <a:t> </a:t>
            </a:r>
            <a:r>
              <a:rPr sz="5050" b="1" spc="-975" dirty="0">
                <a:latin typeface="Malgun Gothic"/>
                <a:cs typeface="Malgun Gothic"/>
              </a:rPr>
              <a:t>자산관리</a:t>
            </a:r>
            <a:r>
              <a:rPr sz="5050" b="1" spc="-490" dirty="0">
                <a:latin typeface="Malgun Gothic"/>
                <a:cs typeface="Malgun Gothic"/>
              </a:rPr>
              <a:t> </a:t>
            </a:r>
            <a:r>
              <a:rPr sz="5050" b="1" spc="-994" dirty="0">
                <a:latin typeface="Malgun Gothic"/>
                <a:cs typeface="Malgun Gothic"/>
              </a:rPr>
              <a:t>시스템</a:t>
            </a:r>
            <a:endParaRPr sz="5050" dirty="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43485" y="2564421"/>
            <a:ext cx="2105025" cy="2464778"/>
            <a:chOff x="4914899" y="2457449"/>
            <a:chExt cx="2105025" cy="25717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899" y="2457449"/>
              <a:ext cx="228599" cy="2000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72074" y="3162299"/>
              <a:ext cx="1847850" cy="1866900"/>
            </a:xfrm>
            <a:custGeom>
              <a:avLst/>
              <a:gdLst/>
              <a:ahLst/>
              <a:cxnLst/>
              <a:rect l="l" t="t" r="r" b="b"/>
              <a:pathLst>
                <a:path w="1847850" h="1866900">
                  <a:moveTo>
                    <a:pt x="1776652" y="1866899"/>
                  </a:moveTo>
                  <a:lnTo>
                    <a:pt x="71196" y="1866899"/>
                  </a:lnTo>
                  <a:lnTo>
                    <a:pt x="66240" y="1866411"/>
                  </a:lnTo>
                  <a:lnTo>
                    <a:pt x="29705" y="1851278"/>
                  </a:lnTo>
                  <a:lnTo>
                    <a:pt x="3885" y="1815237"/>
                  </a:lnTo>
                  <a:lnTo>
                    <a:pt x="0" y="1795703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776652" y="0"/>
                  </a:lnTo>
                  <a:lnTo>
                    <a:pt x="1818143" y="15621"/>
                  </a:lnTo>
                  <a:lnTo>
                    <a:pt x="1843962" y="51661"/>
                  </a:lnTo>
                  <a:lnTo>
                    <a:pt x="1847849" y="71196"/>
                  </a:lnTo>
                  <a:lnTo>
                    <a:pt x="1847849" y="1795703"/>
                  </a:lnTo>
                  <a:lnTo>
                    <a:pt x="1832226" y="1837194"/>
                  </a:lnTo>
                  <a:lnTo>
                    <a:pt x="1796187" y="1863013"/>
                  </a:lnTo>
                  <a:lnTo>
                    <a:pt x="1781607" y="1866411"/>
                  </a:lnTo>
                  <a:lnTo>
                    <a:pt x="1776652" y="1866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0674" y="3428999"/>
              <a:ext cx="285749" cy="2285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0674" y="3895724"/>
              <a:ext cx="152399" cy="1714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0674" y="4238624"/>
              <a:ext cx="152399" cy="1714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0674" y="4581524"/>
              <a:ext cx="152399" cy="1714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21630" y="2495165"/>
            <a:ext cx="2045970" cy="23891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000" spc="-365" dirty="0">
                <a:solidFill>
                  <a:srgbClr val="4A5462"/>
                </a:solidFill>
                <a:latin typeface="Malgun Gothic"/>
                <a:cs typeface="Malgun Gothic"/>
              </a:rPr>
              <a:t>통합</a:t>
            </a:r>
            <a:r>
              <a:rPr sz="2000" spc="-1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2000" spc="-370" dirty="0">
                <a:solidFill>
                  <a:srgbClr val="4A5462"/>
                </a:solidFill>
                <a:latin typeface="Malgun Gothic"/>
                <a:cs typeface="Malgun Gothic"/>
              </a:rPr>
              <a:t>자산관리</a:t>
            </a:r>
            <a:r>
              <a:rPr sz="2000" spc="-1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2000" spc="-395" dirty="0">
                <a:solidFill>
                  <a:srgbClr val="4A5462"/>
                </a:solidFill>
                <a:latin typeface="Malgun Gothic"/>
                <a:cs typeface="Malgun Gothic"/>
              </a:rPr>
              <a:t>플랫폼</a:t>
            </a:r>
            <a:endParaRPr sz="20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 smtClean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100" dirty="0">
              <a:latin typeface="Malgun Gothic"/>
              <a:cs typeface="Malgun Gothic"/>
            </a:endParaRPr>
          </a:p>
          <a:p>
            <a:pPr marL="60325" algn="ctr">
              <a:lnSpc>
                <a:spcPct val="100000"/>
              </a:lnSpc>
              <a:spcBef>
                <a:spcPts val="5"/>
              </a:spcBef>
            </a:pPr>
            <a:endParaRPr lang="en-US" sz="2000" b="1" spc="-185" dirty="0">
              <a:solidFill>
                <a:srgbClr val="374050"/>
              </a:solidFill>
              <a:latin typeface="Malgun Gothic"/>
              <a:cs typeface="Arial"/>
            </a:endParaRPr>
          </a:p>
          <a:p>
            <a:pPr marL="60325" algn="l">
              <a:lnSpc>
                <a:spcPct val="100000"/>
              </a:lnSpc>
              <a:spcBef>
                <a:spcPts val="5"/>
              </a:spcBef>
            </a:pPr>
            <a:r>
              <a:rPr lang="en-US" sz="1950" b="1" spc="-10" dirty="0" smtClean="0">
                <a:solidFill>
                  <a:srgbClr val="374050"/>
                </a:solidFill>
                <a:latin typeface="Arial"/>
                <a:cs typeface="Arial"/>
              </a:rPr>
              <a:t>       </a:t>
            </a:r>
            <a:r>
              <a:rPr sz="1950" b="1" spc="-10" dirty="0" smtClean="0">
                <a:solidFill>
                  <a:srgbClr val="374050"/>
                </a:solidFill>
                <a:latin typeface="Arial"/>
                <a:cs typeface="Arial"/>
              </a:rPr>
              <a:t>DRINK</a:t>
            </a:r>
            <a:endParaRPr sz="1950" dirty="0">
              <a:latin typeface="Arial"/>
              <a:cs typeface="Arial"/>
            </a:endParaRPr>
          </a:p>
          <a:p>
            <a:pPr marL="421640" marR="714375" algn="just">
              <a:lnSpc>
                <a:spcPct val="150000"/>
              </a:lnSpc>
              <a:spcBef>
                <a:spcPts val="500"/>
              </a:spcBef>
            </a:pPr>
            <a:r>
              <a:rPr sz="1500" spc="-240" dirty="0">
                <a:solidFill>
                  <a:srgbClr val="4A5462"/>
                </a:solidFill>
                <a:latin typeface="Malgun Gothic"/>
                <a:cs typeface="Malgun Gothic"/>
              </a:rPr>
              <a:t>팀장</a:t>
            </a:r>
            <a:r>
              <a:rPr sz="1500" spc="-240" dirty="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sz="1500" spc="1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00" spc="-240" dirty="0">
                <a:solidFill>
                  <a:srgbClr val="4A5462"/>
                </a:solidFill>
                <a:latin typeface="Malgun Gothic"/>
                <a:cs typeface="Malgun Gothic"/>
              </a:rPr>
              <a:t>송혁진 팀원</a:t>
            </a:r>
            <a:r>
              <a:rPr sz="1500" spc="-240" dirty="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sz="1500" spc="1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00" spc="-240" dirty="0">
                <a:solidFill>
                  <a:srgbClr val="4A5462"/>
                </a:solidFill>
                <a:latin typeface="Malgun Gothic"/>
                <a:cs typeface="Malgun Gothic"/>
              </a:rPr>
              <a:t>김선우 </a:t>
            </a:r>
            <a:r>
              <a:rPr sz="1500" spc="-180" dirty="0">
                <a:solidFill>
                  <a:srgbClr val="4A5462"/>
                </a:solidFill>
                <a:latin typeface="Malgun Gothic"/>
                <a:cs typeface="Malgun Gothic"/>
              </a:rPr>
              <a:t>팀원</a:t>
            </a:r>
            <a:r>
              <a:rPr sz="1500" spc="-180" dirty="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sz="150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00" spc="-240" dirty="0">
                <a:solidFill>
                  <a:srgbClr val="4A5462"/>
                </a:solidFill>
                <a:latin typeface="Malgun Gothic"/>
                <a:cs typeface="Malgun Gothic"/>
              </a:rPr>
              <a:t>한진용</a:t>
            </a:r>
            <a:endParaRPr sz="15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60099" y="6323959"/>
            <a:ext cx="78676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55" dirty="0" smtClean="0">
                <a:solidFill>
                  <a:srgbClr val="6A7280"/>
                </a:solidFill>
                <a:latin typeface="Arial"/>
                <a:cs typeface="Arial"/>
              </a:rPr>
              <a:t>2025.08.</a:t>
            </a:r>
            <a:r>
              <a:rPr lang="en-US" sz="1300" spc="-55" dirty="0" smtClean="0">
                <a:solidFill>
                  <a:srgbClr val="6A7280"/>
                </a:solidFill>
                <a:latin typeface="Arial"/>
                <a:cs typeface="Arial"/>
              </a:rPr>
              <a:t>20</a:t>
            </a: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819900"/>
            <a:ext cx="12191999" cy="38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7600" y="0"/>
            <a:ext cx="44958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7600" y="0"/>
            <a:ext cx="45720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0"/>
            <a:ext cx="74676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4275" y="1163637"/>
            <a:ext cx="4743450" cy="38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4778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5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0601" y="0"/>
            <a:ext cx="982979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0600" y="0"/>
            <a:ext cx="98298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0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915" y="0"/>
            <a:ext cx="963416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3800" y="1477962"/>
            <a:ext cx="4724400" cy="3181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5540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7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2850" y="1492250"/>
            <a:ext cx="4686300" cy="3152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6302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2850" y="1501775"/>
            <a:ext cx="4686300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6302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1323" y="258762"/>
            <a:ext cx="11499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>
                <a:solidFill>
                  <a:srgbClr val="1F2937"/>
                </a:solidFill>
                <a:latin typeface="Malgun Gothic"/>
                <a:cs typeface="Malgun Gothic"/>
              </a:rPr>
              <a:t>팀</a:t>
            </a:r>
            <a:r>
              <a:rPr sz="2800" spc="-229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2600" spc="-25" dirty="0">
                <a:solidFill>
                  <a:srgbClr val="1F2937"/>
                </a:solidFill>
                <a:latin typeface="Malgun Gothic"/>
                <a:cs typeface="Malgun Gothic"/>
              </a:rPr>
              <a:t>소</a:t>
            </a:r>
            <a:r>
              <a:rPr sz="2800" spc="-25" dirty="0">
                <a:solidFill>
                  <a:srgbClr val="1F2937"/>
                </a:solidFill>
                <a:latin typeface="Malgun Gothic"/>
                <a:cs typeface="Malgun Gothic"/>
              </a:rPr>
              <a:t>개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251" y="1142354"/>
            <a:ext cx="129540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b="1" dirty="0">
                <a:solidFill>
                  <a:srgbClr val="374050"/>
                </a:solidFill>
                <a:latin typeface="Arial"/>
                <a:cs typeface="Arial"/>
              </a:rPr>
              <a:t>DRINK</a:t>
            </a:r>
            <a:r>
              <a:rPr sz="2250" b="1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2350" spc="-50" dirty="0">
                <a:solidFill>
                  <a:srgbClr val="374050"/>
                </a:solidFill>
              </a:rPr>
              <a:t>팀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3638" y="1611275"/>
            <a:ext cx="22447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4A5462"/>
                </a:solidFill>
                <a:latin typeface="Arial"/>
                <a:cs typeface="Arial"/>
              </a:rPr>
              <a:t>ITMAN</a:t>
            </a:r>
            <a:r>
              <a:rPr sz="135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Malgun Gothic"/>
                <a:cs typeface="Malgun Gothic"/>
              </a:rPr>
              <a:t>자산관리</a:t>
            </a:r>
            <a:r>
              <a:rPr sz="1350" spc="-10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350" spc="-20" dirty="0">
                <a:solidFill>
                  <a:srgbClr val="4A5462"/>
                </a:solidFill>
                <a:latin typeface="Malgun Gothic"/>
                <a:cs typeface="Malgun Gothic"/>
              </a:rPr>
              <a:t>시스템</a:t>
            </a:r>
            <a:r>
              <a:rPr sz="1350" spc="-10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350" spc="-25" dirty="0">
                <a:solidFill>
                  <a:srgbClr val="4A5462"/>
                </a:solidFill>
                <a:latin typeface="Malgun Gothic"/>
                <a:cs typeface="Malgun Gothic"/>
              </a:rPr>
              <a:t>개발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1874" y="2604415"/>
            <a:ext cx="70485" cy="1759622"/>
          </a:xfrm>
          <a:custGeom>
            <a:avLst/>
            <a:gdLst/>
            <a:ahLst/>
            <a:cxnLst/>
            <a:rect l="l" t="t" r="r" b="b"/>
            <a:pathLst>
              <a:path w="70484" h="3771900">
                <a:moveTo>
                  <a:pt x="70450" y="3771344"/>
                </a:moveTo>
                <a:lnTo>
                  <a:pt x="33857" y="3758791"/>
                </a:lnTo>
                <a:lnTo>
                  <a:pt x="5800" y="3724581"/>
                </a:lnTo>
                <a:lnTo>
                  <a:pt x="0" y="36954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3695422"/>
                </a:lnTo>
                <a:lnTo>
                  <a:pt x="44514" y="3737763"/>
                </a:lnTo>
                <a:lnTo>
                  <a:pt x="66287" y="3769688"/>
                </a:lnTo>
                <a:lnTo>
                  <a:pt x="70450" y="37713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98574" y="3175915"/>
            <a:ext cx="400050" cy="495300"/>
            <a:chOff x="647699" y="2400299"/>
            <a:chExt cx="400050" cy="495300"/>
          </a:xfrm>
        </p:grpSpPr>
        <p:sp>
          <p:nvSpPr>
            <p:cNvPr id="7" name="object 7"/>
            <p:cNvSpPr/>
            <p:nvPr/>
          </p:nvSpPr>
          <p:spPr>
            <a:xfrm>
              <a:off x="647699" y="20841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2" y="491456"/>
                  </a:lnTo>
                  <a:lnTo>
                    <a:pt x="123478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10" y="406402"/>
                  </a:lnTo>
                  <a:lnTo>
                    <a:pt x="15225" y="371820"/>
                  </a:lnTo>
                  <a:lnTo>
                    <a:pt x="3843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3" y="161001"/>
                  </a:lnTo>
                  <a:lnTo>
                    <a:pt x="15225" y="123478"/>
                  </a:lnTo>
                  <a:lnTo>
                    <a:pt x="33710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2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1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0"/>
                  </a:lnTo>
                  <a:lnTo>
                    <a:pt x="366339" y="406402"/>
                  </a:lnTo>
                  <a:lnTo>
                    <a:pt x="341463" y="436713"/>
                  </a:lnTo>
                  <a:lnTo>
                    <a:pt x="311152" y="461588"/>
                  </a:lnTo>
                  <a:lnTo>
                    <a:pt x="276571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2198464"/>
              <a:ext cx="171449" cy="266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8324" y="2801247"/>
            <a:ext cx="596900" cy="5308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spc="-40" dirty="0">
                <a:solidFill>
                  <a:srgbClr val="1F2937"/>
                </a:solidFill>
                <a:latin typeface="Malgun Gothic"/>
                <a:cs typeface="Malgun Gothic"/>
              </a:rPr>
              <a:t>송혁진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25" dirty="0">
                <a:solidFill>
                  <a:srgbClr val="16A24A"/>
                </a:solidFill>
                <a:latin typeface="Malgun Gothic"/>
                <a:cs typeface="Malgun Gothic"/>
              </a:rPr>
              <a:t>팀장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6762" y="3678085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9334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6" y="212792"/>
                </a:lnTo>
                <a:lnTo>
                  <a:pt x="7791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933449" y="0"/>
                </a:lnTo>
                <a:lnTo>
                  <a:pt x="972159" y="5740"/>
                </a:lnTo>
                <a:lnTo>
                  <a:pt x="1007535" y="22473"/>
                </a:lnTo>
                <a:lnTo>
                  <a:pt x="1036531" y="48752"/>
                </a:lnTo>
                <a:lnTo>
                  <a:pt x="1056649" y="82318"/>
                </a:lnTo>
                <a:lnTo>
                  <a:pt x="1066159" y="120278"/>
                </a:lnTo>
                <a:lnTo>
                  <a:pt x="1066799" y="133349"/>
                </a:lnTo>
                <a:lnTo>
                  <a:pt x="1066639" y="139901"/>
                </a:lnTo>
                <a:lnTo>
                  <a:pt x="1059008" y="178266"/>
                </a:lnTo>
                <a:lnTo>
                  <a:pt x="1040553" y="212792"/>
                </a:lnTo>
                <a:lnTo>
                  <a:pt x="1012893" y="240453"/>
                </a:lnTo>
                <a:lnTo>
                  <a:pt x="978366" y="258908"/>
                </a:lnTo>
                <a:lnTo>
                  <a:pt x="940001" y="266539"/>
                </a:lnTo>
                <a:lnTo>
                  <a:pt x="93344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7862" y="3678085"/>
            <a:ext cx="800100" cy="266700"/>
          </a:xfrm>
          <a:custGeom>
            <a:avLst/>
            <a:gdLst/>
            <a:ahLst/>
            <a:cxnLst/>
            <a:rect l="l" t="t" r="r" b="b"/>
            <a:pathLst>
              <a:path w="800100" h="266700">
                <a:moveTo>
                  <a:pt x="6667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6" y="212792"/>
                </a:lnTo>
                <a:lnTo>
                  <a:pt x="7791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66749" y="0"/>
                </a:lnTo>
                <a:lnTo>
                  <a:pt x="705459" y="5740"/>
                </a:lnTo>
                <a:lnTo>
                  <a:pt x="740834" y="22473"/>
                </a:lnTo>
                <a:lnTo>
                  <a:pt x="769831" y="48752"/>
                </a:lnTo>
                <a:lnTo>
                  <a:pt x="789949" y="82318"/>
                </a:lnTo>
                <a:lnTo>
                  <a:pt x="799459" y="120278"/>
                </a:lnTo>
                <a:lnTo>
                  <a:pt x="800099" y="133349"/>
                </a:lnTo>
                <a:lnTo>
                  <a:pt x="799939" y="139901"/>
                </a:lnTo>
                <a:lnTo>
                  <a:pt x="792307" y="178266"/>
                </a:lnTo>
                <a:lnTo>
                  <a:pt x="773853" y="212792"/>
                </a:lnTo>
                <a:lnTo>
                  <a:pt x="746193" y="240453"/>
                </a:lnTo>
                <a:lnTo>
                  <a:pt x="711666" y="258908"/>
                </a:lnTo>
                <a:lnTo>
                  <a:pt x="673301" y="266539"/>
                </a:lnTo>
                <a:lnTo>
                  <a:pt x="66674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2262" y="3678085"/>
            <a:ext cx="800100" cy="266700"/>
          </a:xfrm>
          <a:custGeom>
            <a:avLst/>
            <a:gdLst/>
            <a:ahLst/>
            <a:cxnLst/>
            <a:rect l="l" t="t" r="r" b="b"/>
            <a:pathLst>
              <a:path w="800100" h="266700">
                <a:moveTo>
                  <a:pt x="6667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2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66749" y="0"/>
                </a:lnTo>
                <a:lnTo>
                  <a:pt x="705459" y="5740"/>
                </a:lnTo>
                <a:lnTo>
                  <a:pt x="740834" y="22473"/>
                </a:lnTo>
                <a:lnTo>
                  <a:pt x="769831" y="48752"/>
                </a:lnTo>
                <a:lnTo>
                  <a:pt x="789949" y="82318"/>
                </a:lnTo>
                <a:lnTo>
                  <a:pt x="799459" y="120278"/>
                </a:lnTo>
                <a:lnTo>
                  <a:pt x="800099" y="133349"/>
                </a:lnTo>
                <a:lnTo>
                  <a:pt x="799939" y="139901"/>
                </a:lnTo>
                <a:lnTo>
                  <a:pt x="792308" y="178266"/>
                </a:lnTo>
                <a:lnTo>
                  <a:pt x="773853" y="212792"/>
                </a:lnTo>
                <a:lnTo>
                  <a:pt x="746192" y="240453"/>
                </a:lnTo>
                <a:lnTo>
                  <a:pt x="711666" y="258908"/>
                </a:lnTo>
                <a:lnTo>
                  <a:pt x="673301" y="266539"/>
                </a:lnTo>
                <a:lnTo>
                  <a:pt x="66674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8074" y="2604415"/>
            <a:ext cx="70485" cy="1759622"/>
          </a:xfrm>
          <a:custGeom>
            <a:avLst/>
            <a:gdLst/>
            <a:ahLst/>
            <a:cxnLst/>
            <a:rect l="l" t="t" r="r" b="b"/>
            <a:pathLst>
              <a:path w="70485" h="3771900">
                <a:moveTo>
                  <a:pt x="70449" y="3771344"/>
                </a:moveTo>
                <a:lnTo>
                  <a:pt x="33857" y="3758791"/>
                </a:lnTo>
                <a:lnTo>
                  <a:pt x="5800" y="3724581"/>
                </a:lnTo>
                <a:lnTo>
                  <a:pt x="0" y="3695422"/>
                </a:lnTo>
                <a:lnTo>
                  <a:pt x="0" y="75922"/>
                </a:lnTo>
                <a:lnTo>
                  <a:pt x="12829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3695422"/>
                </a:lnTo>
                <a:lnTo>
                  <a:pt x="44514" y="3737763"/>
                </a:lnTo>
                <a:lnTo>
                  <a:pt x="66287" y="3769688"/>
                </a:lnTo>
                <a:lnTo>
                  <a:pt x="70449" y="377134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184774" y="3175915"/>
            <a:ext cx="400050" cy="495300"/>
            <a:chOff x="4533899" y="2400299"/>
            <a:chExt cx="400050" cy="495300"/>
          </a:xfrm>
        </p:grpSpPr>
        <p:sp>
          <p:nvSpPr>
            <p:cNvPr id="16" name="object 16"/>
            <p:cNvSpPr/>
            <p:nvPr/>
          </p:nvSpPr>
          <p:spPr>
            <a:xfrm>
              <a:off x="4533899" y="20841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1" y="491456"/>
                  </a:lnTo>
                  <a:lnTo>
                    <a:pt x="123478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09" y="406402"/>
                  </a:lnTo>
                  <a:lnTo>
                    <a:pt x="15225" y="371820"/>
                  </a:lnTo>
                  <a:lnTo>
                    <a:pt x="3842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5" y="123478"/>
                  </a:lnTo>
                  <a:lnTo>
                    <a:pt x="33709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1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0"/>
                  </a:lnTo>
                  <a:lnTo>
                    <a:pt x="366339" y="406402"/>
                  </a:lnTo>
                  <a:lnTo>
                    <a:pt x="341463" y="436713"/>
                  </a:lnTo>
                  <a:lnTo>
                    <a:pt x="311152" y="461588"/>
                  </a:lnTo>
                  <a:lnTo>
                    <a:pt x="276570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2198464"/>
              <a:ext cx="171449" cy="2666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24524" y="2801247"/>
            <a:ext cx="596900" cy="5308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spc="-40" dirty="0">
                <a:solidFill>
                  <a:srgbClr val="1F2937"/>
                </a:solidFill>
                <a:latin typeface="Malgun Gothic"/>
                <a:cs typeface="Malgun Gothic"/>
              </a:rPr>
              <a:t>김선우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25" dirty="0">
                <a:solidFill>
                  <a:srgbClr val="E9580C"/>
                </a:solidFill>
                <a:latin typeface="Malgun Gothic"/>
                <a:cs typeface="Malgun Gothic"/>
              </a:rPr>
              <a:t>팀원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1599" y="3678085"/>
            <a:ext cx="514350" cy="266700"/>
          </a:xfrm>
          <a:custGeom>
            <a:avLst/>
            <a:gdLst/>
            <a:ahLst/>
            <a:cxnLst/>
            <a:rect l="l" t="t" r="r" b="b"/>
            <a:pathLst>
              <a:path w="514350" h="266700">
                <a:moveTo>
                  <a:pt x="3809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1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380999" y="0"/>
                </a:lnTo>
                <a:lnTo>
                  <a:pt x="419708" y="5740"/>
                </a:lnTo>
                <a:lnTo>
                  <a:pt x="455084" y="22473"/>
                </a:lnTo>
                <a:lnTo>
                  <a:pt x="484082" y="48752"/>
                </a:lnTo>
                <a:lnTo>
                  <a:pt x="504198" y="82318"/>
                </a:lnTo>
                <a:lnTo>
                  <a:pt x="513709" y="120278"/>
                </a:lnTo>
                <a:lnTo>
                  <a:pt x="514349" y="133349"/>
                </a:lnTo>
                <a:lnTo>
                  <a:pt x="514189" y="139901"/>
                </a:lnTo>
                <a:lnTo>
                  <a:pt x="506557" y="178266"/>
                </a:lnTo>
                <a:lnTo>
                  <a:pt x="488103" y="212792"/>
                </a:lnTo>
                <a:lnTo>
                  <a:pt x="460442" y="240452"/>
                </a:lnTo>
                <a:lnTo>
                  <a:pt x="425916" y="258907"/>
                </a:lnTo>
                <a:lnTo>
                  <a:pt x="387551" y="266539"/>
                </a:lnTo>
                <a:lnTo>
                  <a:pt x="38099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0249" y="3678085"/>
            <a:ext cx="609600" cy="266700"/>
          </a:xfrm>
          <a:custGeom>
            <a:avLst/>
            <a:gdLst/>
            <a:ahLst/>
            <a:cxnLst/>
            <a:rect l="l" t="t" r="r" b="b"/>
            <a:pathLst>
              <a:path w="609600" h="266700">
                <a:moveTo>
                  <a:pt x="4762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1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476249" y="0"/>
                </a:lnTo>
                <a:lnTo>
                  <a:pt x="514959" y="5740"/>
                </a:lnTo>
                <a:lnTo>
                  <a:pt x="550334" y="22473"/>
                </a:lnTo>
                <a:lnTo>
                  <a:pt x="579331" y="48752"/>
                </a:lnTo>
                <a:lnTo>
                  <a:pt x="599448" y="82318"/>
                </a:lnTo>
                <a:lnTo>
                  <a:pt x="608958" y="120278"/>
                </a:lnTo>
                <a:lnTo>
                  <a:pt x="609599" y="133349"/>
                </a:lnTo>
                <a:lnTo>
                  <a:pt x="609439" y="139901"/>
                </a:lnTo>
                <a:lnTo>
                  <a:pt x="601807" y="178266"/>
                </a:lnTo>
                <a:lnTo>
                  <a:pt x="583353" y="212792"/>
                </a:lnTo>
                <a:lnTo>
                  <a:pt x="555692" y="240452"/>
                </a:lnTo>
                <a:lnTo>
                  <a:pt x="521166" y="258907"/>
                </a:lnTo>
                <a:lnTo>
                  <a:pt x="482801" y="266539"/>
                </a:lnTo>
                <a:lnTo>
                  <a:pt x="47624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4149" y="3678085"/>
            <a:ext cx="704850" cy="266700"/>
          </a:xfrm>
          <a:custGeom>
            <a:avLst/>
            <a:gdLst/>
            <a:ahLst/>
            <a:cxnLst/>
            <a:rect l="l" t="t" r="r" b="b"/>
            <a:pathLst>
              <a:path w="704850" h="266700">
                <a:moveTo>
                  <a:pt x="5714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1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571499" y="0"/>
                </a:lnTo>
                <a:lnTo>
                  <a:pt x="610208" y="5740"/>
                </a:lnTo>
                <a:lnTo>
                  <a:pt x="645583" y="22473"/>
                </a:lnTo>
                <a:lnTo>
                  <a:pt x="674580" y="48752"/>
                </a:lnTo>
                <a:lnTo>
                  <a:pt x="694698" y="82318"/>
                </a:lnTo>
                <a:lnTo>
                  <a:pt x="704208" y="120278"/>
                </a:lnTo>
                <a:lnTo>
                  <a:pt x="704849" y="133349"/>
                </a:lnTo>
                <a:lnTo>
                  <a:pt x="704689" y="139901"/>
                </a:lnTo>
                <a:lnTo>
                  <a:pt x="697057" y="178266"/>
                </a:lnTo>
                <a:lnTo>
                  <a:pt x="678602" y="212792"/>
                </a:lnTo>
                <a:lnTo>
                  <a:pt x="650941" y="240452"/>
                </a:lnTo>
                <a:lnTo>
                  <a:pt x="616415" y="258907"/>
                </a:lnTo>
                <a:lnTo>
                  <a:pt x="578051" y="266539"/>
                </a:lnTo>
                <a:lnTo>
                  <a:pt x="57149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6196" y="3713011"/>
            <a:ext cx="4997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MyBatis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04274" y="2604415"/>
            <a:ext cx="70485" cy="1759622"/>
          </a:xfrm>
          <a:custGeom>
            <a:avLst/>
            <a:gdLst/>
            <a:ahLst/>
            <a:cxnLst/>
            <a:rect l="l" t="t" r="r" b="b"/>
            <a:pathLst>
              <a:path w="70484" h="3771900">
                <a:moveTo>
                  <a:pt x="70450" y="3771344"/>
                </a:moveTo>
                <a:lnTo>
                  <a:pt x="33857" y="3758791"/>
                </a:lnTo>
                <a:lnTo>
                  <a:pt x="5800" y="3724581"/>
                </a:lnTo>
                <a:lnTo>
                  <a:pt x="0" y="3695421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3695421"/>
                </a:lnTo>
                <a:lnTo>
                  <a:pt x="44515" y="3737763"/>
                </a:lnTo>
                <a:lnTo>
                  <a:pt x="66287" y="3769688"/>
                </a:lnTo>
                <a:lnTo>
                  <a:pt x="70450" y="377134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070974" y="3175915"/>
            <a:ext cx="400050" cy="495300"/>
            <a:chOff x="8420099" y="2400299"/>
            <a:chExt cx="400050" cy="495300"/>
          </a:xfrm>
        </p:grpSpPr>
        <p:sp>
          <p:nvSpPr>
            <p:cNvPr id="27" name="object 27"/>
            <p:cNvSpPr/>
            <p:nvPr/>
          </p:nvSpPr>
          <p:spPr>
            <a:xfrm>
              <a:off x="8420099" y="20841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0" y="491456"/>
                  </a:lnTo>
                  <a:lnTo>
                    <a:pt x="123477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08" y="406402"/>
                  </a:lnTo>
                  <a:lnTo>
                    <a:pt x="15224" y="371820"/>
                  </a:lnTo>
                  <a:lnTo>
                    <a:pt x="3842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4" y="123478"/>
                  </a:lnTo>
                  <a:lnTo>
                    <a:pt x="33708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7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7" y="5996"/>
                  </a:lnTo>
                  <a:lnTo>
                    <a:pt x="285556" y="19208"/>
                  </a:lnTo>
                  <a:lnTo>
                    <a:pt x="319188" y="39369"/>
                  </a:lnTo>
                  <a:lnTo>
                    <a:pt x="348242" y="65704"/>
                  </a:lnTo>
                  <a:lnTo>
                    <a:pt x="371597" y="97201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0"/>
                  </a:lnTo>
                  <a:lnTo>
                    <a:pt x="366338" y="406402"/>
                  </a:lnTo>
                  <a:lnTo>
                    <a:pt x="341463" y="436713"/>
                  </a:lnTo>
                  <a:lnTo>
                    <a:pt x="311151" y="461588"/>
                  </a:lnTo>
                  <a:lnTo>
                    <a:pt x="276570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399" y="2198464"/>
              <a:ext cx="171449" cy="2666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610725" y="2801247"/>
            <a:ext cx="596900" cy="5308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spc="-40" dirty="0">
                <a:solidFill>
                  <a:srgbClr val="1F2937"/>
                </a:solidFill>
                <a:latin typeface="Malgun Gothic"/>
                <a:cs typeface="Malgun Gothic"/>
              </a:rPr>
              <a:t>한진용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25" dirty="0">
                <a:solidFill>
                  <a:srgbClr val="E9580C"/>
                </a:solidFill>
                <a:latin typeface="Malgun Gothic"/>
                <a:cs typeface="Malgun Gothic"/>
              </a:rPr>
              <a:t>팀원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6" name="object 23"/>
          <p:cNvSpPr txBox="1"/>
          <p:nvPr/>
        </p:nvSpPr>
        <p:spPr>
          <a:xfrm>
            <a:off x="5901055" y="3710212"/>
            <a:ext cx="4997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Spring</a:t>
            </a:r>
          </a:p>
        </p:txBody>
      </p:sp>
      <p:sp>
        <p:nvSpPr>
          <p:cNvPr id="37" name="object 23"/>
          <p:cNvSpPr txBox="1"/>
          <p:nvPr/>
        </p:nvSpPr>
        <p:spPr>
          <a:xfrm>
            <a:off x="5272859" y="3719583"/>
            <a:ext cx="37546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Java</a:t>
            </a:r>
          </a:p>
        </p:txBody>
      </p:sp>
      <p:sp>
        <p:nvSpPr>
          <p:cNvPr id="41" name="object 23"/>
          <p:cNvSpPr txBox="1"/>
          <p:nvPr/>
        </p:nvSpPr>
        <p:spPr>
          <a:xfrm>
            <a:off x="3489102" y="3725671"/>
            <a:ext cx="665161" cy="208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전략 계획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2" name="object 23"/>
          <p:cNvSpPr txBox="1"/>
          <p:nvPr/>
        </p:nvSpPr>
        <p:spPr>
          <a:xfrm>
            <a:off x="2574702" y="3721966"/>
            <a:ext cx="665161" cy="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팀원 조율</a:t>
            </a:r>
            <a:endParaRPr lang="en-US" sz="1050" spc="-10" dirty="0" smtClean="0">
              <a:solidFill>
                <a:srgbClr val="374050"/>
              </a:solidFill>
              <a:latin typeface="Arial"/>
              <a:cs typeface="Arial"/>
            </a:endParaRPr>
          </a:p>
        </p:txBody>
      </p:sp>
      <p:sp>
        <p:nvSpPr>
          <p:cNvPr id="43" name="object 23"/>
          <p:cNvSpPr txBox="1"/>
          <p:nvPr/>
        </p:nvSpPr>
        <p:spPr>
          <a:xfrm>
            <a:off x="1411558" y="3725710"/>
            <a:ext cx="885330" cy="211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프로젝트관리</a:t>
            </a:r>
            <a:endParaRPr lang="en-US" sz="1050" spc="-10" dirty="0" smtClean="0">
              <a:solidFill>
                <a:srgbClr val="374050"/>
              </a:solidFill>
              <a:latin typeface="Arial"/>
              <a:cs typeface="Arial"/>
            </a:endParaRPr>
          </a:p>
        </p:txBody>
      </p:sp>
      <p:sp>
        <p:nvSpPr>
          <p:cNvPr id="44" name="object 19"/>
          <p:cNvSpPr/>
          <p:nvPr/>
        </p:nvSpPr>
        <p:spPr>
          <a:xfrm>
            <a:off x="9067800" y="3671215"/>
            <a:ext cx="514350" cy="266700"/>
          </a:xfrm>
          <a:custGeom>
            <a:avLst/>
            <a:gdLst/>
            <a:ahLst/>
            <a:cxnLst/>
            <a:rect l="l" t="t" r="r" b="b"/>
            <a:pathLst>
              <a:path w="514350" h="266700">
                <a:moveTo>
                  <a:pt x="3809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1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380999" y="0"/>
                </a:lnTo>
                <a:lnTo>
                  <a:pt x="419708" y="5740"/>
                </a:lnTo>
                <a:lnTo>
                  <a:pt x="455084" y="22473"/>
                </a:lnTo>
                <a:lnTo>
                  <a:pt x="484082" y="48752"/>
                </a:lnTo>
                <a:lnTo>
                  <a:pt x="504198" y="82318"/>
                </a:lnTo>
                <a:lnTo>
                  <a:pt x="513709" y="120278"/>
                </a:lnTo>
                <a:lnTo>
                  <a:pt x="514349" y="133349"/>
                </a:lnTo>
                <a:lnTo>
                  <a:pt x="514189" y="139901"/>
                </a:lnTo>
                <a:lnTo>
                  <a:pt x="506557" y="178266"/>
                </a:lnTo>
                <a:lnTo>
                  <a:pt x="488103" y="212792"/>
                </a:lnTo>
                <a:lnTo>
                  <a:pt x="460442" y="240452"/>
                </a:lnTo>
                <a:lnTo>
                  <a:pt x="425916" y="258907"/>
                </a:lnTo>
                <a:lnTo>
                  <a:pt x="387551" y="266539"/>
                </a:lnTo>
                <a:lnTo>
                  <a:pt x="38099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/>
          <p:cNvSpPr/>
          <p:nvPr/>
        </p:nvSpPr>
        <p:spPr>
          <a:xfrm>
            <a:off x="9696450" y="3671215"/>
            <a:ext cx="609600" cy="266700"/>
          </a:xfrm>
          <a:custGeom>
            <a:avLst/>
            <a:gdLst/>
            <a:ahLst/>
            <a:cxnLst/>
            <a:rect l="l" t="t" r="r" b="b"/>
            <a:pathLst>
              <a:path w="609600" h="266700">
                <a:moveTo>
                  <a:pt x="4762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1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476249" y="0"/>
                </a:lnTo>
                <a:lnTo>
                  <a:pt x="514959" y="5740"/>
                </a:lnTo>
                <a:lnTo>
                  <a:pt x="550334" y="22473"/>
                </a:lnTo>
                <a:lnTo>
                  <a:pt x="579331" y="48752"/>
                </a:lnTo>
                <a:lnTo>
                  <a:pt x="599448" y="82318"/>
                </a:lnTo>
                <a:lnTo>
                  <a:pt x="608958" y="120278"/>
                </a:lnTo>
                <a:lnTo>
                  <a:pt x="609599" y="133349"/>
                </a:lnTo>
                <a:lnTo>
                  <a:pt x="609439" y="139901"/>
                </a:lnTo>
                <a:lnTo>
                  <a:pt x="601807" y="178266"/>
                </a:lnTo>
                <a:lnTo>
                  <a:pt x="583353" y="212792"/>
                </a:lnTo>
                <a:lnTo>
                  <a:pt x="555692" y="240452"/>
                </a:lnTo>
                <a:lnTo>
                  <a:pt x="521166" y="258907"/>
                </a:lnTo>
                <a:lnTo>
                  <a:pt x="482801" y="266539"/>
                </a:lnTo>
                <a:lnTo>
                  <a:pt x="47624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2"/>
          <p:cNvSpPr/>
          <p:nvPr/>
        </p:nvSpPr>
        <p:spPr>
          <a:xfrm>
            <a:off x="10420350" y="3671215"/>
            <a:ext cx="704850" cy="266700"/>
          </a:xfrm>
          <a:custGeom>
            <a:avLst/>
            <a:gdLst/>
            <a:ahLst/>
            <a:cxnLst/>
            <a:rect l="l" t="t" r="r" b="b"/>
            <a:pathLst>
              <a:path w="704850" h="266700">
                <a:moveTo>
                  <a:pt x="5714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1" y="88431"/>
                </a:lnTo>
                <a:lnTo>
                  <a:pt x="26245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571499" y="0"/>
                </a:lnTo>
                <a:lnTo>
                  <a:pt x="610208" y="5740"/>
                </a:lnTo>
                <a:lnTo>
                  <a:pt x="645583" y="22473"/>
                </a:lnTo>
                <a:lnTo>
                  <a:pt x="674580" y="48752"/>
                </a:lnTo>
                <a:lnTo>
                  <a:pt x="694698" y="82318"/>
                </a:lnTo>
                <a:lnTo>
                  <a:pt x="704208" y="120278"/>
                </a:lnTo>
                <a:lnTo>
                  <a:pt x="704849" y="133349"/>
                </a:lnTo>
                <a:lnTo>
                  <a:pt x="704689" y="139901"/>
                </a:lnTo>
                <a:lnTo>
                  <a:pt x="697057" y="178266"/>
                </a:lnTo>
                <a:lnTo>
                  <a:pt x="678602" y="212792"/>
                </a:lnTo>
                <a:lnTo>
                  <a:pt x="650941" y="240452"/>
                </a:lnTo>
                <a:lnTo>
                  <a:pt x="616415" y="258907"/>
                </a:lnTo>
                <a:lnTo>
                  <a:pt x="578051" y="266539"/>
                </a:lnTo>
                <a:lnTo>
                  <a:pt x="571499" y="266699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3"/>
          <p:cNvSpPr txBox="1"/>
          <p:nvPr/>
        </p:nvSpPr>
        <p:spPr>
          <a:xfrm>
            <a:off x="10522397" y="3706141"/>
            <a:ext cx="4997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MyBatis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8" name="object 23"/>
          <p:cNvSpPr txBox="1"/>
          <p:nvPr/>
        </p:nvSpPr>
        <p:spPr>
          <a:xfrm>
            <a:off x="9787256" y="3703342"/>
            <a:ext cx="4997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Spring</a:t>
            </a:r>
          </a:p>
        </p:txBody>
      </p:sp>
      <p:sp>
        <p:nvSpPr>
          <p:cNvPr id="49" name="object 23"/>
          <p:cNvSpPr txBox="1"/>
          <p:nvPr/>
        </p:nvSpPr>
        <p:spPr>
          <a:xfrm>
            <a:off x="9159060" y="3712713"/>
            <a:ext cx="37546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-10" dirty="0" smtClean="0">
                <a:solidFill>
                  <a:srgbClr val="374050"/>
                </a:solidFill>
                <a:latin typeface="Arial"/>
                <a:cs typeface="Arial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915" y="0"/>
            <a:ext cx="963416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399" y="0"/>
            <a:ext cx="95250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4287" y="1506537"/>
            <a:ext cx="4543425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1" y="5540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0" y="1492250"/>
            <a:ext cx="4572000" cy="3152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6302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5712" y="1520825"/>
            <a:ext cx="4600575" cy="3095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2" y="630237"/>
            <a:ext cx="1019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6126" y="1514647"/>
            <a:ext cx="4589674" cy="31079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75" y="706437"/>
            <a:ext cx="1204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915" y="0"/>
            <a:ext cx="963416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7550" y="1082823"/>
            <a:ext cx="7618095" cy="27925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8915" y="0"/>
            <a:ext cx="963416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874392" y="1094989"/>
            <a:ext cx="5947912" cy="167481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8805" algn="l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전자정</a:t>
            </a:r>
            <a:r>
              <a:rPr sz="1800" spc="-45" dirty="0"/>
              <a:t>부</a:t>
            </a:r>
            <a:r>
              <a:rPr sz="1800" spc="-125" dirty="0"/>
              <a:t> </a:t>
            </a:r>
            <a:r>
              <a:rPr sz="1700" spc="-10" dirty="0"/>
              <a:t>표</a:t>
            </a:r>
            <a:r>
              <a:rPr sz="1800" spc="-10" dirty="0"/>
              <a:t>준</a:t>
            </a:r>
            <a:r>
              <a:rPr sz="1700" spc="-10" dirty="0"/>
              <a:t>프</a:t>
            </a:r>
            <a:r>
              <a:rPr spc="-10" dirty="0"/>
              <a:t>레임워</a:t>
            </a:r>
            <a:r>
              <a:rPr sz="1700" spc="-10" dirty="0"/>
              <a:t>크</a:t>
            </a:r>
            <a:endParaRPr sz="1700" dirty="0"/>
          </a:p>
          <a:p>
            <a:pPr marL="598805" algn="ctr">
              <a:lnSpc>
                <a:spcPct val="100000"/>
              </a:lnSpc>
              <a:spcBef>
                <a:spcPts val="980"/>
              </a:spcBef>
            </a:pPr>
            <a:r>
              <a:rPr sz="1350" dirty="0">
                <a:solidFill>
                  <a:srgbClr val="4A5462"/>
                </a:solidFill>
              </a:rPr>
              <a:t>안정성과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확장성을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보장하기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위해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검증된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기술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>
                <a:solidFill>
                  <a:srgbClr val="4A5462"/>
                </a:solidFill>
              </a:rPr>
              <a:t>스택을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dirty="0" err="1">
                <a:solidFill>
                  <a:srgbClr val="4A5462"/>
                </a:solidFill>
              </a:rPr>
              <a:t>기반으로</a:t>
            </a:r>
            <a:r>
              <a:rPr sz="1350" spc="-100" dirty="0">
                <a:solidFill>
                  <a:srgbClr val="4A5462"/>
                </a:solidFill>
              </a:rPr>
              <a:t> </a:t>
            </a:r>
            <a:r>
              <a:rPr sz="1350" spc="-25" dirty="0" err="1" smtClean="0">
                <a:solidFill>
                  <a:srgbClr val="4A5462"/>
                </a:solidFill>
              </a:rPr>
              <a:t>구축</a:t>
            </a:r>
            <a:endParaRPr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200" dirty="0" smtClean="0">
                <a:solidFill>
                  <a:srgbClr val="4A5462"/>
                </a:solidFill>
                <a:latin typeface="Arial"/>
                <a:cs typeface="Arial"/>
              </a:rPr>
              <a:t>                 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Spring,</a:t>
            </a:r>
            <a:r>
              <a:rPr sz="1200" spc="-30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 smtClean="0">
                <a:solidFill>
                  <a:srgbClr val="4A5462"/>
                </a:solidFill>
                <a:latin typeface="Arial"/>
                <a:cs typeface="Arial"/>
              </a:rPr>
              <a:t>Tomcat,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Arial"/>
                <a:cs typeface="Arial"/>
              </a:rPr>
              <a:t>MyBatis</a:t>
            </a:r>
            <a:r>
              <a:rPr sz="1200" spc="-5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 smtClean="0">
                <a:solidFill>
                  <a:srgbClr val="4A5462"/>
                </a:solidFill>
              </a:rPr>
              <a:t>등</a:t>
            </a:r>
            <a:r>
              <a:rPr sz="1200" spc="-90" dirty="0" smtClean="0">
                <a:solidFill>
                  <a:srgbClr val="4A5462"/>
                </a:solidFill>
              </a:rPr>
              <a:t> </a:t>
            </a:r>
            <a:r>
              <a:rPr sz="1200" dirty="0" err="1" smtClean="0">
                <a:solidFill>
                  <a:srgbClr val="4A5462"/>
                </a:solidFill>
              </a:rPr>
              <a:t>안정성이</a:t>
            </a:r>
            <a:r>
              <a:rPr sz="1200" spc="-95" dirty="0" smtClean="0">
                <a:solidFill>
                  <a:srgbClr val="4A5462"/>
                </a:solidFill>
              </a:rPr>
              <a:t> </a:t>
            </a:r>
            <a:r>
              <a:rPr sz="1200" dirty="0" err="1" smtClean="0">
                <a:solidFill>
                  <a:srgbClr val="4A5462"/>
                </a:solidFill>
              </a:rPr>
              <a:t>검증된</a:t>
            </a:r>
            <a:r>
              <a:rPr sz="1200" spc="-90" dirty="0" smtClean="0">
                <a:solidFill>
                  <a:srgbClr val="4A5462"/>
                </a:solidFill>
              </a:rPr>
              <a:t> </a:t>
            </a:r>
            <a:r>
              <a:rPr sz="1200" dirty="0" err="1" smtClean="0">
                <a:solidFill>
                  <a:srgbClr val="4A5462"/>
                </a:solidFill>
              </a:rPr>
              <a:t>오픈소스</a:t>
            </a:r>
            <a:r>
              <a:rPr sz="1200" spc="-95" dirty="0" smtClean="0">
                <a:solidFill>
                  <a:srgbClr val="4A5462"/>
                </a:solidFill>
              </a:rPr>
              <a:t> </a:t>
            </a:r>
            <a:r>
              <a:rPr sz="1200" dirty="0" err="1" smtClean="0">
                <a:solidFill>
                  <a:srgbClr val="4A5462"/>
                </a:solidFill>
              </a:rPr>
              <a:t>기술들을</a:t>
            </a:r>
            <a:r>
              <a:rPr sz="1200" spc="-90" dirty="0" smtClean="0">
                <a:solidFill>
                  <a:srgbClr val="4A5462"/>
                </a:solidFill>
              </a:rPr>
              <a:t> </a:t>
            </a:r>
            <a:r>
              <a:rPr sz="1200" dirty="0" err="1" smtClean="0">
                <a:solidFill>
                  <a:srgbClr val="4A5462"/>
                </a:solidFill>
              </a:rPr>
              <a:t>조합하여</a:t>
            </a:r>
            <a:r>
              <a:rPr lang="en-US" sz="1200" dirty="0" smtClean="0">
                <a:solidFill>
                  <a:srgbClr val="4A5462"/>
                </a:solidFill>
              </a:rPr>
              <a:t> </a:t>
            </a:r>
          </a:p>
          <a:p>
            <a:pPr marL="12700">
              <a:spcBef>
                <a:spcPts val="960"/>
              </a:spcBef>
            </a:pPr>
            <a:r>
              <a:rPr lang="en-US" sz="120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4A5462"/>
                </a:solidFill>
                <a:latin typeface="Arial"/>
                <a:cs typeface="Arial"/>
              </a:rPr>
              <a:t>                </a:t>
            </a:r>
            <a:r>
              <a:rPr lang="ko-KR" altLang="en-US" sz="1200" dirty="0">
                <a:solidFill>
                  <a:srgbClr val="4A5462"/>
                </a:solidFill>
              </a:rPr>
              <a:t>시스템의</a:t>
            </a:r>
            <a:r>
              <a:rPr lang="ko-KR" altLang="en-US" sz="1200" spc="-90" dirty="0">
                <a:solidFill>
                  <a:srgbClr val="4A5462"/>
                </a:solidFill>
              </a:rPr>
              <a:t> </a:t>
            </a:r>
            <a:r>
              <a:rPr lang="ko-KR" altLang="en-US" sz="1200" dirty="0">
                <a:solidFill>
                  <a:srgbClr val="4A5462"/>
                </a:solidFill>
              </a:rPr>
              <a:t>신뢰성과</a:t>
            </a:r>
            <a:r>
              <a:rPr lang="ko-KR" altLang="en-US" sz="1200" spc="-95" dirty="0">
                <a:solidFill>
                  <a:srgbClr val="4A5462"/>
                </a:solidFill>
              </a:rPr>
              <a:t> </a:t>
            </a:r>
            <a:r>
              <a:rPr lang="ko-KR" altLang="en-US" sz="1200" dirty="0">
                <a:solidFill>
                  <a:srgbClr val="4A5462"/>
                </a:solidFill>
              </a:rPr>
              <a:t>상호</a:t>
            </a:r>
            <a:r>
              <a:rPr lang="ko-KR" altLang="en-US" sz="1200" spc="-90" dirty="0">
                <a:solidFill>
                  <a:srgbClr val="4A5462"/>
                </a:solidFill>
              </a:rPr>
              <a:t> </a:t>
            </a:r>
            <a:r>
              <a:rPr lang="ko-KR" altLang="en-US" sz="1200" dirty="0">
                <a:solidFill>
                  <a:srgbClr val="4A5462"/>
                </a:solidFill>
              </a:rPr>
              <a:t>호환성을</a:t>
            </a:r>
            <a:r>
              <a:rPr lang="ko-KR" altLang="en-US" sz="1200" spc="-95" dirty="0">
                <a:solidFill>
                  <a:srgbClr val="4A5462"/>
                </a:solidFill>
              </a:rPr>
              <a:t> </a:t>
            </a:r>
            <a:r>
              <a:rPr lang="ko-KR" altLang="en-US" sz="1200" spc="-25" dirty="0">
                <a:solidFill>
                  <a:srgbClr val="4A5462"/>
                </a:solidFill>
              </a:rPr>
              <a:t>보장</a:t>
            </a:r>
            <a:endParaRPr lang="ko-KR" alt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448" y="290443"/>
            <a:ext cx="14928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기술</a:t>
            </a:r>
            <a:r>
              <a:rPr spc="-229" dirty="0"/>
              <a:t> </a:t>
            </a:r>
            <a:r>
              <a:rPr spc="-70" dirty="0"/>
              <a:t>스택</a:t>
            </a:r>
          </a:p>
        </p:txBody>
      </p:sp>
      <p:sp>
        <p:nvSpPr>
          <p:cNvPr id="8" name="object 8"/>
          <p:cNvSpPr/>
          <p:nvPr/>
        </p:nvSpPr>
        <p:spPr>
          <a:xfrm>
            <a:off x="457199" y="2998842"/>
            <a:ext cx="70485" cy="2476500"/>
          </a:xfrm>
          <a:custGeom>
            <a:avLst/>
            <a:gdLst/>
            <a:ahLst/>
            <a:cxnLst/>
            <a:rect l="l" t="t" r="r" b="b"/>
            <a:pathLst>
              <a:path w="70484" h="2476500">
                <a:moveTo>
                  <a:pt x="70450" y="2475944"/>
                </a:moveTo>
                <a:lnTo>
                  <a:pt x="33857" y="2463391"/>
                </a:lnTo>
                <a:lnTo>
                  <a:pt x="5800" y="2429182"/>
                </a:lnTo>
                <a:lnTo>
                  <a:pt x="0" y="24000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2400022"/>
                </a:lnTo>
                <a:lnTo>
                  <a:pt x="44515" y="2442364"/>
                </a:lnTo>
                <a:lnTo>
                  <a:pt x="66287" y="2474288"/>
                </a:lnTo>
                <a:lnTo>
                  <a:pt x="70450" y="24759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6024" y="3271614"/>
            <a:ext cx="15309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Arial"/>
                <a:cs typeface="Arial"/>
              </a:rPr>
              <a:t>Spring</a:t>
            </a:r>
            <a:r>
              <a:rPr sz="1350" b="1" spc="-5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Arial"/>
                <a:cs typeface="Arial"/>
              </a:rPr>
              <a:t>Framework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699" y="4408264"/>
            <a:ext cx="1247775" cy="228600"/>
          </a:xfrm>
          <a:custGeom>
            <a:avLst/>
            <a:gdLst/>
            <a:ahLst/>
            <a:cxnLst/>
            <a:rect l="l" t="t" r="r" b="b"/>
            <a:pathLst>
              <a:path w="1247775" h="228600">
                <a:moveTo>
                  <a:pt x="1140979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1140979" y="0"/>
                </a:lnTo>
                <a:lnTo>
                  <a:pt x="1184149" y="11572"/>
                </a:lnTo>
                <a:lnTo>
                  <a:pt x="1219603" y="38784"/>
                </a:lnTo>
                <a:lnTo>
                  <a:pt x="1241946" y="77492"/>
                </a:lnTo>
                <a:lnTo>
                  <a:pt x="1247774" y="106794"/>
                </a:lnTo>
                <a:lnTo>
                  <a:pt x="1247774" y="121804"/>
                </a:lnTo>
                <a:lnTo>
                  <a:pt x="1236202" y="164974"/>
                </a:lnTo>
                <a:lnTo>
                  <a:pt x="1208990" y="200429"/>
                </a:lnTo>
                <a:lnTo>
                  <a:pt x="1170281" y="222771"/>
                </a:lnTo>
                <a:lnTo>
                  <a:pt x="1148412" y="227867"/>
                </a:lnTo>
                <a:lnTo>
                  <a:pt x="1140979" y="2285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1674" y="4408264"/>
            <a:ext cx="400050" cy="228600"/>
          </a:xfrm>
          <a:custGeom>
            <a:avLst/>
            <a:gdLst/>
            <a:ahLst/>
            <a:cxnLst/>
            <a:rect l="l" t="t" r="r" b="b"/>
            <a:pathLst>
              <a:path w="400050" h="228600">
                <a:moveTo>
                  <a:pt x="293255" y="228599"/>
                </a:moveTo>
                <a:lnTo>
                  <a:pt x="106794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293255" y="0"/>
                </a:lnTo>
                <a:lnTo>
                  <a:pt x="336424" y="11572"/>
                </a:lnTo>
                <a:lnTo>
                  <a:pt x="371879" y="38784"/>
                </a:lnTo>
                <a:lnTo>
                  <a:pt x="394221" y="77492"/>
                </a:lnTo>
                <a:lnTo>
                  <a:pt x="400049" y="106794"/>
                </a:lnTo>
                <a:lnTo>
                  <a:pt x="400049" y="121804"/>
                </a:lnTo>
                <a:lnTo>
                  <a:pt x="388477" y="164974"/>
                </a:lnTo>
                <a:lnTo>
                  <a:pt x="361265" y="200429"/>
                </a:lnTo>
                <a:lnTo>
                  <a:pt x="322556" y="222771"/>
                </a:lnTo>
                <a:lnTo>
                  <a:pt x="300688" y="227867"/>
                </a:lnTo>
                <a:lnTo>
                  <a:pt x="293255" y="2285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699" y="4713064"/>
            <a:ext cx="809625" cy="228600"/>
          </a:xfrm>
          <a:custGeom>
            <a:avLst/>
            <a:gdLst/>
            <a:ahLst/>
            <a:cxnLst/>
            <a:rect l="l" t="t" r="r" b="b"/>
            <a:pathLst>
              <a:path w="809625" h="228600">
                <a:moveTo>
                  <a:pt x="702829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5"/>
                </a:lnTo>
                <a:lnTo>
                  <a:pt x="23432" y="184041"/>
                </a:lnTo>
                <a:lnTo>
                  <a:pt x="3660" y="143958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702829" y="0"/>
                </a:lnTo>
                <a:lnTo>
                  <a:pt x="745999" y="11572"/>
                </a:lnTo>
                <a:lnTo>
                  <a:pt x="781454" y="38784"/>
                </a:lnTo>
                <a:lnTo>
                  <a:pt x="803796" y="77492"/>
                </a:lnTo>
                <a:lnTo>
                  <a:pt x="809624" y="106795"/>
                </a:lnTo>
                <a:lnTo>
                  <a:pt x="809624" y="121804"/>
                </a:lnTo>
                <a:lnTo>
                  <a:pt x="798052" y="164973"/>
                </a:lnTo>
                <a:lnTo>
                  <a:pt x="770840" y="200429"/>
                </a:lnTo>
                <a:lnTo>
                  <a:pt x="732131" y="222771"/>
                </a:lnTo>
                <a:lnTo>
                  <a:pt x="710262" y="227867"/>
                </a:lnTo>
                <a:lnTo>
                  <a:pt x="702829" y="2285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4206" y="3749114"/>
            <a:ext cx="244094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애플리케이션의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핵심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로직을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담당하는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백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엔드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프레임워크로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MVC</a:t>
            </a:r>
            <a:r>
              <a:rPr sz="105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패턴을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코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드의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분리와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재사용성을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높입니다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88265" marR="774065">
              <a:lnSpc>
                <a:spcPct val="222200"/>
              </a:lnSpc>
              <a:spcBef>
                <a:spcPts val="45"/>
              </a:spcBef>
              <a:tabLst>
                <a:tab pos="1416685" algn="l"/>
              </a:tabLst>
            </a:pPr>
            <a:r>
              <a:rPr sz="900" dirty="0">
                <a:solidFill>
                  <a:srgbClr val="15803C"/>
                </a:solidFill>
                <a:latin typeface="Arial"/>
                <a:cs typeface="Arial"/>
              </a:rPr>
              <a:t>Dependency </a:t>
            </a:r>
            <a:r>
              <a:rPr sz="900" spc="-10" dirty="0">
                <a:solidFill>
                  <a:srgbClr val="15803C"/>
                </a:solidFill>
                <a:latin typeface="Arial"/>
                <a:cs typeface="Arial"/>
              </a:rPr>
              <a:t>Injection</a:t>
            </a:r>
            <a:r>
              <a:rPr sz="900" dirty="0">
                <a:solidFill>
                  <a:srgbClr val="15803C"/>
                </a:solidFill>
                <a:latin typeface="Arial"/>
                <a:cs typeface="Arial"/>
              </a:rPr>
              <a:t>	</a:t>
            </a:r>
            <a:r>
              <a:rPr sz="900" spc="-25" dirty="0" smtClean="0">
                <a:solidFill>
                  <a:srgbClr val="15803C"/>
                </a:solidFill>
                <a:latin typeface="Arial"/>
                <a:cs typeface="Arial"/>
              </a:rPr>
              <a:t>AOP </a:t>
            </a:r>
            <a:r>
              <a:rPr sz="900" dirty="0" smtClean="0">
                <a:solidFill>
                  <a:srgbClr val="15803C"/>
                </a:solidFill>
                <a:latin typeface="Arial"/>
                <a:cs typeface="Arial"/>
              </a:rPr>
              <a:t>MVC</a:t>
            </a:r>
            <a:r>
              <a:rPr sz="900" spc="-25" dirty="0" smtClean="0">
                <a:solidFill>
                  <a:srgbClr val="15803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15803C"/>
                </a:solidFill>
                <a:latin typeface="Arial"/>
                <a:cs typeface="Arial"/>
              </a:rPr>
              <a:t>Pattern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67249" y="2998842"/>
            <a:ext cx="70485" cy="2476500"/>
          </a:xfrm>
          <a:custGeom>
            <a:avLst/>
            <a:gdLst/>
            <a:ahLst/>
            <a:cxnLst/>
            <a:rect l="l" t="t" r="r" b="b"/>
            <a:pathLst>
              <a:path w="70485" h="2476500">
                <a:moveTo>
                  <a:pt x="70449" y="2475944"/>
                </a:moveTo>
                <a:lnTo>
                  <a:pt x="33857" y="2463391"/>
                </a:lnTo>
                <a:lnTo>
                  <a:pt x="5800" y="2429182"/>
                </a:lnTo>
                <a:lnTo>
                  <a:pt x="0" y="2400022"/>
                </a:lnTo>
                <a:lnTo>
                  <a:pt x="0" y="75922"/>
                </a:lnTo>
                <a:lnTo>
                  <a:pt x="12829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2400022"/>
                </a:lnTo>
                <a:lnTo>
                  <a:pt x="44515" y="2442364"/>
                </a:lnTo>
                <a:lnTo>
                  <a:pt x="66287" y="2474288"/>
                </a:lnTo>
                <a:lnTo>
                  <a:pt x="70449" y="247594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8449" y="3271614"/>
            <a:ext cx="12896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Arial"/>
                <a:cs typeface="Arial"/>
              </a:rPr>
              <a:t>Apache </a:t>
            </a:r>
            <a:r>
              <a:rPr sz="1350" b="1" spc="-10" dirty="0">
                <a:solidFill>
                  <a:srgbClr val="1F2937"/>
                </a:solidFill>
                <a:latin typeface="Arial"/>
                <a:cs typeface="Arial"/>
              </a:rPr>
              <a:t>Tomcat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455" y="3150964"/>
            <a:ext cx="516889" cy="4537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857749" y="4473892"/>
            <a:ext cx="409575" cy="228600"/>
          </a:xfrm>
          <a:custGeom>
            <a:avLst/>
            <a:gdLst/>
            <a:ahLst/>
            <a:cxnLst/>
            <a:rect l="l" t="t" r="r" b="b"/>
            <a:pathLst>
              <a:path w="409575" h="228600">
                <a:moveTo>
                  <a:pt x="302780" y="228599"/>
                </a:moveTo>
                <a:lnTo>
                  <a:pt x="106794" y="228599"/>
                </a:lnTo>
                <a:lnTo>
                  <a:pt x="99361" y="227866"/>
                </a:lnTo>
                <a:lnTo>
                  <a:pt x="57038" y="213505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302780" y="0"/>
                </a:lnTo>
                <a:lnTo>
                  <a:pt x="345948" y="11572"/>
                </a:lnTo>
                <a:lnTo>
                  <a:pt x="381403" y="38784"/>
                </a:lnTo>
                <a:lnTo>
                  <a:pt x="403745" y="77492"/>
                </a:lnTo>
                <a:lnTo>
                  <a:pt x="409574" y="106795"/>
                </a:lnTo>
                <a:lnTo>
                  <a:pt x="409574" y="121804"/>
                </a:lnTo>
                <a:lnTo>
                  <a:pt x="398002" y="164974"/>
                </a:lnTo>
                <a:lnTo>
                  <a:pt x="370789" y="200429"/>
                </a:lnTo>
                <a:lnTo>
                  <a:pt x="332081" y="222770"/>
                </a:lnTo>
                <a:lnTo>
                  <a:pt x="310212" y="227866"/>
                </a:lnTo>
                <a:lnTo>
                  <a:pt x="302780" y="2285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3523" y="4473892"/>
            <a:ext cx="504825" cy="228600"/>
          </a:xfrm>
          <a:custGeom>
            <a:avLst/>
            <a:gdLst/>
            <a:ahLst/>
            <a:cxnLst/>
            <a:rect l="l" t="t" r="r" b="b"/>
            <a:pathLst>
              <a:path w="504825" h="228600">
                <a:moveTo>
                  <a:pt x="398030" y="228599"/>
                </a:moveTo>
                <a:lnTo>
                  <a:pt x="106795" y="228599"/>
                </a:lnTo>
                <a:lnTo>
                  <a:pt x="99361" y="227866"/>
                </a:lnTo>
                <a:lnTo>
                  <a:pt x="57037" y="213505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398030" y="0"/>
                </a:lnTo>
                <a:lnTo>
                  <a:pt x="441199" y="11572"/>
                </a:lnTo>
                <a:lnTo>
                  <a:pt x="476654" y="38784"/>
                </a:lnTo>
                <a:lnTo>
                  <a:pt x="498996" y="77492"/>
                </a:lnTo>
                <a:lnTo>
                  <a:pt x="504825" y="106795"/>
                </a:lnTo>
                <a:lnTo>
                  <a:pt x="504825" y="121804"/>
                </a:lnTo>
                <a:lnTo>
                  <a:pt x="493252" y="164974"/>
                </a:lnTo>
                <a:lnTo>
                  <a:pt x="466040" y="200429"/>
                </a:lnTo>
                <a:lnTo>
                  <a:pt x="427331" y="222770"/>
                </a:lnTo>
                <a:lnTo>
                  <a:pt x="405463" y="227866"/>
                </a:lnTo>
                <a:lnTo>
                  <a:pt x="398030" y="2285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45049" y="3754437"/>
            <a:ext cx="2465705" cy="90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자바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서블릿을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실행하는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웹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애플리케이션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서버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(WAS)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안정적인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웹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서비스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환경을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제공합니다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05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tabLst>
                <a:tab pos="573405" algn="l"/>
              </a:tabLst>
            </a:pPr>
            <a:r>
              <a:rPr sz="900" spc="-25" dirty="0">
                <a:solidFill>
                  <a:srgbClr val="C2400C"/>
                </a:solidFill>
                <a:latin typeface="Arial"/>
                <a:cs typeface="Arial"/>
              </a:rPr>
              <a:t>WAS</a:t>
            </a:r>
            <a:r>
              <a:rPr sz="900" dirty="0">
                <a:solidFill>
                  <a:srgbClr val="C2400C"/>
                </a:solidFill>
                <a:latin typeface="Arial"/>
                <a:cs typeface="Arial"/>
              </a:rPr>
              <a:t>	</a:t>
            </a:r>
            <a:r>
              <a:rPr sz="900" spc="-10" dirty="0">
                <a:solidFill>
                  <a:srgbClr val="C2400C"/>
                </a:solidFill>
                <a:latin typeface="Arial"/>
                <a:cs typeface="Arial"/>
              </a:rPr>
              <a:t>Servlet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77299" y="2998842"/>
            <a:ext cx="70485" cy="2476500"/>
          </a:xfrm>
          <a:custGeom>
            <a:avLst/>
            <a:gdLst/>
            <a:ahLst/>
            <a:cxnLst/>
            <a:rect l="l" t="t" r="r" b="b"/>
            <a:pathLst>
              <a:path w="70484" h="2476500">
                <a:moveTo>
                  <a:pt x="70449" y="2475944"/>
                </a:moveTo>
                <a:lnTo>
                  <a:pt x="33856" y="2463391"/>
                </a:lnTo>
                <a:lnTo>
                  <a:pt x="5799" y="2429182"/>
                </a:lnTo>
                <a:lnTo>
                  <a:pt x="0" y="24000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8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2400022"/>
                </a:lnTo>
                <a:lnTo>
                  <a:pt x="44514" y="2442364"/>
                </a:lnTo>
                <a:lnTo>
                  <a:pt x="66287" y="2474288"/>
                </a:lnTo>
                <a:lnTo>
                  <a:pt x="70449" y="2475944"/>
                </a:lnTo>
                <a:close/>
              </a:path>
            </a:pathLst>
          </a:custGeom>
          <a:solidFill>
            <a:srgbClr val="209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69449" y="3271614"/>
            <a:ext cx="6832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F2937"/>
                </a:solidFill>
                <a:latin typeface="Arial"/>
                <a:cs typeface="Arial"/>
              </a:rPr>
              <a:t>MyBatis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83673" y="4664392"/>
            <a:ext cx="419100" cy="228600"/>
          </a:xfrm>
          <a:custGeom>
            <a:avLst/>
            <a:gdLst/>
            <a:ahLst/>
            <a:cxnLst/>
            <a:rect l="l" t="t" r="r" b="b"/>
            <a:pathLst>
              <a:path w="419100" h="228600">
                <a:moveTo>
                  <a:pt x="312305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312305" y="0"/>
                </a:lnTo>
                <a:lnTo>
                  <a:pt x="355473" y="11571"/>
                </a:lnTo>
                <a:lnTo>
                  <a:pt x="390928" y="38784"/>
                </a:lnTo>
                <a:lnTo>
                  <a:pt x="413270" y="77492"/>
                </a:lnTo>
                <a:lnTo>
                  <a:pt x="419099" y="106794"/>
                </a:lnTo>
                <a:lnTo>
                  <a:pt x="419099" y="121804"/>
                </a:lnTo>
                <a:lnTo>
                  <a:pt x="407526" y="164973"/>
                </a:lnTo>
                <a:lnTo>
                  <a:pt x="380315" y="200428"/>
                </a:lnTo>
                <a:lnTo>
                  <a:pt x="341605" y="222770"/>
                </a:lnTo>
                <a:lnTo>
                  <a:pt x="319738" y="227867"/>
                </a:lnTo>
                <a:lnTo>
                  <a:pt x="312305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78973" y="4664392"/>
            <a:ext cx="847725" cy="228600"/>
          </a:xfrm>
          <a:custGeom>
            <a:avLst/>
            <a:gdLst/>
            <a:ahLst/>
            <a:cxnLst/>
            <a:rect l="l" t="t" r="r" b="b"/>
            <a:pathLst>
              <a:path w="847725" h="228600">
                <a:moveTo>
                  <a:pt x="740929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1" y="184041"/>
                </a:lnTo>
                <a:lnTo>
                  <a:pt x="3659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740929" y="0"/>
                </a:lnTo>
                <a:lnTo>
                  <a:pt x="784098" y="11571"/>
                </a:lnTo>
                <a:lnTo>
                  <a:pt x="819552" y="38784"/>
                </a:lnTo>
                <a:lnTo>
                  <a:pt x="841894" y="77492"/>
                </a:lnTo>
                <a:lnTo>
                  <a:pt x="847724" y="106794"/>
                </a:lnTo>
                <a:lnTo>
                  <a:pt x="847724" y="121804"/>
                </a:lnTo>
                <a:lnTo>
                  <a:pt x="836150" y="164973"/>
                </a:lnTo>
                <a:lnTo>
                  <a:pt x="808939" y="200428"/>
                </a:lnTo>
                <a:lnTo>
                  <a:pt x="770231" y="222770"/>
                </a:lnTo>
                <a:lnTo>
                  <a:pt x="748362" y="227867"/>
                </a:lnTo>
                <a:lnTo>
                  <a:pt x="740929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70975" y="3754437"/>
            <a:ext cx="2537460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SQL</a:t>
            </a:r>
            <a:r>
              <a:rPr sz="105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매퍼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(Mapper)</a:t>
            </a:r>
            <a:r>
              <a:rPr sz="1050" spc="-1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프레임워크로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복잡한 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SQL</a:t>
            </a:r>
            <a:r>
              <a:rPr sz="105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쿼리를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XML</a:t>
            </a:r>
            <a:r>
              <a:rPr sz="105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파일로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분리하여</a:t>
            </a:r>
            <a:r>
              <a:rPr sz="105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관리함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으로써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데이터베이스와의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연동을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Malgun Gothic"/>
                <a:cs typeface="Malgun Gothic"/>
              </a:rPr>
              <a:t>효율적으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처리합니다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05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tabLst>
                <a:tab pos="583565" algn="l"/>
              </a:tabLst>
            </a:pPr>
            <a:r>
              <a:rPr sz="900" spc="-25" dirty="0">
                <a:solidFill>
                  <a:srgbClr val="1C4ED8"/>
                </a:solidFill>
                <a:latin typeface="Arial"/>
                <a:cs typeface="Arial"/>
              </a:rPr>
              <a:t>ORM</a:t>
            </a:r>
            <a:r>
              <a:rPr sz="900" dirty="0">
                <a:solidFill>
                  <a:srgbClr val="1C4ED8"/>
                </a:solidFill>
                <a:latin typeface="Arial"/>
                <a:cs typeface="Arial"/>
              </a:rPr>
              <a:t>	SQL</a:t>
            </a:r>
            <a:r>
              <a:rPr sz="900" spc="-45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1C4ED8"/>
                </a:solidFill>
                <a:latin typeface="Arial"/>
                <a:cs typeface="Arial"/>
              </a:rPr>
              <a:t>Mapping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81"/>
          <a:stretch/>
        </p:blipFill>
        <p:spPr>
          <a:xfrm>
            <a:off x="698502" y="3161921"/>
            <a:ext cx="461009" cy="44275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42"/>
          <a:stretch/>
        </p:blipFill>
        <p:spPr>
          <a:xfrm>
            <a:off x="8991600" y="3087688"/>
            <a:ext cx="558422" cy="5169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06" y="1062872"/>
            <a:ext cx="469845" cy="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028" y="257175"/>
            <a:ext cx="3034260" cy="531590"/>
          </a:xfrm>
          <a:prstGeom prst="rect">
            <a:avLst/>
          </a:prstGeom>
        </p:spPr>
        <p:txBody>
          <a:bodyPr vert="horz" wrap="square" lIns="0" tIns="12700" rIns="0" bIns="0" rtlCol="0">
            <a:normAutofit/>
          </a:bodyPr>
          <a:lstStyle/>
          <a:p>
            <a:pPr marL="812800">
              <a:lnSpc>
                <a:spcPct val="100000"/>
              </a:lnSpc>
              <a:spcBef>
                <a:spcPts val="100"/>
              </a:spcBef>
            </a:pPr>
            <a:r>
              <a:rPr sz="2700" b="1" dirty="0" smtClean="0">
                <a:latin typeface="Arial"/>
                <a:cs typeface="Arial"/>
              </a:rPr>
              <a:t>Spring</a:t>
            </a:r>
            <a:r>
              <a:rPr sz="2700" b="1" spc="-95" dirty="0" smtClean="0">
                <a:latin typeface="Arial"/>
                <a:cs typeface="Arial"/>
              </a:rPr>
              <a:t> </a:t>
            </a:r>
            <a:r>
              <a:rPr sz="2650" spc="50" dirty="0"/>
              <a:t>구</a:t>
            </a:r>
            <a:r>
              <a:rPr sz="2550" spc="50" dirty="0"/>
              <a:t>조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2843" y="1704752"/>
            <a:ext cx="38100" cy="647700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099" y="647699"/>
                </a:moveTo>
                <a:lnTo>
                  <a:pt x="2789" y="624225"/>
                </a:lnTo>
                <a:lnTo>
                  <a:pt x="0" y="6095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6476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2843" y="2466752"/>
            <a:ext cx="38100" cy="647700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099" y="647699"/>
                </a:moveTo>
                <a:lnTo>
                  <a:pt x="2789" y="624225"/>
                </a:lnTo>
                <a:lnTo>
                  <a:pt x="0" y="6095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647699"/>
                </a:lnTo>
                <a:close/>
              </a:path>
            </a:pathLst>
          </a:custGeom>
          <a:solidFill>
            <a:srgbClr val="8BC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2843" y="3228752"/>
            <a:ext cx="38100" cy="647700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099" y="647699"/>
                </a:moveTo>
                <a:lnTo>
                  <a:pt x="2789" y="624225"/>
                </a:lnTo>
                <a:lnTo>
                  <a:pt x="0" y="6095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647699"/>
                </a:lnTo>
                <a:close/>
              </a:path>
            </a:pathLst>
          </a:custGeom>
          <a:solidFill>
            <a:srgbClr val="FFC1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2843" y="3990752"/>
            <a:ext cx="38100" cy="647700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099" y="647699"/>
                </a:moveTo>
                <a:lnTo>
                  <a:pt x="2789" y="624225"/>
                </a:lnTo>
                <a:lnTo>
                  <a:pt x="0" y="6095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6476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2843" y="4752752"/>
            <a:ext cx="38100" cy="647700"/>
          </a:xfrm>
          <a:custGeom>
            <a:avLst/>
            <a:gdLst/>
            <a:ahLst/>
            <a:cxnLst/>
            <a:rect l="l" t="t" r="r" b="b"/>
            <a:pathLst>
              <a:path w="38100" h="647700">
                <a:moveTo>
                  <a:pt x="38099" y="647699"/>
                </a:moveTo>
                <a:lnTo>
                  <a:pt x="2789" y="624225"/>
                </a:lnTo>
                <a:lnTo>
                  <a:pt x="0" y="6095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6476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843" y="1285653"/>
            <a:ext cx="228599" cy="228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24943" y="1225476"/>
            <a:ext cx="16897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60" dirty="0">
                <a:solidFill>
                  <a:srgbClr val="333333"/>
                </a:solidFill>
                <a:latin typeface="Malgun Gothic"/>
                <a:cs typeface="Malgun Gothic"/>
              </a:rPr>
              <a:t>계층형</a:t>
            </a:r>
            <a:r>
              <a:rPr sz="18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850" spc="-40" dirty="0">
                <a:solidFill>
                  <a:srgbClr val="333333"/>
                </a:solidFill>
                <a:latin typeface="Malgun Gothic"/>
                <a:cs typeface="Malgun Gothic"/>
              </a:rPr>
              <a:t>아키텍처</a:t>
            </a:r>
            <a:endParaRPr sz="1850" dirty="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85243" y="2154237"/>
            <a:ext cx="323850" cy="381000"/>
            <a:chOff x="533399" y="1695449"/>
            <a:chExt cx="323850" cy="381000"/>
          </a:xfrm>
        </p:grpSpPr>
        <p:sp>
          <p:nvSpPr>
            <p:cNvPr id="11" name="object 11"/>
            <p:cNvSpPr/>
            <p:nvPr/>
          </p:nvSpPr>
          <p:spPr>
            <a:xfrm>
              <a:off x="533399" y="137931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290802" y="380999"/>
                  </a:moveTo>
                  <a:lnTo>
                    <a:pt x="33047" y="380999"/>
                  </a:lnTo>
                  <a:lnTo>
                    <a:pt x="28187" y="380033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90802" y="0"/>
                  </a:lnTo>
                  <a:lnTo>
                    <a:pt x="322883" y="28187"/>
                  </a:lnTo>
                  <a:lnTo>
                    <a:pt x="323850" y="33047"/>
                  </a:lnTo>
                  <a:lnTo>
                    <a:pt x="323850" y="347952"/>
                  </a:lnTo>
                  <a:lnTo>
                    <a:pt x="295662" y="380033"/>
                  </a:lnTo>
                  <a:lnTo>
                    <a:pt x="290802" y="3809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484089"/>
              <a:ext cx="17144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10694" y="1763626"/>
            <a:ext cx="11296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sz="12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(JSP)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사용자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인터페이스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85243" y="2916237"/>
            <a:ext cx="304800" cy="381000"/>
            <a:chOff x="533399" y="2457449"/>
            <a:chExt cx="304800" cy="381000"/>
          </a:xfrm>
        </p:grpSpPr>
        <p:sp>
          <p:nvSpPr>
            <p:cNvPr id="15" name="object 15"/>
            <p:cNvSpPr/>
            <p:nvPr/>
          </p:nvSpPr>
          <p:spPr>
            <a:xfrm>
              <a:off x="533399" y="214131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71752" y="380999"/>
                  </a:moveTo>
                  <a:lnTo>
                    <a:pt x="33047" y="380999"/>
                  </a:lnTo>
                  <a:lnTo>
                    <a:pt x="28187" y="380032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71752" y="0"/>
                  </a:lnTo>
                  <a:lnTo>
                    <a:pt x="303833" y="28187"/>
                  </a:lnTo>
                  <a:lnTo>
                    <a:pt x="304799" y="33047"/>
                  </a:lnTo>
                  <a:lnTo>
                    <a:pt x="304799" y="347952"/>
                  </a:lnTo>
                  <a:lnTo>
                    <a:pt x="276612" y="380032"/>
                  </a:lnTo>
                  <a:lnTo>
                    <a:pt x="271752" y="380999"/>
                  </a:lnTo>
                  <a:close/>
                </a:path>
              </a:pathLst>
            </a:custGeom>
            <a:solidFill>
              <a:srgbClr val="83CC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2246089"/>
              <a:ext cx="152399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91644" y="2525626"/>
            <a:ext cx="979169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Controller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HTTP</a:t>
            </a:r>
            <a:r>
              <a:rPr sz="1050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요청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처리</a:t>
            </a:r>
            <a:endParaRPr sz="1050" dirty="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5243" y="3678237"/>
            <a:ext cx="342900" cy="381000"/>
            <a:chOff x="533399" y="3219449"/>
            <a:chExt cx="342900" cy="381000"/>
          </a:xfrm>
        </p:grpSpPr>
        <p:sp>
          <p:nvSpPr>
            <p:cNvPr id="19" name="object 19"/>
            <p:cNvSpPr/>
            <p:nvPr/>
          </p:nvSpPr>
          <p:spPr>
            <a:xfrm>
              <a:off x="533399" y="2903314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09852" y="380999"/>
                  </a:moveTo>
                  <a:lnTo>
                    <a:pt x="33047" y="380999"/>
                  </a:lnTo>
                  <a:lnTo>
                    <a:pt x="28187" y="380032"/>
                  </a:lnTo>
                  <a:lnTo>
                    <a:pt x="966" y="352811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09852" y="0"/>
                  </a:lnTo>
                  <a:lnTo>
                    <a:pt x="341933" y="28187"/>
                  </a:lnTo>
                  <a:lnTo>
                    <a:pt x="342899" y="33047"/>
                  </a:lnTo>
                  <a:lnTo>
                    <a:pt x="342899" y="347952"/>
                  </a:lnTo>
                  <a:lnTo>
                    <a:pt x="314712" y="380032"/>
                  </a:lnTo>
                  <a:lnTo>
                    <a:pt x="309852" y="380999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3008089"/>
              <a:ext cx="19049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029744" y="3287626"/>
            <a:ext cx="8629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Service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비즈니스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로직</a:t>
            </a:r>
            <a:endParaRPr sz="1050" dirty="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85243" y="4440237"/>
            <a:ext cx="285750" cy="381000"/>
            <a:chOff x="533399" y="3981449"/>
            <a:chExt cx="285750" cy="381000"/>
          </a:xfrm>
        </p:grpSpPr>
        <p:sp>
          <p:nvSpPr>
            <p:cNvPr id="23" name="object 23"/>
            <p:cNvSpPr/>
            <p:nvPr/>
          </p:nvSpPr>
          <p:spPr>
            <a:xfrm>
              <a:off x="533399" y="3665314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252702" y="380999"/>
                  </a:moveTo>
                  <a:lnTo>
                    <a:pt x="33047" y="380999"/>
                  </a:lnTo>
                  <a:lnTo>
                    <a:pt x="28187" y="380032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347952"/>
                  </a:lnTo>
                  <a:lnTo>
                    <a:pt x="257562" y="380032"/>
                  </a:lnTo>
                  <a:lnTo>
                    <a:pt x="252702" y="3809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3770089"/>
              <a:ext cx="133349" cy="1523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972594" y="4049626"/>
            <a:ext cx="11296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DAO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(MyBatis)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데이터베이스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접근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85243" y="5202237"/>
            <a:ext cx="304800" cy="381000"/>
            <a:chOff x="533399" y="4743449"/>
            <a:chExt cx="304800" cy="381000"/>
          </a:xfrm>
        </p:grpSpPr>
        <p:sp>
          <p:nvSpPr>
            <p:cNvPr id="27" name="object 27"/>
            <p:cNvSpPr/>
            <p:nvPr/>
          </p:nvSpPr>
          <p:spPr>
            <a:xfrm>
              <a:off x="533399" y="442731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71752" y="380999"/>
                  </a:moveTo>
                  <a:lnTo>
                    <a:pt x="33047" y="380999"/>
                  </a:lnTo>
                  <a:lnTo>
                    <a:pt x="28187" y="380033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71752" y="0"/>
                  </a:lnTo>
                  <a:lnTo>
                    <a:pt x="303833" y="28186"/>
                  </a:lnTo>
                  <a:lnTo>
                    <a:pt x="304799" y="33047"/>
                  </a:lnTo>
                  <a:lnTo>
                    <a:pt x="304799" y="347952"/>
                  </a:lnTo>
                  <a:lnTo>
                    <a:pt x="276612" y="380033"/>
                  </a:lnTo>
                  <a:lnTo>
                    <a:pt x="271752" y="3809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4532089"/>
              <a:ext cx="152399" cy="1523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991644" y="4811626"/>
            <a:ext cx="72961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25" dirty="0">
                <a:solidFill>
                  <a:srgbClr val="333333"/>
                </a:solidFill>
                <a:latin typeface="Arial"/>
                <a:cs typeface="Arial"/>
              </a:rPr>
              <a:t>DB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저장</a:t>
            </a:r>
            <a:endParaRPr sz="1050" dirty="0">
              <a:latin typeface="Malgun Gothic"/>
              <a:cs typeface="Malgun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34600" y="-89602"/>
            <a:ext cx="1828799" cy="12191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56299" y="2801938"/>
            <a:ext cx="190499" cy="1904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6299" y="3487739"/>
            <a:ext cx="114299" cy="15239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019800" y="2752850"/>
            <a:ext cx="4196080" cy="902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solidFill>
                  <a:srgbClr val="333333"/>
                </a:solidFill>
                <a:latin typeface="Malgun Gothic"/>
                <a:cs typeface="Malgun Gothic"/>
              </a:rPr>
              <a:t>설정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1550" spc="-10" dirty="0">
                <a:solidFill>
                  <a:srgbClr val="333333"/>
                </a:solidFill>
                <a:latin typeface="Malgun Gothic"/>
                <a:cs typeface="Malgun Gothic"/>
              </a:rPr>
              <a:t>리소</a:t>
            </a:r>
            <a:r>
              <a:rPr sz="1450" spc="-10" dirty="0">
                <a:solidFill>
                  <a:srgbClr val="333333"/>
                </a:solidFill>
                <a:latin typeface="Malgun Gothic"/>
                <a:cs typeface="Malgun Gothic"/>
              </a:rPr>
              <a:t>스</a:t>
            </a:r>
            <a:endParaRPr sz="14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200" b="1" dirty="0">
                <a:solidFill>
                  <a:srgbClr val="374050"/>
                </a:solidFill>
                <a:latin typeface="Arial"/>
                <a:cs typeface="Arial"/>
              </a:rPr>
              <a:t>context-*.xml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Spring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핵심</a:t>
            </a:r>
            <a:r>
              <a:rPr sz="12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설정</a:t>
            </a:r>
            <a:r>
              <a:rPr sz="12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Malgun Gothic"/>
                <a:cs typeface="Malgun Gothic"/>
              </a:rPr>
              <a:t>파일</a:t>
            </a:r>
            <a:endParaRPr sz="1200" dirty="0">
              <a:latin typeface="Malgun Gothic"/>
              <a:cs typeface="Malgun Gothic"/>
            </a:endParaRPr>
          </a:p>
          <a:p>
            <a:pPr marL="126364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374050"/>
                </a:solidFill>
                <a:latin typeface="Arial"/>
                <a:cs typeface="Arial"/>
              </a:rPr>
              <a:t>globals.properties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데이터베이스</a:t>
            </a:r>
            <a:r>
              <a:rPr sz="1200" spc="-7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연결</a:t>
            </a:r>
            <a:r>
              <a:rPr sz="120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정보</a:t>
            </a:r>
            <a:r>
              <a:rPr sz="1200" spc="-7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및</a:t>
            </a:r>
            <a:r>
              <a:rPr sz="1200" spc="-7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시스템</a:t>
            </a:r>
            <a:r>
              <a:rPr sz="120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Malgun Gothic"/>
                <a:cs typeface="Malgun Gothic"/>
              </a:rPr>
              <a:t>변수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6299" y="4211639"/>
            <a:ext cx="190499" cy="19049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56299" y="5126038"/>
            <a:ext cx="152399" cy="15239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057900" y="4162550"/>
            <a:ext cx="3162935" cy="1108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solidFill>
                  <a:srgbClr val="333333"/>
                </a:solidFill>
                <a:latin typeface="Malgun Gothic"/>
                <a:cs typeface="Malgun Gothic"/>
              </a:rPr>
              <a:t>빌</a:t>
            </a:r>
            <a:r>
              <a:rPr sz="1400" spc="-10" dirty="0">
                <a:solidFill>
                  <a:srgbClr val="333333"/>
                </a:solidFill>
                <a:latin typeface="Malgun Gothic"/>
                <a:cs typeface="Malgun Gothic"/>
              </a:rPr>
              <a:t>드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sz="1550" spc="-1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400" spc="-10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b="1" dirty="0" smtClean="0">
                <a:solidFill>
                  <a:srgbClr val="333333"/>
                </a:solidFill>
                <a:latin typeface="Arial"/>
                <a:cs typeface="Arial"/>
              </a:rPr>
              <a:t>Maven </a:t>
            </a:r>
            <a:r>
              <a:rPr sz="1250" spc="-25" dirty="0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endParaRPr sz="12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의존성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관리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빌드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자동화</a:t>
            </a:r>
            <a:endParaRPr sz="1050" dirty="0">
              <a:latin typeface="Malgun Gothic"/>
              <a:cs typeface="Malgun Gothic"/>
            </a:endParaRPr>
          </a:p>
          <a:p>
            <a:pPr marL="126364">
              <a:lnSpc>
                <a:spcPct val="100000"/>
              </a:lnSpc>
              <a:spcBef>
                <a:spcPts val="1140"/>
              </a:spcBef>
            </a:pP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개발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환경의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일관성을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유지하고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배포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374050"/>
                </a:solidFill>
                <a:latin typeface="Malgun Gothic"/>
                <a:cs typeface="Malgun Gothic"/>
              </a:rPr>
              <a:t>과정을</a:t>
            </a:r>
            <a:r>
              <a:rPr sz="1050" spc="-8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Malgun Gothic"/>
                <a:cs typeface="Malgun Gothic"/>
              </a:rPr>
              <a:t>단순화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3318" y="5888037"/>
            <a:ext cx="73456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Arial"/>
                <a:cs typeface="Arial"/>
              </a:rPr>
              <a:t>ITMAN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시스템은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Arial"/>
                <a:cs typeface="Arial"/>
              </a:rPr>
              <a:t>Spring </a:t>
            </a:r>
            <a:r>
              <a:rPr sz="1050" spc="-10" dirty="0">
                <a:solidFill>
                  <a:srgbClr val="6A7280"/>
                </a:solidFill>
                <a:latin typeface="Arial"/>
                <a:cs typeface="Arial"/>
              </a:rPr>
              <a:t>Framework</a:t>
            </a:r>
            <a:r>
              <a:rPr sz="1050" spc="-10" dirty="0">
                <a:solidFill>
                  <a:srgbClr val="6A7280"/>
                </a:solidFill>
                <a:latin typeface="Malgun Gothic"/>
                <a:cs typeface="Malgun Gothic"/>
              </a:rPr>
              <a:t>를</a:t>
            </a:r>
            <a:r>
              <a:rPr sz="1050" spc="-75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기반으로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한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계층형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아키텍처를</a:t>
            </a:r>
            <a:r>
              <a:rPr sz="1050" spc="-75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통해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안정적이고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확장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가능한</a:t>
            </a:r>
            <a:r>
              <a:rPr sz="1050" spc="-75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6A7280"/>
                </a:solidFill>
                <a:latin typeface="Malgun Gothic"/>
                <a:cs typeface="Malgun Gothic"/>
              </a:rPr>
              <a:t>시스템을</a:t>
            </a:r>
            <a:r>
              <a:rPr sz="1050" spc="-80" dirty="0">
                <a:solidFill>
                  <a:srgbClr val="6A7280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Malgun Gothic"/>
                <a:cs typeface="Malgun Gothic"/>
              </a:rPr>
              <a:t>구축했습니다</a:t>
            </a:r>
            <a:r>
              <a:rPr sz="1050" spc="-10" dirty="0">
                <a:solidFill>
                  <a:srgbClr val="6A7280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436" y="339085"/>
            <a:ext cx="3200401" cy="4142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10"/>
              </a:spcBef>
            </a:pPr>
            <a:r>
              <a:rPr lang="ko-KR" altLang="en-US" sz="2600" dirty="0" smtClean="0"/>
              <a:t>프로젝트소개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361313" y="1100584"/>
            <a:ext cx="3089275" cy="686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50" b="1" dirty="0">
                <a:solidFill>
                  <a:srgbClr val="374050"/>
                </a:solidFill>
                <a:latin typeface="Arial"/>
                <a:cs typeface="Arial"/>
              </a:rPr>
              <a:t>ITMAN</a:t>
            </a:r>
            <a:r>
              <a:rPr sz="2250" b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2350" spc="-125" dirty="0">
                <a:solidFill>
                  <a:srgbClr val="374050"/>
                </a:solidFill>
                <a:latin typeface="Malgun Gothic"/>
                <a:cs typeface="Malgun Gothic"/>
              </a:rPr>
              <a:t>자산관리</a:t>
            </a:r>
            <a:r>
              <a:rPr sz="2350" spc="-204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2350" spc="-40" dirty="0">
                <a:solidFill>
                  <a:srgbClr val="374050"/>
                </a:solidFill>
                <a:latin typeface="Malgun Gothic"/>
                <a:cs typeface="Malgun Gothic"/>
              </a:rPr>
              <a:t>시스템</a:t>
            </a:r>
            <a:endParaRPr sz="23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solidFill>
                  <a:srgbClr val="4A5462"/>
                </a:solidFill>
                <a:latin typeface="Malgun Gothic"/>
                <a:cs typeface="Malgun Gothic"/>
              </a:rPr>
              <a:t>통합</a:t>
            </a:r>
            <a:r>
              <a:rPr sz="1350" spc="-10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4A5462"/>
                </a:solidFill>
                <a:latin typeface="Malgun Gothic"/>
                <a:cs typeface="Malgun Gothic"/>
              </a:rPr>
              <a:t>자산관리</a:t>
            </a:r>
            <a:r>
              <a:rPr sz="1350" spc="-10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350" spc="-25" dirty="0">
                <a:solidFill>
                  <a:srgbClr val="4A5462"/>
                </a:solidFill>
                <a:latin typeface="Malgun Gothic"/>
                <a:cs typeface="Malgun Gothic"/>
              </a:rPr>
              <a:t>플랫폼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313" y="1891760"/>
            <a:ext cx="11602087" cy="552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0615" marR="5080" indent="-4908550" algn="l">
              <a:lnSpc>
                <a:spcPct val="1296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+mn-ea"/>
                <a:ea typeface="+mn-ea"/>
                <a:cs typeface="Arial"/>
              </a:rPr>
              <a:t>ITMAN</a:t>
            </a:r>
            <a:r>
              <a:rPr sz="1350" spc="-1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은</a:t>
            </a:r>
            <a:r>
              <a:rPr sz="1350" spc="-105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기업의</a:t>
            </a:r>
            <a:r>
              <a:rPr sz="1350" spc="-105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Arial"/>
              </a:rPr>
              <a:t>IT</a:t>
            </a:r>
            <a:r>
              <a:rPr sz="1350" spc="-25" dirty="0">
                <a:solidFill>
                  <a:srgbClr val="374050"/>
                </a:solidFill>
                <a:latin typeface="+mn-ea"/>
                <a:ea typeface="+mn-ea"/>
                <a:cs typeface="Arial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자산을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효율적으로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관리하기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위한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통합</a:t>
            </a:r>
            <a:r>
              <a:rPr sz="1350" spc="-95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자산관리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시스템입니다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Arial"/>
              </a:rPr>
              <a:t>. </a:t>
            </a:r>
            <a:endParaRPr lang="en-US" sz="1350" dirty="0" smtClean="0">
              <a:solidFill>
                <a:srgbClr val="374050"/>
              </a:solidFill>
              <a:latin typeface="+mn-ea"/>
              <a:ea typeface="+mn-ea"/>
              <a:cs typeface="Arial"/>
            </a:endParaRPr>
          </a:p>
          <a:p>
            <a:pPr marL="4920615" marR="5080" indent="-4908550" algn="l">
              <a:lnSpc>
                <a:spcPct val="129600"/>
              </a:lnSpc>
              <a:spcBef>
                <a:spcPts val="100"/>
              </a:spcBef>
            </a:pPr>
            <a:r>
              <a:rPr sz="1350" dirty="0" err="1" smtClean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단일</a:t>
            </a:r>
            <a:r>
              <a:rPr sz="1350" spc="-100" dirty="0" smtClean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웹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시스템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내에서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모든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정보를</a:t>
            </a:r>
            <a:r>
              <a:rPr sz="1350" spc="-95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통합하여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관리할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수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dirty="0" err="1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있는</a:t>
            </a:r>
            <a:r>
              <a:rPr sz="1350" spc="-10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spc="-50" dirty="0" err="1" smtClean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환</a:t>
            </a:r>
            <a:r>
              <a:rPr sz="1350" dirty="0" err="1" smtClean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경을</a:t>
            </a:r>
            <a:r>
              <a:rPr sz="1350" spc="-110" dirty="0" smtClean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+mn-ea"/>
                <a:ea typeface="+mn-ea"/>
                <a:cs typeface="Malgun Gothic"/>
              </a:rPr>
              <a:t>제공합니다</a:t>
            </a:r>
            <a:r>
              <a:rPr sz="1350" spc="-10" dirty="0">
                <a:solidFill>
                  <a:srgbClr val="374050"/>
                </a:solidFill>
                <a:latin typeface="+mn-ea"/>
                <a:ea typeface="+mn-ea"/>
                <a:cs typeface="Arial"/>
              </a:rPr>
              <a:t>.</a:t>
            </a:r>
            <a:endParaRPr sz="1350" dirty="0">
              <a:latin typeface="+mn-ea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28712" y="3109596"/>
            <a:ext cx="70485" cy="762000"/>
          </a:xfrm>
          <a:custGeom>
            <a:avLst/>
            <a:gdLst/>
            <a:ahLst/>
            <a:cxnLst/>
            <a:rect l="l" t="t" r="r" b="b"/>
            <a:pathLst>
              <a:path w="70485" h="762000">
                <a:moveTo>
                  <a:pt x="70450" y="761444"/>
                </a:moveTo>
                <a:lnTo>
                  <a:pt x="33857" y="748891"/>
                </a:lnTo>
                <a:lnTo>
                  <a:pt x="5800" y="714682"/>
                </a:lnTo>
                <a:lnTo>
                  <a:pt x="0" y="6855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685522"/>
                </a:lnTo>
                <a:lnTo>
                  <a:pt x="44514" y="727864"/>
                </a:lnTo>
                <a:lnTo>
                  <a:pt x="66287" y="759788"/>
                </a:lnTo>
                <a:lnTo>
                  <a:pt x="70450" y="7614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299" y="3941668"/>
            <a:ext cx="70485" cy="990600"/>
          </a:xfrm>
          <a:custGeom>
            <a:avLst/>
            <a:gdLst/>
            <a:ahLst/>
            <a:cxnLst/>
            <a:rect l="l" t="t" r="r" b="b"/>
            <a:pathLst>
              <a:path w="70485" h="990600">
                <a:moveTo>
                  <a:pt x="70449" y="990044"/>
                </a:moveTo>
                <a:lnTo>
                  <a:pt x="33857" y="977491"/>
                </a:lnTo>
                <a:lnTo>
                  <a:pt x="5800" y="943281"/>
                </a:lnTo>
                <a:lnTo>
                  <a:pt x="0" y="9141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914122"/>
                </a:lnTo>
                <a:lnTo>
                  <a:pt x="44514" y="956463"/>
                </a:lnTo>
                <a:lnTo>
                  <a:pt x="66287" y="988388"/>
                </a:lnTo>
                <a:lnTo>
                  <a:pt x="70449" y="9900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0299" y="5008468"/>
            <a:ext cx="70485" cy="990600"/>
          </a:xfrm>
          <a:custGeom>
            <a:avLst/>
            <a:gdLst/>
            <a:ahLst/>
            <a:cxnLst/>
            <a:rect l="l" t="t" r="r" b="b"/>
            <a:pathLst>
              <a:path w="70485" h="990600">
                <a:moveTo>
                  <a:pt x="70450" y="990044"/>
                </a:moveTo>
                <a:lnTo>
                  <a:pt x="33857" y="977491"/>
                </a:lnTo>
                <a:lnTo>
                  <a:pt x="5800" y="943282"/>
                </a:lnTo>
                <a:lnTo>
                  <a:pt x="0" y="9141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914122"/>
                </a:lnTo>
                <a:lnTo>
                  <a:pt x="44514" y="956463"/>
                </a:lnTo>
                <a:lnTo>
                  <a:pt x="66287" y="988388"/>
                </a:lnTo>
                <a:lnTo>
                  <a:pt x="70450" y="9900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299" y="2798668"/>
            <a:ext cx="142874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799" y="3179668"/>
            <a:ext cx="13334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637704" y="3177955"/>
            <a:ext cx="4411345" cy="4895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-25" dirty="0">
                <a:solidFill>
                  <a:srgbClr val="1F2937"/>
                </a:solidFill>
                <a:latin typeface="Malgun Gothic"/>
                <a:cs typeface="Malgun Gothic"/>
              </a:rPr>
              <a:t>통</a:t>
            </a:r>
            <a:r>
              <a:rPr sz="1250" b="1" spc="-25" dirty="0">
                <a:solidFill>
                  <a:srgbClr val="1F2937"/>
                </a:solidFill>
                <a:latin typeface="Malgun Gothic"/>
                <a:cs typeface="Malgun Gothic"/>
              </a:rPr>
              <a:t>합</a:t>
            </a:r>
            <a:r>
              <a:rPr sz="1250" b="1" spc="-11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0" b="1" spc="-35" dirty="0">
                <a:solidFill>
                  <a:srgbClr val="1F2937"/>
                </a:solidFill>
                <a:latin typeface="Malgun Gothic"/>
                <a:cs typeface="Malgun Gothic"/>
              </a:rPr>
              <a:t>관리</a:t>
            </a:r>
            <a:endParaRPr sz="1250" b="1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단일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smtClean="0">
                <a:solidFill>
                  <a:srgbClr val="4A5462"/>
                </a:solidFill>
                <a:latin typeface="Malgun Gothic"/>
                <a:cs typeface="Malgun Gothic"/>
              </a:rPr>
              <a:t>웹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시스템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내에서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모든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통합하여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관리할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smtClean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있</a:t>
            </a:r>
            <a:r>
              <a:rPr lang="ko-KR" altLang="en-US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다</a:t>
            </a:r>
            <a:r>
              <a:rPr lang="en-US" altLang="ko-KR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99" y="4094068"/>
            <a:ext cx="152399" cy="1333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673213" y="4049772"/>
            <a:ext cx="4826635" cy="7258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50" b="1" spc="-50" dirty="0">
                <a:solidFill>
                  <a:srgbClr val="1F2937"/>
                </a:solidFill>
                <a:latin typeface="Malgun Gothic"/>
                <a:cs typeface="Malgun Gothic"/>
              </a:rPr>
              <a:t>전체</a:t>
            </a:r>
            <a:r>
              <a:rPr sz="1250" b="1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1F2937"/>
                </a:solidFill>
                <a:latin typeface="Malgun Gothic"/>
                <a:cs typeface="Malgun Gothic"/>
              </a:rPr>
              <a:t>수</a:t>
            </a:r>
            <a:r>
              <a:rPr sz="1250" b="1" spc="-25" dirty="0">
                <a:solidFill>
                  <a:srgbClr val="1F2937"/>
                </a:solidFill>
                <a:latin typeface="Malgun Gothic"/>
                <a:cs typeface="Malgun Gothic"/>
              </a:rPr>
              <a:t>명</a:t>
            </a:r>
            <a:r>
              <a:rPr sz="1250" b="1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150" b="1" spc="-10" dirty="0">
                <a:solidFill>
                  <a:srgbClr val="1F2937"/>
                </a:solidFill>
                <a:latin typeface="Malgun Gothic"/>
                <a:cs typeface="Malgun Gothic"/>
              </a:rPr>
              <a:t>주</a:t>
            </a:r>
            <a:r>
              <a:rPr sz="1250" b="1" spc="-10" dirty="0">
                <a:solidFill>
                  <a:srgbClr val="1F2937"/>
                </a:solidFill>
                <a:latin typeface="Malgun Gothic"/>
                <a:cs typeface="Malgun Gothic"/>
              </a:rPr>
              <a:t>기</a:t>
            </a:r>
            <a:r>
              <a:rPr sz="1250" b="1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0" b="1" spc="-25" dirty="0">
                <a:solidFill>
                  <a:srgbClr val="1F2937"/>
                </a:solidFill>
                <a:latin typeface="Malgun Gothic"/>
                <a:cs typeface="Malgun Gothic"/>
              </a:rPr>
              <a:t>관리</a:t>
            </a:r>
            <a:endParaRPr sz="1250" b="1" dirty="0">
              <a:latin typeface="Malgun Gothic"/>
              <a:cs typeface="Malgun Gothic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자산의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전체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수명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주기를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체계적으로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추적하고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1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관련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>
                <a:solidFill>
                  <a:srgbClr val="4A5462"/>
                </a:solidFill>
                <a:latin typeface="Malgun Gothic"/>
                <a:cs typeface="Malgun Gothic"/>
              </a:rPr>
              <a:t>실시간으로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파악할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있</a:t>
            </a:r>
            <a:r>
              <a:rPr lang="ko-KR" altLang="en-US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다</a:t>
            </a:r>
            <a:r>
              <a:rPr lang="en-US" altLang="ko-KR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5237068"/>
            <a:ext cx="171449" cy="152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683055" y="5052695"/>
            <a:ext cx="4806950" cy="49500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50" b="1" spc="-50" dirty="0">
                <a:solidFill>
                  <a:srgbClr val="1F2937"/>
                </a:solidFill>
                <a:latin typeface="Malgun Gothic"/>
                <a:cs typeface="Malgun Gothic"/>
              </a:rPr>
              <a:t>효율성</a:t>
            </a:r>
            <a:r>
              <a:rPr sz="1250" b="1" spc="-11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0" b="1" spc="-25" dirty="0">
                <a:solidFill>
                  <a:srgbClr val="1F2937"/>
                </a:solidFill>
                <a:latin typeface="Malgun Gothic"/>
                <a:cs typeface="Malgun Gothic"/>
              </a:rPr>
              <a:t>극대화</a:t>
            </a:r>
            <a:endParaRPr sz="1250" b="1" dirty="0">
              <a:latin typeface="Malgun Gothic"/>
              <a:cs typeface="Malgun Gothic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업무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4A5462"/>
                </a:solidFill>
                <a:latin typeface="Malgun Gothic"/>
                <a:cs typeface="Malgun Gothic"/>
              </a:rPr>
              <a:t>효율성을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dirty="0" smtClean="0">
                <a:solidFill>
                  <a:srgbClr val="4A5462"/>
                </a:solidFill>
                <a:latin typeface="Malgun Gothic"/>
                <a:cs typeface="Malgun Gothic"/>
              </a:rPr>
              <a:t>높여</a:t>
            </a:r>
            <a:r>
              <a:rPr sz="11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조직의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IT</a:t>
            </a:r>
            <a:r>
              <a:rPr sz="110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관리에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필요한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시간과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25" dirty="0" err="1">
                <a:solidFill>
                  <a:srgbClr val="4A5462"/>
                </a:solidFill>
                <a:latin typeface="Malgun Gothic"/>
                <a:cs typeface="Malgun Gothic"/>
              </a:rPr>
              <a:t>인력을</a:t>
            </a:r>
            <a:r>
              <a:rPr sz="1100" spc="-2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줄</a:t>
            </a:r>
            <a:r>
              <a:rPr lang="ko-KR" altLang="en-US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일 수 있다</a:t>
            </a:r>
            <a:r>
              <a:rPr lang="en-US" altLang="ko-KR" sz="1100" spc="-10" dirty="0" smtClean="0">
                <a:solidFill>
                  <a:srgbClr val="4A5462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AutoShape 2" descr="http://121.66.14.43:65001/withsystem-student/DRINK/raw/branch/dev/%EB%B0%9C%ED%91%9C%EC%A4%80%EB%B9%84/%EB%B0%9C%ED%91%9C%20%EC%9E%90%EB%A3%8C/itman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rcRect t="10502"/>
          <a:stretch/>
        </p:blipFill>
        <p:spPr>
          <a:xfrm>
            <a:off x="361313" y="1206819"/>
            <a:ext cx="9521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034" y="331540"/>
            <a:ext cx="1573057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pc="-114" dirty="0"/>
              <a:t>개발 </a:t>
            </a:r>
            <a:r>
              <a:rPr lang="ko-KR" altLang="en-US" spc="-114" dirty="0" smtClean="0"/>
              <a:t>배경</a:t>
            </a:r>
            <a:endParaRPr spc="-45" dirty="0"/>
          </a:p>
        </p:txBody>
      </p:sp>
      <p:sp>
        <p:nvSpPr>
          <p:cNvPr id="22" name="object 22"/>
          <p:cNvSpPr txBox="1"/>
          <p:nvPr/>
        </p:nvSpPr>
        <p:spPr>
          <a:xfrm>
            <a:off x="6924625" y="1084133"/>
            <a:ext cx="34169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45" dirty="0">
                <a:solidFill>
                  <a:srgbClr val="16A24A"/>
                </a:solidFill>
                <a:latin typeface="Malgun Gothic"/>
                <a:cs typeface="Malgun Gothic"/>
              </a:rPr>
              <a:t>전자정</a:t>
            </a:r>
            <a:r>
              <a:rPr sz="1800" spc="-45" dirty="0">
                <a:solidFill>
                  <a:srgbClr val="16A24A"/>
                </a:solidFill>
                <a:latin typeface="Malgun Gothic"/>
                <a:cs typeface="Malgun Gothic"/>
              </a:rPr>
              <a:t>부</a:t>
            </a:r>
            <a:r>
              <a:rPr sz="1800" spc="-125" dirty="0">
                <a:solidFill>
                  <a:srgbClr val="16A24A"/>
                </a:solidFill>
                <a:latin typeface="Malgun Gothic"/>
                <a:cs typeface="Malgun Gothic"/>
              </a:rPr>
              <a:t> </a:t>
            </a:r>
            <a:r>
              <a:rPr sz="1700" dirty="0" err="1">
                <a:solidFill>
                  <a:srgbClr val="16A24A"/>
                </a:solidFill>
                <a:latin typeface="Malgun Gothic"/>
                <a:cs typeface="Malgun Gothic"/>
              </a:rPr>
              <a:t>프</a:t>
            </a:r>
            <a:r>
              <a:rPr sz="1850" dirty="0" err="1">
                <a:solidFill>
                  <a:srgbClr val="16A24A"/>
                </a:solidFill>
                <a:latin typeface="Malgun Gothic"/>
                <a:cs typeface="Malgun Gothic"/>
              </a:rPr>
              <a:t>레임워</a:t>
            </a:r>
            <a:r>
              <a:rPr sz="1700" dirty="0" err="1">
                <a:solidFill>
                  <a:srgbClr val="16A24A"/>
                </a:solidFill>
                <a:latin typeface="Malgun Gothic"/>
                <a:cs typeface="Malgun Gothic"/>
              </a:rPr>
              <a:t>크</a:t>
            </a:r>
            <a:r>
              <a:rPr sz="1700" spc="-90" dirty="0">
                <a:solidFill>
                  <a:srgbClr val="16A24A"/>
                </a:solidFill>
                <a:latin typeface="Malgun Gothic"/>
                <a:cs typeface="Malgun Gothic"/>
              </a:rPr>
              <a:t> </a:t>
            </a:r>
            <a:r>
              <a:rPr sz="1850" spc="-25" dirty="0" err="1" smtClean="0">
                <a:solidFill>
                  <a:srgbClr val="16A24A"/>
                </a:solidFill>
                <a:latin typeface="Malgun Gothic"/>
                <a:cs typeface="Malgun Gothic"/>
              </a:rPr>
              <a:t>이점</a:t>
            </a:r>
            <a:endParaRPr sz="1850" dirty="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4149" y="1582737"/>
            <a:ext cx="70485" cy="1257300"/>
          </a:xfrm>
          <a:custGeom>
            <a:avLst/>
            <a:gdLst/>
            <a:ahLst/>
            <a:cxnLst/>
            <a:rect l="l" t="t" r="r" b="b"/>
            <a:pathLst>
              <a:path w="70484" h="1257300">
                <a:moveTo>
                  <a:pt x="70449" y="1256744"/>
                </a:moveTo>
                <a:lnTo>
                  <a:pt x="33857" y="1244191"/>
                </a:lnTo>
                <a:lnTo>
                  <a:pt x="5799" y="1209982"/>
                </a:lnTo>
                <a:lnTo>
                  <a:pt x="0" y="11808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1180822"/>
                </a:lnTo>
                <a:lnTo>
                  <a:pt x="44515" y="1223164"/>
                </a:lnTo>
                <a:lnTo>
                  <a:pt x="66287" y="1255088"/>
                </a:lnTo>
                <a:lnTo>
                  <a:pt x="70449" y="12567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4149" y="2992437"/>
            <a:ext cx="70485" cy="1257300"/>
          </a:xfrm>
          <a:custGeom>
            <a:avLst/>
            <a:gdLst/>
            <a:ahLst/>
            <a:cxnLst/>
            <a:rect l="l" t="t" r="r" b="b"/>
            <a:pathLst>
              <a:path w="70484" h="1257300">
                <a:moveTo>
                  <a:pt x="70450" y="1256744"/>
                </a:moveTo>
                <a:lnTo>
                  <a:pt x="33857" y="1244191"/>
                </a:lnTo>
                <a:lnTo>
                  <a:pt x="5799" y="1209982"/>
                </a:lnTo>
                <a:lnTo>
                  <a:pt x="0" y="11808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1180822"/>
                </a:lnTo>
                <a:lnTo>
                  <a:pt x="44515" y="1223164"/>
                </a:lnTo>
                <a:lnTo>
                  <a:pt x="66287" y="1255088"/>
                </a:lnTo>
                <a:lnTo>
                  <a:pt x="70450" y="12567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4149" y="4402137"/>
            <a:ext cx="70485" cy="1257300"/>
          </a:xfrm>
          <a:custGeom>
            <a:avLst/>
            <a:gdLst/>
            <a:ahLst/>
            <a:cxnLst/>
            <a:rect l="l" t="t" r="r" b="b"/>
            <a:pathLst>
              <a:path w="70484" h="1257300">
                <a:moveTo>
                  <a:pt x="70450" y="1256744"/>
                </a:moveTo>
                <a:lnTo>
                  <a:pt x="33857" y="1244191"/>
                </a:lnTo>
                <a:lnTo>
                  <a:pt x="5799" y="1209982"/>
                </a:lnTo>
                <a:lnTo>
                  <a:pt x="0" y="11808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1180822"/>
                </a:lnTo>
                <a:lnTo>
                  <a:pt x="44515" y="1223163"/>
                </a:lnTo>
                <a:lnTo>
                  <a:pt x="66287" y="1255088"/>
                </a:lnTo>
                <a:lnTo>
                  <a:pt x="70450" y="12567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724649" y="2050994"/>
            <a:ext cx="304800" cy="381000"/>
            <a:chOff x="6724649" y="1752599"/>
            <a:chExt cx="304800" cy="381000"/>
          </a:xfrm>
        </p:grpSpPr>
        <p:sp>
          <p:nvSpPr>
            <p:cNvPr id="28" name="object 28"/>
            <p:cNvSpPr/>
            <p:nvPr/>
          </p:nvSpPr>
          <p:spPr>
            <a:xfrm>
              <a:off x="6724649" y="143646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0849" y="1541239"/>
              <a:ext cx="152399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134175" y="1675587"/>
            <a:ext cx="4510405" cy="90165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안정적인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1F2937"/>
                </a:solidFill>
                <a:latin typeface="Arial"/>
                <a:cs typeface="Arial"/>
              </a:rPr>
              <a:t>MVC</a:t>
            </a:r>
            <a:r>
              <a:rPr sz="1350" b="1" spc="2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구조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1F2937"/>
                </a:solidFill>
                <a:latin typeface="Malgun Gothic"/>
                <a:cs typeface="Malgun Gothic"/>
              </a:rPr>
              <a:t>확립</a:t>
            </a:r>
            <a:endParaRPr sz="1400" dirty="0"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35"/>
              </a:spcBef>
            </a:pP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Spring</a:t>
            </a:r>
            <a:r>
              <a:rPr sz="11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Framework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기반으로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설계되어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역할과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책임이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명확히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4A5462"/>
                </a:solidFill>
                <a:latin typeface="Malgun Gothic"/>
                <a:cs typeface="Malgun Gothic"/>
              </a:rPr>
              <a:t>분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리된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MVC(Model-</a:t>
            </a:r>
            <a:r>
              <a:rPr sz="1100" spc="-10" dirty="0">
                <a:solidFill>
                  <a:srgbClr val="4A5462"/>
                </a:solidFill>
                <a:latin typeface="Arial"/>
                <a:cs typeface="Arial"/>
              </a:rPr>
              <a:t>View-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Controller)</a:t>
            </a:r>
            <a:r>
              <a:rPr sz="1100" spc="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구조를</a:t>
            </a:r>
            <a:r>
              <a:rPr sz="110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sz="110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개발</a:t>
            </a:r>
            <a:r>
              <a:rPr sz="110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생산성과</a:t>
            </a:r>
            <a:r>
              <a:rPr sz="110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4A5462"/>
                </a:solidFill>
                <a:latin typeface="Malgun Gothic"/>
                <a:cs typeface="Malgun Gothic"/>
              </a:rPr>
              <a:t>유지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보수성을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크게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>
                <a:solidFill>
                  <a:srgbClr val="4A5462"/>
                </a:solidFill>
                <a:latin typeface="Malgun Gothic"/>
                <a:cs typeface="Malgun Gothic"/>
              </a:rPr>
              <a:t>향상시킵니다</a:t>
            </a:r>
            <a:r>
              <a:rPr sz="110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24649" y="3460694"/>
            <a:ext cx="304800" cy="381000"/>
            <a:chOff x="6724649" y="3162299"/>
            <a:chExt cx="304800" cy="381000"/>
          </a:xfrm>
        </p:grpSpPr>
        <p:sp>
          <p:nvSpPr>
            <p:cNvPr id="32" name="object 32"/>
            <p:cNvSpPr/>
            <p:nvPr/>
          </p:nvSpPr>
          <p:spPr>
            <a:xfrm>
              <a:off x="6724649" y="284616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9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599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1" y="346407"/>
                  </a:lnTo>
                  <a:lnTo>
                    <a:pt x="210719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849" y="2960464"/>
              <a:ext cx="15239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134175" y="3085287"/>
            <a:ext cx="4479290" cy="90165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개발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표준화</a:t>
            </a:r>
            <a:r>
              <a:rPr sz="1400" spc="-10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1F2937"/>
                </a:solidFill>
                <a:latin typeface="Malgun Gothic"/>
                <a:cs typeface="Malgun Gothic"/>
              </a:rPr>
              <a:t>및</a:t>
            </a:r>
            <a:r>
              <a:rPr sz="1400" spc="-10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일관성</a:t>
            </a:r>
            <a:r>
              <a:rPr sz="1400" spc="-10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1F2937"/>
                </a:solidFill>
                <a:latin typeface="Malgun Gothic"/>
                <a:cs typeface="Malgun Gothic"/>
              </a:rPr>
              <a:t>유지</a:t>
            </a:r>
            <a:endParaRPr sz="1400" dirty="0"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35"/>
              </a:spcBef>
            </a:pP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정부</a:t>
            </a:r>
            <a:r>
              <a:rPr sz="1100" spc="-10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공공기관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사업에서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검증된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공통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컴포넌트를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제공하여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4A5462"/>
                </a:solidFill>
                <a:latin typeface="Malgun Gothic"/>
                <a:cs typeface="Malgun Gothic"/>
              </a:rPr>
              <a:t>프로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젝트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간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코드의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일관성을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유지하고</a:t>
            </a:r>
            <a:r>
              <a:rPr sz="11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개발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표준을</a:t>
            </a:r>
            <a:r>
              <a:rPr sz="11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확립하여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중복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4A5462"/>
                </a:solidFill>
                <a:latin typeface="Malgun Gothic"/>
                <a:cs typeface="Malgun Gothic"/>
              </a:rPr>
              <a:t>개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발을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>
                <a:solidFill>
                  <a:srgbClr val="4A5462"/>
                </a:solidFill>
                <a:latin typeface="Malgun Gothic"/>
                <a:cs typeface="Malgun Gothic"/>
              </a:rPr>
              <a:t>방지합니다</a:t>
            </a:r>
            <a:r>
              <a:rPr sz="110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24649" y="4870394"/>
            <a:ext cx="342900" cy="381000"/>
            <a:chOff x="6724649" y="4571999"/>
            <a:chExt cx="342900" cy="381000"/>
          </a:xfrm>
        </p:grpSpPr>
        <p:sp>
          <p:nvSpPr>
            <p:cNvPr id="36" name="object 36"/>
            <p:cNvSpPr/>
            <p:nvPr/>
          </p:nvSpPr>
          <p:spPr>
            <a:xfrm>
              <a:off x="6724649" y="4255864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6" y="267300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6" y="28893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8" y="7380"/>
                  </a:lnTo>
                  <a:lnTo>
                    <a:pt x="259583" y="24385"/>
                  </a:lnTo>
                  <a:lnTo>
                    <a:pt x="292682" y="50216"/>
                  </a:lnTo>
                  <a:lnTo>
                    <a:pt x="318512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5" y="290371"/>
                  </a:lnTo>
                  <a:lnTo>
                    <a:pt x="298492" y="324681"/>
                  </a:lnTo>
                  <a:lnTo>
                    <a:pt x="266701" y="352104"/>
                  </a:lnTo>
                  <a:lnTo>
                    <a:pt x="229199" y="370981"/>
                  </a:lnTo>
                  <a:lnTo>
                    <a:pt x="188254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0849" y="4360639"/>
              <a:ext cx="190499" cy="1523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172275" y="4494987"/>
            <a:ext cx="4436745" cy="90165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빠른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적응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0" dirty="0">
                <a:solidFill>
                  <a:srgbClr val="1F2937"/>
                </a:solidFill>
                <a:latin typeface="Malgun Gothic"/>
                <a:cs typeface="Malgun Gothic"/>
              </a:rPr>
              <a:t>및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인력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65" dirty="0">
                <a:solidFill>
                  <a:srgbClr val="1F2937"/>
                </a:solidFill>
                <a:latin typeface="Malgun Gothic"/>
                <a:cs typeface="Malgun Gothic"/>
              </a:rPr>
              <a:t>관리</a:t>
            </a:r>
            <a:r>
              <a:rPr sz="1400" spc="-10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400" spc="-25" dirty="0">
                <a:solidFill>
                  <a:srgbClr val="1F2937"/>
                </a:solidFill>
                <a:latin typeface="Malgun Gothic"/>
                <a:cs typeface="Malgun Gothic"/>
              </a:rPr>
              <a:t>용이성</a:t>
            </a:r>
            <a:endParaRPr sz="1400" dirty="0"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35"/>
              </a:spcBef>
            </a:pP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표준화된</a:t>
            </a:r>
            <a:r>
              <a:rPr sz="1100" spc="-10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구조와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개발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방식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덕분에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새로운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개발자가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>
                <a:solidFill>
                  <a:srgbClr val="4A5462"/>
                </a:solidFill>
                <a:latin typeface="Malgun Gothic"/>
                <a:cs typeface="Malgun Gothic"/>
              </a:rPr>
              <a:t>투입되더라도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시스템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구조를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빠르게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파악하고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적응할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있어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인력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교체에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4A5462"/>
                </a:solidFill>
                <a:latin typeface="Malgun Gothic"/>
                <a:cs typeface="Malgun Gothic"/>
              </a:rPr>
              <a:t>유연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하게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대응할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1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00" spc="-10" dirty="0">
                <a:solidFill>
                  <a:srgbClr val="4A5462"/>
                </a:solidFill>
                <a:latin typeface="Malgun Gothic"/>
                <a:cs typeface="Malgun Gothic"/>
              </a:rPr>
              <a:t>있습니다</a:t>
            </a:r>
            <a:r>
              <a:rPr sz="110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91" y="1106487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929" y="258929"/>
            <a:ext cx="342963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핵심</a:t>
            </a:r>
            <a:r>
              <a:rPr spc="-229" dirty="0"/>
              <a:t> </a:t>
            </a:r>
            <a:r>
              <a:rPr spc="-114" dirty="0"/>
              <a:t>기술</a:t>
            </a:r>
            <a:r>
              <a:rPr spc="-229" dirty="0"/>
              <a:t> </a:t>
            </a:r>
            <a:r>
              <a:rPr sz="2600" spc="-25" dirty="0"/>
              <a:t>소</a:t>
            </a:r>
            <a:r>
              <a:rPr spc="-25" dirty="0"/>
              <a:t>개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5156508" y="980343"/>
            <a:ext cx="1864421" cy="29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dirty="0" smtClean="0">
                <a:solidFill>
                  <a:srgbClr val="374050"/>
                </a:solidFill>
                <a:latin typeface="Malgun Gothic"/>
                <a:cs typeface="Malgun Gothic"/>
              </a:rPr>
              <a:t>페르소나</a:t>
            </a:r>
            <a:r>
              <a:rPr lang="en-US" altLang="ko-KR" sz="1800" dirty="0" smtClean="0">
                <a:solidFill>
                  <a:srgbClr val="374050"/>
                </a:solidFill>
                <a:latin typeface="Malgun Gothic"/>
                <a:cs typeface="Malgun Gothic"/>
              </a:rPr>
              <a:t>: </a:t>
            </a:r>
            <a:r>
              <a:rPr lang="ko-KR" altLang="en-US" sz="1800" dirty="0" smtClean="0">
                <a:solidFill>
                  <a:srgbClr val="374050"/>
                </a:solidFill>
                <a:latin typeface="Malgun Gothic"/>
                <a:cs typeface="Malgun Gothic"/>
              </a:rPr>
              <a:t>회사 </a:t>
            </a:r>
            <a:r>
              <a:rPr lang="en-US" altLang="ko-KR" sz="1800" dirty="0" smtClean="0">
                <a:solidFill>
                  <a:srgbClr val="374050"/>
                </a:solidFill>
                <a:latin typeface="Malgun Gothic"/>
                <a:cs typeface="Malgun Gothic"/>
              </a:rPr>
              <a:t>A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99" y="1860772"/>
            <a:ext cx="466725" cy="495300"/>
            <a:chOff x="571499" y="1904999"/>
            <a:chExt cx="466725" cy="495300"/>
          </a:xfrm>
        </p:grpSpPr>
        <p:sp>
          <p:nvSpPr>
            <p:cNvPr id="5" name="object 5"/>
            <p:cNvSpPr/>
            <p:nvPr/>
          </p:nvSpPr>
          <p:spPr>
            <a:xfrm>
              <a:off x="571499" y="1588864"/>
              <a:ext cx="466725" cy="495300"/>
            </a:xfrm>
            <a:custGeom>
              <a:avLst/>
              <a:gdLst/>
              <a:ahLst/>
              <a:cxnLst/>
              <a:rect l="l" t="t" r="r" b="b"/>
              <a:pathLst>
                <a:path w="466725" h="495300">
                  <a:moveTo>
                    <a:pt x="241005" y="495299"/>
                  </a:moveTo>
                  <a:lnTo>
                    <a:pt x="225719" y="495299"/>
                  </a:lnTo>
                  <a:lnTo>
                    <a:pt x="218095" y="494925"/>
                  </a:lnTo>
                  <a:lnTo>
                    <a:pt x="180339" y="489324"/>
                  </a:lnTo>
                  <a:lnTo>
                    <a:pt x="136997" y="474611"/>
                  </a:lnTo>
                  <a:lnTo>
                    <a:pt x="97358" y="451724"/>
                  </a:lnTo>
                  <a:lnTo>
                    <a:pt x="62945" y="421545"/>
                  </a:lnTo>
                  <a:lnTo>
                    <a:pt x="35082" y="385231"/>
                  </a:lnTo>
                  <a:lnTo>
                    <a:pt x="14838" y="344180"/>
                  </a:lnTo>
                  <a:lnTo>
                    <a:pt x="2992" y="299968"/>
                  </a:lnTo>
                  <a:lnTo>
                    <a:pt x="0" y="269580"/>
                  </a:lnTo>
                  <a:lnTo>
                    <a:pt x="0" y="261937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7"/>
                  </a:lnTo>
                  <a:lnTo>
                    <a:pt x="43574" y="97358"/>
                  </a:lnTo>
                  <a:lnTo>
                    <a:pt x="73754" y="62945"/>
                  </a:lnTo>
                  <a:lnTo>
                    <a:pt x="110068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4"/>
                  </a:lnTo>
                  <a:lnTo>
                    <a:pt x="329727" y="20688"/>
                  </a:lnTo>
                  <a:lnTo>
                    <a:pt x="369366" y="43574"/>
                  </a:lnTo>
                  <a:lnTo>
                    <a:pt x="403778" y="73754"/>
                  </a:lnTo>
                  <a:lnTo>
                    <a:pt x="431642" y="110067"/>
                  </a:lnTo>
                  <a:lnTo>
                    <a:pt x="451886" y="151119"/>
                  </a:lnTo>
                  <a:lnTo>
                    <a:pt x="463732" y="195331"/>
                  </a:lnTo>
                  <a:lnTo>
                    <a:pt x="466725" y="225719"/>
                  </a:lnTo>
                  <a:lnTo>
                    <a:pt x="466725" y="269580"/>
                  </a:lnTo>
                  <a:lnTo>
                    <a:pt x="460749" y="314960"/>
                  </a:lnTo>
                  <a:lnTo>
                    <a:pt x="446036" y="358302"/>
                  </a:lnTo>
                  <a:lnTo>
                    <a:pt x="423150" y="397941"/>
                  </a:lnTo>
                  <a:lnTo>
                    <a:pt x="392970" y="432353"/>
                  </a:lnTo>
                  <a:lnTo>
                    <a:pt x="356656" y="460217"/>
                  </a:lnTo>
                  <a:lnTo>
                    <a:pt x="315605" y="480461"/>
                  </a:lnTo>
                  <a:lnTo>
                    <a:pt x="271393" y="492306"/>
                  </a:lnTo>
                  <a:lnTo>
                    <a:pt x="248630" y="494925"/>
                  </a:lnTo>
                  <a:lnTo>
                    <a:pt x="241005" y="4952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703164"/>
              <a:ext cx="238124" cy="2666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9825" y="1647949"/>
            <a:ext cx="12744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회사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계정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생성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2120583"/>
            <a:ext cx="2952115" cy="5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이메일</a:t>
            </a:r>
            <a:r>
              <a:rPr sz="105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인증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시스템을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회사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계정을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30" dirty="0">
                <a:solidFill>
                  <a:srgbClr val="4A5462"/>
                </a:solidFill>
                <a:latin typeface="Malgun Gothic"/>
                <a:cs typeface="Malgun Gothic"/>
              </a:rPr>
              <a:t>생성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하고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로그인합니다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050" b="1" dirty="0">
                <a:solidFill>
                  <a:srgbClr val="4A5462"/>
                </a:solidFill>
                <a:latin typeface="Malgun Gothic"/>
                <a:cs typeface="Malgun Gothic"/>
              </a:rPr>
              <a:t>일회용</a:t>
            </a:r>
            <a:r>
              <a:rPr sz="1050" b="1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4A5462"/>
                </a:solidFill>
                <a:latin typeface="Malgun Gothic"/>
                <a:cs typeface="Malgun Gothic"/>
              </a:rPr>
              <a:t>인증</a:t>
            </a:r>
            <a:r>
              <a:rPr sz="1050" b="1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4A5462"/>
                </a:solidFill>
                <a:latin typeface="Malgun Gothic"/>
                <a:cs typeface="Malgun Gothic"/>
              </a:rPr>
              <a:t>코드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보안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강화합니다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1999" y="1860772"/>
            <a:ext cx="447675" cy="495300"/>
            <a:chOff x="4571999" y="1904999"/>
            <a:chExt cx="447675" cy="495300"/>
          </a:xfrm>
        </p:grpSpPr>
        <p:sp>
          <p:nvSpPr>
            <p:cNvPr id="10" name="object 10"/>
            <p:cNvSpPr/>
            <p:nvPr/>
          </p:nvSpPr>
          <p:spPr>
            <a:xfrm>
              <a:off x="4571999" y="1588864"/>
              <a:ext cx="447675" cy="495300"/>
            </a:xfrm>
            <a:custGeom>
              <a:avLst/>
              <a:gdLst/>
              <a:ahLst/>
              <a:cxnLst/>
              <a:rect l="l" t="t" r="r" b="b"/>
              <a:pathLst>
                <a:path w="447675" h="495300">
                  <a:moveTo>
                    <a:pt x="231168" y="495299"/>
                  </a:moveTo>
                  <a:lnTo>
                    <a:pt x="216506" y="495299"/>
                  </a:lnTo>
                  <a:lnTo>
                    <a:pt x="209193" y="494940"/>
                  </a:lnTo>
                  <a:lnTo>
                    <a:pt x="165876" y="487789"/>
                  </a:lnTo>
                  <a:lnTo>
                    <a:pt x="124786" y="472324"/>
                  </a:lnTo>
                  <a:lnTo>
                    <a:pt x="87503" y="449141"/>
                  </a:lnTo>
                  <a:lnTo>
                    <a:pt x="55459" y="419130"/>
                  </a:lnTo>
                  <a:lnTo>
                    <a:pt x="29885" y="383443"/>
                  </a:lnTo>
                  <a:lnTo>
                    <a:pt x="11766" y="343454"/>
                  </a:lnTo>
                  <a:lnTo>
                    <a:pt x="1796" y="300698"/>
                  </a:lnTo>
                  <a:lnTo>
                    <a:pt x="0" y="278793"/>
                  </a:lnTo>
                  <a:lnTo>
                    <a:pt x="0" y="2714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5" y="93384"/>
                  </a:lnTo>
                  <a:lnTo>
                    <a:pt x="70743" y="60376"/>
                  </a:lnTo>
                  <a:lnTo>
                    <a:pt x="105575" y="33650"/>
                  </a:lnTo>
                  <a:lnTo>
                    <a:pt x="144951" y="14233"/>
                  </a:lnTo>
                  <a:lnTo>
                    <a:pt x="187358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9" y="19844"/>
                  </a:lnTo>
                  <a:lnTo>
                    <a:pt x="354289" y="41796"/>
                  </a:lnTo>
                  <a:lnTo>
                    <a:pt x="387297" y="70744"/>
                  </a:lnTo>
                  <a:lnTo>
                    <a:pt x="414023" y="105575"/>
                  </a:lnTo>
                  <a:lnTo>
                    <a:pt x="433440" y="144951"/>
                  </a:lnTo>
                  <a:lnTo>
                    <a:pt x="444803" y="187359"/>
                  </a:lnTo>
                  <a:lnTo>
                    <a:pt x="447674" y="216506"/>
                  </a:lnTo>
                  <a:lnTo>
                    <a:pt x="447674" y="278793"/>
                  </a:lnTo>
                  <a:lnTo>
                    <a:pt x="441942" y="322320"/>
                  </a:lnTo>
                  <a:lnTo>
                    <a:pt x="427830" y="363894"/>
                  </a:lnTo>
                  <a:lnTo>
                    <a:pt x="405877" y="401915"/>
                  </a:lnTo>
                  <a:lnTo>
                    <a:pt x="376929" y="434923"/>
                  </a:lnTo>
                  <a:lnTo>
                    <a:pt x="342098" y="461649"/>
                  </a:lnTo>
                  <a:lnTo>
                    <a:pt x="302723" y="481066"/>
                  </a:lnTo>
                  <a:lnTo>
                    <a:pt x="260315" y="492429"/>
                  </a:lnTo>
                  <a:lnTo>
                    <a:pt x="238481" y="494940"/>
                  </a:lnTo>
                  <a:lnTo>
                    <a:pt x="231168" y="4952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6299" y="1703164"/>
              <a:ext cx="219074" cy="2666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7405" y="1647949"/>
            <a:ext cx="840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그룹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생성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5430" y="2120583"/>
            <a:ext cx="30264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최상위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조직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단위인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그룹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생성하여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관리의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기본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틀을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마련합니다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본사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지사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또는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별도의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사업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부를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구분하는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기준으로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활용됩니다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62974" y="1860772"/>
            <a:ext cx="447675" cy="495300"/>
            <a:chOff x="8562974" y="1904999"/>
            <a:chExt cx="447675" cy="495300"/>
          </a:xfrm>
        </p:grpSpPr>
        <p:sp>
          <p:nvSpPr>
            <p:cNvPr id="15" name="object 15"/>
            <p:cNvSpPr/>
            <p:nvPr/>
          </p:nvSpPr>
          <p:spPr>
            <a:xfrm>
              <a:off x="8562974" y="1588864"/>
              <a:ext cx="447675" cy="495300"/>
            </a:xfrm>
            <a:custGeom>
              <a:avLst/>
              <a:gdLst/>
              <a:ahLst/>
              <a:cxnLst/>
              <a:rect l="l" t="t" r="r" b="b"/>
              <a:pathLst>
                <a:path w="447675" h="495300">
                  <a:moveTo>
                    <a:pt x="231168" y="495299"/>
                  </a:moveTo>
                  <a:lnTo>
                    <a:pt x="216506" y="495299"/>
                  </a:lnTo>
                  <a:lnTo>
                    <a:pt x="209192" y="494940"/>
                  </a:lnTo>
                  <a:lnTo>
                    <a:pt x="165875" y="487789"/>
                  </a:lnTo>
                  <a:lnTo>
                    <a:pt x="124786" y="472324"/>
                  </a:lnTo>
                  <a:lnTo>
                    <a:pt x="87503" y="449141"/>
                  </a:lnTo>
                  <a:lnTo>
                    <a:pt x="55458" y="419130"/>
                  </a:lnTo>
                  <a:lnTo>
                    <a:pt x="29885" y="383443"/>
                  </a:lnTo>
                  <a:lnTo>
                    <a:pt x="11766" y="343454"/>
                  </a:lnTo>
                  <a:lnTo>
                    <a:pt x="1796" y="300698"/>
                  </a:lnTo>
                  <a:lnTo>
                    <a:pt x="0" y="271462"/>
                  </a:lnTo>
                  <a:lnTo>
                    <a:pt x="0" y="216506"/>
                  </a:lnTo>
                  <a:lnTo>
                    <a:pt x="5730" y="172978"/>
                  </a:lnTo>
                  <a:lnTo>
                    <a:pt x="19843" y="131405"/>
                  </a:lnTo>
                  <a:lnTo>
                    <a:pt x="41795" y="93384"/>
                  </a:lnTo>
                  <a:lnTo>
                    <a:pt x="70743" y="60376"/>
                  </a:lnTo>
                  <a:lnTo>
                    <a:pt x="105574" y="33650"/>
                  </a:lnTo>
                  <a:lnTo>
                    <a:pt x="144951" y="14233"/>
                  </a:lnTo>
                  <a:lnTo>
                    <a:pt x="187358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1"/>
                  </a:lnTo>
                  <a:lnTo>
                    <a:pt x="316269" y="19844"/>
                  </a:lnTo>
                  <a:lnTo>
                    <a:pt x="354289" y="41796"/>
                  </a:lnTo>
                  <a:lnTo>
                    <a:pt x="387297" y="70744"/>
                  </a:lnTo>
                  <a:lnTo>
                    <a:pt x="414023" y="105575"/>
                  </a:lnTo>
                  <a:lnTo>
                    <a:pt x="433440" y="144951"/>
                  </a:lnTo>
                  <a:lnTo>
                    <a:pt x="444803" y="187359"/>
                  </a:lnTo>
                  <a:lnTo>
                    <a:pt x="447675" y="216506"/>
                  </a:lnTo>
                  <a:lnTo>
                    <a:pt x="447675" y="278793"/>
                  </a:lnTo>
                  <a:lnTo>
                    <a:pt x="441943" y="322320"/>
                  </a:lnTo>
                  <a:lnTo>
                    <a:pt x="427830" y="363894"/>
                  </a:lnTo>
                  <a:lnTo>
                    <a:pt x="405878" y="401915"/>
                  </a:lnTo>
                  <a:lnTo>
                    <a:pt x="376930" y="434923"/>
                  </a:lnTo>
                  <a:lnTo>
                    <a:pt x="342098" y="461649"/>
                  </a:lnTo>
                  <a:lnTo>
                    <a:pt x="302722" y="481066"/>
                  </a:lnTo>
                  <a:lnTo>
                    <a:pt x="260315" y="492429"/>
                  </a:lnTo>
                  <a:lnTo>
                    <a:pt x="231168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7274" y="1703164"/>
              <a:ext cx="219074" cy="2666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14035" y="1647949"/>
            <a:ext cx="12744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F2937"/>
                </a:solidFill>
                <a:latin typeface="Malgun Gothic"/>
                <a:cs typeface="Malgun Gothic"/>
              </a:rPr>
              <a:t>기</a:t>
            </a:r>
            <a:r>
              <a:rPr sz="1450" dirty="0">
                <a:solidFill>
                  <a:srgbClr val="1F2937"/>
                </a:solidFill>
                <a:latin typeface="Malgun Gothic"/>
                <a:cs typeface="Malgun Gothic"/>
              </a:rPr>
              <a:t>초</a:t>
            </a:r>
            <a:r>
              <a:rPr sz="1450" spc="-114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dirty="0">
                <a:solidFill>
                  <a:srgbClr val="1F2937"/>
                </a:solidFill>
                <a:latin typeface="Malgun Gothic"/>
                <a:cs typeface="Malgun Gothic"/>
              </a:rPr>
              <a:t>정</a:t>
            </a:r>
            <a:r>
              <a:rPr sz="1450" dirty="0">
                <a:solidFill>
                  <a:srgbClr val="1F2937"/>
                </a:solidFill>
                <a:latin typeface="Malgun Gothic"/>
                <a:cs typeface="Malgun Gothic"/>
              </a:rPr>
              <a:t>보</a:t>
            </a:r>
            <a:r>
              <a:rPr sz="1450" spc="-114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Malgun Gothic"/>
                <a:cs typeface="Malgun Gothic"/>
              </a:rPr>
              <a:t>등록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52060" y="2120583"/>
            <a:ext cx="307784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부서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직위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위치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구매처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직원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자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산과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직원을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관리하는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필요한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기본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카테고리를 설정합니다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1499" y="3651472"/>
            <a:ext cx="400050" cy="495300"/>
            <a:chOff x="571499" y="3695699"/>
            <a:chExt cx="400050" cy="495300"/>
          </a:xfrm>
        </p:grpSpPr>
        <p:sp>
          <p:nvSpPr>
            <p:cNvPr id="20" name="object 20"/>
            <p:cNvSpPr/>
            <p:nvPr/>
          </p:nvSpPr>
          <p:spPr>
            <a:xfrm>
              <a:off x="571499" y="33795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1" y="491456"/>
                  </a:lnTo>
                  <a:lnTo>
                    <a:pt x="123478" y="480073"/>
                  </a:lnTo>
                  <a:lnTo>
                    <a:pt x="88897" y="461589"/>
                  </a:lnTo>
                  <a:lnTo>
                    <a:pt x="58585" y="436713"/>
                  </a:lnTo>
                  <a:lnTo>
                    <a:pt x="33710" y="406402"/>
                  </a:lnTo>
                  <a:lnTo>
                    <a:pt x="15225" y="371820"/>
                  </a:lnTo>
                  <a:lnTo>
                    <a:pt x="3843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3" y="161001"/>
                  </a:lnTo>
                  <a:lnTo>
                    <a:pt x="15225" y="123478"/>
                  </a:lnTo>
                  <a:lnTo>
                    <a:pt x="33710" y="88896"/>
                  </a:lnTo>
                  <a:lnTo>
                    <a:pt x="58585" y="58585"/>
                  </a:lnTo>
                  <a:lnTo>
                    <a:pt x="88897" y="33709"/>
                  </a:lnTo>
                  <a:lnTo>
                    <a:pt x="123478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8"/>
                  </a:lnTo>
                  <a:lnTo>
                    <a:pt x="348242" y="65703"/>
                  </a:lnTo>
                  <a:lnTo>
                    <a:pt x="371599" y="97200"/>
                  </a:lnTo>
                  <a:lnTo>
                    <a:pt x="388362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0"/>
                  </a:lnTo>
                  <a:lnTo>
                    <a:pt x="366339" y="406402"/>
                  </a:lnTo>
                  <a:lnTo>
                    <a:pt x="341463" y="436713"/>
                  </a:lnTo>
                  <a:lnTo>
                    <a:pt x="311152" y="461589"/>
                  </a:lnTo>
                  <a:lnTo>
                    <a:pt x="276571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493864"/>
              <a:ext cx="171449" cy="2666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73150" y="3438649"/>
            <a:ext cx="840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직원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생성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800" y="3911282"/>
            <a:ext cx="304863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설정된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기초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바탕으로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개별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직원을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Malgun Gothic"/>
                <a:cs typeface="Malgun Gothic"/>
              </a:rPr>
              <a:t>시스템에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등록합니다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각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직원은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이름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직위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부서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이메일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등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구성됩니다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71999" y="3651473"/>
            <a:ext cx="466725" cy="495300"/>
            <a:chOff x="4571999" y="3695700"/>
            <a:chExt cx="466725" cy="495300"/>
          </a:xfrm>
        </p:grpSpPr>
        <p:sp>
          <p:nvSpPr>
            <p:cNvPr id="25" name="object 25"/>
            <p:cNvSpPr/>
            <p:nvPr/>
          </p:nvSpPr>
          <p:spPr>
            <a:xfrm>
              <a:off x="4571999" y="3379565"/>
              <a:ext cx="466725" cy="495300"/>
            </a:xfrm>
            <a:custGeom>
              <a:avLst/>
              <a:gdLst/>
              <a:ahLst/>
              <a:cxnLst/>
              <a:rect l="l" t="t" r="r" b="b"/>
              <a:pathLst>
                <a:path w="466725" h="495300">
                  <a:moveTo>
                    <a:pt x="241005" y="495299"/>
                  </a:moveTo>
                  <a:lnTo>
                    <a:pt x="225719" y="495299"/>
                  </a:lnTo>
                  <a:lnTo>
                    <a:pt x="218095" y="494924"/>
                  </a:lnTo>
                  <a:lnTo>
                    <a:pt x="180339" y="489324"/>
                  </a:lnTo>
                  <a:lnTo>
                    <a:pt x="136996" y="474610"/>
                  </a:lnTo>
                  <a:lnTo>
                    <a:pt x="97357" y="451724"/>
                  </a:lnTo>
                  <a:lnTo>
                    <a:pt x="62945" y="421544"/>
                  </a:lnTo>
                  <a:lnTo>
                    <a:pt x="35082" y="385231"/>
                  </a:lnTo>
                  <a:lnTo>
                    <a:pt x="14838" y="344179"/>
                  </a:lnTo>
                  <a:lnTo>
                    <a:pt x="2992" y="299968"/>
                  </a:lnTo>
                  <a:lnTo>
                    <a:pt x="0" y="269580"/>
                  </a:lnTo>
                  <a:lnTo>
                    <a:pt x="0" y="261937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7" y="136996"/>
                  </a:lnTo>
                  <a:lnTo>
                    <a:pt x="43574" y="97357"/>
                  </a:lnTo>
                  <a:lnTo>
                    <a:pt x="73754" y="62945"/>
                  </a:lnTo>
                  <a:lnTo>
                    <a:pt x="110067" y="35081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4"/>
                  </a:lnTo>
                  <a:lnTo>
                    <a:pt x="329726" y="20688"/>
                  </a:lnTo>
                  <a:lnTo>
                    <a:pt x="369365" y="43574"/>
                  </a:lnTo>
                  <a:lnTo>
                    <a:pt x="403778" y="73754"/>
                  </a:lnTo>
                  <a:lnTo>
                    <a:pt x="431641" y="110067"/>
                  </a:lnTo>
                  <a:lnTo>
                    <a:pt x="451885" y="151118"/>
                  </a:lnTo>
                  <a:lnTo>
                    <a:pt x="463732" y="195331"/>
                  </a:lnTo>
                  <a:lnTo>
                    <a:pt x="466724" y="225719"/>
                  </a:lnTo>
                  <a:lnTo>
                    <a:pt x="466724" y="269580"/>
                  </a:lnTo>
                  <a:lnTo>
                    <a:pt x="460749" y="314960"/>
                  </a:lnTo>
                  <a:lnTo>
                    <a:pt x="446036" y="358301"/>
                  </a:lnTo>
                  <a:lnTo>
                    <a:pt x="423149" y="397941"/>
                  </a:lnTo>
                  <a:lnTo>
                    <a:pt x="392969" y="432353"/>
                  </a:lnTo>
                  <a:lnTo>
                    <a:pt x="356656" y="460216"/>
                  </a:lnTo>
                  <a:lnTo>
                    <a:pt x="315605" y="480460"/>
                  </a:lnTo>
                  <a:lnTo>
                    <a:pt x="271393" y="492306"/>
                  </a:lnTo>
                  <a:lnTo>
                    <a:pt x="248629" y="494925"/>
                  </a:lnTo>
                  <a:lnTo>
                    <a:pt x="241005" y="4952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299" y="3493864"/>
              <a:ext cx="238124" cy="2666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136455" y="3438649"/>
            <a:ext cx="840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자산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생성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5430" y="3911282"/>
            <a:ext cx="304863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설정된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기초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바탕으로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개별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Malgun Gothic"/>
                <a:cs typeface="Malgun Gothic"/>
              </a:rPr>
              <a:t>시스템에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등록합니다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각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자산은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이름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구매처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위치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담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당자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구성됩니다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62974" y="3651473"/>
            <a:ext cx="419100" cy="495300"/>
            <a:chOff x="8562974" y="3695700"/>
            <a:chExt cx="419100" cy="495300"/>
          </a:xfrm>
        </p:grpSpPr>
        <p:sp>
          <p:nvSpPr>
            <p:cNvPr id="30" name="object 30"/>
            <p:cNvSpPr/>
            <p:nvPr/>
          </p:nvSpPr>
          <p:spPr>
            <a:xfrm>
              <a:off x="8562974" y="3379565"/>
              <a:ext cx="419100" cy="495300"/>
            </a:xfrm>
            <a:custGeom>
              <a:avLst/>
              <a:gdLst/>
              <a:ahLst/>
              <a:cxnLst/>
              <a:rect l="l" t="t" r="r" b="b"/>
              <a:pathLst>
                <a:path w="419100" h="495300">
                  <a:moveTo>
                    <a:pt x="216412" y="495299"/>
                  </a:moveTo>
                  <a:lnTo>
                    <a:pt x="202687" y="495299"/>
                  </a:lnTo>
                  <a:lnTo>
                    <a:pt x="195840" y="494963"/>
                  </a:lnTo>
                  <a:lnTo>
                    <a:pt x="155287" y="488268"/>
                  </a:lnTo>
                  <a:lnTo>
                    <a:pt x="116820" y="473791"/>
                  </a:lnTo>
                  <a:lnTo>
                    <a:pt x="81917" y="452087"/>
                  </a:lnTo>
                  <a:lnTo>
                    <a:pt x="51919" y="423991"/>
                  </a:lnTo>
                  <a:lnTo>
                    <a:pt x="27977" y="390583"/>
                  </a:lnTo>
                  <a:lnTo>
                    <a:pt x="11014" y="353145"/>
                  </a:lnTo>
                  <a:lnTo>
                    <a:pt x="1681" y="313118"/>
                  </a:lnTo>
                  <a:lnTo>
                    <a:pt x="0" y="285749"/>
                  </a:lnTo>
                  <a:lnTo>
                    <a:pt x="0" y="202686"/>
                  </a:lnTo>
                  <a:lnTo>
                    <a:pt x="5364" y="161937"/>
                  </a:lnTo>
                  <a:lnTo>
                    <a:pt x="18576" y="123017"/>
                  </a:lnTo>
                  <a:lnTo>
                    <a:pt x="39127" y="87423"/>
                  </a:lnTo>
                  <a:lnTo>
                    <a:pt x="66228" y="56522"/>
                  </a:lnTo>
                  <a:lnTo>
                    <a:pt x="98835" y="31502"/>
                  </a:lnTo>
                  <a:lnTo>
                    <a:pt x="135698" y="13324"/>
                  </a:lnTo>
                  <a:lnTo>
                    <a:pt x="175399" y="2687"/>
                  </a:lnTo>
                  <a:lnTo>
                    <a:pt x="202687" y="0"/>
                  </a:lnTo>
                  <a:lnTo>
                    <a:pt x="216412" y="0"/>
                  </a:lnTo>
                  <a:lnTo>
                    <a:pt x="257162" y="5365"/>
                  </a:lnTo>
                  <a:lnTo>
                    <a:pt x="296081" y="18577"/>
                  </a:lnTo>
                  <a:lnTo>
                    <a:pt x="331675" y="39128"/>
                  </a:lnTo>
                  <a:lnTo>
                    <a:pt x="362577" y="66228"/>
                  </a:lnTo>
                  <a:lnTo>
                    <a:pt x="387596" y="98836"/>
                  </a:lnTo>
                  <a:lnTo>
                    <a:pt x="405774" y="135698"/>
                  </a:lnTo>
                  <a:lnTo>
                    <a:pt x="416412" y="175399"/>
                  </a:lnTo>
                  <a:lnTo>
                    <a:pt x="419100" y="202686"/>
                  </a:lnTo>
                  <a:lnTo>
                    <a:pt x="419100" y="292612"/>
                  </a:lnTo>
                  <a:lnTo>
                    <a:pt x="413734" y="333361"/>
                  </a:lnTo>
                  <a:lnTo>
                    <a:pt x="400522" y="372281"/>
                  </a:lnTo>
                  <a:lnTo>
                    <a:pt x="379970" y="407875"/>
                  </a:lnTo>
                  <a:lnTo>
                    <a:pt x="352871" y="438776"/>
                  </a:lnTo>
                  <a:lnTo>
                    <a:pt x="320262" y="463796"/>
                  </a:lnTo>
                  <a:lnTo>
                    <a:pt x="283400" y="481974"/>
                  </a:lnTo>
                  <a:lnTo>
                    <a:pt x="243700" y="492612"/>
                  </a:lnTo>
                  <a:lnTo>
                    <a:pt x="216412" y="495299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7274" y="3493864"/>
              <a:ext cx="190499" cy="2666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085460" y="3438649"/>
            <a:ext cx="840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자산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관리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52060" y="3911282"/>
            <a:ext cx="306324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등록된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변경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위치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이동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담당자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교체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50" dirty="0">
                <a:solidFill>
                  <a:srgbClr val="4A5462"/>
                </a:solidFill>
                <a:latin typeface="Malgun Gothic"/>
                <a:cs typeface="Malgun Gothic"/>
              </a:rPr>
              <a:t>등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모든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변경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이력을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추적하고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관리합니다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통해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전체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생명주기를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한눈에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Malgun Gothic"/>
                <a:cs typeface="Malgun Gothic"/>
              </a:rPr>
              <a:t>파악합니다</a:t>
            </a:r>
            <a:r>
              <a:rPr sz="105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00350" y="4929410"/>
            <a:ext cx="400050" cy="495300"/>
            <a:chOff x="2476499" y="5486399"/>
            <a:chExt cx="400050" cy="495300"/>
          </a:xfrm>
        </p:grpSpPr>
        <p:sp>
          <p:nvSpPr>
            <p:cNvPr id="35" name="object 35"/>
            <p:cNvSpPr/>
            <p:nvPr/>
          </p:nvSpPr>
          <p:spPr>
            <a:xfrm>
              <a:off x="2476499" y="51702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2" y="491456"/>
                  </a:lnTo>
                  <a:lnTo>
                    <a:pt x="123478" y="480073"/>
                  </a:lnTo>
                  <a:lnTo>
                    <a:pt x="88896" y="461588"/>
                  </a:lnTo>
                  <a:lnTo>
                    <a:pt x="58585" y="436713"/>
                  </a:lnTo>
                  <a:lnTo>
                    <a:pt x="33710" y="406401"/>
                  </a:lnTo>
                  <a:lnTo>
                    <a:pt x="15225" y="371820"/>
                  </a:lnTo>
                  <a:lnTo>
                    <a:pt x="3843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3" y="161001"/>
                  </a:lnTo>
                  <a:lnTo>
                    <a:pt x="15225" y="123477"/>
                  </a:lnTo>
                  <a:lnTo>
                    <a:pt x="33710" y="88895"/>
                  </a:lnTo>
                  <a:lnTo>
                    <a:pt x="58585" y="58585"/>
                  </a:lnTo>
                  <a:lnTo>
                    <a:pt x="88896" y="33708"/>
                  </a:lnTo>
                  <a:lnTo>
                    <a:pt x="123478" y="15225"/>
                  </a:lnTo>
                  <a:lnTo>
                    <a:pt x="161002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5"/>
                  </a:lnTo>
                  <a:lnTo>
                    <a:pt x="285557" y="19207"/>
                  </a:lnTo>
                  <a:lnTo>
                    <a:pt x="319189" y="39368"/>
                  </a:lnTo>
                  <a:lnTo>
                    <a:pt x="348242" y="65703"/>
                  </a:lnTo>
                  <a:lnTo>
                    <a:pt x="371599" y="97200"/>
                  </a:lnTo>
                  <a:lnTo>
                    <a:pt x="388362" y="132648"/>
                  </a:lnTo>
                  <a:lnTo>
                    <a:pt x="397888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0"/>
                  </a:lnTo>
                  <a:lnTo>
                    <a:pt x="366339" y="406401"/>
                  </a:lnTo>
                  <a:lnTo>
                    <a:pt x="341463" y="436713"/>
                  </a:lnTo>
                  <a:lnTo>
                    <a:pt x="311152" y="461588"/>
                  </a:lnTo>
                  <a:lnTo>
                    <a:pt x="276571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799" y="5284564"/>
              <a:ext cx="171449" cy="2666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762248" y="4700112"/>
            <a:ext cx="7524752" cy="1163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10"/>
              </a:spcBef>
            </a:pPr>
            <a:r>
              <a:rPr sz="1550" spc="-25" dirty="0">
                <a:solidFill>
                  <a:srgbClr val="1F2937"/>
                </a:solidFill>
                <a:latin typeface="Malgun Gothic"/>
                <a:cs typeface="Malgun Gothic"/>
              </a:rPr>
              <a:t>확장성</a:t>
            </a:r>
            <a:endParaRPr sz="1550" dirty="0"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1730"/>
              </a:spcBef>
            </a:pPr>
            <a:r>
              <a:rPr sz="1200" spc="-10" dirty="0">
                <a:solidFill>
                  <a:srgbClr val="4A5462"/>
                </a:solidFill>
                <a:latin typeface="Arial"/>
                <a:cs typeface="Arial"/>
              </a:rPr>
              <a:t>ITMAN</a:t>
            </a:r>
            <a:r>
              <a:rPr sz="1200" spc="-10" dirty="0">
                <a:solidFill>
                  <a:srgbClr val="4A5462"/>
                </a:solidFill>
                <a:latin typeface="Malgun Gothic"/>
                <a:cs typeface="Malgun Gothic"/>
              </a:rPr>
              <a:t>은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기업의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성장에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유연하게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대응할</a:t>
            </a:r>
            <a:r>
              <a:rPr sz="1200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있도록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설계되었습니다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단일</a:t>
            </a:r>
            <a:r>
              <a:rPr sz="1200" b="1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조직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관리를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넘어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여러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 err="1">
                <a:solidFill>
                  <a:srgbClr val="4A5462"/>
                </a:solidFill>
                <a:latin typeface="Malgun Gothic"/>
                <a:cs typeface="Malgun Gothic"/>
              </a:rPr>
              <a:t>조직을</a:t>
            </a:r>
            <a:r>
              <a:rPr sz="1200" b="1" spc="-8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spc="-5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동</a:t>
            </a:r>
            <a:r>
              <a:rPr sz="1200" b="1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시에</a:t>
            </a:r>
            <a:r>
              <a:rPr sz="1200" b="1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운영해야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하는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복잡한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비즈니스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환경에서도</a:t>
            </a:r>
            <a:r>
              <a:rPr sz="1200" b="1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4A5462"/>
                </a:solidFill>
                <a:latin typeface="Malgun Gothic"/>
                <a:cs typeface="Malgun Gothic"/>
              </a:rPr>
              <a:t>효과적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으로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사용할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있습니다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시스템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내에서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여러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algun Gothic"/>
                <a:cs typeface="Malgun Gothic"/>
              </a:rPr>
              <a:t>개의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독립된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그룹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'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추가로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생성하고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운영할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있으며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각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그룹은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별도의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조직도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직원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가질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Malgun Gothic"/>
                <a:cs typeface="Malgun Gothic"/>
              </a:rPr>
              <a:t>있 </a:t>
            </a:r>
            <a:r>
              <a:rPr sz="1200" spc="-20" dirty="0">
                <a:solidFill>
                  <a:srgbClr val="4A5462"/>
                </a:solidFill>
                <a:latin typeface="Malgun Gothic"/>
                <a:cs typeface="Malgun Gothic"/>
              </a:rPr>
              <a:t>습니다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10000" y="2230437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409575" y="38100"/>
                </a:moveTo>
                <a:lnTo>
                  <a:pt x="394335" y="38100"/>
                </a:lnTo>
                <a:lnTo>
                  <a:pt x="333375" y="0"/>
                </a:lnTo>
                <a:lnTo>
                  <a:pt x="333375" y="38100"/>
                </a:lnTo>
                <a:lnTo>
                  <a:pt x="0" y="38100"/>
                </a:lnTo>
                <a:lnTo>
                  <a:pt x="0" y="57150"/>
                </a:lnTo>
                <a:lnTo>
                  <a:pt x="333375" y="57150"/>
                </a:lnTo>
                <a:lnTo>
                  <a:pt x="333375" y="95250"/>
                </a:lnTo>
                <a:lnTo>
                  <a:pt x="394335" y="57150"/>
                </a:lnTo>
                <a:lnTo>
                  <a:pt x="409575" y="57150"/>
                </a:lnTo>
                <a:lnTo>
                  <a:pt x="409575" y="47625"/>
                </a:lnTo>
                <a:lnTo>
                  <a:pt x="409575" y="38100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0975" y="2230437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409575" y="38100"/>
                </a:moveTo>
                <a:lnTo>
                  <a:pt x="394335" y="38100"/>
                </a:lnTo>
                <a:lnTo>
                  <a:pt x="333375" y="0"/>
                </a:lnTo>
                <a:lnTo>
                  <a:pt x="333375" y="38100"/>
                </a:lnTo>
                <a:lnTo>
                  <a:pt x="0" y="38100"/>
                </a:lnTo>
                <a:lnTo>
                  <a:pt x="0" y="57150"/>
                </a:lnTo>
                <a:lnTo>
                  <a:pt x="333375" y="57150"/>
                </a:lnTo>
                <a:lnTo>
                  <a:pt x="333375" y="95250"/>
                </a:lnTo>
                <a:lnTo>
                  <a:pt x="394335" y="57150"/>
                </a:lnTo>
                <a:lnTo>
                  <a:pt x="409575" y="57150"/>
                </a:lnTo>
                <a:lnTo>
                  <a:pt x="409575" y="47625"/>
                </a:lnTo>
                <a:lnTo>
                  <a:pt x="409575" y="38100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00" y="4021137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409575" y="38100"/>
                </a:moveTo>
                <a:lnTo>
                  <a:pt x="394335" y="38100"/>
                </a:lnTo>
                <a:lnTo>
                  <a:pt x="333375" y="0"/>
                </a:lnTo>
                <a:lnTo>
                  <a:pt x="333375" y="38100"/>
                </a:lnTo>
                <a:lnTo>
                  <a:pt x="0" y="38100"/>
                </a:lnTo>
                <a:lnTo>
                  <a:pt x="0" y="57150"/>
                </a:lnTo>
                <a:lnTo>
                  <a:pt x="333375" y="57150"/>
                </a:lnTo>
                <a:lnTo>
                  <a:pt x="333375" y="95250"/>
                </a:lnTo>
                <a:lnTo>
                  <a:pt x="394335" y="57150"/>
                </a:lnTo>
                <a:lnTo>
                  <a:pt x="409575" y="57150"/>
                </a:lnTo>
                <a:lnTo>
                  <a:pt x="409575" y="47625"/>
                </a:lnTo>
                <a:lnTo>
                  <a:pt x="409575" y="38100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00975" y="4021137"/>
            <a:ext cx="409575" cy="95250"/>
          </a:xfrm>
          <a:custGeom>
            <a:avLst/>
            <a:gdLst/>
            <a:ahLst/>
            <a:cxnLst/>
            <a:rect l="l" t="t" r="r" b="b"/>
            <a:pathLst>
              <a:path w="409575" h="95250">
                <a:moveTo>
                  <a:pt x="409575" y="38100"/>
                </a:moveTo>
                <a:lnTo>
                  <a:pt x="394335" y="38100"/>
                </a:lnTo>
                <a:lnTo>
                  <a:pt x="333375" y="0"/>
                </a:lnTo>
                <a:lnTo>
                  <a:pt x="333375" y="38100"/>
                </a:lnTo>
                <a:lnTo>
                  <a:pt x="0" y="38100"/>
                </a:lnTo>
                <a:lnTo>
                  <a:pt x="0" y="57150"/>
                </a:lnTo>
                <a:lnTo>
                  <a:pt x="333375" y="57150"/>
                </a:lnTo>
                <a:lnTo>
                  <a:pt x="333375" y="95250"/>
                </a:lnTo>
                <a:lnTo>
                  <a:pt x="394335" y="57150"/>
                </a:lnTo>
                <a:lnTo>
                  <a:pt x="409575" y="57150"/>
                </a:lnTo>
                <a:lnTo>
                  <a:pt x="409575" y="47625"/>
                </a:lnTo>
                <a:lnTo>
                  <a:pt x="409575" y="38100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9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899" y="285354"/>
            <a:ext cx="3467101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10"/>
              </a:spcBef>
            </a:pPr>
            <a:r>
              <a:rPr sz="2550" spc="55" dirty="0"/>
              <a:t>프</a:t>
            </a:r>
            <a:r>
              <a:rPr sz="2600" spc="55" dirty="0"/>
              <a:t>로</a:t>
            </a:r>
            <a:r>
              <a:rPr spc="55" dirty="0"/>
              <a:t>젝</a:t>
            </a:r>
            <a:r>
              <a:rPr sz="2550" spc="55" dirty="0"/>
              <a:t>트</a:t>
            </a:r>
            <a:r>
              <a:rPr sz="2550" spc="-150" dirty="0"/>
              <a:t> </a:t>
            </a:r>
            <a:r>
              <a:rPr dirty="0"/>
              <a:t>회</a:t>
            </a:r>
            <a:r>
              <a:rPr sz="2550" dirty="0"/>
              <a:t>고</a:t>
            </a:r>
            <a:r>
              <a:rPr sz="2550" spc="-145" dirty="0"/>
              <a:t> </a:t>
            </a:r>
            <a:r>
              <a:rPr sz="2700" b="1" dirty="0">
                <a:latin typeface="Arial"/>
                <a:cs typeface="Arial"/>
              </a:rPr>
              <a:t>- </a:t>
            </a:r>
            <a:r>
              <a:rPr sz="2700" b="1" spc="-25" dirty="0">
                <a:latin typeface="Arial"/>
                <a:cs typeface="Arial"/>
              </a:rPr>
              <a:t>KPT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999" y="1600199"/>
            <a:ext cx="3657600" cy="4419600"/>
            <a:chOff x="380999" y="1600199"/>
            <a:chExt cx="3657600" cy="4419600"/>
          </a:xfrm>
        </p:grpSpPr>
        <p:sp>
          <p:nvSpPr>
            <p:cNvPr id="5" name="object 5"/>
            <p:cNvSpPr/>
            <p:nvPr/>
          </p:nvSpPr>
          <p:spPr>
            <a:xfrm>
              <a:off x="400049" y="1284064"/>
              <a:ext cx="3638550" cy="4419600"/>
            </a:xfrm>
            <a:custGeom>
              <a:avLst/>
              <a:gdLst/>
              <a:ahLst/>
              <a:cxnLst/>
              <a:rect l="l" t="t" r="r" b="b"/>
              <a:pathLst>
                <a:path w="3638550" h="4419600">
                  <a:moveTo>
                    <a:pt x="3567352" y="4419599"/>
                  </a:moveTo>
                  <a:lnTo>
                    <a:pt x="53397" y="4419599"/>
                  </a:lnTo>
                  <a:lnTo>
                    <a:pt x="49681" y="4419111"/>
                  </a:lnTo>
                  <a:lnTo>
                    <a:pt x="14085" y="4393742"/>
                  </a:lnTo>
                  <a:lnTo>
                    <a:pt x="366" y="4353357"/>
                  </a:lnTo>
                  <a:lnTo>
                    <a:pt x="0" y="4348402"/>
                  </a:lnTo>
                  <a:lnTo>
                    <a:pt x="0" y="4343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67352" y="0"/>
                  </a:lnTo>
                  <a:lnTo>
                    <a:pt x="3608843" y="15621"/>
                  </a:lnTo>
                  <a:lnTo>
                    <a:pt x="3634663" y="51661"/>
                  </a:lnTo>
                  <a:lnTo>
                    <a:pt x="3638549" y="71196"/>
                  </a:lnTo>
                  <a:lnTo>
                    <a:pt x="3638549" y="4348402"/>
                  </a:lnTo>
                  <a:lnTo>
                    <a:pt x="3622927" y="4389893"/>
                  </a:lnTo>
                  <a:lnTo>
                    <a:pt x="3586887" y="4415713"/>
                  </a:lnTo>
                  <a:lnTo>
                    <a:pt x="3572308" y="4419111"/>
                  </a:lnTo>
                  <a:lnTo>
                    <a:pt x="3567352" y="4419599"/>
                  </a:lnTo>
                  <a:close/>
                </a:path>
              </a:pathLst>
            </a:custGeom>
            <a:solidFill>
              <a:srgbClr val="4BAF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1284342"/>
              <a:ext cx="70485" cy="4419600"/>
            </a:xfrm>
            <a:custGeom>
              <a:avLst/>
              <a:gdLst/>
              <a:ahLst/>
              <a:cxnLst/>
              <a:rect l="l" t="t" r="r" b="b"/>
              <a:pathLst>
                <a:path w="70484" h="4419600">
                  <a:moveTo>
                    <a:pt x="70450" y="4419044"/>
                  </a:moveTo>
                  <a:lnTo>
                    <a:pt x="33857" y="4406491"/>
                  </a:lnTo>
                  <a:lnTo>
                    <a:pt x="5800" y="4372281"/>
                  </a:lnTo>
                  <a:lnTo>
                    <a:pt x="0" y="4343121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4343121"/>
                  </a:lnTo>
                  <a:lnTo>
                    <a:pt x="44514" y="4385463"/>
                  </a:lnTo>
                  <a:lnTo>
                    <a:pt x="66287" y="4417388"/>
                  </a:lnTo>
                  <a:lnTo>
                    <a:pt x="70450" y="441904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699" y="1512665"/>
              <a:ext cx="419100" cy="495300"/>
            </a:xfrm>
            <a:custGeom>
              <a:avLst/>
              <a:gdLst/>
              <a:ahLst/>
              <a:cxnLst/>
              <a:rect l="l" t="t" r="r" b="b"/>
              <a:pathLst>
                <a:path w="419100" h="495300">
                  <a:moveTo>
                    <a:pt x="216413" y="495299"/>
                  </a:moveTo>
                  <a:lnTo>
                    <a:pt x="202686" y="495299"/>
                  </a:lnTo>
                  <a:lnTo>
                    <a:pt x="195840" y="494963"/>
                  </a:lnTo>
                  <a:lnTo>
                    <a:pt x="155288" y="488268"/>
                  </a:lnTo>
                  <a:lnTo>
                    <a:pt x="116821" y="473791"/>
                  </a:lnTo>
                  <a:lnTo>
                    <a:pt x="81918" y="452087"/>
                  </a:lnTo>
                  <a:lnTo>
                    <a:pt x="51919" y="423992"/>
                  </a:lnTo>
                  <a:lnTo>
                    <a:pt x="27978" y="390583"/>
                  </a:lnTo>
                  <a:lnTo>
                    <a:pt x="11015" y="353146"/>
                  </a:lnTo>
                  <a:lnTo>
                    <a:pt x="1681" y="313119"/>
                  </a:lnTo>
                  <a:lnTo>
                    <a:pt x="0" y="292612"/>
                  </a:lnTo>
                  <a:lnTo>
                    <a:pt x="0" y="285749"/>
                  </a:lnTo>
                  <a:lnTo>
                    <a:pt x="0" y="202686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7"/>
                  </a:lnTo>
                  <a:lnTo>
                    <a:pt x="331675" y="39128"/>
                  </a:lnTo>
                  <a:lnTo>
                    <a:pt x="362577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099" y="202686"/>
                  </a:lnTo>
                  <a:lnTo>
                    <a:pt x="419099" y="292612"/>
                  </a:lnTo>
                  <a:lnTo>
                    <a:pt x="413734" y="333361"/>
                  </a:lnTo>
                  <a:lnTo>
                    <a:pt x="400522" y="372281"/>
                  </a:lnTo>
                  <a:lnTo>
                    <a:pt x="379971" y="407875"/>
                  </a:lnTo>
                  <a:lnTo>
                    <a:pt x="352871" y="438776"/>
                  </a:lnTo>
                  <a:lnTo>
                    <a:pt x="320263" y="463796"/>
                  </a:lnTo>
                  <a:lnTo>
                    <a:pt x="283400" y="481974"/>
                  </a:lnTo>
                  <a:lnTo>
                    <a:pt x="243699" y="492612"/>
                  </a:lnTo>
                  <a:lnTo>
                    <a:pt x="223259" y="494963"/>
                  </a:lnTo>
                  <a:lnTo>
                    <a:pt x="216413" y="4952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1626964"/>
              <a:ext cx="190499" cy="266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06499" y="1585838"/>
            <a:ext cx="17786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Keep</a:t>
            </a:r>
            <a:r>
              <a:rPr sz="1800" b="1" spc="1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1F2937"/>
                </a:solidFill>
                <a:latin typeface="Arial"/>
                <a:cs typeface="Arial"/>
              </a:rPr>
              <a:t>(</a:t>
            </a:r>
            <a:r>
              <a:rPr sz="1800" spc="-35" dirty="0">
                <a:solidFill>
                  <a:srgbClr val="1F2937"/>
                </a:solidFill>
                <a:latin typeface="Malgun Gothic"/>
                <a:cs typeface="Malgun Gothic"/>
              </a:rPr>
              <a:t>유</a:t>
            </a:r>
            <a:r>
              <a:rPr sz="1850" spc="-35" dirty="0">
                <a:solidFill>
                  <a:srgbClr val="1F2937"/>
                </a:solidFill>
                <a:latin typeface="Malgun Gothic"/>
                <a:cs typeface="Malgun Gothic"/>
              </a:rPr>
              <a:t>지할</a:t>
            </a:r>
            <a:r>
              <a:rPr sz="1850" spc="-14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850" spc="-35" dirty="0">
                <a:solidFill>
                  <a:srgbClr val="1F2937"/>
                </a:solidFill>
                <a:latin typeface="Malgun Gothic"/>
                <a:cs typeface="Malgun Gothic"/>
              </a:rPr>
              <a:t>점</a:t>
            </a:r>
            <a:r>
              <a:rPr sz="1800" b="1" spc="-35" dirty="0">
                <a:solidFill>
                  <a:srgbClr val="1F2937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7699" y="2301245"/>
            <a:ext cx="152399" cy="1447799"/>
            <a:chOff x="647699" y="1904999"/>
            <a:chExt cx="152399" cy="144779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190499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3200399"/>
              <a:ext cx="15239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01700" y="2251653"/>
            <a:ext cx="2870835" cy="893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4400"/>
              </a:lnSpc>
              <a:spcBef>
                <a:spcPts val="95"/>
              </a:spcBef>
            </a:pPr>
            <a:r>
              <a:rPr sz="1250" b="1" spc="-70" dirty="0">
                <a:solidFill>
                  <a:srgbClr val="374050"/>
                </a:solidFill>
                <a:latin typeface="Malgun Gothic"/>
                <a:cs typeface="Malgun Gothic"/>
              </a:rPr>
              <a:t>효율적인</a:t>
            </a:r>
            <a:r>
              <a:rPr sz="1250" b="1" spc="-4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105" dirty="0" err="1">
                <a:solidFill>
                  <a:srgbClr val="374050"/>
                </a:solidFill>
                <a:latin typeface="Malgun Gothic"/>
                <a:cs typeface="Malgun Gothic"/>
              </a:rPr>
              <a:t>협업</a:t>
            </a:r>
            <a:r>
              <a:rPr sz="1250" b="1" spc="-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문</a:t>
            </a:r>
            <a:r>
              <a:rPr sz="125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화</a:t>
            </a:r>
            <a:endParaRPr lang="en-US" sz="1200" b="1" dirty="0" smtClean="0">
              <a:solidFill>
                <a:srgbClr val="37405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Arial"/>
                <a:cs typeface="Arial"/>
              </a:rPr>
              <a:t>Git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을</a:t>
            </a:r>
            <a:r>
              <a:rPr sz="1100" spc="-7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5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활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용하</a:t>
            </a:r>
            <a:r>
              <a:rPr lang="ko-KR" altLang="en-US" sz="1100" dirty="0">
                <a:solidFill>
                  <a:srgbClr val="374050"/>
                </a:solidFill>
                <a:latin typeface="Malgun Gothic"/>
                <a:cs typeface="Malgun Gothic"/>
              </a:rPr>
              <a:t>며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현장에서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함께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코드를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리뷰함으로써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</a:t>
            </a:r>
            <a:r>
              <a:rPr sz="11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문제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발생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시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신속하게</a:t>
            </a:r>
            <a:r>
              <a:rPr 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해결하</a:t>
            </a:r>
            <a:r>
              <a:rPr sz="1100" spc="-2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고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개발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효율성을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높일 </a:t>
            </a:r>
            <a:r>
              <a:rPr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수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있었</a:t>
            </a:r>
            <a:r>
              <a:rPr lang="ko-KR" altLang="en-US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다</a:t>
            </a:r>
            <a:r>
              <a:rPr lang="en-US" altLang="ko-KR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795" y="3511854"/>
            <a:ext cx="2836545" cy="893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4400"/>
              </a:lnSpc>
              <a:spcBef>
                <a:spcPts val="95"/>
              </a:spcBef>
            </a:pPr>
            <a:r>
              <a:rPr sz="1250" b="1" spc="-70" dirty="0">
                <a:solidFill>
                  <a:srgbClr val="374050"/>
                </a:solidFill>
                <a:latin typeface="Malgun Gothic"/>
                <a:cs typeface="Malgun Gothic"/>
              </a:rPr>
              <a:t>체계적인</a:t>
            </a:r>
            <a:r>
              <a:rPr sz="1250" b="1" spc="-4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105" dirty="0" err="1">
                <a:solidFill>
                  <a:srgbClr val="374050"/>
                </a:solidFill>
                <a:latin typeface="Malgun Gothic"/>
                <a:cs typeface="Malgun Gothic"/>
              </a:rPr>
              <a:t>개발</a:t>
            </a:r>
            <a:r>
              <a:rPr sz="1250" b="1" spc="-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2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프로세</a:t>
            </a:r>
            <a:r>
              <a:rPr sz="1200" b="1" spc="-2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스</a:t>
            </a:r>
            <a:endParaRPr lang="en-US" sz="1200" b="1" spc="-20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 algn="just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전자정부</a:t>
            </a:r>
            <a:r>
              <a:rPr sz="1100" spc="-6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74050"/>
                </a:solidFill>
                <a:latin typeface="Malgun Gothic"/>
                <a:cs typeface="Malgun Gothic"/>
              </a:rPr>
              <a:t>프레임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워크의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구조화된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개발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방식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덕분에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74050"/>
                </a:solidFill>
                <a:latin typeface="Malgun Gothic"/>
                <a:cs typeface="Malgun Gothic"/>
              </a:rPr>
              <a:t>반복적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인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작업을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수월하게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처리하고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 </a:t>
            </a:r>
            <a:r>
              <a:rPr sz="1100" spc="-10" dirty="0">
                <a:solidFill>
                  <a:srgbClr val="374050"/>
                </a:solidFill>
                <a:latin typeface="Malgun Gothic"/>
                <a:cs typeface="Malgun Gothic"/>
              </a:rPr>
              <a:t>프로젝트의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안정성을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높일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수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있었</a:t>
            </a:r>
            <a:r>
              <a:rPr lang="ko-KR" altLang="en-US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다</a:t>
            </a:r>
            <a:r>
              <a:rPr lang="en-US" altLang="ko-KR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67199" y="1600199"/>
            <a:ext cx="3657600" cy="4419600"/>
            <a:chOff x="4267199" y="1600199"/>
            <a:chExt cx="3657600" cy="4419600"/>
          </a:xfrm>
        </p:grpSpPr>
        <p:sp>
          <p:nvSpPr>
            <p:cNvPr id="16" name="object 16"/>
            <p:cNvSpPr/>
            <p:nvPr/>
          </p:nvSpPr>
          <p:spPr>
            <a:xfrm>
              <a:off x="4286249" y="1284064"/>
              <a:ext cx="3638550" cy="4419600"/>
            </a:xfrm>
            <a:custGeom>
              <a:avLst/>
              <a:gdLst/>
              <a:ahLst/>
              <a:cxnLst/>
              <a:rect l="l" t="t" r="r" b="b"/>
              <a:pathLst>
                <a:path w="3638550" h="4419600">
                  <a:moveTo>
                    <a:pt x="3567352" y="4419599"/>
                  </a:moveTo>
                  <a:lnTo>
                    <a:pt x="53397" y="4419599"/>
                  </a:lnTo>
                  <a:lnTo>
                    <a:pt x="49680" y="4419111"/>
                  </a:lnTo>
                  <a:lnTo>
                    <a:pt x="14085" y="4393742"/>
                  </a:lnTo>
                  <a:lnTo>
                    <a:pt x="365" y="4353357"/>
                  </a:lnTo>
                  <a:lnTo>
                    <a:pt x="0" y="4348402"/>
                  </a:lnTo>
                  <a:lnTo>
                    <a:pt x="0" y="43433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567352" y="0"/>
                  </a:lnTo>
                  <a:lnTo>
                    <a:pt x="3608843" y="15621"/>
                  </a:lnTo>
                  <a:lnTo>
                    <a:pt x="3634662" y="51661"/>
                  </a:lnTo>
                  <a:lnTo>
                    <a:pt x="3638549" y="71196"/>
                  </a:lnTo>
                  <a:lnTo>
                    <a:pt x="3638549" y="4348402"/>
                  </a:lnTo>
                  <a:lnTo>
                    <a:pt x="3622926" y="4389893"/>
                  </a:lnTo>
                  <a:lnTo>
                    <a:pt x="3586886" y="4415713"/>
                  </a:lnTo>
                  <a:lnTo>
                    <a:pt x="3572307" y="4419111"/>
                  </a:lnTo>
                  <a:lnTo>
                    <a:pt x="3567352" y="4419599"/>
                  </a:lnTo>
                  <a:close/>
                </a:path>
              </a:pathLst>
            </a:custGeom>
            <a:solidFill>
              <a:srgbClr val="FF98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199" y="1284342"/>
              <a:ext cx="70485" cy="4419600"/>
            </a:xfrm>
            <a:custGeom>
              <a:avLst/>
              <a:gdLst/>
              <a:ahLst/>
              <a:cxnLst/>
              <a:rect l="l" t="t" r="r" b="b"/>
              <a:pathLst>
                <a:path w="70485" h="4419600">
                  <a:moveTo>
                    <a:pt x="70449" y="4419044"/>
                  </a:moveTo>
                  <a:lnTo>
                    <a:pt x="33857" y="4406491"/>
                  </a:lnTo>
                  <a:lnTo>
                    <a:pt x="5800" y="4372281"/>
                  </a:lnTo>
                  <a:lnTo>
                    <a:pt x="0" y="4343121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4343121"/>
                  </a:lnTo>
                  <a:lnTo>
                    <a:pt x="44514" y="4385463"/>
                  </a:lnTo>
                  <a:lnTo>
                    <a:pt x="66287" y="4417387"/>
                  </a:lnTo>
                  <a:lnTo>
                    <a:pt x="70449" y="4419044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3899" y="1512665"/>
              <a:ext cx="419100" cy="495300"/>
            </a:xfrm>
            <a:custGeom>
              <a:avLst/>
              <a:gdLst/>
              <a:ahLst/>
              <a:cxnLst/>
              <a:rect l="l" t="t" r="r" b="b"/>
              <a:pathLst>
                <a:path w="419100" h="495300">
                  <a:moveTo>
                    <a:pt x="216412" y="495299"/>
                  </a:moveTo>
                  <a:lnTo>
                    <a:pt x="202687" y="495299"/>
                  </a:lnTo>
                  <a:lnTo>
                    <a:pt x="195840" y="494963"/>
                  </a:lnTo>
                  <a:lnTo>
                    <a:pt x="155288" y="488268"/>
                  </a:lnTo>
                  <a:lnTo>
                    <a:pt x="116821" y="473791"/>
                  </a:lnTo>
                  <a:lnTo>
                    <a:pt x="81917" y="452087"/>
                  </a:lnTo>
                  <a:lnTo>
                    <a:pt x="51919" y="423992"/>
                  </a:lnTo>
                  <a:lnTo>
                    <a:pt x="27977" y="390583"/>
                  </a:lnTo>
                  <a:lnTo>
                    <a:pt x="11014" y="353146"/>
                  </a:lnTo>
                  <a:lnTo>
                    <a:pt x="1681" y="313119"/>
                  </a:lnTo>
                  <a:lnTo>
                    <a:pt x="0" y="292612"/>
                  </a:lnTo>
                  <a:lnTo>
                    <a:pt x="0" y="285749"/>
                  </a:lnTo>
                  <a:lnTo>
                    <a:pt x="0" y="202686"/>
                  </a:lnTo>
                  <a:lnTo>
                    <a:pt x="5365" y="161937"/>
                  </a:lnTo>
                  <a:lnTo>
                    <a:pt x="18576" y="123017"/>
                  </a:lnTo>
                  <a:lnTo>
                    <a:pt x="39127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7" y="0"/>
                  </a:lnTo>
                  <a:lnTo>
                    <a:pt x="216412" y="0"/>
                  </a:lnTo>
                  <a:lnTo>
                    <a:pt x="257161" y="5365"/>
                  </a:lnTo>
                  <a:lnTo>
                    <a:pt x="296081" y="18577"/>
                  </a:lnTo>
                  <a:lnTo>
                    <a:pt x="331675" y="39128"/>
                  </a:lnTo>
                  <a:lnTo>
                    <a:pt x="362577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1" y="175399"/>
                  </a:lnTo>
                  <a:lnTo>
                    <a:pt x="419099" y="202686"/>
                  </a:lnTo>
                  <a:lnTo>
                    <a:pt x="419099" y="292612"/>
                  </a:lnTo>
                  <a:lnTo>
                    <a:pt x="413734" y="333361"/>
                  </a:lnTo>
                  <a:lnTo>
                    <a:pt x="400522" y="372281"/>
                  </a:lnTo>
                  <a:lnTo>
                    <a:pt x="379970" y="407875"/>
                  </a:lnTo>
                  <a:lnTo>
                    <a:pt x="352871" y="438776"/>
                  </a:lnTo>
                  <a:lnTo>
                    <a:pt x="320262" y="463796"/>
                  </a:lnTo>
                  <a:lnTo>
                    <a:pt x="283400" y="481974"/>
                  </a:lnTo>
                  <a:lnTo>
                    <a:pt x="243699" y="492612"/>
                  </a:lnTo>
                  <a:lnTo>
                    <a:pt x="223259" y="494963"/>
                  </a:lnTo>
                  <a:lnTo>
                    <a:pt x="216412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1626964"/>
              <a:ext cx="190499" cy="2666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92699" y="1585838"/>
            <a:ext cx="21342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Problem</a:t>
            </a:r>
            <a:r>
              <a:rPr sz="1800" b="1" spc="1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1F2937"/>
                </a:solidFill>
                <a:latin typeface="Arial"/>
                <a:cs typeface="Arial"/>
              </a:rPr>
              <a:t>(</a:t>
            </a:r>
            <a:r>
              <a:rPr sz="1850" spc="-50" dirty="0">
                <a:solidFill>
                  <a:srgbClr val="1F2937"/>
                </a:solidFill>
                <a:latin typeface="Malgun Gothic"/>
                <a:cs typeface="Malgun Gothic"/>
              </a:rPr>
              <a:t>개선할</a:t>
            </a:r>
            <a:r>
              <a:rPr sz="1850" spc="-140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850" spc="-25" dirty="0">
                <a:solidFill>
                  <a:srgbClr val="1F2937"/>
                </a:solidFill>
                <a:latin typeface="Malgun Gothic"/>
                <a:cs typeface="Malgun Gothic"/>
              </a:rPr>
              <a:t>점</a:t>
            </a:r>
            <a:r>
              <a:rPr sz="1800" b="1" spc="-25" dirty="0">
                <a:solidFill>
                  <a:srgbClr val="1F2937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33900" y="2640391"/>
            <a:ext cx="152400" cy="1219200"/>
            <a:chOff x="4533900" y="2514599"/>
            <a:chExt cx="152400" cy="12192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900" y="2198464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900" y="3265264"/>
              <a:ext cx="152399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787899" y="2230437"/>
            <a:ext cx="3066415" cy="683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250" b="1" spc="-50" dirty="0">
                <a:solidFill>
                  <a:srgbClr val="374050"/>
                </a:solidFill>
                <a:latin typeface="Malgun Gothic"/>
                <a:cs typeface="Malgun Gothic"/>
              </a:rPr>
              <a:t>코딩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50" dirty="0" err="1">
                <a:solidFill>
                  <a:srgbClr val="374050"/>
                </a:solidFill>
                <a:latin typeface="Malgun Gothic"/>
                <a:cs typeface="Malgun Gothic"/>
              </a:rPr>
              <a:t>컨벤션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부</a:t>
            </a:r>
            <a:r>
              <a:rPr sz="125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재</a:t>
            </a:r>
            <a:endParaRPr lang="en-US" sz="1250" b="1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프로젝트</a:t>
            </a:r>
            <a:r>
              <a:rPr sz="1100" spc="-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초기에</a:t>
            </a:r>
            <a:r>
              <a:rPr sz="1100" spc="-10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374050"/>
                </a:solidFill>
                <a:latin typeface="Malgun Gothic"/>
                <a:cs typeface="Malgun Gothic"/>
              </a:rPr>
              <a:t>명확한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코딩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컨벤션을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설정하지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않아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 </a:t>
            </a:r>
            <a:r>
              <a:rPr lang="ko-KR" altLang="en-US" sz="1100" dirty="0" smtClean="0">
                <a:solidFill>
                  <a:srgbClr val="374050"/>
                </a:solidFill>
                <a:latin typeface="Arial"/>
                <a:cs typeface="Arial"/>
              </a:rPr>
              <a:t>코드 수정과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일관성</a:t>
            </a:r>
            <a:r>
              <a:rPr 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유지가 어려웠다</a:t>
            </a:r>
            <a:r>
              <a:rPr lang="en-US" altLang="ko-KR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899" y="3297237"/>
            <a:ext cx="2879090" cy="9002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sz="1150" b="1" spc="-10" dirty="0" err="1">
                <a:solidFill>
                  <a:srgbClr val="374050"/>
                </a:solidFill>
                <a:latin typeface="Malgun Gothic"/>
                <a:cs typeface="Malgun Gothic"/>
              </a:rPr>
              <a:t>초</a:t>
            </a:r>
            <a:r>
              <a:rPr sz="1250" b="1" spc="-10" dirty="0" err="1">
                <a:solidFill>
                  <a:srgbClr val="374050"/>
                </a:solidFill>
                <a:latin typeface="Malgun Gothic"/>
                <a:cs typeface="Malgun Gothic"/>
              </a:rPr>
              <a:t>기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lang="ko-KR" altLang="en-US" sz="1250" b="1" spc="-110" dirty="0" smtClean="0">
                <a:solidFill>
                  <a:srgbClr val="374050"/>
                </a:solidFill>
                <a:latin typeface="Malgun Gothic"/>
                <a:cs typeface="Malgun Gothic"/>
              </a:rPr>
              <a:t>단계 </a:t>
            </a:r>
            <a:r>
              <a:rPr sz="1200" b="1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구</a:t>
            </a:r>
            <a:r>
              <a:rPr sz="1250" b="1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조</a:t>
            </a:r>
            <a:r>
              <a:rPr sz="1250" b="1" spc="-11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50" dirty="0" err="1">
                <a:solidFill>
                  <a:srgbClr val="374050"/>
                </a:solidFill>
                <a:latin typeface="Malgun Gothic"/>
                <a:cs typeface="Malgun Gothic"/>
              </a:rPr>
              <a:t>파악의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어려</a:t>
            </a:r>
            <a:r>
              <a:rPr sz="1200" b="1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움</a:t>
            </a:r>
            <a:endParaRPr lang="en-US" sz="1200" b="1" spc="-10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전자정부</a:t>
            </a:r>
            <a:r>
              <a:rPr sz="1100" spc="-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프레임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워크와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smtClean="0">
                <a:solidFill>
                  <a:srgbClr val="374050"/>
                </a:solidFill>
                <a:latin typeface="Arial"/>
                <a:cs typeface="Arial"/>
              </a:rPr>
              <a:t>Spring</a:t>
            </a:r>
            <a:r>
              <a:rPr lang="ko-KR" altLang="en-US" sz="1100" dirty="0" smtClean="0">
                <a:solidFill>
                  <a:srgbClr val="374050"/>
                </a:solidFill>
                <a:latin typeface="Arial"/>
                <a:cs typeface="Arial"/>
              </a:rPr>
              <a:t>의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구조에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대한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이해도가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부족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한</a:t>
            </a:r>
            <a:r>
              <a:rPr sz="1100" spc="-9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상태에서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프로젝트를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시작하여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</a:t>
            </a:r>
            <a:r>
              <a:rPr sz="11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초기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5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개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발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단계에서</a:t>
            </a:r>
            <a:r>
              <a:rPr 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어려움이 있었다</a:t>
            </a:r>
            <a:r>
              <a:rPr lang="en-US" altLang="ko-KR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53399" y="1600199"/>
            <a:ext cx="3657600" cy="4419600"/>
            <a:chOff x="8153399" y="1600199"/>
            <a:chExt cx="3657600" cy="4419600"/>
          </a:xfrm>
        </p:grpSpPr>
        <p:sp>
          <p:nvSpPr>
            <p:cNvPr id="27" name="object 27"/>
            <p:cNvSpPr/>
            <p:nvPr/>
          </p:nvSpPr>
          <p:spPr>
            <a:xfrm>
              <a:off x="8172449" y="1284064"/>
              <a:ext cx="3638550" cy="4419600"/>
            </a:xfrm>
            <a:custGeom>
              <a:avLst/>
              <a:gdLst/>
              <a:ahLst/>
              <a:cxnLst/>
              <a:rect l="l" t="t" r="r" b="b"/>
              <a:pathLst>
                <a:path w="3638550" h="4419600">
                  <a:moveTo>
                    <a:pt x="3567353" y="4419599"/>
                  </a:moveTo>
                  <a:lnTo>
                    <a:pt x="53397" y="4419599"/>
                  </a:lnTo>
                  <a:lnTo>
                    <a:pt x="49681" y="4419111"/>
                  </a:lnTo>
                  <a:lnTo>
                    <a:pt x="14085" y="4393742"/>
                  </a:lnTo>
                  <a:lnTo>
                    <a:pt x="365" y="4353357"/>
                  </a:lnTo>
                  <a:lnTo>
                    <a:pt x="0" y="4348402"/>
                  </a:lnTo>
                  <a:lnTo>
                    <a:pt x="0" y="4343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67353" y="0"/>
                  </a:lnTo>
                  <a:lnTo>
                    <a:pt x="3608845" y="15621"/>
                  </a:lnTo>
                  <a:lnTo>
                    <a:pt x="3634664" y="51661"/>
                  </a:lnTo>
                  <a:lnTo>
                    <a:pt x="3638550" y="71196"/>
                  </a:lnTo>
                  <a:lnTo>
                    <a:pt x="3638550" y="4348402"/>
                  </a:lnTo>
                  <a:lnTo>
                    <a:pt x="3622927" y="4389893"/>
                  </a:lnTo>
                  <a:lnTo>
                    <a:pt x="3586888" y="4415713"/>
                  </a:lnTo>
                  <a:lnTo>
                    <a:pt x="3572308" y="4419111"/>
                  </a:lnTo>
                  <a:lnTo>
                    <a:pt x="3567353" y="4419599"/>
                  </a:lnTo>
                  <a:close/>
                </a:path>
              </a:pathLst>
            </a:custGeom>
            <a:solidFill>
              <a:srgbClr val="FF5252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53399" y="1284342"/>
              <a:ext cx="70485" cy="4419600"/>
            </a:xfrm>
            <a:custGeom>
              <a:avLst/>
              <a:gdLst/>
              <a:ahLst/>
              <a:cxnLst/>
              <a:rect l="l" t="t" r="r" b="b"/>
              <a:pathLst>
                <a:path w="70484" h="4419600">
                  <a:moveTo>
                    <a:pt x="70450" y="4419044"/>
                  </a:moveTo>
                  <a:lnTo>
                    <a:pt x="33857" y="4406491"/>
                  </a:lnTo>
                  <a:lnTo>
                    <a:pt x="5800" y="4372281"/>
                  </a:lnTo>
                  <a:lnTo>
                    <a:pt x="0" y="4343121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4343121"/>
                  </a:lnTo>
                  <a:lnTo>
                    <a:pt x="44515" y="4385463"/>
                  </a:lnTo>
                  <a:lnTo>
                    <a:pt x="66287" y="4417387"/>
                  </a:lnTo>
                  <a:lnTo>
                    <a:pt x="70450" y="4419044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0099" y="1512664"/>
              <a:ext cx="371475" cy="495300"/>
            </a:xfrm>
            <a:custGeom>
              <a:avLst/>
              <a:gdLst/>
              <a:ahLst/>
              <a:cxnLst/>
              <a:rect l="l" t="t" r="r" b="b"/>
              <a:pathLst>
                <a:path w="371475" h="495300">
                  <a:moveTo>
                    <a:pt x="185737" y="495299"/>
                  </a:moveTo>
                  <a:lnTo>
                    <a:pt x="140595" y="489731"/>
                  </a:lnTo>
                  <a:lnTo>
                    <a:pt x="98179" y="473370"/>
                  </a:lnTo>
                  <a:lnTo>
                    <a:pt x="61010" y="447193"/>
                  </a:lnTo>
                  <a:lnTo>
                    <a:pt x="31302" y="412752"/>
                  </a:lnTo>
                  <a:lnTo>
                    <a:pt x="10851" y="372125"/>
                  </a:lnTo>
                  <a:lnTo>
                    <a:pt x="891" y="327767"/>
                  </a:lnTo>
                  <a:lnTo>
                    <a:pt x="0" y="309562"/>
                  </a:lnTo>
                  <a:lnTo>
                    <a:pt x="0" y="185737"/>
                  </a:lnTo>
                  <a:lnTo>
                    <a:pt x="5566" y="140595"/>
                  </a:lnTo>
                  <a:lnTo>
                    <a:pt x="21929" y="98180"/>
                  </a:lnTo>
                  <a:lnTo>
                    <a:pt x="48106" y="61010"/>
                  </a:lnTo>
                  <a:lnTo>
                    <a:pt x="82546" y="31302"/>
                  </a:lnTo>
                  <a:lnTo>
                    <a:pt x="123173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94861" y="223"/>
                  </a:lnTo>
                  <a:lnTo>
                    <a:pt x="239654" y="7995"/>
                  </a:lnTo>
                  <a:lnTo>
                    <a:pt x="281215" y="26418"/>
                  </a:lnTo>
                  <a:lnTo>
                    <a:pt x="317073" y="54401"/>
                  </a:lnTo>
                  <a:lnTo>
                    <a:pt x="345055" y="90257"/>
                  </a:lnTo>
                  <a:lnTo>
                    <a:pt x="363477" y="131819"/>
                  </a:lnTo>
                  <a:lnTo>
                    <a:pt x="371251" y="176612"/>
                  </a:lnTo>
                  <a:lnTo>
                    <a:pt x="371474" y="185737"/>
                  </a:lnTo>
                  <a:lnTo>
                    <a:pt x="371474" y="309562"/>
                  </a:lnTo>
                  <a:lnTo>
                    <a:pt x="365905" y="354703"/>
                  </a:lnTo>
                  <a:lnTo>
                    <a:pt x="349544" y="397119"/>
                  </a:lnTo>
                  <a:lnTo>
                    <a:pt x="323367" y="434288"/>
                  </a:lnTo>
                  <a:lnTo>
                    <a:pt x="288926" y="463997"/>
                  </a:lnTo>
                  <a:lnTo>
                    <a:pt x="248299" y="484447"/>
                  </a:lnTo>
                  <a:lnTo>
                    <a:pt x="203942" y="494407"/>
                  </a:lnTo>
                  <a:lnTo>
                    <a:pt x="185737" y="4952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399" y="1626964"/>
              <a:ext cx="142874" cy="2666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931275" y="1585838"/>
            <a:ext cx="15627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Try</a:t>
            </a:r>
            <a:r>
              <a:rPr sz="1800" b="1" spc="-10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(</a:t>
            </a:r>
            <a:r>
              <a:rPr sz="1850" spc="-10" dirty="0">
                <a:solidFill>
                  <a:srgbClr val="1F2937"/>
                </a:solidFill>
                <a:latin typeface="Malgun Gothic"/>
                <a:cs typeface="Malgun Gothic"/>
              </a:rPr>
              <a:t>시</a:t>
            </a:r>
            <a:r>
              <a:rPr sz="1700" spc="-10" dirty="0">
                <a:solidFill>
                  <a:srgbClr val="1F2937"/>
                </a:solidFill>
                <a:latin typeface="Malgun Gothic"/>
                <a:cs typeface="Malgun Gothic"/>
              </a:rPr>
              <a:t>도</a:t>
            </a:r>
            <a:r>
              <a:rPr sz="1850" spc="-10" dirty="0">
                <a:solidFill>
                  <a:srgbClr val="1F2937"/>
                </a:solidFill>
                <a:latin typeface="Malgun Gothic"/>
                <a:cs typeface="Malgun Gothic"/>
              </a:rPr>
              <a:t>할</a:t>
            </a:r>
            <a:r>
              <a:rPr sz="1850" spc="-15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850" spc="-25" dirty="0">
                <a:solidFill>
                  <a:srgbClr val="1F2937"/>
                </a:solidFill>
                <a:latin typeface="Malgun Gothic"/>
                <a:cs typeface="Malgun Gothic"/>
              </a:rPr>
              <a:t>점</a:t>
            </a:r>
            <a:r>
              <a:rPr sz="1800" b="1" spc="-25" dirty="0">
                <a:solidFill>
                  <a:srgbClr val="1F2937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429625" y="2533649"/>
            <a:ext cx="123825" cy="2247900"/>
            <a:chOff x="8429625" y="2533649"/>
            <a:chExt cx="123825" cy="224790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9625" y="2217514"/>
              <a:ext cx="123824" cy="1142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9625" y="3284314"/>
              <a:ext cx="123824" cy="1142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9625" y="4351114"/>
              <a:ext cx="123824" cy="1142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655050" y="2104645"/>
            <a:ext cx="2887345" cy="893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250" b="1" spc="-50" dirty="0">
                <a:solidFill>
                  <a:srgbClr val="374050"/>
                </a:solidFill>
                <a:latin typeface="Malgun Gothic"/>
                <a:cs typeface="Malgun Gothic"/>
              </a:rPr>
              <a:t>상세한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50" dirty="0" err="1">
                <a:solidFill>
                  <a:srgbClr val="374050"/>
                </a:solidFill>
                <a:latin typeface="Malgun Gothic"/>
                <a:cs typeface="Malgun Gothic"/>
              </a:rPr>
              <a:t>컨벤션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수</a:t>
            </a:r>
            <a:r>
              <a:rPr sz="125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립</a:t>
            </a:r>
            <a:endParaRPr lang="en-US" sz="1250" b="1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업무</a:t>
            </a:r>
            <a:r>
              <a:rPr sz="1100" spc="-9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시작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전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네이밍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규칙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코드</a:t>
            </a:r>
            <a:r>
              <a:rPr sz="1100" spc="-9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스타일</a:t>
            </a:r>
            <a:r>
              <a:rPr sz="1100" dirty="0">
                <a:solidFill>
                  <a:srgbClr val="374050"/>
                </a:solidFill>
                <a:latin typeface="Arial"/>
                <a:cs typeface="Arial"/>
              </a:rPr>
              <a:t>,</a:t>
            </a:r>
            <a:r>
              <a:rPr sz="11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00" spc="-5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주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석</a:t>
            </a:r>
            <a:r>
              <a:rPr sz="1100" spc="-10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처리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등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상세한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컨벤션을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Malgun Gothic"/>
                <a:cs typeface="Malgun Gothic"/>
              </a:rPr>
              <a:t>수립하여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일관성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있는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코드를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작성</a:t>
            </a:r>
            <a:r>
              <a:rPr lang="ko-KR" altLang="en-US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55050" y="3171445"/>
            <a:ext cx="2938145" cy="673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200" b="1" dirty="0" smtClean="0">
                <a:solidFill>
                  <a:srgbClr val="374050"/>
                </a:solidFill>
                <a:latin typeface="Arial"/>
                <a:cs typeface="Arial"/>
              </a:rPr>
              <a:t>OAuth2</a:t>
            </a:r>
            <a:r>
              <a:rPr lang="en-US" sz="1200" b="1" spc="-15" dirty="0" smtClean="0">
                <a:solidFill>
                  <a:srgbClr val="374050"/>
                </a:solidFill>
                <a:latin typeface="Arial"/>
                <a:cs typeface="Arial"/>
              </a:rPr>
              <a:t>, </a:t>
            </a:r>
            <a:r>
              <a:rPr lang="ko-KR" altLang="en-US" sz="1200" b="1" spc="-15" dirty="0" err="1" smtClean="0">
                <a:solidFill>
                  <a:srgbClr val="374050"/>
                </a:solidFill>
                <a:latin typeface="Arial"/>
                <a:cs typeface="Arial"/>
              </a:rPr>
              <a:t>챗봇</a:t>
            </a:r>
            <a:r>
              <a:rPr lang="ko-KR" altLang="en-US" sz="1200" b="1" spc="-15" dirty="0" smtClean="0">
                <a:solidFill>
                  <a:srgbClr val="374050"/>
                </a:solidFill>
                <a:latin typeface="Arial"/>
                <a:cs typeface="Arial"/>
              </a:rPr>
              <a:t> 등 기술 도입</a:t>
            </a:r>
            <a:endParaRPr lang="en-US" sz="1250" b="1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소셜</a:t>
            </a:r>
            <a:r>
              <a:rPr sz="1100" spc="-9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로그</a:t>
            </a:r>
            <a:r>
              <a:rPr lang="ko-KR" alt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인을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5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지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원하고</a:t>
            </a:r>
            <a:r>
              <a:rPr 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,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사용자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편의성과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보안을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1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강화</a:t>
            </a:r>
            <a:r>
              <a:rPr lang="ko-KR" altLang="en-US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1100" spc="-1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5050" y="4238245"/>
            <a:ext cx="2870835" cy="683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250" b="1" spc="-50" dirty="0">
                <a:solidFill>
                  <a:srgbClr val="374050"/>
                </a:solidFill>
                <a:latin typeface="Malgun Gothic"/>
                <a:cs typeface="Malgun Gothic"/>
              </a:rPr>
              <a:t>파일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25" dirty="0">
                <a:solidFill>
                  <a:srgbClr val="374050"/>
                </a:solidFill>
                <a:latin typeface="Malgun Gothic"/>
                <a:cs typeface="Malgun Gothic"/>
              </a:rPr>
              <a:t>첨</a:t>
            </a:r>
            <a:r>
              <a:rPr sz="1200" b="1" spc="-25" dirty="0">
                <a:solidFill>
                  <a:srgbClr val="374050"/>
                </a:solidFill>
                <a:latin typeface="Malgun Gothic"/>
                <a:cs typeface="Malgun Gothic"/>
              </a:rPr>
              <a:t>부</a:t>
            </a:r>
            <a:r>
              <a:rPr sz="1200" b="1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spc="-50" dirty="0">
                <a:solidFill>
                  <a:srgbClr val="374050"/>
                </a:solidFill>
                <a:latin typeface="Malgun Gothic"/>
                <a:cs typeface="Malgun Gothic"/>
              </a:rPr>
              <a:t>및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b="1" spc="-40" dirty="0" err="1">
                <a:solidFill>
                  <a:srgbClr val="374050"/>
                </a:solidFill>
                <a:latin typeface="Malgun Gothic"/>
                <a:cs typeface="Malgun Gothic"/>
              </a:rPr>
              <a:t>문</a:t>
            </a:r>
            <a:r>
              <a:rPr sz="1250" b="1" spc="-40" dirty="0" err="1">
                <a:solidFill>
                  <a:srgbClr val="374050"/>
                </a:solidFill>
                <a:latin typeface="Malgun Gothic"/>
                <a:cs typeface="Malgun Gothic"/>
              </a:rPr>
              <a:t>서화</a:t>
            </a:r>
            <a:r>
              <a:rPr sz="1250" b="1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기</a:t>
            </a:r>
            <a:r>
              <a:rPr sz="1200" b="1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능</a:t>
            </a:r>
            <a:endParaRPr lang="en-US" sz="1200" b="1" dirty="0" smtClean="0">
              <a:solidFill>
                <a:srgbClr val="37405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4400"/>
              </a:lnSpc>
              <a:spcBef>
                <a:spcPts val="95"/>
              </a:spcBef>
            </a:pP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구매</a:t>
            </a:r>
            <a:r>
              <a:rPr sz="1100" spc="-95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5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영수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증</a:t>
            </a:r>
            <a:r>
              <a:rPr 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,</a:t>
            </a:r>
            <a:r>
              <a:rPr sz="1100" spc="-90" dirty="0" smtClean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관련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서류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등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증빙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자료를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Malgun Gothic"/>
                <a:cs typeface="Malgun Gothic"/>
              </a:rPr>
              <a:t>첨부하고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관리할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Malgun Gothic"/>
                <a:cs typeface="Malgun Gothic"/>
              </a:rPr>
              <a:t>수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Malgun Gothic"/>
                <a:cs typeface="Malgun Gothic"/>
              </a:rPr>
              <a:t>있는</a:t>
            </a:r>
            <a:r>
              <a:rPr sz="1100" spc="-9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100" dirty="0" err="1" smtClean="0">
                <a:solidFill>
                  <a:srgbClr val="374050"/>
                </a:solidFill>
                <a:latin typeface="Malgun Gothic"/>
                <a:cs typeface="Malgun Gothic"/>
              </a:rPr>
              <a:t>시스템</a:t>
            </a:r>
            <a:r>
              <a:rPr lang="ko-KR" altLang="en-US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을 도입한다</a:t>
            </a:r>
            <a:r>
              <a:rPr lang="en-US" altLang="ko-KR" sz="1100" dirty="0" smtClean="0">
                <a:solidFill>
                  <a:srgbClr val="374050"/>
                </a:solidFill>
                <a:latin typeface="Malgun Gothic"/>
                <a:cs typeface="Malgun Gothic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2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521" y="286303"/>
            <a:ext cx="35052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마</a:t>
            </a:r>
            <a:r>
              <a:rPr sz="2700" spc="-80" dirty="0"/>
              <a:t>무</a:t>
            </a:r>
            <a:r>
              <a:rPr spc="-80" dirty="0"/>
              <a:t>리</a:t>
            </a:r>
            <a:r>
              <a:rPr spc="-220" dirty="0"/>
              <a:t> </a:t>
            </a:r>
            <a:r>
              <a:rPr sz="2600" spc="-25" dirty="0"/>
              <a:t>소</a:t>
            </a:r>
            <a:r>
              <a:rPr spc="-25" dirty="0"/>
              <a:t>감</a:t>
            </a:r>
            <a:endParaRPr sz="2600" dirty="0"/>
          </a:p>
        </p:txBody>
      </p:sp>
      <p:sp>
        <p:nvSpPr>
          <p:cNvPr id="5" name="object 5"/>
          <p:cNvSpPr/>
          <p:nvPr/>
        </p:nvSpPr>
        <p:spPr>
          <a:xfrm>
            <a:off x="380999" y="1360542"/>
            <a:ext cx="70485" cy="4000500"/>
          </a:xfrm>
          <a:custGeom>
            <a:avLst/>
            <a:gdLst/>
            <a:ahLst/>
            <a:cxnLst/>
            <a:rect l="l" t="t" r="r" b="b"/>
            <a:pathLst>
              <a:path w="70484" h="4000500">
                <a:moveTo>
                  <a:pt x="70450" y="3999944"/>
                </a:moveTo>
                <a:lnTo>
                  <a:pt x="33857" y="3987391"/>
                </a:lnTo>
                <a:lnTo>
                  <a:pt x="5800" y="3953182"/>
                </a:lnTo>
                <a:lnTo>
                  <a:pt x="0" y="39240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3924022"/>
                </a:lnTo>
                <a:lnTo>
                  <a:pt x="44514" y="3966363"/>
                </a:lnTo>
                <a:lnTo>
                  <a:pt x="66287" y="3998288"/>
                </a:lnTo>
                <a:lnTo>
                  <a:pt x="70450" y="399994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699" y="2584132"/>
            <a:ext cx="19050" cy="1790700"/>
          </a:xfrm>
          <a:custGeom>
            <a:avLst/>
            <a:gdLst/>
            <a:ahLst/>
            <a:cxnLst/>
            <a:rect l="l" t="t" r="r" b="b"/>
            <a:pathLst>
              <a:path w="19050" h="1790700">
                <a:moveTo>
                  <a:pt x="19049" y="1790699"/>
                </a:moveTo>
                <a:lnTo>
                  <a:pt x="0" y="1790699"/>
                </a:lnTo>
                <a:lnTo>
                  <a:pt x="0" y="0"/>
                </a:lnTo>
                <a:lnTo>
                  <a:pt x="19049" y="0"/>
                </a:lnTo>
                <a:lnTo>
                  <a:pt x="19049" y="1790699"/>
                </a:lnTo>
                <a:close/>
              </a:path>
            </a:pathLst>
          </a:custGeom>
          <a:solidFill>
            <a:srgbClr val="BAF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7699" y="1904999"/>
            <a:ext cx="400050" cy="495300"/>
            <a:chOff x="647699" y="1904999"/>
            <a:chExt cx="400050" cy="495300"/>
          </a:xfrm>
        </p:grpSpPr>
        <p:sp>
          <p:nvSpPr>
            <p:cNvPr id="8" name="object 8"/>
            <p:cNvSpPr/>
            <p:nvPr/>
          </p:nvSpPr>
          <p:spPr>
            <a:xfrm>
              <a:off x="647699" y="15888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2" y="491456"/>
                  </a:lnTo>
                  <a:lnTo>
                    <a:pt x="123478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10" y="406402"/>
                  </a:lnTo>
                  <a:lnTo>
                    <a:pt x="15225" y="371821"/>
                  </a:lnTo>
                  <a:lnTo>
                    <a:pt x="3843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3" y="161001"/>
                  </a:lnTo>
                  <a:lnTo>
                    <a:pt x="15225" y="123478"/>
                  </a:lnTo>
                  <a:lnTo>
                    <a:pt x="33710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2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5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1"/>
                  </a:lnTo>
                  <a:lnTo>
                    <a:pt x="366339" y="406402"/>
                  </a:lnTo>
                  <a:lnTo>
                    <a:pt x="341463" y="436713"/>
                  </a:lnTo>
                  <a:lnTo>
                    <a:pt x="311152" y="461589"/>
                  </a:lnTo>
                  <a:lnTo>
                    <a:pt x="276571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1703164"/>
              <a:ext cx="171449" cy="2666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87449" y="1692176"/>
            <a:ext cx="11582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1F2937"/>
                </a:solidFill>
                <a:latin typeface="Malgun Gothic"/>
                <a:cs typeface="Malgun Gothic"/>
              </a:rPr>
              <a:t>송혁진</a:t>
            </a:r>
            <a:r>
              <a:rPr sz="1550" spc="-125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500" b="1" spc="-20" dirty="0">
                <a:solidFill>
                  <a:srgbClr val="1F2937"/>
                </a:solidFill>
                <a:latin typeface="Arial"/>
                <a:cs typeface="Arial"/>
              </a:rPr>
              <a:t>(</a:t>
            </a:r>
            <a:r>
              <a:rPr sz="1550" spc="-20" dirty="0">
                <a:solidFill>
                  <a:srgbClr val="1F2937"/>
                </a:solidFill>
                <a:latin typeface="Malgun Gothic"/>
                <a:cs typeface="Malgun Gothic"/>
              </a:rPr>
              <a:t>팀장</a:t>
            </a:r>
            <a:r>
              <a:rPr sz="1500" b="1" spc="-20" dirty="0">
                <a:solidFill>
                  <a:srgbClr val="1F2937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149" y="4108132"/>
            <a:ext cx="800100" cy="266700"/>
          </a:xfrm>
          <a:custGeom>
            <a:avLst/>
            <a:gdLst/>
            <a:ahLst/>
            <a:cxnLst/>
            <a:rect l="l" t="t" r="r" b="b"/>
            <a:pathLst>
              <a:path w="800100" h="266700">
                <a:moveTo>
                  <a:pt x="6667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6" y="212792"/>
                </a:lnTo>
                <a:lnTo>
                  <a:pt x="7791" y="178266"/>
                </a:lnTo>
                <a:lnTo>
                  <a:pt x="160" y="13990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66749" y="0"/>
                </a:lnTo>
                <a:lnTo>
                  <a:pt x="705459" y="5740"/>
                </a:lnTo>
                <a:lnTo>
                  <a:pt x="740835" y="22473"/>
                </a:lnTo>
                <a:lnTo>
                  <a:pt x="769832" y="48752"/>
                </a:lnTo>
                <a:lnTo>
                  <a:pt x="789949" y="82318"/>
                </a:lnTo>
                <a:lnTo>
                  <a:pt x="799459" y="120278"/>
                </a:lnTo>
                <a:lnTo>
                  <a:pt x="800099" y="133349"/>
                </a:lnTo>
                <a:lnTo>
                  <a:pt x="799939" y="139900"/>
                </a:lnTo>
                <a:lnTo>
                  <a:pt x="792308" y="178266"/>
                </a:lnTo>
                <a:lnTo>
                  <a:pt x="773853" y="212792"/>
                </a:lnTo>
                <a:lnTo>
                  <a:pt x="746193" y="240452"/>
                </a:lnTo>
                <a:lnTo>
                  <a:pt x="711666" y="258907"/>
                </a:lnTo>
                <a:lnTo>
                  <a:pt x="673301" y="266539"/>
                </a:lnTo>
                <a:lnTo>
                  <a:pt x="666749" y="2666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3549" y="4108132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9334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6" y="212792"/>
                </a:lnTo>
                <a:lnTo>
                  <a:pt x="7791" y="178266"/>
                </a:lnTo>
                <a:lnTo>
                  <a:pt x="160" y="13990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933449" y="0"/>
                </a:lnTo>
                <a:lnTo>
                  <a:pt x="972159" y="5740"/>
                </a:lnTo>
                <a:lnTo>
                  <a:pt x="1007534" y="22473"/>
                </a:lnTo>
                <a:lnTo>
                  <a:pt x="1036531" y="48752"/>
                </a:lnTo>
                <a:lnTo>
                  <a:pt x="1056648" y="82318"/>
                </a:lnTo>
                <a:lnTo>
                  <a:pt x="1066159" y="120278"/>
                </a:lnTo>
                <a:lnTo>
                  <a:pt x="1066799" y="133349"/>
                </a:lnTo>
                <a:lnTo>
                  <a:pt x="1066639" y="139900"/>
                </a:lnTo>
                <a:lnTo>
                  <a:pt x="1059008" y="178266"/>
                </a:lnTo>
                <a:lnTo>
                  <a:pt x="1040553" y="212792"/>
                </a:lnTo>
                <a:lnTo>
                  <a:pt x="1012892" y="240452"/>
                </a:lnTo>
                <a:lnTo>
                  <a:pt x="978366" y="258907"/>
                </a:lnTo>
                <a:lnTo>
                  <a:pt x="940000" y="266539"/>
                </a:lnTo>
                <a:lnTo>
                  <a:pt x="933449" y="2666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6449" y="2535237"/>
            <a:ext cx="298069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이번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프로젝트를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통해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팀원들과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함께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algun Gothic"/>
                <a:cs typeface="Malgun Gothic"/>
              </a:rPr>
              <a:t>아이디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어를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현실로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만드는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값진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경험을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Malgun Gothic"/>
                <a:cs typeface="Malgun Gothic"/>
              </a:rPr>
              <a:t>했습니다</a:t>
            </a:r>
            <a:r>
              <a:rPr sz="1200" spc="-1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기술적인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도전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과제들을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해결하며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팀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algun Gothic"/>
                <a:cs typeface="Malgun Gothic"/>
              </a:rPr>
              <a:t>전체가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한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단계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성장할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있었고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성공적으로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algun Gothic"/>
                <a:cs typeface="Malgun Gothic"/>
              </a:rPr>
              <a:t>자산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관리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시스템을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완성하게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되어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매우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Malgun Gothic"/>
                <a:cs typeface="Malgun Gothic"/>
              </a:rPr>
              <a:t>기쁩니 다</a:t>
            </a:r>
            <a:r>
              <a:rPr sz="1200" spc="-25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 dirty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tabLst>
                <a:tab pos="1040130" algn="l"/>
              </a:tabLst>
            </a:pPr>
            <a:r>
              <a:rPr sz="1050" dirty="0">
                <a:solidFill>
                  <a:srgbClr val="15803C"/>
                </a:solidFill>
                <a:latin typeface="Malgun Gothic"/>
                <a:cs typeface="Malgun Gothic"/>
              </a:rPr>
              <a:t>팀</a:t>
            </a:r>
            <a:r>
              <a:rPr sz="1050" spc="-80" dirty="0">
                <a:solidFill>
                  <a:srgbClr val="15803C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15803C"/>
                </a:solidFill>
                <a:latin typeface="Malgun Gothic"/>
                <a:cs typeface="Malgun Gothic"/>
              </a:rPr>
              <a:t>리더십</a:t>
            </a:r>
            <a:r>
              <a:rPr sz="1050" dirty="0">
                <a:solidFill>
                  <a:srgbClr val="15803C"/>
                </a:solidFill>
                <a:latin typeface="Malgun Gothic"/>
                <a:cs typeface="Malgun Gothic"/>
              </a:rPr>
              <a:t>	프로젝트</a:t>
            </a:r>
            <a:r>
              <a:rPr sz="1050" spc="-90" dirty="0">
                <a:solidFill>
                  <a:srgbClr val="15803C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15803C"/>
                </a:solidFill>
                <a:latin typeface="Malgun Gothic"/>
                <a:cs typeface="Malgun Gothic"/>
              </a:rPr>
              <a:t>완성</a:t>
            </a:r>
            <a:endParaRPr sz="1050" dirty="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0" y="1455515"/>
            <a:ext cx="276224" cy="43814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267199" y="1360542"/>
            <a:ext cx="70485" cy="4000500"/>
          </a:xfrm>
          <a:custGeom>
            <a:avLst/>
            <a:gdLst/>
            <a:ahLst/>
            <a:cxnLst/>
            <a:rect l="l" t="t" r="r" b="b"/>
            <a:pathLst>
              <a:path w="70485" h="4000500">
                <a:moveTo>
                  <a:pt x="70449" y="3999944"/>
                </a:moveTo>
                <a:lnTo>
                  <a:pt x="33857" y="3987391"/>
                </a:lnTo>
                <a:lnTo>
                  <a:pt x="5800" y="3953182"/>
                </a:lnTo>
                <a:lnTo>
                  <a:pt x="0" y="3924021"/>
                </a:lnTo>
                <a:lnTo>
                  <a:pt x="0" y="75922"/>
                </a:lnTo>
                <a:lnTo>
                  <a:pt x="12829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3924021"/>
                </a:lnTo>
                <a:lnTo>
                  <a:pt x="44514" y="3966363"/>
                </a:lnTo>
                <a:lnTo>
                  <a:pt x="66287" y="3998288"/>
                </a:lnTo>
                <a:lnTo>
                  <a:pt x="70449" y="399994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3899" y="2611437"/>
            <a:ext cx="19050" cy="1562100"/>
          </a:xfrm>
          <a:custGeom>
            <a:avLst/>
            <a:gdLst/>
            <a:ahLst/>
            <a:cxnLst/>
            <a:rect l="l" t="t" r="r" b="b"/>
            <a:pathLst>
              <a:path w="19050" h="1562100">
                <a:moveTo>
                  <a:pt x="19049" y="1562099"/>
                </a:moveTo>
                <a:lnTo>
                  <a:pt x="0" y="1562099"/>
                </a:lnTo>
                <a:lnTo>
                  <a:pt x="0" y="0"/>
                </a:lnTo>
                <a:lnTo>
                  <a:pt x="19049" y="0"/>
                </a:lnTo>
                <a:lnTo>
                  <a:pt x="19049" y="1562099"/>
                </a:lnTo>
                <a:close/>
              </a:path>
            </a:pathLst>
          </a:custGeom>
          <a:solidFill>
            <a:srgbClr val="FED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533899" y="1904999"/>
            <a:ext cx="400050" cy="495300"/>
            <a:chOff x="4533899" y="1904999"/>
            <a:chExt cx="400050" cy="495300"/>
          </a:xfrm>
        </p:grpSpPr>
        <p:sp>
          <p:nvSpPr>
            <p:cNvPr id="18" name="object 18"/>
            <p:cNvSpPr/>
            <p:nvPr/>
          </p:nvSpPr>
          <p:spPr>
            <a:xfrm>
              <a:off x="4533899" y="15888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1" y="491456"/>
                  </a:lnTo>
                  <a:lnTo>
                    <a:pt x="123478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09" y="406402"/>
                  </a:lnTo>
                  <a:lnTo>
                    <a:pt x="15225" y="371821"/>
                  </a:lnTo>
                  <a:lnTo>
                    <a:pt x="3842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5" y="123478"/>
                  </a:lnTo>
                  <a:lnTo>
                    <a:pt x="33709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8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5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1"/>
                  </a:lnTo>
                  <a:lnTo>
                    <a:pt x="366339" y="406402"/>
                  </a:lnTo>
                  <a:lnTo>
                    <a:pt x="341463" y="436713"/>
                  </a:lnTo>
                  <a:lnTo>
                    <a:pt x="311152" y="461589"/>
                  </a:lnTo>
                  <a:lnTo>
                    <a:pt x="276570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1703164"/>
              <a:ext cx="171449" cy="2666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73649" y="1692176"/>
            <a:ext cx="59690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0" dirty="0" err="1" smtClean="0">
                <a:solidFill>
                  <a:srgbClr val="1F2937"/>
                </a:solidFill>
                <a:latin typeface="Malgun Gothic"/>
                <a:cs typeface="Malgun Gothic"/>
              </a:rPr>
              <a:t>김선우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05349" y="3906837"/>
            <a:ext cx="514350" cy="266700"/>
          </a:xfrm>
          <a:custGeom>
            <a:avLst/>
            <a:gdLst/>
            <a:ahLst/>
            <a:cxnLst/>
            <a:rect l="l" t="t" r="r" b="b"/>
            <a:pathLst>
              <a:path w="514350" h="266700">
                <a:moveTo>
                  <a:pt x="3809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1" y="178266"/>
                </a:lnTo>
                <a:lnTo>
                  <a:pt x="160" y="13990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380999" y="0"/>
                </a:lnTo>
                <a:lnTo>
                  <a:pt x="419709" y="5740"/>
                </a:lnTo>
                <a:lnTo>
                  <a:pt x="455084" y="22473"/>
                </a:lnTo>
                <a:lnTo>
                  <a:pt x="484081" y="48752"/>
                </a:lnTo>
                <a:lnTo>
                  <a:pt x="504198" y="82318"/>
                </a:lnTo>
                <a:lnTo>
                  <a:pt x="513708" y="120278"/>
                </a:lnTo>
                <a:lnTo>
                  <a:pt x="514349" y="133349"/>
                </a:lnTo>
                <a:lnTo>
                  <a:pt x="514189" y="139900"/>
                </a:lnTo>
                <a:lnTo>
                  <a:pt x="506557" y="178266"/>
                </a:lnTo>
                <a:lnTo>
                  <a:pt x="488102" y="212792"/>
                </a:lnTo>
                <a:lnTo>
                  <a:pt x="460442" y="240452"/>
                </a:lnTo>
                <a:lnTo>
                  <a:pt x="425916" y="258907"/>
                </a:lnTo>
                <a:lnTo>
                  <a:pt x="387551" y="266539"/>
                </a:lnTo>
                <a:lnTo>
                  <a:pt x="380999" y="2666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3999" y="3906837"/>
            <a:ext cx="609600" cy="266700"/>
          </a:xfrm>
          <a:custGeom>
            <a:avLst/>
            <a:gdLst/>
            <a:ahLst/>
            <a:cxnLst/>
            <a:rect l="l" t="t" r="r" b="b"/>
            <a:pathLst>
              <a:path w="609600" h="266700">
                <a:moveTo>
                  <a:pt x="4762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6" y="240452"/>
                </a:lnTo>
                <a:lnTo>
                  <a:pt x="26245" y="212792"/>
                </a:lnTo>
                <a:lnTo>
                  <a:pt x="7790" y="178266"/>
                </a:lnTo>
                <a:lnTo>
                  <a:pt x="160" y="13990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476249" y="0"/>
                </a:lnTo>
                <a:lnTo>
                  <a:pt x="514958" y="5740"/>
                </a:lnTo>
                <a:lnTo>
                  <a:pt x="550333" y="22473"/>
                </a:lnTo>
                <a:lnTo>
                  <a:pt x="579331" y="48752"/>
                </a:lnTo>
                <a:lnTo>
                  <a:pt x="599448" y="82318"/>
                </a:lnTo>
                <a:lnTo>
                  <a:pt x="608958" y="120278"/>
                </a:lnTo>
                <a:lnTo>
                  <a:pt x="609599" y="133349"/>
                </a:lnTo>
                <a:lnTo>
                  <a:pt x="609439" y="139900"/>
                </a:lnTo>
                <a:lnTo>
                  <a:pt x="601807" y="178266"/>
                </a:lnTo>
                <a:lnTo>
                  <a:pt x="583352" y="212792"/>
                </a:lnTo>
                <a:lnTo>
                  <a:pt x="555692" y="240452"/>
                </a:lnTo>
                <a:lnTo>
                  <a:pt x="521166" y="258907"/>
                </a:lnTo>
                <a:lnTo>
                  <a:pt x="482801" y="266539"/>
                </a:lnTo>
                <a:lnTo>
                  <a:pt x="476249" y="2666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2649" y="2535237"/>
            <a:ext cx="298894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 err="1" smtClean="0">
                <a:solidFill>
                  <a:srgbClr val="4A5462"/>
                </a:solidFill>
                <a:latin typeface="Arial"/>
                <a:cs typeface="Arial"/>
              </a:rPr>
              <a:t>Spring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에</a:t>
            </a:r>
            <a:r>
              <a:rPr sz="1200" spc="-10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대한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기본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지식이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부족한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상태에서</a:t>
            </a:r>
            <a:r>
              <a:rPr sz="1200" spc="-2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프로젝트에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참여하다</a:t>
            </a:r>
            <a:r>
              <a:rPr sz="1200" spc="-8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보니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10" dirty="0" err="1" smtClean="0">
                <a:solidFill>
                  <a:srgbClr val="4A5462"/>
                </a:solidFill>
                <a:latin typeface="Arial"/>
                <a:cs typeface="Arial"/>
              </a:rPr>
              <a:t>GPT</a:t>
            </a:r>
            <a:r>
              <a:rPr sz="1200" spc="-1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에</a:t>
            </a:r>
            <a:r>
              <a:rPr sz="1200" spc="-8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많이</a:t>
            </a:r>
            <a:r>
              <a:rPr sz="1200" spc="-8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의존</a:t>
            </a:r>
            <a:r>
              <a:rPr sz="1200" spc="-2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하게</a:t>
            </a:r>
            <a:r>
              <a:rPr sz="1200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smtClean="0">
                <a:solidFill>
                  <a:srgbClr val="4A5462"/>
                </a:solidFill>
                <a:latin typeface="Malgun Gothic"/>
                <a:cs typeface="Malgun Gothic"/>
              </a:rPr>
              <a:t>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점이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아쉬움으로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남습니다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sz="1200" spc="-5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이번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 smtClean="0">
                <a:solidFill>
                  <a:srgbClr val="4A5462"/>
                </a:solidFill>
                <a:latin typeface="Malgun Gothic"/>
                <a:cs typeface="Malgun Gothic"/>
              </a:rPr>
              <a:t>경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험을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발판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삼아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프레임워크의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기본기를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 smtClean="0">
                <a:solidFill>
                  <a:srgbClr val="4A5462"/>
                </a:solidFill>
                <a:latin typeface="Malgun Gothic"/>
                <a:cs typeface="Malgun Gothic"/>
              </a:rPr>
              <a:t>더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탄단히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다지고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1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싶습니다</a:t>
            </a:r>
            <a:r>
              <a:rPr sz="1200" spc="-10" dirty="0" smtClean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 dirty="0" smtClean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tabLst>
                <a:tab pos="751205" algn="l"/>
              </a:tabLst>
            </a:pPr>
            <a:r>
              <a:rPr sz="1050" spc="-20" dirty="0" smtClean="0">
                <a:solidFill>
                  <a:srgbClr val="C2400C"/>
                </a:solidFill>
                <a:latin typeface="Arial"/>
                <a:cs typeface="Arial"/>
              </a:rPr>
              <a:t>Java</a:t>
            </a:r>
            <a:r>
              <a:rPr sz="1050" dirty="0">
                <a:solidFill>
                  <a:srgbClr val="C2400C"/>
                </a:solidFill>
                <a:latin typeface="Arial"/>
                <a:cs typeface="Arial"/>
              </a:rPr>
              <a:t>	</a:t>
            </a:r>
            <a:r>
              <a:rPr sz="1050" spc="-10" dirty="0">
                <a:solidFill>
                  <a:srgbClr val="C2400C"/>
                </a:solidFill>
                <a:latin typeface="Arial"/>
                <a:cs typeface="Arial"/>
              </a:rPr>
              <a:t>Spring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5700" y="1455515"/>
            <a:ext cx="276224" cy="43814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8153399" y="1360542"/>
            <a:ext cx="70485" cy="4000500"/>
          </a:xfrm>
          <a:custGeom>
            <a:avLst/>
            <a:gdLst/>
            <a:ahLst/>
            <a:cxnLst/>
            <a:rect l="l" t="t" r="r" b="b"/>
            <a:pathLst>
              <a:path w="70484" h="4000500">
                <a:moveTo>
                  <a:pt x="70450" y="3999944"/>
                </a:moveTo>
                <a:lnTo>
                  <a:pt x="33857" y="3987391"/>
                </a:lnTo>
                <a:lnTo>
                  <a:pt x="5800" y="3953182"/>
                </a:lnTo>
                <a:lnTo>
                  <a:pt x="0" y="3924021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100" y="75922"/>
                </a:lnTo>
                <a:lnTo>
                  <a:pt x="38100" y="3924021"/>
                </a:lnTo>
                <a:lnTo>
                  <a:pt x="44515" y="3966363"/>
                </a:lnTo>
                <a:lnTo>
                  <a:pt x="66287" y="3998288"/>
                </a:lnTo>
                <a:lnTo>
                  <a:pt x="70450" y="3999944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20099" y="2507932"/>
            <a:ext cx="19050" cy="2019300"/>
          </a:xfrm>
          <a:custGeom>
            <a:avLst/>
            <a:gdLst/>
            <a:ahLst/>
            <a:cxnLst/>
            <a:rect l="l" t="t" r="r" b="b"/>
            <a:pathLst>
              <a:path w="19050" h="2019300">
                <a:moveTo>
                  <a:pt x="19049" y="2019299"/>
                </a:moveTo>
                <a:lnTo>
                  <a:pt x="0" y="2019299"/>
                </a:lnTo>
                <a:lnTo>
                  <a:pt x="0" y="0"/>
                </a:lnTo>
                <a:lnTo>
                  <a:pt x="19049" y="0"/>
                </a:lnTo>
                <a:lnTo>
                  <a:pt x="19049" y="2019299"/>
                </a:lnTo>
                <a:close/>
              </a:path>
            </a:pathLst>
          </a:custGeom>
          <a:solidFill>
            <a:srgbClr val="FED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0099" y="1904999"/>
            <a:ext cx="400050" cy="495300"/>
            <a:chOff x="8420099" y="1904999"/>
            <a:chExt cx="400050" cy="495300"/>
          </a:xfrm>
        </p:grpSpPr>
        <p:sp>
          <p:nvSpPr>
            <p:cNvPr id="28" name="object 28"/>
            <p:cNvSpPr/>
            <p:nvPr/>
          </p:nvSpPr>
          <p:spPr>
            <a:xfrm>
              <a:off x="8420099" y="1588864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200024" y="495299"/>
                  </a:moveTo>
                  <a:lnTo>
                    <a:pt x="161000" y="491456"/>
                  </a:lnTo>
                  <a:lnTo>
                    <a:pt x="123477" y="480073"/>
                  </a:lnTo>
                  <a:lnTo>
                    <a:pt x="88896" y="461589"/>
                  </a:lnTo>
                  <a:lnTo>
                    <a:pt x="58585" y="436713"/>
                  </a:lnTo>
                  <a:lnTo>
                    <a:pt x="33708" y="406402"/>
                  </a:lnTo>
                  <a:lnTo>
                    <a:pt x="15224" y="371821"/>
                  </a:lnTo>
                  <a:lnTo>
                    <a:pt x="3842" y="334297"/>
                  </a:lnTo>
                  <a:lnTo>
                    <a:pt x="0" y="2952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4" y="123478"/>
                  </a:lnTo>
                  <a:lnTo>
                    <a:pt x="33708" y="88896"/>
                  </a:lnTo>
                  <a:lnTo>
                    <a:pt x="58585" y="58585"/>
                  </a:lnTo>
                  <a:lnTo>
                    <a:pt x="88896" y="33710"/>
                  </a:lnTo>
                  <a:lnTo>
                    <a:pt x="123477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7" y="5995"/>
                  </a:lnTo>
                  <a:lnTo>
                    <a:pt x="285556" y="19208"/>
                  </a:lnTo>
                  <a:lnTo>
                    <a:pt x="319188" y="39369"/>
                  </a:lnTo>
                  <a:lnTo>
                    <a:pt x="348242" y="65704"/>
                  </a:lnTo>
                  <a:lnTo>
                    <a:pt x="371597" y="97200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95274"/>
                  </a:lnTo>
                  <a:lnTo>
                    <a:pt x="396206" y="334297"/>
                  </a:lnTo>
                  <a:lnTo>
                    <a:pt x="384823" y="371821"/>
                  </a:lnTo>
                  <a:lnTo>
                    <a:pt x="366338" y="406402"/>
                  </a:lnTo>
                  <a:lnTo>
                    <a:pt x="341463" y="436713"/>
                  </a:lnTo>
                  <a:lnTo>
                    <a:pt x="311151" y="461589"/>
                  </a:lnTo>
                  <a:lnTo>
                    <a:pt x="276570" y="480073"/>
                  </a:lnTo>
                  <a:lnTo>
                    <a:pt x="239047" y="491456"/>
                  </a:lnTo>
                  <a:lnTo>
                    <a:pt x="200024" y="4952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399" y="1703164"/>
              <a:ext cx="171449" cy="2666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959850" y="1692176"/>
            <a:ext cx="59690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40" dirty="0" err="1" smtClean="0">
                <a:solidFill>
                  <a:srgbClr val="1F2937"/>
                </a:solidFill>
                <a:latin typeface="Malgun Gothic"/>
                <a:cs typeface="Malgun Gothic"/>
              </a:rPr>
              <a:t>한진용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91549" y="4260532"/>
            <a:ext cx="933450" cy="266700"/>
          </a:xfrm>
          <a:custGeom>
            <a:avLst/>
            <a:gdLst/>
            <a:ahLst/>
            <a:cxnLst/>
            <a:rect l="l" t="t" r="r" b="b"/>
            <a:pathLst>
              <a:path w="933450" h="266700">
                <a:moveTo>
                  <a:pt x="8000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5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59" y="139900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5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800099" y="0"/>
                </a:lnTo>
                <a:lnTo>
                  <a:pt x="838808" y="5740"/>
                </a:lnTo>
                <a:lnTo>
                  <a:pt x="874183" y="22473"/>
                </a:lnTo>
                <a:lnTo>
                  <a:pt x="903180" y="48752"/>
                </a:lnTo>
                <a:lnTo>
                  <a:pt x="923297" y="82318"/>
                </a:lnTo>
                <a:lnTo>
                  <a:pt x="932808" y="120278"/>
                </a:lnTo>
                <a:lnTo>
                  <a:pt x="933449" y="133349"/>
                </a:lnTo>
                <a:lnTo>
                  <a:pt x="933289" y="139900"/>
                </a:lnTo>
                <a:lnTo>
                  <a:pt x="925656" y="178266"/>
                </a:lnTo>
                <a:lnTo>
                  <a:pt x="907201" y="212793"/>
                </a:lnTo>
                <a:lnTo>
                  <a:pt x="879541" y="240453"/>
                </a:lnTo>
                <a:lnTo>
                  <a:pt x="845015" y="258907"/>
                </a:lnTo>
                <a:lnTo>
                  <a:pt x="806650" y="266539"/>
                </a:lnTo>
                <a:lnTo>
                  <a:pt x="800099" y="2666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9299" y="3989164"/>
            <a:ext cx="800100" cy="266700"/>
          </a:xfrm>
          <a:custGeom>
            <a:avLst/>
            <a:gdLst/>
            <a:ahLst/>
            <a:cxnLst/>
            <a:rect l="l" t="t" r="r" b="b"/>
            <a:pathLst>
              <a:path w="800100" h="266700">
                <a:moveTo>
                  <a:pt x="6667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60" y="139900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4" y="53906"/>
                </a:lnTo>
                <a:lnTo>
                  <a:pt x="53905" y="26246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66749" y="0"/>
                </a:lnTo>
                <a:lnTo>
                  <a:pt x="705458" y="5740"/>
                </a:lnTo>
                <a:lnTo>
                  <a:pt x="740833" y="22473"/>
                </a:lnTo>
                <a:lnTo>
                  <a:pt x="769831" y="48752"/>
                </a:lnTo>
                <a:lnTo>
                  <a:pt x="789947" y="82318"/>
                </a:lnTo>
                <a:lnTo>
                  <a:pt x="799458" y="120278"/>
                </a:lnTo>
                <a:lnTo>
                  <a:pt x="800099" y="133349"/>
                </a:lnTo>
                <a:lnTo>
                  <a:pt x="799939" y="139900"/>
                </a:lnTo>
                <a:lnTo>
                  <a:pt x="792305" y="178266"/>
                </a:lnTo>
                <a:lnTo>
                  <a:pt x="773852" y="212793"/>
                </a:lnTo>
                <a:lnTo>
                  <a:pt x="746191" y="240453"/>
                </a:lnTo>
                <a:lnTo>
                  <a:pt x="711665" y="258907"/>
                </a:lnTo>
                <a:lnTo>
                  <a:pt x="673301" y="266539"/>
                </a:lnTo>
                <a:lnTo>
                  <a:pt x="666749" y="266699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578850" y="2459037"/>
            <a:ext cx="2938145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Java</a:t>
            </a:r>
            <a:r>
              <a:rPr sz="1200" spc="-5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공부를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목표로</a:t>
            </a:r>
            <a:r>
              <a:rPr sz="1200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시작하여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spc="-2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처음으로</a:t>
            </a:r>
            <a:r>
              <a:rPr sz="1200" spc="-2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Spring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프레임워크를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사용해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프로젝트를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 smtClean="0">
                <a:solidFill>
                  <a:srgbClr val="4A5462"/>
                </a:solidFill>
                <a:latin typeface="Malgun Gothic"/>
                <a:cs typeface="Malgun Gothic"/>
              </a:rPr>
              <a:t>완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성하게</a:t>
            </a:r>
            <a:r>
              <a:rPr sz="1200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되어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감회가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새롭습니다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sz="1200" spc="-5" dirty="0" smtClean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지금은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 smtClean="0">
                <a:solidFill>
                  <a:srgbClr val="4A5462"/>
                </a:solidFill>
                <a:latin typeface="Malgun Gothic"/>
                <a:cs typeface="Malgun Gothic"/>
              </a:rPr>
              <a:t>기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본적인</a:t>
            </a:r>
            <a:r>
              <a:rPr sz="1200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CRUD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기능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위주로</a:t>
            </a:r>
            <a:r>
              <a:rPr sz="1200" spc="-9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구현했지만</a:t>
            </a:r>
            <a:r>
              <a:rPr sz="1200" dirty="0" smtClean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spc="-50" dirty="0" smtClean="0">
                <a:solidFill>
                  <a:srgbClr val="4A5462"/>
                </a:solidFill>
                <a:latin typeface="Malgun Gothic"/>
                <a:cs typeface="Malgun Gothic"/>
              </a:rPr>
              <a:t>이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프로젝트를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기점으로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더욱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다양하고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복잡한</a:t>
            </a:r>
            <a:r>
              <a:rPr sz="1200" spc="-2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기능들을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다루며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개발자로서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성장하고</a:t>
            </a:r>
            <a:r>
              <a:rPr sz="1200" spc="-90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싶습</a:t>
            </a:r>
            <a:r>
              <a:rPr sz="1200" spc="-25" dirty="0" smtClean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5" dirty="0" err="1" smtClean="0">
                <a:solidFill>
                  <a:srgbClr val="4A5462"/>
                </a:solidFill>
                <a:latin typeface="Malgun Gothic"/>
                <a:cs typeface="Malgun Gothic"/>
              </a:rPr>
              <a:t>니다</a:t>
            </a:r>
            <a:r>
              <a:rPr sz="1200" spc="-25" dirty="0" smtClean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 dirty="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tabLst>
                <a:tab pos="1173480" algn="l"/>
              </a:tabLst>
            </a:pPr>
            <a:r>
              <a:rPr sz="1050" dirty="0">
                <a:solidFill>
                  <a:srgbClr val="C2400C"/>
                </a:solidFill>
                <a:latin typeface="Malgun Gothic"/>
                <a:cs typeface="Malgun Gothic"/>
              </a:rPr>
              <a:t>초보</a:t>
            </a:r>
            <a:r>
              <a:rPr sz="1050" spc="-80" dirty="0">
                <a:solidFill>
                  <a:srgbClr val="C2400C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C2400C"/>
                </a:solidFill>
                <a:latin typeface="Malgun Gothic"/>
                <a:cs typeface="Malgun Gothic"/>
              </a:rPr>
              <a:t>개발자</a:t>
            </a:r>
            <a:r>
              <a:rPr sz="1050" dirty="0">
                <a:solidFill>
                  <a:srgbClr val="C2400C"/>
                </a:solidFill>
                <a:latin typeface="Malgun Gothic"/>
                <a:cs typeface="Malgun Gothic"/>
              </a:rPr>
              <a:t>	기술</a:t>
            </a:r>
            <a:r>
              <a:rPr sz="1050" spc="-80" dirty="0">
                <a:solidFill>
                  <a:srgbClr val="C2400C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C2400C"/>
                </a:solidFill>
                <a:latin typeface="Malgun Gothic"/>
                <a:cs typeface="Malgun Gothic"/>
              </a:rPr>
              <a:t>증진</a:t>
            </a:r>
            <a:endParaRPr sz="1050" dirty="0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91899" y="1455515"/>
            <a:ext cx="276224" cy="43814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299" y="3892049"/>
            <a:ext cx="105742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39352" y="2154237"/>
            <a:ext cx="7618095" cy="1538883"/>
          </a:xfrm>
        </p:spPr>
        <p:txBody>
          <a:bodyPr/>
          <a:lstStyle/>
          <a:p>
            <a:pPr algn="ctr"/>
            <a:r>
              <a:rPr lang="ko-KR" altLang="en-US" sz="10000" dirty="0" smtClean="0"/>
              <a:t>감사합니다</a:t>
            </a:r>
            <a:endParaRPr lang="ko-KR" altLang="en-US" sz="10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630237"/>
            <a:ext cx="198120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9726" y="96837"/>
            <a:ext cx="156156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 err="1" smtClean="0"/>
              <a:t>시연</a:t>
            </a:r>
            <a:r>
              <a:rPr lang="en-US" spc="-114" dirty="0" smtClean="0"/>
              <a:t> </a:t>
            </a:r>
            <a:r>
              <a:rPr spc="-70" dirty="0" err="1" smtClean="0"/>
              <a:t>영상</a:t>
            </a:r>
            <a:endParaRPr spc="-7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3193926"/>
            <a:ext cx="190499" cy="190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8299" y="3144837"/>
            <a:ext cx="1128649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10"/>
              </a:spcBef>
            </a:pPr>
            <a:r>
              <a:rPr sz="1550" spc="-65" dirty="0">
                <a:solidFill>
                  <a:srgbClr val="374050"/>
                </a:solidFill>
                <a:latin typeface="Malgun Gothic"/>
                <a:cs typeface="Malgun Gothic"/>
              </a:rPr>
              <a:t>영상</a:t>
            </a:r>
            <a:r>
              <a:rPr sz="1550" spc="-12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550" spc="-25" dirty="0">
                <a:solidFill>
                  <a:srgbClr val="374050"/>
                </a:solidFill>
                <a:latin typeface="Malgun Gothic"/>
                <a:cs typeface="Malgun Gothic"/>
              </a:rPr>
              <a:t>설명</a:t>
            </a:r>
            <a:endParaRPr sz="1550" dirty="0"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530"/>
              </a:spcBef>
            </a:pP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본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영상에서는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ITMAN</a:t>
            </a:r>
            <a:r>
              <a:rPr sz="120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시스템의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전체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기능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흐름을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확인하실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있습니다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.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관리자가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회사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계정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생성부터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조직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구조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설정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직원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등록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그리고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할당</a:t>
            </a:r>
            <a:r>
              <a:rPr sz="1200" spc="-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Malgun Gothic"/>
                <a:cs typeface="Malgun Gothic"/>
              </a:rPr>
              <a:t>관리하는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전체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워크플로우를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경험하실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200" spc="-9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Malgun Gothic"/>
                <a:cs typeface="Malgun Gothic"/>
              </a:rPr>
              <a:t>있습니다</a:t>
            </a:r>
            <a:r>
              <a:rPr sz="1200" spc="-10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399" y="4576860"/>
            <a:ext cx="342900" cy="381000"/>
            <a:chOff x="533399" y="5105399"/>
            <a:chExt cx="342900" cy="381000"/>
          </a:xfrm>
        </p:grpSpPr>
        <p:sp>
          <p:nvSpPr>
            <p:cNvPr id="6" name="object 6"/>
            <p:cNvSpPr/>
            <p:nvPr/>
          </p:nvSpPr>
          <p:spPr>
            <a:xfrm>
              <a:off x="533399" y="4789264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1"/>
                  </a:lnTo>
                  <a:lnTo>
                    <a:pt x="10017" y="267299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3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60" y="251218"/>
                  </a:lnTo>
                  <a:lnTo>
                    <a:pt x="322657" y="290370"/>
                  </a:lnTo>
                  <a:lnTo>
                    <a:pt x="298493" y="324681"/>
                  </a:lnTo>
                  <a:lnTo>
                    <a:pt x="266702" y="352104"/>
                  </a:lnTo>
                  <a:lnTo>
                    <a:pt x="229200" y="370981"/>
                  </a:lnTo>
                  <a:lnTo>
                    <a:pt x="188255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4894039"/>
              <a:ext cx="190499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77900" y="4327500"/>
            <a:ext cx="6775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solidFill>
                  <a:srgbClr val="374050"/>
                </a:solidFill>
                <a:latin typeface="Malgun Gothic"/>
                <a:cs typeface="Malgun Gothic"/>
              </a:rPr>
              <a:t>계정</a:t>
            </a:r>
            <a:r>
              <a:rPr sz="1250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spc="-35" dirty="0">
                <a:solidFill>
                  <a:srgbClr val="374050"/>
                </a:solidFill>
                <a:latin typeface="Malgun Gothic"/>
                <a:cs typeface="Malgun Gothic"/>
              </a:rPr>
              <a:t>생성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4714751"/>
            <a:ext cx="32556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이메일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인증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시스템으로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보안된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계정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생성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35" dirty="0">
                <a:solidFill>
                  <a:srgbClr val="4A5462"/>
                </a:solidFill>
                <a:latin typeface="Malgun Gothic"/>
                <a:cs typeface="Malgun Gothic"/>
              </a:rPr>
              <a:t>관리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91024" y="4576860"/>
            <a:ext cx="323850" cy="381000"/>
            <a:chOff x="4391024" y="5105399"/>
            <a:chExt cx="323850" cy="381000"/>
          </a:xfrm>
        </p:grpSpPr>
        <p:sp>
          <p:nvSpPr>
            <p:cNvPr id="11" name="object 11"/>
            <p:cNvSpPr/>
            <p:nvPr/>
          </p:nvSpPr>
          <p:spPr>
            <a:xfrm>
              <a:off x="4391024" y="4789264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1"/>
                  </a:lnTo>
                  <a:lnTo>
                    <a:pt x="53188" y="339059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3" y="27288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0"/>
                  </a:lnTo>
                  <a:lnTo>
                    <a:pt x="276422" y="47426"/>
                  </a:lnTo>
                  <a:lnTo>
                    <a:pt x="300817" y="78685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8"/>
                  </a:lnTo>
                  <a:lnTo>
                    <a:pt x="304730" y="295406"/>
                  </a:lnTo>
                  <a:lnTo>
                    <a:pt x="281910" y="327810"/>
                  </a:lnTo>
                  <a:lnTo>
                    <a:pt x="251885" y="353709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7224" y="4894039"/>
              <a:ext cx="171449" cy="1523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19600" y="4327500"/>
            <a:ext cx="6775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solidFill>
                  <a:srgbClr val="374050"/>
                </a:solidFill>
                <a:latin typeface="Malgun Gothic"/>
                <a:cs typeface="Malgun Gothic"/>
              </a:rPr>
              <a:t>조직</a:t>
            </a:r>
            <a:r>
              <a:rPr sz="1250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spc="-35" dirty="0">
                <a:solidFill>
                  <a:srgbClr val="374050"/>
                </a:solidFill>
                <a:latin typeface="Malgun Gothic"/>
                <a:cs typeface="Malgun Gothic"/>
              </a:rPr>
              <a:t>관리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1450" y="4714751"/>
            <a:ext cx="25298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그룹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부서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직위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조직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구조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설정</a:t>
            </a:r>
            <a:r>
              <a:rPr sz="1050" spc="-7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및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관리</a:t>
            </a:r>
            <a:endParaRPr sz="105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58174" y="4576860"/>
            <a:ext cx="342900" cy="381000"/>
            <a:chOff x="8258174" y="5105399"/>
            <a:chExt cx="342900" cy="381000"/>
          </a:xfrm>
        </p:grpSpPr>
        <p:sp>
          <p:nvSpPr>
            <p:cNvPr id="16" name="object 16"/>
            <p:cNvSpPr/>
            <p:nvPr/>
          </p:nvSpPr>
          <p:spPr>
            <a:xfrm>
              <a:off x="8258174" y="4789264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3" y="304801"/>
                  </a:lnTo>
                  <a:lnTo>
                    <a:pt x="10016" y="267299"/>
                  </a:lnTo>
                  <a:lnTo>
                    <a:pt x="823" y="226355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1" y="90627"/>
                  </a:lnTo>
                  <a:lnTo>
                    <a:pt x="44405" y="56317"/>
                  </a:lnTo>
                  <a:lnTo>
                    <a:pt x="76196" y="28893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8" y="7380"/>
                  </a:lnTo>
                  <a:lnTo>
                    <a:pt x="259583" y="24385"/>
                  </a:lnTo>
                  <a:lnTo>
                    <a:pt x="292682" y="50216"/>
                  </a:lnTo>
                  <a:lnTo>
                    <a:pt x="318512" y="83314"/>
                  </a:lnTo>
                  <a:lnTo>
                    <a:pt x="335517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8" y="251218"/>
                  </a:lnTo>
                  <a:lnTo>
                    <a:pt x="322656" y="290370"/>
                  </a:lnTo>
                  <a:lnTo>
                    <a:pt x="298493" y="324681"/>
                  </a:lnTo>
                  <a:lnTo>
                    <a:pt x="266701" y="352104"/>
                  </a:lnTo>
                  <a:lnTo>
                    <a:pt x="229198" y="370981"/>
                  </a:lnTo>
                  <a:lnTo>
                    <a:pt x="188254" y="380175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4374" y="4894039"/>
              <a:ext cx="190499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699400" y="4327500"/>
            <a:ext cx="6775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solidFill>
                  <a:srgbClr val="374050"/>
                </a:solidFill>
                <a:latin typeface="Malgun Gothic"/>
                <a:cs typeface="Malgun Gothic"/>
              </a:rPr>
              <a:t>자산</a:t>
            </a:r>
            <a:r>
              <a:rPr sz="1250" spc="-11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50" spc="-35" dirty="0">
                <a:solidFill>
                  <a:srgbClr val="374050"/>
                </a:solidFill>
                <a:latin typeface="Malgun Gothic"/>
                <a:cs typeface="Malgun Gothic"/>
              </a:rPr>
              <a:t>관리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2200" y="4684271"/>
            <a:ext cx="3307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자산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등록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변경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위치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이동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050" spc="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담당자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교체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등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전체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60" dirty="0">
                <a:solidFill>
                  <a:srgbClr val="4A5462"/>
                </a:solidFill>
                <a:latin typeface="Malgun Gothic"/>
                <a:cs typeface="Malgun Gothic"/>
              </a:rPr>
              <a:t>생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명주기</a:t>
            </a:r>
            <a:r>
              <a:rPr sz="1050" spc="-8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Malgun Gothic"/>
                <a:cs typeface="Malgun Gothic"/>
              </a:rPr>
              <a:t>관리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0033" y="5888037"/>
            <a:ext cx="2752090" cy="18891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endParaRPr sz="1200">
              <a:latin typeface="맑은 고딕"/>
              <a:cs typeface="맑은 고딕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5508" y="665927"/>
            <a:ext cx="11430000" cy="2404173"/>
            <a:chOff x="380999" y="788764"/>
            <a:chExt cx="11430000" cy="1295400"/>
          </a:xfrm>
        </p:grpSpPr>
        <p:sp>
          <p:nvSpPr>
            <p:cNvPr id="22" name="object 22"/>
            <p:cNvSpPr/>
            <p:nvPr/>
          </p:nvSpPr>
          <p:spPr>
            <a:xfrm>
              <a:off x="380999" y="788764"/>
              <a:ext cx="11430000" cy="1295400"/>
            </a:xfrm>
            <a:custGeom>
              <a:avLst/>
              <a:gdLst/>
              <a:ahLst/>
              <a:cxnLst/>
              <a:rect l="l" t="t" r="r" b="b"/>
              <a:pathLst>
                <a:path w="11430000" h="1295400">
                  <a:moveTo>
                    <a:pt x="11358802" y="1295399"/>
                  </a:moveTo>
                  <a:lnTo>
                    <a:pt x="71196" y="1295399"/>
                  </a:lnTo>
                  <a:lnTo>
                    <a:pt x="66241" y="1294911"/>
                  </a:lnTo>
                  <a:lnTo>
                    <a:pt x="29705" y="1279777"/>
                  </a:lnTo>
                  <a:lnTo>
                    <a:pt x="3885" y="1243737"/>
                  </a:lnTo>
                  <a:lnTo>
                    <a:pt x="0" y="1224203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3" y="15621"/>
                  </a:lnTo>
                  <a:lnTo>
                    <a:pt x="11426113" y="51661"/>
                  </a:lnTo>
                  <a:lnTo>
                    <a:pt x="11429999" y="71196"/>
                  </a:lnTo>
                  <a:lnTo>
                    <a:pt x="11429999" y="1224203"/>
                  </a:lnTo>
                  <a:lnTo>
                    <a:pt x="11414376" y="1265694"/>
                  </a:lnTo>
                  <a:lnTo>
                    <a:pt x="11378337" y="1291513"/>
                  </a:lnTo>
                  <a:lnTo>
                    <a:pt x="11363757" y="1294911"/>
                  </a:lnTo>
                  <a:lnTo>
                    <a:pt x="11358802" y="1295399"/>
                  </a:lnTo>
                  <a:close/>
                </a:path>
              </a:pathLst>
            </a:custGeom>
            <a:solidFill>
              <a:srgbClr val="111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1023" y="890238"/>
              <a:ext cx="1101041" cy="571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040629" y="2087368"/>
            <a:ext cx="211074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ITMAN </a:t>
            </a:r>
            <a:r>
              <a:rPr sz="1500" dirty="0">
                <a:solidFill>
                  <a:srgbClr val="FFFFFF"/>
                </a:solidFill>
                <a:latin typeface="Malgun Gothic"/>
                <a:cs typeface="Malgun Gothic"/>
              </a:rPr>
              <a:t>시스템</a:t>
            </a:r>
            <a:r>
              <a:rPr sz="1500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FFFFFF"/>
                </a:solidFill>
                <a:latin typeface="Malgun Gothic"/>
                <a:cs typeface="Malgun Gothic"/>
              </a:rPr>
              <a:t>시연</a:t>
            </a:r>
            <a:r>
              <a:rPr sz="1500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algun Gothic"/>
                <a:cs typeface="Malgun Gothic"/>
              </a:rPr>
              <a:t>영상</a:t>
            </a:r>
            <a:endParaRPr sz="1500" dirty="0">
              <a:latin typeface="Malgun Gothic"/>
              <a:cs typeface="Malgun Gothic"/>
            </a:endParaRPr>
          </a:p>
          <a:p>
            <a:pPr marL="59055">
              <a:lnSpc>
                <a:spcPct val="100000"/>
              </a:lnSpc>
              <a:spcBef>
                <a:spcPts val="900"/>
              </a:spcBef>
            </a:pPr>
            <a:r>
              <a:rPr sz="1200" dirty="0" smtClean="0">
                <a:solidFill>
                  <a:srgbClr val="D0D5DA"/>
                </a:solidFill>
                <a:latin typeface="Arial"/>
                <a:cs typeface="Arial"/>
                <a:hlinkClick r:id="rId7"/>
              </a:rPr>
              <a:t>https://youtu.be/ro415H9-</a:t>
            </a:r>
            <a:r>
              <a:rPr sz="1200" spc="-25" dirty="0" smtClean="0">
                <a:solidFill>
                  <a:srgbClr val="D0D5DA"/>
                </a:solidFill>
                <a:latin typeface="Arial"/>
                <a:cs typeface="Arial"/>
                <a:hlinkClick r:id="rId7"/>
              </a:rPr>
              <a:t>X3o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9800" y="15194"/>
            <a:ext cx="74676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54" y="-1"/>
            <a:ext cx="6914945" cy="68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7600" y="-12020"/>
            <a:ext cx="44196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9601" y="316135"/>
            <a:ext cx="3493134" cy="426815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3799" y="0"/>
            <a:ext cx="4495800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8751" y="0"/>
            <a:ext cx="4484649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D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981</Words>
  <Application>Microsoft Office PowerPoint</Application>
  <PresentationFormat>사용자 지정</PresentationFormat>
  <Paragraphs>162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맑은 고딕</vt:lpstr>
      <vt:lpstr>Arial</vt:lpstr>
      <vt:lpstr>Office Theme</vt:lpstr>
      <vt:lpstr>ITMAN 자산관리 시스템</vt:lpstr>
      <vt:lpstr>DRINK 팀</vt:lpstr>
      <vt:lpstr>프로젝트소개</vt:lpstr>
      <vt:lpstr>시연 영상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 스택</vt:lpstr>
      <vt:lpstr>Spring 구조</vt:lpstr>
      <vt:lpstr>개발 배경</vt:lpstr>
      <vt:lpstr>핵심 기술 소개</vt:lpstr>
      <vt:lpstr>프로젝트 회고 - KPT</vt:lpstr>
      <vt:lpstr>마무리 소감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ITMAN 자산관리 시스템</dc:title>
  <dc:creator>user</dc:creator>
  <cp:lastModifiedBy>HANJINYONG</cp:lastModifiedBy>
  <cp:revision>42</cp:revision>
  <dcterms:created xsi:type="dcterms:W3CDTF">2025-08-19T03:27:42Z</dcterms:created>
  <dcterms:modified xsi:type="dcterms:W3CDTF">2025-08-20T07:46:51Z</dcterms:modified>
  <cp:version/>
</cp:coreProperties>
</file>