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70" r:id="rId14"/>
    <p:sldId id="265" r:id="rId15"/>
    <p:sldId id="267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669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11993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457200" algn="l" defTabSz="8669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11993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914400" algn="l" defTabSz="8669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11993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1371600" algn="l" defTabSz="8669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11993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828800" algn="l" defTabSz="8669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11993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2286000" algn="l" defTabSz="8669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11993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2743200" algn="l" defTabSz="8669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11993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3200400" algn="l" defTabSz="8669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11993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3657600" algn="l" defTabSz="8669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11993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Ehrlich" initials="P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2016" y="-64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3807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04800" y="254000"/>
            <a:ext cx="12534900" cy="1752600"/>
          </a:xfrm>
          <a:prstGeom prst="rect">
            <a:avLst/>
          </a:prstGeom>
        </p:spPr>
        <p:txBody>
          <a:bodyPr anchor="t"/>
          <a:lstStyle>
            <a:lvl1pPr algn="l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idx="1"/>
          </p:nvPr>
        </p:nvSpPr>
        <p:spPr>
          <a:xfrm>
            <a:off x="304800" y="2006600"/>
            <a:ext cx="12534900" cy="6477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spcBef>
                <a:spcPts val="2400"/>
              </a:spcBef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lvl1pPr>
            <a:lvl2pPr marL="304800" indent="-304800" algn="l">
              <a:spcBef>
                <a:spcPts val="1200"/>
              </a:spcBef>
              <a:buSzPct val="100000"/>
              <a:buChar char="•"/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lvl2pPr>
            <a:lvl3pPr marL="609600" indent="-304800" algn="l">
              <a:spcBef>
                <a:spcPts val="1200"/>
              </a:spcBef>
              <a:buSzPct val="100000"/>
              <a:buChar char="-"/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lvl3pPr>
            <a:lvl4pPr marL="914400" indent="-304800" algn="l">
              <a:spcBef>
                <a:spcPts val="1200"/>
              </a:spcBef>
              <a:buSzPct val="100000"/>
              <a:buChar char="-"/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lvl4pPr>
            <a:lvl5pPr marL="1219200" indent="-304800" algn="l">
              <a:spcBef>
                <a:spcPts val="1200"/>
              </a:spcBef>
              <a:buSzPct val="100000"/>
              <a:buChar char="-"/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xfrm>
            <a:off x="12668250" y="9220200"/>
            <a:ext cx="342900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199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indent="22860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indent="45720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indent="68580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indent="91440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 algn="ctr" defTabSz="584200">
              <a:spcBef>
                <a:spcPts val="0"/>
              </a:spcBef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top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04800" y="254000"/>
            <a:ext cx="12534900" cy="1752600"/>
          </a:xfrm>
          <a:prstGeom prst="rect">
            <a:avLst/>
          </a:prstGeom>
        </p:spPr>
        <p:txBody>
          <a:bodyPr anchor="t"/>
          <a:lstStyle>
            <a:lvl1pPr algn="l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>
            <a:spLocks noGrp="1"/>
          </p:cNvSpPr>
          <p:nvPr>
            <p:ph type="body" idx="1"/>
          </p:nvPr>
        </p:nvSpPr>
        <p:spPr>
          <a:xfrm>
            <a:off x="304800" y="2006600"/>
            <a:ext cx="12534900" cy="6477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2400"/>
              </a:spcBef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lvl1pPr>
            <a:lvl2pPr marL="304800" indent="-304800" algn="l">
              <a:spcBef>
                <a:spcPts val="1200"/>
              </a:spcBef>
              <a:buSzPct val="100000"/>
              <a:buChar char="•"/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lvl2pPr>
            <a:lvl3pPr marL="609600" indent="-304800" algn="l">
              <a:spcBef>
                <a:spcPts val="1200"/>
              </a:spcBef>
              <a:buSzPct val="100000"/>
              <a:buChar char="-"/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lvl3pPr>
            <a:lvl4pPr marL="914400" indent="-304800" algn="l">
              <a:spcBef>
                <a:spcPts val="1200"/>
              </a:spcBef>
              <a:buSzPct val="100000"/>
              <a:buChar char="-"/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lvl4pPr>
            <a:lvl5pPr marL="1219200" indent="-304800" algn="l">
              <a:spcBef>
                <a:spcPts val="1200"/>
              </a:spcBef>
              <a:buSzPct val="100000"/>
              <a:buChar char="-"/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>
            <a:spLocks noGrp="1"/>
          </p:cNvSpPr>
          <p:nvPr>
            <p:ph type="sldNum" sz="quarter" idx="2"/>
          </p:nvPr>
        </p:nvSpPr>
        <p:spPr>
          <a:xfrm>
            <a:off x="12668250" y="9220200"/>
            <a:ext cx="342900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199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xfrm>
            <a:off x="304800" y="254000"/>
            <a:ext cx="12534900" cy="1752600"/>
          </a:xfrm>
          <a:prstGeom prst="rect">
            <a:avLst/>
          </a:prstGeom>
        </p:spPr>
        <p:txBody>
          <a:bodyPr anchor="t"/>
          <a:lstStyle>
            <a:lvl1pPr algn="l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38" name="Slide Number"/>
          <p:cNvSpPr>
            <a:spLocks noGrp="1"/>
          </p:cNvSpPr>
          <p:nvPr>
            <p:ph type="sldNum" sz="quarter" idx="2"/>
          </p:nvPr>
        </p:nvSpPr>
        <p:spPr>
          <a:xfrm>
            <a:off x="12668250" y="9220200"/>
            <a:ext cx="342900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199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"/>
          <p:cNvSpPr>
            <a:spLocks noGrp="1"/>
          </p:cNvSpPr>
          <p:nvPr>
            <p:ph type="sldNum" sz="quarter" idx="2"/>
          </p:nvPr>
        </p:nvSpPr>
        <p:spPr>
          <a:xfrm>
            <a:off x="12668250" y="9220200"/>
            <a:ext cx="342900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199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3" name="LBNL_Alt_Logo_HorzRight_Final.png" descr="LBNL_Alt_Logo_HorzRight_Fin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508" y="7645400"/>
            <a:ext cx="8432801" cy="177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xxx…"/>
          <p:cNvSpPr>
            <a:spLocks noGrp="1"/>
          </p:cNvSpPr>
          <p:nvPr>
            <p:ph type="body" idx="13"/>
          </p:nvPr>
        </p:nvSpPr>
        <p:spPr>
          <a:xfrm>
            <a:off x="304800" y="678987"/>
            <a:ext cx="12534900" cy="7804613"/>
          </a:xfrm>
          <a:prstGeom prst="rect">
            <a:avLst/>
          </a:prstGeom>
        </p:spPr>
        <p:txBody>
          <a:bodyPr anchor="ctr"/>
          <a:lstStyle/>
          <a:p>
            <a:pPr>
              <a:defRPr sz="8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r>
              <a:t>xxx</a:t>
            </a:r>
          </a:p>
          <a:p>
            <a:pPr algn="l" defTabSz="866986">
              <a:spcBef>
                <a:spcPts val="2400"/>
              </a:spcBef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endParaRPr/>
          </a:p>
          <a:p>
            <a:pPr algn="l" defTabSz="866986">
              <a:spcBef>
                <a:spcPts val="2400"/>
              </a:spcBef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r>
              <a:t>Michael Wetter</a:t>
            </a:r>
            <a:br/>
            <a:r>
              <a:t>Simulation Research Group</a:t>
            </a:r>
          </a:p>
          <a:p>
            <a:pPr algn="l" defTabSz="866986">
              <a:spcBef>
                <a:spcPts val="2400"/>
              </a:spcBef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endParaRPr/>
          </a:p>
          <a:p>
            <a:pPr algn="l" defTabSz="866986">
              <a:spcBef>
                <a:spcPts val="2400"/>
              </a:spcBef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r>
              <a:t>xxx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top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304800" y="254000"/>
            <a:ext cx="12534900" cy="1752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idx="1"/>
          </p:nvPr>
        </p:nvSpPr>
        <p:spPr>
          <a:xfrm>
            <a:off x="304800" y="2006600"/>
            <a:ext cx="12534900" cy="6477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2400"/>
              </a:spcBef>
              <a:defRPr sz="2400">
                <a:solidFill>
                  <a:srgbClr val="011993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304800" indent="-304800" algn="l">
              <a:spcBef>
                <a:spcPts val="2400"/>
              </a:spcBef>
              <a:buSzPct val="100000"/>
              <a:buChar char="•"/>
              <a:defRPr sz="2400">
                <a:solidFill>
                  <a:srgbClr val="011993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609600" indent="-304800" algn="l">
              <a:spcBef>
                <a:spcPts val="2400"/>
              </a:spcBef>
              <a:buSzPct val="100000"/>
              <a:buChar char="-"/>
              <a:defRPr sz="2400">
                <a:solidFill>
                  <a:srgbClr val="011993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914400" indent="-304800" algn="l">
              <a:spcBef>
                <a:spcPts val="2400"/>
              </a:spcBef>
              <a:buSzPct val="100000"/>
              <a:buChar char="-"/>
              <a:defRPr sz="2400">
                <a:solidFill>
                  <a:srgbClr val="011993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1219200" indent="-304800" algn="l">
              <a:spcBef>
                <a:spcPts val="2400"/>
              </a:spcBef>
              <a:buSzPct val="100000"/>
              <a:buChar char="-"/>
              <a:defRPr sz="2400">
                <a:solidFill>
                  <a:srgbClr val="011993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68250" y="9220200"/>
            <a:ext cx="342900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199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04800" y="254000"/>
            <a:ext cx="12534900" cy="1752600"/>
          </a:xfrm>
          <a:prstGeom prst="rect">
            <a:avLst/>
          </a:prstGeom>
        </p:spPr>
        <p:txBody>
          <a:bodyPr anchor="t"/>
          <a:lstStyle>
            <a:lvl1pPr algn="l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68250" y="9220200"/>
            <a:ext cx="342900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199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>
            <a:spLocks noGrp="1"/>
          </p:cNvSpPr>
          <p:nvPr>
            <p:ph type="title"/>
          </p:nvPr>
        </p:nvSpPr>
        <p:spPr>
          <a:xfrm>
            <a:off x="304800" y="254000"/>
            <a:ext cx="12534900" cy="1752600"/>
          </a:xfrm>
          <a:prstGeom prst="rect">
            <a:avLst/>
          </a:prstGeom>
        </p:spPr>
        <p:txBody>
          <a:bodyPr anchor="t"/>
          <a:lstStyle>
            <a:lvl1pPr algn="l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79" name="Body Level One…"/>
          <p:cNvSpPr>
            <a:spLocks noGrp="1"/>
          </p:cNvSpPr>
          <p:nvPr>
            <p:ph type="body" idx="1"/>
          </p:nvPr>
        </p:nvSpPr>
        <p:spPr>
          <a:xfrm>
            <a:off x="304800" y="2006600"/>
            <a:ext cx="12534900" cy="6477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spcBef>
                <a:spcPts val="2400"/>
              </a:spcBef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lvl1pPr>
            <a:lvl2pPr marL="304800" indent="-304800" algn="l">
              <a:spcBef>
                <a:spcPts val="1200"/>
              </a:spcBef>
              <a:buSzPct val="100000"/>
              <a:buChar char="•"/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lvl2pPr>
            <a:lvl3pPr marL="609600" indent="-304800" algn="l">
              <a:spcBef>
                <a:spcPts val="1200"/>
              </a:spcBef>
              <a:buSzPct val="100000"/>
              <a:buChar char="-"/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lvl3pPr>
            <a:lvl4pPr marL="914400" indent="-304800" algn="l">
              <a:spcBef>
                <a:spcPts val="1200"/>
              </a:spcBef>
              <a:buSzPct val="100000"/>
              <a:buChar char="-"/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lvl4pPr>
            <a:lvl5pPr marL="1219200" indent="-304800" algn="l">
              <a:spcBef>
                <a:spcPts val="1200"/>
              </a:spcBef>
              <a:buSzPct val="100000"/>
              <a:buChar char="-"/>
              <a:defRPr sz="24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>
            <a:spLocks noGrp="1"/>
          </p:cNvSpPr>
          <p:nvPr>
            <p:ph type="sldNum" sz="quarter" idx="2"/>
          </p:nvPr>
        </p:nvSpPr>
        <p:spPr>
          <a:xfrm>
            <a:off x="12668250" y="9220200"/>
            <a:ext cx="342900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199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2"/>
          </p:nvPr>
        </p:nvSpPr>
        <p:spPr>
          <a:xfrm>
            <a:off x="6496050" y="9258300"/>
            <a:ext cx="368504" cy="3743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spcBef>
                <a:spcPts val="2400"/>
              </a:spcBef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1270000" y="6883400"/>
            <a:ext cx="10464800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xmlns:p14="http://schemas.microsoft.com/office/powerpoint/2010/main"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11993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11993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11993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11993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11993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11993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11993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11993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11993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l" defTabSz="866986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66986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66986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66986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66986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66986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66986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66986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66986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"/>
          <p:cNvSpPr>
            <a:spLocks noGrp="1"/>
          </p:cNvSpPr>
          <p:nvPr>
            <p:ph type="sldNum" sz="quarter" idx="2"/>
          </p:nvPr>
        </p:nvSpPr>
        <p:spPr>
          <a:xfrm>
            <a:off x="6496050" y="9258300"/>
            <a:ext cx="241402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99" name="September 10, 201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100" b="1">
                <a:solidFill>
                  <a:srgbClr val="0119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>
              <a:defRPr sz="3100" b="1">
                <a:solidFill>
                  <a:srgbClr val="0119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>
              <a:defRPr sz="31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endParaRPr/>
          </a:p>
          <a:p>
            <a:pPr algn="r" defTabSz="866986">
              <a:spcBef>
                <a:spcPts val="2400"/>
              </a:spcBef>
              <a:defRPr sz="31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endParaRPr/>
          </a:p>
          <a:p>
            <a:pPr algn="r" defTabSz="866986">
              <a:spcBef>
                <a:spcPts val="2400"/>
              </a:spcBef>
              <a:defRPr sz="31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endParaRPr/>
          </a:p>
          <a:p>
            <a:pPr algn="r" defTabSz="866986">
              <a:spcBef>
                <a:spcPts val="2400"/>
              </a:spcBef>
              <a:defRPr sz="3100">
                <a:solidFill>
                  <a:srgbClr val="011993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r>
              <a:t>September 10, 2019</a:t>
            </a:r>
          </a:p>
        </p:txBody>
      </p:sp>
      <p:pic>
        <p:nvPicPr>
          <p:cNvPr id="10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739" y="2265236"/>
            <a:ext cx="11278023" cy="26543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OpenBuildingControl Project…"/>
          <p:cNvSpPr txBox="1"/>
          <p:nvPr/>
        </p:nvSpPr>
        <p:spPr>
          <a:xfrm>
            <a:off x="2232005" y="620965"/>
            <a:ext cx="8540800" cy="1533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 defTabSz="584200">
              <a:defRPr sz="31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OpenBuildingControl Project</a:t>
            </a:r>
          </a:p>
          <a:p>
            <a:pPr algn="ctr" defTabSz="584200">
              <a:defRPr sz="3100"/>
            </a:pPr>
            <a:r>
              <a:rPr lang="en-US" b="1" dirty="0" smtClean="0">
                <a:latin typeface="Helvetica Neue"/>
                <a:ea typeface="Helvetica Neue"/>
                <a:cs typeface="Helvetica Neue"/>
                <a:sym typeface="Helvetica Neue"/>
              </a:rPr>
              <a:t>Controls Verification Use Case Development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Use Cases for Verific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Cases for Verification </a:t>
            </a:r>
          </a:p>
        </p:txBody>
      </p:sp>
      <p:sp>
        <p:nvSpPr>
          <p:cNvPr id="149" name="Slide Number"/>
          <p:cNvSpPr>
            <a:spLocks noGrp="1"/>
          </p:cNvSpPr>
          <p:nvPr>
            <p:ph type="sldNum" sz="quarter" idx="2"/>
          </p:nvPr>
        </p:nvSpPr>
        <p:spPr>
          <a:xfrm>
            <a:off x="6496050" y="9258300"/>
            <a:ext cx="241402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hat are the use cases for verification / commissioning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Arial Black"/>
                <a:cs typeface="Arial Black"/>
              </a:rPr>
              <a:t>Goals: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177" name="Contractor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774700" indent="-457200">
              <a:buSzPct val="171000"/>
              <a:buFont typeface="Arial"/>
              <a:buChar char="•"/>
            </a:pPr>
            <a:r>
              <a:rPr lang="en-US" sz="3200" dirty="0" smtClean="0"/>
              <a:t>Understand current use cases and task flow</a:t>
            </a:r>
          </a:p>
          <a:p>
            <a:pPr marL="774700" indent="-457200">
              <a:buSzPct val="171000"/>
              <a:buFont typeface="Arial"/>
              <a:buChar char="•"/>
            </a:pPr>
            <a:r>
              <a:rPr lang="en-US" sz="3200" dirty="0" smtClean="0"/>
              <a:t>Discuss what is envisioned in the next phase for tool development</a:t>
            </a:r>
          </a:p>
          <a:p>
            <a:pPr marL="774700" indent="-457200">
              <a:buSzPct val="171000"/>
              <a:buFont typeface="Arial"/>
              <a:buChar char="•"/>
            </a:pPr>
            <a:r>
              <a:rPr lang="en-US" sz="3200" dirty="0" smtClean="0"/>
              <a:t>Identify what can be achieved in this phase for the tools and what needs to be covered in future development</a:t>
            </a:r>
          </a:p>
          <a:p>
            <a:pPr marL="774700" indent="-457200">
              <a:buSzPct val="171000"/>
              <a:buFont typeface="Arial"/>
              <a:buChar char="•"/>
            </a:pPr>
            <a:r>
              <a:rPr lang="en-US" sz="3200" dirty="0" smtClean="0"/>
              <a:t>This process starts with documenting current processes in a series of use cases</a:t>
            </a:r>
            <a:endParaRPr sz="3200" dirty="0"/>
          </a:p>
        </p:txBody>
      </p:sp>
      <p:sp>
        <p:nvSpPr>
          <p:cNvPr id="17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754486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hat are the use cases for verification / commissioning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Arial Black"/>
                <a:cs typeface="Arial Black"/>
              </a:rPr>
              <a:t>Use Cases for Controls Verification / Commissioning 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177" name="Contractor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644071" indent="-326571">
              <a:buSzPct val="171000"/>
              <a:buChar char="•"/>
            </a:pPr>
            <a:r>
              <a:rPr sz="2800" dirty="0" smtClean="0"/>
              <a:t>Contractor</a:t>
            </a:r>
            <a:r>
              <a:rPr lang="en-US" sz="2800" dirty="0" smtClean="0"/>
              <a:t> (Brian Turner)</a:t>
            </a:r>
            <a:endParaRPr sz="2800" dirty="0"/>
          </a:p>
          <a:p>
            <a:pPr marL="1088571" lvl="1" indent="-326571">
              <a:buSzPct val="171000"/>
            </a:pPr>
            <a:r>
              <a:rPr sz="2800" dirty="0"/>
              <a:t>Functional test</a:t>
            </a:r>
          </a:p>
          <a:p>
            <a:pPr marL="1088571" lvl="1" indent="-326571">
              <a:buSzPct val="171000"/>
            </a:pPr>
            <a:r>
              <a:rPr sz="2800" dirty="0"/>
              <a:t>System verification</a:t>
            </a:r>
          </a:p>
          <a:p>
            <a:pPr marL="1088571" lvl="1" indent="-326571">
              <a:buSzPct val="171000"/>
            </a:pPr>
            <a:r>
              <a:rPr sz="2800" dirty="0"/>
              <a:t>As built </a:t>
            </a:r>
            <a:r>
              <a:rPr sz="2800" dirty="0" smtClean="0"/>
              <a:t>documentation</a:t>
            </a:r>
            <a:endParaRPr lang="en-US" sz="2800" dirty="0" smtClean="0"/>
          </a:p>
          <a:p>
            <a:pPr marL="800100" indent="-342900">
              <a:buSzPct val="171000"/>
              <a:buFont typeface="Arial"/>
              <a:buChar char="•"/>
            </a:pPr>
            <a:r>
              <a:rPr lang="en-US" sz="2800" dirty="0" smtClean="0"/>
              <a:t>Commissioning </a:t>
            </a:r>
            <a:r>
              <a:rPr lang="en-US" sz="2800" dirty="0" smtClean="0"/>
              <a:t>Agent (Rick </a:t>
            </a:r>
            <a:r>
              <a:rPr lang="en-US" sz="2800" dirty="0" err="1" smtClean="0"/>
              <a:t>Stehmeyer</a:t>
            </a:r>
            <a:r>
              <a:rPr lang="en-US" sz="2800" dirty="0" smtClean="0"/>
              <a:t>, Jim Kelsey)</a:t>
            </a:r>
            <a:endParaRPr lang="en-US" sz="2800" dirty="0" smtClean="0"/>
          </a:p>
          <a:p>
            <a:pPr marL="1104900" lvl="1" indent="-342900">
              <a:buSzPct val="171000"/>
              <a:buFont typeface="Arial"/>
              <a:buChar char="•"/>
            </a:pPr>
            <a:r>
              <a:rPr lang="en-US" sz="2800" dirty="0" smtClean="0"/>
              <a:t>Design review</a:t>
            </a:r>
          </a:p>
          <a:p>
            <a:pPr marL="1104900" lvl="1" indent="-342900">
              <a:buSzPct val="171000"/>
              <a:buFont typeface="Arial"/>
              <a:buChar char="•"/>
            </a:pPr>
            <a:r>
              <a:rPr lang="en-US" sz="2800" dirty="0" smtClean="0"/>
              <a:t>Review and verify functional testing</a:t>
            </a:r>
          </a:p>
          <a:p>
            <a:pPr marL="1104900" lvl="1" indent="-342900">
              <a:buSzPct val="171000"/>
              <a:buFont typeface="Arial"/>
              <a:buChar char="•"/>
            </a:pPr>
            <a:r>
              <a:rPr lang="en-US" sz="2800" dirty="0" smtClean="0"/>
              <a:t>Systems validation</a:t>
            </a:r>
          </a:p>
          <a:p>
            <a:pPr marL="1104900" lvl="1" indent="-342900">
              <a:buSzPct val="171000"/>
              <a:buFont typeface="Arial"/>
              <a:buChar char="•"/>
            </a:pPr>
            <a:r>
              <a:rPr lang="en-US" sz="2800" dirty="0" smtClean="0"/>
              <a:t>Documentation</a:t>
            </a:r>
          </a:p>
          <a:p>
            <a:pPr marL="1104900" lvl="1" indent="-342900">
              <a:buSzPct val="171000"/>
              <a:buFont typeface="Arial"/>
              <a:buChar char="•"/>
            </a:pPr>
            <a:r>
              <a:rPr lang="en-US" sz="2800" dirty="0" smtClean="0"/>
              <a:t>Remediation</a:t>
            </a:r>
          </a:p>
          <a:p>
            <a:pPr marL="800100" indent="-342900">
              <a:buSzPct val="171000"/>
              <a:buFont typeface="Arial"/>
              <a:buChar char="•"/>
            </a:pPr>
            <a:r>
              <a:rPr lang="en-US" sz="2800" dirty="0" smtClean="0"/>
              <a:t>Owner (Gerry Hamilton)</a:t>
            </a:r>
            <a:endParaRPr lang="en-US" sz="2800" dirty="0" smtClean="0"/>
          </a:p>
          <a:p>
            <a:pPr marL="1104900" lvl="1" indent="-342900">
              <a:buSzPct val="171000"/>
              <a:buFont typeface="Arial"/>
              <a:buChar char="•"/>
            </a:pPr>
            <a:r>
              <a:rPr lang="en-US" sz="2800" dirty="0" smtClean="0"/>
              <a:t>Verification and validation</a:t>
            </a:r>
            <a:endParaRPr sz="2800" dirty="0"/>
          </a:p>
        </p:txBody>
      </p:sp>
      <p:sp>
        <p:nvSpPr>
          <p:cNvPr id="17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hat are the use cases for verification / commissioning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Arial Black"/>
                <a:cs typeface="Arial Black"/>
              </a:rPr>
              <a:t>Tools and Documentation for Controls Verification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177" name="Contractor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774700" indent="-457200">
              <a:buSzPct val="171000"/>
              <a:buFont typeface="Arial"/>
              <a:buChar char="•"/>
            </a:pPr>
            <a:r>
              <a:rPr lang="en-US" sz="3200" dirty="0" smtClean="0"/>
              <a:t>ASHRAE</a:t>
            </a:r>
          </a:p>
          <a:p>
            <a:pPr marL="1079500" lvl="1" indent="-457200">
              <a:buSzPct val="171000"/>
              <a:buFont typeface="Arial"/>
              <a:buChar char="•"/>
            </a:pPr>
            <a:r>
              <a:rPr lang="en-US" sz="3200" dirty="0" smtClean="0"/>
              <a:t>Guidelines, standards</a:t>
            </a:r>
          </a:p>
          <a:p>
            <a:pPr marL="774700" indent="-457200">
              <a:buSzPct val="171000"/>
              <a:buFont typeface="Arial"/>
              <a:buChar char="•"/>
            </a:pPr>
            <a:r>
              <a:rPr lang="en-US" sz="3200" dirty="0" smtClean="0"/>
              <a:t>Labs and Others</a:t>
            </a:r>
          </a:p>
          <a:p>
            <a:pPr marL="1079500" lvl="1" indent="-457200">
              <a:buSzPct val="171000"/>
              <a:buFont typeface="Arial"/>
              <a:buChar char="•"/>
            </a:pPr>
            <a:r>
              <a:rPr lang="en-US" sz="3200" dirty="0" smtClean="0"/>
              <a:t>Functional Test Guide</a:t>
            </a:r>
          </a:p>
          <a:p>
            <a:pPr marL="1079500" lvl="1" indent="-457200">
              <a:buSzPct val="171000"/>
              <a:buFont typeface="Arial"/>
              <a:buChar char="•"/>
            </a:pPr>
            <a:r>
              <a:rPr lang="en-US" sz="3200" dirty="0" smtClean="0"/>
              <a:t>Others </a:t>
            </a:r>
          </a:p>
          <a:p>
            <a:pPr marL="774700" indent="-457200">
              <a:buSzPct val="171000"/>
              <a:buFont typeface="Arial"/>
              <a:buChar char="•"/>
            </a:pPr>
            <a:r>
              <a:rPr lang="en-US" sz="3200" dirty="0" smtClean="0"/>
              <a:t>Industry</a:t>
            </a:r>
          </a:p>
          <a:p>
            <a:pPr marL="1079500" lvl="1" indent="-457200">
              <a:buSzPct val="171000"/>
              <a:buFont typeface="Arial"/>
              <a:buChar char="•"/>
            </a:pPr>
            <a:r>
              <a:rPr lang="en-US" sz="3200" dirty="0" smtClean="0"/>
              <a:t>Haystack / Brick</a:t>
            </a:r>
          </a:p>
          <a:p>
            <a:pPr marL="1079500" lvl="1" indent="-457200">
              <a:buSzPct val="171000"/>
              <a:buFont typeface="Arial"/>
              <a:buChar char="•"/>
            </a:pPr>
            <a:r>
              <a:rPr lang="en-US" sz="3200" dirty="0" err="1" smtClean="0"/>
              <a:t>SkyFoundry</a:t>
            </a:r>
            <a:r>
              <a:rPr lang="en-US" sz="3200" dirty="0" smtClean="0"/>
              <a:t> </a:t>
            </a:r>
          </a:p>
          <a:p>
            <a:pPr marL="1079500" lvl="1" indent="-457200">
              <a:buSzPct val="171000"/>
              <a:buFont typeface="Arial"/>
              <a:buChar char="•"/>
            </a:pPr>
            <a:r>
              <a:rPr lang="en-US" sz="3200" dirty="0" smtClean="0"/>
              <a:t>Others</a:t>
            </a:r>
          </a:p>
          <a:p>
            <a:pPr marL="774700" indent="-457200">
              <a:buSzPct val="171000"/>
              <a:buFont typeface="Arial"/>
              <a:buChar char="•"/>
            </a:pPr>
            <a:r>
              <a:rPr lang="en-US" sz="3200" dirty="0" smtClean="0"/>
              <a:t>Envisioned approach for OBC</a:t>
            </a:r>
            <a:endParaRPr lang="en-US" sz="3200" dirty="0" smtClean="0"/>
          </a:p>
          <a:p>
            <a:pPr marL="774700" indent="-457200">
              <a:buSzPct val="171000"/>
              <a:buFont typeface="Arial"/>
              <a:buChar char="•"/>
            </a:pPr>
            <a:endParaRPr sz="2800" dirty="0"/>
          </a:p>
        </p:txBody>
      </p:sp>
      <p:sp>
        <p:nvSpPr>
          <p:cNvPr id="17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9802263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ntrol Sequence Selection and Configuration Tool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200" b="1" dirty="0">
                <a:latin typeface="Arial Black"/>
                <a:cs typeface="Arial Black"/>
              </a:rPr>
              <a:t>Control Sequence Selection and Configuration Tool</a:t>
            </a:r>
          </a:p>
        </p:txBody>
      </p:sp>
      <p:sp>
        <p:nvSpPr>
          <p:cNvPr id="15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3" name="Design engineer"/>
          <p:cNvSpPr/>
          <p:nvPr/>
        </p:nvSpPr>
        <p:spPr>
          <a:xfrm>
            <a:off x="222876" y="1413933"/>
            <a:ext cx="2825124" cy="1473201"/>
          </a:xfrm>
          <a:prstGeom prst="rect">
            <a:avLst/>
          </a:prstGeom>
          <a:solidFill>
            <a:srgbClr val="011993">
              <a:alpha val="1267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Design engineer</a:t>
            </a:r>
          </a:p>
        </p:txBody>
      </p:sp>
      <p:sp>
        <p:nvSpPr>
          <p:cNvPr id="154" name="Specifies the equipment layout and the control sequences…"/>
          <p:cNvSpPr/>
          <p:nvPr/>
        </p:nvSpPr>
        <p:spPr>
          <a:xfrm>
            <a:off x="3736543" y="1420283"/>
            <a:ext cx="4095124" cy="1473201"/>
          </a:xfrm>
          <a:prstGeom prst="rect">
            <a:avLst/>
          </a:prstGeom>
          <a:ln w="12700">
            <a:solidFill>
              <a:srgbClr val="818DC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535214" indent="-217714">
              <a:spcBef>
                <a:spcPts val="600"/>
              </a:spcBef>
              <a:buSzPct val="100000"/>
              <a:buChar char="•"/>
              <a:defRPr sz="1800"/>
            </a:pPr>
            <a:r>
              <a:t>Specifies the equipment layout and the control sequences</a:t>
            </a:r>
          </a:p>
          <a:p>
            <a:pPr marL="535214" indent="-217714">
              <a:spcBef>
                <a:spcPts val="600"/>
              </a:spcBef>
              <a:buSzPct val="100000"/>
              <a:buChar char="•"/>
              <a:defRPr sz="1800"/>
            </a:pPr>
            <a:r>
              <a:t>Is assisted in the process by preconfigured templates</a:t>
            </a:r>
          </a:p>
        </p:txBody>
      </p:sp>
      <p:sp>
        <p:nvSpPr>
          <p:cNvPr id="155" name="Updates the model with equipment characteristics…"/>
          <p:cNvSpPr/>
          <p:nvPr/>
        </p:nvSpPr>
        <p:spPr>
          <a:xfrm>
            <a:off x="3736543" y="3059112"/>
            <a:ext cx="4095124" cy="1473201"/>
          </a:xfrm>
          <a:prstGeom prst="rect">
            <a:avLst/>
          </a:prstGeom>
          <a:ln w="12700">
            <a:solidFill>
              <a:srgbClr val="818DC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535214" indent="-217714">
              <a:spcBef>
                <a:spcPts val="600"/>
              </a:spcBef>
              <a:buSzPct val="100000"/>
              <a:buChar char="•"/>
              <a:defRPr sz="1800"/>
            </a:pPr>
            <a:r>
              <a:t>Updates the model with equipment characteristics </a:t>
            </a:r>
          </a:p>
          <a:p>
            <a:pPr marL="535214" indent="-217714">
              <a:spcBef>
                <a:spcPts val="600"/>
              </a:spcBef>
              <a:buSzPct val="100000"/>
              <a:buChar char="•"/>
              <a:defRPr sz="1800"/>
            </a:pPr>
            <a:r>
              <a:t>Couples a thermal zone model</a:t>
            </a:r>
          </a:p>
        </p:txBody>
      </p:sp>
      <p:sp>
        <p:nvSpPr>
          <p:cNvPr id="156" name="Is provided with high quality and standard specifications…"/>
          <p:cNvSpPr/>
          <p:nvPr/>
        </p:nvSpPr>
        <p:spPr>
          <a:xfrm>
            <a:off x="3736543" y="4697941"/>
            <a:ext cx="4095124" cy="1473201"/>
          </a:xfrm>
          <a:prstGeom prst="rect">
            <a:avLst/>
          </a:prstGeom>
          <a:ln w="12700">
            <a:solidFill>
              <a:srgbClr val="818DC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535214" indent="-217714">
              <a:spcBef>
                <a:spcPts val="600"/>
              </a:spcBef>
              <a:buSzPct val="100000"/>
              <a:buChar char="•"/>
              <a:defRPr sz="1800"/>
            </a:pPr>
            <a:r>
              <a:t>Is provided with high quality and standard specifications</a:t>
            </a:r>
          </a:p>
          <a:p>
            <a:pPr marL="535214" indent="-217714">
              <a:spcBef>
                <a:spcPts val="600"/>
              </a:spcBef>
              <a:buSzPct val="100000"/>
              <a:buChar char="•"/>
              <a:defRPr sz="1800"/>
            </a:pPr>
            <a:r>
              <a:t>Translates CDL to actual building automation systems</a:t>
            </a:r>
          </a:p>
        </p:txBody>
      </p:sp>
      <p:sp>
        <p:nvSpPr>
          <p:cNvPr id="157" name="Is provided with an executable “digital twin” of the control sequences to verify correct implementation"/>
          <p:cNvSpPr/>
          <p:nvPr/>
        </p:nvSpPr>
        <p:spPr>
          <a:xfrm>
            <a:off x="3736543" y="6336770"/>
            <a:ext cx="4095124" cy="1473201"/>
          </a:xfrm>
          <a:prstGeom prst="rect">
            <a:avLst/>
          </a:prstGeom>
          <a:ln w="12700">
            <a:solidFill>
              <a:srgbClr val="818DC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35214" indent="-217714">
              <a:spcBef>
                <a:spcPts val="600"/>
              </a:spcBef>
              <a:buSzPct val="100000"/>
              <a:buChar char="•"/>
              <a:defRPr sz="1800"/>
            </a:lvl1pPr>
          </a:lstStyle>
          <a:p>
            <a:r>
              <a:t>Is provided with an executable “digital twin” of the control sequences to verify correct implementation</a:t>
            </a:r>
          </a:p>
        </p:txBody>
      </p:sp>
      <p:sp>
        <p:nvSpPr>
          <p:cNvPr id="158" name="Is provided with comprehensively documented control sequences…"/>
          <p:cNvSpPr/>
          <p:nvPr/>
        </p:nvSpPr>
        <p:spPr>
          <a:xfrm>
            <a:off x="3736543" y="7975600"/>
            <a:ext cx="4095124" cy="1473200"/>
          </a:xfrm>
          <a:prstGeom prst="rect">
            <a:avLst/>
          </a:prstGeom>
          <a:ln w="12700">
            <a:solidFill>
              <a:srgbClr val="818DC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535214" indent="-217714">
              <a:spcBef>
                <a:spcPts val="600"/>
              </a:spcBef>
              <a:buSzPct val="100000"/>
              <a:buChar char="•"/>
              <a:defRPr sz="1800"/>
            </a:pPr>
            <a:r>
              <a:t>Is provided with comprehensively documented control sequences</a:t>
            </a:r>
          </a:p>
          <a:p>
            <a:pPr marL="535214" indent="-217714">
              <a:spcBef>
                <a:spcPts val="600"/>
              </a:spcBef>
              <a:buSzPct val="100000"/>
              <a:buChar char="•"/>
              <a:defRPr sz="1800"/>
            </a:pPr>
            <a:r>
              <a:t>Is provided with a “digital twin” that can assist in troubleshooting</a:t>
            </a:r>
          </a:p>
        </p:txBody>
      </p:sp>
      <p:sp>
        <p:nvSpPr>
          <p:cNvPr id="159" name="Energy modeler"/>
          <p:cNvSpPr/>
          <p:nvPr/>
        </p:nvSpPr>
        <p:spPr>
          <a:xfrm>
            <a:off x="222876" y="3054350"/>
            <a:ext cx="2825124" cy="1473200"/>
          </a:xfrm>
          <a:prstGeom prst="rect">
            <a:avLst/>
          </a:prstGeom>
          <a:solidFill>
            <a:srgbClr val="011993">
              <a:alpha val="1267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Energy modeler</a:t>
            </a:r>
          </a:p>
        </p:txBody>
      </p:sp>
      <p:sp>
        <p:nvSpPr>
          <p:cNvPr id="160" name="Control provider"/>
          <p:cNvSpPr/>
          <p:nvPr/>
        </p:nvSpPr>
        <p:spPr>
          <a:xfrm>
            <a:off x="222876" y="4694766"/>
            <a:ext cx="2825124" cy="1473201"/>
          </a:xfrm>
          <a:prstGeom prst="rect">
            <a:avLst/>
          </a:prstGeom>
          <a:solidFill>
            <a:srgbClr val="011993">
              <a:alpha val="1267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Control provider</a:t>
            </a:r>
          </a:p>
        </p:txBody>
      </p:sp>
      <p:sp>
        <p:nvSpPr>
          <p:cNvPr id="161" name="Commissioning agent"/>
          <p:cNvSpPr/>
          <p:nvPr/>
        </p:nvSpPr>
        <p:spPr>
          <a:xfrm>
            <a:off x="222876" y="6335183"/>
            <a:ext cx="2825124" cy="1473201"/>
          </a:xfrm>
          <a:prstGeom prst="rect">
            <a:avLst/>
          </a:prstGeom>
          <a:solidFill>
            <a:srgbClr val="011993">
              <a:alpha val="1267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Commissioning agent</a:t>
            </a:r>
          </a:p>
        </p:txBody>
      </p:sp>
      <p:sp>
        <p:nvSpPr>
          <p:cNvPr id="162" name="Operator"/>
          <p:cNvSpPr/>
          <p:nvPr/>
        </p:nvSpPr>
        <p:spPr>
          <a:xfrm>
            <a:off x="222876" y="7975600"/>
            <a:ext cx="2825124" cy="1473200"/>
          </a:xfrm>
          <a:prstGeom prst="rect">
            <a:avLst/>
          </a:prstGeom>
          <a:solidFill>
            <a:srgbClr val="011993">
              <a:alpha val="1267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Operator</a:t>
            </a:r>
          </a:p>
        </p:txBody>
      </p:sp>
      <p:sp>
        <p:nvSpPr>
          <p:cNvPr id="163" name="Control points summary…"/>
          <p:cNvSpPr/>
          <p:nvPr/>
        </p:nvSpPr>
        <p:spPr>
          <a:xfrm>
            <a:off x="8526560" y="1420283"/>
            <a:ext cx="4095124" cy="1473201"/>
          </a:xfrm>
          <a:prstGeom prst="rect">
            <a:avLst/>
          </a:prstGeom>
          <a:solidFill>
            <a:srgbClr val="000000">
              <a:alpha val="9033"/>
            </a:srgbClr>
          </a:solidFill>
          <a:ln w="12700">
            <a:solidFill>
              <a:srgbClr val="818DC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535214" indent="-217714">
              <a:spcBef>
                <a:spcPts val="600"/>
              </a:spcBef>
              <a:buSzPct val="100000"/>
              <a:buChar char="•"/>
              <a:defRPr sz="1800"/>
            </a:pPr>
            <a:r>
              <a:t>Control points summary  </a:t>
            </a:r>
          </a:p>
          <a:p>
            <a:pPr marL="535214" indent="-217714">
              <a:spcBef>
                <a:spcPts val="600"/>
              </a:spcBef>
              <a:buSzPct val="100000"/>
              <a:buChar char="•"/>
              <a:defRPr sz="1800"/>
            </a:pPr>
            <a:r>
              <a:t>System schematic </a:t>
            </a:r>
          </a:p>
          <a:p>
            <a:pPr marL="535214" indent="-217714">
              <a:spcBef>
                <a:spcPts val="600"/>
              </a:spcBef>
              <a:buSzPct val="100000"/>
              <a:buChar char="•"/>
              <a:defRPr sz="1800"/>
            </a:pPr>
            <a:r>
              <a:t>Description of control sequences in English language and CDL</a:t>
            </a:r>
          </a:p>
        </p:txBody>
      </p:sp>
      <p:sp>
        <p:nvSpPr>
          <p:cNvPr id="164" name="Modelica files ready to simulate"/>
          <p:cNvSpPr/>
          <p:nvPr/>
        </p:nvSpPr>
        <p:spPr>
          <a:xfrm>
            <a:off x="8526560" y="3054350"/>
            <a:ext cx="4095124" cy="1473200"/>
          </a:xfrm>
          <a:prstGeom prst="rect">
            <a:avLst/>
          </a:prstGeom>
          <a:solidFill>
            <a:srgbClr val="EBEBEB"/>
          </a:solidFill>
          <a:ln w="12700">
            <a:solidFill>
              <a:srgbClr val="818DC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35214" indent="-217714">
              <a:spcBef>
                <a:spcPts val="600"/>
              </a:spcBef>
              <a:buSzPct val="100000"/>
              <a:buChar char="•"/>
              <a:defRPr sz="1800"/>
            </a:lvl1pPr>
          </a:lstStyle>
          <a:p>
            <a:r>
              <a:t>Modelica files ready to simulate</a:t>
            </a:r>
          </a:p>
        </p:txBody>
      </p:sp>
      <p:cxnSp>
        <p:nvCxnSpPr>
          <p:cNvPr id="165" name="Connection Line"/>
          <p:cNvCxnSpPr>
            <a:stCxn id="157" idx="3"/>
            <a:endCxn id="164" idx="0"/>
          </p:cNvCxnSpPr>
          <p:nvPr/>
        </p:nvCxnSpPr>
        <p:spPr>
          <a:xfrm flipV="1">
            <a:off x="7831667" y="3054350"/>
            <a:ext cx="2742455" cy="4019021"/>
          </a:xfrm>
          <a:prstGeom prst="bentConnector4">
            <a:avLst>
              <a:gd name="adj1" fmla="val 12669"/>
              <a:gd name="adj2" fmla="val 105688"/>
            </a:avLst>
          </a:prstGeom>
          <a:ln w="12700">
            <a:solidFill>
              <a:srgbClr val="00A500"/>
            </a:solidFill>
            <a:miter lim="400000"/>
            <a:headEnd type="triangle"/>
          </a:ln>
        </p:spPr>
      </p:cxnSp>
      <p:cxnSp>
        <p:nvCxnSpPr>
          <p:cNvPr id="166" name="Connection Line"/>
          <p:cNvCxnSpPr>
            <a:stCxn id="158" idx="3"/>
            <a:endCxn id="164" idx="0"/>
          </p:cNvCxnSpPr>
          <p:nvPr/>
        </p:nvCxnSpPr>
        <p:spPr>
          <a:xfrm flipV="1">
            <a:off x="7831667" y="3054350"/>
            <a:ext cx="2742455" cy="5657850"/>
          </a:xfrm>
          <a:prstGeom prst="bentConnector4">
            <a:avLst>
              <a:gd name="adj1" fmla="val 12669"/>
              <a:gd name="adj2" fmla="val 104040"/>
            </a:avLst>
          </a:prstGeom>
          <a:ln w="12700">
            <a:solidFill>
              <a:srgbClr val="00A500"/>
            </a:solidFill>
            <a:miter lim="400000"/>
            <a:headEnd type="triangle"/>
          </a:ln>
        </p:spPr>
      </p:cxnSp>
      <p:cxnSp>
        <p:nvCxnSpPr>
          <p:cNvPr id="167" name="Connection Line"/>
          <p:cNvCxnSpPr>
            <a:stCxn id="163" idx="0"/>
            <a:endCxn id="156" idx="3"/>
          </p:cNvCxnSpPr>
          <p:nvPr/>
        </p:nvCxnSpPr>
        <p:spPr>
          <a:xfrm rot="16200000" flipH="1" flipV="1">
            <a:off x="7195765" y="2056184"/>
            <a:ext cx="4014259" cy="2742455"/>
          </a:xfrm>
          <a:prstGeom prst="bentConnector4">
            <a:avLst>
              <a:gd name="adj1" fmla="val -5695"/>
              <a:gd name="adj2" fmla="val 87331"/>
            </a:avLst>
          </a:prstGeom>
          <a:ln w="12700">
            <a:solidFill>
              <a:srgbClr val="FF52A9"/>
            </a:solidFill>
            <a:miter lim="400000"/>
            <a:tailEnd type="triangle"/>
          </a:ln>
        </p:spPr>
      </p:cxnSp>
      <p:sp>
        <p:nvSpPr>
          <p:cNvPr id="168" name="Line"/>
          <p:cNvSpPr/>
          <p:nvPr/>
        </p:nvSpPr>
        <p:spPr>
          <a:xfrm flipH="1" flipV="1">
            <a:off x="7838081" y="8351905"/>
            <a:ext cx="4830169" cy="29702"/>
          </a:xfrm>
          <a:prstGeom prst="line">
            <a:avLst/>
          </a:prstGeom>
          <a:ln w="12700">
            <a:solidFill>
              <a:srgbClr val="FF52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171" name="Group"/>
          <p:cNvGrpSpPr/>
          <p:nvPr/>
        </p:nvGrpSpPr>
        <p:grpSpPr>
          <a:xfrm>
            <a:off x="7617458" y="4527550"/>
            <a:ext cx="5050793" cy="3854057"/>
            <a:chOff x="-1" y="-923744"/>
            <a:chExt cx="5050792" cy="3854056"/>
          </a:xfrm>
        </p:grpSpPr>
        <p:sp>
          <p:nvSpPr>
            <p:cNvPr id="169" name="Line"/>
            <p:cNvSpPr/>
            <p:nvPr/>
          </p:nvSpPr>
          <p:spPr>
            <a:xfrm flipH="1" flipV="1">
              <a:off x="-1" y="1247116"/>
              <a:ext cx="5050792" cy="1"/>
            </a:xfrm>
            <a:prstGeom prst="line">
              <a:avLst/>
            </a:prstGeom>
            <a:noFill/>
            <a:ln w="12700" cap="flat">
              <a:solidFill>
                <a:srgbClr val="FF52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170" name="Line"/>
            <p:cNvSpPr/>
            <p:nvPr/>
          </p:nvSpPr>
          <p:spPr>
            <a:xfrm flipH="1" flipV="1">
              <a:off x="5004225" y="-923744"/>
              <a:ext cx="46170" cy="3854056"/>
            </a:xfrm>
            <a:prstGeom prst="line">
              <a:avLst/>
            </a:prstGeom>
            <a:noFill/>
            <a:ln w="12700" cap="flat">
              <a:solidFill>
                <a:srgbClr val="D82D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  <p:sp>
        <p:nvSpPr>
          <p:cNvPr id="172" name="Line"/>
          <p:cNvSpPr/>
          <p:nvPr/>
        </p:nvSpPr>
        <p:spPr>
          <a:xfrm>
            <a:off x="7847646" y="2171190"/>
            <a:ext cx="67651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73" name="Line"/>
          <p:cNvSpPr/>
          <p:nvPr/>
        </p:nvSpPr>
        <p:spPr>
          <a:xfrm>
            <a:off x="7847646" y="3774016"/>
            <a:ext cx="67651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cxnSp>
        <p:nvCxnSpPr>
          <p:cNvPr id="174" name="Connection Line"/>
          <p:cNvCxnSpPr/>
          <p:nvPr/>
        </p:nvCxnSpPr>
        <p:spPr>
          <a:xfrm rot="5400000">
            <a:off x="2917393" y="3221277"/>
            <a:ext cx="1638300" cy="12700"/>
          </a:xfrm>
          <a:prstGeom prst="bentConnector3">
            <a:avLst>
              <a:gd name="adj1" fmla="val 50000"/>
            </a:avLst>
          </a:prstGeom>
          <a:ln w="12700">
            <a:solidFill>
              <a:srgbClr val="0052FF"/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4000"/>
            <a:ext cx="12534900" cy="1258747"/>
          </a:xfrm>
        </p:spPr>
        <p:txBody>
          <a:bodyPr/>
          <a:lstStyle/>
          <a:p>
            <a:r>
              <a:rPr lang="en-US" b="1" dirty="0" smtClean="0">
                <a:latin typeface="Arial Black"/>
                <a:cs typeface="Arial Black"/>
              </a:rPr>
              <a:t>Discussion and Next Steps</a:t>
            </a:r>
            <a:endParaRPr lang="en-US" b="1" dirty="0">
              <a:latin typeface="Arial Black"/>
              <a:cs typeface="Arial Black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512747"/>
            <a:ext cx="12534900" cy="6477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Finalize list of use cases and prioritize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Key </a:t>
            </a:r>
            <a:r>
              <a:rPr lang="en-US" sz="3200" dirty="0"/>
              <a:t>functionality for Phase </a:t>
            </a:r>
            <a:r>
              <a:rPr lang="en-US" sz="3200" dirty="0" smtClean="0"/>
              <a:t>1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Items to be considered for future phases</a:t>
            </a:r>
            <a:endParaRPr lang="en-US" sz="3200" dirty="0"/>
          </a:p>
          <a:p>
            <a:r>
              <a:rPr lang="en-US" sz="3200" dirty="0" smtClean="0"/>
              <a:t>Review </a:t>
            </a:r>
            <a:endParaRPr lang="en-US" sz="3200" dirty="0"/>
          </a:p>
          <a:p>
            <a:pPr marL="304800" lvl="2" indent="0">
              <a:buNone/>
            </a:pPr>
            <a:r>
              <a:rPr lang="en-US" sz="3200" dirty="0"/>
              <a:t>1. Consensus on process / work flow - types of verification? </a:t>
            </a:r>
            <a:endParaRPr lang="en-US" sz="3200" dirty="0" smtClean="0"/>
          </a:p>
          <a:p>
            <a:pPr marL="304800" lvl="2" indent="0">
              <a:buNone/>
            </a:pPr>
            <a:r>
              <a:rPr lang="en-US" sz="3200" dirty="0" smtClean="0"/>
              <a:t>2</a:t>
            </a:r>
            <a:r>
              <a:rPr lang="en-US" sz="3200" dirty="0"/>
              <a:t>. High level summary of required tool functionality - prioritized</a:t>
            </a:r>
          </a:p>
          <a:p>
            <a:pPr marL="304800" lvl="2" indent="0">
              <a:buNone/>
            </a:pPr>
            <a:r>
              <a:rPr lang="en-US" sz="3200" dirty="0"/>
              <a:t>3. Identify members and time-line for working group to develop functional specifications for software tools  </a:t>
            </a:r>
          </a:p>
          <a:p>
            <a:pPr marL="304800" lvl="2" indent="0">
              <a:buNone/>
            </a:pPr>
            <a:r>
              <a:rPr lang="en-US" sz="3200" dirty="0"/>
              <a:t>4. Volunteers to flesh out use cases </a:t>
            </a:r>
          </a:p>
          <a:p>
            <a:r>
              <a:rPr lang="en-US" sz="3200" dirty="0"/>
              <a:t>Next steps</a:t>
            </a:r>
          </a:p>
          <a:p>
            <a:pPr marL="304800" lvl="2" indent="0">
              <a:buNone/>
            </a:pPr>
            <a:r>
              <a:rPr lang="en-US" sz="3200" dirty="0"/>
              <a:t>1. Plan first meeting of working group </a:t>
            </a:r>
            <a:endParaRPr lang="en-US" sz="3200" dirty="0"/>
          </a:p>
          <a:p>
            <a:pPr marL="304800" lvl="2" indent="0">
              <a:buNone/>
            </a:pPr>
            <a:r>
              <a:rPr lang="en-US" sz="3200" dirty="0" smtClean="0"/>
              <a:t>2</a:t>
            </a:r>
            <a:r>
              <a:rPr lang="en-US" sz="3200" dirty="0"/>
              <a:t>. Time of next large group meeting to review progress</a:t>
            </a:r>
          </a:p>
        </p:txBody>
      </p:sp>
    </p:spTree>
    <p:extLst>
      <p:ext uri="{BB962C8B-B14F-4D97-AF65-F5344CB8AC3E}">
        <p14:creationId xmlns:p14="http://schemas.microsoft.com/office/powerpoint/2010/main" val="2632788719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resentation Conten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Meeting Objectives</a:t>
            </a:r>
            <a:endParaRPr dirty="0">
              <a:latin typeface="Arial Black"/>
              <a:cs typeface="Arial Black"/>
            </a:endParaRPr>
          </a:p>
        </p:txBody>
      </p:sp>
      <p:sp>
        <p:nvSpPr>
          <p:cNvPr id="104" name="Slide Number"/>
          <p:cNvSpPr>
            <a:spLocks noGrp="1"/>
          </p:cNvSpPr>
          <p:nvPr>
            <p:ph type="sldNum" sz="quarter" idx="2"/>
          </p:nvPr>
        </p:nvSpPr>
        <p:spPr>
          <a:xfrm>
            <a:off x="12668250" y="9220200"/>
            <a:ext cx="2286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05" name="What is OpenBuildingControl and the Controls Description Language (CDL)?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sz="3600" dirty="0"/>
              <a:t>1. Define a process for verifying that sequences expressed in CDL have been correctly implemented in the building control system</a:t>
            </a:r>
          </a:p>
          <a:p>
            <a:r>
              <a:rPr lang="en-US" sz="3600" dirty="0"/>
              <a:t>2. Define the high level functionality of OBC verification tools, who will use them and when</a:t>
            </a:r>
          </a:p>
          <a:p>
            <a:r>
              <a:rPr lang="en-US" sz="3600" dirty="0"/>
              <a:t>3. Identify a working group to develop a process description, based on a set of use cases, and functional specifications for the tools, to be used by the LBL software development team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resentation Conten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Agenda</a:t>
            </a:r>
            <a:endParaRPr dirty="0">
              <a:latin typeface="Arial Black"/>
              <a:cs typeface="Arial Black"/>
            </a:endParaRPr>
          </a:p>
        </p:txBody>
      </p:sp>
      <p:sp>
        <p:nvSpPr>
          <p:cNvPr id="104" name="Slide Number"/>
          <p:cNvSpPr>
            <a:spLocks noGrp="1"/>
          </p:cNvSpPr>
          <p:nvPr>
            <p:ph type="sldNum" sz="quarter" idx="2"/>
          </p:nvPr>
        </p:nvSpPr>
        <p:spPr>
          <a:xfrm>
            <a:off x="12668250" y="9220200"/>
            <a:ext cx="2286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" name="What is OpenBuildingControl and the Controls Description Language (CDL)?…"/>
          <p:cNvSpPr txBox="1">
            <a:spLocks/>
          </p:cNvSpPr>
          <p:nvPr/>
        </p:nvSpPr>
        <p:spPr>
          <a:xfrm>
            <a:off x="304800" y="2006600"/>
            <a:ext cx="12534900" cy="647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11993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1pPr>
            <a:lvl2pPr marL="304800" marR="0" indent="-304800" algn="l" defTabSz="584200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11993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2pPr>
            <a:lvl3pPr marL="609600" marR="0" indent="-304800" algn="l" defTabSz="584200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400" b="0" i="0" u="none" strike="noStrike" cap="none" spc="0" baseline="0">
                <a:solidFill>
                  <a:srgbClr val="011993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3pPr>
            <a:lvl4pPr marL="914400" marR="0" indent="-304800" algn="l" defTabSz="584200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400" b="0" i="0" u="none" strike="noStrike" cap="none" spc="0" baseline="0">
                <a:solidFill>
                  <a:srgbClr val="011993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4pPr>
            <a:lvl5pPr marL="1219200" marR="0" indent="-304800" algn="l" defTabSz="584200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400" b="0" i="0" u="none" strike="noStrike" cap="none" spc="0" baseline="0">
                <a:solidFill>
                  <a:srgbClr val="011993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5pPr>
            <a:lvl6pPr marL="0" marR="0" indent="355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711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1066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1422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-US" sz="3600" dirty="0" smtClean="0"/>
              <a:t>Introductions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Project status and plans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Use cases 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Resources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Discussion 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Next Steps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01905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Challenge</a:t>
            </a:r>
          </a:p>
        </p:txBody>
      </p:sp>
      <p:sp>
        <p:nvSpPr>
          <p:cNvPr id="108" name="Text Placeholder 9"/>
          <p:cNvSpPr txBox="1">
            <a:spLocks noGrp="1"/>
          </p:cNvSpPr>
          <p:nvPr>
            <p:ph type="sldNum" sz="quarter" idx="2"/>
          </p:nvPr>
        </p:nvSpPr>
        <p:spPr>
          <a:xfrm>
            <a:off x="12668250" y="9220200"/>
            <a:ext cx="2286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09" name="Shape 580"/>
          <p:cNvSpPr txBox="1"/>
          <p:nvPr/>
        </p:nvSpPr>
        <p:spPr>
          <a:xfrm>
            <a:off x="358139" y="7581970"/>
            <a:ext cx="10388601" cy="1051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/>
          <a:p>
            <a:pPr defTabSz="1300480">
              <a:defRPr sz="2000" i="1"/>
            </a:pPr>
            <a:r>
              <a:t>Control-related problems (Ardehali, Smith 2002).</a:t>
            </a:r>
            <a:br/>
            <a:r>
              <a:t>While the study is not recent, discussions with mechanical designers and operators of large buildings confirmed that correct implementation of the control intent remains a problem.</a:t>
            </a:r>
          </a:p>
        </p:txBody>
      </p:sp>
      <p:grpSp>
        <p:nvGrpSpPr>
          <p:cNvPr id="116" name="Group 4"/>
          <p:cNvGrpSpPr/>
          <p:nvPr/>
        </p:nvGrpSpPr>
        <p:grpSpPr>
          <a:xfrm>
            <a:off x="152280" y="2004055"/>
            <a:ext cx="5961129" cy="5572260"/>
            <a:chOff x="0" y="0"/>
            <a:chExt cx="5961127" cy="5572259"/>
          </a:xfrm>
        </p:grpSpPr>
        <p:pic>
          <p:nvPicPr>
            <p:cNvPr id="110" name="pasted-image.tif" descr="pasted-image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961128" cy="55722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" name="Rectangle 8"/>
            <p:cNvSpPr/>
            <p:nvPr/>
          </p:nvSpPr>
          <p:spPr>
            <a:xfrm>
              <a:off x="3071112" y="3129924"/>
              <a:ext cx="2465059" cy="2038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ctr" defTabSz="650240">
                <a:defRPr sz="3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2" name="Rectangle 9"/>
            <p:cNvSpPr/>
            <p:nvPr/>
          </p:nvSpPr>
          <p:spPr>
            <a:xfrm>
              <a:off x="3076048" y="3563371"/>
              <a:ext cx="182324" cy="1668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ctr" defTabSz="650240">
                <a:defRPr sz="3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3" name="Rectangle 10"/>
            <p:cNvSpPr/>
            <p:nvPr/>
          </p:nvSpPr>
          <p:spPr>
            <a:xfrm>
              <a:off x="3091277" y="4798913"/>
              <a:ext cx="197477" cy="18931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ctr" defTabSz="650240">
                <a:defRPr sz="3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4" name="Rectangle 11"/>
            <p:cNvSpPr/>
            <p:nvPr/>
          </p:nvSpPr>
          <p:spPr>
            <a:xfrm>
              <a:off x="3071110" y="4397306"/>
              <a:ext cx="971094" cy="17895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ctr" defTabSz="650240">
                <a:defRPr sz="3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" name="Rectangle 12"/>
            <p:cNvSpPr/>
            <p:nvPr/>
          </p:nvSpPr>
          <p:spPr>
            <a:xfrm>
              <a:off x="3060896" y="3973436"/>
              <a:ext cx="150385" cy="19877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ctr" defTabSz="650240">
                <a:defRPr sz="3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17" name="Rectangle 2"/>
          <p:cNvSpPr txBox="1"/>
          <p:nvPr/>
        </p:nvSpPr>
        <p:spPr>
          <a:xfrm>
            <a:off x="6426332" y="1900274"/>
            <a:ext cx="6479994" cy="5951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2200"/>
            </a:pPr>
            <a:r>
              <a:t>More than 1 quad/yr (~300 trillion kWh/yr) of energy is wasted in the US because control sequences are poorly specified and implemented in commercial buildings.</a:t>
            </a:r>
          </a:p>
          <a:p>
            <a:pPr defTabSz="650240">
              <a:defRPr sz="2200"/>
            </a:pPr>
            <a:endParaRPr/>
          </a:p>
          <a:p>
            <a:pPr defTabSz="650240">
              <a:defRPr sz="2200"/>
            </a:pPr>
            <a:r>
              <a:t>The process to specify, implement and verify controls sequences is often only partially successful, with efficiency being the most difficult part to quantify and realize.</a:t>
            </a:r>
          </a:p>
          <a:p>
            <a:pPr defTabSz="650240">
              <a:defRPr sz="2200"/>
            </a:pPr>
            <a:endParaRPr/>
          </a:p>
          <a:p>
            <a:pPr defTabSz="650240">
              <a:defRPr sz="2200"/>
            </a:pPr>
            <a:r>
              <a:t>This limits adoption of advanced control sequences as </a:t>
            </a:r>
          </a:p>
          <a:p>
            <a:pPr marL="392906" indent="-392906" defTabSz="650240">
              <a:buSzPct val="100000"/>
              <a:buFont typeface="Arial"/>
              <a:buChar char="•"/>
              <a:defRPr sz="2200"/>
            </a:pPr>
            <a:r>
              <a:t>Anticipated energy savings are not achieved and the expected ROI is not realized</a:t>
            </a:r>
          </a:p>
          <a:p>
            <a:pPr marL="392906" indent="-392906" defTabSz="650240">
              <a:buSzPct val="100000"/>
              <a:buFont typeface="Arial"/>
              <a:buChar char="•"/>
              <a:defRPr sz="2200"/>
            </a:pPr>
            <a:r>
              <a:t>Owners are frustrated by poor performance</a:t>
            </a:r>
          </a:p>
          <a:p>
            <a:pPr marL="392906" indent="-392906" defTabSz="650240">
              <a:buSzPct val="100000"/>
              <a:buFont typeface="Arial"/>
              <a:buChar char="•"/>
              <a:defRPr sz="2200"/>
            </a:pPr>
            <a:r>
              <a:t>Reflects badly on designers and contractors</a:t>
            </a:r>
          </a:p>
        </p:txBody>
      </p:sp>
      <p:sp>
        <p:nvSpPr>
          <p:cNvPr id="118" name="Rectangle 3"/>
          <p:cNvSpPr txBox="1"/>
          <p:nvPr/>
        </p:nvSpPr>
        <p:spPr>
          <a:xfrm>
            <a:off x="312418" y="1019516"/>
            <a:ext cx="12479607" cy="857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650240"/>
          </a:lstStyle>
          <a:p>
            <a:r>
              <a:t>Controls are the Achilles heel of commercial buildings, because there is no end-to-end quality control, and no standardization for control logic.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Arial Black"/>
                <a:cs typeface="Arial Black"/>
              </a:rPr>
              <a:t>Vision</a:t>
            </a:r>
          </a:p>
        </p:txBody>
      </p:sp>
      <p:sp>
        <p:nvSpPr>
          <p:cNvPr id="121" name="Content Placeholder 16"/>
          <p:cNvSpPr txBox="1">
            <a:spLocks noGrp="1"/>
          </p:cNvSpPr>
          <p:nvPr>
            <p:ph type="body" idx="1"/>
          </p:nvPr>
        </p:nvSpPr>
        <p:spPr>
          <a:xfrm>
            <a:off x="0" y="825500"/>
            <a:ext cx="12903200" cy="7797800"/>
          </a:xfrm>
          <a:prstGeom prst="rect">
            <a:avLst/>
          </a:prstGeom>
        </p:spPr>
        <p:txBody>
          <a:bodyPr/>
          <a:lstStyle/>
          <a:p>
            <a:pPr algn="ctr" defTabSz="315468">
              <a:spcBef>
                <a:spcPts val="0"/>
              </a:spcBef>
              <a:defRPr sz="2052" b="1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Mechanical designer / specifier</a:t>
            </a:r>
          </a:p>
          <a:p>
            <a:pPr marL="576234" lvl="1" indent="-164754" defTabSz="315468">
              <a:buSzPct val="171000"/>
              <a:defRPr sz="1944"/>
            </a:pPr>
            <a:r>
              <a:t>Selects best-in-class control sequences from their library, or from ASHRAE Guideline 36 </a:t>
            </a:r>
            <a:r>
              <a:rPr>
                <a:solidFill>
                  <a:schemeClr val="accent1"/>
                </a:solidFill>
              </a:rPr>
              <a:t>using</a:t>
            </a:r>
            <a:r>
              <a:t> a sequence selection tool</a:t>
            </a:r>
          </a:p>
          <a:p>
            <a:pPr marL="576234" lvl="1" indent="-164754" defTabSz="315468">
              <a:buSzPct val="171000"/>
              <a:defRPr sz="1944"/>
            </a:pPr>
            <a:r>
              <a:t>Configures and customizes the sequence  for the project</a:t>
            </a:r>
          </a:p>
          <a:p>
            <a:pPr marL="576234" lvl="1" indent="-164754" defTabSz="315468">
              <a:buSzPct val="171000"/>
              <a:defRPr sz="1944"/>
            </a:pPr>
            <a:r>
              <a:t>Has the ability to test the performance of the sequence in an energy model</a:t>
            </a:r>
          </a:p>
          <a:p>
            <a:pPr marL="576234" lvl="1" indent="-164754" defTabSz="315468">
              <a:buSzPct val="171000"/>
              <a:defRPr sz="1944"/>
            </a:pPr>
            <a:r>
              <a:t>Exports the completed sequence digitally for bidding and implementation, together with english language description and verification tests</a:t>
            </a:r>
          </a:p>
          <a:p>
            <a:pPr algn="ctr" defTabSz="315468">
              <a:spcBef>
                <a:spcPts val="0"/>
              </a:spcBef>
              <a:defRPr sz="2052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b="1"/>
              <a:t>Control provider / systems integrator</a:t>
            </a:r>
          </a:p>
          <a:p>
            <a:pPr marL="576234" lvl="1" indent="-164754" defTabSz="315468">
              <a:buSzPct val="171000"/>
              <a:defRPr sz="1944"/>
            </a:pPr>
            <a:r>
              <a:t>Is able to develop a bid on the project using the electronic sequence and the project specification</a:t>
            </a:r>
          </a:p>
          <a:p>
            <a:pPr marL="576234" lvl="1" indent="-164754" defTabSz="315468">
              <a:buSzPct val="171000"/>
              <a:defRPr sz="1944"/>
            </a:pPr>
            <a:r>
              <a:t>Implements the sequences in their building automation systems using either the CDL as their “native” programming language” or translates CDL to their proprietary language</a:t>
            </a:r>
          </a:p>
          <a:p>
            <a:pPr marL="576234" lvl="1" indent="-164754" defTabSz="315468">
              <a:buSzPct val="171000"/>
              <a:defRPr sz="1944"/>
            </a:pPr>
            <a:r>
              <a:t>Automatically </a:t>
            </a:r>
            <a:r>
              <a:rPr>
                <a:solidFill>
                  <a:schemeClr val="accent1"/>
                </a:solidFill>
              </a:rPr>
              <a:t>gets</a:t>
            </a:r>
            <a:r>
              <a:t> Semantic Tagging information from the sequences (Haystack / Brick / ASHRAE 223)</a:t>
            </a:r>
          </a:p>
          <a:p>
            <a:pPr marL="576234" lvl="1" indent="-164754" defTabSz="315468">
              <a:buSzPct val="171000"/>
              <a:defRPr sz="1944"/>
            </a:pPr>
            <a:r>
              <a:t>Systems can readily be discovered by FDD and EMIS systems through use of the semantic tags</a:t>
            </a:r>
          </a:p>
          <a:p>
            <a:pPr algn="ctr" defTabSz="315468">
              <a:spcBef>
                <a:spcPts val="0"/>
              </a:spcBef>
              <a:defRPr sz="2052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b="1"/>
              <a:t>Commissioning agent</a:t>
            </a:r>
            <a:r>
              <a:t> </a:t>
            </a:r>
          </a:p>
          <a:p>
            <a:pPr marL="576234" lvl="1" indent="-164754" defTabSz="315468">
              <a:buSzPct val="171000"/>
              <a:defRPr sz="1944"/>
            </a:pPr>
            <a:r>
              <a:t>Verifies that the sequences are implemented as specified by comparing their observed behavior to that of a digital twin of the control system, connected using semantic tagging.</a:t>
            </a:r>
          </a:p>
          <a:p>
            <a:pPr algn="ctr" defTabSz="315468">
              <a:spcBef>
                <a:spcPts val="0"/>
              </a:spcBef>
              <a:defRPr sz="2052" b="1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Owner</a:t>
            </a:r>
          </a:p>
          <a:p>
            <a:pPr marL="661307" lvl="1" indent="-249827" defTabSz="315468">
              <a:buSzPct val="171000"/>
              <a:defRPr sz="1296"/>
            </a:pPr>
            <a:r>
              <a:rPr sz="1836"/>
              <a:t> </a:t>
            </a:r>
            <a:r>
              <a:rPr sz="1944"/>
              <a:t>Gets a system that is designed and implemented using best practice sequences.  System performance can be verified over time using the digital twin.  </a:t>
            </a:r>
          </a:p>
        </p:txBody>
      </p:sp>
      <p:sp>
        <p:nvSpPr>
          <p:cNvPr id="122" name="Text Placeholder 9"/>
          <p:cNvSpPr txBox="1">
            <a:spLocks noGrp="1"/>
          </p:cNvSpPr>
          <p:nvPr>
            <p:ph type="sldNum" sz="quarter" idx="2"/>
          </p:nvPr>
        </p:nvSpPr>
        <p:spPr>
          <a:xfrm>
            <a:off x="12668250" y="9220200"/>
            <a:ext cx="2286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4800" y="5996788"/>
            <a:ext cx="12534900" cy="2626512"/>
          </a:xfrm>
          <a:prstGeom prst="rect">
            <a:avLst/>
          </a:prstGeom>
          <a:noFill/>
          <a:ln w="12700" cap="flat">
            <a:solidFill>
              <a:schemeClr val="accent1">
                <a:alpha val="96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 rot="10800000" flipH="1">
            <a:off x="466781" y="2499424"/>
            <a:ext cx="3159312" cy="2343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59" y="0"/>
                </a:moveTo>
                <a:cubicBezTo>
                  <a:pt x="405" y="0"/>
                  <a:pt x="265" y="85"/>
                  <a:pt x="164" y="221"/>
                </a:cubicBezTo>
                <a:cubicBezTo>
                  <a:pt x="63" y="357"/>
                  <a:pt x="0" y="546"/>
                  <a:pt x="0" y="753"/>
                </a:cubicBezTo>
                <a:lnTo>
                  <a:pt x="0" y="20847"/>
                </a:lnTo>
                <a:cubicBezTo>
                  <a:pt x="0" y="21054"/>
                  <a:pt x="63" y="21243"/>
                  <a:pt x="164" y="21379"/>
                </a:cubicBezTo>
                <a:cubicBezTo>
                  <a:pt x="265" y="21515"/>
                  <a:pt x="405" y="21600"/>
                  <a:pt x="559" y="21600"/>
                </a:cubicBezTo>
                <a:lnTo>
                  <a:pt x="5699" y="21600"/>
                </a:lnTo>
                <a:lnTo>
                  <a:pt x="9955" y="21600"/>
                </a:lnTo>
                <a:lnTo>
                  <a:pt x="15373" y="21600"/>
                </a:lnTo>
                <a:cubicBezTo>
                  <a:pt x="15527" y="21600"/>
                  <a:pt x="15667" y="21515"/>
                  <a:pt x="15768" y="21379"/>
                </a:cubicBezTo>
                <a:cubicBezTo>
                  <a:pt x="15869" y="21243"/>
                  <a:pt x="15932" y="21054"/>
                  <a:pt x="15932" y="20847"/>
                </a:cubicBezTo>
                <a:lnTo>
                  <a:pt x="15932" y="13914"/>
                </a:lnTo>
                <a:cubicBezTo>
                  <a:pt x="16066" y="13388"/>
                  <a:pt x="16321" y="13088"/>
                  <a:pt x="16543" y="12919"/>
                </a:cubicBezTo>
                <a:cubicBezTo>
                  <a:pt x="16765" y="12751"/>
                  <a:pt x="16953" y="12713"/>
                  <a:pt x="16953" y="12713"/>
                </a:cubicBezTo>
                <a:cubicBezTo>
                  <a:pt x="17139" y="12683"/>
                  <a:pt x="17370" y="12793"/>
                  <a:pt x="17580" y="12934"/>
                </a:cubicBezTo>
                <a:cubicBezTo>
                  <a:pt x="17790" y="13076"/>
                  <a:pt x="17978" y="13251"/>
                  <a:pt x="18080" y="13350"/>
                </a:cubicBezTo>
                <a:cubicBezTo>
                  <a:pt x="18452" y="13790"/>
                  <a:pt x="18930" y="14056"/>
                  <a:pt x="19452" y="14056"/>
                </a:cubicBezTo>
                <a:cubicBezTo>
                  <a:pt x="20639" y="14056"/>
                  <a:pt x="21600" y="12684"/>
                  <a:pt x="21600" y="10994"/>
                </a:cubicBezTo>
                <a:cubicBezTo>
                  <a:pt x="21600" y="9303"/>
                  <a:pt x="20639" y="7934"/>
                  <a:pt x="19452" y="7934"/>
                </a:cubicBezTo>
                <a:cubicBezTo>
                  <a:pt x="18965" y="7934"/>
                  <a:pt x="18518" y="8167"/>
                  <a:pt x="18157" y="8555"/>
                </a:cubicBezTo>
                <a:lnTo>
                  <a:pt x="18157" y="8551"/>
                </a:lnTo>
                <a:cubicBezTo>
                  <a:pt x="18141" y="8569"/>
                  <a:pt x="17954" y="8766"/>
                  <a:pt x="17713" y="8950"/>
                </a:cubicBezTo>
                <a:cubicBezTo>
                  <a:pt x="17473" y="9134"/>
                  <a:pt x="17180" y="9304"/>
                  <a:pt x="16953" y="9267"/>
                </a:cubicBezTo>
                <a:cubicBezTo>
                  <a:pt x="16953" y="9267"/>
                  <a:pt x="16765" y="9231"/>
                  <a:pt x="16543" y="9063"/>
                </a:cubicBezTo>
                <a:cubicBezTo>
                  <a:pt x="16321" y="8895"/>
                  <a:pt x="16066" y="8595"/>
                  <a:pt x="15932" y="8069"/>
                </a:cubicBezTo>
                <a:lnTo>
                  <a:pt x="15932" y="7227"/>
                </a:lnTo>
                <a:lnTo>
                  <a:pt x="15932" y="753"/>
                </a:lnTo>
                <a:cubicBezTo>
                  <a:pt x="15932" y="546"/>
                  <a:pt x="15869" y="357"/>
                  <a:pt x="15768" y="221"/>
                </a:cubicBezTo>
                <a:cubicBezTo>
                  <a:pt x="15666" y="85"/>
                  <a:pt x="15527" y="0"/>
                  <a:pt x="15373" y="0"/>
                </a:cubicBezTo>
                <a:lnTo>
                  <a:pt x="9592" y="0"/>
                </a:lnTo>
                <a:cubicBezTo>
                  <a:pt x="9383" y="223"/>
                  <a:pt x="9261" y="493"/>
                  <a:pt x="9191" y="708"/>
                </a:cubicBezTo>
                <a:cubicBezTo>
                  <a:pt x="9122" y="923"/>
                  <a:pt x="9104" y="1083"/>
                  <a:pt x="9104" y="1083"/>
                </a:cubicBezTo>
                <a:cubicBezTo>
                  <a:pt x="9077" y="1389"/>
                  <a:pt x="9203" y="1784"/>
                  <a:pt x="9340" y="2108"/>
                </a:cubicBezTo>
                <a:cubicBezTo>
                  <a:pt x="9476" y="2432"/>
                  <a:pt x="9622" y="2685"/>
                  <a:pt x="9636" y="2707"/>
                </a:cubicBezTo>
                <a:lnTo>
                  <a:pt x="9634" y="2707"/>
                </a:lnTo>
                <a:cubicBezTo>
                  <a:pt x="9922" y="3192"/>
                  <a:pt x="10095" y="3793"/>
                  <a:pt x="10095" y="4449"/>
                </a:cubicBezTo>
                <a:cubicBezTo>
                  <a:pt x="10095" y="6049"/>
                  <a:pt x="9077" y="7347"/>
                  <a:pt x="7823" y="7347"/>
                </a:cubicBezTo>
                <a:cubicBezTo>
                  <a:pt x="6569" y="7347"/>
                  <a:pt x="5552" y="6049"/>
                  <a:pt x="5552" y="4449"/>
                </a:cubicBezTo>
                <a:cubicBezTo>
                  <a:pt x="5552" y="3746"/>
                  <a:pt x="5749" y="3104"/>
                  <a:pt x="6075" y="2602"/>
                </a:cubicBezTo>
                <a:cubicBezTo>
                  <a:pt x="6149" y="2465"/>
                  <a:pt x="6278" y="2211"/>
                  <a:pt x="6384" y="1928"/>
                </a:cubicBezTo>
                <a:cubicBezTo>
                  <a:pt x="6489" y="1646"/>
                  <a:pt x="6570" y="1334"/>
                  <a:pt x="6547" y="1083"/>
                </a:cubicBezTo>
                <a:cubicBezTo>
                  <a:pt x="6547" y="1083"/>
                  <a:pt x="6530" y="923"/>
                  <a:pt x="6461" y="708"/>
                </a:cubicBezTo>
                <a:cubicBezTo>
                  <a:pt x="6392" y="493"/>
                  <a:pt x="6270" y="223"/>
                  <a:pt x="6061" y="0"/>
                </a:cubicBezTo>
                <a:lnTo>
                  <a:pt x="559" y="0"/>
                </a:lnTo>
                <a:close/>
              </a:path>
            </a:pathLst>
          </a:custGeom>
          <a:solidFill>
            <a:srgbClr val="4F8F00">
              <a:alpha val="50000"/>
            </a:srgbClr>
          </a:solidFill>
          <a:ln w="25400">
            <a:solidFill>
              <a:srgbClr val="4E8033"/>
            </a:solidFill>
          </a:ln>
        </p:spPr>
        <p:txBody>
          <a:bodyPr lIns="65023" tIns="65023" rIns="65023" bIns="65023" anchor="ctr"/>
          <a:lstStyle/>
          <a:p>
            <a:pPr>
              <a:defRPr sz="340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125" name="Title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missing?                     Why now?</a:t>
            </a:r>
          </a:p>
        </p:txBody>
      </p:sp>
      <p:sp>
        <p:nvSpPr>
          <p:cNvPr id="126" name="Text Placeholder 9"/>
          <p:cNvSpPr txBox="1">
            <a:spLocks noGrp="1"/>
          </p:cNvSpPr>
          <p:nvPr>
            <p:ph type="sldNum" sz="quarter" idx="2"/>
          </p:nvPr>
        </p:nvSpPr>
        <p:spPr>
          <a:xfrm>
            <a:off x="12668250" y="9220200"/>
            <a:ext cx="2286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27" name="Shape"/>
          <p:cNvSpPr/>
          <p:nvPr/>
        </p:nvSpPr>
        <p:spPr>
          <a:xfrm flipH="1">
            <a:off x="1981776" y="4846546"/>
            <a:ext cx="3159312" cy="2343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59" y="0"/>
                </a:moveTo>
                <a:cubicBezTo>
                  <a:pt x="405" y="0"/>
                  <a:pt x="265" y="85"/>
                  <a:pt x="164" y="221"/>
                </a:cubicBezTo>
                <a:cubicBezTo>
                  <a:pt x="63" y="357"/>
                  <a:pt x="0" y="546"/>
                  <a:pt x="0" y="753"/>
                </a:cubicBezTo>
                <a:lnTo>
                  <a:pt x="0" y="20847"/>
                </a:lnTo>
                <a:cubicBezTo>
                  <a:pt x="0" y="21054"/>
                  <a:pt x="63" y="21243"/>
                  <a:pt x="164" y="21379"/>
                </a:cubicBezTo>
                <a:cubicBezTo>
                  <a:pt x="265" y="21515"/>
                  <a:pt x="405" y="21600"/>
                  <a:pt x="559" y="21600"/>
                </a:cubicBezTo>
                <a:lnTo>
                  <a:pt x="5699" y="21600"/>
                </a:lnTo>
                <a:lnTo>
                  <a:pt x="9955" y="21600"/>
                </a:lnTo>
                <a:lnTo>
                  <a:pt x="15373" y="21600"/>
                </a:lnTo>
                <a:cubicBezTo>
                  <a:pt x="15527" y="21600"/>
                  <a:pt x="15667" y="21515"/>
                  <a:pt x="15768" y="21379"/>
                </a:cubicBezTo>
                <a:cubicBezTo>
                  <a:pt x="15869" y="21243"/>
                  <a:pt x="15932" y="21054"/>
                  <a:pt x="15932" y="20847"/>
                </a:cubicBezTo>
                <a:lnTo>
                  <a:pt x="15932" y="13500"/>
                </a:lnTo>
                <a:cubicBezTo>
                  <a:pt x="16066" y="12974"/>
                  <a:pt x="16321" y="12674"/>
                  <a:pt x="16543" y="12505"/>
                </a:cubicBezTo>
                <a:cubicBezTo>
                  <a:pt x="16765" y="12336"/>
                  <a:pt x="16953" y="12299"/>
                  <a:pt x="16953" y="12299"/>
                </a:cubicBezTo>
                <a:cubicBezTo>
                  <a:pt x="17139" y="12269"/>
                  <a:pt x="17370" y="12378"/>
                  <a:pt x="17580" y="12520"/>
                </a:cubicBezTo>
                <a:cubicBezTo>
                  <a:pt x="17790" y="12662"/>
                  <a:pt x="17978" y="12836"/>
                  <a:pt x="18080" y="12936"/>
                </a:cubicBezTo>
                <a:cubicBezTo>
                  <a:pt x="18452" y="13376"/>
                  <a:pt x="18930" y="13641"/>
                  <a:pt x="19452" y="13641"/>
                </a:cubicBezTo>
                <a:cubicBezTo>
                  <a:pt x="20639" y="13641"/>
                  <a:pt x="21600" y="12270"/>
                  <a:pt x="21600" y="10579"/>
                </a:cubicBezTo>
                <a:cubicBezTo>
                  <a:pt x="21600" y="8889"/>
                  <a:pt x="20639" y="7520"/>
                  <a:pt x="19452" y="7520"/>
                </a:cubicBezTo>
                <a:cubicBezTo>
                  <a:pt x="18965" y="7520"/>
                  <a:pt x="18518" y="7753"/>
                  <a:pt x="18157" y="8141"/>
                </a:cubicBezTo>
                <a:lnTo>
                  <a:pt x="18157" y="8136"/>
                </a:lnTo>
                <a:cubicBezTo>
                  <a:pt x="18141" y="8154"/>
                  <a:pt x="17954" y="8352"/>
                  <a:pt x="17713" y="8536"/>
                </a:cubicBezTo>
                <a:cubicBezTo>
                  <a:pt x="17473" y="8719"/>
                  <a:pt x="17180" y="8890"/>
                  <a:pt x="16953" y="8853"/>
                </a:cubicBezTo>
                <a:cubicBezTo>
                  <a:pt x="16953" y="8853"/>
                  <a:pt x="16765" y="8816"/>
                  <a:pt x="16543" y="8648"/>
                </a:cubicBezTo>
                <a:cubicBezTo>
                  <a:pt x="16321" y="8480"/>
                  <a:pt x="16066" y="8180"/>
                  <a:pt x="15932" y="7654"/>
                </a:cubicBezTo>
                <a:lnTo>
                  <a:pt x="15932" y="6813"/>
                </a:lnTo>
                <a:lnTo>
                  <a:pt x="15932" y="753"/>
                </a:lnTo>
                <a:cubicBezTo>
                  <a:pt x="15932" y="546"/>
                  <a:pt x="15869" y="357"/>
                  <a:pt x="15768" y="221"/>
                </a:cubicBezTo>
                <a:cubicBezTo>
                  <a:pt x="15666" y="85"/>
                  <a:pt x="15527" y="0"/>
                  <a:pt x="15373" y="0"/>
                </a:cubicBezTo>
                <a:lnTo>
                  <a:pt x="9797" y="0"/>
                </a:lnTo>
                <a:cubicBezTo>
                  <a:pt x="9588" y="223"/>
                  <a:pt x="9466" y="493"/>
                  <a:pt x="9396" y="708"/>
                </a:cubicBezTo>
                <a:cubicBezTo>
                  <a:pt x="9327" y="923"/>
                  <a:pt x="9309" y="1083"/>
                  <a:pt x="9309" y="1083"/>
                </a:cubicBezTo>
                <a:cubicBezTo>
                  <a:pt x="9282" y="1389"/>
                  <a:pt x="9408" y="1784"/>
                  <a:pt x="9545" y="2108"/>
                </a:cubicBezTo>
                <a:cubicBezTo>
                  <a:pt x="9681" y="2432"/>
                  <a:pt x="9827" y="2685"/>
                  <a:pt x="9841" y="2707"/>
                </a:cubicBezTo>
                <a:lnTo>
                  <a:pt x="9839" y="2707"/>
                </a:lnTo>
                <a:cubicBezTo>
                  <a:pt x="10127" y="3192"/>
                  <a:pt x="10300" y="3793"/>
                  <a:pt x="10300" y="4449"/>
                </a:cubicBezTo>
                <a:cubicBezTo>
                  <a:pt x="10300" y="6049"/>
                  <a:pt x="9282" y="7347"/>
                  <a:pt x="8028" y="7347"/>
                </a:cubicBezTo>
                <a:cubicBezTo>
                  <a:pt x="6774" y="7347"/>
                  <a:pt x="5757" y="6049"/>
                  <a:pt x="5757" y="4449"/>
                </a:cubicBezTo>
                <a:cubicBezTo>
                  <a:pt x="5757" y="3746"/>
                  <a:pt x="5954" y="3104"/>
                  <a:pt x="6280" y="2602"/>
                </a:cubicBezTo>
                <a:cubicBezTo>
                  <a:pt x="6354" y="2465"/>
                  <a:pt x="6483" y="2211"/>
                  <a:pt x="6589" y="1928"/>
                </a:cubicBezTo>
                <a:cubicBezTo>
                  <a:pt x="6694" y="1646"/>
                  <a:pt x="6775" y="1334"/>
                  <a:pt x="6752" y="1083"/>
                </a:cubicBezTo>
                <a:cubicBezTo>
                  <a:pt x="6752" y="1083"/>
                  <a:pt x="6735" y="923"/>
                  <a:pt x="6666" y="708"/>
                </a:cubicBezTo>
                <a:cubicBezTo>
                  <a:pt x="6597" y="493"/>
                  <a:pt x="6475" y="223"/>
                  <a:pt x="6266" y="0"/>
                </a:cubicBezTo>
                <a:lnTo>
                  <a:pt x="559" y="0"/>
                </a:lnTo>
                <a:close/>
              </a:path>
            </a:pathLst>
          </a:custGeom>
          <a:solidFill>
            <a:srgbClr val="4F8F00">
              <a:alpha val="50000"/>
            </a:srgbClr>
          </a:solidFill>
          <a:ln w="25400">
            <a:solidFill>
              <a:srgbClr val="4E8033"/>
            </a:solidFill>
          </a:ln>
        </p:spPr>
        <p:txBody>
          <a:bodyPr lIns="65023" tIns="65023" rIns="65023" bIns="65023" anchor="ctr"/>
          <a:lstStyle/>
          <a:p>
            <a:pPr>
              <a:defRPr sz="340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128" name="Shape"/>
          <p:cNvSpPr/>
          <p:nvPr/>
        </p:nvSpPr>
        <p:spPr>
          <a:xfrm rot="16200000" flipH="1">
            <a:off x="2405138" y="2904197"/>
            <a:ext cx="3159312" cy="2343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59" y="0"/>
                </a:moveTo>
                <a:cubicBezTo>
                  <a:pt x="405" y="0"/>
                  <a:pt x="265" y="85"/>
                  <a:pt x="164" y="221"/>
                </a:cubicBezTo>
                <a:cubicBezTo>
                  <a:pt x="63" y="357"/>
                  <a:pt x="0" y="546"/>
                  <a:pt x="0" y="753"/>
                </a:cubicBezTo>
                <a:lnTo>
                  <a:pt x="0" y="20847"/>
                </a:lnTo>
                <a:cubicBezTo>
                  <a:pt x="0" y="21054"/>
                  <a:pt x="63" y="21243"/>
                  <a:pt x="164" y="21379"/>
                </a:cubicBezTo>
                <a:cubicBezTo>
                  <a:pt x="265" y="21515"/>
                  <a:pt x="405" y="21600"/>
                  <a:pt x="559" y="21600"/>
                </a:cubicBezTo>
                <a:lnTo>
                  <a:pt x="5699" y="21600"/>
                </a:lnTo>
                <a:lnTo>
                  <a:pt x="9955" y="21600"/>
                </a:lnTo>
                <a:lnTo>
                  <a:pt x="15373" y="21600"/>
                </a:lnTo>
                <a:cubicBezTo>
                  <a:pt x="15527" y="21600"/>
                  <a:pt x="15667" y="21515"/>
                  <a:pt x="15768" y="21379"/>
                </a:cubicBezTo>
                <a:cubicBezTo>
                  <a:pt x="15869" y="21243"/>
                  <a:pt x="15932" y="21054"/>
                  <a:pt x="15932" y="20847"/>
                </a:cubicBezTo>
                <a:lnTo>
                  <a:pt x="15932" y="13500"/>
                </a:lnTo>
                <a:cubicBezTo>
                  <a:pt x="16066" y="12974"/>
                  <a:pt x="16321" y="12674"/>
                  <a:pt x="16543" y="12505"/>
                </a:cubicBezTo>
                <a:cubicBezTo>
                  <a:pt x="16765" y="12336"/>
                  <a:pt x="16953" y="12299"/>
                  <a:pt x="16953" y="12299"/>
                </a:cubicBezTo>
                <a:cubicBezTo>
                  <a:pt x="17139" y="12269"/>
                  <a:pt x="17370" y="12378"/>
                  <a:pt x="17580" y="12520"/>
                </a:cubicBezTo>
                <a:cubicBezTo>
                  <a:pt x="17790" y="12662"/>
                  <a:pt x="17978" y="12836"/>
                  <a:pt x="18080" y="12936"/>
                </a:cubicBezTo>
                <a:cubicBezTo>
                  <a:pt x="18452" y="13376"/>
                  <a:pt x="18930" y="13641"/>
                  <a:pt x="19452" y="13641"/>
                </a:cubicBezTo>
                <a:cubicBezTo>
                  <a:pt x="20639" y="13641"/>
                  <a:pt x="21600" y="12270"/>
                  <a:pt x="21600" y="10579"/>
                </a:cubicBezTo>
                <a:cubicBezTo>
                  <a:pt x="21600" y="8889"/>
                  <a:pt x="20639" y="7520"/>
                  <a:pt x="19452" y="7520"/>
                </a:cubicBezTo>
                <a:cubicBezTo>
                  <a:pt x="18965" y="7520"/>
                  <a:pt x="18518" y="7753"/>
                  <a:pt x="18157" y="8141"/>
                </a:cubicBezTo>
                <a:lnTo>
                  <a:pt x="18157" y="8136"/>
                </a:lnTo>
                <a:cubicBezTo>
                  <a:pt x="18141" y="8154"/>
                  <a:pt x="17954" y="8352"/>
                  <a:pt x="17713" y="8536"/>
                </a:cubicBezTo>
                <a:cubicBezTo>
                  <a:pt x="17473" y="8719"/>
                  <a:pt x="17180" y="8890"/>
                  <a:pt x="16953" y="8853"/>
                </a:cubicBezTo>
                <a:cubicBezTo>
                  <a:pt x="16953" y="8853"/>
                  <a:pt x="16765" y="8816"/>
                  <a:pt x="16543" y="8648"/>
                </a:cubicBezTo>
                <a:cubicBezTo>
                  <a:pt x="16321" y="8480"/>
                  <a:pt x="16066" y="8180"/>
                  <a:pt x="15932" y="7654"/>
                </a:cubicBezTo>
                <a:lnTo>
                  <a:pt x="15932" y="6813"/>
                </a:lnTo>
                <a:lnTo>
                  <a:pt x="15932" y="753"/>
                </a:lnTo>
                <a:cubicBezTo>
                  <a:pt x="15932" y="546"/>
                  <a:pt x="15869" y="357"/>
                  <a:pt x="15768" y="221"/>
                </a:cubicBezTo>
                <a:cubicBezTo>
                  <a:pt x="15666" y="85"/>
                  <a:pt x="15527" y="0"/>
                  <a:pt x="15373" y="0"/>
                </a:cubicBezTo>
                <a:lnTo>
                  <a:pt x="9592" y="0"/>
                </a:lnTo>
                <a:cubicBezTo>
                  <a:pt x="9383" y="223"/>
                  <a:pt x="9261" y="493"/>
                  <a:pt x="9191" y="708"/>
                </a:cubicBezTo>
                <a:cubicBezTo>
                  <a:pt x="9122" y="923"/>
                  <a:pt x="9104" y="1083"/>
                  <a:pt x="9104" y="1083"/>
                </a:cubicBezTo>
                <a:cubicBezTo>
                  <a:pt x="9077" y="1389"/>
                  <a:pt x="9203" y="1784"/>
                  <a:pt x="9340" y="2108"/>
                </a:cubicBezTo>
                <a:cubicBezTo>
                  <a:pt x="9476" y="2432"/>
                  <a:pt x="9622" y="2685"/>
                  <a:pt x="9636" y="2707"/>
                </a:cubicBezTo>
                <a:lnTo>
                  <a:pt x="9634" y="2707"/>
                </a:lnTo>
                <a:cubicBezTo>
                  <a:pt x="9922" y="3192"/>
                  <a:pt x="10095" y="3793"/>
                  <a:pt x="10095" y="4449"/>
                </a:cubicBezTo>
                <a:cubicBezTo>
                  <a:pt x="10095" y="6049"/>
                  <a:pt x="9077" y="7347"/>
                  <a:pt x="7823" y="7347"/>
                </a:cubicBezTo>
                <a:cubicBezTo>
                  <a:pt x="6569" y="7347"/>
                  <a:pt x="5552" y="6049"/>
                  <a:pt x="5552" y="4449"/>
                </a:cubicBezTo>
                <a:cubicBezTo>
                  <a:pt x="5552" y="3746"/>
                  <a:pt x="5749" y="3104"/>
                  <a:pt x="6075" y="2602"/>
                </a:cubicBezTo>
                <a:cubicBezTo>
                  <a:pt x="6149" y="2465"/>
                  <a:pt x="6278" y="2211"/>
                  <a:pt x="6384" y="1928"/>
                </a:cubicBezTo>
                <a:cubicBezTo>
                  <a:pt x="6489" y="1646"/>
                  <a:pt x="6570" y="1334"/>
                  <a:pt x="6547" y="1083"/>
                </a:cubicBezTo>
                <a:cubicBezTo>
                  <a:pt x="6547" y="1083"/>
                  <a:pt x="6530" y="923"/>
                  <a:pt x="6461" y="708"/>
                </a:cubicBezTo>
                <a:cubicBezTo>
                  <a:pt x="6392" y="493"/>
                  <a:pt x="6270" y="223"/>
                  <a:pt x="6061" y="0"/>
                </a:cubicBezTo>
                <a:lnTo>
                  <a:pt x="559" y="0"/>
                </a:lnTo>
                <a:close/>
              </a:path>
            </a:pathLst>
          </a:custGeom>
          <a:solidFill>
            <a:srgbClr val="4F8F00">
              <a:alpha val="50000"/>
            </a:srgbClr>
          </a:solidFill>
          <a:ln w="25400">
            <a:solidFill>
              <a:srgbClr val="4E8033"/>
            </a:solidFill>
          </a:ln>
        </p:spPr>
        <p:txBody>
          <a:bodyPr lIns="65023" tIns="65023" rIns="65023" bIns="65023" anchor="ctr"/>
          <a:lstStyle/>
          <a:p>
            <a:pPr>
              <a:defRPr sz="340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129" name="ASHRAE…"/>
          <p:cNvSpPr txBox="1"/>
          <p:nvPr/>
        </p:nvSpPr>
        <p:spPr>
          <a:xfrm>
            <a:off x="616907" y="2823955"/>
            <a:ext cx="2171701" cy="1003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>
              <a:defRPr sz="2600">
                <a:solidFill>
                  <a:srgbClr val="000000"/>
                </a:solidFill>
              </a:defRPr>
            </a:pPr>
            <a:r>
              <a:t>ASHRAE </a:t>
            </a:r>
          </a:p>
          <a:p>
            <a:pPr>
              <a:defRPr sz="2600">
                <a:solidFill>
                  <a:srgbClr val="000000"/>
                </a:solidFill>
              </a:defRPr>
            </a:pPr>
            <a:r>
              <a:t>135 - BACnet</a:t>
            </a:r>
          </a:p>
        </p:txBody>
      </p:sp>
      <p:sp>
        <p:nvSpPr>
          <p:cNvPr id="130" name="ASHRAE 223P"/>
          <p:cNvSpPr txBox="1"/>
          <p:nvPr/>
        </p:nvSpPr>
        <p:spPr>
          <a:xfrm>
            <a:off x="3663929" y="2804273"/>
            <a:ext cx="1626045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>
              <a:defRPr sz="2600">
                <a:solidFill>
                  <a:srgbClr val="000000"/>
                </a:solidFill>
              </a:defRPr>
            </a:pPr>
            <a:r>
              <a:t>ASHRAE</a:t>
            </a:r>
            <a:br/>
            <a:r>
              <a:t>223P</a:t>
            </a:r>
          </a:p>
        </p:txBody>
      </p:sp>
      <p:sp>
        <p:nvSpPr>
          <p:cNvPr id="131" name="Shape"/>
          <p:cNvSpPr/>
          <p:nvPr/>
        </p:nvSpPr>
        <p:spPr>
          <a:xfrm rot="5400000" flipH="1">
            <a:off x="42498" y="4433340"/>
            <a:ext cx="3159313" cy="2343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59" y="0"/>
                </a:moveTo>
                <a:cubicBezTo>
                  <a:pt x="405" y="0"/>
                  <a:pt x="265" y="85"/>
                  <a:pt x="164" y="221"/>
                </a:cubicBezTo>
                <a:cubicBezTo>
                  <a:pt x="63" y="357"/>
                  <a:pt x="0" y="546"/>
                  <a:pt x="0" y="753"/>
                </a:cubicBezTo>
                <a:lnTo>
                  <a:pt x="0" y="20847"/>
                </a:lnTo>
                <a:cubicBezTo>
                  <a:pt x="0" y="21054"/>
                  <a:pt x="63" y="21243"/>
                  <a:pt x="164" y="21379"/>
                </a:cubicBezTo>
                <a:cubicBezTo>
                  <a:pt x="265" y="21515"/>
                  <a:pt x="405" y="21600"/>
                  <a:pt x="559" y="21600"/>
                </a:cubicBezTo>
                <a:lnTo>
                  <a:pt x="5904" y="21600"/>
                </a:lnTo>
                <a:lnTo>
                  <a:pt x="10160" y="21600"/>
                </a:lnTo>
                <a:lnTo>
                  <a:pt x="15373" y="21600"/>
                </a:lnTo>
                <a:cubicBezTo>
                  <a:pt x="15527" y="21600"/>
                  <a:pt x="15667" y="21515"/>
                  <a:pt x="15768" y="21379"/>
                </a:cubicBezTo>
                <a:cubicBezTo>
                  <a:pt x="15869" y="21243"/>
                  <a:pt x="15932" y="21054"/>
                  <a:pt x="15932" y="20847"/>
                </a:cubicBezTo>
                <a:lnTo>
                  <a:pt x="15932" y="13914"/>
                </a:lnTo>
                <a:cubicBezTo>
                  <a:pt x="16066" y="13388"/>
                  <a:pt x="16321" y="13088"/>
                  <a:pt x="16543" y="12919"/>
                </a:cubicBezTo>
                <a:cubicBezTo>
                  <a:pt x="16765" y="12751"/>
                  <a:pt x="16953" y="12713"/>
                  <a:pt x="16953" y="12713"/>
                </a:cubicBezTo>
                <a:cubicBezTo>
                  <a:pt x="17139" y="12683"/>
                  <a:pt x="17370" y="12793"/>
                  <a:pt x="17580" y="12934"/>
                </a:cubicBezTo>
                <a:cubicBezTo>
                  <a:pt x="17790" y="13076"/>
                  <a:pt x="17978" y="13251"/>
                  <a:pt x="18080" y="13350"/>
                </a:cubicBezTo>
                <a:cubicBezTo>
                  <a:pt x="18452" y="13790"/>
                  <a:pt x="18930" y="14056"/>
                  <a:pt x="19452" y="14056"/>
                </a:cubicBezTo>
                <a:cubicBezTo>
                  <a:pt x="20639" y="14056"/>
                  <a:pt x="21600" y="12684"/>
                  <a:pt x="21600" y="10994"/>
                </a:cubicBezTo>
                <a:cubicBezTo>
                  <a:pt x="21600" y="9303"/>
                  <a:pt x="20639" y="7934"/>
                  <a:pt x="19452" y="7934"/>
                </a:cubicBezTo>
                <a:cubicBezTo>
                  <a:pt x="18965" y="7934"/>
                  <a:pt x="18518" y="8167"/>
                  <a:pt x="18157" y="8555"/>
                </a:cubicBezTo>
                <a:lnTo>
                  <a:pt x="18157" y="8551"/>
                </a:lnTo>
                <a:cubicBezTo>
                  <a:pt x="18141" y="8569"/>
                  <a:pt x="17954" y="8766"/>
                  <a:pt x="17713" y="8950"/>
                </a:cubicBezTo>
                <a:cubicBezTo>
                  <a:pt x="17473" y="9134"/>
                  <a:pt x="17180" y="9304"/>
                  <a:pt x="16953" y="9267"/>
                </a:cubicBezTo>
                <a:cubicBezTo>
                  <a:pt x="16953" y="9267"/>
                  <a:pt x="16765" y="9231"/>
                  <a:pt x="16543" y="9063"/>
                </a:cubicBezTo>
                <a:cubicBezTo>
                  <a:pt x="16321" y="8895"/>
                  <a:pt x="16066" y="8595"/>
                  <a:pt x="15932" y="8069"/>
                </a:cubicBezTo>
                <a:lnTo>
                  <a:pt x="15932" y="6813"/>
                </a:lnTo>
                <a:lnTo>
                  <a:pt x="15932" y="753"/>
                </a:lnTo>
                <a:cubicBezTo>
                  <a:pt x="15932" y="546"/>
                  <a:pt x="15869" y="357"/>
                  <a:pt x="15768" y="221"/>
                </a:cubicBezTo>
                <a:cubicBezTo>
                  <a:pt x="15666" y="85"/>
                  <a:pt x="15527" y="0"/>
                  <a:pt x="15373" y="0"/>
                </a:cubicBezTo>
                <a:lnTo>
                  <a:pt x="10002" y="0"/>
                </a:lnTo>
                <a:cubicBezTo>
                  <a:pt x="9793" y="223"/>
                  <a:pt x="9671" y="493"/>
                  <a:pt x="9601" y="708"/>
                </a:cubicBezTo>
                <a:cubicBezTo>
                  <a:pt x="9532" y="923"/>
                  <a:pt x="9514" y="1083"/>
                  <a:pt x="9514" y="1083"/>
                </a:cubicBezTo>
                <a:cubicBezTo>
                  <a:pt x="9487" y="1389"/>
                  <a:pt x="9613" y="1784"/>
                  <a:pt x="9750" y="2108"/>
                </a:cubicBezTo>
                <a:cubicBezTo>
                  <a:pt x="9886" y="2432"/>
                  <a:pt x="10032" y="2685"/>
                  <a:pt x="10046" y="2707"/>
                </a:cubicBezTo>
                <a:lnTo>
                  <a:pt x="10044" y="2707"/>
                </a:lnTo>
                <a:cubicBezTo>
                  <a:pt x="10332" y="3192"/>
                  <a:pt x="10505" y="3793"/>
                  <a:pt x="10505" y="4449"/>
                </a:cubicBezTo>
                <a:cubicBezTo>
                  <a:pt x="10505" y="6049"/>
                  <a:pt x="9487" y="7347"/>
                  <a:pt x="8233" y="7347"/>
                </a:cubicBezTo>
                <a:cubicBezTo>
                  <a:pt x="6979" y="7347"/>
                  <a:pt x="5962" y="6049"/>
                  <a:pt x="5962" y="4449"/>
                </a:cubicBezTo>
                <a:cubicBezTo>
                  <a:pt x="5962" y="3746"/>
                  <a:pt x="6159" y="3104"/>
                  <a:pt x="6485" y="2602"/>
                </a:cubicBezTo>
                <a:cubicBezTo>
                  <a:pt x="6559" y="2465"/>
                  <a:pt x="6688" y="2211"/>
                  <a:pt x="6794" y="1928"/>
                </a:cubicBezTo>
                <a:cubicBezTo>
                  <a:pt x="6899" y="1646"/>
                  <a:pt x="6980" y="1334"/>
                  <a:pt x="6957" y="1083"/>
                </a:cubicBezTo>
                <a:cubicBezTo>
                  <a:pt x="6957" y="1083"/>
                  <a:pt x="6940" y="923"/>
                  <a:pt x="6871" y="708"/>
                </a:cubicBezTo>
                <a:cubicBezTo>
                  <a:pt x="6802" y="493"/>
                  <a:pt x="6680" y="223"/>
                  <a:pt x="6471" y="0"/>
                </a:cubicBezTo>
                <a:lnTo>
                  <a:pt x="559" y="0"/>
                </a:lnTo>
                <a:close/>
              </a:path>
            </a:pathLst>
          </a:custGeom>
          <a:solidFill>
            <a:srgbClr val="FF2600">
              <a:alpha val="50000"/>
            </a:srgbClr>
          </a:solidFill>
          <a:ln w="25400">
            <a:solidFill>
              <a:srgbClr val="4E8033"/>
            </a:solidFill>
          </a:ln>
        </p:spPr>
        <p:txBody>
          <a:bodyPr lIns="65023" tIns="65023" rIns="65023" bIns="65023" anchor="ctr"/>
          <a:lstStyle/>
          <a:p>
            <a:pPr>
              <a:defRPr sz="340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132" name="Language for…"/>
          <p:cNvSpPr txBox="1"/>
          <p:nvPr/>
        </p:nvSpPr>
        <p:spPr>
          <a:xfrm>
            <a:off x="773792" y="5189460"/>
            <a:ext cx="1865353" cy="19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>
              <a:defRPr sz="2600">
                <a:solidFill>
                  <a:srgbClr val="000000"/>
                </a:solidFill>
              </a:defRPr>
            </a:pPr>
            <a:r>
              <a:t>Language for</a:t>
            </a:r>
          </a:p>
          <a:p>
            <a:pPr>
              <a:defRPr sz="2600">
                <a:solidFill>
                  <a:srgbClr val="000000"/>
                </a:solidFill>
              </a:defRPr>
            </a:pPr>
            <a:r>
              <a:t>control</a:t>
            </a:r>
          </a:p>
          <a:p>
            <a:pPr>
              <a:defRPr sz="2600">
                <a:solidFill>
                  <a:srgbClr val="000000"/>
                </a:solidFill>
              </a:defRPr>
            </a:pPr>
            <a:r>
              <a:t>logic</a:t>
            </a:r>
          </a:p>
        </p:txBody>
      </p:sp>
      <p:sp>
        <p:nvSpPr>
          <p:cNvPr id="133" name="Verify against original design intent"/>
          <p:cNvSpPr txBox="1"/>
          <p:nvPr/>
        </p:nvSpPr>
        <p:spPr>
          <a:xfrm>
            <a:off x="6147141" y="2121181"/>
            <a:ext cx="6811973" cy="6163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r>
              <a:rPr sz="2800" dirty="0"/>
              <a:t>Convergence of:</a:t>
            </a:r>
          </a:p>
          <a:p>
            <a:endParaRPr sz="2800" dirty="0"/>
          </a:p>
          <a:p>
            <a:pPr marL="340894" indent="-340894">
              <a:buSzPct val="100000"/>
              <a:buChar char="•"/>
            </a:pPr>
            <a:r>
              <a:rPr sz="2800" dirty="0"/>
              <a:t>Open standard control protocol for communications, objects and services</a:t>
            </a:r>
          </a:p>
          <a:p>
            <a:pPr marL="340894" indent="-340894">
              <a:buSzPct val="100000"/>
              <a:buChar char="•"/>
            </a:pPr>
            <a:r>
              <a:rPr sz="2800" dirty="0"/>
              <a:t>Semantic tagging to identify system data</a:t>
            </a:r>
          </a:p>
          <a:p>
            <a:pPr marL="340894" indent="-340894">
              <a:buSzPct val="100000"/>
              <a:buChar char="•"/>
            </a:pPr>
            <a:r>
              <a:rPr sz="2800" dirty="0"/>
              <a:t>Best in class control sequences</a:t>
            </a:r>
          </a:p>
          <a:p>
            <a:pPr marL="340894" indent="-340894">
              <a:buSzPct val="100000"/>
              <a:buChar char="•"/>
            </a:pPr>
            <a:r>
              <a:rPr sz="2800" dirty="0"/>
              <a:t>Open specification language for building systems &amp; controls</a:t>
            </a:r>
          </a:p>
          <a:p>
            <a:pPr marL="340894" indent="-340894">
              <a:buSzPct val="100000"/>
              <a:buChar char="•"/>
            </a:pPr>
            <a:r>
              <a:rPr sz="2800" dirty="0"/>
              <a:t>Capability to simulate actual feedback control coupled to energy models</a:t>
            </a:r>
          </a:p>
          <a:p>
            <a:pPr marL="340894" indent="-340894">
              <a:buSzPct val="100000"/>
              <a:buChar char="•"/>
            </a:pPr>
            <a:r>
              <a:rPr sz="2800" dirty="0"/>
              <a:t>Code generation for machine-to-machine translation</a:t>
            </a:r>
          </a:p>
          <a:p>
            <a:pPr marL="340894" indent="-340894">
              <a:buSzPct val="100000"/>
              <a:buChar char="•"/>
            </a:pPr>
            <a:r>
              <a:rPr sz="2800" dirty="0"/>
              <a:t>Need to control grid-interactive efficient buildings</a:t>
            </a:r>
          </a:p>
        </p:txBody>
      </p:sp>
      <p:sp>
        <p:nvSpPr>
          <p:cNvPr id="134" name="Line"/>
          <p:cNvSpPr/>
          <p:nvPr/>
        </p:nvSpPr>
        <p:spPr>
          <a:xfrm flipV="1">
            <a:off x="5740584" y="1226040"/>
            <a:ext cx="1" cy="6809402"/>
          </a:xfrm>
          <a:prstGeom prst="line">
            <a:avLst/>
          </a:prstGeom>
          <a:ln w="25400">
            <a:solidFill>
              <a:srgbClr val="011993"/>
            </a:solidFill>
            <a:miter lim="400000"/>
          </a:ln>
        </p:spPr>
        <p:txBody>
          <a:bodyPr lIns="65023" tIns="65023" rIns="65023" bIns="65023"/>
          <a:lstStyle/>
          <a:p>
            <a:pPr>
              <a:defRPr sz="340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/>
          </a:p>
        </p:txBody>
      </p:sp>
      <p:sp>
        <p:nvSpPr>
          <p:cNvPr id="135" name="ASHRAE Guideline 36…"/>
          <p:cNvSpPr txBox="1"/>
          <p:nvPr/>
        </p:nvSpPr>
        <p:spPr>
          <a:xfrm>
            <a:off x="2968793" y="5713652"/>
            <a:ext cx="2032001" cy="1003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>
              <a:defRPr sz="2600">
                <a:solidFill>
                  <a:srgbClr val="000000"/>
                </a:solidFill>
              </a:defRPr>
            </a:pPr>
            <a:r>
              <a:t>ASHRAE Guideline 36</a:t>
            </a:r>
          </a:p>
          <a:p>
            <a:pPr>
              <a:defRPr sz="2600">
                <a:solidFill>
                  <a:srgbClr val="000000"/>
                </a:solidFill>
              </a:defRPr>
            </a:pPr>
            <a:r>
              <a:t>Guideline 36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penBuildingControl Project Statu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OpenBuildingControl Project Status</a:t>
            </a:r>
          </a:p>
        </p:txBody>
      </p:sp>
      <p:sp>
        <p:nvSpPr>
          <p:cNvPr id="138" name="Slide Number"/>
          <p:cNvSpPr>
            <a:spLocks noGrp="1"/>
          </p:cNvSpPr>
          <p:nvPr>
            <p:ph type="sldNum" sz="quarter" idx="2"/>
          </p:nvPr>
        </p:nvSpPr>
        <p:spPr>
          <a:xfrm>
            <a:off x="6496050" y="9258300"/>
            <a:ext cx="241402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hase I Statu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Arial Black"/>
                <a:cs typeface="Arial Black"/>
              </a:rPr>
              <a:t>Phase I Status</a:t>
            </a:r>
          </a:p>
        </p:txBody>
      </p:sp>
      <p:sp>
        <p:nvSpPr>
          <p:cNvPr id="141" name="Started in 2016, completes at the end of 2019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644071" indent="-326571">
              <a:buSzPct val="171000"/>
              <a:buChar char="•"/>
            </a:pPr>
            <a:r>
              <a:rPr sz="2800" dirty="0"/>
              <a:t>Started in 2016, completes at the end of 2019</a:t>
            </a:r>
          </a:p>
          <a:p>
            <a:pPr marL="644071" indent="-326571">
              <a:buSzPct val="171000"/>
              <a:buChar char="•"/>
            </a:pPr>
            <a:r>
              <a:rPr sz="2800" dirty="0"/>
              <a:t>Funded by DOE and CEC</a:t>
            </a:r>
          </a:p>
          <a:p>
            <a:pPr marL="644071" indent="-326571">
              <a:buSzPct val="171000"/>
              <a:buChar char="•"/>
            </a:pPr>
            <a:r>
              <a:rPr sz="2800" dirty="0"/>
              <a:t>Deliverables:</a:t>
            </a:r>
          </a:p>
          <a:p>
            <a:pPr marL="1088571" lvl="1" indent="-326571">
              <a:buSzPct val="171000"/>
            </a:pPr>
            <a:r>
              <a:rPr sz="2800" dirty="0"/>
              <a:t>Documented process used today for controls design and delivery</a:t>
            </a:r>
          </a:p>
          <a:p>
            <a:pPr marL="1088571" lvl="1" indent="-326571">
              <a:buSzPct val="171000"/>
            </a:pPr>
            <a:r>
              <a:rPr sz="2800" dirty="0"/>
              <a:t>Developed and reviewed CDL definitions</a:t>
            </a:r>
          </a:p>
          <a:p>
            <a:pPr marL="1088571" lvl="1" indent="-326571">
              <a:buSzPct val="171000"/>
            </a:pPr>
            <a:r>
              <a:rPr sz="2800" dirty="0"/>
              <a:t>Completed initial sequences</a:t>
            </a:r>
          </a:p>
          <a:p>
            <a:pPr marL="1088571" lvl="1" indent="-326571">
              <a:buSzPct val="171000"/>
            </a:pPr>
            <a:r>
              <a:rPr sz="2800" dirty="0"/>
              <a:t>Parallel work ongoing in modifying EnergyPlus to support controls modeling</a:t>
            </a:r>
          </a:p>
          <a:p>
            <a:pPr marL="1088571" lvl="1" indent="-326571">
              <a:buSzPct val="171000"/>
            </a:pPr>
            <a:r>
              <a:rPr sz="2800" dirty="0"/>
              <a:t>Developed a commercialization plan</a:t>
            </a:r>
          </a:p>
          <a:p>
            <a:pPr marL="1088571" lvl="1" indent="-326571">
              <a:buSzPct val="171000"/>
            </a:pPr>
            <a:r>
              <a:rPr sz="2800" dirty="0"/>
              <a:t>Modeled performance and wrote case study reports</a:t>
            </a:r>
          </a:p>
          <a:p>
            <a:pPr marL="1088571" lvl="1" indent="-326571">
              <a:buSzPct val="171000"/>
            </a:pPr>
            <a:r>
              <a:rPr sz="2800" dirty="0"/>
              <a:t>Pilot project to translate CDL into a proprietary language (ALC Eikon)</a:t>
            </a:r>
          </a:p>
        </p:txBody>
      </p:sp>
      <p:sp>
        <p:nvSpPr>
          <p:cNvPr id="142" name="Slide Number"/>
          <p:cNvSpPr>
            <a:spLocks noGrp="1"/>
          </p:cNvSpPr>
          <p:nvPr>
            <p:ph type="sldNum" sz="quarter" idx="2"/>
          </p:nvPr>
        </p:nvSpPr>
        <p:spPr>
          <a:xfrm>
            <a:off x="12668250" y="9220200"/>
            <a:ext cx="2286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hase II Plan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Arial Black"/>
                <a:cs typeface="Arial Black"/>
              </a:rPr>
              <a:t>Phase II Plans</a:t>
            </a:r>
          </a:p>
        </p:txBody>
      </p:sp>
      <p:sp>
        <p:nvSpPr>
          <p:cNvPr id="145" name="Work starts in late 2019 and goes through 2022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644071" indent="-326571">
              <a:buSzPct val="171000"/>
              <a:buChar char="•"/>
            </a:pPr>
            <a:r>
              <a:rPr sz="2800" dirty="0"/>
              <a:t>Work starts in late 2019 and goes through 2022</a:t>
            </a:r>
          </a:p>
          <a:p>
            <a:pPr marL="644071" indent="-326571">
              <a:buSzPct val="171000"/>
              <a:buChar char="•"/>
            </a:pPr>
            <a:r>
              <a:rPr sz="2800" dirty="0"/>
              <a:t>Funding is from DOE</a:t>
            </a:r>
          </a:p>
          <a:p>
            <a:pPr marL="644071" indent="-326571">
              <a:buSzPct val="171000"/>
              <a:buChar char="•"/>
            </a:pPr>
            <a:r>
              <a:rPr sz="2800" dirty="0"/>
              <a:t>Key Deliverables:</a:t>
            </a:r>
          </a:p>
          <a:p>
            <a:pPr marL="1088571" lvl="1" indent="-326571">
              <a:buSzPct val="171000"/>
            </a:pPr>
            <a:r>
              <a:rPr sz="2800" dirty="0"/>
              <a:t>Expansion of sequence library </a:t>
            </a:r>
          </a:p>
          <a:p>
            <a:pPr marL="1088571" lvl="1" indent="-326571">
              <a:buSzPct val="171000"/>
            </a:pPr>
            <a:r>
              <a:rPr sz="2800" dirty="0"/>
              <a:t>CDL improvements to aid translation to proprietary control languages</a:t>
            </a:r>
          </a:p>
          <a:p>
            <a:pPr marL="1088571" lvl="1" indent="-326571">
              <a:buSzPct val="171000"/>
            </a:pPr>
            <a:r>
              <a:rPr sz="2800" dirty="0"/>
              <a:t>Development of a controls sequence design tool</a:t>
            </a:r>
          </a:p>
          <a:p>
            <a:pPr marL="1088571" lvl="1" indent="-326571">
              <a:buSzPct val="171000"/>
            </a:pPr>
            <a:r>
              <a:rPr sz="2800" dirty="0"/>
              <a:t>Addition of semantic tagging support</a:t>
            </a:r>
          </a:p>
          <a:p>
            <a:pPr marL="1088571" lvl="1" indent="-326571">
              <a:buSzPct val="171000"/>
            </a:pPr>
            <a:r>
              <a:rPr sz="2800" dirty="0"/>
              <a:t>Continued support for improvements to EnergyPlus to support controls modeling</a:t>
            </a:r>
          </a:p>
          <a:p>
            <a:pPr marL="1088571" lvl="1" indent="-326571">
              <a:buSzPct val="171000"/>
            </a:pPr>
            <a:r>
              <a:rPr sz="2800" dirty="0"/>
              <a:t>Support for making CDL an ANSI standard</a:t>
            </a:r>
          </a:p>
          <a:p>
            <a:pPr marL="1088571" lvl="1" indent="-326571">
              <a:buSzPct val="171000"/>
            </a:pPr>
            <a:r>
              <a:rPr sz="2800" dirty="0"/>
              <a:t>Continued industry outreach and collaboration </a:t>
            </a:r>
          </a:p>
        </p:txBody>
      </p:sp>
      <p:sp>
        <p:nvSpPr>
          <p:cNvPr id="146" name="Slide Number"/>
          <p:cNvSpPr>
            <a:spLocks noGrp="1"/>
          </p:cNvSpPr>
          <p:nvPr>
            <p:ph type="sldNum" sz="quarter" idx="2"/>
          </p:nvPr>
        </p:nvSpPr>
        <p:spPr>
          <a:xfrm>
            <a:off x="12668250" y="9220200"/>
            <a:ext cx="2286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011993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8669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11993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8669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11993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984</Words>
  <Application>Microsoft Macintosh PowerPoint</Application>
  <PresentationFormat>Custom</PresentationFormat>
  <Paragraphs>161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White</vt:lpstr>
      <vt:lpstr>PowerPoint Presentation</vt:lpstr>
      <vt:lpstr>Meeting Objectives</vt:lpstr>
      <vt:lpstr>Agenda</vt:lpstr>
      <vt:lpstr>Challenge</vt:lpstr>
      <vt:lpstr>Vision</vt:lpstr>
      <vt:lpstr>What is missing?                     Why now?</vt:lpstr>
      <vt:lpstr>OpenBuildingControl Project Status</vt:lpstr>
      <vt:lpstr>Phase I Status</vt:lpstr>
      <vt:lpstr>Phase II Plans</vt:lpstr>
      <vt:lpstr>Use Cases for Verification </vt:lpstr>
      <vt:lpstr>Goals:</vt:lpstr>
      <vt:lpstr>Use Cases for Controls Verification / Commissioning </vt:lpstr>
      <vt:lpstr>Tools and Documentation for Controls Verification</vt:lpstr>
      <vt:lpstr>Control Sequence Selection and Configuration Tool</vt:lpstr>
      <vt:lpstr>Discussion and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Paul Ehrlich</cp:lastModifiedBy>
  <cp:revision>4</cp:revision>
  <dcterms:modified xsi:type="dcterms:W3CDTF">2019-09-10T15:34:46Z</dcterms:modified>
</cp:coreProperties>
</file>