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320" autoAdjust="0"/>
  </p:normalViewPr>
  <p:slideViewPr>
    <p:cSldViewPr snapToGrid="0">
      <p:cViewPr varScale="1">
        <p:scale>
          <a:sx n="89" d="100"/>
          <a:sy n="89" d="100"/>
        </p:scale>
        <p:origin x="1282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c42c95c23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c42c95c23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 sz="1300">
                <a:solidFill>
                  <a:schemeClr val="dk1"/>
                </a:solidFill>
              </a:rPr>
              <a:t>인식 과정에서 높은 수준의 추상화로 인해 어려운 시각적 감정 분석 문제를 해결하고자</a:t>
            </a: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 sz="1300">
                <a:solidFill>
                  <a:schemeClr val="dk1"/>
                </a:solidFill>
              </a:rPr>
              <a:t>WSCNet(Weakly Supervised Coupled Convolutional Network)을 소개하고자</a:t>
            </a:r>
            <a:endParaRPr sz="1300">
              <a:solidFill>
                <a:schemeClr val="dk1"/>
              </a:solidFill>
            </a:endParaRPr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 sz="1300">
                <a:solidFill>
                  <a:schemeClr val="dk1"/>
                </a:solidFill>
              </a:rPr>
              <a:t>WSCNet은 detection branch에서 cross spatial pooling을 사용하여 fully convolutional network를 훈련하고 semantic map를 감지한다.</a:t>
            </a:r>
            <a:endParaRPr sz="1300">
              <a:solidFill>
                <a:schemeClr val="dk1"/>
              </a:solidFill>
            </a:endParaRPr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 sz="1300">
                <a:solidFill>
                  <a:schemeClr val="dk1"/>
                </a:solidFill>
              </a:rPr>
              <a:t>Classification branch에서 강력한 표현을 위해 semantic map를 feature map과 결합하여 holistic 정보와 localized 정보를 모두 활용한다.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c42c95c2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c42c95c23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우선 오른쪽에 pretrained model이 있습니다. Linear layer를 사용하는 대신 두 가지 detection, classification 라는 2개의 branch가 있는 것을 확인할 수 있다. </a:t>
            </a:r>
            <a:endParaRPr sz="13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c42c95c2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c42c95c2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Detection branch 를 설명하겠다. 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(C - label 수, K - 해당 label의 filter수)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Fully convolutional network(FCN)의 마지막 layer에서 size가 w*h*n 인 feature map가 output으로 나왔다고 가정할 때 k*C 개의 1x1 filter로 convolution 연산을 하면 size가 w*h*kC 인 새로운 feature map가 생성된다. 여기서 layer마다 global max pooling 연산을 하면 kC*1 vector가 나오고 이 vector 원소들을  해당하는 label의 원소끼리 평균하면 vector v가 output으로 나온다. 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Cross spatial pooling 하고 나온 v vector를 사용하여 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FCN에서 나온 feature map의 해당 label의 feature map끼리 평균하면 C개의 map가 나오는데 vector v와 원소끼리 곱하고 다 더하면 semantic map가 생성된다</a:t>
            </a:r>
            <a:endParaRPr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c42c95c3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c42c95c3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다음은 detection branch의 output 예제이다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c42c95c23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c42c95c23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Classification branch 를 설명하겠다.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FCN의 output인 size가 w*h*n인 feature map 를 F 라고 함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그리고 M 로 F의 각각 feature map 를 곱하고 나온 map U를 F와 concatenation 연산을 하면 semantic vector, d 가 나온다.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나온 d vector 를  label수인 C개의 노드가 있는 linear layer 그리고 softmax라는 연결해서 결국 출력 확률을 구한다.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c42c95c23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c42c95c23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과 detection branch 는 둘다 negative log likelihood 를 사용해서 loss 를 구했다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학습 시 두개의 loss의 합이 최소될 때까지 학습을 반복하는 것이다.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</a:rPr>
              <a:t>Purpose of the research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en" sz="1700">
                <a:solidFill>
                  <a:schemeClr val="dk1"/>
                </a:solidFill>
              </a:rPr>
              <a:t>To solve the problem of visual sentiment analysis, which is challenging due to the high-level abstraction in the recognition process.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en" sz="1700">
                <a:solidFill>
                  <a:schemeClr val="dk1"/>
                </a:solidFill>
              </a:rPr>
              <a:t>To introduce a weakly supervised coupled convolutional network (WSCNet).</a:t>
            </a:r>
            <a:endParaRPr sz="1700">
              <a:solidFill>
                <a:schemeClr val="dk1"/>
              </a:solidFill>
            </a:endParaRPr>
          </a:p>
          <a:p>
            <a:pPr marL="9144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WSCNet detects a </a:t>
            </a:r>
            <a:r>
              <a:rPr lang="en" sz="1600" u="sng">
                <a:solidFill>
                  <a:schemeClr val="dk1"/>
                </a:solidFill>
              </a:rPr>
              <a:t>sentiment-specific soft map by training a fully convolutional network with the cross spatial pooling strategy in the detection branch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marL="9144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Both the holistic and localized information are utilized by </a:t>
            </a:r>
            <a:r>
              <a:rPr lang="en" sz="1600" u="sng">
                <a:solidFill>
                  <a:schemeClr val="dk1"/>
                </a:solidFill>
              </a:rPr>
              <a:t>coupling the sentiment map with deep features</a:t>
            </a:r>
            <a:r>
              <a:rPr lang="en" sz="1600">
                <a:solidFill>
                  <a:schemeClr val="dk1"/>
                </a:solidFill>
              </a:rPr>
              <a:t> for robust representation in the classification branch.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700">
              <a:solidFill>
                <a:schemeClr val="dk1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311700" y="430925"/>
            <a:ext cx="8520600" cy="4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/>
              <a:t>WSCNet: Weakly Supervised Coupled Networks for Visual Sentiment Classification and Detection</a:t>
            </a:r>
            <a:endParaRPr sz="2500"/>
          </a:p>
        </p:txBody>
      </p:sp>
      <p:cxnSp>
        <p:nvCxnSpPr>
          <p:cNvPr id="56" name="Google Shape;56;p13"/>
          <p:cNvCxnSpPr/>
          <p:nvPr/>
        </p:nvCxnSpPr>
        <p:spPr>
          <a:xfrm rot="10800000" flipH="1">
            <a:off x="385350" y="827825"/>
            <a:ext cx="8373300" cy="1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Method</a:t>
            </a:r>
            <a:endParaRPr b="1">
              <a:solidFill>
                <a:schemeClr val="dk1"/>
              </a:solidFill>
            </a:endParaRPr>
          </a:p>
          <a:p>
            <a:pPr marL="45720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cxnSp>
        <p:nvCxnSpPr>
          <p:cNvPr id="62" name="Google Shape;62;p14"/>
          <p:cNvCxnSpPr/>
          <p:nvPr/>
        </p:nvCxnSpPr>
        <p:spPr>
          <a:xfrm rot="10800000" flipH="1">
            <a:off x="385350" y="827825"/>
            <a:ext cx="8373300" cy="1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30925"/>
            <a:ext cx="8520600" cy="4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/>
              <a:t>WSCNet: Weakly Supervised Coupled Networks for Visual Sentiment Classification and Detection</a:t>
            </a:r>
            <a:endParaRPr sz="2500"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l="3215" t="6555" r="3037" b="6381"/>
          <a:stretch/>
        </p:blipFill>
        <p:spPr>
          <a:xfrm>
            <a:off x="748675" y="1588350"/>
            <a:ext cx="7554548" cy="28453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2868325" y="2841699"/>
            <a:ext cx="787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 * h * n</a:t>
            </a:r>
            <a:endParaRPr sz="1000"/>
          </a:p>
        </p:txBody>
      </p:sp>
      <p:sp>
        <p:nvSpPr>
          <p:cNvPr id="66" name="Google Shape;66;p14"/>
          <p:cNvSpPr txBox="1"/>
          <p:nvPr/>
        </p:nvSpPr>
        <p:spPr>
          <a:xfrm>
            <a:off x="5619975" y="1944600"/>
            <a:ext cx="709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C*1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Method</a:t>
            </a:r>
            <a:endParaRPr b="1">
              <a:solidFill>
                <a:schemeClr val="dk1"/>
              </a:solidFill>
            </a:endParaRPr>
          </a:p>
          <a:p>
            <a:pPr marL="457200" lvl="0" indent="-33020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Detection branch </a:t>
            </a:r>
            <a:endParaRPr sz="1600">
              <a:solidFill>
                <a:schemeClr val="dk1"/>
              </a:solidFill>
            </a:endParaRPr>
          </a:p>
          <a:p>
            <a:pPr marL="914400" lvl="1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Suppose we have batch size is N and label size is C</a:t>
            </a:r>
            <a:endParaRPr sz="1200">
              <a:solidFill>
                <a:schemeClr val="dk1"/>
              </a:solidFill>
            </a:endParaRPr>
          </a:p>
          <a:p>
            <a:pPr marL="914400" lvl="1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Feature map (w*h*n) from the last layer fully connected layer</a:t>
            </a:r>
            <a:endParaRPr sz="1200">
              <a:solidFill>
                <a:schemeClr val="dk1"/>
              </a:solidFill>
            </a:endParaRPr>
          </a:p>
          <a:p>
            <a:pPr marL="914400" lvl="1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Number of 1x1 filters: K*C </a:t>
            </a:r>
            <a:endParaRPr sz="1200">
              <a:solidFill>
                <a:schemeClr val="dk1"/>
              </a:solidFill>
            </a:endParaRPr>
          </a:p>
          <a:p>
            <a:pPr marL="1371600" lvl="2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>
                <a:solidFill>
                  <a:schemeClr val="dk1"/>
                </a:solidFill>
              </a:rPr>
              <a:t>to capture multiple information for each label</a:t>
            </a:r>
            <a:endParaRPr sz="1200">
              <a:solidFill>
                <a:schemeClr val="dk1"/>
              </a:solidFill>
            </a:endParaRPr>
          </a:p>
          <a:p>
            <a:pPr marL="1371600" lvl="2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C: number of sentiment label</a:t>
            </a:r>
            <a:endParaRPr sz="1200">
              <a:solidFill>
                <a:schemeClr val="dk1"/>
              </a:solidFill>
            </a:endParaRPr>
          </a:p>
          <a:p>
            <a:pPr marL="1371600" lvl="2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K: number of filters for each label</a:t>
            </a:r>
            <a:endParaRPr sz="12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9144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cxnSp>
        <p:nvCxnSpPr>
          <p:cNvPr id="72" name="Google Shape;72;p15"/>
          <p:cNvCxnSpPr/>
          <p:nvPr/>
        </p:nvCxnSpPr>
        <p:spPr>
          <a:xfrm rot="10800000" flipH="1">
            <a:off x="385350" y="827825"/>
            <a:ext cx="8373300" cy="1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430925"/>
            <a:ext cx="8520600" cy="4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/>
              <a:t>WSCNet: Weakly Supervised Coupled Networks for Visual Sentiment Classification and Detection</a:t>
            </a:r>
            <a:endParaRPr sz="2500"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1825" y="1372250"/>
            <a:ext cx="3617350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1750" y="3846475"/>
            <a:ext cx="3125750" cy="6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0625" y="3895075"/>
            <a:ext cx="2171073" cy="67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Method</a:t>
            </a:r>
            <a:endParaRPr b="1">
              <a:solidFill>
                <a:schemeClr val="dk1"/>
              </a:solidFill>
            </a:endParaRPr>
          </a:p>
          <a:p>
            <a:pPr marL="457200" lvl="0" indent="-33020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Detection branch </a:t>
            </a:r>
            <a:endParaRPr sz="16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cxnSp>
        <p:nvCxnSpPr>
          <p:cNvPr id="82" name="Google Shape;82;p16"/>
          <p:cNvCxnSpPr/>
          <p:nvPr/>
        </p:nvCxnSpPr>
        <p:spPr>
          <a:xfrm rot="10800000" flipH="1">
            <a:off x="385350" y="827825"/>
            <a:ext cx="8373300" cy="1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430925"/>
            <a:ext cx="8520600" cy="4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/>
              <a:t>WSCNet: Weakly Supervised Coupled Networks for Visual Sentiment Classification and Detection</a:t>
            </a:r>
            <a:endParaRPr sz="2500"/>
          </a:p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l="1711" t="2549" r="1595" b="64936"/>
          <a:stretch/>
        </p:blipFill>
        <p:spPr>
          <a:xfrm>
            <a:off x="443675" y="2328650"/>
            <a:ext cx="3908725" cy="148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t="34988"/>
          <a:stretch/>
        </p:blipFill>
        <p:spPr>
          <a:xfrm>
            <a:off x="4862300" y="1827000"/>
            <a:ext cx="3669126" cy="269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17"/>
          <p:cNvCxnSpPr/>
          <p:nvPr/>
        </p:nvCxnSpPr>
        <p:spPr>
          <a:xfrm rot="10800000" flipH="1">
            <a:off x="385350" y="827825"/>
            <a:ext cx="8373300" cy="1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430925"/>
            <a:ext cx="8520600" cy="4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/>
              <a:t>WSCNet: Weakly Supervised Coupled Networks for Visual Sentiment Classification and Detection</a:t>
            </a:r>
            <a:endParaRPr sz="250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Method</a:t>
            </a:r>
            <a:endParaRPr b="1">
              <a:solidFill>
                <a:schemeClr val="dk1"/>
              </a:solidFill>
            </a:endParaRPr>
          </a:p>
          <a:p>
            <a:pPr marL="457200" lvl="0" indent="-33020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Classification branch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Semantic map: M, Feature map: F</a:t>
            </a:r>
            <a:endParaRPr sz="1600">
              <a:solidFill>
                <a:schemeClr val="dk1"/>
              </a:solidFill>
            </a:endParaRPr>
          </a:p>
          <a:p>
            <a:pPr marL="45720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l="1960" t="4278"/>
          <a:stretch/>
        </p:blipFill>
        <p:spPr>
          <a:xfrm>
            <a:off x="3337425" y="2887200"/>
            <a:ext cx="5421225" cy="174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 rotWithShape="1">
          <a:blip r:embed="rId4">
            <a:alphaModFix/>
          </a:blip>
          <a:srcRect l="10127" t="30699" r="12148"/>
          <a:stretch/>
        </p:blipFill>
        <p:spPr>
          <a:xfrm>
            <a:off x="879375" y="3448425"/>
            <a:ext cx="2047275" cy="50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 rotWithShape="1">
          <a:blip r:embed="rId5">
            <a:alphaModFix/>
          </a:blip>
          <a:srcRect t="14472" b="-8"/>
          <a:stretch/>
        </p:blipFill>
        <p:spPr>
          <a:xfrm>
            <a:off x="994325" y="2437287"/>
            <a:ext cx="5314226" cy="26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Google Shape;100;p18"/>
          <p:cNvCxnSpPr/>
          <p:nvPr/>
        </p:nvCxnSpPr>
        <p:spPr>
          <a:xfrm rot="10800000" flipH="1">
            <a:off x="385350" y="827825"/>
            <a:ext cx="8373300" cy="1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311700" y="430925"/>
            <a:ext cx="8520600" cy="4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/>
              <a:t>WSCNet: Weakly Supervised Coupled Networks for Visual Sentiment Classification and Detection</a:t>
            </a:r>
            <a:endParaRPr sz="2500"/>
          </a:p>
        </p:txBody>
      </p:sp>
      <p:sp>
        <p:nvSpPr>
          <p:cNvPr id="102" name="Google Shape;10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Method</a:t>
            </a:r>
            <a:endParaRPr b="1">
              <a:solidFill>
                <a:schemeClr val="dk1"/>
              </a:solidFill>
            </a:endParaRPr>
          </a:p>
          <a:p>
            <a:pPr marL="457200" lvl="0" indent="-33020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Joint Loss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Negative log likelihood function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Training until the sum of losses are the lowest </a:t>
            </a:r>
            <a:endParaRPr sz="1600">
              <a:solidFill>
                <a:schemeClr val="dk1"/>
              </a:solidFill>
            </a:endParaRPr>
          </a:p>
          <a:p>
            <a:pPr marL="9144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</a:t>
            </a:r>
            <a:endParaRPr sz="1600">
              <a:solidFill>
                <a:schemeClr val="dk1"/>
              </a:solidFill>
            </a:endParaRPr>
          </a:p>
          <a:p>
            <a:pPr marL="45720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6450" y="2571750"/>
            <a:ext cx="2653363" cy="41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585</Words>
  <Application>Microsoft Office PowerPoint</Application>
  <PresentationFormat>On-screen Show (16:9)</PresentationFormat>
  <Paragraphs>52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Simple Light</vt:lpstr>
      <vt:lpstr>WSCNet: Weakly Supervised Coupled Networks for Visual Sentiment Classification and Detection</vt:lpstr>
      <vt:lpstr>WSCNet: Weakly Supervised Coupled Networks for Visual Sentiment Classification and Detection</vt:lpstr>
      <vt:lpstr>WSCNet: Weakly Supervised Coupled Networks for Visual Sentiment Classification and Detection</vt:lpstr>
      <vt:lpstr>WSCNet: Weakly Supervised Coupled Networks for Visual Sentiment Classification and Detection</vt:lpstr>
      <vt:lpstr>WSCNet: Weakly Supervised Coupled Networks for Visual Sentiment Classification and Detection</vt:lpstr>
      <vt:lpstr>WSCNet: Weakly Supervised Coupled Networks for Visual Sentiment Classification and Detection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WSCNet: Weakly Supervised Coupled Networks for Visual Sentiment Classification and Detection</dc:title>
  <cp:lastModifiedBy>Batbold Nemekhbold</cp:lastModifiedBy>
  <cp:revision>1</cp:revision>
  <dcterms:modified xsi:type="dcterms:W3CDTF">2021-11-14T11:05:51Z</dcterms:modified>
</cp:coreProperties>
</file>