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42D2-8897-40AB-99F3-2C12FEDF9C4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7CDF0-5600-40FE-AB03-98D2014D8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2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Cottrell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is to describe the current change with time as a response of controlled potential.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this study, since the current is constantly supplied for given time,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equation is converted to regarding electrode area (A) as a function of time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average value is calculated by integrating the obtained equation and dividing it with total time. 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Though, Still the dynamic change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surface area can’t be presented with this approach.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the initial approach (which shown in the last presentation), this way makes sense more.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38613-808E-4E4A-9679-0D7BE2B862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0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6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4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8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7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0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1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69DB-0655-4FCB-AD9F-1A7A771F996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E732-E003-4997-BFD6-F72D14E8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0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학습 문제 해결방안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학습 유형 변경 </a:t>
            </a:r>
            <a:r>
              <a:rPr lang="en-US" altLang="ko-KR" sz="4000" dirty="0" smtClean="0"/>
              <a:t>to </a:t>
            </a:r>
            <a:r>
              <a:rPr lang="en-US" altLang="ko-KR" sz="4000" dirty="0" smtClean="0"/>
              <a:t>Unsupervised learning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Unsupervised </a:t>
            </a:r>
            <a:r>
              <a:rPr lang="en-US" altLang="ko-KR" dirty="0"/>
              <a:t>machine learning techniques do not require labeled training data.</a:t>
            </a:r>
            <a:endParaRPr lang="ko-KR" altLang="ko-KR" dirty="0"/>
          </a:p>
          <a:p>
            <a:r>
              <a:rPr lang="en-US" altLang="ko-KR" dirty="0"/>
              <a:t>For the application of machine learning to facility level safeguards, unsupervised techniques must be used. </a:t>
            </a:r>
            <a:endParaRPr lang="en-US" altLang="ko-KR" dirty="0" smtClean="0"/>
          </a:p>
          <a:p>
            <a:r>
              <a:rPr lang="en-US" altLang="ko-KR" dirty="0" smtClean="0"/>
              <a:t>With </a:t>
            </a:r>
            <a:r>
              <a:rPr lang="en-US" altLang="ko-KR" dirty="0"/>
              <a:t>unsupervised methods only normal data and few, if any, misuse cases are used to train the models.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use of unsupervised methods eliminates the burden of identifying all possible diversion pathways.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0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제안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SVM in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 series data </a:t>
            </a:r>
          </a:p>
          <a:p>
            <a:pPr lvl="1"/>
            <a:r>
              <a:rPr lang="ko-KR" altLang="en-US" dirty="0" smtClean="0"/>
              <a:t>데이터가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너무 적어서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이 불가능하다면</a:t>
            </a:r>
            <a:r>
              <a:rPr lang="en-US" altLang="ko-KR" dirty="0" smtClean="0"/>
              <a:t>, algorithm</a:t>
            </a:r>
            <a:r>
              <a:rPr lang="ko-KR" altLang="en-US" dirty="0" smtClean="0"/>
              <a:t>을 바꾸는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이럴 경우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 추출 문제가 있는 것으로 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8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Feature (input data) </a:t>
            </a:r>
            <a:r>
              <a:rPr lang="ko-KR" altLang="en-US" dirty="0" smtClean="0"/>
              <a:t>확장 방안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Experiment condition</a:t>
            </a:r>
            <a:r>
              <a:rPr lang="ko-KR" altLang="en-US" sz="1800" dirty="0" smtClean="0"/>
              <a:t> 추가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en-US" altLang="ko-KR" sz="1800" dirty="0" smtClean="0"/>
              <a:t>Current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(100 to 500 mA in 50</a:t>
            </a:r>
            <a:r>
              <a:rPr lang="en-US" altLang="ko-KR" sz="1800" dirty="0" smtClean="0"/>
              <a:t> mA</a:t>
            </a:r>
            <a:r>
              <a:rPr lang="en-US" altLang="ko-KR" sz="1800" dirty="0" smtClean="0"/>
              <a:t> interval) – fixed value</a:t>
            </a:r>
          </a:p>
          <a:p>
            <a:r>
              <a:rPr lang="ko-KR" altLang="en-US" sz="1800" dirty="0" smtClean="0"/>
              <a:t>이론에 입각한 인위적 계산 데이터 추가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Surface area (Appendix 1</a:t>
            </a:r>
            <a:r>
              <a:rPr lang="ko-KR" altLang="en-US" sz="1800" dirty="0" smtClean="0"/>
              <a:t> 참조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Data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2017</a:t>
            </a:r>
            <a:r>
              <a:rPr lang="ko-KR" altLang="en-US" sz="1800" dirty="0" smtClean="0"/>
              <a:t>년 실험한 데이터 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온도변화 실험도 수행함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찾아야 함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smtClean="0"/>
              <a:t>Preprocessing </a:t>
            </a:r>
            <a:r>
              <a:rPr lang="ko-KR" altLang="en-US" sz="1800" dirty="0" smtClean="0"/>
              <a:t>추가 작업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Smoothing: </a:t>
            </a:r>
            <a:r>
              <a:rPr lang="en-US" altLang="ko-KR" sz="1800" dirty="0" err="1" smtClean="0"/>
              <a:t>savitzky-Golay</a:t>
            </a:r>
            <a:r>
              <a:rPr lang="en-US" altLang="ko-KR" sz="1800" dirty="0" smtClean="0"/>
              <a:t> filter, moving average </a:t>
            </a:r>
            <a:r>
              <a:rPr lang="ko-KR" altLang="en-US" sz="1800" dirty="0" smtClean="0"/>
              <a:t>등 </a:t>
            </a:r>
            <a:r>
              <a:rPr lang="en-US" altLang="ko-KR" sz="1800" dirty="0" smtClean="0"/>
              <a:t>(Appendix 2</a:t>
            </a:r>
            <a:r>
              <a:rPr lang="ko-KR" altLang="en-US" sz="1800" dirty="0" smtClean="0"/>
              <a:t> 참조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신호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증폭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비례적으로 커지면 </a:t>
            </a:r>
            <a:r>
              <a:rPr lang="ko-KR" altLang="en-US" sz="1800" dirty="0" err="1" smtClean="0"/>
              <a:t>의미없으려나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또는 간섭 </a:t>
            </a:r>
            <a:r>
              <a:rPr lang="en-US" altLang="ko-KR" sz="1800" dirty="0" smtClean="0"/>
              <a:t>(Constructive or destructive interference</a:t>
            </a:r>
            <a:r>
              <a:rPr lang="ko-KR" altLang="en-US" sz="1800" baseline="-25000" dirty="0" err="1" smtClean="0"/>
              <a:t>상쇄간섭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시간에 따라 구간 설정해서 </a:t>
            </a:r>
            <a:r>
              <a:rPr lang="en-US" altLang="ko-KR" sz="1800" dirty="0" smtClean="0"/>
              <a:t>input</a:t>
            </a:r>
            <a:r>
              <a:rPr lang="ko-KR" altLang="en-US" sz="1800" dirty="0" smtClean="0"/>
              <a:t> 나누기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운전시간 </a:t>
            </a:r>
            <a:r>
              <a:rPr lang="en-US" altLang="ko-KR" sz="1800" dirty="0" smtClean="0"/>
              <a:t>= surface area</a:t>
            </a:r>
            <a:r>
              <a:rPr lang="ko-KR" altLang="en-US" sz="1800" dirty="0" smtClean="0"/>
              <a:t>의 간접적 </a:t>
            </a:r>
            <a:r>
              <a:rPr lang="en-US" altLang="ko-KR" sz="1800" dirty="0" smtClean="0"/>
              <a:t>indicator)</a:t>
            </a:r>
          </a:p>
          <a:p>
            <a:pPr lvl="2"/>
            <a:r>
              <a:rPr lang="en-US" altLang="ko-KR" sz="1800" dirty="0" smtClean="0"/>
              <a:t>Ex. </a:t>
            </a:r>
            <a:r>
              <a:rPr lang="ko-KR" altLang="en-US" sz="1800" dirty="0" smtClean="0"/>
              <a:t>초기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공전착이</a:t>
            </a:r>
            <a:r>
              <a:rPr lang="ko-KR" altLang="en-US" sz="1800" dirty="0" smtClean="0"/>
              <a:t> 주로 일어나는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수초 단위</a:t>
            </a:r>
            <a:r>
              <a:rPr lang="ko-KR" altLang="en-US" sz="1800" dirty="0"/>
              <a:t>로</a:t>
            </a:r>
            <a:r>
              <a:rPr lang="ko-KR" altLang="en-US" sz="1800" dirty="0" smtClean="0"/>
              <a:t> 데이터를 나누어 학습</a:t>
            </a:r>
            <a:r>
              <a:rPr lang="en-US" altLang="ko-KR" sz="1800" dirty="0" smtClean="0"/>
              <a:t>?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694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Appendi</a:t>
            </a:r>
            <a:r>
              <a:rPr lang="en-US" altLang="ko-KR" sz="2800" dirty="0" smtClean="0"/>
              <a:t>x 1. </a:t>
            </a:r>
            <a:r>
              <a:rPr lang="en-US" altLang="ko-KR" sz="2800" dirty="0" smtClean="0"/>
              <a:t>The </a:t>
            </a:r>
            <a:r>
              <a:rPr lang="en-US" altLang="ko-KR" sz="2800" dirty="0" smtClean="0"/>
              <a:t>cathode </a:t>
            </a:r>
            <a:r>
              <a:rPr lang="en-US" altLang="ko-KR" sz="2800" dirty="0" smtClean="0"/>
              <a:t>surface area </a:t>
            </a:r>
            <a:r>
              <a:rPr lang="en-US" altLang="ko-KR" sz="2800" dirty="0" smtClean="0"/>
              <a:t>is able </a:t>
            </a:r>
            <a:r>
              <a:rPr lang="en-US" altLang="ko-KR" sz="2800" dirty="0" smtClean="0"/>
              <a:t>be </a:t>
            </a:r>
            <a:r>
              <a:rPr lang="en-US" altLang="ko-KR" sz="2800" b="1" dirty="0" smtClean="0"/>
              <a:t>estimated </a:t>
            </a:r>
            <a:br>
              <a:rPr lang="en-US" altLang="ko-KR" sz="2800" b="1" dirty="0" smtClean="0"/>
            </a:br>
            <a:r>
              <a:rPr lang="en-US" altLang="ko-KR" sz="2800" dirty="0" smtClean="0"/>
              <a:t>based </a:t>
            </a:r>
            <a:r>
              <a:rPr lang="en-US" altLang="ko-KR" sz="2800" dirty="0"/>
              <a:t>on </a:t>
            </a:r>
            <a:r>
              <a:rPr lang="en-US" altLang="ko-KR" sz="2800" dirty="0" smtClean="0"/>
              <a:t>the </a:t>
            </a:r>
            <a:r>
              <a:rPr lang="en-US" altLang="ko-KR" sz="2800" dirty="0" smtClean="0"/>
              <a:t>Cottrell </a:t>
            </a:r>
            <a:r>
              <a:rPr lang="en-US" altLang="ko-KR" sz="2800" dirty="0" smtClean="0"/>
              <a:t>equation 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Cottrell equation: 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Experiment </a:t>
            </a:r>
            <a:r>
              <a:rPr lang="en-US" altLang="ko-KR" sz="2000" dirty="0" smtClean="0"/>
              <a:t>condition: </a:t>
            </a:r>
          </a:p>
          <a:p>
            <a:pPr lvl="1"/>
            <a:r>
              <a:rPr lang="en-US" altLang="ko-KR" sz="2000" dirty="0" smtClean="0"/>
              <a:t>Constant current: </a:t>
            </a:r>
            <a:r>
              <a:rPr lang="en-US" altLang="ko-K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dirty="0" smtClean="0"/>
              <a:t> 		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Concentration </a:t>
            </a:r>
            <a:r>
              <a:rPr lang="en-US" altLang="ko-KR" sz="2000" dirty="0" smtClean="0"/>
              <a:t>is ~10 </a:t>
            </a:r>
            <a:r>
              <a:rPr lang="en-US" altLang="ko-KR" sz="2000" dirty="0" err="1" smtClean="0"/>
              <a:t>wt</a:t>
            </a:r>
            <a:r>
              <a:rPr lang="en-US" altLang="ko-KR" sz="2000" dirty="0" smtClean="0"/>
              <a:t> of </a:t>
            </a:r>
            <a:r>
              <a:rPr lang="en-US" altLang="ko-KR" sz="2000" dirty="0" smtClean="0"/>
              <a:t>LnCl</a:t>
            </a:r>
            <a:r>
              <a:rPr lang="en-US" altLang="ko-KR" sz="2000" baseline="-25000" dirty="0" smtClean="0"/>
              <a:t>3</a:t>
            </a:r>
            <a:endParaRPr lang="en-US" altLang="ko-KR" sz="2000" baseline="-25000" dirty="0" smtClean="0"/>
          </a:p>
          <a:p>
            <a:r>
              <a:rPr lang="en-US" altLang="ko-KR" sz="2000" dirty="0" smtClean="0"/>
              <a:t>Ex. When applied current is 0.1 A 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C36C-F9BC-429F-8A2B-FC073CE00614}" type="slidenum">
              <a:rPr lang="ko-KR" altLang="en-US" smtClean="0"/>
              <a:t>5</a:t>
            </a:fld>
            <a:r>
              <a:rPr lang="en-US" altLang="ko-KR" dirty="0" smtClean="0"/>
              <a:t>/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"/>
              <p:cNvSpPr txBox="1"/>
              <p:nvPr/>
            </p:nvSpPr>
            <p:spPr>
              <a:xfrm>
                <a:off x="1333253" y="2338293"/>
                <a:ext cx="4434227" cy="88562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𝑛𝐹𝐴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ko-KR" altLang="en-US" sz="2400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num>
                        <m:den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𝑛𝐹</m:t>
                          </m:r>
                          <m:sSub>
                            <m:sSubPr>
                              <m:ctrlP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53" y="2338293"/>
                <a:ext cx="4434227" cy="885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6262533" y="2081241"/>
            <a:ext cx="4859257" cy="2916456"/>
            <a:chOff x="174994" y="2411896"/>
            <a:chExt cx="6572058" cy="394445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994" y="2411896"/>
              <a:ext cx="6572058" cy="3944454"/>
            </a:xfrm>
            <a:prstGeom prst="rect">
              <a:avLst/>
            </a:prstGeom>
          </p:spPr>
        </p:pic>
        <p:sp>
          <p:nvSpPr>
            <p:cNvPr id="12" name="자유형 11"/>
            <p:cNvSpPr/>
            <p:nvPr/>
          </p:nvSpPr>
          <p:spPr>
            <a:xfrm>
              <a:off x="1122680" y="3484880"/>
              <a:ext cx="5313680" cy="2001520"/>
            </a:xfrm>
            <a:custGeom>
              <a:avLst/>
              <a:gdLst>
                <a:gd name="connsiteX0" fmla="*/ 5313680 w 5313680"/>
                <a:gd name="connsiteY0" fmla="*/ 0 h 2001520"/>
                <a:gd name="connsiteX1" fmla="*/ 5313680 w 5313680"/>
                <a:gd name="connsiteY1" fmla="*/ 2001520 h 2001520"/>
                <a:gd name="connsiteX2" fmla="*/ 0 w 5313680"/>
                <a:gd name="connsiteY2" fmla="*/ 2001520 h 2001520"/>
                <a:gd name="connsiteX3" fmla="*/ 0 w 5313680"/>
                <a:gd name="connsiteY3" fmla="*/ 1930400 h 2001520"/>
                <a:gd name="connsiteX4" fmla="*/ 45720 w 5313680"/>
                <a:gd name="connsiteY4" fmla="*/ 1828800 h 2001520"/>
                <a:gd name="connsiteX5" fmla="*/ 86360 w 5313680"/>
                <a:gd name="connsiteY5" fmla="*/ 1747520 h 2001520"/>
                <a:gd name="connsiteX6" fmla="*/ 172720 w 5313680"/>
                <a:gd name="connsiteY6" fmla="*/ 1635760 h 2001520"/>
                <a:gd name="connsiteX7" fmla="*/ 269240 w 5313680"/>
                <a:gd name="connsiteY7" fmla="*/ 1554480 h 2001520"/>
                <a:gd name="connsiteX8" fmla="*/ 533400 w 5313680"/>
                <a:gd name="connsiteY8" fmla="*/ 1376680 h 2001520"/>
                <a:gd name="connsiteX9" fmla="*/ 1066800 w 5313680"/>
                <a:gd name="connsiteY9" fmla="*/ 1102360 h 2001520"/>
                <a:gd name="connsiteX10" fmla="*/ 1605280 w 5313680"/>
                <a:gd name="connsiteY10" fmla="*/ 899160 h 2001520"/>
                <a:gd name="connsiteX11" fmla="*/ 2138680 w 5313680"/>
                <a:gd name="connsiteY11" fmla="*/ 736600 h 2001520"/>
                <a:gd name="connsiteX12" fmla="*/ 2672080 w 5313680"/>
                <a:gd name="connsiteY12" fmla="*/ 574040 h 2001520"/>
                <a:gd name="connsiteX13" fmla="*/ 3200400 w 5313680"/>
                <a:gd name="connsiteY13" fmla="*/ 436880 h 2001520"/>
                <a:gd name="connsiteX14" fmla="*/ 3733800 w 5313680"/>
                <a:gd name="connsiteY14" fmla="*/ 320040 h 2001520"/>
                <a:gd name="connsiteX15" fmla="*/ 4246880 w 5313680"/>
                <a:gd name="connsiteY15" fmla="*/ 218440 h 2001520"/>
                <a:gd name="connsiteX16" fmla="*/ 4795520 w 5313680"/>
                <a:gd name="connsiteY16" fmla="*/ 96520 h 2001520"/>
                <a:gd name="connsiteX17" fmla="*/ 5313680 w 5313680"/>
                <a:gd name="connsiteY17" fmla="*/ 0 h 2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13680" h="2001520">
                  <a:moveTo>
                    <a:pt x="5313680" y="0"/>
                  </a:moveTo>
                  <a:lnTo>
                    <a:pt x="5313680" y="2001520"/>
                  </a:lnTo>
                  <a:lnTo>
                    <a:pt x="0" y="2001520"/>
                  </a:lnTo>
                  <a:lnTo>
                    <a:pt x="0" y="1930400"/>
                  </a:lnTo>
                  <a:lnTo>
                    <a:pt x="45720" y="1828800"/>
                  </a:lnTo>
                  <a:lnTo>
                    <a:pt x="86360" y="1747520"/>
                  </a:lnTo>
                  <a:lnTo>
                    <a:pt x="172720" y="1635760"/>
                  </a:lnTo>
                  <a:lnTo>
                    <a:pt x="269240" y="1554480"/>
                  </a:lnTo>
                  <a:lnTo>
                    <a:pt x="533400" y="1376680"/>
                  </a:lnTo>
                  <a:lnTo>
                    <a:pt x="1066800" y="1102360"/>
                  </a:lnTo>
                  <a:lnTo>
                    <a:pt x="1605280" y="899160"/>
                  </a:lnTo>
                  <a:lnTo>
                    <a:pt x="2138680" y="736600"/>
                  </a:lnTo>
                  <a:lnTo>
                    <a:pt x="2672080" y="574040"/>
                  </a:lnTo>
                  <a:lnTo>
                    <a:pt x="3200400" y="436880"/>
                  </a:lnTo>
                  <a:lnTo>
                    <a:pt x="3733800" y="320040"/>
                  </a:lnTo>
                  <a:lnTo>
                    <a:pt x="4246880" y="218440"/>
                  </a:lnTo>
                  <a:lnTo>
                    <a:pt x="4795520" y="96520"/>
                  </a:lnTo>
                  <a:lnTo>
                    <a:pt x="5313680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2. smoothing data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0146" y="4197298"/>
            <a:ext cx="4192566" cy="2520000"/>
            <a:chOff x="5667245" y="69618"/>
            <a:chExt cx="4192566" cy="252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7245" y="69618"/>
              <a:ext cx="4192566" cy="252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58962" y="69618"/>
              <a:ext cx="146360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No filtering</a:t>
              </a:r>
              <a:endParaRPr lang="ko-KR" altLang="en-US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87909" y="4197298"/>
            <a:ext cx="4192566" cy="2520000"/>
            <a:chOff x="7763528" y="2050368"/>
            <a:chExt cx="4192566" cy="252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528" y="2050368"/>
              <a:ext cx="4192566" cy="252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15886" y="2050368"/>
              <a:ext cx="408785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savitzky-Golay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filter</a:t>
              </a:r>
              <a:r>
                <a:rPr lang="en-US" altLang="ko-KR" sz="1600" b="1" dirty="0" smtClean="0"/>
                <a:t>ing – </a:t>
              </a:r>
              <a:r>
                <a:rPr lang="en-US" altLang="ko-KR" sz="1600" b="1" dirty="0" err="1" smtClean="0"/>
                <a:t>windon</a:t>
              </a:r>
              <a:r>
                <a:rPr lang="en-US" altLang="ko-KR" sz="1600" b="1" dirty="0" smtClean="0"/>
                <a:t> size: 11</a:t>
              </a:r>
              <a:endParaRPr lang="ko-KR" altLang="en-US" sz="1600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892871" y="4197298"/>
            <a:ext cx="4192566" cy="2520000"/>
            <a:chOff x="5848952" y="4290106"/>
            <a:chExt cx="4192566" cy="252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8952" y="4290106"/>
              <a:ext cx="4192566" cy="2520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01310" y="4290106"/>
              <a:ext cx="408785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savitzky-Golay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filter</a:t>
              </a:r>
              <a:r>
                <a:rPr lang="en-US" altLang="ko-KR" sz="1600" b="1" dirty="0" smtClean="0"/>
                <a:t>ing – </a:t>
              </a:r>
              <a:r>
                <a:rPr lang="en-US" altLang="ko-KR" sz="1600" b="1" dirty="0" err="1" smtClean="0"/>
                <a:t>windon</a:t>
              </a:r>
              <a:r>
                <a:rPr lang="en-US" altLang="ko-KR" sz="1600" b="1" dirty="0" smtClean="0"/>
                <a:t> size: 27</a:t>
              </a:r>
              <a:endParaRPr lang="ko-KR" altLang="en-US" sz="1600" b="1" dirty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46" y="-5181"/>
            <a:ext cx="6328196" cy="39963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49381" y="1577633"/>
            <a:ext cx="648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Hertz</a:t>
            </a:r>
            <a:r>
              <a:rPr lang="ko-KR" altLang="en-US" dirty="0" smtClean="0"/>
              <a:t>를 줄인 데이터를 사용하면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효과과</a:t>
            </a:r>
            <a:r>
              <a:rPr lang="ko-KR" altLang="en-US" dirty="0" smtClean="0"/>
              <a:t> 더 확연할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33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455</Words>
  <Application>Microsoft Office PowerPoint</Application>
  <PresentationFormat>와이드스크린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Office 테마</vt:lpstr>
      <vt:lpstr>학습 문제 해결방안</vt:lpstr>
      <vt:lpstr>1. 학습 유형 변경 to Unsupervised learning</vt:lpstr>
      <vt:lpstr>2. Algorithm 변경 (제안) </vt:lpstr>
      <vt:lpstr>3. Feature (input data) 확장 방안 </vt:lpstr>
      <vt:lpstr>Appendix 1. The cathode surface area is able be estimated  based on the Cottrell equation </vt:lpstr>
      <vt:lpstr>Appendix 2. smoothing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부족문제  해결방안</dc:title>
  <dc:creator>admin</dc:creator>
  <cp:lastModifiedBy>admin</cp:lastModifiedBy>
  <cp:revision>8</cp:revision>
  <dcterms:created xsi:type="dcterms:W3CDTF">2020-09-14T02:30:00Z</dcterms:created>
  <dcterms:modified xsi:type="dcterms:W3CDTF">2020-09-14T04:14:50Z</dcterms:modified>
</cp:coreProperties>
</file>