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6" r:id="rId3"/>
    <p:sldId id="327" r:id="rId4"/>
    <p:sldId id="311" r:id="rId5"/>
    <p:sldId id="325" r:id="rId6"/>
    <p:sldId id="328" r:id="rId7"/>
    <p:sldId id="331" r:id="rId8"/>
    <p:sldId id="332" r:id="rId9"/>
    <p:sldId id="330" r:id="rId10"/>
    <p:sldId id="32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39" autoAdjust="0"/>
    <p:restoredTop sz="95276" autoAdjust="0"/>
  </p:normalViewPr>
  <p:slideViewPr>
    <p:cSldViewPr snapToGrid="0">
      <p:cViewPr>
        <p:scale>
          <a:sx n="66" d="100"/>
          <a:sy n="66" d="100"/>
        </p:scale>
        <p:origin x="1742" y="5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F2FA-6EE2-4636-8A26-88EE283066C9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711D-7D29-4F44-9871-B6B005D60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A711D-7D29-4F44-9871-B6B005D60E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9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6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5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15" y="101356"/>
            <a:ext cx="12001500" cy="6635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715" y="914400"/>
            <a:ext cx="12001500" cy="5262563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82FA-467D-4CAC-A7B9-5DB1FD72EFA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9E95-0C10-4AED-95FC-6B8F483B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[Paper Preparation]</a:t>
            </a:r>
            <a:br>
              <a:rPr lang="en-US" altLang="ko-KR" sz="32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4000" dirty="0" smtClean="0"/>
              <a:t>Feasibility study of machine learning based process monitoring </a:t>
            </a:r>
            <a:br>
              <a:rPr lang="en-US" altLang="ko-KR" sz="4000" dirty="0" smtClean="0"/>
            </a:br>
            <a:r>
              <a:rPr lang="en-US" altLang="ko-KR" sz="4000" dirty="0" smtClean="0"/>
              <a:t>to enhance the safeguards-ability of pyroprocessing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49385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/>
              <a:t>Y.E. </a:t>
            </a:r>
            <a:r>
              <a:rPr lang="en-US" altLang="ko-KR" dirty="0" err="1"/>
              <a:t>Jung</a:t>
            </a:r>
            <a:r>
              <a:rPr lang="en-US" altLang="ko-KR" baseline="30000" dirty="0" err="1"/>
              <a:t>a</a:t>
            </a:r>
            <a:r>
              <a:rPr lang="en-US" altLang="ko-KR" dirty="0"/>
              <a:t>, (S.K. </a:t>
            </a:r>
            <a:r>
              <a:rPr lang="en-US" altLang="ko-KR" dirty="0" err="1"/>
              <a:t>Ahn</a:t>
            </a:r>
            <a:r>
              <a:rPr lang="en-US" altLang="ko-KR" dirty="0"/>
              <a:t>)</a:t>
            </a:r>
            <a:r>
              <a:rPr lang="en-US" altLang="ko-KR" baseline="30000" dirty="0"/>
              <a:t>b </a:t>
            </a:r>
            <a:r>
              <a:rPr lang="ko-KR" altLang="en-US" baseline="30000" dirty="0" err="1"/>
              <a:t>미확정</a:t>
            </a:r>
            <a:r>
              <a:rPr lang="en-US" altLang="ko-KR" dirty="0"/>
              <a:t>, M. S. </a:t>
            </a:r>
            <a:r>
              <a:rPr lang="en-US" altLang="ko-KR" dirty="0" err="1"/>
              <a:t>Yim</a:t>
            </a:r>
            <a:r>
              <a:rPr lang="en-US" altLang="ko-KR" baseline="30000" dirty="0" err="1"/>
              <a:t>a</a:t>
            </a:r>
            <a:endParaRPr lang="en-US" altLang="ko-KR" dirty="0"/>
          </a:p>
          <a:p>
            <a:r>
              <a:rPr lang="en-US" altLang="ko-KR" dirty="0" err="1"/>
              <a:t>KAIST</a:t>
            </a:r>
            <a:r>
              <a:rPr lang="en-US" altLang="ko-KR" baseline="30000" dirty="0" err="1"/>
              <a:t>a</a:t>
            </a:r>
            <a:r>
              <a:rPr lang="en-US" altLang="ko-KR" dirty="0"/>
              <a:t>, </a:t>
            </a:r>
            <a:r>
              <a:rPr lang="en-US" altLang="ko-KR" dirty="0" err="1"/>
              <a:t>KAERI</a:t>
            </a:r>
            <a:r>
              <a:rPr lang="en-US" altLang="ko-KR" baseline="30000" dirty="0" err="1"/>
              <a:t>b</a:t>
            </a:r>
            <a:endParaRPr lang="en-US" altLang="ko-KR" dirty="0"/>
          </a:p>
          <a:p>
            <a:r>
              <a:rPr lang="en-US" altLang="ko-KR" dirty="0" smtClean="0"/>
              <a:t>Funded </a:t>
            </a:r>
            <a:r>
              <a:rPr lang="en-US" altLang="ko-KR" dirty="0"/>
              <a:t>by NRF </a:t>
            </a:r>
            <a:r>
              <a:rPr lang="ko-KR" altLang="en-US" dirty="0"/>
              <a:t>인력양성과제</a:t>
            </a:r>
            <a:r>
              <a:rPr lang="en-US" altLang="ko-KR" dirty="0"/>
              <a:t>_</a:t>
            </a:r>
            <a:r>
              <a:rPr lang="ko-KR" altLang="en-US" dirty="0" err="1"/>
              <a:t>융합연구</a:t>
            </a:r>
            <a:r>
              <a:rPr lang="en-US" altLang="ko-KR" dirty="0"/>
              <a:t>_peer </a:t>
            </a:r>
            <a:r>
              <a:rPr lang="en-US" altLang="ko-KR" dirty="0" smtClean="0"/>
              <a:t>meeting (</a:t>
            </a:r>
            <a:r>
              <a:rPr lang="ko-KR" altLang="en-US" dirty="0" err="1" smtClean="0"/>
              <a:t>사사중복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X)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985" y="3602038"/>
            <a:ext cx="11852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파이로프로세싱</a:t>
            </a:r>
            <a:r>
              <a:rPr lang="ko-KR" altLang="en-US" dirty="0" smtClean="0"/>
              <a:t> 안전조치 강화를 위한 기계학습 기반의 </a:t>
            </a:r>
            <a:r>
              <a:rPr lang="ko-KR" altLang="en-US" dirty="0" err="1" smtClean="0"/>
              <a:t>전해정련</a:t>
            </a:r>
            <a:r>
              <a:rPr lang="ko-KR" altLang="en-US" dirty="0" smtClean="0"/>
              <a:t> 공정 모니터링 방법 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0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★학습 목표 방향설정★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공전착률</a:t>
            </a:r>
            <a:r>
              <a:rPr lang="en-US" altLang="ko-KR" dirty="0" smtClean="0"/>
              <a:t> classification (</a:t>
            </a:r>
            <a:r>
              <a:rPr lang="en-US" altLang="ko-KR" dirty="0"/>
              <a:t>Labeled data. Classification: </a:t>
            </a:r>
            <a:r>
              <a:rPr lang="en-US" altLang="ko-KR" dirty="0" err="1"/>
              <a:t>각각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Ratio로</a:t>
            </a:r>
            <a:r>
              <a:rPr lang="en-US" altLang="ko-KR" dirty="0"/>
              <a:t> labeling </a:t>
            </a:r>
            <a:r>
              <a:rPr lang="en-US" altLang="ko-KR" dirty="0" err="1"/>
              <a:t>해서</a:t>
            </a:r>
            <a:r>
              <a:rPr lang="en-US" altLang="ko-KR" dirty="0"/>
              <a:t> </a:t>
            </a:r>
            <a:r>
              <a:rPr lang="en-US" altLang="ko-KR" dirty="0" err="1" smtClean="0"/>
              <a:t>학습</a:t>
            </a:r>
            <a:r>
              <a:rPr lang="en-US" altLang="ko-KR" dirty="0" smtClean="0"/>
              <a:t>)</a:t>
            </a:r>
          </a:p>
          <a:p>
            <a:pPr marL="0" lvl="0" indent="0" algn="ctr">
              <a:buNone/>
            </a:pPr>
            <a:r>
              <a:rPr lang="en-US" altLang="ko-KR" dirty="0" smtClean="0"/>
              <a:t>vs.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. </a:t>
            </a:r>
            <a:r>
              <a:rPr lang="ko-KR" altLang="ko-KR" dirty="0" smtClean="0"/>
              <a:t>단일 전착</a:t>
            </a:r>
            <a:r>
              <a:rPr lang="en-US" altLang="ko-KR" dirty="0" smtClean="0"/>
              <a:t> (La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&amp;Ce10 cell </a:t>
            </a:r>
            <a:r>
              <a:rPr lang="en-US" altLang="ko-KR" baseline="-25000" dirty="0" smtClean="0"/>
              <a:t>less than 1%</a:t>
            </a:r>
            <a:r>
              <a:rPr lang="en-US" altLang="ko-KR" dirty="0" smtClean="0"/>
              <a:t>)</a:t>
            </a:r>
            <a:r>
              <a:rPr lang="ko-KR" altLang="ko-KR" dirty="0" smtClean="0"/>
              <a:t>만 </a:t>
            </a:r>
            <a:r>
              <a:rPr lang="ko-KR" altLang="en-US" dirty="0" smtClean="0"/>
              <a:t>학습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공전착</a:t>
            </a:r>
            <a:r>
              <a:rPr lang="ko-KR" altLang="en-US" dirty="0" smtClean="0"/>
              <a:t> </a:t>
            </a:r>
            <a:r>
              <a:rPr lang="ko-KR" altLang="ko-KR" dirty="0" smtClean="0"/>
              <a:t>판별</a:t>
            </a:r>
            <a:r>
              <a:rPr lang="en-US" altLang="ko-KR" dirty="0" smtClean="0"/>
              <a:t> (SG </a:t>
            </a:r>
            <a:r>
              <a:rPr lang="ko-KR" altLang="ko-KR" dirty="0" smtClean="0"/>
              <a:t>측면에서 더 현실성이 있음</a:t>
            </a:r>
            <a:r>
              <a:rPr lang="en-US" altLang="ko-KR" dirty="0" smtClean="0"/>
              <a:t>) (Unlabeled data. Classification: unsupervised learning) – positive vs. negative</a:t>
            </a:r>
            <a:endParaRPr lang="ko-KR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----------------------------------------------------------------------------------------------------------------</a:t>
            </a:r>
            <a:endParaRPr lang="en-US" altLang="ko-KR" dirty="0"/>
          </a:p>
          <a:p>
            <a:pPr lvl="0"/>
            <a:r>
              <a:rPr lang="ko-KR" altLang="ko-KR" dirty="0" smtClean="0"/>
              <a:t>학습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ko-KR" dirty="0"/>
              <a:t>얼마 동안</a:t>
            </a:r>
            <a:r>
              <a:rPr lang="en-US" altLang="ko-KR" dirty="0"/>
              <a:t>(unit: min)</a:t>
            </a:r>
            <a:r>
              <a:rPr lang="ko-KR" altLang="ko-KR" dirty="0"/>
              <a:t>의 데이터를 활용하면 몇</a:t>
            </a:r>
            <a:r>
              <a:rPr lang="en-US" altLang="ko-KR" dirty="0"/>
              <a:t> %</a:t>
            </a:r>
            <a:r>
              <a:rPr lang="ko-KR" altLang="ko-KR" dirty="0"/>
              <a:t>의 정확도로 판별할 수 있는가</a:t>
            </a:r>
            <a:r>
              <a:rPr lang="en-US" altLang="ko-KR" dirty="0"/>
              <a:t>. </a:t>
            </a:r>
          </a:p>
          <a:p>
            <a:pPr lvl="0"/>
            <a:endParaRPr lang="en-US" altLang="ko-KR" dirty="0" smtClean="0"/>
          </a:p>
          <a:p>
            <a:r>
              <a:rPr lang="en-US" altLang="ko-KR" dirty="0"/>
              <a:t>LSTM </a:t>
            </a:r>
            <a:r>
              <a:rPr lang="ko-KR" altLang="en-US" dirty="0"/>
              <a:t>과 </a:t>
            </a:r>
            <a:r>
              <a:rPr lang="en-US" altLang="ko-KR" dirty="0"/>
              <a:t>RNN </a:t>
            </a:r>
            <a:r>
              <a:rPr lang="ko-KR" altLang="en-US" dirty="0"/>
              <a:t>간의 정확도 비교 </a:t>
            </a:r>
            <a:endParaRPr lang="en-US" altLang="ko-KR" dirty="0"/>
          </a:p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안 비교 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6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2050" y="764931"/>
            <a:ext cx="11746696" cy="327953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Introduction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Pyroprocessing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Its</a:t>
            </a:r>
            <a:r>
              <a:rPr lang="ko-KR" altLang="en-US" dirty="0" smtClean="0"/>
              <a:t> </a:t>
            </a:r>
            <a:r>
              <a:rPr lang="en-US" altLang="ko-KR" dirty="0" smtClean="0"/>
              <a:t>safeguards issue &gt; Necessity of new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Process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Electrorefining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Diversion scenario in ER (Codeposition)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 of PM in ER </a:t>
            </a:r>
            <a:r>
              <a:rPr lang="en-US" altLang="ko-KR" b="1" dirty="0" smtClean="0"/>
              <a:t>&lt; </a:t>
            </a:r>
            <a:r>
              <a:rPr lang="ko-KR" altLang="en-US" b="1" dirty="0" smtClean="0"/>
              <a:t>현재 작성 중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Cathode potential for PM (Feasible but difficult) &gt; </a:t>
            </a:r>
            <a:r>
              <a:rPr lang="en-US" altLang="ko-KR" dirty="0"/>
              <a:t>Necessity of statistical </a:t>
            </a:r>
            <a:r>
              <a:rPr lang="en-US" altLang="ko-KR" dirty="0" smtClean="0"/>
              <a:t>approach (suggestion of ML)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Machine learning in safeguards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Research scope: ML based PM in ER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2051" y="4269335"/>
            <a:ext cx="9284850" cy="432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Experiment (ERAD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거의 동일</a:t>
            </a:r>
            <a:r>
              <a:rPr lang="en-US" altLang="ko-KR" dirty="0" smtClean="0"/>
              <a:t>): experiment set-up, cell design, experiment </a:t>
            </a:r>
            <a:r>
              <a:rPr lang="en-US" altLang="ko-KR" dirty="0" err="1" smtClean="0"/>
              <a:t>procesure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2051" y="4926208"/>
            <a:ext cx="9284850" cy="432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Learning: </a:t>
            </a:r>
            <a:r>
              <a:rPr lang="ko-KR" altLang="en-US" dirty="0" smtClean="0"/>
              <a:t>알고리즘 소개 </a:t>
            </a:r>
            <a:r>
              <a:rPr lang="en-US" altLang="ko-KR" b="1" dirty="0"/>
              <a:t>&lt; </a:t>
            </a:r>
            <a:r>
              <a:rPr lang="ko-KR" altLang="en-US" b="1" dirty="0" smtClean="0"/>
              <a:t>오늘 논의할 내용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2049" y="5583081"/>
            <a:ext cx="9284850" cy="432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 and discussion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02049" y="6239954"/>
            <a:ext cx="9284850" cy="432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Conclusion / Abstract</a:t>
            </a:r>
          </a:p>
        </p:txBody>
      </p:sp>
    </p:spTree>
    <p:extLst>
      <p:ext uri="{BB962C8B-B14F-4D97-AF65-F5344CB8AC3E}">
        <p14:creationId xmlns:p14="http://schemas.microsoft.com/office/powerpoint/2010/main" val="26907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Cathode potential: feasibility as PM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이론적으로 가능함 </a:t>
            </a:r>
            <a:endParaRPr lang="en-US" altLang="ko-KR" dirty="0" smtClean="0"/>
          </a:p>
          <a:p>
            <a:r>
              <a:rPr lang="en-US" altLang="ko-KR" dirty="0" smtClean="0"/>
              <a:t>Theoretically</a:t>
            </a:r>
            <a:r>
              <a:rPr lang="en-US" altLang="ko-KR" dirty="0"/>
              <a:t>, since a standard reduction potential is a thermodynamic property of each element differing by element to element, it is possible to infer whether the process operation is normal state (pure uranium deposition) or off-normal state (co-deposition) by examining a flow of cathode potential. During pure uranium deposition, the potential is maintained constantly. Therefore, if other elements start to deposit, the potential will shift to more negative value. 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실제로는 복잡한 현상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아우른 가시적 데이터 </a:t>
            </a:r>
            <a:endParaRPr lang="ko-KR" altLang="ko-KR" dirty="0"/>
          </a:p>
          <a:p>
            <a:r>
              <a:rPr lang="en-US" altLang="ko-KR" dirty="0"/>
              <a:t>However, the electrode potential is a result of comprehensive and </a:t>
            </a:r>
            <a:r>
              <a:rPr lang="en-US" altLang="ko-KR" b="1" dirty="0"/>
              <a:t>complex interactions </a:t>
            </a:r>
            <a:r>
              <a:rPr lang="en-US" altLang="ko-KR" dirty="0"/>
              <a:t>of various elements in molten salt such as </a:t>
            </a:r>
            <a:r>
              <a:rPr lang="en-US" altLang="ko-KR" b="1" dirty="0"/>
              <a:t>exchange current densities of elements </a:t>
            </a:r>
            <a:r>
              <a:rPr lang="en-US" altLang="ko-KR" dirty="0"/>
              <a:t>which depend on their concentrations, </a:t>
            </a:r>
            <a:r>
              <a:rPr lang="en-US" altLang="ko-KR" b="1" dirty="0"/>
              <a:t>limited current density </a:t>
            </a:r>
            <a:r>
              <a:rPr lang="en-US" altLang="ko-KR" dirty="0"/>
              <a:t>affected by mass transfer of </a:t>
            </a:r>
            <a:r>
              <a:rPr lang="en-US" altLang="ko-KR" dirty="0" smtClean="0"/>
              <a:t>elements and </a:t>
            </a:r>
            <a:r>
              <a:rPr lang="en-US" altLang="ko-KR" dirty="0"/>
              <a:t>moreover, continuing </a:t>
            </a:r>
            <a:r>
              <a:rPr lang="en-US" altLang="ko-KR" b="1" dirty="0"/>
              <a:t>change of cathode surface </a:t>
            </a:r>
            <a:r>
              <a:rPr lang="en-US" altLang="ko-KR" b="1" dirty="0" smtClean="0"/>
              <a:t>area and concentration of process materials </a:t>
            </a:r>
            <a:r>
              <a:rPr lang="en-US" altLang="ko-KR" dirty="0"/>
              <a:t>[Ref. my ERAD paper]. It results in a </a:t>
            </a:r>
            <a:r>
              <a:rPr lang="en-US" altLang="ko-KR" b="1" dirty="0"/>
              <a:t>continued fluctuation </a:t>
            </a:r>
            <a:r>
              <a:rPr lang="en-US" altLang="ko-KR" dirty="0"/>
              <a:t>would occur. Therefore, To diagnosis the deposited elements on cathode by monitoring the cathode potential, </a:t>
            </a:r>
            <a:r>
              <a:rPr lang="en-US" altLang="ko-KR" b="1" dirty="0"/>
              <a:t>a statistical approach</a:t>
            </a:r>
            <a:r>
              <a:rPr lang="en-US" altLang="ko-KR" dirty="0"/>
              <a:t> is required by data accumulation.</a:t>
            </a:r>
            <a:endParaRPr lang="ko-KR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현상에 </a:t>
            </a:r>
            <a:r>
              <a:rPr lang="ko-KR" altLang="en-US" dirty="0"/>
              <a:t>영향을 미치는 </a:t>
            </a:r>
            <a:r>
              <a:rPr lang="ko-KR" altLang="en-US" dirty="0" smtClean="0"/>
              <a:t>인자들을 </a:t>
            </a:r>
            <a:r>
              <a:rPr lang="en-US" altLang="ko-KR" dirty="0" smtClean="0"/>
              <a:t>input </a:t>
            </a:r>
            <a:r>
              <a:rPr lang="en-US" altLang="ko-KR" dirty="0"/>
              <a:t>data</a:t>
            </a:r>
            <a:r>
              <a:rPr lang="ko-KR" altLang="en-US" dirty="0"/>
              <a:t>로 만들지는 못함</a:t>
            </a:r>
            <a:r>
              <a:rPr lang="en-US" altLang="ko-KR" dirty="0"/>
              <a:t>. (</a:t>
            </a:r>
            <a:r>
              <a:rPr lang="ko-KR" altLang="en-US" dirty="0" smtClean="0"/>
              <a:t>기록할 </a:t>
            </a:r>
            <a:r>
              <a:rPr lang="ko-KR" altLang="en-US" dirty="0"/>
              <a:t>수 가 </a:t>
            </a:r>
            <a:r>
              <a:rPr lang="ko-KR" altLang="en-US" dirty="0" smtClean="0"/>
              <a:t>없으므로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96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 results (cathode potential) and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</a:t>
            </a:r>
            <a:r>
              <a:rPr lang="en-US" altLang="ko-KR" dirty="0"/>
              <a:t>(x)</a:t>
            </a:r>
            <a:r>
              <a:rPr lang="ko-KR" altLang="en-US" dirty="0"/>
              <a:t>에 따른 </a:t>
            </a:r>
            <a:r>
              <a:rPr lang="ko-KR" altLang="en-US" dirty="0" err="1"/>
              <a:t>전극전위</a:t>
            </a:r>
            <a:r>
              <a:rPr lang="en-US" altLang="ko-KR" dirty="0"/>
              <a:t>(y) </a:t>
            </a:r>
            <a:r>
              <a:rPr lang="ko-KR" altLang="en-US" dirty="0"/>
              <a:t>변화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68" y="1886523"/>
            <a:ext cx="4602879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 results (cathode potential) and classification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classification type: Codeposition ratio 6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(+ singular cell</a:t>
            </a:r>
            <a:r>
              <a:rPr lang="ko-KR" altLang="en-US" dirty="0" smtClean="0"/>
              <a:t>에서의 전착 데이터도 있음</a:t>
            </a:r>
            <a:r>
              <a:rPr lang="en-US" altLang="ko-KR" dirty="0" smtClean="0"/>
              <a:t>)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277152" y="4535110"/>
            <a:ext cx="2879725" cy="217805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813861" y="4535110"/>
            <a:ext cx="2879725" cy="217805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350570" y="4535110"/>
            <a:ext cx="2879725" cy="2178050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0" y="1265495"/>
            <a:ext cx="2880360" cy="21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22" y="1265495"/>
            <a:ext cx="2880360" cy="21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44" y="1265495"/>
            <a:ext cx="2880360" cy="2179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1046480" y="3964206"/>
            <a:ext cx="10414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46480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128616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62907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79334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095761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112188" y="3795910"/>
            <a:ext cx="336592" cy="336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05114" y="42257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2~5%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8504" y="422574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40~60%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11013" y="422574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300~1200%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9957" y="342863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 1%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70130" y="342863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10~25%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00302" y="342863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100~300%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10211604" y="1531537"/>
            <a:ext cx="332933" cy="1969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40530" y="2331585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La/Ce</a:t>
            </a:r>
            <a:endParaRPr lang="en-US" altLang="ko-KR" dirty="0"/>
          </a:p>
        </p:txBody>
      </p:sp>
      <p:sp>
        <p:nvSpPr>
          <p:cNvPr id="11" name="왼쪽 중괄호 10"/>
          <p:cNvSpPr/>
          <p:nvPr/>
        </p:nvSpPr>
        <p:spPr>
          <a:xfrm>
            <a:off x="1870530" y="4432143"/>
            <a:ext cx="274589" cy="2126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30216" y="5311385"/>
            <a:ext cx="808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La/Gd</a:t>
            </a:r>
          </a:p>
        </p:txBody>
      </p:sp>
    </p:spTree>
    <p:extLst>
      <p:ext uri="{BB962C8B-B14F-4D97-AF65-F5344CB8AC3E}">
        <p14:creationId xmlns:p14="http://schemas.microsoft.com/office/powerpoint/2010/main" val="372289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데이터</a:t>
            </a:r>
            <a:r>
              <a:rPr lang="en-US" altLang="ko-KR" dirty="0"/>
              <a:t> (</a:t>
            </a:r>
            <a:r>
              <a:rPr lang="ko-KR" altLang="ko-KR" dirty="0"/>
              <a:t>음극 전위</a:t>
            </a:r>
            <a:r>
              <a:rPr lang="en-US" altLang="ko-KR" dirty="0"/>
              <a:t>) </a:t>
            </a:r>
            <a:r>
              <a:rPr lang="ko-KR" altLang="ko-KR" dirty="0"/>
              <a:t>유형</a:t>
            </a:r>
            <a:r>
              <a:rPr lang="en-US" altLang="ko-KR" dirty="0"/>
              <a:t>: </a:t>
            </a:r>
            <a:r>
              <a:rPr lang="ko-KR" altLang="ko-KR" dirty="0" err="1"/>
              <a:t>시계열</a:t>
            </a:r>
            <a:r>
              <a:rPr lang="ko-KR" altLang="ko-KR" dirty="0"/>
              <a:t> </a:t>
            </a:r>
            <a:r>
              <a:rPr lang="en-US" altLang="ko-KR" dirty="0"/>
              <a:t>(time series)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ko-KR" dirty="0" smtClean="0"/>
              <a:t>→ </a:t>
            </a:r>
            <a:r>
              <a:rPr lang="ko-KR" altLang="ko-KR" dirty="0"/>
              <a:t>알고리즘</a:t>
            </a:r>
            <a:r>
              <a:rPr lang="en-US" altLang="ko-KR" dirty="0"/>
              <a:t>: Recurrent Neural Network (RNN) or Long Short Term Memory (LSTM) </a:t>
            </a:r>
            <a:endParaRPr lang="ko-KR" altLang="ko-KR" dirty="0"/>
          </a:p>
          <a:p>
            <a:pPr lvl="0"/>
            <a:r>
              <a:rPr lang="ko-KR" altLang="ko-KR" dirty="0" err="1" smtClean="0"/>
              <a:t>학습목적</a:t>
            </a:r>
            <a:r>
              <a:rPr lang="en-US" altLang="ko-KR" dirty="0"/>
              <a:t>: classification (one-hot vector</a:t>
            </a:r>
            <a:r>
              <a:rPr lang="en-US" altLang="ko-KR" dirty="0" smtClean="0"/>
              <a:t>) &gt; </a:t>
            </a:r>
            <a:r>
              <a:rPr lang="ko-KR" altLang="ko-KR" dirty="0" smtClean="0"/>
              <a:t>데이터 </a:t>
            </a:r>
            <a:r>
              <a:rPr lang="ko-KR" altLang="ko-KR" dirty="0"/>
              <a:t>수 </a:t>
            </a:r>
            <a:r>
              <a:rPr lang="en-US" altLang="ko-KR" dirty="0"/>
              <a:t>= </a:t>
            </a:r>
            <a:r>
              <a:rPr lang="ko-KR" altLang="ko-KR" dirty="0"/>
              <a:t>실험 수 </a:t>
            </a:r>
            <a:r>
              <a:rPr lang="en-US" altLang="ko-KR" dirty="0"/>
              <a:t>= 190 (~ 200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너무 적은 숫자 </a:t>
            </a:r>
            <a:endParaRPr lang="ko-KR" altLang="ko-KR" dirty="0"/>
          </a:p>
          <a:p>
            <a:pPr lvl="0"/>
            <a:r>
              <a:rPr lang="ko-KR" altLang="ko-KR" dirty="0"/>
              <a:t>데이터 전처리 </a:t>
            </a:r>
          </a:p>
          <a:p>
            <a:pPr lvl="1"/>
            <a:r>
              <a:rPr lang="ko-KR" altLang="ko-KR" dirty="0"/>
              <a:t>실험에서의 </a:t>
            </a:r>
            <a:r>
              <a:rPr lang="ko-KR" altLang="ko-KR" dirty="0" err="1"/>
              <a:t>음극전위</a:t>
            </a:r>
            <a:r>
              <a:rPr lang="ko-KR" altLang="ko-KR" dirty="0"/>
              <a:t> 기록 단위</a:t>
            </a:r>
            <a:r>
              <a:rPr lang="en-US" altLang="ko-KR" dirty="0"/>
              <a:t>: for 600 sec per 0.01 sec (100 Hertz) (60,000 points)</a:t>
            </a:r>
            <a:endParaRPr lang="ko-KR" altLang="ko-KR" dirty="0"/>
          </a:p>
          <a:p>
            <a:pPr lvl="1"/>
            <a:r>
              <a:rPr lang="ko-KR" altLang="ko-KR" dirty="0"/>
              <a:t>데이터 </a:t>
            </a:r>
            <a:r>
              <a:rPr lang="ko-KR" altLang="ko-KR" dirty="0" err="1"/>
              <a:t>프로세싱</a:t>
            </a:r>
            <a:r>
              <a:rPr lang="en-US" altLang="ko-KR" dirty="0"/>
              <a:t>: 100 Hertz, 190 </a:t>
            </a:r>
            <a:r>
              <a:rPr lang="ko-KR" altLang="ko-KR" dirty="0"/>
              <a:t>→</a:t>
            </a:r>
            <a:r>
              <a:rPr lang="en-US" altLang="ko-KR" dirty="0"/>
              <a:t> 1 Hertz (1 sec) x 100, 190 = 19,000 (reasonable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ko-KR" dirty="0" smtClean="0"/>
              <a:t>초기 </a:t>
            </a:r>
            <a:r>
              <a:rPr lang="ko-KR" altLang="ko-KR" dirty="0" err="1"/>
              <a:t>전류밀도의</a:t>
            </a:r>
            <a:r>
              <a:rPr lang="ko-KR" altLang="ko-KR" dirty="0"/>
              <a:t> 급격한 증가로 </a:t>
            </a:r>
            <a:r>
              <a:rPr lang="ko-KR" altLang="ko-KR" dirty="0" err="1"/>
              <a:t>공전착이</a:t>
            </a:r>
            <a:r>
              <a:rPr lang="ko-KR" altLang="ko-KR" dirty="0"/>
              <a:t> 불가피하게 일어남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Logarithmic </a:t>
            </a:r>
            <a:r>
              <a:rPr lang="en-US" altLang="ko-KR" dirty="0"/>
              <a:t>scale</a:t>
            </a:r>
            <a:r>
              <a:rPr lang="ko-KR" altLang="ko-KR" dirty="0"/>
              <a:t>로 비교하면 초기 </a:t>
            </a:r>
            <a:r>
              <a:rPr lang="en-US" altLang="ko-KR" dirty="0"/>
              <a:t>data </a:t>
            </a:r>
            <a:r>
              <a:rPr lang="ko-KR" altLang="ko-KR" dirty="0"/>
              <a:t>소실의 영향이 크므로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수 </a:t>
            </a:r>
            <a:r>
              <a:rPr lang="ko-KR" altLang="ko-KR" dirty="0"/>
              <a:t>초까지는 </a:t>
            </a:r>
            <a:r>
              <a:rPr lang="en-US" altLang="ko-KR" dirty="0"/>
              <a:t>100 hertz</a:t>
            </a:r>
            <a:r>
              <a:rPr lang="ko-KR" altLang="ko-KR" dirty="0"/>
              <a:t>를 유지하고</a:t>
            </a:r>
            <a:r>
              <a:rPr lang="en-US" altLang="ko-KR" dirty="0"/>
              <a:t>, </a:t>
            </a:r>
            <a:r>
              <a:rPr lang="ko-KR" altLang="ko-KR" dirty="0"/>
              <a:t>이후부터 </a:t>
            </a:r>
            <a:r>
              <a:rPr lang="en-US" altLang="ko-KR" dirty="0"/>
              <a:t>1 hertz</a:t>
            </a:r>
            <a:r>
              <a:rPr lang="ko-KR" altLang="ko-KR" dirty="0"/>
              <a:t>로 </a:t>
            </a:r>
            <a:r>
              <a:rPr lang="ko-KR" altLang="ko-KR" dirty="0" smtClean="0"/>
              <a:t>조정하는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것도 고려할 필요가 있음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pPr lvl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472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Cathode potential (100, 250, and 500 mA)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0" y="920624"/>
            <a:ext cx="4680000" cy="2806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90" y="3717444"/>
            <a:ext cx="4680000" cy="28067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5" y="3711220"/>
            <a:ext cx="4680000" cy="28129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5" y="914400"/>
            <a:ext cx="4680000" cy="28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ex. Cathode potential (100, 250, and 500 mA</a:t>
            </a:r>
            <a:r>
              <a:rPr lang="en-US" altLang="ko-KR" dirty="0" smtClean="0"/>
              <a:t>) in </a:t>
            </a:r>
            <a:r>
              <a:rPr lang="en-US" altLang="ko-KR" dirty="0"/>
              <a:t>logarithmic scale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69" y="1065873"/>
            <a:ext cx="4584589" cy="2755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69" y="3818455"/>
            <a:ext cx="4584589" cy="2749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80" y="3815407"/>
            <a:ext cx="4584589" cy="27556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780" y="1065873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Hertz comparison. Ce01 cell. 100 → 10 → 1 Hertz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3891" y="929214"/>
            <a:ext cx="11944219" cy="4999573"/>
            <a:chOff x="186097" y="396181"/>
            <a:chExt cx="11944219" cy="49995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97" y="396181"/>
              <a:ext cx="3960000" cy="24046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207" y="396181"/>
              <a:ext cx="3960000" cy="24046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316" y="396181"/>
              <a:ext cx="3960000" cy="241320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097" y="2982546"/>
              <a:ext cx="3960000" cy="241320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8207" y="2982546"/>
              <a:ext cx="3960000" cy="24099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0316" y="2982546"/>
              <a:ext cx="3960000" cy="2409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25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</TotalTime>
  <Words>707</Words>
  <Application>Microsoft Office PowerPoint</Application>
  <PresentationFormat>와이드스크린</PresentationFormat>
  <Paragraphs>67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[Paper Preparation]  Feasibility study of machine learning based process monitoring  to enhance the safeguards-ability of pyroprocessing</vt:lpstr>
      <vt:lpstr>Contents</vt:lpstr>
      <vt:lpstr>Cathode potential: feasibility as PM data</vt:lpstr>
      <vt:lpstr>Experiment results (cathode potential) and classification </vt:lpstr>
      <vt:lpstr>Experiment results (cathode potential) and classification </vt:lpstr>
      <vt:lpstr>PowerPoint 프레젠테이션</vt:lpstr>
      <vt:lpstr>ex. Cathode potential (100, 250, and 500 mA)</vt:lpstr>
      <vt:lpstr>ex. Cathode potential (100, 250, and 500 mA) in logarithmic scale</vt:lpstr>
      <vt:lpstr>Ex. Hertz comparison. Ce01 cell. 100 → 10 → 1 Hertz </vt:lpstr>
      <vt:lpstr>★학습 목표 방향설정★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[Paper Preparation]  Feasibility study of machine learning based process monitoring  to enhance the 3S of pyroprocessing</dc:title>
  <dc:creator>admin</dc:creator>
  <cp:lastModifiedBy>Jung Young Eun</cp:lastModifiedBy>
  <cp:revision>291</cp:revision>
  <cp:lastPrinted>2019-07-16T09:58:03Z</cp:lastPrinted>
  <dcterms:created xsi:type="dcterms:W3CDTF">2019-06-25T06:35:33Z</dcterms:created>
  <dcterms:modified xsi:type="dcterms:W3CDTF">2020-09-03T08:31:09Z</dcterms:modified>
</cp:coreProperties>
</file>