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12/6/2022</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2677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12/6/2022</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85964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12/6/2022</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2044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12/6/2022</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151736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12/6/2022</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061900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12/6/2022</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614410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12/6/2022</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675977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12/6/2022</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358839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12/6/2022</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904962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12/6/2022</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550414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12/6/2022</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8948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12/6/2022</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958626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7E2F724-2FB3-4D1D-A730-739B8654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D66B9ED7-44A5-3491-9EB3-BD607B9A3DAC}"/>
              </a:ext>
            </a:extLst>
          </p:cNvPr>
          <p:cNvPicPr>
            <a:picLocks noChangeAspect="1"/>
          </p:cNvPicPr>
          <p:nvPr/>
        </p:nvPicPr>
        <p:blipFill rotWithShape="1">
          <a:blip r:embed="rId2">
            <a:alphaModFix amt="40000"/>
          </a:blip>
          <a:srcRect t="5134" b="19866"/>
          <a:stretch/>
        </p:blipFill>
        <p:spPr>
          <a:xfrm>
            <a:off x="-2" y="-2"/>
            <a:ext cx="12192001" cy="6858001"/>
          </a:xfrm>
          <a:prstGeom prst="rect">
            <a:avLst/>
          </a:prstGeom>
        </p:spPr>
      </p:pic>
      <p:sp>
        <p:nvSpPr>
          <p:cNvPr id="2" name="Title 1">
            <a:extLst>
              <a:ext uri="{FF2B5EF4-FFF2-40B4-BE49-F238E27FC236}">
                <a16:creationId xmlns:a16="http://schemas.microsoft.com/office/drawing/2014/main" id="{5254BF5F-0248-8BB4-48A7-9699A659FE41}"/>
              </a:ext>
            </a:extLst>
          </p:cNvPr>
          <p:cNvSpPr>
            <a:spLocks noGrp="1"/>
          </p:cNvSpPr>
          <p:nvPr>
            <p:ph type="ctrTitle"/>
          </p:nvPr>
        </p:nvSpPr>
        <p:spPr>
          <a:xfrm>
            <a:off x="517870" y="978408"/>
            <a:ext cx="5021182" cy="2334248"/>
          </a:xfrm>
        </p:spPr>
        <p:txBody>
          <a:bodyPr anchor="t">
            <a:normAutofit/>
          </a:bodyPr>
          <a:lstStyle/>
          <a:p>
            <a:pPr>
              <a:lnSpc>
                <a:spcPct val="90000"/>
              </a:lnSpc>
            </a:pPr>
            <a:r>
              <a:rPr lang="en-US">
                <a:solidFill>
                  <a:srgbClr val="FFFFFF"/>
                </a:solidFill>
              </a:rPr>
              <a:t>IST 652 - Final Project Presentation</a:t>
            </a:r>
          </a:p>
        </p:txBody>
      </p:sp>
      <p:sp>
        <p:nvSpPr>
          <p:cNvPr id="3" name="Subtitle 2">
            <a:extLst>
              <a:ext uri="{FF2B5EF4-FFF2-40B4-BE49-F238E27FC236}">
                <a16:creationId xmlns:a16="http://schemas.microsoft.com/office/drawing/2014/main" id="{1BC3F11A-EBAE-117C-D297-401852CBF2F8}"/>
              </a:ext>
            </a:extLst>
          </p:cNvPr>
          <p:cNvSpPr>
            <a:spLocks noGrp="1"/>
          </p:cNvSpPr>
          <p:nvPr>
            <p:ph type="subTitle" idx="1"/>
          </p:nvPr>
        </p:nvSpPr>
        <p:spPr>
          <a:xfrm>
            <a:off x="517870" y="4482450"/>
            <a:ext cx="5040785" cy="1724029"/>
          </a:xfrm>
        </p:spPr>
        <p:txBody>
          <a:bodyPr anchor="t">
            <a:normAutofit/>
          </a:bodyPr>
          <a:lstStyle/>
          <a:p>
            <a:r>
              <a:rPr lang="en-US">
                <a:solidFill>
                  <a:srgbClr val="FFFFFF"/>
                </a:solidFill>
              </a:rPr>
              <a:t>				                                                    - Harshit Joshi</a:t>
            </a:r>
          </a:p>
          <a:p>
            <a:r>
              <a:rPr lang="en-US">
                <a:solidFill>
                  <a:srgbClr val="FFFFFF"/>
                </a:solidFill>
              </a:rPr>
              <a:t>		    					  Yashaswini Kulkarni</a:t>
            </a:r>
          </a:p>
        </p:txBody>
      </p:sp>
      <p:sp>
        <p:nvSpPr>
          <p:cNvPr id="13"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7106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5B0DCF-47DB-EA18-97E0-D66BCA89AD56}"/>
              </a:ext>
            </a:extLst>
          </p:cNvPr>
          <p:cNvSpPr>
            <a:spLocks noGrp="1"/>
          </p:cNvSpPr>
          <p:nvPr>
            <p:ph type="title"/>
          </p:nvPr>
        </p:nvSpPr>
        <p:spPr>
          <a:xfrm>
            <a:off x="517869" y="976160"/>
            <a:ext cx="8686800" cy="1934172"/>
          </a:xfrm>
        </p:spPr>
        <p:txBody>
          <a:bodyPr>
            <a:normAutofit/>
          </a:bodyPr>
          <a:lstStyle/>
          <a:p>
            <a:r>
              <a:rPr lang="en-US" dirty="0"/>
              <a:t>Purpose</a:t>
            </a:r>
          </a:p>
        </p:txBody>
      </p:sp>
      <p:sp>
        <p:nvSpPr>
          <p:cNvPr id="17" name="Rectangle 16">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72F619-5052-2A4C-400D-CF6AF047D756}"/>
              </a:ext>
            </a:extLst>
          </p:cNvPr>
          <p:cNvSpPr>
            <a:spLocks noGrp="1"/>
          </p:cNvSpPr>
          <p:nvPr>
            <p:ph idx="1"/>
          </p:nvPr>
        </p:nvSpPr>
        <p:spPr>
          <a:xfrm>
            <a:off x="517869" y="1943246"/>
            <a:ext cx="11125492" cy="4400704"/>
          </a:xfrm>
        </p:spPr>
        <p:txBody>
          <a:bodyPr>
            <a:normAutofit/>
          </a:bodyPr>
          <a:lstStyle/>
          <a:p>
            <a:r>
              <a:rPr lang="en-US" dirty="0"/>
              <a:t>Global warming has had alarming effects on the environment including modification of rainfall patterns, amplification of coastal erosion, lengthening of growing season, melting of ice caps and glaciers and so on. In this particular project, we are trying to determine, </a:t>
            </a:r>
          </a:p>
          <a:p>
            <a:pPr marL="342900" indent="-342900">
              <a:buFont typeface="Arial" panose="020B0604020202020204" pitchFamily="34" charset="0"/>
              <a:buChar char="•"/>
            </a:pPr>
            <a:r>
              <a:rPr lang="en-US" dirty="0"/>
              <a:t>At what point in the world history, did global warming start increasing?</a:t>
            </a:r>
          </a:p>
          <a:p>
            <a:pPr marL="342900" indent="-342900">
              <a:buFont typeface="Arial" panose="020B0604020202020204" pitchFamily="34" charset="0"/>
              <a:buChar char="•"/>
            </a:pPr>
            <a:r>
              <a:rPr lang="en-US" dirty="0"/>
              <a:t>Is CO2 emission one of the major contributing factor for the increase?</a:t>
            </a:r>
          </a:p>
          <a:p>
            <a:r>
              <a:rPr lang="en-US" dirty="0"/>
              <a:t>In addition to these questions, we are answering the following questions as well:</a:t>
            </a:r>
          </a:p>
          <a:p>
            <a:pPr marL="342900" indent="-342900">
              <a:buFont typeface="Arial" panose="020B0604020202020204" pitchFamily="34" charset="0"/>
              <a:buChar char="•"/>
            </a:pPr>
            <a:r>
              <a:rPr lang="en-US" dirty="0"/>
              <a:t>Which country has the highest per capita CO2 emissions?</a:t>
            </a:r>
          </a:p>
          <a:p>
            <a:pPr marL="342900" indent="-342900">
              <a:buFont typeface="Arial" panose="020B0604020202020204" pitchFamily="34" charset="0"/>
              <a:buChar char="•"/>
            </a:pPr>
            <a:r>
              <a:rPr lang="en-US" dirty="0"/>
              <a:t>Which countries are among the highest contributing countries towards the global warming?</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837643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5B0DCF-47DB-EA18-97E0-D66BCA89AD56}"/>
              </a:ext>
            </a:extLst>
          </p:cNvPr>
          <p:cNvSpPr>
            <a:spLocks noGrp="1"/>
          </p:cNvSpPr>
          <p:nvPr>
            <p:ph type="title"/>
          </p:nvPr>
        </p:nvSpPr>
        <p:spPr>
          <a:xfrm>
            <a:off x="517869" y="976160"/>
            <a:ext cx="8686800" cy="1934172"/>
          </a:xfrm>
        </p:spPr>
        <p:txBody>
          <a:bodyPr>
            <a:normAutofit/>
          </a:bodyPr>
          <a:lstStyle/>
          <a:p>
            <a:r>
              <a:rPr lang="en-US" dirty="0"/>
              <a:t>Data</a:t>
            </a:r>
          </a:p>
        </p:txBody>
      </p:sp>
      <p:sp>
        <p:nvSpPr>
          <p:cNvPr id="17" name="Rectangle 16">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72F619-5052-2A4C-400D-CF6AF047D756}"/>
              </a:ext>
            </a:extLst>
          </p:cNvPr>
          <p:cNvSpPr>
            <a:spLocks noGrp="1"/>
          </p:cNvSpPr>
          <p:nvPr>
            <p:ph idx="1"/>
          </p:nvPr>
        </p:nvSpPr>
        <p:spPr>
          <a:xfrm>
            <a:off x="517869" y="2044846"/>
            <a:ext cx="11125492" cy="4400704"/>
          </a:xfrm>
        </p:spPr>
        <p:txBody>
          <a:bodyPr>
            <a:normAutofit/>
          </a:bodyPr>
          <a:lstStyle/>
          <a:p>
            <a:pPr marL="342900" indent="-342900">
              <a:buFont typeface="Arial" panose="020B0604020202020204" pitchFamily="34" charset="0"/>
              <a:buChar char="•"/>
            </a:pPr>
            <a:r>
              <a:rPr lang="en-US" sz="2400" dirty="0"/>
              <a:t>GlobalTemperature.csv – Gives the global land temperature including the average, minimum and maximum starting from the year 1750.</a:t>
            </a:r>
          </a:p>
          <a:p>
            <a:pPr marL="342900" indent="-342900">
              <a:buFont typeface="Arial" panose="020B0604020202020204" pitchFamily="34" charset="0"/>
              <a:buChar char="•"/>
            </a:pPr>
            <a:r>
              <a:rPr lang="en-US" sz="2400" dirty="0"/>
              <a:t>GlobalLandTemperatureByCity.csv - This gives the global land temperatures grouped by all cities. </a:t>
            </a:r>
          </a:p>
          <a:p>
            <a:pPr marL="342900" indent="-342900">
              <a:buFont typeface="Arial" panose="020B0604020202020204" pitchFamily="34" charset="0"/>
              <a:buChar char="•"/>
            </a:pPr>
            <a:r>
              <a:rPr lang="en-US" sz="2400" dirty="0"/>
              <a:t>Historical_emissions.csv - Historical emissions of carbon dioxide for close to 3 decades for all countries across the globe. </a:t>
            </a:r>
          </a:p>
          <a:p>
            <a:pPr marL="342900" indent="-342900">
              <a:buFont typeface="Arial" panose="020B0604020202020204" pitchFamily="34" charset="0"/>
              <a:buChar char="•"/>
            </a:pPr>
            <a:r>
              <a:rPr lang="en-US" sz="2400" dirty="0"/>
              <a:t>World_population.csv – This csv contains world population in terms of countries. This is used to determine per capita CO2 emissions for every country.</a:t>
            </a:r>
          </a:p>
        </p:txBody>
      </p:sp>
    </p:spTree>
    <p:extLst>
      <p:ext uri="{BB962C8B-B14F-4D97-AF65-F5344CB8AC3E}">
        <p14:creationId xmlns:p14="http://schemas.microsoft.com/office/powerpoint/2010/main" val="3637291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5B0DCF-47DB-EA18-97E0-D66BCA89AD56}"/>
              </a:ext>
            </a:extLst>
          </p:cNvPr>
          <p:cNvSpPr>
            <a:spLocks noGrp="1"/>
          </p:cNvSpPr>
          <p:nvPr>
            <p:ph type="title"/>
          </p:nvPr>
        </p:nvSpPr>
        <p:spPr>
          <a:xfrm>
            <a:off x="517869" y="976160"/>
            <a:ext cx="8686800" cy="1934172"/>
          </a:xfrm>
        </p:spPr>
        <p:txBody>
          <a:bodyPr>
            <a:normAutofit/>
          </a:bodyPr>
          <a:lstStyle/>
          <a:p>
            <a:r>
              <a:rPr lang="en-US" dirty="0"/>
              <a:t>Conclusions</a:t>
            </a:r>
          </a:p>
        </p:txBody>
      </p:sp>
      <p:sp>
        <p:nvSpPr>
          <p:cNvPr id="17" name="Rectangle 16">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72F619-5052-2A4C-400D-CF6AF047D756}"/>
              </a:ext>
            </a:extLst>
          </p:cNvPr>
          <p:cNvSpPr>
            <a:spLocks noGrp="1"/>
          </p:cNvSpPr>
          <p:nvPr>
            <p:ph idx="1"/>
          </p:nvPr>
        </p:nvSpPr>
        <p:spPr>
          <a:xfrm>
            <a:off x="517869" y="1943246"/>
            <a:ext cx="11125492" cy="4400704"/>
          </a:xfrm>
        </p:spPr>
        <p:txBody>
          <a:bodyPr>
            <a:normAutofit/>
          </a:bodyPr>
          <a:lstStyle/>
          <a:p>
            <a:pPr marL="342900" indent="-342900">
              <a:buFont typeface="Arial" panose="020B0604020202020204" pitchFamily="34" charset="0"/>
              <a:buChar char="•"/>
            </a:pPr>
            <a:r>
              <a:rPr lang="en-US" sz="2400" dirty="0"/>
              <a:t>During our analysis, we discover that the world temperature is increasing at alarming rates in the past 30 years. </a:t>
            </a:r>
          </a:p>
          <a:p>
            <a:pPr marL="342900" indent="-342900">
              <a:buFont typeface="Arial" panose="020B0604020202020204" pitchFamily="34" charset="0"/>
              <a:buChar char="•"/>
            </a:pPr>
            <a:r>
              <a:rPr lang="en-US" sz="2400" dirty="0"/>
              <a:t>We identify that in 1975, there was a sharp increase in the global temperature. This suggests that this was the point of sharp jump in the impacts of global warming. </a:t>
            </a:r>
          </a:p>
          <a:p>
            <a:pPr marL="342900" indent="-342900">
              <a:buFont typeface="Arial" panose="020B0604020202020204" pitchFamily="34" charset="0"/>
              <a:buChar char="•"/>
            </a:pPr>
            <a:r>
              <a:rPr lang="en-US" sz="2400" dirty="0"/>
              <a:t>Since the time frame of industrialization which was between the late 19</a:t>
            </a:r>
            <a:r>
              <a:rPr lang="en-US" sz="2400" baseline="30000" dirty="0"/>
              <a:t>th</a:t>
            </a:r>
            <a:r>
              <a:rPr lang="en-US" sz="2400" dirty="0"/>
              <a:t> century and the beginning of the 20</a:t>
            </a:r>
            <a:r>
              <a:rPr lang="en-US" sz="2400" baseline="30000" dirty="0"/>
              <a:t>th</a:t>
            </a:r>
            <a:r>
              <a:rPr lang="en-US" sz="2400" dirty="0"/>
              <a:t> century coincides with our previous conclusion, it is concluded that, industrialization might have had a negative impact on the global temperature and hence intensified global warming. </a:t>
            </a:r>
          </a:p>
        </p:txBody>
      </p:sp>
    </p:spTree>
    <p:extLst>
      <p:ext uri="{BB962C8B-B14F-4D97-AF65-F5344CB8AC3E}">
        <p14:creationId xmlns:p14="http://schemas.microsoft.com/office/powerpoint/2010/main" val="179693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5B0DCF-47DB-EA18-97E0-D66BCA89AD56}"/>
              </a:ext>
            </a:extLst>
          </p:cNvPr>
          <p:cNvSpPr>
            <a:spLocks noGrp="1"/>
          </p:cNvSpPr>
          <p:nvPr>
            <p:ph type="title"/>
          </p:nvPr>
        </p:nvSpPr>
        <p:spPr>
          <a:xfrm>
            <a:off x="517869" y="976160"/>
            <a:ext cx="8686800" cy="1934172"/>
          </a:xfrm>
        </p:spPr>
        <p:txBody>
          <a:bodyPr>
            <a:normAutofit/>
          </a:bodyPr>
          <a:lstStyle/>
          <a:p>
            <a:r>
              <a:rPr lang="en-US" dirty="0"/>
              <a:t>Conclusions</a:t>
            </a:r>
          </a:p>
        </p:txBody>
      </p:sp>
      <p:sp>
        <p:nvSpPr>
          <p:cNvPr id="17" name="Rectangle 16">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72F619-5052-2A4C-400D-CF6AF047D756}"/>
              </a:ext>
            </a:extLst>
          </p:cNvPr>
          <p:cNvSpPr>
            <a:spLocks noGrp="1"/>
          </p:cNvSpPr>
          <p:nvPr>
            <p:ph idx="1"/>
          </p:nvPr>
        </p:nvSpPr>
        <p:spPr>
          <a:xfrm>
            <a:off x="517869" y="1943246"/>
            <a:ext cx="11125492" cy="4400704"/>
          </a:xfrm>
        </p:spPr>
        <p:txBody>
          <a:bodyPr>
            <a:normAutofit/>
          </a:bodyPr>
          <a:lstStyle/>
          <a:p>
            <a:pPr marL="342900" indent="-342900">
              <a:buFont typeface="Arial" panose="020B0604020202020204" pitchFamily="34" charset="0"/>
              <a:buChar char="•"/>
            </a:pPr>
            <a:r>
              <a:rPr lang="en-US" sz="2400" dirty="0"/>
              <a:t>Through our analysis, we conclude that ‘Qatar’ has the highest per capita CO2 emissions. </a:t>
            </a:r>
          </a:p>
          <a:p>
            <a:pPr marL="342900" indent="-342900">
              <a:buFont typeface="Arial" panose="020B0604020202020204" pitchFamily="34" charset="0"/>
              <a:buChar char="•"/>
            </a:pPr>
            <a:r>
              <a:rPr lang="en-US" sz="2400" dirty="0"/>
              <a:t>Additionally, these are the countries which are among the largest contributors of CO2 emissions:</a:t>
            </a:r>
          </a:p>
          <a:p>
            <a:endParaRPr lang="en-US" sz="2400" dirty="0"/>
          </a:p>
        </p:txBody>
      </p:sp>
      <p:pic>
        <p:nvPicPr>
          <p:cNvPr id="5" name="Picture 4">
            <a:extLst>
              <a:ext uri="{FF2B5EF4-FFF2-40B4-BE49-F238E27FC236}">
                <a16:creationId xmlns:a16="http://schemas.microsoft.com/office/drawing/2014/main" id="{9EEA28E3-C19C-7BB4-5F68-0E46B4BDC7CA}"/>
              </a:ext>
            </a:extLst>
          </p:cNvPr>
          <p:cNvPicPr>
            <a:picLocks noChangeAspect="1"/>
          </p:cNvPicPr>
          <p:nvPr/>
        </p:nvPicPr>
        <p:blipFill>
          <a:blip r:embed="rId2"/>
          <a:stretch>
            <a:fillRect/>
          </a:stretch>
        </p:blipFill>
        <p:spPr>
          <a:xfrm>
            <a:off x="517869" y="3657601"/>
            <a:ext cx="11125492" cy="3078480"/>
          </a:xfrm>
          <a:prstGeom prst="rect">
            <a:avLst/>
          </a:prstGeom>
        </p:spPr>
      </p:pic>
    </p:spTree>
    <p:extLst>
      <p:ext uri="{BB962C8B-B14F-4D97-AF65-F5344CB8AC3E}">
        <p14:creationId xmlns:p14="http://schemas.microsoft.com/office/powerpoint/2010/main" val="3150250212"/>
      </p:ext>
    </p:extLst>
  </p:cSld>
  <p:clrMapOvr>
    <a:masterClrMapping/>
  </p:clrMapOvr>
</p:sld>
</file>

<file path=ppt/theme/theme1.xml><?xml version="1.0" encoding="utf-8"?>
<a:theme xmlns:a="http://schemas.openxmlformats.org/drawingml/2006/main" name="GestaltVTI">
  <a:themeElements>
    <a:clrScheme name="AnalogousFromLightSeedLeftStep">
      <a:dk1>
        <a:srgbClr val="000000"/>
      </a:dk1>
      <a:lt1>
        <a:srgbClr val="FFFFFF"/>
      </a:lt1>
      <a:dk2>
        <a:srgbClr val="242C41"/>
      </a:dk2>
      <a:lt2>
        <a:srgbClr val="E8E6E2"/>
      </a:lt2>
      <a:accent1>
        <a:srgbClr val="6E92EE"/>
      </a:accent1>
      <a:accent2>
        <a:srgbClr val="2AAEE7"/>
      </a:accent2>
      <a:accent3>
        <a:srgbClr val="37B4A6"/>
      </a:accent3>
      <a:accent4>
        <a:srgbClr val="32B870"/>
      </a:accent4>
      <a:accent5>
        <a:srgbClr val="2DBB34"/>
      </a:accent5>
      <a:accent6>
        <a:srgbClr val="67B43A"/>
      </a:accent6>
      <a:hlink>
        <a:srgbClr val="918158"/>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277</TotalTime>
  <Words>365</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Bierstadt</vt:lpstr>
      <vt:lpstr>GestaltVTI</vt:lpstr>
      <vt:lpstr>IST 652 - Final Project Presentation</vt:lpstr>
      <vt:lpstr>Purpose</vt:lpstr>
      <vt:lpstr>Data</vt:lpstr>
      <vt:lpstr>Conclusions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 652 - Final Project Presentation</dc:title>
  <dc:creator>Yashaswini</dc:creator>
  <cp:lastModifiedBy>Yashaswini</cp:lastModifiedBy>
  <cp:revision>2</cp:revision>
  <dcterms:created xsi:type="dcterms:W3CDTF">2022-12-06T16:20:03Z</dcterms:created>
  <dcterms:modified xsi:type="dcterms:W3CDTF">2022-12-06T20:57:30Z</dcterms:modified>
</cp:coreProperties>
</file>