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Libre Franklin"/>
      <p:regular r:id="rId21"/>
      <p:bold r:id="rId22"/>
      <p:italic r:id="rId23"/>
      <p:boldItalic r:id="rId24"/>
    </p:embeddedFont>
    <p:embeddedFont>
      <p:font typeface="Libre Franklin Medium"/>
      <p:regular r:id="rId25"/>
      <p:bold r:id="rId26"/>
      <p:italic r:id="rId27"/>
      <p:boldItalic r:id="rId28"/>
    </p:embeddedFont>
    <p:embeddedFont>
      <p:font typeface="Lexen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g44XIT2e+b3vKKtxKKDhptVGyo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ibreFranklin-bold.fntdata"/><Relationship Id="rId21" Type="http://schemas.openxmlformats.org/officeDocument/2006/relationships/font" Target="fonts/LibreFranklin-regular.fntdata"/><Relationship Id="rId24" Type="http://schemas.openxmlformats.org/officeDocument/2006/relationships/font" Target="fonts/LibreFranklin-boldItalic.fntdata"/><Relationship Id="rId23" Type="http://schemas.openxmlformats.org/officeDocument/2006/relationships/font" Target="fonts/LibreFranklin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FranklinMedium-bold.fntdata"/><Relationship Id="rId25" Type="http://schemas.openxmlformats.org/officeDocument/2006/relationships/font" Target="fonts/LibreFranklinMedium-regular.fntdata"/><Relationship Id="rId28" Type="http://schemas.openxmlformats.org/officeDocument/2006/relationships/font" Target="fonts/LibreFranklinMedium-boldItalic.fntdata"/><Relationship Id="rId27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exe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Lexen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acfa4b1610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1acfa4b1610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acfa4b1610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1acfa4b1610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acfa4b1610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 focussing on states with high </a:t>
            </a:r>
            <a:r>
              <a:rPr lang="en-GB"/>
              <a:t>health</a:t>
            </a:r>
            <a:r>
              <a:rPr lang="en-GB"/>
              <a:t> cost - New York, Massachusetts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Focus on people aged above 40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 and launch programs that reduces smoking habits and encourages exercise and </a:t>
            </a:r>
            <a:r>
              <a:rPr lang="en-GB"/>
              <a:t>healthy</a:t>
            </a:r>
            <a:r>
              <a:rPr lang="en-GB"/>
              <a:t> eating by partnering with fitness providers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1acfa4b1610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acfa4b1610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 focussing on states with high health cost - New York, Massachusetts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Focus on people aged above 40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 and launch programs that reduces smoking habits and encourages exercise and healthy eating by partnering with fitness providers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1acfa4b1610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aacf92990b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aacf92990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1aacf92990b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acfa4b161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1acfa4b161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8" name="Google Shape;18;p14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3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7" name="Google Shape;107;p23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 Content">
  <p:cSld name="3  Content"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9" name="Google Shape;11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5141" y="2358007"/>
            <a:ext cx="24384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5" y="2531837"/>
            <a:ext cx="2190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5608" y="2421056"/>
            <a:ext cx="2324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2063855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p24"/>
          <p:cNvSpPr txBox="1"/>
          <p:nvPr>
            <p:ph idx="2" type="body"/>
          </p:nvPr>
        </p:nvSpPr>
        <p:spPr>
          <a:xfrm>
            <a:off x="547551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24"/>
          <p:cNvSpPr txBox="1"/>
          <p:nvPr>
            <p:ph idx="3" type="body"/>
          </p:nvPr>
        </p:nvSpPr>
        <p:spPr>
          <a:xfrm>
            <a:off x="888717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24"/>
          <p:cNvSpPr txBox="1"/>
          <p:nvPr>
            <p:ph idx="4" type="body"/>
          </p:nvPr>
        </p:nvSpPr>
        <p:spPr>
          <a:xfrm>
            <a:off x="1129698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5" type="body"/>
          </p:nvPr>
        </p:nvSpPr>
        <p:spPr>
          <a:xfrm>
            <a:off x="1129698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6" type="body"/>
          </p:nvPr>
        </p:nvSpPr>
        <p:spPr>
          <a:xfrm>
            <a:off x="4526261" y="4824188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7" type="body"/>
          </p:nvPr>
        </p:nvSpPr>
        <p:spPr>
          <a:xfrm>
            <a:off x="4526261" y="5280763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8" type="body"/>
          </p:nvPr>
        </p:nvSpPr>
        <p:spPr>
          <a:xfrm>
            <a:off x="7938210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9" type="body"/>
          </p:nvPr>
        </p:nvSpPr>
        <p:spPr>
          <a:xfrm>
            <a:off x="7938210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7" name="Google Shape;137;p25"/>
          <p:cNvSpPr txBox="1"/>
          <p:nvPr>
            <p:ph idx="2" type="body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3" type="body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p25"/>
          <p:cNvSpPr txBox="1"/>
          <p:nvPr>
            <p:ph idx="4" type="body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6"/>
          <p:cNvPicPr preferRelativeResize="0"/>
          <p:nvPr/>
        </p:nvPicPr>
        <p:blipFill rotWithShape="1">
          <a:blip r:embed="rId2">
            <a:alphaModFix/>
          </a:blip>
          <a:srcRect b="23070" l="0" r="41824" t="18301"/>
          <a:stretch/>
        </p:blipFill>
        <p:spPr>
          <a:xfrm flipH="1">
            <a:off x="0" y="0"/>
            <a:ext cx="5441888" cy="6858000"/>
          </a:xfrm>
          <a:custGeom>
            <a:rect b="b" l="l" r="r" t="t"/>
            <a:pathLst>
              <a:path extrusionOk="0" h="6858000" w="5441888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6" name="Google Shape;146;p26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accen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748749" y="1361938"/>
            <a:ext cx="676592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7"/>
          <p:cNvSpPr/>
          <p:nvPr>
            <p:ph idx="2" type="chart"/>
          </p:nvPr>
        </p:nvSpPr>
        <p:spPr>
          <a:xfrm>
            <a:off x="838200" y="2286002"/>
            <a:ext cx="6094270" cy="354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27"/>
          <p:cNvSpPr txBox="1"/>
          <p:nvPr>
            <p:ph idx="3" type="body"/>
          </p:nvPr>
        </p:nvSpPr>
        <p:spPr>
          <a:xfrm>
            <a:off x="7858125" y="2284624"/>
            <a:ext cx="3147332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idx="4" type="body"/>
          </p:nvPr>
        </p:nvSpPr>
        <p:spPr>
          <a:xfrm>
            <a:off x="7858125" y="2779713"/>
            <a:ext cx="3148013" cy="309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None/>
              <a:defRPr sz="1100">
                <a:solidFill>
                  <a:srgbClr val="59595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50"/>
              <a:buNone/>
              <a:defRPr sz="1050">
                <a:solidFill>
                  <a:srgbClr val="59595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Timeline 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/>
          <p:nvPr/>
        </p:nvSpPr>
        <p:spPr>
          <a:xfrm>
            <a:off x="0" y="3057683"/>
            <a:ext cx="12191998" cy="2010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914399" y="3354712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8"/>
          <p:cNvSpPr txBox="1"/>
          <p:nvPr>
            <p:ph idx="2" type="body"/>
          </p:nvPr>
        </p:nvSpPr>
        <p:spPr>
          <a:xfrm>
            <a:off x="19659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3" type="body"/>
          </p:nvPr>
        </p:nvSpPr>
        <p:spPr>
          <a:xfrm>
            <a:off x="27538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8"/>
          <p:cNvSpPr txBox="1"/>
          <p:nvPr>
            <p:ph idx="4" type="body"/>
          </p:nvPr>
        </p:nvSpPr>
        <p:spPr>
          <a:xfrm>
            <a:off x="35418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5" type="body"/>
          </p:nvPr>
        </p:nvSpPr>
        <p:spPr>
          <a:xfrm>
            <a:off x="43297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8"/>
          <p:cNvSpPr txBox="1"/>
          <p:nvPr>
            <p:ph idx="6" type="body"/>
          </p:nvPr>
        </p:nvSpPr>
        <p:spPr>
          <a:xfrm>
            <a:off x="51176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7" type="body"/>
          </p:nvPr>
        </p:nvSpPr>
        <p:spPr>
          <a:xfrm>
            <a:off x="59055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8" type="body"/>
          </p:nvPr>
        </p:nvSpPr>
        <p:spPr>
          <a:xfrm>
            <a:off x="66934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9" type="body"/>
          </p:nvPr>
        </p:nvSpPr>
        <p:spPr>
          <a:xfrm>
            <a:off x="74814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idx="13" type="body"/>
          </p:nvPr>
        </p:nvSpPr>
        <p:spPr>
          <a:xfrm>
            <a:off x="82693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8"/>
          <p:cNvSpPr txBox="1"/>
          <p:nvPr>
            <p:ph idx="14" type="body"/>
          </p:nvPr>
        </p:nvSpPr>
        <p:spPr>
          <a:xfrm>
            <a:off x="90572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28"/>
          <p:cNvSpPr txBox="1"/>
          <p:nvPr>
            <p:ph idx="15" type="body"/>
          </p:nvPr>
        </p:nvSpPr>
        <p:spPr>
          <a:xfrm>
            <a:off x="98451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28"/>
          <p:cNvSpPr txBox="1"/>
          <p:nvPr>
            <p:ph idx="16" type="body"/>
          </p:nvPr>
        </p:nvSpPr>
        <p:spPr>
          <a:xfrm>
            <a:off x="10633085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8"/>
          <p:cNvSpPr txBox="1"/>
          <p:nvPr>
            <p:ph idx="17" type="body"/>
          </p:nvPr>
        </p:nvSpPr>
        <p:spPr>
          <a:xfrm>
            <a:off x="914400" y="4292468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idx="18" type="body"/>
          </p:nvPr>
        </p:nvSpPr>
        <p:spPr>
          <a:xfrm>
            <a:off x="196991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8"/>
          <p:cNvSpPr txBox="1"/>
          <p:nvPr>
            <p:ph idx="19" type="body"/>
          </p:nvPr>
        </p:nvSpPr>
        <p:spPr>
          <a:xfrm>
            <a:off x="275760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20" type="body"/>
          </p:nvPr>
        </p:nvSpPr>
        <p:spPr>
          <a:xfrm>
            <a:off x="3545289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idx="21" type="body"/>
          </p:nvPr>
        </p:nvSpPr>
        <p:spPr>
          <a:xfrm>
            <a:off x="4332976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28"/>
          <p:cNvSpPr txBox="1"/>
          <p:nvPr>
            <p:ph idx="22" type="body"/>
          </p:nvPr>
        </p:nvSpPr>
        <p:spPr>
          <a:xfrm>
            <a:off x="5120663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28"/>
          <p:cNvSpPr txBox="1"/>
          <p:nvPr>
            <p:ph idx="23" type="body"/>
          </p:nvPr>
        </p:nvSpPr>
        <p:spPr>
          <a:xfrm>
            <a:off x="5908350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28"/>
          <p:cNvSpPr txBox="1"/>
          <p:nvPr>
            <p:ph idx="24" type="body"/>
          </p:nvPr>
        </p:nvSpPr>
        <p:spPr>
          <a:xfrm>
            <a:off x="6696037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28"/>
          <p:cNvSpPr txBox="1"/>
          <p:nvPr>
            <p:ph idx="25" type="body"/>
          </p:nvPr>
        </p:nvSpPr>
        <p:spPr>
          <a:xfrm>
            <a:off x="7483724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28"/>
          <p:cNvSpPr txBox="1"/>
          <p:nvPr>
            <p:ph idx="26" type="body"/>
          </p:nvPr>
        </p:nvSpPr>
        <p:spPr>
          <a:xfrm>
            <a:off x="8271411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28"/>
          <p:cNvSpPr txBox="1"/>
          <p:nvPr>
            <p:ph idx="27" type="body"/>
          </p:nvPr>
        </p:nvSpPr>
        <p:spPr>
          <a:xfrm>
            <a:off x="9059098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28"/>
          <p:cNvSpPr txBox="1"/>
          <p:nvPr>
            <p:ph idx="28" type="body"/>
          </p:nvPr>
        </p:nvSpPr>
        <p:spPr>
          <a:xfrm>
            <a:off x="984678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28"/>
          <p:cNvSpPr txBox="1"/>
          <p:nvPr>
            <p:ph idx="29" type="body"/>
          </p:nvPr>
        </p:nvSpPr>
        <p:spPr>
          <a:xfrm>
            <a:off x="1063447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28"/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9"/>
          <p:cNvSpPr/>
          <p:nvPr>
            <p:ph idx="2" type="dgm"/>
          </p:nvPr>
        </p:nvSpPr>
        <p:spPr>
          <a:xfrm>
            <a:off x="838200" y="2139084"/>
            <a:ext cx="10515600" cy="369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9"/>
          <p:cNvCxnSpPr/>
          <p:nvPr/>
        </p:nvCxnSpPr>
        <p:spPr>
          <a:xfrm flipH="1" rot="10800000">
            <a:off x="0" y="0"/>
            <a:ext cx="25908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4" name="Google Shape;204;p29"/>
          <p:cNvCxnSpPr/>
          <p:nvPr/>
        </p:nvCxnSpPr>
        <p:spPr>
          <a:xfrm flipH="1">
            <a:off x="0" y="0"/>
            <a:ext cx="704850" cy="102790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0"/>
          <p:cNvSpPr/>
          <p:nvPr>
            <p:ph idx="2" type="pic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1311558" y="5084524"/>
            <a:ext cx="2196619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0" name="Google Shape;210;p30"/>
          <p:cNvSpPr txBox="1"/>
          <p:nvPr>
            <p:ph idx="3" type="body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1" name="Google Shape;211;p30"/>
          <p:cNvSpPr/>
          <p:nvPr>
            <p:ph idx="4" type="pic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2" name="Google Shape;212;p30"/>
          <p:cNvSpPr txBox="1"/>
          <p:nvPr>
            <p:ph idx="5" type="body"/>
          </p:nvPr>
        </p:nvSpPr>
        <p:spPr>
          <a:xfrm>
            <a:off x="3707607" y="5099206"/>
            <a:ext cx="21450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3" name="Google Shape;213;p30"/>
          <p:cNvSpPr txBox="1"/>
          <p:nvPr>
            <p:ph idx="6" type="body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4" name="Google Shape;214;p30"/>
          <p:cNvSpPr/>
          <p:nvPr>
            <p:ph idx="7" type="pic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5" name="Google Shape;215;p30"/>
          <p:cNvSpPr txBox="1"/>
          <p:nvPr>
            <p:ph idx="8" type="body"/>
          </p:nvPr>
        </p:nvSpPr>
        <p:spPr>
          <a:xfrm>
            <a:off x="6198271" y="5099206"/>
            <a:ext cx="2132985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6" name="Google Shape;216;p30"/>
          <p:cNvSpPr txBox="1"/>
          <p:nvPr>
            <p:ph idx="9" type="body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7" name="Google Shape;217;p30"/>
          <p:cNvSpPr/>
          <p:nvPr>
            <p:ph idx="13" type="pic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8" name="Google Shape;218;p30"/>
          <p:cNvSpPr txBox="1"/>
          <p:nvPr>
            <p:ph idx="14" type="body"/>
          </p:nvPr>
        </p:nvSpPr>
        <p:spPr>
          <a:xfrm>
            <a:off x="8618152" y="5084524"/>
            <a:ext cx="2132984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9" name="Google Shape;219;p30"/>
          <p:cNvSpPr txBox="1"/>
          <p:nvPr>
            <p:ph idx="15" type="body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220" name="Google Shape;220;p30"/>
          <p:cNvCxnSpPr/>
          <p:nvPr/>
        </p:nvCxnSpPr>
        <p:spPr>
          <a:xfrm rot="10800000">
            <a:off x="7334250" y="0"/>
            <a:ext cx="485775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1" name="Google Shape;221;p30"/>
          <p:cNvCxnSpPr/>
          <p:nvPr/>
        </p:nvCxnSpPr>
        <p:spPr>
          <a:xfrm>
            <a:off x="11487150" y="0"/>
            <a:ext cx="704850" cy="17240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2" name="Google Shape;22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dk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1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9" name="Google Shape;229;p31"/>
          <p:cNvSpPr txBox="1"/>
          <p:nvPr>
            <p:ph idx="3" type="body"/>
          </p:nvPr>
        </p:nvSpPr>
        <p:spPr>
          <a:xfrm>
            <a:off x="1390120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0" name="Google Shape;230;p31"/>
          <p:cNvSpPr/>
          <p:nvPr>
            <p:ph idx="4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1" name="Google Shape;231;p31"/>
          <p:cNvSpPr txBox="1"/>
          <p:nvPr>
            <p:ph idx="5" type="body"/>
          </p:nvPr>
        </p:nvSpPr>
        <p:spPr>
          <a:xfrm>
            <a:off x="3849262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2" name="Google Shape;232;p31"/>
          <p:cNvSpPr txBox="1"/>
          <p:nvPr>
            <p:ph idx="6" type="body"/>
          </p:nvPr>
        </p:nvSpPr>
        <p:spPr>
          <a:xfrm>
            <a:off x="3739214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3" name="Google Shape;233;p31"/>
          <p:cNvSpPr/>
          <p:nvPr>
            <p:ph idx="7" type="pic"/>
          </p:nvPr>
        </p:nvSpPr>
        <p:spPr>
          <a:xfrm>
            <a:off x="671693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4" name="Google Shape;234;p31"/>
          <p:cNvSpPr txBox="1"/>
          <p:nvPr>
            <p:ph idx="8" type="body"/>
          </p:nvPr>
        </p:nvSpPr>
        <p:spPr>
          <a:xfrm>
            <a:off x="6339926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5" name="Google Shape;235;p31"/>
          <p:cNvSpPr txBox="1"/>
          <p:nvPr>
            <p:ph idx="9" type="body"/>
          </p:nvPr>
        </p:nvSpPr>
        <p:spPr>
          <a:xfrm>
            <a:off x="6217963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6" name="Google Shape;236;p31"/>
          <p:cNvSpPr/>
          <p:nvPr>
            <p:ph idx="13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7" name="Google Shape;237;p31"/>
          <p:cNvSpPr txBox="1"/>
          <p:nvPr>
            <p:ph idx="14" type="body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8" name="Google Shape;238;p31"/>
          <p:cNvSpPr txBox="1"/>
          <p:nvPr>
            <p:ph idx="15" type="body"/>
          </p:nvPr>
        </p:nvSpPr>
        <p:spPr>
          <a:xfrm>
            <a:off x="8634432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9" name="Google Shape;239;p31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0" name="Google Shape;240;p31"/>
          <p:cNvSpPr txBox="1"/>
          <p:nvPr>
            <p:ph idx="17" type="body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1" name="Google Shape;241;p31"/>
          <p:cNvSpPr txBox="1"/>
          <p:nvPr>
            <p:ph idx="18" type="body"/>
          </p:nvPr>
        </p:nvSpPr>
        <p:spPr>
          <a:xfrm>
            <a:off x="1390120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2" name="Google Shape;242;p31"/>
          <p:cNvSpPr/>
          <p:nvPr>
            <p:ph idx="19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3" name="Google Shape;243;p31"/>
          <p:cNvSpPr txBox="1"/>
          <p:nvPr>
            <p:ph idx="20" type="body"/>
          </p:nvPr>
        </p:nvSpPr>
        <p:spPr>
          <a:xfrm>
            <a:off x="3849262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4" name="Google Shape;244;p31"/>
          <p:cNvSpPr txBox="1"/>
          <p:nvPr>
            <p:ph idx="21" type="body"/>
          </p:nvPr>
        </p:nvSpPr>
        <p:spPr>
          <a:xfrm>
            <a:off x="3739214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5" name="Google Shape;245;p31"/>
          <p:cNvSpPr/>
          <p:nvPr>
            <p:ph idx="22" type="pic"/>
          </p:nvPr>
        </p:nvSpPr>
        <p:spPr>
          <a:xfrm>
            <a:off x="671693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6" name="Google Shape;246;p31"/>
          <p:cNvSpPr txBox="1"/>
          <p:nvPr>
            <p:ph idx="23" type="body"/>
          </p:nvPr>
        </p:nvSpPr>
        <p:spPr>
          <a:xfrm>
            <a:off x="6339926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7" name="Google Shape;247;p31"/>
          <p:cNvSpPr txBox="1"/>
          <p:nvPr>
            <p:ph idx="24" type="body"/>
          </p:nvPr>
        </p:nvSpPr>
        <p:spPr>
          <a:xfrm>
            <a:off x="6229878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8" name="Google Shape;248;p31"/>
          <p:cNvSpPr/>
          <p:nvPr>
            <p:ph idx="25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9" name="Google Shape;249;p31"/>
          <p:cNvSpPr txBox="1"/>
          <p:nvPr>
            <p:ph idx="26" type="body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0" name="Google Shape;250;p31"/>
          <p:cNvSpPr txBox="1"/>
          <p:nvPr>
            <p:ph idx="27" type="body"/>
          </p:nvPr>
        </p:nvSpPr>
        <p:spPr>
          <a:xfrm>
            <a:off x="8634432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1" name="Google Shape;25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54" name="Google Shape;25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ing">
  <p:cSld name="Funding"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7" name="Google Shape;257;p32"/>
          <p:cNvCxnSpPr/>
          <p:nvPr/>
        </p:nvCxnSpPr>
        <p:spPr>
          <a:xfrm flipH="1">
            <a:off x="0" y="0"/>
            <a:ext cx="1238250" cy="132805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8" name="Google Shape;258;p32"/>
          <p:cNvCxnSpPr/>
          <p:nvPr/>
        </p:nvCxnSpPr>
        <p:spPr>
          <a:xfrm flipH="1">
            <a:off x="0" y="0"/>
            <a:ext cx="3790950" cy="89217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9" name="Google Shape;259;p32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1075447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2" type="body"/>
          </p:nvPr>
        </p:nvSpPr>
        <p:spPr>
          <a:xfrm>
            <a:off x="838200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2" name="Google Shape;262;p32"/>
          <p:cNvSpPr txBox="1"/>
          <p:nvPr>
            <p:ph idx="3" type="body"/>
          </p:nvPr>
        </p:nvSpPr>
        <p:spPr>
          <a:xfrm>
            <a:off x="838200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3" name="Google Shape;263;p32"/>
          <p:cNvSpPr txBox="1"/>
          <p:nvPr>
            <p:ph idx="4" type="body"/>
          </p:nvPr>
        </p:nvSpPr>
        <p:spPr>
          <a:xfrm>
            <a:off x="838200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32"/>
          <p:cNvSpPr txBox="1"/>
          <p:nvPr>
            <p:ph idx="5" type="body"/>
          </p:nvPr>
        </p:nvSpPr>
        <p:spPr>
          <a:xfrm>
            <a:off x="3811391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6" type="body"/>
          </p:nvPr>
        </p:nvSpPr>
        <p:spPr>
          <a:xfrm>
            <a:off x="3562665" y="3788813"/>
            <a:ext cx="2342205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6" name="Google Shape;266;p32"/>
          <p:cNvSpPr txBox="1"/>
          <p:nvPr>
            <p:ph idx="7" type="body"/>
          </p:nvPr>
        </p:nvSpPr>
        <p:spPr>
          <a:xfrm>
            <a:off x="3562665" y="4464810"/>
            <a:ext cx="2342205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7" name="Google Shape;267;p32"/>
          <p:cNvSpPr txBox="1"/>
          <p:nvPr>
            <p:ph idx="8" type="body"/>
          </p:nvPr>
        </p:nvSpPr>
        <p:spPr>
          <a:xfrm>
            <a:off x="3562665" y="5120722"/>
            <a:ext cx="2342205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32"/>
          <p:cNvSpPr txBox="1"/>
          <p:nvPr>
            <p:ph idx="9" type="body"/>
          </p:nvPr>
        </p:nvSpPr>
        <p:spPr>
          <a:xfrm>
            <a:off x="6524377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32"/>
          <p:cNvSpPr txBox="1"/>
          <p:nvPr>
            <p:ph idx="13" type="body"/>
          </p:nvPr>
        </p:nvSpPr>
        <p:spPr>
          <a:xfrm>
            <a:off x="6298609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0" name="Google Shape;270;p32"/>
          <p:cNvSpPr txBox="1"/>
          <p:nvPr>
            <p:ph idx="14" type="body"/>
          </p:nvPr>
        </p:nvSpPr>
        <p:spPr>
          <a:xfrm>
            <a:off x="6298609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1" name="Google Shape;271;p32"/>
          <p:cNvSpPr txBox="1"/>
          <p:nvPr>
            <p:ph idx="15" type="body"/>
          </p:nvPr>
        </p:nvSpPr>
        <p:spPr>
          <a:xfrm>
            <a:off x="6298609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32"/>
          <p:cNvSpPr txBox="1"/>
          <p:nvPr>
            <p:ph idx="16" type="body"/>
          </p:nvPr>
        </p:nvSpPr>
        <p:spPr>
          <a:xfrm>
            <a:off x="9260321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3" name="Google Shape;273;p32"/>
          <p:cNvSpPr txBox="1"/>
          <p:nvPr>
            <p:ph idx="17" type="body"/>
          </p:nvPr>
        </p:nvSpPr>
        <p:spPr>
          <a:xfrm>
            <a:off x="9023074" y="3788457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4" name="Google Shape;274;p32"/>
          <p:cNvSpPr txBox="1"/>
          <p:nvPr>
            <p:ph idx="18" type="body"/>
          </p:nvPr>
        </p:nvSpPr>
        <p:spPr>
          <a:xfrm>
            <a:off x="9023074" y="4464454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5" name="Google Shape;275;p32"/>
          <p:cNvSpPr txBox="1"/>
          <p:nvPr>
            <p:ph idx="19" type="body"/>
          </p:nvPr>
        </p:nvSpPr>
        <p:spPr>
          <a:xfrm>
            <a:off x="9023074" y="5120366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6" name="Google Shape;27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5"/>
          <p:cNvPicPr preferRelativeResize="0"/>
          <p:nvPr/>
        </p:nvPicPr>
        <p:blipFill rotWithShape="1">
          <a:blip r:embed="rId2">
            <a:alphaModFix/>
          </a:blip>
          <a:srcRect b="23070" l="0" r="28340" t="1830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5"/>
          <p:cNvSpPr txBox="1"/>
          <p:nvPr>
            <p:ph type="title"/>
          </p:nvPr>
        </p:nvSpPr>
        <p:spPr>
          <a:xfrm>
            <a:off x="1333499" y="1020445"/>
            <a:ext cx="31718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1333499" y="2924175"/>
            <a:ext cx="3171825" cy="251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33"/>
          <p:cNvSpPr txBox="1"/>
          <p:nvPr>
            <p:ph idx="1" type="body"/>
          </p:nvPr>
        </p:nvSpPr>
        <p:spPr>
          <a:xfrm>
            <a:off x="5476875" y="3682546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282" name="Google Shape;282;p33"/>
          <p:cNvCxnSpPr/>
          <p:nvPr/>
        </p:nvCxnSpPr>
        <p:spPr>
          <a:xfrm rot="10800000">
            <a:off x="0" y="876300"/>
            <a:ext cx="4762500" cy="16287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3" name="Google Shape;283;p33"/>
          <p:cNvCxnSpPr/>
          <p:nvPr/>
        </p:nvCxnSpPr>
        <p:spPr>
          <a:xfrm rot="10800000">
            <a:off x="2638425" y="0"/>
            <a:ext cx="2124076" cy="51863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4" name="Google Shape;28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" name="Google Shape;29;p16"/>
          <p:cNvSpPr txBox="1"/>
          <p:nvPr>
            <p:ph idx="2" type="body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3" type="body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16"/>
          <p:cNvSpPr txBox="1"/>
          <p:nvPr>
            <p:ph idx="4" type="body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2" name="Google Shape;32;p16"/>
          <p:cNvCxnSpPr/>
          <p:nvPr/>
        </p:nvCxnSpPr>
        <p:spPr>
          <a:xfrm flipH="1">
            <a:off x="0" y="0"/>
            <a:ext cx="1238250" cy="3105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" name="Google Shape;33;p16"/>
          <p:cNvCxnSpPr/>
          <p:nvPr/>
        </p:nvCxnSpPr>
        <p:spPr>
          <a:xfrm flipH="1">
            <a:off x="0" y="0"/>
            <a:ext cx="2238376" cy="247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" name="Google Shape;34;p16"/>
          <p:cNvSpPr txBox="1"/>
          <p:nvPr>
            <p:ph idx="5" type="body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16"/>
          <p:cNvSpPr txBox="1"/>
          <p:nvPr>
            <p:ph idx="6" type="body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" type="subTitle"/>
          </p:nvPr>
        </p:nvSpPr>
        <p:spPr>
          <a:xfrm>
            <a:off x="4267200" y="3238103"/>
            <a:ext cx="4179570" cy="200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42" name="Google Shape;4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7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8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2" type="body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3" type="body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4" type="body"/>
          </p:nvPr>
        </p:nvSpPr>
        <p:spPr>
          <a:xfrm>
            <a:off x="1905000" y="4710114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5" type="body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6" type="body"/>
          </p:nvPr>
        </p:nvSpPr>
        <p:spPr>
          <a:xfrm>
            <a:off x="4986028" y="267332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7" type="body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8" type="body"/>
          </p:nvPr>
        </p:nvSpPr>
        <p:spPr>
          <a:xfrm>
            <a:off x="6175279" y="4824430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7" name="Google Shape;57;p18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" name="Google Shape;58;p18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" name="Google Shape;59;p18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" name="Google Shape;60;p18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1" type="ftr"/>
          </p:nvPr>
        </p:nvSpPr>
        <p:spPr>
          <a:xfrm>
            <a:off x="6175279" y="6356350"/>
            <a:ext cx="1808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">
  <p:cSld name="Content 2 Column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1485900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2" type="body"/>
          </p:nvPr>
        </p:nvSpPr>
        <p:spPr>
          <a:xfrm>
            <a:off x="1485664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3" type="body"/>
          </p:nvPr>
        </p:nvSpPr>
        <p:spPr>
          <a:xfrm>
            <a:off x="6673004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4" type="body"/>
          </p:nvPr>
        </p:nvSpPr>
        <p:spPr>
          <a:xfrm>
            <a:off x="6673143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5" type="body"/>
          </p:nvPr>
        </p:nvSpPr>
        <p:spPr>
          <a:xfrm>
            <a:off x="1485899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6" type="body"/>
          </p:nvPr>
        </p:nvSpPr>
        <p:spPr>
          <a:xfrm>
            <a:off x="1486412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7" type="body"/>
          </p:nvPr>
        </p:nvSpPr>
        <p:spPr>
          <a:xfrm>
            <a:off x="6672630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8" type="body"/>
          </p:nvPr>
        </p:nvSpPr>
        <p:spPr>
          <a:xfrm>
            <a:off x="6673143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77" name="Google Shape;77;p19"/>
          <p:cNvCxnSpPr/>
          <p:nvPr/>
        </p:nvCxnSpPr>
        <p:spPr>
          <a:xfrm>
            <a:off x="8688388" y="0"/>
            <a:ext cx="3503612" cy="235295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" name="Google Shape;78;p19"/>
          <p:cNvCxnSpPr/>
          <p:nvPr/>
        </p:nvCxnSpPr>
        <p:spPr>
          <a:xfrm>
            <a:off x="9720943" y="0"/>
            <a:ext cx="2471057" cy="269903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1508760" y="4156405"/>
            <a:ext cx="31394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5922254" y="153063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2" type="body"/>
          </p:nvPr>
        </p:nvSpPr>
        <p:spPr>
          <a:xfrm>
            <a:off x="5921828" y="186006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3" type="body"/>
          </p:nvPr>
        </p:nvSpPr>
        <p:spPr>
          <a:xfrm>
            <a:off x="5922254" y="263043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4" type="body"/>
          </p:nvPr>
        </p:nvSpPr>
        <p:spPr>
          <a:xfrm>
            <a:off x="5921828" y="295985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5" type="body"/>
          </p:nvPr>
        </p:nvSpPr>
        <p:spPr>
          <a:xfrm>
            <a:off x="5922254" y="373022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6" type="body"/>
          </p:nvPr>
        </p:nvSpPr>
        <p:spPr>
          <a:xfrm>
            <a:off x="5921828" y="405965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7" type="body"/>
          </p:nvPr>
        </p:nvSpPr>
        <p:spPr>
          <a:xfrm>
            <a:off x="5920106" y="4830024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8" type="body"/>
          </p:nvPr>
        </p:nvSpPr>
        <p:spPr>
          <a:xfrm>
            <a:off x="5919680" y="5159449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2" name="Google Shape;92;p20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bg>
      <p:bgPr>
        <a:solidFill>
          <a:schemeClr val="accen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96" name="Google Shape;96;p21"/>
          <p:cNvCxnSpPr/>
          <p:nvPr/>
        </p:nvCxnSpPr>
        <p:spPr>
          <a:xfrm>
            <a:off x="9096375" y="1497012"/>
            <a:ext cx="309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21"/>
          <p:cNvCxnSpPr/>
          <p:nvPr/>
        </p:nvCxnSpPr>
        <p:spPr>
          <a:xfrm flipH="1">
            <a:off x="6953250" y="-25401"/>
            <a:ext cx="3790950" cy="690245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1" type="ftr"/>
          </p:nvPr>
        </p:nvSpPr>
        <p:spPr>
          <a:xfrm>
            <a:off x="5224463" y="6356350"/>
            <a:ext cx="1743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ctrTitle"/>
          </p:nvPr>
        </p:nvSpPr>
        <p:spPr>
          <a:xfrm>
            <a:off x="6991350" y="2571235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3" name="Google Shape;10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6.png"/><Relationship Id="rId5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"/>
          <p:cNvSpPr txBox="1"/>
          <p:nvPr>
            <p:ph type="ctrTitle"/>
          </p:nvPr>
        </p:nvSpPr>
        <p:spPr>
          <a:xfrm>
            <a:off x="6573328" y="2473769"/>
            <a:ext cx="5261811" cy="15173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None/>
            </a:pPr>
            <a:r>
              <a:rPr i="0" lang="en-GB" sz="2400" u="none" strike="noStrike">
                <a:latin typeface="Lexend"/>
                <a:ea typeface="Lexend"/>
                <a:cs typeface="Lexend"/>
                <a:sym typeface="Lexend"/>
              </a:rPr>
              <a:t>CUSTOMER EXPENSIVE </a:t>
            </a:r>
            <a:br>
              <a:rPr i="0" lang="en-GB" sz="2400" u="none" strike="noStrike">
                <a:latin typeface="Lexend"/>
                <a:ea typeface="Lexend"/>
                <a:cs typeface="Lexend"/>
                <a:sym typeface="Lexend"/>
              </a:rPr>
            </a:br>
            <a:r>
              <a:rPr i="0" lang="en-GB" sz="2400" u="none" strike="noStrike">
                <a:latin typeface="Lexend"/>
                <a:ea typeface="Lexend"/>
                <a:cs typeface="Lexend"/>
                <a:sym typeface="Lexend"/>
              </a:rPr>
              <a:t>PREDICTION</a:t>
            </a:r>
            <a:endParaRPr sz="44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92" name="Google Shape;292;p1"/>
          <p:cNvSpPr txBox="1"/>
          <p:nvPr>
            <p:ph idx="1" type="subTitle"/>
          </p:nvPr>
        </p:nvSpPr>
        <p:spPr>
          <a:xfrm>
            <a:off x="6573328" y="43676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>
                <a:latin typeface="Libre Franklin"/>
                <a:ea typeface="Libre Franklin"/>
                <a:cs typeface="Libre Franklin"/>
                <a:sym typeface="Libre Franklin"/>
              </a:rPr>
              <a:t>Aruneema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>
                <a:latin typeface="Libre Franklin"/>
                <a:ea typeface="Libre Franklin"/>
                <a:cs typeface="Libre Franklin"/>
                <a:sym typeface="Libre Franklin"/>
              </a:rPr>
              <a:t>Harshit Joshi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>
                <a:latin typeface="Libre Franklin"/>
                <a:ea typeface="Libre Franklin"/>
                <a:cs typeface="Libre Franklin"/>
                <a:sym typeface="Libre Franklin"/>
              </a:rPr>
              <a:t>Danila Rozhevskii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>
                <a:latin typeface="Libre Franklin"/>
                <a:ea typeface="Libre Franklin"/>
                <a:cs typeface="Libre Franklin"/>
                <a:sym typeface="Libre Franklin"/>
              </a:rPr>
              <a:t>Vaishnav Kanekar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>
                <a:latin typeface="Libre Franklin"/>
                <a:ea typeface="Libre Franklin"/>
                <a:cs typeface="Libre Franklin"/>
                <a:sym typeface="Libre Franklin"/>
              </a:rPr>
              <a:t>Shweta Suhas Rane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acfa4b1610_0_16"/>
          <p:cNvSpPr txBox="1"/>
          <p:nvPr>
            <p:ph type="title"/>
          </p:nvPr>
        </p:nvSpPr>
        <p:spPr>
          <a:xfrm>
            <a:off x="1821896" y="0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None/>
            </a:pPr>
            <a:r>
              <a:rPr lang="en-GB" sz="3000">
                <a:latin typeface="Libre Franklin Medium"/>
                <a:ea typeface="Libre Franklin Medium"/>
                <a:cs typeface="Libre Franklin Medium"/>
                <a:sym typeface="Libre Franklin Medium"/>
              </a:rPr>
              <a:t>EXPENSIVE CUSTOMER DEFINITION</a:t>
            </a:r>
            <a:endParaRPr sz="30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400" name="Google Shape;400;g1acfa4b1610_0_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20XX</a:t>
            </a:r>
            <a:endParaRPr/>
          </a:p>
        </p:txBody>
      </p:sp>
      <p:sp>
        <p:nvSpPr>
          <p:cNvPr id="401" name="Google Shape;401;g1acfa4b1610_0_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Pitch Deck</a:t>
            </a:r>
            <a:endParaRPr/>
          </a:p>
        </p:txBody>
      </p:sp>
      <p:sp>
        <p:nvSpPr>
          <p:cNvPr id="402" name="Google Shape;402;g1acfa4b1610_0_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03" name="Google Shape;403;g1acfa4b1610_0_16"/>
          <p:cNvCxnSpPr/>
          <p:nvPr/>
        </p:nvCxnSpPr>
        <p:spPr>
          <a:xfrm>
            <a:off x="2840966" y="1069675"/>
            <a:ext cx="6320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4" name="Google Shape;404;g1acfa4b1610_0_16"/>
          <p:cNvSpPr txBox="1"/>
          <p:nvPr/>
        </p:nvSpPr>
        <p:spPr>
          <a:xfrm>
            <a:off x="1698150" y="1763500"/>
            <a:ext cx="3646800" cy="4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sng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Defining characteristics:</a:t>
            </a:r>
            <a:endParaRPr b="1" sz="2000" u="sng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Smoker</a:t>
            </a:r>
            <a:endParaRPr sz="20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Exercise</a:t>
            </a:r>
            <a:endParaRPr sz="20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Age</a:t>
            </a:r>
            <a:endParaRPr sz="20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Bmi</a:t>
            </a:r>
            <a:endParaRPr sz="20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SVM model output</a:t>
            </a:r>
            <a:endParaRPr sz="1800" u="sng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Sensitivity of SVM- 97.93%</a:t>
            </a:r>
            <a:endParaRPr b="1" sz="18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Accuracy- 86.61%</a:t>
            </a:r>
            <a:endParaRPr b="1" sz="18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05" name="Google Shape;405;g1acfa4b1610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8750" y="1913550"/>
            <a:ext cx="6542251" cy="403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acfa4b1610_0_27"/>
          <p:cNvSpPr txBox="1"/>
          <p:nvPr>
            <p:ph type="title"/>
          </p:nvPr>
        </p:nvSpPr>
        <p:spPr>
          <a:xfrm>
            <a:off x="1821896" y="0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Bookman Old Style"/>
              <a:buNone/>
            </a:pPr>
            <a:r>
              <a:rPr lang="en-GB" sz="300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BUSINESS</a:t>
            </a:r>
            <a:r>
              <a:rPr lang="en-GB" sz="300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INSIGHTS</a:t>
            </a:r>
            <a:endParaRPr sz="30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411" name="Google Shape;411;g1acfa4b1610_0_2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20XX</a:t>
            </a:r>
            <a:endParaRPr/>
          </a:p>
        </p:txBody>
      </p:sp>
      <p:sp>
        <p:nvSpPr>
          <p:cNvPr id="412" name="Google Shape;412;g1acfa4b1610_0_27"/>
          <p:cNvSpPr txBox="1"/>
          <p:nvPr>
            <p:ph idx="11" type="ftr"/>
          </p:nvPr>
        </p:nvSpPr>
        <p:spPr>
          <a:xfrm>
            <a:off x="35814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Pitch Deck</a:t>
            </a:r>
            <a:endParaRPr/>
          </a:p>
        </p:txBody>
      </p:sp>
      <p:sp>
        <p:nvSpPr>
          <p:cNvPr id="413" name="Google Shape;413;g1acfa4b1610_0_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14" name="Google Shape;414;g1acfa4b1610_0_27"/>
          <p:cNvCxnSpPr/>
          <p:nvPr/>
        </p:nvCxnSpPr>
        <p:spPr>
          <a:xfrm>
            <a:off x="2840966" y="1069675"/>
            <a:ext cx="6320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5" name="Google Shape;415;g1acfa4b1610_0_27"/>
          <p:cNvSpPr txBox="1"/>
          <p:nvPr/>
        </p:nvSpPr>
        <p:spPr>
          <a:xfrm>
            <a:off x="1110275" y="1746075"/>
            <a:ext cx="4049400" cy="3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Average cost threshold</a:t>
            </a:r>
            <a:r>
              <a:rPr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sz="20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2000" u="sng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$4,775</a:t>
            </a:r>
            <a:r>
              <a:rPr b="1"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(3rd quantile)</a:t>
            </a:r>
            <a:endParaRPr b="1" sz="20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Average Expensive: </a:t>
            </a:r>
            <a:r>
              <a:rPr b="1"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$</a:t>
            </a:r>
            <a:r>
              <a:rPr b="1"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5607</a:t>
            </a:r>
            <a:endParaRPr b="1" sz="20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Average Non-Expensive: </a:t>
            </a:r>
            <a:r>
              <a:rPr b="1"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$2474</a:t>
            </a:r>
            <a:endParaRPr b="1" sz="20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Average Age Expensive: </a:t>
            </a:r>
            <a:r>
              <a:rPr b="1"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51</a:t>
            </a:r>
            <a:endParaRPr b="1" sz="20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Average Age Non- Expensive: </a:t>
            </a:r>
            <a:r>
              <a:rPr b="1"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27</a:t>
            </a:r>
            <a:endParaRPr sz="1800" u="sng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16" name="Google Shape;416;g1acfa4b1610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550" y="1746063"/>
            <a:ext cx="6640399" cy="409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8"/>
          <p:cNvSpPr txBox="1"/>
          <p:nvPr>
            <p:ph type="title"/>
          </p:nvPr>
        </p:nvSpPr>
        <p:spPr>
          <a:xfrm>
            <a:off x="1821896" y="0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None/>
            </a:pPr>
            <a:r>
              <a:rPr i="0" lang="en-GB" sz="3000" u="none" strike="noStrike">
                <a:latin typeface="Libre Franklin Medium"/>
                <a:ea typeface="Libre Franklin Medium"/>
                <a:cs typeface="Libre Franklin Medium"/>
                <a:sym typeface="Libre Franklin Medium"/>
              </a:rPr>
              <a:t>INSIGHTS &amp; RECOMMENDATIONS</a:t>
            </a:r>
            <a:endParaRPr sz="30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422" name="Google Shape;42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20XX</a:t>
            </a:r>
            <a:endParaRPr/>
          </a:p>
        </p:txBody>
      </p:sp>
      <p:sp>
        <p:nvSpPr>
          <p:cNvPr id="423" name="Google Shape;42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Pitch Deck</a:t>
            </a:r>
            <a:endParaRPr/>
          </a:p>
        </p:txBody>
      </p:sp>
      <p:sp>
        <p:nvSpPr>
          <p:cNvPr id="424" name="Google Shape;42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5" name="Google Shape;425;p8"/>
          <p:cNvSpPr txBox="1"/>
          <p:nvPr>
            <p:ph idx="1" type="body"/>
          </p:nvPr>
        </p:nvSpPr>
        <p:spPr>
          <a:xfrm>
            <a:off x="1821900" y="1379450"/>
            <a:ext cx="9702900" cy="3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b="1" i="0" lang="en-GB" sz="18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INSIGHTS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GB" sz="18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(&lt;</a:t>
            </a:r>
            <a:r>
              <a:rPr b="0" i="0" lang="en-GB" sz="1800" u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BMI) + (&lt;AGE) + (&lt;SMOKER) + (</a:t>
            </a:r>
            <a:r>
              <a:rPr lang="en-GB" sz="18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&gt;</a:t>
            </a:r>
            <a:r>
              <a:rPr b="0" i="0" lang="en-GB" sz="1800" u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EXERCISE) </a:t>
            </a:r>
            <a:r>
              <a:rPr lang="en-GB" sz="18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  &lt; Health Cost</a:t>
            </a:r>
            <a:r>
              <a:rPr b="0" i="0" lang="en-GB" sz="1800" u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 sz="18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b="0" i="0" lang="en-GB" sz="1800" u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8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 sz="18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br>
              <a:rPr lang="en-GB"/>
            </a:br>
            <a:endParaRPr/>
          </a:p>
        </p:txBody>
      </p:sp>
      <p:cxnSp>
        <p:nvCxnSpPr>
          <p:cNvPr id="426" name="Google Shape;426;p8"/>
          <p:cNvCxnSpPr/>
          <p:nvPr/>
        </p:nvCxnSpPr>
        <p:spPr>
          <a:xfrm>
            <a:off x="2840966" y="1069675"/>
            <a:ext cx="632028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27" name="Google Shape;42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75" y="2685700"/>
            <a:ext cx="5772149" cy="35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6525" y="2663475"/>
            <a:ext cx="5844176" cy="36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acfa4b1610_0_41"/>
          <p:cNvSpPr txBox="1"/>
          <p:nvPr>
            <p:ph type="title"/>
          </p:nvPr>
        </p:nvSpPr>
        <p:spPr>
          <a:xfrm>
            <a:off x="1821896" y="0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None/>
            </a:pPr>
            <a:r>
              <a:rPr i="0" lang="en-GB" sz="3000" u="none" strike="noStrike">
                <a:latin typeface="Libre Franklin Medium"/>
                <a:ea typeface="Libre Franklin Medium"/>
                <a:cs typeface="Libre Franklin Medium"/>
                <a:sym typeface="Libre Franklin Medium"/>
              </a:rPr>
              <a:t>INSIGHTS &amp; RECOMMENDATIONS</a:t>
            </a:r>
            <a:endParaRPr sz="30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434" name="Google Shape;434;g1acfa4b1610_0_4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20XX</a:t>
            </a:r>
            <a:endParaRPr/>
          </a:p>
        </p:txBody>
      </p:sp>
      <p:sp>
        <p:nvSpPr>
          <p:cNvPr id="435" name="Google Shape;435;g1acfa4b1610_0_4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Pitch Deck</a:t>
            </a:r>
            <a:endParaRPr/>
          </a:p>
        </p:txBody>
      </p:sp>
      <p:sp>
        <p:nvSpPr>
          <p:cNvPr id="436" name="Google Shape;436;g1acfa4b1610_0_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37" name="Google Shape;437;g1acfa4b1610_0_41"/>
          <p:cNvCxnSpPr/>
          <p:nvPr/>
        </p:nvCxnSpPr>
        <p:spPr>
          <a:xfrm>
            <a:off x="2840966" y="1069675"/>
            <a:ext cx="6320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8" name="Google Shape;438;g1acfa4b1610_0_41"/>
          <p:cNvSpPr txBox="1"/>
          <p:nvPr/>
        </p:nvSpPr>
        <p:spPr>
          <a:xfrm>
            <a:off x="540050" y="1498425"/>
            <a:ext cx="5818800" cy="5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sng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Specific Business Recommendation</a:t>
            </a:r>
            <a:endParaRPr b="1" sz="2000" u="sng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sng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HMO</a:t>
            </a:r>
            <a:r>
              <a:rPr b="1" lang="en-GB" sz="2000" u="sng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b="1" sz="2000" u="sng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Libre Franklin"/>
              <a:buChar char="●"/>
            </a:pPr>
            <a:r>
              <a:rPr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Focus on people in their</a:t>
            </a:r>
            <a:r>
              <a:rPr b="1"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early 20s and 50s</a:t>
            </a:r>
            <a:endParaRPr b="1" sz="20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Libre Franklin"/>
              <a:buChar char="●"/>
            </a:pPr>
            <a:r>
              <a:rPr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Prioritize states where current health costs are the highest (</a:t>
            </a:r>
            <a:r>
              <a:rPr b="1"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New York and Massachusetts</a:t>
            </a:r>
            <a:r>
              <a:rPr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 b="1" sz="20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Libre Franklin"/>
              <a:buChar char="●"/>
            </a:pPr>
            <a:r>
              <a:rPr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Encourage and support </a:t>
            </a:r>
            <a:r>
              <a:rPr b="1"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active lifestyle</a:t>
            </a:r>
            <a:r>
              <a:rPr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initiatives and programs </a:t>
            </a:r>
            <a:endParaRPr sz="20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Libre Franklin"/>
              <a:buChar char="●"/>
            </a:pPr>
            <a:r>
              <a:rPr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Fight against </a:t>
            </a:r>
            <a:r>
              <a:rPr b="1"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smoking habits</a:t>
            </a:r>
            <a:endParaRPr b="1" sz="20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20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39" name="Google Shape;439;g1acfa4b1610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375" y="2077425"/>
            <a:ext cx="5528225" cy="34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acfa4b1610_0_55"/>
          <p:cNvSpPr txBox="1"/>
          <p:nvPr>
            <p:ph type="title"/>
          </p:nvPr>
        </p:nvSpPr>
        <p:spPr>
          <a:xfrm>
            <a:off x="1821896" y="0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None/>
            </a:pPr>
            <a:r>
              <a:rPr i="0" lang="en-GB" sz="3000" u="none" strike="noStrike">
                <a:latin typeface="Libre Franklin Medium"/>
                <a:ea typeface="Libre Franklin Medium"/>
                <a:cs typeface="Libre Franklin Medium"/>
                <a:sym typeface="Libre Franklin Medium"/>
              </a:rPr>
              <a:t>INSIGHTS &amp; RECOMMENDATIONS</a:t>
            </a:r>
            <a:endParaRPr sz="30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445" name="Google Shape;445;g1acfa4b1610_0_5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20XX</a:t>
            </a:r>
            <a:endParaRPr/>
          </a:p>
        </p:txBody>
      </p:sp>
      <p:sp>
        <p:nvSpPr>
          <p:cNvPr id="446" name="Google Shape;446;g1acfa4b1610_0_5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Pitch Deck</a:t>
            </a:r>
            <a:endParaRPr/>
          </a:p>
        </p:txBody>
      </p:sp>
      <p:sp>
        <p:nvSpPr>
          <p:cNvPr id="447" name="Google Shape;447;g1acfa4b1610_0_5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48" name="Google Shape;448;g1acfa4b1610_0_55"/>
          <p:cNvCxnSpPr/>
          <p:nvPr/>
        </p:nvCxnSpPr>
        <p:spPr>
          <a:xfrm>
            <a:off x="2840966" y="1069675"/>
            <a:ext cx="6320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9" name="Google Shape;449;g1acfa4b1610_0_55"/>
          <p:cNvSpPr txBox="1"/>
          <p:nvPr/>
        </p:nvSpPr>
        <p:spPr>
          <a:xfrm>
            <a:off x="1480450" y="1842000"/>
            <a:ext cx="5399400" cy="3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sng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General</a:t>
            </a:r>
            <a:r>
              <a:rPr b="1" lang="en-GB" sz="2000" u="sng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Recommendation:</a:t>
            </a:r>
            <a:endParaRPr b="1" sz="2000" u="sng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only</a:t>
            </a:r>
            <a:r>
              <a:rPr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thing we can’t change:   AGE</a:t>
            </a:r>
            <a:endParaRPr sz="20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What can we change? </a:t>
            </a:r>
            <a:endParaRPr sz="20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Smoking habits,  Exercising Routine,  </a:t>
            </a:r>
            <a:endParaRPr b="1" sz="20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Eating Healthy</a:t>
            </a:r>
            <a:endParaRPr b="1" sz="20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50" name="Google Shape;450;g1acfa4b1610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879849" y="1582075"/>
            <a:ext cx="3292926" cy="219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g1acfa4b1610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5550" y="3936075"/>
            <a:ext cx="3015350" cy="22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2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457" name="Google Shape;457;p12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20XX</a:t>
            </a:r>
            <a:endParaRPr/>
          </a:p>
        </p:txBody>
      </p:sp>
      <p:sp>
        <p:nvSpPr>
          <p:cNvPr id="458" name="Google Shape;458;p12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Pitch Deck</a:t>
            </a:r>
            <a:endParaRPr/>
          </a:p>
        </p:txBody>
      </p:sp>
      <p:sp>
        <p:nvSpPr>
          <p:cNvPr id="459" name="Google Shape;459;p12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"/>
          <p:cNvSpPr txBox="1"/>
          <p:nvPr>
            <p:ph type="title"/>
          </p:nvPr>
        </p:nvSpPr>
        <p:spPr>
          <a:xfrm>
            <a:off x="1684306" y="88899"/>
            <a:ext cx="31718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</a:pPr>
            <a:r>
              <a:rPr i="0" lang="en-GB" u="none" strike="noStrike">
                <a:latin typeface="Libre Franklin Medium"/>
                <a:ea typeface="Libre Franklin Medium"/>
                <a:cs typeface="Libre Franklin Medium"/>
                <a:sym typeface="Libre Franklin Medium"/>
              </a:rPr>
              <a:t>AGENDA</a:t>
            </a:r>
            <a:endParaRPr sz="40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98" name="Google Shape;298;p2"/>
          <p:cNvSpPr txBox="1"/>
          <p:nvPr>
            <p:ph idx="1" type="body"/>
          </p:nvPr>
        </p:nvSpPr>
        <p:spPr>
          <a:xfrm>
            <a:off x="1333499" y="1800045"/>
            <a:ext cx="3416780" cy="3643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Franklin"/>
              <a:buChar char="•"/>
            </a:pPr>
            <a:r>
              <a:rPr i="0" lang="en-GB" sz="1600" u="none" strike="noStrike">
                <a:latin typeface="Libre Franklin"/>
                <a:ea typeface="Libre Franklin"/>
                <a:cs typeface="Libre Franklin"/>
                <a:sym typeface="Libre Franklin"/>
              </a:rPr>
              <a:t>Goal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0160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Franklin"/>
              <a:buChar char="•"/>
            </a:pPr>
            <a:r>
              <a:rPr i="0" lang="en-GB" sz="1600" u="none" strike="noStrike">
                <a:latin typeface="Libre Franklin"/>
                <a:ea typeface="Libre Franklin"/>
                <a:cs typeface="Libre Franklin"/>
                <a:sym typeface="Libre Franklin"/>
              </a:rPr>
              <a:t>Data Description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0160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Franklin"/>
              <a:buChar char="•"/>
            </a:pPr>
            <a:r>
              <a:rPr i="0" lang="en-GB" sz="1600" u="none" strike="noStrike">
                <a:latin typeface="Libre Franklin"/>
                <a:ea typeface="Libre Franklin"/>
                <a:cs typeface="Libre Franklin"/>
                <a:sym typeface="Libre Franklin"/>
              </a:rPr>
              <a:t>Exploratory Insights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0160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Franklin"/>
              <a:buChar char="•"/>
            </a:pPr>
            <a:r>
              <a:rPr i="0" lang="en-GB" sz="1600" u="none" strike="noStrike">
                <a:latin typeface="Libre Franklin"/>
                <a:ea typeface="Libre Franklin"/>
                <a:cs typeface="Libre Franklin"/>
                <a:sym typeface="Libre Franklin"/>
              </a:rPr>
              <a:t>Expensive Customer Definition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0160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Franklin"/>
              <a:buChar char="•"/>
            </a:pPr>
            <a:r>
              <a:rPr i="0" lang="en-GB" sz="1600" u="none" strike="noStrike">
                <a:latin typeface="Libre Franklin"/>
                <a:ea typeface="Libre Franklin"/>
                <a:cs typeface="Libre Franklin"/>
                <a:sym typeface="Libre Franklin"/>
              </a:rPr>
              <a:t>Business Insights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0160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Franklin"/>
              <a:buChar char="•"/>
            </a:pPr>
            <a:r>
              <a:rPr i="0" lang="en-GB" sz="1600" u="none" strike="noStrike">
                <a:latin typeface="Libre Franklin"/>
                <a:ea typeface="Libre Franklin"/>
                <a:cs typeface="Libre Franklin"/>
                <a:sym typeface="Libre Franklin"/>
              </a:rPr>
              <a:t>Specific Recommendation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9" name="Google Shape;299;p2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20XX</a:t>
            </a:r>
            <a:endParaRPr/>
          </a:p>
        </p:txBody>
      </p:sp>
      <p:sp>
        <p:nvSpPr>
          <p:cNvPr id="300" name="Google Shape;300;p2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Pitch Deck</a:t>
            </a:r>
            <a:endParaRPr/>
          </a:p>
        </p:txBody>
      </p:sp>
      <p:sp>
        <p:nvSpPr>
          <p:cNvPr id="301" name="Google Shape;301;p2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"/>
          <p:cNvSpPr txBox="1"/>
          <p:nvPr>
            <p:ph type="title"/>
          </p:nvPr>
        </p:nvSpPr>
        <p:spPr>
          <a:xfrm>
            <a:off x="1821896" y="0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okman Old Style"/>
              <a:buNone/>
            </a:pPr>
            <a:r>
              <a:rPr lang="en-GB" sz="3600">
                <a:latin typeface="Libre Franklin Medium"/>
                <a:ea typeface="Libre Franklin Medium"/>
                <a:cs typeface="Libre Franklin Medium"/>
                <a:sym typeface="Libre Franklin Medium"/>
              </a:rPr>
              <a:t>Business Question</a:t>
            </a:r>
            <a:endParaRPr sz="48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307" name="Google Shape;307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20XX</a:t>
            </a:r>
            <a:endParaRPr/>
          </a:p>
        </p:txBody>
      </p:sp>
      <p:sp>
        <p:nvSpPr>
          <p:cNvPr id="308" name="Google Shape;308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Pitch Deck</a:t>
            </a:r>
            <a:endParaRPr/>
          </a:p>
        </p:txBody>
      </p:sp>
      <p:sp>
        <p:nvSpPr>
          <p:cNvPr id="309" name="Google Shape;30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0" name="Google Shape;310;p3"/>
          <p:cNvSpPr txBox="1"/>
          <p:nvPr>
            <p:ph idx="1" type="body"/>
          </p:nvPr>
        </p:nvSpPr>
        <p:spPr>
          <a:xfrm>
            <a:off x="1970350" y="-982650"/>
            <a:ext cx="7882800" cy="46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strike="noStrike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strike="noStrike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714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•"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Identify the </a:t>
            </a:r>
            <a:r>
              <a:rPr lang="en-GB" u="sng">
                <a:latin typeface="Libre Franklin"/>
                <a:ea typeface="Libre Franklin"/>
                <a:cs typeface="Libre Franklin"/>
                <a:sym typeface="Libre Franklin"/>
              </a:rPr>
              <a:t>key driver</a:t>
            </a: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 of healthcare costs (factors affecting)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714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984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•"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Predict customers who will be </a:t>
            </a:r>
            <a:r>
              <a:rPr lang="en-GB" u="sng">
                <a:latin typeface="Libre Franklin"/>
                <a:ea typeface="Libre Franklin"/>
                <a:cs typeface="Libre Franklin"/>
                <a:sym typeface="Libre Franklin"/>
              </a:rPr>
              <a:t>spending a lot of money </a:t>
            </a: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on healthcare for next year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98450" lvl="0" marL="2857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•"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Specific business recommendations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cxnSp>
        <p:nvCxnSpPr>
          <p:cNvPr id="311" name="Google Shape;311;p3"/>
          <p:cNvCxnSpPr/>
          <p:nvPr/>
        </p:nvCxnSpPr>
        <p:spPr>
          <a:xfrm>
            <a:off x="2840966" y="1069675"/>
            <a:ext cx="632028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"/>
          <p:cNvSpPr txBox="1"/>
          <p:nvPr>
            <p:ph type="title"/>
          </p:nvPr>
        </p:nvSpPr>
        <p:spPr>
          <a:xfrm>
            <a:off x="1821896" y="0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okman Old Style"/>
              <a:buNone/>
            </a:pPr>
            <a:r>
              <a:rPr lang="en-GB" sz="3600">
                <a:latin typeface="Libre Franklin Medium"/>
                <a:ea typeface="Libre Franklin Medium"/>
                <a:cs typeface="Libre Franklin Medium"/>
                <a:sym typeface="Libre Franklin Medium"/>
              </a:rPr>
              <a:t>ABOUT THE HMO DATA </a:t>
            </a:r>
            <a:endParaRPr sz="36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317" name="Google Shape;31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20XX</a:t>
            </a:r>
            <a:endParaRPr/>
          </a:p>
        </p:txBody>
      </p:sp>
      <p:sp>
        <p:nvSpPr>
          <p:cNvPr id="318" name="Google Shape;31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Pitch Deck</a:t>
            </a:r>
            <a:endParaRPr/>
          </a:p>
        </p:txBody>
      </p:sp>
      <p:sp>
        <p:nvSpPr>
          <p:cNvPr id="319" name="Google Shape;31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0" name="Google Shape;320;p4"/>
          <p:cNvSpPr txBox="1"/>
          <p:nvPr>
            <p:ph idx="1" type="body"/>
          </p:nvPr>
        </p:nvSpPr>
        <p:spPr>
          <a:xfrm>
            <a:off x="1821905" y="-750768"/>
            <a:ext cx="9702900" cy="463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>
                <a:latin typeface="Libre Franklin"/>
                <a:ea typeface="Libre Franklin"/>
                <a:cs typeface="Libre Franklin"/>
                <a:sym typeface="Libre Franklin"/>
              </a:rPr>
              <a:t>Dataset Contains 14 Variables Person’s Info With 7582 Rows in 7 states of US: 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0" sz="1800" u="none" strike="noStrike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•"/>
            </a:pPr>
            <a:r>
              <a:rPr lang="en-GB" sz="1800">
                <a:latin typeface="Libre Franklin"/>
                <a:ea typeface="Libre Franklin"/>
                <a:cs typeface="Libre Franklin"/>
                <a:sym typeface="Libre Franklin"/>
              </a:rPr>
              <a:t>Age 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•"/>
            </a:pPr>
            <a:r>
              <a:rPr lang="en-GB" sz="1800">
                <a:latin typeface="Libre Franklin"/>
                <a:ea typeface="Libre Franklin"/>
                <a:cs typeface="Libre Franklin"/>
                <a:sym typeface="Libre Franklin"/>
              </a:rPr>
              <a:t>Location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•"/>
            </a:pPr>
            <a:r>
              <a:rPr lang="en-GB" sz="1800">
                <a:latin typeface="Libre Franklin"/>
                <a:ea typeface="Libre Franklin"/>
                <a:cs typeface="Libre Franklin"/>
                <a:sym typeface="Libre Franklin"/>
              </a:rPr>
              <a:t>Location Type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•"/>
            </a:pPr>
            <a:r>
              <a:rPr lang="en-GB" sz="1800">
                <a:latin typeface="Libre Franklin"/>
                <a:ea typeface="Libre Franklin"/>
                <a:cs typeface="Libre Franklin"/>
                <a:sym typeface="Libre Franklin"/>
              </a:rPr>
              <a:t>Exercise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•"/>
            </a:pPr>
            <a:r>
              <a:rPr lang="en-GB" sz="1800">
                <a:latin typeface="Libre Franklin"/>
                <a:ea typeface="Libre Franklin"/>
                <a:cs typeface="Libre Franklin"/>
                <a:sym typeface="Libre Franklin"/>
              </a:rPr>
              <a:t>Smoker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•"/>
            </a:pPr>
            <a:r>
              <a:rPr lang="en-GB" sz="1800">
                <a:latin typeface="Libre Franklin"/>
                <a:ea typeface="Libre Franklin"/>
                <a:cs typeface="Libre Franklin"/>
                <a:sym typeface="Libre Franklin"/>
              </a:rPr>
              <a:t>Bmi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•"/>
            </a:pPr>
            <a:r>
              <a:rPr lang="en-GB" sz="1800">
                <a:latin typeface="Libre Franklin"/>
                <a:ea typeface="Libre Franklin"/>
                <a:cs typeface="Libre Franklin"/>
                <a:sym typeface="Libre Franklin"/>
              </a:rPr>
              <a:t>Educational Level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•"/>
            </a:pPr>
            <a:r>
              <a:rPr lang="en-GB" sz="1800">
                <a:latin typeface="Libre Franklin"/>
                <a:ea typeface="Libre Franklin"/>
                <a:cs typeface="Libre Franklin"/>
                <a:sym typeface="Libre Franklin"/>
              </a:rPr>
              <a:t>Cost 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321" name="Google Shape;321;p4"/>
          <p:cNvCxnSpPr/>
          <p:nvPr/>
        </p:nvCxnSpPr>
        <p:spPr>
          <a:xfrm>
            <a:off x="2840966" y="1069675"/>
            <a:ext cx="632028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2" name="Google Shape;322;p4"/>
          <p:cNvSpPr txBox="1"/>
          <p:nvPr/>
        </p:nvSpPr>
        <p:spPr>
          <a:xfrm>
            <a:off x="5443844" y="-1501768"/>
            <a:ext cx="9702995" cy="46302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•"/>
            </a:pPr>
            <a:r>
              <a:rPr lang="en-GB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Children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•"/>
            </a:pPr>
            <a:r>
              <a:rPr lang="en-GB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Yearly Physical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•"/>
            </a:pPr>
            <a:r>
              <a:rPr lang="en-GB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Married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•"/>
            </a:pPr>
            <a:r>
              <a:rPr lang="en-GB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Gender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•"/>
            </a:pPr>
            <a:r>
              <a:rPr lang="en-GB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Hypertension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3" name="Google Shape;323;p4"/>
          <p:cNvSpPr/>
          <p:nvPr/>
        </p:nvSpPr>
        <p:spPr>
          <a:xfrm>
            <a:off x="1930775" y="1270625"/>
            <a:ext cx="8584800" cy="27306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Important Variables: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●"/>
            </a:pPr>
            <a:r>
              <a:rPr lang="en-GB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Age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●"/>
            </a:pPr>
            <a:r>
              <a:rPr lang="en-GB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Bmi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●"/>
            </a:pPr>
            <a:r>
              <a:rPr lang="en-GB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Smoker 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●"/>
            </a:pPr>
            <a:r>
              <a:rPr lang="en-GB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Exercise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"/>
          <p:cNvSpPr txBox="1"/>
          <p:nvPr>
            <p:ph type="title"/>
          </p:nvPr>
        </p:nvSpPr>
        <p:spPr>
          <a:xfrm>
            <a:off x="1821896" y="0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</a:pPr>
            <a:r>
              <a:rPr i="0" lang="en-GB" sz="3000" u="none" strike="noStrike">
                <a:latin typeface="Libre Franklin Medium"/>
                <a:ea typeface="Libre Franklin Medium"/>
                <a:cs typeface="Libre Franklin Medium"/>
                <a:sym typeface="Libre Franklin Medium"/>
              </a:rPr>
              <a:t>EXPLORATORY INSIGHTS:AGE</a:t>
            </a:r>
            <a:endParaRPr sz="30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329" name="Google Shape;32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20XX</a:t>
            </a:r>
            <a:endParaRPr/>
          </a:p>
        </p:txBody>
      </p:sp>
      <p:sp>
        <p:nvSpPr>
          <p:cNvPr id="330" name="Google Shape;33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Pitch Deck</a:t>
            </a:r>
            <a:endParaRPr/>
          </a:p>
        </p:txBody>
      </p:sp>
      <p:sp>
        <p:nvSpPr>
          <p:cNvPr id="331" name="Google Shape;33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32" name="Google Shape;332;p5"/>
          <p:cNvCxnSpPr/>
          <p:nvPr/>
        </p:nvCxnSpPr>
        <p:spPr>
          <a:xfrm>
            <a:off x="2840966" y="1069675"/>
            <a:ext cx="632028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33" name="Google Shape;33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075" y="1350013"/>
            <a:ext cx="4269962" cy="2626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7537" y="1350013"/>
            <a:ext cx="4256273" cy="2626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4875" y="4001200"/>
            <a:ext cx="4292486" cy="26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"/>
          <p:cNvSpPr txBox="1"/>
          <p:nvPr>
            <p:ph type="title"/>
          </p:nvPr>
        </p:nvSpPr>
        <p:spPr>
          <a:xfrm>
            <a:off x="1821896" y="0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</a:pPr>
            <a:r>
              <a:rPr i="0" lang="en-GB" sz="3000" u="none" strike="noStrike">
                <a:latin typeface="Libre Franklin Medium"/>
                <a:ea typeface="Libre Franklin Medium"/>
                <a:cs typeface="Libre Franklin Medium"/>
                <a:sym typeface="Libre Franklin Medium"/>
              </a:rPr>
              <a:t>EXPLORATORY INSIGHTS</a:t>
            </a:r>
            <a:endParaRPr sz="30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341" name="Google Shape;3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20XX</a:t>
            </a:r>
            <a:endParaRPr/>
          </a:p>
        </p:txBody>
      </p:sp>
      <p:sp>
        <p:nvSpPr>
          <p:cNvPr id="342" name="Google Shape;3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Pitch Deck</a:t>
            </a:r>
            <a:endParaRPr/>
          </a:p>
        </p:txBody>
      </p:sp>
      <p:sp>
        <p:nvSpPr>
          <p:cNvPr id="343" name="Google Shape;3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44" name="Google Shape;344;p6"/>
          <p:cNvCxnSpPr/>
          <p:nvPr/>
        </p:nvCxnSpPr>
        <p:spPr>
          <a:xfrm>
            <a:off x="2840966" y="1069675"/>
            <a:ext cx="632028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45" name="Google Shape;3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1002" y="1613305"/>
            <a:ext cx="4814998" cy="3489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3046" y="1541703"/>
            <a:ext cx="5011844" cy="345505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"/>
          <p:cNvSpPr txBox="1"/>
          <p:nvPr/>
        </p:nvSpPr>
        <p:spPr>
          <a:xfrm>
            <a:off x="3395025" y="2365884"/>
            <a:ext cx="37274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NY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6"/>
          <p:cNvSpPr txBox="1"/>
          <p:nvPr/>
        </p:nvSpPr>
        <p:spPr>
          <a:xfrm>
            <a:off x="2654591" y="3310527"/>
            <a:ext cx="37274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</a:t>
            </a:r>
            <a:endParaRPr b="1"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6"/>
          <p:cNvSpPr txBox="1"/>
          <p:nvPr/>
        </p:nvSpPr>
        <p:spPr>
          <a:xfrm>
            <a:off x="4238726" y="2756419"/>
            <a:ext cx="37274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</a:t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6"/>
          <p:cNvSpPr txBox="1"/>
          <p:nvPr/>
        </p:nvSpPr>
        <p:spPr>
          <a:xfrm>
            <a:off x="4152106" y="3015252"/>
            <a:ext cx="37274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CT</a:t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6"/>
          <p:cNvSpPr txBox="1"/>
          <p:nvPr/>
        </p:nvSpPr>
        <p:spPr>
          <a:xfrm>
            <a:off x="3581399" y="3364172"/>
            <a:ext cx="37274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NJ</a:t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6"/>
          <p:cNvSpPr txBox="1"/>
          <p:nvPr/>
        </p:nvSpPr>
        <p:spPr>
          <a:xfrm>
            <a:off x="2672176" y="3829581"/>
            <a:ext cx="72284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Maryland</a:t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6"/>
          <p:cNvSpPr txBox="1"/>
          <p:nvPr/>
        </p:nvSpPr>
        <p:spPr>
          <a:xfrm>
            <a:off x="8424225" y="2377460"/>
            <a:ext cx="37274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NY</a:t>
            </a:r>
            <a:endParaRPr b="1"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6"/>
          <p:cNvSpPr txBox="1"/>
          <p:nvPr/>
        </p:nvSpPr>
        <p:spPr>
          <a:xfrm>
            <a:off x="8597860" y="3276862"/>
            <a:ext cx="37274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NJ</a:t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6"/>
          <p:cNvSpPr txBox="1"/>
          <p:nvPr/>
        </p:nvSpPr>
        <p:spPr>
          <a:xfrm>
            <a:off x="7600311" y="3261473"/>
            <a:ext cx="37274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</a:t>
            </a:r>
            <a:endParaRPr b="1"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6"/>
          <p:cNvSpPr txBox="1"/>
          <p:nvPr/>
        </p:nvSpPr>
        <p:spPr>
          <a:xfrm>
            <a:off x="9118276" y="2952744"/>
            <a:ext cx="37274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CT</a:t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6"/>
          <p:cNvSpPr txBox="1"/>
          <p:nvPr/>
        </p:nvSpPr>
        <p:spPr>
          <a:xfrm>
            <a:off x="9254336" y="2649386"/>
            <a:ext cx="37274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"/>
          <p:cNvSpPr txBox="1"/>
          <p:nvPr/>
        </p:nvSpPr>
        <p:spPr>
          <a:xfrm>
            <a:off x="7701376" y="3769511"/>
            <a:ext cx="72284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Maryland</a:t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7278" y="4873600"/>
            <a:ext cx="8197435" cy="195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6"/>
          <p:cNvSpPr/>
          <p:nvPr/>
        </p:nvSpPr>
        <p:spPr>
          <a:xfrm>
            <a:off x="2583075" y="5277875"/>
            <a:ext cx="7458600" cy="437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6"/>
          <p:cNvSpPr txBox="1"/>
          <p:nvPr/>
        </p:nvSpPr>
        <p:spPr>
          <a:xfrm>
            <a:off x="2241150" y="1229000"/>
            <a:ext cx="26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Cost Distribution in 7 States</a:t>
            </a:r>
            <a:endParaRPr/>
          </a:p>
        </p:txBody>
      </p:sp>
      <p:sp>
        <p:nvSpPr>
          <p:cNvPr id="362" name="Google Shape;362;p6"/>
          <p:cNvSpPr txBox="1"/>
          <p:nvPr/>
        </p:nvSpPr>
        <p:spPr>
          <a:xfrm>
            <a:off x="7201050" y="1121850"/>
            <a:ext cx="26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 </a:t>
            </a:r>
            <a:r>
              <a:rPr lang="en-GB"/>
              <a:t>Distribution in 7 States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g1aacf92990b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800" y="1742425"/>
            <a:ext cx="4479400" cy="27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g1aacf92990b_0_6"/>
          <p:cNvSpPr txBox="1"/>
          <p:nvPr>
            <p:ph type="title"/>
          </p:nvPr>
        </p:nvSpPr>
        <p:spPr>
          <a:xfrm>
            <a:off x="1821896" y="0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</a:pPr>
            <a:r>
              <a:rPr i="0" lang="en-GB" sz="3000" u="none" strike="noStrike">
                <a:latin typeface="Libre Franklin Medium"/>
                <a:ea typeface="Libre Franklin Medium"/>
                <a:cs typeface="Libre Franklin Medium"/>
                <a:sym typeface="Libre Franklin Medium"/>
              </a:rPr>
              <a:t>EXPLORATORY INSIGHTS: </a:t>
            </a:r>
            <a:r>
              <a:rPr lang="en-GB" sz="3000">
                <a:latin typeface="Libre Franklin Medium"/>
                <a:ea typeface="Libre Franklin Medium"/>
                <a:cs typeface="Libre Franklin Medium"/>
                <a:sym typeface="Libre Franklin Medium"/>
              </a:rPr>
              <a:t>Gender</a:t>
            </a:r>
            <a:endParaRPr sz="30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cxnSp>
        <p:nvCxnSpPr>
          <p:cNvPr id="370" name="Google Shape;370;g1aacf92990b_0_6"/>
          <p:cNvCxnSpPr/>
          <p:nvPr/>
        </p:nvCxnSpPr>
        <p:spPr>
          <a:xfrm flipH="1" rot="10800000">
            <a:off x="2748450" y="1010250"/>
            <a:ext cx="66951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1" name="Google Shape;371;g1aacf92990b_0_6"/>
          <p:cNvPicPr preferRelativeResize="0"/>
          <p:nvPr/>
        </p:nvPicPr>
        <p:blipFill rotWithShape="1">
          <a:blip r:embed="rId4">
            <a:alphaModFix/>
          </a:blip>
          <a:srcRect b="0" l="1438" r="0" t="0"/>
          <a:stretch/>
        </p:blipFill>
        <p:spPr>
          <a:xfrm>
            <a:off x="5910950" y="1612575"/>
            <a:ext cx="5758850" cy="32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"/>
          <p:cNvSpPr txBox="1"/>
          <p:nvPr>
            <p:ph type="title"/>
          </p:nvPr>
        </p:nvSpPr>
        <p:spPr>
          <a:xfrm>
            <a:off x="1821896" y="0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Bookman Old Style"/>
              <a:buNone/>
            </a:pPr>
            <a:r>
              <a:rPr lang="en-GB" sz="2500">
                <a:latin typeface="Libre Franklin Medium"/>
                <a:ea typeface="Libre Franklin Medium"/>
                <a:cs typeface="Libre Franklin Medium"/>
                <a:sym typeface="Libre Franklin Medium"/>
              </a:rPr>
              <a:t>EXPLORATORY INSIGHTS</a:t>
            </a:r>
            <a:r>
              <a:rPr i="0" lang="en-GB" sz="2500" u="none" strike="noStrike">
                <a:latin typeface="Libre Franklin Medium"/>
                <a:ea typeface="Libre Franklin Medium"/>
                <a:cs typeface="Libre Franklin Medium"/>
                <a:sym typeface="Libre Franklin Medium"/>
              </a:rPr>
              <a:t> : BMI AND SMOKER</a:t>
            </a:r>
            <a:endParaRPr sz="25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377" name="Google Shape;37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20XX</a:t>
            </a:r>
            <a:endParaRPr/>
          </a:p>
        </p:txBody>
      </p:sp>
      <p:sp>
        <p:nvSpPr>
          <p:cNvPr id="378" name="Google Shape;37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Pitch Deck</a:t>
            </a:r>
            <a:endParaRPr/>
          </a:p>
        </p:txBody>
      </p:sp>
      <p:sp>
        <p:nvSpPr>
          <p:cNvPr id="379" name="Google Shape;37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80" name="Google Shape;380;p7"/>
          <p:cNvCxnSpPr/>
          <p:nvPr/>
        </p:nvCxnSpPr>
        <p:spPr>
          <a:xfrm>
            <a:off x="2840966" y="1069675"/>
            <a:ext cx="632028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81" name="Google Shape;38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959" y="1552393"/>
            <a:ext cx="5387950" cy="316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6514" y="1564633"/>
            <a:ext cx="5109362" cy="3155782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7"/>
          <p:cNvSpPr txBox="1"/>
          <p:nvPr/>
        </p:nvSpPr>
        <p:spPr>
          <a:xfrm>
            <a:off x="1102325" y="5157750"/>
            <a:ext cx="1025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/>
              <a:t>Cost increases</a:t>
            </a:r>
            <a:r>
              <a:rPr lang="en-GB" sz="1600"/>
              <a:t> as BMI increases and smoking status changes from non-smoking to smoking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acfa4b1610_0_0"/>
          <p:cNvSpPr txBox="1"/>
          <p:nvPr>
            <p:ph type="title"/>
          </p:nvPr>
        </p:nvSpPr>
        <p:spPr>
          <a:xfrm>
            <a:off x="1821896" y="0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Bookman Old Style"/>
              <a:buNone/>
            </a:pPr>
            <a:r>
              <a:rPr i="0" lang="en-GB" sz="3000" u="none" strike="noStrik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EXPENSIVE</a:t>
            </a:r>
            <a:r>
              <a:rPr lang="en-GB" sz="300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CUSTOMER DEFINITION</a:t>
            </a:r>
            <a:endParaRPr sz="30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389" name="Google Shape;389;g1acfa4b1610_0_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20XX</a:t>
            </a:r>
            <a:endParaRPr/>
          </a:p>
        </p:txBody>
      </p:sp>
      <p:sp>
        <p:nvSpPr>
          <p:cNvPr id="390" name="Google Shape;390;g1acfa4b1610_0_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Pitch Deck</a:t>
            </a:r>
            <a:endParaRPr/>
          </a:p>
        </p:txBody>
      </p:sp>
      <p:sp>
        <p:nvSpPr>
          <p:cNvPr id="391" name="Google Shape;391;g1acfa4b1610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92" name="Google Shape;392;g1acfa4b1610_0_0"/>
          <p:cNvCxnSpPr/>
          <p:nvPr/>
        </p:nvCxnSpPr>
        <p:spPr>
          <a:xfrm>
            <a:off x="2840966" y="1069675"/>
            <a:ext cx="6320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3" name="Google Shape;393;g1acfa4b1610_0_0"/>
          <p:cNvSpPr txBox="1"/>
          <p:nvPr/>
        </p:nvSpPr>
        <p:spPr>
          <a:xfrm>
            <a:off x="1698150" y="1763500"/>
            <a:ext cx="36468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sng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Defining characteristics:</a:t>
            </a:r>
            <a:endParaRPr b="1" sz="2000" u="sng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Smoker</a:t>
            </a:r>
            <a:endParaRPr sz="20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Exercise</a:t>
            </a:r>
            <a:endParaRPr sz="20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Age</a:t>
            </a:r>
            <a:endParaRPr sz="20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Bmi</a:t>
            </a:r>
            <a:endParaRPr sz="20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94" name="Google Shape;394;g1acfa4b161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041" y="1000463"/>
            <a:ext cx="6888058" cy="425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nolin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2022-12-08T02:50:10Z</dcterms:created>
  <dc:creator>Aruneema Ms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