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325" r:id="rId3"/>
    <p:sldId id="257" r:id="rId4"/>
    <p:sldId id="327" r:id="rId5"/>
    <p:sldId id="328" r:id="rId6"/>
    <p:sldId id="329" r:id="rId7"/>
    <p:sldId id="330" r:id="rId8"/>
    <p:sldId id="338" r:id="rId9"/>
    <p:sldId id="326" r:id="rId10"/>
    <p:sldId id="302" r:id="rId11"/>
    <p:sldId id="298" r:id="rId12"/>
    <p:sldId id="299" r:id="rId13"/>
    <p:sldId id="339" r:id="rId14"/>
    <p:sldId id="340" r:id="rId15"/>
  </p:sldIdLst>
  <p:sldSz cx="1079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95" autoAdjust="0"/>
  </p:normalViewPr>
  <p:slideViewPr>
    <p:cSldViewPr snapToGrid="0">
      <p:cViewPr varScale="1">
        <p:scale>
          <a:sx n="61" d="100"/>
          <a:sy n="61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4142-6EB1-4C48-8995-66C0FDBD7FAE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525A1-0459-41A0-A7DE-7120B1425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0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45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Probability, Random Variables, Statistics, and Random Processes Fundamentals &amp; Applications,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 </a:t>
            </a:r>
            <a:r>
              <a:rPr lang="en-I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Grami</a:t>
            </a:r>
            <a:endParaRPr lang="en-IN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IN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defining characteristic of a discrete random variable is that the set of possible values in the range can all be listed, where it may be a finite list or a countably infinite list.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determining feature of a continuous random variable is that the set of possible values in the range cannot all be enumerated, as it is an uncountable infinite list.</a:t>
            </a:r>
          </a:p>
          <a:p>
            <a:pPr marL="228600" indent="-228600">
              <a:buAutoNum type="arabicPeriod"/>
            </a:pPr>
            <a:endParaRPr lang="en-IN" b="0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1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 </a:t>
            </a:r>
          </a:p>
          <a:p>
            <a:endParaRPr lang="en-US" dirty="0" smtClean="0"/>
          </a:p>
          <a:p>
            <a:r>
              <a:rPr lang="en-US" dirty="0" smtClean="0"/>
              <a:t>1. Probability and Statistics</a:t>
            </a:r>
            <a:r>
              <a:rPr lang="en-US" baseline="0" dirty="0" smtClean="0"/>
              <a:t> </a:t>
            </a:r>
            <a:r>
              <a:rPr lang="en-US" dirty="0" smtClean="0"/>
              <a:t>The Science of Uncertainty,</a:t>
            </a:r>
            <a:r>
              <a:rPr lang="en-US" baseline="0" dirty="0" smtClean="0"/>
              <a:t> </a:t>
            </a:r>
            <a:r>
              <a:rPr lang="en-US" dirty="0" smtClean="0"/>
              <a:t>Second Edition</a:t>
            </a:r>
            <a:r>
              <a:rPr lang="en-US" baseline="0" dirty="0" smtClean="0"/>
              <a:t> </a:t>
            </a:r>
            <a:r>
              <a:rPr lang="en-US" dirty="0" smtClean="0"/>
              <a:t>Michael J. Evans and Jeffrey S. Rosenthal</a:t>
            </a:r>
            <a:r>
              <a:rPr lang="en-US" baseline="0" dirty="0" smtClean="0"/>
              <a:t> </a:t>
            </a:r>
            <a:r>
              <a:rPr lang="en-US" dirty="0" smtClean="0"/>
              <a:t>University of Toronto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3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 </a:t>
            </a:r>
          </a:p>
          <a:p>
            <a:endParaRPr lang="en-US" dirty="0" smtClean="0"/>
          </a:p>
          <a:p>
            <a:r>
              <a:rPr lang="en-US" dirty="0" smtClean="0"/>
              <a:t>1. Probability and Statistics</a:t>
            </a:r>
            <a:r>
              <a:rPr lang="en-US" baseline="0" dirty="0" smtClean="0"/>
              <a:t> </a:t>
            </a:r>
            <a:r>
              <a:rPr lang="en-US" dirty="0" smtClean="0"/>
              <a:t>The Science of Uncertainty,</a:t>
            </a:r>
            <a:r>
              <a:rPr lang="en-US" baseline="0" dirty="0" smtClean="0"/>
              <a:t> </a:t>
            </a:r>
            <a:r>
              <a:rPr lang="en-US" dirty="0" smtClean="0"/>
              <a:t>Second Edition</a:t>
            </a:r>
            <a:r>
              <a:rPr lang="en-US" baseline="0" dirty="0" smtClean="0"/>
              <a:t> </a:t>
            </a:r>
            <a:r>
              <a:rPr lang="en-US" dirty="0" smtClean="0"/>
              <a:t>Michael J. Evans and Jeffrey S. Rosenthal</a:t>
            </a:r>
            <a:r>
              <a:rPr lang="en-US" baseline="0" dirty="0" smtClean="0"/>
              <a:t> </a:t>
            </a:r>
            <a:r>
              <a:rPr lang="en-US" dirty="0" smtClean="0"/>
              <a:t>University of Toronto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8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 </a:t>
            </a:r>
          </a:p>
          <a:p>
            <a:endParaRPr lang="en-US" dirty="0" smtClean="0"/>
          </a:p>
          <a:p>
            <a:r>
              <a:rPr lang="en-US" dirty="0" smtClean="0"/>
              <a:t>1. Probability and Statistics</a:t>
            </a:r>
            <a:r>
              <a:rPr lang="en-US" baseline="0" dirty="0" smtClean="0"/>
              <a:t> </a:t>
            </a:r>
            <a:r>
              <a:rPr lang="en-US" dirty="0" smtClean="0"/>
              <a:t>The Science of Uncertainty,</a:t>
            </a:r>
            <a:r>
              <a:rPr lang="en-US" baseline="0" dirty="0" smtClean="0"/>
              <a:t> </a:t>
            </a:r>
            <a:r>
              <a:rPr lang="en-US" dirty="0" smtClean="0"/>
              <a:t>Second Edition</a:t>
            </a:r>
            <a:r>
              <a:rPr lang="en-US" baseline="0" dirty="0" smtClean="0"/>
              <a:t> </a:t>
            </a:r>
            <a:r>
              <a:rPr lang="en-US" dirty="0" smtClean="0"/>
              <a:t>Michael J. Evans and Jeffrey S. Rosenthal</a:t>
            </a:r>
            <a:r>
              <a:rPr lang="en-US" baseline="0" dirty="0" smtClean="0"/>
              <a:t> </a:t>
            </a:r>
            <a:r>
              <a:rPr lang="en-US" dirty="0" smtClean="0"/>
              <a:t>University of Toronto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0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6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 </a:t>
            </a:r>
          </a:p>
          <a:p>
            <a:endParaRPr lang="en-US" dirty="0" smtClean="0"/>
          </a:p>
          <a:p>
            <a:r>
              <a:rPr lang="en-US" dirty="0" smtClean="0"/>
              <a:t>1. Probability and Statistics</a:t>
            </a:r>
            <a:r>
              <a:rPr lang="en-US" baseline="0" dirty="0" smtClean="0"/>
              <a:t> </a:t>
            </a:r>
            <a:r>
              <a:rPr lang="en-US" dirty="0" smtClean="0"/>
              <a:t>The Science of Uncertainty,</a:t>
            </a:r>
            <a:r>
              <a:rPr lang="en-US" baseline="0" dirty="0" smtClean="0"/>
              <a:t> </a:t>
            </a:r>
            <a:r>
              <a:rPr lang="en-US" dirty="0" smtClean="0"/>
              <a:t>Second Edition</a:t>
            </a:r>
            <a:r>
              <a:rPr lang="en-US" baseline="0" dirty="0" smtClean="0"/>
              <a:t> </a:t>
            </a:r>
            <a:r>
              <a:rPr lang="en-US" dirty="0" smtClean="0"/>
              <a:t>Michael J. Evans and Jeffrey S. Rosenthal</a:t>
            </a:r>
            <a:r>
              <a:rPr lang="en-US" baseline="0" dirty="0" smtClean="0"/>
              <a:t> </a:t>
            </a:r>
            <a:r>
              <a:rPr lang="en-US" dirty="0" smtClean="0"/>
              <a:t>University of Toronto</a:t>
            </a:r>
          </a:p>
          <a:p>
            <a:r>
              <a:rPr lang="en-US" dirty="0" smtClean="0"/>
              <a:t>2. Warnock, T. (1987). Random-number generators. Los Alamos Science, 15(1987), 137-141.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Warnock, T. (1987). Random-number generators. Los Alamos Science, 15(1987), 137-141.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Reference:</a:t>
            </a:r>
          </a:p>
          <a:p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1. </a:t>
            </a:r>
            <a:r>
              <a:rPr lang="en-US" dirty="0" err="1" smtClean="0"/>
              <a:t>Dutang</a:t>
            </a:r>
            <a:r>
              <a:rPr lang="en-US" dirty="0" smtClean="0"/>
              <a:t>, Christophe, and </a:t>
            </a:r>
            <a:r>
              <a:rPr lang="en-US" dirty="0" err="1" smtClean="0"/>
              <a:t>Diethelm</a:t>
            </a:r>
            <a:r>
              <a:rPr lang="en-US" dirty="0" smtClean="0"/>
              <a:t> </a:t>
            </a:r>
            <a:r>
              <a:rPr lang="en-US" dirty="0" err="1" smtClean="0"/>
              <a:t>Wuertz</a:t>
            </a:r>
            <a:r>
              <a:rPr lang="en-US" dirty="0" smtClean="0"/>
              <a:t>. "A note on random number generation." </a:t>
            </a:r>
            <a:r>
              <a:rPr lang="en-US" i="1" dirty="0" smtClean="0"/>
              <a:t>Overview of Random Generation Algorithms</a:t>
            </a:r>
            <a:r>
              <a:rPr lang="en-US" dirty="0" smtClean="0"/>
              <a:t> 2 (2009).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1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Reference:</a:t>
            </a:r>
          </a:p>
          <a:p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1. </a:t>
            </a:r>
            <a:r>
              <a:rPr lang="en-US" dirty="0" err="1" smtClean="0"/>
              <a:t>Dutang</a:t>
            </a:r>
            <a:r>
              <a:rPr lang="en-US" dirty="0" smtClean="0"/>
              <a:t>, Christophe, and </a:t>
            </a:r>
            <a:r>
              <a:rPr lang="en-US" dirty="0" err="1" smtClean="0"/>
              <a:t>Diethelm</a:t>
            </a:r>
            <a:r>
              <a:rPr lang="en-US" dirty="0" smtClean="0"/>
              <a:t> </a:t>
            </a:r>
            <a:r>
              <a:rPr lang="en-US" dirty="0" err="1" smtClean="0"/>
              <a:t>Wuertz</a:t>
            </a:r>
            <a:r>
              <a:rPr lang="en-US" dirty="0" smtClean="0"/>
              <a:t>. "A note on random number generation." </a:t>
            </a:r>
            <a:r>
              <a:rPr lang="en-US" i="1" dirty="0" smtClean="0"/>
              <a:t>Overview of Random Generation Algorithms</a:t>
            </a:r>
            <a:r>
              <a:rPr lang="en-US" dirty="0" smtClean="0"/>
              <a:t> 2 (2009).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Reference:</a:t>
            </a:r>
          </a:p>
          <a:p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Kapitaniak</a:t>
            </a:r>
            <a:r>
              <a:rPr lang="en-US" sz="1200" i="1" dirty="0" smtClean="0">
                <a:latin typeface="Times" panose="02020603050405020304" pitchFamily="18" charset="0"/>
                <a:cs typeface="Times" panose="02020603050405020304" pitchFamily="18" charset="0"/>
              </a:rPr>
              <a:t>, Marcin, et al. "The three-dimensional dynamics of the die throw." Chaos: An Interdisciplinary Journal of Nonlinear Science 22.4 (2012): 047504.</a:t>
            </a:r>
            <a:endParaRPr lang="en-IN" sz="1200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Probability, Random Variables, Statistics, and Random Processes Fundamentals &amp; Applications,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 </a:t>
            </a:r>
            <a:r>
              <a:rPr lang="en-I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Grami</a:t>
            </a:r>
            <a:endParaRPr lang="en-IN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Probability, Statistics, and</a:t>
            </a:r>
            <a:r>
              <a:rPr lang="en-US" baseline="0" dirty="0" smtClean="0"/>
              <a:t> </a:t>
            </a:r>
            <a:r>
              <a:rPr lang="en-US" dirty="0" smtClean="0"/>
              <a:t>Stochastic Processes,</a:t>
            </a:r>
            <a:r>
              <a:rPr lang="en-US" baseline="0" dirty="0" smtClean="0"/>
              <a:t> </a:t>
            </a:r>
            <a:r>
              <a:rPr lang="en-US" dirty="0" smtClean="0"/>
              <a:t>Peter </a:t>
            </a:r>
            <a:r>
              <a:rPr lang="en-US" dirty="0" err="1" smtClean="0"/>
              <a:t>Olofsson</a:t>
            </a:r>
            <a:r>
              <a:rPr lang="en-US" baseline="0" dirty="0" smtClean="0"/>
              <a:t> and </a:t>
            </a:r>
            <a:r>
              <a:rPr lang="en-US" dirty="0" smtClean="0"/>
              <a:t>Mikael </a:t>
            </a:r>
            <a:r>
              <a:rPr lang="en-US" dirty="0" err="1" smtClean="0"/>
              <a:t>Andersson</a:t>
            </a:r>
            <a:r>
              <a:rPr lang="en-US" dirty="0" smtClean="0"/>
              <a:t>, Wiley</a:t>
            </a:r>
          </a:p>
          <a:p>
            <a:pPr marL="228600" indent="-228600">
              <a:buAutoNum type="arabicPeriod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Probability, Random Variables, Statistics, and Random Processes Fundamentals &amp; Applications,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 </a:t>
            </a:r>
            <a:r>
              <a:rPr lang="en-I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Grami</a:t>
            </a:r>
            <a:endParaRPr lang="en-IN" b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25A1-0459-41A0-A7DE-7120B14250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D3058FB-CEF9-4EBF-A5DE-516403C9DE76}"/>
              </a:ext>
            </a:extLst>
          </p:cNvPr>
          <p:cNvGrpSpPr/>
          <p:nvPr userDrawn="1"/>
        </p:nvGrpSpPr>
        <p:grpSpPr>
          <a:xfrm>
            <a:off x="-16200" y="-8508"/>
            <a:ext cx="10859921" cy="6930516"/>
            <a:chOff x="0" y="18924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3078E0-353D-41FF-A5B0-CBBAD4AECDFD}"/>
                </a:ext>
              </a:extLst>
            </p:cNvPr>
            <p:cNvGrpSpPr/>
            <p:nvPr/>
          </p:nvGrpSpPr>
          <p:grpSpPr>
            <a:xfrm>
              <a:off x="0" y="18924"/>
              <a:ext cx="12192000" cy="6858000"/>
              <a:chOff x="0" y="18924"/>
              <a:chExt cx="12192000" cy="6858000"/>
            </a:xfrm>
          </p:grpSpPr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xmlns="" id="{03B658A5-E3D0-4D8E-B84C-1CAD591DA0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8924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92065AA4-A027-494F-96FF-AD55724FF336}"/>
                  </a:ext>
                </a:extLst>
              </p:cNvPr>
              <p:cNvSpPr txBox="1"/>
              <p:nvPr/>
            </p:nvSpPr>
            <p:spPr>
              <a:xfrm>
                <a:off x="8809776" y="2678673"/>
                <a:ext cx="353086" cy="6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543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</a:rPr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1D2A1E91-D849-4898-AA24-38983C745B75}"/>
                  </a:ext>
                </a:extLst>
              </p:cNvPr>
              <p:cNvSpPr txBox="1"/>
              <p:nvPr/>
            </p:nvSpPr>
            <p:spPr>
              <a:xfrm>
                <a:off x="9162861" y="2669620"/>
                <a:ext cx="353086" cy="6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543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</a:rPr>
                  <a:t>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78D76FD-8FBA-4057-9B9B-00B6A78668DD}"/>
                  </a:ext>
                </a:extLst>
              </p:cNvPr>
              <p:cNvSpPr txBox="1"/>
              <p:nvPr/>
            </p:nvSpPr>
            <p:spPr>
              <a:xfrm>
                <a:off x="9508402" y="2668468"/>
                <a:ext cx="353086" cy="6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543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</a:rPr>
                  <a:t>I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63AA572-2BE6-46BD-B688-483580FC2CCD}"/>
                  </a:ext>
                </a:extLst>
              </p:cNvPr>
              <p:cNvSpPr txBox="1"/>
              <p:nvPr/>
            </p:nvSpPr>
            <p:spPr>
              <a:xfrm>
                <a:off x="9730209" y="2682214"/>
                <a:ext cx="353086" cy="6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543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</a:rPr>
                  <a:t>R</a:t>
                </a:r>
              </a:p>
            </p:txBody>
          </p:sp>
        </p:grpSp>
        <p:sp>
          <p:nvSpPr>
            <p:cNvPr id="9" name="Slide Number Placeholder 2">
              <a:extLst>
                <a:ext uri="{FF2B5EF4-FFF2-40B4-BE49-F238E27FC236}">
                  <a16:creationId xmlns:a16="http://schemas.microsoft.com/office/drawing/2014/main" xmlns="" id="{2CDB62A0-E099-48DF-A44E-3FBEDFDE9840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063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8E373AF2-3A8A-488E-820D-F46F088F3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43" y="557430"/>
              <a:ext cx="904983" cy="925366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A7A8B6D-553C-45FF-A5DC-33553DA7EC13}"/>
                </a:ext>
              </a:extLst>
            </p:cNvPr>
            <p:cNvCxnSpPr/>
            <p:nvPr/>
          </p:nvCxnSpPr>
          <p:spPr>
            <a:xfrm>
              <a:off x="1469743" y="1560618"/>
              <a:ext cx="9289048" cy="0"/>
            </a:xfrm>
            <a:prstGeom prst="line">
              <a:avLst/>
            </a:prstGeom>
            <a:ln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D897A9B-F41B-4643-A4A9-7CB627FD3178}"/>
                </a:ext>
              </a:extLst>
            </p:cNvPr>
            <p:cNvSpPr/>
            <p:nvPr/>
          </p:nvSpPr>
          <p:spPr>
            <a:xfrm>
              <a:off x="2040013" y="557430"/>
              <a:ext cx="8974027" cy="981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9996">
                <a:defRPr/>
              </a:pPr>
              <a:r>
                <a:rPr lang="en-US" sz="5847" b="1" dirty="0">
                  <a:solidFill>
                    <a:srgbClr val="000099"/>
                  </a:solidFill>
                  <a:latin typeface="Old English Text MT" pitchFamily="66" charset="0"/>
                  <a:ea typeface="PMingLiU-ExtB" panose="02020500000000000000" pitchFamily="18" charset="-120"/>
                </a:rPr>
                <a:t>ACDS Lecture Series</a:t>
              </a:r>
              <a:endParaRPr lang="en-IN" sz="5847" b="1" dirty="0">
                <a:solidFill>
                  <a:srgbClr val="000099"/>
                </a:solidFill>
                <a:latin typeface="Old English Text MT" pitchFamily="66" charset="0"/>
                <a:ea typeface="PMingLiU-ExtB" panose="02020500000000000000" pitchFamily="18" charset="-12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AAC84A1-465B-4966-AF7F-FBC91E39A9F5}"/>
                </a:ext>
              </a:extLst>
            </p:cNvPr>
            <p:cNvSpPr/>
            <p:nvPr/>
          </p:nvSpPr>
          <p:spPr>
            <a:xfrm>
              <a:off x="4805818" y="2820164"/>
              <a:ext cx="2152715" cy="415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9996">
                <a:defRPr/>
              </a:pPr>
              <a:r>
                <a:rPr lang="en-US" sz="2126" b="1" dirty="0">
                  <a:solidFill>
                    <a:srgbClr val="ED7D31">
                      <a:lumMod val="75000"/>
                    </a:srgbClr>
                  </a:solidFill>
                  <a:latin typeface="Comic Sans MS" panose="030F0702030302020204" pitchFamily="66" charset="0"/>
                  <a:ea typeface="PMingLiU-ExtB" panose="02020500000000000000" pitchFamily="18" charset="-120"/>
                </a:rPr>
                <a:t>Lecture - 14</a:t>
              </a:r>
              <a:endParaRPr lang="en-IN" sz="2126" b="1" dirty="0">
                <a:solidFill>
                  <a:srgbClr val="ED7D31">
                    <a:lumMod val="75000"/>
                  </a:srgbClr>
                </a:solidFill>
                <a:latin typeface="Comic Sans MS" panose="030F0702030302020204" pitchFamily="66" charset="0"/>
                <a:ea typeface="PMingLiU-ExtB" panose="02020500000000000000" pitchFamily="18" charset="-12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C198D53-1A1D-454E-BAC8-B25B117D0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6683" y="3281829"/>
              <a:ext cx="2763211" cy="1"/>
            </a:xfrm>
            <a:prstGeom prst="line">
              <a:avLst/>
            </a:prstGeom>
            <a:ln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7E3478E-8198-4EC9-B397-FC9D1F3ECBE6}"/>
                </a:ext>
              </a:extLst>
            </p:cNvPr>
            <p:cNvSpPr/>
            <p:nvPr/>
          </p:nvSpPr>
          <p:spPr>
            <a:xfrm>
              <a:off x="307394" y="3408348"/>
              <a:ext cx="11546051" cy="5230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9996">
                <a:defRPr/>
              </a:pPr>
              <a:r>
                <a:rPr lang="en-IN" sz="2835" b="1" dirty="0">
                  <a:solidFill>
                    <a:srgbClr val="FF0000"/>
                  </a:solidFill>
                  <a:latin typeface="Rockwell Extra Bold" panose="02060903040505020403" pitchFamily="18" charset="0"/>
                  <a:ea typeface="PMingLiU-ExtB" panose="02020500000000000000" pitchFamily="18" charset="-120"/>
                </a:rPr>
                <a:t>Text Mining and Natural Language Processing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F5E91F-6E48-4877-8F84-EC7E1F85862D}"/>
                </a:ext>
              </a:extLst>
            </p:cNvPr>
            <p:cNvSpPr txBox="1"/>
            <p:nvPr/>
          </p:nvSpPr>
          <p:spPr>
            <a:xfrm>
              <a:off x="566162" y="5741395"/>
              <a:ext cx="10824251" cy="41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9996">
                <a:defRPr/>
              </a:pPr>
              <a:r>
                <a:rPr lang="en-US" sz="2126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" panose="02040604050505020304" pitchFamily="18" charset="0"/>
                  <a:ea typeface="PMingLiU-ExtB" panose="02020500000000000000" pitchFamily="18" charset="-120"/>
                  <a:cs typeface="Times New Roman" panose="02020603050405020304" pitchFamily="18" charset="0"/>
                </a:rPr>
                <a:t>CSIR-North East Institute of Science and Technology, Jorhat, Assam, India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F9F3833-7D92-460C-A9B4-E6DA977A33C8}"/>
                </a:ext>
              </a:extLst>
            </p:cNvPr>
            <p:cNvSpPr/>
            <p:nvPr/>
          </p:nvSpPr>
          <p:spPr>
            <a:xfrm>
              <a:off x="1404282" y="5159591"/>
              <a:ext cx="9419970" cy="5818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126" dirty="0">
                  <a:solidFill>
                    <a:srgbClr val="0070C0"/>
                  </a:solidFill>
                  <a:latin typeface="Algerian" panose="04020705040A02060702" pitchFamily="82" charset="0"/>
                </a:rPr>
                <a:t>ADVANCED COMPUTATION AND DATA SCIENCES (ACDS) 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8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CA23-3C00-4653-BCDF-6C82C05CB13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26AB-4530-4E84-9B31-EAC11486A2F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4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0F7B-4545-4BAD-B1E1-34415D61592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4DFD79C-D432-473C-AABC-7927E8523B22}"/>
              </a:ext>
            </a:extLst>
          </p:cNvPr>
          <p:cNvCxnSpPr>
            <a:cxnSpLocks/>
          </p:cNvCxnSpPr>
          <p:nvPr userDrawn="1"/>
        </p:nvCxnSpPr>
        <p:spPr>
          <a:xfrm>
            <a:off x="742485" y="731629"/>
            <a:ext cx="9326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67F916-A7C5-4076-B2F8-C20F36016E93}"/>
              </a:ext>
            </a:extLst>
          </p:cNvPr>
          <p:cNvSpPr txBox="1"/>
          <p:nvPr userDrawn="1"/>
        </p:nvSpPr>
        <p:spPr>
          <a:xfrm>
            <a:off x="8724194" y="245722"/>
            <a:ext cx="1356462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IN" sz="1594" dirty="0">
                <a:solidFill>
                  <a:srgbClr val="8A0000"/>
                </a:solidFill>
                <a:latin typeface="Bahnschrift SemiBold Condensed" pitchFamily="34" charset="0"/>
              </a:rPr>
              <a:t>ACDS, CSIR-NEIST</a:t>
            </a:r>
          </a:p>
        </p:txBody>
      </p:sp>
    </p:spTree>
    <p:extLst>
      <p:ext uri="{BB962C8B-B14F-4D97-AF65-F5344CB8AC3E}">
        <p14:creationId xmlns:p14="http://schemas.microsoft.com/office/powerpoint/2010/main" val="322225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67B-19AF-4A69-9B56-EF3EAA4A788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3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B84C-AFB3-4B75-972F-EEDEFB7BADF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7B45-9793-485B-9288-E33C2B03F79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D31-9C13-4CF7-8B55-9B661736986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CE60-3F37-45CE-99E0-F7139011D6C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19597169">
            <a:off x="1656067" y="2522817"/>
            <a:ext cx="7404591" cy="1291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795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© CSIR - NEIST</a:t>
            </a:r>
          </a:p>
        </p:txBody>
      </p:sp>
    </p:spTree>
    <p:extLst>
      <p:ext uri="{BB962C8B-B14F-4D97-AF65-F5344CB8AC3E}">
        <p14:creationId xmlns:p14="http://schemas.microsoft.com/office/powerpoint/2010/main" val="30007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9C19-4EBD-442B-A503-330EA62A2C9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7F5F-6FC9-442E-B8F6-4D1269C0D07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5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EBE5-9E50-4C34-8FB1-0AD8EA89FC6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34" y="756740"/>
            <a:ext cx="93147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Variable and Distributions</a:t>
            </a:r>
            <a:endParaRPr lang="en-IN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4A41-2230-47AF-A3DB-F5C7EFBB5DB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90EBA4-AC44-48EB-9B93-F9D500E0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572" y="184109"/>
            <a:ext cx="1235413" cy="1235413"/>
          </a:xfrm>
          <a:prstGeom prst="rect">
            <a:avLst/>
          </a:prstGeom>
        </p:spPr>
      </p:pic>
      <p:pic>
        <p:nvPicPr>
          <p:cNvPr id="8" name="Picture 7" descr="CSIR-Logo-R.png">
            <a:extLst>
              <a:ext uri="{FF2B5EF4-FFF2-40B4-BE49-F238E27FC236}">
                <a16:creationId xmlns:a16="http://schemas.microsoft.com/office/drawing/2014/main" xmlns="" id="{5BF07275-ECF3-43DF-BE98-B04CF12BE3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24" y="228252"/>
            <a:ext cx="1058668" cy="105866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20108" y="2610791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099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 Narahari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Sastry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CSIR-North East Institute of Science and Technology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Jorhat, Assam</a:t>
            </a: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64251" y="5423961"/>
            <a:ext cx="9314796" cy="96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099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 Institute of Technology Hyderabad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</a:t>
            </a:r>
            <a:r>
              <a:rPr lang="en-US" sz="2000" b="1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29</a:t>
            </a:r>
            <a:r>
              <a:rPr lang="en-US" sz="2000" b="1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November, 2022)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83" y="4974702"/>
            <a:ext cx="1844684" cy="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7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Events defined by Random Variables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4314" y="1062323"/>
            <a:ext cx="9313863" cy="5294028"/>
          </a:xfrm>
        </p:spPr>
        <p:txBody>
          <a:bodyPr>
            <a:noAutofit/>
          </a:bodyPr>
          <a:lstStyle/>
          <a:p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be a random variable and </a:t>
            </a:r>
            <a:r>
              <a:rPr lang="en-US" sz="177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fixed real value. </a:t>
            </a:r>
          </a:p>
          <a:p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 A</a:t>
            </a:r>
            <a:r>
              <a:rPr lang="en-US" sz="1772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subset of S that consists of all real sample points to which the random variable X assigns the number x.</a:t>
            </a:r>
          </a:p>
          <a:p>
            <a:pPr marL="0" indent="0">
              <a:buNone/>
            </a:pP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pl-PL" sz="18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= {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w 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| 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} = [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pl-PL" sz="1800" dirty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Since 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pl-PL" sz="18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is an event, it will have a probability, which we define as follows: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	p = P[</a:t>
            </a:r>
            <a:r>
              <a:rPr lang="pl-PL" sz="1800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pl-PL" sz="18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Example –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Consider an experiment in which a fair coin is tossed twice. The sample space consists of four equally likely sample points: 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S 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= {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HH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HT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TT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}.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Let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denote the random variable that counts the number of heads in each sample point. Thus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has the range {0, 1, 2}. 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If we consider [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≤ 1], which is the event that the number of heads is at most 1, we obtain</a:t>
            </a:r>
          </a:p>
          <a:p>
            <a:pPr marL="0" indent="0">
              <a:buNone/>
            </a:pP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	[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≤ 1] = {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TT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HT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} &amp;</a:t>
            </a:r>
          </a:p>
          <a:p>
            <a:pPr marL="0" indent="0">
              <a:buNone/>
            </a:pP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	P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≤ 1] =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TT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] + (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] +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HT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	              = 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= 0] + 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IN" sz="1800" i="1" dirty="0">
                <a:latin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= 1]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= (1/4 + 1/2) = 3/4</a:t>
            </a:r>
            <a:endParaRPr lang="en-IN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8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Types of Random Variables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4314" y="1062323"/>
            <a:ext cx="9313863" cy="5294028"/>
          </a:xfrm>
        </p:spPr>
        <p:txBody>
          <a:bodyPr>
            <a:noAutofit/>
          </a:bodyPr>
          <a:lstStyle/>
          <a:p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fundamentally two distinct types of random variables: </a:t>
            </a:r>
            <a:endParaRPr lang="en-US" sz="177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72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discrete </a:t>
            </a: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variables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random variables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772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</a:t>
            </a:r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the random variable assumes values from a countable </a:t>
            </a:r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r>
              <a:rPr lang="en-US" sz="1772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 </a:t>
            </a:r>
            <a:r>
              <a:rPr lang="en-US" sz="1772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can take infinitely many real values, it is then </a:t>
            </a:r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sz="17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7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random variables that are neither discrete nor continuous, but are a mixture of both. </a:t>
            </a:r>
          </a:p>
          <a:p>
            <a:endParaRPr lang="en-US" sz="177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random variable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range with both continuous and discrete parts i.e. the range of a</a:t>
            </a:r>
          </a:p>
          <a:p>
            <a:pPr marL="0" indent="0">
              <a:buNone/>
            </a:pP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mixed random variable has at least one value with nonzero probability as well as values that </a:t>
            </a:r>
          </a:p>
          <a:p>
            <a:pPr marL="0" indent="0">
              <a:buNone/>
            </a:pP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include at least one interval of real numbers.</a:t>
            </a:r>
          </a:p>
          <a:p>
            <a:endParaRPr lang="en-US" sz="177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nonnegative integer out of a countably infinite list, i.e. {0, 1, 2, …}, is an example of a discrete random variable, whereas randomly selecting a nonnegative real number out of an uncountable infinite list, i.e. [0, ∞), is an example of a 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141073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42" y="5297468"/>
            <a:ext cx="2228642" cy="1293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Defining Discrete Random Variables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0A84FFB9-E4B1-420F-9BB3-DD48104AE66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04314" y="1062323"/>
                <a:ext cx="9313863" cy="5294028"/>
              </a:xfrm>
            </p:spPr>
            <p:txBody>
              <a:bodyPr>
                <a:noAutofit/>
              </a:bodyPr>
              <a:lstStyle/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random variable X is discrete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18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418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41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random variable X is discrete if there is a finite or countable sequence x</a:t>
                </a:r>
                <a:r>
                  <a:rPr lang="en-US" sz="1418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1418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of distinct real numbers, and a corresponding sequence p</a:t>
                </a:r>
                <a:r>
                  <a:rPr lang="en-US" sz="1418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418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of nonnegative real numbers, such that 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 = x</a:t>
                </a:r>
                <a:r>
                  <a:rPr lang="en-US" sz="1418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= p</a:t>
                </a:r>
                <a:r>
                  <a:rPr lang="en-US" sz="1418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sz="1418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18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18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3: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discrete random variable X, its probability function is the function </a:t>
                </a:r>
                <a:r>
                  <a:rPr lang="en-US" sz="1418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R</a:t>
                </a:r>
                <a:r>
                  <a:rPr lang="en-US" sz="1418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[0, 1]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by </a:t>
                </a:r>
                <a:r>
                  <a:rPr lang="en-US" sz="1418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(x) = P(X = x)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(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of total probability, discrete random variable version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Let X be a discrete random variable, and let A be some event. Then </a:t>
                </a:r>
                <a14:m>
                  <m:oMath xmlns:m="http://schemas.openxmlformats.org/officeDocument/2006/math">
                    <m:r>
                      <a:rPr lang="en-US" sz="1418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418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1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418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418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141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1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important discrete distributions</a:t>
                </a:r>
              </a:p>
              <a:p>
                <a:pPr lvl="1"/>
                <a:r>
                  <a:rPr lang="en-US" sz="10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Bernoulli distributions - 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flipping a coin that has probability θ of coming up heads and probability 1−θ of coming up tails, where 0 &lt; θ &lt; 1. Let X = 1 if the coin is heads, while X = 0 if the coin is tails. Then </a:t>
                </a:r>
                <a:r>
                  <a:rPr lang="en-US" sz="1064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= P(X = 1) = θ, while </a:t>
                </a:r>
                <a:r>
                  <a:rPr lang="en-US" sz="1064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(0) = P(X = 0) = 1 − θ . The random variable X is said to have the Bernoulli(θ ) distribution.</a:t>
                </a:r>
              </a:p>
              <a:p>
                <a:pPr marL="404988" lvl="1" indent="0">
                  <a:buNone/>
                </a:pPr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0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Distribution - 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flipping n coins, each of which has (independent) probability θ of coming up heads, and probability 1 −θ of coming up tails. (Again, 0 &lt; θ &lt; 1.) Let X be the total number of heads showing. We see that for x = 0, 1, 2, . . . , n,</a:t>
                </a:r>
              </a:p>
              <a:p>
                <a:pPr marL="404988" lvl="1" indent="0">
                  <a:buNone/>
                </a:pPr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4988" lvl="1" indent="0">
                  <a:buNone/>
                </a:pPr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064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0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Distribution - 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say that a random variable Y has the Poisson(λ) distribution, and write Y ∼ Poisson(λ), if</a:t>
                </a:r>
              </a:p>
              <a:p>
                <a:pPr lvl="1"/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4988" lvl="1" indent="0">
                  <a:buNone/>
                </a:pPr>
                <a:r>
                  <a:rPr lang="es-E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s-ES" sz="1064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s-E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0, 1, 2, 3, . . . .</a:t>
                </a:r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4988" lvl="1" indent="0">
                  <a:buNone/>
                </a:pPr>
                <a:endParaRPr lang="en-US" sz="1064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064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0A84FFB9-E4B1-420F-9BB3-DD48104AE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04314" y="1062323"/>
                <a:ext cx="9313863" cy="5294028"/>
              </a:xfrm>
              <a:blipFill rotWithShape="0">
                <a:blip r:embed="rId4"/>
                <a:stretch>
                  <a:fillRect l="-131" t="-6559" r="-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431" y="4183511"/>
            <a:ext cx="3117605" cy="380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121" y="5032354"/>
            <a:ext cx="1634224" cy="350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679" y="4192732"/>
            <a:ext cx="2088832" cy="1182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05264" y="5343787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anose="02020603050405020304" pitchFamily="18" charset="0"/>
                <a:cs typeface="Times" panose="02020603050405020304" pitchFamily="18" charset="0"/>
              </a:rPr>
              <a:t>Binomial distribution</a:t>
            </a:r>
            <a:endParaRPr lang="en-IN" sz="11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86494" y="658955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anose="02020603050405020304" pitchFamily="18" charset="0"/>
                <a:cs typeface="Times" panose="02020603050405020304" pitchFamily="18" charset="0"/>
              </a:rPr>
              <a:t>Poisson distribution</a:t>
            </a:r>
            <a:endParaRPr lang="en-IN" sz="11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7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Defining Continuous Random Variables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0A84FFB9-E4B1-420F-9BB3-DD48104AE66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04314" y="1062323"/>
                <a:ext cx="9313863" cy="5294028"/>
              </a:xfrm>
            </p:spPr>
            <p:txBody>
              <a:bodyPr>
                <a:noAutofit/>
              </a:bodyPr>
              <a:lstStyle/>
              <a:p>
                <a:endParaRPr lang="en-US" sz="1418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18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</a:t>
                </a:r>
                <a:r>
                  <a:rPr lang="en-US" sz="1418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f : R</a:t>
                </a:r>
                <a:r>
                  <a:rPr lang="en-US" sz="1418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R</a:t>
                </a:r>
                <a:r>
                  <a:rPr lang="en-US" sz="1418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function. Then 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density function if 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 ≥ 0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∈ R</a:t>
                </a:r>
                <a:r>
                  <a:rPr lang="en-US" sz="1418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418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418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18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</a:t>
                </a: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</a:t>
                </a:r>
                <a:r>
                  <a:rPr lang="en-US" sz="1418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lang="en-US" sz="1418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variable X is absolutely continuous if there is a density function </a:t>
                </a:r>
                <a:r>
                  <a:rPr lang="en-US" sz="1418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such that </a:t>
                </a:r>
              </a:p>
              <a:p>
                <a:pPr marL="0" indent="0">
                  <a:buNone/>
                </a:pP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18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18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1418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1418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sz="141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1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18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418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41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18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1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whenever a ≤ b</a:t>
                </a: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</a:t>
                </a:r>
                <a:r>
                  <a:rPr lang="en-US" sz="141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1418" dirty="0">
                    <a:latin typeface="Times" panose="02020603050405020304" pitchFamily="18" charset="0"/>
                    <a:cs typeface="Times" panose="02020603050405020304" pitchFamily="18" charset="0"/>
                  </a:rPr>
                  <a:t>Let X be an absolutely continuous random variable. Then X is a continuous random variable, i.e., P(X = a) = 0 for all </a:t>
                </a:r>
                <a:r>
                  <a:rPr lang="en-US" sz="1418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a ∈ R</a:t>
                </a:r>
                <a:r>
                  <a:rPr lang="en-US" sz="1418" i="1" baseline="30000" dirty="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  <a:r>
                  <a:rPr lang="en-US" sz="1418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41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important continuous distributions</a:t>
                </a:r>
              </a:p>
              <a:p>
                <a:pPr lvl="1"/>
                <a:r>
                  <a:rPr lang="en-US" sz="10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Uniform distributions - 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random variable whose distribution is the uniform distribution on [0, 1]. That is, P(a ≤ X ≤ b) = b − a, whenever 0 ≤ a ≤ b ≤ 1, with P(X &lt; 0) = P(X &gt; 1) = 0. The random variable X is said to have the Uniform[0, 1] distribution.</a:t>
                </a:r>
              </a:p>
              <a:p>
                <a:pPr marL="404988" lvl="1" indent="0">
                  <a:buNone/>
                </a:pPr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0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Distribution - 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 be a random variable having the density function φ. This means that for −∞ &lt; a ≤ b &lt; ∞, </a:t>
                </a:r>
              </a:p>
              <a:p>
                <a:pPr lvl="1"/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4988" lvl="1" indent="0">
                  <a:buNone/>
                </a:pP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The random variable X is said to have the N(0, 1) distribution (or the standard normal distribution)</a:t>
                </a:r>
              </a:p>
              <a:p>
                <a:pPr marL="404988" lvl="1" indent="0">
                  <a:buNone/>
                </a:pPr>
                <a:endParaRPr lang="en-US" sz="1064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0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Distribution - 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λ &gt; 0 be a fixed constant. Define a function f : R</a:t>
                </a:r>
                <a:r>
                  <a:rPr lang="en-US" sz="1064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R</a:t>
                </a:r>
                <a:r>
                  <a:rPr lang="en-US" sz="1064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</a:t>
                </a:r>
              </a:p>
              <a:p>
                <a:pPr marL="404988" lvl="1" indent="0">
                  <a:buNone/>
                </a:pP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404988" lvl="1" indent="0">
                  <a:buNone/>
                </a:pP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Then clearly, f (x) ≥ 0 for all x. Also,</a:t>
                </a:r>
              </a:p>
              <a:p>
                <a:pPr lvl="1"/>
                <a:endParaRPr lang="en-US" sz="1064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f is again a density function. If X is a random variable having this density function </a:t>
                </a:r>
                <a:r>
                  <a:rPr lang="en-US" sz="1064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then </a:t>
                </a:r>
              </a:p>
              <a:p>
                <a:pPr lvl="1"/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4988" lvl="1" indent="0">
                  <a:buNone/>
                </a:pPr>
                <a:r>
                  <a:rPr lang="en-US" sz="10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0 ≤ a ≤ b &lt; ∞. The random variable X is said to have the Exponential(λ) distribution.</a:t>
                </a:r>
              </a:p>
              <a:p>
                <a:pPr lvl="1"/>
                <a:endParaRPr lang="en-US" sz="10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84FFB9-E4B1-420F-9BB3-DD48104AE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04314" y="1062323"/>
                <a:ext cx="9313863" cy="5294028"/>
              </a:xfrm>
              <a:blipFill rotWithShape="0">
                <a:blip r:embed="rId3"/>
                <a:stretch>
                  <a:fillRect l="-131" t="-2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902181" y="4505692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Uniform distribution</a:t>
            </a:r>
            <a:endParaRPr lang="en-IN" sz="1000" b="1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5733" y="653728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Exponential distribution</a:t>
            </a:r>
            <a:endParaRPr lang="en-IN" sz="1000" b="1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29" y="3483606"/>
            <a:ext cx="1698982" cy="1079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121" y="3879804"/>
            <a:ext cx="2694288" cy="443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677" y="4805917"/>
            <a:ext cx="1821498" cy="12357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65440" y="5986247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Normal distribution</a:t>
            </a:r>
            <a:endParaRPr lang="en-IN" sz="1000" b="1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579" y="4587513"/>
            <a:ext cx="1567718" cy="4368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930" y="5014139"/>
            <a:ext cx="2924649" cy="3784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5930" y="5714890"/>
            <a:ext cx="3190564" cy="4009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/>
          <a:srcRect l="6432" t="8186" r="7411" b="7823"/>
          <a:stretch/>
        </p:blipFill>
        <p:spPr>
          <a:xfrm>
            <a:off x="6885631" y="5556735"/>
            <a:ext cx="1763798" cy="9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 smtClean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Bibliography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4314" y="1051813"/>
            <a:ext cx="9313863" cy="529402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Evans, Michael J., and Jeffrey S. Rosenthal. Probability and statistics: The science of uncertainty. Macmillan, 2004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Ali. Probability, random variables, statistics, and random processes: Fundamentals &amp; applications. John Wiley &amp; Sons, 2019.</a:t>
            </a:r>
            <a:endParaRPr lang="en-IN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Olofsson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Peter, and Mikael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Andersson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Probability, statistics, and stochastic processes. John Wiley &amp; Sons, 2012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Warnock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T. (1987). Random-number generators. Los Alamos Science,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1987), 137-141.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1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4A41-2230-47AF-A3DB-F5C7EFBB5DB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90457" y="1690689"/>
            <a:ext cx="8099425" cy="1715945"/>
          </a:xfrm>
        </p:spPr>
        <p:txBody>
          <a:bodyPr>
            <a:normAutofit lnSpcReduction="10000"/>
          </a:bodyPr>
          <a:lstStyle/>
          <a:p>
            <a:pPr marL="404988" indent="-404988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Variable</a:t>
            </a:r>
          </a:p>
          <a:p>
            <a:pPr marL="404988" indent="-404988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Density Function</a:t>
            </a:r>
          </a:p>
          <a:p>
            <a:pPr marL="404988" indent="-404988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Limit Theorem</a:t>
            </a:r>
          </a:p>
          <a:p>
            <a:pPr marL="404988" indent="-404988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Theorem</a:t>
            </a:r>
          </a:p>
          <a:p>
            <a:pPr marL="404988" indent="-404988"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7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Understanding of “Randomness”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7442" y="1030792"/>
            <a:ext cx="9313863" cy="5174516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phenomenon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in which the outcome of a single repetition is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uncertain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but there is </a:t>
            </a:r>
            <a:r>
              <a:rPr lang="en-US" sz="1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regular distribution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of relative frequencies in a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large number of repetitions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en-US" sz="1600" i="1" dirty="0" smtClean="0">
                <a:latin typeface="Times" panose="02020603050405020304" pitchFamily="18" charset="0"/>
                <a:cs typeface="Times" panose="02020603050405020304" pitchFamily="18" charset="0"/>
              </a:rPr>
              <a:t>Gregory 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Chaitin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depicts randomness as a - “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n-bit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string that has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maximum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or near 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maximum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complexity or whose complexity is approximately 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equal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to the maximum </a:t>
            </a:r>
            <a:endParaRPr lang="en-US" sz="1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complexity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of any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n-bit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string” 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Three types of number sequences proves adequate as the “random numbers</a:t>
            </a: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” -</a:t>
            </a: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True-random number sequence</a:t>
            </a:r>
          </a:p>
          <a:p>
            <a:pPr lvl="1"/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Pseudo-random number sequence</a:t>
            </a:r>
          </a:p>
          <a:p>
            <a:pPr lvl="1"/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Quasi-random number </a:t>
            </a:r>
            <a:r>
              <a:rPr lang="en-US" sz="1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sequence</a:t>
            </a:r>
          </a:p>
          <a:p>
            <a:pPr marL="404988" lvl="1" indent="0">
              <a:buNone/>
            </a:pPr>
            <a:endParaRPr lang="en-US" sz="14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True-random number sequence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 true random number generator uses entropy sources that already exist instead of inventing them.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Real word events such as coin flips have a high degree of entropy, because it is almost impossible to accurately predict what the end result will be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It is the source of entropy that makes a true random number generator unpredictable.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041" r="9996"/>
          <a:stretch/>
        </p:blipFill>
        <p:spPr>
          <a:xfrm>
            <a:off x="7854432" y="1828467"/>
            <a:ext cx="2743200" cy="22496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11298" y="2842170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Statistics</a:t>
            </a:r>
            <a:endParaRPr lang="en-IN" sz="2000" b="1" dirty="0">
              <a:solidFill>
                <a:srgbClr val="00206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8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Understanding of “Randomness”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0A84FFB9-E4B1-420F-9BB3-DD48104AE66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11136" y="986648"/>
                <a:ext cx="9313863" cy="5174516"/>
              </a:xfrm>
            </p:spPr>
            <p:txBody>
              <a:bodyPr>
                <a:noAutofit/>
              </a:bodyPr>
              <a:lstStyle/>
              <a:p>
                <a:r>
                  <a:rPr lang="en-US" sz="1600" b="1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Pseudo-random number sequence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Random number generators that do not rely on real world phenomena to produce their streams are referred to as pseudo random number generators</a:t>
                </a:r>
              </a:p>
              <a:p>
                <a:r>
                  <a:rPr lang="en-US" sz="16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A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pseudo random needs to find entropy to use to keep itself unpredictable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Most common method of generating pseudo-random numbers on the computer uses a recursive technique called the linear-congruential, or </a:t>
                </a:r>
                <a:r>
                  <a:rPr lang="en-US" sz="16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Lehmer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generator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sequence is defined on set of integers defined by 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sz="1600" i="1" baseline="-25000" dirty="0">
                    <a:latin typeface="Times" panose="02020603050405020304" pitchFamily="18" charset="0"/>
                    <a:cs typeface="Times" panose="02020603050405020304" pitchFamily="18" charset="0"/>
                  </a:rPr>
                  <a:t>n+1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:r>
                  <a:rPr lang="en-US" sz="16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Ax</a:t>
                </a:r>
                <a:r>
                  <a:rPr lang="en-US" sz="1600" i="1" baseline="-25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+ C (Mod M)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where is </a:t>
                </a:r>
                <a:r>
                  <a:rPr lang="en-US" sz="16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is the nth member of the sequence and A, C, M are adjustable parameters to ensure the pseudo randomness.</a:t>
                </a:r>
              </a:p>
              <a:p>
                <a:r>
                  <a:rPr lang="en-US" sz="1600" b="1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Quasi-random number sequence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For computations involving integrals, quasi-random numbers are more significant than 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true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or 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pseudo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random sequences.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These random numbers satisfy the </a:t>
                </a:r>
                <a:r>
                  <a:rPr lang="en-US" sz="16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equi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-distribution criteria required for integration i.e. they are spread throughout the region of interest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For example, the average of 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f(x)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 the set of coordinates 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and distribution </a:t>
                </a:r>
                <a:r>
                  <a:rPr lang="el-GR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ρ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(x)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can be calculated by,</a:t>
                </a:r>
              </a:p>
              <a:p>
                <a:pPr marL="0" indent="0">
                  <a:buNone/>
                </a:pPr>
                <a:r>
                  <a:rPr lang="en-US" sz="1600" dirty="0">
                    <a:cs typeface="Times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</a:p>
              <a:p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However, the same can be computed by evaluated at random sample points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considering the probability of picking 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is proportional to </a:t>
                </a:r>
                <a:r>
                  <a:rPr lang="el-GR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ρ</a:t>
                </a:r>
                <a:r>
                  <a:rPr lang="en-US" sz="16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(x)</a:t>
                </a:r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84FFB9-E4B1-420F-9BB3-DD48104AE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11136" y="986648"/>
                <a:ext cx="9313863" cy="5174516"/>
              </a:xfrm>
              <a:blipFill rotWithShape="0">
                <a:blip r:embed="rId3"/>
                <a:stretch>
                  <a:fillRect l="-262" t="-824" r="-589" b="-68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79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Generating Random Sequences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1136" y="986648"/>
            <a:ext cx="9313863" cy="51745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Linear Congruential Method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Most commonly used generator for pseudorandom numbers</a:t>
            </a:r>
          </a:p>
          <a:p>
            <a:pPr marL="0" indent="0">
              <a:buNone/>
            </a:pP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 = (ax</a:t>
            </a:r>
            <a:r>
              <a:rPr lang="en-US" sz="16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n-1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 + b)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mod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endParaRPr lang="en-US" sz="1600" i="1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   m: modulus, a: multiplier &amp;  b: additive constant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Period: max period: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600" i="1" baseline="30000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-1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is usually chosen to be either prime of a power-of-two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Shift-Register Generators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based on the following recursion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</a:t>
            </a:r>
            <a:r>
              <a:rPr lang="en-US" sz="1600" i="1" dirty="0" err="1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6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6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are either 0 or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Lagged-Fibonacci Generators (LFG)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Additive Lagged-Fibonacci Generators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Multiplicative Lagged-Fibonacci Generators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LFG has a much longer period than LCGs (2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-1)2</a:t>
            </a:r>
            <a:r>
              <a:rPr lang="en-US" sz="1600" baseline="30000" dirty="0">
                <a:latin typeface="Times" panose="02020603050405020304" pitchFamily="18" charset="0"/>
                <a:cs typeface="Times" panose="02020603050405020304" pitchFamily="18" charset="0"/>
              </a:rPr>
              <a:t>m-1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sz="1246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33" y="3354379"/>
            <a:ext cx="1973377" cy="558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540" y="4963426"/>
            <a:ext cx="2598157" cy="344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540" y="5642233"/>
            <a:ext cx="2417527" cy="3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Generating Random Sequences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3416" y="1030685"/>
            <a:ext cx="9313863" cy="51745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Inversive Congruential Generators (ICGs)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Recursive ICGs</a:t>
            </a: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Explicit ICGs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Combined Generators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Combining different recurrences can increase the period length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Improve the structural properties of pseudorandom generators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Construct a new random sequence</a:t>
            </a: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where       can be exclusive-or operator,  addition modulo or addition of floating-point random 	  	   numbers modulo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Random Choices from a Finite Set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A random integer X between 0 and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k-1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           - U is a random number uniformly distributed in [0,1)</a:t>
            </a: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4549"/>
          <a:stretch/>
        </p:blipFill>
        <p:spPr>
          <a:xfrm>
            <a:off x="3172432" y="1467386"/>
            <a:ext cx="1740104" cy="322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31" y="2072303"/>
            <a:ext cx="1349119" cy="592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478"/>
          <a:stretch/>
        </p:blipFill>
        <p:spPr>
          <a:xfrm>
            <a:off x="2903315" y="3993298"/>
            <a:ext cx="1074769" cy="331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56168" b="40865"/>
          <a:stretch/>
        </p:blipFill>
        <p:spPr>
          <a:xfrm>
            <a:off x="2314377" y="4324530"/>
            <a:ext cx="323339" cy="317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431" y="5627759"/>
            <a:ext cx="801325" cy="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How random is “random”?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3416" y="1030685"/>
            <a:ext cx="9313863" cy="517451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Randomness is an “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elusive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” concept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Anything that is not predictable is actually random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outcome of dice was seemingly random till 2012 when 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*researchers from Poland and Scotland could predict he outcome considering air viscosity, table friction and         </a:t>
            </a:r>
          </a:p>
          <a:p>
            <a:pPr marL="0" indent="0">
              <a:buNone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     acceleration of gravity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radioactive decay of an atom, which according to Quantum theory is impossible to predict is “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random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” 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world is made of 12 fundamental particles and interact in 4 predictable ways, if position and velocity of each of these can be determined, then there will be nothing will be unpredictable and hence there will be no “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random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” left in the universe. If this happens then, as Laplace said – “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The future, like the past would be present before us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”</a:t>
            </a:r>
          </a:p>
          <a:p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2" y="911073"/>
            <a:ext cx="3479796" cy="1027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2265" y="1878497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" panose="02020603050405020304" pitchFamily="18" charset="0"/>
                <a:cs typeface="Times" panose="02020603050405020304" pitchFamily="18" charset="0"/>
              </a:rPr>
              <a:t>Source: https://www.dilbert.com/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96" y="4200137"/>
            <a:ext cx="2220470" cy="1668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882" y="4355493"/>
            <a:ext cx="3649719" cy="13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Evolutionary Computing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3416" y="1030685"/>
            <a:ext cx="9313863" cy="517451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Random selection of initial population is one of the common aspects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in any evolutionary computing algorithm 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Genetic algorithm is one such example where the initial population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selected using any random techniques</a:t>
            </a: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Global Optimization: search for finding best solution x* out of some fixed set S</a:t>
            </a:r>
          </a:p>
          <a:p>
            <a:pPr lvl="1"/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Deterministic approaches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	- e.g. box decomposition (branch and bound etc)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	- Guarantee to find x* , but may run in super-polynomial time</a:t>
            </a:r>
          </a:p>
          <a:p>
            <a:pPr lvl="1"/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Heuristic approaches (generate and test)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	- rules for deciding which x </a:t>
            </a:r>
            <a:r>
              <a:rPr lang="el-GR" sz="1800" dirty="0">
                <a:latin typeface="Times" panose="02020603050405020304" pitchFamily="18" charset="0"/>
                <a:cs typeface="Times" panose="02020603050405020304" pitchFamily="18" charset="0"/>
              </a:rPr>
              <a:t>ϵ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S  to generate next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	- no guarantees that best solutions found are globally optimal</a:t>
            </a: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45" y="1503846"/>
            <a:ext cx="3461399" cy="2185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03" y="2460411"/>
            <a:ext cx="1862495" cy="18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3E21B-16FA-4358-9DD2-D0BD05C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2" y="391567"/>
            <a:ext cx="9314795" cy="519506"/>
          </a:xfrm>
        </p:spPr>
        <p:txBody>
          <a:bodyPr>
            <a:noAutofit/>
          </a:bodyPr>
          <a:lstStyle/>
          <a:p>
            <a:r>
              <a:rPr lang="en-US" sz="3189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Concept of Random Variables</a:t>
            </a:r>
            <a:endParaRPr lang="en-IN" sz="3189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6B7-4DEE-4C9F-A40C-9AE7DEBD8F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18-11-2022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GNS, CSIR-NEIST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4B05-9C89-4E80-8D1B-6A929AB3AD0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84FFB9-E4B1-420F-9BB3-DD48104AE6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7442" y="1030792"/>
            <a:ext cx="9313863" cy="5174516"/>
          </a:xfrm>
        </p:spPr>
        <p:txBody>
          <a:bodyPr>
            <a:noAutofit/>
          </a:bodyPr>
          <a:lstStyle/>
          <a:p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a variable is an entity whose value or meaning can change, causing the evaluation of an expression to change</a:t>
            </a:r>
          </a:p>
          <a:p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random variable is a misleading nomenclature, as it is not </a:t>
            </a:r>
            <a:r>
              <a:rPr lang="en-US" sz="17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is it a </a:t>
            </a:r>
            <a:r>
              <a:rPr lang="en-US" sz="1772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177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sz="1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random variable X is a deterministic function that assigns a real number to each outcome in the sample space S, i.e. a mapping from the sample space to the set of real numbers    	</a:t>
            </a:r>
            <a:r>
              <a:rPr lang="en-US" sz="177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X : S→R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The sample space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S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the </a:t>
            </a:r>
            <a:r>
              <a:rPr lang="en-US" sz="1800" b="1" i="1" dirty="0">
                <a:latin typeface="Times" panose="02020603050405020304" pitchFamily="18" charset="0"/>
                <a:cs typeface="Times" panose="02020603050405020304" pitchFamily="18" charset="0"/>
              </a:rPr>
              <a:t>domain of the random variable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and the set of all values taken on by the random variable, denoted by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8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, is the </a:t>
            </a:r>
            <a:r>
              <a:rPr lang="en-US" sz="1800" b="1" i="1" dirty="0">
                <a:latin typeface="Times" panose="02020603050405020304" pitchFamily="18" charset="0"/>
                <a:cs typeface="Times" panose="02020603050405020304" pitchFamily="18" charset="0"/>
              </a:rPr>
              <a:t>range of the random variable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The range 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8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8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is a subset of </a:t>
            </a:r>
            <a:r>
              <a:rPr lang="en-IN" sz="1800" dirty="0">
                <a:latin typeface="Times" panose="02020603050405020304" pitchFamily="18" charset="0"/>
                <a:cs typeface="Times" panose="02020603050405020304" pitchFamily="18" charset="0"/>
              </a:rPr>
              <a:t>all real numbers (−∞,∞).</a:t>
            </a:r>
          </a:p>
          <a:p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For example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- A coin-tossing experiment has two sample points: heads and 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  tails. Thus, we may define the random variable X associated with the experiment</a:t>
            </a: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as follows: X(heads) = 1      X(tails) = 0</a:t>
            </a:r>
          </a:p>
          <a:p>
            <a:pPr marL="0" indent="0">
              <a:buNone/>
            </a:pP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Two random variables are said to be equal if and only if the probability of the set of points in the sample space on which they differ has zero probability</a:t>
            </a:r>
            <a:endParaRPr lang="en-US" sz="1772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462" y="3263745"/>
            <a:ext cx="2116380" cy="1412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632" y="4512898"/>
            <a:ext cx="2147789" cy="7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011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2547</TotalTime>
  <Words>1342</Words>
  <Application>Microsoft Office PowerPoint</Application>
  <PresentationFormat>Custom</PresentationFormat>
  <Paragraphs>278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PMingLiU-ExtB</vt:lpstr>
      <vt:lpstr>Algerian</vt:lpstr>
      <vt:lpstr>Arial</vt:lpstr>
      <vt:lpstr>Bahnschrift SemiBold Condensed</vt:lpstr>
      <vt:lpstr>Calibri</vt:lpstr>
      <vt:lpstr>Calibri Light</vt:lpstr>
      <vt:lpstr>Cambria Math</vt:lpstr>
      <vt:lpstr>Century</vt:lpstr>
      <vt:lpstr>Comic Sans MS</vt:lpstr>
      <vt:lpstr>Old English Text MT</vt:lpstr>
      <vt:lpstr>Rockwell Extra Bold</vt:lpstr>
      <vt:lpstr>Times</vt:lpstr>
      <vt:lpstr>Times New Roman</vt:lpstr>
      <vt:lpstr>Wingdings</vt:lpstr>
      <vt:lpstr>1_Office Theme</vt:lpstr>
      <vt:lpstr>Random Variable and Distributions</vt:lpstr>
      <vt:lpstr>Contents</vt:lpstr>
      <vt:lpstr>Understanding of “Randomness”</vt:lpstr>
      <vt:lpstr>Understanding of “Randomness”</vt:lpstr>
      <vt:lpstr>Generating Random Sequences</vt:lpstr>
      <vt:lpstr>Generating Random Sequences</vt:lpstr>
      <vt:lpstr>How random is “random”?</vt:lpstr>
      <vt:lpstr>Evolutionary Computing</vt:lpstr>
      <vt:lpstr>Concept of Random Variables</vt:lpstr>
      <vt:lpstr>Events defined by Random Variables</vt:lpstr>
      <vt:lpstr>Types of Random Variables</vt:lpstr>
      <vt:lpstr>Defining Discrete Random Variables</vt:lpstr>
      <vt:lpstr>Defining Continuous Random Variables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NEIST</dc:creator>
  <cp:lastModifiedBy>csir</cp:lastModifiedBy>
  <cp:revision>158</cp:revision>
  <dcterms:created xsi:type="dcterms:W3CDTF">2022-10-28T05:02:41Z</dcterms:created>
  <dcterms:modified xsi:type="dcterms:W3CDTF">2022-11-18T02:54:01Z</dcterms:modified>
</cp:coreProperties>
</file>