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1"/>
  </p:notesMasterIdLst>
  <p:handoutMasterIdLst>
    <p:handoutMasterId r:id="rId22"/>
  </p:handoutMasterIdLst>
  <p:sldIdLst>
    <p:sldId id="256" r:id="rId2"/>
    <p:sldId id="258" r:id="rId3"/>
    <p:sldId id="259" r:id="rId4"/>
    <p:sldId id="257" r:id="rId5"/>
    <p:sldId id="260" r:id="rId6"/>
    <p:sldId id="267" r:id="rId7"/>
    <p:sldId id="261" r:id="rId8"/>
    <p:sldId id="269" r:id="rId9"/>
    <p:sldId id="262" r:id="rId10"/>
    <p:sldId id="270" r:id="rId11"/>
    <p:sldId id="263" r:id="rId12"/>
    <p:sldId id="271" r:id="rId13"/>
    <p:sldId id="273" r:id="rId14"/>
    <p:sldId id="264" r:id="rId15"/>
    <p:sldId id="272" r:id="rId16"/>
    <p:sldId id="274" r:id="rId17"/>
    <p:sldId id="265" r:id="rId18"/>
    <p:sldId id="27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891" autoAdjust="0"/>
  </p:normalViewPr>
  <p:slideViewPr>
    <p:cSldViewPr snapToGrid="0">
      <p:cViewPr varScale="1">
        <p:scale>
          <a:sx n="106" d="100"/>
          <a:sy n="106" d="100"/>
        </p:scale>
        <p:origin x="132"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4" d="100"/>
        <a:sy n="184" d="100"/>
      </p:scale>
      <p:origin x="0" y="0"/>
    </p:cViewPr>
  </p:sorterViewPr>
  <p:notesViewPr>
    <p:cSldViewPr snapToGrid="0">
      <p:cViewPr varScale="1">
        <p:scale>
          <a:sx n="121" d="100"/>
          <a:sy n="121" d="100"/>
        </p:scale>
        <p:origin x="5022"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yce\OneDrive\Documents\Thinkful%20Data%20Analytics\Capstone%201\car%20rental%20capstone%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yce\OneDrive\Documents\Thinkful%20Data%20Analytics\Capstone%201\LARIAT%20CAPSTONE%20HUAN%20PN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 rental capstone 2.xlsx]Key Findings (Cleaned)!PivotTable4</c:name>
    <c:fmtId val="13"/>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fraction of cars making negative profit</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0"/>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1"/>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'Key Findings (Cleaned)'!$C$40</c:f>
              <c:strCache>
                <c:ptCount val="1"/>
                <c:pt idx="0">
                  <c:v>Total</c:v>
                </c:pt>
              </c:strCache>
            </c:strRef>
          </c:tx>
          <c:dPt>
            <c:idx val="0"/>
            <c:bubble3D val="0"/>
            <c:spPr>
              <a:solidFill>
                <a:schemeClr val="accent1">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124-4CE6-B6D0-1BB42210B281}"/>
              </c:ext>
            </c:extLst>
          </c:dPt>
          <c:dPt>
            <c:idx val="1"/>
            <c:bubble3D val="0"/>
            <c:spPr>
              <a:solidFill>
                <a:schemeClr val="accent1">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124-4CE6-B6D0-1BB42210B281}"/>
              </c:ext>
            </c:extLst>
          </c:dPt>
          <c:dLbls>
            <c:dLbl>
              <c:idx val="0"/>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fld id="{87F3310C-C29C-4709-A729-8E24CD352C41}" type="CATEGORYNAME">
                      <a:rPr lang="en-US">
                        <a:solidFill>
                          <a:schemeClr val="tx1"/>
                        </a:solidFill>
                      </a:rPr>
                      <a:pPr>
                        <a:defRPr>
                          <a:solidFill>
                            <a:schemeClr val="accent6"/>
                          </a:solidFill>
                        </a:defRPr>
                      </a:pPr>
                      <a:t>[CATEGORY NAME]</a:t>
                    </a:fld>
                    <a:r>
                      <a:rPr lang="en-US" baseline="0" dirty="0">
                        <a:solidFill>
                          <a:schemeClr val="tx1"/>
                        </a:solidFill>
                      </a:rPr>
                      <a:t>
</a:t>
                    </a:r>
                    <a:fld id="{41223CAE-41C8-4CD3-B075-E369C21E2A85}" type="PERCENTAGE">
                      <a:rPr lang="en-US" baseline="0">
                        <a:solidFill>
                          <a:schemeClr val="tx1"/>
                        </a:solidFill>
                      </a:rPr>
                      <a:pPr>
                        <a:defRPr>
                          <a:solidFill>
                            <a:schemeClr val="accent6"/>
                          </a:solidFill>
                        </a:defRPr>
                      </a:pPr>
                      <a:t>[PERCENTAGE]</a:t>
                    </a:fld>
                    <a:endParaRPr lang="en-US" baseline="0" dirty="0">
                      <a:solidFill>
                        <a:schemeClr val="tx1"/>
                      </a:solidFill>
                    </a:endParaRPr>
                  </a:p>
                </c:rich>
              </c:tx>
              <c:spPr>
                <a:solidFill>
                  <a:prstClr val="white"/>
                </a:solidFill>
                <a:ln>
                  <a:solidFill>
                    <a:srgbClr val="F5A700">
                      <a:shade val="76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3124-4CE6-B6D0-1BB42210B281}"/>
                </c:ext>
              </c:extLst>
            </c:dLbl>
            <c:dLbl>
              <c:idx val="1"/>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fld id="{3782CF1F-7909-481A-A356-57371FE8E653}" type="CATEGORYNAME">
                      <a:rPr lang="en-US">
                        <a:solidFill>
                          <a:schemeClr val="tx1"/>
                        </a:solidFill>
                      </a:rPr>
                      <a:pPr>
                        <a:defRPr>
                          <a:solidFill>
                            <a:schemeClr val="accent6"/>
                          </a:solidFill>
                        </a:defRPr>
                      </a:pPr>
                      <a:t>[CATEGORY NAME]</a:t>
                    </a:fld>
                    <a:r>
                      <a:rPr lang="en-US" baseline="0" dirty="0"/>
                      <a:t>
</a:t>
                    </a:r>
                    <a:fld id="{2440DBC1-FC02-4428-A22F-A6BB1BC81817}" type="PERCENTAGE">
                      <a:rPr lang="en-US" baseline="0">
                        <a:solidFill>
                          <a:schemeClr val="tx1"/>
                        </a:solidFill>
                      </a:rPr>
                      <a:pPr>
                        <a:defRPr>
                          <a:solidFill>
                            <a:schemeClr val="accent6"/>
                          </a:solidFill>
                        </a:defRPr>
                      </a:pPr>
                      <a:t>[PERCENTAGE]</a:t>
                    </a:fld>
                    <a:endParaRPr lang="en-US" baseline="0" dirty="0"/>
                  </a:p>
                </c:rich>
              </c:tx>
              <c:spPr>
                <a:solidFill>
                  <a:prstClr val="white"/>
                </a:solidFill>
                <a:ln>
                  <a:solidFill>
                    <a:srgbClr val="F5A700">
                      <a:tint val="77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3-3124-4CE6-B6D0-1BB42210B281}"/>
                </c:ext>
              </c:extLst>
            </c:dLbl>
            <c:spPr>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'Key Findings (Cleaned)'!$B$41:$B$43</c:f>
              <c:strCache>
                <c:ptCount val="2"/>
                <c:pt idx="0">
                  <c:v>POSITIVE</c:v>
                </c:pt>
                <c:pt idx="1">
                  <c:v>NEGATIVE</c:v>
                </c:pt>
              </c:strCache>
            </c:strRef>
          </c:cat>
          <c:val>
            <c:numRef>
              <c:f>'Key Findings (Cleaned)'!$C$41:$C$43</c:f>
              <c:numCache>
                <c:formatCode>General</c:formatCode>
                <c:ptCount val="2"/>
                <c:pt idx="0">
                  <c:v>3800</c:v>
                </c:pt>
                <c:pt idx="1">
                  <c:v>200</c:v>
                </c:pt>
              </c:numCache>
            </c:numRef>
          </c:val>
          <c:extLst>
            <c:ext xmlns:c16="http://schemas.microsoft.com/office/drawing/2014/chart" uri="{C3380CC4-5D6E-409C-BE32-E72D297353CC}">
              <c16:uniqueId val="{00000004-3124-4CE6-B6D0-1BB42210B281}"/>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and Number of Rentals by Month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Series1</c:v>
          </c:tx>
          <c:spPr>
            <a:solidFill>
              <a:schemeClr val="accent1"/>
            </a:solidFill>
            <a:ln>
              <a:noFill/>
            </a:ln>
            <a:effectLst/>
          </c:spPr>
          <c:invertIfNegative val="0"/>
          <c:cat>
            <c:strLit>
              <c:ptCount val="10"/>
              <c:pt idx="0">
                <c:v>Jan</c:v>
              </c:pt>
              <c:pt idx="1">
                <c:v>Feb</c:v>
              </c:pt>
              <c:pt idx="2">
                <c:v>Mar</c:v>
              </c:pt>
              <c:pt idx="3">
                <c:v>Apr</c:v>
              </c:pt>
              <c:pt idx="4">
                <c:v>May</c:v>
              </c:pt>
              <c:pt idx="5">
                <c:v>Jun</c:v>
              </c:pt>
              <c:pt idx="6">
                <c:v>Jul</c:v>
              </c:pt>
              <c:pt idx="7">
                <c:v>Aug</c:v>
              </c:pt>
              <c:pt idx="8">
                <c:v>Sep</c:v>
              </c:pt>
              <c:pt idx="9">
                <c:v>Oct</c:v>
              </c:pt>
            </c:strLit>
          </c:cat>
          <c:val>
            <c:numLit>
              <c:formatCode>General</c:formatCode>
              <c:ptCount val="10"/>
              <c:pt idx="0">
                <c:v>5312703</c:v>
              </c:pt>
              <c:pt idx="1">
                <c:v>4706084</c:v>
              </c:pt>
              <c:pt idx="2">
                <c:v>5010622</c:v>
              </c:pt>
              <c:pt idx="3">
                <c:v>5075757</c:v>
              </c:pt>
              <c:pt idx="4">
                <c:v>5226601</c:v>
              </c:pt>
              <c:pt idx="5">
                <c:v>5076538</c:v>
              </c:pt>
              <c:pt idx="6">
                <c:v>5174916</c:v>
              </c:pt>
              <c:pt idx="7">
                <c:v>5156241</c:v>
              </c:pt>
              <c:pt idx="8">
                <c:v>5099407</c:v>
              </c:pt>
              <c:pt idx="9">
                <c:v>5177626</c:v>
              </c:pt>
            </c:numLit>
          </c:val>
          <c:extLst>
            <c:ext xmlns:c16="http://schemas.microsoft.com/office/drawing/2014/chart" uri="{C3380CC4-5D6E-409C-BE32-E72D297353CC}">
              <c16:uniqueId val="{00000000-947F-480D-900F-490E24E18F11}"/>
            </c:ext>
          </c:extLst>
        </c:ser>
        <c:dLbls>
          <c:showLegendKey val="0"/>
          <c:showVal val="0"/>
          <c:showCatName val="0"/>
          <c:showSerName val="0"/>
          <c:showPercent val="0"/>
          <c:showBubbleSize val="0"/>
        </c:dLbls>
        <c:gapWidth val="219"/>
        <c:axId val="800752272"/>
        <c:axId val="1050252096"/>
      </c:barChart>
      <c:lineChart>
        <c:grouping val="standard"/>
        <c:varyColors val="0"/>
        <c:ser>
          <c:idx val="1"/>
          <c:order val="1"/>
          <c:tx>
            <c:v>Series2</c:v>
          </c:tx>
          <c:spPr>
            <a:ln w="28575" cap="rnd">
              <a:solidFill>
                <a:schemeClr val="accent2"/>
              </a:solidFill>
              <a:round/>
            </a:ln>
            <a:effectLst/>
          </c:spPr>
          <c:marker>
            <c:symbol val="none"/>
          </c:marker>
          <c:cat>
            <c:strLit>
              <c:ptCount val="10"/>
              <c:pt idx="0">
                <c:v>Jan</c:v>
              </c:pt>
              <c:pt idx="1">
                <c:v>Feb</c:v>
              </c:pt>
              <c:pt idx="2">
                <c:v>Mar</c:v>
              </c:pt>
              <c:pt idx="3">
                <c:v>Apr</c:v>
              </c:pt>
              <c:pt idx="4">
                <c:v>May</c:v>
              </c:pt>
              <c:pt idx="5">
                <c:v>Jun</c:v>
              </c:pt>
              <c:pt idx="6">
                <c:v>Jul</c:v>
              </c:pt>
              <c:pt idx="7">
                <c:v>Aug</c:v>
              </c:pt>
              <c:pt idx="8">
                <c:v>Sep</c:v>
              </c:pt>
              <c:pt idx="9">
                <c:v>Oct</c:v>
              </c:pt>
            </c:strLit>
          </c:cat>
          <c:val>
            <c:numLit>
              <c:formatCode>General</c:formatCode>
              <c:ptCount val="10"/>
              <c:pt idx="0">
                <c:v>32583</c:v>
              </c:pt>
              <c:pt idx="1">
                <c:v>29177</c:v>
              </c:pt>
              <c:pt idx="2">
                <c:v>30974</c:v>
              </c:pt>
              <c:pt idx="3">
                <c:v>31130</c:v>
              </c:pt>
              <c:pt idx="4">
                <c:v>32090</c:v>
              </c:pt>
              <c:pt idx="5">
                <c:v>31176</c:v>
              </c:pt>
              <c:pt idx="6">
                <c:v>31801</c:v>
              </c:pt>
              <c:pt idx="7">
                <c:v>31978</c:v>
              </c:pt>
              <c:pt idx="8">
                <c:v>31578</c:v>
              </c:pt>
              <c:pt idx="9">
                <c:v>31970</c:v>
              </c:pt>
            </c:numLit>
          </c:val>
          <c:smooth val="0"/>
          <c:extLst>
            <c:ext xmlns:c16="http://schemas.microsoft.com/office/drawing/2014/chart" uri="{C3380CC4-5D6E-409C-BE32-E72D297353CC}">
              <c16:uniqueId val="{00000001-947F-480D-900F-490E24E18F11}"/>
            </c:ext>
          </c:extLst>
        </c:ser>
        <c:dLbls>
          <c:showLegendKey val="0"/>
          <c:showVal val="0"/>
          <c:showCatName val="0"/>
          <c:showSerName val="0"/>
          <c:showPercent val="0"/>
          <c:showBubbleSize val="0"/>
        </c:dLbls>
        <c:marker val="1"/>
        <c:smooth val="0"/>
        <c:axId val="881309616"/>
        <c:axId val="1050247296"/>
      </c:lineChart>
      <c:catAx>
        <c:axId val="80075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252096"/>
        <c:crosses val="autoZero"/>
        <c:auto val="1"/>
        <c:lblAlgn val="ctr"/>
        <c:lblOffset val="100"/>
        <c:noMultiLvlLbl val="0"/>
      </c:catAx>
      <c:valAx>
        <c:axId val="1050252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revenue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752272"/>
        <c:crosses val="autoZero"/>
        <c:crossBetween val="between"/>
        <c:dispUnits>
          <c:builtInUnit val="millions"/>
          <c:dispUnitsLbl>
            <c:layout>
              <c:manualLayout>
                <c:xMode val="edge"/>
                <c:yMode val="edge"/>
                <c:x val="3.4386659386659385E-2"/>
                <c:y val="0.11708953047535726"/>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105024729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number of rental</a:t>
                </a:r>
                <a:r>
                  <a:rPr lang="en-US" baseline="0"/>
                  <a:t> days</a:t>
                </a:r>
                <a:endParaRPr lang="en-US"/>
              </a:p>
            </c:rich>
          </c:tx>
          <c:layout>
            <c:manualLayout>
              <c:xMode val="edge"/>
              <c:yMode val="edge"/>
              <c:x val="0.97835801083832585"/>
              <c:y val="0.266379227202898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309616"/>
        <c:crosses val="max"/>
        <c:crossBetween val="between"/>
      </c:valAx>
      <c:catAx>
        <c:axId val="881309616"/>
        <c:scaling>
          <c:orientation val="minMax"/>
        </c:scaling>
        <c:delete val="1"/>
        <c:axPos val="b"/>
        <c:numFmt formatCode="General" sourceLinked="1"/>
        <c:majorTickMark val="out"/>
        <c:minorTickMark val="none"/>
        <c:tickLblPos val="nextTo"/>
        <c:crossAx val="1050247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21.svg"/><Relationship Id="rId1" Type="http://schemas.openxmlformats.org/officeDocument/2006/relationships/image" Target="../media/image17.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21.svg"/><Relationship Id="rId1" Type="http://schemas.openxmlformats.org/officeDocument/2006/relationships/image" Target="../media/image17.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FFE28-B518-435E-A2BB-D88F4E5D05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79DBEC-CBC9-433D-A4BF-16E54DD2ED80}">
      <dgm:prSet/>
      <dgm:spPr/>
      <dgm:t>
        <a:bodyPr/>
        <a:lstStyle/>
        <a:p>
          <a:pPr>
            <a:lnSpc>
              <a:spcPct val="100000"/>
            </a:lnSpc>
          </a:pPr>
          <a:r>
            <a:rPr lang="en-US" dirty="0"/>
            <a:t>Lariat is a car rental company in the US with 50 branches and a fleet of 4000 rentable vehicles. The cars are a variety of makes, models, and years, as can be seen in the dataset. </a:t>
          </a:r>
        </a:p>
      </dgm:t>
    </dgm:pt>
    <dgm:pt modelId="{EF566ABC-B54F-4510-BB0F-0A146A0E077B}" type="parTrans" cxnId="{4B2CD118-856F-477A-B620-EDEEE17F1256}">
      <dgm:prSet/>
      <dgm:spPr/>
      <dgm:t>
        <a:bodyPr/>
        <a:lstStyle/>
        <a:p>
          <a:endParaRPr lang="en-US"/>
        </a:p>
      </dgm:t>
    </dgm:pt>
    <dgm:pt modelId="{31A2CAFB-3D48-409B-B8EF-F18D18D4C8E9}" type="sibTrans" cxnId="{4B2CD118-856F-477A-B620-EDEEE17F1256}">
      <dgm:prSet/>
      <dgm:spPr/>
      <dgm:t>
        <a:bodyPr/>
        <a:lstStyle/>
        <a:p>
          <a:endParaRPr lang="en-US"/>
        </a:p>
      </dgm:t>
    </dgm:pt>
    <dgm:pt modelId="{465BD9D3-7921-4175-89C3-5DEDDE546930}">
      <dgm:prSet/>
      <dgm:spPr/>
      <dgm:t>
        <a:bodyPr/>
        <a:lstStyle/>
        <a:p>
          <a:pPr>
            <a:lnSpc>
              <a:spcPct val="100000"/>
            </a:lnSpc>
          </a:pPr>
          <a:r>
            <a:rPr lang="en-US" dirty="0"/>
            <a:t>Given the 2018 datasets with information on transactions, various data analyses were performed to find ways to improve business profits.</a:t>
          </a:r>
        </a:p>
      </dgm:t>
    </dgm:pt>
    <dgm:pt modelId="{42154C7C-75CD-4446-A9C3-3F5AB3C824D5}" type="parTrans" cxnId="{D54D8F8F-661C-47C0-B15D-7E736D3FE2F8}">
      <dgm:prSet/>
      <dgm:spPr/>
      <dgm:t>
        <a:bodyPr/>
        <a:lstStyle/>
        <a:p>
          <a:endParaRPr lang="en-US"/>
        </a:p>
      </dgm:t>
    </dgm:pt>
    <dgm:pt modelId="{22C8CBD1-737E-4424-9248-BCE06669EB65}" type="sibTrans" cxnId="{D54D8F8F-661C-47C0-B15D-7E736D3FE2F8}">
      <dgm:prSet/>
      <dgm:spPr/>
      <dgm:t>
        <a:bodyPr/>
        <a:lstStyle/>
        <a:p>
          <a:endParaRPr lang="en-US"/>
        </a:p>
      </dgm:t>
    </dgm:pt>
    <dgm:pt modelId="{878449E2-C70F-423D-BC24-5619AA195C3E}" type="pres">
      <dgm:prSet presAssocID="{BA8FFE28-B518-435E-A2BB-D88F4E5D0590}" presName="root" presStyleCnt="0">
        <dgm:presLayoutVars>
          <dgm:dir/>
          <dgm:resizeHandles val="exact"/>
        </dgm:presLayoutVars>
      </dgm:prSet>
      <dgm:spPr/>
    </dgm:pt>
    <dgm:pt modelId="{6658A236-B839-4F18-AA29-81789D7AD4AB}" type="pres">
      <dgm:prSet presAssocID="{CE79DBEC-CBC9-433D-A4BF-16E54DD2ED80}" presName="compNode" presStyleCnt="0"/>
      <dgm:spPr/>
    </dgm:pt>
    <dgm:pt modelId="{372A5923-2BCA-4E1C-940C-BAE6C2E4EF09}" type="pres">
      <dgm:prSet presAssocID="{CE79DBEC-CBC9-433D-A4BF-16E54DD2ED80}" presName="bgRect" presStyleLbl="bgShp" presStyleIdx="0" presStyleCnt="2"/>
      <dgm:spPr/>
    </dgm:pt>
    <dgm:pt modelId="{C3A35B2A-FD8B-477B-A81D-27F9069E1912}" type="pres">
      <dgm:prSet presAssocID="{CE79DBEC-CBC9-433D-A4BF-16E54DD2ED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511DEA99-3812-46A6-95E1-92D2CF6F587F}" type="pres">
      <dgm:prSet presAssocID="{CE79DBEC-CBC9-433D-A4BF-16E54DD2ED80}" presName="spaceRect" presStyleCnt="0"/>
      <dgm:spPr/>
    </dgm:pt>
    <dgm:pt modelId="{25B446D3-E53F-4E5D-8EC3-A63FD1E04E6F}" type="pres">
      <dgm:prSet presAssocID="{CE79DBEC-CBC9-433D-A4BF-16E54DD2ED80}" presName="parTx" presStyleLbl="revTx" presStyleIdx="0" presStyleCnt="2">
        <dgm:presLayoutVars>
          <dgm:chMax val="0"/>
          <dgm:chPref val="0"/>
        </dgm:presLayoutVars>
      </dgm:prSet>
      <dgm:spPr/>
    </dgm:pt>
    <dgm:pt modelId="{0CEAF24D-E939-4637-8A31-83FFD95B2096}" type="pres">
      <dgm:prSet presAssocID="{31A2CAFB-3D48-409B-B8EF-F18D18D4C8E9}" presName="sibTrans" presStyleCnt="0"/>
      <dgm:spPr/>
    </dgm:pt>
    <dgm:pt modelId="{8A4A4855-6631-4382-81F1-5BD7528D11B7}" type="pres">
      <dgm:prSet presAssocID="{465BD9D3-7921-4175-89C3-5DEDDE546930}" presName="compNode" presStyleCnt="0"/>
      <dgm:spPr/>
    </dgm:pt>
    <dgm:pt modelId="{B22FD50C-FC75-421D-9A59-F888277D13CA}" type="pres">
      <dgm:prSet presAssocID="{465BD9D3-7921-4175-89C3-5DEDDE546930}" presName="bgRect" presStyleLbl="bgShp" presStyleIdx="1" presStyleCnt="2"/>
      <dgm:spPr/>
    </dgm:pt>
    <dgm:pt modelId="{C5B69AD8-C377-475C-8797-2788496E56D1}" type="pres">
      <dgm:prSet presAssocID="{465BD9D3-7921-4175-89C3-5DEDDE5469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C231A2F-BD0C-4FE7-A1D3-5A787A90F134}" type="pres">
      <dgm:prSet presAssocID="{465BD9D3-7921-4175-89C3-5DEDDE546930}" presName="spaceRect" presStyleCnt="0"/>
      <dgm:spPr/>
    </dgm:pt>
    <dgm:pt modelId="{E78E922D-6DA3-473E-B34D-578245407CA0}" type="pres">
      <dgm:prSet presAssocID="{465BD9D3-7921-4175-89C3-5DEDDE546930}" presName="parTx" presStyleLbl="revTx" presStyleIdx="1" presStyleCnt="2">
        <dgm:presLayoutVars>
          <dgm:chMax val="0"/>
          <dgm:chPref val="0"/>
        </dgm:presLayoutVars>
      </dgm:prSet>
      <dgm:spPr/>
    </dgm:pt>
  </dgm:ptLst>
  <dgm:cxnLst>
    <dgm:cxn modelId="{4B2CD118-856F-477A-B620-EDEEE17F1256}" srcId="{BA8FFE28-B518-435E-A2BB-D88F4E5D0590}" destId="{CE79DBEC-CBC9-433D-A4BF-16E54DD2ED80}" srcOrd="0" destOrd="0" parTransId="{EF566ABC-B54F-4510-BB0F-0A146A0E077B}" sibTransId="{31A2CAFB-3D48-409B-B8EF-F18D18D4C8E9}"/>
    <dgm:cxn modelId="{D54D8F8F-661C-47C0-B15D-7E736D3FE2F8}" srcId="{BA8FFE28-B518-435E-A2BB-D88F4E5D0590}" destId="{465BD9D3-7921-4175-89C3-5DEDDE546930}" srcOrd="1" destOrd="0" parTransId="{42154C7C-75CD-4446-A9C3-3F5AB3C824D5}" sibTransId="{22C8CBD1-737E-4424-9248-BCE06669EB65}"/>
    <dgm:cxn modelId="{70FD1197-8814-4A63-A204-73B2F0B6E3C1}" type="presOf" srcId="{465BD9D3-7921-4175-89C3-5DEDDE546930}" destId="{E78E922D-6DA3-473E-B34D-578245407CA0}" srcOrd="0" destOrd="0" presId="urn:microsoft.com/office/officeart/2018/2/layout/IconVerticalSolidList"/>
    <dgm:cxn modelId="{B3A24799-4586-448C-8158-92C6A0D66689}" type="presOf" srcId="{CE79DBEC-CBC9-433D-A4BF-16E54DD2ED80}" destId="{25B446D3-E53F-4E5D-8EC3-A63FD1E04E6F}" srcOrd="0" destOrd="0" presId="urn:microsoft.com/office/officeart/2018/2/layout/IconVerticalSolidList"/>
    <dgm:cxn modelId="{845D47DB-E680-497D-822F-6B5E3BD8F3E1}" type="presOf" srcId="{BA8FFE28-B518-435E-A2BB-D88F4E5D0590}" destId="{878449E2-C70F-423D-BC24-5619AA195C3E}" srcOrd="0" destOrd="0" presId="urn:microsoft.com/office/officeart/2018/2/layout/IconVerticalSolidList"/>
    <dgm:cxn modelId="{76D89E7F-80B7-46ED-BFA7-A366A74F8CA6}" type="presParOf" srcId="{878449E2-C70F-423D-BC24-5619AA195C3E}" destId="{6658A236-B839-4F18-AA29-81789D7AD4AB}" srcOrd="0" destOrd="0" presId="urn:microsoft.com/office/officeart/2018/2/layout/IconVerticalSolidList"/>
    <dgm:cxn modelId="{EC40C9DE-7602-4481-9331-6CF2F11B5261}" type="presParOf" srcId="{6658A236-B839-4F18-AA29-81789D7AD4AB}" destId="{372A5923-2BCA-4E1C-940C-BAE6C2E4EF09}" srcOrd="0" destOrd="0" presId="urn:microsoft.com/office/officeart/2018/2/layout/IconVerticalSolidList"/>
    <dgm:cxn modelId="{B585E944-E6B2-4604-9E87-E4F32757657F}" type="presParOf" srcId="{6658A236-B839-4F18-AA29-81789D7AD4AB}" destId="{C3A35B2A-FD8B-477B-A81D-27F9069E1912}" srcOrd="1" destOrd="0" presId="urn:microsoft.com/office/officeart/2018/2/layout/IconVerticalSolidList"/>
    <dgm:cxn modelId="{91319A99-9B19-4131-A032-526A6A3E2C6C}" type="presParOf" srcId="{6658A236-B839-4F18-AA29-81789D7AD4AB}" destId="{511DEA99-3812-46A6-95E1-92D2CF6F587F}" srcOrd="2" destOrd="0" presId="urn:microsoft.com/office/officeart/2018/2/layout/IconVerticalSolidList"/>
    <dgm:cxn modelId="{E7B99130-896F-49F5-8DC9-A91EAEB2E444}" type="presParOf" srcId="{6658A236-B839-4F18-AA29-81789D7AD4AB}" destId="{25B446D3-E53F-4E5D-8EC3-A63FD1E04E6F}" srcOrd="3" destOrd="0" presId="urn:microsoft.com/office/officeart/2018/2/layout/IconVerticalSolidList"/>
    <dgm:cxn modelId="{5E3E3B7E-AEDB-4B8A-83C4-77503A4F67AD}" type="presParOf" srcId="{878449E2-C70F-423D-BC24-5619AA195C3E}" destId="{0CEAF24D-E939-4637-8A31-83FFD95B2096}" srcOrd="1" destOrd="0" presId="urn:microsoft.com/office/officeart/2018/2/layout/IconVerticalSolidList"/>
    <dgm:cxn modelId="{FF8D1AA9-0411-486A-A1D5-7D4B5907124A}" type="presParOf" srcId="{878449E2-C70F-423D-BC24-5619AA195C3E}" destId="{8A4A4855-6631-4382-81F1-5BD7528D11B7}" srcOrd="2" destOrd="0" presId="urn:microsoft.com/office/officeart/2018/2/layout/IconVerticalSolidList"/>
    <dgm:cxn modelId="{E761B295-7EDB-44E4-AA98-E8600AAC0EC9}" type="presParOf" srcId="{8A4A4855-6631-4382-81F1-5BD7528D11B7}" destId="{B22FD50C-FC75-421D-9A59-F888277D13CA}" srcOrd="0" destOrd="0" presId="urn:microsoft.com/office/officeart/2018/2/layout/IconVerticalSolidList"/>
    <dgm:cxn modelId="{D0F9A1FB-6DED-4DC8-B00D-A7A8148A94A4}" type="presParOf" srcId="{8A4A4855-6631-4382-81F1-5BD7528D11B7}" destId="{C5B69AD8-C377-475C-8797-2788496E56D1}" srcOrd="1" destOrd="0" presId="urn:microsoft.com/office/officeart/2018/2/layout/IconVerticalSolidList"/>
    <dgm:cxn modelId="{1BDD211B-6A8A-489C-9A02-6AB54C2AC15E}" type="presParOf" srcId="{8A4A4855-6631-4382-81F1-5BD7528D11B7}" destId="{7C231A2F-BD0C-4FE7-A1D3-5A787A90F134}" srcOrd="2" destOrd="0" presId="urn:microsoft.com/office/officeart/2018/2/layout/IconVerticalSolidList"/>
    <dgm:cxn modelId="{430C5893-A3FC-447E-8475-FC3F785A9AFA}" type="presParOf" srcId="{8A4A4855-6631-4382-81F1-5BD7528D11B7}" destId="{E78E922D-6DA3-473E-B34D-578245407C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171F4E-7EA3-417E-AC65-2BE24523CE8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D162299-40FD-4EE8-B0DD-CA3F4EEB1F35}">
      <dgm:prSet/>
      <dgm:spPr/>
      <dgm:t>
        <a:bodyPr/>
        <a:lstStyle/>
        <a:p>
          <a:pPr>
            <a:lnSpc>
              <a:spcPct val="100000"/>
            </a:lnSpc>
          </a:pPr>
          <a:r>
            <a:rPr lang="en-US"/>
            <a:t>Review strategies for maximizing revenue and minimizing costs for Lariat in 2019</a:t>
          </a:r>
          <a:endParaRPr lang="en-US" dirty="0"/>
        </a:p>
      </dgm:t>
    </dgm:pt>
    <dgm:pt modelId="{5E8BCAC9-617F-4149-B279-5A234DCDD52B}" type="parTrans" cxnId="{A9403255-D1A4-4A6A-AD9B-2026256A1775}">
      <dgm:prSet/>
      <dgm:spPr/>
      <dgm:t>
        <a:bodyPr/>
        <a:lstStyle/>
        <a:p>
          <a:endParaRPr lang="en-US"/>
        </a:p>
      </dgm:t>
    </dgm:pt>
    <dgm:pt modelId="{FEA08753-F568-427C-B865-F01D635D5ED3}" type="sibTrans" cxnId="{A9403255-D1A4-4A6A-AD9B-2026256A1775}">
      <dgm:prSet/>
      <dgm:spPr/>
      <dgm:t>
        <a:bodyPr/>
        <a:lstStyle/>
        <a:p>
          <a:pPr>
            <a:lnSpc>
              <a:spcPct val="100000"/>
            </a:lnSpc>
          </a:pPr>
          <a:endParaRPr lang="en-US"/>
        </a:p>
      </dgm:t>
    </dgm:pt>
    <dgm:pt modelId="{7E21B032-3EEA-44FD-A5A1-970A95E51EAA}">
      <dgm:prSet/>
      <dgm:spPr/>
      <dgm:t>
        <a:bodyPr/>
        <a:lstStyle/>
        <a:p>
          <a:pPr>
            <a:lnSpc>
              <a:spcPct val="100000"/>
            </a:lnSpc>
          </a:pPr>
          <a:r>
            <a:rPr lang="en-US" dirty="0"/>
            <a:t>Compare strategies to baseline to assist in decision making process</a:t>
          </a:r>
        </a:p>
      </dgm:t>
    </dgm:pt>
    <dgm:pt modelId="{23A50382-200D-488B-9868-7FFF3D5337BB}" type="parTrans" cxnId="{BC59FE79-9540-4564-B11E-A5A787911FC9}">
      <dgm:prSet/>
      <dgm:spPr/>
      <dgm:t>
        <a:bodyPr/>
        <a:lstStyle/>
        <a:p>
          <a:endParaRPr lang="en-US"/>
        </a:p>
      </dgm:t>
    </dgm:pt>
    <dgm:pt modelId="{9DECC106-5E38-4CF7-8567-0BF8C0F3EA17}" type="sibTrans" cxnId="{BC59FE79-9540-4564-B11E-A5A787911FC9}">
      <dgm:prSet/>
      <dgm:spPr/>
      <dgm:t>
        <a:bodyPr/>
        <a:lstStyle/>
        <a:p>
          <a:endParaRPr lang="en-US"/>
        </a:p>
      </dgm:t>
    </dgm:pt>
    <dgm:pt modelId="{B8CD7126-1E0E-4D82-8A07-A4C8F7E716D4}" type="pres">
      <dgm:prSet presAssocID="{22171F4E-7EA3-417E-AC65-2BE24523CE87}" presName="root" presStyleCnt="0">
        <dgm:presLayoutVars>
          <dgm:dir/>
          <dgm:resizeHandles val="exact"/>
        </dgm:presLayoutVars>
      </dgm:prSet>
      <dgm:spPr/>
    </dgm:pt>
    <dgm:pt modelId="{21CF7C14-7E26-4E23-B9EF-2BDE870757D2}" type="pres">
      <dgm:prSet presAssocID="{22171F4E-7EA3-417E-AC65-2BE24523CE87}" presName="container" presStyleCnt="0">
        <dgm:presLayoutVars>
          <dgm:dir/>
          <dgm:resizeHandles val="exact"/>
        </dgm:presLayoutVars>
      </dgm:prSet>
      <dgm:spPr/>
    </dgm:pt>
    <dgm:pt modelId="{9AFF702C-82FB-4A96-8FD6-3D814AEFE7CB}" type="pres">
      <dgm:prSet presAssocID="{5D162299-40FD-4EE8-B0DD-CA3F4EEB1F35}" presName="compNode" presStyleCnt="0"/>
      <dgm:spPr/>
    </dgm:pt>
    <dgm:pt modelId="{4285DC2F-34F0-4389-B627-FF0516248D53}" type="pres">
      <dgm:prSet presAssocID="{5D162299-40FD-4EE8-B0DD-CA3F4EEB1F35}" presName="iconBgRect" presStyleLbl="bgShp" presStyleIdx="0" presStyleCnt="2"/>
      <dgm:spPr/>
    </dgm:pt>
    <dgm:pt modelId="{BDB62028-A834-4754-B51A-7295DE45AA4C}" type="pres">
      <dgm:prSet presAssocID="{5D162299-40FD-4EE8-B0DD-CA3F4EEB1F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76A9199D-C22D-4CDD-B669-4CF5D8961848}" type="pres">
      <dgm:prSet presAssocID="{5D162299-40FD-4EE8-B0DD-CA3F4EEB1F35}" presName="spaceRect" presStyleCnt="0"/>
      <dgm:spPr/>
    </dgm:pt>
    <dgm:pt modelId="{4906BA7D-CEA0-4F06-A971-C5A542AA9EDD}" type="pres">
      <dgm:prSet presAssocID="{5D162299-40FD-4EE8-B0DD-CA3F4EEB1F35}" presName="textRect" presStyleLbl="revTx" presStyleIdx="0" presStyleCnt="2">
        <dgm:presLayoutVars>
          <dgm:chMax val="1"/>
          <dgm:chPref val="1"/>
        </dgm:presLayoutVars>
      </dgm:prSet>
      <dgm:spPr/>
    </dgm:pt>
    <dgm:pt modelId="{8F7ABF24-2A1A-4DF9-8FF0-91F99999A892}" type="pres">
      <dgm:prSet presAssocID="{FEA08753-F568-427C-B865-F01D635D5ED3}" presName="sibTrans" presStyleLbl="sibTrans2D1" presStyleIdx="0" presStyleCnt="0"/>
      <dgm:spPr/>
    </dgm:pt>
    <dgm:pt modelId="{D3CC94C3-F99C-4DAB-ABF1-474A6AADB6EE}" type="pres">
      <dgm:prSet presAssocID="{7E21B032-3EEA-44FD-A5A1-970A95E51EAA}" presName="compNode" presStyleCnt="0"/>
      <dgm:spPr/>
    </dgm:pt>
    <dgm:pt modelId="{384F6B43-59C3-41A6-9330-182314AC872E}" type="pres">
      <dgm:prSet presAssocID="{7E21B032-3EEA-44FD-A5A1-970A95E51EAA}" presName="iconBgRect" presStyleLbl="bgShp" presStyleIdx="1" presStyleCnt="2"/>
      <dgm:spPr/>
    </dgm:pt>
    <dgm:pt modelId="{691DF489-21FA-4CC3-996F-93EEFA848BB2}" type="pres">
      <dgm:prSet presAssocID="{7E21B032-3EEA-44FD-A5A1-970A95E51E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BFF9797-B00A-4C49-970F-42C6AF36CA40}" type="pres">
      <dgm:prSet presAssocID="{7E21B032-3EEA-44FD-A5A1-970A95E51EAA}" presName="spaceRect" presStyleCnt="0"/>
      <dgm:spPr/>
    </dgm:pt>
    <dgm:pt modelId="{E490B486-41BC-4CAE-A588-3956AAB7678A}" type="pres">
      <dgm:prSet presAssocID="{7E21B032-3EEA-44FD-A5A1-970A95E51EAA}" presName="textRect" presStyleLbl="revTx" presStyleIdx="1" presStyleCnt="2">
        <dgm:presLayoutVars>
          <dgm:chMax val="1"/>
          <dgm:chPref val="1"/>
        </dgm:presLayoutVars>
      </dgm:prSet>
      <dgm:spPr/>
    </dgm:pt>
  </dgm:ptLst>
  <dgm:cxnLst>
    <dgm:cxn modelId="{761FDE3B-610F-4649-BB85-0B47075BCA21}" type="presOf" srcId="{7E21B032-3EEA-44FD-A5A1-970A95E51EAA}" destId="{E490B486-41BC-4CAE-A588-3956AAB7678A}" srcOrd="0" destOrd="0" presId="urn:microsoft.com/office/officeart/2018/2/layout/IconCircleList"/>
    <dgm:cxn modelId="{F1D99964-0E82-48A5-99A3-DC7C05CB1BCB}" type="presOf" srcId="{22171F4E-7EA3-417E-AC65-2BE24523CE87}" destId="{B8CD7126-1E0E-4D82-8A07-A4C8F7E716D4}" srcOrd="0" destOrd="0" presId="urn:microsoft.com/office/officeart/2018/2/layout/IconCircleList"/>
    <dgm:cxn modelId="{DB5DB968-F5B5-40AF-840C-C8D69B3EA422}" type="presOf" srcId="{5D162299-40FD-4EE8-B0DD-CA3F4EEB1F35}" destId="{4906BA7D-CEA0-4F06-A971-C5A542AA9EDD}" srcOrd="0" destOrd="0" presId="urn:microsoft.com/office/officeart/2018/2/layout/IconCircleList"/>
    <dgm:cxn modelId="{5FE18C4D-5A70-4525-B3C4-7498C1E735F0}" type="presOf" srcId="{FEA08753-F568-427C-B865-F01D635D5ED3}" destId="{8F7ABF24-2A1A-4DF9-8FF0-91F99999A892}" srcOrd="0" destOrd="0" presId="urn:microsoft.com/office/officeart/2018/2/layout/IconCircleList"/>
    <dgm:cxn modelId="{A9403255-D1A4-4A6A-AD9B-2026256A1775}" srcId="{22171F4E-7EA3-417E-AC65-2BE24523CE87}" destId="{5D162299-40FD-4EE8-B0DD-CA3F4EEB1F35}" srcOrd="0" destOrd="0" parTransId="{5E8BCAC9-617F-4149-B279-5A234DCDD52B}" sibTransId="{FEA08753-F568-427C-B865-F01D635D5ED3}"/>
    <dgm:cxn modelId="{BC59FE79-9540-4564-B11E-A5A787911FC9}" srcId="{22171F4E-7EA3-417E-AC65-2BE24523CE87}" destId="{7E21B032-3EEA-44FD-A5A1-970A95E51EAA}" srcOrd="1" destOrd="0" parTransId="{23A50382-200D-488B-9868-7FFF3D5337BB}" sibTransId="{9DECC106-5E38-4CF7-8567-0BF8C0F3EA17}"/>
    <dgm:cxn modelId="{9AAF68F7-A81F-4B10-886E-104E664CA55E}" type="presParOf" srcId="{B8CD7126-1E0E-4D82-8A07-A4C8F7E716D4}" destId="{21CF7C14-7E26-4E23-B9EF-2BDE870757D2}" srcOrd="0" destOrd="0" presId="urn:microsoft.com/office/officeart/2018/2/layout/IconCircleList"/>
    <dgm:cxn modelId="{D1B4AE82-5BDC-4172-BE19-2BABA8BC3450}" type="presParOf" srcId="{21CF7C14-7E26-4E23-B9EF-2BDE870757D2}" destId="{9AFF702C-82FB-4A96-8FD6-3D814AEFE7CB}" srcOrd="0" destOrd="0" presId="urn:microsoft.com/office/officeart/2018/2/layout/IconCircleList"/>
    <dgm:cxn modelId="{FC872EC1-D1F3-4B6B-8E76-07FA449DDAC3}" type="presParOf" srcId="{9AFF702C-82FB-4A96-8FD6-3D814AEFE7CB}" destId="{4285DC2F-34F0-4389-B627-FF0516248D53}" srcOrd="0" destOrd="0" presId="urn:microsoft.com/office/officeart/2018/2/layout/IconCircleList"/>
    <dgm:cxn modelId="{8D48E9D7-F46D-4C23-A442-789C17E971EC}" type="presParOf" srcId="{9AFF702C-82FB-4A96-8FD6-3D814AEFE7CB}" destId="{BDB62028-A834-4754-B51A-7295DE45AA4C}" srcOrd="1" destOrd="0" presId="urn:microsoft.com/office/officeart/2018/2/layout/IconCircleList"/>
    <dgm:cxn modelId="{2F4DA7D5-500E-42B6-A86B-88D92884A892}" type="presParOf" srcId="{9AFF702C-82FB-4A96-8FD6-3D814AEFE7CB}" destId="{76A9199D-C22D-4CDD-B669-4CF5D8961848}" srcOrd="2" destOrd="0" presId="urn:microsoft.com/office/officeart/2018/2/layout/IconCircleList"/>
    <dgm:cxn modelId="{2251CD14-5104-49C9-BB4A-81E91BEBD0E1}" type="presParOf" srcId="{9AFF702C-82FB-4A96-8FD6-3D814AEFE7CB}" destId="{4906BA7D-CEA0-4F06-A971-C5A542AA9EDD}" srcOrd="3" destOrd="0" presId="urn:microsoft.com/office/officeart/2018/2/layout/IconCircleList"/>
    <dgm:cxn modelId="{E38E8401-6B2F-40E0-BE50-AC2819551E1A}" type="presParOf" srcId="{21CF7C14-7E26-4E23-B9EF-2BDE870757D2}" destId="{8F7ABF24-2A1A-4DF9-8FF0-91F99999A892}" srcOrd="1" destOrd="0" presId="urn:microsoft.com/office/officeart/2018/2/layout/IconCircleList"/>
    <dgm:cxn modelId="{D4F58EB9-1784-4FA2-A546-313AAD890E1D}" type="presParOf" srcId="{21CF7C14-7E26-4E23-B9EF-2BDE870757D2}" destId="{D3CC94C3-F99C-4DAB-ABF1-474A6AADB6EE}" srcOrd="2" destOrd="0" presId="urn:microsoft.com/office/officeart/2018/2/layout/IconCircleList"/>
    <dgm:cxn modelId="{CBA75B7E-862A-4BBD-96C8-963D0C0D4857}" type="presParOf" srcId="{D3CC94C3-F99C-4DAB-ABF1-474A6AADB6EE}" destId="{384F6B43-59C3-41A6-9330-182314AC872E}" srcOrd="0" destOrd="0" presId="urn:microsoft.com/office/officeart/2018/2/layout/IconCircleList"/>
    <dgm:cxn modelId="{EF69C0A4-2CB3-4CD9-A626-F9C608DBD7A9}" type="presParOf" srcId="{D3CC94C3-F99C-4DAB-ABF1-474A6AADB6EE}" destId="{691DF489-21FA-4CC3-996F-93EEFA848BB2}" srcOrd="1" destOrd="0" presId="urn:microsoft.com/office/officeart/2018/2/layout/IconCircleList"/>
    <dgm:cxn modelId="{3D290BF8-C977-4A82-B6B7-94A6473CDF19}" type="presParOf" srcId="{D3CC94C3-F99C-4DAB-ABF1-474A6AADB6EE}" destId="{1BFF9797-B00A-4C49-970F-42C6AF36CA40}" srcOrd="2" destOrd="0" presId="urn:microsoft.com/office/officeart/2018/2/layout/IconCircleList"/>
    <dgm:cxn modelId="{034EC8CC-0C9D-4954-A17F-6578987ECCC9}" type="presParOf" srcId="{D3CC94C3-F99C-4DAB-ABF1-474A6AADB6EE}" destId="{E490B486-41BC-4CAE-A588-3956AAB767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F10C5-C182-48C6-AF61-2170CB84CA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43CA9A-BEF8-4766-B01F-4B33CAC09FEF}">
      <dgm:prSet/>
      <dgm:spPr/>
      <dgm:t>
        <a:bodyPr/>
        <a:lstStyle/>
        <a:p>
          <a:pPr>
            <a:lnSpc>
              <a:spcPct val="100000"/>
            </a:lnSpc>
          </a:pPr>
          <a:r>
            <a:rPr lang="en-US"/>
            <a:t>Increase profit by at least 20%</a:t>
          </a:r>
        </a:p>
      </dgm:t>
    </dgm:pt>
    <dgm:pt modelId="{7F35FA71-B1FF-4BE4-83A5-CE94C2218956}" type="parTrans" cxnId="{C58735C0-36D2-4A33-87C3-68E7BFB4B937}">
      <dgm:prSet/>
      <dgm:spPr/>
      <dgm:t>
        <a:bodyPr/>
        <a:lstStyle/>
        <a:p>
          <a:endParaRPr lang="en-US"/>
        </a:p>
      </dgm:t>
    </dgm:pt>
    <dgm:pt modelId="{1CDF0A91-F9C5-40CB-A67F-0657028D4DA7}" type="sibTrans" cxnId="{C58735C0-36D2-4A33-87C3-68E7BFB4B937}">
      <dgm:prSet/>
      <dgm:spPr/>
      <dgm:t>
        <a:bodyPr/>
        <a:lstStyle/>
        <a:p>
          <a:endParaRPr lang="en-US"/>
        </a:p>
      </dgm:t>
    </dgm:pt>
    <dgm:pt modelId="{FEE8C835-E22D-4817-9B72-276073218583}">
      <dgm:prSet/>
      <dgm:spPr/>
      <dgm:t>
        <a:bodyPr/>
        <a:lstStyle/>
        <a:p>
          <a:pPr>
            <a:lnSpc>
              <a:spcPct val="100000"/>
            </a:lnSpc>
          </a:pPr>
          <a:r>
            <a:rPr lang="en-US"/>
            <a:t>Maximize revenue </a:t>
          </a:r>
        </a:p>
      </dgm:t>
    </dgm:pt>
    <dgm:pt modelId="{D3318256-FC3F-42C5-AB1F-F067FA819CAD}" type="parTrans" cxnId="{CE94BCD1-C77D-4AEF-AD01-1DBAC8C94BD0}">
      <dgm:prSet/>
      <dgm:spPr/>
      <dgm:t>
        <a:bodyPr/>
        <a:lstStyle/>
        <a:p>
          <a:endParaRPr lang="en-US"/>
        </a:p>
      </dgm:t>
    </dgm:pt>
    <dgm:pt modelId="{325157DB-F944-486E-A53F-A491D778AB21}" type="sibTrans" cxnId="{CE94BCD1-C77D-4AEF-AD01-1DBAC8C94BD0}">
      <dgm:prSet/>
      <dgm:spPr/>
      <dgm:t>
        <a:bodyPr/>
        <a:lstStyle/>
        <a:p>
          <a:endParaRPr lang="en-US"/>
        </a:p>
      </dgm:t>
    </dgm:pt>
    <dgm:pt modelId="{31917A43-AFCB-4958-A6C1-652918D449B5}">
      <dgm:prSet/>
      <dgm:spPr/>
      <dgm:t>
        <a:bodyPr/>
        <a:lstStyle/>
        <a:p>
          <a:pPr>
            <a:lnSpc>
              <a:spcPct val="100000"/>
            </a:lnSpc>
          </a:pPr>
          <a:r>
            <a:rPr lang="en-US"/>
            <a:t>Reduce costs</a:t>
          </a:r>
        </a:p>
      </dgm:t>
    </dgm:pt>
    <dgm:pt modelId="{B0225DE6-F2E5-4D98-AA19-9ADEE8521500}" type="parTrans" cxnId="{AC481023-2756-4674-9A66-8486AC2BA886}">
      <dgm:prSet/>
      <dgm:spPr/>
      <dgm:t>
        <a:bodyPr/>
        <a:lstStyle/>
        <a:p>
          <a:endParaRPr lang="en-US"/>
        </a:p>
      </dgm:t>
    </dgm:pt>
    <dgm:pt modelId="{135D3906-F32F-400A-846F-50289AA74064}" type="sibTrans" cxnId="{AC481023-2756-4674-9A66-8486AC2BA886}">
      <dgm:prSet/>
      <dgm:spPr/>
      <dgm:t>
        <a:bodyPr/>
        <a:lstStyle/>
        <a:p>
          <a:endParaRPr lang="en-US"/>
        </a:p>
      </dgm:t>
    </dgm:pt>
    <dgm:pt modelId="{CE346F11-5FB7-42D9-9DF3-35638E7FB6E5}" type="pres">
      <dgm:prSet presAssocID="{4DCF10C5-C182-48C6-AF61-2170CB84CA93}" presName="root" presStyleCnt="0">
        <dgm:presLayoutVars>
          <dgm:dir/>
          <dgm:resizeHandles val="exact"/>
        </dgm:presLayoutVars>
      </dgm:prSet>
      <dgm:spPr/>
    </dgm:pt>
    <dgm:pt modelId="{E34C6D1D-AD6B-4264-9102-6200DCE50FD6}" type="pres">
      <dgm:prSet presAssocID="{D343CA9A-BEF8-4766-B01F-4B33CAC09FEF}" presName="compNode" presStyleCnt="0"/>
      <dgm:spPr/>
    </dgm:pt>
    <dgm:pt modelId="{31700364-9920-476B-AFFE-4787EDF81595}" type="pres">
      <dgm:prSet presAssocID="{D343CA9A-BEF8-4766-B01F-4B33CAC09FEF}" presName="bgRect" presStyleLbl="bgShp" presStyleIdx="0" presStyleCnt="3"/>
      <dgm:spPr/>
    </dgm:pt>
    <dgm:pt modelId="{A71EE308-6FF6-4017-A96E-F0A7C0404325}" type="pres">
      <dgm:prSet presAssocID="{D343CA9A-BEF8-4766-B01F-4B33CAC09F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A3DEDC53-B6C8-49FB-98FB-13C67B80DE3C}" type="pres">
      <dgm:prSet presAssocID="{D343CA9A-BEF8-4766-B01F-4B33CAC09FEF}" presName="spaceRect" presStyleCnt="0"/>
      <dgm:spPr/>
    </dgm:pt>
    <dgm:pt modelId="{F8F93B52-CB3A-4936-9B87-2F07C59AEA6F}" type="pres">
      <dgm:prSet presAssocID="{D343CA9A-BEF8-4766-B01F-4B33CAC09FEF}" presName="parTx" presStyleLbl="revTx" presStyleIdx="0" presStyleCnt="3">
        <dgm:presLayoutVars>
          <dgm:chMax val="0"/>
          <dgm:chPref val="0"/>
        </dgm:presLayoutVars>
      </dgm:prSet>
      <dgm:spPr/>
    </dgm:pt>
    <dgm:pt modelId="{755EF236-DC85-4D03-AF9D-2786395E1278}" type="pres">
      <dgm:prSet presAssocID="{1CDF0A91-F9C5-40CB-A67F-0657028D4DA7}" presName="sibTrans" presStyleCnt="0"/>
      <dgm:spPr/>
    </dgm:pt>
    <dgm:pt modelId="{32068076-F588-4AF2-886A-D100B7DB79D2}" type="pres">
      <dgm:prSet presAssocID="{FEE8C835-E22D-4817-9B72-276073218583}" presName="compNode" presStyleCnt="0"/>
      <dgm:spPr/>
    </dgm:pt>
    <dgm:pt modelId="{1184A12E-8115-4744-9A2C-302DF7AE5FA5}" type="pres">
      <dgm:prSet presAssocID="{FEE8C835-E22D-4817-9B72-276073218583}" presName="bgRect" presStyleLbl="bgShp" presStyleIdx="1" presStyleCnt="3"/>
      <dgm:spPr/>
    </dgm:pt>
    <dgm:pt modelId="{1C9B5512-A4A6-4728-A0D6-3325B0140C89}" type="pres">
      <dgm:prSet presAssocID="{FEE8C835-E22D-4817-9B72-2760732185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BAB2DF83-5613-4226-99B6-3B62734F6A9A}" type="pres">
      <dgm:prSet presAssocID="{FEE8C835-E22D-4817-9B72-276073218583}" presName="spaceRect" presStyleCnt="0"/>
      <dgm:spPr/>
    </dgm:pt>
    <dgm:pt modelId="{9CDDD59E-FB58-4371-9D39-D48B2E6BF8A9}" type="pres">
      <dgm:prSet presAssocID="{FEE8C835-E22D-4817-9B72-276073218583}" presName="parTx" presStyleLbl="revTx" presStyleIdx="1" presStyleCnt="3">
        <dgm:presLayoutVars>
          <dgm:chMax val="0"/>
          <dgm:chPref val="0"/>
        </dgm:presLayoutVars>
      </dgm:prSet>
      <dgm:spPr/>
    </dgm:pt>
    <dgm:pt modelId="{9F8F5FDE-89BC-42C2-8324-A90131850454}" type="pres">
      <dgm:prSet presAssocID="{325157DB-F944-486E-A53F-A491D778AB21}" presName="sibTrans" presStyleCnt="0"/>
      <dgm:spPr/>
    </dgm:pt>
    <dgm:pt modelId="{FC23FE2B-8A15-4AD4-BBEF-539CDC8BB35D}" type="pres">
      <dgm:prSet presAssocID="{31917A43-AFCB-4958-A6C1-652918D449B5}" presName="compNode" presStyleCnt="0"/>
      <dgm:spPr/>
    </dgm:pt>
    <dgm:pt modelId="{B4D4585E-B412-4593-8A4A-D97557B2C946}" type="pres">
      <dgm:prSet presAssocID="{31917A43-AFCB-4958-A6C1-652918D449B5}" presName="bgRect" presStyleLbl="bgShp" presStyleIdx="2" presStyleCnt="3"/>
      <dgm:spPr/>
    </dgm:pt>
    <dgm:pt modelId="{2AA1751A-8D2C-41A5-91B6-51736AAC45B5}" type="pres">
      <dgm:prSet presAssocID="{31917A43-AFCB-4958-A6C1-652918D449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F34B6688-E40A-4BE1-9B63-3FDD826019BD}" type="pres">
      <dgm:prSet presAssocID="{31917A43-AFCB-4958-A6C1-652918D449B5}" presName="spaceRect" presStyleCnt="0"/>
      <dgm:spPr/>
    </dgm:pt>
    <dgm:pt modelId="{5E6AD50D-B5FE-40C8-9D64-85D3E6327904}" type="pres">
      <dgm:prSet presAssocID="{31917A43-AFCB-4958-A6C1-652918D449B5}" presName="parTx" presStyleLbl="revTx" presStyleIdx="2" presStyleCnt="3">
        <dgm:presLayoutVars>
          <dgm:chMax val="0"/>
          <dgm:chPref val="0"/>
        </dgm:presLayoutVars>
      </dgm:prSet>
      <dgm:spPr/>
    </dgm:pt>
  </dgm:ptLst>
  <dgm:cxnLst>
    <dgm:cxn modelId="{AC481023-2756-4674-9A66-8486AC2BA886}" srcId="{4DCF10C5-C182-48C6-AF61-2170CB84CA93}" destId="{31917A43-AFCB-4958-A6C1-652918D449B5}" srcOrd="2" destOrd="0" parTransId="{B0225DE6-F2E5-4D98-AA19-9ADEE8521500}" sibTransId="{135D3906-F32F-400A-846F-50289AA74064}"/>
    <dgm:cxn modelId="{42BEF527-CF45-4F65-B167-8385A4168F75}" type="presOf" srcId="{D343CA9A-BEF8-4766-B01F-4B33CAC09FEF}" destId="{F8F93B52-CB3A-4936-9B87-2F07C59AEA6F}" srcOrd="0" destOrd="0" presId="urn:microsoft.com/office/officeart/2018/2/layout/IconVerticalSolidList"/>
    <dgm:cxn modelId="{E7A27475-BF8B-4A93-B4BD-B532F53648AD}" type="presOf" srcId="{31917A43-AFCB-4958-A6C1-652918D449B5}" destId="{5E6AD50D-B5FE-40C8-9D64-85D3E6327904}" srcOrd="0" destOrd="0" presId="urn:microsoft.com/office/officeart/2018/2/layout/IconVerticalSolidList"/>
    <dgm:cxn modelId="{27E9EA82-2A5F-4AB5-8AE9-E29947424153}" type="presOf" srcId="{4DCF10C5-C182-48C6-AF61-2170CB84CA93}" destId="{CE346F11-5FB7-42D9-9DF3-35638E7FB6E5}" srcOrd="0" destOrd="0" presId="urn:microsoft.com/office/officeart/2018/2/layout/IconVerticalSolidList"/>
    <dgm:cxn modelId="{AD0F2890-309C-4E07-9B7C-0287C484FAFD}" type="presOf" srcId="{FEE8C835-E22D-4817-9B72-276073218583}" destId="{9CDDD59E-FB58-4371-9D39-D48B2E6BF8A9}" srcOrd="0" destOrd="0" presId="urn:microsoft.com/office/officeart/2018/2/layout/IconVerticalSolidList"/>
    <dgm:cxn modelId="{C58735C0-36D2-4A33-87C3-68E7BFB4B937}" srcId="{4DCF10C5-C182-48C6-AF61-2170CB84CA93}" destId="{D343CA9A-BEF8-4766-B01F-4B33CAC09FEF}" srcOrd="0" destOrd="0" parTransId="{7F35FA71-B1FF-4BE4-83A5-CE94C2218956}" sibTransId="{1CDF0A91-F9C5-40CB-A67F-0657028D4DA7}"/>
    <dgm:cxn modelId="{CE94BCD1-C77D-4AEF-AD01-1DBAC8C94BD0}" srcId="{4DCF10C5-C182-48C6-AF61-2170CB84CA93}" destId="{FEE8C835-E22D-4817-9B72-276073218583}" srcOrd="1" destOrd="0" parTransId="{D3318256-FC3F-42C5-AB1F-F067FA819CAD}" sibTransId="{325157DB-F944-486E-A53F-A491D778AB21}"/>
    <dgm:cxn modelId="{EBB3E279-E41E-479C-9F0C-80C72F7373A2}" type="presParOf" srcId="{CE346F11-5FB7-42D9-9DF3-35638E7FB6E5}" destId="{E34C6D1D-AD6B-4264-9102-6200DCE50FD6}" srcOrd="0" destOrd="0" presId="urn:microsoft.com/office/officeart/2018/2/layout/IconVerticalSolidList"/>
    <dgm:cxn modelId="{3484553D-DFFE-49CB-9C1A-A6A2A1E6E065}" type="presParOf" srcId="{E34C6D1D-AD6B-4264-9102-6200DCE50FD6}" destId="{31700364-9920-476B-AFFE-4787EDF81595}" srcOrd="0" destOrd="0" presId="urn:microsoft.com/office/officeart/2018/2/layout/IconVerticalSolidList"/>
    <dgm:cxn modelId="{4F633D7F-8C5B-4144-A0F8-2E845B951198}" type="presParOf" srcId="{E34C6D1D-AD6B-4264-9102-6200DCE50FD6}" destId="{A71EE308-6FF6-4017-A96E-F0A7C0404325}" srcOrd="1" destOrd="0" presId="urn:microsoft.com/office/officeart/2018/2/layout/IconVerticalSolidList"/>
    <dgm:cxn modelId="{9A030946-0C85-45F1-B017-00E7B68DA9C2}" type="presParOf" srcId="{E34C6D1D-AD6B-4264-9102-6200DCE50FD6}" destId="{A3DEDC53-B6C8-49FB-98FB-13C67B80DE3C}" srcOrd="2" destOrd="0" presId="urn:microsoft.com/office/officeart/2018/2/layout/IconVerticalSolidList"/>
    <dgm:cxn modelId="{65EE0689-C9AA-4225-BA07-5B92EBF2A16A}" type="presParOf" srcId="{E34C6D1D-AD6B-4264-9102-6200DCE50FD6}" destId="{F8F93B52-CB3A-4936-9B87-2F07C59AEA6F}" srcOrd="3" destOrd="0" presId="urn:microsoft.com/office/officeart/2018/2/layout/IconVerticalSolidList"/>
    <dgm:cxn modelId="{DF644F86-6893-46EB-AA0D-DB5198A2CF22}" type="presParOf" srcId="{CE346F11-5FB7-42D9-9DF3-35638E7FB6E5}" destId="{755EF236-DC85-4D03-AF9D-2786395E1278}" srcOrd="1" destOrd="0" presId="urn:microsoft.com/office/officeart/2018/2/layout/IconVerticalSolidList"/>
    <dgm:cxn modelId="{4F4EADE3-1622-4188-8186-1CC3AA673E8B}" type="presParOf" srcId="{CE346F11-5FB7-42D9-9DF3-35638E7FB6E5}" destId="{32068076-F588-4AF2-886A-D100B7DB79D2}" srcOrd="2" destOrd="0" presId="urn:microsoft.com/office/officeart/2018/2/layout/IconVerticalSolidList"/>
    <dgm:cxn modelId="{A3A229FE-E3CD-42AE-8AB4-C7A396119776}" type="presParOf" srcId="{32068076-F588-4AF2-886A-D100B7DB79D2}" destId="{1184A12E-8115-4744-9A2C-302DF7AE5FA5}" srcOrd="0" destOrd="0" presId="urn:microsoft.com/office/officeart/2018/2/layout/IconVerticalSolidList"/>
    <dgm:cxn modelId="{933EA967-816B-4F5E-849B-182D1BBA8312}" type="presParOf" srcId="{32068076-F588-4AF2-886A-D100B7DB79D2}" destId="{1C9B5512-A4A6-4728-A0D6-3325B0140C89}" srcOrd="1" destOrd="0" presId="urn:microsoft.com/office/officeart/2018/2/layout/IconVerticalSolidList"/>
    <dgm:cxn modelId="{534718B6-19C8-4684-8224-FA46437BEBEA}" type="presParOf" srcId="{32068076-F588-4AF2-886A-D100B7DB79D2}" destId="{BAB2DF83-5613-4226-99B6-3B62734F6A9A}" srcOrd="2" destOrd="0" presId="urn:microsoft.com/office/officeart/2018/2/layout/IconVerticalSolidList"/>
    <dgm:cxn modelId="{A349FC10-F18D-49BE-8A28-BA15F7624FDB}" type="presParOf" srcId="{32068076-F588-4AF2-886A-D100B7DB79D2}" destId="{9CDDD59E-FB58-4371-9D39-D48B2E6BF8A9}" srcOrd="3" destOrd="0" presId="urn:microsoft.com/office/officeart/2018/2/layout/IconVerticalSolidList"/>
    <dgm:cxn modelId="{9BE730E2-E21F-4499-A1FE-70C5A567FE67}" type="presParOf" srcId="{CE346F11-5FB7-42D9-9DF3-35638E7FB6E5}" destId="{9F8F5FDE-89BC-42C2-8324-A90131850454}" srcOrd="3" destOrd="0" presId="urn:microsoft.com/office/officeart/2018/2/layout/IconVerticalSolidList"/>
    <dgm:cxn modelId="{E3EE6B4F-8FDE-4A42-B2D1-A7C2D6C29C33}" type="presParOf" srcId="{CE346F11-5FB7-42D9-9DF3-35638E7FB6E5}" destId="{FC23FE2B-8A15-4AD4-BBEF-539CDC8BB35D}" srcOrd="4" destOrd="0" presId="urn:microsoft.com/office/officeart/2018/2/layout/IconVerticalSolidList"/>
    <dgm:cxn modelId="{759B7E08-977A-426E-BD07-E9DD5F77BC38}" type="presParOf" srcId="{FC23FE2B-8A15-4AD4-BBEF-539CDC8BB35D}" destId="{B4D4585E-B412-4593-8A4A-D97557B2C946}" srcOrd="0" destOrd="0" presId="urn:microsoft.com/office/officeart/2018/2/layout/IconVerticalSolidList"/>
    <dgm:cxn modelId="{31D7A682-4032-467E-A409-6ABDE5B47DAB}" type="presParOf" srcId="{FC23FE2B-8A15-4AD4-BBEF-539CDC8BB35D}" destId="{2AA1751A-8D2C-41A5-91B6-51736AAC45B5}" srcOrd="1" destOrd="0" presId="urn:microsoft.com/office/officeart/2018/2/layout/IconVerticalSolidList"/>
    <dgm:cxn modelId="{127E7CB8-754E-4C9C-987A-0CC4C1EDC732}" type="presParOf" srcId="{FC23FE2B-8A15-4AD4-BBEF-539CDC8BB35D}" destId="{F34B6688-E40A-4BE1-9B63-3FDD826019BD}" srcOrd="2" destOrd="0" presId="urn:microsoft.com/office/officeart/2018/2/layout/IconVerticalSolidList"/>
    <dgm:cxn modelId="{C791082D-2B1F-4509-8D28-3ECCAA6D51CF}" type="presParOf" srcId="{FC23FE2B-8A15-4AD4-BBEF-539CDC8BB35D}" destId="{5E6AD50D-B5FE-40C8-9D64-85D3E6327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EFDCC-CD68-441B-AA56-621557E09FF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BA9AD8A-3B90-4762-B561-8C32A9EA0D08}">
      <dgm:prSet custT="1"/>
      <dgm:spPr/>
      <dgm:t>
        <a:bodyPr/>
        <a:lstStyle/>
        <a:p>
          <a:r>
            <a:rPr lang="en-US" sz="3600" dirty="0"/>
            <a:t>Datasets were cleaned, combined and analyzed </a:t>
          </a:r>
        </a:p>
      </dgm:t>
    </dgm:pt>
    <dgm:pt modelId="{E06392F7-01EC-4DF3-8B01-FD3139E6A67B}" type="parTrans" cxnId="{D6432A3C-2F47-4C6D-8AD1-C19C117804FB}">
      <dgm:prSet/>
      <dgm:spPr/>
      <dgm:t>
        <a:bodyPr/>
        <a:lstStyle/>
        <a:p>
          <a:endParaRPr lang="en-US"/>
        </a:p>
      </dgm:t>
    </dgm:pt>
    <dgm:pt modelId="{BF217E22-9D16-47E7-A431-741968977395}" type="sibTrans" cxnId="{D6432A3C-2F47-4C6D-8AD1-C19C117804FB}">
      <dgm:prSet/>
      <dgm:spPr/>
      <dgm:t>
        <a:bodyPr/>
        <a:lstStyle/>
        <a:p>
          <a:endParaRPr lang="en-US"/>
        </a:p>
      </dgm:t>
    </dgm:pt>
    <dgm:pt modelId="{C561BA81-7BBC-4CAE-9051-63403AB26AE8}">
      <dgm:prSet custT="1"/>
      <dgm:spPr/>
      <dgm:t>
        <a:bodyPr/>
        <a:lstStyle/>
        <a:p>
          <a:r>
            <a:rPr lang="en-US" sz="3200" dirty="0"/>
            <a:t>4 main strategies were found to maximize revenue and reduce costs</a:t>
          </a:r>
        </a:p>
      </dgm:t>
    </dgm:pt>
    <dgm:pt modelId="{BD4BC95B-0835-4A39-93AA-A62FB96EE0C7}" type="parTrans" cxnId="{925009B2-E51C-4323-B320-A9A4F557330D}">
      <dgm:prSet/>
      <dgm:spPr/>
      <dgm:t>
        <a:bodyPr/>
        <a:lstStyle/>
        <a:p>
          <a:endParaRPr lang="en-US"/>
        </a:p>
      </dgm:t>
    </dgm:pt>
    <dgm:pt modelId="{F2DE7492-B787-4A80-B37B-295872DA6AA7}" type="sibTrans" cxnId="{925009B2-E51C-4323-B320-A9A4F557330D}">
      <dgm:prSet/>
      <dgm:spPr/>
      <dgm:t>
        <a:bodyPr/>
        <a:lstStyle/>
        <a:p>
          <a:endParaRPr lang="en-US"/>
        </a:p>
      </dgm:t>
    </dgm:pt>
    <dgm:pt modelId="{E9247403-07FB-4C79-942B-9763494AF849}" type="pres">
      <dgm:prSet presAssocID="{97EEFDCC-CD68-441B-AA56-621557E09FF7}" presName="hierChild1" presStyleCnt="0">
        <dgm:presLayoutVars>
          <dgm:chPref val="1"/>
          <dgm:dir/>
          <dgm:animOne val="branch"/>
          <dgm:animLvl val="lvl"/>
          <dgm:resizeHandles/>
        </dgm:presLayoutVars>
      </dgm:prSet>
      <dgm:spPr/>
    </dgm:pt>
    <dgm:pt modelId="{CFACE94A-134F-4826-AD5E-CF2566E0424F}" type="pres">
      <dgm:prSet presAssocID="{3BA9AD8A-3B90-4762-B561-8C32A9EA0D08}" presName="hierRoot1" presStyleCnt="0"/>
      <dgm:spPr/>
    </dgm:pt>
    <dgm:pt modelId="{66700810-37D0-49DB-B48B-B47F3C3C09BD}" type="pres">
      <dgm:prSet presAssocID="{3BA9AD8A-3B90-4762-B561-8C32A9EA0D08}" presName="composite" presStyleCnt="0"/>
      <dgm:spPr/>
    </dgm:pt>
    <dgm:pt modelId="{5997DE33-3297-4D9F-8481-856387D9D82C}" type="pres">
      <dgm:prSet presAssocID="{3BA9AD8A-3B90-4762-B561-8C32A9EA0D08}" presName="background" presStyleLbl="node0" presStyleIdx="0" presStyleCnt="2"/>
      <dgm:spPr/>
    </dgm:pt>
    <dgm:pt modelId="{3EB21DF6-F878-4AF5-BE7B-A47AF3B42178}" type="pres">
      <dgm:prSet presAssocID="{3BA9AD8A-3B90-4762-B561-8C32A9EA0D08}" presName="text" presStyleLbl="fgAcc0" presStyleIdx="0" presStyleCnt="2">
        <dgm:presLayoutVars>
          <dgm:chPref val="3"/>
        </dgm:presLayoutVars>
      </dgm:prSet>
      <dgm:spPr/>
    </dgm:pt>
    <dgm:pt modelId="{F6705637-C07D-4A7D-A702-501228462300}" type="pres">
      <dgm:prSet presAssocID="{3BA9AD8A-3B90-4762-B561-8C32A9EA0D08}" presName="hierChild2" presStyleCnt="0"/>
      <dgm:spPr/>
    </dgm:pt>
    <dgm:pt modelId="{9D913611-042F-46A8-9E35-E47725301F6C}" type="pres">
      <dgm:prSet presAssocID="{C561BA81-7BBC-4CAE-9051-63403AB26AE8}" presName="hierRoot1" presStyleCnt="0"/>
      <dgm:spPr/>
    </dgm:pt>
    <dgm:pt modelId="{6F7C10E8-10B3-4798-BF0F-5D579F3E29DD}" type="pres">
      <dgm:prSet presAssocID="{C561BA81-7BBC-4CAE-9051-63403AB26AE8}" presName="composite" presStyleCnt="0"/>
      <dgm:spPr/>
    </dgm:pt>
    <dgm:pt modelId="{924117C9-3CAC-4982-99A4-1D1956C12AB3}" type="pres">
      <dgm:prSet presAssocID="{C561BA81-7BBC-4CAE-9051-63403AB26AE8}" presName="background" presStyleLbl="node0" presStyleIdx="1" presStyleCnt="2"/>
      <dgm:spPr/>
    </dgm:pt>
    <dgm:pt modelId="{4FD12D98-8C34-4E37-ABEC-9F03889DA93C}" type="pres">
      <dgm:prSet presAssocID="{C561BA81-7BBC-4CAE-9051-63403AB26AE8}" presName="text" presStyleLbl="fgAcc0" presStyleIdx="1" presStyleCnt="2">
        <dgm:presLayoutVars>
          <dgm:chPref val="3"/>
        </dgm:presLayoutVars>
      </dgm:prSet>
      <dgm:spPr/>
    </dgm:pt>
    <dgm:pt modelId="{DE0C1FB0-8472-4621-A0F7-C354B6515819}" type="pres">
      <dgm:prSet presAssocID="{C561BA81-7BBC-4CAE-9051-63403AB26AE8}" presName="hierChild2" presStyleCnt="0"/>
      <dgm:spPr/>
    </dgm:pt>
  </dgm:ptLst>
  <dgm:cxnLst>
    <dgm:cxn modelId="{1B4D5C1C-155C-478A-8501-0A040DCE9ED0}" type="presOf" srcId="{97EEFDCC-CD68-441B-AA56-621557E09FF7}" destId="{E9247403-07FB-4C79-942B-9763494AF849}" srcOrd="0" destOrd="0" presId="urn:microsoft.com/office/officeart/2005/8/layout/hierarchy1"/>
    <dgm:cxn modelId="{D35A711E-6B80-4140-9562-9C37F9AED9EC}" type="presOf" srcId="{3BA9AD8A-3B90-4762-B561-8C32A9EA0D08}" destId="{3EB21DF6-F878-4AF5-BE7B-A47AF3B42178}" srcOrd="0" destOrd="0" presId="urn:microsoft.com/office/officeart/2005/8/layout/hierarchy1"/>
    <dgm:cxn modelId="{D6432A3C-2F47-4C6D-8AD1-C19C117804FB}" srcId="{97EEFDCC-CD68-441B-AA56-621557E09FF7}" destId="{3BA9AD8A-3B90-4762-B561-8C32A9EA0D08}" srcOrd="0" destOrd="0" parTransId="{E06392F7-01EC-4DF3-8B01-FD3139E6A67B}" sibTransId="{BF217E22-9D16-47E7-A431-741968977395}"/>
    <dgm:cxn modelId="{925009B2-E51C-4323-B320-A9A4F557330D}" srcId="{97EEFDCC-CD68-441B-AA56-621557E09FF7}" destId="{C561BA81-7BBC-4CAE-9051-63403AB26AE8}" srcOrd="1" destOrd="0" parTransId="{BD4BC95B-0835-4A39-93AA-A62FB96EE0C7}" sibTransId="{F2DE7492-B787-4A80-B37B-295872DA6AA7}"/>
    <dgm:cxn modelId="{041F61CE-8FBC-42CF-9F0E-F5B1554253BD}" type="presOf" srcId="{C561BA81-7BBC-4CAE-9051-63403AB26AE8}" destId="{4FD12D98-8C34-4E37-ABEC-9F03889DA93C}" srcOrd="0" destOrd="0" presId="urn:microsoft.com/office/officeart/2005/8/layout/hierarchy1"/>
    <dgm:cxn modelId="{F951E63C-EF2D-402D-92BB-0CB02C14A02B}" type="presParOf" srcId="{E9247403-07FB-4C79-942B-9763494AF849}" destId="{CFACE94A-134F-4826-AD5E-CF2566E0424F}" srcOrd="0" destOrd="0" presId="urn:microsoft.com/office/officeart/2005/8/layout/hierarchy1"/>
    <dgm:cxn modelId="{AAB2053F-ADEB-4D3E-9EB0-F68D1FE4F22A}" type="presParOf" srcId="{CFACE94A-134F-4826-AD5E-CF2566E0424F}" destId="{66700810-37D0-49DB-B48B-B47F3C3C09BD}" srcOrd="0" destOrd="0" presId="urn:microsoft.com/office/officeart/2005/8/layout/hierarchy1"/>
    <dgm:cxn modelId="{E6B5E65F-A1C3-452E-9D2E-1E5FE4B7D85A}" type="presParOf" srcId="{66700810-37D0-49DB-B48B-B47F3C3C09BD}" destId="{5997DE33-3297-4D9F-8481-856387D9D82C}" srcOrd="0" destOrd="0" presId="urn:microsoft.com/office/officeart/2005/8/layout/hierarchy1"/>
    <dgm:cxn modelId="{D983F681-12C9-4773-A77F-97047AC5A41E}" type="presParOf" srcId="{66700810-37D0-49DB-B48B-B47F3C3C09BD}" destId="{3EB21DF6-F878-4AF5-BE7B-A47AF3B42178}" srcOrd="1" destOrd="0" presId="urn:microsoft.com/office/officeart/2005/8/layout/hierarchy1"/>
    <dgm:cxn modelId="{CFA9F93D-5D41-42E7-8CDB-F93C05B14F94}" type="presParOf" srcId="{CFACE94A-134F-4826-AD5E-CF2566E0424F}" destId="{F6705637-C07D-4A7D-A702-501228462300}" srcOrd="1" destOrd="0" presId="urn:microsoft.com/office/officeart/2005/8/layout/hierarchy1"/>
    <dgm:cxn modelId="{9982A37B-8E98-4F51-9AF4-364C3E912328}" type="presParOf" srcId="{E9247403-07FB-4C79-942B-9763494AF849}" destId="{9D913611-042F-46A8-9E35-E47725301F6C}" srcOrd="1" destOrd="0" presId="urn:microsoft.com/office/officeart/2005/8/layout/hierarchy1"/>
    <dgm:cxn modelId="{AFA43C53-91D5-474B-B278-DBC6A91AE014}" type="presParOf" srcId="{9D913611-042F-46A8-9E35-E47725301F6C}" destId="{6F7C10E8-10B3-4798-BF0F-5D579F3E29DD}" srcOrd="0" destOrd="0" presId="urn:microsoft.com/office/officeart/2005/8/layout/hierarchy1"/>
    <dgm:cxn modelId="{3E2AD11E-DE16-409E-94C8-E9CEE48E4C50}" type="presParOf" srcId="{6F7C10E8-10B3-4798-BF0F-5D579F3E29DD}" destId="{924117C9-3CAC-4982-99A4-1D1956C12AB3}" srcOrd="0" destOrd="0" presId="urn:microsoft.com/office/officeart/2005/8/layout/hierarchy1"/>
    <dgm:cxn modelId="{0B657CE5-61F7-4B98-9C92-6DD2C0915D63}" type="presParOf" srcId="{6F7C10E8-10B3-4798-BF0F-5D579F3E29DD}" destId="{4FD12D98-8C34-4E37-ABEC-9F03889DA93C}" srcOrd="1" destOrd="0" presId="urn:microsoft.com/office/officeart/2005/8/layout/hierarchy1"/>
    <dgm:cxn modelId="{3AC71D22-72A3-417D-8378-40571987FEEE}" type="presParOf" srcId="{9D913611-042F-46A8-9E35-E47725301F6C}" destId="{DE0C1FB0-8472-4621-A0F7-C354B65158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097DF8-8B3F-4191-B01C-192CE3FCF6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04D84A-D529-456A-83C4-545D918B4A15}">
      <dgm:prSet/>
      <dgm:spPr/>
      <dgm:t>
        <a:bodyPr/>
        <a:lstStyle/>
        <a:p>
          <a:pPr>
            <a:lnSpc>
              <a:spcPct val="100000"/>
            </a:lnSpc>
          </a:pPr>
          <a:r>
            <a:rPr lang="en-US" i="1" dirty="0"/>
            <a:t>Mid Profit Cars - any car that is not a Top Profit car (3800 out of 4000)</a:t>
          </a:r>
          <a:endParaRPr lang="en-US" dirty="0"/>
        </a:p>
      </dgm:t>
    </dgm:pt>
    <dgm:pt modelId="{FE5978A2-9BAB-4040-9BF6-A62D5CCF768A}" type="parTrans" cxnId="{63A7F93E-409A-434B-853A-4C7A76BE3693}">
      <dgm:prSet/>
      <dgm:spPr/>
      <dgm:t>
        <a:bodyPr/>
        <a:lstStyle/>
        <a:p>
          <a:endParaRPr lang="en-US"/>
        </a:p>
      </dgm:t>
    </dgm:pt>
    <dgm:pt modelId="{6C725323-1FE3-45F8-A44C-9B507781223E}" type="sibTrans" cxnId="{63A7F93E-409A-434B-853A-4C7A76BE3693}">
      <dgm:prSet/>
      <dgm:spPr/>
      <dgm:t>
        <a:bodyPr/>
        <a:lstStyle/>
        <a:p>
          <a:endParaRPr lang="en-US"/>
        </a:p>
      </dgm:t>
    </dgm:pt>
    <dgm:pt modelId="{DB9C05D3-0E7D-4840-871B-F09B7066D3B1}">
      <dgm:prSet/>
      <dgm:spPr/>
      <dgm:t>
        <a:bodyPr/>
        <a:lstStyle/>
        <a:p>
          <a:pPr>
            <a:lnSpc>
              <a:spcPct val="100000"/>
            </a:lnSpc>
          </a:pPr>
          <a:r>
            <a:rPr lang="en-US"/>
            <a:t>Example promotion: </a:t>
          </a:r>
          <a:r>
            <a:rPr lang="en-US" b="1"/>
            <a:t>10% </a:t>
          </a:r>
          <a:r>
            <a:rPr lang="en-US"/>
            <a:t>discount on all rentals of Mid Profit Cars</a:t>
          </a:r>
        </a:p>
      </dgm:t>
    </dgm:pt>
    <dgm:pt modelId="{BDAAE886-90B8-463A-8057-D8663240DF1B}" type="parTrans" cxnId="{A54CC554-F9E4-463E-8977-AD3B64F90AE6}">
      <dgm:prSet/>
      <dgm:spPr/>
      <dgm:t>
        <a:bodyPr/>
        <a:lstStyle/>
        <a:p>
          <a:endParaRPr lang="en-US"/>
        </a:p>
      </dgm:t>
    </dgm:pt>
    <dgm:pt modelId="{7D181DD5-A281-407A-9E45-315BE2E5420C}" type="sibTrans" cxnId="{A54CC554-F9E4-463E-8977-AD3B64F90AE6}">
      <dgm:prSet/>
      <dgm:spPr/>
      <dgm:t>
        <a:bodyPr/>
        <a:lstStyle/>
        <a:p>
          <a:endParaRPr lang="en-US"/>
        </a:p>
      </dgm:t>
    </dgm:pt>
    <dgm:pt modelId="{F173F3FD-4F82-4E35-B37C-4669F89C5E99}">
      <dgm:prSet/>
      <dgm:spPr/>
      <dgm:t>
        <a:bodyPr/>
        <a:lstStyle/>
        <a:p>
          <a:pPr>
            <a:lnSpc>
              <a:spcPct val="100000"/>
            </a:lnSpc>
          </a:pPr>
          <a:r>
            <a:rPr lang="en-US"/>
            <a:t>Expect to increase the total rental days by </a:t>
          </a:r>
          <a:r>
            <a:rPr lang="en-US" b="1"/>
            <a:t>20%</a:t>
          </a:r>
          <a:r>
            <a:rPr lang="en-US"/>
            <a:t> with this discount</a:t>
          </a:r>
        </a:p>
      </dgm:t>
    </dgm:pt>
    <dgm:pt modelId="{DBC571AD-0675-46F3-92C8-960BB041AF84}" type="parTrans" cxnId="{A8393005-D73F-4F8D-8CF3-3C8FD184B90A}">
      <dgm:prSet/>
      <dgm:spPr/>
      <dgm:t>
        <a:bodyPr/>
        <a:lstStyle/>
        <a:p>
          <a:endParaRPr lang="en-US"/>
        </a:p>
      </dgm:t>
    </dgm:pt>
    <dgm:pt modelId="{37E94C9F-BB1B-481B-A191-19AFD50D5C29}" type="sibTrans" cxnId="{A8393005-D73F-4F8D-8CF3-3C8FD184B90A}">
      <dgm:prSet/>
      <dgm:spPr/>
      <dgm:t>
        <a:bodyPr/>
        <a:lstStyle/>
        <a:p>
          <a:endParaRPr lang="en-US"/>
        </a:p>
      </dgm:t>
    </dgm:pt>
    <dgm:pt modelId="{EDDA5A1A-2889-42EC-933C-D2B4D691759C}">
      <dgm:prSet/>
      <dgm:spPr/>
      <dgm:t>
        <a:bodyPr/>
        <a:lstStyle/>
        <a:p>
          <a:pPr>
            <a:lnSpc>
              <a:spcPct val="100000"/>
            </a:lnSpc>
          </a:pPr>
          <a:r>
            <a:rPr lang="en-US"/>
            <a:t>Net revenue: $23,674,338 (   19.8%)</a:t>
          </a:r>
        </a:p>
      </dgm:t>
    </dgm:pt>
    <dgm:pt modelId="{06AA2C84-2834-4609-959E-E09E7FF53516}" type="parTrans" cxnId="{A32A0AD4-EBD6-4B27-B75C-EBC29224CB4D}">
      <dgm:prSet/>
      <dgm:spPr/>
      <dgm:t>
        <a:bodyPr/>
        <a:lstStyle/>
        <a:p>
          <a:endParaRPr lang="en-US"/>
        </a:p>
      </dgm:t>
    </dgm:pt>
    <dgm:pt modelId="{77918FAB-0E6D-4A6D-B71A-E953B83D0AEB}" type="sibTrans" cxnId="{A32A0AD4-EBD6-4B27-B75C-EBC29224CB4D}">
      <dgm:prSet/>
      <dgm:spPr/>
      <dgm:t>
        <a:bodyPr/>
        <a:lstStyle/>
        <a:p>
          <a:endParaRPr lang="en-US"/>
        </a:p>
      </dgm:t>
    </dgm:pt>
    <dgm:pt modelId="{A356C823-BCBF-428C-8424-C46B7861F25E}" type="pres">
      <dgm:prSet presAssocID="{EC097DF8-8B3F-4191-B01C-192CE3FCF652}" presName="root" presStyleCnt="0">
        <dgm:presLayoutVars>
          <dgm:dir/>
          <dgm:resizeHandles val="exact"/>
        </dgm:presLayoutVars>
      </dgm:prSet>
      <dgm:spPr/>
    </dgm:pt>
    <dgm:pt modelId="{0CC97007-3A33-4F91-ADF4-2C9A3AE11AF2}" type="pres">
      <dgm:prSet presAssocID="{1704D84A-D529-456A-83C4-545D918B4A15}" presName="compNode" presStyleCnt="0"/>
      <dgm:spPr/>
    </dgm:pt>
    <dgm:pt modelId="{5943ADEC-1F09-4FBC-918A-1A032FC3E810}" type="pres">
      <dgm:prSet presAssocID="{1704D84A-D529-456A-83C4-545D918B4A15}" presName="bgRect" presStyleLbl="bgShp" presStyleIdx="0" presStyleCnt="4"/>
      <dgm:spPr/>
    </dgm:pt>
    <dgm:pt modelId="{0DDD94B6-3B87-4F62-9151-44A8CB591DDA}" type="pres">
      <dgm:prSet presAssocID="{1704D84A-D529-456A-83C4-545D918B4A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E2E3638C-1F7A-4CFE-8275-6795C22F4154}" type="pres">
      <dgm:prSet presAssocID="{1704D84A-D529-456A-83C4-545D918B4A15}" presName="spaceRect" presStyleCnt="0"/>
      <dgm:spPr/>
    </dgm:pt>
    <dgm:pt modelId="{F360B68F-224C-4118-94CD-944568FB6600}" type="pres">
      <dgm:prSet presAssocID="{1704D84A-D529-456A-83C4-545D918B4A15}" presName="parTx" presStyleLbl="revTx" presStyleIdx="0" presStyleCnt="4">
        <dgm:presLayoutVars>
          <dgm:chMax val="0"/>
          <dgm:chPref val="0"/>
        </dgm:presLayoutVars>
      </dgm:prSet>
      <dgm:spPr/>
    </dgm:pt>
    <dgm:pt modelId="{46EF8CE0-886A-410D-98E9-C090DBD8C93C}" type="pres">
      <dgm:prSet presAssocID="{6C725323-1FE3-45F8-A44C-9B507781223E}" presName="sibTrans" presStyleCnt="0"/>
      <dgm:spPr/>
    </dgm:pt>
    <dgm:pt modelId="{FC7E5D14-0F0F-4E76-8A55-0ADC98104D21}" type="pres">
      <dgm:prSet presAssocID="{DB9C05D3-0E7D-4840-871B-F09B7066D3B1}" presName="compNode" presStyleCnt="0"/>
      <dgm:spPr/>
    </dgm:pt>
    <dgm:pt modelId="{207E339E-22C9-4B20-9BDF-C04CA25D0AD8}" type="pres">
      <dgm:prSet presAssocID="{DB9C05D3-0E7D-4840-871B-F09B7066D3B1}" presName="bgRect" presStyleLbl="bgShp" presStyleIdx="1" presStyleCnt="4"/>
      <dgm:spPr/>
    </dgm:pt>
    <dgm:pt modelId="{C86BA81A-6437-4E1C-B56C-4175611E7063}" type="pres">
      <dgm:prSet presAssocID="{DB9C05D3-0E7D-4840-871B-F09B7066D3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F300AA61-0B9D-40BE-8627-580CCAB37A64}" type="pres">
      <dgm:prSet presAssocID="{DB9C05D3-0E7D-4840-871B-F09B7066D3B1}" presName="spaceRect" presStyleCnt="0"/>
      <dgm:spPr/>
    </dgm:pt>
    <dgm:pt modelId="{D9F2FD14-D2FB-4BE4-8740-243C1B14CDAF}" type="pres">
      <dgm:prSet presAssocID="{DB9C05D3-0E7D-4840-871B-F09B7066D3B1}" presName="parTx" presStyleLbl="revTx" presStyleIdx="1" presStyleCnt="4">
        <dgm:presLayoutVars>
          <dgm:chMax val="0"/>
          <dgm:chPref val="0"/>
        </dgm:presLayoutVars>
      </dgm:prSet>
      <dgm:spPr/>
    </dgm:pt>
    <dgm:pt modelId="{6C7D6A0C-DC09-458B-85BD-CF3E7A47606E}" type="pres">
      <dgm:prSet presAssocID="{7D181DD5-A281-407A-9E45-315BE2E5420C}" presName="sibTrans" presStyleCnt="0"/>
      <dgm:spPr/>
    </dgm:pt>
    <dgm:pt modelId="{C0C739C7-A703-4938-B4D7-321CD5B0C183}" type="pres">
      <dgm:prSet presAssocID="{F173F3FD-4F82-4E35-B37C-4669F89C5E99}" presName="compNode" presStyleCnt="0"/>
      <dgm:spPr/>
    </dgm:pt>
    <dgm:pt modelId="{23B1EAC8-3E95-4397-BA4E-BD85331BC6B3}" type="pres">
      <dgm:prSet presAssocID="{F173F3FD-4F82-4E35-B37C-4669F89C5E99}" presName="bgRect" presStyleLbl="bgShp" presStyleIdx="2" presStyleCnt="4"/>
      <dgm:spPr/>
    </dgm:pt>
    <dgm:pt modelId="{354842DE-A0A2-4A99-B0BA-3701B0C1250D}" type="pres">
      <dgm:prSet presAssocID="{F173F3FD-4F82-4E35-B37C-4669F89C5E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pee"/>
        </a:ext>
      </dgm:extLst>
    </dgm:pt>
    <dgm:pt modelId="{DF558491-81FE-4BBC-9A0A-BE742347EA13}" type="pres">
      <dgm:prSet presAssocID="{F173F3FD-4F82-4E35-B37C-4669F89C5E99}" presName="spaceRect" presStyleCnt="0"/>
      <dgm:spPr/>
    </dgm:pt>
    <dgm:pt modelId="{7FD50C09-2D2A-42C3-B1C2-0134C536B8AB}" type="pres">
      <dgm:prSet presAssocID="{F173F3FD-4F82-4E35-B37C-4669F89C5E99}" presName="parTx" presStyleLbl="revTx" presStyleIdx="2" presStyleCnt="4">
        <dgm:presLayoutVars>
          <dgm:chMax val="0"/>
          <dgm:chPref val="0"/>
        </dgm:presLayoutVars>
      </dgm:prSet>
      <dgm:spPr/>
    </dgm:pt>
    <dgm:pt modelId="{CF87896C-3425-4272-9881-12484DC97106}" type="pres">
      <dgm:prSet presAssocID="{37E94C9F-BB1B-481B-A191-19AFD50D5C29}" presName="sibTrans" presStyleCnt="0"/>
      <dgm:spPr/>
    </dgm:pt>
    <dgm:pt modelId="{81DD2742-F5D3-4F27-8F82-D7831E1D9B1D}" type="pres">
      <dgm:prSet presAssocID="{EDDA5A1A-2889-42EC-933C-D2B4D691759C}" presName="compNode" presStyleCnt="0"/>
      <dgm:spPr/>
    </dgm:pt>
    <dgm:pt modelId="{A70FF8F5-FA19-4D27-BA56-EA8EEF476865}" type="pres">
      <dgm:prSet presAssocID="{EDDA5A1A-2889-42EC-933C-D2B4D691759C}" presName="bgRect" presStyleLbl="bgShp" presStyleIdx="3" presStyleCnt="4"/>
      <dgm:spPr/>
    </dgm:pt>
    <dgm:pt modelId="{3981CDBC-C27A-4532-9806-92CBC05518D5}" type="pres">
      <dgm:prSet presAssocID="{EDDA5A1A-2889-42EC-933C-D2B4D69175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56E2BC1A-F16A-4339-96A2-D8D128FBA344}" type="pres">
      <dgm:prSet presAssocID="{EDDA5A1A-2889-42EC-933C-D2B4D691759C}" presName="spaceRect" presStyleCnt="0"/>
      <dgm:spPr/>
    </dgm:pt>
    <dgm:pt modelId="{EDB1124E-4D49-42E6-A6D6-ED4375EB3906}" type="pres">
      <dgm:prSet presAssocID="{EDDA5A1A-2889-42EC-933C-D2B4D691759C}" presName="parTx" presStyleLbl="revTx" presStyleIdx="3" presStyleCnt="4">
        <dgm:presLayoutVars>
          <dgm:chMax val="0"/>
          <dgm:chPref val="0"/>
        </dgm:presLayoutVars>
      </dgm:prSet>
      <dgm:spPr/>
    </dgm:pt>
  </dgm:ptLst>
  <dgm:cxnLst>
    <dgm:cxn modelId="{A8393005-D73F-4F8D-8CF3-3C8FD184B90A}" srcId="{EC097DF8-8B3F-4191-B01C-192CE3FCF652}" destId="{F173F3FD-4F82-4E35-B37C-4669F89C5E99}" srcOrd="2" destOrd="0" parTransId="{DBC571AD-0675-46F3-92C8-960BB041AF84}" sibTransId="{37E94C9F-BB1B-481B-A191-19AFD50D5C29}"/>
    <dgm:cxn modelId="{23F51230-C8C9-4292-B3C1-F5E6089616EC}" type="presOf" srcId="{EDDA5A1A-2889-42EC-933C-D2B4D691759C}" destId="{EDB1124E-4D49-42E6-A6D6-ED4375EB3906}" srcOrd="0" destOrd="0" presId="urn:microsoft.com/office/officeart/2018/2/layout/IconVerticalSolidList"/>
    <dgm:cxn modelId="{63A7F93E-409A-434B-853A-4C7A76BE3693}" srcId="{EC097DF8-8B3F-4191-B01C-192CE3FCF652}" destId="{1704D84A-D529-456A-83C4-545D918B4A15}" srcOrd="0" destOrd="0" parTransId="{FE5978A2-9BAB-4040-9BF6-A62D5CCF768A}" sibTransId="{6C725323-1FE3-45F8-A44C-9B507781223E}"/>
    <dgm:cxn modelId="{A54CC554-F9E4-463E-8977-AD3B64F90AE6}" srcId="{EC097DF8-8B3F-4191-B01C-192CE3FCF652}" destId="{DB9C05D3-0E7D-4840-871B-F09B7066D3B1}" srcOrd="1" destOrd="0" parTransId="{BDAAE886-90B8-463A-8057-D8663240DF1B}" sibTransId="{7D181DD5-A281-407A-9E45-315BE2E5420C}"/>
    <dgm:cxn modelId="{2DAC8E79-A3D3-4CBE-B9D8-4392A1F5B114}" type="presOf" srcId="{1704D84A-D529-456A-83C4-545D918B4A15}" destId="{F360B68F-224C-4118-94CD-944568FB6600}" srcOrd="0" destOrd="0" presId="urn:microsoft.com/office/officeart/2018/2/layout/IconVerticalSolidList"/>
    <dgm:cxn modelId="{151E268B-A507-4CCA-9534-916721776A4A}" type="presOf" srcId="{DB9C05D3-0E7D-4840-871B-F09B7066D3B1}" destId="{D9F2FD14-D2FB-4BE4-8740-243C1B14CDAF}" srcOrd="0" destOrd="0" presId="urn:microsoft.com/office/officeart/2018/2/layout/IconVerticalSolidList"/>
    <dgm:cxn modelId="{759F60A1-91CE-4998-88CC-A69E494C1875}" type="presOf" srcId="{F173F3FD-4F82-4E35-B37C-4669F89C5E99}" destId="{7FD50C09-2D2A-42C3-B1C2-0134C536B8AB}" srcOrd="0" destOrd="0" presId="urn:microsoft.com/office/officeart/2018/2/layout/IconVerticalSolidList"/>
    <dgm:cxn modelId="{DB0CACBD-45EF-410B-951C-566367A29EC4}" type="presOf" srcId="{EC097DF8-8B3F-4191-B01C-192CE3FCF652}" destId="{A356C823-BCBF-428C-8424-C46B7861F25E}" srcOrd="0" destOrd="0" presId="urn:microsoft.com/office/officeart/2018/2/layout/IconVerticalSolidList"/>
    <dgm:cxn modelId="{A32A0AD4-EBD6-4B27-B75C-EBC29224CB4D}" srcId="{EC097DF8-8B3F-4191-B01C-192CE3FCF652}" destId="{EDDA5A1A-2889-42EC-933C-D2B4D691759C}" srcOrd="3" destOrd="0" parTransId="{06AA2C84-2834-4609-959E-E09E7FF53516}" sibTransId="{77918FAB-0E6D-4A6D-B71A-E953B83D0AEB}"/>
    <dgm:cxn modelId="{A92ACE73-537F-4B88-B7D5-2DEEFC0EEC8B}" type="presParOf" srcId="{A356C823-BCBF-428C-8424-C46B7861F25E}" destId="{0CC97007-3A33-4F91-ADF4-2C9A3AE11AF2}" srcOrd="0" destOrd="0" presId="urn:microsoft.com/office/officeart/2018/2/layout/IconVerticalSolidList"/>
    <dgm:cxn modelId="{C7CA4C34-77A6-4866-AAD2-D54B2FE821AD}" type="presParOf" srcId="{0CC97007-3A33-4F91-ADF4-2C9A3AE11AF2}" destId="{5943ADEC-1F09-4FBC-918A-1A032FC3E810}" srcOrd="0" destOrd="0" presId="urn:microsoft.com/office/officeart/2018/2/layout/IconVerticalSolidList"/>
    <dgm:cxn modelId="{2B377A4A-DE39-45BC-B1BB-DDD29A328EB4}" type="presParOf" srcId="{0CC97007-3A33-4F91-ADF4-2C9A3AE11AF2}" destId="{0DDD94B6-3B87-4F62-9151-44A8CB591DDA}" srcOrd="1" destOrd="0" presId="urn:microsoft.com/office/officeart/2018/2/layout/IconVerticalSolidList"/>
    <dgm:cxn modelId="{02809F8F-2130-4032-8B8B-293F6A6E6D28}" type="presParOf" srcId="{0CC97007-3A33-4F91-ADF4-2C9A3AE11AF2}" destId="{E2E3638C-1F7A-4CFE-8275-6795C22F4154}" srcOrd="2" destOrd="0" presId="urn:microsoft.com/office/officeart/2018/2/layout/IconVerticalSolidList"/>
    <dgm:cxn modelId="{716D2B05-F30D-4E82-990D-90EC5C129BAF}" type="presParOf" srcId="{0CC97007-3A33-4F91-ADF4-2C9A3AE11AF2}" destId="{F360B68F-224C-4118-94CD-944568FB6600}" srcOrd="3" destOrd="0" presId="urn:microsoft.com/office/officeart/2018/2/layout/IconVerticalSolidList"/>
    <dgm:cxn modelId="{645BC546-97A1-40E5-B0A1-324EBCC8DF5D}" type="presParOf" srcId="{A356C823-BCBF-428C-8424-C46B7861F25E}" destId="{46EF8CE0-886A-410D-98E9-C090DBD8C93C}" srcOrd="1" destOrd="0" presId="urn:microsoft.com/office/officeart/2018/2/layout/IconVerticalSolidList"/>
    <dgm:cxn modelId="{BC29513A-2C80-44FD-B939-C0B4E1DE70BD}" type="presParOf" srcId="{A356C823-BCBF-428C-8424-C46B7861F25E}" destId="{FC7E5D14-0F0F-4E76-8A55-0ADC98104D21}" srcOrd="2" destOrd="0" presId="urn:microsoft.com/office/officeart/2018/2/layout/IconVerticalSolidList"/>
    <dgm:cxn modelId="{E7038C08-E326-484A-AC33-7B3A8782DFA9}" type="presParOf" srcId="{FC7E5D14-0F0F-4E76-8A55-0ADC98104D21}" destId="{207E339E-22C9-4B20-9BDF-C04CA25D0AD8}" srcOrd="0" destOrd="0" presId="urn:microsoft.com/office/officeart/2018/2/layout/IconVerticalSolidList"/>
    <dgm:cxn modelId="{D2AF6B63-7FD6-44D2-B217-F61995845CA5}" type="presParOf" srcId="{FC7E5D14-0F0F-4E76-8A55-0ADC98104D21}" destId="{C86BA81A-6437-4E1C-B56C-4175611E7063}" srcOrd="1" destOrd="0" presId="urn:microsoft.com/office/officeart/2018/2/layout/IconVerticalSolidList"/>
    <dgm:cxn modelId="{691A6078-96DE-4C1B-8D4A-6548F53D06FD}" type="presParOf" srcId="{FC7E5D14-0F0F-4E76-8A55-0ADC98104D21}" destId="{F300AA61-0B9D-40BE-8627-580CCAB37A64}" srcOrd="2" destOrd="0" presId="urn:microsoft.com/office/officeart/2018/2/layout/IconVerticalSolidList"/>
    <dgm:cxn modelId="{D4BB8BD7-81D9-43E9-BC65-8D73F20DC7F5}" type="presParOf" srcId="{FC7E5D14-0F0F-4E76-8A55-0ADC98104D21}" destId="{D9F2FD14-D2FB-4BE4-8740-243C1B14CDAF}" srcOrd="3" destOrd="0" presId="urn:microsoft.com/office/officeart/2018/2/layout/IconVerticalSolidList"/>
    <dgm:cxn modelId="{65EA5746-FEC1-44CF-80F4-F2A38196197E}" type="presParOf" srcId="{A356C823-BCBF-428C-8424-C46B7861F25E}" destId="{6C7D6A0C-DC09-458B-85BD-CF3E7A47606E}" srcOrd="3" destOrd="0" presId="urn:microsoft.com/office/officeart/2018/2/layout/IconVerticalSolidList"/>
    <dgm:cxn modelId="{F241FE26-32B5-4EE6-9B14-AC1ADDA266B4}" type="presParOf" srcId="{A356C823-BCBF-428C-8424-C46B7861F25E}" destId="{C0C739C7-A703-4938-B4D7-321CD5B0C183}" srcOrd="4" destOrd="0" presId="urn:microsoft.com/office/officeart/2018/2/layout/IconVerticalSolidList"/>
    <dgm:cxn modelId="{A491F531-40C8-4730-BFE4-D3BA7CAAC438}" type="presParOf" srcId="{C0C739C7-A703-4938-B4D7-321CD5B0C183}" destId="{23B1EAC8-3E95-4397-BA4E-BD85331BC6B3}" srcOrd="0" destOrd="0" presId="urn:microsoft.com/office/officeart/2018/2/layout/IconVerticalSolidList"/>
    <dgm:cxn modelId="{2DECBC5D-2108-4D16-9B30-7479EA07FCED}" type="presParOf" srcId="{C0C739C7-A703-4938-B4D7-321CD5B0C183}" destId="{354842DE-A0A2-4A99-B0BA-3701B0C1250D}" srcOrd="1" destOrd="0" presId="urn:microsoft.com/office/officeart/2018/2/layout/IconVerticalSolidList"/>
    <dgm:cxn modelId="{8F662157-FEEA-4213-86E2-78CA1900F2E7}" type="presParOf" srcId="{C0C739C7-A703-4938-B4D7-321CD5B0C183}" destId="{DF558491-81FE-4BBC-9A0A-BE742347EA13}" srcOrd="2" destOrd="0" presId="urn:microsoft.com/office/officeart/2018/2/layout/IconVerticalSolidList"/>
    <dgm:cxn modelId="{E50AF2F2-A6DE-4337-A6AC-6BFBD8AD73BA}" type="presParOf" srcId="{C0C739C7-A703-4938-B4D7-321CD5B0C183}" destId="{7FD50C09-2D2A-42C3-B1C2-0134C536B8AB}" srcOrd="3" destOrd="0" presId="urn:microsoft.com/office/officeart/2018/2/layout/IconVerticalSolidList"/>
    <dgm:cxn modelId="{369797F0-891F-4710-99BB-346C845F582B}" type="presParOf" srcId="{A356C823-BCBF-428C-8424-C46B7861F25E}" destId="{CF87896C-3425-4272-9881-12484DC97106}" srcOrd="5" destOrd="0" presId="urn:microsoft.com/office/officeart/2018/2/layout/IconVerticalSolidList"/>
    <dgm:cxn modelId="{06F90941-BC73-4925-90EB-0F8546D120A6}" type="presParOf" srcId="{A356C823-BCBF-428C-8424-C46B7861F25E}" destId="{81DD2742-F5D3-4F27-8F82-D7831E1D9B1D}" srcOrd="6" destOrd="0" presId="urn:microsoft.com/office/officeart/2018/2/layout/IconVerticalSolidList"/>
    <dgm:cxn modelId="{6D6173D7-6A5B-4192-830B-9E64DA2A058E}" type="presParOf" srcId="{81DD2742-F5D3-4F27-8F82-D7831E1D9B1D}" destId="{A70FF8F5-FA19-4D27-BA56-EA8EEF476865}" srcOrd="0" destOrd="0" presId="urn:microsoft.com/office/officeart/2018/2/layout/IconVerticalSolidList"/>
    <dgm:cxn modelId="{37F0B02D-19C0-4E43-932E-35433650CD91}" type="presParOf" srcId="{81DD2742-F5D3-4F27-8F82-D7831E1D9B1D}" destId="{3981CDBC-C27A-4532-9806-92CBC05518D5}" srcOrd="1" destOrd="0" presId="urn:microsoft.com/office/officeart/2018/2/layout/IconVerticalSolidList"/>
    <dgm:cxn modelId="{6A900925-D1C6-420F-A9D3-920BF4E37096}" type="presParOf" srcId="{81DD2742-F5D3-4F27-8F82-D7831E1D9B1D}" destId="{56E2BC1A-F16A-4339-96A2-D8D128FBA344}" srcOrd="2" destOrd="0" presId="urn:microsoft.com/office/officeart/2018/2/layout/IconVerticalSolidList"/>
    <dgm:cxn modelId="{73936E9A-B69D-430A-B745-C516373DFA0D}" type="presParOf" srcId="{81DD2742-F5D3-4F27-8F82-D7831E1D9B1D}" destId="{EDB1124E-4D49-42E6-A6D6-ED4375EB39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5923-2BCA-4E1C-940C-BAE6C2E4EF09}">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35B2A-FD8B-477B-A81D-27F9069E1912}">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B446D3-E53F-4E5D-8EC3-A63FD1E04E6F}">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711200">
            <a:lnSpc>
              <a:spcPct val="100000"/>
            </a:lnSpc>
            <a:spcBef>
              <a:spcPct val="0"/>
            </a:spcBef>
            <a:spcAft>
              <a:spcPct val="35000"/>
            </a:spcAft>
            <a:buNone/>
          </a:pPr>
          <a:r>
            <a:rPr lang="en-US" sz="1600" kern="1200" dirty="0"/>
            <a:t>Lariat is a car rental company in the US with 50 branches and a fleet of 4000 rentable vehicles. The cars are a variety of makes, models, and years, as can be seen in the dataset. </a:t>
          </a:r>
        </a:p>
      </dsp:txBody>
      <dsp:txXfrm>
        <a:off x="1910542" y="895997"/>
        <a:ext cx="4453681" cy="1654149"/>
      </dsp:txXfrm>
    </dsp:sp>
    <dsp:sp modelId="{B22FD50C-FC75-421D-9A59-F888277D13CA}">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69AD8-C377-475C-8797-2788496E56D1}">
      <dsp:nvSpPr>
        <dsp:cNvPr id="0" name=""/>
        <dsp:cNvSpPr/>
      </dsp:nvSpPr>
      <dsp:spPr>
        <a:xfrm>
          <a:off x="500380" y="3335868"/>
          <a:ext cx="909782" cy="909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E922D-6DA3-473E-B34D-578245407CA0}">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711200">
            <a:lnSpc>
              <a:spcPct val="100000"/>
            </a:lnSpc>
            <a:spcBef>
              <a:spcPct val="0"/>
            </a:spcBef>
            <a:spcAft>
              <a:spcPct val="35000"/>
            </a:spcAft>
            <a:buNone/>
          </a:pPr>
          <a:r>
            <a:rPr lang="en-US" sz="1600" kern="1200" dirty="0"/>
            <a:t>Given the 2018 datasets with information on transactions, various data analyses were performed to find ways to improve business profits.</a:t>
          </a:r>
        </a:p>
      </dsp:txBody>
      <dsp:txXfrm>
        <a:off x="1910542" y="2963684"/>
        <a:ext cx="4453681" cy="1654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5DC2F-34F0-4389-B627-FF0516248D53}">
      <dsp:nvSpPr>
        <dsp:cNvPr id="0" name=""/>
        <dsp:cNvSpPr/>
      </dsp:nvSpPr>
      <dsp:spPr>
        <a:xfrm>
          <a:off x="153427" y="119433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62028-A834-4754-B51A-7295DE45AA4C}">
      <dsp:nvSpPr>
        <dsp:cNvPr id="0" name=""/>
        <dsp:cNvSpPr/>
      </dsp:nvSpPr>
      <dsp:spPr>
        <a:xfrm>
          <a:off x="427585" y="1468489"/>
          <a:ext cx="757196" cy="757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6BA7D-CEA0-4F06-A971-C5A542AA9EDD}">
      <dsp:nvSpPr>
        <dsp:cNvPr id="0" name=""/>
        <dsp:cNvSpPr/>
      </dsp:nvSpPr>
      <dsp:spPr>
        <a:xfrm>
          <a:off x="1738691" y="119433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Review strategies for maximizing revenue and minimizing costs for Lariat in 2019</a:t>
          </a:r>
          <a:endParaRPr lang="en-US" sz="2100" kern="1200" dirty="0"/>
        </a:p>
      </dsp:txBody>
      <dsp:txXfrm>
        <a:off x="1738691" y="1194332"/>
        <a:ext cx="3077276" cy="1305511"/>
      </dsp:txXfrm>
    </dsp:sp>
    <dsp:sp modelId="{384F6B43-59C3-41A6-9330-182314AC872E}">
      <dsp:nvSpPr>
        <dsp:cNvPr id="0" name=""/>
        <dsp:cNvSpPr/>
      </dsp:nvSpPr>
      <dsp:spPr>
        <a:xfrm>
          <a:off x="5352160" y="119433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DF489-21FA-4CC3-996F-93EEFA848BB2}">
      <dsp:nvSpPr>
        <dsp:cNvPr id="0" name=""/>
        <dsp:cNvSpPr/>
      </dsp:nvSpPr>
      <dsp:spPr>
        <a:xfrm>
          <a:off x="5626317" y="1468489"/>
          <a:ext cx="757196" cy="757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0B486-41BC-4CAE-A588-3956AAB7678A}">
      <dsp:nvSpPr>
        <dsp:cNvPr id="0" name=""/>
        <dsp:cNvSpPr/>
      </dsp:nvSpPr>
      <dsp:spPr>
        <a:xfrm>
          <a:off x="6937423" y="119433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Compare strategies to baseline to assist in decision making process</a:t>
          </a:r>
        </a:p>
      </dsp:txBody>
      <dsp:txXfrm>
        <a:off x="6937423" y="1194332"/>
        <a:ext cx="3077276" cy="1305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00364-9920-476B-AFFE-4787EDF81595}">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EE308-6FF6-4017-A96E-F0A7C0404325}">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F93B52-CB3A-4936-9B87-2F07C59AEA6F}">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Increase profit by at least 20%</a:t>
          </a:r>
        </a:p>
      </dsp:txBody>
      <dsp:txXfrm>
        <a:off x="1218780" y="450"/>
        <a:ext cx="8949347" cy="1055221"/>
      </dsp:txXfrm>
    </dsp:sp>
    <dsp:sp modelId="{1184A12E-8115-4744-9A2C-302DF7AE5FA5}">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B5512-A4A6-4728-A0D6-3325B0140C89}">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DD59E-FB58-4371-9D39-D48B2E6BF8A9}">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Maximize revenue </a:t>
          </a:r>
        </a:p>
      </dsp:txBody>
      <dsp:txXfrm>
        <a:off x="1218780" y="1319477"/>
        <a:ext cx="8949347" cy="1055221"/>
      </dsp:txXfrm>
    </dsp:sp>
    <dsp:sp modelId="{B4D4585E-B412-4593-8A4A-D97557B2C946}">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1751A-8D2C-41A5-91B6-51736AAC45B5}">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AD50D-B5FE-40C8-9D64-85D3E6327904}">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Reduce costs</a:t>
          </a:r>
        </a:p>
      </dsp:txBody>
      <dsp:txXfrm>
        <a:off x="1218780" y="2638503"/>
        <a:ext cx="8949347" cy="10552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7DE33-3297-4D9F-8481-856387D9D82C}">
      <dsp:nvSpPr>
        <dsp:cNvPr id="0" name=""/>
        <dsp:cNvSpPr/>
      </dsp:nvSpPr>
      <dsp:spPr>
        <a:xfrm>
          <a:off x="1282" y="625605"/>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21DF6-F878-4AF5-BE7B-A47AF3B42178}">
      <dsp:nvSpPr>
        <dsp:cNvPr id="0" name=""/>
        <dsp:cNvSpPr/>
      </dsp:nvSpPr>
      <dsp:spPr>
        <a:xfrm>
          <a:off x="501467" y="1100781"/>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Datasets were cleaned, combined and analyzed </a:t>
          </a:r>
        </a:p>
      </dsp:txBody>
      <dsp:txXfrm>
        <a:off x="585191" y="1184505"/>
        <a:ext cx="4334219" cy="2691110"/>
      </dsp:txXfrm>
    </dsp:sp>
    <dsp:sp modelId="{924117C9-3CAC-4982-99A4-1D1956C12AB3}">
      <dsp:nvSpPr>
        <dsp:cNvPr id="0" name=""/>
        <dsp:cNvSpPr/>
      </dsp:nvSpPr>
      <dsp:spPr>
        <a:xfrm>
          <a:off x="5503320" y="625605"/>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12D98-8C34-4E37-ABEC-9F03889DA93C}">
      <dsp:nvSpPr>
        <dsp:cNvPr id="0" name=""/>
        <dsp:cNvSpPr/>
      </dsp:nvSpPr>
      <dsp:spPr>
        <a:xfrm>
          <a:off x="6003505" y="1100781"/>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4 main strategies were found to maximize revenue and reduce costs</a:t>
          </a:r>
        </a:p>
      </dsp:txBody>
      <dsp:txXfrm>
        <a:off x="6087229" y="1184505"/>
        <a:ext cx="4334219" cy="26911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3ADEC-1F09-4FBC-918A-1A032FC3E810}">
      <dsp:nvSpPr>
        <dsp:cNvPr id="0" name=""/>
        <dsp:cNvSpPr/>
      </dsp:nvSpPr>
      <dsp:spPr>
        <a:xfrm>
          <a:off x="0" y="1533"/>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D94B6-3B87-4F62-9151-44A8CB591DDA}">
      <dsp:nvSpPr>
        <dsp:cNvPr id="0" name=""/>
        <dsp:cNvSpPr/>
      </dsp:nvSpPr>
      <dsp:spPr>
        <a:xfrm>
          <a:off x="235065" y="176375"/>
          <a:ext cx="427391" cy="427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0B68F-224C-4118-94CD-944568FB6600}">
      <dsp:nvSpPr>
        <dsp:cNvPr id="0" name=""/>
        <dsp:cNvSpPr/>
      </dsp:nvSpPr>
      <dsp:spPr>
        <a:xfrm>
          <a:off x="897522" y="1533"/>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i="1" kern="1200" dirty="0"/>
            <a:t>Mid Profit Cars - any car that is not a Top Profit car (3800 out of 4000)</a:t>
          </a:r>
          <a:endParaRPr lang="en-US" sz="2200" kern="1200" dirty="0"/>
        </a:p>
      </dsp:txBody>
      <dsp:txXfrm>
        <a:off x="897522" y="1533"/>
        <a:ext cx="9270605" cy="777075"/>
      </dsp:txXfrm>
    </dsp:sp>
    <dsp:sp modelId="{207E339E-22C9-4B20-9BDF-C04CA25D0AD8}">
      <dsp:nvSpPr>
        <dsp:cNvPr id="0" name=""/>
        <dsp:cNvSpPr/>
      </dsp:nvSpPr>
      <dsp:spPr>
        <a:xfrm>
          <a:off x="0" y="97287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BA81A-6437-4E1C-B56C-4175611E7063}">
      <dsp:nvSpPr>
        <dsp:cNvPr id="0" name=""/>
        <dsp:cNvSpPr/>
      </dsp:nvSpPr>
      <dsp:spPr>
        <a:xfrm>
          <a:off x="235065" y="1147719"/>
          <a:ext cx="427391" cy="427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2FD14-D2FB-4BE4-8740-243C1B14CDAF}">
      <dsp:nvSpPr>
        <dsp:cNvPr id="0" name=""/>
        <dsp:cNvSpPr/>
      </dsp:nvSpPr>
      <dsp:spPr>
        <a:xfrm>
          <a:off x="897522" y="97287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Example promotion: </a:t>
          </a:r>
          <a:r>
            <a:rPr lang="en-US" sz="2200" b="1" kern="1200"/>
            <a:t>10% </a:t>
          </a:r>
          <a:r>
            <a:rPr lang="en-US" sz="2200" kern="1200"/>
            <a:t>discount on all rentals of Mid Profit Cars</a:t>
          </a:r>
        </a:p>
      </dsp:txBody>
      <dsp:txXfrm>
        <a:off x="897522" y="972877"/>
        <a:ext cx="9270605" cy="777075"/>
      </dsp:txXfrm>
    </dsp:sp>
    <dsp:sp modelId="{23B1EAC8-3E95-4397-BA4E-BD85331BC6B3}">
      <dsp:nvSpPr>
        <dsp:cNvPr id="0" name=""/>
        <dsp:cNvSpPr/>
      </dsp:nvSpPr>
      <dsp:spPr>
        <a:xfrm>
          <a:off x="0" y="1944222"/>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842DE-A0A2-4A99-B0BA-3701B0C1250D}">
      <dsp:nvSpPr>
        <dsp:cNvPr id="0" name=""/>
        <dsp:cNvSpPr/>
      </dsp:nvSpPr>
      <dsp:spPr>
        <a:xfrm>
          <a:off x="235065" y="2119064"/>
          <a:ext cx="427391" cy="427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50C09-2D2A-42C3-B1C2-0134C536B8AB}">
      <dsp:nvSpPr>
        <dsp:cNvPr id="0" name=""/>
        <dsp:cNvSpPr/>
      </dsp:nvSpPr>
      <dsp:spPr>
        <a:xfrm>
          <a:off x="897522" y="1944222"/>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Expect to increase the total rental days by </a:t>
          </a:r>
          <a:r>
            <a:rPr lang="en-US" sz="2200" b="1" kern="1200"/>
            <a:t>20%</a:t>
          </a:r>
          <a:r>
            <a:rPr lang="en-US" sz="2200" kern="1200"/>
            <a:t> with this discount</a:t>
          </a:r>
        </a:p>
      </dsp:txBody>
      <dsp:txXfrm>
        <a:off x="897522" y="1944222"/>
        <a:ext cx="9270605" cy="777075"/>
      </dsp:txXfrm>
    </dsp:sp>
    <dsp:sp modelId="{A70FF8F5-FA19-4D27-BA56-EA8EEF476865}">
      <dsp:nvSpPr>
        <dsp:cNvPr id="0" name=""/>
        <dsp:cNvSpPr/>
      </dsp:nvSpPr>
      <dsp:spPr>
        <a:xfrm>
          <a:off x="0" y="291556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1CDBC-C27A-4532-9806-92CBC05518D5}">
      <dsp:nvSpPr>
        <dsp:cNvPr id="0" name=""/>
        <dsp:cNvSpPr/>
      </dsp:nvSpPr>
      <dsp:spPr>
        <a:xfrm>
          <a:off x="235065" y="3090409"/>
          <a:ext cx="427391" cy="4273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B1124E-4D49-42E6-A6D6-ED4375EB3906}">
      <dsp:nvSpPr>
        <dsp:cNvPr id="0" name=""/>
        <dsp:cNvSpPr/>
      </dsp:nvSpPr>
      <dsp:spPr>
        <a:xfrm>
          <a:off x="897522" y="291556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Net revenue: $23,674,338 (   19.8%)</a:t>
          </a:r>
        </a:p>
      </dsp:txBody>
      <dsp:txXfrm>
        <a:off x="897522" y="2915567"/>
        <a:ext cx="9270605" cy="777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A2383B-B441-FF5B-3A0D-68EC3D1F6A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087C71-EF66-F591-1292-7636D39A4F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3AC915-8C06-4B3A-8DF8-F677916C8A62}" type="datetimeFigureOut">
              <a:rPr lang="en-US" smtClean="0"/>
              <a:t>11/14/2023</a:t>
            </a:fld>
            <a:endParaRPr lang="en-US"/>
          </a:p>
        </p:txBody>
      </p:sp>
      <p:sp>
        <p:nvSpPr>
          <p:cNvPr id="4" name="Footer Placeholder 3">
            <a:extLst>
              <a:ext uri="{FF2B5EF4-FFF2-40B4-BE49-F238E27FC236}">
                <a16:creationId xmlns:a16="http://schemas.microsoft.com/office/drawing/2014/main" id="{CC126AA3-D84E-0495-36E8-E184BE270C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148871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CC969-9C0B-4A01-8171-BA25D38FAB51}"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17B7F-84B7-4D13-92EE-8F9BCD338F88}" type="slidenum">
              <a:rPr lang="en-US" smtClean="0"/>
              <a:t>‹#›</a:t>
            </a:fld>
            <a:endParaRPr lang="en-US"/>
          </a:p>
        </p:txBody>
      </p:sp>
    </p:spTree>
    <p:extLst>
      <p:ext uri="{BB962C8B-B14F-4D97-AF65-F5344CB8AC3E}">
        <p14:creationId xmlns:p14="http://schemas.microsoft.com/office/powerpoint/2010/main" val="252583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717B7F-84B7-4D13-92EE-8F9BCD338F88}" type="slidenum">
              <a:rPr lang="en-US" smtClean="0"/>
              <a:t>1</a:t>
            </a:fld>
            <a:endParaRPr lang="en-US"/>
          </a:p>
        </p:txBody>
      </p:sp>
    </p:spTree>
    <p:extLst>
      <p:ext uri="{BB962C8B-B14F-4D97-AF65-F5344CB8AC3E}">
        <p14:creationId xmlns:p14="http://schemas.microsoft.com/office/powerpoint/2010/main" val="414229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717B7F-84B7-4D13-92EE-8F9BCD338F88}" type="slidenum">
              <a:rPr lang="en-US" smtClean="0"/>
              <a:t>2</a:t>
            </a:fld>
            <a:endParaRPr lang="en-US"/>
          </a:p>
        </p:txBody>
      </p:sp>
    </p:spTree>
    <p:extLst>
      <p:ext uri="{BB962C8B-B14F-4D97-AF65-F5344CB8AC3E}">
        <p14:creationId xmlns:p14="http://schemas.microsoft.com/office/powerpoint/2010/main" val="95719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ANNUALIZE the revenue for 2018. We’re only given 11 months of data so we can’t say “this was the total revenue for 2018”. We have to estimate what the annual 12 month revenue is based on 11 months of data, even if it’s not a perfect estimate. </a:t>
            </a:r>
          </a:p>
        </p:txBody>
      </p:sp>
      <p:sp>
        <p:nvSpPr>
          <p:cNvPr id="4" name="Slide Number Placeholder 3"/>
          <p:cNvSpPr>
            <a:spLocks noGrp="1"/>
          </p:cNvSpPr>
          <p:nvPr>
            <p:ph type="sldNum" sz="quarter" idx="5"/>
          </p:nvPr>
        </p:nvSpPr>
        <p:spPr/>
        <p:txBody>
          <a:bodyPr/>
          <a:lstStyle/>
          <a:p>
            <a:fld id="{C9717B7F-84B7-4D13-92EE-8F9BCD338F88}" type="slidenum">
              <a:rPr lang="en-US" smtClean="0"/>
              <a:t>3</a:t>
            </a:fld>
            <a:endParaRPr lang="en-US"/>
          </a:p>
        </p:txBody>
      </p:sp>
    </p:spTree>
    <p:extLst>
      <p:ext uri="{BB962C8B-B14F-4D97-AF65-F5344CB8AC3E}">
        <p14:creationId xmlns:p14="http://schemas.microsoft.com/office/powerpoint/2010/main" val="87052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the number of cars, not just “top 5%” because it’s hard to do mental math like that. So say top 5% (200 cars)</a:t>
            </a:r>
          </a:p>
        </p:txBody>
      </p:sp>
      <p:sp>
        <p:nvSpPr>
          <p:cNvPr id="4" name="Slide Number Placeholder 3"/>
          <p:cNvSpPr>
            <a:spLocks noGrp="1"/>
          </p:cNvSpPr>
          <p:nvPr>
            <p:ph type="sldNum" sz="quarter" idx="5"/>
          </p:nvPr>
        </p:nvSpPr>
        <p:spPr/>
        <p:txBody>
          <a:bodyPr/>
          <a:lstStyle/>
          <a:p>
            <a:fld id="{C9717B7F-84B7-4D13-92EE-8F9BCD338F88}" type="slidenum">
              <a:rPr lang="en-US" smtClean="0"/>
              <a:t>7</a:t>
            </a:fld>
            <a:endParaRPr lang="en-US"/>
          </a:p>
        </p:txBody>
      </p:sp>
    </p:spTree>
    <p:extLst>
      <p:ext uri="{BB962C8B-B14F-4D97-AF65-F5344CB8AC3E}">
        <p14:creationId xmlns:p14="http://schemas.microsoft.com/office/powerpoint/2010/main" val="194564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17B7F-84B7-4D13-92EE-8F9BCD338F88}" type="slidenum">
              <a:rPr lang="en-US" smtClean="0"/>
              <a:t>9</a:t>
            </a:fld>
            <a:endParaRPr lang="en-US"/>
          </a:p>
        </p:txBody>
      </p:sp>
    </p:spTree>
    <p:extLst>
      <p:ext uri="{BB962C8B-B14F-4D97-AF65-F5344CB8AC3E}">
        <p14:creationId xmlns:p14="http://schemas.microsoft.com/office/powerpoint/2010/main" val="390249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out everything on the left side and insert a table with summary of results from </a:t>
            </a:r>
            <a:r>
              <a:rPr lang="en-US" dirty="0" err="1"/>
              <a:t>strat</a:t>
            </a:r>
            <a:r>
              <a:rPr lang="en-US" dirty="0"/>
              <a:t> 1 to </a:t>
            </a:r>
            <a:r>
              <a:rPr lang="en-US" dirty="0" err="1"/>
              <a:t>strat</a:t>
            </a:r>
            <a:r>
              <a:rPr lang="en-US" dirty="0"/>
              <a:t> 4 (like the one you have in your model.)  Left side doesn’t really tell much to the executives, but they’d want to see the data in the table on the right more. </a:t>
            </a:r>
          </a:p>
        </p:txBody>
      </p:sp>
      <p:sp>
        <p:nvSpPr>
          <p:cNvPr id="4" name="Slide Number Placeholder 3"/>
          <p:cNvSpPr>
            <a:spLocks noGrp="1"/>
          </p:cNvSpPr>
          <p:nvPr>
            <p:ph type="sldNum" sz="quarter" idx="5"/>
          </p:nvPr>
        </p:nvSpPr>
        <p:spPr/>
        <p:txBody>
          <a:bodyPr/>
          <a:lstStyle/>
          <a:p>
            <a:fld id="{C9717B7F-84B7-4D13-92EE-8F9BCD338F88}" type="slidenum">
              <a:rPr lang="en-US" smtClean="0"/>
              <a:t>14</a:t>
            </a:fld>
            <a:endParaRPr lang="en-US"/>
          </a:p>
        </p:txBody>
      </p:sp>
    </p:spTree>
    <p:extLst>
      <p:ext uri="{BB962C8B-B14F-4D97-AF65-F5344CB8AC3E}">
        <p14:creationId xmlns:p14="http://schemas.microsoft.com/office/powerpoint/2010/main" val="180159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presenting this slide to managers and executives, but they’re not the ones who will be working with the user scenario interface. That’s </a:t>
            </a:r>
            <a:r>
              <a:rPr lang="en-US" dirty="0" err="1"/>
              <a:t>gonna</a:t>
            </a:r>
            <a:r>
              <a:rPr lang="en-US" dirty="0"/>
              <a:t> be the analysts. So make sure to give a lot of context. Explain what input values you changed and how that affected the results on the right.</a:t>
            </a:r>
          </a:p>
        </p:txBody>
      </p:sp>
      <p:sp>
        <p:nvSpPr>
          <p:cNvPr id="4" name="Slide Number Placeholder 3"/>
          <p:cNvSpPr>
            <a:spLocks noGrp="1"/>
          </p:cNvSpPr>
          <p:nvPr>
            <p:ph type="sldNum" sz="quarter" idx="5"/>
          </p:nvPr>
        </p:nvSpPr>
        <p:spPr/>
        <p:txBody>
          <a:bodyPr/>
          <a:lstStyle/>
          <a:p>
            <a:fld id="{C9717B7F-84B7-4D13-92EE-8F9BCD338F88}" type="slidenum">
              <a:rPr lang="en-US" smtClean="0"/>
              <a:t>16</a:t>
            </a:fld>
            <a:endParaRPr lang="en-US"/>
          </a:p>
        </p:txBody>
      </p:sp>
    </p:spTree>
    <p:extLst>
      <p:ext uri="{BB962C8B-B14F-4D97-AF65-F5344CB8AC3E}">
        <p14:creationId xmlns:p14="http://schemas.microsoft.com/office/powerpoint/2010/main" val="236749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refer back to the business goals you laid out in the beginning and say that you met them. </a:t>
            </a:r>
            <a:r>
              <a:rPr lang="en-US" dirty="0" err="1"/>
              <a:t>Ie</a:t>
            </a:r>
            <a:r>
              <a:rPr lang="en-US" dirty="0"/>
              <a:t>. We met our goal for profit increase of 20%</a:t>
            </a:r>
          </a:p>
          <a:p>
            <a:r>
              <a:rPr lang="en-US" dirty="0"/>
              <a:t>Put percentage for profit increase and cost reduction. </a:t>
            </a:r>
          </a:p>
        </p:txBody>
      </p:sp>
      <p:sp>
        <p:nvSpPr>
          <p:cNvPr id="4" name="Slide Number Placeholder 3"/>
          <p:cNvSpPr>
            <a:spLocks noGrp="1"/>
          </p:cNvSpPr>
          <p:nvPr>
            <p:ph type="sldNum" sz="quarter" idx="5"/>
          </p:nvPr>
        </p:nvSpPr>
        <p:spPr/>
        <p:txBody>
          <a:bodyPr/>
          <a:lstStyle/>
          <a:p>
            <a:fld id="{C9717B7F-84B7-4D13-92EE-8F9BCD338F88}" type="slidenum">
              <a:rPr lang="en-US" smtClean="0"/>
              <a:t>17</a:t>
            </a:fld>
            <a:endParaRPr lang="en-US"/>
          </a:p>
        </p:txBody>
      </p:sp>
    </p:spTree>
    <p:extLst>
      <p:ext uri="{BB962C8B-B14F-4D97-AF65-F5344CB8AC3E}">
        <p14:creationId xmlns:p14="http://schemas.microsoft.com/office/powerpoint/2010/main" val="19518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464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648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16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25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911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081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748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97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668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226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221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8288709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86" r:id="rId6"/>
    <p:sldLayoutId id="2147483782" r:id="rId7"/>
    <p:sldLayoutId id="2147483783" r:id="rId8"/>
    <p:sldLayoutId id="2147483784" r:id="rId9"/>
    <p:sldLayoutId id="2147483785" r:id="rId10"/>
    <p:sldLayoutId id="214748378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4AD48-0524-D456-4B62-754A834E0756}"/>
              </a:ext>
            </a:extLst>
          </p:cNvPr>
          <p:cNvSpPr>
            <a:spLocks noGrp="1"/>
          </p:cNvSpPr>
          <p:nvPr>
            <p:ph type="ctrTitle"/>
          </p:nvPr>
        </p:nvSpPr>
        <p:spPr>
          <a:xfrm>
            <a:off x="477981" y="1122363"/>
            <a:ext cx="4023359" cy="3204134"/>
          </a:xfrm>
        </p:spPr>
        <p:txBody>
          <a:bodyPr anchor="b">
            <a:normAutofit/>
          </a:bodyPr>
          <a:lstStyle/>
          <a:p>
            <a:r>
              <a:rPr lang="en-US" sz="4800" dirty="0"/>
              <a:t>Lariat: Profit Increase Analysis </a:t>
            </a:r>
          </a:p>
        </p:txBody>
      </p:sp>
      <p:sp>
        <p:nvSpPr>
          <p:cNvPr id="3" name="Subtitle 2">
            <a:extLst>
              <a:ext uri="{FF2B5EF4-FFF2-40B4-BE49-F238E27FC236}">
                <a16:creationId xmlns:a16="http://schemas.microsoft.com/office/drawing/2014/main" id="{2C713B73-425C-FE9D-5095-BB2BBB5DB7AC}"/>
              </a:ext>
            </a:extLst>
          </p:cNvPr>
          <p:cNvSpPr>
            <a:spLocks noGrp="1"/>
          </p:cNvSpPr>
          <p:nvPr>
            <p:ph type="subTitle" idx="1"/>
          </p:nvPr>
        </p:nvSpPr>
        <p:spPr>
          <a:xfrm>
            <a:off x="477980" y="4872922"/>
            <a:ext cx="4157519" cy="1208141"/>
          </a:xfrm>
        </p:spPr>
        <p:txBody>
          <a:bodyPr>
            <a:normAutofit/>
          </a:bodyPr>
          <a:lstStyle/>
          <a:p>
            <a:r>
              <a:rPr lang="en-US" sz="2000" i="1" dirty="0"/>
              <a:t>Prepared for: Lariat Rent-A-Car</a:t>
            </a:r>
          </a:p>
          <a:p>
            <a:r>
              <a:rPr lang="en-US" sz="2000" dirty="0"/>
              <a:t>Presented by: Joyce Huan Chan</a:t>
            </a:r>
          </a:p>
        </p:txBody>
      </p:sp>
      <p:sp>
        <p:nvSpPr>
          <p:cNvPr id="98" name="Rectangle 10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10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5" name="Picture 3" descr="Colored triangles creating a seamless design">
            <a:extLst>
              <a:ext uri="{FF2B5EF4-FFF2-40B4-BE49-F238E27FC236}">
                <a16:creationId xmlns:a16="http://schemas.microsoft.com/office/drawing/2014/main" id="{61C20735-C2DD-F84E-0B3C-EDB75D5C9239}"/>
              </a:ext>
            </a:extLst>
          </p:cNvPr>
          <p:cNvPicPr>
            <a:picLocks noChangeAspect="1"/>
          </p:cNvPicPr>
          <p:nvPr/>
        </p:nvPicPr>
        <p:blipFill rotWithShape="1">
          <a:blip r:embed="rId3"/>
          <a:srcRect t="10701" b="8941"/>
          <a:stretch/>
        </p:blipFill>
        <p:spPr>
          <a:xfrm>
            <a:off x="4864608" y="1427813"/>
            <a:ext cx="6846363" cy="3851120"/>
          </a:xfrm>
          <a:prstGeom prst="rect">
            <a:avLst/>
          </a:prstGeom>
        </p:spPr>
      </p:pic>
      <p:pic>
        <p:nvPicPr>
          <p:cNvPr id="6" name="Picture 5" descr="A black text with a red and white stripe">
            <a:extLst>
              <a:ext uri="{FF2B5EF4-FFF2-40B4-BE49-F238E27FC236}">
                <a16:creationId xmlns:a16="http://schemas.microsoft.com/office/drawing/2014/main" id="{D4710253-EB67-9A92-36C6-86FB58CFA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275" y="5436469"/>
            <a:ext cx="2686793" cy="1182189"/>
          </a:xfrm>
          <a:prstGeom prst="rect">
            <a:avLst/>
          </a:prstGeom>
        </p:spPr>
      </p:pic>
    </p:spTree>
    <p:extLst>
      <p:ext uri="{BB962C8B-B14F-4D97-AF65-F5344CB8AC3E}">
        <p14:creationId xmlns:p14="http://schemas.microsoft.com/office/powerpoint/2010/main" val="27855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056A3A2-3D23-8A44-8D78-8789626F8599}"/>
              </a:ext>
            </a:extLst>
          </p:cNvPr>
          <p:cNvPicPr>
            <a:picLocks noChangeAspect="1"/>
          </p:cNvPicPr>
          <p:nvPr/>
        </p:nvPicPr>
        <p:blipFill rotWithShape="1">
          <a:blip r:embed="rId2"/>
          <a:srcRect r="682" b="1"/>
          <a:stretch/>
        </p:blipFill>
        <p:spPr>
          <a:xfrm>
            <a:off x="583656" y="499236"/>
            <a:ext cx="11024687" cy="5688918"/>
          </a:xfrm>
          <a:prstGeom prst="rect">
            <a:avLst/>
          </a:prstGeom>
        </p:spPr>
      </p:pic>
    </p:spTree>
    <p:extLst>
      <p:ext uri="{BB962C8B-B14F-4D97-AF65-F5344CB8AC3E}">
        <p14:creationId xmlns:p14="http://schemas.microsoft.com/office/powerpoint/2010/main" val="394223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6EDA-90DC-9EB4-F08C-87D8B6FCF70F}"/>
              </a:ext>
            </a:extLst>
          </p:cNvPr>
          <p:cNvSpPr>
            <a:spLocks noGrp="1"/>
          </p:cNvSpPr>
          <p:nvPr>
            <p:ph type="title"/>
          </p:nvPr>
        </p:nvSpPr>
        <p:spPr/>
        <p:txBody>
          <a:bodyPr>
            <a:normAutofit fontScale="90000"/>
          </a:bodyPr>
          <a:lstStyle/>
          <a:p>
            <a:r>
              <a:rPr lang="en-US"/>
              <a:t>Strategy 3:</a:t>
            </a:r>
            <a:br>
              <a:rPr lang="en-US"/>
            </a:br>
            <a:r>
              <a:rPr lang="en-US"/>
              <a:t>Add a discount promotion to Mid Profit Cars.</a:t>
            </a:r>
            <a:endParaRPr lang="en-US" dirty="0"/>
          </a:p>
        </p:txBody>
      </p:sp>
      <p:graphicFrame>
        <p:nvGraphicFramePr>
          <p:cNvPr id="9" name="Content Placeholder 2">
            <a:extLst>
              <a:ext uri="{FF2B5EF4-FFF2-40B4-BE49-F238E27FC236}">
                <a16:creationId xmlns:a16="http://schemas.microsoft.com/office/drawing/2014/main" id="{5BFC72F9-CAED-D243-4F40-318CC6FBACDC}"/>
              </a:ext>
            </a:extLst>
          </p:cNvPr>
          <p:cNvGraphicFramePr>
            <a:graphicFrameLocks noGrp="1"/>
          </p:cNvGraphicFramePr>
          <p:nvPr>
            <p:ph idx="1"/>
            <p:extLst>
              <p:ext uri="{D42A27DB-BD31-4B8C-83A1-F6EECF244321}">
                <p14:modId xmlns:p14="http://schemas.microsoft.com/office/powerpoint/2010/main" val="1091654371"/>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Down 4">
            <a:extLst>
              <a:ext uri="{FF2B5EF4-FFF2-40B4-BE49-F238E27FC236}">
                <a16:creationId xmlns:a16="http://schemas.microsoft.com/office/drawing/2014/main" id="{0BE67B10-C153-82FA-DF82-E5D4F4BEFA41}"/>
              </a:ext>
            </a:extLst>
          </p:cNvPr>
          <p:cNvSpPr/>
          <p:nvPr/>
        </p:nvSpPr>
        <p:spPr>
          <a:xfrm rot="10800000">
            <a:off x="5652605" y="5591314"/>
            <a:ext cx="215900" cy="32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8186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DFB507-A35C-45A4-A4B1-88B692EB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21407B0-5659-48D2-B8DE-DF83D5749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9D22E60-9194-4252-8812-A1355DB6E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4065" y="2720883"/>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4E8EB76-3052-53FF-38D3-3C48F11D6936}"/>
              </a:ext>
            </a:extLst>
          </p:cNvPr>
          <p:cNvPicPr>
            <a:picLocks noChangeAspect="1"/>
          </p:cNvPicPr>
          <p:nvPr/>
        </p:nvPicPr>
        <p:blipFill rotWithShape="1">
          <a:blip r:embed="rId2"/>
          <a:srcRect t="3579" r="2" b="2"/>
          <a:stretch/>
        </p:blipFill>
        <p:spPr>
          <a:xfrm>
            <a:off x="1231811" y="771106"/>
            <a:ext cx="9894386" cy="4889403"/>
          </a:xfrm>
          <a:prstGeom prst="rect">
            <a:avLst/>
          </a:prstGeom>
        </p:spPr>
      </p:pic>
      <p:sp>
        <p:nvSpPr>
          <p:cNvPr id="10" name="TextBox 9">
            <a:extLst>
              <a:ext uri="{FF2B5EF4-FFF2-40B4-BE49-F238E27FC236}">
                <a16:creationId xmlns:a16="http://schemas.microsoft.com/office/drawing/2014/main" id="{65533E57-FCA7-E30E-5CA2-29D704CB0ACD}"/>
              </a:ext>
            </a:extLst>
          </p:cNvPr>
          <p:cNvSpPr txBox="1"/>
          <p:nvPr/>
        </p:nvSpPr>
        <p:spPr>
          <a:xfrm>
            <a:off x="4347542" y="5749860"/>
            <a:ext cx="6096000"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rPr>
              <a:t>Profit Increase</a:t>
            </a:r>
            <a:r>
              <a:rPr lang="en-US" dirty="0"/>
              <a:t> </a:t>
            </a:r>
            <a:r>
              <a:rPr lang="en-US" sz="1800" b="0" i="0" u="none" strike="noStrike" dirty="0">
                <a:solidFill>
                  <a:srgbClr val="000000"/>
                </a:solidFill>
                <a:effectLst/>
                <a:latin typeface="Calibri" panose="020F0502020204030204" pitchFamily="34" charset="0"/>
              </a:rPr>
              <a:t> $3,902,909.58 </a:t>
            </a:r>
            <a:endParaRPr lang="en-US" dirty="0"/>
          </a:p>
        </p:txBody>
      </p:sp>
    </p:spTree>
    <p:extLst>
      <p:ext uri="{BB962C8B-B14F-4D97-AF65-F5344CB8AC3E}">
        <p14:creationId xmlns:p14="http://schemas.microsoft.com/office/powerpoint/2010/main" val="11144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B460F0-5BB9-DC92-9322-6A4BD0AF6F6F}"/>
              </a:ext>
            </a:extLst>
          </p:cNvPr>
          <p:cNvSpPr>
            <a:spLocks noGrp="1"/>
          </p:cNvSpPr>
          <p:nvPr>
            <p:ph type="title"/>
          </p:nvPr>
        </p:nvSpPr>
        <p:spPr>
          <a:xfrm>
            <a:off x="1046746" y="586822"/>
            <a:ext cx="3537285" cy="1645920"/>
          </a:xfrm>
        </p:spPr>
        <p:txBody>
          <a:bodyPr>
            <a:normAutofit/>
          </a:bodyPr>
          <a:lstStyle/>
          <a:p>
            <a:r>
              <a:rPr lang="en-US" sz="3000" dirty="0"/>
              <a:t>Additional recommendation</a:t>
            </a:r>
            <a:br>
              <a:rPr lang="en-US" sz="3000" dirty="0"/>
            </a:br>
            <a:r>
              <a:rPr lang="en-US" sz="3000" dirty="0"/>
              <a:t>for discounts</a:t>
            </a:r>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A9C4DC-A3F4-738E-CD71-09C95A52C0F3}"/>
              </a:ext>
            </a:extLst>
          </p:cNvPr>
          <p:cNvSpPr>
            <a:spLocks noGrp="1"/>
          </p:cNvSpPr>
          <p:nvPr>
            <p:ph idx="1"/>
          </p:nvPr>
        </p:nvSpPr>
        <p:spPr>
          <a:xfrm>
            <a:off x="5351715" y="1057739"/>
            <a:ext cx="6157797" cy="1645920"/>
          </a:xfrm>
        </p:spPr>
        <p:txBody>
          <a:bodyPr anchor="ctr">
            <a:normAutofit/>
          </a:bodyPr>
          <a:lstStyle/>
          <a:p>
            <a:pPr marL="0" indent="0">
              <a:buNone/>
            </a:pPr>
            <a:r>
              <a:rPr lang="en-US" sz="1800" dirty="0"/>
              <a:t>Add an even higher discount in February-March as these were the months with the least revenue in 2018</a:t>
            </a:r>
          </a:p>
          <a:p>
            <a:pPr marL="0" indent="0">
              <a:buNone/>
            </a:pPr>
            <a:endParaRPr lang="en-US" sz="1800" dirty="0"/>
          </a:p>
          <a:p>
            <a:endParaRPr lang="en-US" sz="1800" dirty="0"/>
          </a:p>
        </p:txBody>
      </p:sp>
      <p:graphicFrame>
        <p:nvGraphicFramePr>
          <p:cNvPr id="5" name="Chart 4">
            <a:extLst>
              <a:ext uri="{FF2B5EF4-FFF2-40B4-BE49-F238E27FC236}">
                <a16:creationId xmlns:a16="http://schemas.microsoft.com/office/drawing/2014/main" id="{C891BB80-ACF0-4DBB-AF1C-F115BB48C45A}"/>
              </a:ext>
            </a:extLst>
          </p:cNvPr>
          <p:cNvGraphicFramePr>
            <a:graphicFrameLocks/>
          </p:cNvGraphicFramePr>
          <p:nvPr>
            <p:extLst>
              <p:ext uri="{D42A27DB-BD31-4B8C-83A1-F6EECF244321}">
                <p14:modId xmlns:p14="http://schemas.microsoft.com/office/powerpoint/2010/main" val="1686623178"/>
              </p:ext>
            </p:extLst>
          </p:nvPr>
        </p:nvGraphicFramePr>
        <p:xfrm>
          <a:off x="490408" y="2767579"/>
          <a:ext cx="11164824" cy="3483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832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DDFC-80CA-F3AD-61B3-7C6BF2AEE26B}"/>
              </a:ext>
            </a:extLst>
          </p:cNvPr>
          <p:cNvSpPr>
            <a:spLocks noGrp="1"/>
          </p:cNvSpPr>
          <p:nvPr>
            <p:ph type="title"/>
          </p:nvPr>
        </p:nvSpPr>
        <p:spPr/>
        <p:txBody>
          <a:bodyPr>
            <a:normAutofit fontScale="90000"/>
          </a:bodyPr>
          <a:lstStyle/>
          <a:p>
            <a:r>
              <a:rPr lang="en-US"/>
              <a:t>Strategy 4:</a:t>
            </a:r>
            <a:br>
              <a:rPr lang="en-US"/>
            </a:br>
            <a:r>
              <a:rPr lang="en-US"/>
              <a:t>Combine all above strategies.</a:t>
            </a:r>
            <a:endParaRPr lang="en-US" dirty="0"/>
          </a:p>
        </p:txBody>
      </p:sp>
      <p:pic>
        <p:nvPicPr>
          <p:cNvPr id="10" name="Picture 9">
            <a:extLst>
              <a:ext uri="{FF2B5EF4-FFF2-40B4-BE49-F238E27FC236}">
                <a16:creationId xmlns:a16="http://schemas.microsoft.com/office/drawing/2014/main" id="{08CC5864-74D4-5160-9F5E-70C875E2F838}"/>
              </a:ext>
            </a:extLst>
          </p:cNvPr>
          <p:cNvPicPr>
            <a:picLocks noChangeAspect="1"/>
          </p:cNvPicPr>
          <p:nvPr/>
        </p:nvPicPr>
        <p:blipFill>
          <a:blip r:embed="rId3"/>
          <a:stretch>
            <a:fillRect/>
          </a:stretch>
        </p:blipFill>
        <p:spPr>
          <a:xfrm>
            <a:off x="659892" y="2095228"/>
            <a:ext cx="10872215" cy="4514244"/>
          </a:xfrm>
          <a:prstGeom prst="rect">
            <a:avLst/>
          </a:prstGeom>
        </p:spPr>
      </p:pic>
    </p:spTree>
    <p:extLst>
      <p:ext uri="{BB962C8B-B14F-4D97-AF65-F5344CB8AC3E}">
        <p14:creationId xmlns:p14="http://schemas.microsoft.com/office/powerpoint/2010/main" val="397281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DFB507-A35C-45A4-A4B1-88B692EB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21407B0-5659-48D2-B8DE-DF83D5749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9D22E60-9194-4252-8812-A1355DB6E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4065" y="2720883"/>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graph of a chart&#10;&#10;Description automatically generated with medium confidence">
            <a:extLst>
              <a:ext uri="{FF2B5EF4-FFF2-40B4-BE49-F238E27FC236}">
                <a16:creationId xmlns:a16="http://schemas.microsoft.com/office/drawing/2014/main" id="{3813201C-72F6-5FA0-BF11-1EF7505BB9CD}"/>
              </a:ext>
            </a:extLst>
          </p:cNvPr>
          <p:cNvPicPr>
            <a:picLocks noChangeAspect="1"/>
          </p:cNvPicPr>
          <p:nvPr/>
        </p:nvPicPr>
        <p:blipFill rotWithShape="1">
          <a:blip r:embed="rId2"/>
          <a:srcRect t="3566" r="-2" b="-2"/>
          <a:stretch/>
        </p:blipFill>
        <p:spPr>
          <a:xfrm>
            <a:off x="1190562" y="973245"/>
            <a:ext cx="10182288" cy="5031673"/>
          </a:xfrm>
          <a:prstGeom prst="rect">
            <a:avLst/>
          </a:prstGeom>
        </p:spPr>
      </p:pic>
      <p:sp>
        <p:nvSpPr>
          <p:cNvPr id="6" name="TextBox 5">
            <a:extLst>
              <a:ext uri="{FF2B5EF4-FFF2-40B4-BE49-F238E27FC236}">
                <a16:creationId xmlns:a16="http://schemas.microsoft.com/office/drawing/2014/main" id="{84224A0C-BDDF-51ED-4911-9C70E1D87EC3}"/>
              </a:ext>
            </a:extLst>
          </p:cNvPr>
          <p:cNvSpPr txBox="1"/>
          <p:nvPr/>
        </p:nvSpPr>
        <p:spPr>
          <a:xfrm>
            <a:off x="7749428" y="1797669"/>
            <a:ext cx="3336854"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b="1" i="0" u="none" strike="noStrike" dirty="0">
                <a:solidFill>
                  <a:srgbClr val="000000"/>
                </a:solidFill>
                <a:effectLst/>
                <a:latin typeface="Calibri" panose="020F0502020204030204" pitchFamily="34" charset="0"/>
              </a:rPr>
              <a:t>Profit Increase</a:t>
            </a:r>
            <a:r>
              <a:rPr lang="en-US" dirty="0"/>
              <a:t> </a:t>
            </a:r>
            <a:r>
              <a:rPr lang="en-US" sz="1800" b="0" i="0" u="none" strike="noStrike" dirty="0">
                <a:solidFill>
                  <a:srgbClr val="000000"/>
                </a:solidFill>
                <a:effectLst/>
                <a:latin typeface="Calibri" panose="020F0502020204030204" pitchFamily="34" charset="0"/>
              </a:rPr>
              <a:t> </a:t>
            </a:r>
            <a:r>
              <a:rPr lang="en-US" sz="1800" b="0" i="0" u="none" strike="noStrike" dirty="0">
                <a:solidFill>
                  <a:schemeClr val="bg1"/>
                </a:solidFill>
                <a:effectLst/>
                <a:latin typeface="Calibri" panose="020F0502020204030204" pitchFamily="34" charset="0"/>
              </a:rPr>
              <a:t>$ 4,826,565.52</a:t>
            </a:r>
          </a:p>
          <a:p>
            <a:pPr algn="ctr"/>
            <a:r>
              <a:rPr lang="en-US" b="1" dirty="0">
                <a:solidFill>
                  <a:srgbClr val="000000"/>
                </a:solidFill>
                <a:latin typeface="Calibri" panose="020F0502020204030204" pitchFamily="34" charset="0"/>
              </a:rPr>
              <a:t>Cost Reduction </a:t>
            </a:r>
            <a:r>
              <a:rPr lang="en-US" dirty="0">
                <a:solidFill>
                  <a:schemeClr val="bg1"/>
                </a:solidFill>
                <a:latin typeface="Calibri" panose="020F0502020204030204" pitchFamily="34" charset="0"/>
              </a:rPr>
              <a:t>$</a:t>
            </a:r>
            <a:r>
              <a:rPr lang="en-US" dirty="0">
                <a:solidFill>
                  <a:srgbClr val="000000"/>
                </a:solidFill>
                <a:latin typeface="Calibri" panose="020F0502020204030204" pitchFamily="34" charset="0"/>
              </a:rPr>
              <a:t> </a:t>
            </a:r>
            <a:r>
              <a:rPr lang="en" sz="1800" dirty="0">
                <a:latin typeface="Calibri" panose="020F0502020204030204" pitchFamily="34" charset="0"/>
              </a:rPr>
              <a:t>1,848,749</a:t>
            </a:r>
            <a:r>
              <a:rPr lang="en-US" sz="1800" b="0" i="0" u="none" strike="noStrike" dirty="0">
                <a:solidFill>
                  <a:srgbClr val="000000"/>
                </a:solidFill>
                <a:effectLst/>
                <a:latin typeface="Calibri" panose="020F0502020204030204" pitchFamily="34" charset="0"/>
              </a:rPr>
              <a:t> </a:t>
            </a:r>
          </a:p>
        </p:txBody>
      </p:sp>
    </p:spTree>
    <p:extLst>
      <p:ext uri="{BB962C8B-B14F-4D97-AF65-F5344CB8AC3E}">
        <p14:creationId xmlns:p14="http://schemas.microsoft.com/office/powerpoint/2010/main" val="257114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C01E-00C4-2BBE-F371-6FCC71AEB539}"/>
              </a:ext>
            </a:extLst>
          </p:cNvPr>
          <p:cNvSpPr>
            <a:spLocks noGrp="1"/>
          </p:cNvSpPr>
          <p:nvPr>
            <p:ph type="title"/>
          </p:nvPr>
        </p:nvSpPr>
        <p:spPr/>
        <p:txBody>
          <a:bodyPr/>
          <a:lstStyle/>
          <a:p>
            <a:r>
              <a:rPr lang="en-US"/>
              <a:t>Other possible scenarios</a:t>
            </a:r>
            <a:endParaRPr lang="en-US" dirty="0"/>
          </a:p>
        </p:txBody>
      </p:sp>
      <p:pic>
        <p:nvPicPr>
          <p:cNvPr id="5" name="Picture 4">
            <a:extLst>
              <a:ext uri="{FF2B5EF4-FFF2-40B4-BE49-F238E27FC236}">
                <a16:creationId xmlns:a16="http://schemas.microsoft.com/office/drawing/2014/main" id="{DFB49A81-FDBE-6772-F684-4B2F9992BE20}"/>
              </a:ext>
            </a:extLst>
          </p:cNvPr>
          <p:cNvPicPr>
            <a:picLocks noChangeAspect="1"/>
          </p:cNvPicPr>
          <p:nvPr/>
        </p:nvPicPr>
        <p:blipFill>
          <a:blip r:embed="rId3"/>
          <a:stretch>
            <a:fillRect/>
          </a:stretch>
        </p:blipFill>
        <p:spPr>
          <a:xfrm>
            <a:off x="2153566" y="3019014"/>
            <a:ext cx="7884867" cy="3290346"/>
          </a:xfrm>
          <a:prstGeom prst="rect">
            <a:avLst/>
          </a:prstGeom>
        </p:spPr>
      </p:pic>
      <p:sp>
        <p:nvSpPr>
          <p:cNvPr id="6" name="TextBox 5">
            <a:extLst>
              <a:ext uri="{FF2B5EF4-FFF2-40B4-BE49-F238E27FC236}">
                <a16:creationId xmlns:a16="http://schemas.microsoft.com/office/drawing/2014/main" id="{A88ECB35-57EA-59DD-BBAC-C6917935F557}"/>
              </a:ext>
            </a:extLst>
          </p:cNvPr>
          <p:cNvSpPr txBox="1"/>
          <p:nvPr/>
        </p:nvSpPr>
        <p:spPr>
          <a:xfrm>
            <a:off x="1276626" y="2251758"/>
            <a:ext cx="9491693" cy="646331"/>
          </a:xfrm>
          <a:prstGeom prst="rect">
            <a:avLst/>
          </a:prstGeom>
          <a:noFill/>
        </p:spPr>
        <p:txBody>
          <a:bodyPr wrap="square" rtlCol="0">
            <a:spAutoFit/>
          </a:bodyPr>
          <a:lstStyle/>
          <a:p>
            <a:pPr algn="ctr"/>
            <a:r>
              <a:rPr lang="en-US" dirty="0"/>
              <a:t>Experiment with different inputs in the User Scenario in the analysis spreadsheet, which will output expected profits in the results table on the right based on your inputs. </a:t>
            </a:r>
          </a:p>
        </p:txBody>
      </p:sp>
    </p:spTree>
    <p:extLst>
      <p:ext uri="{BB962C8B-B14F-4D97-AF65-F5344CB8AC3E}">
        <p14:creationId xmlns:p14="http://schemas.microsoft.com/office/powerpoint/2010/main" val="80765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C258C-1D54-644C-20FF-9BE7C9B33F94}"/>
              </a:ext>
            </a:extLst>
          </p:cNvPr>
          <p:cNvSpPr>
            <a:spLocks noGrp="1"/>
          </p:cNvSpPr>
          <p:nvPr>
            <p:ph type="title"/>
          </p:nvPr>
        </p:nvSpPr>
        <p:spPr>
          <a:xfrm>
            <a:off x="5261060" y="864283"/>
            <a:ext cx="6272784" cy="940629"/>
          </a:xfrm>
        </p:spPr>
        <p:txBody>
          <a:bodyPr anchor="b">
            <a:normAutofit/>
          </a:bodyPr>
          <a:lstStyle/>
          <a:p>
            <a:r>
              <a:rPr lang="en-US" sz="5200" dirty="0"/>
              <a:t>Call to action</a:t>
            </a:r>
          </a:p>
        </p:txBody>
      </p:sp>
      <p:pic>
        <p:nvPicPr>
          <p:cNvPr id="7" name="Graphic 6" descr="Bullseye">
            <a:extLst>
              <a:ext uri="{FF2B5EF4-FFF2-40B4-BE49-F238E27FC236}">
                <a16:creationId xmlns:a16="http://schemas.microsoft.com/office/drawing/2014/main" id="{FCB275F0-022D-2F83-AB84-90B6C908EE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1283758"/>
            <a:ext cx="4217332" cy="4217332"/>
          </a:xfrm>
          <a:prstGeom prst="rect">
            <a:avLst/>
          </a:prstGeom>
        </p:spPr>
      </p:pic>
      <p:sp>
        <p:nvSpPr>
          <p:cNvPr id="21" name="Rectangle 2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2">
            <a:extLst>
              <a:ext uri="{FF2B5EF4-FFF2-40B4-BE49-F238E27FC236}">
                <a16:creationId xmlns:a16="http://schemas.microsoft.com/office/drawing/2014/main" id="{9425B4A5-B17D-EEEC-B541-D2F8D1B22D28}"/>
              </a:ext>
            </a:extLst>
          </p:cNvPr>
          <p:cNvSpPr>
            <a:spLocks noGrp="1"/>
          </p:cNvSpPr>
          <p:nvPr>
            <p:ph idx="1"/>
          </p:nvPr>
        </p:nvSpPr>
        <p:spPr>
          <a:xfrm>
            <a:off x="5131732" y="3164349"/>
            <a:ext cx="6500701" cy="2590275"/>
          </a:xfrm>
        </p:spPr>
        <p:txBody>
          <a:bodyPr>
            <a:normAutofit fontScale="92500"/>
          </a:bodyPr>
          <a:lstStyle/>
          <a:p>
            <a:pPr>
              <a:lnSpc>
                <a:spcPct val="100000"/>
              </a:lnSpc>
            </a:pPr>
            <a:r>
              <a:rPr lang="en-US" sz="1400" dirty="0"/>
              <a:t>To reach Lariat’s business goals for 2019, implement strategy 4 (combination of strategies 1, 2, and 3)</a:t>
            </a:r>
          </a:p>
          <a:p>
            <a:pPr lvl="1">
              <a:lnSpc>
                <a:spcPct val="100000"/>
              </a:lnSpc>
            </a:pPr>
            <a:r>
              <a:rPr lang="en-US" sz="1400" dirty="0"/>
              <a:t>Increase rental price of top-profiting cars by 25%</a:t>
            </a:r>
          </a:p>
          <a:p>
            <a:pPr lvl="1">
              <a:lnSpc>
                <a:spcPct val="100000"/>
              </a:lnSpc>
            </a:pPr>
            <a:r>
              <a:rPr lang="en-US" sz="1400" dirty="0"/>
              <a:t>Remove all cars that made a negative profit</a:t>
            </a:r>
          </a:p>
          <a:p>
            <a:pPr lvl="1">
              <a:lnSpc>
                <a:spcPct val="100000"/>
              </a:lnSpc>
            </a:pPr>
            <a:r>
              <a:rPr lang="en-US" sz="1400" dirty="0"/>
              <a:t>Apply 10% discount promotion to all other cars and expect a 20% increase in rentals</a:t>
            </a:r>
          </a:p>
          <a:p>
            <a:pPr marL="285750" indent="-285750">
              <a:lnSpc>
                <a:spcPct val="100000"/>
              </a:lnSpc>
              <a:buFont typeface="Arial" panose="020B0604020202020204" pitchFamily="34" charset="0"/>
              <a:buChar char="•"/>
            </a:pPr>
            <a:r>
              <a:rPr lang="en-US" sz="1400" dirty="0"/>
              <a:t>Optimize company plan for 2019 by using the User Scenario interface in the analysis spreadsheet, as well as potential A/B testing</a:t>
            </a:r>
          </a:p>
          <a:p>
            <a:pPr marL="285750" indent="-285750">
              <a:lnSpc>
                <a:spcPct val="100000"/>
              </a:lnSpc>
              <a:buFont typeface="Arial" panose="020B0604020202020204" pitchFamily="34" charset="0"/>
              <a:buChar char="•"/>
            </a:pPr>
            <a:r>
              <a:rPr lang="en-US" sz="1400" dirty="0"/>
              <a:t>Further recommendations and information can be found in the analysis spreadsheet, such as recommendations for individual branches and vehicles</a:t>
            </a:r>
          </a:p>
          <a:p>
            <a:pPr marL="0" indent="0">
              <a:lnSpc>
                <a:spcPct val="100000"/>
              </a:lnSpc>
              <a:buNone/>
            </a:pPr>
            <a:endParaRPr lang="en-US" sz="1100" dirty="0"/>
          </a:p>
        </p:txBody>
      </p:sp>
      <p:sp>
        <p:nvSpPr>
          <p:cNvPr id="8" name="TextBox 7">
            <a:extLst>
              <a:ext uri="{FF2B5EF4-FFF2-40B4-BE49-F238E27FC236}">
                <a16:creationId xmlns:a16="http://schemas.microsoft.com/office/drawing/2014/main" id="{67B6A912-21C4-85AD-E8A6-E6E00343C85E}"/>
              </a:ext>
            </a:extLst>
          </p:cNvPr>
          <p:cNvSpPr txBox="1"/>
          <p:nvPr/>
        </p:nvSpPr>
        <p:spPr>
          <a:xfrm>
            <a:off x="5376387" y="1831498"/>
            <a:ext cx="3760174" cy="1200329"/>
          </a:xfrm>
          <a:prstGeom prst="rect">
            <a:avLst/>
          </a:prstGeom>
          <a:noFill/>
        </p:spPr>
        <p:txBody>
          <a:bodyPr wrap="square" rtlCol="0">
            <a:spAutoFit/>
          </a:bodyPr>
          <a:lstStyle/>
          <a:p>
            <a:pPr marL="0" indent="0">
              <a:lnSpc>
                <a:spcPct val="100000"/>
              </a:lnSpc>
              <a:buNone/>
            </a:pPr>
            <a:r>
              <a:rPr lang="en-US" sz="1800" dirty="0"/>
              <a:t>Lariat 2019’s outlook: </a:t>
            </a:r>
          </a:p>
          <a:p>
            <a:pPr marL="285750" indent="-285750">
              <a:lnSpc>
                <a:spcPct val="100000"/>
              </a:lnSpc>
              <a:buFont typeface="Arial" panose="020B0604020202020204" pitchFamily="34" charset="0"/>
              <a:buChar char="•"/>
            </a:pPr>
            <a:r>
              <a:rPr lang="en-US" sz="1800" dirty="0"/>
              <a:t>Profit increase: </a:t>
            </a:r>
            <a:r>
              <a:rPr lang="en-US" sz="1800" b="1" dirty="0"/>
              <a:t>$4.8 million</a:t>
            </a:r>
          </a:p>
          <a:p>
            <a:pPr marL="285750" indent="-285750">
              <a:lnSpc>
                <a:spcPct val="100000"/>
              </a:lnSpc>
              <a:buFont typeface="Arial" panose="020B0604020202020204" pitchFamily="34" charset="0"/>
              <a:buChar char="•"/>
            </a:pPr>
            <a:r>
              <a:rPr lang="en-US" sz="1800" dirty="0"/>
              <a:t>Cost reduction: </a:t>
            </a:r>
            <a:r>
              <a:rPr lang="en-US" sz="1800" b="1" dirty="0"/>
              <a:t>$1.8 million</a:t>
            </a:r>
            <a:endParaRPr lang="en-US" sz="1800" dirty="0"/>
          </a:p>
          <a:p>
            <a:endParaRPr lang="en-US" dirty="0"/>
          </a:p>
        </p:txBody>
      </p:sp>
    </p:spTree>
    <p:extLst>
      <p:ext uri="{BB962C8B-B14F-4D97-AF65-F5344CB8AC3E}">
        <p14:creationId xmlns:p14="http://schemas.microsoft.com/office/powerpoint/2010/main" val="243776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E226A6-907E-67C8-D3C0-0903C1816FB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Questions?</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7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8E71B-A18C-9E5F-584F-547C77C3BA47}"/>
              </a:ext>
            </a:extLst>
          </p:cNvPr>
          <p:cNvSpPr>
            <a:spLocks noGrp="1"/>
          </p:cNvSpPr>
          <p:nvPr>
            <p:ph type="title"/>
          </p:nvPr>
        </p:nvSpPr>
        <p:spPr>
          <a:xfrm>
            <a:off x="5080216" y="1076324"/>
            <a:ext cx="6272784" cy="1535051"/>
          </a:xfrm>
        </p:spPr>
        <p:txBody>
          <a:bodyPr anchor="b">
            <a:normAutofit/>
          </a:bodyPr>
          <a:lstStyle/>
          <a:p>
            <a:r>
              <a:rPr lang="en-US" sz="5200" dirty="0"/>
              <a:t>Thank you!</a:t>
            </a:r>
            <a:br>
              <a:rPr lang="en-US" sz="5200" dirty="0"/>
            </a:br>
            <a:endParaRPr lang="en-US" sz="5200" dirty="0"/>
          </a:p>
        </p:txBody>
      </p:sp>
      <p:pic>
        <p:nvPicPr>
          <p:cNvPr id="5" name="Picture 4" descr="Magnifying glass on clear background">
            <a:extLst>
              <a:ext uri="{FF2B5EF4-FFF2-40B4-BE49-F238E27FC236}">
                <a16:creationId xmlns:a16="http://schemas.microsoft.com/office/drawing/2014/main" id="{5CD83D79-7E70-F963-1109-F3E820AE44F3}"/>
              </a:ext>
            </a:extLst>
          </p:cNvPr>
          <p:cNvPicPr>
            <a:picLocks noChangeAspect="1"/>
          </p:cNvPicPr>
          <p:nvPr/>
        </p:nvPicPr>
        <p:blipFill rotWithShape="1">
          <a:blip r:embed="rId2"/>
          <a:srcRect l="41214" r="14934"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B5F731-AE3E-E851-0C80-2370872C0650}"/>
              </a:ext>
            </a:extLst>
          </p:cNvPr>
          <p:cNvSpPr>
            <a:spLocks noGrp="1"/>
          </p:cNvSpPr>
          <p:nvPr>
            <p:ph idx="1"/>
          </p:nvPr>
        </p:nvSpPr>
        <p:spPr>
          <a:xfrm>
            <a:off x="5080216" y="3351276"/>
            <a:ext cx="6272784" cy="2825686"/>
          </a:xfrm>
        </p:spPr>
        <p:txBody>
          <a:bodyPr>
            <a:normAutofit/>
          </a:bodyPr>
          <a:lstStyle/>
          <a:p>
            <a:pPr marL="0" indent="0">
              <a:buNone/>
            </a:pPr>
            <a:endParaRPr lang="en-US" sz="1800" dirty="0"/>
          </a:p>
          <a:p>
            <a:pPr marL="0" indent="0">
              <a:buNone/>
            </a:pPr>
            <a:r>
              <a:rPr lang="en-US" sz="1800" dirty="0"/>
              <a:t>Please contact Huan Png for any questions or future analytics needs.</a:t>
            </a:r>
          </a:p>
        </p:txBody>
      </p:sp>
      <p:pic>
        <p:nvPicPr>
          <p:cNvPr id="4" name="Picture 3" descr="A black text with a red and white stripe">
            <a:extLst>
              <a:ext uri="{FF2B5EF4-FFF2-40B4-BE49-F238E27FC236}">
                <a16:creationId xmlns:a16="http://schemas.microsoft.com/office/drawing/2014/main" id="{00F30049-B154-9568-3083-7614A0762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4954" y="5585867"/>
            <a:ext cx="2686793" cy="1182189"/>
          </a:xfrm>
          <a:prstGeom prst="rect">
            <a:avLst/>
          </a:prstGeom>
        </p:spPr>
      </p:pic>
    </p:spTree>
    <p:extLst>
      <p:ext uri="{BB962C8B-B14F-4D97-AF65-F5344CB8AC3E}">
        <p14:creationId xmlns:p14="http://schemas.microsoft.com/office/powerpoint/2010/main" val="31509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D0B82-A17E-91F4-BDBF-E7B03DA16D46}"/>
              </a:ext>
            </a:extLst>
          </p:cNvPr>
          <p:cNvSpPr>
            <a:spLocks noGrp="1"/>
          </p:cNvSpPr>
          <p:nvPr>
            <p:ph type="title"/>
          </p:nvPr>
        </p:nvSpPr>
        <p:spPr>
          <a:xfrm>
            <a:off x="621792" y="1161288"/>
            <a:ext cx="3602736" cy="4526280"/>
          </a:xfrm>
        </p:spPr>
        <p:txBody>
          <a:bodyPr>
            <a:normAutofit/>
          </a:bodyPr>
          <a:lstStyle/>
          <a:p>
            <a:r>
              <a:rPr lang="en-US" dirty="0"/>
              <a:t>Background</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213E64A-0ADA-1E69-F1BC-7AEA1AAB0BB3}"/>
              </a:ext>
            </a:extLst>
          </p:cNvPr>
          <p:cNvGraphicFramePr>
            <a:graphicFrameLocks noGrp="1"/>
          </p:cNvGraphicFramePr>
          <p:nvPr>
            <p:ph idx="1"/>
            <p:extLst>
              <p:ext uri="{D42A27DB-BD31-4B8C-83A1-F6EECF244321}">
                <p14:modId xmlns:p14="http://schemas.microsoft.com/office/powerpoint/2010/main" val="286111664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151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CD7CF-3F9B-950A-90A2-7D39B1607717}"/>
              </a:ext>
            </a:extLst>
          </p:cNvPr>
          <p:cNvSpPr>
            <a:spLocks noGrp="1"/>
          </p:cNvSpPr>
          <p:nvPr>
            <p:ph type="title"/>
          </p:nvPr>
        </p:nvSpPr>
        <p:spPr>
          <a:xfrm>
            <a:off x="411480" y="987552"/>
            <a:ext cx="4485861" cy="1088136"/>
          </a:xfrm>
        </p:spPr>
        <p:txBody>
          <a:bodyPr anchor="b">
            <a:normAutofit/>
          </a:bodyPr>
          <a:lstStyle/>
          <a:p>
            <a:r>
              <a:rPr lang="en-US" sz="3400"/>
              <a:t>Lariat in 2018</a:t>
            </a:r>
            <a:endParaRPr lang="en-US" sz="3400" dirty="0"/>
          </a:p>
        </p:txBody>
      </p:sp>
      <p:sp>
        <p:nvSpPr>
          <p:cNvPr id="41" name="Rectangle 4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ontent Placeholder 2">
            <a:extLst>
              <a:ext uri="{FF2B5EF4-FFF2-40B4-BE49-F238E27FC236}">
                <a16:creationId xmlns:a16="http://schemas.microsoft.com/office/drawing/2014/main" id="{F5BBAFA3-B11B-37C6-6FE3-299562636323}"/>
              </a:ext>
            </a:extLst>
          </p:cNvPr>
          <p:cNvSpPr>
            <a:spLocks noGrp="1"/>
          </p:cNvSpPr>
          <p:nvPr>
            <p:ph idx="1"/>
          </p:nvPr>
        </p:nvSpPr>
        <p:spPr>
          <a:xfrm>
            <a:off x="411479" y="2688336"/>
            <a:ext cx="4498848" cy="3584448"/>
          </a:xfrm>
        </p:spPr>
        <p:txBody>
          <a:bodyPr anchor="t">
            <a:normAutofit/>
          </a:bodyPr>
          <a:lstStyle/>
          <a:p>
            <a:r>
              <a:rPr lang="en-US" sz="1700"/>
              <a:t>Total revenue:   	$52,830,207</a:t>
            </a:r>
          </a:p>
          <a:p>
            <a:r>
              <a:rPr lang="en-US" sz="1700"/>
              <a:t>Total cost: 	$33,076,688</a:t>
            </a:r>
          </a:p>
          <a:p>
            <a:r>
              <a:rPr lang="en-US" sz="1700"/>
              <a:t>Profit: 		$19,753,518</a:t>
            </a:r>
          </a:p>
          <a:p>
            <a:r>
              <a:rPr lang="en-US" sz="1700"/>
              <a:t>Profit margin: 	37.39%</a:t>
            </a:r>
          </a:p>
          <a:p>
            <a:endParaRPr lang="en-US" sz="1700"/>
          </a:p>
          <a:p>
            <a:r>
              <a:rPr lang="en-US" sz="1700"/>
              <a:t>Average car rental price: $162.31</a:t>
            </a:r>
          </a:p>
          <a:p>
            <a:r>
              <a:rPr lang="en-US" sz="1700"/>
              <a:t>Total rental days: 325,608</a:t>
            </a:r>
          </a:p>
          <a:p>
            <a:r>
              <a:rPr lang="en-US" sz="1700"/>
              <a:t>Total cars in fleet: 4000</a:t>
            </a:r>
            <a:endParaRPr lang="en-US" sz="1700" dirty="0"/>
          </a:p>
        </p:txBody>
      </p:sp>
      <p:pic>
        <p:nvPicPr>
          <p:cNvPr id="34" name="Picture 4" descr="Cars parked in a line">
            <a:extLst>
              <a:ext uri="{FF2B5EF4-FFF2-40B4-BE49-F238E27FC236}">
                <a16:creationId xmlns:a16="http://schemas.microsoft.com/office/drawing/2014/main" id="{999AC885-C0F0-068D-48B3-6C1BF98D887D}"/>
              </a:ext>
            </a:extLst>
          </p:cNvPr>
          <p:cNvPicPr>
            <a:picLocks noChangeAspect="1"/>
          </p:cNvPicPr>
          <p:nvPr/>
        </p:nvPicPr>
        <p:blipFill rotWithShape="1">
          <a:blip r:embed="rId3"/>
          <a:srcRect l="20653" r="4063"/>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1757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C768-F2C5-4668-6D2A-0A4DC9B41730}"/>
              </a:ext>
            </a:extLst>
          </p:cNvPr>
          <p:cNvSpPr>
            <a:spLocks noGrp="1"/>
          </p:cNvSpPr>
          <p:nvPr>
            <p:ph type="title"/>
          </p:nvPr>
        </p:nvSpPr>
        <p:spPr/>
        <p:txBody>
          <a:bodyPr/>
          <a:lstStyle/>
          <a:p>
            <a:r>
              <a:rPr lang="en-US" dirty="0"/>
              <a:t>Presentation Goals</a:t>
            </a:r>
          </a:p>
        </p:txBody>
      </p:sp>
      <p:graphicFrame>
        <p:nvGraphicFramePr>
          <p:cNvPr id="5" name="Content Placeholder 2">
            <a:extLst>
              <a:ext uri="{FF2B5EF4-FFF2-40B4-BE49-F238E27FC236}">
                <a16:creationId xmlns:a16="http://schemas.microsoft.com/office/drawing/2014/main" id="{F5C2EF33-893B-9C7D-FC05-92B0C85C5282}"/>
              </a:ext>
            </a:extLst>
          </p:cNvPr>
          <p:cNvGraphicFramePr>
            <a:graphicFrameLocks noGrp="1"/>
          </p:cNvGraphicFramePr>
          <p:nvPr>
            <p:ph idx="1"/>
            <p:extLst>
              <p:ext uri="{D42A27DB-BD31-4B8C-83A1-F6EECF244321}">
                <p14:modId xmlns:p14="http://schemas.microsoft.com/office/powerpoint/2010/main" val="3963458918"/>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78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5743-BF7E-D18F-62B2-444B9DDCEECE}"/>
              </a:ext>
            </a:extLst>
          </p:cNvPr>
          <p:cNvSpPr>
            <a:spLocks noGrp="1"/>
          </p:cNvSpPr>
          <p:nvPr>
            <p:ph type="title"/>
          </p:nvPr>
        </p:nvSpPr>
        <p:spPr/>
        <p:txBody>
          <a:bodyPr/>
          <a:lstStyle/>
          <a:p>
            <a:r>
              <a:rPr lang="en-US"/>
              <a:t>2019 Business Goals </a:t>
            </a:r>
            <a:endParaRPr lang="en-US" dirty="0"/>
          </a:p>
        </p:txBody>
      </p:sp>
      <p:graphicFrame>
        <p:nvGraphicFramePr>
          <p:cNvPr id="5" name="Content Placeholder 2">
            <a:extLst>
              <a:ext uri="{FF2B5EF4-FFF2-40B4-BE49-F238E27FC236}">
                <a16:creationId xmlns:a16="http://schemas.microsoft.com/office/drawing/2014/main" id="{5991A7C4-C6E3-61F2-098E-12088F2A335C}"/>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436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AE215-F332-7A45-4579-7BE358BC0B8A}"/>
              </a:ext>
            </a:extLst>
          </p:cNvPr>
          <p:cNvSpPr>
            <a:spLocks noGrp="1"/>
          </p:cNvSpPr>
          <p:nvPr>
            <p:ph type="title"/>
          </p:nvPr>
        </p:nvSpPr>
        <p:spPr>
          <a:xfrm>
            <a:off x="841248" y="251312"/>
            <a:ext cx="10506456" cy="1010264"/>
          </a:xfrm>
        </p:spPr>
        <p:txBody>
          <a:bodyPr anchor="ctr">
            <a:normAutofit/>
          </a:bodyPr>
          <a:lstStyle/>
          <a:p>
            <a:r>
              <a:rPr lang="en-US" dirty="0"/>
              <a:t>Process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67B4CEF-0861-1A50-755E-E37EA08E686F}"/>
              </a:ext>
            </a:extLst>
          </p:cNvPr>
          <p:cNvGraphicFramePr>
            <a:graphicFrameLocks noGrp="1"/>
          </p:cNvGraphicFramePr>
          <p:nvPr>
            <p:ph idx="1"/>
            <p:extLst>
              <p:ext uri="{D42A27DB-BD31-4B8C-83A1-F6EECF244321}">
                <p14:modId xmlns:p14="http://schemas.microsoft.com/office/powerpoint/2010/main" val="93069498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47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A6040-1CBC-5120-A1B4-04C5FE2841E5}"/>
              </a:ext>
            </a:extLst>
          </p:cNvPr>
          <p:cNvSpPr>
            <a:spLocks noGrp="1"/>
          </p:cNvSpPr>
          <p:nvPr>
            <p:ph type="title"/>
          </p:nvPr>
        </p:nvSpPr>
        <p:spPr>
          <a:xfrm>
            <a:off x="5296874" y="1076324"/>
            <a:ext cx="6272784" cy="1535051"/>
          </a:xfrm>
        </p:spPr>
        <p:txBody>
          <a:bodyPr anchor="b">
            <a:normAutofit/>
          </a:bodyPr>
          <a:lstStyle/>
          <a:p>
            <a:r>
              <a:rPr lang="en-US" sz="3300"/>
              <a:t>Strategy 1: </a:t>
            </a:r>
            <a:br>
              <a:rPr lang="en-US" sz="3300"/>
            </a:br>
            <a:r>
              <a:rPr lang="en-US" sz="3300"/>
              <a:t>Increase rental price of Top Profit Cars</a:t>
            </a:r>
          </a:p>
        </p:txBody>
      </p:sp>
      <p:pic>
        <p:nvPicPr>
          <p:cNvPr id="26" name="Graphic 7" descr="Car">
            <a:extLst>
              <a:ext uri="{FF2B5EF4-FFF2-40B4-BE49-F238E27FC236}">
                <a16:creationId xmlns:a16="http://schemas.microsoft.com/office/drawing/2014/main" id="{5F446317-4B92-CAC5-42ED-4EFC57C1E5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1283758"/>
            <a:ext cx="4217332" cy="4217332"/>
          </a:xfrm>
          <a:prstGeom prst="rect">
            <a:avLst/>
          </a:prstGeom>
        </p:spPr>
      </p:pic>
      <p:sp>
        <p:nvSpPr>
          <p:cNvPr id="27" name="Rectangle 12">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220BB9BC-B1D6-90DF-5F28-AC4482801441}"/>
              </a:ext>
            </a:extLst>
          </p:cNvPr>
          <p:cNvSpPr>
            <a:spLocks noGrp="1"/>
          </p:cNvSpPr>
          <p:nvPr>
            <p:ph idx="1"/>
          </p:nvPr>
        </p:nvSpPr>
        <p:spPr>
          <a:xfrm>
            <a:off x="5296874" y="3351276"/>
            <a:ext cx="6272784" cy="2825686"/>
          </a:xfrm>
        </p:spPr>
        <p:txBody>
          <a:bodyPr>
            <a:normAutofit/>
          </a:bodyPr>
          <a:lstStyle/>
          <a:p>
            <a:r>
              <a:rPr lang="en-US" sz="1800" i="1" dirty="0"/>
              <a:t>Top Profit Cars - cars with a net revenue in the top 5% in 2018 (200 cars out of 4000)</a:t>
            </a:r>
          </a:p>
          <a:p>
            <a:r>
              <a:rPr lang="en-US" sz="1800" dirty="0"/>
              <a:t>Increase the daily rental price of these cars by 25%</a:t>
            </a:r>
          </a:p>
          <a:p>
            <a:pPr lvl="1"/>
            <a:r>
              <a:rPr lang="en-US" sz="1800" dirty="0"/>
              <a:t>Daily rental price: $169.26 </a:t>
            </a:r>
            <a:r>
              <a:rPr lang="en-US" sz="1800" b="0" i="0" dirty="0">
                <a:effectLst/>
                <a:latin typeface="Google Sans"/>
              </a:rPr>
              <a:t>→</a:t>
            </a:r>
            <a:r>
              <a:rPr lang="en-US" sz="1800" dirty="0"/>
              <a:t> $211.58</a:t>
            </a:r>
          </a:p>
          <a:p>
            <a:r>
              <a:rPr lang="en-US" sz="1800" dirty="0"/>
              <a:t>New lowest car price $181.49</a:t>
            </a:r>
          </a:p>
          <a:p>
            <a:r>
              <a:rPr lang="en-US" sz="1800" dirty="0"/>
              <a:t>New  highest car price $235.60</a:t>
            </a:r>
          </a:p>
          <a:p>
            <a:r>
              <a:rPr lang="en-US" sz="1800" dirty="0"/>
              <a:t>Net revenue: $20,460,358 (   3.6%)</a:t>
            </a:r>
          </a:p>
        </p:txBody>
      </p:sp>
      <p:sp>
        <p:nvSpPr>
          <p:cNvPr id="4" name="Arrow: Down 3">
            <a:extLst>
              <a:ext uri="{FF2B5EF4-FFF2-40B4-BE49-F238E27FC236}">
                <a16:creationId xmlns:a16="http://schemas.microsoft.com/office/drawing/2014/main" id="{446D7A55-822B-2652-B9D5-8512F1EF30E2}"/>
              </a:ext>
            </a:extLst>
          </p:cNvPr>
          <p:cNvSpPr/>
          <p:nvPr/>
        </p:nvSpPr>
        <p:spPr>
          <a:xfrm rot="10800000">
            <a:off x="8553450" y="5794928"/>
            <a:ext cx="153228" cy="23481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950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676BC85E-13F7-D481-983A-13DCE70E79A6}"/>
              </a:ext>
            </a:extLst>
          </p:cNvPr>
          <p:cNvPicPr>
            <a:picLocks noChangeAspect="1"/>
          </p:cNvPicPr>
          <p:nvPr/>
        </p:nvPicPr>
        <p:blipFill rotWithShape="1">
          <a:blip r:embed="rId2"/>
          <a:srcRect r="682" b="1"/>
          <a:stretch/>
        </p:blipFill>
        <p:spPr>
          <a:xfrm>
            <a:off x="583656" y="499236"/>
            <a:ext cx="11024687" cy="5688918"/>
          </a:xfrm>
          <a:prstGeom prst="rect">
            <a:avLst/>
          </a:prstGeom>
        </p:spPr>
      </p:pic>
    </p:spTree>
    <p:extLst>
      <p:ext uri="{BB962C8B-B14F-4D97-AF65-F5344CB8AC3E}">
        <p14:creationId xmlns:p14="http://schemas.microsoft.com/office/powerpoint/2010/main" val="9046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4193A8-EB1D-7D85-F629-FE7151AB0A2B}"/>
              </a:ext>
            </a:extLst>
          </p:cNvPr>
          <p:cNvSpPr>
            <a:spLocks noGrp="1"/>
          </p:cNvSpPr>
          <p:nvPr>
            <p:ph type="title"/>
          </p:nvPr>
        </p:nvSpPr>
        <p:spPr>
          <a:xfrm>
            <a:off x="841246" y="978619"/>
            <a:ext cx="5991244" cy="1106424"/>
          </a:xfrm>
        </p:spPr>
        <p:txBody>
          <a:bodyPr>
            <a:normAutofit/>
          </a:bodyPr>
          <a:lstStyle/>
          <a:p>
            <a:r>
              <a:rPr lang="en-US" sz="2200" dirty="0"/>
              <a:t>Strategy 2:</a:t>
            </a:r>
            <a:br>
              <a:rPr lang="en-US" sz="2200" dirty="0"/>
            </a:br>
            <a:r>
              <a:rPr lang="en-US" sz="2200" dirty="0"/>
              <a:t>Remove cars that made a negative profit.</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EC5AD3B-0D9C-D528-5A26-D9ACA9463316}"/>
              </a:ext>
            </a:extLst>
          </p:cNvPr>
          <p:cNvSpPr>
            <a:spLocks noGrp="1"/>
          </p:cNvSpPr>
          <p:nvPr>
            <p:ph idx="1"/>
          </p:nvPr>
        </p:nvSpPr>
        <p:spPr>
          <a:xfrm>
            <a:off x="877458" y="2914293"/>
            <a:ext cx="5993892" cy="3560251"/>
          </a:xfrm>
        </p:spPr>
        <p:txBody>
          <a:bodyPr>
            <a:normAutofit/>
          </a:bodyPr>
          <a:lstStyle/>
          <a:p>
            <a:r>
              <a:rPr lang="en-US" sz="1800" dirty="0"/>
              <a:t>200 vehicles in Lariat’s 2018 fleet (5% of all vehicles) made a </a:t>
            </a:r>
            <a:r>
              <a:rPr lang="en-US" sz="1800" b="1" dirty="0">
                <a:solidFill>
                  <a:srgbClr val="C00000"/>
                </a:solidFill>
              </a:rPr>
              <a:t>negative profit </a:t>
            </a:r>
            <a:r>
              <a:rPr lang="en-US" sz="1800" dirty="0"/>
              <a:t>in 2018</a:t>
            </a:r>
          </a:p>
          <a:p>
            <a:r>
              <a:rPr lang="en-US" sz="1800" dirty="0"/>
              <a:t>Removing these vehicles for the 2019 fleet will reduce costs by </a:t>
            </a:r>
            <a:r>
              <a:rPr lang="en-US" sz="1800" b="1" dirty="0"/>
              <a:t>$</a:t>
            </a:r>
            <a:r>
              <a:rPr lang="en" sz="1800" b="1" dirty="0"/>
              <a:t>1,848,749 </a:t>
            </a:r>
            <a:r>
              <a:rPr lang="en-US" sz="1800" dirty="0"/>
              <a:t>and </a:t>
            </a:r>
            <a:r>
              <a:rPr lang="en-US" sz="1800" dirty="0">
                <a:solidFill>
                  <a:schemeClr val="accent3"/>
                </a:solidFill>
              </a:rPr>
              <a:t>increase net revenue to </a:t>
            </a:r>
            <a:r>
              <a:rPr lang="en-US" sz="1800" b="1" dirty="0">
                <a:solidFill>
                  <a:schemeClr val="accent3"/>
                </a:solidFill>
              </a:rPr>
              <a:t>$19,964,402 </a:t>
            </a:r>
          </a:p>
          <a:p>
            <a:endParaRPr lang="en-US" sz="1800" dirty="0"/>
          </a:p>
        </p:txBody>
      </p:sp>
      <p:graphicFrame>
        <p:nvGraphicFramePr>
          <p:cNvPr id="4" name="Chart 3">
            <a:extLst>
              <a:ext uri="{FF2B5EF4-FFF2-40B4-BE49-F238E27FC236}">
                <a16:creationId xmlns:a16="http://schemas.microsoft.com/office/drawing/2014/main" id="{23F674A8-88A5-4CEE-90EB-DD510B1C88F6}"/>
              </a:ext>
            </a:extLst>
          </p:cNvPr>
          <p:cNvGraphicFramePr>
            <a:graphicFrameLocks/>
          </p:cNvGraphicFramePr>
          <p:nvPr>
            <p:extLst>
              <p:ext uri="{D42A27DB-BD31-4B8C-83A1-F6EECF244321}">
                <p14:modId xmlns:p14="http://schemas.microsoft.com/office/powerpoint/2010/main" val="893859994"/>
              </p:ext>
            </p:extLst>
          </p:nvPr>
        </p:nvGraphicFramePr>
        <p:xfrm>
          <a:off x="7679814" y="630936"/>
          <a:ext cx="4097657" cy="5495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6672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2359</TotalTime>
  <Words>866</Words>
  <Application>Microsoft Office PowerPoint</Application>
  <PresentationFormat>Widescreen</PresentationFormat>
  <Paragraphs>82</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Google Sans</vt:lpstr>
      <vt:lpstr>Arial</vt:lpstr>
      <vt:lpstr>Calibri</vt:lpstr>
      <vt:lpstr>Neue Haas Grotesk Text Pro</vt:lpstr>
      <vt:lpstr>AccentBoxVTI</vt:lpstr>
      <vt:lpstr>Lariat: Profit Increase Analysis </vt:lpstr>
      <vt:lpstr>Background</vt:lpstr>
      <vt:lpstr>Lariat in 2018</vt:lpstr>
      <vt:lpstr>Presentation Goals</vt:lpstr>
      <vt:lpstr>2019 Business Goals </vt:lpstr>
      <vt:lpstr>Process</vt:lpstr>
      <vt:lpstr>Strategy 1:  Increase rental price of Top Profit Cars</vt:lpstr>
      <vt:lpstr>PowerPoint Presentation</vt:lpstr>
      <vt:lpstr>Strategy 2: Remove cars that made a negative profit.</vt:lpstr>
      <vt:lpstr>PowerPoint Presentation</vt:lpstr>
      <vt:lpstr>Strategy 3: Add a discount promotion to Mid Profit Cars.</vt:lpstr>
      <vt:lpstr>PowerPoint Presentation</vt:lpstr>
      <vt:lpstr>Additional recommendation for discounts</vt:lpstr>
      <vt:lpstr>Strategy 4: Combine all above strategies.</vt:lpstr>
      <vt:lpstr>PowerPoint Presentation</vt:lpstr>
      <vt:lpstr>Other possible scenarios</vt:lpstr>
      <vt:lpstr>Call to action</vt:lpstr>
      <vt:lpstr>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Profit Increase Analysis </dc:title>
  <dc:creator>Misa Chan</dc:creator>
  <cp:lastModifiedBy>Misa Chan</cp:lastModifiedBy>
  <cp:revision>11</cp:revision>
  <dcterms:created xsi:type="dcterms:W3CDTF">2023-10-04T07:32:40Z</dcterms:created>
  <dcterms:modified xsi:type="dcterms:W3CDTF">2023-11-14T23:08:14Z</dcterms:modified>
</cp:coreProperties>
</file>