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6"/>
  </p:notesMasterIdLst>
  <p:sldIdLst>
    <p:sldId id="256" r:id="rId2"/>
    <p:sldId id="257" r:id="rId3"/>
    <p:sldId id="258" r:id="rId4"/>
    <p:sldId id="259" r:id="rId5"/>
    <p:sldId id="260" r:id="rId6"/>
    <p:sldId id="271" r:id="rId7"/>
    <p:sldId id="261" r:id="rId8"/>
    <p:sldId id="262" r:id="rId9"/>
    <p:sldId id="263" r:id="rId10"/>
    <p:sldId id="267" r:id="rId11"/>
    <p:sldId id="264" r:id="rId12"/>
    <p:sldId id="265"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9671" autoAdjust="0"/>
  </p:normalViewPr>
  <p:slideViewPr>
    <p:cSldViewPr snapToGrid="0">
      <p:cViewPr varScale="1">
        <p:scale>
          <a:sx n="109" d="100"/>
          <a:sy n="109" d="100"/>
        </p:scale>
        <p:origin x="22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165F05-1E48-4A2D-8D3B-9EBAEA87500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92EC7E-10DE-45AD-A790-21739E5C431E}">
      <dgm:prSet/>
      <dgm:spPr/>
      <dgm:t>
        <a:bodyPr/>
        <a:lstStyle/>
        <a:p>
          <a:r>
            <a:rPr lang="en-US"/>
            <a:t>Hypothesis 1: </a:t>
          </a:r>
          <a:r>
            <a:rPr lang="en-US" b="1" i="0"/>
            <a:t>Decline in general health will have a high correlation with heart disease prevalence. General health is a risk factor of heart disease.</a:t>
          </a:r>
          <a:endParaRPr lang="en-US"/>
        </a:p>
      </dgm:t>
    </dgm:pt>
    <dgm:pt modelId="{5F8FF3E7-4F84-483B-B695-A2E34F446187}" type="parTrans" cxnId="{E7EAAF17-12F1-4F03-AD18-ADDCDB9F6658}">
      <dgm:prSet/>
      <dgm:spPr/>
      <dgm:t>
        <a:bodyPr/>
        <a:lstStyle/>
        <a:p>
          <a:endParaRPr lang="en-US"/>
        </a:p>
      </dgm:t>
    </dgm:pt>
    <dgm:pt modelId="{A1DE9E02-6E43-4DF0-B416-4407DC7BF505}" type="sibTrans" cxnId="{E7EAAF17-12F1-4F03-AD18-ADDCDB9F6658}">
      <dgm:prSet/>
      <dgm:spPr/>
      <dgm:t>
        <a:bodyPr/>
        <a:lstStyle/>
        <a:p>
          <a:endParaRPr lang="en-US"/>
        </a:p>
      </dgm:t>
    </dgm:pt>
    <dgm:pt modelId="{AAD6FABD-0DE2-4A3F-BBC2-9FD10D364A2F}">
      <dgm:prSet/>
      <dgm:spPr/>
      <dgm:t>
        <a:bodyPr/>
        <a:lstStyle/>
        <a:p>
          <a:r>
            <a:rPr lang="en-US" dirty="0"/>
            <a:t>To test this hypothesis, I used a Pearson correlation test on the ‘</a:t>
          </a:r>
          <a:r>
            <a:rPr lang="en-US" dirty="0" err="1"/>
            <a:t>GeneralHealthNumbers</a:t>
          </a:r>
          <a:r>
            <a:rPr lang="en-US" dirty="0"/>
            <a:t>’  column and the ‘</a:t>
          </a:r>
          <a:r>
            <a:rPr lang="en-US" dirty="0" err="1"/>
            <a:t>HadHD</a:t>
          </a:r>
          <a:r>
            <a:rPr lang="en-US" dirty="0"/>
            <a:t>’ column </a:t>
          </a:r>
        </a:p>
      </dgm:t>
    </dgm:pt>
    <dgm:pt modelId="{1FF4BB53-307C-4EFE-B07D-5A5262355D06}" type="parTrans" cxnId="{8DC236E2-4C73-4114-87DB-E249F0EA764A}">
      <dgm:prSet/>
      <dgm:spPr/>
      <dgm:t>
        <a:bodyPr/>
        <a:lstStyle/>
        <a:p>
          <a:endParaRPr lang="en-US"/>
        </a:p>
      </dgm:t>
    </dgm:pt>
    <dgm:pt modelId="{65B90BD4-A221-4E68-8D74-14C17AFA514A}" type="sibTrans" cxnId="{8DC236E2-4C73-4114-87DB-E249F0EA764A}">
      <dgm:prSet/>
      <dgm:spPr/>
      <dgm:t>
        <a:bodyPr/>
        <a:lstStyle/>
        <a:p>
          <a:endParaRPr lang="en-US"/>
        </a:p>
      </dgm:t>
    </dgm:pt>
    <dgm:pt modelId="{7DE86FC4-9052-47B4-AFB1-7C179D171742}">
      <dgm:prSet/>
      <dgm:spPr/>
      <dgm:t>
        <a:bodyPr/>
        <a:lstStyle/>
        <a:p>
          <a:r>
            <a:rPr lang="en-US"/>
            <a:t>Correlation coefficient = -0.23</a:t>
          </a:r>
        </a:p>
      </dgm:t>
    </dgm:pt>
    <dgm:pt modelId="{950E7C72-ADAC-49CC-8EF9-CF03F76B6CF3}" type="parTrans" cxnId="{AEA1ED3E-1256-424F-BAF5-340DDA5089CF}">
      <dgm:prSet/>
      <dgm:spPr/>
      <dgm:t>
        <a:bodyPr/>
        <a:lstStyle/>
        <a:p>
          <a:endParaRPr lang="en-US"/>
        </a:p>
      </dgm:t>
    </dgm:pt>
    <dgm:pt modelId="{69466A6B-C415-4674-9824-B8097CDA80CB}" type="sibTrans" cxnId="{AEA1ED3E-1256-424F-BAF5-340DDA5089CF}">
      <dgm:prSet/>
      <dgm:spPr/>
      <dgm:t>
        <a:bodyPr/>
        <a:lstStyle/>
        <a:p>
          <a:endParaRPr lang="en-US"/>
        </a:p>
      </dgm:t>
    </dgm:pt>
    <dgm:pt modelId="{F713F13F-5B3A-4F90-86F7-45CDB4F568DA}">
      <dgm:prSet/>
      <dgm:spPr/>
      <dgm:t>
        <a:bodyPr/>
        <a:lstStyle/>
        <a:p>
          <a:r>
            <a:rPr lang="en-US"/>
            <a:t>P-value = &lt;0.05</a:t>
          </a:r>
        </a:p>
      </dgm:t>
    </dgm:pt>
    <dgm:pt modelId="{820DA1DD-0FD3-49A3-BA28-09968AFC7545}" type="parTrans" cxnId="{8FB941B0-1D76-4C10-959D-59157316BDC8}">
      <dgm:prSet/>
      <dgm:spPr/>
      <dgm:t>
        <a:bodyPr/>
        <a:lstStyle/>
        <a:p>
          <a:endParaRPr lang="en-US"/>
        </a:p>
      </dgm:t>
    </dgm:pt>
    <dgm:pt modelId="{EA67639D-4DEF-442B-A4E6-DB49707D5CC2}" type="sibTrans" cxnId="{8FB941B0-1D76-4C10-959D-59157316BDC8}">
      <dgm:prSet/>
      <dgm:spPr/>
      <dgm:t>
        <a:bodyPr/>
        <a:lstStyle/>
        <a:p>
          <a:endParaRPr lang="en-US"/>
        </a:p>
      </dgm:t>
    </dgm:pt>
    <dgm:pt modelId="{41CA94C7-9218-4C82-A84A-E33F0226DDAF}">
      <dgm:prSet/>
      <dgm:spPr/>
      <dgm:t>
        <a:bodyPr/>
        <a:lstStyle/>
        <a:p>
          <a:r>
            <a:rPr lang="en-US"/>
            <a:t>Since this is a relatively high coefficient value and since the p-value is close to 0 (and therefore statistically significant), general health appears to be a statistically significant correlation to heart disease prevalence. </a:t>
          </a:r>
        </a:p>
      </dgm:t>
    </dgm:pt>
    <dgm:pt modelId="{6A5B9CAB-C351-4DD7-969A-A416743D6B56}" type="parTrans" cxnId="{76882C89-AFD6-4FAE-9FE5-C4017179F583}">
      <dgm:prSet/>
      <dgm:spPr/>
      <dgm:t>
        <a:bodyPr/>
        <a:lstStyle/>
        <a:p>
          <a:endParaRPr lang="en-US"/>
        </a:p>
      </dgm:t>
    </dgm:pt>
    <dgm:pt modelId="{B3BFBA25-E698-46B0-8F9B-277597443C6E}" type="sibTrans" cxnId="{76882C89-AFD6-4FAE-9FE5-C4017179F583}">
      <dgm:prSet/>
      <dgm:spPr/>
      <dgm:t>
        <a:bodyPr/>
        <a:lstStyle/>
        <a:p>
          <a:endParaRPr lang="en-US"/>
        </a:p>
      </dgm:t>
    </dgm:pt>
    <dgm:pt modelId="{B8D66B69-0021-47B3-9FE5-E44C9712423E}">
      <dgm:prSet/>
      <dgm:spPr/>
      <dgm:t>
        <a:bodyPr/>
        <a:lstStyle/>
        <a:p>
          <a:r>
            <a:rPr lang="en-US"/>
            <a:t>Conclusion: </a:t>
          </a:r>
          <a:r>
            <a:rPr lang="en-US" b="1"/>
            <a:t>Heart disease has a weak but statistically significant correlation with a decline in general health.</a:t>
          </a:r>
          <a:endParaRPr lang="en-US"/>
        </a:p>
      </dgm:t>
    </dgm:pt>
    <dgm:pt modelId="{5028C2B5-7921-4861-8436-1C42C8855A4D}" type="parTrans" cxnId="{EA63142C-5E9E-494E-95BB-B612134E949C}">
      <dgm:prSet/>
      <dgm:spPr/>
      <dgm:t>
        <a:bodyPr/>
        <a:lstStyle/>
        <a:p>
          <a:endParaRPr lang="en-US"/>
        </a:p>
      </dgm:t>
    </dgm:pt>
    <dgm:pt modelId="{A27C7C68-3BB3-4AC4-BCAD-4E607846EA63}" type="sibTrans" cxnId="{EA63142C-5E9E-494E-95BB-B612134E949C}">
      <dgm:prSet/>
      <dgm:spPr/>
      <dgm:t>
        <a:bodyPr/>
        <a:lstStyle/>
        <a:p>
          <a:endParaRPr lang="en-US"/>
        </a:p>
      </dgm:t>
    </dgm:pt>
    <dgm:pt modelId="{30C660F5-CD5F-4D57-ABC2-1099698B4ABF}" type="pres">
      <dgm:prSet presAssocID="{D7165F05-1E48-4A2D-8D3B-9EBAEA87500B}" presName="root" presStyleCnt="0">
        <dgm:presLayoutVars>
          <dgm:dir/>
          <dgm:resizeHandles val="exact"/>
        </dgm:presLayoutVars>
      </dgm:prSet>
      <dgm:spPr/>
    </dgm:pt>
    <dgm:pt modelId="{8F2A5AF3-5B09-4B2E-890D-9C8C688372E7}" type="pres">
      <dgm:prSet presAssocID="{8B92EC7E-10DE-45AD-A790-21739E5C431E}" presName="compNode" presStyleCnt="0"/>
      <dgm:spPr/>
    </dgm:pt>
    <dgm:pt modelId="{BADF7199-6FF9-4096-B741-5510EB3B433A}" type="pres">
      <dgm:prSet presAssocID="{8B92EC7E-10DE-45AD-A790-21739E5C431E}" presName="bgRect" presStyleLbl="bgShp" presStyleIdx="0" presStyleCnt="6"/>
      <dgm:spPr/>
    </dgm:pt>
    <dgm:pt modelId="{4E168C53-C913-4DE5-B3A0-8E7C54E6CEDE}" type="pres">
      <dgm:prSet presAssocID="{8B92EC7E-10DE-45AD-A790-21739E5C431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Organ"/>
        </a:ext>
      </dgm:extLst>
    </dgm:pt>
    <dgm:pt modelId="{397AE1F5-D4C2-4431-AF45-671AA9B1D9EA}" type="pres">
      <dgm:prSet presAssocID="{8B92EC7E-10DE-45AD-A790-21739E5C431E}" presName="spaceRect" presStyleCnt="0"/>
      <dgm:spPr/>
    </dgm:pt>
    <dgm:pt modelId="{66E3A373-B729-44B2-A92A-5C287990A677}" type="pres">
      <dgm:prSet presAssocID="{8B92EC7E-10DE-45AD-A790-21739E5C431E}" presName="parTx" presStyleLbl="revTx" presStyleIdx="0" presStyleCnt="6">
        <dgm:presLayoutVars>
          <dgm:chMax val="0"/>
          <dgm:chPref val="0"/>
        </dgm:presLayoutVars>
      </dgm:prSet>
      <dgm:spPr/>
    </dgm:pt>
    <dgm:pt modelId="{06388C9C-E774-4E5B-8528-D18639BA72C3}" type="pres">
      <dgm:prSet presAssocID="{A1DE9E02-6E43-4DF0-B416-4407DC7BF505}" presName="sibTrans" presStyleCnt="0"/>
      <dgm:spPr/>
    </dgm:pt>
    <dgm:pt modelId="{FA6D314C-07FB-4D6C-891B-DB82BA655D53}" type="pres">
      <dgm:prSet presAssocID="{AAD6FABD-0DE2-4A3F-BBC2-9FD10D364A2F}" presName="compNode" presStyleCnt="0"/>
      <dgm:spPr/>
    </dgm:pt>
    <dgm:pt modelId="{F0D9619E-B88F-44F8-A484-562DCE0265A3}" type="pres">
      <dgm:prSet presAssocID="{AAD6FABD-0DE2-4A3F-BBC2-9FD10D364A2F}" presName="bgRect" presStyleLbl="bgShp" presStyleIdx="1" presStyleCnt="6"/>
      <dgm:spPr/>
    </dgm:pt>
    <dgm:pt modelId="{EF669BA5-AC54-44FE-9C69-D3FA9B7B590D}" type="pres">
      <dgm:prSet presAssocID="{AAD6FABD-0DE2-4A3F-BBC2-9FD10D364A2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3EA2ECA-6806-44E6-A206-99FD9BDDDA6E}" type="pres">
      <dgm:prSet presAssocID="{AAD6FABD-0DE2-4A3F-BBC2-9FD10D364A2F}" presName="spaceRect" presStyleCnt="0"/>
      <dgm:spPr/>
    </dgm:pt>
    <dgm:pt modelId="{D98D3359-9A3C-4172-8602-66C8809B861D}" type="pres">
      <dgm:prSet presAssocID="{AAD6FABD-0DE2-4A3F-BBC2-9FD10D364A2F}" presName="parTx" presStyleLbl="revTx" presStyleIdx="1" presStyleCnt="6">
        <dgm:presLayoutVars>
          <dgm:chMax val="0"/>
          <dgm:chPref val="0"/>
        </dgm:presLayoutVars>
      </dgm:prSet>
      <dgm:spPr/>
    </dgm:pt>
    <dgm:pt modelId="{FB4D2447-55C1-425A-83D2-9F47C761F514}" type="pres">
      <dgm:prSet presAssocID="{65B90BD4-A221-4E68-8D74-14C17AFA514A}" presName="sibTrans" presStyleCnt="0"/>
      <dgm:spPr/>
    </dgm:pt>
    <dgm:pt modelId="{7DC07CD0-E0FC-4230-8814-923EA4A72AB9}" type="pres">
      <dgm:prSet presAssocID="{7DE86FC4-9052-47B4-AFB1-7C179D171742}" presName="compNode" presStyleCnt="0"/>
      <dgm:spPr/>
    </dgm:pt>
    <dgm:pt modelId="{7E248456-4DD1-4839-9DD9-0DDD3C3378ED}" type="pres">
      <dgm:prSet presAssocID="{7DE86FC4-9052-47B4-AFB1-7C179D171742}" presName="bgRect" presStyleLbl="bgShp" presStyleIdx="2" presStyleCnt="6"/>
      <dgm:spPr/>
    </dgm:pt>
    <dgm:pt modelId="{516E4E1C-E042-4EFF-A72F-C1648DD5283D}" type="pres">
      <dgm:prSet presAssocID="{7DE86FC4-9052-47B4-AFB1-7C179D17174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DA2206CE-752B-470D-A02C-AA754098EEE9}" type="pres">
      <dgm:prSet presAssocID="{7DE86FC4-9052-47B4-AFB1-7C179D171742}" presName="spaceRect" presStyleCnt="0"/>
      <dgm:spPr/>
    </dgm:pt>
    <dgm:pt modelId="{A00D9DE3-C37B-4331-9373-DD1F3BF60895}" type="pres">
      <dgm:prSet presAssocID="{7DE86FC4-9052-47B4-AFB1-7C179D171742}" presName="parTx" presStyleLbl="revTx" presStyleIdx="2" presStyleCnt="6">
        <dgm:presLayoutVars>
          <dgm:chMax val="0"/>
          <dgm:chPref val="0"/>
        </dgm:presLayoutVars>
      </dgm:prSet>
      <dgm:spPr/>
    </dgm:pt>
    <dgm:pt modelId="{C3C1796F-F942-4411-B5DE-966A3459AD06}" type="pres">
      <dgm:prSet presAssocID="{69466A6B-C415-4674-9824-B8097CDA80CB}" presName="sibTrans" presStyleCnt="0"/>
      <dgm:spPr/>
    </dgm:pt>
    <dgm:pt modelId="{B1D0C4F3-C9DA-41F5-9740-7DDE614B28E2}" type="pres">
      <dgm:prSet presAssocID="{F713F13F-5B3A-4F90-86F7-45CDB4F568DA}" presName="compNode" presStyleCnt="0"/>
      <dgm:spPr/>
    </dgm:pt>
    <dgm:pt modelId="{E3A4D31E-9E21-4465-A509-D01F5667531A}" type="pres">
      <dgm:prSet presAssocID="{F713F13F-5B3A-4F90-86F7-45CDB4F568DA}" presName="bgRect" presStyleLbl="bgShp" presStyleIdx="3" presStyleCnt="6"/>
      <dgm:spPr/>
    </dgm:pt>
    <dgm:pt modelId="{98FCB0A6-95E5-4337-BEAF-6F603BD0970F}" type="pres">
      <dgm:prSet presAssocID="{F713F13F-5B3A-4F90-86F7-45CDB4F568D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nn Diagram"/>
        </a:ext>
      </dgm:extLst>
    </dgm:pt>
    <dgm:pt modelId="{F7B6F943-C8F8-4113-9179-64E3D52AB865}" type="pres">
      <dgm:prSet presAssocID="{F713F13F-5B3A-4F90-86F7-45CDB4F568DA}" presName="spaceRect" presStyleCnt="0"/>
      <dgm:spPr/>
    </dgm:pt>
    <dgm:pt modelId="{08F1D85B-5C4F-44BE-93A6-825211115E0C}" type="pres">
      <dgm:prSet presAssocID="{F713F13F-5B3A-4F90-86F7-45CDB4F568DA}" presName="parTx" presStyleLbl="revTx" presStyleIdx="3" presStyleCnt="6">
        <dgm:presLayoutVars>
          <dgm:chMax val="0"/>
          <dgm:chPref val="0"/>
        </dgm:presLayoutVars>
      </dgm:prSet>
      <dgm:spPr/>
    </dgm:pt>
    <dgm:pt modelId="{133B58DC-7038-4115-9CED-F9DB0CF0B376}" type="pres">
      <dgm:prSet presAssocID="{EA67639D-4DEF-442B-A4E6-DB49707D5CC2}" presName="sibTrans" presStyleCnt="0"/>
      <dgm:spPr/>
    </dgm:pt>
    <dgm:pt modelId="{318E5247-1771-48B3-ACFE-74B7A50337FE}" type="pres">
      <dgm:prSet presAssocID="{41CA94C7-9218-4C82-A84A-E33F0226DDAF}" presName="compNode" presStyleCnt="0"/>
      <dgm:spPr/>
    </dgm:pt>
    <dgm:pt modelId="{9D76FAE9-87C0-4ABE-95ED-F63CA63D25D7}" type="pres">
      <dgm:prSet presAssocID="{41CA94C7-9218-4C82-A84A-E33F0226DDAF}" presName="bgRect" presStyleLbl="bgShp" presStyleIdx="4" presStyleCnt="6"/>
      <dgm:spPr/>
    </dgm:pt>
    <dgm:pt modelId="{4E34CE75-064A-4A0F-94A7-6124638DD23B}" type="pres">
      <dgm:prSet presAssocID="{41CA94C7-9218-4C82-A84A-E33F0226DDA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Bar Chart"/>
        </a:ext>
      </dgm:extLst>
    </dgm:pt>
    <dgm:pt modelId="{C1CCA8F9-24F9-41C1-98BD-03A204D5F328}" type="pres">
      <dgm:prSet presAssocID="{41CA94C7-9218-4C82-A84A-E33F0226DDAF}" presName="spaceRect" presStyleCnt="0"/>
      <dgm:spPr/>
    </dgm:pt>
    <dgm:pt modelId="{09736CED-40F4-4181-B9CD-31C5CF8C5F09}" type="pres">
      <dgm:prSet presAssocID="{41CA94C7-9218-4C82-A84A-E33F0226DDAF}" presName="parTx" presStyleLbl="revTx" presStyleIdx="4" presStyleCnt="6">
        <dgm:presLayoutVars>
          <dgm:chMax val="0"/>
          <dgm:chPref val="0"/>
        </dgm:presLayoutVars>
      </dgm:prSet>
      <dgm:spPr/>
    </dgm:pt>
    <dgm:pt modelId="{5BDD9EE0-C740-42B1-A17B-01F266239AFF}" type="pres">
      <dgm:prSet presAssocID="{B3BFBA25-E698-46B0-8F9B-277597443C6E}" presName="sibTrans" presStyleCnt="0"/>
      <dgm:spPr/>
    </dgm:pt>
    <dgm:pt modelId="{7D3567D0-F8EA-499D-8954-E4DA463F17B1}" type="pres">
      <dgm:prSet presAssocID="{B8D66B69-0021-47B3-9FE5-E44C9712423E}" presName="compNode" presStyleCnt="0"/>
      <dgm:spPr/>
    </dgm:pt>
    <dgm:pt modelId="{7E766952-73D6-4B6A-BA59-47E21E141B20}" type="pres">
      <dgm:prSet presAssocID="{B8D66B69-0021-47B3-9FE5-E44C9712423E}" presName="bgRect" presStyleLbl="bgShp" presStyleIdx="5" presStyleCnt="6"/>
      <dgm:spPr/>
    </dgm:pt>
    <dgm:pt modelId="{499C2208-02F6-4FC7-B287-62FBAE33E275}" type="pres">
      <dgm:prSet presAssocID="{B8D66B69-0021-47B3-9FE5-E44C9712423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rtbeat"/>
        </a:ext>
      </dgm:extLst>
    </dgm:pt>
    <dgm:pt modelId="{3B5F182B-A46D-4C6F-84D5-F7FD9A2FA151}" type="pres">
      <dgm:prSet presAssocID="{B8D66B69-0021-47B3-9FE5-E44C9712423E}" presName="spaceRect" presStyleCnt="0"/>
      <dgm:spPr/>
    </dgm:pt>
    <dgm:pt modelId="{0AE33AFE-10C1-4025-B0C6-986B9DE2C673}" type="pres">
      <dgm:prSet presAssocID="{B8D66B69-0021-47B3-9FE5-E44C9712423E}" presName="parTx" presStyleLbl="revTx" presStyleIdx="5" presStyleCnt="6">
        <dgm:presLayoutVars>
          <dgm:chMax val="0"/>
          <dgm:chPref val="0"/>
        </dgm:presLayoutVars>
      </dgm:prSet>
      <dgm:spPr/>
    </dgm:pt>
  </dgm:ptLst>
  <dgm:cxnLst>
    <dgm:cxn modelId="{E7EAAF17-12F1-4F03-AD18-ADDCDB9F6658}" srcId="{D7165F05-1E48-4A2D-8D3B-9EBAEA87500B}" destId="{8B92EC7E-10DE-45AD-A790-21739E5C431E}" srcOrd="0" destOrd="0" parTransId="{5F8FF3E7-4F84-483B-B695-A2E34F446187}" sibTransId="{A1DE9E02-6E43-4DF0-B416-4407DC7BF505}"/>
    <dgm:cxn modelId="{05E1351F-CF5E-4E3F-8AAB-F7B16FCC3398}" type="presOf" srcId="{7DE86FC4-9052-47B4-AFB1-7C179D171742}" destId="{A00D9DE3-C37B-4331-9373-DD1F3BF60895}" srcOrd="0" destOrd="0" presId="urn:microsoft.com/office/officeart/2018/2/layout/IconVerticalSolidList"/>
    <dgm:cxn modelId="{EA63142C-5E9E-494E-95BB-B612134E949C}" srcId="{D7165F05-1E48-4A2D-8D3B-9EBAEA87500B}" destId="{B8D66B69-0021-47B3-9FE5-E44C9712423E}" srcOrd="5" destOrd="0" parTransId="{5028C2B5-7921-4861-8436-1C42C8855A4D}" sibTransId="{A27C7C68-3BB3-4AC4-BCAD-4E607846EA63}"/>
    <dgm:cxn modelId="{AEA1ED3E-1256-424F-BAF5-340DDA5089CF}" srcId="{D7165F05-1E48-4A2D-8D3B-9EBAEA87500B}" destId="{7DE86FC4-9052-47B4-AFB1-7C179D171742}" srcOrd="2" destOrd="0" parTransId="{950E7C72-ADAC-49CC-8EF9-CF03F76B6CF3}" sibTransId="{69466A6B-C415-4674-9824-B8097CDA80CB}"/>
    <dgm:cxn modelId="{76C47462-8CF4-4A1A-847D-41A82139C29F}" type="presOf" srcId="{41CA94C7-9218-4C82-A84A-E33F0226DDAF}" destId="{09736CED-40F4-4181-B9CD-31C5CF8C5F09}" srcOrd="0" destOrd="0" presId="urn:microsoft.com/office/officeart/2018/2/layout/IconVerticalSolidList"/>
    <dgm:cxn modelId="{76882C89-AFD6-4FAE-9FE5-C4017179F583}" srcId="{D7165F05-1E48-4A2D-8D3B-9EBAEA87500B}" destId="{41CA94C7-9218-4C82-A84A-E33F0226DDAF}" srcOrd="4" destOrd="0" parTransId="{6A5B9CAB-C351-4DD7-969A-A416743D6B56}" sibTransId="{B3BFBA25-E698-46B0-8F9B-277597443C6E}"/>
    <dgm:cxn modelId="{930C518F-51CF-48E7-911E-4A8E3E8DF508}" type="presOf" srcId="{D7165F05-1E48-4A2D-8D3B-9EBAEA87500B}" destId="{30C660F5-CD5F-4D57-ABC2-1099698B4ABF}" srcOrd="0" destOrd="0" presId="urn:microsoft.com/office/officeart/2018/2/layout/IconVerticalSolidList"/>
    <dgm:cxn modelId="{61424396-9C96-4965-9AA2-06ABA7D934A0}" type="presOf" srcId="{B8D66B69-0021-47B3-9FE5-E44C9712423E}" destId="{0AE33AFE-10C1-4025-B0C6-986B9DE2C673}" srcOrd="0" destOrd="0" presId="urn:microsoft.com/office/officeart/2018/2/layout/IconVerticalSolidList"/>
    <dgm:cxn modelId="{5BCAD59C-1E8D-4D53-BF43-94A2D1C01B4B}" type="presOf" srcId="{AAD6FABD-0DE2-4A3F-BBC2-9FD10D364A2F}" destId="{D98D3359-9A3C-4172-8602-66C8809B861D}" srcOrd="0" destOrd="0" presId="urn:microsoft.com/office/officeart/2018/2/layout/IconVerticalSolidList"/>
    <dgm:cxn modelId="{470A43A0-A27B-4244-900B-2A49D20631B8}" type="presOf" srcId="{8B92EC7E-10DE-45AD-A790-21739E5C431E}" destId="{66E3A373-B729-44B2-A92A-5C287990A677}" srcOrd="0" destOrd="0" presId="urn:microsoft.com/office/officeart/2018/2/layout/IconVerticalSolidList"/>
    <dgm:cxn modelId="{8FB941B0-1D76-4C10-959D-59157316BDC8}" srcId="{D7165F05-1E48-4A2D-8D3B-9EBAEA87500B}" destId="{F713F13F-5B3A-4F90-86F7-45CDB4F568DA}" srcOrd="3" destOrd="0" parTransId="{820DA1DD-0FD3-49A3-BA28-09968AFC7545}" sibTransId="{EA67639D-4DEF-442B-A4E6-DB49707D5CC2}"/>
    <dgm:cxn modelId="{8DC236E2-4C73-4114-87DB-E249F0EA764A}" srcId="{D7165F05-1E48-4A2D-8D3B-9EBAEA87500B}" destId="{AAD6FABD-0DE2-4A3F-BBC2-9FD10D364A2F}" srcOrd="1" destOrd="0" parTransId="{1FF4BB53-307C-4EFE-B07D-5A5262355D06}" sibTransId="{65B90BD4-A221-4E68-8D74-14C17AFA514A}"/>
    <dgm:cxn modelId="{B4D457EE-25CD-4135-939B-562573D1927C}" type="presOf" srcId="{F713F13F-5B3A-4F90-86F7-45CDB4F568DA}" destId="{08F1D85B-5C4F-44BE-93A6-825211115E0C}" srcOrd="0" destOrd="0" presId="urn:microsoft.com/office/officeart/2018/2/layout/IconVerticalSolidList"/>
    <dgm:cxn modelId="{1FFF8DC6-B6FF-4DA2-B5B0-894D4C911D8C}" type="presParOf" srcId="{30C660F5-CD5F-4D57-ABC2-1099698B4ABF}" destId="{8F2A5AF3-5B09-4B2E-890D-9C8C688372E7}" srcOrd="0" destOrd="0" presId="urn:microsoft.com/office/officeart/2018/2/layout/IconVerticalSolidList"/>
    <dgm:cxn modelId="{D496E37D-7B43-4876-B325-1A2F433E85BD}" type="presParOf" srcId="{8F2A5AF3-5B09-4B2E-890D-9C8C688372E7}" destId="{BADF7199-6FF9-4096-B741-5510EB3B433A}" srcOrd="0" destOrd="0" presId="urn:microsoft.com/office/officeart/2018/2/layout/IconVerticalSolidList"/>
    <dgm:cxn modelId="{071D7638-23EF-4210-9DD5-BFBE16906CFD}" type="presParOf" srcId="{8F2A5AF3-5B09-4B2E-890D-9C8C688372E7}" destId="{4E168C53-C913-4DE5-B3A0-8E7C54E6CEDE}" srcOrd="1" destOrd="0" presId="urn:microsoft.com/office/officeart/2018/2/layout/IconVerticalSolidList"/>
    <dgm:cxn modelId="{0848C092-FBAE-4D0A-BF6D-857B343BC74E}" type="presParOf" srcId="{8F2A5AF3-5B09-4B2E-890D-9C8C688372E7}" destId="{397AE1F5-D4C2-4431-AF45-671AA9B1D9EA}" srcOrd="2" destOrd="0" presId="urn:microsoft.com/office/officeart/2018/2/layout/IconVerticalSolidList"/>
    <dgm:cxn modelId="{18514DBA-A398-4230-834A-29FDF8B4B43D}" type="presParOf" srcId="{8F2A5AF3-5B09-4B2E-890D-9C8C688372E7}" destId="{66E3A373-B729-44B2-A92A-5C287990A677}" srcOrd="3" destOrd="0" presId="urn:microsoft.com/office/officeart/2018/2/layout/IconVerticalSolidList"/>
    <dgm:cxn modelId="{EF28B1D3-C3F6-4368-96C7-D581F780FE8C}" type="presParOf" srcId="{30C660F5-CD5F-4D57-ABC2-1099698B4ABF}" destId="{06388C9C-E774-4E5B-8528-D18639BA72C3}" srcOrd="1" destOrd="0" presId="urn:microsoft.com/office/officeart/2018/2/layout/IconVerticalSolidList"/>
    <dgm:cxn modelId="{DA2DEB6E-4F1C-4278-9290-14DDB93B6A0D}" type="presParOf" srcId="{30C660F5-CD5F-4D57-ABC2-1099698B4ABF}" destId="{FA6D314C-07FB-4D6C-891B-DB82BA655D53}" srcOrd="2" destOrd="0" presId="urn:microsoft.com/office/officeart/2018/2/layout/IconVerticalSolidList"/>
    <dgm:cxn modelId="{7DC613F4-9754-482E-A417-3E53D0AC3511}" type="presParOf" srcId="{FA6D314C-07FB-4D6C-891B-DB82BA655D53}" destId="{F0D9619E-B88F-44F8-A484-562DCE0265A3}" srcOrd="0" destOrd="0" presId="urn:microsoft.com/office/officeart/2018/2/layout/IconVerticalSolidList"/>
    <dgm:cxn modelId="{CCE7AADF-91D9-411E-B6B8-8D5B98250599}" type="presParOf" srcId="{FA6D314C-07FB-4D6C-891B-DB82BA655D53}" destId="{EF669BA5-AC54-44FE-9C69-D3FA9B7B590D}" srcOrd="1" destOrd="0" presId="urn:microsoft.com/office/officeart/2018/2/layout/IconVerticalSolidList"/>
    <dgm:cxn modelId="{F3D3995A-03A8-4E07-A106-7ABCB416EE88}" type="presParOf" srcId="{FA6D314C-07FB-4D6C-891B-DB82BA655D53}" destId="{53EA2ECA-6806-44E6-A206-99FD9BDDDA6E}" srcOrd="2" destOrd="0" presId="urn:microsoft.com/office/officeart/2018/2/layout/IconVerticalSolidList"/>
    <dgm:cxn modelId="{977E0AF2-80A4-499A-B89C-C38C36B499DA}" type="presParOf" srcId="{FA6D314C-07FB-4D6C-891B-DB82BA655D53}" destId="{D98D3359-9A3C-4172-8602-66C8809B861D}" srcOrd="3" destOrd="0" presId="urn:microsoft.com/office/officeart/2018/2/layout/IconVerticalSolidList"/>
    <dgm:cxn modelId="{A8388026-A31B-439F-81E5-D172AA5408EA}" type="presParOf" srcId="{30C660F5-CD5F-4D57-ABC2-1099698B4ABF}" destId="{FB4D2447-55C1-425A-83D2-9F47C761F514}" srcOrd="3" destOrd="0" presId="urn:microsoft.com/office/officeart/2018/2/layout/IconVerticalSolidList"/>
    <dgm:cxn modelId="{E655058A-75AB-4878-A49E-6F2FD5BDE747}" type="presParOf" srcId="{30C660F5-CD5F-4D57-ABC2-1099698B4ABF}" destId="{7DC07CD0-E0FC-4230-8814-923EA4A72AB9}" srcOrd="4" destOrd="0" presId="urn:microsoft.com/office/officeart/2018/2/layout/IconVerticalSolidList"/>
    <dgm:cxn modelId="{A00E6A54-F446-45AE-91F5-45B1DA45B460}" type="presParOf" srcId="{7DC07CD0-E0FC-4230-8814-923EA4A72AB9}" destId="{7E248456-4DD1-4839-9DD9-0DDD3C3378ED}" srcOrd="0" destOrd="0" presId="urn:microsoft.com/office/officeart/2018/2/layout/IconVerticalSolidList"/>
    <dgm:cxn modelId="{690E1C2F-69EE-40C9-B4DE-E2D1D468CCA0}" type="presParOf" srcId="{7DC07CD0-E0FC-4230-8814-923EA4A72AB9}" destId="{516E4E1C-E042-4EFF-A72F-C1648DD5283D}" srcOrd="1" destOrd="0" presId="urn:microsoft.com/office/officeart/2018/2/layout/IconVerticalSolidList"/>
    <dgm:cxn modelId="{42739B92-D39F-4AC3-AB4F-3949A311CABE}" type="presParOf" srcId="{7DC07CD0-E0FC-4230-8814-923EA4A72AB9}" destId="{DA2206CE-752B-470D-A02C-AA754098EEE9}" srcOrd="2" destOrd="0" presId="urn:microsoft.com/office/officeart/2018/2/layout/IconVerticalSolidList"/>
    <dgm:cxn modelId="{B75D04EF-13CB-412C-816A-8EB1F3D9D701}" type="presParOf" srcId="{7DC07CD0-E0FC-4230-8814-923EA4A72AB9}" destId="{A00D9DE3-C37B-4331-9373-DD1F3BF60895}" srcOrd="3" destOrd="0" presId="urn:microsoft.com/office/officeart/2018/2/layout/IconVerticalSolidList"/>
    <dgm:cxn modelId="{220EF971-B0D8-47E1-BA81-13E2FF617751}" type="presParOf" srcId="{30C660F5-CD5F-4D57-ABC2-1099698B4ABF}" destId="{C3C1796F-F942-4411-B5DE-966A3459AD06}" srcOrd="5" destOrd="0" presId="urn:microsoft.com/office/officeart/2018/2/layout/IconVerticalSolidList"/>
    <dgm:cxn modelId="{39C36CD7-3ADC-486E-9ED3-D531BADEABE6}" type="presParOf" srcId="{30C660F5-CD5F-4D57-ABC2-1099698B4ABF}" destId="{B1D0C4F3-C9DA-41F5-9740-7DDE614B28E2}" srcOrd="6" destOrd="0" presId="urn:microsoft.com/office/officeart/2018/2/layout/IconVerticalSolidList"/>
    <dgm:cxn modelId="{CAD99994-7E54-4CD8-BB0B-9AFB8F3E059A}" type="presParOf" srcId="{B1D0C4F3-C9DA-41F5-9740-7DDE614B28E2}" destId="{E3A4D31E-9E21-4465-A509-D01F5667531A}" srcOrd="0" destOrd="0" presId="urn:microsoft.com/office/officeart/2018/2/layout/IconVerticalSolidList"/>
    <dgm:cxn modelId="{121C40BA-4937-4320-87B5-D41710DEC67C}" type="presParOf" srcId="{B1D0C4F3-C9DA-41F5-9740-7DDE614B28E2}" destId="{98FCB0A6-95E5-4337-BEAF-6F603BD0970F}" srcOrd="1" destOrd="0" presId="urn:microsoft.com/office/officeart/2018/2/layout/IconVerticalSolidList"/>
    <dgm:cxn modelId="{80589E21-37F1-48C7-8A78-CAAB784A83FA}" type="presParOf" srcId="{B1D0C4F3-C9DA-41F5-9740-7DDE614B28E2}" destId="{F7B6F943-C8F8-4113-9179-64E3D52AB865}" srcOrd="2" destOrd="0" presId="urn:microsoft.com/office/officeart/2018/2/layout/IconVerticalSolidList"/>
    <dgm:cxn modelId="{CF912AEA-16F2-424A-BE5D-E4AD2FE5E44C}" type="presParOf" srcId="{B1D0C4F3-C9DA-41F5-9740-7DDE614B28E2}" destId="{08F1D85B-5C4F-44BE-93A6-825211115E0C}" srcOrd="3" destOrd="0" presId="urn:microsoft.com/office/officeart/2018/2/layout/IconVerticalSolidList"/>
    <dgm:cxn modelId="{863EBF67-C2A5-4FEB-B7DD-68D1ADC3F873}" type="presParOf" srcId="{30C660F5-CD5F-4D57-ABC2-1099698B4ABF}" destId="{133B58DC-7038-4115-9CED-F9DB0CF0B376}" srcOrd="7" destOrd="0" presId="urn:microsoft.com/office/officeart/2018/2/layout/IconVerticalSolidList"/>
    <dgm:cxn modelId="{BAE6E2C8-8A31-4AAA-8357-EAFF06A7D8AF}" type="presParOf" srcId="{30C660F5-CD5F-4D57-ABC2-1099698B4ABF}" destId="{318E5247-1771-48B3-ACFE-74B7A50337FE}" srcOrd="8" destOrd="0" presId="urn:microsoft.com/office/officeart/2018/2/layout/IconVerticalSolidList"/>
    <dgm:cxn modelId="{E3F2AE1A-A302-4296-BA39-D2A2DFEAC93D}" type="presParOf" srcId="{318E5247-1771-48B3-ACFE-74B7A50337FE}" destId="{9D76FAE9-87C0-4ABE-95ED-F63CA63D25D7}" srcOrd="0" destOrd="0" presId="urn:microsoft.com/office/officeart/2018/2/layout/IconVerticalSolidList"/>
    <dgm:cxn modelId="{FD3EC4F8-DEB3-4594-B0A0-702A799E2EEF}" type="presParOf" srcId="{318E5247-1771-48B3-ACFE-74B7A50337FE}" destId="{4E34CE75-064A-4A0F-94A7-6124638DD23B}" srcOrd="1" destOrd="0" presId="urn:microsoft.com/office/officeart/2018/2/layout/IconVerticalSolidList"/>
    <dgm:cxn modelId="{AFA3113F-6299-4FB3-A169-0CF61BAD96F5}" type="presParOf" srcId="{318E5247-1771-48B3-ACFE-74B7A50337FE}" destId="{C1CCA8F9-24F9-41C1-98BD-03A204D5F328}" srcOrd="2" destOrd="0" presId="urn:microsoft.com/office/officeart/2018/2/layout/IconVerticalSolidList"/>
    <dgm:cxn modelId="{7CCD9A16-4644-4528-99CE-E06360C28F65}" type="presParOf" srcId="{318E5247-1771-48B3-ACFE-74B7A50337FE}" destId="{09736CED-40F4-4181-B9CD-31C5CF8C5F09}" srcOrd="3" destOrd="0" presId="urn:microsoft.com/office/officeart/2018/2/layout/IconVerticalSolidList"/>
    <dgm:cxn modelId="{8540259E-DA58-427F-896B-BA36DCCEA8D1}" type="presParOf" srcId="{30C660F5-CD5F-4D57-ABC2-1099698B4ABF}" destId="{5BDD9EE0-C740-42B1-A17B-01F266239AFF}" srcOrd="9" destOrd="0" presId="urn:microsoft.com/office/officeart/2018/2/layout/IconVerticalSolidList"/>
    <dgm:cxn modelId="{A702883B-E318-4407-9859-28E0EE0048D6}" type="presParOf" srcId="{30C660F5-CD5F-4D57-ABC2-1099698B4ABF}" destId="{7D3567D0-F8EA-499D-8954-E4DA463F17B1}" srcOrd="10" destOrd="0" presId="urn:microsoft.com/office/officeart/2018/2/layout/IconVerticalSolidList"/>
    <dgm:cxn modelId="{53F426BE-1175-4E93-838C-286CC904EC87}" type="presParOf" srcId="{7D3567D0-F8EA-499D-8954-E4DA463F17B1}" destId="{7E766952-73D6-4B6A-BA59-47E21E141B20}" srcOrd="0" destOrd="0" presId="urn:microsoft.com/office/officeart/2018/2/layout/IconVerticalSolidList"/>
    <dgm:cxn modelId="{1E0DFABC-17A3-4302-92B6-50375AF04C27}" type="presParOf" srcId="{7D3567D0-F8EA-499D-8954-E4DA463F17B1}" destId="{499C2208-02F6-4FC7-B287-62FBAE33E275}" srcOrd="1" destOrd="0" presId="urn:microsoft.com/office/officeart/2018/2/layout/IconVerticalSolidList"/>
    <dgm:cxn modelId="{CD7CC5CC-1860-45B8-A606-FA84A51E71BF}" type="presParOf" srcId="{7D3567D0-F8EA-499D-8954-E4DA463F17B1}" destId="{3B5F182B-A46D-4C6F-84D5-F7FD9A2FA151}" srcOrd="2" destOrd="0" presId="urn:microsoft.com/office/officeart/2018/2/layout/IconVerticalSolidList"/>
    <dgm:cxn modelId="{F8925927-02E3-4897-9993-9361992FAE7B}" type="presParOf" srcId="{7D3567D0-F8EA-499D-8954-E4DA463F17B1}" destId="{0AE33AFE-10C1-4025-B0C6-986B9DE2C67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F7199-6FF9-4096-B741-5510EB3B433A}">
      <dsp:nvSpPr>
        <dsp:cNvPr id="0" name=""/>
        <dsp:cNvSpPr/>
      </dsp:nvSpPr>
      <dsp:spPr>
        <a:xfrm>
          <a:off x="0" y="1232"/>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68C53-C913-4DE5-B3A0-8E7C54E6CEDE}">
      <dsp:nvSpPr>
        <dsp:cNvPr id="0" name=""/>
        <dsp:cNvSpPr/>
      </dsp:nvSpPr>
      <dsp:spPr>
        <a:xfrm>
          <a:off x="158866" y="119397"/>
          <a:ext cx="288847" cy="2888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E3A373-B729-44B2-A92A-5C287990A677}">
      <dsp:nvSpPr>
        <dsp:cNvPr id="0" name=""/>
        <dsp:cNvSpPr/>
      </dsp:nvSpPr>
      <dsp:spPr>
        <a:xfrm>
          <a:off x="606579" y="1232"/>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a:t>Hypothesis 1: </a:t>
          </a:r>
          <a:r>
            <a:rPr lang="en-US" sz="1400" b="1" i="0" kern="1200"/>
            <a:t>Decline in general health will have a high correlation with heart disease prevalence. General health is a risk factor of heart disease.</a:t>
          </a:r>
          <a:endParaRPr lang="en-US" sz="1400" kern="1200"/>
        </a:p>
      </dsp:txBody>
      <dsp:txXfrm>
        <a:off x="606579" y="1232"/>
        <a:ext cx="8631082" cy="525177"/>
      </dsp:txXfrm>
    </dsp:sp>
    <dsp:sp modelId="{F0D9619E-B88F-44F8-A484-562DCE0265A3}">
      <dsp:nvSpPr>
        <dsp:cNvPr id="0" name=""/>
        <dsp:cNvSpPr/>
      </dsp:nvSpPr>
      <dsp:spPr>
        <a:xfrm>
          <a:off x="0" y="657704"/>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69BA5-AC54-44FE-9C69-D3FA9B7B590D}">
      <dsp:nvSpPr>
        <dsp:cNvPr id="0" name=""/>
        <dsp:cNvSpPr/>
      </dsp:nvSpPr>
      <dsp:spPr>
        <a:xfrm>
          <a:off x="158866" y="775868"/>
          <a:ext cx="288847" cy="2888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8D3359-9A3C-4172-8602-66C8809B861D}">
      <dsp:nvSpPr>
        <dsp:cNvPr id="0" name=""/>
        <dsp:cNvSpPr/>
      </dsp:nvSpPr>
      <dsp:spPr>
        <a:xfrm>
          <a:off x="606579" y="657704"/>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dirty="0"/>
            <a:t>To test this hypothesis, I used a Pearson correlation test on the ‘</a:t>
          </a:r>
          <a:r>
            <a:rPr lang="en-US" sz="1400" kern="1200" dirty="0" err="1"/>
            <a:t>GeneralHealthNumbers</a:t>
          </a:r>
          <a:r>
            <a:rPr lang="en-US" sz="1400" kern="1200" dirty="0"/>
            <a:t>’  column and the ‘</a:t>
          </a:r>
          <a:r>
            <a:rPr lang="en-US" sz="1400" kern="1200" dirty="0" err="1"/>
            <a:t>HadHD</a:t>
          </a:r>
          <a:r>
            <a:rPr lang="en-US" sz="1400" kern="1200" dirty="0"/>
            <a:t>’ column </a:t>
          </a:r>
        </a:p>
      </dsp:txBody>
      <dsp:txXfrm>
        <a:off x="606579" y="657704"/>
        <a:ext cx="8631082" cy="525177"/>
      </dsp:txXfrm>
    </dsp:sp>
    <dsp:sp modelId="{7E248456-4DD1-4839-9DD9-0DDD3C3378ED}">
      <dsp:nvSpPr>
        <dsp:cNvPr id="0" name=""/>
        <dsp:cNvSpPr/>
      </dsp:nvSpPr>
      <dsp:spPr>
        <a:xfrm>
          <a:off x="0" y="1314175"/>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6E4E1C-E042-4EFF-A72F-C1648DD5283D}">
      <dsp:nvSpPr>
        <dsp:cNvPr id="0" name=""/>
        <dsp:cNvSpPr/>
      </dsp:nvSpPr>
      <dsp:spPr>
        <a:xfrm>
          <a:off x="158866" y="1432340"/>
          <a:ext cx="288847" cy="2888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0D9DE3-C37B-4331-9373-DD1F3BF60895}">
      <dsp:nvSpPr>
        <dsp:cNvPr id="0" name=""/>
        <dsp:cNvSpPr/>
      </dsp:nvSpPr>
      <dsp:spPr>
        <a:xfrm>
          <a:off x="606579" y="1314175"/>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a:t>Correlation coefficient = -0.23</a:t>
          </a:r>
        </a:p>
      </dsp:txBody>
      <dsp:txXfrm>
        <a:off x="606579" y="1314175"/>
        <a:ext cx="8631082" cy="525177"/>
      </dsp:txXfrm>
    </dsp:sp>
    <dsp:sp modelId="{E3A4D31E-9E21-4465-A509-D01F5667531A}">
      <dsp:nvSpPr>
        <dsp:cNvPr id="0" name=""/>
        <dsp:cNvSpPr/>
      </dsp:nvSpPr>
      <dsp:spPr>
        <a:xfrm>
          <a:off x="0" y="1970647"/>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CB0A6-95E5-4337-BEAF-6F603BD0970F}">
      <dsp:nvSpPr>
        <dsp:cNvPr id="0" name=""/>
        <dsp:cNvSpPr/>
      </dsp:nvSpPr>
      <dsp:spPr>
        <a:xfrm>
          <a:off x="158866" y="2088812"/>
          <a:ext cx="288847" cy="2888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F1D85B-5C4F-44BE-93A6-825211115E0C}">
      <dsp:nvSpPr>
        <dsp:cNvPr id="0" name=""/>
        <dsp:cNvSpPr/>
      </dsp:nvSpPr>
      <dsp:spPr>
        <a:xfrm>
          <a:off x="606579" y="1970647"/>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a:t>P-value = &lt;0.05</a:t>
          </a:r>
        </a:p>
      </dsp:txBody>
      <dsp:txXfrm>
        <a:off x="606579" y="1970647"/>
        <a:ext cx="8631082" cy="525177"/>
      </dsp:txXfrm>
    </dsp:sp>
    <dsp:sp modelId="{9D76FAE9-87C0-4ABE-95ED-F63CA63D25D7}">
      <dsp:nvSpPr>
        <dsp:cNvPr id="0" name=""/>
        <dsp:cNvSpPr/>
      </dsp:nvSpPr>
      <dsp:spPr>
        <a:xfrm>
          <a:off x="0" y="2627118"/>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4CE75-064A-4A0F-94A7-6124638DD23B}">
      <dsp:nvSpPr>
        <dsp:cNvPr id="0" name=""/>
        <dsp:cNvSpPr/>
      </dsp:nvSpPr>
      <dsp:spPr>
        <a:xfrm>
          <a:off x="158866" y="2745283"/>
          <a:ext cx="288847" cy="2888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36CED-40F4-4181-B9CD-31C5CF8C5F09}">
      <dsp:nvSpPr>
        <dsp:cNvPr id="0" name=""/>
        <dsp:cNvSpPr/>
      </dsp:nvSpPr>
      <dsp:spPr>
        <a:xfrm>
          <a:off x="606579" y="2627118"/>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a:t>Since this is a relatively high coefficient value and since the p-value is close to 0 (and therefore statistically significant), general health appears to be a statistically significant correlation to heart disease prevalence. </a:t>
          </a:r>
        </a:p>
      </dsp:txBody>
      <dsp:txXfrm>
        <a:off x="606579" y="2627118"/>
        <a:ext cx="8631082" cy="525177"/>
      </dsp:txXfrm>
    </dsp:sp>
    <dsp:sp modelId="{7E766952-73D6-4B6A-BA59-47E21E141B20}">
      <dsp:nvSpPr>
        <dsp:cNvPr id="0" name=""/>
        <dsp:cNvSpPr/>
      </dsp:nvSpPr>
      <dsp:spPr>
        <a:xfrm>
          <a:off x="0" y="3283590"/>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C2208-02F6-4FC7-B287-62FBAE33E275}">
      <dsp:nvSpPr>
        <dsp:cNvPr id="0" name=""/>
        <dsp:cNvSpPr/>
      </dsp:nvSpPr>
      <dsp:spPr>
        <a:xfrm>
          <a:off x="158866" y="3401755"/>
          <a:ext cx="288847" cy="28884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E33AFE-10C1-4025-B0C6-986B9DE2C673}">
      <dsp:nvSpPr>
        <dsp:cNvPr id="0" name=""/>
        <dsp:cNvSpPr/>
      </dsp:nvSpPr>
      <dsp:spPr>
        <a:xfrm>
          <a:off x="606579" y="3283590"/>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a:t>Conclusion: </a:t>
          </a:r>
          <a:r>
            <a:rPr lang="en-US" sz="1400" b="1" kern="1200"/>
            <a:t>Heart disease has a weak but statistically significant correlation with a decline in general health.</a:t>
          </a:r>
          <a:endParaRPr lang="en-US" sz="1400" kern="1200"/>
        </a:p>
      </dsp:txBody>
      <dsp:txXfrm>
        <a:off x="606579" y="3283590"/>
        <a:ext cx="8631082" cy="5251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FACF0-406F-4570-AC44-B5F8DA51F70B}"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A13FF-9746-4098-A32B-65AF7E2F6995}" type="slidenum">
              <a:rPr lang="en-US" smtClean="0"/>
              <a:t>‹#›</a:t>
            </a:fld>
            <a:endParaRPr lang="en-US"/>
          </a:p>
        </p:txBody>
      </p:sp>
    </p:spTree>
    <p:extLst>
      <p:ext uri="{BB962C8B-B14F-4D97-AF65-F5344CB8AC3E}">
        <p14:creationId xmlns:p14="http://schemas.microsoft.com/office/powerpoint/2010/main" val="217907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First of all, what is heart disease? The term “heart disease” refers to several types of heart conditions. The most common type of heart disease in the United States is coronary artery disease (CAD), which affects the blood flow to the heart and can present itself as angina or a heart attack.</a:t>
            </a: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According to the CDC, heart disease is a leading cause of death in the US. About half of all Americans have at least 1 major risk factor for heart disease. There are numerous key indicators that have varying levels of impact on the likelihood of developing heart disease. Identifying and preventing the factors that have the greatest impact is hugely important in healthcare. I firmly believe that non-medicinal preventative methods can do as much as preventative medicine for mitigating heart disease risk. Lifestyle choices such as eating healthier foods, getting more physical activity, smoking less are choices that every adult can make daily to prevent their likelihood of heart disease and it is important to recognize which choices are most important.</a:t>
            </a: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We can greatly improve the US healthcare system, reduce healthcare costs, lower prevalence of heart disease in the country if more people were aware of key indicators of heart disease and ways to minimize their risks. For my final project I decided to investigate risk factors for developing heart disease.</a:t>
            </a:r>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2</a:t>
            </a:fld>
            <a:endParaRPr lang="en-US"/>
          </a:p>
        </p:txBody>
      </p:sp>
    </p:spTree>
    <p:extLst>
      <p:ext uri="{BB962C8B-B14F-4D97-AF65-F5344CB8AC3E}">
        <p14:creationId xmlns:p14="http://schemas.microsoft.com/office/powerpoint/2010/main" val="2073009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hypothesis I had was that people with heart disease do NOT have a higher BMI on average than those with heart disease.</a:t>
            </a:r>
          </a:p>
          <a:p>
            <a:r>
              <a:rPr lang="en-US" dirty="0"/>
              <a:t>To test this I used a two-tailed t-test. </a:t>
            </a:r>
          </a:p>
          <a:p>
            <a:r>
              <a:rPr lang="en-US" dirty="0"/>
              <a:t>I split up the population into 2 samples. Sample 1 was people with heart disease, and I calculated their mean BMI to be 29.6. Sample 2 was people without heart disease, and their mean BMI is 28.6</a:t>
            </a:r>
          </a:p>
          <a:p>
            <a:r>
              <a:rPr lang="en-US" dirty="0"/>
              <a:t>The t-test resulted in a p-value of much less than 0.05 meaning there is a significant difference between the 2 means at a 95% confidence level. </a:t>
            </a:r>
          </a:p>
          <a:p>
            <a:endParaRPr lang="en-US" dirty="0"/>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Through my analysis, we can REJECT the null hypothesis. In simple terms, the mean BMI changes significantly depending on whether heart disease is present or not. BMI is higher on average when heart disease is present so we can say that BMI is a risk factor for heart disease. </a:t>
            </a:r>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11</a:t>
            </a:fld>
            <a:endParaRPr lang="en-US"/>
          </a:p>
        </p:txBody>
      </p:sp>
    </p:spTree>
    <p:extLst>
      <p:ext uri="{BB962C8B-B14F-4D97-AF65-F5344CB8AC3E}">
        <p14:creationId xmlns:p14="http://schemas.microsoft.com/office/powerpoint/2010/main" val="82992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hypothesis I had was that people with heart disease are NOT older on average than those with heart disease.</a:t>
            </a:r>
          </a:p>
          <a:p>
            <a:r>
              <a:rPr lang="en-US" dirty="0"/>
              <a:t>To test this I used a two-tailed t-test. </a:t>
            </a:r>
          </a:p>
          <a:p>
            <a:endParaRPr lang="en-US" dirty="0"/>
          </a:p>
          <a:p>
            <a:r>
              <a:rPr lang="en-US" dirty="0"/>
              <a:t>I split up the population into 2 samples. Sample 1 was people with heart disease, and their mean age category was 10.3 (which equates to ages 65-69). Sample 2 was people without heart disease, and their mean age category was 7.5 (which equates to the age range of 50-54)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t-test resulted in a p-value of much less than 0.05 meaning there is a significant difference between the 2 means. At a 95% confidence level, there is a difference of about 2.8 in mean age category which translates to about 14 years of age.  </a:t>
            </a:r>
          </a:p>
          <a:p>
            <a:endParaRPr lang="en-US" dirty="0"/>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Therefore we can REJECT the null hypothesis. Heart disease is associated with a higher age so we can say that increasing age is a risk factor for heart disease.</a:t>
            </a:r>
            <a:endParaRPr lang="en-US" dirty="0"/>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12</a:t>
            </a:fld>
            <a:endParaRPr lang="en-US"/>
          </a:p>
        </p:txBody>
      </p:sp>
    </p:spTree>
    <p:extLst>
      <p:ext uri="{BB962C8B-B14F-4D97-AF65-F5344CB8AC3E}">
        <p14:creationId xmlns:p14="http://schemas.microsoft.com/office/powerpoint/2010/main" val="362727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this bar plot, you can see that the relative frequency of people with heart disease compared to those without heart disease goes up as the age category increases with the highest relative frequency of heart disease existing for people in the age 80 or older bracket. </a:t>
            </a:r>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13</a:t>
            </a:fld>
            <a:endParaRPr lang="en-US"/>
          </a:p>
        </p:txBody>
      </p:sp>
    </p:spTree>
    <p:extLst>
      <p:ext uri="{BB962C8B-B14F-4D97-AF65-F5344CB8AC3E}">
        <p14:creationId xmlns:p14="http://schemas.microsoft.com/office/powerpoint/2010/main" val="2246143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Through this analysis, I was able to come to three main conclusions. </a:t>
            </a:r>
          </a:p>
          <a:p>
            <a:pPr algn="l"/>
            <a:r>
              <a:rPr lang="en-US" b="0" i="0" dirty="0">
                <a:solidFill>
                  <a:srgbClr val="D5D5D5"/>
                </a:solidFill>
                <a:effectLst/>
                <a:latin typeface="Roboto" panose="02000000000000000000" pitchFamily="2" charset="0"/>
              </a:rPr>
              <a:t>First, decline in general health is a risk factor of heart disease.</a:t>
            </a:r>
          </a:p>
          <a:p>
            <a:pPr algn="l"/>
            <a:r>
              <a:rPr lang="en-US" b="0" i="0" dirty="0">
                <a:solidFill>
                  <a:srgbClr val="D5D5D5"/>
                </a:solidFill>
                <a:effectLst/>
                <a:latin typeface="Roboto" panose="02000000000000000000" pitchFamily="2" charset="0"/>
              </a:rPr>
              <a:t>Second, higher BMI is associated with heart disease so BMI is a risk factor.</a:t>
            </a:r>
          </a:p>
          <a:p>
            <a:pPr algn="l"/>
            <a:r>
              <a:rPr lang="en-US" b="0" i="0" dirty="0">
                <a:solidFill>
                  <a:srgbClr val="D5D5D5"/>
                </a:solidFill>
                <a:effectLst/>
                <a:latin typeface="Roboto" panose="02000000000000000000" pitchFamily="2" charset="0"/>
              </a:rPr>
              <a:t>Third, increased age is a risk factor of heart disease since heart disease is associated with older age.  </a:t>
            </a:r>
          </a:p>
          <a:p>
            <a:pPr algn="l"/>
            <a:r>
              <a:rPr lang="en-US" b="0" i="0" dirty="0">
                <a:solidFill>
                  <a:srgbClr val="D5D5D5"/>
                </a:solidFill>
                <a:effectLst/>
                <a:latin typeface="Roboto" panose="02000000000000000000" pitchFamily="2" charset="0"/>
              </a:rPr>
              <a:t>This is a really great dataset and many more hypotheses can be studied through analyzing it. Many sectors of the population will find my findings valuable such as healthcare providers, insurance companies, as well as the general population. Healthcare providers will be able to better advise on healthy lifestyle choices and ways to prevent heart disease. Insurance companies can use the findings to be aware of what key indicators to screen for when offering certain types of insurance such as life insurance and health insurance. The general population, particularly older adults, will be better informed on their own health and risks.</a:t>
            </a:r>
          </a:p>
          <a:p>
            <a:pPr algn="l"/>
            <a:r>
              <a:rPr lang="en-US" b="0" i="0" dirty="0">
                <a:solidFill>
                  <a:srgbClr val="D5D5D5"/>
                </a:solidFill>
                <a:effectLst/>
                <a:latin typeface="Roboto" panose="02000000000000000000" pitchFamily="2" charset="0"/>
              </a:rPr>
              <a:t>As I continually improve my expertise in this field, I will aim to continually uncover valuable healthcare insights through patterns in data.</a:t>
            </a:r>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14</a:t>
            </a:fld>
            <a:endParaRPr lang="en-US"/>
          </a:p>
        </p:txBody>
      </p:sp>
    </p:spTree>
    <p:extLst>
      <p:ext uri="{BB962C8B-B14F-4D97-AF65-F5344CB8AC3E}">
        <p14:creationId xmlns:p14="http://schemas.microsoft.com/office/powerpoint/2010/main" val="114353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I am using a dataset found on Kaggle.com. The dataset originally comes from the CDC and contains data from annual telephone surveys that collect data on the health of more than 400,000 US residents each year. The dataset I'm using contains data from 2022, and it was filtered on Kaggle by the user who posted the dataset to focus on health disease and its associated indicators. There are 40 columns and over 445 thousand rows with categorical variables such as yes/no answers for ‘</a:t>
            </a:r>
            <a:r>
              <a:rPr lang="en-US" b="0" i="0" dirty="0" err="1">
                <a:solidFill>
                  <a:srgbClr val="D5D5D5"/>
                </a:solidFill>
                <a:effectLst/>
                <a:latin typeface="Roboto" panose="02000000000000000000" pitchFamily="2" charset="0"/>
              </a:rPr>
              <a:t>HadAsthma</a:t>
            </a:r>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HadSkinCancer</a:t>
            </a:r>
            <a:r>
              <a:rPr lang="en-US" b="0" i="0" dirty="0">
                <a:solidFill>
                  <a:srgbClr val="D5D5D5"/>
                </a:solidFill>
                <a:effectLst/>
                <a:latin typeface="Roboto" panose="02000000000000000000" pitchFamily="2" charset="0"/>
              </a:rPr>
              <a:t>’, and more. There are numerical variables such as values for Sleep hours and BMI. </a:t>
            </a:r>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3</a:t>
            </a:fld>
            <a:endParaRPr lang="en-US"/>
          </a:p>
        </p:txBody>
      </p:sp>
    </p:spTree>
    <p:extLst>
      <p:ext uri="{BB962C8B-B14F-4D97-AF65-F5344CB8AC3E}">
        <p14:creationId xmlns:p14="http://schemas.microsoft.com/office/powerpoint/2010/main" val="280396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The hypotheses that I will be working with </a:t>
            </a:r>
            <a:r>
              <a:rPr lang="en-US" b="0" i="0" dirty="0" err="1">
                <a:solidFill>
                  <a:srgbClr val="D5D5D5"/>
                </a:solidFill>
                <a:effectLst/>
                <a:latin typeface="Roboto" panose="02000000000000000000" pitchFamily="2" charset="0"/>
              </a:rPr>
              <a:t>througout</a:t>
            </a:r>
            <a:r>
              <a:rPr lang="en-US" b="0" i="0" dirty="0">
                <a:solidFill>
                  <a:srgbClr val="D5D5D5"/>
                </a:solidFill>
                <a:effectLst/>
                <a:latin typeface="Roboto" panose="02000000000000000000" pitchFamily="2" charset="0"/>
              </a:rPr>
              <a:t> this analysis are:</a:t>
            </a:r>
          </a:p>
          <a:p>
            <a:pPr algn="l">
              <a:buFont typeface="+mj-lt"/>
              <a:buAutoNum type="arabicPeriod"/>
            </a:pPr>
            <a:r>
              <a:rPr lang="en-US" b="0" i="0" dirty="0">
                <a:solidFill>
                  <a:srgbClr val="D5D5D5"/>
                </a:solidFill>
                <a:effectLst/>
                <a:latin typeface="Roboto" panose="02000000000000000000" pitchFamily="2" charset="0"/>
              </a:rPr>
              <a:t> Decline in general health will have a high correlation with heart disease prevalence. General health is a risk factor of heart disease.</a:t>
            </a:r>
          </a:p>
          <a:p>
            <a:pPr algn="l">
              <a:buFont typeface="+mj-lt"/>
              <a:buAutoNum type="arabicPeriod"/>
            </a:pPr>
            <a:r>
              <a:rPr lang="en-US" b="0" i="0" dirty="0">
                <a:solidFill>
                  <a:srgbClr val="D5D5D5"/>
                </a:solidFill>
                <a:effectLst/>
                <a:latin typeface="Roboto" panose="02000000000000000000" pitchFamily="2" charset="0"/>
              </a:rPr>
              <a:t> Those with heart disease do not have a higher average BMI than those without heart disease. (and just to explain, BMI stands for body mass index and is calculated using a person’s weight and height. The higher the BMI is, the higher the body weight)</a:t>
            </a:r>
          </a:p>
          <a:p>
            <a:pPr algn="l">
              <a:buFont typeface="+mj-lt"/>
              <a:buAutoNum type="arabicPeriod"/>
            </a:pPr>
            <a:r>
              <a:rPr lang="en-US" b="0" i="0" dirty="0">
                <a:solidFill>
                  <a:srgbClr val="D5D5D5"/>
                </a:solidFill>
                <a:effectLst/>
                <a:latin typeface="Roboto" panose="02000000000000000000" pitchFamily="2" charset="0"/>
              </a:rPr>
              <a:t> Those with heart disease are not older on average than those without heart disease.</a:t>
            </a:r>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4</a:t>
            </a:fld>
            <a:endParaRPr lang="en-US"/>
          </a:p>
        </p:txBody>
      </p:sp>
    </p:spTree>
    <p:extLst>
      <p:ext uri="{BB962C8B-B14F-4D97-AF65-F5344CB8AC3E}">
        <p14:creationId xmlns:p14="http://schemas.microsoft.com/office/powerpoint/2010/main" val="158209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for how I approached this analysis, my method began with data cleaning. I imported the dataset into a </a:t>
            </a:r>
            <a:r>
              <a:rPr lang="en-US" dirty="0" err="1"/>
              <a:t>Jupyter</a:t>
            </a:r>
            <a:r>
              <a:rPr lang="en-US" dirty="0"/>
              <a:t> notebook, removed duplicates and rows with empty data. I made a new column called ‘</a:t>
            </a:r>
            <a:r>
              <a:rPr lang="en-US" dirty="0" err="1"/>
              <a:t>HadHD</a:t>
            </a:r>
            <a:r>
              <a:rPr lang="en-US" dirty="0"/>
              <a:t>’ which indicates whether the individual had heart disease or not and I combined the 2 columns ‘</a:t>
            </a:r>
            <a:r>
              <a:rPr lang="en-US" dirty="0" err="1"/>
              <a:t>hadangina</a:t>
            </a:r>
            <a:r>
              <a:rPr lang="en-US" dirty="0"/>
              <a:t>’ and ‘</a:t>
            </a:r>
            <a:r>
              <a:rPr lang="en-US" dirty="0" err="1"/>
              <a:t>hadheartattack</a:t>
            </a:r>
            <a:r>
              <a:rPr lang="en-US" dirty="0"/>
              <a:t>’ since either of these indicate the presence of heart disease.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also had to change many categorical values like ‘yes/no’ into 1 and 0 so I can use these columns in my statistical analysis.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column for general health had 5 different categorical values: ‘excellent’, very good, good, fair, and poor. I changed these values into a rating scale from 1-5 instead, 5 being excellent, 1 being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for age category, the survey was conducted with age categories like 24-29, 30-34, 35-39, and so on. So instead of having these categories, I assigned a number value from 1-13 for each of the categories to make them easier to work with for our statistical tests. </a:t>
            </a:r>
          </a:p>
        </p:txBody>
      </p:sp>
      <p:sp>
        <p:nvSpPr>
          <p:cNvPr id="4" name="Slide Number Placeholder 3"/>
          <p:cNvSpPr>
            <a:spLocks noGrp="1"/>
          </p:cNvSpPr>
          <p:nvPr>
            <p:ph type="sldNum" sz="quarter" idx="5"/>
          </p:nvPr>
        </p:nvSpPr>
        <p:spPr/>
        <p:txBody>
          <a:bodyPr/>
          <a:lstStyle/>
          <a:p>
            <a:fld id="{EFAA13FF-9746-4098-A32B-65AF7E2F6995}" type="slidenum">
              <a:rPr lang="en-US" smtClean="0"/>
              <a:t>5</a:t>
            </a:fld>
            <a:endParaRPr lang="en-US"/>
          </a:p>
        </p:txBody>
      </p:sp>
    </p:spTree>
    <p:extLst>
      <p:ext uri="{BB962C8B-B14F-4D97-AF65-F5344CB8AC3E}">
        <p14:creationId xmlns:p14="http://schemas.microsoft.com/office/powerpoint/2010/main" val="50346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After cleaning the data, I did some exploratory data analysis using various python libraries to analyze and visualize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then I did statistical tests for my hypotheses. I used the Pearson correlation test to determine if </a:t>
            </a:r>
            <a:r>
              <a:rPr lang="en-US" sz="1200" dirty="0" err="1"/>
              <a:t>GeneralHealth</a:t>
            </a:r>
            <a:r>
              <a:rPr lang="en-US" sz="1200" dirty="0"/>
              <a:t> has a correlation with heart disease, as well as two-tailed t-tests to look for a statistically significant difference in average BMIs and average age categories of people with and without heart disease</a:t>
            </a:r>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6</a:t>
            </a:fld>
            <a:endParaRPr lang="en-US"/>
          </a:p>
        </p:txBody>
      </p:sp>
    </p:spTree>
    <p:extLst>
      <p:ext uri="{BB962C8B-B14F-4D97-AF65-F5344CB8AC3E}">
        <p14:creationId xmlns:p14="http://schemas.microsoft.com/office/powerpoint/2010/main" val="2476582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a correlation heat map to show visually the relationships different variables have with each other. This is interesting to look at and analyze if you wanted to closely examine certain variables and their relationships.  But for the purposes of this analysis  </a:t>
            </a:r>
            <a:r>
              <a:rPr lang="en-US" b="0" i="0" dirty="0">
                <a:solidFill>
                  <a:srgbClr val="D5D5D5"/>
                </a:solidFill>
                <a:effectLst/>
                <a:latin typeface="Roboto" panose="02000000000000000000" pitchFamily="2" charset="0"/>
              </a:rPr>
              <a:t>I’m going to hone in on just the correlations of variables with heart disease.</a:t>
            </a:r>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7</a:t>
            </a:fld>
            <a:endParaRPr lang="en-US"/>
          </a:p>
        </p:txBody>
      </p:sp>
    </p:spTree>
    <p:extLst>
      <p:ext uri="{BB962C8B-B14F-4D97-AF65-F5344CB8AC3E}">
        <p14:creationId xmlns:p14="http://schemas.microsoft.com/office/powerpoint/2010/main" val="296521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5D5D5"/>
                </a:solidFill>
                <a:effectLst/>
                <a:latin typeface="Roboto" panose="02000000000000000000" pitchFamily="2" charset="0"/>
              </a:rPr>
              <a:t>On the right here is a table that shows the variables with the highest correlation coefficients with heart disease.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5D5D5"/>
                </a:solidFill>
                <a:effectLst/>
                <a:latin typeface="Roboto" panose="02000000000000000000" pitchFamily="2" charset="0"/>
              </a:rPr>
              <a:t>Age Category and General Health appear to be the variables with the highest correlations so this tells us that heart disease is associated with an increase in age, and a decline in general health.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5D5D5"/>
                </a:solidFill>
                <a:effectLst/>
                <a:latin typeface="Roboto" panose="02000000000000000000" pitchFamily="2" charset="0"/>
              </a:rPr>
              <a:t>Going down the list, there are other variables like history of chest scan, difficulty walking, history of stroke.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5D5D5"/>
                </a:solidFill>
                <a:effectLst/>
                <a:latin typeface="Roboto" panose="02000000000000000000" pitchFamily="2" charset="0"/>
              </a:rPr>
              <a:t>We can come up with many different hypotheses based on these correlations such as having comorbidities can increase risk of heart disease.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 had more time to spend on this project I would test these hypotheses as well, and I would look at correlations of grouped variables with heart disease. </a:t>
            </a:r>
            <a:endParaRPr lang="en-US" b="0" i="0" dirty="0">
              <a:solidFill>
                <a:srgbClr val="D5D5D5"/>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5D5D5"/>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5D5D5"/>
                </a:solidFill>
                <a:effectLst/>
                <a:latin typeface="Roboto" panose="02000000000000000000" pitchFamily="2" charset="0"/>
              </a:rPr>
              <a:t>Unlike other statistical tests in which correlation coefficients are very high and there are strong linear relationships between factors and outcomes, in healthcare it is important to recognize that likelihood of developing a disease comes from many existing factors compounded together. Just because somebody is overweight does not mean they will certainly develop heart disease, but their weight may still slightly increase the risk. When looking at risk factors individually, there might not appear to be a very strong correlation based on the calculated coefficient, but it is important to minimize every risk factor where we can.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8</a:t>
            </a:fld>
            <a:endParaRPr lang="en-US"/>
          </a:p>
        </p:txBody>
      </p:sp>
    </p:spTree>
    <p:extLst>
      <p:ext uri="{BB962C8B-B14F-4D97-AF65-F5344CB8AC3E}">
        <p14:creationId xmlns:p14="http://schemas.microsoft.com/office/powerpoint/2010/main" val="359452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first hypothesis was that a decline in general health will have a correlation with heart disease. To test this, I used a Pearson correlation test on the columns for </a:t>
            </a:r>
            <a:r>
              <a:rPr lang="en-US" dirty="0" err="1"/>
              <a:t>GeneralHealth</a:t>
            </a:r>
            <a:r>
              <a:rPr lang="en-US" dirty="0"/>
              <a:t> and heart disease.  The correlation coefficient came out to be -0.23 and the p-value was less than 0.05 meaning it was significant.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this is a relatively high coefficient in the context of health, and since the p-value is close to 0, general health is a statistically significant correlation to presence of heart disease. So heart disease has a weak but statistically significant correlation with a decline in general health. And the hypothesis is proven correct. </a:t>
            </a:r>
          </a:p>
        </p:txBody>
      </p:sp>
      <p:sp>
        <p:nvSpPr>
          <p:cNvPr id="4" name="Slide Number Placeholder 3"/>
          <p:cNvSpPr>
            <a:spLocks noGrp="1"/>
          </p:cNvSpPr>
          <p:nvPr>
            <p:ph type="sldNum" sz="quarter" idx="5"/>
          </p:nvPr>
        </p:nvSpPr>
        <p:spPr/>
        <p:txBody>
          <a:bodyPr/>
          <a:lstStyle/>
          <a:p>
            <a:fld id="{EFAA13FF-9746-4098-A32B-65AF7E2F6995}" type="slidenum">
              <a:rPr lang="en-US" smtClean="0"/>
              <a:t>9</a:t>
            </a:fld>
            <a:endParaRPr lang="en-US"/>
          </a:p>
        </p:txBody>
      </p:sp>
    </p:spTree>
    <p:extLst>
      <p:ext uri="{BB962C8B-B14F-4D97-AF65-F5344CB8AC3E}">
        <p14:creationId xmlns:p14="http://schemas.microsoft.com/office/powerpoint/2010/main" val="3174727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from this bar plot, the relative frequency of people with heart disease compared to those without heart disease goes up as general health goes down from ‘excellent’ to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EFAA13FF-9746-4098-A32B-65AF7E2F6995}" type="slidenum">
              <a:rPr lang="en-US" smtClean="0"/>
              <a:t>10</a:t>
            </a:fld>
            <a:endParaRPr lang="en-US"/>
          </a:p>
        </p:txBody>
      </p:sp>
    </p:spTree>
    <p:extLst>
      <p:ext uri="{BB962C8B-B14F-4D97-AF65-F5344CB8AC3E}">
        <p14:creationId xmlns:p14="http://schemas.microsoft.com/office/powerpoint/2010/main" val="3202685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247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4621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94739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3988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0457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3098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14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783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8701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882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6045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83619637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BE82E59-8776-3BFF-8A23-A3833DFB7FAD}"/>
              </a:ext>
            </a:extLst>
          </p:cNvPr>
          <p:cNvPicPr>
            <a:picLocks noChangeAspect="1"/>
          </p:cNvPicPr>
          <p:nvPr/>
        </p:nvPicPr>
        <p:blipFill rotWithShape="1">
          <a:blip r:embed="rId2">
            <a:alphaModFix/>
          </a:blip>
          <a:srcRect t="10743" b="14275"/>
          <a:stretch/>
        </p:blipFill>
        <p:spPr>
          <a:xfrm>
            <a:off x="20" y="1571"/>
            <a:ext cx="12191980" cy="6856429"/>
          </a:xfrm>
          <a:prstGeom prst="rect">
            <a:avLst/>
          </a:prstGeom>
        </p:spPr>
      </p:pic>
      <p:sp useBgFill="1">
        <p:nvSpPr>
          <p:cNvPr id="11" name="Rectangle 10">
            <a:extLst>
              <a:ext uri="{FF2B5EF4-FFF2-40B4-BE49-F238E27FC236}">
                <a16:creationId xmlns:a16="http://schemas.microsoft.com/office/drawing/2014/main" id="{3898FA35-B55D-44B7-9A7D-57C57A4A6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524000"/>
            <a:ext cx="9144000" cy="381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BD921-D6E8-0BDC-19D4-7C813244CDB3}"/>
              </a:ext>
            </a:extLst>
          </p:cNvPr>
          <p:cNvSpPr>
            <a:spLocks noGrp="1"/>
          </p:cNvSpPr>
          <p:nvPr>
            <p:ph type="ctrTitle"/>
          </p:nvPr>
        </p:nvSpPr>
        <p:spPr>
          <a:xfrm>
            <a:off x="3048000" y="2320213"/>
            <a:ext cx="6095999" cy="1317493"/>
          </a:xfrm>
        </p:spPr>
        <p:txBody>
          <a:bodyPr anchor="b">
            <a:normAutofit/>
          </a:bodyPr>
          <a:lstStyle/>
          <a:p>
            <a:pPr algn="ctr">
              <a:lnSpc>
                <a:spcPct val="110000"/>
              </a:lnSpc>
            </a:pPr>
            <a:r>
              <a:rPr lang="en-US" sz="2400" dirty="0"/>
              <a:t>Exploratory Data Analysis: Key Indicators of Heart Disease</a:t>
            </a:r>
          </a:p>
        </p:txBody>
      </p:sp>
      <p:sp>
        <p:nvSpPr>
          <p:cNvPr id="3" name="Subtitle 2">
            <a:extLst>
              <a:ext uri="{FF2B5EF4-FFF2-40B4-BE49-F238E27FC236}">
                <a16:creationId xmlns:a16="http://schemas.microsoft.com/office/drawing/2014/main" id="{4CE45A54-0E06-31A9-0CE6-DDACD506B629}"/>
              </a:ext>
            </a:extLst>
          </p:cNvPr>
          <p:cNvSpPr>
            <a:spLocks noGrp="1"/>
          </p:cNvSpPr>
          <p:nvPr>
            <p:ph type="subTitle" idx="1"/>
          </p:nvPr>
        </p:nvSpPr>
        <p:spPr>
          <a:xfrm>
            <a:off x="3102654" y="4249360"/>
            <a:ext cx="6041346" cy="688369"/>
          </a:xfrm>
        </p:spPr>
        <p:txBody>
          <a:bodyPr>
            <a:normAutofit/>
          </a:bodyPr>
          <a:lstStyle/>
          <a:p>
            <a:pPr algn="ctr"/>
            <a:r>
              <a:rPr lang="en-US"/>
              <a:t>Presented by: Joyce Chan</a:t>
            </a:r>
          </a:p>
        </p:txBody>
      </p:sp>
      <p:cxnSp>
        <p:nvCxnSpPr>
          <p:cNvPr id="27" name="Straight Connector 26">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2"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2649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447BD986-1973-CD1D-78EA-A78A498B7626}"/>
              </a:ext>
            </a:extLst>
          </p:cNvPr>
          <p:cNvSpPr>
            <a:spLocks noGrp="1"/>
          </p:cNvSpPr>
          <p:nvPr>
            <p:ph idx="1"/>
          </p:nvPr>
        </p:nvSpPr>
        <p:spPr>
          <a:xfrm>
            <a:off x="3696843" y="5183104"/>
            <a:ext cx="4991103" cy="3809999"/>
          </a:xfrm>
        </p:spPr>
        <p:txBody>
          <a:bodyPr>
            <a:normAutofit/>
          </a:bodyPr>
          <a:lstStyle/>
          <a:p>
            <a:r>
              <a:rPr lang="en-US" dirty="0"/>
              <a:t>There is a clear increase in relative frequency of heart disease as the general health declines from ‘excellent’ to ‘poor’. </a:t>
            </a:r>
          </a:p>
        </p:txBody>
      </p:sp>
      <p:pic>
        <p:nvPicPr>
          <p:cNvPr id="3082" name="Picture 10">
            <a:extLst>
              <a:ext uri="{FF2B5EF4-FFF2-40B4-BE49-F238E27FC236}">
                <a16:creationId xmlns:a16="http://schemas.microsoft.com/office/drawing/2014/main" id="{8E597727-0923-3C7E-6AA7-60B08B8F1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62" y="260828"/>
            <a:ext cx="540067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51240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4BF5E-5778-1320-D0D1-F85FA62F81CF}"/>
              </a:ext>
            </a:extLst>
          </p:cNvPr>
          <p:cNvSpPr>
            <a:spLocks noGrp="1"/>
          </p:cNvSpPr>
          <p:nvPr>
            <p:ph type="title"/>
          </p:nvPr>
        </p:nvSpPr>
        <p:spPr>
          <a:xfrm>
            <a:off x="1104897" y="762001"/>
            <a:ext cx="5333365" cy="1141004"/>
          </a:xfrm>
        </p:spPr>
        <p:txBody>
          <a:bodyPr>
            <a:normAutofit/>
          </a:bodyPr>
          <a:lstStyle/>
          <a:p>
            <a:r>
              <a:rPr lang="en-US" dirty="0"/>
              <a:t>Hypothesis testing 2</a:t>
            </a:r>
          </a:p>
        </p:txBody>
      </p:sp>
      <p:sp>
        <p:nvSpPr>
          <p:cNvPr id="3" name="Content Placeholder 2">
            <a:extLst>
              <a:ext uri="{FF2B5EF4-FFF2-40B4-BE49-F238E27FC236}">
                <a16:creationId xmlns:a16="http://schemas.microsoft.com/office/drawing/2014/main" id="{ED2FAAE4-DD74-4B1C-0D47-F8FE570AF845}"/>
              </a:ext>
            </a:extLst>
          </p:cNvPr>
          <p:cNvSpPr>
            <a:spLocks noGrp="1"/>
          </p:cNvSpPr>
          <p:nvPr>
            <p:ph idx="1"/>
          </p:nvPr>
        </p:nvSpPr>
        <p:spPr>
          <a:xfrm>
            <a:off x="1104897" y="2259698"/>
            <a:ext cx="4991103" cy="3836301"/>
          </a:xfrm>
        </p:spPr>
        <p:txBody>
          <a:bodyPr>
            <a:normAutofit/>
          </a:bodyPr>
          <a:lstStyle/>
          <a:p>
            <a:pPr>
              <a:lnSpc>
                <a:spcPct val="120000"/>
              </a:lnSpc>
            </a:pPr>
            <a:r>
              <a:rPr lang="en-US" sz="1300" dirty="0"/>
              <a:t>Hypothesis 2: </a:t>
            </a:r>
            <a:r>
              <a:rPr lang="en-US" sz="1300" b="1" i="0" dirty="0">
                <a:effectLst/>
                <a:latin typeface="Roboto" panose="020F0502020204030204" pitchFamily="2" charset="0"/>
              </a:rPr>
              <a:t>Those with heart disease do not have a higher average BMI than those without heart disease.</a:t>
            </a:r>
          </a:p>
          <a:p>
            <a:pPr>
              <a:lnSpc>
                <a:spcPct val="120000"/>
              </a:lnSpc>
            </a:pPr>
            <a:r>
              <a:rPr lang="en-US" sz="1300" dirty="0"/>
              <a:t>Sample 1: mean BMI of people with heart disease is 29.6</a:t>
            </a:r>
          </a:p>
          <a:p>
            <a:pPr>
              <a:lnSpc>
                <a:spcPct val="120000"/>
              </a:lnSpc>
            </a:pPr>
            <a:r>
              <a:rPr lang="en-US" sz="1300" dirty="0"/>
              <a:t>Sample 2: mean BMI of people without heart disease is 28.6</a:t>
            </a:r>
          </a:p>
          <a:p>
            <a:pPr>
              <a:lnSpc>
                <a:spcPct val="120000"/>
              </a:lnSpc>
            </a:pPr>
            <a:r>
              <a:rPr lang="en-US" sz="1300" dirty="0"/>
              <a:t>T-test results: p-value = &lt;0.05</a:t>
            </a:r>
          </a:p>
          <a:p>
            <a:pPr>
              <a:lnSpc>
                <a:spcPct val="120000"/>
              </a:lnSpc>
            </a:pPr>
            <a:r>
              <a:rPr lang="en-US" sz="1300" dirty="0"/>
              <a:t>Confidence interval: </a:t>
            </a:r>
            <a:r>
              <a:rPr lang="en-US" sz="1300" i="0" dirty="0">
                <a:effectLst/>
              </a:rPr>
              <a:t>with 95% confidence, there is a difference of between 0.94 and 1.13 in the average BMI when comparing those with heart disease and those without.</a:t>
            </a:r>
          </a:p>
          <a:p>
            <a:pPr>
              <a:lnSpc>
                <a:spcPct val="120000"/>
              </a:lnSpc>
            </a:pPr>
            <a:r>
              <a:rPr lang="en-US" sz="1300" b="0" i="0" dirty="0">
                <a:effectLst/>
                <a:latin typeface="Roboto" panose="02000000000000000000" pitchFamily="2" charset="0"/>
              </a:rPr>
              <a:t>Conclusion: </a:t>
            </a:r>
            <a:r>
              <a:rPr lang="en-US" sz="1300" b="1" i="0" dirty="0">
                <a:effectLst/>
                <a:latin typeface="Roboto" panose="02000000000000000000" pitchFamily="2" charset="0"/>
              </a:rPr>
              <a:t>We can reject the null hypothesis. The average BMI changes significantly depending on whether heart disease is prevalent or not. It is higher when heart disease is prevalent.</a:t>
            </a:r>
            <a:endParaRPr lang="en-US" sz="1300" b="1" dirty="0"/>
          </a:p>
        </p:txBody>
      </p:sp>
      <p:sp>
        <p:nvSpPr>
          <p:cNvPr id="24" name="Oval 23">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rt">
            <a:extLst>
              <a:ext uri="{FF2B5EF4-FFF2-40B4-BE49-F238E27FC236}">
                <a16:creationId xmlns:a16="http://schemas.microsoft.com/office/drawing/2014/main" id="{4D461620-97FA-D86D-F1C6-EA2BF64255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6075" y="1890308"/>
            <a:ext cx="3077384" cy="3077384"/>
          </a:xfrm>
          <a:prstGeom prst="rect">
            <a:avLst/>
          </a:prstGeom>
        </p:spPr>
      </p:pic>
    </p:spTree>
    <p:extLst>
      <p:ext uri="{BB962C8B-B14F-4D97-AF65-F5344CB8AC3E}">
        <p14:creationId xmlns:p14="http://schemas.microsoft.com/office/powerpoint/2010/main" val="81353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8B60D9-FA77-8827-81B4-AA1D93D8193C}"/>
              </a:ext>
            </a:extLst>
          </p:cNvPr>
          <p:cNvSpPr>
            <a:spLocks noGrp="1"/>
          </p:cNvSpPr>
          <p:nvPr>
            <p:ph type="title"/>
          </p:nvPr>
        </p:nvSpPr>
        <p:spPr>
          <a:xfrm>
            <a:off x="1104897" y="762001"/>
            <a:ext cx="5333365" cy="1141004"/>
          </a:xfrm>
        </p:spPr>
        <p:txBody>
          <a:bodyPr>
            <a:normAutofit/>
          </a:bodyPr>
          <a:lstStyle/>
          <a:p>
            <a:r>
              <a:rPr lang="en-US" dirty="0"/>
              <a:t>Hypothesis testing 3</a:t>
            </a:r>
          </a:p>
        </p:txBody>
      </p:sp>
      <p:sp>
        <p:nvSpPr>
          <p:cNvPr id="3" name="Content Placeholder 2">
            <a:extLst>
              <a:ext uri="{FF2B5EF4-FFF2-40B4-BE49-F238E27FC236}">
                <a16:creationId xmlns:a16="http://schemas.microsoft.com/office/drawing/2014/main" id="{11242A97-C03F-2B62-E3E2-703B6F2374CE}"/>
              </a:ext>
            </a:extLst>
          </p:cNvPr>
          <p:cNvSpPr>
            <a:spLocks noGrp="1"/>
          </p:cNvSpPr>
          <p:nvPr>
            <p:ph idx="1"/>
          </p:nvPr>
        </p:nvSpPr>
        <p:spPr>
          <a:xfrm>
            <a:off x="1104897" y="2259698"/>
            <a:ext cx="4991103" cy="3836301"/>
          </a:xfrm>
        </p:spPr>
        <p:txBody>
          <a:bodyPr>
            <a:normAutofit/>
          </a:bodyPr>
          <a:lstStyle/>
          <a:p>
            <a:pPr>
              <a:lnSpc>
                <a:spcPct val="120000"/>
              </a:lnSpc>
            </a:pPr>
            <a:r>
              <a:rPr lang="en-US" sz="1100"/>
              <a:t>Hypothesis 3: </a:t>
            </a:r>
            <a:r>
              <a:rPr lang="en-US" sz="1100" b="1" i="0">
                <a:effectLst/>
                <a:latin typeface="Roboto" panose="020F0502020204030204" pitchFamily="2" charset="0"/>
              </a:rPr>
              <a:t>Those with heart disease do not have a higher average age category than those without heart disease.</a:t>
            </a:r>
          </a:p>
          <a:p>
            <a:pPr>
              <a:lnSpc>
                <a:spcPct val="120000"/>
              </a:lnSpc>
            </a:pPr>
            <a:r>
              <a:rPr lang="en-US" sz="1100"/>
              <a:t> Sample 1: average age category of people with heart disease is 10.3 (ages 65-69)</a:t>
            </a:r>
          </a:p>
          <a:p>
            <a:pPr>
              <a:lnSpc>
                <a:spcPct val="120000"/>
              </a:lnSpc>
            </a:pPr>
            <a:r>
              <a:rPr lang="en-US" sz="1100"/>
              <a:t>Sample 2: average age category of people without heart disease is 7.5 (ages 50-54)</a:t>
            </a:r>
          </a:p>
          <a:p>
            <a:pPr>
              <a:lnSpc>
                <a:spcPct val="120000"/>
              </a:lnSpc>
            </a:pPr>
            <a:r>
              <a:rPr lang="en-US" sz="1100"/>
              <a:t>T-test results: p-value = &lt;0.05</a:t>
            </a:r>
          </a:p>
          <a:p>
            <a:pPr>
              <a:lnSpc>
                <a:spcPct val="120000"/>
              </a:lnSpc>
            </a:pPr>
            <a:r>
              <a:rPr lang="en-US" sz="1100"/>
              <a:t>Confidence interval: </a:t>
            </a:r>
            <a:r>
              <a:rPr lang="en-US" sz="1100" i="0">
                <a:effectLst/>
              </a:rPr>
              <a:t>with 95% confidence, there is a difference of between 2.77 and 2.84 in the average age category when comparing those with heart disease and those without.</a:t>
            </a:r>
          </a:p>
          <a:p>
            <a:pPr>
              <a:lnSpc>
                <a:spcPct val="120000"/>
              </a:lnSpc>
            </a:pPr>
            <a:r>
              <a:rPr lang="en-US" sz="1100" b="0" i="0">
                <a:effectLst/>
                <a:latin typeface="Roboto" panose="02000000000000000000" pitchFamily="2" charset="0"/>
              </a:rPr>
              <a:t>Conclusion: </a:t>
            </a:r>
            <a:r>
              <a:rPr lang="en-US" sz="1100" b="1" i="0">
                <a:effectLst/>
                <a:latin typeface="Roboto" panose="02000000000000000000" pitchFamily="2" charset="0"/>
              </a:rPr>
              <a:t>We can reject the null hypothesis. The average age changes significantly depending on whether heart disease is prevalent or not. It is higher when heart disease is prevalent.</a:t>
            </a:r>
            <a:endParaRPr lang="en-US" sz="1100" b="1"/>
          </a:p>
          <a:p>
            <a:pPr>
              <a:lnSpc>
                <a:spcPct val="120000"/>
              </a:lnSpc>
            </a:pPr>
            <a:endParaRPr lang="en-US" sz="1100" dirty="0"/>
          </a:p>
        </p:txBody>
      </p:sp>
      <p:sp>
        <p:nvSpPr>
          <p:cNvPr id="17" name="Oval 16">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rt Organ">
            <a:extLst>
              <a:ext uri="{FF2B5EF4-FFF2-40B4-BE49-F238E27FC236}">
                <a16:creationId xmlns:a16="http://schemas.microsoft.com/office/drawing/2014/main" id="{EB03E5DD-472D-4726-0ECC-3B1D850105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6075" y="1890308"/>
            <a:ext cx="3077384" cy="3077384"/>
          </a:xfrm>
          <a:prstGeom prst="rect">
            <a:avLst/>
          </a:prstGeom>
        </p:spPr>
      </p:pic>
    </p:spTree>
    <p:extLst>
      <p:ext uri="{BB962C8B-B14F-4D97-AF65-F5344CB8AC3E}">
        <p14:creationId xmlns:p14="http://schemas.microsoft.com/office/powerpoint/2010/main" val="358299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447BD986-1973-CD1D-78EA-A78A498B7626}"/>
              </a:ext>
            </a:extLst>
          </p:cNvPr>
          <p:cNvSpPr>
            <a:spLocks noGrp="1"/>
          </p:cNvSpPr>
          <p:nvPr>
            <p:ph idx="1"/>
          </p:nvPr>
        </p:nvSpPr>
        <p:spPr>
          <a:xfrm>
            <a:off x="3600448" y="5717728"/>
            <a:ext cx="4991103" cy="3809999"/>
          </a:xfrm>
        </p:spPr>
        <p:txBody>
          <a:bodyPr>
            <a:normAutofit/>
          </a:bodyPr>
          <a:lstStyle/>
          <a:p>
            <a:r>
              <a:rPr lang="en-US" dirty="0"/>
              <a:t>There is a clear increase in relative frequency of heart disease as the age category increases</a:t>
            </a:r>
          </a:p>
        </p:txBody>
      </p:sp>
      <p:pic>
        <p:nvPicPr>
          <p:cNvPr id="4102" name="Picture 6">
            <a:extLst>
              <a:ext uri="{FF2B5EF4-FFF2-40B4-BE49-F238E27FC236}">
                <a16:creationId xmlns:a16="http://schemas.microsoft.com/office/drawing/2014/main" id="{0B72C3CA-FFF7-4514-C2B5-01469F54F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6" y="363314"/>
            <a:ext cx="5400675"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033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82777-6A7A-5CE0-C99D-630D8E490DC8}"/>
              </a:ext>
            </a:extLst>
          </p:cNvPr>
          <p:cNvSpPr>
            <a:spLocks noGrp="1"/>
          </p:cNvSpPr>
          <p:nvPr>
            <p:ph type="title"/>
          </p:nvPr>
        </p:nvSpPr>
        <p:spPr>
          <a:xfrm>
            <a:off x="1104897" y="762001"/>
            <a:ext cx="5333365" cy="1141004"/>
          </a:xfrm>
        </p:spPr>
        <p:txBody>
          <a:bodyPr>
            <a:normAutofit/>
          </a:bodyPr>
          <a:lstStyle/>
          <a:p>
            <a:r>
              <a:rPr lang="en-US" dirty="0"/>
              <a:t>conclusion</a:t>
            </a:r>
          </a:p>
        </p:txBody>
      </p:sp>
      <p:sp>
        <p:nvSpPr>
          <p:cNvPr id="19" name="Content Placeholder 2">
            <a:extLst>
              <a:ext uri="{FF2B5EF4-FFF2-40B4-BE49-F238E27FC236}">
                <a16:creationId xmlns:a16="http://schemas.microsoft.com/office/drawing/2014/main" id="{AE3FF6B8-185C-5896-7DEC-E05136491DCD}"/>
              </a:ext>
            </a:extLst>
          </p:cNvPr>
          <p:cNvSpPr>
            <a:spLocks noGrp="1"/>
          </p:cNvSpPr>
          <p:nvPr>
            <p:ph idx="1"/>
          </p:nvPr>
        </p:nvSpPr>
        <p:spPr>
          <a:xfrm>
            <a:off x="1104897" y="2259698"/>
            <a:ext cx="4991103" cy="3836301"/>
          </a:xfrm>
        </p:spPr>
        <p:txBody>
          <a:bodyPr>
            <a:normAutofit/>
          </a:bodyPr>
          <a:lstStyle/>
          <a:p>
            <a:pPr>
              <a:lnSpc>
                <a:spcPct val="120000"/>
              </a:lnSpc>
            </a:pPr>
            <a:r>
              <a:rPr lang="en-US" sz="1100" b="0" i="0" dirty="0">
                <a:effectLst/>
                <a:latin typeface="Roboto" panose="02000000000000000000" pitchFamily="2" charset="0"/>
              </a:rPr>
              <a:t>Through this analysis, I was able to come to three main conclusions:</a:t>
            </a:r>
          </a:p>
          <a:p>
            <a:pPr marL="525780" lvl="2" indent="-342900">
              <a:lnSpc>
                <a:spcPct val="120000"/>
              </a:lnSpc>
              <a:buAutoNum type="arabicPeriod"/>
            </a:pPr>
            <a:r>
              <a:rPr lang="en-US" sz="1100" b="0" i="0" dirty="0">
                <a:effectLst/>
                <a:latin typeface="Roboto" panose="02000000000000000000" pitchFamily="2" charset="0"/>
              </a:rPr>
              <a:t>General health is a significant risk factor of heart disease and has an inverse correlation with heart disease prevalence </a:t>
            </a:r>
          </a:p>
          <a:p>
            <a:pPr marL="525780" lvl="2" indent="-342900">
              <a:lnSpc>
                <a:spcPct val="120000"/>
              </a:lnSpc>
              <a:buAutoNum type="arabicPeriod"/>
            </a:pPr>
            <a:r>
              <a:rPr lang="en-US" sz="1100" b="0" i="0" dirty="0">
                <a:effectLst/>
                <a:latin typeface="Roboto" panose="02000000000000000000" pitchFamily="2" charset="0"/>
              </a:rPr>
              <a:t>Those with heart disease have a statistically significant higher average BMI than those without (null hypothesis rejected)</a:t>
            </a:r>
          </a:p>
          <a:p>
            <a:pPr marL="525780" lvl="2" indent="-342900">
              <a:lnSpc>
                <a:spcPct val="120000"/>
              </a:lnSpc>
              <a:buAutoNum type="arabicPeriod"/>
            </a:pPr>
            <a:r>
              <a:rPr lang="en-US" sz="1100" b="0" i="0" dirty="0">
                <a:effectLst/>
                <a:latin typeface="Roboto" panose="02000000000000000000" pitchFamily="2" charset="0"/>
              </a:rPr>
              <a:t>Those with heart disease are on average older than those without heart disease</a:t>
            </a:r>
            <a:r>
              <a:rPr lang="en-US" sz="1100" dirty="0">
                <a:latin typeface="Roboto" panose="02000000000000000000" pitchFamily="2" charset="0"/>
              </a:rPr>
              <a:t> (null hypothesis rejected)</a:t>
            </a:r>
          </a:p>
          <a:p>
            <a:pPr>
              <a:lnSpc>
                <a:spcPct val="120000"/>
              </a:lnSpc>
            </a:pPr>
            <a:r>
              <a:rPr lang="en-US" sz="1100" dirty="0">
                <a:latin typeface="Roboto" panose="02000000000000000000" pitchFamily="2" charset="0"/>
              </a:rPr>
              <a:t>Simply put: </a:t>
            </a:r>
            <a:r>
              <a:rPr lang="en-US" sz="1200" b="1" dirty="0">
                <a:latin typeface="Roboto" panose="02000000000000000000" pitchFamily="2" charset="0"/>
              </a:rPr>
              <a:t>general health decline, BMI, and older age are risk factors of heart disease.</a:t>
            </a:r>
          </a:p>
          <a:p>
            <a:pPr>
              <a:lnSpc>
                <a:spcPct val="120000"/>
              </a:lnSpc>
            </a:pPr>
            <a:r>
              <a:rPr lang="en-US" sz="1100" dirty="0">
                <a:latin typeface="Roboto" panose="02000000000000000000" pitchFamily="2" charset="0"/>
              </a:rPr>
              <a:t>Many further hypotheses can be studied through analyzing this dataset and can prove to be extremely valuable to the general population as well as healthcare providers and insurance companies.</a:t>
            </a:r>
          </a:p>
          <a:p>
            <a:pPr>
              <a:lnSpc>
                <a:spcPct val="120000"/>
              </a:lnSpc>
            </a:pPr>
            <a:r>
              <a:rPr lang="en-US" sz="1100" dirty="0">
                <a:latin typeface="Roboto" panose="02000000000000000000" pitchFamily="2" charset="0"/>
              </a:rPr>
              <a:t>As I continually improve my expertise in data analytics, I will aim to uncover more healthcare insights through patterns in data.</a:t>
            </a:r>
            <a:endParaRPr lang="en-US" sz="1100" dirty="0"/>
          </a:p>
        </p:txBody>
      </p:sp>
      <p:sp>
        <p:nvSpPr>
          <p:cNvPr id="12" name="Oval 11">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rt with Pulse">
            <a:extLst>
              <a:ext uri="{FF2B5EF4-FFF2-40B4-BE49-F238E27FC236}">
                <a16:creationId xmlns:a16="http://schemas.microsoft.com/office/drawing/2014/main" id="{6BBB87AE-E412-BDC9-173E-84D7DCEB12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6075" y="1890308"/>
            <a:ext cx="3077384" cy="3077384"/>
          </a:xfrm>
          <a:prstGeom prst="rect">
            <a:avLst/>
          </a:prstGeom>
        </p:spPr>
      </p:pic>
    </p:spTree>
    <p:extLst>
      <p:ext uri="{BB962C8B-B14F-4D97-AF65-F5344CB8AC3E}">
        <p14:creationId xmlns:p14="http://schemas.microsoft.com/office/powerpoint/2010/main" val="310844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9130-F4C8-4E64-AD1A-B3611E435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Oval 11">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26F6D-AF05-E230-695C-9630D87CB53D}"/>
              </a:ext>
            </a:extLst>
          </p:cNvPr>
          <p:cNvSpPr>
            <a:spLocks noGrp="1"/>
          </p:cNvSpPr>
          <p:nvPr>
            <p:ph type="title"/>
          </p:nvPr>
        </p:nvSpPr>
        <p:spPr>
          <a:xfrm>
            <a:off x="1044054" y="2286000"/>
            <a:ext cx="3965456" cy="2285999"/>
          </a:xfrm>
        </p:spPr>
        <p:txBody>
          <a:bodyPr anchor="ctr">
            <a:normAutofit/>
          </a:bodyPr>
          <a:lstStyle/>
          <a:p>
            <a:pPr algn="ctr"/>
            <a:r>
              <a:rPr lang="en-US"/>
              <a:t>Background</a:t>
            </a:r>
          </a:p>
        </p:txBody>
      </p:sp>
      <p:sp>
        <p:nvSpPr>
          <p:cNvPr id="3" name="Content Placeholder 2">
            <a:extLst>
              <a:ext uri="{FF2B5EF4-FFF2-40B4-BE49-F238E27FC236}">
                <a16:creationId xmlns:a16="http://schemas.microsoft.com/office/drawing/2014/main" id="{89E84EBC-1A2B-B2B0-4C26-8324321C3F3D}"/>
              </a:ext>
            </a:extLst>
          </p:cNvPr>
          <p:cNvSpPr>
            <a:spLocks noGrp="1"/>
          </p:cNvSpPr>
          <p:nvPr>
            <p:ph idx="1"/>
          </p:nvPr>
        </p:nvSpPr>
        <p:spPr>
          <a:xfrm>
            <a:off x="7188680" y="762000"/>
            <a:ext cx="3897332" cy="5334000"/>
          </a:xfrm>
        </p:spPr>
        <p:txBody>
          <a:bodyPr anchor="ctr">
            <a:normAutofit/>
          </a:bodyPr>
          <a:lstStyle/>
          <a:p>
            <a:r>
              <a:rPr lang="en-US" sz="1700"/>
              <a:t>Heart disease: a term that refers to several types of heart conditions, most commonly ‘coronary artery disease’ which affects blood flow to the heart and can present itself as angina or a heart attack</a:t>
            </a:r>
          </a:p>
          <a:p>
            <a:r>
              <a:rPr lang="en-US" sz="1700"/>
              <a:t>Leading cause of death in the US</a:t>
            </a:r>
          </a:p>
          <a:p>
            <a:r>
              <a:rPr lang="en-US" sz="1700"/>
              <a:t>Half of all Americans have at least 1 major risk factor for heart disease</a:t>
            </a:r>
          </a:p>
          <a:p>
            <a:r>
              <a:rPr lang="en-US" sz="1700"/>
              <a:t>Lifestyle choices (healthy diet, physical activity) can greatly mitigate the risks for heart disease </a:t>
            </a:r>
          </a:p>
          <a:p>
            <a:r>
              <a:rPr lang="en-US" sz="1700"/>
              <a:t>This analysis will be taking a closer look at key indicators of heart disease</a:t>
            </a:r>
          </a:p>
        </p:txBody>
      </p:sp>
    </p:spTree>
    <p:extLst>
      <p:ext uri="{BB962C8B-B14F-4D97-AF65-F5344CB8AC3E}">
        <p14:creationId xmlns:p14="http://schemas.microsoft.com/office/powerpoint/2010/main" val="112918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099CD-25A9-5433-0F13-14E04A08682A}"/>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rPr>
              <a:t>The dataset</a:t>
            </a:r>
          </a:p>
        </p:txBody>
      </p:sp>
      <p:sp>
        <p:nvSpPr>
          <p:cNvPr id="3" name="Content Placeholder 2">
            <a:extLst>
              <a:ext uri="{FF2B5EF4-FFF2-40B4-BE49-F238E27FC236}">
                <a16:creationId xmlns:a16="http://schemas.microsoft.com/office/drawing/2014/main" id="{4359B684-FD3E-C431-21E5-75F60649CCB7}"/>
              </a:ext>
            </a:extLst>
          </p:cNvPr>
          <p:cNvSpPr>
            <a:spLocks noGrp="1"/>
          </p:cNvSpPr>
          <p:nvPr>
            <p:ph idx="1"/>
          </p:nvPr>
        </p:nvSpPr>
        <p:spPr>
          <a:xfrm>
            <a:off x="6096000" y="762000"/>
            <a:ext cx="4572000" cy="5334000"/>
          </a:xfrm>
        </p:spPr>
        <p:txBody>
          <a:bodyPr anchor="ctr">
            <a:normAutofit lnSpcReduction="10000"/>
          </a:bodyPr>
          <a:lstStyle/>
          <a:p>
            <a:r>
              <a:rPr lang="en-US" dirty="0"/>
              <a:t>This dataset is originally from the CDC </a:t>
            </a:r>
          </a:p>
          <a:p>
            <a:r>
              <a:rPr lang="en-US" dirty="0"/>
              <a:t>Data is compiled from a 2022 telephone survey that collected data on the health of more than 400,000 US residents each year</a:t>
            </a:r>
          </a:p>
          <a:p>
            <a:r>
              <a:rPr lang="en-US" dirty="0"/>
              <a:t>Data was filtered by a third party on Kaggle to focus </a:t>
            </a:r>
            <a:r>
              <a:rPr lang="en-US"/>
              <a:t>on heart </a:t>
            </a:r>
            <a:r>
              <a:rPr lang="en-US" dirty="0"/>
              <a:t>disease and its associated indicators</a:t>
            </a:r>
          </a:p>
          <a:p>
            <a:r>
              <a:rPr lang="en-US" dirty="0"/>
              <a:t>Contains 40 columns and 445,132 rows</a:t>
            </a:r>
          </a:p>
          <a:p>
            <a:pPr marL="560070" lvl="1" indent="-285750">
              <a:buFont typeface="Arial" panose="020B0604020202020204" pitchFamily="34" charset="0"/>
              <a:buChar char="•"/>
            </a:pPr>
            <a:r>
              <a:rPr lang="en-US" b="0" dirty="0"/>
              <a:t>Categorical variables (such as YES/NO values for ‘</a:t>
            </a:r>
            <a:r>
              <a:rPr lang="en-US" b="0" dirty="0" err="1"/>
              <a:t>HadAsthma</a:t>
            </a:r>
            <a:r>
              <a:rPr lang="en-US" b="0" dirty="0"/>
              <a:t>’, ‘</a:t>
            </a:r>
            <a:r>
              <a:rPr lang="en-US" b="0" dirty="0" err="1"/>
              <a:t>HadSkinCancer</a:t>
            </a:r>
            <a:r>
              <a:rPr lang="en-US" b="0" dirty="0"/>
              <a:t>’, and many more)</a:t>
            </a:r>
          </a:p>
          <a:p>
            <a:pPr marL="560070" lvl="1" indent="-285750">
              <a:buFont typeface="Arial" panose="020B0604020202020204" pitchFamily="34" charset="0"/>
              <a:buChar char="•"/>
            </a:pPr>
            <a:r>
              <a:rPr lang="en-US" b="0" dirty="0"/>
              <a:t>Numerical variables (such as ‘</a:t>
            </a:r>
            <a:r>
              <a:rPr lang="en-US" b="0" dirty="0" err="1"/>
              <a:t>SleepHours</a:t>
            </a:r>
            <a:r>
              <a:rPr lang="en-US" b="0" dirty="0"/>
              <a:t>’, ‘BMI’, and more)</a:t>
            </a:r>
          </a:p>
          <a:p>
            <a:endParaRPr lang="en-US" dirty="0"/>
          </a:p>
        </p:txBody>
      </p:sp>
    </p:spTree>
    <p:extLst>
      <p:ext uri="{BB962C8B-B14F-4D97-AF65-F5344CB8AC3E}">
        <p14:creationId xmlns:p14="http://schemas.microsoft.com/office/powerpoint/2010/main" val="199814485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72BB9-7F00-4EDC-348C-30626174D5D3}"/>
              </a:ext>
            </a:extLst>
          </p:cNvPr>
          <p:cNvSpPr>
            <a:spLocks noGrp="1"/>
          </p:cNvSpPr>
          <p:nvPr>
            <p:ph type="title"/>
          </p:nvPr>
        </p:nvSpPr>
        <p:spPr>
          <a:xfrm>
            <a:off x="1104897" y="762001"/>
            <a:ext cx="4991103" cy="1141004"/>
          </a:xfrm>
        </p:spPr>
        <p:txBody>
          <a:bodyPr>
            <a:normAutofit/>
          </a:bodyPr>
          <a:lstStyle/>
          <a:p>
            <a:r>
              <a:rPr lang="en-US" dirty="0"/>
              <a:t>hypotheses</a:t>
            </a:r>
          </a:p>
        </p:txBody>
      </p:sp>
      <p:sp>
        <p:nvSpPr>
          <p:cNvPr id="3" name="Content Placeholder 2">
            <a:extLst>
              <a:ext uri="{FF2B5EF4-FFF2-40B4-BE49-F238E27FC236}">
                <a16:creationId xmlns:a16="http://schemas.microsoft.com/office/drawing/2014/main" id="{157382DF-70A8-4AF8-F48B-EDA11B177A0B}"/>
              </a:ext>
            </a:extLst>
          </p:cNvPr>
          <p:cNvSpPr>
            <a:spLocks noGrp="1"/>
          </p:cNvSpPr>
          <p:nvPr>
            <p:ph idx="1"/>
          </p:nvPr>
        </p:nvSpPr>
        <p:spPr>
          <a:xfrm>
            <a:off x="1104897" y="2286000"/>
            <a:ext cx="4991103" cy="3809999"/>
          </a:xfrm>
        </p:spPr>
        <p:txBody>
          <a:bodyPr>
            <a:normAutofit/>
          </a:bodyPr>
          <a:lstStyle/>
          <a:p>
            <a:pPr>
              <a:buFont typeface="+mj-lt"/>
              <a:buAutoNum type="arabicPeriod"/>
            </a:pPr>
            <a:r>
              <a:rPr lang="en-US" b="0" i="0" dirty="0">
                <a:effectLst/>
                <a:latin typeface="Roboto" panose="020F0502020204030204" pitchFamily="2" charset="0"/>
              </a:rPr>
              <a:t>A person's general health will have a high negative correlation with heart disease prevalence. General health is a risk factor of heart disease.</a:t>
            </a:r>
          </a:p>
          <a:p>
            <a:pPr>
              <a:buFont typeface="+mj-lt"/>
              <a:buAutoNum type="arabicPeriod"/>
            </a:pPr>
            <a:r>
              <a:rPr lang="en-US" b="0" i="0" dirty="0">
                <a:effectLst/>
                <a:latin typeface="Roboto" panose="020F0502020204030204" pitchFamily="2" charset="0"/>
              </a:rPr>
              <a:t>Those with heart disease do not have a higher average BMI than those without heart disease.</a:t>
            </a:r>
          </a:p>
          <a:p>
            <a:pPr>
              <a:buFont typeface="+mj-lt"/>
              <a:buAutoNum type="arabicPeriod"/>
            </a:pPr>
            <a:r>
              <a:rPr lang="en-US" b="0" i="0" dirty="0">
                <a:effectLst/>
                <a:latin typeface="Roboto" panose="020F0502020204030204" pitchFamily="2" charset="0"/>
              </a:rPr>
              <a:t>Those with heart disease are not older on average than those without heart disease.</a:t>
            </a:r>
          </a:p>
          <a:p>
            <a:pPr marL="0" indent="0">
              <a:buNone/>
            </a:pPr>
            <a:endParaRPr lang="en-US" dirty="0"/>
          </a:p>
        </p:txBody>
      </p:sp>
      <p:pic>
        <p:nvPicPr>
          <p:cNvPr id="7" name="Graphic 6" descr="Heart Organ">
            <a:extLst>
              <a:ext uri="{FF2B5EF4-FFF2-40B4-BE49-F238E27FC236}">
                <a16:creationId xmlns:a16="http://schemas.microsoft.com/office/drawing/2014/main" id="{25F7BA66-2216-AFA6-8CD3-82FC2D0502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314911766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7489C8-21CA-D0B3-FCDA-26C3A0908861}"/>
              </a:ext>
            </a:extLst>
          </p:cNvPr>
          <p:cNvSpPr>
            <a:spLocks noGrp="1"/>
          </p:cNvSpPr>
          <p:nvPr>
            <p:ph type="title"/>
          </p:nvPr>
        </p:nvSpPr>
        <p:spPr>
          <a:xfrm>
            <a:off x="1104897" y="762001"/>
            <a:ext cx="5333365" cy="1141004"/>
          </a:xfrm>
        </p:spPr>
        <p:txBody>
          <a:bodyPr>
            <a:normAutofit/>
          </a:bodyPr>
          <a:lstStyle/>
          <a:p>
            <a:r>
              <a:rPr lang="en-US" dirty="0"/>
              <a:t>method</a:t>
            </a:r>
          </a:p>
        </p:txBody>
      </p:sp>
      <p:sp>
        <p:nvSpPr>
          <p:cNvPr id="22" name="Content Placeholder 2">
            <a:extLst>
              <a:ext uri="{FF2B5EF4-FFF2-40B4-BE49-F238E27FC236}">
                <a16:creationId xmlns:a16="http://schemas.microsoft.com/office/drawing/2014/main" id="{1471149D-6528-8AFD-429A-289E3A60D40F}"/>
              </a:ext>
            </a:extLst>
          </p:cNvPr>
          <p:cNvSpPr>
            <a:spLocks noGrp="1"/>
          </p:cNvSpPr>
          <p:nvPr>
            <p:ph idx="1"/>
          </p:nvPr>
        </p:nvSpPr>
        <p:spPr>
          <a:xfrm>
            <a:off x="1003777" y="2259698"/>
            <a:ext cx="5092223" cy="3836301"/>
          </a:xfrm>
        </p:spPr>
        <p:txBody>
          <a:bodyPr>
            <a:normAutofit/>
          </a:bodyPr>
          <a:lstStyle/>
          <a:p>
            <a:pPr marL="342900" indent="-342900">
              <a:lnSpc>
                <a:spcPct val="120000"/>
              </a:lnSpc>
              <a:buAutoNum type="arabicPeriod"/>
            </a:pPr>
            <a:r>
              <a:rPr lang="en-US" sz="1500" dirty="0"/>
              <a:t>Data cleaning:</a:t>
            </a:r>
          </a:p>
          <a:p>
            <a:pPr>
              <a:lnSpc>
                <a:spcPct val="120000"/>
              </a:lnSpc>
            </a:pPr>
            <a:r>
              <a:rPr lang="en-US" sz="1500" dirty="0"/>
              <a:t>Imported dataset from Kaggle into </a:t>
            </a:r>
            <a:r>
              <a:rPr lang="en-US" sz="1500" dirty="0" err="1"/>
              <a:t>Jupyter</a:t>
            </a:r>
            <a:r>
              <a:rPr lang="en-US" sz="1500" dirty="0"/>
              <a:t> notebook</a:t>
            </a:r>
          </a:p>
          <a:p>
            <a:pPr>
              <a:lnSpc>
                <a:spcPct val="120000"/>
              </a:lnSpc>
            </a:pPr>
            <a:r>
              <a:rPr lang="en-US" sz="1500" dirty="0"/>
              <a:t>Removed duplicates and rows with empty null data</a:t>
            </a:r>
          </a:p>
          <a:p>
            <a:pPr>
              <a:lnSpc>
                <a:spcPct val="120000"/>
              </a:lnSpc>
            </a:pPr>
            <a:r>
              <a:rPr lang="en-US" sz="1500" dirty="0"/>
              <a:t>Combined ‘</a:t>
            </a:r>
            <a:r>
              <a:rPr lang="en-US" sz="1500" dirty="0" err="1"/>
              <a:t>HadAngina</a:t>
            </a:r>
            <a:r>
              <a:rPr lang="en-US" sz="1500" dirty="0"/>
              <a:t>’ and ‘</a:t>
            </a:r>
            <a:r>
              <a:rPr lang="en-US" sz="1500" dirty="0" err="1"/>
              <a:t>HadHeartAttack</a:t>
            </a:r>
            <a:r>
              <a:rPr lang="en-US" sz="1500" dirty="0"/>
              <a:t>’ columns into one column called ‘</a:t>
            </a:r>
            <a:r>
              <a:rPr lang="en-US" sz="1500" dirty="0" err="1"/>
              <a:t>HadHD</a:t>
            </a:r>
            <a:r>
              <a:rPr lang="en-US" sz="1500" dirty="0"/>
              <a:t>’</a:t>
            </a:r>
          </a:p>
          <a:p>
            <a:pPr>
              <a:lnSpc>
                <a:spcPct val="120000"/>
              </a:lnSpc>
            </a:pPr>
            <a:r>
              <a:rPr lang="en-US" sz="1500" dirty="0"/>
              <a:t>Changed categorical values like ‘YES’ and ‘NO’ to 1 and 0</a:t>
            </a:r>
          </a:p>
          <a:p>
            <a:pPr>
              <a:lnSpc>
                <a:spcPct val="120000"/>
              </a:lnSpc>
            </a:pPr>
            <a:r>
              <a:rPr lang="en-US" sz="1500" dirty="0"/>
              <a:t>Changed categorical values for ‘</a:t>
            </a:r>
            <a:r>
              <a:rPr lang="en-US" sz="1500" dirty="0" err="1"/>
              <a:t>GeneralHealth</a:t>
            </a:r>
            <a:r>
              <a:rPr lang="en-US" sz="1500" dirty="0"/>
              <a:t>’ and ‘</a:t>
            </a:r>
            <a:r>
              <a:rPr lang="en-US" sz="1500" dirty="0" err="1"/>
              <a:t>AgeCategory</a:t>
            </a:r>
            <a:r>
              <a:rPr lang="en-US" sz="1500" dirty="0"/>
              <a:t>’ into numerical values and created new columns ‘</a:t>
            </a:r>
            <a:r>
              <a:rPr lang="en-US" sz="1500" dirty="0" err="1"/>
              <a:t>GeneralHealthNumbers</a:t>
            </a:r>
            <a:r>
              <a:rPr lang="en-US" sz="1500" dirty="0"/>
              <a:t>’ and ‘</a:t>
            </a:r>
            <a:r>
              <a:rPr lang="en-US" sz="1500" dirty="0" err="1"/>
              <a:t>AgeCategoryNumbers</a:t>
            </a:r>
            <a:r>
              <a:rPr lang="en-US" sz="1500" dirty="0"/>
              <a:t>’</a:t>
            </a:r>
          </a:p>
          <a:p>
            <a:pPr>
              <a:lnSpc>
                <a:spcPct val="120000"/>
              </a:lnSpc>
            </a:pPr>
            <a:endParaRPr lang="en-US" sz="1300" dirty="0"/>
          </a:p>
        </p:txBody>
      </p:sp>
      <p:sp>
        <p:nvSpPr>
          <p:cNvPr id="23" name="Oval 22">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Database">
            <a:extLst>
              <a:ext uri="{FF2B5EF4-FFF2-40B4-BE49-F238E27FC236}">
                <a16:creationId xmlns:a16="http://schemas.microsoft.com/office/drawing/2014/main" id="{07D4A762-F168-F421-A0CB-DF44D54C9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6075" y="1890308"/>
            <a:ext cx="3077384" cy="3077384"/>
          </a:xfrm>
          <a:prstGeom prst="rect">
            <a:avLst/>
          </a:prstGeom>
        </p:spPr>
      </p:pic>
    </p:spTree>
    <p:extLst>
      <p:ext uri="{BB962C8B-B14F-4D97-AF65-F5344CB8AC3E}">
        <p14:creationId xmlns:p14="http://schemas.microsoft.com/office/powerpoint/2010/main" val="7963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7489C8-21CA-D0B3-FCDA-26C3A0908861}"/>
              </a:ext>
            </a:extLst>
          </p:cNvPr>
          <p:cNvSpPr>
            <a:spLocks noGrp="1"/>
          </p:cNvSpPr>
          <p:nvPr>
            <p:ph type="title"/>
          </p:nvPr>
        </p:nvSpPr>
        <p:spPr>
          <a:xfrm>
            <a:off x="1104897" y="762001"/>
            <a:ext cx="5333365" cy="1141004"/>
          </a:xfrm>
        </p:spPr>
        <p:txBody>
          <a:bodyPr>
            <a:normAutofit/>
          </a:bodyPr>
          <a:lstStyle/>
          <a:p>
            <a:r>
              <a:rPr lang="en-US"/>
              <a:t>method</a:t>
            </a:r>
            <a:endParaRPr lang="en-US" dirty="0"/>
          </a:p>
        </p:txBody>
      </p:sp>
      <p:sp>
        <p:nvSpPr>
          <p:cNvPr id="22" name="Content Placeholder 2">
            <a:extLst>
              <a:ext uri="{FF2B5EF4-FFF2-40B4-BE49-F238E27FC236}">
                <a16:creationId xmlns:a16="http://schemas.microsoft.com/office/drawing/2014/main" id="{1471149D-6528-8AFD-429A-289E3A60D40F}"/>
              </a:ext>
            </a:extLst>
          </p:cNvPr>
          <p:cNvSpPr>
            <a:spLocks noGrp="1"/>
          </p:cNvSpPr>
          <p:nvPr>
            <p:ph idx="1"/>
          </p:nvPr>
        </p:nvSpPr>
        <p:spPr>
          <a:xfrm>
            <a:off x="1104897" y="2259698"/>
            <a:ext cx="4991103" cy="3836301"/>
          </a:xfrm>
        </p:spPr>
        <p:txBody>
          <a:bodyPr>
            <a:normAutofit/>
          </a:bodyPr>
          <a:lstStyle/>
          <a:p>
            <a:pPr marL="0" indent="0">
              <a:buNone/>
            </a:pPr>
            <a:r>
              <a:rPr lang="en-US"/>
              <a:t>2. Exploratory data analysis: used Numpy, Pandas, MatPlotLib, Seaborn, Scipy to analyze and visualize the data</a:t>
            </a:r>
          </a:p>
          <a:p>
            <a:pPr marL="0" indent="0">
              <a:buNone/>
            </a:pPr>
            <a:r>
              <a:rPr lang="en-US"/>
              <a:t>3. Hypothesis testing: used Pearson correlation test and two-tailed t-tests to look for statistical significance</a:t>
            </a:r>
          </a:p>
        </p:txBody>
      </p:sp>
      <p:sp>
        <p:nvSpPr>
          <p:cNvPr id="30" name="Oval 29">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Database">
            <a:extLst>
              <a:ext uri="{FF2B5EF4-FFF2-40B4-BE49-F238E27FC236}">
                <a16:creationId xmlns:a16="http://schemas.microsoft.com/office/drawing/2014/main" id="{07D4A762-F168-F421-A0CB-DF44D54C9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6075" y="1890308"/>
            <a:ext cx="3077384" cy="3077384"/>
          </a:xfrm>
          <a:prstGeom prst="rect">
            <a:avLst/>
          </a:prstGeom>
        </p:spPr>
      </p:pic>
    </p:spTree>
    <p:extLst>
      <p:ext uri="{BB962C8B-B14F-4D97-AF65-F5344CB8AC3E}">
        <p14:creationId xmlns:p14="http://schemas.microsoft.com/office/powerpoint/2010/main" val="305671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51E5-FE2A-8C76-9B63-F87C6B3406E0}"/>
              </a:ext>
            </a:extLst>
          </p:cNvPr>
          <p:cNvSpPr>
            <a:spLocks noGrp="1"/>
          </p:cNvSpPr>
          <p:nvPr>
            <p:ph type="title"/>
          </p:nvPr>
        </p:nvSpPr>
        <p:spPr>
          <a:xfrm>
            <a:off x="3617594" y="-95559"/>
            <a:ext cx="9238434" cy="857559"/>
          </a:xfrm>
        </p:spPr>
        <p:txBody>
          <a:bodyPr/>
          <a:lstStyle/>
          <a:p>
            <a:r>
              <a:rPr lang="en-US" dirty="0">
                <a:solidFill>
                  <a:schemeClr val="bg1"/>
                </a:solidFill>
              </a:rPr>
              <a:t>Correlation heat map</a:t>
            </a:r>
          </a:p>
        </p:txBody>
      </p:sp>
      <p:pic>
        <p:nvPicPr>
          <p:cNvPr id="1026" name="Picture 2">
            <a:extLst>
              <a:ext uri="{FF2B5EF4-FFF2-40B4-BE49-F238E27FC236}">
                <a16:creationId xmlns:a16="http://schemas.microsoft.com/office/drawing/2014/main" id="{604417ED-CB44-30A0-4060-A497D1137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384" y="994117"/>
            <a:ext cx="6730547" cy="5606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66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BA56A-DCD3-65A9-946F-9F5F64BE3808}"/>
              </a:ext>
            </a:extLst>
          </p:cNvPr>
          <p:cNvSpPr>
            <a:spLocks noGrp="1"/>
          </p:cNvSpPr>
          <p:nvPr>
            <p:ph type="title"/>
          </p:nvPr>
        </p:nvSpPr>
        <p:spPr>
          <a:xfrm>
            <a:off x="1104897" y="762001"/>
            <a:ext cx="4991103" cy="1141004"/>
          </a:xfrm>
        </p:spPr>
        <p:txBody>
          <a:bodyPr vert="horz" lIns="91440" tIns="45720" rIns="91440" bIns="45720" rtlCol="0" anchor="b">
            <a:normAutofit/>
          </a:bodyPr>
          <a:lstStyle/>
          <a:p>
            <a:r>
              <a:rPr lang="en-US" dirty="0"/>
              <a:t>Correlations with heart disease</a:t>
            </a:r>
          </a:p>
        </p:txBody>
      </p:sp>
      <p:sp>
        <p:nvSpPr>
          <p:cNvPr id="5" name="TextBox 4">
            <a:extLst>
              <a:ext uri="{FF2B5EF4-FFF2-40B4-BE49-F238E27FC236}">
                <a16:creationId xmlns:a16="http://schemas.microsoft.com/office/drawing/2014/main" id="{EA5EF443-7349-F022-F8CC-D591FDC77141}"/>
              </a:ext>
            </a:extLst>
          </p:cNvPr>
          <p:cNvSpPr txBox="1"/>
          <p:nvPr/>
        </p:nvSpPr>
        <p:spPr>
          <a:xfrm>
            <a:off x="1104897" y="2286000"/>
            <a:ext cx="4991103" cy="3809999"/>
          </a:xfrm>
          <a:prstGeom prst="rect">
            <a:avLst/>
          </a:prstGeom>
        </p:spPr>
        <p:txBody>
          <a:bodyPr vert="horz" lIns="91440" tIns="45720" rIns="91440" bIns="45720" rtlCol="0">
            <a:normAutofit/>
          </a:bodyPr>
          <a:lstStyle/>
          <a:p>
            <a:pPr marL="285750" indent="-285750">
              <a:lnSpc>
                <a:spcPct val="120000"/>
              </a:lnSpc>
              <a:spcAft>
                <a:spcPts val="600"/>
              </a:spcAft>
              <a:buSzPct val="85000"/>
              <a:buFont typeface="Arial" panose="020B0604020202020204" pitchFamily="34" charset="0"/>
              <a:buChar char="•"/>
            </a:pPr>
            <a:r>
              <a:rPr lang="en-US" sz="1500" dirty="0"/>
              <a:t>Age category and general health have the highest correlation with prevalence of heart disease</a:t>
            </a:r>
          </a:p>
          <a:p>
            <a:pPr marL="285750" indent="-285750">
              <a:lnSpc>
                <a:spcPct val="120000"/>
              </a:lnSpc>
              <a:spcAft>
                <a:spcPts val="600"/>
              </a:spcAft>
              <a:buSzPct val="85000"/>
              <a:buFont typeface="Arial" panose="020B0604020202020204" pitchFamily="34" charset="0"/>
              <a:buChar char="•"/>
            </a:pPr>
            <a:r>
              <a:rPr lang="en-US" sz="1500" dirty="0"/>
              <a:t>We can come up with many different hypotheses based on these correlations</a:t>
            </a:r>
          </a:p>
          <a:p>
            <a:pPr marL="742950" lvl="1" indent="-285750">
              <a:lnSpc>
                <a:spcPct val="120000"/>
              </a:lnSpc>
              <a:spcAft>
                <a:spcPts val="600"/>
              </a:spcAft>
              <a:buSzPct val="85000"/>
              <a:buFont typeface="Arial" panose="020B0604020202020204" pitchFamily="34" charset="0"/>
              <a:buChar char="•"/>
            </a:pPr>
            <a:r>
              <a:rPr lang="en-US" sz="1500"/>
              <a:t>Comorbidities (ie. </a:t>
            </a:r>
            <a:r>
              <a:rPr lang="en-US" sz="1500" dirty="0"/>
              <a:t>Having arthritis, kidney disease, COPD) increase risk of heart disease</a:t>
            </a:r>
          </a:p>
          <a:p>
            <a:pPr marL="742950" lvl="1" indent="-285750">
              <a:lnSpc>
                <a:spcPct val="120000"/>
              </a:lnSpc>
              <a:spcAft>
                <a:spcPts val="600"/>
              </a:spcAft>
              <a:buSzPct val="85000"/>
              <a:buFont typeface="Arial" panose="020B0604020202020204" pitchFamily="34" charset="0"/>
              <a:buChar char="•"/>
            </a:pPr>
            <a:r>
              <a:rPr lang="en-US" sz="1500" dirty="0"/>
              <a:t>Difficulty with hearing or vision, difficulty doing errands, walking, dressing, bathing signify advanced age or presence of comorbidities, and therefore is associated with heart disease</a:t>
            </a:r>
          </a:p>
        </p:txBody>
      </p:sp>
      <p:graphicFrame>
        <p:nvGraphicFramePr>
          <p:cNvPr id="4" name="Content Placeholder 3">
            <a:extLst>
              <a:ext uri="{FF2B5EF4-FFF2-40B4-BE49-F238E27FC236}">
                <a16:creationId xmlns:a16="http://schemas.microsoft.com/office/drawing/2014/main" id="{E1C0BCF5-D834-9333-B4C1-E6CDAE730D99}"/>
              </a:ext>
            </a:extLst>
          </p:cNvPr>
          <p:cNvGraphicFramePr>
            <a:graphicFrameLocks noGrp="1"/>
          </p:cNvGraphicFramePr>
          <p:nvPr>
            <p:ph idx="1"/>
            <p:extLst>
              <p:ext uri="{D42A27DB-BD31-4B8C-83A1-F6EECF244321}">
                <p14:modId xmlns:p14="http://schemas.microsoft.com/office/powerpoint/2010/main" val="2155708599"/>
              </p:ext>
            </p:extLst>
          </p:nvPr>
        </p:nvGraphicFramePr>
        <p:xfrm>
          <a:off x="7357402" y="499411"/>
          <a:ext cx="3975885" cy="5859177"/>
        </p:xfrm>
        <a:graphic>
          <a:graphicData uri="http://schemas.openxmlformats.org/drawingml/2006/table">
            <a:tbl>
              <a:tblPr firstRow="1" bandRow="1">
                <a:solidFill>
                  <a:srgbClr val="404040"/>
                </a:solidFill>
                <a:tableStyleId>{9D7B26C5-4107-4FEC-AEDC-1716B250A1EF}</a:tableStyleId>
              </a:tblPr>
              <a:tblGrid>
                <a:gridCol w="2179614">
                  <a:extLst>
                    <a:ext uri="{9D8B030D-6E8A-4147-A177-3AD203B41FA5}">
                      <a16:colId xmlns:a16="http://schemas.microsoft.com/office/drawing/2014/main" val="789305443"/>
                    </a:ext>
                  </a:extLst>
                </a:gridCol>
                <a:gridCol w="1796271">
                  <a:extLst>
                    <a:ext uri="{9D8B030D-6E8A-4147-A177-3AD203B41FA5}">
                      <a16:colId xmlns:a16="http://schemas.microsoft.com/office/drawing/2014/main" val="1883531045"/>
                    </a:ext>
                  </a:extLst>
                </a:gridCol>
              </a:tblGrid>
              <a:tr h="287565">
                <a:tc>
                  <a:txBody>
                    <a:bodyPr/>
                    <a:lstStyle/>
                    <a:p>
                      <a:pPr algn="just"/>
                      <a:r>
                        <a:rPr lang="en-US" sz="1100" b="0" cap="none" spc="0" dirty="0">
                          <a:solidFill>
                            <a:schemeClr val="bg1"/>
                          </a:solidFill>
                          <a:effectLst/>
                        </a:rPr>
                        <a:t>Risk Factor</a:t>
                      </a:r>
                    </a:p>
                  </a:txBody>
                  <a:tcPr marL="20234" marR="20234" marT="61886" marB="10117" anchor="ctr">
                    <a:lnL w="12700" cmpd="sng">
                      <a:noFill/>
                    </a:lnL>
                    <a:lnR w="12700" cmpd="sng">
                      <a:noFill/>
                    </a:lnR>
                    <a:lnT w="19050" cap="flat" cmpd="sng" algn="ctr">
                      <a:noFill/>
                      <a:prstDash val="solid"/>
                    </a:lnT>
                    <a:lnB w="38100" cmpd="sng">
                      <a:noFill/>
                    </a:lnB>
                    <a:solidFill>
                      <a:schemeClr val="accent2"/>
                    </a:solidFill>
                  </a:tcPr>
                </a:tc>
                <a:tc>
                  <a:txBody>
                    <a:bodyPr/>
                    <a:lstStyle/>
                    <a:p>
                      <a:pPr algn="just"/>
                      <a:r>
                        <a:rPr lang="en-US" sz="1100" b="0" cap="none" spc="0" dirty="0">
                          <a:solidFill>
                            <a:schemeClr val="bg1"/>
                          </a:solidFill>
                        </a:rPr>
                        <a:t>Correlation</a:t>
                      </a:r>
                    </a:p>
                  </a:txBody>
                  <a:tcPr marL="20234" marR="20234" marT="61886" marB="10117"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976093033"/>
                  </a:ext>
                </a:extLst>
              </a:tr>
              <a:tr h="242244">
                <a:tc>
                  <a:txBody>
                    <a:bodyPr/>
                    <a:lstStyle/>
                    <a:p>
                      <a:pPr fontAlgn="ctr"/>
                      <a:r>
                        <a:rPr lang="en-US" sz="1000" b="1" cap="none" spc="0" dirty="0" err="1">
                          <a:solidFill>
                            <a:schemeClr val="bg1"/>
                          </a:solidFill>
                          <a:effectLst/>
                        </a:rPr>
                        <a:t>AgeCategoryNumbers</a:t>
                      </a:r>
                      <a:endParaRPr lang="en-US" sz="1000" b="1" cap="none" spc="0" dirty="0">
                        <a:solidFill>
                          <a:schemeClr val="bg1"/>
                        </a:solidFill>
                        <a:effectLst/>
                      </a:endParaRPr>
                    </a:p>
                  </a:txBody>
                  <a:tcPr marL="20234" marR="20234" marT="61886" marB="10117"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0.228816</a:t>
                      </a:r>
                    </a:p>
                  </a:txBody>
                  <a:tcPr marL="20234" marR="20234" marT="61886" marB="10117"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519780509"/>
                  </a:ext>
                </a:extLst>
              </a:tr>
              <a:tr h="242244">
                <a:tc>
                  <a:txBody>
                    <a:bodyPr/>
                    <a:lstStyle/>
                    <a:p>
                      <a:pPr fontAlgn="ctr"/>
                      <a:r>
                        <a:rPr lang="en-US" sz="1000" b="1" cap="none" spc="0">
                          <a:solidFill>
                            <a:schemeClr val="bg1"/>
                          </a:solidFill>
                          <a:effectLst/>
                        </a:rPr>
                        <a:t>GeneralHealthNumbers</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-0.228229</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548664007"/>
                  </a:ext>
                </a:extLst>
              </a:tr>
              <a:tr h="242244">
                <a:tc>
                  <a:txBody>
                    <a:bodyPr/>
                    <a:lstStyle/>
                    <a:p>
                      <a:pPr fontAlgn="ctr"/>
                      <a:r>
                        <a:rPr lang="en-US" sz="1000" b="1" cap="none" spc="0">
                          <a:solidFill>
                            <a:schemeClr val="bg1"/>
                          </a:solidFill>
                          <a:effectLst/>
                        </a:rPr>
                        <a:t>ChestScan</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0.214651</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732453427"/>
                  </a:ext>
                </a:extLst>
              </a:tr>
              <a:tr h="242244">
                <a:tc>
                  <a:txBody>
                    <a:bodyPr/>
                    <a:lstStyle/>
                    <a:p>
                      <a:pPr fontAlgn="ctr"/>
                      <a:r>
                        <a:rPr lang="en-US" sz="1000" b="1" cap="none" spc="0">
                          <a:solidFill>
                            <a:schemeClr val="bg1"/>
                          </a:solidFill>
                          <a:effectLst/>
                        </a:rPr>
                        <a:t>DifficultyWalking</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0.199102</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033952305"/>
                  </a:ext>
                </a:extLst>
              </a:tr>
              <a:tr h="242244">
                <a:tc>
                  <a:txBody>
                    <a:bodyPr/>
                    <a:lstStyle/>
                    <a:p>
                      <a:pPr fontAlgn="ctr"/>
                      <a:r>
                        <a:rPr lang="en-US" sz="1000" b="1" cap="none" spc="0">
                          <a:solidFill>
                            <a:schemeClr val="bg1"/>
                          </a:solidFill>
                          <a:effectLst/>
                        </a:rPr>
                        <a:t>HadStroke</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0.189611</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854372639"/>
                  </a:ext>
                </a:extLst>
              </a:tr>
              <a:tr h="242244">
                <a:tc>
                  <a:txBody>
                    <a:bodyPr/>
                    <a:lstStyle/>
                    <a:p>
                      <a:pPr fontAlgn="ctr"/>
                      <a:r>
                        <a:rPr lang="en-US" sz="1000" b="1" cap="none" spc="0">
                          <a:solidFill>
                            <a:schemeClr val="bg1"/>
                          </a:solidFill>
                          <a:effectLst/>
                        </a:rPr>
                        <a:t>PneumoVaxEver</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0.168544</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381075495"/>
                  </a:ext>
                </a:extLst>
              </a:tr>
              <a:tr h="242244">
                <a:tc>
                  <a:txBody>
                    <a:bodyPr/>
                    <a:lstStyle/>
                    <a:p>
                      <a:pPr fontAlgn="ctr"/>
                      <a:r>
                        <a:rPr lang="en-US" sz="1000" b="1" cap="none" spc="0">
                          <a:solidFill>
                            <a:schemeClr val="bg1"/>
                          </a:solidFill>
                          <a:effectLst/>
                        </a:rPr>
                        <a:t>HadCOPD</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0.168160</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47138435"/>
                  </a:ext>
                </a:extLst>
              </a:tr>
              <a:tr h="242244">
                <a:tc>
                  <a:txBody>
                    <a:bodyPr/>
                    <a:lstStyle/>
                    <a:p>
                      <a:pPr fontAlgn="ctr"/>
                      <a:r>
                        <a:rPr lang="en-US" sz="1000" b="1" cap="none" spc="0">
                          <a:solidFill>
                            <a:schemeClr val="bg1"/>
                          </a:solidFill>
                          <a:effectLst/>
                        </a:rPr>
                        <a:t>RemovedTeeth</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0.166556</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823411777"/>
                  </a:ext>
                </a:extLst>
              </a:tr>
              <a:tr h="242244">
                <a:tc>
                  <a:txBody>
                    <a:bodyPr/>
                    <a:lstStyle/>
                    <a:p>
                      <a:pPr fontAlgn="ctr"/>
                      <a:r>
                        <a:rPr lang="en-US" sz="1000" b="1" cap="none" spc="0">
                          <a:solidFill>
                            <a:schemeClr val="bg1"/>
                          </a:solidFill>
                          <a:effectLst/>
                        </a:rPr>
                        <a:t>PhysicalHealthDays</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0.164675</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462065058"/>
                  </a:ext>
                </a:extLst>
              </a:tr>
              <a:tr h="242244">
                <a:tc>
                  <a:txBody>
                    <a:bodyPr/>
                    <a:lstStyle/>
                    <a:p>
                      <a:pPr fontAlgn="ctr"/>
                      <a:r>
                        <a:rPr lang="en-US" sz="1000" b="1" cap="none" spc="0">
                          <a:solidFill>
                            <a:schemeClr val="bg1"/>
                          </a:solidFill>
                          <a:effectLst/>
                        </a:rPr>
                        <a:t>HadArthritis</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0.162284</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166675018"/>
                  </a:ext>
                </a:extLst>
              </a:tr>
              <a:tr h="242244">
                <a:tc>
                  <a:txBody>
                    <a:bodyPr/>
                    <a:lstStyle/>
                    <a:p>
                      <a:pPr fontAlgn="ctr"/>
                      <a:r>
                        <a:rPr lang="en-US" sz="1000" b="1" cap="none" spc="0">
                          <a:solidFill>
                            <a:schemeClr val="bg1"/>
                          </a:solidFill>
                          <a:effectLst/>
                        </a:rPr>
                        <a:t>HadKidneyDisease</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0.148357</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969493325"/>
                  </a:ext>
                </a:extLst>
              </a:tr>
              <a:tr h="242244">
                <a:tc>
                  <a:txBody>
                    <a:bodyPr/>
                    <a:lstStyle/>
                    <a:p>
                      <a:pPr fontAlgn="ctr"/>
                      <a:r>
                        <a:rPr lang="en-US" sz="1000" b="1" cap="none" spc="0">
                          <a:solidFill>
                            <a:schemeClr val="bg1"/>
                          </a:solidFill>
                          <a:effectLst/>
                        </a:rPr>
                        <a:t>DeafOrHardOfHearing</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0.125195</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720255189"/>
                  </a:ext>
                </a:extLst>
              </a:tr>
              <a:tr h="242244">
                <a:tc>
                  <a:txBody>
                    <a:bodyPr/>
                    <a:lstStyle/>
                    <a:p>
                      <a:pPr fontAlgn="ctr"/>
                      <a:r>
                        <a:rPr lang="en-US" sz="1000" b="1" cap="none" spc="0">
                          <a:solidFill>
                            <a:schemeClr val="bg1"/>
                          </a:solidFill>
                          <a:effectLst/>
                        </a:rPr>
                        <a:t>DifficultyErrands</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0.107830</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377475339"/>
                  </a:ext>
                </a:extLst>
              </a:tr>
              <a:tr h="242244">
                <a:tc>
                  <a:txBody>
                    <a:bodyPr/>
                    <a:lstStyle/>
                    <a:p>
                      <a:pPr fontAlgn="ctr"/>
                      <a:r>
                        <a:rPr lang="en-US" sz="1000" b="1" cap="none" spc="0">
                          <a:solidFill>
                            <a:schemeClr val="bg1"/>
                          </a:solidFill>
                          <a:effectLst/>
                        </a:rPr>
                        <a:t>DifficultyDressingBathing</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0.101095</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471739746"/>
                  </a:ext>
                </a:extLst>
              </a:tr>
              <a:tr h="242244">
                <a:tc>
                  <a:txBody>
                    <a:bodyPr/>
                    <a:lstStyle/>
                    <a:p>
                      <a:pPr fontAlgn="ctr"/>
                      <a:r>
                        <a:rPr lang="en-US" sz="1000" b="1" cap="none" spc="0">
                          <a:solidFill>
                            <a:schemeClr val="bg1"/>
                          </a:solidFill>
                          <a:effectLst/>
                        </a:rPr>
                        <a:t>PhysicalActivities</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-0.095871</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067114753"/>
                  </a:ext>
                </a:extLst>
              </a:tr>
              <a:tr h="242244">
                <a:tc>
                  <a:txBody>
                    <a:bodyPr/>
                    <a:lstStyle/>
                    <a:p>
                      <a:pPr fontAlgn="ctr"/>
                      <a:r>
                        <a:rPr lang="en-US" sz="1000" b="1" cap="none" spc="0">
                          <a:solidFill>
                            <a:schemeClr val="bg1"/>
                          </a:solidFill>
                          <a:effectLst/>
                        </a:rPr>
                        <a:t>AlcoholDrinkers</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-0.084421</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807760112"/>
                  </a:ext>
                </a:extLst>
              </a:tr>
              <a:tr h="242244">
                <a:tc>
                  <a:txBody>
                    <a:bodyPr/>
                    <a:lstStyle/>
                    <a:p>
                      <a:pPr fontAlgn="ctr"/>
                      <a:r>
                        <a:rPr lang="en-US" sz="1000" b="1" cap="none" spc="0">
                          <a:solidFill>
                            <a:schemeClr val="bg1"/>
                          </a:solidFill>
                          <a:effectLst/>
                        </a:rPr>
                        <a:t>BlindOrVisionDifficulty</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0.084224</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559147400"/>
                  </a:ext>
                </a:extLst>
              </a:tr>
              <a:tr h="242244">
                <a:tc>
                  <a:txBody>
                    <a:bodyPr/>
                    <a:lstStyle/>
                    <a:p>
                      <a:pPr fontAlgn="ctr"/>
                      <a:r>
                        <a:rPr lang="en-US" sz="1000" b="1" cap="none" spc="0">
                          <a:solidFill>
                            <a:schemeClr val="bg1"/>
                          </a:solidFill>
                          <a:effectLst/>
                        </a:rPr>
                        <a:t>HadSkinCancer</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0.080344</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654106215"/>
                  </a:ext>
                </a:extLst>
              </a:tr>
              <a:tr h="242244">
                <a:tc>
                  <a:txBody>
                    <a:bodyPr/>
                    <a:lstStyle/>
                    <a:p>
                      <a:pPr fontAlgn="ctr"/>
                      <a:r>
                        <a:rPr lang="en-US" sz="1000" b="1" cap="none" spc="0">
                          <a:solidFill>
                            <a:schemeClr val="bg1"/>
                          </a:solidFill>
                          <a:effectLst/>
                        </a:rPr>
                        <a:t>FluVaxLast12</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0.074775</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4286562181"/>
                  </a:ext>
                </a:extLst>
              </a:tr>
              <a:tr h="242244">
                <a:tc>
                  <a:txBody>
                    <a:bodyPr/>
                    <a:lstStyle/>
                    <a:p>
                      <a:pPr fontAlgn="ctr"/>
                      <a:r>
                        <a:rPr lang="en-US" sz="1000" b="1" cap="none" spc="0">
                          <a:solidFill>
                            <a:schemeClr val="bg1"/>
                          </a:solidFill>
                          <a:effectLst/>
                        </a:rPr>
                        <a:t>SmokerStatusNumbers</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0.074012</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537900428"/>
                  </a:ext>
                </a:extLst>
              </a:tr>
              <a:tr h="242244">
                <a:tc>
                  <a:txBody>
                    <a:bodyPr/>
                    <a:lstStyle/>
                    <a:p>
                      <a:pPr fontAlgn="ctr"/>
                      <a:r>
                        <a:rPr lang="en-US" sz="1000" b="1" cap="none" spc="0">
                          <a:solidFill>
                            <a:schemeClr val="bg1"/>
                          </a:solidFill>
                          <a:effectLst/>
                        </a:rPr>
                        <a:t>DifficultyConcentrating</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0.060684</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536484002"/>
                  </a:ext>
                </a:extLst>
              </a:tr>
              <a:tr h="242244">
                <a:tc>
                  <a:txBody>
                    <a:bodyPr/>
                    <a:lstStyle/>
                    <a:p>
                      <a:pPr fontAlgn="ctr"/>
                      <a:r>
                        <a:rPr lang="en-US" sz="1000" b="1" cap="none" spc="0">
                          <a:solidFill>
                            <a:schemeClr val="bg1"/>
                          </a:solidFill>
                          <a:effectLst/>
                        </a:rPr>
                        <a:t>WeightInKilograms</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0.050380</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982278312"/>
                  </a:ext>
                </a:extLst>
              </a:tr>
              <a:tr h="242244">
                <a:tc>
                  <a:txBody>
                    <a:bodyPr/>
                    <a:lstStyle/>
                    <a:p>
                      <a:pPr fontAlgn="ctr"/>
                      <a:r>
                        <a:rPr lang="en-US" sz="1000" b="1" cap="none" spc="0" dirty="0">
                          <a:solidFill>
                            <a:schemeClr val="bg1"/>
                          </a:solidFill>
                          <a:effectLst/>
                        </a:rPr>
                        <a:t>BMI</a:t>
                      </a:r>
                    </a:p>
                  </a:txBody>
                  <a:tcPr marL="20234" marR="20234" marT="61886" marB="10117" anchor="ctr">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algn="r"/>
                      <a:r>
                        <a:rPr lang="en-US" sz="800" cap="none" spc="0" dirty="0">
                          <a:solidFill>
                            <a:schemeClr val="bg1"/>
                          </a:solidFill>
                          <a:effectLst/>
                        </a:rPr>
                        <a:t>0.044997</a:t>
                      </a:r>
                    </a:p>
                  </a:txBody>
                  <a:tcPr marL="20234" marR="20234" marT="61886" marB="10117" anchor="ctr">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3124478825"/>
                  </a:ext>
                </a:extLst>
              </a:tr>
            </a:tbl>
          </a:graphicData>
        </a:graphic>
      </p:graphicFrame>
    </p:spTree>
    <p:extLst>
      <p:ext uri="{BB962C8B-B14F-4D97-AF65-F5344CB8AC3E}">
        <p14:creationId xmlns:p14="http://schemas.microsoft.com/office/powerpoint/2010/main" val="248547446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18487-A5EC-0B18-23A0-0F430F2C6E44}"/>
              </a:ext>
            </a:extLst>
          </p:cNvPr>
          <p:cNvSpPr>
            <a:spLocks noGrp="1"/>
          </p:cNvSpPr>
          <p:nvPr>
            <p:ph type="title"/>
          </p:nvPr>
        </p:nvSpPr>
        <p:spPr>
          <a:xfrm>
            <a:off x="1524000" y="762001"/>
            <a:ext cx="9144000" cy="869092"/>
          </a:xfrm>
        </p:spPr>
        <p:txBody>
          <a:bodyPr>
            <a:normAutofit/>
          </a:bodyPr>
          <a:lstStyle/>
          <a:p>
            <a:pPr algn="ctr"/>
            <a:r>
              <a:rPr lang="en-US" dirty="0"/>
              <a:t>Hypothesis testing 1</a:t>
            </a:r>
          </a:p>
        </p:txBody>
      </p:sp>
      <p:graphicFrame>
        <p:nvGraphicFramePr>
          <p:cNvPr id="15" name="Content Placeholder 2">
            <a:extLst>
              <a:ext uri="{FF2B5EF4-FFF2-40B4-BE49-F238E27FC236}">
                <a16:creationId xmlns:a16="http://schemas.microsoft.com/office/drawing/2014/main" id="{AB1BC9C1-7D65-B801-F79D-4D255D3383D4}"/>
              </a:ext>
            </a:extLst>
          </p:cNvPr>
          <p:cNvGraphicFramePr>
            <a:graphicFrameLocks noGrp="1"/>
          </p:cNvGraphicFramePr>
          <p:nvPr>
            <p:ph idx="1"/>
            <p:extLst>
              <p:ext uri="{D42A27DB-BD31-4B8C-83A1-F6EECF244321}">
                <p14:modId xmlns:p14="http://schemas.microsoft.com/office/powerpoint/2010/main" val="1534805094"/>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4096264"/>
      </p:ext>
    </p:extLst>
  </p:cSld>
  <p:clrMapOvr>
    <a:masterClrMapping/>
  </p:clrMapOvr>
</p:sld>
</file>

<file path=ppt/theme/theme1.xml><?xml version="1.0" encoding="utf-8"?>
<a:theme xmlns:a="http://schemas.openxmlformats.org/drawingml/2006/main" name="PortalVTI">
  <a:themeElements>
    <a:clrScheme name="AnalogousFromLightSeedLeftStep">
      <a:dk1>
        <a:srgbClr val="000000"/>
      </a:dk1>
      <a:lt1>
        <a:srgbClr val="FFFFFF"/>
      </a:lt1>
      <a:dk2>
        <a:srgbClr val="41242D"/>
      </a:dk2>
      <a:lt2>
        <a:srgbClr val="E2E7E8"/>
      </a:lt2>
      <a:accent1>
        <a:srgbClr val="DC8B81"/>
      </a:accent1>
      <a:accent2>
        <a:srgbClr val="D46586"/>
      </a:accent2>
      <a:accent3>
        <a:srgbClr val="DC81C2"/>
      </a:accent3>
      <a:accent4>
        <a:srgbClr val="C565D4"/>
      </a:accent4>
      <a:accent5>
        <a:srgbClr val="AA81DC"/>
      </a:accent5>
      <a:accent6>
        <a:srgbClr val="6865D4"/>
      </a:accent6>
      <a:hlink>
        <a:srgbClr val="598C93"/>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5090</TotalTime>
  <Words>2823</Words>
  <Application>Microsoft Office PowerPoint</Application>
  <PresentationFormat>Widescreen</PresentationFormat>
  <Paragraphs>175</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Trade Gothic Next Cond</vt:lpstr>
      <vt:lpstr>Trade Gothic Next Light</vt:lpstr>
      <vt:lpstr>PortalVTI</vt:lpstr>
      <vt:lpstr>Exploratory Data Analysis: Key Indicators of Heart Disease</vt:lpstr>
      <vt:lpstr>Background</vt:lpstr>
      <vt:lpstr>The dataset</vt:lpstr>
      <vt:lpstr>hypotheses</vt:lpstr>
      <vt:lpstr>method</vt:lpstr>
      <vt:lpstr>method</vt:lpstr>
      <vt:lpstr>Correlation heat map</vt:lpstr>
      <vt:lpstr>Correlations with heart disease</vt:lpstr>
      <vt:lpstr>Hypothesis testing 1</vt:lpstr>
      <vt:lpstr>PowerPoint Presentation</vt:lpstr>
      <vt:lpstr>Hypothesis testing 2</vt:lpstr>
      <vt:lpstr>Hypothesis testing 3</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Key Indicators of Heart Disease</dc:title>
  <dc:creator>Misa Chan</dc:creator>
  <cp:lastModifiedBy>Misa Chan</cp:lastModifiedBy>
  <cp:revision>6</cp:revision>
  <dcterms:created xsi:type="dcterms:W3CDTF">2023-12-27T22:07:47Z</dcterms:created>
  <dcterms:modified xsi:type="dcterms:W3CDTF">2024-01-03T20:48:18Z</dcterms:modified>
</cp:coreProperties>
</file>