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练习答案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9276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45FB-6146-4EA3-BF34-D07238D6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89"/>
            <a:ext cx="8229600" cy="1143000"/>
          </a:xfrm>
        </p:spPr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4BEB0E-8732-41E8-AA6C-A5FE4590019C}"/>
              </a:ext>
            </a:extLst>
          </p:cNvPr>
          <p:cNvSpPr/>
          <p:nvPr/>
        </p:nvSpPr>
        <p:spPr>
          <a:xfrm>
            <a:off x="323528" y="14176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)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dele 1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retr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(blah blah …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………..blah)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dele 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quit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+OK POP3 server signing off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15CEAD-ABA3-4FD1-BA6A-ACDF7A6B457E}"/>
              </a:ext>
            </a:extLst>
          </p:cNvPr>
          <p:cNvSpPr/>
          <p:nvPr/>
        </p:nvSpPr>
        <p:spPr>
          <a:xfrm>
            <a:off x="3851920" y="12256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)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retr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blah blah …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………..blah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quit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+OK POP3 server signing off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)   C: list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1 498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2 912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retr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blah …..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….blah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153035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retr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blah blah …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………..blah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quit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    S: +OK POP3 server signing off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21C303-FF74-4ED0-B278-2273424EF5C2}"/>
              </a:ext>
            </a:extLst>
          </p:cNvPr>
          <p:cNvSpPr txBox="1"/>
          <p:nvPr/>
        </p:nvSpPr>
        <p:spPr>
          <a:xfrm>
            <a:off x="611560" y="45811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60656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C57D-432B-44BF-AFEB-380E64D4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0777C-E353-4C89-BF29-70F7C6E2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26</a:t>
            </a:r>
            <a:r>
              <a:rPr lang="zh-CN" altLang="en-US" sz="2400" dirty="0"/>
              <a:t>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(a) </a:t>
            </a:r>
            <a:r>
              <a:rPr lang="zh-CN" altLang="en-US" sz="2400" dirty="0">
                <a:solidFill>
                  <a:srgbClr val="FF0000"/>
                </a:solidFill>
              </a:rPr>
              <a:t>有可能，只要有足够的对等方在</a:t>
            </a:r>
            <a:r>
              <a:rPr lang="en-US" altLang="zh-CN" sz="2400" dirty="0">
                <a:solidFill>
                  <a:srgbClr val="FF0000"/>
                </a:solidFill>
              </a:rPr>
              <a:t>P2P</a:t>
            </a:r>
            <a:r>
              <a:rPr lang="zh-CN" altLang="en-US" sz="2400" dirty="0">
                <a:solidFill>
                  <a:srgbClr val="FF0000"/>
                </a:solidFill>
              </a:rPr>
              <a:t>网络在线足够长的时间，</a:t>
            </a:r>
            <a:r>
              <a:rPr lang="en-US" altLang="zh-CN" sz="2400" dirty="0">
                <a:solidFill>
                  <a:srgbClr val="FF0000"/>
                </a:solidFill>
              </a:rPr>
              <a:t>Bob</a:t>
            </a:r>
            <a:r>
              <a:rPr lang="zh-CN" altLang="en-US" sz="2400" dirty="0">
                <a:solidFill>
                  <a:srgbClr val="FF0000"/>
                </a:solidFill>
              </a:rPr>
              <a:t>有可能总是被其他</a:t>
            </a:r>
            <a:r>
              <a:rPr lang="en-US" altLang="zh-CN" sz="2400" dirty="0">
                <a:solidFill>
                  <a:srgbClr val="FF0000"/>
                </a:solidFill>
              </a:rPr>
              <a:t>peer</a:t>
            </a:r>
            <a:r>
              <a:rPr lang="zh-CN" altLang="en-US" sz="2400" dirty="0">
                <a:solidFill>
                  <a:srgbClr val="FF0000"/>
                </a:solidFill>
              </a:rPr>
              <a:t>选择作为</a:t>
            </a:r>
            <a:r>
              <a:rPr lang="en-US" altLang="zh-CN" sz="2400" dirty="0">
                <a:solidFill>
                  <a:srgbClr val="FF0000"/>
                </a:solidFill>
              </a:rPr>
              <a:t>unchoked</a:t>
            </a:r>
            <a:r>
              <a:rPr lang="zh-CN" altLang="en-US" sz="2400" dirty="0">
                <a:solidFill>
                  <a:srgbClr val="FF0000"/>
                </a:solidFill>
              </a:rPr>
              <a:t>对等方发送数据。（因为根据</a:t>
            </a:r>
            <a:r>
              <a:rPr lang="en-US" altLang="zh-CN" sz="2400" dirty="0">
                <a:solidFill>
                  <a:srgbClr val="FF0000"/>
                </a:solidFill>
              </a:rPr>
              <a:t>BitTorrent</a:t>
            </a:r>
            <a:r>
              <a:rPr lang="zh-CN" altLang="en-US" sz="2400" dirty="0">
                <a:solidFill>
                  <a:srgbClr val="FF0000"/>
                </a:solidFill>
              </a:rPr>
              <a:t>算法，每过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>
                <a:solidFill>
                  <a:srgbClr val="FF0000"/>
                </a:solidFill>
              </a:rPr>
              <a:t>秒，每个</a:t>
            </a:r>
            <a:r>
              <a:rPr lang="en-US" altLang="zh-CN" sz="2400" dirty="0">
                <a:solidFill>
                  <a:srgbClr val="FF0000"/>
                </a:solidFill>
              </a:rPr>
              <a:t>peer</a:t>
            </a:r>
            <a:r>
              <a:rPr lang="zh-CN" altLang="en-US" sz="2400" dirty="0">
                <a:solidFill>
                  <a:srgbClr val="FF0000"/>
                </a:solidFill>
              </a:rPr>
              <a:t>会随机地选择另外一个邻居并向其发送块）。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(b)</a:t>
            </a:r>
            <a:r>
              <a:rPr lang="zh-CN" altLang="en-US" sz="2400" dirty="0">
                <a:solidFill>
                  <a:srgbClr val="FF0000"/>
                </a:solidFill>
              </a:rPr>
              <a:t> 既然一台机器用可能搭便车，那么多台机器一样可以搭便车。</a:t>
            </a:r>
            <a:r>
              <a:rPr lang="en-US" altLang="zh-CN" sz="2400" dirty="0">
                <a:solidFill>
                  <a:srgbClr val="FF0000"/>
                </a:solidFill>
              </a:rPr>
              <a:t>Bob</a:t>
            </a:r>
            <a:r>
              <a:rPr lang="zh-CN" altLang="en-US" sz="2400" dirty="0">
                <a:solidFill>
                  <a:srgbClr val="FF0000"/>
                </a:solidFill>
              </a:rPr>
              <a:t>可以把实验室每台机器收到的块合并起来得到完整的文件。</a:t>
            </a:r>
          </a:p>
        </p:txBody>
      </p:sp>
    </p:spTree>
    <p:extLst>
      <p:ext uri="{BB962C8B-B14F-4D97-AF65-F5344CB8AC3E}">
        <p14:creationId xmlns:p14="http://schemas.microsoft.com/office/powerpoint/2010/main" val="38202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100138"/>
            <a:ext cx="82486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36377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8985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928670"/>
            <a:ext cx="820179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496"/>
            <a:ext cx="827252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59137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857224" y="2714620"/>
            <a:ext cx="75724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原因是切片后每个分组在路由器存储转发的时间大大减少</a:t>
            </a:r>
            <a:r>
              <a:rPr lang="zh-CN" altLang="en-US" dirty="0">
                <a:latin typeface="+mn-ea"/>
                <a:cs typeface="宋体" pitchFamily="2" charset="-122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同时可采用流水线方式</a:t>
            </a: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7715304" cy="316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571612"/>
            <a:ext cx="6786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第</a:t>
            </a:r>
            <a:r>
              <a:rPr lang="en-US" altLang="zh-CN" sz="2400" dirty="0">
                <a:latin typeface="+mn-ea"/>
              </a:rPr>
              <a:t>33</a:t>
            </a:r>
            <a:r>
              <a:rPr lang="zh-CN" altLang="en-US" sz="2400" dirty="0">
                <a:latin typeface="+mn-ea"/>
              </a:rPr>
              <a:t>题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每个分组的传输时延</a:t>
            </a:r>
            <a:r>
              <a:rPr lang="en-US" altLang="zh-CN" sz="2400" dirty="0">
                <a:latin typeface="+mn-ea"/>
              </a:rPr>
              <a:t>=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共有</a:t>
            </a:r>
            <a:r>
              <a:rPr lang="en-US" altLang="zh-CN" sz="2400" dirty="0">
                <a:latin typeface="+mn-ea"/>
              </a:rPr>
              <a:t>F/S</a:t>
            </a:r>
            <a:r>
              <a:rPr lang="zh-CN" altLang="en-US" sz="2400" dirty="0">
                <a:latin typeface="+mn-ea"/>
              </a:rPr>
              <a:t>个分组，前</a:t>
            </a:r>
            <a:r>
              <a:rPr lang="en-US" altLang="zh-CN" sz="2400" dirty="0">
                <a:latin typeface="+mn-ea"/>
              </a:rPr>
              <a:t>F-1</a:t>
            </a:r>
            <a:r>
              <a:rPr lang="zh-CN" altLang="en-US" sz="2400" dirty="0">
                <a:latin typeface="+mn-ea"/>
              </a:rPr>
              <a:t>个分组全部到达目的的时间</a:t>
            </a:r>
            <a:r>
              <a:rPr lang="en-US" altLang="zh-CN" sz="2400" dirty="0">
                <a:latin typeface="+mn-ea"/>
              </a:rPr>
              <a:t>=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最后一个分组到达目的地时间</a:t>
            </a:r>
            <a:r>
              <a:rPr lang="en-US" altLang="zh-CN" sz="2400" dirty="0">
                <a:latin typeface="+mn-ea"/>
              </a:rPr>
              <a:t>=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因此总时间</a:t>
            </a:r>
            <a:r>
              <a:rPr lang="en-US" altLang="zh-CN" sz="2400" dirty="0">
                <a:latin typeface="+mn-ea"/>
              </a:rPr>
              <a:t>=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求使得总时间最小的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：求导数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en-US" sz="2400" dirty="0">
                <a:latin typeface="+mn-ea"/>
              </a:rPr>
              <a:t>，解方程，得到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 = 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43372" y="2271284"/>
          <a:ext cx="642942" cy="5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公式" r:id="rId3" imgW="431640" imgH="393480" progId="Equation.3">
                  <p:embed/>
                </p:oleObj>
              </mc:Choice>
              <mc:Fallback>
                <p:oleObj name="公式" r:id="rId3" imgW="431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271284"/>
                        <a:ext cx="642942" cy="58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643042" y="3357562"/>
          <a:ext cx="25892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公式" r:id="rId5" imgW="1117440" imgH="393480" progId="Equation.3">
                  <p:embed/>
                </p:oleObj>
              </mc:Choice>
              <mc:Fallback>
                <p:oleObj name="公式" r:id="rId5" imgW="1117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357562"/>
                        <a:ext cx="258921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451487" y="4071938"/>
          <a:ext cx="9064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公式" r:id="rId7" imgW="609480" imgH="393480" progId="Equation.3">
                  <p:embed/>
                </p:oleObj>
              </mc:Choice>
              <mc:Fallback>
                <p:oleObj name="公式" r:id="rId7" imgW="6094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87" y="4071938"/>
                        <a:ext cx="906463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900363" y="4786313"/>
          <a:ext cx="26479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公式" r:id="rId9" imgW="1143000" imgH="393480" progId="Equation.3">
                  <p:embed/>
                </p:oleObj>
              </mc:Choice>
              <mc:Fallback>
                <p:oleObj name="公式" r:id="rId9" imgW="11430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786313"/>
                        <a:ext cx="264795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571604" y="6000768"/>
          <a:ext cx="131688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公式" r:id="rId11" imgW="406080" imgH="228600" progId="Equation.3">
                  <p:embed/>
                </p:oleObj>
              </mc:Choice>
              <mc:Fallback>
                <p:oleObj name="公式" r:id="rId11" imgW="4060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6000768"/>
                        <a:ext cx="131688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357298"/>
            <a:ext cx="865751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357298"/>
            <a:ext cx="859511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346</Words>
  <Application>Microsoft Office PowerPoint</Application>
  <PresentationFormat>全屏显示(4:3)</PresentationFormat>
  <Paragraphs>57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Calibri</vt:lpstr>
      <vt:lpstr>Times New Roman</vt:lpstr>
      <vt:lpstr>Office 主题</vt:lpstr>
      <vt:lpstr>公式</vt:lpstr>
      <vt:lpstr>练习答案</vt:lpstr>
      <vt:lpstr>第一章</vt:lpstr>
      <vt:lpstr>第一章</vt:lpstr>
      <vt:lpstr>第一章</vt:lpstr>
      <vt:lpstr>第一章</vt:lpstr>
      <vt:lpstr>第一章</vt:lpstr>
      <vt:lpstr>第一章</vt:lpstr>
      <vt:lpstr>第二章</vt:lpstr>
      <vt:lpstr>第二章</vt:lpstr>
      <vt:lpstr>第二章</vt:lpstr>
      <vt:lpstr>第二章</vt:lpstr>
      <vt:lpstr>第二章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复习题</dc:title>
  <dc:creator>Administrator</dc:creator>
  <cp:lastModifiedBy>crackryan</cp:lastModifiedBy>
  <cp:revision>56</cp:revision>
  <dcterms:created xsi:type="dcterms:W3CDTF">2015-06-18T15:00:35Z</dcterms:created>
  <dcterms:modified xsi:type="dcterms:W3CDTF">2019-11-05T15:56:20Z</dcterms:modified>
</cp:coreProperties>
</file>