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9">
  <p:sldMasterIdLst>
    <p:sldMasterId id="2147483648" r:id="rId1"/>
  </p:sldMasterIdLst>
  <p:notesMasterIdLst>
    <p:notesMasterId r:id="rId18"/>
  </p:notesMasterIdLst>
  <p:sldIdLst>
    <p:sldId id="256" r:id="rId2"/>
    <p:sldId id="266" r:id="rId3"/>
    <p:sldId id="268" r:id="rId4"/>
    <p:sldId id="269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81" r:id="rId13"/>
    <p:sldId id="277" r:id="rId14"/>
    <p:sldId id="278" r:id="rId15"/>
    <p:sldId id="279" r:id="rId16"/>
    <p:sldId id="280" r:id="rId1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6000" autoAdjust="0"/>
  </p:normalViewPr>
  <p:slideViewPr>
    <p:cSldViewPr>
      <p:cViewPr varScale="1">
        <p:scale>
          <a:sx n="65" d="100"/>
          <a:sy n="65" d="100"/>
        </p:scale>
        <p:origin x="1954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CBF572-6A5C-4452-8BE9-B303BE4F9BD3}" type="datetimeFigureOut">
              <a:rPr lang="zh-CN" altLang="en-US" smtClean="0"/>
              <a:t>2020/10/13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888F5E-EB01-439F-B0C6-F8C47D0DE2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00377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第一个报文段序号</a:t>
            </a:r>
            <a:r>
              <a:rPr lang="en-US" altLang="zh-CN" dirty="0"/>
              <a:t>127,80</a:t>
            </a:r>
            <a:r>
              <a:rPr lang="zh-CN" altLang="en-US" dirty="0"/>
              <a:t>字节，因此最后一个字节序号是</a:t>
            </a:r>
            <a:r>
              <a:rPr lang="en-US" altLang="zh-CN" dirty="0"/>
              <a:t>206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888F5E-EB01-439F-B0C6-F8C47D0DE258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29481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慢启动阶段：每一个回合窗口大小*</a:t>
            </a:r>
            <a:r>
              <a:rPr lang="en-US" altLang="zh-CN" dirty="0"/>
              <a:t>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第</a:t>
            </a:r>
            <a:r>
              <a:rPr lang="en-US" altLang="zh-CN" dirty="0"/>
              <a:t>1</a:t>
            </a:r>
            <a:r>
              <a:rPr lang="zh-CN" altLang="en-US" dirty="0"/>
              <a:t>回合：</a:t>
            </a:r>
            <a:r>
              <a:rPr lang="en-US" altLang="zh-CN" dirty="0" err="1"/>
              <a:t>Cwin</a:t>
            </a:r>
            <a:r>
              <a:rPr lang="en-US" altLang="zh-CN" dirty="0"/>
              <a:t>=1</a:t>
            </a:r>
            <a:r>
              <a:rPr lang="zh-CN" altLang="en-US" dirty="0"/>
              <a:t>，传输报文</a:t>
            </a:r>
            <a:r>
              <a:rPr lang="en-US" altLang="zh-CN" dirty="0"/>
              <a:t>1</a:t>
            </a:r>
            <a:r>
              <a:rPr lang="zh-CN" altLang="en-US" dirty="0"/>
              <a:t>；</a:t>
            </a:r>
            <a:r>
              <a:rPr lang="en-US" altLang="zh-CN" dirty="0"/>
              <a:t>	</a:t>
            </a:r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回合：</a:t>
            </a:r>
            <a:r>
              <a:rPr lang="en-US" altLang="zh-CN" dirty="0" err="1"/>
              <a:t>Cwin</a:t>
            </a:r>
            <a:r>
              <a:rPr lang="en-US" altLang="zh-CN" dirty="0"/>
              <a:t>=2</a:t>
            </a:r>
            <a:r>
              <a:rPr lang="zh-CN" altLang="en-US" dirty="0"/>
              <a:t>，传输报文</a:t>
            </a:r>
            <a:r>
              <a:rPr lang="en-US" altLang="zh-CN" dirty="0"/>
              <a:t>2-3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第</a:t>
            </a:r>
            <a:r>
              <a:rPr lang="en-US" altLang="zh-CN" dirty="0"/>
              <a:t>3</a:t>
            </a:r>
            <a:r>
              <a:rPr lang="zh-CN" altLang="en-US" dirty="0"/>
              <a:t>回合：</a:t>
            </a:r>
            <a:r>
              <a:rPr lang="en-US" altLang="zh-CN" dirty="0" err="1"/>
              <a:t>Cwin</a:t>
            </a:r>
            <a:r>
              <a:rPr lang="en-US" altLang="zh-CN" dirty="0"/>
              <a:t>=4</a:t>
            </a:r>
            <a:r>
              <a:rPr lang="zh-CN" altLang="en-US" dirty="0"/>
              <a:t>，传输报文</a:t>
            </a:r>
            <a:r>
              <a:rPr lang="en-US" altLang="zh-CN" dirty="0"/>
              <a:t>4-7</a:t>
            </a:r>
            <a:r>
              <a:rPr lang="zh-CN" altLang="en-US" dirty="0"/>
              <a:t>；</a:t>
            </a:r>
            <a:r>
              <a:rPr lang="en-US" altLang="zh-CN" dirty="0"/>
              <a:t>	</a:t>
            </a:r>
            <a:r>
              <a:rPr lang="zh-CN" altLang="en-US" dirty="0"/>
              <a:t>第</a:t>
            </a:r>
            <a:r>
              <a:rPr lang="en-US" altLang="zh-CN" dirty="0"/>
              <a:t>4</a:t>
            </a:r>
            <a:r>
              <a:rPr lang="zh-CN" altLang="en-US" dirty="0"/>
              <a:t>回合：</a:t>
            </a:r>
            <a:r>
              <a:rPr lang="en-US" altLang="zh-CN" dirty="0" err="1"/>
              <a:t>Cwin</a:t>
            </a:r>
            <a:r>
              <a:rPr lang="en-US" altLang="zh-CN" dirty="0"/>
              <a:t>=8</a:t>
            </a:r>
            <a:r>
              <a:rPr lang="zh-CN" altLang="en-US" dirty="0"/>
              <a:t>，传输报文</a:t>
            </a:r>
            <a:r>
              <a:rPr lang="en-US" altLang="zh-CN" dirty="0"/>
              <a:t>8-15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第</a:t>
            </a:r>
            <a:r>
              <a:rPr lang="en-US" altLang="zh-CN" dirty="0"/>
              <a:t>5</a:t>
            </a:r>
            <a:r>
              <a:rPr lang="zh-CN" altLang="en-US" dirty="0"/>
              <a:t>回合：</a:t>
            </a:r>
            <a:r>
              <a:rPr lang="en-US" altLang="zh-CN" dirty="0" err="1"/>
              <a:t>Cwin</a:t>
            </a:r>
            <a:r>
              <a:rPr lang="en-US" altLang="zh-CN" dirty="0"/>
              <a:t>=16</a:t>
            </a:r>
            <a:r>
              <a:rPr lang="zh-CN" altLang="en-US" dirty="0"/>
              <a:t>，传输报文</a:t>
            </a:r>
            <a:r>
              <a:rPr lang="en-US" altLang="zh-CN" dirty="0"/>
              <a:t>16-31	</a:t>
            </a:r>
            <a:r>
              <a:rPr lang="zh-CN" altLang="en-US" dirty="0"/>
              <a:t>第</a:t>
            </a:r>
            <a:r>
              <a:rPr lang="en-US" altLang="zh-CN" dirty="0"/>
              <a:t>6</a:t>
            </a:r>
            <a:r>
              <a:rPr lang="zh-CN" altLang="en-US" dirty="0"/>
              <a:t>回合：</a:t>
            </a:r>
            <a:r>
              <a:rPr lang="en-US" altLang="zh-CN" dirty="0" err="1"/>
              <a:t>Cwin</a:t>
            </a:r>
            <a:r>
              <a:rPr lang="en-US" altLang="zh-CN" dirty="0"/>
              <a:t>=32</a:t>
            </a:r>
            <a:r>
              <a:rPr lang="zh-CN" altLang="en-US" dirty="0"/>
              <a:t>，传输报文</a:t>
            </a:r>
            <a:r>
              <a:rPr lang="en-US" altLang="zh-CN" dirty="0"/>
              <a:t>32-63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从第</a:t>
            </a:r>
            <a:r>
              <a:rPr lang="en-US" altLang="zh-CN" dirty="0"/>
              <a:t>6</a:t>
            </a:r>
            <a:r>
              <a:rPr lang="zh-CN" altLang="en-US" dirty="0"/>
              <a:t>回合到第</a:t>
            </a:r>
            <a:r>
              <a:rPr lang="en-US" altLang="zh-CN" dirty="0"/>
              <a:t>7</a:t>
            </a:r>
            <a:r>
              <a:rPr lang="zh-CN" altLang="en-US" dirty="0"/>
              <a:t>回合，由于窗口到达门限值，进入慢启动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因此第</a:t>
            </a:r>
            <a:r>
              <a:rPr lang="en-US" altLang="zh-CN" dirty="0"/>
              <a:t>7</a:t>
            </a:r>
            <a:r>
              <a:rPr lang="zh-CN" altLang="en-US" dirty="0"/>
              <a:t>回合拥塞窗口</a:t>
            </a:r>
            <a:r>
              <a:rPr lang="en-US" altLang="zh-CN" dirty="0"/>
              <a:t>+1=33</a:t>
            </a:r>
            <a:r>
              <a:rPr lang="zh-CN" altLang="en-US" dirty="0"/>
              <a:t>，因此第</a:t>
            </a:r>
            <a:r>
              <a:rPr lang="en-US" altLang="zh-CN" dirty="0"/>
              <a:t>7</a:t>
            </a:r>
            <a:r>
              <a:rPr lang="zh-CN" altLang="en-US" dirty="0"/>
              <a:t>回合发送的报文段为</a:t>
            </a:r>
            <a:r>
              <a:rPr lang="en-US" altLang="zh-CN" dirty="0"/>
              <a:t>64-96</a:t>
            </a:r>
            <a:r>
              <a:rPr lang="zh-CN" altLang="en-US" dirty="0"/>
              <a:t>（</a:t>
            </a:r>
            <a:r>
              <a:rPr lang="en-US" altLang="zh-CN" dirty="0"/>
              <a:t>64+33 -1</a:t>
            </a:r>
            <a:r>
              <a:rPr lang="zh-CN" altLang="en-US" dirty="0"/>
              <a:t>）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888F5E-EB01-439F-B0C6-F8C47D0DE258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98204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为什么第</a:t>
            </a:r>
            <a:r>
              <a:rPr lang="en-US" altLang="zh-CN" dirty="0"/>
              <a:t>22</a:t>
            </a:r>
            <a:r>
              <a:rPr lang="zh-CN" altLang="en-US" dirty="0"/>
              <a:t>回合窗口大小为</a:t>
            </a:r>
            <a:r>
              <a:rPr lang="en-US" altLang="zh-CN" dirty="0"/>
              <a:t>21</a:t>
            </a:r>
            <a:r>
              <a:rPr lang="zh-CN" altLang="en-US" dirty="0"/>
              <a:t>：</a:t>
            </a:r>
            <a:endParaRPr lang="en-US" altLang="zh-CN" dirty="0"/>
          </a:p>
          <a:p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第</a:t>
            </a:r>
            <a:r>
              <a:rPr lang="en-US" altLang="zh-CN" dirty="0"/>
              <a:t>21</a:t>
            </a:r>
            <a:r>
              <a:rPr lang="zh-CN" altLang="en-US" dirty="0"/>
              <a:t>回合开始发送</a:t>
            </a:r>
            <a:r>
              <a:rPr lang="en-US" altLang="zh-CN" dirty="0"/>
              <a:t>16</a:t>
            </a:r>
            <a:r>
              <a:rPr lang="zh-CN" altLang="en-US" dirty="0"/>
              <a:t>个报文，在第</a:t>
            </a:r>
            <a:r>
              <a:rPr lang="en-US" altLang="zh-CN" dirty="0"/>
              <a:t>21</a:t>
            </a:r>
            <a:r>
              <a:rPr lang="zh-CN" altLang="en-US" dirty="0"/>
              <a:t>回合到第</a:t>
            </a:r>
            <a:r>
              <a:rPr lang="en-US" altLang="zh-CN" dirty="0"/>
              <a:t>22</a:t>
            </a:r>
            <a:r>
              <a:rPr lang="zh-CN" altLang="en-US" dirty="0"/>
              <a:t>回合之间，每收到一个</a:t>
            </a:r>
            <a:r>
              <a:rPr lang="en-US" altLang="zh-CN" dirty="0"/>
              <a:t>ACK</a:t>
            </a:r>
            <a:r>
              <a:rPr lang="zh-CN" altLang="en-US" dirty="0"/>
              <a:t>，窗口</a:t>
            </a:r>
            <a:r>
              <a:rPr lang="en-US" altLang="zh-CN" dirty="0"/>
              <a:t>+1</a:t>
            </a:r>
            <a:r>
              <a:rPr lang="zh-CN" altLang="en-US" dirty="0"/>
              <a:t>，当收到</a:t>
            </a:r>
            <a:r>
              <a:rPr lang="en-US" altLang="zh-CN" dirty="0"/>
              <a:t>5</a:t>
            </a:r>
            <a:r>
              <a:rPr lang="zh-CN" altLang="en-US" dirty="0"/>
              <a:t>个</a:t>
            </a:r>
            <a:r>
              <a:rPr lang="en-US" altLang="zh-CN" dirty="0"/>
              <a:t>ACK</a:t>
            </a:r>
            <a:r>
              <a:rPr lang="zh-CN" altLang="en-US" dirty="0"/>
              <a:t>后，窗口到到达门限值</a:t>
            </a:r>
            <a:r>
              <a:rPr lang="en-US" altLang="zh-CN" dirty="0"/>
              <a:t>21</a:t>
            </a:r>
            <a:r>
              <a:rPr lang="zh-CN" altLang="en-US" dirty="0"/>
              <a:t>，因此再不能指数增长，而是每收到一个</a:t>
            </a:r>
            <a:r>
              <a:rPr lang="en-US" altLang="zh-CN" dirty="0"/>
              <a:t>ACK</a:t>
            </a:r>
            <a:r>
              <a:rPr lang="zh-CN" altLang="en-US" dirty="0"/>
              <a:t>增加</a:t>
            </a:r>
            <a:r>
              <a:rPr lang="en-US" altLang="zh-CN" sz="12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MSS(MSS/</a:t>
            </a:r>
            <a:r>
              <a:rPr lang="en-US" altLang="zh-CN" sz="1200" dirty="0" err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CongWin</a:t>
            </a:r>
            <a:r>
              <a:rPr lang="en-US" altLang="zh-CN" sz="12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888F5E-EB01-439F-B0C6-F8C47D0DE258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02253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走接口</a:t>
            </a:r>
            <a:r>
              <a:rPr lang="en-US" altLang="zh-CN" dirty="0"/>
              <a:t>2</a:t>
            </a:r>
            <a:r>
              <a:rPr lang="zh-CN" altLang="en-US" dirty="0"/>
              <a:t>的不是一个完整的网段，而是一部分</a:t>
            </a:r>
            <a:endParaRPr lang="en-US" altLang="zh-CN" dirty="0"/>
          </a:p>
          <a:p>
            <a:r>
              <a:rPr lang="zh-CN" altLang="en-US" dirty="0"/>
              <a:t>接口</a:t>
            </a:r>
            <a:r>
              <a:rPr lang="en-US" altLang="zh-CN" dirty="0"/>
              <a:t>2</a:t>
            </a:r>
            <a:r>
              <a:rPr lang="zh-CN" altLang="en-US" dirty="0"/>
              <a:t>如果是完整的子网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888F5E-EB01-439F-B0C6-F8C47D0DE258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06275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214.97.11111110.00000000</a:t>
            </a:r>
            <a:r>
              <a:rPr lang="zh-CN" altLang="en-US" dirty="0"/>
              <a:t>（</a:t>
            </a:r>
            <a:r>
              <a:rPr lang="en-US" altLang="zh-CN" dirty="0"/>
              <a:t>214.97.254/23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子网</a:t>
            </a:r>
            <a:r>
              <a:rPr lang="en-US" altLang="zh-CN" dirty="0"/>
              <a:t>A</a:t>
            </a:r>
            <a:r>
              <a:rPr lang="zh-CN" altLang="en-US" dirty="0"/>
              <a:t>前缀：</a:t>
            </a:r>
            <a:r>
              <a:rPr lang="en-US" altLang="zh-CN" dirty="0"/>
              <a:t>	11010110  01100001 11111111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子网</a:t>
            </a:r>
            <a:r>
              <a:rPr lang="en-US" altLang="zh-CN" dirty="0"/>
              <a:t>B</a:t>
            </a:r>
            <a:r>
              <a:rPr lang="zh-CN" altLang="en-US" dirty="0"/>
              <a:t>前缀：</a:t>
            </a:r>
            <a:r>
              <a:rPr lang="en-US" altLang="zh-CN" dirty="0"/>
              <a:t>	11010110  01100001 11111110  0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子网</a:t>
            </a:r>
            <a:r>
              <a:rPr lang="en-US" altLang="zh-CN" dirty="0"/>
              <a:t>C</a:t>
            </a:r>
            <a:r>
              <a:rPr lang="zh-CN" altLang="en-US" dirty="0"/>
              <a:t>前缀：</a:t>
            </a:r>
            <a:r>
              <a:rPr lang="en-US" altLang="zh-CN" dirty="0"/>
              <a:t>	11010110  01100001 11111110  1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子网</a:t>
            </a:r>
            <a:r>
              <a:rPr lang="en-US" altLang="zh-CN" dirty="0"/>
              <a:t>D</a:t>
            </a:r>
            <a:r>
              <a:rPr lang="zh-CN" altLang="en-US" dirty="0"/>
              <a:t>前缀：</a:t>
            </a:r>
            <a:r>
              <a:rPr lang="en-US" altLang="zh-CN" dirty="0"/>
              <a:t>	11010110  01100001 11111110  0000000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子网</a:t>
            </a:r>
            <a:r>
              <a:rPr lang="en-US" altLang="zh-CN" dirty="0"/>
              <a:t>E</a:t>
            </a:r>
            <a:r>
              <a:rPr lang="zh-CN" altLang="en-US" dirty="0"/>
              <a:t>前缀： </a:t>
            </a:r>
            <a:r>
              <a:rPr lang="en-US" altLang="zh-CN" dirty="0"/>
              <a:t>	11010110  01100001 11111110  0000001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子网</a:t>
            </a:r>
            <a:r>
              <a:rPr lang="en-US" altLang="zh-CN" dirty="0"/>
              <a:t>F</a:t>
            </a:r>
            <a:r>
              <a:rPr lang="zh-CN" altLang="en-US" dirty="0"/>
              <a:t>前缀： </a:t>
            </a:r>
            <a:r>
              <a:rPr lang="en-US" altLang="zh-CN" dirty="0"/>
              <a:t>	11010110  01100001 11111110  000001</a:t>
            </a:r>
            <a:endParaRPr lang="zh-CN" alt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888F5E-EB01-439F-B0C6-F8C47D0DE258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86708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888F5E-EB01-439F-B0C6-F8C47D0DE258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11998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2020/10/13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2020/10/13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2020/10/13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2020/10/13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2020/10/13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2020/10/13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2020/10/13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2020/10/13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2020/10/13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2020/10/13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2020/10/13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2020/10/13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作业答案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7158" y="214290"/>
            <a:ext cx="8229600" cy="654032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第四章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CF84D9D-B1FE-4C67-A068-4017830D5F02}"/>
              </a:ext>
            </a:extLst>
          </p:cNvPr>
          <p:cNvSpPr/>
          <p:nvPr/>
        </p:nvSpPr>
        <p:spPr>
          <a:xfrm>
            <a:off x="2987824" y="5092441"/>
            <a:ext cx="601216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/>
              <a:t>子网</a:t>
            </a:r>
            <a:r>
              <a:rPr lang="en-US" altLang="zh-CN" sz="1600" dirty="0"/>
              <a:t>A</a:t>
            </a:r>
            <a:r>
              <a:rPr lang="zh-CN" altLang="en-US" sz="1600" dirty="0"/>
              <a:t>前缀：</a:t>
            </a:r>
            <a:r>
              <a:rPr lang="en-US" altLang="zh-CN" sz="1600" dirty="0"/>
              <a:t>	11010110  01100001 11111111</a:t>
            </a:r>
          </a:p>
          <a:p>
            <a:pPr lvl="0">
              <a:defRPr/>
            </a:pPr>
            <a:r>
              <a:rPr lang="zh-CN" altLang="en-US" sz="1600" dirty="0"/>
              <a:t>子网</a:t>
            </a:r>
            <a:r>
              <a:rPr lang="en-US" altLang="zh-CN" sz="1600" dirty="0"/>
              <a:t>B</a:t>
            </a:r>
            <a:r>
              <a:rPr lang="zh-CN" altLang="en-US" sz="1600" dirty="0"/>
              <a:t>前缀：</a:t>
            </a:r>
            <a:r>
              <a:rPr lang="en-US" altLang="zh-CN" sz="1600" dirty="0"/>
              <a:t>	11010110  01100001 11111110  0</a:t>
            </a:r>
          </a:p>
          <a:p>
            <a:pPr lvl="0">
              <a:defRPr/>
            </a:pPr>
            <a:r>
              <a:rPr lang="zh-CN" altLang="en-US" sz="1600" dirty="0"/>
              <a:t>子网</a:t>
            </a:r>
            <a:r>
              <a:rPr lang="en-US" altLang="zh-CN" sz="1600" dirty="0"/>
              <a:t>C</a:t>
            </a:r>
            <a:r>
              <a:rPr lang="zh-CN" altLang="en-US" sz="1600" dirty="0"/>
              <a:t>前缀：</a:t>
            </a:r>
            <a:r>
              <a:rPr lang="en-US" altLang="zh-CN" sz="1600" dirty="0"/>
              <a:t>	11010110  01100001 11111110  1</a:t>
            </a:r>
          </a:p>
          <a:p>
            <a:pPr lvl="0">
              <a:defRPr/>
            </a:pPr>
            <a:r>
              <a:rPr lang="zh-CN" altLang="en-US" sz="1600" dirty="0"/>
              <a:t>子网</a:t>
            </a:r>
            <a:r>
              <a:rPr lang="en-US" altLang="zh-CN" sz="1600" dirty="0"/>
              <a:t>D</a:t>
            </a:r>
            <a:r>
              <a:rPr lang="zh-CN" altLang="en-US" sz="1600" dirty="0"/>
              <a:t>前缀：</a:t>
            </a:r>
            <a:r>
              <a:rPr lang="en-US" altLang="zh-CN" sz="1600" dirty="0"/>
              <a:t>	11010110  01100001 11111110  0000000</a:t>
            </a:r>
          </a:p>
          <a:p>
            <a:pPr lvl="0">
              <a:defRPr/>
            </a:pPr>
            <a:r>
              <a:rPr lang="zh-CN" altLang="en-US" sz="1600" dirty="0"/>
              <a:t>子网</a:t>
            </a:r>
            <a:r>
              <a:rPr lang="en-US" altLang="zh-CN" sz="1600" dirty="0"/>
              <a:t>E</a:t>
            </a:r>
            <a:r>
              <a:rPr lang="zh-CN" altLang="en-US" sz="1600" dirty="0"/>
              <a:t>前缀： </a:t>
            </a:r>
            <a:r>
              <a:rPr lang="en-US" altLang="zh-CN" sz="1600" dirty="0"/>
              <a:t>	11010110  01100001 11111110  0000001</a:t>
            </a:r>
          </a:p>
          <a:p>
            <a:pPr lvl="0">
              <a:defRPr/>
            </a:pPr>
            <a:r>
              <a:rPr lang="zh-CN" altLang="en-US" sz="1600" dirty="0"/>
              <a:t>子网</a:t>
            </a:r>
            <a:r>
              <a:rPr lang="en-US" altLang="zh-CN" sz="1600" dirty="0"/>
              <a:t>F</a:t>
            </a:r>
            <a:r>
              <a:rPr lang="zh-CN" altLang="en-US" sz="1600" dirty="0"/>
              <a:t>前缀： </a:t>
            </a:r>
            <a:r>
              <a:rPr lang="en-US" altLang="zh-CN" sz="1600" dirty="0"/>
              <a:t>	11010110  01100001 11111110  000001</a:t>
            </a:r>
            <a:endParaRPr lang="zh-CN" altLang="en-US" sz="16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E01E0C1-1EF9-420E-9092-19910DBFEDC1}"/>
              </a:ext>
            </a:extLst>
          </p:cNvPr>
          <p:cNvSpPr/>
          <p:nvPr/>
        </p:nvSpPr>
        <p:spPr>
          <a:xfrm>
            <a:off x="120456" y="828943"/>
            <a:ext cx="8676456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zh-CN" i="1" u="sng" dirty="0">
                <a:latin typeface="Times New Roman" panose="02020603050405020304" pitchFamily="18" charset="0"/>
              </a:rPr>
              <a:t>路由器</a:t>
            </a:r>
            <a:r>
              <a:rPr lang="en-US" altLang="zh-CN" i="1" u="sng" dirty="0">
                <a:latin typeface="Times New Roman" panose="02020603050405020304" pitchFamily="18" charset="0"/>
              </a:rPr>
              <a:t> 1 </a:t>
            </a:r>
            <a:endParaRPr lang="zh-CN" altLang="zh-CN" sz="20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zh-CN" altLang="zh-CN" dirty="0">
                <a:latin typeface="Times New Roman" panose="02020603050405020304" pitchFamily="18" charset="0"/>
              </a:rPr>
              <a:t>最长前缀匹配</a:t>
            </a:r>
            <a:r>
              <a:rPr lang="en-US" altLang="zh-CN" dirty="0">
                <a:latin typeface="Times New Roman" panose="02020603050405020304" pitchFamily="18" charset="0"/>
              </a:rPr>
              <a:t>						</a:t>
            </a:r>
            <a:r>
              <a:rPr lang="zh-CN" altLang="zh-CN" dirty="0">
                <a:latin typeface="Times New Roman" panose="02020603050405020304" pitchFamily="18" charset="0"/>
              </a:rPr>
              <a:t>输出接口</a:t>
            </a:r>
            <a:endParaRPr lang="zh-CN" altLang="zh-CN" sz="20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dirty="0">
                <a:latin typeface="Times New Roman" panose="02020603050405020304" pitchFamily="18" charset="0"/>
              </a:rPr>
              <a:t>11010110 01100001 11111111           				Subnet A</a:t>
            </a:r>
            <a:endParaRPr lang="zh-CN" altLang="zh-CN" sz="20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dirty="0">
                <a:latin typeface="Times New Roman" panose="02020603050405020304" pitchFamily="18" charset="0"/>
              </a:rPr>
              <a:t>11010110 01100001 11111110 0000000    			Subnet D</a:t>
            </a:r>
            <a:endParaRPr lang="zh-CN" altLang="zh-CN" sz="20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dirty="0">
                <a:latin typeface="Times New Roman" panose="02020603050405020304" pitchFamily="18" charset="0"/>
              </a:rPr>
              <a:t>11010110 01100001 11111110 000001     			Subnet F</a:t>
            </a:r>
            <a:endParaRPr lang="zh-CN" altLang="zh-CN" sz="20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zh-CN" altLang="zh-CN" i="1" u="sng" dirty="0">
                <a:solidFill>
                  <a:srgbClr val="FF0000"/>
                </a:solidFill>
                <a:latin typeface="Times New Roman" panose="02020603050405020304" pitchFamily="18" charset="0"/>
              </a:rPr>
              <a:t>路由器</a:t>
            </a:r>
            <a:r>
              <a:rPr lang="en-US" altLang="zh-CN" i="1" u="sng" dirty="0">
                <a:solidFill>
                  <a:srgbClr val="FF0000"/>
                </a:solidFill>
                <a:latin typeface="Times New Roman" panose="02020603050405020304" pitchFamily="18" charset="0"/>
              </a:rPr>
              <a:t>2</a:t>
            </a:r>
            <a:endParaRPr lang="zh-CN" altLang="zh-CN" sz="20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zh-CN" altLang="zh-CN" dirty="0">
                <a:latin typeface="Times New Roman" panose="02020603050405020304" pitchFamily="18" charset="0"/>
              </a:rPr>
              <a:t>最长前缀匹配</a:t>
            </a:r>
            <a:r>
              <a:rPr lang="en-US" altLang="zh-CN" dirty="0">
                <a:latin typeface="Times New Roman" panose="02020603050405020304" pitchFamily="18" charset="0"/>
              </a:rPr>
              <a:t>						</a:t>
            </a:r>
            <a:r>
              <a:rPr lang="zh-CN" altLang="zh-CN" dirty="0">
                <a:latin typeface="Times New Roman" panose="02020603050405020304" pitchFamily="18" charset="0"/>
              </a:rPr>
              <a:t>输出接口</a:t>
            </a:r>
            <a:endParaRPr lang="zh-CN" altLang="zh-CN" sz="20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dirty="0">
                <a:latin typeface="Times New Roman" panose="02020603050405020304" pitchFamily="18" charset="0"/>
              </a:rPr>
              <a:t>11010110 01100001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11111110</a:t>
            </a:r>
            <a:r>
              <a:rPr lang="en-US" altLang="zh-CN" dirty="0">
                <a:latin typeface="Times New Roman" panose="02020603050405020304" pitchFamily="18" charset="0"/>
              </a:rPr>
              <a:t> 000001    			Subnet F</a:t>
            </a:r>
            <a:endParaRPr lang="zh-CN" altLang="zh-CN" sz="20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dirty="0">
                <a:latin typeface="Times New Roman" panose="02020603050405020304" pitchFamily="18" charset="0"/>
              </a:rPr>
              <a:t>11010110 01100001 11111110 0000001   			Subnet E</a:t>
            </a:r>
            <a:endParaRPr lang="zh-CN" altLang="zh-CN" sz="20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dirty="0">
                <a:latin typeface="Times New Roman" panose="02020603050405020304" pitchFamily="18" charset="0"/>
              </a:rPr>
              <a:t>11010110 01100001 11111110 1         				Subnet C</a:t>
            </a:r>
            <a:endParaRPr lang="zh-CN" altLang="zh-CN" sz="20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zh-CN" altLang="zh-CN" i="1" u="sng" dirty="0">
                <a:solidFill>
                  <a:srgbClr val="FF0000"/>
                </a:solidFill>
                <a:latin typeface="Times New Roman" panose="02020603050405020304" pitchFamily="18" charset="0"/>
              </a:rPr>
              <a:t>路由器</a:t>
            </a:r>
            <a:r>
              <a:rPr lang="en-US" altLang="zh-CN" i="1" u="sng" dirty="0">
                <a:solidFill>
                  <a:srgbClr val="FF0000"/>
                </a:solidFill>
                <a:latin typeface="Times New Roman" panose="02020603050405020304" pitchFamily="18" charset="0"/>
              </a:rPr>
              <a:t>3</a:t>
            </a:r>
            <a:endParaRPr lang="zh-CN" altLang="zh-CN" sz="20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zh-CN" altLang="zh-CN" dirty="0">
                <a:latin typeface="Times New Roman" panose="02020603050405020304" pitchFamily="18" charset="0"/>
              </a:rPr>
              <a:t>最长前缀匹配</a:t>
            </a:r>
            <a:r>
              <a:rPr lang="en-US" altLang="zh-CN" dirty="0">
                <a:latin typeface="Times New Roman" panose="02020603050405020304" pitchFamily="18" charset="0"/>
              </a:rPr>
              <a:t>						</a:t>
            </a:r>
            <a:r>
              <a:rPr lang="zh-CN" altLang="zh-CN" dirty="0">
                <a:latin typeface="Times New Roman" panose="02020603050405020304" pitchFamily="18" charset="0"/>
              </a:rPr>
              <a:t>输出接口</a:t>
            </a:r>
            <a:endParaRPr lang="zh-CN" altLang="zh-CN" sz="20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dirty="0">
                <a:latin typeface="Times New Roman" panose="02020603050405020304" pitchFamily="18" charset="0"/>
              </a:rPr>
              <a:t>11010110 01100001 11111111 0000000    			Subnet D</a:t>
            </a:r>
            <a:endParaRPr lang="zh-CN" altLang="zh-CN" sz="20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dirty="0">
                <a:latin typeface="Times New Roman" panose="02020603050405020304" pitchFamily="18" charset="0"/>
              </a:rPr>
              <a:t>11010110 01100001 11111110 0 			 	Subnet B</a:t>
            </a:r>
            <a:endParaRPr lang="zh-CN" altLang="zh-CN" sz="20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dirty="0">
                <a:latin typeface="Times New Roman" panose="02020603050405020304" pitchFamily="18" charset="0"/>
              </a:rPr>
              <a:t>11010110 01100001 11111110 0000001    			Subnet E</a:t>
            </a:r>
            <a:endParaRPr lang="zh-CN" altLang="zh-CN" sz="20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7158" y="214290"/>
            <a:ext cx="8229600" cy="654032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第五章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C273877-4980-4A63-8200-3FB8045A16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425" y="2185987"/>
            <a:ext cx="8439150" cy="2486025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A221CAEF-DCA8-43ED-AA59-207F54162E4C}"/>
              </a:ext>
            </a:extLst>
          </p:cNvPr>
          <p:cNvSpPr txBox="1"/>
          <p:nvPr/>
        </p:nvSpPr>
        <p:spPr>
          <a:xfrm>
            <a:off x="1115616" y="1556792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5.3</a:t>
            </a:r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7158" y="214290"/>
            <a:ext cx="8229600" cy="654032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第五章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221CAEF-DCA8-43ED-AA59-207F54162E4C}"/>
              </a:ext>
            </a:extLst>
          </p:cNvPr>
          <p:cNvSpPr txBox="1"/>
          <p:nvPr/>
        </p:nvSpPr>
        <p:spPr>
          <a:xfrm>
            <a:off x="1115616" y="1556792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5.14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8F69955-F5F9-4664-AC82-B265DEACC318}"/>
              </a:ext>
            </a:extLst>
          </p:cNvPr>
          <p:cNvSpPr/>
          <p:nvPr/>
        </p:nvSpPr>
        <p:spPr>
          <a:xfrm>
            <a:off x="1115616" y="2228671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0" indent="-342900" algn="just">
              <a:spcAft>
                <a:spcPts val="0"/>
              </a:spcAft>
              <a:buFont typeface="+mj-lt"/>
              <a:buAutoNum type="alphaLcParenR"/>
              <a:tabLst>
                <a:tab pos="228600" algn="l"/>
                <a:tab pos="657225" algn="l"/>
              </a:tabLst>
            </a:pPr>
            <a:r>
              <a:rPr lang="en-US" altLang="zh-CN" dirty="0" err="1">
                <a:latin typeface="Times New Roman" panose="02020603050405020304" pitchFamily="18" charset="0"/>
              </a:rPr>
              <a:t>eBGP</a:t>
            </a:r>
            <a:endParaRPr lang="zh-CN" altLang="zh-CN" sz="20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+mj-lt"/>
              <a:buAutoNum type="alphaLcParenR"/>
              <a:tabLst>
                <a:tab pos="228600" algn="l"/>
                <a:tab pos="657225" algn="l"/>
              </a:tabLst>
            </a:pPr>
            <a:r>
              <a:rPr lang="en-US" altLang="zh-CN" dirty="0" err="1">
                <a:latin typeface="Times New Roman" panose="02020603050405020304" pitchFamily="18" charset="0"/>
              </a:rPr>
              <a:t>iBGP</a:t>
            </a:r>
            <a:endParaRPr lang="zh-CN" altLang="zh-CN" sz="20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+mj-lt"/>
              <a:buAutoNum type="alphaLcParenR"/>
              <a:tabLst>
                <a:tab pos="228600" algn="l"/>
                <a:tab pos="657225" algn="l"/>
              </a:tabLst>
            </a:pPr>
            <a:r>
              <a:rPr lang="en-US" altLang="zh-CN" dirty="0" err="1">
                <a:latin typeface="Times New Roman" panose="02020603050405020304" pitchFamily="18" charset="0"/>
              </a:rPr>
              <a:t>eBGP</a:t>
            </a:r>
            <a:endParaRPr lang="zh-CN" altLang="zh-CN" sz="20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+mj-lt"/>
              <a:buAutoNum type="alphaLcParenR"/>
              <a:tabLst>
                <a:tab pos="228600" algn="l"/>
                <a:tab pos="657225" algn="l"/>
              </a:tabLst>
            </a:pPr>
            <a:r>
              <a:rPr lang="en-US" altLang="zh-CN" dirty="0" err="1">
                <a:latin typeface="Times New Roman" panose="02020603050405020304" pitchFamily="18" charset="0"/>
              </a:rPr>
              <a:t>iBGP</a:t>
            </a:r>
            <a:endParaRPr lang="zh-CN" altLang="zh-CN" sz="20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36649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7158" y="214290"/>
            <a:ext cx="8229600" cy="654032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第六章</a:t>
            </a:r>
          </a:p>
        </p:txBody>
      </p:sp>
      <p:sp>
        <p:nvSpPr>
          <p:cNvPr id="93185" name="Rectangle 1"/>
          <p:cNvSpPr>
            <a:spLocks noChangeArrowheads="1"/>
          </p:cNvSpPr>
          <p:nvPr/>
        </p:nvSpPr>
        <p:spPr bwMode="auto">
          <a:xfrm>
            <a:off x="214282" y="3000372"/>
            <a:ext cx="681148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第</a:t>
            </a:r>
            <a:r>
              <a:rPr kumimoji="0" lang="en-US" altLang="zh-CN" sz="2400" b="1" i="0" u="none" strike="noStrike" cap="none" normalizeH="0" baseline="0" dirty="0" bmk="_Toc224829519">
                <a:ln>
                  <a:noFill/>
                </a:ln>
                <a:solidFill>
                  <a:schemeClr val="tx1"/>
                </a:solidFill>
                <a:effectLst/>
                <a:latin typeface="等线" pitchFamily="2" charset="-122"/>
                <a:ea typeface="宋体" pitchFamily="2" charset="-122"/>
                <a:cs typeface="Times New Roman" pitchFamily="18" charset="0"/>
              </a:rPr>
              <a:t>5</a:t>
            </a:r>
            <a:r>
              <a:rPr kumimoji="0" lang="zh-CN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题</a:t>
            </a: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用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itchFamily="2" charset="-122"/>
                <a:ea typeface="宋体" pitchFamily="2" charset="-122"/>
                <a:cs typeface="Times New Roman" pitchFamily="18" charset="0"/>
              </a:rPr>
              <a:t>10011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去除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itchFamily="2" charset="-122"/>
                <a:ea typeface="宋体" pitchFamily="2" charset="-122"/>
                <a:cs typeface="Times New Roman" pitchFamily="18" charset="0"/>
              </a:rPr>
              <a:t>1010101010 0000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，商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itchFamily="2" charset="-122"/>
                <a:ea typeface="宋体" pitchFamily="2" charset="-122"/>
                <a:cs typeface="Times New Roman" pitchFamily="18" charset="0"/>
              </a:rPr>
              <a:t>1011011100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，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宋体" pitchFamily="2" charset="-122"/>
              <a:ea typeface="宋体" pitchFamily="2" charset="-122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余数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itchFamily="2" charset="-122"/>
                <a:ea typeface="宋体" pitchFamily="2" charset="-122"/>
                <a:cs typeface="Times New Roman" pitchFamily="18" charset="0"/>
              </a:rPr>
              <a:t>R=0100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。</a:t>
            </a: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7158" y="214290"/>
            <a:ext cx="8229600" cy="654032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第五章</a:t>
            </a:r>
          </a:p>
        </p:txBody>
      </p:sp>
      <p:pic>
        <p:nvPicPr>
          <p:cNvPr id="942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357298"/>
            <a:ext cx="8026400" cy="414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7158" y="214290"/>
            <a:ext cx="8229600" cy="654032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第五章</a:t>
            </a:r>
          </a:p>
        </p:txBody>
      </p:sp>
      <p:pic>
        <p:nvPicPr>
          <p:cNvPr id="9523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57" y="1500174"/>
            <a:ext cx="8081227" cy="3500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1857356" y="5429264"/>
            <a:ext cx="4607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一共发生三次</a:t>
            </a:r>
            <a:r>
              <a:rPr lang="en-US" altLang="zh-CN" dirty="0"/>
              <a:t>ARP</a:t>
            </a:r>
            <a:r>
              <a:rPr lang="zh-CN" altLang="en-US" dirty="0"/>
              <a:t>解析，</a:t>
            </a:r>
            <a:r>
              <a:rPr lang="en-US" altLang="zh-CN" dirty="0"/>
              <a:t>d</a:t>
            </a:r>
            <a:r>
              <a:rPr lang="zh-CN" altLang="en-US" dirty="0"/>
              <a:t>）只描述了第一次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7158" y="214290"/>
            <a:ext cx="8229600" cy="654032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第五章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C0DFBB12-1D9C-43FB-8468-485D2E2C63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2000240"/>
            <a:ext cx="8858280" cy="1976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D8EB4F85-7FA8-4336-95EA-4A25B171D7A2}"/>
              </a:ext>
            </a:extLst>
          </p:cNvPr>
          <p:cNvSpPr/>
          <p:nvPr/>
        </p:nvSpPr>
        <p:spPr>
          <a:xfrm>
            <a:off x="2941731" y="4437112"/>
            <a:ext cx="30604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</a:rPr>
              <a:t>t=576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</a:rPr>
              <a:t>512+64bit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前同步码）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7158" y="214290"/>
            <a:ext cx="8229600" cy="654032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第三章</a:t>
            </a:r>
          </a:p>
        </p:txBody>
      </p:sp>
      <p:sp>
        <p:nvSpPr>
          <p:cNvPr id="81921" name="Rectangle 1"/>
          <p:cNvSpPr>
            <a:spLocks noChangeArrowheads="1"/>
          </p:cNvSpPr>
          <p:nvPr/>
        </p:nvSpPr>
        <p:spPr bwMode="auto">
          <a:xfrm>
            <a:off x="142844" y="1571612"/>
            <a:ext cx="8262198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楷体" pitchFamily="49" charset="-122"/>
                <a:ea typeface="楷体" pitchFamily="49" charset="-122"/>
                <a:cs typeface="Times New Roman" pitchFamily="18" charset="0"/>
              </a:rPr>
              <a:t>第</a:t>
            </a:r>
            <a:r>
              <a:rPr kumimoji="0" lang="en-US" altLang="zh-CN" sz="2400" b="1" i="0" u="none" strike="noStrike" cap="none" normalizeH="0" baseline="0" dirty="0" bmk="_Toc224828246">
                <a:ln>
                  <a:noFill/>
                </a:ln>
                <a:solidFill>
                  <a:schemeClr val="tx1"/>
                </a:solidFill>
                <a:effectLst/>
                <a:latin typeface="等线" pitchFamily="2" charset="-122"/>
                <a:ea typeface="楷体" pitchFamily="49" charset="-122"/>
                <a:cs typeface="Times New Roman" pitchFamily="18" charset="0"/>
              </a:rPr>
              <a:t>1</a:t>
            </a: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itchFamily="2" charset="-122"/>
                <a:ea typeface="楷体" pitchFamily="49" charset="-122"/>
                <a:cs typeface="Times New Roman" pitchFamily="18" charset="0"/>
              </a:rPr>
              <a:t>8</a:t>
            </a:r>
            <a:r>
              <a:rPr kumimoji="0" lang="zh-CN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楷体" pitchFamily="49" charset="-122"/>
                <a:ea typeface="楷体" pitchFamily="49" charset="-122"/>
                <a:cs typeface="Times New Roman" pitchFamily="18" charset="0"/>
              </a:rPr>
              <a:t>题</a:t>
            </a: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发送方将等待收到发出去的一对报文的确认</a:t>
            </a:r>
            <a:r>
              <a:rPr lang="zh-CN" altLang="en-US" sz="2400" dirty="0">
                <a:latin typeface="宋体" pitchFamily="2" charset="-122"/>
                <a:ea typeface="宋体" pitchFamily="2" charset="-122"/>
                <a:cs typeface="Times New Roman" pitchFamily="18" charset="0"/>
              </a:rPr>
              <a:t>：</a:t>
            </a:r>
            <a:endParaRPr lang="en-US" altLang="zh-CN" sz="2400" dirty="0">
              <a:latin typeface="宋体" pitchFamily="2" charset="-122"/>
              <a:ea typeface="宋体" pitchFamily="2" charset="-122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确认号</a:t>
            </a:r>
            <a:r>
              <a:rPr kumimoji="0" lang="en-US" altLang="zh-CN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等线" pitchFamily="2" charset="-122"/>
                <a:ea typeface="宋体" pitchFamily="2" charset="-122"/>
                <a:cs typeface="Times New Roman" pitchFamily="18" charset="0"/>
              </a:rPr>
              <a:t>seqnum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和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itchFamily="2" charset="-122"/>
                <a:ea typeface="宋体" pitchFamily="2" charset="-122"/>
                <a:cs typeface="Times New Roman" pitchFamily="18" charset="0"/>
              </a:rPr>
              <a:t>seqnum+1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。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宋体" pitchFamily="2" charset="-122"/>
              <a:ea typeface="宋体" pitchFamily="2" charset="-122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itchFamily="2" charset="-122"/>
                <a:ea typeface="宋体" pitchFamily="2" charset="-122"/>
                <a:cs typeface="Times New Roman" pitchFamily="18" charset="0"/>
              </a:rPr>
              <a:t>ACK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里携带被确认的数据报的序号。</a:t>
            </a: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发送方和接收方的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itchFamily="2" charset="-122"/>
                <a:ea typeface="宋体" pitchFamily="2" charset="-122"/>
                <a:cs typeface="Times New Roman" pitchFamily="18" charset="0"/>
              </a:rPr>
              <a:t>FSM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如图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itchFamily="2" charset="-122"/>
                <a:ea typeface="宋体" pitchFamily="2" charset="-122"/>
                <a:cs typeface="Times New Roman" pitchFamily="18" charset="0"/>
              </a:rPr>
              <a:t>2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所示，注意发送方的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itchFamily="2" charset="-122"/>
                <a:ea typeface="宋体" pitchFamily="2" charset="-122"/>
                <a:cs typeface="Times New Roman" pitchFamily="18" charset="0"/>
              </a:rPr>
              <a:t>FSM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记录了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宋体" pitchFamily="2" charset="-122"/>
              <a:ea typeface="宋体" pitchFamily="2" charset="-122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（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itchFamily="2" charset="-122"/>
                <a:ea typeface="宋体" pitchFamily="2" charset="-122"/>
                <a:cs typeface="Times New Roman" pitchFamily="18" charset="0"/>
              </a:rPr>
              <a:t>1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）没有收到当前发出的一对报文的确认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宋体" pitchFamily="2" charset="-122"/>
              <a:ea typeface="宋体" pitchFamily="2" charset="-122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（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itchFamily="2" charset="-122"/>
                <a:ea typeface="宋体" pitchFamily="2" charset="-122"/>
                <a:cs typeface="Times New Roman" pitchFamily="18" charset="0"/>
              </a:rPr>
              <a:t>2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）只收到</a:t>
            </a:r>
            <a:r>
              <a:rPr kumimoji="0" lang="en-US" altLang="zh-CN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等线" pitchFamily="2" charset="-122"/>
                <a:ea typeface="宋体" pitchFamily="2" charset="-122"/>
                <a:cs typeface="Times New Roman" pitchFamily="18" charset="0"/>
              </a:rPr>
              <a:t>seqnum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的确认，没有收到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itchFamily="2" charset="-122"/>
                <a:ea typeface="宋体" pitchFamily="2" charset="-122"/>
                <a:cs typeface="Times New Roman" pitchFamily="18" charset="0"/>
              </a:rPr>
              <a:t>seqnum+1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的确认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宋体" pitchFamily="2" charset="-122"/>
              <a:ea typeface="宋体" pitchFamily="2" charset="-122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（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itchFamily="2" charset="-122"/>
                <a:ea typeface="宋体" pitchFamily="2" charset="-122"/>
                <a:cs typeface="Times New Roman" pitchFamily="18" charset="0"/>
              </a:rPr>
              <a:t>3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）没收到</a:t>
            </a:r>
            <a:r>
              <a:rPr kumimoji="0" lang="en-US" altLang="zh-CN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等线" pitchFamily="2" charset="-122"/>
                <a:ea typeface="宋体" pitchFamily="2" charset="-122"/>
                <a:cs typeface="Times New Roman" pitchFamily="18" charset="0"/>
              </a:rPr>
              <a:t>seqnum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的确认，只收到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itchFamily="2" charset="-122"/>
                <a:ea typeface="宋体" pitchFamily="2" charset="-122"/>
                <a:cs typeface="Times New Roman" pitchFamily="18" charset="0"/>
              </a:rPr>
              <a:t>seqnum+1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的确认。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宋体" pitchFamily="2" charset="-122"/>
              <a:ea typeface="宋体" pitchFamily="2" charset="-122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在图中假设</a:t>
            </a:r>
            <a:r>
              <a:rPr kumimoji="0" lang="en-US" altLang="zh-CN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等线" pitchFamily="2" charset="-122"/>
                <a:ea typeface="宋体" pitchFamily="2" charset="-122"/>
                <a:cs typeface="Times New Roman" pitchFamily="18" charset="0"/>
              </a:rPr>
              <a:t>seqnum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初值为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itchFamily="2" charset="-122"/>
                <a:ea typeface="宋体" pitchFamily="2" charset="-122"/>
                <a:cs typeface="Times New Roman" pitchFamily="18" charset="0"/>
              </a:rPr>
              <a:t>0.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7158" y="214290"/>
            <a:ext cx="8229600" cy="654032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第三章</a:t>
            </a:r>
          </a:p>
        </p:txBody>
      </p:sp>
      <p:pic>
        <p:nvPicPr>
          <p:cNvPr id="839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1" y="1071546"/>
            <a:ext cx="8593497" cy="4500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7158" y="214290"/>
            <a:ext cx="8229600" cy="654032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第三章</a:t>
            </a:r>
          </a:p>
        </p:txBody>
      </p:sp>
      <p:pic>
        <p:nvPicPr>
          <p:cNvPr id="8499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785926"/>
            <a:ext cx="8956172" cy="2286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735474AE-0F39-4C8D-A461-2FF8253A981E}"/>
              </a:ext>
            </a:extLst>
          </p:cNvPr>
          <p:cNvSpPr/>
          <p:nvPr/>
        </p:nvSpPr>
        <p:spPr>
          <a:xfrm>
            <a:off x="539552" y="4221088"/>
            <a:ext cx="806489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a</a:t>
            </a:r>
            <a:r>
              <a:rPr lang="zh-CN" altLang="en-US" dirty="0">
                <a:solidFill>
                  <a:srgbClr val="FF0000"/>
                </a:solidFill>
              </a:rPr>
              <a:t>）第一个报文段序号</a:t>
            </a:r>
            <a:r>
              <a:rPr lang="en-US" altLang="zh-CN" dirty="0">
                <a:solidFill>
                  <a:srgbClr val="FF0000"/>
                </a:solidFill>
              </a:rPr>
              <a:t>127,80</a:t>
            </a:r>
            <a:r>
              <a:rPr lang="zh-CN" altLang="en-US" dirty="0">
                <a:solidFill>
                  <a:srgbClr val="FF0000"/>
                </a:solidFill>
              </a:rPr>
              <a:t>字节，因此第一个报文段最后一个字节序号是</a:t>
            </a:r>
            <a:r>
              <a:rPr lang="en-US" altLang="zh-CN" dirty="0">
                <a:solidFill>
                  <a:srgbClr val="FF0000"/>
                </a:solidFill>
              </a:rPr>
              <a:t>206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因此第二个报文段起始序号是</a:t>
            </a:r>
            <a:r>
              <a:rPr lang="en-US" altLang="zh-CN" dirty="0">
                <a:solidFill>
                  <a:srgbClr val="FF0000"/>
                </a:solidFill>
              </a:rPr>
              <a:t>207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b</a:t>
            </a:r>
            <a:r>
              <a:rPr lang="zh-CN" altLang="en-US" dirty="0">
                <a:solidFill>
                  <a:srgbClr val="FF0000"/>
                </a:solidFill>
              </a:rPr>
              <a:t>）第一个报文段按序到达，</a:t>
            </a:r>
            <a:r>
              <a:rPr lang="en-US" altLang="zh-CN" dirty="0">
                <a:solidFill>
                  <a:srgbClr val="FF0000"/>
                </a:solidFill>
              </a:rPr>
              <a:t>B</a:t>
            </a:r>
            <a:r>
              <a:rPr lang="zh-CN" altLang="en-US" dirty="0">
                <a:solidFill>
                  <a:srgbClr val="FF0000"/>
                </a:solidFill>
              </a:rPr>
              <a:t>的确认报文的序号为</a:t>
            </a:r>
            <a:r>
              <a:rPr lang="en-US" altLang="zh-CN" dirty="0">
                <a:solidFill>
                  <a:srgbClr val="FF0000"/>
                </a:solidFill>
              </a:rPr>
              <a:t>206+1=207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c</a:t>
            </a:r>
            <a:r>
              <a:rPr lang="zh-CN" altLang="en-US" dirty="0">
                <a:solidFill>
                  <a:srgbClr val="FF0000"/>
                </a:solidFill>
              </a:rPr>
              <a:t>）如果第二个报文段先到，没有按序到，</a:t>
            </a:r>
            <a:r>
              <a:rPr lang="en-US" altLang="zh-CN" dirty="0">
                <a:solidFill>
                  <a:srgbClr val="FF0000"/>
                </a:solidFill>
              </a:rPr>
              <a:t>B</a:t>
            </a:r>
            <a:r>
              <a:rPr lang="zh-CN" altLang="en-US" dirty="0">
                <a:solidFill>
                  <a:srgbClr val="FF0000"/>
                </a:solidFill>
              </a:rPr>
              <a:t>给出最后一次按序到达的报文段确认。最后一次按序到达的最后一个字节序号为</a:t>
            </a:r>
            <a:r>
              <a:rPr lang="en-US" altLang="zh-CN" dirty="0">
                <a:solidFill>
                  <a:srgbClr val="FF0000"/>
                </a:solidFill>
              </a:rPr>
              <a:t>126</a:t>
            </a:r>
            <a:r>
              <a:rPr lang="zh-CN" altLang="en-US" dirty="0">
                <a:solidFill>
                  <a:srgbClr val="FF0000"/>
                </a:solidFill>
              </a:rPr>
              <a:t>，因此</a:t>
            </a:r>
            <a:r>
              <a:rPr lang="en-US" altLang="zh-CN" dirty="0">
                <a:solidFill>
                  <a:srgbClr val="FF0000"/>
                </a:solidFill>
              </a:rPr>
              <a:t>B</a:t>
            </a:r>
            <a:r>
              <a:rPr lang="zh-CN" altLang="en-US" dirty="0">
                <a:solidFill>
                  <a:srgbClr val="FF0000"/>
                </a:solidFill>
              </a:rPr>
              <a:t>给出的确认的确认号为</a:t>
            </a:r>
            <a:r>
              <a:rPr lang="en-US" altLang="zh-CN" dirty="0">
                <a:solidFill>
                  <a:srgbClr val="FF0000"/>
                </a:solidFill>
              </a:rPr>
              <a:t>127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7158" y="214290"/>
            <a:ext cx="8229600" cy="654032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第三章</a:t>
            </a:r>
          </a:p>
        </p:txBody>
      </p:sp>
      <p:pic>
        <p:nvPicPr>
          <p:cNvPr id="8601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1000108"/>
            <a:ext cx="6913540" cy="552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7158" y="214290"/>
            <a:ext cx="8229600" cy="654032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第三章</a:t>
            </a:r>
          </a:p>
        </p:txBody>
      </p:sp>
      <p:pic>
        <p:nvPicPr>
          <p:cNvPr id="9728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1997" y="868322"/>
            <a:ext cx="8519921" cy="4143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A4B2EDCB-6C45-405F-8371-69E1CB0A9ED0}"/>
              </a:ext>
            </a:extLst>
          </p:cNvPr>
          <p:cNvSpPr/>
          <p:nvPr/>
        </p:nvSpPr>
        <p:spPr>
          <a:xfrm>
            <a:off x="412082" y="5011726"/>
            <a:ext cx="8519921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zh-CN" altLang="en-US" sz="1600" dirty="0"/>
              <a:t>慢启动阶段：每一个回合窗口大小*</a:t>
            </a:r>
            <a:r>
              <a:rPr lang="en-US" altLang="zh-CN" sz="1600" dirty="0"/>
              <a:t>2</a:t>
            </a:r>
          </a:p>
          <a:p>
            <a:pPr lvl="0">
              <a:defRPr/>
            </a:pPr>
            <a:r>
              <a:rPr lang="zh-CN" altLang="en-US" sz="1600" dirty="0"/>
              <a:t>第</a:t>
            </a:r>
            <a:r>
              <a:rPr lang="en-US" altLang="zh-CN" sz="1600" dirty="0"/>
              <a:t>1</a:t>
            </a:r>
            <a:r>
              <a:rPr lang="zh-CN" altLang="en-US" sz="1600" dirty="0"/>
              <a:t>回合：</a:t>
            </a:r>
            <a:r>
              <a:rPr lang="en-US" altLang="zh-CN" sz="1600" dirty="0" err="1"/>
              <a:t>Cwin</a:t>
            </a:r>
            <a:r>
              <a:rPr lang="en-US" altLang="zh-CN" sz="1600" dirty="0"/>
              <a:t>=1</a:t>
            </a:r>
            <a:r>
              <a:rPr lang="zh-CN" altLang="en-US" sz="1600" dirty="0"/>
              <a:t>，传输报文</a:t>
            </a:r>
            <a:r>
              <a:rPr lang="en-US" altLang="zh-CN" sz="1600" dirty="0"/>
              <a:t>1</a:t>
            </a:r>
            <a:r>
              <a:rPr lang="zh-CN" altLang="en-US" sz="1600" dirty="0"/>
              <a:t>；</a:t>
            </a:r>
            <a:r>
              <a:rPr lang="en-US" altLang="zh-CN" sz="1600" dirty="0"/>
              <a:t>	</a:t>
            </a:r>
            <a:r>
              <a:rPr lang="zh-CN" altLang="en-US" sz="1600" dirty="0"/>
              <a:t>第</a:t>
            </a:r>
            <a:r>
              <a:rPr lang="en-US" altLang="zh-CN" sz="1600" dirty="0"/>
              <a:t>2</a:t>
            </a:r>
            <a:r>
              <a:rPr lang="zh-CN" altLang="en-US" sz="1600" dirty="0"/>
              <a:t>回合：</a:t>
            </a:r>
            <a:r>
              <a:rPr lang="en-US" altLang="zh-CN" sz="1600" dirty="0" err="1"/>
              <a:t>Cwin</a:t>
            </a:r>
            <a:r>
              <a:rPr lang="en-US" altLang="zh-CN" sz="1600" dirty="0"/>
              <a:t>=2</a:t>
            </a:r>
            <a:r>
              <a:rPr lang="zh-CN" altLang="en-US" sz="1600" dirty="0"/>
              <a:t>，传输报文</a:t>
            </a:r>
            <a:r>
              <a:rPr lang="en-US" altLang="zh-CN" sz="1600" dirty="0"/>
              <a:t>2-3</a:t>
            </a:r>
          </a:p>
          <a:p>
            <a:pPr lvl="0">
              <a:defRPr/>
            </a:pPr>
            <a:r>
              <a:rPr lang="zh-CN" altLang="en-US" sz="1600" dirty="0"/>
              <a:t>第</a:t>
            </a:r>
            <a:r>
              <a:rPr lang="en-US" altLang="zh-CN" sz="1600" dirty="0"/>
              <a:t>3</a:t>
            </a:r>
            <a:r>
              <a:rPr lang="zh-CN" altLang="en-US" sz="1600" dirty="0"/>
              <a:t>回合：</a:t>
            </a:r>
            <a:r>
              <a:rPr lang="en-US" altLang="zh-CN" sz="1600" dirty="0" err="1"/>
              <a:t>Cwin</a:t>
            </a:r>
            <a:r>
              <a:rPr lang="en-US" altLang="zh-CN" sz="1600" dirty="0"/>
              <a:t>=4</a:t>
            </a:r>
            <a:r>
              <a:rPr lang="zh-CN" altLang="en-US" sz="1600" dirty="0"/>
              <a:t>，传输报文</a:t>
            </a:r>
            <a:r>
              <a:rPr lang="en-US" altLang="zh-CN" sz="1600" dirty="0"/>
              <a:t>4-7</a:t>
            </a:r>
            <a:r>
              <a:rPr lang="zh-CN" altLang="en-US" sz="1600" dirty="0"/>
              <a:t>；</a:t>
            </a:r>
            <a:r>
              <a:rPr lang="en-US" altLang="zh-CN" sz="1600" dirty="0"/>
              <a:t>	</a:t>
            </a:r>
            <a:r>
              <a:rPr lang="zh-CN" altLang="en-US" sz="1600" dirty="0"/>
              <a:t>第</a:t>
            </a:r>
            <a:r>
              <a:rPr lang="en-US" altLang="zh-CN" sz="1600" dirty="0"/>
              <a:t>4</a:t>
            </a:r>
            <a:r>
              <a:rPr lang="zh-CN" altLang="en-US" sz="1600" dirty="0"/>
              <a:t>回合：</a:t>
            </a:r>
            <a:r>
              <a:rPr lang="en-US" altLang="zh-CN" sz="1600" dirty="0" err="1"/>
              <a:t>Cwin</a:t>
            </a:r>
            <a:r>
              <a:rPr lang="en-US" altLang="zh-CN" sz="1600" dirty="0"/>
              <a:t>=8</a:t>
            </a:r>
            <a:r>
              <a:rPr lang="zh-CN" altLang="en-US" sz="1600" dirty="0"/>
              <a:t>，传输报文</a:t>
            </a:r>
            <a:r>
              <a:rPr lang="en-US" altLang="zh-CN" sz="1600" dirty="0"/>
              <a:t>8-15</a:t>
            </a:r>
          </a:p>
          <a:p>
            <a:pPr lvl="0">
              <a:defRPr/>
            </a:pPr>
            <a:r>
              <a:rPr lang="zh-CN" altLang="en-US" sz="1600" dirty="0"/>
              <a:t>第</a:t>
            </a:r>
            <a:r>
              <a:rPr lang="en-US" altLang="zh-CN" sz="1600" dirty="0"/>
              <a:t>5</a:t>
            </a:r>
            <a:r>
              <a:rPr lang="zh-CN" altLang="en-US" sz="1600" dirty="0"/>
              <a:t>回合：</a:t>
            </a:r>
            <a:r>
              <a:rPr lang="en-US" altLang="zh-CN" sz="1600" dirty="0" err="1"/>
              <a:t>Cwin</a:t>
            </a:r>
            <a:r>
              <a:rPr lang="en-US" altLang="zh-CN" sz="1600" dirty="0"/>
              <a:t>=16</a:t>
            </a:r>
            <a:r>
              <a:rPr lang="zh-CN" altLang="en-US" sz="1600" dirty="0"/>
              <a:t>，传输报文</a:t>
            </a:r>
            <a:r>
              <a:rPr lang="en-US" altLang="zh-CN" sz="1600" dirty="0"/>
              <a:t>16-31	</a:t>
            </a:r>
            <a:r>
              <a:rPr lang="zh-CN" altLang="en-US" sz="1600" dirty="0"/>
              <a:t>第</a:t>
            </a:r>
            <a:r>
              <a:rPr lang="en-US" altLang="zh-CN" sz="1600" dirty="0"/>
              <a:t>6</a:t>
            </a:r>
            <a:r>
              <a:rPr lang="zh-CN" altLang="en-US" sz="1600" dirty="0"/>
              <a:t>回合：</a:t>
            </a:r>
            <a:r>
              <a:rPr lang="en-US" altLang="zh-CN" sz="1600" dirty="0" err="1"/>
              <a:t>Cwin</a:t>
            </a:r>
            <a:r>
              <a:rPr lang="en-US" altLang="zh-CN" sz="1600" dirty="0"/>
              <a:t>=32</a:t>
            </a:r>
            <a:r>
              <a:rPr lang="zh-CN" altLang="en-US" sz="1600" dirty="0"/>
              <a:t>，传输报文</a:t>
            </a:r>
            <a:r>
              <a:rPr lang="en-US" altLang="zh-CN" sz="1600" dirty="0"/>
              <a:t>32-63</a:t>
            </a:r>
          </a:p>
          <a:p>
            <a:pPr lvl="0">
              <a:defRPr/>
            </a:pPr>
            <a:endParaRPr lang="en-US" altLang="zh-CN" sz="1600" dirty="0"/>
          </a:p>
          <a:p>
            <a:pPr lvl="0">
              <a:defRPr/>
            </a:pPr>
            <a:r>
              <a:rPr lang="zh-CN" altLang="en-US" sz="1600" dirty="0"/>
              <a:t>从第</a:t>
            </a:r>
            <a:r>
              <a:rPr lang="en-US" altLang="zh-CN" sz="1600" dirty="0"/>
              <a:t>6</a:t>
            </a:r>
            <a:r>
              <a:rPr lang="zh-CN" altLang="en-US" sz="1600" dirty="0"/>
              <a:t>回合到第</a:t>
            </a:r>
            <a:r>
              <a:rPr lang="en-US" altLang="zh-CN" sz="1600" dirty="0"/>
              <a:t>7</a:t>
            </a:r>
            <a:r>
              <a:rPr lang="zh-CN" altLang="en-US" sz="1600" dirty="0"/>
              <a:t>回合，由于窗口到达门限值，进入慢启动</a:t>
            </a:r>
            <a:endParaRPr lang="en-US" altLang="zh-CN" sz="1600" dirty="0"/>
          </a:p>
          <a:p>
            <a:pPr lvl="0">
              <a:defRPr/>
            </a:pPr>
            <a:r>
              <a:rPr lang="zh-CN" altLang="en-US" sz="1600" dirty="0"/>
              <a:t>因此第</a:t>
            </a:r>
            <a:r>
              <a:rPr lang="en-US" altLang="zh-CN" sz="1600" dirty="0"/>
              <a:t>7</a:t>
            </a:r>
            <a:r>
              <a:rPr lang="zh-CN" altLang="en-US" sz="1600" dirty="0"/>
              <a:t>回合拥塞窗口</a:t>
            </a:r>
            <a:r>
              <a:rPr lang="en-US" altLang="zh-CN" sz="1600" dirty="0"/>
              <a:t>+1=33</a:t>
            </a:r>
            <a:r>
              <a:rPr lang="zh-CN" altLang="en-US" sz="1600" dirty="0"/>
              <a:t>，因此第</a:t>
            </a:r>
            <a:r>
              <a:rPr lang="en-US" altLang="zh-CN" sz="1600" dirty="0"/>
              <a:t>7</a:t>
            </a:r>
            <a:r>
              <a:rPr lang="zh-CN" altLang="en-US" sz="1600" dirty="0"/>
              <a:t>回合发送的报文段为</a:t>
            </a:r>
            <a:r>
              <a:rPr lang="en-US" altLang="zh-CN" sz="1600" dirty="0"/>
              <a:t>64-96</a:t>
            </a:r>
            <a:r>
              <a:rPr lang="zh-CN" altLang="en-US" sz="1600" dirty="0"/>
              <a:t>（</a:t>
            </a:r>
            <a:r>
              <a:rPr lang="en-US" altLang="zh-CN" sz="1600" dirty="0"/>
              <a:t>64+33 -1</a:t>
            </a:r>
            <a:r>
              <a:rPr lang="zh-CN" altLang="en-US" sz="1600" dirty="0"/>
              <a:t>）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7158" y="214290"/>
            <a:ext cx="8229600" cy="654032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第三章</a:t>
            </a:r>
          </a:p>
        </p:txBody>
      </p:sp>
      <p:pic>
        <p:nvPicPr>
          <p:cNvPr id="9728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282" y="1285860"/>
            <a:ext cx="8557638" cy="2857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2640E446-C803-4548-B581-B7A9802A05C3}"/>
              </a:ext>
            </a:extLst>
          </p:cNvPr>
          <p:cNvSpPr/>
          <p:nvPr/>
        </p:nvSpPr>
        <p:spPr>
          <a:xfrm>
            <a:off x="755576" y="4365104"/>
            <a:ext cx="770485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为什么第</a:t>
            </a:r>
            <a:r>
              <a:rPr lang="en-US" altLang="zh-CN" dirty="0"/>
              <a:t>22</a:t>
            </a:r>
            <a:r>
              <a:rPr lang="zh-CN" altLang="en-US" dirty="0"/>
              <a:t>回合窗口大小为</a:t>
            </a:r>
            <a:r>
              <a:rPr lang="en-US" altLang="zh-CN" dirty="0"/>
              <a:t>21</a:t>
            </a:r>
            <a:r>
              <a:rPr lang="zh-CN" altLang="en-US" dirty="0"/>
              <a:t>：</a:t>
            </a:r>
            <a:endParaRPr lang="en-US" altLang="zh-CN" dirty="0"/>
          </a:p>
          <a:p>
            <a:endParaRPr lang="en-US" altLang="zh-CN" dirty="0"/>
          </a:p>
          <a:p>
            <a:pPr lvl="0">
              <a:defRPr/>
            </a:pPr>
            <a:r>
              <a:rPr lang="zh-CN" altLang="en-US" dirty="0"/>
              <a:t>第</a:t>
            </a:r>
            <a:r>
              <a:rPr lang="en-US" altLang="zh-CN" dirty="0"/>
              <a:t>21</a:t>
            </a:r>
            <a:r>
              <a:rPr lang="zh-CN" altLang="en-US" dirty="0"/>
              <a:t>回合开始发送</a:t>
            </a:r>
            <a:r>
              <a:rPr lang="en-US" altLang="zh-CN" dirty="0"/>
              <a:t>16</a:t>
            </a:r>
            <a:r>
              <a:rPr lang="zh-CN" altLang="en-US" dirty="0"/>
              <a:t>个报文，在第</a:t>
            </a:r>
            <a:r>
              <a:rPr lang="en-US" altLang="zh-CN" dirty="0"/>
              <a:t>21</a:t>
            </a:r>
            <a:r>
              <a:rPr lang="zh-CN" altLang="en-US" dirty="0"/>
              <a:t>回合到第</a:t>
            </a:r>
            <a:r>
              <a:rPr lang="en-US" altLang="zh-CN" dirty="0"/>
              <a:t>22</a:t>
            </a:r>
            <a:r>
              <a:rPr lang="zh-CN" altLang="en-US" dirty="0"/>
              <a:t>回合之间，每收到一个</a:t>
            </a:r>
            <a:r>
              <a:rPr lang="en-US" altLang="zh-CN" dirty="0"/>
              <a:t>ACK</a:t>
            </a:r>
            <a:r>
              <a:rPr lang="zh-CN" altLang="en-US" dirty="0"/>
              <a:t>，窗口</a:t>
            </a:r>
            <a:r>
              <a:rPr lang="en-US" altLang="zh-CN" dirty="0"/>
              <a:t>+1</a:t>
            </a:r>
            <a:r>
              <a:rPr lang="zh-CN" altLang="en-US" dirty="0"/>
              <a:t>，当收到</a:t>
            </a:r>
            <a:r>
              <a:rPr lang="en-US" altLang="zh-CN" dirty="0"/>
              <a:t>5</a:t>
            </a:r>
            <a:r>
              <a:rPr lang="zh-CN" altLang="en-US" dirty="0"/>
              <a:t>个</a:t>
            </a:r>
            <a:r>
              <a:rPr lang="en-US" altLang="zh-CN" dirty="0"/>
              <a:t>ACK</a:t>
            </a:r>
            <a:r>
              <a:rPr lang="zh-CN" altLang="en-US" dirty="0"/>
              <a:t>后，窗口到到达门限值</a:t>
            </a:r>
            <a:r>
              <a:rPr lang="en-US" altLang="zh-CN" dirty="0"/>
              <a:t>21</a:t>
            </a:r>
            <a:r>
              <a:rPr lang="zh-CN" altLang="en-US" dirty="0"/>
              <a:t>，因此再不能指数增长，而是每收到一个</a:t>
            </a:r>
            <a:r>
              <a:rPr lang="en-US" altLang="zh-CN" dirty="0"/>
              <a:t>ACK</a:t>
            </a:r>
            <a:r>
              <a:rPr lang="zh-CN" altLang="en-US" dirty="0"/>
              <a:t>增加</a:t>
            </a:r>
            <a:r>
              <a:rPr lang="en-US" altLang="zh-CN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MSS(MSS/</a:t>
            </a:r>
            <a:r>
              <a:rPr lang="en-US" altLang="zh-CN" dirty="0" err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CongWin</a:t>
            </a:r>
            <a:r>
              <a:rPr lang="en-US" altLang="zh-CN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7158" y="214290"/>
            <a:ext cx="8229600" cy="654032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第四章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17B6AB2-8C97-4F38-A645-FA7EF5B49BE7}"/>
              </a:ext>
            </a:extLst>
          </p:cNvPr>
          <p:cNvSpPr/>
          <p:nvPr/>
        </p:nvSpPr>
        <p:spPr>
          <a:xfrm>
            <a:off x="583526" y="1700808"/>
            <a:ext cx="777686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>
              <a:spcAft>
                <a:spcPts val="0"/>
              </a:spcAft>
            </a:pPr>
            <a:r>
              <a:rPr lang="en-US" altLang="zh-CN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Destination Address 				Link    </a:t>
            </a:r>
          </a:p>
          <a:p>
            <a:pPr indent="457200" algn="just">
              <a:spcAft>
                <a:spcPts val="0"/>
              </a:spcAft>
            </a:pPr>
            <a:r>
              <a:rPr lang="en-US" altLang="zh-CN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Interface</a:t>
            </a:r>
            <a:endParaRPr lang="zh-CN" altLang="zh-CN" sz="24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7200" algn="just">
              <a:spcAft>
                <a:spcPts val="0"/>
              </a:spcAft>
            </a:pPr>
            <a:r>
              <a:rPr lang="en-US" altLang="zh-CN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11100000  00  (224.0/10)                                      0</a:t>
            </a:r>
            <a:endParaRPr lang="zh-CN" altLang="zh-CN" sz="24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7200" algn="just">
              <a:spcAft>
                <a:spcPts val="0"/>
              </a:spcAft>
            </a:pPr>
            <a:r>
              <a:rPr lang="en-US" altLang="zh-CN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11100000  01000000	(224.64/16)	          	1</a:t>
            </a:r>
            <a:endParaRPr lang="zh-CN" altLang="zh-CN" sz="24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7200" algn="just">
              <a:spcAft>
                <a:spcPts val="0"/>
              </a:spcAft>
            </a:pP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1110000	(224/8)	</a:t>
            </a:r>
            <a:r>
              <a:rPr lang="en-US" altLang="zh-CN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		          		2</a:t>
            </a:r>
            <a:endParaRPr lang="zh-CN" altLang="zh-CN" sz="24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7200" algn="just">
              <a:spcAft>
                <a:spcPts val="0"/>
              </a:spcAft>
            </a:pP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11100001  1	(225.128/9)			3	</a:t>
            </a:r>
            <a:endParaRPr lang="zh-CN" altLang="zh-CN" sz="2400" b="1" dirty="0">
              <a:solidFill>
                <a:srgbClr val="FF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algn="just">
              <a:spcAft>
                <a:spcPts val="0"/>
              </a:spcAft>
            </a:pPr>
            <a:r>
              <a:rPr lang="en-US" altLang="zh-CN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otherwise			                      		3</a:t>
            </a:r>
            <a:endParaRPr lang="zh-CN" altLang="zh-CN" sz="24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3E64463-3785-4BD8-B5FD-81A509A9CFF4}"/>
              </a:ext>
            </a:extLst>
          </p:cNvPr>
          <p:cNvSpPr txBox="1"/>
          <p:nvPr/>
        </p:nvSpPr>
        <p:spPr>
          <a:xfrm>
            <a:off x="1187624" y="1340768"/>
            <a:ext cx="938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第</a:t>
            </a:r>
            <a:r>
              <a:rPr lang="en-US" altLang="zh-CN" dirty="0"/>
              <a:t>4.5</a:t>
            </a:r>
            <a:r>
              <a:rPr lang="zh-CN" altLang="en-US" dirty="0"/>
              <a:t>题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C6B088F-38BB-4E3E-B953-C5C9DA8BE5E7}"/>
              </a:ext>
            </a:extLst>
          </p:cNvPr>
          <p:cNvSpPr/>
          <p:nvPr/>
        </p:nvSpPr>
        <p:spPr>
          <a:xfrm>
            <a:off x="1187624" y="4593902"/>
            <a:ext cx="698477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注意走接口</a:t>
            </a:r>
            <a:r>
              <a:rPr lang="en-US" altLang="zh-CN" dirty="0"/>
              <a:t>2</a:t>
            </a:r>
            <a:r>
              <a:rPr lang="zh-CN" altLang="en-US" dirty="0"/>
              <a:t>的不是一个完整的网段，而是一部分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因此要分二部分</a:t>
            </a:r>
            <a:endParaRPr lang="en-US" altLang="zh-CN" dirty="0"/>
          </a:p>
          <a:p>
            <a:pPr indent="457200" algn="just">
              <a:spcAft>
                <a:spcPts val="0"/>
              </a:spcAft>
            </a:pP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1110000	(224/8)	</a:t>
            </a:r>
            <a:r>
              <a:rPr lang="en-US" altLang="zh-CN" dirty="0">
                <a:latin typeface="Times New Roman" panose="02020603050405020304" pitchFamily="18" charset="0"/>
                <a:ea typeface="Times New Roman" panose="02020603050405020304" pitchFamily="18" charset="0"/>
              </a:rPr>
              <a:t>		          		2</a:t>
            </a:r>
            <a:endParaRPr lang="zh-CN" altLang="zh-CN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7200" algn="just">
              <a:spcAft>
                <a:spcPts val="0"/>
              </a:spcAft>
            </a:pP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11100001  1	(225.128/9)			3</a:t>
            </a:r>
            <a:endParaRPr lang="en-US" altLang="zh-CN" dirty="0"/>
          </a:p>
          <a:p>
            <a:endParaRPr lang="en-US" altLang="zh-C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7158" y="214290"/>
            <a:ext cx="8229600" cy="654032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第四章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BB2C81D-231B-4DCA-825D-4EDEEE19C23A}"/>
              </a:ext>
            </a:extLst>
          </p:cNvPr>
          <p:cNvSpPr txBox="1"/>
          <p:nvPr/>
        </p:nvSpPr>
        <p:spPr>
          <a:xfrm>
            <a:off x="1043608" y="1484784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4.12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AB97BEF-603B-4DE5-BB91-FC3FA9390191}"/>
              </a:ext>
            </a:extLst>
          </p:cNvPr>
          <p:cNvSpPr/>
          <p:nvPr/>
        </p:nvSpPr>
        <p:spPr>
          <a:xfrm>
            <a:off x="1637040" y="5229200"/>
            <a:ext cx="61237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214.97.1111111</a:t>
            </a:r>
            <a:r>
              <a:rPr lang="en-US" altLang="zh-CN" sz="2400" dirty="0"/>
              <a:t>0.00000000</a:t>
            </a:r>
            <a:r>
              <a:rPr lang="zh-CN" altLang="en-US" sz="2400" dirty="0"/>
              <a:t>（</a:t>
            </a:r>
            <a:r>
              <a:rPr lang="en-US" altLang="zh-CN" sz="2400" dirty="0"/>
              <a:t>214.97.254/23</a:t>
            </a:r>
            <a:r>
              <a:rPr lang="zh-CN" altLang="en-US" sz="2400" dirty="0"/>
              <a:t>）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779F3A4-69B1-4F1F-8F48-B2CB4C7DD411}"/>
              </a:ext>
            </a:extLst>
          </p:cNvPr>
          <p:cNvSpPr/>
          <p:nvPr/>
        </p:nvSpPr>
        <p:spPr>
          <a:xfrm>
            <a:off x="387584" y="1854116"/>
            <a:ext cx="8622704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dirty="0">
                <a:latin typeface="Times New Roman" panose="02020603050405020304" pitchFamily="18" charset="0"/>
              </a:rPr>
              <a:t>从</a:t>
            </a:r>
            <a:r>
              <a:rPr lang="en-US" altLang="zh-CN" dirty="0">
                <a:latin typeface="Times New Roman" panose="02020603050405020304" pitchFamily="18" charset="0"/>
              </a:rPr>
              <a:t>214.97.254/23</a:t>
            </a:r>
            <a:r>
              <a:rPr lang="zh-CN" altLang="zh-CN" dirty="0">
                <a:latin typeface="Times New Roman" panose="02020603050405020304" pitchFamily="18" charset="0"/>
              </a:rPr>
              <a:t>开始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zh-CN" dirty="0">
                <a:latin typeface="Times New Roman" panose="02020603050405020304" pitchFamily="18" charset="0"/>
              </a:rPr>
              <a:t>可能的分配是：</a:t>
            </a:r>
            <a:endParaRPr lang="zh-CN" altLang="zh-CN" sz="20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+mj-lt"/>
              <a:buAutoNum type="alphaLcParenR"/>
            </a:pPr>
            <a:r>
              <a:rPr lang="zh-CN" altLang="zh-CN" dirty="0">
                <a:latin typeface="Times New Roman" panose="02020603050405020304" pitchFamily="18" charset="0"/>
              </a:rPr>
              <a:t>子网</a:t>
            </a:r>
            <a:r>
              <a:rPr lang="en-US" altLang="zh-CN" dirty="0">
                <a:latin typeface="Times New Roman" panose="02020603050405020304" pitchFamily="18" charset="0"/>
              </a:rPr>
              <a:t>A: 214.97.255/24 (256 </a:t>
            </a:r>
            <a:r>
              <a:rPr lang="zh-CN" altLang="zh-CN" dirty="0">
                <a:latin typeface="Times New Roman" panose="02020603050405020304" pitchFamily="18" charset="0"/>
              </a:rPr>
              <a:t>个地址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zh-CN" altLang="zh-CN" dirty="0">
                <a:latin typeface="Times New Roman" panose="02020603050405020304" pitchFamily="18" charset="0"/>
              </a:rPr>
              <a:t>（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214.97.11111111</a:t>
            </a:r>
            <a:r>
              <a:rPr lang="en-US" altLang="zh-CN" dirty="0">
                <a:latin typeface="Times New Roman" panose="02020603050405020304" pitchFamily="18" charset="0"/>
              </a:rPr>
              <a:t>.xxxxxxxx</a:t>
            </a:r>
            <a:r>
              <a:rPr lang="zh-CN" altLang="zh-CN" dirty="0">
                <a:latin typeface="Times New Roman" panose="02020603050405020304" pitchFamily="18" charset="0"/>
              </a:rPr>
              <a:t>）</a:t>
            </a:r>
            <a:endParaRPr lang="zh-CN" altLang="zh-CN" sz="20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61950" algn="just">
              <a:spcAft>
                <a:spcPts val="0"/>
              </a:spcAft>
            </a:pPr>
            <a:r>
              <a:rPr lang="zh-CN" altLang="zh-CN" dirty="0">
                <a:latin typeface="Times New Roman" panose="02020603050405020304" pitchFamily="18" charset="0"/>
              </a:rPr>
              <a:t>子网</a:t>
            </a:r>
            <a:r>
              <a:rPr lang="en-US" altLang="zh-CN" dirty="0">
                <a:latin typeface="Times New Roman" panose="02020603050405020304" pitchFamily="18" charset="0"/>
              </a:rPr>
              <a:t>B: 214.97.254.0/25(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214.97.11111110.0</a:t>
            </a:r>
            <a:r>
              <a:rPr lang="en-US" altLang="zh-CN" dirty="0">
                <a:latin typeface="Times New Roman" panose="02020603050405020304" pitchFamily="18" charset="0"/>
              </a:rPr>
              <a:t>xxxxxxx)</a:t>
            </a:r>
          </a:p>
          <a:p>
            <a:pPr marL="361950" algn="just"/>
            <a:r>
              <a:rPr lang="en-US" altLang="zh-CN" sz="2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en-US" altLang="zh-CN" dirty="0"/>
              <a:t> -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214.97.254.0/29 (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214.97.11111110.00000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xxx)(128-8 = 120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个地址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zh-CN" sz="2000" b="1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1950" algn="just">
              <a:spcAft>
                <a:spcPts val="0"/>
              </a:spcAft>
            </a:pPr>
            <a:r>
              <a:rPr lang="zh-CN" altLang="zh-CN" dirty="0">
                <a:latin typeface="Times New Roman" panose="02020603050405020304" pitchFamily="18" charset="0"/>
              </a:rPr>
              <a:t>子网</a:t>
            </a:r>
            <a:r>
              <a:rPr lang="en-US" altLang="zh-CN" dirty="0">
                <a:latin typeface="Times New Roman" panose="02020603050405020304" pitchFamily="18" charset="0"/>
              </a:rPr>
              <a:t>C: 214.97.254.128/25(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214.97.11111110.1</a:t>
            </a:r>
            <a:r>
              <a:rPr lang="en-US" altLang="zh-CN" dirty="0">
                <a:latin typeface="Times New Roman" panose="02020603050405020304" pitchFamily="18" charset="0"/>
              </a:rPr>
              <a:t>xxxxxxx) (128</a:t>
            </a:r>
            <a:r>
              <a:rPr lang="zh-CN" altLang="zh-CN" dirty="0">
                <a:latin typeface="Times New Roman" panose="02020603050405020304" pitchFamily="18" charset="0"/>
              </a:rPr>
              <a:t>个地址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endParaRPr lang="zh-CN" altLang="zh-CN" sz="20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61950" algn="just">
              <a:spcAft>
                <a:spcPts val="0"/>
              </a:spcAft>
            </a:pPr>
            <a:r>
              <a:rPr lang="zh-CN" altLang="zh-CN" dirty="0">
                <a:latin typeface="Times New Roman" panose="02020603050405020304" pitchFamily="18" charset="0"/>
              </a:rPr>
              <a:t>子网</a:t>
            </a:r>
            <a:r>
              <a:rPr lang="en-US" altLang="zh-CN" dirty="0">
                <a:latin typeface="Times New Roman" panose="02020603050405020304" pitchFamily="18" charset="0"/>
              </a:rPr>
              <a:t>D: 214.97.254.0/31(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214.97.11111110.0000000</a:t>
            </a:r>
            <a:r>
              <a:rPr lang="en-US" altLang="zh-CN" dirty="0">
                <a:latin typeface="Times New Roman" panose="02020603050405020304" pitchFamily="18" charset="0"/>
              </a:rPr>
              <a:t>x) (2</a:t>
            </a:r>
            <a:r>
              <a:rPr lang="zh-CN" altLang="zh-CN" dirty="0">
                <a:latin typeface="Times New Roman" panose="02020603050405020304" pitchFamily="18" charset="0"/>
              </a:rPr>
              <a:t>个地址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endParaRPr lang="zh-CN" altLang="zh-CN" sz="20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61950" algn="just">
              <a:spcAft>
                <a:spcPts val="0"/>
              </a:spcAft>
            </a:pPr>
            <a:r>
              <a:rPr lang="zh-CN" altLang="zh-CN" dirty="0">
                <a:latin typeface="Times New Roman" panose="02020603050405020304" pitchFamily="18" charset="0"/>
              </a:rPr>
              <a:t>子网</a:t>
            </a:r>
            <a:r>
              <a:rPr lang="en-US" altLang="zh-CN" dirty="0">
                <a:latin typeface="Times New Roman" panose="02020603050405020304" pitchFamily="18" charset="0"/>
              </a:rPr>
              <a:t>E: 214.97.254.2/31 (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214.97.11111110.0000001</a:t>
            </a:r>
            <a:r>
              <a:rPr lang="en-US" altLang="zh-CN" dirty="0">
                <a:latin typeface="Times New Roman" panose="02020603050405020304" pitchFamily="18" charset="0"/>
              </a:rPr>
              <a:t>x) (2</a:t>
            </a:r>
            <a:r>
              <a:rPr lang="zh-CN" altLang="zh-CN" dirty="0">
                <a:latin typeface="Times New Roman" panose="02020603050405020304" pitchFamily="18" charset="0"/>
              </a:rPr>
              <a:t>个地址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endParaRPr lang="zh-CN" altLang="zh-CN" sz="20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61950" algn="just">
              <a:spcAft>
                <a:spcPts val="0"/>
              </a:spcAft>
            </a:pPr>
            <a:r>
              <a:rPr lang="zh-CN" altLang="zh-CN" dirty="0">
                <a:latin typeface="Times New Roman" panose="02020603050405020304" pitchFamily="18" charset="0"/>
              </a:rPr>
              <a:t>子网</a:t>
            </a:r>
            <a:r>
              <a:rPr lang="en-US" altLang="zh-CN" dirty="0">
                <a:latin typeface="Times New Roman" panose="02020603050405020304" pitchFamily="18" charset="0"/>
              </a:rPr>
              <a:t>F: 214.97.254.4/30(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214.97.11111110.000001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xx</a:t>
            </a:r>
            <a:r>
              <a:rPr lang="en-US" altLang="zh-CN" dirty="0">
                <a:latin typeface="Times New Roman" panose="02020603050405020304" pitchFamily="18" charset="0"/>
              </a:rPr>
              <a:t>) (4</a:t>
            </a:r>
            <a:r>
              <a:rPr lang="zh-CN" altLang="zh-CN" dirty="0">
                <a:latin typeface="Times New Roman" panose="02020603050405020304" pitchFamily="18" charset="0"/>
              </a:rPr>
              <a:t>个地址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endParaRPr lang="zh-CN" altLang="zh-CN" sz="20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61950" algn="just">
              <a:spcAft>
                <a:spcPts val="0"/>
              </a:spcAft>
            </a:pPr>
            <a:r>
              <a:rPr lang="en-US" altLang="zh-CN" dirty="0">
                <a:latin typeface="Times New Roman" panose="02020603050405020304" pitchFamily="18" charset="0"/>
              </a:rPr>
              <a:t> </a:t>
            </a:r>
            <a:endParaRPr lang="zh-CN" altLang="zh-CN" sz="20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zh-CN" altLang="zh-CN" dirty="0">
                <a:latin typeface="等线" panose="02010600030101010101" pitchFamily="2" charset="-122"/>
                <a:cs typeface="Times New Roman" panose="02020603050405020304" pitchFamily="18" charset="0"/>
              </a:rPr>
              <a:t>为了简化问题，假设没有报文是以路由器接口为目标终点的。同样地，字符</a:t>
            </a:r>
            <a:r>
              <a:rPr lang="en-US" altLang="zh-CN" dirty="0">
                <a:latin typeface="等线" panose="02010600030101010101" pitchFamily="2" charset="-122"/>
                <a:cs typeface="Times New Roman" panose="02020603050405020304" pitchFamily="18" charset="0"/>
              </a:rPr>
              <a:t>D</a:t>
            </a:r>
            <a:r>
              <a:rPr lang="zh-CN" altLang="zh-CN" dirty="0">
                <a:latin typeface="等线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latin typeface="等线" panose="02010600030101010101" pitchFamily="2" charset="-122"/>
                <a:cs typeface="Times New Roman" panose="02020603050405020304" pitchFamily="18" charset="0"/>
              </a:rPr>
              <a:t>E</a:t>
            </a:r>
            <a:r>
              <a:rPr lang="zh-CN" altLang="zh-CN" dirty="0">
                <a:latin typeface="等线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latin typeface="等线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lang="zh-CN" altLang="zh-CN" dirty="0">
                <a:latin typeface="等线" panose="02010600030101010101" pitchFamily="2" charset="-122"/>
                <a:cs typeface="Times New Roman" panose="02020603050405020304" pitchFamily="18" charset="0"/>
              </a:rPr>
              <a:t>分别表示右上、底部与及左上的内部子网，答案如下：</a:t>
            </a: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695</TotalTime>
  <Words>1170</Words>
  <Application>Microsoft Office PowerPoint</Application>
  <PresentationFormat>全屏显示(4:3)</PresentationFormat>
  <Paragraphs>127</Paragraphs>
  <Slides>16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3" baseType="lpstr">
      <vt:lpstr>等线</vt:lpstr>
      <vt:lpstr>楷体</vt:lpstr>
      <vt:lpstr>宋体</vt:lpstr>
      <vt:lpstr>Arial</vt:lpstr>
      <vt:lpstr>Calibri</vt:lpstr>
      <vt:lpstr>Times New Roman</vt:lpstr>
      <vt:lpstr>Office 主题</vt:lpstr>
      <vt:lpstr>作业答案</vt:lpstr>
      <vt:lpstr>第三章</vt:lpstr>
      <vt:lpstr>第三章</vt:lpstr>
      <vt:lpstr>第三章</vt:lpstr>
      <vt:lpstr>第三章</vt:lpstr>
      <vt:lpstr>第三章</vt:lpstr>
      <vt:lpstr>第三章</vt:lpstr>
      <vt:lpstr>第四章</vt:lpstr>
      <vt:lpstr>第四章</vt:lpstr>
      <vt:lpstr>第四章</vt:lpstr>
      <vt:lpstr>第五章</vt:lpstr>
      <vt:lpstr>第五章</vt:lpstr>
      <vt:lpstr>第六章</vt:lpstr>
      <vt:lpstr>第五章</vt:lpstr>
      <vt:lpstr>第五章</vt:lpstr>
      <vt:lpstr>第五章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复习题</dc:title>
  <dc:creator>Administrator</dc:creator>
  <cp:lastModifiedBy>辜 希武</cp:lastModifiedBy>
  <cp:revision>73</cp:revision>
  <dcterms:created xsi:type="dcterms:W3CDTF">2015-06-18T15:00:35Z</dcterms:created>
  <dcterms:modified xsi:type="dcterms:W3CDTF">2020-10-12T16:10:49Z</dcterms:modified>
</cp:coreProperties>
</file>