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326" r:id="rId7"/>
    <p:sldId id="328" r:id="rId8"/>
    <p:sldId id="327" r:id="rId9"/>
    <p:sldId id="329" r:id="rId10"/>
    <p:sldId id="330" r:id="rId11"/>
    <p:sldId id="265" r:id="rId12"/>
    <p:sldId id="331" r:id="rId13"/>
    <p:sldId id="33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0CF0C-C475-4597-B975-761023AE0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B7B5FE-657F-4D8B-84E3-E536CCD64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5FAACB-5D95-4341-8E03-190B0476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4D607A-C6EE-4D13-8E7B-0EDF0431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48F028-0370-44F9-A9C1-3B00EA53F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07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B3D22-F3CA-4388-B307-CD410D37F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48CEA9-13AA-475A-A86D-2F07E97FD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77C104-755C-4E0D-9F81-A888604E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00B4F1-94C5-4B38-8BBC-AB306924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226C39-16EC-4296-BF5E-FEB96E718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7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80373B-42B1-4F77-9762-3C13FFB14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7513F6-E5B9-47AB-AE23-22C67255A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E5392D-DCDE-4D68-B1E9-730B2BE2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E3CDE0-0D96-4F89-9406-346235743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79C6AB-9F40-41ED-A2EF-05E417587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8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FC112-8DDA-424A-8687-9B08C0F26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B34B4-F529-479F-8D3D-638208EC1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AF4AA9-D021-46EA-92FF-75A1EE98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A398F7-9E36-4728-B2D9-613DBB61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3505C4-5F65-4F3A-BC56-CDC583E1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20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DAFFF-1FD0-49A4-ABC8-C6B3BCCF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E89BB2-69D8-4AEC-9DA6-59545E60D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721129-1CE0-4747-9A14-F9136DD56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FFE072-2FB1-43AE-920C-5C7CFCFB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9E1053-7032-4F3B-953F-99BEA376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76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29E13-2A25-4E8A-8D6A-3D8F00874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77B380-0545-4A23-A627-821B53F64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A65105-301E-4376-9902-AA7FB720E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9762A9-08E1-40A9-8209-F190BB324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84DA0-3903-4EED-941D-4CD4068BC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455038-3152-49B8-B12B-6C0C25612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12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3C9AB-7816-46C9-8626-C82D5599E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B8DD6A-22B3-42BE-86F7-5571FCAF6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4259E3-A6F7-4163-B36C-A0CD31619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05018B-3435-4D69-9FE6-C24A90CA8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8F1995-AA67-4C7F-953C-F1D51CF79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ADC97C-91A9-41E5-BC8F-23F7B4CC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59A81E-6710-4AB7-8C28-B9F5FAB1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45CB70-63F3-44A8-AA4B-0F3D6898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02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2E9F9-1E38-4E49-80E4-243A184B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ECDB1F-C0A8-481F-BC96-1D0BA310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46FF67-8CFB-454F-B47C-BB280741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E252D3-E73D-48DD-9431-DE99E94C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80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654011-230D-4A0C-AF29-B14A77EF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98A4FE-5206-4BB1-AB85-473ED2889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50D088-C531-48B5-AE41-2B221EC78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1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C78DB-51CF-4FA9-B53E-FE1F9320E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9B8352-0694-4CBC-83D4-FAB432891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9AA069-C76B-484B-AE2F-2B81413B1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3AAC2-59E6-47B2-A4C9-A7653A731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A25DDE-C59F-48F4-B077-0BB817E3D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D0200E-8EA2-45D8-959D-94A112560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2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60032-65D6-4CF1-BE29-B7AAF2082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4ADBB6-84E9-4DFE-AF51-FD1D931C3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DDEF10-CA04-4BD5-9028-E99698393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871394-226A-4C6E-8662-5A59A2EC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80503B-4B4C-4709-BEA5-E0D3B3E5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56B1C9-2E73-40D7-84DE-8722119B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13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62292C-D63E-43C6-BEE6-7859A6158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D22FE6-45C3-4A8F-957E-C710D2A1B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D21465-63E9-43E4-AFA8-64101752FA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32EFA-BE2A-40A7-A0E8-44F720E634FB}" type="datetimeFigureOut">
              <a:rPr lang="zh-CN" altLang="en-US" smtClean="0"/>
              <a:t>2020/9/24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2B7F57-5C28-44F9-BD9D-A46592A8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E604EA-7B0E-4EE1-90EB-A235A0EEC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42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53150-BEC9-4ECB-B4DD-8BAF2D565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6D3A65-6862-43F3-B0B7-10205FFD71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0254CA-192B-4969-915C-E83C3C3AB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8C9F472-CBA2-4177-8CA7-DD302FC90870}"/>
              </a:ext>
            </a:extLst>
          </p:cNvPr>
          <p:cNvSpPr/>
          <p:nvPr/>
        </p:nvSpPr>
        <p:spPr>
          <a:xfrm>
            <a:off x="3777227" y="1359673"/>
            <a:ext cx="809708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C++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程序设计精要</a:t>
            </a:r>
            <a:r>
              <a:rPr lang="zh-CN" altLang="en-US" sz="6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教程</a:t>
            </a:r>
            <a:endParaRPr lang="zh-CN" altLang="en-US" sz="60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F85761-B2E6-4E27-8353-63D7D448F057}"/>
              </a:ext>
            </a:extLst>
          </p:cNvPr>
          <p:cNvSpPr/>
          <p:nvPr/>
        </p:nvSpPr>
        <p:spPr>
          <a:xfrm>
            <a:off x="6600253" y="4703544"/>
            <a:ext cx="29546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华中科技大学</a:t>
            </a:r>
          </a:p>
        </p:txBody>
      </p:sp>
    </p:spTree>
    <p:extLst>
      <p:ext uri="{BB962C8B-B14F-4D97-AF65-F5344CB8AC3E}">
        <p14:creationId xmlns:p14="http://schemas.microsoft.com/office/powerpoint/2010/main" val="1713993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引论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1.5 </a:t>
            </a:r>
            <a:r>
              <a:rPr lang="zh-CN" altLang="en-US" dirty="0"/>
              <a:t>语法图及程序流程图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C88324-0EC8-4B4B-941F-FB5BFB4C559B}"/>
              </a:ext>
            </a:extLst>
          </p:cNvPr>
          <p:cNvSpPr txBox="1"/>
          <p:nvPr/>
        </p:nvSpPr>
        <p:spPr>
          <a:xfrm>
            <a:off x="620785" y="2447300"/>
            <a:ext cx="11148969" cy="39292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语法图是描述程序设计语言语法结构的图形语言。用倾斜文字表示一个概念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语法图中的非倾斜文字表示：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struct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等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保留字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=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+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等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运算符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以及括号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{ }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等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分割符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等符号。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基于语法图的递归定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义容易理解多重指针、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多重循环等概念。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例如：一个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标识符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是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由</a:t>
            </a:r>
            <a:r>
              <a:rPr lang="zh-CN" altLang="en-US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字母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或</a:t>
            </a:r>
            <a:r>
              <a:rPr lang="zh-CN" altLang="en-US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下划线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开始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字母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、</a:t>
            </a:r>
            <a:r>
              <a:rPr lang="zh-CN" altLang="en-US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数字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和</a:t>
            </a:r>
            <a:r>
              <a:rPr lang="zh-CN" altLang="en-US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下划</a:t>
            </a:r>
            <a:endParaRPr lang="en-US" altLang="zh-CN" sz="2400" dirty="0">
              <a:solidFill>
                <a:srgbClr val="FF0000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   </a:t>
            </a:r>
            <a:r>
              <a:rPr lang="zh-CN" altLang="en-US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线</a:t>
            </a:r>
            <a:r>
              <a:rPr lang="zh-CN" altLang="en-US" sz="2400" dirty="0">
                <a:latin typeface="等线" panose="020F0502020204030204"/>
                <a:ea typeface="等线" panose="02010600030101010101" pitchFamily="2" charset="-122"/>
              </a:rPr>
              <a:t>的字符</a:t>
            </a:r>
            <a:r>
              <a:rPr lang="zh-CN" altLang="en-US" sz="2400" dirty="0">
                <a:solidFill>
                  <a:srgbClr val="0070C0"/>
                </a:solidFill>
                <a:latin typeface="等线" panose="020F0502020204030204"/>
                <a:ea typeface="等线" panose="02010600030101010101" pitchFamily="2" charset="-122"/>
              </a:rPr>
              <a:t>序列</a:t>
            </a:r>
            <a:r>
              <a:rPr lang="zh-CN" altLang="en-US" sz="2400" dirty="0">
                <a:latin typeface="等线" panose="020F0502020204030204"/>
                <a:ea typeface="等线" panose="02010600030101010101" pitchFamily="2" charset="-122"/>
              </a:rPr>
              <a:t>构成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EDE0FB9-B522-4F38-8784-93DCF24DD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893" y="3227247"/>
            <a:ext cx="7378861" cy="308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419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引论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dirty="0"/>
              <a:t>标识符的语法图：标识符是由下划线或字母开始，后跟任意个由下划线、字母、数字组成的字符序列。</a:t>
            </a:r>
            <a:r>
              <a:rPr lang="en-US" altLang="zh-CN" dirty="0"/>
              <a:t>VS2019</a:t>
            </a:r>
            <a:r>
              <a:rPr lang="zh-CN" altLang="en-US" dirty="0"/>
              <a:t>的标识符可达</a:t>
            </a:r>
            <a:r>
              <a:rPr lang="en-US" altLang="zh-CN" dirty="0"/>
              <a:t>4095</a:t>
            </a:r>
            <a:r>
              <a:rPr lang="zh-CN" altLang="en-US" dirty="0"/>
              <a:t>个字符。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/>
              <a:t>中</a:t>
            </a:r>
            <a:r>
              <a:rPr lang="en-US" altLang="zh-CN" sz="2400" i="1" dirty="0">
                <a:solidFill>
                  <a:srgbClr val="FF0000"/>
                </a:solidFill>
              </a:rPr>
              <a:t>letter</a:t>
            </a:r>
            <a:r>
              <a:rPr lang="zh-CN" altLang="en-US" sz="2400" dirty="0"/>
              <a:t>和</a:t>
            </a:r>
            <a:r>
              <a:rPr lang="en-US" altLang="zh-CN" sz="2400" i="1" dirty="0">
                <a:solidFill>
                  <a:srgbClr val="FF0000"/>
                </a:solidFill>
              </a:rPr>
              <a:t>digit</a:t>
            </a:r>
            <a:r>
              <a:rPr lang="zh-CN" altLang="en-US" sz="2400" dirty="0"/>
              <a:t>都是倾斜文字，这些概念可进一步用语法图定义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/>
              <a:t>图中概念</a:t>
            </a:r>
            <a:r>
              <a:rPr lang="en-US" altLang="zh-CN" sz="2400" i="1" dirty="0">
                <a:solidFill>
                  <a:srgbClr val="FF0000"/>
                </a:solidFill>
              </a:rPr>
              <a:t>digit</a:t>
            </a:r>
            <a:r>
              <a:rPr lang="zh-CN" altLang="en-US" sz="2400" dirty="0"/>
              <a:t>可用任意一个具体的值</a:t>
            </a:r>
            <a:r>
              <a:rPr lang="en-US" altLang="zh-CN" sz="2400" dirty="0"/>
              <a:t>0,1,2,3,4,5,6,7,8,9</a:t>
            </a:r>
            <a:r>
              <a:rPr lang="zh-CN" altLang="en-US" sz="2400" dirty="0"/>
              <a:t>进行替换。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/>
              <a:t>合法的标识符：</a:t>
            </a:r>
            <a:r>
              <a:rPr lang="en-US" altLang="zh-CN" sz="2400" dirty="0"/>
              <a:t>_</a:t>
            </a:r>
            <a:r>
              <a:rPr lang="zh-CN" altLang="en-US" sz="2400" dirty="0"/>
              <a:t>、</a:t>
            </a:r>
            <a:r>
              <a:rPr lang="en-US" altLang="zh-CN" sz="2400" dirty="0"/>
              <a:t>a</a:t>
            </a:r>
            <a:r>
              <a:rPr lang="zh-CN" altLang="en-US" sz="2400" dirty="0"/>
              <a:t>、</a:t>
            </a:r>
            <a:r>
              <a:rPr lang="en-US" altLang="zh-CN" sz="2400" dirty="0"/>
              <a:t>A</a:t>
            </a:r>
            <a:r>
              <a:rPr lang="zh-CN" altLang="en-US" sz="2400" dirty="0"/>
              <a:t>、</a:t>
            </a:r>
            <a:r>
              <a:rPr lang="en-US" altLang="zh-CN" sz="2400" dirty="0"/>
              <a:t>_1</a:t>
            </a:r>
            <a:r>
              <a:rPr lang="zh-CN" altLang="en-US" sz="2400" dirty="0"/>
              <a:t>、</a:t>
            </a:r>
            <a:r>
              <a:rPr lang="en-US" altLang="zh-CN" sz="2400" dirty="0"/>
              <a:t>_aa123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abc</a:t>
            </a:r>
            <a:r>
              <a:rPr lang="zh-CN" altLang="en-US" sz="2400" dirty="0"/>
              <a:t>等。</a:t>
            </a:r>
            <a:r>
              <a:rPr lang="en-US" altLang="zh-CN" sz="2400" dirty="0"/>
              <a:t>C++</a:t>
            </a:r>
            <a:r>
              <a:rPr lang="zh-CN" altLang="en-US" sz="2400" dirty="0"/>
              <a:t>一个字符的标识符共有</a:t>
            </a:r>
            <a:r>
              <a:rPr lang="en-US" altLang="zh-CN" sz="2400" dirty="0"/>
              <a:t>53</a:t>
            </a:r>
            <a:r>
              <a:rPr lang="zh-CN" altLang="en-US" sz="2400" dirty="0"/>
              <a:t>个：</a:t>
            </a:r>
            <a:r>
              <a:rPr lang="en-US" altLang="zh-CN" sz="2400" dirty="0"/>
              <a:t>_</a:t>
            </a:r>
            <a:r>
              <a:rPr lang="zh-CN" altLang="en-US" sz="2400" dirty="0"/>
              <a:t>，</a:t>
            </a:r>
            <a:r>
              <a:rPr lang="en-US" altLang="zh-CN" sz="2400" dirty="0"/>
              <a:t>a…z</a:t>
            </a:r>
            <a:r>
              <a:rPr lang="zh-CN" altLang="en-US" sz="2400" dirty="0"/>
              <a:t>，</a:t>
            </a:r>
            <a:r>
              <a:rPr lang="en-US" altLang="zh-CN" sz="2400" dirty="0"/>
              <a:t>A…Z</a:t>
            </a:r>
            <a:r>
              <a:rPr lang="zh-CN" altLang="en-US" sz="2400" dirty="0"/>
              <a:t>。</a:t>
            </a:r>
            <a:r>
              <a:rPr lang="en-US" altLang="zh-CN" sz="2400" dirty="0"/>
              <a:t>C++</a:t>
            </a:r>
            <a:r>
              <a:rPr lang="zh-CN" altLang="en-US" sz="2400" dirty="0"/>
              <a:t>的标识符区分大小写。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B090E45-83F5-4AF8-B323-2A4CD8276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396" y="2846469"/>
            <a:ext cx="5474825" cy="138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401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引论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637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程序流程图的画法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/>
              <a:t>可使用微软的</a:t>
            </a:r>
            <a:r>
              <a:rPr lang="en-US" altLang="zh-CN" sz="2400" dirty="0"/>
              <a:t>Visio</a:t>
            </a:r>
            <a:r>
              <a:rPr lang="zh-CN" altLang="en-US" sz="2400" dirty="0"/>
              <a:t>画基本流程图，流程图的规范符号：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/>
              <a:t>判定转移必须有</a:t>
            </a:r>
            <a:r>
              <a:rPr lang="en-US" altLang="zh-CN" sz="2400" dirty="0"/>
              <a:t>2</a:t>
            </a:r>
            <a:r>
              <a:rPr lang="zh-CN" altLang="en-US" sz="2400" dirty="0"/>
              <a:t>个分支出口，分别标有“</a:t>
            </a:r>
            <a:r>
              <a:rPr lang="en-US" altLang="zh-CN" sz="2400" dirty="0"/>
              <a:t>yes</a:t>
            </a:r>
            <a:r>
              <a:rPr lang="zh-CN" altLang="en-US" sz="2400" dirty="0"/>
              <a:t>”、“</a:t>
            </a:r>
            <a:r>
              <a:rPr lang="en-US" altLang="zh-CN" sz="2400" dirty="0"/>
              <a:t>no</a:t>
            </a:r>
            <a:r>
              <a:rPr lang="zh-CN" altLang="en-US" sz="2400" dirty="0"/>
              <a:t>”，或“是”、“否”。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/>
              <a:t>注意事项：每个程序必须有且仅有</a:t>
            </a:r>
            <a:r>
              <a:rPr lang="en-US" altLang="zh-CN" sz="2400" dirty="0"/>
              <a:t>1</a:t>
            </a:r>
            <a:r>
              <a:rPr lang="zh-CN" altLang="en-US" sz="2400" dirty="0"/>
              <a:t>个开始和</a:t>
            </a:r>
            <a:r>
              <a:rPr lang="en-US" altLang="zh-CN" sz="2400" dirty="0"/>
              <a:t>1</a:t>
            </a:r>
            <a:r>
              <a:rPr lang="zh-CN" altLang="en-US" sz="2400" dirty="0"/>
              <a:t>个终结。参见图</a:t>
            </a:r>
            <a:r>
              <a:rPr lang="en-US" altLang="zh-CN" sz="2400" dirty="0"/>
              <a:t>1.8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474857F-C32C-4E8B-B33A-A8B24E530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221" y="2848646"/>
            <a:ext cx="6236878" cy="209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653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引论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1.6 </a:t>
            </a:r>
            <a:r>
              <a:rPr lang="zh-CN" altLang="en-US" dirty="0"/>
              <a:t>编译环境的安装与使用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C88324-0EC8-4B4B-941F-FB5BFB4C559B}"/>
              </a:ext>
            </a:extLst>
          </p:cNvPr>
          <p:cNvSpPr txBox="1"/>
          <p:nvPr/>
        </p:nvSpPr>
        <p:spPr>
          <a:xfrm>
            <a:off x="620785" y="2447300"/>
            <a:ext cx="11148969" cy="3596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Microsoft Visual 2019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能比较全面地支持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C++2017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国际标准。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具有较好的开发、调试、发布与维护功能。具有丰富的基础类库和专业类库。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不同编译器对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C++2017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的支持程度不同、不同操作系统执行结果可能不同。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建议采用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64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位电脑硬件、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Windows 10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VS2019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企业</a:t>
            </a:r>
            <a:r>
              <a:rPr lang="zh-CN" altLang="en-US" sz="2400" dirty="0">
                <a:solidFill>
                  <a:prstClr val="black"/>
                </a:solidFill>
              </a:rPr>
              <a:t>版，调试采用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X86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模式。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安装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VS2019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时，选择“使用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C++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的桌面开发”。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用“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main”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作为程序入口时，在“新建项目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”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窗口选“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Windows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控制台应用程序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”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调试时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ctrl+f11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可进入汇编指令。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鼠标停留在变量上可显示其值。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可单步、可设置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条件断点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调试。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3D4A041-8E69-4866-BEC3-B6576C269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509" y="4799904"/>
            <a:ext cx="5469038" cy="124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114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引论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1.1 </a:t>
            </a:r>
            <a:r>
              <a:rPr lang="zh-CN" altLang="en-US" dirty="0"/>
              <a:t>计算机的体系结构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29F0F2-DD66-41B3-9EA1-84ED0BA7B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580" y="1825625"/>
            <a:ext cx="7029272" cy="3467828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/>
            </a:outerShdw>
            <a:reflection stA="0" endPos="65000" dist="50800" dir="5400000" sy="-100000" algn="bl" rotWithShape="0"/>
          </a:effec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2698DA0-1928-4C90-BEBD-26F3572FCE5D}"/>
              </a:ext>
            </a:extLst>
          </p:cNvPr>
          <p:cNvSpPr txBox="1"/>
          <p:nvPr/>
        </p:nvSpPr>
        <p:spPr>
          <a:xfrm>
            <a:off x="838200" y="2444620"/>
            <a:ext cx="403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运算器</a:t>
            </a:r>
            <a:r>
              <a:rPr lang="zh-CN" altLang="en-US" dirty="0"/>
              <a:t>包括一组寄存器，用于运算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C7FF0F6-D78B-4247-A606-85610911E7BB}"/>
              </a:ext>
            </a:extLst>
          </p:cNvPr>
          <p:cNvSpPr txBox="1"/>
          <p:nvPr/>
        </p:nvSpPr>
        <p:spPr>
          <a:xfrm>
            <a:off x="841307" y="3108776"/>
            <a:ext cx="403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rgbClr val="FF0000"/>
                </a:solidFill>
              </a:rPr>
              <a:t>控制器</a:t>
            </a:r>
            <a:r>
              <a:rPr lang="zh-CN" altLang="zh-CN" dirty="0"/>
              <a:t>控制指令流向及输入</a:t>
            </a:r>
            <a:r>
              <a:rPr lang="en-US" altLang="zh-CN" dirty="0"/>
              <a:t>/</a:t>
            </a:r>
            <a:r>
              <a:rPr lang="zh-CN" altLang="zh-CN" dirty="0"/>
              <a:t>输出设备</a:t>
            </a:r>
            <a:endParaRPr lang="zh-CN" altLang="en-US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48C9283-2D38-4B4A-B2CC-523348C4C97B}"/>
              </a:ext>
            </a:extLst>
          </p:cNvPr>
          <p:cNvSpPr txBox="1"/>
          <p:nvPr/>
        </p:nvSpPr>
        <p:spPr>
          <a:xfrm>
            <a:off x="844414" y="3742154"/>
            <a:ext cx="403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存储</a:t>
            </a:r>
            <a:r>
              <a:rPr lang="zh-CN" altLang="zh-CN" dirty="0">
                <a:solidFill>
                  <a:srgbClr val="FF0000"/>
                </a:solidFill>
              </a:rPr>
              <a:t>器</a:t>
            </a:r>
            <a:r>
              <a:rPr lang="zh-CN" altLang="en-US" dirty="0"/>
              <a:t>用于存储二进制数据及</a:t>
            </a:r>
            <a:r>
              <a:rPr lang="zh-CN" altLang="zh-CN" dirty="0"/>
              <a:t>指令</a:t>
            </a:r>
            <a:endParaRPr lang="zh-CN" altLang="en-US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43399E3-03DB-4441-984D-AFFB571F1FE7}"/>
              </a:ext>
            </a:extLst>
          </p:cNvPr>
          <p:cNvSpPr txBox="1"/>
          <p:nvPr/>
        </p:nvSpPr>
        <p:spPr>
          <a:xfrm>
            <a:off x="838190" y="4375532"/>
            <a:ext cx="403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输入设备</a:t>
            </a:r>
            <a:r>
              <a:rPr lang="zh-CN" altLang="en-US" dirty="0"/>
              <a:t>用于输入数据</a:t>
            </a:r>
            <a:endParaRPr lang="zh-CN" altLang="en-US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5AB2C75-FB21-47CE-92ED-CA40EC99148D}"/>
              </a:ext>
            </a:extLst>
          </p:cNvPr>
          <p:cNvSpPr txBox="1"/>
          <p:nvPr/>
        </p:nvSpPr>
        <p:spPr>
          <a:xfrm>
            <a:off x="838190" y="5008911"/>
            <a:ext cx="403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输出设备</a:t>
            </a:r>
            <a:r>
              <a:rPr lang="zh-CN" altLang="en-US" dirty="0"/>
              <a:t>用于输出数据</a:t>
            </a:r>
            <a:endParaRPr lang="zh-CN" altLang="en-US" sz="2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7B7F7D9-7ABD-4D5F-9B2E-BEB777C9ED42}"/>
              </a:ext>
            </a:extLst>
          </p:cNvPr>
          <p:cNvSpPr txBox="1"/>
          <p:nvPr/>
        </p:nvSpPr>
        <p:spPr>
          <a:xfrm>
            <a:off x="841298" y="5665171"/>
            <a:ext cx="1105855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寄存器</a:t>
            </a:r>
            <a:r>
              <a:rPr lang="zh-CN" altLang="en-US" dirty="0"/>
              <a:t>用于缓存数据，早期计算机用存储器代替。</a:t>
            </a:r>
            <a:r>
              <a:rPr lang="zh-CN" altLang="en-US" dirty="0">
                <a:solidFill>
                  <a:srgbClr val="FF0000"/>
                </a:solidFill>
              </a:rPr>
              <a:t>存储器</a:t>
            </a:r>
            <a:r>
              <a:rPr lang="zh-CN" altLang="en-US" dirty="0"/>
              <a:t>称为内存，有</a:t>
            </a:r>
            <a:r>
              <a:rPr lang="en-US" altLang="zh-CN" dirty="0"/>
              <a:t>RAM</a:t>
            </a:r>
            <a:r>
              <a:rPr lang="zh-CN" altLang="en-US" dirty="0"/>
              <a:t>和</a:t>
            </a:r>
            <a:r>
              <a:rPr lang="en-US" altLang="zh-CN" dirty="0"/>
              <a:t>ROM</a:t>
            </a:r>
            <a:r>
              <a:rPr lang="zh-CN" altLang="en-US" dirty="0"/>
              <a:t>内存。有的设备既可以</a:t>
            </a:r>
            <a:endParaRPr lang="en-US" altLang="zh-CN" dirty="0"/>
          </a:p>
          <a:p>
            <a:r>
              <a:rPr lang="zh-CN" altLang="en-US" sz="2000" dirty="0"/>
              <a:t>用作输入，也可以用作输出，例如磁盘设备；</a:t>
            </a:r>
            <a:r>
              <a:rPr lang="zh-CN" altLang="en-US" sz="2000" dirty="0">
                <a:solidFill>
                  <a:srgbClr val="FF0000"/>
                </a:solidFill>
              </a:rPr>
              <a:t>控制台</a:t>
            </a:r>
            <a:r>
              <a:rPr lang="zh-CN" altLang="en-US" sz="2000" dirty="0"/>
              <a:t>由键盘及显示器构成。</a:t>
            </a:r>
          </a:p>
        </p:txBody>
      </p:sp>
    </p:spTree>
    <p:extLst>
      <p:ext uri="{BB962C8B-B14F-4D97-AF65-F5344CB8AC3E}">
        <p14:creationId xmlns:p14="http://schemas.microsoft.com/office/powerpoint/2010/main" val="2309581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引论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数据与程序的存储方式：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内存按字节编址，每个字节能存一个字符，一个整数占用多个字节。</a:t>
            </a:r>
            <a:r>
              <a:rPr lang="en-US" altLang="zh-CN" dirty="0"/>
              <a:t>Windows</a:t>
            </a:r>
            <a:r>
              <a:rPr lang="zh-CN" altLang="en-US" dirty="0"/>
              <a:t>分配内存的最小单位为节：</a:t>
            </a:r>
            <a:r>
              <a:rPr lang="en-US" altLang="zh-CN" dirty="0"/>
              <a:t>1</a:t>
            </a:r>
            <a:r>
              <a:rPr lang="zh-CN" altLang="en-US" dirty="0"/>
              <a:t>节</a:t>
            </a:r>
            <a:r>
              <a:rPr lang="en-US" altLang="zh-CN" dirty="0"/>
              <a:t>=16</a:t>
            </a:r>
            <a:r>
              <a:rPr lang="zh-CN" altLang="en-US" dirty="0"/>
              <a:t>字节。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一个字节由</a:t>
            </a:r>
            <a:r>
              <a:rPr lang="en-US" altLang="zh-CN" dirty="0"/>
              <a:t>8</a:t>
            </a:r>
            <a:r>
              <a:rPr lang="zh-CN" altLang="en-US" dirty="0"/>
              <a:t>位二进制构成，二进制位没有地址。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数据和指令均于二进制形式存于内存，数据可以当作指令看待，指令也可以当作数据看待，当指令计数器指向某个内存地址，自此地址开始的数据被当作指令执行。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从键盘输入的字符，用</a:t>
            </a:r>
            <a:r>
              <a:rPr lang="en-US" altLang="zh-CN" dirty="0"/>
              <a:t>ASCII</a:t>
            </a:r>
            <a:r>
              <a:rPr lang="zh-CN" altLang="en-US" dirty="0"/>
              <a:t>码表示，可转换后存入内存，从内存输出数据也经常需要转换成</a:t>
            </a:r>
            <a:r>
              <a:rPr lang="en-US" altLang="zh-CN" dirty="0"/>
              <a:t>ASCII</a:t>
            </a:r>
            <a:r>
              <a:rPr lang="zh-CN" altLang="en-US" dirty="0"/>
              <a:t>，再输出到显示器等设备。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字符</a:t>
            </a:r>
            <a:r>
              <a:rPr lang="en-US" altLang="zh-CN" dirty="0"/>
              <a:t>’2’</a:t>
            </a:r>
            <a:r>
              <a:rPr lang="zh-CN" altLang="en-US" dirty="0"/>
              <a:t>的</a:t>
            </a:r>
            <a:r>
              <a:rPr lang="en-US" altLang="zh-CN" dirty="0"/>
              <a:t>ASCII</a:t>
            </a:r>
            <a:r>
              <a:rPr lang="zh-CN" altLang="en-US" dirty="0"/>
              <a:t>码为</a:t>
            </a:r>
            <a:r>
              <a:rPr lang="en-US" altLang="zh-CN" dirty="0"/>
              <a:t>50</a:t>
            </a:r>
            <a:r>
              <a:rPr lang="zh-CN" altLang="en-US" dirty="0"/>
              <a:t>，与整数</a:t>
            </a:r>
            <a:r>
              <a:rPr lang="en-US" altLang="zh-CN" dirty="0"/>
              <a:t>2</a:t>
            </a:r>
            <a:r>
              <a:rPr lang="zh-CN" altLang="en-US" dirty="0"/>
              <a:t>的值不同，转换方法为</a:t>
            </a:r>
            <a:r>
              <a:rPr lang="en-US" altLang="zh-CN" dirty="0"/>
              <a:t>2=‘2’-’0’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字母和数字的</a:t>
            </a:r>
            <a:r>
              <a:rPr lang="en-US" altLang="zh-CN" dirty="0"/>
              <a:t>ASCII</a:t>
            </a:r>
            <a:r>
              <a:rPr lang="zh-CN" altLang="en-US" dirty="0"/>
              <a:t>码是连续编码的；字母分大小写，</a:t>
            </a:r>
            <a:r>
              <a:rPr lang="en-US" altLang="zh-CN" dirty="0"/>
              <a:t>ASCII</a:t>
            </a:r>
            <a:r>
              <a:rPr lang="zh-CN" altLang="en-US" dirty="0"/>
              <a:t>码值不一样。</a:t>
            </a:r>
          </a:p>
        </p:txBody>
      </p:sp>
    </p:spTree>
    <p:extLst>
      <p:ext uri="{BB962C8B-B14F-4D97-AF65-F5344CB8AC3E}">
        <p14:creationId xmlns:p14="http://schemas.microsoft.com/office/powerpoint/2010/main" val="1564474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引论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1.2  </a:t>
            </a:r>
            <a:r>
              <a:rPr lang="zh-CN" altLang="en-US" dirty="0"/>
              <a:t>进制及其转换和运算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C88324-0EC8-4B4B-941F-FB5BFB4C559B}"/>
              </a:ext>
            </a:extLst>
          </p:cNvPr>
          <p:cNvSpPr txBox="1"/>
          <p:nvPr/>
        </p:nvSpPr>
        <p:spPr>
          <a:xfrm>
            <a:off x="731520" y="2447300"/>
            <a:ext cx="10911840" cy="4069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采用二进制原因：电路成本接近最经济、更稳定，位逻辑运算更易实现，可通过补码将减法用加法运算实现。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C++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采用的进制：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C++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整数可采用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八进制、十进制、十六进制表示。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二进制运算特点：二进制只有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两位数字；加法运算逢二进一；位运算包括移位、按位与、按位或、按位异或、按位求反；逻辑运算包括逻辑与、逻辑或、逻辑非等运算。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二、十进制转换：十进制数转换为二进制数时，通过连续除于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完成，余数为转后得到的二进制数字；二进制数转换为十进制数时，通过连续将二进制高位数值乘以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加上低一位数字值得到。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二、八进制转换：三位二进制数字可和一位八进制数字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相互转换。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二、十六进制转换：四位二进制数字可和一位十六进制数字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相互转换。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8136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87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引论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9581427" cy="57319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二进制运算：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07C1E80-A85E-464B-9694-FAB08E011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653" y="3818198"/>
            <a:ext cx="8918294" cy="173620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3FFE05C-8151-4373-B5ED-69D96C9B844E}"/>
              </a:ext>
            </a:extLst>
          </p:cNvPr>
          <p:cNvSpPr txBox="1"/>
          <p:nvPr/>
        </p:nvSpPr>
        <p:spPr>
          <a:xfrm>
            <a:off x="748577" y="2398817"/>
            <a:ext cx="9671050" cy="1217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按位与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&amp;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：对应二进制位都为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时结果为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，否则结果为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按位或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|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：对应二进制位都为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时结果为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，否则结果为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按位异或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^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对应二进制位相同时结果为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，否则结果为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E953BC8-A010-48F2-A3F1-E8405F0929F2}"/>
              </a:ext>
            </a:extLst>
          </p:cNvPr>
          <p:cNvSpPr txBox="1"/>
          <p:nvPr/>
        </p:nvSpPr>
        <p:spPr>
          <a:xfrm>
            <a:off x="1181100" y="5756013"/>
            <a:ext cx="9581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连续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个异或运算可交换两个变量</a:t>
            </a:r>
            <a:r>
              <a:rPr lang="en-US" altLang="zh-CN" sz="2400" b="1" dirty="0"/>
              <a:t>x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y</a:t>
            </a:r>
            <a:r>
              <a:rPr lang="zh-CN" altLang="en-US" sz="2400" b="1" dirty="0"/>
              <a:t>的值：</a:t>
            </a:r>
            <a:r>
              <a:rPr lang="en-US" altLang="zh-CN" sz="2400" b="1" dirty="0"/>
              <a:t>x=</a:t>
            </a:r>
            <a:r>
              <a:rPr lang="en-US" altLang="zh-CN" sz="2400" b="1" dirty="0" err="1"/>
              <a:t>x^y</a:t>
            </a:r>
            <a:r>
              <a:rPr lang="zh-CN" altLang="en-US" sz="2400" b="1" dirty="0"/>
              <a:t>；</a:t>
            </a:r>
            <a:r>
              <a:rPr lang="en-US" altLang="zh-CN" sz="2400" b="1" dirty="0"/>
              <a:t>y=</a:t>
            </a:r>
            <a:r>
              <a:rPr lang="en-US" altLang="zh-CN" sz="2400" b="1" dirty="0" err="1"/>
              <a:t>x^y</a:t>
            </a:r>
            <a:r>
              <a:rPr lang="zh-CN" altLang="en-US" sz="2400" b="1" dirty="0"/>
              <a:t>；</a:t>
            </a:r>
            <a:r>
              <a:rPr lang="en-US" altLang="zh-CN" sz="2400" b="1" dirty="0"/>
              <a:t>x=</a:t>
            </a:r>
            <a:r>
              <a:rPr lang="en-US" altLang="zh-CN" sz="2400" b="1" dirty="0" err="1"/>
              <a:t>x^y</a:t>
            </a:r>
            <a:r>
              <a:rPr lang="zh-CN" altLang="en-US" sz="2400" b="1" dirty="0"/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3992262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引论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1.3  80X86</a:t>
            </a:r>
            <a:r>
              <a:rPr lang="zh-CN" altLang="en-US" dirty="0"/>
              <a:t>系列汇编语言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C88324-0EC8-4B4B-941F-FB5BFB4C559B}"/>
              </a:ext>
            </a:extLst>
          </p:cNvPr>
          <p:cNvSpPr txBox="1"/>
          <p:nvPr/>
        </p:nvSpPr>
        <p:spPr>
          <a:xfrm>
            <a:off x="731520" y="2447300"/>
            <a:ext cx="10911840" cy="4005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C++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可编译为汇编程序：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C++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函数编译形成代码段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C++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全局和静态变量编译形成数据段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C++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函数参数和局部自动变量编译后存于栈段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C++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函数返回的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int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值存储在通用寄存器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EAX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中，返回的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double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值存储在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EAX+EDX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中，返回的对象值则实现起来很复杂。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C++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函数的参数通过压栈完成传递，调用完成后实参的值出栈，保持函数调用前后栈指针的值不变或平衡。函数局部自动变量通过在栈上内存实现。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C++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的变量名和函数名编译为汇编程序的变量名和函数名时，编译结果通常包含变量、函数（包括参数和返回值）的类型信息。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从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C++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程序编译得到的汇编程序在执行函数体前，通常会在栈上保存重要寄存器的值，返回前会从栈上出栈恢复这些重要寄存器的值，此类开销被称为调用开销。相对于编译得到的函数体汇编指令，调用开销有时较大。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6478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引论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80X86</a:t>
            </a:r>
            <a:r>
              <a:rPr lang="zh-CN" altLang="en-US" dirty="0"/>
              <a:t>系列汇编指令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C88324-0EC8-4B4B-941F-FB5BFB4C559B}"/>
              </a:ext>
            </a:extLst>
          </p:cNvPr>
          <p:cNvSpPr txBox="1"/>
          <p:nvPr/>
        </p:nvSpPr>
        <p:spPr>
          <a:xfrm>
            <a:off x="731520" y="2447300"/>
            <a:ext cx="10911840" cy="3865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汇编指令格式：操作码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位于低地址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)-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操作数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位于高地址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。注解用“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;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”。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汇编指令分类：数据传输如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MOV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，栈操作如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PUSH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POP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，数据运算如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INC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AND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SUB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，判断转移如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CMP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JNZ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，以及调用返回如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CALL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即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RET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等指令 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寄存器分类：段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，地址指针如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ESI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EDI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ESP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EBP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，数据如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EAX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EBX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ECX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EDX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，以及指令指针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EIP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和状态字如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WSP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等寄存器。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数据传输指令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:	MOV EAX, 0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		;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将立即数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0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送至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EAX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寄存器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                 	MOV EBX, DOWRD PTR[EBP+8]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栈操作指令：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	PUSH EBP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；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		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;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保存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EBP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寄存器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                    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POP EBP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；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		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;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恢复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EBP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寄存器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                 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PUSH 4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；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		;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将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压入栈中，常用于传递函数参数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8114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引论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80X86</a:t>
            </a:r>
            <a:r>
              <a:rPr lang="zh-CN" altLang="en-US" dirty="0"/>
              <a:t>系列汇编指令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C88324-0EC8-4B4B-941F-FB5BFB4C559B}"/>
              </a:ext>
            </a:extLst>
          </p:cNvPr>
          <p:cNvSpPr txBox="1"/>
          <p:nvPr/>
        </p:nvSpPr>
        <p:spPr>
          <a:xfrm>
            <a:off x="731520" y="2447300"/>
            <a:ext cx="10911840" cy="3865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数据运算指令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:	DEC EAX		;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将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EAX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的值减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送回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EAX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寄存器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			XOR EAX, EAX	;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将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EAX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的值设置为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0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			IMUL  EAX, DOWRD PTR[EBP+8] ;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判断转移指令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:	CMP EAX, EBX	;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比较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EAX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和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EBX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的值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lvl="3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		JG  </a:t>
            </a: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gthan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		;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如果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EAX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值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&gt;EBX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值，则转至</a:t>
            </a: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gthan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执行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调用返回指令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:	CALL @@f$qi		;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调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C++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函数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f(int)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，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@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在汇编中类似字母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			RET			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;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返回到主调函数下一条语句执行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说明：调用前用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PUSH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指令传递实参，函数返回值通常存储在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EAX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中，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返回后通过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POP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指令或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“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ADD ESP,…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”将实参出栈，保持调用前后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ESP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的值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不变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(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栈平衡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)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。参见例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1.1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及其汇编程序。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VS2019</a:t>
            </a:r>
            <a:r>
              <a:rPr lang="zh-CN" altLang="en-US" sz="2400" dirty="0">
                <a:solidFill>
                  <a:prstClr val="black"/>
                </a:solidFill>
              </a:rPr>
              <a:t>调试时可用</a:t>
            </a:r>
            <a:r>
              <a:rPr lang="en-US" altLang="zh-CN" sz="2400" dirty="0">
                <a:solidFill>
                  <a:prstClr val="black"/>
                </a:solidFill>
              </a:rPr>
              <a:t>ctrl+f11</a:t>
            </a:r>
            <a:r>
              <a:rPr lang="zh-CN" altLang="en-US" sz="2400" dirty="0">
                <a:solidFill>
                  <a:prstClr val="black"/>
                </a:solidFill>
              </a:rPr>
              <a:t>组合键进入汇编程序。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087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C++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引论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1.4  C++</a:t>
            </a:r>
            <a:r>
              <a:rPr lang="zh-CN" altLang="en-US" dirty="0"/>
              <a:t>的历史及特点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C88324-0EC8-4B4B-941F-FB5BFB4C559B}"/>
              </a:ext>
            </a:extLst>
          </p:cNvPr>
          <p:cNvSpPr txBox="1"/>
          <p:nvPr/>
        </p:nvSpPr>
        <p:spPr>
          <a:xfrm>
            <a:off x="620785" y="2447300"/>
            <a:ext cx="11148969" cy="30080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</a:rPr>
              <a:t>C++</a:t>
            </a:r>
            <a:r>
              <a:rPr lang="zh-CN" altLang="en-US" sz="2400" dirty="0">
                <a:solidFill>
                  <a:prstClr val="black"/>
                </a:solidFill>
              </a:rPr>
              <a:t>之父：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Bjarne </a:t>
            </a: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Stroustrup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(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布贾尼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·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斯特劳斯特卢普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)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</a:t>
            </a:r>
            <a:endParaRPr lang="en-US" altLang="zh-CN" sz="24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C++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历史：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BCPL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(1967)</a:t>
            </a:r>
            <a:r>
              <a:rPr lang="zh-CN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→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B(1969)</a:t>
            </a:r>
            <a:r>
              <a:rPr lang="zh-CN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→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C(1971)</a:t>
            </a:r>
            <a:r>
              <a:rPr lang="zh-CN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→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 with class(1978)</a:t>
            </a:r>
            <a:r>
              <a:rPr lang="zh-CN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→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C++(1983)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C++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家族：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Java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C#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JavaScript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Perl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PHP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Python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Ruby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C++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特点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(1) C</a:t>
            </a:r>
            <a:r>
              <a:rPr lang="zh-CN" altLang="en-US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的超集；</a:t>
            </a:r>
            <a:r>
              <a:rPr lang="en-US" altLang="zh-CN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(2)</a:t>
            </a:r>
            <a:r>
              <a:rPr lang="zh-CN" altLang="en-US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强类型检查；</a:t>
            </a:r>
            <a:r>
              <a:rPr lang="en-US" altLang="zh-CN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(3)</a:t>
            </a:r>
            <a:r>
              <a:rPr lang="zh-CN" altLang="en-US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混合型面向对象；</a:t>
            </a:r>
            <a:r>
              <a:rPr lang="en-US" altLang="zh-CN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(4)</a:t>
            </a:r>
            <a:r>
              <a:rPr lang="zh-CN" altLang="en-US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支持多继承；</a:t>
            </a:r>
            <a:r>
              <a:rPr lang="en-US" altLang="zh-CN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(5)</a:t>
            </a:r>
            <a:r>
              <a:rPr lang="zh-CN" altLang="en-US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运算符重载；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(6)</a:t>
            </a:r>
            <a:r>
              <a:rPr lang="zh-CN" altLang="en-US" sz="2400" dirty="0">
                <a:solidFill>
                  <a:srgbClr val="FF0000"/>
                </a:solidFill>
              </a:rPr>
              <a:t>支持移动语义；</a:t>
            </a:r>
            <a:r>
              <a:rPr lang="zh-CN" altLang="en-US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(7)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异常及</a:t>
            </a:r>
            <a:r>
              <a:rPr lang="zh-CN" altLang="en-US" sz="2400" dirty="0">
                <a:solidFill>
                  <a:srgbClr val="FF0000"/>
                </a:solidFill>
                <a:latin typeface="等线" panose="020F0502020204030204"/>
                <a:ea typeface="等线" panose="02010600030101010101" pitchFamily="2" charset="-122"/>
              </a:rPr>
              <a:t>断言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处理；</a:t>
            </a:r>
            <a:r>
              <a:rPr lang="en-US" altLang="zh-CN" sz="2400" dirty="0">
                <a:solidFill>
                  <a:prstClr val="black"/>
                </a:solidFill>
              </a:rPr>
              <a:t>(8)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函数与类模板；</a:t>
            </a:r>
            <a:r>
              <a:rPr lang="en-US" altLang="zh-CN" sz="2400" dirty="0">
                <a:solidFill>
                  <a:prstClr val="black"/>
                </a:solidFill>
              </a:rPr>
              <a:t>(9)</a:t>
            </a:r>
            <a:r>
              <a:rPr lang="en-US" altLang="zh-CN" sz="240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Lamda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表达式； 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(10)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支持类型推导；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(11)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支持名字空间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总之：别的语言有什么特性，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C++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就希望有什么特性。因此，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C++</a:t>
            </a:r>
            <a:r>
              <a:rPr lang="zh-CN" altLang="en-US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已经发展成为功能特性最为全面、最复杂的程序设计语言。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A4C2E7B-E068-4892-8C92-26258036F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746" y="841229"/>
            <a:ext cx="2625054" cy="196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155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1835</Words>
  <Application>Microsoft Office PowerPoint</Application>
  <PresentationFormat>宽屏</PresentationFormat>
  <Paragraphs>108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隶书</vt:lpstr>
      <vt:lpstr>Arial</vt:lpstr>
      <vt:lpstr>Wingdings</vt:lpstr>
      <vt:lpstr>Office 主题​​</vt:lpstr>
      <vt:lpstr>PowerPoint 演示文稿</vt:lpstr>
      <vt:lpstr>第1章  C++引论</vt:lpstr>
      <vt:lpstr>第1章  C++引论</vt:lpstr>
      <vt:lpstr>第1章  C++引论</vt:lpstr>
      <vt:lpstr>第1章  C++引论</vt:lpstr>
      <vt:lpstr>第1章  C++引论</vt:lpstr>
      <vt:lpstr>第1章  C++引论</vt:lpstr>
      <vt:lpstr>第1章  C++引论</vt:lpstr>
      <vt:lpstr>第1章  C++引论</vt:lpstr>
      <vt:lpstr>第1章  C++引论</vt:lpstr>
      <vt:lpstr>第1章  C++引论</vt:lpstr>
      <vt:lpstr>第1章  C++引论</vt:lpstr>
      <vt:lpstr>第1章  C++引论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guangzhi ma</dc:creator>
  <cp:lastModifiedBy>guangzhi ma</cp:lastModifiedBy>
  <cp:revision>76</cp:revision>
  <dcterms:created xsi:type="dcterms:W3CDTF">2020-04-22T10:23:54Z</dcterms:created>
  <dcterms:modified xsi:type="dcterms:W3CDTF">2020-09-24T11:51:54Z</dcterms:modified>
</cp:coreProperties>
</file>