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1" r:id="rId3"/>
    <p:sldId id="392" r:id="rId4"/>
    <p:sldId id="387" r:id="rId5"/>
    <p:sldId id="393" r:id="rId6"/>
    <p:sldId id="388" r:id="rId7"/>
    <p:sldId id="389" r:id="rId8"/>
    <p:sldId id="390" r:id="rId9"/>
    <p:sldId id="394" r:id="rId10"/>
    <p:sldId id="396" r:id="rId11"/>
    <p:sldId id="383" r:id="rId12"/>
    <p:sldId id="384" r:id="rId13"/>
    <p:sldId id="385" r:id="rId14"/>
    <p:sldId id="397" r:id="rId15"/>
    <p:sldId id="398" r:id="rId16"/>
    <p:sldId id="391" r:id="rId17"/>
    <p:sldId id="382" r:id="rId18"/>
    <p:sldId id="399" r:id="rId19"/>
    <p:sldId id="377" r:id="rId20"/>
    <p:sldId id="400" r:id="rId21"/>
    <p:sldId id="401" r:id="rId22"/>
    <p:sldId id="372" r:id="rId23"/>
    <p:sldId id="375" r:id="rId24"/>
    <p:sldId id="402" r:id="rId25"/>
    <p:sldId id="378" r:id="rId26"/>
    <p:sldId id="37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8" autoAdjust="0"/>
    <p:restoredTop sz="94660"/>
  </p:normalViewPr>
  <p:slideViewPr>
    <p:cSldViewPr snapToGrid="0">
      <p:cViewPr varScale="1">
        <p:scale>
          <a:sx n="114" d="100"/>
          <a:sy n="114" d="100"/>
        </p:scale>
        <p:origin x="5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2020/10/14</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2020/10/14</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10.2 </a:t>
            </a:r>
            <a:r>
              <a:rPr lang="zh-CN" altLang="en-US" dirty="0"/>
              <a:t>捕获顺序</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73692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允许函数模板和模板实例函数定义异常接口</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先声明的异常处理过程将先得到执行机会，因此，可将需要先执行的异常处理过程放在前面。</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的子类为</a:t>
            </a:r>
            <a:r>
              <a:rPr lang="en-US" altLang="zh-CN" sz="2400" b="1" dirty="0">
                <a:latin typeface="Times New Roman" panose="02020603050405020304" pitchFamily="18" charset="0"/>
              </a:rPr>
              <a:t>B</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B</a:t>
            </a:r>
            <a:r>
              <a:rPr lang="zh-CN" altLang="en-US" sz="2400" b="1" dirty="0">
                <a:latin typeface="Times New Roman" panose="02020603050405020304" pitchFamily="18" charset="0"/>
              </a:rPr>
              <a:t>类异常也能被</a:t>
            </a:r>
            <a:r>
              <a:rPr lang="en-US" altLang="zh-CN" sz="2400" b="1" dirty="0">
                <a:latin typeface="Times New Roman" panose="02020603050405020304" pitchFamily="18" charset="0"/>
              </a:rPr>
              <a:t>catch(A)</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catch(const A)</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catch(volatile A)</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catch(const volatile A)</a:t>
            </a:r>
            <a:r>
              <a:rPr lang="zh-CN" altLang="en-US" sz="2400" b="1" dirty="0">
                <a:latin typeface="Times New Roman" panose="02020603050405020304" pitchFamily="18" charset="0"/>
              </a:rPr>
              <a:t> 等捕获，以及将上述</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改为</a:t>
            </a:r>
            <a:r>
              <a:rPr lang="en-US" altLang="zh-CN" sz="2400" b="1" dirty="0">
                <a:latin typeface="Times New Roman" panose="02020603050405020304" pitchFamily="18" charset="0"/>
              </a:rPr>
              <a:t>A&amp;</a:t>
            </a:r>
            <a:r>
              <a:rPr lang="zh-CN" altLang="en-US" sz="2400" b="1" dirty="0">
                <a:latin typeface="Times New Roman" panose="02020603050405020304" pitchFamily="18" charset="0"/>
              </a:rPr>
              <a:t>等的捕获。</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如果父类</a:t>
            </a:r>
            <a:r>
              <a:rPr lang="en-US" altLang="zh-CN" sz="2400" b="1" dirty="0">
                <a:latin typeface="Times New Roman" panose="02020603050405020304" pitchFamily="18" charset="0"/>
              </a:rPr>
              <a:t>A</a:t>
            </a:r>
            <a:r>
              <a:rPr lang="zh-CN" altLang="en-US" sz="2400" b="1" dirty="0">
                <a:latin typeface="Times New Roman" panose="02020603050405020304" pitchFamily="18" charset="0"/>
              </a:rPr>
              <a:t>的子类为</a:t>
            </a:r>
            <a:r>
              <a:rPr lang="en-US" altLang="zh-CN" sz="2400" b="1" dirty="0">
                <a:latin typeface="Times New Roman" panose="02020603050405020304" pitchFamily="18" charset="0"/>
              </a:rPr>
              <a:t>B</a:t>
            </a:r>
            <a:r>
              <a:rPr lang="zh-CN" altLang="en-US" sz="2400" b="1" dirty="0">
                <a:latin typeface="Times New Roman" panose="02020603050405020304" pitchFamily="18" charset="0"/>
              </a:rPr>
              <a:t>，指向可写</a:t>
            </a:r>
            <a:r>
              <a:rPr lang="en-US" altLang="zh-CN" sz="2400" b="1" dirty="0">
                <a:latin typeface="Times New Roman" panose="02020603050405020304" pitchFamily="18" charset="0"/>
              </a:rPr>
              <a:t>B</a:t>
            </a:r>
            <a:r>
              <a:rPr lang="zh-CN" altLang="en-US" sz="2400" b="1" dirty="0">
                <a:latin typeface="Times New Roman" panose="02020603050405020304" pitchFamily="18" charset="0"/>
              </a:rPr>
              <a:t>类对象的指针异常也能被</a:t>
            </a:r>
            <a:r>
              <a:rPr lang="en-US" altLang="zh-CN" sz="2400" b="1" dirty="0">
                <a:latin typeface="Times New Roman" panose="02020603050405020304" pitchFamily="18" charset="0"/>
              </a:rPr>
              <a:t>catch(A</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catch(const A</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 catch(volatile A</a:t>
            </a:r>
            <a:r>
              <a:rPr lang="zh-CN" altLang="en-US" sz="2400" b="1" dirty="0">
                <a:latin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catch(const volatile A*)</a:t>
            </a:r>
            <a:r>
              <a:rPr lang="zh-CN" altLang="en-US" sz="2400" b="1" dirty="0">
                <a:latin typeface="Times New Roman" panose="02020603050405020304" pitchFamily="18" charset="0"/>
              </a:rPr>
              <a:t>等捕获。</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捕获子类对象的</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应放在捕获父类对象的</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前面。</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注意</a:t>
            </a:r>
            <a:r>
              <a:rPr lang="en-US" altLang="zh-CN" sz="2400" b="1" dirty="0">
                <a:latin typeface="Times New Roman" panose="02020603050405020304" pitchFamily="18" charset="0"/>
              </a:rPr>
              <a:t>catch(const volatile void *)</a:t>
            </a:r>
            <a:r>
              <a:rPr lang="zh-CN" altLang="en-US" sz="2400" b="1" dirty="0">
                <a:latin typeface="Times New Roman" panose="02020603050405020304" pitchFamily="18" charset="0"/>
              </a:rPr>
              <a:t>能捕获任意指针类型的异常，</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能捕获任意类型的异常。</a:t>
            </a:r>
            <a:r>
              <a:rPr lang="en-US" altLang="zh-CN" sz="2400" b="1" dirty="0">
                <a:latin typeface="Times New Roman" panose="02020603050405020304" pitchFamily="18" charset="0"/>
              </a:rPr>
              <a:t> </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1277816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B716FB1E-46B3-438A-9759-A4A177353F6D}"/>
              </a:ext>
            </a:extLst>
          </p:cNvPr>
          <p:cNvSpPr txBox="1"/>
          <p:nvPr/>
        </p:nvSpPr>
        <p:spPr>
          <a:xfrm>
            <a:off x="714249" y="1925149"/>
            <a:ext cx="8663730" cy="4247317"/>
          </a:xfrm>
          <a:prstGeom prst="rect">
            <a:avLst/>
          </a:prstGeom>
          <a:noFill/>
        </p:spPr>
        <p:txBody>
          <a:bodyPr wrap="square">
            <a:spAutoFit/>
          </a:bodyPr>
          <a:lstStyle/>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#include &lt;</a:t>
            </a:r>
            <a:r>
              <a:rPr lang="en-US" altLang="zh-CN" sz="1800" dirty="0" err="1">
                <a:effectLst/>
                <a:latin typeface="Times New Roman" panose="02020603050405020304" pitchFamily="18" charset="0"/>
                <a:ea typeface="方正书宋简体"/>
                <a:cs typeface="Consolas" panose="020B0609020204030204" pitchFamily="49" charset="0"/>
              </a:rPr>
              <a:t>stdio.h</a:t>
            </a:r>
            <a:r>
              <a:rPr lang="en-US" altLang="zh-CN" sz="1800" dirty="0">
                <a:effectLst/>
                <a:latin typeface="Times New Roman" panose="02020603050405020304" pitchFamily="18" charset="0"/>
                <a:ea typeface="方正书宋简体"/>
                <a:cs typeface="Consolas" panose="020B0609020204030204" pitchFamily="49" charset="0"/>
              </a:rPr>
              <a:t>&gt;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class VECTOR{</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 data;</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  size;</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public:</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VECTOR(int n);</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int&amp; </a:t>
            </a:r>
            <a:r>
              <a:rPr lang="en-US" altLang="zh-CN" sz="1800" dirty="0" err="1">
                <a:effectLst/>
                <a:latin typeface="Times New Roman" panose="02020603050405020304" pitchFamily="18" charset="0"/>
                <a:ea typeface="方正书宋简体"/>
                <a:cs typeface="Consolas" panose="020B0609020204030204" pitchFamily="49" charset="0"/>
              </a:rPr>
              <a:t>getData</a:t>
            </a:r>
            <a:r>
              <a:rPr lang="en-US" altLang="zh-CN" sz="1800" dirty="0">
                <a:effectLst/>
                <a:latin typeface="Times New Roman" panose="02020603050405020304" pitchFamily="18" charset="0"/>
                <a:ea typeface="方正书宋简体"/>
                <a:cs typeface="Consolas" panose="020B0609020204030204" pitchFamily="49" charset="0"/>
              </a:rPr>
              <a:t>(int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a:t>
            </a:r>
            <a:r>
              <a:rPr lang="zh-CN" altLang="zh-CN" sz="1800" dirty="0">
                <a:effectLst/>
                <a:latin typeface="Times New Roman" panose="02020603050405020304" pitchFamily="18" charset="0"/>
                <a:ea typeface="方正书宋简体"/>
                <a:cs typeface="Consolas" panose="020B0609020204030204" pitchFamily="49" charset="0"/>
              </a:rPr>
              <a:t>取下标所在位置的向量元素</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~VECTOR( ) { delete[]data;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class INDEX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 index;</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public:</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INDEX(int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 index =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 </a:t>
            </a:r>
            <a:r>
              <a:rPr lang="en-US" altLang="zh-CN" sz="1800" dirty="0" err="1">
                <a:effectLst/>
                <a:latin typeface="Times New Roman" panose="02020603050405020304" pitchFamily="18" charset="0"/>
                <a:ea typeface="方正书宋简体"/>
                <a:cs typeface="Consolas" panose="020B0609020204030204" pitchFamily="49" charset="0"/>
              </a:rPr>
              <a:t>getIndex</a:t>
            </a:r>
            <a:r>
              <a:rPr lang="en-US" altLang="zh-CN" sz="1800" dirty="0">
                <a:effectLst/>
                <a:latin typeface="Times New Roman" panose="02020603050405020304" pitchFamily="18" charset="0"/>
                <a:ea typeface="方正书宋简体"/>
                <a:cs typeface="Consolas" panose="020B0609020204030204" pitchFamily="49" charset="0"/>
              </a:rPr>
              <a:t>( )const { return index;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p:txBody>
      </p:sp>
      <p:sp>
        <p:nvSpPr>
          <p:cNvPr id="6" name="文本框 5">
            <a:extLst>
              <a:ext uri="{FF2B5EF4-FFF2-40B4-BE49-F238E27FC236}">
                <a16:creationId xmlns:a16="http://schemas.microsoft.com/office/drawing/2014/main" id="{8DDCA793-3BC1-4914-85E2-10F66D4C49BE}"/>
              </a:ext>
            </a:extLst>
          </p:cNvPr>
          <p:cNvSpPr txBox="1"/>
          <p:nvPr/>
        </p:nvSpPr>
        <p:spPr>
          <a:xfrm>
            <a:off x="838200" y="1623253"/>
            <a:ext cx="6142892" cy="369332"/>
          </a:xfrm>
          <a:prstGeom prst="rect">
            <a:avLst/>
          </a:prstGeom>
          <a:noFill/>
        </p:spPr>
        <p:txBody>
          <a:bodyPr wrap="square">
            <a:spAutoFit/>
          </a:bodyPr>
          <a:lstStyle/>
          <a:p>
            <a:r>
              <a:rPr lang="en-US" altLang="zh-CN" dirty="0"/>
              <a:t>【</a:t>
            </a:r>
            <a:r>
              <a:rPr lang="zh-CN" altLang="en-US" dirty="0"/>
              <a:t>例</a:t>
            </a:r>
            <a:r>
              <a:rPr lang="en-US" altLang="zh-CN" dirty="0"/>
              <a:t>10.3】</a:t>
            </a:r>
            <a:r>
              <a:rPr lang="zh-CN" altLang="en-US" dirty="0"/>
              <a:t>定义</a:t>
            </a:r>
            <a:r>
              <a:rPr lang="en-US" altLang="zh-CN" dirty="0"/>
              <a:t>VECTOR</a:t>
            </a:r>
            <a:r>
              <a:rPr lang="zh-CN" altLang="en-US" dirty="0"/>
              <a:t>的</a:t>
            </a:r>
            <a:r>
              <a:rPr lang="en-US" altLang="zh-CN" dirty="0"/>
              <a:t>INDEX</a:t>
            </a:r>
            <a:r>
              <a:rPr lang="zh-CN" altLang="en-US" dirty="0"/>
              <a:t>和</a:t>
            </a:r>
            <a:r>
              <a:rPr lang="en-US" altLang="zh-CN" dirty="0"/>
              <a:t>SHORTAGE</a:t>
            </a:r>
            <a:r>
              <a:rPr lang="zh-CN" altLang="en-US" dirty="0"/>
              <a:t>异常处理过程</a:t>
            </a:r>
          </a:p>
        </p:txBody>
      </p:sp>
    </p:spTree>
    <p:extLst>
      <p:ext uri="{BB962C8B-B14F-4D97-AF65-F5344CB8AC3E}">
        <p14:creationId xmlns:p14="http://schemas.microsoft.com/office/powerpoint/2010/main" val="195081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851CD5C9-F1EE-41E2-8A2A-8D38FDE4604E}"/>
              </a:ext>
            </a:extLst>
          </p:cNvPr>
          <p:cNvSpPr txBox="1"/>
          <p:nvPr/>
        </p:nvSpPr>
        <p:spPr>
          <a:xfrm>
            <a:off x="912303" y="1690688"/>
            <a:ext cx="10085663" cy="3693319"/>
          </a:xfrm>
          <a:prstGeom prst="rect">
            <a:avLst/>
          </a:prstGeom>
          <a:noFill/>
        </p:spPr>
        <p:txBody>
          <a:bodyPr wrap="square">
            <a:spAutoFit/>
          </a:bodyPr>
          <a:lstStyle/>
          <a:p>
            <a:r>
              <a:rPr lang="en-US" altLang="zh-CN" dirty="0"/>
              <a:t>struct SHORTAGE : INDEX {	// INDEX</a:t>
            </a:r>
            <a:r>
              <a:rPr lang="zh-CN" altLang="en-US" dirty="0"/>
              <a:t>是父类，</a:t>
            </a:r>
            <a:r>
              <a:rPr lang="en-US" altLang="zh-CN" dirty="0"/>
              <a:t>SHORTAGE</a:t>
            </a:r>
            <a:r>
              <a:rPr lang="zh-CN" altLang="en-US" dirty="0"/>
              <a:t>为子类</a:t>
            </a:r>
          </a:p>
          <a:p>
            <a:r>
              <a:rPr lang="zh-CN" altLang="en-US" dirty="0"/>
              <a:t>    </a:t>
            </a:r>
            <a:r>
              <a:rPr lang="en-US" altLang="zh-CN" dirty="0"/>
              <a:t>SHORTAGE(int </a:t>
            </a:r>
            <a:r>
              <a:rPr lang="en-US" altLang="zh-CN" dirty="0" err="1"/>
              <a:t>i</a:t>
            </a:r>
            <a:r>
              <a:rPr lang="en-US" altLang="zh-CN" dirty="0"/>
              <a:t>) : INDEX(</a:t>
            </a:r>
            <a:r>
              <a:rPr lang="en-US" altLang="zh-CN" dirty="0" err="1"/>
              <a:t>i</a:t>
            </a:r>
            <a:r>
              <a:rPr lang="en-US" altLang="zh-CN" dirty="0"/>
              <a:t>) { }</a:t>
            </a:r>
          </a:p>
          <a:p>
            <a:r>
              <a:rPr lang="en-US" altLang="zh-CN" dirty="0"/>
              <a:t>    using INDEX::</a:t>
            </a:r>
            <a:r>
              <a:rPr lang="en-US" altLang="zh-CN" dirty="0" err="1"/>
              <a:t>getIndex</a:t>
            </a:r>
            <a:r>
              <a:rPr lang="en-US" altLang="zh-CN" dirty="0"/>
              <a:t>;</a:t>
            </a:r>
          </a:p>
          <a:p>
            <a:r>
              <a:rPr lang="en-US" altLang="zh-CN" dirty="0"/>
              <a:t>};</a:t>
            </a:r>
          </a:p>
          <a:p>
            <a:r>
              <a:rPr lang="en-US" altLang="zh-CN" dirty="0"/>
              <a:t>VECTOR::VECTOR(int n)</a:t>
            </a:r>
          </a:p>
          <a:p>
            <a:r>
              <a:rPr lang="en-US" altLang="zh-CN" dirty="0"/>
              <a:t>{</a:t>
            </a:r>
          </a:p>
          <a:p>
            <a:r>
              <a:rPr lang="en-US" altLang="zh-CN" dirty="0"/>
              <a:t>    if (!(data = new int[size = n])) throw SHORTAGE(0);</a:t>
            </a:r>
          </a:p>
          <a:p>
            <a:r>
              <a:rPr lang="en-US" altLang="zh-CN" dirty="0"/>
              <a:t>};</a:t>
            </a:r>
          </a:p>
          <a:p>
            <a:r>
              <a:rPr lang="en-US" altLang="zh-CN" dirty="0"/>
              <a:t>int&amp; VECTOR::</a:t>
            </a:r>
            <a:r>
              <a:rPr lang="en-US" altLang="zh-CN" dirty="0" err="1"/>
              <a:t>getData</a:t>
            </a:r>
            <a:r>
              <a:rPr lang="en-US" altLang="zh-CN" dirty="0"/>
              <a:t>(int </a:t>
            </a:r>
            <a:r>
              <a:rPr lang="en-US" altLang="zh-CN" dirty="0" err="1"/>
              <a:t>i</a:t>
            </a:r>
            <a:r>
              <a:rPr lang="en-US" altLang="zh-CN" dirty="0"/>
              <a:t>)</a:t>
            </a:r>
          </a:p>
          <a:p>
            <a:r>
              <a:rPr lang="en-US" altLang="zh-CN" dirty="0"/>
              <a:t>{</a:t>
            </a:r>
          </a:p>
          <a:p>
            <a:r>
              <a:rPr lang="en-US" altLang="zh-CN" dirty="0"/>
              <a:t>    if ((</a:t>
            </a:r>
            <a:r>
              <a:rPr lang="en-US" altLang="zh-CN" dirty="0" err="1"/>
              <a:t>i</a:t>
            </a:r>
            <a:r>
              <a:rPr lang="en-US" altLang="zh-CN" dirty="0"/>
              <a:t> &lt; 0) || (</a:t>
            </a:r>
            <a:r>
              <a:rPr lang="en-US" altLang="zh-CN" dirty="0" err="1"/>
              <a:t>i</a:t>
            </a:r>
            <a:r>
              <a:rPr lang="en-US" altLang="zh-CN" dirty="0"/>
              <a:t> &gt;= size)) throw INDEX(</a:t>
            </a:r>
            <a:r>
              <a:rPr lang="en-US" altLang="zh-CN" dirty="0" err="1"/>
              <a:t>i</a:t>
            </a:r>
            <a:r>
              <a:rPr lang="en-US" altLang="zh-CN" dirty="0"/>
              <a:t>);</a:t>
            </a:r>
          </a:p>
          <a:p>
            <a:r>
              <a:rPr lang="en-US" altLang="zh-CN" dirty="0"/>
              <a:t>    return data[</a:t>
            </a:r>
            <a:r>
              <a:rPr lang="en-US" altLang="zh-CN" dirty="0" err="1"/>
              <a:t>i</a:t>
            </a:r>
            <a:r>
              <a:rPr lang="en-US" altLang="zh-CN" dirty="0"/>
              <a:t>];</a:t>
            </a:r>
          </a:p>
          <a:p>
            <a:r>
              <a:rPr lang="en-US" altLang="zh-CN" dirty="0"/>
              <a:t>};</a:t>
            </a:r>
          </a:p>
        </p:txBody>
      </p:sp>
    </p:spTree>
    <p:extLst>
      <p:ext uri="{BB962C8B-B14F-4D97-AF65-F5344CB8AC3E}">
        <p14:creationId xmlns:p14="http://schemas.microsoft.com/office/powerpoint/2010/main" val="3852989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EAB54A16-8A74-4B56-A527-3DB58AA6F6EA}"/>
              </a:ext>
            </a:extLst>
          </p:cNvPr>
          <p:cNvSpPr txBox="1"/>
          <p:nvPr/>
        </p:nvSpPr>
        <p:spPr>
          <a:xfrm>
            <a:off x="1004582" y="1690688"/>
            <a:ext cx="6153324" cy="3970318"/>
          </a:xfrm>
          <a:prstGeom prst="rect">
            <a:avLst/>
          </a:prstGeom>
          <a:noFill/>
        </p:spPr>
        <p:txBody>
          <a:bodyPr wrap="square">
            <a:spAutoFit/>
          </a:bodyPr>
          <a:lstStyle/>
          <a:p>
            <a:r>
              <a:rPr lang="en-US" altLang="zh-CN" dirty="0"/>
              <a:t>void main(void)</a:t>
            </a:r>
          </a:p>
          <a:p>
            <a:r>
              <a:rPr lang="en-US" altLang="zh-CN" dirty="0"/>
              <a:t>{</a:t>
            </a:r>
          </a:p>
          <a:p>
            <a:r>
              <a:rPr lang="en-US" altLang="zh-CN" dirty="0"/>
              <a:t>    VECTOR v(100);</a:t>
            </a:r>
          </a:p>
          <a:p>
            <a:r>
              <a:rPr lang="en-US" altLang="zh-CN" dirty="0"/>
              <a:t>    try { </a:t>
            </a:r>
            <a:r>
              <a:rPr lang="en-US" altLang="zh-CN" dirty="0" err="1"/>
              <a:t>v.getData</a:t>
            </a:r>
            <a:r>
              <a:rPr lang="en-US" altLang="zh-CN" dirty="0"/>
              <a:t>(101) = 30; }</a:t>
            </a:r>
          </a:p>
          <a:p>
            <a:r>
              <a:rPr lang="en-US" altLang="zh-CN" dirty="0"/>
              <a:t>    catch (SHORTAGE) {</a:t>
            </a:r>
          </a:p>
          <a:p>
            <a:r>
              <a:rPr lang="en-US" altLang="zh-CN" dirty="0"/>
              <a:t>        </a:t>
            </a:r>
            <a:r>
              <a:rPr lang="en-US" altLang="zh-CN" dirty="0" err="1"/>
              <a:t>printf</a:t>
            </a:r>
            <a:r>
              <a:rPr lang="en-US" altLang="zh-CN" dirty="0"/>
              <a:t>("SHORTAGE: Shortage of memory!\n");</a:t>
            </a:r>
          </a:p>
          <a:p>
            <a:r>
              <a:rPr lang="en-US" altLang="zh-CN" dirty="0"/>
              <a:t>    }</a:t>
            </a:r>
          </a:p>
          <a:p>
            <a:r>
              <a:rPr lang="en-US" altLang="zh-CN" dirty="0"/>
              <a:t>    catch (const INDEX r) {</a:t>
            </a:r>
          </a:p>
          <a:p>
            <a:r>
              <a:rPr lang="en-US" altLang="zh-CN" dirty="0"/>
              <a:t>        </a:t>
            </a:r>
            <a:r>
              <a:rPr lang="en-US" altLang="zh-CN" dirty="0" err="1"/>
              <a:t>printf</a:t>
            </a:r>
            <a:r>
              <a:rPr lang="en-US" altLang="zh-CN" dirty="0"/>
              <a:t>("INDEX: Bad index is %d\n", </a:t>
            </a:r>
            <a:r>
              <a:rPr lang="en-US" altLang="zh-CN" dirty="0" err="1"/>
              <a:t>r.getIndex</a:t>
            </a:r>
            <a:r>
              <a:rPr lang="en-US" altLang="zh-CN" dirty="0"/>
              <a:t>( ));</a:t>
            </a:r>
          </a:p>
          <a:p>
            <a:r>
              <a:rPr lang="en-US" altLang="zh-CN" dirty="0"/>
              <a:t>    }</a:t>
            </a:r>
          </a:p>
          <a:p>
            <a:r>
              <a:rPr lang="en-US" altLang="zh-CN" dirty="0"/>
              <a:t>    catch (...) {</a:t>
            </a:r>
          </a:p>
          <a:p>
            <a:r>
              <a:rPr lang="en-US" altLang="zh-CN" dirty="0"/>
              <a:t>        </a:t>
            </a:r>
            <a:r>
              <a:rPr lang="en-US" altLang="zh-CN" dirty="0" err="1"/>
              <a:t>printf</a:t>
            </a:r>
            <a:r>
              <a:rPr lang="en-US" altLang="zh-CN" dirty="0"/>
              <a:t>("ANY: any error caught!\n");</a:t>
            </a:r>
          </a:p>
          <a:p>
            <a:r>
              <a:rPr lang="en-US" altLang="zh-CN" dirty="0"/>
              <a:t>    }</a:t>
            </a:r>
          </a:p>
          <a:p>
            <a:r>
              <a:rPr lang="en-US" altLang="zh-CN" dirty="0"/>
              <a:t>}</a:t>
            </a:r>
          </a:p>
        </p:txBody>
      </p:sp>
    </p:spTree>
    <p:extLst>
      <p:ext uri="{BB962C8B-B14F-4D97-AF65-F5344CB8AC3E}">
        <p14:creationId xmlns:p14="http://schemas.microsoft.com/office/powerpoint/2010/main" val="391166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a:t>
            </a:r>
            <a:r>
              <a:rPr lang="zh-CN" altLang="en-US" dirty="0"/>
              <a:t> </a:t>
            </a:r>
            <a:r>
              <a:rPr lang="en-US" altLang="zh-CN" dirty="0"/>
              <a:t>3  </a:t>
            </a:r>
            <a:r>
              <a:rPr lang="zh-CN" altLang="en-US" dirty="0"/>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53276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通过异常接口声明的异常都是由该函数引发的、而其自身又不想捕获或处理的异常。</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异常接口定义的异常出现在函数的参数表后面，用</a:t>
            </a:r>
            <a:r>
              <a:rPr lang="en-US" altLang="zh-CN" sz="2400" b="1" dirty="0">
                <a:latin typeface="Times New Roman" panose="02020603050405020304" pitchFamily="18" charset="0"/>
              </a:rPr>
              <a:t>throw</a:t>
            </a:r>
            <a:r>
              <a:rPr lang="zh-CN" altLang="en-US" sz="2400" b="1" dirty="0">
                <a:latin typeface="Times New Roman" panose="02020603050405020304" pitchFamily="18" charset="0"/>
              </a:rPr>
              <a:t>列出要引发的异常类型</a:t>
            </a:r>
          </a:p>
          <a:p>
            <a:pPr lvl="1">
              <a:lnSpc>
                <a:spcPct val="90000"/>
              </a:lnSpc>
              <a:spcBef>
                <a:spcPts val="5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void </a:t>
            </a:r>
            <a:r>
              <a:rPr lang="en-US" altLang="zh-CN" sz="2000" b="1" dirty="0" err="1">
                <a:latin typeface="Times New Roman" panose="02020603050405020304" pitchFamily="18" charset="0"/>
              </a:rPr>
              <a:t>func</a:t>
            </a:r>
            <a:r>
              <a:rPr lang="en-US" altLang="zh-CN" sz="2000" b="1" dirty="0">
                <a:latin typeface="Times New Roman" panose="02020603050405020304" pitchFamily="18" charset="0"/>
              </a:rPr>
              <a:t>(void) throw(A, B, C); </a:t>
            </a:r>
          </a:p>
          <a:p>
            <a:pPr lvl="1">
              <a:lnSpc>
                <a:spcPct val="90000"/>
              </a:lnSpc>
              <a:spcBef>
                <a:spcPts val="500"/>
              </a:spcBef>
              <a:defRPr/>
            </a:pPr>
            <a:r>
              <a:rPr lang="en-US" altLang="zh-CN" sz="2000" b="1" dirty="0">
                <a:latin typeface="Times New Roman" panose="02020603050405020304" pitchFamily="18" charset="0"/>
              </a:rPr>
              <a:t>	 void </a:t>
            </a:r>
            <a:r>
              <a:rPr lang="en-US" altLang="zh-CN" sz="2000" b="1" dirty="0" err="1">
                <a:latin typeface="Times New Roman" panose="02020603050405020304" pitchFamily="18" charset="0"/>
              </a:rPr>
              <a:t>func</a:t>
            </a:r>
            <a:r>
              <a:rPr lang="en-US" altLang="zh-CN" sz="2000" b="1" dirty="0">
                <a:latin typeface="Times New Roman" panose="02020603050405020304" pitchFamily="18" charset="0"/>
              </a:rPr>
              <a:t>(void) const throw(A, B, C); (</a:t>
            </a:r>
            <a:r>
              <a:rPr lang="zh-CN" altLang="en-US" sz="2000" b="1" dirty="0">
                <a:latin typeface="Times New Roman" panose="02020603050405020304" pitchFamily="18" charset="0"/>
              </a:rPr>
              <a:t>成员函数</a:t>
            </a:r>
            <a:r>
              <a:rPr lang="en-US" altLang="zh-CN" sz="2000" b="1" dirty="0">
                <a:latin typeface="Times New Roman" panose="02020603050405020304" pitchFamily="18" charset="0"/>
              </a:rPr>
              <a:t>)</a:t>
            </a:r>
          </a:p>
          <a:p>
            <a:pPr lvl="1">
              <a:lnSpc>
                <a:spcPct val="90000"/>
              </a:lnSpc>
              <a:spcBef>
                <a:spcPts val="500"/>
              </a:spcBef>
              <a:defRPr/>
            </a:pPr>
            <a:r>
              <a:rPr lang="en-US" altLang="zh-CN" sz="2000" b="1" dirty="0">
                <a:latin typeface="Times New Roman" panose="02020603050405020304" pitchFamily="18" charset="0"/>
              </a:rPr>
              <a:t>	 void </a:t>
            </a:r>
            <a:r>
              <a:rPr lang="en-US" altLang="zh-CN" sz="2000" b="1" dirty="0" err="1">
                <a:latin typeface="Times New Roman" panose="02020603050405020304" pitchFamily="18" charset="0"/>
              </a:rPr>
              <a:t>anycept</a:t>
            </a:r>
            <a:r>
              <a:rPr lang="en-US" altLang="zh-CN" sz="2000" b="1" dirty="0">
                <a:latin typeface="Times New Roman" panose="02020603050405020304" pitchFamily="18" charset="0"/>
              </a:rPr>
              <a:t>(void)</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可引发任何异常</a:t>
            </a:r>
          </a:p>
          <a:p>
            <a:pPr lvl="1">
              <a:lnSpc>
                <a:spcPct val="90000"/>
              </a:lnSpc>
              <a:spcBef>
                <a:spcPts val="5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void </a:t>
            </a:r>
            <a:r>
              <a:rPr lang="en-US" altLang="zh-CN" sz="2000" b="1" dirty="0" err="1">
                <a:latin typeface="Times New Roman" panose="02020603050405020304" pitchFamily="18" charset="0"/>
              </a:rPr>
              <a:t>nonexcept</a:t>
            </a:r>
            <a:r>
              <a:rPr lang="en-US" altLang="zh-CN" sz="2000" b="1" dirty="0">
                <a:latin typeface="Times New Roman" panose="02020603050405020304" pitchFamily="18" charset="0"/>
              </a:rPr>
              <a:t> (void) throw( );	//</a:t>
            </a:r>
            <a:r>
              <a:rPr lang="zh-CN" altLang="en-US" sz="2000" b="1" dirty="0">
                <a:latin typeface="Times New Roman" panose="02020603050405020304" pitchFamily="18" charset="0"/>
              </a:rPr>
              <a:t>不引发任何异常</a:t>
            </a:r>
          </a:p>
          <a:p>
            <a:pPr lvl="1">
              <a:lnSpc>
                <a:spcPct val="90000"/>
              </a:lnSpc>
              <a:spcBef>
                <a:spcPts val="5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void </a:t>
            </a:r>
            <a:r>
              <a:rPr lang="en-US" altLang="zh-CN" sz="2000" b="1" dirty="0" err="1">
                <a:latin typeface="Times New Roman" panose="02020603050405020304" pitchFamily="18" charset="0"/>
              </a:rPr>
              <a:t>no_except</a:t>
            </a:r>
            <a:r>
              <a:rPr lang="en-US" altLang="zh-CN" sz="2000" b="1" dirty="0">
                <a:latin typeface="Times New Roman" panose="02020603050405020304" pitchFamily="18" charset="0"/>
              </a:rPr>
              <a:t> (void) throw(void);//</a:t>
            </a:r>
            <a:r>
              <a:rPr lang="zh-CN" altLang="en-US" sz="2000" b="1" dirty="0">
                <a:latin typeface="Times New Roman" panose="02020603050405020304" pitchFamily="18" charset="0"/>
              </a:rPr>
              <a:t>不引发任何异常</a:t>
            </a:r>
            <a:endParaRPr lang="en-US" altLang="zh-CN" sz="2000" b="1" dirty="0">
              <a:latin typeface="Times New Roman" panose="02020603050405020304" pitchFamily="18" charset="0"/>
            </a:endParaRPr>
          </a:p>
          <a:p>
            <a:pPr lvl="1">
              <a:lnSpc>
                <a:spcPct val="90000"/>
              </a:lnSpc>
              <a:spcBef>
                <a:spcPts val="500"/>
              </a:spcBef>
              <a:defRPr/>
            </a:pPr>
            <a:r>
              <a:rPr lang="zh-CN" altLang="en-US" sz="2000" b="1" dirty="0">
                <a:latin typeface="Times New Roman" panose="02020603050405020304" pitchFamily="18" charset="0"/>
              </a:rPr>
              <a:t>	 </a:t>
            </a:r>
            <a:r>
              <a:rPr lang="en-US" altLang="zh-CN" sz="2000" b="1" dirty="0">
                <a:latin typeface="Times New Roman" panose="02020603050405020304" pitchFamily="18" charset="0"/>
              </a:rPr>
              <a:t>void </a:t>
            </a:r>
            <a:r>
              <a:rPr lang="en-US" altLang="zh-CN" sz="2000" b="1" dirty="0" err="1">
                <a:latin typeface="Times New Roman" panose="02020603050405020304" pitchFamily="18" charset="0"/>
              </a:rPr>
              <a:t>notanyexcept</a:t>
            </a:r>
            <a:r>
              <a:rPr lang="en-US" altLang="zh-CN" sz="2000" b="1" dirty="0">
                <a:latin typeface="Times New Roman" panose="02020603050405020304" pitchFamily="18" charset="0"/>
              </a:rPr>
              <a:t> (void) </a:t>
            </a:r>
            <a:r>
              <a:rPr lang="en-US" altLang="zh-CN" sz="2000" b="1" dirty="0" err="1">
                <a:latin typeface="Times New Roman" panose="02020603050405020304" pitchFamily="18" charset="0"/>
              </a:rPr>
              <a:t>noexcep</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不引发任何异常</a:t>
            </a:r>
            <a:endParaRPr lang="en-US" altLang="zh-CN" sz="2000" b="1" dirty="0">
              <a:latin typeface="Times New Roman" panose="02020603050405020304" pitchFamily="18" charset="0"/>
            </a:endParaRPr>
          </a:p>
        </p:txBody>
      </p:sp>
    </p:spTree>
    <p:extLst>
      <p:ext uri="{BB962C8B-B14F-4D97-AF65-F5344CB8AC3E}">
        <p14:creationId xmlns:p14="http://schemas.microsoft.com/office/powerpoint/2010/main" val="310348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a:t>
            </a:r>
            <a:r>
              <a:rPr lang="zh-CN" altLang="en-US" dirty="0"/>
              <a:t> </a:t>
            </a:r>
            <a:r>
              <a:rPr lang="en-US" altLang="zh-CN" dirty="0"/>
              <a:t>3  </a:t>
            </a:r>
            <a:r>
              <a:rPr lang="zh-CN" altLang="en-US" dirty="0"/>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1241247" cy="327628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 异常接口不是函数原型的一部分，不能通过异常接口来定义和区分重载函数，故其不影响函数内联、重载、缺省和省略参数</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不引发任何异常的函数引发的异常、引发了未说明的异常称为不可意料的异常。  </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通过</a:t>
            </a:r>
            <a:r>
              <a:rPr lang="en-US" altLang="zh-CN" sz="2400" b="1" dirty="0" err="1">
                <a:latin typeface="Times New Roman" panose="02020603050405020304" pitchFamily="18" charset="0"/>
              </a:rPr>
              <a:t>set_unexpected</a:t>
            </a:r>
            <a:r>
              <a:rPr lang="zh-CN" altLang="en-US" sz="2400" b="1" dirty="0">
                <a:latin typeface="Times New Roman" panose="02020603050405020304" pitchFamily="18" charset="0"/>
              </a:rPr>
              <a:t>过程，可以将不可意料的异常处理过程设置为程序自定义的不可意料的异常处理过程，其设置方法和通过</a:t>
            </a:r>
            <a:r>
              <a:rPr lang="en-US" altLang="zh-CN" sz="2400" b="1" dirty="0" err="1">
                <a:latin typeface="Times New Roman" panose="02020603050405020304" pitchFamily="18" charset="0"/>
              </a:rPr>
              <a:t>set_terminate</a:t>
            </a:r>
            <a:r>
              <a:rPr lang="zh-CN" altLang="en-US" sz="2400" b="1" dirty="0">
                <a:latin typeface="Times New Roman" panose="02020603050405020304" pitchFamily="18" charset="0"/>
              </a:rPr>
              <a:t>过程设置终止处理函数类似，设置后也返回一个指原先的不可意料的异常处理过程的指针。不同的编译提供的设置函数可能不同。</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 函数模板和模板函数定义异常接口</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类模板及模板类的函数成员定义异常接口</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构造函数和析构函数都可以定义异常接口 </a:t>
            </a:r>
            <a:r>
              <a:rPr lang="en-US" altLang="zh-CN" sz="2400" b="1" dirty="0">
                <a:latin typeface="Times New Roman" panose="02020603050405020304" pitchFamily="18" charset="0"/>
              </a:rPr>
              <a:t>) </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428498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350CD5B-4404-472B-B239-6566B184F55E}"/>
              </a:ext>
            </a:extLst>
          </p:cNvPr>
          <p:cNvSpPr txBox="1"/>
          <p:nvPr/>
        </p:nvSpPr>
        <p:spPr>
          <a:xfrm>
            <a:off x="966832" y="2499586"/>
            <a:ext cx="8873454" cy="3416320"/>
          </a:xfrm>
          <a:prstGeom prst="rect">
            <a:avLst/>
          </a:prstGeom>
          <a:noFill/>
        </p:spPr>
        <p:txBody>
          <a:bodyPr wrap="square">
            <a:spAutoFit/>
          </a:bodyPr>
          <a:lstStyle/>
          <a:p>
            <a:r>
              <a:rPr lang="en-US" altLang="zh-CN" dirty="0"/>
              <a:t>#include &lt;iostream&gt;  </a:t>
            </a:r>
          </a:p>
          <a:p>
            <a:r>
              <a:rPr lang="en-US" altLang="zh-CN" dirty="0"/>
              <a:t>using namespace std;</a:t>
            </a:r>
          </a:p>
          <a:p>
            <a:r>
              <a:rPr lang="en-US" altLang="zh-CN" dirty="0"/>
              <a:t>//</a:t>
            </a:r>
            <a:r>
              <a:rPr lang="zh-CN" altLang="en-US" dirty="0"/>
              <a:t>以下函数</a:t>
            </a:r>
            <a:r>
              <a:rPr lang="en-US" altLang="zh-CN" dirty="0"/>
              <a:t>sum()</a:t>
            </a:r>
            <a:r>
              <a:rPr lang="zh-CN" altLang="en-US" dirty="0"/>
              <a:t>不会处理它发出的</a:t>
            </a:r>
            <a:r>
              <a:rPr lang="en-US" altLang="zh-CN" dirty="0"/>
              <a:t>const char *</a:t>
            </a:r>
            <a:r>
              <a:rPr lang="zh-CN" altLang="en-US" dirty="0"/>
              <a:t>类型的异常</a:t>
            </a:r>
          </a:p>
          <a:p>
            <a:r>
              <a:rPr lang="en-US" altLang="zh-CN" dirty="0"/>
              <a:t>int sum(int a[ ], int t, int s, int c) throw (const char *) </a:t>
            </a:r>
          </a:p>
          <a:p>
            <a:r>
              <a:rPr lang="en-US" altLang="zh-CN" dirty="0"/>
              <a:t>{   //</a:t>
            </a:r>
            <a:r>
              <a:rPr lang="zh-CN" altLang="en-US" dirty="0"/>
              <a:t>以下语句若发出</a:t>
            </a:r>
            <a:r>
              <a:rPr lang="en-US" altLang="zh-CN" dirty="0"/>
              <a:t>const char *</a:t>
            </a:r>
            <a:r>
              <a:rPr lang="zh-CN" altLang="en-US" dirty="0"/>
              <a:t>类型的异常，此后的语句不执行</a:t>
            </a:r>
          </a:p>
          <a:p>
            <a:r>
              <a:rPr lang="zh-CN" altLang="en-US" dirty="0"/>
              <a:t>    </a:t>
            </a:r>
            <a:r>
              <a:rPr lang="en-US" altLang="zh-CN" dirty="0"/>
              <a:t>if (s &lt; 0 || s &gt;= t || s + c&lt;0 || s + c&gt;t) </a:t>
            </a:r>
          </a:p>
          <a:p>
            <a:r>
              <a:rPr lang="en-US" altLang="zh-CN" dirty="0"/>
              <a:t>        throw "subscription overflow";</a:t>
            </a:r>
          </a:p>
          <a:p>
            <a:r>
              <a:rPr lang="en-US" altLang="zh-CN" dirty="0"/>
              <a:t>    int r = 0,x=0;</a:t>
            </a:r>
          </a:p>
          <a:p>
            <a:r>
              <a:rPr lang="en-US" altLang="zh-CN" dirty="0"/>
              <a:t>    for (x = 0; x &lt; c; x++) </a:t>
            </a:r>
          </a:p>
          <a:p>
            <a:r>
              <a:rPr lang="en-US" altLang="zh-CN" dirty="0"/>
              <a:t>        r += a[</a:t>
            </a:r>
            <a:r>
              <a:rPr lang="en-US" altLang="zh-CN" dirty="0" err="1"/>
              <a:t>s+x</a:t>
            </a:r>
            <a:r>
              <a:rPr lang="en-US" altLang="zh-CN" dirty="0"/>
              <a:t>];</a:t>
            </a:r>
          </a:p>
          <a:p>
            <a:r>
              <a:rPr lang="en-US" altLang="zh-CN" dirty="0"/>
              <a:t>    return r;</a:t>
            </a:r>
          </a:p>
          <a:p>
            <a:r>
              <a:rPr lang="en-US" altLang="zh-CN" dirty="0"/>
              <a:t>}</a:t>
            </a:r>
          </a:p>
        </p:txBody>
      </p:sp>
      <p:sp>
        <p:nvSpPr>
          <p:cNvPr id="6" name="文本框 5">
            <a:extLst>
              <a:ext uri="{FF2B5EF4-FFF2-40B4-BE49-F238E27FC236}">
                <a16:creationId xmlns:a16="http://schemas.microsoft.com/office/drawing/2014/main" id="{E76B6734-17A1-4BD0-81E5-B059B03D1204}"/>
              </a:ext>
            </a:extLst>
          </p:cNvPr>
          <p:cNvSpPr txBox="1"/>
          <p:nvPr/>
        </p:nvSpPr>
        <p:spPr>
          <a:xfrm>
            <a:off x="838200" y="1910471"/>
            <a:ext cx="6142892" cy="369332"/>
          </a:xfrm>
          <a:prstGeom prst="rect">
            <a:avLst/>
          </a:prstGeom>
          <a:noFill/>
        </p:spPr>
        <p:txBody>
          <a:bodyPr wrap="square">
            <a:spAutoFit/>
          </a:bodyPr>
          <a:lstStyle/>
          <a:p>
            <a:r>
              <a:rPr lang="en-US" altLang="zh-CN" dirty="0"/>
              <a:t>【</a:t>
            </a:r>
            <a:r>
              <a:rPr lang="zh-CN" altLang="en-US" dirty="0"/>
              <a:t>例</a:t>
            </a:r>
            <a:r>
              <a:rPr lang="en-US" altLang="zh-CN" dirty="0"/>
              <a:t>10.4】</a:t>
            </a:r>
            <a:r>
              <a:rPr lang="zh-CN" altLang="en-US" dirty="0"/>
              <a:t>对数组</a:t>
            </a:r>
            <a:r>
              <a:rPr lang="en-US" altLang="zh-CN" dirty="0"/>
              <a:t>a</a:t>
            </a:r>
            <a:r>
              <a:rPr lang="zh-CN" altLang="en-US" dirty="0"/>
              <a:t>的若干相邻元素进行累加</a:t>
            </a:r>
          </a:p>
        </p:txBody>
      </p:sp>
    </p:spTree>
    <p:extLst>
      <p:ext uri="{BB962C8B-B14F-4D97-AF65-F5344CB8AC3E}">
        <p14:creationId xmlns:p14="http://schemas.microsoft.com/office/powerpoint/2010/main" val="1570886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43947B4A-0DA3-41E0-A36B-9C65B9A18811}"/>
              </a:ext>
            </a:extLst>
          </p:cNvPr>
          <p:cNvSpPr txBox="1"/>
          <p:nvPr/>
        </p:nvSpPr>
        <p:spPr>
          <a:xfrm>
            <a:off x="975220" y="1691561"/>
            <a:ext cx="9829800" cy="3970318"/>
          </a:xfrm>
          <a:prstGeom prst="rect">
            <a:avLst/>
          </a:prstGeom>
          <a:noFill/>
        </p:spPr>
        <p:txBody>
          <a:bodyPr wrap="square">
            <a:spAutoFit/>
          </a:bodyPr>
          <a:lstStyle/>
          <a:p>
            <a:r>
              <a:rPr lang="en-US" altLang="zh-CN" dirty="0"/>
              <a:t>void main( )</a:t>
            </a:r>
          </a:p>
          <a:p>
            <a:r>
              <a:rPr lang="en-US" altLang="zh-CN" dirty="0"/>
              <a:t>{</a:t>
            </a:r>
          </a:p>
          <a:p>
            <a:r>
              <a:rPr lang="en-US" altLang="zh-CN" dirty="0"/>
              <a:t>    int m[6]={1,2,3,4,5,6};</a:t>
            </a:r>
          </a:p>
          <a:p>
            <a:r>
              <a:rPr lang="en-US" altLang="zh-CN" dirty="0"/>
              <a:t>    int r=0;</a:t>
            </a:r>
          </a:p>
          <a:p>
            <a:r>
              <a:rPr lang="en-US" altLang="zh-CN" dirty="0"/>
              <a:t>    try{</a:t>
            </a:r>
          </a:p>
          <a:p>
            <a:r>
              <a:rPr lang="en-US" altLang="zh-CN" dirty="0"/>
              <a:t>        r=sum(m, 6, 3, 4);//</a:t>
            </a:r>
            <a:r>
              <a:rPr lang="zh-CN" altLang="en-US" dirty="0"/>
              <a:t>发出异常后</a:t>
            </a:r>
            <a:r>
              <a:rPr lang="en-US" altLang="zh-CN" dirty="0"/>
              <a:t>try</a:t>
            </a:r>
            <a:r>
              <a:rPr lang="zh-CN" altLang="en-US" dirty="0"/>
              <a:t>中所有语句都不执行，直接到其</a:t>
            </a:r>
            <a:r>
              <a:rPr lang="en-US" altLang="zh-CN" dirty="0"/>
              <a:t>catch</a:t>
            </a:r>
          </a:p>
          <a:p>
            <a:r>
              <a:rPr lang="en-US" altLang="zh-CN" dirty="0"/>
              <a:t>        r=sum(m, 6, 1, 3);//</a:t>
            </a:r>
            <a:r>
              <a:rPr lang="zh-CN" altLang="en-US" dirty="0"/>
              <a:t>不发出异常</a:t>
            </a:r>
          </a:p>
          <a:p>
            <a:r>
              <a:rPr lang="zh-CN" altLang="en-US" dirty="0"/>
              <a:t>    </a:t>
            </a:r>
            <a:r>
              <a:rPr lang="en-US" altLang="zh-CN" dirty="0"/>
              <a:t>}</a:t>
            </a:r>
          </a:p>
          <a:p>
            <a:r>
              <a:rPr lang="en-US" altLang="zh-CN" dirty="0"/>
              <a:t>    //</a:t>
            </a:r>
            <a:r>
              <a:rPr lang="zh-CN" altLang="en-US" dirty="0"/>
              <a:t>以下</a:t>
            </a:r>
            <a:r>
              <a:rPr lang="en-US" altLang="zh-CN" dirty="0"/>
              <a:t>const</a:t>
            </a:r>
            <a:r>
              <a:rPr lang="zh-CN" altLang="en-US" dirty="0"/>
              <a:t>去掉则不能捕获</a:t>
            </a:r>
            <a:r>
              <a:rPr lang="en-US" altLang="zh-CN" dirty="0"/>
              <a:t>const char *</a:t>
            </a:r>
            <a:r>
              <a:rPr lang="zh-CN" altLang="en-US" dirty="0"/>
              <a:t>类型的异常，只读指针实参不能传递给可写指针形参</a:t>
            </a:r>
            <a:r>
              <a:rPr lang="en-US" altLang="zh-CN" dirty="0"/>
              <a:t>e</a:t>
            </a:r>
          </a:p>
          <a:p>
            <a:r>
              <a:rPr lang="en-US" altLang="zh-CN" dirty="0"/>
              <a:t>    catch(char *p){ </a:t>
            </a:r>
            <a:r>
              <a:rPr lang="en-US" altLang="zh-CN" dirty="0" err="1"/>
              <a:t>cout</a:t>
            </a:r>
            <a:r>
              <a:rPr lang="en-US" altLang="zh-CN" dirty="0"/>
              <a:t>&lt;&lt;p; }  //</a:t>
            </a:r>
            <a:r>
              <a:rPr lang="zh-CN" altLang="en-US" dirty="0"/>
              <a:t>不能捕获</a:t>
            </a:r>
            <a:r>
              <a:rPr lang="en-US" altLang="zh-CN" dirty="0"/>
              <a:t>throw "subscription overflow";</a:t>
            </a:r>
          </a:p>
          <a:p>
            <a:r>
              <a:rPr lang="en-US" altLang="zh-CN" dirty="0"/>
              <a:t>    catch(const char *e){  //</a:t>
            </a:r>
            <a:r>
              <a:rPr lang="zh-CN" altLang="en-US" dirty="0"/>
              <a:t>还能捕获</a:t>
            </a:r>
            <a:r>
              <a:rPr lang="en-US" altLang="zh-CN" dirty="0"/>
              <a:t>char *</a:t>
            </a:r>
            <a:r>
              <a:rPr lang="zh-CN" altLang="en-US" dirty="0"/>
              <a:t>类型的异常，可写指针实参可以传递给只读指针形参</a:t>
            </a:r>
            <a:r>
              <a:rPr lang="en-US" altLang="zh-CN" dirty="0"/>
              <a:t>e</a:t>
            </a:r>
          </a:p>
          <a:p>
            <a:r>
              <a:rPr lang="en-US" altLang="zh-CN" dirty="0"/>
              <a:t>        </a:t>
            </a:r>
            <a:r>
              <a:rPr lang="en-US" altLang="zh-CN" dirty="0" err="1"/>
              <a:t>cout</a:t>
            </a:r>
            <a:r>
              <a:rPr lang="en-US" altLang="zh-CN" dirty="0"/>
              <a:t>&lt;&lt;e;</a:t>
            </a:r>
          </a:p>
          <a:p>
            <a:r>
              <a:rPr lang="en-US" altLang="zh-CN" dirty="0"/>
              <a:t>    }//</a:t>
            </a:r>
            <a:r>
              <a:rPr lang="zh-CN" altLang="en-US" dirty="0"/>
              <a:t>由于</a:t>
            </a:r>
            <a:r>
              <a:rPr lang="en-US" altLang="zh-CN" dirty="0"/>
              <a:t>throw</a:t>
            </a:r>
            <a:r>
              <a:rPr lang="zh-CN" altLang="en-US" dirty="0"/>
              <a:t>时未分配内存，故在</a:t>
            </a:r>
            <a:r>
              <a:rPr lang="en-US" altLang="zh-CN" dirty="0"/>
              <a:t>catch</a:t>
            </a:r>
            <a:r>
              <a:rPr lang="zh-CN" altLang="en-US" dirty="0"/>
              <a:t>中无须使用</a:t>
            </a:r>
            <a:r>
              <a:rPr lang="en-US" altLang="zh-CN" dirty="0"/>
              <a:t>delete  e</a:t>
            </a:r>
          </a:p>
          <a:p>
            <a:r>
              <a:rPr lang="en-US" altLang="zh-CN" dirty="0"/>
              <a:t>}</a:t>
            </a:r>
          </a:p>
        </p:txBody>
      </p:sp>
    </p:spTree>
    <p:extLst>
      <p:ext uri="{BB962C8B-B14F-4D97-AF65-F5344CB8AC3E}">
        <p14:creationId xmlns:p14="http://schemas.microsoft.com/office/powerpoint/2010/main" val="58573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a:t>
            </a:r>
            <a:r>
              <a:rPr lang="zh-CN" altLang="en-US" dirty="0"/>
              <a:t> </a:t>
            </a:r>
            <a:r>
              <a:rPr lang="en-US" altLang="zh-CN" dirty="0"/>
              <a:t>3  </a:t>
            </a:r>
            <a:r>
              <a:rPr lang="zh-CN" altLang="en-US" dirty="0"/>
              <a:t>函数的异常接口</a:t>
            </a:r>
          </a:p>
        </p:txBody>
      </p:sp>
      <p:sp>
        <p:nvSpPr>
          <p:cNvPr id="6" name="文本框 5">
            <a:extLst>
              <a:ext uri="{FF2B5EF4-FFF2-40B4-BE49-F238E27FC236}">
                <a16:creationId xmlns:a16="http://schemas.microsoft.com/office/drawing/2014/main" id="{2845B5B1-E0D9-48D9-A8B5-77F96D442EE8}"/>
              </a:ext>
            </a:extLst>
          </p:cNvPr>
          <p:cNvSpPr txBox="1"/>
          <p:nvPr/>
        </p:nvSpPr>
        <p:spPr>
          <a:xfrm>
            <a:off x="914400" y="2413744"/>
            <a:ext cx="10368793" cy="327628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noexcept</a:t>
            </a:r>
            <a:r>
              <a:rPr lang="zh-CN" altLang="en-US" sz="2400" b="1" dirty="0">
                <a:latin typeface="Times New Roman" panose="02020603050405020304" pitchFamily="18" charset="0"/>
              </a:rPr>
              <a:t>可以表示</a:t>
            </a:r>
            <a:r>
              <a:rPr lang="en-US" altLang="zh-CN" sz="2400" b="1" dirty="0">
                <a:latin typeface="Times New Roman" panose="02020603050405020304" pitchFamily="18" charset="0"/>
              </a:rPr>
              <a:t>throw()</a:t>
            </a:r>
            <a:r>
              <a:rPr lang="zh-CN" altLang="en-US" sz="2400" b="1" dirty="0">
                <a:latin typeface="Times New Roman" panose="02020603050405020304" pitchFamily="18" charset="0"/>
              </a:rPr>
              <a:t>或</a:t>
            </a:r>
            <a:r>
              <a:rPr lang="en-US" altLang="zh-CN" sz="2400" b="1" dirty="0">
                <a:latin typeface="Times New Roman" panose="02020603050405020304" pitchFamily="18" charset="0"/>
              </a:rPr>
              <a:t>throw(void)</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noexcept</a:t>
            </a:r>
            <a:r>
              <a:rPr lang="zh-CN" altLang="en-US" sz="2400" b="1" dirty="0">
                <a:latin typeface="Times New Roman" panose="02020603050405020304" pitchFamily="18" charset="0"/>
              </a:rPr>
              <a:t>一般用在移动构造函数，析构函数、移动赋值运算符函数等肯定不会出现异常的函数后面。</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如果移动构造函数和移动赋值运算符还要申请内存之外的资源，则难免发生异常，此时不应将</a:t>
            </a:r>
            <a:r>
              <a:rPr lang="en-US" altLang="zh-CN" sz="2400" b="1" dirty="0" err="1">
                <a:latin typeface="Times New Roman" panose="02020603050405020304" pitchFamily="18" charset="0"/>
              </a:rPr>
              <a:t>noexcept</a:t>
            </a:r>
            <a:r>
              <a:rPr lang="zh-CN" altLang="en-US" sz="2400" b="1" dirty="0">
                <a:latin typeface="Times New Roman" panose="02020603050405020304" pitchFamily="18" charset="0"/>
              </a:rPr>
              <a:t>放在这些函数的参数标后面。</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err="1">
                <a:latin typeface="Times New Roman" panose="02020603050405020304" pitchFamily="18" charset="0"/>
              </a:rPr>
              <a:t>noexcept</a:t>
            </a:r>
            <a:r>
              <a:rPr lang="zh-CN" altLang="en-US" sz="2400" b="1" dirty="0">
                <a:latin typeface="Times New Roman" panose="02020603050405020304" pitchFamily="18" charset="0"/>
              </a:rPr>
              <a:t>和</a:t>
            </a:r>
            <a:r>
              <a:rPr lang="en-US" altLang="zh-CN" sz="2400" b="1" dirty="0">
                <a:latin typeface="Times New Roman" panose="02020603050405020304" pitchFamily="18" charset="0"/>
              </a:rPr>
              <a:t>throw(</a:t>
            </a:r>
            <a:r>
              <a:rPr lang="zh-CN" altLang="en-US" sz="2400" b="1" dirty="0">
                <a:latin typeface="Times New Roman" panose="02020603050405020304" pitchFamily="18" charset="0"/>
              </a:rPr>
              <a:t> </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可以出现在任何函数的后面，包括</a:t>
            </a:r>
            <a:r>
              <a:rPr lang="en-US" altLang="zh-CN" sz="2400" b="1" dirty="0" err="1">
                <a:latin typeface="Times New Roman" panose="02020603050405020304" pitchFamily="18" charset="0"/>
              </a:rPr>
              <a:t>constexpr</a:t>
            </a:r>
            <a:r>
              <a:rPr lang="zh-CN" altLang="en-US" sz="2400" b="1" dirty="0">
                <a:latin typeface="Times New Roman" panose="02020603050405020304" pitchFamily="18" charset="0"/>
              </a:rPr>
              <a:t>函数和</a:t>
            </a:r>
            <a:r>
              <a:rPr lang="en-US" altLang="zh-CN" sz="2400" b="1" dirty="0">
                <a:latin typeface="Times New Roman" panose="02020603050405020304" pitchFamily="18" charset="0"/>
              </a:rPr>
              <a:t>Lambda</a:t>
            </a:r>
            <a:r>
              <a:rPr lang="zh-CN" altLang="en-US" sz="2400" b="1" dirty="0">
                <a:latin typeface="Times New Roman" panose="02020603050405020304" pitchFamily="18" charset="0"/>
              </a:rPr>
              <a:t>表达式的参数表后面。但</a:t>
            </a:r>
            <a:r>
              <a:rPr lang="en-US" altLang="zh-CN" sz="2400" b="1" dirty="0">
                <a:latin typeface="Times New Roman" panose="02020603050405020304" pitchFamily="18" charset="0"/>
              </a:rPr>
              <a:t> throw(</a:t>
            </a:r>
            <a:r>
              <a:rPr lang="zh-CN" altLang="en-US" sz="2400" b="1" dirty="0">
                <a:latin typeface="Times New Roman" panose="02020603050405020304" pitchFamily="18" charset="0"/>
              </a:rPr>
              <a:t>除</a:t>
            </a:r>
            <a:r>
              <a:rPr lang="en-US" altLang="zh-CN" sz="2400" b="1" dirty="0">
                <a:latin typeface="Times New Roman" panose="02020603050405020304" pitchFamily="18" charset="0"/>
              </a:rPr>
              <a:t>void</a:t>
            </a:r>
            <a:r>
              <a:rPr lang="zh-CN" altLang="en-US" sz="2400" b="1" dirty="0">
                <a:latin typeface="Times New Roman" panose="02020603050405020304" pitchFamily="18" charset="0"/>
              </a:rPr>
              <a:t>外的类型参数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不应出现在</a:t>
            </a:r>
            <a:r>
              <a:rPr lang="en-US" altLang="zh-CN" sz="2400" b="1" dirty="0" err="1">
                <a:latin typeface="Times New Roman" panose="02020603050405020304" pitchFamily="18" charset="0"/>
              </a:rPr>
              <a:t>constexpr</a:t>
            </a:r>
            <a:r>
              <a:rPr lang="zh-CN" altLang="en-US" sz="2400" b="1" dirty="0">
                <a:latin typeface="Times New Roman" panose="02020603050405020304" pitchFamily="18" charset="0"/>
              </a:rPr>
              <a:t>函数的参数表后面，并且</a:t>
            </a:r>
            <a:r>
              <a:rPr lang="en-US" altLang="zh-CN" sz="2400" b="1" dirty="0" err="1">
                <a:latin typeface="Times New Roman" panose="02020603050405020304" pitchFamily="18" charset="0"/>
              </a:rPr>
              <a:t>constexpr</a:t>
            </a:r>
            <a:r>
              <a:rPr lang="zh-CN" altLang="en-US" sz="2400" b="1" dirty="0">
                <a:latin typeface="Times New Roman" panose="02020603050405020304" pitchFamily="18" charset="0"/>
              </a:rPr>
              <a:t>函数也不能抛出异常，否则不能优化生成常量表达式。</a:t>
            </a:r>
          </a:p>
        </p:txBody>
      </p:sp>
    </p:spTree>
    <p:extLst>
      <p:ext uri="{BB962C8B-B14F-4D97-AF65-F5344CB8AC3E}">
        <p14:creationId xmlns:p14="http://schemas.microsoft.com/office/powerpoint/2010/main" val="3805391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CC87EF3D-4B79-4BFB-A689-FD7B96FD9B3F}"/>
              </a:ext>
            </a:extLst>
          </p:cNvPr>
          <p:cNvSpPr txBox="1"/>
          <p:nvPr/>
        </p:nvSpPr>
        <p:spPr>
          <a:xfrm>
            <a:off x="973124" y="1671470"/>
            <a:ext cx="9932564" cy="4247317"/>
          </a:xfrm>
          <a:prstGeom prst="rect">
            <a:avLst/>
          </a:prstGeom>
          <a:noFill/>
        </p:spPr>
        <p:txBody>
          <a:bodyPr wrap="square">
            <a:spAutoFit/>
          </a:bodyPr>
          <a:lstStyle/>
          <a:p>
            <a:r>
              <a:rPr lang="en-US" altLang="zh-CN" dirty="0"/>
              <a:t>class STACK {</a:t>
            </a:r>
          </a:p>
          <a:p>
            <a:r>
              <a:rPr lang="en-US" altLang="zh-CN" dirty="0"/>
              <a:t>    int* const  </a:t>
            </a:r>
            <a:r>
              <a:rPr lang="en-US" altLang="zh-CN" dirty="0" err="1"/>
              <a:t>elems</a:t>
            </a:r>
            <a:r>
              <a:rPr lang="en-US" altLang="zh-CN" dirty="0"/>
              <a:t>;			//</a:t>
            </a:r>
            <a:r>
              <a:rPr lang="zh-CN" altLang="en-US" dirty="0"/>
              <a:t>申请内存用于存放栈的元素</a:t>
            </a:r>
          </a:p>
          <a:p>
            <a:r>
              <a:rPr lang="zh-CN" altLang="en-US" dirty="0"/>
              <a:t>    </a:t>
            </a:r>
            <a:r>
              <a:rPr lang="en-US" altLang="zh-CN" dirty="0"/>
              <a:t>const int   max;			//</a:t>
            </a:r>
            <a:r>
              <a:rPr lang="zh-CN" altLang="en-US" dirty="0"/>
              <a:t>栈能存放的最大元素个数</a:t>
            </a:r>
          </a:p>
          <a:p>
            <a:r>
              <a:rPr lang="zh-CN" altLang="en-US" dirty="0"/>
              <a:t>    </a:t>
            </a:r>
            <a:r>
              <a:rPr lang="en-US" altLang="zh-CN" dirty="0"/>
              <a:t>int   pos;	        		//</a:t>
            </a:r>
            <a:r>
              <a:rPr lang="zh-CN" altLang="en-US" dirty="0"/>
              <a:t>栈实际已有元素个数，栈空时</a:t>
            </a:r>
            <a:r>
              <a:rPr lang="en-US" altLang="zh-CN" dirty="0"/>
              <a:t>pos=0;</a:t>
            </a:r>
          </a:p>
          <a:p>
            <a:r>
              <a:rPr lang="en-US" altLang="zh-CN" dirty="0"/>
              <a:t>public:</a:t>
            </a:r>
          </a:p>
          <a:p>
            <a:r>
              <a:rPr lang="en-US" altLang="zh-CN" dirty="0"/>
              <a:t>    STACK(int m);	  		//</a:t>
            </a:r>
            <a:r>
              <a:rPr lang="zh-CN" altLang="en-US" dirty="0"/>
              <a:t>初始化栈：最多存放</a:t>
            </a:r>
            <a:r>
              <a:rPr lang="en-US" altLang="zh-CN" dirty="0"/>
              <a:t>m</a:t>
            </a:r>
            <a:r>
              <a:rPr lang="zh-CN" altLang="en-US" dirty="0"/>
              <a:t>个元素</a:t>
            </a:r>
          </a:p>
          <a:p>
            <a:r>
              <a:rPr lang="zh-CN" altLang="en-US" dirty="0"/>
              <a:t>    </a:t>
            </a:r>
            <a:r>
              <a:rPr lang="en-US" altLang="zh-CN" dirty="0"/>
              <a:t>STACK(const STACK&amp; s); 	//</a:t>
            </a:r>
            <a:r>
              <a:rPr lang="zh-CN" altLang="en-US" dirty="0"/>
              <a:t>用栈</a:t>
            </a:r>
            <a:r>
              <a:rPr lang="en-US" altLang="zh-CN" dirty="0"/>
              <a:t>s</a:t>
            </a:r>
            <a:r>
              <a:rPr lang="zh-CN" altLang="en-US" dirty="0"/>
              <a:t>深拷贝构造新栈</a:t>
            </a:r>
          </a:p>
          <a:p>
            <a:r>
              <a:rPr lang="zh-CN" altLang="en-US" dirty="0"/>
              <a:t>    </a:t>
            </a:r>
            <a:r>
              <a:rPr lang="en-US" altLang="zh-CN" dirty="0"/>
              <a:t>STACK(STACK&amp;&amp; s)</a:t>
            </a:r>
            <a:r>
              <a:rPr lang="en-US" altLang="zh-CN" dirty="0" err="1"/>
              <a:t>noexcept</a:t>
            </a:r>
            <a:r>
              <a:rPr lang="en-US" altLang="zh-CN" dirty="0"/>
              <a:t>; //</a:t>
            </a:r>
            <a:r>
              <a:rPr lang="zh-CN" altLang="en-US" dirty="0"/>
              <a:t>用栈</a:t>
            </a:r>
            <a:r>
              <a:rPr lang="en-US" altLang="zh-CN" dirty="0"/>
              <a:t>s</a:t>
            </a:r>
            <a:r>
              <a:rPr lang="zh-CN" altLang="en-US" dirty="0"/>
              <a:t>浅拷贝构造新栈</a:t>
            </a:r>
          </a:p>
          <a:p>
            <a:r>
              <a:rPr lang="en-US" altLang="zh-CN" dirty="0"/>
              <a:t>    virtual ~STACK( )</a:t>
            </a:r>
            <a:r>
              <a:rPr lang="en-US" altLang="zh-CN" dirty="0" err="1"/>
              <a:t>noexcept</a:t>
            </a:r>
            <a:r>
              <a:rPr lang="en-US" altLang="zh-CN" dirty="0"/>
              <a:t>;	//</a:t>
            </a:r>
            <a:r>
              <a:rPr lang="zh-CN" altLang="en-US" dirty="0"/>
              <a:t>销毁栈</a:t>
            </a:r>
          </a:p>
          <a:p>
            <a:r>
              <a:rPr lang="en-US" altLang="zh-CN" dirty="0"/>
              <a:t>};</a:t>
            </a:r>
          </a:p>
          <a:p>
            <a:r>
              <a:rPr lang="en-US" altLang="zh-CN" dirty="0"/>
              <a:t>STACK::STACK(STACK&amp;&amp; s)</a:t>
            </a:r>
            <a:r>
              <a:rPr lang="en-US" altLang="zh-CN" dirty="0" err="1"/>
              <a:t>noexcept</a:t>
            </a:r>
            <a:r>
              <a:rPr lang="en-US" altLang="zh-CN" dirty="0"/>
              <a:t> : </a:t>
            </a:r>
            <a:r>
              <a:rPr lang="en-US" altLang="zh-CN" dirty="0" err="1"/>
              <a:t>elems</a:t>
            </a:r>
            <a:r>
              <a:rPr lang="en-US" altLang="zh-CN" dirty="0"/>
              <a:t>(</a:t>
            </a:r>
            <a:r>
              <a:rPr lang="en-US" altLang="zh-CN" dirty="0" err="1"/>
              <a:t>s.elems</a:t>
            </a:r>
            <a:r>
              <a:rPr lang="en-US" altLang="zh-CN" dirty="0"/>
              <a:t>), max(</a:t>
            </a:r>
            <a:r>
              <a:rPr lang="en-US" altLang="zh-CN" dirty="0" err="1"/>
              <a:t>s.max</a:t>
            </a:r>
            <a:r>
              <a:rPr lang="en-US" altLang="zh-CN" dirty="0"/>
              <a:t>), pos(</a:t>
            </a:r>
            <a:r>
              <a:rPr lang="en-US" altLang="zh-CN" dirty="0" err="1"/>
              <a:t>s.pos</a:t>
            </a:r>
            <a:r>
              <a:rPr lang="en-US" altLang="zh-CN" dirty="0"/>
              <a:t>)</a:t>
            </a:r>
          </a:p>
          <a:p>
            <a:r>
              <a:rPr lang="en-US" altLang="zh-CN" dirty="0"/>
              <a:t>{</a:t>
            </a:r>
          </a:p>
          <a:p>
            <a:r>
              <a:rPr lang="en-US" altLang="zh-CN" dirty="0"/>
              <a:t>    *(int**)&amp;</a:t>
            </a:r>
            <a:r>
              <a:rPr lang="en-US" altLang="zh-CN" dirty="0" err="1"/>
              <a:t>s.elems</a:t>
            </a:r>
            <a:r>
              <a:rPr lang="en-US" altLang="zh-CN" dirty="0"/>
              <a:t> = </a:t>
            </a:r>
            <a:r>
              <a:rPr lang="en-US" altLang="zh-CN" dirty="0" err="1"/>
              <a:t>nullptr</a:t>
            </a:r>
            <a:r>
              <a:rPr lang="en-US" altLang="zh-CN" dirty="0"/>
              <a:t>;	//</a:t>
            </a:r>
            <a:r>
              <a:rPr lang="zh-CN" altLang="en-US" dirty="0"/>
              <a:t>等价于</a:t>
            </a:r>
            <a:r>
              <a:rPr lang="en-US" altLang="zh-CN" dirty="0"/>
              <a:t>(int*&amp;)</a:t>
            </a:r>
            <a:r>
              <a:rPr lang="en-US" altLang="zh-CN" dirty="0" err="1"/>
              <a:t>s.elems</a:t>
            </a:r>
            <a:r>
              <a:rPr lang="en-US" altLang="zh-CN" dirty="0"/>
              <a:t> = </a:t>
            </a:r>
            <a:r>
              <a:rPr lang="en-US" altLang="zh-CN" dirty="0" err="1"/>
              <a:t>nullptr</a:t>
            </a:r>
            <a:r>
              <a:rPr lang="en-US" altLang="zh-CN" dirty="0"/>
              <a:t>;</a:t>
            </a:r>
          </a:p>
          <a:p>
            <a:r>
              <a:rPr lang="en-US" altLang="zh-CN" dirty="0"/>
              <a:t>    *(int*)&amp;</a:t>
            </a:r>
            <a:r>
              <a:rPr lang="en-US" altLang="zh-CN" dirty="0" err="1"/>
              <a:t>s.max</a:t>
            </a:r>
            <a:r>
              <a:rPr lang="en-US" altLang="zh-CN" dirty="0"/>
              <a:t> = </a:t>
            </a:r>
            <a:r>
              <a:rPr lang="en-US" altLang="zh-CN" dirty="0" err="1"/>
              <a:t>s.pos</a:t>
            </a:r>
            <a:r>
              <a:rPr lang="en-US" altLang="zh-CN" dirty="0"/>
              <a:t> = 0;	//</a:t>
            </a:r>
            <a:r>
              <a:rPr lang="zh-CN" altLang="en-US" dirty="0"/>
              <a:t>等价于</a:t>
            </a:r>
            <a:r>
              <a:rPr lang="en-US" altLang="zh-CN" dirty="0"/>
              <a:t>(int&amp;) </a:t>
            </a:r>
            <a:r>
              <a:rPr lang="en-US" altLang="zh-CN" dirty="0" err="1"/>
              <a:t>s.max</a:t>
            </a:r>
            <a:r>
              <a:rPr lang="en-US" altLang="zh-CN" dirty="0"/>
              <a:t> = </a:t>
            </a:r>
            <a:r>
              <a:rPr lang="en-US" altLang="zh-CN" dirty="0" err="1"/>
              <a:t>s.pos</a:t>
            </a:r>
            <a:r>
              <a:rPr lang="en-US" altLang="zh-CN" dirty="0"/>
              <a:t> = 0;</a:t>
            </a:r>
          </a:p>
          <a:p>
            <a:r>
              <a:rPr lang="en-US" altLang="zh-CN" dirty="0"/>
              <a:t>}</a:t>
            </a:r>
          </a:p>
        </p:txBody>
      </p:sp>
    </p:spTree>
    <p:extLst>
      <p:ext uri="{BB962C8B-B14F-4D97-AF65-F5344CB8AC3E}">
        <p14:creationId xmlns:p14="http://schemas.microsoft.com/office/powerpoint/2010/main" val="131776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10.1 </a:t>
            </a:r>
            <a:r>
              <a:rPr lang="zh-CN" altLang="zh-CN" dirty="0"/>
              <a:t>异常处理</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00800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异常：一种意外破坏程序正常处理流程的事件</a:t>
            </a:r>
            <a:r>
              <a:rPr lang="zh-CN" altLang="zh-CN" sz="2400" b="1" dirty="0">
                <a:latin typeface="Times New Roman" panose="02020603050405020304" pitchFamily="18" charset="0"/>
              </a:rPr>
              <a:t>、由硬件或者软件触发的事件</a:t>
            </a:r>
            <a:r>
              <a:rPr lang="zh-CN" altLang="en-US" sz="2400" b="1" dirty="0">
                <a:latin typeface="Times New Roman" panose="02020603050405020304" pitchFamily="18" charset="0"/>
              </a:rPr>
              <a:t>。</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异常处理可以将错误处理流程同正常业务处理流程分离，从而使程序的正常业务处理流程更加清晰顺畅。</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异常发生后自动析构调用链中的所有对象，这也使程序降低了内存泄漏的风险。</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由软件引发的异常用</a:t>
            </a:r>
            <a:r>
              <a:rPr lang="en-US" altLang="zh-CN" sz="2400" b="1" dirty="0">
                <a:latin typeface="Times New Roman" panose="02020603050405020304" pitchFamily="18" charset="0"/>
              </a:rPr>
              <a:t>throw</a:t>
            </a:r>
            <a:r>
              <a:rPr lang="zh-CN" altLang="en-US" sz="2400" b="1" dirty="0">
                <a:latin typeface="Times New Roman" panose="02020603050405020304" pitchFamily="18" charset="0"/>
              </a:rPr>
              <a:t>语句抛出，</a:t>
            </a:r>
            <a:r>
              <a:rPr lang="zh-CN" altLang="zh-CN" sz="2400" b="1" dirty="0">
                <a:latin typeface="Times New Roman" panose="02020603050405020304" pitchFamily="18" charset="0"/>
              </a:rPr>
              <a:t>会在</a:t>
            </a:r>
            <a:r>
              <a:rPr lang="zh-CN" altLang="en-US" sz="2400" b="1" dirty="0">
                <a:latin typeface="Times New Roman" panose="02020603050405020304" pitchFamily="18" charset="0"/>
              </a:rPr>
              <a:t>抛出</a:t>
            </a:r>
            <a:r>
              <a:rPr lang="zh-CN" altLang="zh-CN" sz="2400" b="1" dirty="0">
                <a:latin typeface="Times New Roman" panose="02020603050405020304" pitchFamily="18" charset="0"/>
              </a:rPr>
              <a:t>点建立一个描述异常的对象</a:t>
            </a:r>
            <a:r>
              <a:rPr lang="zh-CN" altLang="en-US" sz="2400" b="1" dirty="0">
                <a:latin typeface="Times New Roman" panose="02020603050405020304" pitchFamily="18" charset="0"/>
              </a:rPr>
              <a:t>，由</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捕获相应类型的异常。</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参数</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中，不能出现无址引用类型的参数。</a:t>
            </a:r>
          </a:p>
        </p:txBody>
      </p:sp>
    </p:spTree>
    <p:extLst>
      <p:ext uri="{BB962C8B-B14F-4D97-AF65-F5344CB8AC3E}">
        <p14:creationId xmlns:p14="http://schemas.microsoft.com/office/powerpoint/2010/main" val="1769782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a:t>
            </a:r>
            <a:r>
              <a:rPr lang="zh-CN" altLang="en-US" dirty="0"/>
              <a:t> </a:t>
            </a:r>
            <a:r>
              <a:rPr lang="en-US" altLang="zh-CN" dirty="0"/>
              <a:t>4  </a:t>
            </a:r>
            <a:r>
              <a:rPr lang="zh-CN" altLang="en-US" dirty="0"/>
              <a:t>异常类型</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10008066" cy="3008003"/>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提供了一个标准的异常类型</a:t>
            </a:r>
            <a:r>
              <a:rPr lang="en-US" altLang="zh-CN" sz="2400" b="1" dirty="0">
                <a:latin typeface="Times New Roman" panose="02020603050405020304" pitchFamily="18" charset="0"/>
              </a:rPr>
              <a:t>exception</a:t>
            </a:r>
            <a:r>
              <a:rPr lang="zh-CN" altLang="en-US" sz="2400" b="1" dirty="0">
                <a:latin typeface="Times New Roman" panose="02020603050405020304" pitchFamily="18" charset="0"/>
              </a:rPr>
              <a:t>，以作为标准类库引发的异常类型的基类，</a:t>
            </a:r>
            <a:r>
              <a:rPr lang="en-US" altLang="zh-CN" sz="2400" b="1" dirty="0">
                <a:latin typeface="Times New Roman" panose="02020603050405020304" pitchFamily="18" charset="0"/>
              </a:rPr>
              <a:t>exception</a:t>
            </a:r>
            <a:r>
              <a:rPr lang="zh-CN" altLang="en-US" sz="2400" b="1" dirty="0">
                <a:latin typeface="Times New Roman" panose="02020603050405020304" pitchFamily="18" charset="0"/>
              </a:rPr>
              <a:t>等异常由标准名字空间</a:t>
            </a:r>
            <a:r>
              <a:rPr lang="en-US" altLang="zh-CN" sz="2400" b="1" dirty="0">
                <a:latin typeface="Times New Roman" panose="02020603050405020304" pitchFamily="18" charset="0"/>
              </a:rPr>
              <a:t>std</a:t>
            </a:r>
            <a:r>
              <a:rPr lang="zh-CN" altLang="en-US" sz="2400" b="1" dirty="0">
                <a:latin typeface="Times New Roman" panose="02020603050405020304" pitchFamily="18" charset="0"/>
              </a:rPr>
              <a:t>提供。</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exception</a:t>
            </a:r>
            <a:r>
              <a:rPr lang="zh-CN" altLang="en-US" sz="2400" b="1" dirty="0">
                <a:latin typeface="Times New Roman" panose="02020603050405020304" pitchFamily="18" charset="0"/>
              </a:rPr>
              <a:t>的函数成员不再引发任何异常。</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函数成员</a:t>
            </a:r>
            <a:r>
              <a:rPr lang="en-US" altLang="zh-CN" sz="2400" b="1" dirty="0">
                <a:latin typeface="Times New Roman" panose="02020603050405020304" pitchFamily="18" charset="0"/>
              </a:rPr>
              <a:t>what( )</a:t>
            </a:r>
            <a:r>
              <a:rPr lang="zh-CN" altLang="en-US" sz="2400" b="1" dirty="0">
                <a:latin typeface="Times New Roman" panose="02020603050405020304" pitchFamily="18" charset="0"/>
              </a:rPr>
              <a:t>返回一个只读字符串，该字符串的值没有被构造函数初始化，因此必须在派生类中重新定义函数成员</a:t>
            </a:r>
            <a:r>
              <a:rPr lang="en-US" altLang="zh-CN" sz="2400" b="1" dirty="0">
                <a:latin typeface="Times New Roman" panose="02020603050405020304" pitchFamily="18" charset="0"/>
              </a:rPr>
              <a:t>what( )</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异常类</a:t>
            </a:r>
            <a:r>
              <a:rPr lang="en-US" altLang="zh-CN" sz="2400" b="1" dirty="0">
                <a:latin typeface="Times New Roman" panose="02020603050405020304" pitchFamily="18" charset="0"/>
              </a:rPr>
              <a:t>exception</a:t>
            </a:r>
            <a:r>
              <a:rPr lang="zh-CN" altLang="en-US" sz="2400" b="1" dirty="0">
                <a:latin typeface="Times New Roman" panose="02020603050405020304" pitchFamily="18" charset="0"/>
              </a:rPr>
              <a:t>提供了处理异常的标准框架，应用程序自定义的异常对象应当自</a:t>
            </a:r>
            <a:r>
              <a:rPr lang="en-US" altLang="zh-CN" sz="2400" b="1" dirty="0">
                <a:latin typeface="Times New Roman" panose="02020603050405020304" pitchFamily="18" charset="0"/>
              </a:rPr>
              <a:t>exception</a:t>
            </a:r>
            <a:r>
              <a:rPr lang="zh-CN" altLang="en-US" sz="2400" b="1" dirty="0">
                <a:latin typeface="Times New Roman" panose="02020603050405020304" pitchFamily="18" charset="0"/>
              </a:rPr>
              <a:t>继承。</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在</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有父子关系的多个异常对象时，应注意</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顺序。</a:t>
            </a:r>
          </a:p>
        </p:txBody>
      </p:sp>
    </p:spTree>
    <p:extLst>
      <p:ext uri="{BB962C8B-B14F-4D97-AF65-F5344CB8AC3E}">
        <p14:creationId xmlns:p14="http://schemas.microsoft.com/office/powerpoint/2010/main" val="1452273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a:t>
            </a:r>
            <a:r>
              <a:rPr lang="zh-CN" altLang="en-US" dirty="0"/>
              <a:t> </a:t>
            </a:r>
            <a:r>
              <a:rPr lang="en-US" altLang="zh-CN" dirty="0"/>
              <a:t>4  </a:t>
            </a:r>
            <a:r>
              <a:rPr lang="zh-CN" altLang="en-US" dirty="0"/>
              <a:t>异常对象的析构</a:t>
            </a:r>
          </a:p>
        </p:txBody>
      </p:sp>
      <p:sp>
        <p:nvSpPr>
          <p:cNvPr id="6" name="文本框 5">
            <a:extLst>
              <a:ext uri="{FF2B5EF4-FFF2-40B4-BE49-F238E27FC236}">
                <a16:creationId xmlns:a16="http://schemas.microsoft.com/office/drawing/2014/main" id="{2845B5B1-E0D9-48D9-A8B5-77F96D442EE8}"/>
              </a:ext>
            </a:extLst>
          </p:cNvPr>
          <p:cNvSpPr txBox="1"/>
          <p:nvPr/>
        </p:nvSpPr>
        <p:spPr>
          <a:xfrm>
            <a:off x="838200" y="2438911"/>
            <a:ext cx="10008066" cy="3276282"/>
          </a:xfrm>
          <a:prstGeom prst="rect">
            <a:avLst/>
          </a:prstGeom>
          <a:noFill/>
        </p:spPr>
        <p:txBody>
          <a:bodyPr wrap="square">
            <a:spAutoFit/>
          </a:bodyPr>
          <a:lstStyle/>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如果是通过</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产生的指针类型的异常，在</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处理过程捕获后，通常应使用合适的</a:t>
            </a:r>
            <a:r>
              <a:rPr lang="en-US" altLang="zh-CN" sz="2400" b="1" dirty="0">
                <a:latin typeface="Times New Roman" panose="02020603050405020304" pitchFamily="18" charset="0"/>
              </a:rPr>
              <a:t>delete</a:t>
            </a:r>
            <a:r>
              <a:rPr lang="zh-CN" altLang="en-US" sz="2400" b="1" dirty="0">
                <a:latin typeface="Times New Roman" panose="02020603050405020304" pitchFamily="18" charset="0"/>
              </a:rPr>
              <a:t>释放内存，否则可能造成内存泄漏。</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如果继续传播指针类型的异常，则可以不使用</a:t>
            </a:r>
            <a:r>
              <a:rPr lang="en-US" altLang="zh-CN" sz="2400" b="1" dirty="0">
                <a:latin typeface="Times New Roman" panose="02020603050405020304" pitchFamily="18" charset="0"/>
              </a:rPr>
              <a:t>delete</a:t>
            </a:r>
            <a:r>
              <a:rPr lang="zh-CN" altLang="en-US" sz="2400" b="1" dirty="0">
                <a:latin typeface="Times New Roman" panose="02020603050405020304" pitchFamily="18" charset="0"/>
              </a:rPr>
              <a:t>。</a:t>
            </a: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从最内层被调函数抛出异常到外层调用函数的</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处理过程捕获异常，由此形成的函数调用链所有局部对象都会被自动析构，因此使用异常处理机制能在一定程度上防止内存泄漏。但是，调用链中的指针通过</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分配的内存不会自动释放。</a:t>
            </a:r>
            <a:endParaRPr lang="en-US" altLang="zh-CN" sz="2400" b="1" dirty="0">
              <a:latin typeface="Times New Roman" panose="02020603050405020304" pitchFamily="18" charset="0"/>
            </a:endParaRPr>
          </a:p>
          <a:p>
            <a:pPr marL="228600"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特殊情况在产生异常对象的过程中也会出现内存泄漏情况：未完成构造的对象。例</a:t>
            </a:r>
            <a:r>
              <a:rPr lang="en-US" altLang="zh-CN" sz="2400" b="1" dirty="0">
                <a:latin typeface="Times New Roman" panose="02020603050405020304" pitchFamily="18" charset="0"/>
              </a:rPr>
              <a:t>10.8</a:t>
            </a: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39582808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185E2E1F-11C8-483A-BA3F-8FFBAB3C57EF}"/>
              </a:ext>
            </a:extLst>
          </p:cNvPr>
          <p:cNvSpPr txBox="1"/>
          <p:nvPr/>
        </p:nvSpPr>
        <p:spPr>
          <a:xfrm>
            <a:off x="639659" y="2153217"/>
            <a:ext cx="9645243" cy="3970318"/>
          </a:xfrm>
          <a:prstGeom prst="rect">
            <a:avLst/>
          </a:prstGeom>
          <a:noFill/>
        </p:spPr>
        <p:txBody>
          <a:bodyPr wrap="square">
            <a:spAutoFit/>
          </a:bodyPr>
          <a:lstStyle/>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#include &lt;exception&gt;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#include &lt;iostream&gt;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using namespace std;</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class EPISTLE : exception {	//</a:t>
            </a:r>
            <a:r>
              <a:rPr lang="zh-CN" altLang="zh-CN" sz="1800" dirty="0">
                <a:effectLst/>
                <a:latin typeface="Times New Roman" panose="02020603050405020304" pitchFamily="18" charset="0"/>
                <a:ea typeface="方正书宋简体"/>
                <a:cs typeface="Consolas" panose="020B0609020204030204" pitchFamily="49" charset="0"/>
              </a:rPr>
              <a:t>定义异常对象的类型</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public:</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EPISTLE(const char* s) :exception(s) { </a:t>
            </a:r>
            <a:r>
              <a:rPr lang="en-US" altLang="zh-CN" sz="1800" dirty="0" err="1">
                <a:effectLst/>
                <a:latin typeface="Times New Roman" panose="02020603050405020304" pitchFamily="18" charset="0"/>
                <a:ea typeface="方正书宋简体"/>
                <a:cs typeface="Consolas" panose="020B0609020204030204" pitchFamily="49" charset="0"/>
              </a:rPr>
              <a:t>cout</a:t>
            </a:r>
            <a:r>
              <a:rPr lang="en-US" altLang="zh-CN" sz="1800" dirty="0">
                <a:effectLst/>
                <a:latin typeface="Times New Roman" panose="02020603050405020304" pitchFamily="18" charset="0"/>
                <a:ea typeface="方正书宋简体"/>
                <a:cs typeface="Consolas" panose="020B0609020204030204" pitchFamily="49" charset="0"/>
              </a:rPr>
              <a:t>&lt;&lt;"Construct: " &lt;&lt; s;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~EPISTLE( )</a:t>
            </a:r>
            <a:r>
              <a:rPr lang="en-US" altLang="zh-CN" sz="1800" dirty="0" err="1">
                <a:effectLst/>
                <a:latin typeface="Times New Roman" panose="02020603050405020304" pitchFamily="18" charset="0"/>
                <a:ea typeface="方正书宋简体"/>
                <a:cs typeface="Consolas" panose="020B0609020204030204" pitchFamily="49" charset="0"/>
              </a:rPr>
              <a:t>noexcept</a:t>
            </a:r>
            <a:r>
              <a:rPr lang="en-US" altLang="zh-CN" sz="1800" dirty="0">
                <a:effectLst/>
                <a:latin typeface="Times New Roman" panose="02020603050405020304" pitchFamily="18" charset="0"/>
                <a:ea typeface="方正书宋简体"/>
                <a:cs typeface="Consolas" panose="020B0609020204030204" pitchFamily="49" charset="0"/>
              </a:rPr>
              <a:t> { </a:t>
            </a:r>
            <a:r>
              <a:rPr lang="en-US" altLang="zh-CN" sz="1800" dirty="0" err="1">
                <a:effectLst/>
                <a:latin typeface="Times New Roman" panose="02020603050405020304" pitchFamily="18" charset="0"/>
                <a:ea typeface="方正书宋简体"/>
                <a:cs typeface="Consolas" panose="020B0609020204030204" pitchFamily="49" charset="0"/>
              </a:rPr>
              <a:t>cout</a:t>
            </a:r>
            <a:r>
              <a:rPr lang="en-US" altLang="zh-CN" sz="1800" dirty="0">
                <a:effectLst/>
                <a:latin typeface="Times New Roman" panose="02020603050405020304" pitchFamily="18" charset="0"/>
                <a:ea typeface="方正书宋简体"/>
                <a:cs typeface="Consolas" panose="020B0609020204030204" pitchFamily="49" charset="0"/>
              </a:rPr>
              <a:t> &lt;&lt; "Destruct: " &lt;&lt; exception::what( );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const char* what( )const throw( ) { return exception::what( );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void h( )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EPISTLE h("I am in h( )\n");</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throw new EPISTLE("I have throw an exception\n");</a:t>
            </a:r>
            <a:endParaRPr lang="en-US" altLang="zh-CN" dirty="0">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endParaRPr lang="zh-CN" altLang="zh-CN" sz="1800" dirty="0">
              <a:effectLst/>
              <a:latin typeface="Times New Roman" panose="02020603050405020304" pitchFamily="18" charset="0"/>
              <a:ea typeface="方正书宋简体"/>
              <a:cs typeface="Consolas" panose="020B0609020204030204" pitchFamily="49" charset="0"/>
            </a:endParaRPr>
          </a:p>
        </p:txBody>
      </p:sp>
      <p:sp>
        <p:nvSpPr>
          <p:cNvPr id="6" name="文本框 5">
            <a:extLst>
              <a:ext uri="{FF2B5EF4-FFF2-40B4-BE49-F238E27FC236}">
                <a16:creationId xmlns:a16="http://schemas.microsoft.com/office/drawing/2014/main" id="{292B8D3C-C5AA-4D8F-94CC-5C574439E852}"/>
              </a:ext>
            </a:extLst>
          </p:cNvPr>
          <p:cNvSpPr txBox="1"/>
          <p:nvPr/>
        </p:nvSpPr>
        <p:spPr>
          <a:xfrm>
            <a:off x="797169" y="1737286"/>
            <a:ext cx="6142892" cy="369332"/>
          </a:xfrm>
          <a:prstGeom prst="rect">
            <a:avLst/>
          </a:prstGeom>
          <a:noFill/>
        </p:spPr>
        <p:txBody>
          <a:bodyPr wrap="square">
            <a:spAutoFit/>
          </a:bodyPr>
          <a:lstStyle/>
          <a:p>
            <a:r>
              <a:rPr lang="en-US" altLang="zh-CN" dirty="0"/>
              <a:t>【</a:t>
            </a:r>
            <a:r>
              <a:rPr lang="zh-CN" altLang="en-US" dirty="0"/>
              <a:t>例</a:t>
            </a:r>
            <a:r>
              <a:rPr lang="en-US" altLang="zh-CN" dirty="0"/>
              <a:t>10.7】</a:t>
            </a:r>
            <a:r>
              <a:rPr lang="zh-CN" altLang="en-US" dirty="0"/>
              <a:t>局部对象的析构过程</a:t>
            </a:r>
          </a:p>
        </p:txBody>
      </p:sp>
    </p:spTree>
    <p:extLst>
      <p:ext uri="{BB962C8B-B14F-4D97-AF65-F5344CB8AC3E}">
        <p14:creationId xmlns:p14="http://schemas.microsoft.com/office/powerpoint/2010/main" val="3763527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0C42CFA3-1401-45EC-A84C-1A75E4EBE2E5}"/>
              </a:ext>
            </a:extLst>
          </p:cNvPr>
          <p:cNvSpPr txBox="1"/>
          <p:nvPr/>
        </p:nvSpPr>
        <p:spPr>
          <a:xfrm>
            <a:off x="838200" y="1903544"/>
            <a:ext cx="6153324" cy="2585323"/>
          </a:xfrm>
          <a:prstGeom prst="rect">
            <a:avLst/>
          </a:prstGeom>
          <a:noFill/>
        </p:spPr>
        <p:txBody>
          <a:bodyPr wrap="square">
            <a:spAutoFit/>
          </a:bodyPr>
          <a:lstStyle/>
          <a:p>
            <a:r>
              <a:rPr lang="en-US" altLang="zh-CN" dirty="0"/>
              <a:t>void g( ) {   EPISTLE g("I am in g( )\n");  h( );  }</a:t>
            </a:r>
          </a:p>
          <a:p>
            <a:r>
              <a:rPr lang="en-US" altLang="zh-CN" dirty="0"/>
              <a:t>void f( ) {	EPISTLE f("I am in f( )\n");  	g( );  }</a:t>
            </a:r>
          </a:p>
          <a:p>
            <a:r>
              <a:rPr lang="en-US" altLang="zh-CN" dirty="0"/>
              <a:t>void main(void) {</a:t>
            </a:r>
          </a:p>
          <a:p>
            <a:r>
              <a:rPr lang="en-US" altLang="zh-CN" dirty="0"/>
              <a:t>    try {  	f( );    }</a:t>
            </a:r>
          </a:p>
          <a:p>
            <a:r>
              <a:rPr lang="en-US" altLang="zh-CN" dirty="0"/>
              <a:t>    catch (const EPISTLE * m) {</a:t>
            </a:r>
          </a:p>
          <a:p>
            <a:r>
              <a:rPr lang="en-US" altLang="zh-CN" dirty="0"/>
              <a:t>        </a:t>
            </a:r>
            <a:r>
              <a:rPr lang="en-US" altLang="zh-CN" dirty="0" err="1"/>
              <a:t>cout</a:t>
            </a:r>
            <a:r>
              <a:rPr lang="en-US" altLang="zh-CN" dirty="0"/>
              <a:t> &lt;&lt; m-&gt;what( );</a:t>
            </a:r>
          </a:p>
          <a:p>
            <a:r>
              <a:rPr lang="en-US" altLang="zh-CN" dirty="0"/>
              <a:t>        delete m;</a:t>
            </a:r>
          </a:p>
          <a:p>
            <a:r>
              <a:rPr lang="en-US" altLang="zh-CN" dirty="0"/>
              <a:t>    }</a:t>
            </a:r>
          </a:p>
          <a:p>
            <a:r>
              <a:rPr lang="en-US" altLang="zh-CN" dirty="0"/>
              <a:t>}</a:t>
            </a:r>
            <a:endParaRPr lang="zh-CN" altLang="en-US" dirty="0"/>
          </a:p>
        </p:txBody>
      </p:sp>
      <p:sp>
        <p:nvSpPr>
          <p:cNvPr id="6" name="文本框 5">
            <a:extLst>
              <a:ext uri="{FF2B5EF4-FFF2-40B4-BE49-F238E27FC236}">
                <a16:creationId xmlns:a16="http://schemas.microsoft.com/office/drawing/2014/main" id="{0EC3B258-E2DA-4813-AC47-7B61792111B9}"/>
              </a:ext>
            </a:extLst>
          </p:cNvPr>
          <p:cNvSpPr txBox="1"/>
          <p:nvPr/>
        </p:nvSpPr>
        <p:spPr>
          <a:xfrm>
            <a:off x="838200" y="4832059"/>
            <a:ext cx="9958431" cy="369332"/>
          </a:xfrm>
          <a:prstGeom prst="rect">
            <a:avLst/>
          </a:prstGeom>
          <a:noFill/>
        </p:spPr>
        <p:txBody>
          <a:bodyPr wrap="square" rtlCol="0">
            <a:spAutoFit/>
          </a:bodyPr>
          <a:lstStyle/>
          <a:p>
            <a:r>
              <a:rPr lang="en-US" altLang="zh-CN" dirty="0"/>
              <a:t>main()-&gt;f()-&gt;g()-&gt;h()-&gt;h</a:t>
            </a:r>
            <a:r>
              <a:rPr lang="zh-CN" altLang="en-US" dirty="0"/>
              <a:t>抛出异常</a:t>
            </a:r>
            <a:r>
              <a:rPr lang="en-US" altLang="zh-CN" dirty="0"/>
              <a:t>(</a:t>
            </a:r>
            <a:r>
              <a:rPr lang="zh-CN" altLang="en-US" dirty="0"/>
              <a:t>指针</a:t>
            </a:r>
            <a:r>
              <a:rPr lang="en-US" altLang="zh-CN" dirty="0"/>
              <a:t>)-&gt;</a:t>
            </a:r>
            <a:r>
              <a:rPr lang="zh-CN" altLang="en-US" dirty="0"/>
              <a:t>局部对象</a:t>
            </a:r>
            <a:r>
              <a:rPr lang="en-US" altLang="zh-CN" dirty="0"/>
              <a:t>h</a:t>
            </a:r>
            <a:r>
              <a:rPr lang="zh-CN" altLang="en-US" dirty="0"/>
              <a:t>、</a:t>
            </a:r>
            <a:r>
              <a:rPr lang="en-US" altLang="zh-CN" dirty="0"/>
              <a:t>g</a:t>
            </a:r>
            <a:r>
              <a:rPr lang="zh-CN" altLang="en-US" dirty="0"/>
              <a:t>、</a:t>
            </a:r>
            <a:r>
              <a:rPr lang="en-US" altLang="zh-CN" dirty="0"/>
              <a:t>f</a:t>
            </a:r>
            <a:r>
              <a:rPr lang="zh-CN" altLang="en-US" dirty="0"/>
              <a:t>依次析构</a:t>
            </a:r>
            <a:r>
              <a:rPr lang="en-US" altLang="zh-CN" dirty="0"/>
              <a:t>-&gt;main</a:t>
            </a:r>
            <a:r>
              <a:rPr lang="zh-CN" altLang="en-US" dirty="0"/>
              <a:t>捕获异常并</a:t>
            </a:r>
            <a:r>
              <a:rPr lang="en-US" altLang="zh-CN" dirty="0"/>
              <a:t>delete</a:t>
            </a:r>
            <a:endParaRPr lang="zh-CN" altLang="en-US" dirty="0"/>
          </a:p>
        </p:txBody>
      </p:sp>
    </p:spTree>
    <p:extLst>
      <p:ext uri="{BB962C8B-B14F-4D97-AF65-F5344CB8AC3E}">
        <p14:creationId xmlns:p14="http://schemas.microsoft.com/office/powerpoint/2010/main" val="3739363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10.6  </a:t>
            </a:r>
            <a:r>
              <a:rPr lang="zh-CN" altLang="zh-CN" dirty="0"/>
              <a:t>断言</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404522"/>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函数</a:t>
            </a:r>
            <a:r>
              <a:rPr lang="en-US" altLang="zh-CN" sz="2400" b="1" dirty="0">
                <a:latin typeface="Times New Roman" panose="02020603050405020304" pitchFamily="18" charset="0"/>
              </a:rPr>
              <a:t>assert(int)</a:t>
            </a:r>
            <a:r>
              <a:rPr lang="zh-CN" altLang="en-US" sz="2400" b="1" dirty="0">
                <a:latin typeface="Times New Roman" panose="02020603050405020304" pitchFamily="18" charset="0"/>
              </a:rPr>
              <a:t>在</a:t>
            </a:r>
            <a:r>
              <a:rPr lang="en-US" altLang="zh-CN" sz="2400" b="1" dirty="0" err="1">
                <a:latin typeface="Times New Roman" panose="02020603050405020304" pitchFamily="18" charset="0"/>
              </a:rPr>
              <a:t>assert.h</a:t>
            </a:r>
            <a:r>
              <a:rPr lang="zh-CN" altLang="en-US" sz="2400" b="1" dirty="0">
                <a:latin typeface="Times New Roman" panose="02020603050405020304" pitchFamily="18" charset="0"/>
              </a:rPr>
              <a:t>中定义。</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断言（</a:t>
            </a:r>
            <a:r>
              <a:rPr lang="en-US" altLang="zh-CN" sz="2400" b="1" dirty="0">
                <a:latin typeface="Times New Roman" panose="02020603050405020304" pitchFamily="18" charset="0"/>
              </a:rPr>
              <a:t>assert</a:t>
            </a:r>
            <a:r>
              <a:rPr lang="zh-CN" altLang="en-US" sz="2400" b="1" dirty="0">
                <a:latin typeface="Times New Roman" panose="02020603050405020304" pitchFamily="18" charset="0"/>
              </a:rPr>
              <a:t>）是一个带有整型参数的用于调试程序的函数，如果实参的值为真则程序继续执行。 </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否则，将输出断言表达式、断言所在代码文件名称以及断言所在程序的行号，然后调用</a:t>
            </a:r>
            <a:r>
              <a:rPr lang="en-US" altLang="zh-CN" sz="2400" b="1" dirty="0">
                <a:latin typeface="Times New Roman" panose="02020603050405020304" pitchFamily="18" charset="0"/>
              </a:rPr>
              <a:t>abort()</a:t>
            </a:r>
            <a:r>
              <a:rPr lang="zh-CN" altLang="en-US" sz="2400" b="1" dirty="0">
                <a:latin typeface="Times New Roman" panose="02020603050405020304" pitchFamily="18" charset="0"/>
              </a:rPr>
              <a:t>终止程序的执行。</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断言输出的代码文件名称包含路径（编译时值），运行时程序拷到其它目录也还是按原有路径输出代码文件名称。</a:t>
            </a:r>
            <a:r>
              <a:rPr lang="en-US" altLang="zh-CN" sz="2400" b="1" dirty="0">
                <a:latin typeface="Times New Roman" panose="02020603050405020304" pitchFamily="18" charset="0"/>
              </a:rPr>
              <a:t>assert()</a:t>
            </a:r>
            <a:r>
              <a:rPr lang="zh-CN" altLang="en-US" sz="2400" b="1" dirty="0">
                <a:latin typeface="Times New Roman" panose="02020603050405020304" pitchFamily="18" charset="0"/>
              </a:rPr>
              <a:t>在运行时检查断言。</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保留字</a:t>
            </a:r>
            <a:r>
              <a:rPr lang="en-US" altLang="zh-CN" sz="2400" b="1" dirty="0" err="1">
                <a:latin typeface="Times New Roman" panose="02020603050405020304" pitchFamily="18" charset="0"/>
              </a:rPr>
              <a:t>static_assert</a:t>
            </a:r>
            <a:r>
              <a:rPr lang="zh-CN" altLang="en-US" sz="2400" b="1" dirty="0">
                <a:latin typeface="Times New Roman" panose="02020603050405020304" pitchFamily="18" charset="0"/>
              </a:rPr>
              <a:t>定义的断言在编译时检查，为真时不终止编译运行。</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28221439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A38D8189-EA64-43AE-B3C5-525E2F8A9EC2}"/>
              </a:ext>
            </a:extLst>
          </p:cNvPr>
          <p:cNvSpPr txBox="1"/>
          <p:nvPr/>
        </p:nvSpPr>
        <p:spPr>
          <a:xfrm>
            <a:off x="908108" y="1830636"/>
            <a:ext cx="9964024" cy="4801314"/>
          </a:xfrm>
          <a:prstGeom prst="rect">
            <a:avLst/>
          </a:prstGeom>
          <a:noFill/>
        </p:spPr>
        <p:txBody>
          <a:bodyPr wrap="square">
            <a:spAutoFit/>
          </a:bodyPr>
          <a:lstStyle/>
          <a:p>
            <a:r>
              <a:rPr lang="en-US" altLang="zh-CN"/>
              <a:t>#include &lt;assert.h&gt;</a:t>
            </a:r>
          </a:p>
          <a:p>
            <a:r>
              <a:rPr lang="en-US" altLang="zh-CN"/>
              <a:t>#include &lt;stdio.h&gt;</a:t>
            </a:r>
          </a:p>
          <a:p>
            <a:r>
              <a:rPr lang="en-US" altLang="zh-CN"/>
              <a:t>#include &lt;stdlib.h&gt;</a:t>
            </a:r>
          </a:p>
          <a:p>
            <a:r>
              <a:rPr lang="en-US" altLang="zh-CN"/>
              <a:t>class  SET {</a:t>
            </a:r>
          </a:p>
          <a:p>
            <a:r>
              <a:rPr lang="en-US" altLang="zh-CN"/>
              <a:t>    int* elem, used, card;</a:t>
            </a:r>
          </a:p>
          <a:p>
            <a:r>
              <a:rPr lang="en-US" altLang="zh-CN"/>
              <a:t>public:</a:t>
            </a:r>
          </a:p>
          <a:p>
            <a:r>
              <a:rPr lang="en-US" altLang="zh-CN"/>
              <a:t>    SET(int card);</a:t>
            </a:r>
          </a:p>
          <a:p>
            <a:r>
              <a:rPr lang="en-US" altLang="zh-CN"/>
              <a:t>    virtual int has(int)const;</a:t>
            </a:r>
          </a:p>
          <a:p>
            <a:r>
              <a:rPr lang="en-US" altLang="zh-CN"/>
              <a:t>    virtual SET&amp; push (int);		//</a:t>
            </a:r>
            <a:r>
              <a:rPr lang="zh-CN" altLang="en-US"/>
              <a:t>插入一个元素</a:t>
            </a:r>
          </a:p>
          <a:p>
            <a:r>
              <a:rPr lang="zh-CN" altLang="en-US"/>
              <a:t>    </a:t>
            </a:r>
            <a:r>
              <a:rPr lang="en-US" altLang="zh-CN"/>
              <a:t>virtual ~SET( ) noexcept { if (elem) { delete elem;  elem = 0; } };</a:t>
            </a:r>
          </a:p>
          <a:p>
            <a:r>
              <a:rPr lang="en-US" altLang="zh-CN"/>
              <a:t>};</a:t>
            </a:r>
          </a:p>
          <a:p>
            <a:r>
              <a:rPr lang="en-US" altLang="zh-CN"/>
              <a:t>SET::SET(int c) {</a:t>
            </a:r>
          </a:p>
          <a:p>
            <a:r>
              <a:rPr lang="en-US" altLang="zh-CN"/>
              <a:t>    card = c;</a:t>
            </a:r>
          </a:p>
          <a:p>
            <a:r>
              <a:rPr lang="en-US" altLang="zh-CN"/>
              <a:t>    elem = new int[c];</a:t>
            </a:r>
          </a:p>
          <a:p>
            <a:r>
              <a:rPr lang="en-US" altLang="zh-CN"/>
              <a:t>    assert(elem);				//</a:t>
            </a:r>
            <a:r>
              <a:rPr lang="zh-CN" altLang="en-US"/>
              <a:t>当</a:t>
            </a:r>
            <a:r>
              <a:rPr lang="en-US" altLang="zh-CN"/>
              <a:t>elem</a:t>
            </a:r>
            <a:r>
              <a:rPr lang="zh-CN" altLang="en-US"/>
              <a:t>非空时继续执行</a:t>
            </a:r>
          </a:p>
          <a:p>
            <a:r>
              <a:rPr lang="zh-CN" altLang="en-US"/>
              <a:t>    </a:t>
            </a:r>
            <a:r>
              <a:rPr lang="en-US" altLang="zh-CN"/>
              <a:t>used = 0;</a:t>
            </a:r>
          </a:p>
          <a:p>
            <a:r>
              <a:rPr lang="en-US" altLang="zh-CN"/>
              <a:t>}</a:t>
            </a:r>
            <a:endParaRPr lang="en-US" altLang="zh-CN" dirty="0"/>
          </a:p>
        </p:txBody>
      </p:sp>
      <p:sp>
        <p:nvSpPr>
          <p:cNvPr id="8" name="文本框 7">
            <a:extLst>
              <a:ext uri="{FF2B5EF4-FFF2-40B4-BE49-F238E27FC236}">
                <a16:creationId xmlns:a16="http://schemas.microsoft.com/office/drawing/2014/main" id="{EA158446-2100-4A28-BE34-32FEAC9CC23E}"/>
              </a:ext>
            </a:extLst>
          </p:cNvPr>
          <p:cNvSpPr txBox="1"/>
          <p:nvPr/>
        </p:nvSpPr>
        <p:spPr>
          <a:xfrm>
            <a:off x="3017520" y="3057644"/>
            <a:ext cx="6156960" cy="369332"/>
          </a:xfrm>
          <a:prstGeom prst="rect">
            <a:avLst/>
          </a:prstGeom>
          <a:noFill/>
        </p:spPr>
        <p:txBody>
          <a:bodyPr wrap="square">
            <a:spAutoFit/>
          </a:bodyPr>
          <a:lstStyle/>
          <a:p>
            <a:r>
              <a:rPr lang="en-US" altLang="zh-CN" dirty="0"/>
              <a:t>【</a:t>
            </a:r>
            <a:r>
              <a:rPr lang="zh-CN" altLang="en-US" dirty="0"/>
              <a:t>例</a:t>
            </a:r>
            <a:r>
              <a:rPr lang="en-US" altLang="zh-CN" dirty="0"/>
              <a:t>10.9】</a:t>
            </a:r>
            <a:r>
              <a:rPr lang="zh-CN" altLang="en-US" dirty="0"/>
              <a:t>断言的用法</a:t>
            </a:r>
          </a:p>
        </p:txBody>
      </p:sp>
      <p:sp>
        <p:nvSpPr>
          <p:cNvPr id="9" name="文本框 8">
            <a:extLst>
              <a:ext uri="{FF2B5EF4-FFF2-40B4-BE49-F238E27FC236}">
                <a16:creationId xmlns:a16="http://schemas.microsoft.com/office/drawing/2014/main" id="{B140FABA-3BBD-4B51-AD48-71BD4F2BF0E8}"/>
              </a:ext>
            </a:extLst>
          </p:cNvPr>
          <p:cNvSpPr txBox="1"/>
          <p:nvPr/>
        </p:nvSpPr>
        <p:spPr>
          <a:xfrm>
            <a:off x="838200" y="1506022"/>
            <a:ext cx="6156960" cy="369332"/>
          </a:xfrm>
          <a:prstGeom prst="rect">
            <a:avLst/>
          </a:prstGeom>
          <a:noFill/>
        </p:spPr>
        <p:txBody>
          <a:bodyPr wrap="square">
            <a:spAutoFit/>
          </a:bodyPr>
          <a:lstStyle/>
          <a:p>
            <a:r>
              <a:rPr lang="en-US" altLang="zh-CN" dirty="0"/>
              <a:t>【</a:t>
            </a:r>
            <a:r>
              <a:rPr lang="zh-CN" altLang="en-US" dirty="0"/>
              <a:t>例</a:t>
            </a:r>
            <a:r>
              <a:rPr lang="en-US" altLang="zh-CN" dirty="0"/>
              <a:t>10.9】</a:t>
            </a:r>
            <a:r>
              <a:rPr lang="zh-CN" altLang="en-US" dirty="0"/>
              <a:t>断言的用法</a:t>
            </a:r>
          </a:p>
        </p:txBody>
      </p:sp>
    </p:spTree>
    <p:extLst>
      <p:ext uri="{BB962C8B-B14F-4D97-AF65-F5344CB8AC3E}">
        <p14:creationId xmlns:p14="http://schemas.microsoft.com/office/powerpoint/2010/main" val="207738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29EB30D5-65E4-4384-81A9-B5B533604AB7}"/>
              </a:ext>
            </a:extLst>
          </p:cNvPr>
          <p:cNvSpPr txBox="1"/>
          <p:nvPr/>
        </p:nvSpPr>
        <p:spPr>
          <a:xfrm>
            <a:off x="838200" y="1593994"/>
            <a:ext cx="9697672" cy="4801314"/>
          </a:xfrm>
          <a:prstGeom prst="rect">
            <a:avLst/>
          </a:prstGeom>
          <a:noFill/>
        </p:spPr>
        <p:txBody>
          <a:bodyPr wrap="square">
            <a:spAutoFit/>
          </a:bodyPr>
          <a:lstStyle/>
          <a:p>
            <a:r>
              <a:rPr lang="en-US" altLang="zh-CN" dirty="0"/>
              <a:t>int SET::has(int v)const {</a:t>
            </a:r>
          </a:p>
          <a:p>
            <a:r>
              <a:rPr lang="en-US" altLang="zh-CN" dirty="0"/>
              <a:t>    for (int k = 0; k &lt; used; k++)         if (</a:t>
            </a:r>
            <a:r>
              <a:rPr lang="en-US" altLang="zh-CN" dirty="0" err="1"/>
              <a:t>elem</a:t>
            </a:r>
            <a:r>
              <a:rPr lang="en-US" altLang="zh-CN" dirty="0"/>
              <a:t>[k] == v) return 1;</a:t>
            </a:r>
          </a:p>
          <a:p>
            <a:r>
              <a:rPr lang="en-US" altLang="zh-CN" dirty="0"/>
              <a:t>    return 0;</a:t>
            </a:r>
          </a:p>
          <a:p>
            <a:r>
              <a:rPr lang="en-US" altLang="zh-CN" dirty="0"/>
              <a:t>}</a:t>
            </a:r>
          </a:p>
          <a:p>
            <a:r>
              <a:rPr lang="en-US" altLang="zh-CN" dirty="0"/>
              <a:t>SET&amp; SET::push(int v) {</a:t>
            </a:r>
          </a:p>
          <a:p>
            <a:r>
              <a:rPr lang="en-US" altLang="zh-CN" dirty="0"/>
              <a:t>    assert(!has(v));			//</a:t>
            </a:r>
            <a:r>
              <a:rPr lang="zh-CN" altLang="en-US" dirty="0"/>
              <a:t>当集合中无元素</a:t>
            </a:r>
            <a:r>
              <a:rPr lang="en-US" altLang="zh-CN" dirty="0"/>
              <a:t>v</a:t>
            </a:r>
            <a:r>
              <a:rPr lang="zh-CN" altLang="en-US" dirty="0"/>
              <a:t>时继续执行</a:t>
            </a:r>
          </a:p>
          <a:p>
            <a:r>
              <a:rPr lang="zh-CN" altLang="en-US" dirty="0"/>
              <a:t>    </a:t>
            </a:r>
            <a:r>
              <a:rPr lang="en-US" altLang="zh-CN" dirty="0"/>
              <a:t>assert(used &lt; card);		//</a:t>
            </a:r>
            <a:r>
              <a:rPr lang="zh-CN" altLang="en-US" dirty="0"/>
              <a:t>当集合还能增加元素时继续执行</a:t>
            </a:r>
          </a:p>
          <a:p>
            <a:r>
              <a:rPr lang="zh-CN" altLang="en-US" dirty="0"/>
              <a:t>    </a:t>
            </a:r>
            <a:r>
              <a:rPr lang="en-US" altLang="zh-CN" dirty="0" err="1"/>
              <a:t>elem</a:t>
            </a:r>
            <a:r>
              <a:rPr lang="en-US" altLang="zh-CN" dirty="0"/>
              <a:t>[used++] = v;</a:t>
            </a:r>
          </a:p>
          <a:p>
            <a:r>
              <a:rPr lang="en-US" altLang="zh-CN" dirty="0"/>
              <a:t>    return *this;</a:t>
            </a:r>
          </a:p>
          <a:p>
            <a:r>
              <a:rPr lang="en-US" altLang="zh-CN" dirty="0"/>
              <a:t>}</a:t>
            </a:r>
          </a:p>
          <a:p>
            <a:r>
              <a:rPr lang="en-US" altLang="zh-CN" dirty="0"/>
              <a:t>void  main(void)</a:t>
            </a:r>
          </a:p>
          <a:p>
            <a:r>
              <a:rPr lang="en-US" altLang="zh-CN" dirty="0"/>
              <a:t>{</a:t>
            </a:r>
          </a:p>
          <a:p>
            <a:r>
              <a:rPr lang="en-US" altLang="zh-CN" dirty="0"/>
              <a:t>    </a:t>
            </a:r>
            <a:r>
              <a:rPr lang="en-US" altLang="zh-CN" dirty="0" err="1"/>
              <a:t>static_assert</a:t>
            </a:r>
            <a:r>
              <a:rPr lang="en-US" altLang="zh-CN" dirty="0"/>
              <a:t>(</a:t>
            </a:r>
            <a:r>
              <a:rPr lang="en-US" altLang="zh-CN" dirty="0" err="1"/>
              <a:t>sizeof</a:t>
            </a:r>
            <a:r>
              <a:rPr lang="en-US" altLang="zh-CN" dirty="0"/>
              <a:t>(int)==4);	//VS2019</a:t>
            </a:r>
            <a:r>
              <a:rPr lang="zh-CN" altLang="en-US" dirty="0"/>
              <a:t>采用</a:t>
            </a:r>
            <a:r>
              <a:rPr lang="en-US" altLang="zh-CN" dirty="0"/>
              <a:t>x86</a:t>
            </a:r>
            <a:r>
              <a:rPr lang="zh-CN" altLang="en-US" dirty="0"/>
              <a:t>编译模式时为真，不终止编译运行</a:t>
            </a:r>
          </a:p>
          <a:p>
            <a:r>
              <a:rPr lang="zh-CN" altLang="en-US" dirty="0"/>
              <a:t>    </a:t>
            </a:r>
            <a:r>
              <a:rPr lang="en-US" altLang="zh-CN" dirty="0"/>
              <a:t>SET  s(2);			//</a:t>
            </a:r>
            <a:r>
              <a:rPr lang="zh-CN" altLang="en-US" dirty="0"/>
              <a:t>定义集合只能存放两个元素</a:t>
            </a:r>
          </a:p>
          <a:p>
            <a:r>
              <a:rPr lang="zh-CN" altLang="en-US" dirty="0"/>
              <a:t>    </a:t>
            </a:r>
            <a:r>
              <a:rPr lang="en-US" altLang="zh-CN" dirty="0" err="1"/>
              <a:t>s.push</a:t>
            </a:r>
            <a:r>
              <a:rPr lang="en-US" altLang="zh-CN" dirty="0"/>
              <a:t>(1).push(2);;		//</a:t>
            </a:r>
            <a:r>
              <a:rPr lang="zh-CN" altLang="en-US" dirty="0"/>
              <a:t>存放第</a:t>
            </a:r>
            <a:r>
              <a:rPr lang="en-US" altLang="zh-CN" dirty="0"/>
              <a:t>1</a:t>
            </a:r>
            <a:r>
              <a:rPr lang="zh-CN" altLang="en-US" dirty="0"/>
              <a:t>，</a:t>
            </a:r>
            <a:r>
              <a:rPr lang="en-US" altLang="zh-CN" dirty="0"/>
              <a:t>2</a:t>
            </a:r>
            <a:r>
              <a:rPr lang="zh-CN" altLang="en-US" dirty="0"/>
              <a:t>个元素</a:t>
            </a:r>
          </a:p>
          <a:p>
            <a:r>
              <a:rPr lang="en-US" altLang="zh-CN"/>
              <a:t>    s</a:t>
            </a:r>
            <a:r>
              <a:rPr lang="en-US" altLang="zh-CN" dirty="0" err="1"/>
              <a:t>.push</a:t>
            </a:r>
            <a:r>
              <a:rPr lang="en-US" altLang="zh-CN" dirty="0"/>
              <a:t>(3);			//</a:t>
            </a:r>
            <a:r>
              <a:rPr lang="zh-CN" altLang="en-US" dirty="0"/>
              <a:t>因不能存放元素</a:t>
            </a:r>
            <a:r>
              <a:rPr lang="en-US" altLang="zh-CN" dirty="0"/>
              <a:t>3</a:t>
            </a:r>
            <a:r>
              <a:rPr lang="zh-CN" altLang="en-US" dirty="0"/>
              <a:t>，断言为假，程序被终止</a:t>
            </a:r>
          </a:p>
          <a:p>
            <a:r>
              <a:rPr lang="en-US" altLang="zh-CN" dirty="0"/>
              <a:t>}</a:t>
            </a:r>
          </a:p>
        </p:txBody>
      </p:sp>
    </p:spTree>
    <p:extLst>
      <p:ext uri="{BB962C8B-B14F-4D97-AF65-F5344CB8AC3E}">
        <p14:creationId xmlns:p14="http://schemas.microsoft.com/office/powerpoint/2010/main" val="2476685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10.1 </a:t>
            </a:r>
            <a:r>
              <a:rPr lang="zh-CN" altLang="zh-CN" dirty="0"/>
              <a:t>异常处理</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2739724"/>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异常对象</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描述异常事件的对象</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try</a:t>
            </a:r>
            <a:r>
              <a:rPr lang="zh-CN" altLang="en-US" sz="2400" b="1" dirty="0">
                <a:latin typeface="Times New Roman" panose="02020603050405020304" pitchFamily="18" charset="0"/>
              </a:rPr>
              <a:t>：程序的正常流程部分，可引发异常，由异常捕获部分处理。</a:t>
            </a:r>
          </a:p>
          <a:p>
            <a:pPr marL="685800" lvl="1" indent="-228600">
              <a:lnSpc>
                <a:spcPct val="90000"/>
              </a:lnSpc>
              <a:spcBef>
                <a:spcPts val="500"/>
              </a:spcBef>
              <a:buFont typeface="Wingdings" panose="05000000000000000000" pitchFamily="2" charset="2"/>
              <a:buChar char="l"/>
              <a:defRPr/>
            </a:pPr>
            <a:r>
              <a:rPr lang="en-US" altLang="zh-CN" sz="2400" b="1" dirty="0" err="1">
                <a:latin typeface="Times New Roman" panose="02020603050405020304" pitchFamily="18" charset="0"/>
              </a:rPr>
              <a:t>thow</a:t>
            </a:r>
            <a:r>
              <a:rPr lang="zh-CN" altLang="en-US" sz="2400" b="1" dirty="0">
                <a:latin typeface="Times New Roman" panose="02020603050405020304" pitchFamily="18" charset="0"/>
              </a:rPr>
              <a:t>：用于引发异常、继续传播异常</a:t>
            </a: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：异常捕获部分处理时，根据要捕获的异常对象类型处理相应异常事件，可以继续传播或引发新的异常。</a:t>
            </a: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一旦异常被某个</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处理过程捕获，则其它所有处理过程都会被忽略。</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en-US" altLang="zh-CN" sz="2400" b="1" dirty="0">
                <a:latin typeface="Times New Roman" panose="02020603050405020304" pitchFamily="18" charset="0"/>
              </a:rPr>
              <a:t>C++</a:t>
            </a:r>
            <a:r>
              <a:rPr lang="zh-CN" altLang="en-US" sz="2400" b="1" dirty="0">
                <a:latin typeface="Times New Roman" panose="02020603050405020304" pitchFamily="18" charset="0"/>
              </a:rPr>
              <a:t>不支持</a:t>
            </a:r>
            <a:r>
              <a:rPr lang="en-US" altLang="zh-CN" sz="2400" b="1" dirty="0">
                <a:latin typeface="Times New Roman" panose="02020603050405020304" pitchFamily="18" charset="0"/>
              </a:rPr>
              <a:t>finally</a:t>
            </a:r>
            <a:r>
              <a:rPr lang="zh-CN" altLang="en-US" sz="2400" b="1" dirty="0">
                <a:latin typeface="Times New Roman" panose="02020603050405020304" pitchFamily="18" charset="0"/>
              </a:rPr>
              <a:t>处理过程</a:t>
            </a:r>
          </a:p>
        </p:txBody>
      </p:sp>
    </p:spTree>
    <p:extLst>
      <p:ext uri="{BB962C8B-B14F-4D97-AF65-F5344CB8AC3E}">
        <p14:creationId xmlns:p14="http://schemas.microsoft.com/office/powerpoint/2010/main" val="636091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6" name="Text Box 4">
            <a:extLst>
              <a:ext uri="{FF2B5EF4-FFF2-40B4-BE49-F238E27FC236}">
                <a16:creationId xmlns:a16="http://schemas.microsoft.com/office/drawing/2014/main" id="{15FE6471-3CCE-4863-916C-45415A3FC5BE}"/>
              </a:ext>
            </a:extLst>
          </p:cNvPr>
          <p:cNvSpPr txBox="1">
            <a:spLocks noChangeArrowheads="1"/>
          </p:cNvSpPr>
          <p:nvPr/>
        </p:nvSpPr>
        <p:spPr bwMode="auto">
          <a:xfrm>
            <a:off x="7459663" y="1988596"/>
            <a:ext cx="4058421" cy="3650487"/>
          </a:xfrm>
          <a:prstGeom prst="rect">
            <a:avLst/>
          </a:prstGeom>
          <a:noFill/>
          <a:ln w="9525" algn="ctr">
            <a:solidFill>
              <a:srgbClr val="008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Times New Roman" panose="02020603050405020304" pitchFamily="18" charset="0"/>
                <a:ea typeface="华康简宋" charset="-122"/>
              </a:rPr>
              <a:t>throw  1;</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Times New Roman" panose="02020603050405020304" pitchFamily="18" charset="0"/>
                <a:ea typeface="华康简宋" charset="-122"/>
              </a:rPr>
              <a:t>throw  ‘c’;</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Times New Roman" panose="02020603050405020304" pitchFamily="18" charset="0"/>
                <a:ea typeface="华康简宋" charset="-122"/>
              </a:rPr>
              <a:t>throw new int(3);</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Times New Roman" panose="02020603050405020304" pitchFamily="18" charset="0"/>
                <a:ea typeface="华康简宋" charset="-122"/>
              </a:rPr>
              <a:t>throw new int[3]{1,2,3}</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Times New Roman" panose="02020603050405020304" pitchFamily="18" charset="0"/>
                <a:ea typeface="华康简宋" charset="-122"/>
              </a:rPr>
              <a:t>throw “</a:t>
            </a:r>
            <a:r>
              <a:rPr lang="en-US" altLang="zh-CN" sz="2800" b="1" dirty="0" err="1">
                <a:solidFill>
                  <a:schemeClr val="hlink"/>
                </a:solidFill>
                <a:latin typeface="Times New Roman" panose="02020603050405020304" pitchFamily="18" charset="0"/>
                <a:ea typeface="华康简宋" charset="-122"/>
              </a:rPr>
              <a:t>abcdef</a:t>
            </a:r>
            <a:r>
              <a:rPr lang="en-US" altLang="zh-CN" sz="2800" b="1" dirty="0">
                <a:solidFill>
                  <a:schemeClr val="hlink"/>
                </a:solidFill>
                <a:latin typeface="Times New Roman" panose="02020603050405020304" pitchFamily="18" charset="0"/>
                <a:ea typeface="华康简宋" charset="-122"/>
              </a:rPr>
              <a:t>”;</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Times New Roman" panose="02020603050405020304" pitchFamily="18" charset="0"/>
                <a:ea typeface="华康简宋" charset="-122"/>
              </a:rPr>
              <a:t>throw  </a:t>
            </a:r>
            <a:r>
              <a:rPr lang="en-US" altLang="zh-CN" sz="2800" b="1" dirty="0" err="1">
                <a:solidFill>
                  <a:schemeClr val="hlink"/>
                </a:solidFill>
                <a:latin typeface="Times New Roman" panose="02020603050405020304" pitchFamily="18" charset="0"/>
                <a:ea typeface="华康简宋" charset="-122"/>
              </a:rPr>
              <a:t>CExecption</a:t>
            </a:r>
            <a:r>
              <a:rPr lang="en-US" altLang="zh-CN" sz="2800" b="1" dirty="0">
                <a:solidFill>
                  <a:schemeClr val="hlink"/>
                </a:solidFill>
                <a:latin typeface="Times New Roman" panose="02020603050405020304" pitchFamily="18" charset="0"/>
                <a:ea typeface="华康简宋" charset="-122"/>
              </a:rPr>
              <a:t>();</a:t>
            </a:r>
          </a:p>
          <a:p>
            <a:pPr>
              <a:lnSpc>
                <a:spcPct val="75000"/>
              </a:lnSpc>
              <a:spcBef>
                <a:spcPct val="50000"/>
              </a:spcBef>
              <a:buClr>
                <a:schemeClr val="folHlink"/>
              </a:buClr>
              <a:buSzPct val="60000"/>
              <a:buFont typeface="Wingdings" panose="05000000000000000000" pitchFamily="2" charset="2"/>
              <a:buNone/>
            </a:pPr>
            <a:r>
              <a:rPr lang="en-US" altLang="zh-CN" sz="2800" b="1" dirty="0">
                <a:solidFill>
                  <a:schemeClr val="hlink"/>
                </a:solidFill>
                <a:latin typeface="Times New Roman" panose="02020603050405020304" pitchFamily="18" charset="0"/>
                <a:ea typeface="华康简宋" charset="-122"/>
              </a:rPr>
              <a:t>throw  new </a:t>
            </a:r>
            <a:r>
              <a:rPr lang="en-US" altLang="zh-CN" sz="2800" b="1" dirty="0" err="1">
                <a:solidFill>
                  <a:schemeClr val="hlink"/>
                </a:solidFill>
                <a:latin typeface="Times New Roman" panose="02020603050405020304" pitchFamily="18" charset="0"/>
                <a:ea typeface="华康简宋" charset="-122"/>
              </a:rPr>
              <a:t>CExecption</a:t>
            </a:r>
            <a:r>
              <a:rPr lang="en-US" altLang="zh-CN" sz="2800" b="1" dirty="0">
                <a:solidFill>
                  <a:schemeClr val="hlink"/>
                </a:solidFill>
                <a:latin typeface="Times New Roman" panose="02020603050405020304" pitchFamily="18" charset="0"/>
                <a:ea typeface="华康简宋" charset="-122"/>
              </a:rPr>
              <a:t>();</a:t>
            </a:r>
          </a:p>
        </p:txBody>
      </p:sp>
      <p:sp>
        <p:nvSpPr>
          <p:cNvPr id="7" name="Text Box 5">
            <a:extLst>
              <a:ext uri="{FF2B5EF4-FFF2-40B4-BE49-F238E27FC236}">
                <a16:creationId xmlns:a16="http://schemas.microsoft.com/office/drawing/2014/main" id="{FCE0E064-24FA-4D06-A26F-3361749A8141}"/>
              </a:ext>
            </a:extLst>
          </p:cNvPr>
          <p:cNvSpPr txBox="1">
            <a:spLocks noChangeArrowheads="1"/>
          </p:cNvSpPr>
          <p:nvPr/>
        </p:nvSpPr>
        <p:spPr bwMode="auto">
          <a:xfrm>
            <a:off x="961415" y="1895806"/>
            <a:ext cx="6437676" cy="3723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400">
                <a:solidFill>
                  <a:schemeClr val="tx1"/>
                </a:solidFill>
                <a:latin typeface="Arial" panose="020B0604020202020204" pitchFamily="34" charset="0"/>
                <a:ea typeface="宋体" panose="02010600030101010101" pitchFamily="2" charset="-122"/>
              </a:defRPr>
            </a:lvl1pPr>
            <a:lvl2pPr>
              <a:defRPr kumimoji="1" sz="2400">
                <a:solidFill>
                  <a:schemeClr val="tx1"/>
                </a:solidFill>
                <a:latin typeface="Arial" panose="020B0604020202020204" pitchFamily="34" charset="0"/>
                <a:ea typeface="宋体" panose="02010600030101010101" pitchFamily="2" charset="-122"/>
              </a:defRPr>
            </a:lvl2pPr>
            <a:lvl3pPr>
              <a:defRPr kumimoji="1" sz="2400">
                <a:solidFill>
                  <a:schemeClr val="tx1"/>
                </a:solidFill>
                <a:latin typeface="Arial" panose="020B0604020202020204" pitchFamily="34" charset="0"/>
                <a:ea typeface="宋体" panose="02010600030101010101" pitchFamily="2" charset="-122"/>
              </a:defRPr>
            </a:lvl3pPr>
            <a:lvl4pPr>
              <a:defRPr kumimoji="1" sz="2400">
                <a:solidFill>
                  <a:schemeClr val="tx1"/>
                </a:solidFill>
                <a:latin typeface="Arial" panose="020B0604020202020204" pitchFamily="34" charset="0"/>
                <a:ea typeface="宋体" panose="02010600030101010101" pitchFamily="2" charset="-122"/>
              </a:defRPr>
            </a:lvl4pPr>
            <a:lvl5pPr>
              <a:defRPr kumimoji="1" sz="2400">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nSpc>
                <a:spcPct val="105000"/>
              </a:lnSpc>
              <a:spcBef>
                <a:spcPct val="50000"/>
              </a:spcBef>
              <a:buClr>
                <a:schemeClr val="folHlink"/>
              </a:buClr>
              <a:buSzPct val="60000"/>
              <a:buFont typeface="Wingdings" panose="05000000000000000000" pitchFamily="2" charset="2"/>
              <a:buChar char="l"/>
            </a:pPr>
            <a:r>
              <a:rPr lang="zh-CN" altLang="en-US" dirty="0">
                <a:latin typeface="Times New Roman" panose="02020603050405020304" pitchFamily="18" charset="0"/>
                <a:ea typeface="华康简宋" charset="-122"/>
              </a:rPr>
              <a:t>可以抛出任何类型的异常，抛出异常的</a:t>
            </a:r>
            <a:r>
              <a:rPr lang="en-US" altLang="zh-CN" dirty="0">
                <a:latin typeface="Times New Roman" panose="02020603050405020304" pitchFamily="18" charset="0"/>
                <a:ea typeface="华康简宋" charset="-122"/>
              </a:rPr>
              <a:t>throw</a:t>
            </a:r>
            <a:r>
              <a:rPr lang="zh-CN" altLang="en-US" dirty="0">
                <a:latin typeface="Times New Roman" panose="02020603050405020304" pitchFamily="18" charset="0"/>
                <a:ea typeface="华康简宋" charset="-122"/>
              </a:rPr>
              <a:t>语句一定要</a:t>
            </a:r>
            <a:r>
              <a:rPr lang="zh-CN" altLang="en-US" dirty="0">
                <a:solidFill>
                  <a:schemeClr val="hlink"/>
                </a:solidFill>
                <a:latin typeface="Times New Roman" panose="02020603050405020304" pitchFamily="18" charset="0"/>
                <a:ea typeface="华康简宋" charset="-122"/>
              </a:rPr>
              <a:t>间接</a:t>
            </a:r>
            <a:r>
              <a:rPr lang="zh-CN" altLang="en-US" dirty="0">
                <a:latin typeface="Times New Roman" panose="02020603050405020304" pitchFamily="18" charset="0"/>
                <a:ea typeface="华康简宋" charset="-122"/>
              </a:rPr>
              <a:t>或直接在</a:t>
            </a:r>
            <a:r>
              <a:rPr lang="en-US" altLang="zh-CN" dirty="0">
                <a:latin typeface="Times New Roman" panose="02020603050405020304" pitchFamily="18" charset="0"/>
                <a:ea typeface="华康简宋" charset="-122"/>
              </a:rPr>
              <a:t>try</a:t>
            </a:r>
            <a:r>
              <a:rPr lang="zh-CN" altLang="en-US" dirty="0">
                <a:latin typeface="Times New Roman" panose="02020603050405020304" pitchFamily="18" charset="0"/>
                <a:ea typeface="华康简宋" charset="-122"/>
              </a:rPr>
              <a:t>语句块中</a:t>
            </a:r>
            <a:endParaRPr lang="en-US" altLang="zh-CN" dirty="0">
              <a:latin typeface="Times New Roman" panose="02020603050405020304" pitchFamily="18" charset="0"/>
              <a:ea typeface="华康简宋"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latin typeface="Times New Roman" panose="02020603050405020304" pitchFamily="18" charset="0"/>
                <a:ea typeface="华康简宋" charset="-122"/>
              </a:rPr>
              <a:t>如果抛出的异常不在任何一个</a:t>
            </a:r>
            <a:r>
              <a:rPr lang="en-US" altLang="zh-CN" dirty="0">
                <a:latin typeface="Times New Roman" panose="02020603050405020304" pitchFamily="18" charset="0"/>
                <a:ea typeface="华康简宋" charset="-122"/>
              </a:rPr>
              <a:t>try</a:t>
            </a:r>
            <a:r>
              <a:rPr lang="zh-CN" altLang="en-US" dirty="0">
                <a:latin typeface="Times New Roman" panose="02020603050405020304" pitchFamily="18" charset="0"/>
                <a:ea typeface="华康简宋" charset="-122"/>
              </a:rPr>
              <a:t>语句块中，这种没有异常处理过程捕获的异常将引起程序终止执行</a:t>
            </a:r>
            <a:endParaRPr lang="en-US" altLang="zh-CN" dirty="0">
              <a:latin typeface="Times New Roman" panose="02020603050405020304" pitchFamily="18" charset="0"/>
              <a:ea typeface="华康简宋"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latin typeface="Times New Roman" panose="02020603050405020304" pitchFamily="18" charset="0"/>
                <a:ea typeface="华康简宋" charset="-122"/>
              </a:rPr>
              <a:t>在</a:t>
            </a:r>
            <a:r>
              <a:rPr lang="en-US" altLang="zh-CN" dirty="0">
                <a:latin typeface="Times New Roman" panose="02020603050405020304" pitchFamily="18" charset="0"/>
                <a:ea typeface="华康简宋" charset="-122"/>
              </a:rPr>
              <a:t>try</a:t>
            </a:r>
            <a:r>
              <a:rPr lang="zh-CN" altLang="en-US" dirty="0">
                <a:latin typeface="Times New Roman" panose="02020603050405020304" pitchFamily="18" charset="0"/>
                <a:ea typeface="华康简宋" charset="-122"/>
              </a:rPr>
              <a:t>中抛出的异常如果没有合适的</a:t>
            </a:r>
            <a:r>
              <a:rPr lang="en-US" altLang="zh-CN" dirty="0">
                <a:latin typeface="Times New Roman" panose="02020603050405020304" pitchFamily="18" charset="0"/>
                <a:ea typeface="华康简宋" charset="-122"/>
              </a:rPr>
              <a:t>catch</a:t>
            </a:r>
            <a:r>
              <a:rPr lang="zh-CN" altLang="en-US" dirty="0">
                <a:latin typeface="Times New Roman" panose="02020603050405020304" pitchFamily="18" charset="0"/>
                <a:ea typeface="华康简宋" charset="-122"/>
              </a:rPr>
              <a:t>捕获，也将引起程序终止执行</a:t>
            </a:r>
            <a:endParaRPr lang="en-US" altLang="zh-CN" dirty="0">
              <a:latin typeface="Times New Roman" panose="02020603050405020304" pitchFamily="18" charset="0"/>
              <a:ea typeface="华康简宋" charset="-122"/>
            </a:endParaRPr>
          </a:p>
          <a:p>
            <a:pPr>
              <a:lnSpc>
                <a:spcPct val="105000"/>
              </a:lnSpc>
              <a:spcBef>
                <a:spcPct val="50000"/>
              </a:spcBef>
              <a:buClr>
                <a:schemeClr val="folHlink"/>
              </a:buClr>
              <a:buSzPct val="60000"/>
              <a:buFont typeface="Wingdings" panose="05000000000000000000" pitchFamily="2" charset="2"/>
              <a:buChar char="l"/>
            </a:pPr>
            <a:r>
              <a:rPr lang="zh-CN" altLang="en-US" dirty="0">
                <a:latin typeface="Times New Roman" panose="02020603050405020304" pitchFamily="18" charset="0"/>
                <a:ea typeface="华康简宋" charset="-122"/>
              </a:rPr>
              <a:t>一个</a:t>
            </a:r>
            <a:r>
              <a:rPr lang="en-US" altLang="zh-CN" dirty="0">
                <a:latin typeface="Times New Roman" panose="02020603050405020304" pitchFamily="18" charset="0"/>
                <a:ea typeface="华康简宋" charset="-122"/>
              </a:rPr>
              <a:t>try</a:t>
            </a:r>
            <a:r>
              <a:rPr lang="zh-CN" altLang="en-US" dirty="0">
                <a:latin typeface="Times New Roman" panose="02020603050405020304" pitchFamily="18" charset="0"/>
                <a:ea typeface="华康简宋" charset="-122"/>
              </a:rPr>
              <a:t>中可以抛出多种异常。</a:t>
            </a:r>
            <a:endParaRPr lang="en-US" altLang="zh-CN" dirty="0">
              <a:latin typeface="Times New Roman" panose="02020603050405020304" pitchFamily="18" charset="0"/>
              <a:ea typeface="华康简宋" charset="-122"/>
            </a:endParaRPr>
          </a:p>
        </p:txBody>
      </p:sp>
    </p:spTree>
    <p:extLst>
      <p:ext uri="{BB962C8B-B14F-4D97-AF65-F5344CB8AC3E}">
        <p14:creationId xmlns:p14="http://schemas.microsoft.com/office/powerpoint/2010/main" val="2613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10.1 </a:t>
            </a:r>
            <a:r>
              <a:rPr lang="zh-CN" altLang="zh-CN" dirty="0"/>
              <a:t>异常处理</a:t>
            </a:r>
            <a:endParaRPr lang="zh-CN" altLang="en-US" dirty="0"/>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3008003"/>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异常处理过程必须定义且只能定义一个参数，该参数必须是省略参数或者是类型确定的参数 ，因此，异常处理过程不能定义</a:t>
            </a:r>
            <a:r>
              <a:rPr lang="en-US" altLang="zh-CN" sz="2400" b="1" dirty="0">
                <a:latin typeface="Times New Roman" panose="02020603050405020304" pitchFamily="18" charset="0"/>
              </a:rPr>
              <a:t>void</a:t>
            </a:r>
            <a:r>
              <a:rPr lang="zh-CN" altLang="en-US" sz="2400" b="1" dirty="0">
                <a:latin typeface="Times New Roman" panose="02020603050405020304" pitchFamily="18" charset="0"/>
              </a:rPr>
              <a:t>类型的参数。 </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如果是通过</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产生的指针类型的异常，在</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处理过程捕获后，通常应使用合适的</a:t>
            </a:r>
            <a:r>
              <a:rPr lang="en-US" altLang="zh-CN" sz="2400" b="1" dirty="0">
                <a:latin typeface="Times New Roman" panose="02020603050405020304" pitchFamily="18" charset="0"/>
              </a:rPr>
              <a:t>delete</a:t>
            </a:r>
            <a:r>
              <a:rPr lang="zh-CN" altLang="en-US" sz="2400" b="1" dirty="0">
                <a:latin typeface="Times New Roman" panose="02020603050405020304" pitchFamily="18" charset="0"/>
              </a:rPr>
              <a:t>释放内存，否则可能造成内存泄漏。</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如果继续传播指针类型的异常，则可以不使用</a:t>
            </a:r>
            <a:r>
              <a:rPr lang="en-US" altLang="zh-CN" sz="2400" b="1" dirty="0">
                <a:latin typeface="Times New Roman" panose="02020603050405020304" pitchFamily="18" charset="0"/>
              </a:rPr>
              <a:t>delete</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抛出字符串常量如“</a:t>
            </a:r>
            <a:r>
              <a:rPr lang="en-US" altLang="zh-CN" sz="2400" b="1" dirty="0" err="1">
                <a:latin typeface="Times New Roman" panose="02020603050405020304" pitchFamily="18" charset="0"/>
              </a:rPr>
              <a:t>abc</a:t>
            </a:r>
            <a:r>
              <a:rPr lang="zh-CN" altLang="en-US" sz="2400" b="1" dirty="0">
                <a:latin typeface="Times New Roman" panose="02020603050405020304" pitchFamily="18" charset="0"/>
              </a:rPr>
              <a:t>”的异常需要用</a:t>
            </a:r>
            <a:r>
              <a:rPr lang="en-US" altLang="zh-CN" sz="2400" b="1" dirty="0">
                <a:latin typeface="Times New Roman" panose="02020603050405020304" pitchFamily="18" charset="0"/>
              </a:rPr>
              <a:t>catch(const char *p)</a:t>
            </a:r>
            <a:r>
              <a:rPr lang="zh-CN" altLang="en-US" sz="2400" b="1" dirty="0">
                <a:latin typeface="Times New Roman" panose="02020603050405020304" pitchFamily="18" charset="0"/>
              </a:rPr>
              <a:t>捕获，处理异常完毕可以不用</a:t>
            </a:r>
            <a:r>
              <a:rPr lang="en-US" altLang="zh-CN" sz="2400" b="1" dirty="0">
                <a:latin typeface="Times New Roman" panose="02020603050405020304" pitchFamily="18" charset="0"/>
              </a:rPr>
              <a:t>delete p</a:t>
            </a:r>
            <a:r>
              <a:rPr lang="zh-CN" altLang="en-US" sz="2400" b="1" dirty="0">
                <a:latin typeface="Times New Roman" panose="02020603050405020304" pitchFamily="18" charset="0"/>
              </a:rPr>
              <a:t>释放，因为字符串常量通常存储在数据段。</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endParaRPr lang="zh-CN" altLang="en-US" sz="2400" b="1" dirty="0">
              <a:latin typeface="Times New Roman" panose="02020603050405020304" pitchFamily="18" charset="0"/>
            </a:endParaRPr>
          </a:p>
        </p:txBody>
      </p:sp>
    </p:spTree>
    <p:extLst>
      <p:ext uri="{BB962C8B-B14F-4D97-AF65-F5344CB8AC3E}">
        <p14:creationId xmlns:p14="http://schemas.microsoft.com/office/powerpoint/2010/main" val="138523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F8B6A95-484B-40D1-8708-2BACE5578321}"/>
              </a:ext>
            </a:extLst>
          </p:cNvPr>
          <p:cNvSpPr txBox="1"/>
          <p:nvPr/>
        </p:nvSpPr>
        <p:spPr>
          <a:xfrm>
            <a:off x="685800" y="1402695"/>
            <a:ext cx="10515599" cy="4801314"/>
          </a:xfrm>
          <a:prstGeom prst="rect">
            <a:avLst/>
          </a:prstGeom>
          <a:noFill/>
        </p:spPr>
        <p:txBody>
          <a:bodyPr wrap="square">
            <a:spAutoFit/>
          </a:bodyPr>
          <a:lstStyle/>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#include &lt;iostream&gt;  		//</a:t>
            </a:r>
            <a:r>
              <a:rPr lang="zh-CN" altLang="en-US" sz="1800" dirty="0">
                <a:effectLst/>
                <a:latin typeface="Times New Roman" panose="02020603050405020304" pitchFamily="18" charset="0"/>
                <a:ea typeface="方正书宋简体"/>
                <a:cs typeface="Consolas" panose="020B0609020204030204" pitchFamily="49" charset="0"/>
              </a:rPr>
              <a:t>例</a:t>
            </a:r>
            <a:r>
              <a:rPr lang="en-US" altLang="zh-CN" sz="1800" dirty="0">
                <a:effectLst/>
                <a:latin typeface="Times New Roman" panose="02020603050405020304" pitchFamily="18" charset="0"/>
                <a:ea typeface="方正书宋简体"/>
                <a:cs typeface="Consolas" panose="020B0609020204030204" pitchFamily="49" charset="0"/>
              </a:rPr>
              <a:t>10.1</a:t>
            </a:r>
            <a:endParaRPr lang="zh-CN"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using namespace std;</a:t>
            </a:r>
            <a:endParaRPr lang="zh-CN"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class VECTOR</a:t>
            </a:r>
            <a:endParaRPr lang="zh-CN"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    int* data;			//</a:t>
            </a:r>
            <a:r>
              <a:rPr lang="zh-CN" altLang="zh-CN" sz="1800" dirty="0">
                <a:effectLst/>
                <a:latin typeface="Times New Roman" panose="02020603050405020304" pitchFamily="18" charset="0"/>
                <a:ea typeface="方正书宋简体"/>
                <a:cs typeface="Consolas" panose="020B0609020204030204" pitchFamily="49" charset="0"/>
              </a:rPr>
              <a:t>用于存储向量元素</a:t>
            </a: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    int  size;			//</a:t>
            </a:r>
            <a:r>
              <a:rPr lang="zh-CN" altLang="zh-CN" sz="1800" dirty="0">
                <a:effectLst/>
                <a:latin typeface="Times New Roman" panose="02020603050405020304" pitchFamily="18" charset="0"/>
                <a:ea typeface="方正书宋简体"/>
                <a:cs typeface="Consolas" panose="020B0609020204030204" pitchFamily="49" charset="0"/>
              </a:rPr>
              <a:t>向量的最大元素个数</a:t>
            </a:r>
            <a:endParaRPr lang="en-US"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public:</a:t>
            </a:r>
            <a:endParaRPr lang="zh-CN"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    VECTOR(int n);		//</a:t>
            </a:r>
            <a:r>
              <a:rPr lang="zh-CN" altLang="zh-CN" sz="1800" dirty="0">
                <a:effectLst/>
                <a:latin typeface="Times New Roman" panose="02020603050405020304" pitchFamily="18" charset="0"/>
                <a:ea typeface="方正书宋简体"/>
                <a:cs typeface="Consolas" panose="020B0609020204030204" pitchFamily="49" charset="0"/>
              </a:rPr>
              <a:t>构造最多存储</a:t>
            </a:r>
            <a:r>
              <a:rPr lang="en-US" altLang="zh-CN" sz="1800" dirty="0">
                <a:effectLst/>
                <a:latin typeface="Times New Roman" panose="02020603050405020304" pitchFamily="18" charset="0"/>
                <a:ea typeface="方正书宋简体"/>
                <a:cs typeface="Consolas" panose="020B0609020204030204" pitchFamily="49" charset="0"/>
              </a:rPr>
              <a:t>n</a:t>
            </a:r>
            <a:r>
              <a:rPr lang="zh-CN" altLang="zh-CN" sz="1800" dirty="0">
                <a:effectLst/>
                <a:latin typeface="Times New Roman" panose="02020603050405020304" pitchFamily="18" charset="0"/>
                <a:ea typeface="方正书宋简体"/>
                <a:cs typeface="Consolas" panose="020B0609020204030204" pitchFamily="49" charset="0"/>
              </a:rPr>
              <a:t>个元素的向量</a:t>
            </a: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    int&amp; </a:t>
            </a:r>
            <a:r>
              <a:rPr lang="en-US" altLang="zh-CN" sz="1800" dirty="0" err="1">
                <a:effectLst/>
                <a:latin typeface="Times New Roman" panose="02020603050405020304" pitchFamily="18" charset="0"/>
                <a:ea typeface="方正书宋简体"/>
                <a:cs typeface="Consolas" panose="020B0609020204030204" pitchFamily="49" charset="0"/>
              </a:rPr>
              <a:t>getData</a:t>
            </a:r>
            <a:r>
              <a:rPr lang="en-US" altLang="zh-CN" sz="1800" dirty="0">
                <a:effectLst/>
                <a:latin typeface="Times New Roman" panose="02020603050405020304" pitchFamily="18" charset="0"/>
                <a:ea typeface="方正书宋简体"/>
                <a:cs typeface="Consolas" panose="020B0609020204030204" pitchFamily="49" charset="0"/>
              </a:rPr>
              <a:t>(int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a:t>
            </a:r>
            <a:r>
              <a:rPr lang="zh-CN" altLang="zh-CN" sz="1800" dirty="0">
                <a:effectLst/>
                <a:latin typeface="Times New Roman" panose="02020603050405020304" pitchFamily="18" charset="0"/>
                <a:ea typeface="方正书宋简体"/>
                <a:cs typeface="Consolas" panose="020B0609020204030204" pitchFamily="49" charset="0"/>
              </a:rPr>
              <a:t>取下标所在位置的向量元素</a:t>
            </a: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    ~VECTOR( ) { if(data) { delete[]data; data=</a:t>
            </a:r>
            <a:r>
              <a:rPr lang="en-US" altLang="zh-CN" sz="1800" dirty="0" err="1">
                <a:effectLst/>
                <a:latin typeface="Times New Roman" panose="02020603050405020304" pitchFamily="18" charset="0"/>
                <a:ea typeface="方正书宋简体"/>
                <a:cs typeface="Consolas" panose="020B0609020204030204" pitchFamily="49" charset="0"/>
              </a:rPr>
              <a:t>nullptr</a:t>
            </a:r>
            <a:r>
              <a:rPr lang="en-US" altLang="zh-CN" sz="1800" dirty="0">
                <a:effectLst/>
                <a:latin typeface="Times New Roman" panose="02020603050405020304" pitchFamily="18" charset="0"/>
                <a:ea typeface="方正书宋简体"/>
                <a:cs typeface="Consolas" panose="020B0609020204030204" pitchFamily="49" charset="0"/>
              </a:rPr>
              <a:t>; } };</a:t>
            </a:r>
            <a:endParaRPr lang="zh-CN"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class INDEX {			//</a:t>
            </a:r>
            <a:r>
              <a:rPr lang="zh-CN" altLang="zh-CN" sz="1800" dirty="0">
                <a:effectLst/>
                <a:latin typeface="Times New Roman" panose="02020603050405020304" pitchFamily="18" charset="0"/>
                <a:ea typeface="方正书宋简体"/>
                <a:cs typeface="Consolas" panose="020B0609020204030204" pitchFamily="49" charset="0"/>
              </a:rPr>
              <a:t>定义异常的类型</a:t>
            </a:r>
          </a:p>
          <a:p>
            <a:pPr indent="254000" algn="just" hangingPunct="0"/>
            <a:r>
              <a:rPr lang="en-US" altLang="zh-CN" sz="1800" dirty="0">
                <a:effectLst/>
                <a:latin typeface="Times New Roman" panose="02020603050405020304" pitchFamily="18" charset="0"/>
                <a:ea typeface="方正书宋简体"/>
                <a:cs typeface="Consolas" panose="020B0609020204030204" pitchFamily="49" charset="0"/>
              </a:rPr>
              <a:t>    int index;			//</a:t>
            </a:r>
            <a:r>
              <a:rPr lang="zh-CN" altLang="zh-CN" sz="1800" dirty="0">
                <a:effectLst/>
                <a:latin typeface="Times New Roman" panose="02020603050405020304" pitchFamily="18" charset="0"/>
                <a:ea typeface="方正书宋简体"/>
                <a:cs typeface="Consolas" panose="020B0609020204030204" pitchFamily="49" charset="0"/>
              </a:rPr>
              <a:t>异常发生时的下标值</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public:</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INDEX(int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 index =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 </a:t>
            </a:r>
            <a:r>
              <a:rPr lang="en-US" altLang="zh-CN" sz="1800" dirty="0" err="1">
                <a:effectLst/>
                <a:latin typeface="Times New Roman" panose="02020603050405020304" pitchFamily="18" charset="0"/>
                <a:ea typeface="方正书宋简体"/>
                <a:cs typeface="Consolas" panose="020B0609020204030204" pitchFamily="49" charset="0"/>
              </a:rPr>
              <a:t>getIndex</a:t>
            </a:r>
            <a:r>
              <a:rPr lang="en-US" altLang="zh-CN" sz="1800" dirty="0">
                <a:effectLst/>
                <a:latin typeface="Times New Roman" panose="02020603050405020304" pitchFamily="18" charset="0"/>
                <a:ea typeface="方正书宋简体"/>
                <a:cs typeface="Consolas" panose="020B0609020204030204" pitchFamily="49" charset="0"/>
              </a:rPr>
              <a:t>( )const { return index;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p:txBody>
      </p:sp>
    </p:spTree>
    <p:extLst>
      <p:ext uri="{BB962C8B-B14F-4D97-AF65-F5344CB8AC3E}">
        <p14:creationId xmlns:p14="http://schemas.microsoft.com/office/powerpoint/2010/main" val="549796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9DC842D6-C71C-4F60-B568-6F407F62A1DE}"/>
              </a:ext>
            </a:extLst>
          </p:cNvPr>
          <p:cNvSpPr txBox="1"/>
          <p:nvPr/>
        </p:nvSpPr>
        <p:spPr>
          <a:xfrm>
            <a:off x="838199" y="1907982"/>
            <a:ext cx="9497037" cy="3416320"/>
          </a:xfrm>
          <a:prstGeom prst="rect">
            <a:avLst/>
          </a:prstGeom>
          <a:noFill/>
        </p:spPr>
        <p:txBody>
          <a:bodyPr wrap="square">
            <a:spAutoFit/>
          </a:bodyPr>
          <a:lstStyle/>
          <a:p>
            <a:r>
              <a:rPr lang="en-US" altLang="zh-CN" dirty="0"/>
              <a:t>VECTOR::VECTOR(int n)</a:t>
            </a:r>
          </a:p>
          <a:p>
            <a:r>
              <a:rPr lang="en-US" altLang="zh-CN" dirty="0"/>
              <a:t>{</a:t>
            </a:r>
          </a:p>
          <a:p>
            <a:r>
              <a:rPr lang="en-US" altLang="zh-CN" dirty="0"/>
              <a:t>    if (!(data=new int[size = n]))	//</a:t>
            </a:r>
            <a:r>
              <a:rPr lang="zh-CN" altLang="en-US" dirty="0"/>
              <a:t>分配内存失败则抛出异常 </a:t>
            </a:r>
          </a:p>
          <a:p>
            <a:r>
              <a:rPr lang="zh-CN" altLang="en-US" dirty="0"/>
              <a:t>        </a:t>
            </a:r>
            <a:r>
              <a:rPr lang="en-US" altLang="zh-CN" dirty="0"/>
              <a:t>throw(INDEX(0));		//</a:t>
            </a:r>
            <a:r>
              <a:rPr lang="zh-CN" altLang="en-US" dirty="0"/>
              <a:t>抛出一个异常对象</a:t>
            </a:r>
          </a:p>
          <a:p>
            <a:r>
              <a:rPr lang="en-US" altLang="zh-CN" dirty="0"/>
              <a:t>};</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int&amp; VECTOR::</a:t>
            </a:r>
            <a:r>
              <a:rPr lang="en-US" altLang="zh-CN" sz="1800" dirty="0" err="1">
                <a:effectLst/>
                <a:latin typeface="Times New Roman" panose="02020603050405020304" pitchFamily="18" charset="0"/>
                <a:ea typeface="方正书宋简体"/>
                <a:cs typeface="Consolas" panose="020B0609020204030204" pitchFamily="49" charset="0"/>
              </a:rPr>
              <a:t>getData</a:t>
            </a:r>
            <a:r>
              <a:rPr lang="en-US" altLang="zh-CN" sz="1800" dirty="0">
                <a:effectLst/>
                <a:latin typeface="Times New Roman" panose="02020603050405020304" pitchFamily="18" charset="0"/>
                <a:ea typeface="方正书宋简体"/>
                <a:cs typeface="Consolas" panose="020B0609020204030204" pitchFamily="49" charset="0"/>
              </a:rPr>
              <a:t>(int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if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&lt; 0 ||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&gt;= size) 			//</a:t>
            </a:r>
            <a:r>
              <a:rPr lang="zh-CN" altLang="zh-CN" sz="1800" dirty="0">
                <a:effectLst/>
                <a:latin typeface="Times New Roman" panose="02020603050405020304" pitchFamily="18" charset="0"/>
                <a:ea typeface="方正书宋简体"/>
                <a:cs typeface="Consolas" panose="020B0609020204030204" pitchFamily="49" charset="0"/>
              </a:rPr>
              <a:t>下标越界则抛出异常</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throw INDEX(</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return data[</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endParaRPr lang="en-US" altLang="zh-CN" dirty="0"/>
          </a:p>
        </p:txBody>
      </p:sp>
    </p:spTree>
    <p:extLst>
      <p:ext uri="{BB962C8B-B14F-4D97-AF65-F5344CB8AC3E}">
        <p14:creationId xmlns:p14="http://schemas.microsoft.com/office/powerpoint/2010/main" val="26023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5" name="文本框 4">
            <a:extLst>
              <a:ext uri="{FF2B5EF4-FFF2-40B4-BE49-F238E27FC236}">
                <a16:creationId xmlns:a16="http://schemas.microsoft.com/office/drawing/2014/main" id="{D7B66E05-FA66-4509-9C7E-A6AD7D296347}"/>
              </a:ext>
            </a:extLst>
          </p:cNvPr>
          <p:cNvSpPr txBox="1"/>
          <p:nvPr/>
        </p:nvSpPr>
        <p:spPr>
          <a:xfrm>
            <a:off x="685799" y="1690688"/>
            <a:ext cx="9750105" cy="4247317"/>
          </a:xfrm>
          <a:prstGeom prst="rect">
            <a:avLst/>
          </a:prstGeom>
          <a:noFill/>
        </p:spPr>
        <p:txBody>
          <a:bodyPr wrap="square">
            <a:spAutoFit/>
          </a:bodyPr>
          <a:lstStyle/>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void main(void)</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VECTOR v(100);		//</a:t>
            </a:r>
            <a:r>
              <a:rPr lang="zh-CN" altLang="zh-CN" sz="1800" dirty="0">
                <a:effectLst/>
                <a:latin typeface="Times New Roman" panose="02020603050405020304" pitchFamily="18" charset="0"/>
                <a:ea typeface="方正书宋简体"/>
                <a:cs typeface="Consolas" panose="020B0609020204030204" pitchFamily="49" charset="0"/>
              </a:rPr>
              <a:t>定义向量最多存放</a:t>
            </a:r>
            <a:r>
              <a:rPr lang="en-US" altLang="zh-CN" sz="1800" dirty="0">
                <a:effectLst/>
                <a:latin typeface="Times New Roman" panose="02020603050405020304" pitchFamily="18" charset="0"/>
                <a:ea typeface="方正书宋简体"/>
                <a:cs typeface="Consolas" panose="020B0609020204030204" pitchFamily="49" charset="0"/>
              </a:rPr>
              <a:t>100</a:t>
            </a:r>
            <a:r>
              <a:rPr lang="zh-CN" altLang="zh-CN" sz="1800" dirty="0">
                <a:effectLst/>
                <a:latin typeface="Times New Roman" panose="02020603050405020304" pitchFamily="18" charset="0"/>
                <a:ea typeface="方正书宋简体"/>
                <a:cs typeface="Consolas" panose="020B0609020204030204" pitchFamily="49" charset="0"/>
              </a:rPr>
              <a:t>个元素</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try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a:t>
            </a:r>
            <a:r>
              <a:rPr lang="en-US" altLang="zh-CN" sz="1800" dirty="0" err="1">
                <a:effectLst/>
                <a:latin typeface="Times New Roman" panose="02020603050405020304" pitchFamily="18" charset="0"/>
                <a:ea typeface="方正书宋简体"/>
                <a:cs typeface="Consolas" panose="020B0609020204030204" pitchFamily="49" charset="0"/>
              </a:rPr>
              <a:t>v.getData</a:t>
            </a:r>
            <a:r>
              <a:rPr lang="en-US" altLang="zh-CN" sz="1800" dirty="0">
                <a:effectLst/>
                <a:latin typeface="Times New Roman" panose="02020603050405020304" pitchFamily="18" charset="0"/>
                <a:ea typeface="方正书宋简体"/>
                <a:cs typeface="Consolas" panose="020B0609020204030204" pitchFamily="49" charset="0"/>
              </a:rPr>
              <a:t>(101)=30;		//</a:t>
            </a:r>
            <a:r>
              <a:rPr lang="zh-CN" altLang="zh-CN" sz="1800" dirty="0">
                <a:effectLst/>
                <a:latin typeface="Times New Roman" panose="02020603050405020304" pitchFamily="18" charset="0"/>
                <a:ea typeface="方正书宋简体"/>
                <a:cs typeface="Consolas" panose="020B0609020204030204" pitchFamily="49" charset="0"/>
              </a:rPr>
              <a:t>调用</a:t>
            </a:r>
            <a:r>
              <a:rPr lang="en-US" altLang="zh-CN" sz="1800" dirty="0">
                <a:effectLst/>
                <a:latin typeface="Times New Roman" panose="02020603050405020304" pitchFamily="18" charset="0"/>
                <a:ea typeface="方正书宋简体"/>
                <a:cs typeface="Consolas" panose="020B0609020204030204" pitchFamily="49" charset="0"/>
              </a:rPr>
              <a:t>int &amp;operator[ ](int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a:t>
            </a:r>
            <a:r>
              <a:rPr lang="zh-CN" altLang="zh-CN" sz="1800" dirty="0">
                <a:effectLst/>
                <a:latin typeface="Times New Roman" panose="02020603050405020304" pitchFamily="18" charset="0"/>
                <a:ea typeface="方正书宋简体"/>
                <a:cs typeface="Consolas" panose="020B0609020204030204" pitchFamily="49" charset="0"/>
              </a:rPr>
              <a:t>发生下标越界异常</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catch (const INDEX r){	//</a:t>
            </a:r>
            <a:r>
              <a:rPr lang="zh-CN" altLang="zh-CN" sz="1800" dirty="0">
                <a:effectLst/>
                <a:latin typeface="Times New Roman" panose="02020603050405020304" pitchFamily="18" charset="0"/>
                <a:ea typeface="方正书宋简体"/>
                <a:cs typeface="Consolas" panose="020B0609020204030204" pitchFamily="49" charset="0"/>
              </a:rPr>
              <a:t>捕获</a:t>
            </a:r>
            <a:r>
              <a:rPr lang="en-US" altLang="zh-CN" sz="1800" dirty="0">
                <a:effectLst/>
                <a:latin typeface="Times New Roman" panose="02020603050405020304" pitchFamily="18" charset="0"/>
                <a:ea typeface="方正书宋简体"/>
                <a:cs typeface="Consolas" panose="020B0609020204030204" pitchFamily="49" charset="0"/>
              </a:rPr>
              <a:t>INDEX</a:t>
            </a:r>
            <a:r>
              <a:rPr lang="zh-CN" altLang="zh-CN" sz="1800" dirty="0">
                <a:effectLst/>
                <a:latin typeface="Times New Roman" panose="02020603050405020304" pitchFamily="18" charset="0"/>
                <a:ea typeface="方正书宋简体"/>
                <a:cs typeface="Consolas" panose="020B0609020204030204" pitchFamily="49" charset="0"/>
              </a:rPr>
              <a:t>及其子类类型的异常</a:t>
            </a: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int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 </a:t>
            </a:r>
            <a:r>
              <a:rPr lang="en-US" altLang="zh-CN" sz="1800" dirty="0" err="1">
                <a:effectLst/>
                <a:latin typeface="Times New Roman" panose="02020603050405020304" pitchFamily="18" charset="0"/>
                <a:ea typeface="方正书宋简体"/>
                <a:cs typeface="Consolas" panose="020B0609020204030204" pitchFamily="49" charset="0"/>
              </a:rPr>
              <a:t>r.getIndex</a:t>
            </a:r>
            <a:r>
              <a:rPr lang="en-US" altLang="zh-CN" sz="1800" dirty="0">
                <a:effectLst/>
                <a:latin typeface="Times New Roman" panose="02020603050405020304" pitchFamily="18" charset="0"/>
                <a:ea typeface="方正书宋简体"/>
                <a:cs typeface="Consolas" panose="020B0609020204030204" pitchFamily="49" charset="0"/>
              </a:rPr>
              <a:t>(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switch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case 0:	</a:t>
            </a:r>
            <a:r>
              <a:rPr lang="en-US" altLang="zh-CN" sz="1800" dirty="0" err="1">
                <a:effectLst/>
                <a:latin typeface="Times New Roman" panose="02020603050405020304" pitchFamily="18" charset="0"/>
                <a:ea typeface="方正书宋简体"/>
                <a:cs typeface="Consolas" panose="020B0609020204030204" pitchFamily="49" charset="0"/>
              </a:rPr>
              <a:t>cout</a:t>
            </a:r>
            <a:r>
              <a:rPr lang="en-US" altLang="zh-CN" sz="1800" dirty="0">
                <a:effectLst/>
                <a:latin typeface="Times New Roman" panose="02020603050405020304" pitchFamily="18" charset="0"/>
                <a:ea typeface="方正书宋简体"/>
                <a:cs typeface="Consolas" panose="020B0609020204030204" pitchFamily="49" charset="0"/>
              </a:rPr>
              <a:t> &lt;&lt; "Insufficient memory!\n"; break;</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default:	</a:t>
            </a:r>
            <a:r>
              <a:rPr lang="en-US" altLang="zh-CN" sz="1800" dirty="0" err="1">
                <a:effectLst/>
                <a:latin typeface="Times New Roman" panose="02020603050405020304" pitchFamily="18" charset="0"/>
                <a:ea typeface="方正书宋简体"/>
                <a:cs typeface="Consolas" panose="020B0609020204030204" pitchFamily="49" charset="0"/>
              </a:rPr>
              <a:t>cout</a:t>
            </a:r>
            <a:r>
              <a:rPr lang="en-US" altLang="zh-CN" sz="1800" dirty="0">
                <a:effectLst/>
                <a:latin typeface="Times New Roman" panose="02020603050405020304" pitchFamily="18" charset="0"/>
                <a:ea typeface="方正书宋简体"/>
                <a:cs typeface="Consolas" panose="020B0609020204030204" pitchFamily="49" charset="0"/>
              </a:rPr>
              <a:t> &lt;&lt; "Bad index is " &lt;&lt; </a:t>
            </a:r>
            <a:r>
              <a:rPr lang="en-US" altLang="zh-CN" sz="1800" dirty="0" err="1">
                <a:effectLst/>
                <a:latin typeface="Times New Roman" panose="02020603050405020304" pitchFamily="18" charset="0"/>
                <a:ea typeface="方正书宋简体"/>
                <a:cs typeface="Consolas" panose="020B0609020204030204" pitchFamily="49" charset="0"/>
              </a:rPr>
              <a:t>i</a:t>
            </a:r>
            <a:r>
              <a:rPr lang="en-US" altLang="zh-CN" sz="1800" dirty="0">
                <a:effectLst/>
                <a:latin typeface="Times New Roman" panose="02020603050405020304" pitchFamily="18" charset="0"/>
                <a:ea typeface="方正书宋简体"/>
                <a:cs typeface="Consolas" panose="020B0609020204030204" pitchFamily="49" charset="0"/>
              </a:rPr>
              <a:t> &lt;&lt; "\n";</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}//C++</a:t>
            </a:r>
            <a:r>
              <a:rPr lang="zh-CN" altLang="zh-CN" sz="1800" dirty="0">
                <a:effectLst/>
                <a:latin typeface="Times New Roman" panose="02020603050405020304" pitchFamily="18" charset="0"/>
                <a:ea typeface="方正书宋简体"/>
                <a:cs typeface="Consolas" panose="020B0609020204030204" pitchFamily="49" charset="0"/>
              </a:rPr>
              <a:t>的异常处理没有</a:t>
            </a:r>
            <a:r>
              <a:rPr lang="en-US" altLang="zh-CN" sz="1800" dirty="0">
                <a:effectLst/>
                <a:latin typeface="Times New Roman" panose="02020603050405020304" pitchFamily="18" charset="0"/>
                <a:ea typeface="方正书宋简体"/>
                <a:cs typeface="Consolas" panose="020B0609020204030204" pitchFamily="49" charset="0"/>
              </a:rPr>
              <a:t>finally</a:t>
            </a:r>
            <a:r>
              <a:rPr lang="zh-CN" altLang="zh-CN" sz="1800" dirty="0">
                <a:effectLst/>
                <a:latin typeface="Times New Roman" panose="02020603050405020304" pitchFamily="18" charset="0"/>
                <a:ea typeface="方正书宋简体"/>
                <a:cs typeface="Consolas" panose="020B0609020204030204" pitchFamily="49" charset="0"/>
              </a:rPr>
              <a:t>部分</a:t>
            </a:r>
            <a:r>
              <a:rPr lang="zh-CN" altLang="en-US" sz="1800" dirty="0">
                <a:effectLst/>
                <a:latin typeface="Times New Roman" panose="02020603050405020304" pitchFamily="18" charset="0"/>
                <a:ea typeface="方正书宋简体"/>
                <a:cs typeface="Consolas" panose="020B0609020204030204" pitchFamily="49" charset="0"/>
              </a:rPr>
              <a:t>，但是不同的编译器可能由不同的支持方法</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    </a:t>
            </a:r>
            <a:r>
              <a:rPr lang="en-US" altLang="zh-CN" sz="1800" dirty="0" err="1">
                <a:effectLst/>
                <a:latin typeface="Times New Roman" panose="02020603050405020304" pitchFamily="18" charset="0"/>
                <a:ea typeface="方正书宋简体"/>
                <a:cs typeface="Consolas" panose="020B0609020204030204" pitchFamily="49" charset="0"/>
              </a:rPr>
              <a:t>cout</a:t>
            </a:r>
            <a:r>
              <a:rPr lang="en-US" altLang="zh-CN" sz="1800" dirty="0">
                <a:effectLst/>
                <a:latin typeface="Times New Roman" panose="02020603050405020304" pitchFamily="18" charset="0"/>
                <a:ea typeface="方正书宋简体"/>
                <a:cs typeface="Consolas" panose="020B0609020204030204" pitchFamily="49" charset="0"/>
              </a:rPr>
              <a:t> &lt;&lt; "I will return\n";</a:t>
            </a:r>
            <a:endParaRPr lang="zh-CN" altLang="zh-CN" sz="1800" dirty="0">
              <a:effectLst/>
              <a:latin typeface="Times New Roman" panose="02020603050405020304" pitchFamily="18" charset="0"/>
              <a:ea typeface="方正书宋简体"/>
              <a:cs typeface="Consolas" panose="020B0609020204030204" pitchFamily="49" charset="0"/>
            </a:endParaRPr>
          </a:p>
          <a:p>
            <a:pPr indent="266700" algn="just" hangingPunct="0"/>
            <a:r>
              <a:rPr lang="en-US" altLang="zh-CN" sz="1800" dirty="0">
                <a:effectLst/>
                <a:latin typeface="Times New Roman" panose="02020603050405020304" pitchFamily="18" charset="0"/>
                <a:ea typeface="方正书宋简体"/>
                <a:cs typeface="Consolas" panose="020B0609020204030204" pitchFamily="49" charset="0"/>
              </a:rPr>
              <a:t>}</a:t>
            </a:r>
            <a:endParaRPr lang="zh-CN" altLang="zh-CN" sz="1800" dirty="0">
              <a:effectLst/>
              <a:latin typeface="Times New Roman" panose="02020603050405020304" pitchFamily="18" charset="0"/>
              <a:ea typeface="方正书宋简体"/>
              <a:cs typeface="Consolas" panose="020B0609020204030204" pitchFamily="49" charset="0"/>
            </a:endParaRPr>
          </a:p>
        </p:txBody>
      </p:sp>
    </p:spTree>
    <p:extLst>
      <p:ext uri="{BB962C8B-B14F-4D97-AF65-F5344CB8AC3E}">
        <p14:creationId xmlns:p14="http://schemas.microsoft.com/office/powerpoint/2010/main" val="1496743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55C2AA2C-BBB7-42C6-99C0-D00616DBEBCC}"/>
              </a:ext>
            </a:extLst>
          </p:cNvPr>
          <p:cNvPicPr>
            <a:picLocks noChangeAspect="1"/>
          </p:cNvPicPr>
          <p:nvPr/>
        </p:nvPicPr>
        <p:blipFill>
          <a:blip r:embed="rId2"/>
          <a:stretch>
            <a:fillRect/>
          </a:stretch>
        </p:blipFill>
        <p:spPr>
          <a:xfrm>
            <a:off x="0" y="-1"/>
            <a:ext cx="12192000" cy="6852613"/>
          </a:xfrm>
          <a:prstGeom prst="rect">
            <a:avLst/>
          </a:prstGeom>
        </p:spPr>
      </p:pic>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10</a:t>
            </a:r>
            <a:r>
              <a:rPr lang="zh-CN" altLang="en-US" b="1" dirty="0">
                <a:latin typeface="隶书" panose="02010509060101010101" pitchFamily="49" charset="-122"/>
                <a:ea typeface="隶书" panose="02010509060101010101" pitchFamily="49" charset="-122"/>
              </a:rPr>
              <a:t>章  异常与断言</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t>10.1 </a:t>
            </a:r>
            <a:r>
              <a:rPr lang="zh-CN" altLang="zh-CN" dirty="0"/>
              <a:t>异常</a:t>
            </a:r>
            <a:r>
              <a:rPr lang="zh-CN" altLang="en-US" dirty="0"/>
              <a:t>处理</a:t>
            </a:r>
          </a:p>
        </p:txBody>
      </p:sp>
      <p:sp>
        <p:nvSpPr>
          <p:cNvPr id="6" name="文本框 5">
            <a:extLst>
              <a:ext uri="{FF2B5EF4-FFF2-40B4-BE49-F238E27FC236}">
                <a16:creationId xmlns:a16="http://schemas.microsoft.com/office/drawing/2014/main" id="{2845B5B1-E0D9-48D9-A8B5-77F96D442EE8}"/>
              </a:ext>
            </a:extLst>
          </p:cNvPr>
          <p:cNvSpPr txBox="1"/>
          <p:nvPr/>
        </p:nvSpPr>
        <p:spPr>
          <a:xfrm>
            <a:off x="369116" y="2413744"/>
            <a:ext cx="10930295" cy="1550168"/>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没有任何实参的</a:t>
            </a:r>
            <a:r>
              <a:rPr lang="en-US" altLang="zh-CN" sz="2400" b="1" dirty="0">
                <a:latin typeface="Times New Roman" panose="02020603050405020304" pitchFamily="18" charset="0"/>
              </a:rPr>
              <a:t>throw</a:t>
            </a:r>
            <a:r>
              <a:rPr lang="zh-CN" altLang="en-US" sz="2400" b="1" dirty="0">
                <a:latin typeface="Times New Roman" panose="02020603050405020304" pitchFamily="18" charset="0"/>
              </a:rPr>
              <a:t>用于传播已经捕获的异常。 </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任何</a:t>
            </a:r>
            <a:r>
              <a:rPr lang="en-US" altLang="zh-CN" sz="2400" b="1" dirty="0">
                <a:latin typeface="Times New Roman" panose="02020603050405020304" pitchFamily="18" charset="0"/>
              </a:rPr>
              <a:t>throw</a:t>
            </a:r>
            <a:r>
              <a:rPr lang="zh-CN" altLang="en-US" sz="2400" b="1" dirty="0">
                <a:latin typeface="Times New Roman" panose="02020603050405020304" pitchFamily="18" charset="0"/>
              </a:rPr>
              <a:t>后面的语句都会被忽略，直接进入异常捕获处理过程</a:t>
            </a:r>
            <a:r>
              <a:rPr lang="en-US" altLang="zh-CN" sz="2400" b="1" dirty="0">
                <a:latin typeface="Times New Roman" panose="02020603050405020304" pitchFamily="18" charset="0"/>
              </a:rPr>
              <a:t>catch</a:t>
            </a:r>
            <a:r>
              <a:rPr lang="zh-CN" altLang="en-US" sz="2400" b="1" dirty="0">
                <a:latin typeface="Times New Roman" panose="02020603050405020304" pitchFamily="18" charset="0"/>
              </a:rPr>
              <a:t>。</a:t>
            </a:r>
            <a:endParaRPr lang="en-US" altLang="zh-CN" sz="2400" b="1" dirty="0">
              <a:latin typeface="Times New Roman" panose="02020603050405020304" pitchFamily="18" charset="0"/>
            </a:endParaRPr>
          </a:p>
          <a:p>
            <a:pPr marL="685800" lvl="1" indent="-228600">
              <a:lnSpc>
                <a:spcPct val="90000"/>
              </a:lnSpc>
              <a:spcBef>
                <a:spcPts val="500"/>
              </a:spcBef>
              <a:buFont typeface="Wingdings" panose="05000000000000000000" pitchFamily="2" charset="2"/>
              <a:buChar char="l"/>
              <a:defRPr/>
            </a:pPr>
            <a:r>
              <a:rPr lang="zh-CN" altLang="en-US" sz="2400" b="1" dirty="0">
                <a:latin typeface="Times New Roman" panose="02020603050405020304" pitchFamily="18" charset="0"/>
              </a:rPr>
              <a:t>如果是通过</a:t>
            </a:r>
            <a:r>
              <a:rPr lang="en-US" altLang="zh-CN" sz="2400" b="1" dirty="0">
                <a:latin typeface="Times New Roman" panose="02020603050405020304" pitchFamily="18" charset="0"/>
              </a:rPr>
              <a:t>new</a:t>
            </a:r>
            <a:r>
              <a:rPr lang="zh-CN" altLang="en-US" sz="2400" b="1" dirty="0">
                <a:latin typeface="Times New Roman" panose="02020603050405020304" pitchFamily="18" charset="0"/>
              </a:rPr>
              <a:t>产生的指针类型的异常，并且该异常不再传播，则一定要使用</a:t>
            </a:r>
            <a:r>
              <a:rPr lang="en-US" altLang="zh-CN" sz="2400" b="1" dirty="0">
                <a:latin typeface="Times New Roman" panose="02020603050405020304" pitchFamily="18" charset="0"/>
              </a:rPr>
              <a:t>delete</a:t>
            </a:r>
            <a:r>
              <a:rPr lang="zh-CN" altLang="en-US" sz="2400" b="1" dirty="0">
                <a:latin typeface="Times New Roman" panose="02020603050405020304" pitchFamily="18" charset="0"/>
              </a:rPr>
              <a:t>释放，以免造成内存泄漏。</a:t>
            </a:r>
            <a:endParaRPr lang="en-US" altLang="zh-CN" sz="2400" b="1" dirty="0">
              <a:latin typeface="Times New Roman" panose="02020603050405020304" pitchFamily="18" charset="0"/>
            </a:endParaRPr>
          </a:p>
        </p:txBody>
      </p:sp>
      <p:sp>
        <p:nvSpPr>
          <p:cNvPr id="7" name="Text Box 5">
            <a:extLst>
              <a:ext uri="{FF2B5EF4-FFF2-40B4-BE49-F238E27FC236}">
                <a16:creationId xmlns:a16="http://schemas.microsoft.com/office/drawing/2014/main" id="{BCADA1FE-974D-4360-ADA9-986AD1636A09}"/>
              </a:ext>
            </a:extLst>
          </p:cNvPr>
          <p:cNvSpPr txBox="1">
            <a:spLocks noChangeArrowheads="1"/>
          </p:cNvSpPr>
          <p:nvPr/>
        </p:nvSpPr>
        <p:spPr bwMode="auto">
          <a:xfrm>
            <a:off x="892589" y="3930194"/>
            <a:ext cx="922453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r>
              <a:rPr lang="en-US" altLang="zh-CN" sz="2000" dirty="0">
                <a:solidFill>
                  <a:schemeClr val="tx1"/>
                </a:solidFill>
              </a:rPr>
              <a:t>try{</a:t>
            </a:r>
            <a:r>
              <a:rPr lang="en-US" altLang="zh-CN" sz="2000" dirty="0">
                <a:solidFill>
                  <a:schemeClr val="tx1"/>
                </a:solidFill>
                <a:latin typeface="Times New Roman" panose="02020603050405020304" pitchFamily="18" charset="0"/>
              </a:rPr>
              <a:t>……</a:t>
            </a:r>
            <a:endParaRPr lang="en-US" altLang="zh-CN" sz="2000" dirty="0">
              <a:solidFill>
                <a:schemeClr val="tx1"/>
              </a:solidFill>
            </a:endParaRPr>
          </a:p>
          <a:p>
            <a:r>
              <a:rPr lang="en-US" altLang="zh-CN" sz="2000" dirty="0">
                <a:solidFill>
                  <a:schemeClr val="tx1"/>
                </a:solidFill>
              </a:rPr>
              <a:t>     throw 1;  	//</a:t>
            </a:r>
            <a:r>
              <a:rPr lang="zh-CN" altLang="en-US" sz="2000" dirty="0">
                <a:solidFill>
                  <a:schemeClr val="tx1"/>
                </a:solidFill>
              </a:rPr>
              <a:t>正确</a:t>
            </a:r>
          </a:p>
          <a:p>
            <a:r>
              <a:rPr lang="en-US" altLang="zh-CN" sz="2000" dirty="0">
                <a:solidFill>
                  <a:schemeClr val="tx1"/>
                </a:solidFill>
              </a:rPr>
              <a:t>     throw;      	//</a:t>
            </a:r>
            <a:r>
              <a:rPr lang="zh-CN" altLang="en-US" sz="2000" dirty="0">
                <a:solidFill>
                  <a:schemeClr val="tx1"/>
                </a:solidFill>
              </a:rPr>
              <a:t>本</a:t>
            </a:r>
            <a:r>
              <a:rPr lang="en-US" altLang="zh-CN" sz="2000" dirty="0">
                <a:solidFill>
                  <a:schemeClr val="tx1"/>
                </a:solidFill>
              </a:rPr>
              <a:t>try</a:t>
            </a:r>
            <a:r>
              <a:rPr lang="zh-CN" altLang="en-US" sz="2000" dirty="0">
                <a:solidFill>
                  <a:schemeClr val="tx1"/>
                </a:solidFill>
              </a:rPr>
              <a:t>语句出现在某个</a:t>
            </a:r>
            <a:r>
              <a:rPr lang="en-US" altLang="zh-CN" sz="2000" dirty="0">
                <a:solidFill>
                  <a:schemeClr val="tx1"/>
                </a:solidFill>
              </a:rPr>
              <a:t>catch</a:t>
            </a:r>
            <a:r>
              <a:rPr lang="zh-CN" altLang="en-US" sz="2000" dirty="0">
                <a:solidFill>
                  <a:schemeClr val="tx1"/>
                </a:solidFill>
              </a:rPr>
              <a:t>中，或间接被某个</a:t>
            </a:r>
            <a:r>
              <a:rPr lang="en-US" altLang="zh-CN" sz="2000" dirty="0">
                <a:solidFill>
                  <a:schemeClr val="tx1"/>
                </a:solidFill>
              </a:rPr>
              <a:t>catch</a:t>
            </a:r>
            <a:r>
              <a:rPr lang="zh-CN" altLang="en-US" sz="2000" dirty="0">
                <a:solidFill>
                  <a:schemeClr val="tx1"/>
                </a:solidFill>
              </a:rPr>
              <a:t>包含</a:t>
            </a:r>
          </a:p>
          <a:p>
            <a:r>
              <a:rPr lang="en-US" altLang="zh-CN" sz="2000" dirty="0">
                <a:solidFill>
                  <a:schemeClr val="tx1"/>
                </a:solidFill>
              </a:rPr>
              <a:t>}</a:t>
            </a:r>
          </a:p>
          <a:p>
            <a:r>
              <a:rPr lang="en-US" altLang="zh-CN" sz="2000" dirty="0">
                <a:solidFill>
                  <a:schemeClr val="tx1"/>
                </a:solidFill>
              </a:rPr>
              <a:t>catch(int e){</a:t>
            </a:r>
          </a:p>
          <a:p>
            <a:r>
              <a:rPr lang="en-US" altLang="zh-CN" sz="2000" dirty="0">
                <a:solidFill>
                  <a:schemeClr val="tx1"/>
                </a:solidFill>
              </a:rPr>
              <a:t>     throw;      	//</a:t>
            </a:r>
            <a:r>
              <a:rPr lang="zh-CN" altLang="en-US" sz="2000" dirty="0">
                <a:solidFill>
                  <a:schemeClr val="tx1"/>
                </a:solidFill>
              </a:rPr>
              <a:t>正确</a:t>
            </a:r>
          </a:p>
          <a:p>
            <a:r>
              <a:rPr lang="en-US" altLang="zh-CN" sz="2000" dirty="0">
                <a:solidFill>
                  <a:schemeClr val="tx1"/>
                </a:solidFill>
              </a:rPr>
              <a:t>}</a:t>
            </a:r>
          </a:p>
        </p:txBody>
      </p:sp>
    </p:spTree>
    <p:extLst>
      <p:ext uri="{BB962C8B-B14F-4D97-AF65-F5344CB8AC3E}">
        <p14:creationId xmlns:p14="http://schemas.microsoft.com/office/powerpoint/2010/main" val="28733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3039</TotalTime>
  <Words>3480</Words>
  <Application>Microsoft Office PowerPoint</Application>
  <PresentationFormat>宽屏</PresentationFormat>
  <Paragraphs>298</Paragraphs>
  <Slides>26</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等线</vt:lpstr>
      <vt:lpstr>等线 Light</vt:lpstr>
      <vt:lpstr>隶书</vt:lpstr>
      <vt:lpstr>Arial</vt:lpstr>
      <vt:lpstr>Times New Roman</vt:lpstr>
      <vt:lpstr>Wingdings</vt:lpstr>
      <vt:lpstr>Office 主题​​</vt:lpstr>
      <vt:lpstr>PowerPoint 演示文稿</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lpstr>第10章  异常与断言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guangzhi ma</cp:lastModifiedBy>
  <cp:revision>455</cp:revision>
  <dcterms:created xsi:type="dcterms:W3CDTF">2020-04-22T10:23:54Z</dcterms:created>
  <dcterms:modified xsi:type="dcterms:W3CDTF">2020-10-14T06:42:58Z</dcterms:modified>
</cp:coreProperties>
</file>